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rts/chart1.xml" ContentType="application/vnd.openxmlformats-officedocument.drawingml.chart+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rts/chart2.xml" ContentType="application/vnd.openxmlformats-officedocument.drawingml.chart+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6.xml" ContentType="application/vnd.openxmlformats-officedocument.presentationml.notesSlide+xml"/>
  <Override PartName="/ppt/charts/chart4.xml" ContentType="application/vnd.openxmlformats-officedocument.drawingml.chart+xml"/>
  <Override PartName="/ppt/charts/chart5.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charts/chart6.xml" ContentType="application/vnd.openxmlformats-officedocument.drawingml.chart+xml"/>
  <Override PartName="/ppt/charts/chart7.xml" ContentType="application/vnd.openxmlformats-officedocument.drawingml.chart+xml"/>
  <Override PartName="/ppt/notesSlides/notesSlide32.xml" ContentType="application/vnd.openxmlformats-officedocument.presentationml.notesSlide+xml"/>
  <Override PartName="/ppt/charts/chart8.xml" ContentType="application/vnd.openxmlformats-officedocument.drawingml.chart+xml"/>
  <Override PartName="/ppt/notesSlides/notesSlide33.xml" ContentType="application/vnd.openxmlformats-officedocument.presentationml.notesSlide+xml"/>
  <Override PartName="/ppt/charts/chart9.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34.xml" ContentType="application/vnd.openxmlformats-officedocument.presentationml.notesSlide+xml"/>
  <Override PartName="/ppt/charts/chart10.xml" ContentType="application/vnd.openxmlformats-officedocument.drawingml.chart+xml"/>
  <Override PartName="/ppt/charts/chart11.xml" ContentType="application/vnd.openxmlformats-officedocument.drawingml.chart+xml"/>
  <Override PartName="/ppt/notesSlides/notesSlide35.xml" ContentType="application/vnd.openxmlformats-officedocument.presentationml.notesSlide+xml"/>
  <Override PartName="/ppt/charts/chart12.xml" ContentType="application/vnd.openxmlformats-officedocument.drawingml.chart+xml"/>
  <Override PartName="/ppt/charts/style4.xml" ContentType="application/vnd.ms-office.chartstyle+xml"/>
  <Override PartName="/ppt/charts/colors4.xml" ContentType="application/vnd.ms-office.chartcolorstyle+xml"/>
  <Override PartName="/ppt/charts/chart13.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36.xml" ContentType="application/vnd.openxmlformats-officedocument.presentationml.notesSlide+xml"/>
  <Override PartName="/ppt/charts/chart14.xml" ContentType="application/vnd.openxmlformats-officedocument.drawingml.chart+xml"/>
  <Override PartName="/ppt/charts/style6.xml" ContentType="application/vnd.ms-office.chartstyle+xml"/>
  <Override PartName="/ppt/charts/colors6.xml" ContentType="application/vnd.ms-office.chartcolorstyle+xml"/>
  <Override PartName="/ppt/charts/chart15.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37.xml" ContentType="application/vnd.openxmlformats-officedocument.presentationml.notesSlide+xml"/>
  <Override PartName="/ppt/charts/chart16.xml" ContentType="application/vnd.openxmlformats-officedocument.drawingml.chart+xml"/>
  <Override PartName="/ppt/notesSlides/notesSlide38.xml" ContentType="application/vnd.openxmlformats-officedocument.presentationml.notesSlide+xml"/>
  <Override PartName="/ppt/charts/chart17.xml" ContentType="application/vnd.openxmlformats-officedocument.drawingml.chart+xml"/>
  <Override PartName="/ppt/charts/chart18.xml" ContentType="application/vnd.openxmlformats-officedocument.drawingml.chart+xml"/>
  <Override PartName="/ppt/notesSlides/notesSlide39.xml" ContentType="application/vnd.openxmlformats-officedocument.presentationml.notesSlide+xml"/>
  <Override PartName="/ppt/charts/chart19.xml" ContentType="application/vnd.openxmlformats-officedocument.drawingml.chart+xml"/>
  <Override PartName="/ppt/notesSlides/notesSlide40.xml" ContentType="application/vnd.openxmlformats-officedocument.presentationml.notesSlide+xml"/>
  <Override PartName="/ppt/charts/chart20.xml" ContentType="application/vnd.openxmlformats-officedocument.drawingml.chart+xml"/>
  <Override PartName="/ppt/notesSlides/notesSlide41.xml" ContentType="application/vnd.openxmlformats-officedocument.presentationml.notesSlide+xml"/>
  <Override PartName="/ppt/charts/chart21.xml" ContentType="application/vnd.openxmlformats-officedocument.drawingml.chart+xml"/>
  <Override PartName="/ppt/notesSlides/notesSlide42.xml" ContentType="application/vnd.openxmlformats-officedocument.presentationml.notesSlide+xml"/>
  <Override PartName="/ppt/charts/chart22.xml" ContentType="application/vnd.openxmlformats-officedocument.drawingml.chart+xml"/>
  <Override PartName="/ppt/notesSlides/notesSlide43.xml" ContentType="application/vnd.openxmlformats-officedocument.presentationml.notesSlide+xml"/>
  <Override PartName="/ppt/charts/chart23.xml" ContentType="application/vnd.openxmlformats-officedocument.drawingml.chart+xml"/>
  <Override PartName="/ppt/charts/chart24.xml" ContentType="application/vnd.openxmlformats-officedocument.drawingml.chart+xml"/>
  <Override PartName="/ppt/notesSlides/notesSlide44.xml" ContentType="application/vnd.openxmlformats-officedocument.presentationml.notesSlide+xml"/>
  <Override PartName="/ppt/charts/chart25.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45.xml" ContentType="application/vnd.openxmlformats-officedocument.presentationml.notesSlide+xml"/>
  <Override PartName="/ppt/charts/chart26.xml" ContentType="application/vnd.openxmlformats-officedocument.drawingml.chart+xml"/>
  <Override PartName="/ppt/charts/chart27.xml" ContentType="application/vnd.openxmlformats-officedocument.drawingml.chart+xml"/>
  <Override PartName="/ppt/notesSlides/notesSlide46.xml" ContentType="application/vnd.openxmlformats-officedocument.presentationml.notesSlide+xml"/>
  <Override PartName="/ppt/charts/chart28.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47.xml" ContentType="application/vnd.openxmlformats-officedocument.presentationml.notesSlide+xml"/>
  <Override PartName="/ppt/charts/chart29.xml" ContentType="application/vnd.openxmlformats-officedocument.drawingml.chart+xml"/>
  <Override PartName="/ppt/notesSlides/notesSlide48.xml" ContentType="application/vnd.openxmlformats-officedocument.presentationml.notesSlide+xml"/>
  <Override PartName="/ppt/charts/chart30.xml" ContentType="application/vnd.openxmlformats-officedocument.drawingml.chart+xml"/>
  <Override PartName="/ppt/notesSlides/notesSlide49.xml" ContentType="application/vnd.openxmlformats-officedocument.presentationml.notesSlide+xml"/>
  <Override PartName="/ppt/charts/chart31.xml" ContentType="application/vnd.openxmlformats-officedocument.drawingml.chart+xml"/>
  <Override PartName="/ppt/notesSlides/notesSlide50.xml" ContentType="application/vnd.openxmlformats-officedocument.presentationml.notesSlide+xml"/>
  <Override PartName="/ppt/charts/chart32.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51.xml" ContentType="application/vnd.openxmlformats-officedocument.presentationml.notesSlide+xml"/>
  <Override PartName="/ppt/charts/chart33.xml" ContentType="application/vnd.openxmlformats-officedocument.drawingml.chart+xml"/>
  <Override PartName="/ppt/notesSlides/notesSlide52.xml" ContentType="application/vnd.openxmlformats-officedocument.presentationml.notesSlide+xml"/>
  <Override PartName="/ppt/charts/chart34.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53.xml" ContentType="application/vnd.openxmlformats-officedocument.presentationml.notesSlide+xml"/>
  <Override PartName="/ppt/charts/chart35.xml" ContentType="application/vnd.openxmlformats-officedocument.drawingml.chart+xml"/>
  <Override PartName="/ppt/charts/chart36.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60"/>
  </p:notesMasterIdLst>
  <p:sldIdLst>
    <p:sldId id="256" r:id="rId2"/>
    <p:sldId id="257" r:id="rId3"/>
    <p:sldId id="278" r:id="rId4"/>
    <p:sldId id="413" r:id="rId5"/>
    <p:sldId id="308" r:id="rId6"/>
    <p:sldId id="261" r:id="rId7"/>
    <p:sldId id="262" r:id="rId8"/>
    <p:sldId id="263" r:id="rId9"/>
    <p:sldId id="264" r:id="rId10"/>
    <p:sldId id="372" r:id="rId11"/>
    <p:sldId id="358" r:id="rId12"/>
    <p:sldId id="266" r:id="rId13"/>
    <p:sldId id="277" r:id="rId14"/>
    <p:sldId id="414" r:id="rId15"/>
    <p:sldId id="415" r:id="rId16"/>
    <p:sldId id="416" r:id="rId17"/>
    <p:sldId id="417" r:id="rId18"/>
    <p:sldId id="418" r:id="rId19"/>
    <p:sldId id="419" r:id="rId20"/>
    <p:sldId id="275" r:id="rId21"/>
    <p:sldId id="376" r:id="rId22"/>
    <p:sldId id="309" r:id="rId23"/>
    <p:sldId id="374" r:id="rId24"/>
    <p:sldId id="269" r:id="rId25"/>
    <p:sldId id="375" r:id="rId26"/>
    <p:sldId id="274" r:id="rId27"/>
    <p:sldId id="398" r:id="rId28"/>
    <p:sldId id="281" r:id="rId29"/>
    <p:sldId id="280" r:id="rId30"/>
    <p:sldId id="282" r:id="rId31"/>
    <p:sldId id="283" r:id="rId32"/>
    <p:sldId id="286" r:id="rId33"/>
    <p:sldId id="390" r:id="rId34"/>
    <p:sldId id="287" r:id="rId35"/>
    <p:sldId id="391" r:id="rId36"/>
    <p:sldId id="392" r:id="rId37"/>
    <p:sldId id="393" r:id="rId38"/>
    <p:sldId id="394" r:id="rId39"/>
    <p:sldId id="395" r:id="rId40"/>
    <p:sldId id="294" r:id="rId41"/>
    <p:sldId id="396" r:id="rId42"/>
    <p:sldId id="296" r:id="rId43"/>
    <p:sldId id="401" r:id="rId44"/>
    <p:sldId id="400" r:id="rId45"/>
    <p:sldId id="409" r:id="rId46"/>
    <p:sldId id="403" r:id="rId47"/>
    <p:sldId id="410" r:id="rId48"/>
    <p:sldId id="302" r:id="rId49"/>
    <p:sldId id="405" r:id="rId50"/>
    <p:sldId id="406" r:id="rId51"/>
    <p:sldId id="411" r:id="rId52"/>
    <p:sldId id="407" r:id="rId53"/>
    <p:sldId id="412" r:id="rId54"/>
    <p:sldId id="404" r:id="rId55"/>
    <p:sldId id="270" r:id="rId56"/>
    <p:sldId id="271" r:id="rId57"/>
    <p:sldId id="272" r:id="rId58"/>
    <p:sldId id="420" r:id="rId5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k Noyes" initials="MN" lastIdx="2" clrIdx="0">
    <p:extLst>
      <p:ext uri="{19B8F6BF-5375-455C-9EA6-DF929625EA0E}">
        <p15:presenceInfo xmlns:p15="http://schemas.microsoft.com/office/powerpoint/2012/main" userId="S::mnoyes@marketdecisions.com::6fae3f0c-57c9-4fc0-9b6f-4cb153c40693" providerId="AD"/>
      </p:ext>
    </p:extLst>
  </p:cmAuthor>
  <p:cmAuthor id="2" name="Jay Byron" initials="JB" lastIdx="15" clrIdx="1">
    <p:extLst>
      <p:ext uri="{19B8F6BF-5375-455C-9EA6-DF929625EA0E}">
        <p15:presenceInfo xmlns:p15="http://schemas.microsoft.com/office/powerpoint/2012/main" userId="Jay Byron" providerId="None"/>
      </p:ext>
    </p:extLst>
  </p:cmAuthor>
  <p:cmAuthor id="3" name="Candace Walsh" initials="CW" lastIdx="9" clrIdx="2">
    <p:extLst>
      <p:ext uri="{19B8F6BF-5375-455C-9EA6-DF929625EA0E}">
        <p15:presenceInfo xmlns:p15="http://schemas.microsoft.com/office/powerpoint/2012/main" userId="S::cwalsh@marketdecisions.com::3b654986-3b7f-4d06-83b0-3ee07a404b9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3D6E6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78" autoAdjust="0"/>
    <p:restoredTop sz="84841" autoAdjust="0"/>
  </p:normalViewPr>
  <p:slideViewPr>
    <p:cSldViewPr snapToGrid="0">
      <p:cViewPr varScale="1">
        <p:scale>
          <a:sx n="74" d="100"/>
          <a:sy n="74" d="100"/>
        </p:scale>
        <p:origin x="68" y="272"/>
      </p:cViewPr>
      <p:guideLst/>
    </p:cSldViewPr>
  </p:slideViewPr>
  <p:outlineViewPr>
    <p:cViewPr>
      <p:scale>
        <a:sx n="33" d="100"/>
        <a:sy n="33" d="100"/>
      </p:scale>
      <p:origin x="0" y="-14952"/>
    </p:cViewPr>
  </p:outlineViewPr>
  <p:notesTextViewPr>
    <p:cViewPr>
      <p:scale>
        <a:sx n="1" d="1"/>
        <a:sy n="1" d="1"/>
      </p:scale>
      <p:origin x="0" y="0"/>
    </p:cViewPr>
  </p:notesTextViewPr>
  <p:notesViewPr>
    <p:cSldViewPr snapToGrid="0">
      <p:cViewPr varScale="1">
        <p:scale>
          <a:sx n="65" d="100"/>
          <a:sy n="65" d="100"/>
        </p:scale>
        <p:origin x="3154" y="4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charts/_rels/chart1.xml.rels><?xml version="1.0" encoding="UTF-8" standalone="yes"?>
<Relationships xmlns="http://schemas.openxmlformats.org/package/2006/relationships"><Relationship Id="rId1" Type="http://schemas.openxmlformats.org/officeDocument/2006/relationships/oleObject" Target="Book2" TargetMode="External"/></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11.xml.rels><?xml version="1.0" encoding="UTF-8" standalone="yes"?>
<Relationships xmlns="http://schemas.openxmlformats.org/package/2006/relationships"><Relationship Id="rId1" Type="http://schemas.openxmlformats.org/officeDocument/2006/relationships/oleObject" Target="NULL" TargetMode="External"/></Relationships>
</file>

<file path=ppt/charts/_rels/chart12.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4.xml"/><Relationship Id="rId1" Type="http://schemas.microsoft.com/office/2011/relationships/chartStyle" Target="style4.xml"/></Relationships>
</file>

<file path=ppt/charts/_rels/chart13.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5.xml"/><Relationship Id="rId1" Type="http://schemas.microsoft.com/office/2011/relationships/chartStyle" Target="style5.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6.xml"/><Relationship Id="rId1" Type="http://schemas.microsoft.com/office/2011/relationships/chartStyle" Target="style6.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7.xml"/><Relationship Id="rId1" Type="http://schemas.microsoft.com/office/2011/relationships/chartStyle" Target="style7.xml"/></Relationships>
</file>

<file path=ppt/charts/_rels/chart16.xml.rels><?xml version="1.0" encoding="UTF-8" standalone="yes"?>
<Relationships xmlns="http://schemas.openxmlformats.org/package/2006/relationships"><Relationship Id="rId1" Type="http://schemas.openxmlformats.org/officeDocument/2006/relationships/oleObject" Target="NULL" TargetMode="External"/></Relationships>
</file>

<file path=ppt/charts/_rels/chart17.xml.rels><?xml version="1.0" encoding="UTF-8" standalone="yes"?>
<Relationships xmlns="http://schemas.openxmlformats.org/package/2006/relationships"><Relationship Id="rId1" Type="http://schemas.openxmlformats.org/officeDocument/2006/relationships/oleObject" Target="NULL" TargetMode="External"/></Relationships>
</file>

<file path=ppt/charts/_rels/chart18.xml.rels><?xml version="1.0" encoding="UTF-8" standalone="yes"?>
<Relationships xmlns="http://schemas.openxmlformats.org/package/2006/relationships"><Relationship Id="rId1" Type="http://schemas.openxmlformats.org/officeDocument/2006/relationships/oleObject" Target="NULL" TargetMode="External"/></Relationships>
</file>

<file path=ppt/charts/_rels/chart19.xml.rels><?xml version="1.0" encoding="UTF-8" standalone="yes"?>
<Relationships xmlns="http://schemas.openxmlformats.org/package/2006/relationships"><Relationship Id="rId1" Type="http://schemas.openxmlformats.org/officeDocument/2006/relationships/oleObject" Target="NULL"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NULL" TargetMode="External"/></Relationships>
</file>

<file path=ppt/charts/_rels/chart20.xml.rels><?xml version="1.0" encoding="UTF-8" standalone="yes"?>
<Relationships xmlns="http://schemas.openxmlformats.org/package/2006/relationships"><Relationship Id="rId1" Type="http://schemas.openxmlformats.org/officeDocument/2006/relationships/oleObject" Target="NULL" TargetMode="External"/></Relationships>
</file>

<file path=ppt/charts/_rels/chart21.xml.rels><?xml version="1.0" encoding="UTF-8" standalone="yes"?>
<Relationships xmlns="http://schemas.openxmlformats.org/package/2006/relationships"><Relationship Id="rId1" Type="http://schemas.openxmlformats.org/officeDocument/2006/relationships/oleObject" Target="NULL" TargetMode="External"/></Relationships>
</file>

<file path=ppt/charts/_rels/chart22.xml.rels><?xml version="1.0" encoding="UTF-8" standalone="yes"?>
<Relationships xmlns="http://schemas.openxmlformats.org/package/2006/relationships"><Relationship Id="rId1" Type="http://schemas.openxmlformats.org/officeDocument/2006/relationships/oleObject" Target="NULL" TargetMode="External"/></Relationships>
</file>

<file path=ppt/charts/_rels/chart23.xml.rels><?xml version="1.0" encoding="UTF-8" standalone="yes"?>
<Relationships xmlns="http://schemas.openxmlformats.org/package/2006/relationships"><Relationship Id="rId1" Type="http://schemas.openxmlformats.org/officeDocument/2006/relationships/oleObject" Target="NULL" TargetMode="External"/></Relationships>
</file>

<file path=ppt/charts/_rels/chart24.xml.rels><?xml version="1.0" encoding="UTF-8" standalone="yes"?>
<Relationships xmlns="http://schemas.openxmlformats.org/package/2006/relationships"><Relationship Id="rId1" Type="http://schemas.openxmlformats.org/officeDocument/2006/relationships/oleObject" Target="NULL" TargetMode="External"/></Relationships>
</file>

<file path=ppt/charts/_rels/chart2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8.xml"/><Relationship Id="rId1" Type="http://schemas.microsoft.com/office/2011/relationships/chartStyle" Target="style8.xml"/></Relationships>
</file>

<file path=ppt/charts/_rels/chart26.xml.rels><?xml version="1.0" encoding="UTF-8" standalone="yes"?>
<Relationships xmlns="http://schemas.openxmlformats.org/package/2006/relationships"><Relationship Id="rId1" Type="http://schemas.openxmlformats.org/officeDocument/2006/relationships/oleObject" Target="NULL" TargetMode="External"/></Relationships>
</file>

<file path=ppt/charts/_rels/chart27.xml.rels><?xml version="1.0" encoding="UTF-8" standalone="yes"?>
<Relationships xmlns="http://schemas.openxmlformats.org/package/2006/relationships"><Relationship Id="rId1" Type="http://schemas.openxmlformats.org/officeDocument/2006/relationships/oleObject" Target="NULL" TargetMode="External"/></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9.xml"/><Relationship Id="rId1" Type="http://schemas.microsoft.com/office/2011/relationships/chartStyle" Target="style9.xml"/></Relationships>
</file>

<file path=ppt/charts/_rels/chart29.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3.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1.xml"/><Relationship Id="rId1" Type="http://schemas.microsoft.com/office/2011/relationships/chartStyle" Target="style1.xml"/></Relationships>
</file>

<file path=ppt/charts/_rels/chart30.xml.rels><?xml version="1.0" encoding="UTF-8" standalone="yes"?>
<Relationships xmlns="http://schemas.openxmlformats.org/package/2006/relationships"><Relationship Id="rId1" Type="http://schemas.openxmlformats.org/officeDocument/2006/relationships/oleObject" Target="Chart%20in%20Microsoft%20PowerPoint" TargetMode="External"/></Relationships>
</file>

<file path=ppt/charts/_rels/chart31.xml.rels><?xml version="1.0" encoding="UTF-8" standalone="yes"?>
<Relationships xmlns="http://schemas.openxmlformats.org/package/2006/relationships"><Relationship Id="rId1" Type="http://schemas.openxmlformats.org/officeDocument/2006/relationships/oleObject" Target="NULL" TargetMode="External"/></Relationships>
</file>

<file path=ppt/charts/_rels/chart32.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10.xml"/><Relationship Id="rId1" Type="http://schemas.microsoft.com/office/2011/relationships/chartStyle" Target="style10.xml"/></Relationships>
</file>

<file path=ppt/charts/_rels/chart33.xml.rels><?xml version="1.0" encoding="UTF-8" standalone="yes"?>
<Relationships xmlns="http://schemas.openxmlformats.org/package/2006/relationships"><Relationship Id="rId1" Type="http://schemas.openxmlformats.org/officeDocument/2006/relationships/oleObject" Target="NULL" TargetMode="External"/></Relationships>
</file>

<file path=ppt/charts/_rels/chart34.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11.xml"/><Relationship Id="rId1" Type="http://schemas.microsoft.com/office/2011/relationships/chartStyle" Target="style11.xml"/></Relationships>
</file>

<file path=ppt/charts/_rels/chart35.xml.rels><?xml version="1.0" encoding="UTF-8" standalone="yes"?>
<Relationships xmlns="http://schemas.openxmlformats.org/package/2006/relationships"><Relationship Id="rId1" Type="http://schemas.openxmlformats.org/officeDocument/2006/relationships/oleObject" Target="NULL" TargetMode="External"/></Relationships>
</file>

<file path=ppt/charts/_rels/chart36.xml.rels><?xml version="1.0" encoding="UTF-8" standalone="yes"?>
<Relationships xmlns="http://schemas.openxmlformats.org/package/2006/relationships"><Relationship Id="rId1" Type="http://schemas.openxmlformats.org/officeDocument/2006/relationships/oleObject" Target="NULL"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NULL" TargetMode="External"/></Relationships>
</file>

<file path=ppt/charts/_rels/chart5.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2.xml"/><Relationship Id="rId1" Type="http://schemas.microsoft.com/office/2011/relationships/chartStyle" Target="style2.xml"/></Relationships>
</file>

<file path=ppt/charts/_rels/chart6.xml.rels><?xml version="1.0" encoding="UTF-8" standalone="yes"?>
<Relationships xmlns="http://schemas.openxmlformats.org/package/2006/relationships"><Relationship Id="rId1" Type="http://schemas.openxmlformats.org/officeDocument/2006/relationships/oleObject" Target="NULL"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NULL"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NULL" TargetMode="Externa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a:t>Individuals living in poverty</a:t>
            </a:r>
          </a:p>
        </c:rich>
      </c:tx>
      <c:overlay val="0"/>
    </c:title>
    <c:autoTitleDeleted val="0"/>
    <c:plotArea>
      <c:layout/>
      <c:barChart>
        <c:barDir val="col"/>
        <c:grouping val="clustered"/>
        <c:varyColors val="0"/>
        <c:ser>
          <c:idx val="0"/>
          <c:order val="0"/>
          <c:tx>
            <c:strRef>
              <c:f>[1]Data!$H$4</c:f>
              <c:strCache>
                <c:ptCount val="1"/>
                <c:pt idx="0">
                  <c:v>N/A</c:v>
                </c:pt>
              </c:strCache>
            </c:strRef>
          </c:tx>
          <c:invertIfNegative val="0"/>
          <c:dPt>
            <c:idx val="0"/>
            <c:invertIfNegative val="0"/>
            <c:bubble3D val="0"/>
            <c:spPr>
              <a:solidFill>
                <a:srgbClr val="3D6E6F"/>
              </a:solidFill>
            </c:spPr>
            <c:extLst>
              <c:ext xmlns:c16="http://schemas.microsoft.com/office/drawing/2014/chart" uri="{C3380CC4-5D6E-409C-BE32-E72D297353CC}">
                <c16:uniqueId val="{00000001-A4AB-4273-B387-95F10F73A779}"/>
              </c:ext>
            </c:extLst>
          </c:dPt>
          <c:dPt>
            <c:idx val="1"/>
            <c:invertIfNegative val="0"/>
            <c:bubble3D val="0"/>
            <c:spPr>
              <a:solidFill>
                <a:srgbClr val="3D6E6F"/>
              </a:solidFill>
            </c:spPr>
            <c:extLst>
              <c:ext xmlns:c16="http://schemas.microsoft.com/office/drawing/2014/chart" uri="{C3380CC4-5D6E-409C-BE32-E72D297353CC}">
                <c16:uniqueId val="{00000003-A4AB-4273-B387-95F10F73A779}"/>
              </c:ext>
            </c:extLst>
          </c:dPt>
          <c:dPt>
            <c:idx val="2"/>
            <c:invertIfNegative val="0"/>
            <c:bubble3D val="0"/>
            <c:spPr>
              <a:solidFill>
                <a:srgbClr val="A2ADB1"/>
              </a:solidFill>
            </c:spPr>
            <c:extLst>
              <c:ext xmlns:c16="http://schemas.microsoft.com/office/drawing/2014/chart" uri="{C3380CC4-5D6E-409C-BE32-E72D297353CC}">
                <c16:uniqueId val="{00000005-A4AB-4273-B387-95F10F73A779}"/>
              </c:ext>
            </c:extLst>
          </c:dPt>
          <c:dPt>
            <c:idx val="3"/>
            <c:invertIfNegative val="0"/>
            <c:bubble3D val="0"/>
            <c:spPr>
              <a:solidFill>
                <a:srgbClr val="A2ADB1"/>
              </a:solidFill>
            </c:spPr>
            <c:extLst>
              <c:ext xmlns:c16="http://schemas.microsoft.com/office/drawing/2014/chart" uri="{C3380CC4-5D6E-409C-BE32-E72D297353CC}">
                <c16:uniqueId val="{00000007-A4AB-4273-B387-95F10F73A779}"/>
              </c:ext>
            </c:extLst>
          </c:dPt>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[1]Data!$M$4:$P$4</c:f>
              <c:strCache>
                <c:ptCount val="4"/>
                <c:pt idx="0">
                  <c:v>2009-2011
Aroostook County</c:v>
                </c:pt>
                <c:pt idx="1">
                  <c:v>2015-2019
Aroostook County</c:v>
                </c:pt>
                <c:pt idx="2">
                  <c:v>2015-2019
Maine</c:v>
                </c:pt>
                <c:pt idx="3">
                  <c:v>2019
U.S.</c:v>
                </c:pt>
              </c:strCache>
            </c:strRef>
          </c:cat>
          <c:val>
            <c:numRef>
              <c:f>[1]Data!$I$4:$L$4</c:f>
              <c:numCache>
                <c:formatCode>0.0%</c:formatCode>
                <c:ptCount val="4"/>
                <c:pt idx="0">
                  <c:v>0.156</c:v>
                </c:pt>
                <c:pt idx="1">
                  <c:v>0.161</c:v>
                </c:pt>
                <c:pt idx="2">
                  <c:v>0.11799999999999999</c:v>
                </c:pt>
                <c:pt idx="3">
                  <c:v>0.123</c:v>
                </c:pt>
              </c:numCache>
            </c:numRef>
          </c:val>
          <c:extLst>
            <c:ext xmlns:c16="http://schemas.microsoft.com/office/drawing/2014/chart" uri="{C3380CC4-5D6E-409C-BE32-E72D297353CC}">
              <c16:uniqueId val="{00000008-A4AB-4273-B387-95F10F73A779}"/>
            </c:ext>
          </c:extLst>
        </c:ser>
        <c:dLbls>
          <c:dLblPos val="outEnd"/>
          <c:showLegendKey val="0"/>
          <c:showVal val="1"/>
          <c:showCatName val="0"/>
          <c:showSerName val="0"/>
          <c:showPercent val="0"/>
          <c:showBubbleSize val="0"/>
        </c:dLbls>
        <c:gapWidth val="150"/>
        <c:axId val="348206176"/>
        <c:axId val="348209920"/>
      </c:barChart>
      <c:catAx>
        <c:axId val="348206176"/>
        <c:scaling>
          <c:orientation val="minMax"/>
        </c:scaling>
        <c:delete val="0"/>
        <c:axPos val="b"/>
        <c:numFmt formatCode="General" sourceLinked="1"/>
        <c:majorTickMark val="out"/>
        <c:minorTickMark val="none"/>
        <c:tickLblPos val="nextTo"/>
        <c:crossAx val="348209920"/>
        <c:crosses val="autoZero"/>
        <c:auto val="1"/>
        <c:lblAlgn val="ctr"/>
        <c:lblOffset val="100"/>
        <c:noMultiLvlLbl val="0"/>
      </c:catAx>
      <c:valAx>
        <c:axId val="348209920"/>
        <c:scaling>
          <c:orientation val="minMax"/>
        </c:scaling>
        <c:delete val="1"/>
        <c:axPos val="l"/>
        <c:numFmt formatCode="0.0%" sourceLinked="1"/>
        <c:majorTickMark val="out"/>
        <c:minorTickMark val="none"/>
        <c:tickLblPos val="nextTo"/>
        <c:crossAx val="348206176"/>
        <c:crosses val="autoZero"/>
        <c:crossBetween val="between"/>
      </c:valAx>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ln w="6350">
      <a:noFill/>
    </a:ln>
  </c:spPr>
  <c:txPr>
    <a:bodyPr/>
    <a:lstStyle/>
    <a:p>
      <a:pPr>
        <a:defRPr sz="1200" b="1">
          <a:latin typeface="Calibri" panose="020F0502020204030204" pitchFamily="34" charset="0"/>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Diabetes deaths (underlying cause) per 100,000 population</a:t>
            </a:r>
          </a:p>
        </c:rich>
      </c:tx>
      <c:overlay val="0"/>
    </c:title>
    <c:autoTitleDeleted val="0"/>
    <c:plotArea>
      <c:layout/>
      <c:barChart>
        <c:barDir val="col"/>
        <c:grouping val="clustered"/>
        <c:varyColors val="0"/>
        <c:ser>
          <c:idx val="0"/>
          <c:order val="0"/>
          <c:tx>
            <c:strRef>
              <c:f>'H:\PROJECTS\2877021 MaineHealth MSCHNA Communications 2021\Presentations\[Health Indicator Chart Builder.xlsm]Indicator Tables'!$H$6</c:f>
              <c:strCache>
                <c:ptCount val="1"/>
                <c:pt idx="0">
                  <c:v>N/A</c:v>
                </c:pt>
              </c:strCache>
            </c:strRef>
          </c:tx>
          <c:invertIfNegative val="0"/>
          <c:dPt>
            <c:idx val="0"/>
            <c:invertIfNegative val="0"/>
            <c:bubble3D val="0"/>
            <c:spPr>
              <a:solidFill>
                <a:srgbClr val="3D6E6F"/>
              </a:solidFill>
            </c:spPr>
            <c:extLst>
              <c:ext xmlns:c16="http://schemas.microsoft.com/office/drawing/2014/chart" uri="{C3380CC4-5D6E-409C-BE32-E72D297353CC}">
                <c16:uniqueId val="{00000001-F644-4A61-8C7A-D784F87045ED}"/>
              </c:ext>
            </c:extLst>
          </c:dPt>
          <c:dPt>
            <c:idx val="1"/>
            <c:invertIfNegative val="0"/>
            <c:bubble3D val="0"/>
            <c:spPr>
              <a:solidFill>
                <a:srgbClr val="3D6E6F"/>
              </a:solidFill>
            </c:spPr>
            <c:extLst>
              <c:ext xmlns:c16="http://schemas.microsoft.com/office/drawing/2014/chart" uri="{C3380CC4-5D6E-409C-BE32-E72D297353CC}">
                <c16:uniqueId val="{00000003-F644-4A61-8C7A-D784F87045ED}"/>
              </c:ext>
            </c:extLst>
          </c:dPt>
          <c:dPt>
            <c:idx val="2"/>
            <c:invertIfNegative val="0"/>
            <c:bubble3D val="0"/>
            <c:spPr>
              <a:solidFill>
                <a:srgbClr val="A2ADB1"/>
              </a:solidFill>
            </c:spPr>
            <c:extLst>
              <c:ext xmlns:c16="http://schemas.microsoft.com/office/drawing/2014/chart" uri="{C3380CC4-5D6E-409C-BE32-E72D297353CC}">
                <c16:uniqueId val="{00000005-F644-4A61-8C7A-D784F87045ED}"/>
              </c:ext>
            </c:extLst>
          </c:dPt>
          <c:dPt>
            <c:idx val="3"/>
            <c:invertIfNegative val="0"/>
            <c:bubble3D val="0"/>
            <c:spPr>
              <a:solidFill>
                <a:srgbClr val="A2ADB1"/>
              </a:solidFill>
            </c:spPr>
            <c:extLst>
              <c:ext xmlns:c16="http://schemas.microsoft.com/office/drawing/2014/chart" uri="{C3380CC4-5D6E-409C-BE32-E72D297353CC}">
                <c16:uniqueId val="{00000007-F644-4A61-8C7A-D784F87045ED}"/>
              </c:ext>
            </c:extLst>
          </c:dPt>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'[1]Indicator Tables'!$M$6:$P$6</c:f>
              <c:strCache>
                <c:ptCount val="4"/>
                <c:pt idx="0">
                  <c:v>2007-2011
Oxford County</c:v>
                </c:pt>
                <c:pt idx="1">
                  <c:v>2015-2019
Oxford County</c:v>
                </c:pt>
                <c:pt idx="2">
                  <c:v>2015-2019
Maine</c:v>
                </c:pt>
                <c:pt idx="3">
                  <c:v>2019
U.S.</c:v>
                </c:pt>
              </c:strCache>
            </c:strRef>
          </c:cat>
          <c:val>
            <c:numRef>
              <c:f>'[1]Indicator Tables'!$I$6:$L$6</c:f>
              <c:numCache>
                <c:formatCode>General</c:formatCode>
                <c:ptCount val="4"/>
                <c:pt idx="0">
                  <c:v>24.8</c:v>
                </c:pt>
                <c:pt idx="1">
                  <c:v>33.9</c:v>
                </c:pt>
                <c:pt idx="2">
                  <c:v>22.5</c:v>
                </c:pt>
                <c:pt idx="3">
                  <c:v>21.6</c:v>
                </c:pt>
              </c:numCache>
            </c:numRef>
          </c:val>
          <c:extLst>
            <c:ext xmlns:c16="http://schemas.microsoft.com/office/drawing/2014/chart" uri="{C3380CC4-5D6E-409C-BE32-E72D297353CC}">
              <c16:uniqueId val="{00000008-F644-4A61-8C7A-D784F87045ED}"/>
            </c:ext>
          </c:extLst>
        </c:ser>
        <c:dLbls>
          <c:dLblPos val="outEnd"/>
          <c:showLegendKey val="0"/>
          <c:showVal val="1"/>
          <c:showCatName val="0"/>
          <c:showSerName val="0"/>
          <c:showPercent val="0"/>
          <c:showBubbleSize val="0"/>
        </c:dLbls>
        <c:gapWidth val="150"/>
        <c:axId val="1312897776"/>
        <c:axId val="1312896944"/>
      </c:barChart>
      <c:catAx>
        <c:axId val="1312897776"/>
        <c:scaling>
          <c:orientation val="minMax"/>
        </c:scaling>
        <c:delete val="0"/>
        <c:axPos val="b"/>
        <c:numFmt formatCode="General" sourceLinked="1"/>
        <c:majorTickMark val="out"/>
        <c:minorTickMark val="none"/>
        <c:tickLblPos val="nextTo"/>
        <c:crossAx val="1312896944"/>
        <c:crosses val="autoZero"/>
        <c:auto val="1"/>
        <c:lblAlgn val="ctr"/>
        <c:lblOffset val="100"/>
        <c:noMultiLvlLbl val="0"/>
      </c:catAx>
      <c:valAx>
        <c:axId val="1312896944"/>
        <c:scaling>
          <c:orientation val="minMax"/>
        </c:scaling>
        <c:delete val="1"/>
        <c:axPos val="l"/>
        <c:numFmt formatCode="General" sourceLinked="1"/>
        <c:majorTickMark val="out"/>
        <c:minorTickMark val="none"/>
        <c:tickLblPos val="nextTo"/>
        <c:crossAx val="1312897776"/>
        <c:crosses val="autoZero"/>
        <c:crossBetween val="between"/>
      </c:valAx>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ln w="6350">
      <a:noFill/>
    </a:ln>
  </c:spPr>
  <c:txPr>
    <a:bodyPr/>
    <a:lstStyle/>
    <a:p>
      <a:pPr>
        <a:defRPr sz="1200" b="1">
          <a:latin typeface="Calibri" panose="020F0502020204030204" pitchFamily="34" charset="0"/>
        </a:defRPr>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Diabetes deaths (underlying cause) per 100,000 population</a:t>
            </a:r>
          </a:p>
        </c:rich>
      </c:tx>
      <c:overlay val="0"/>
    </c:title>
    <c:autoTitleDeleted val="0"/>
    <c:plotArea>
      <c:layout/>
      <c:barChart>
        <c:barDir val="col"/>
        <c:grouping val="clustered"/>
        <c:varyColors val="0"/>
        <c:ser>
          <c:idx val="0"/>
          <c:order val="0"/>
          <c:tx>
            <c:strRef>
              <c:f>'H:\PROJECTS\2877021 MaineHealth MSCHNA Communications 2021\Presentations\[Health Indicator Chart Builder.xlsm]Indicator Tables'!$H$10</c:f>
              <c:strCache>
                <c:ptCount val="1"/>
                <c:pt idx="0">
                  <c:v>N/A</c:v>
                </c:pt>
              </c:strCache>
            </c:strRef>
          </c:tx>
          <c:invertIfNegative val="0"/>
          <c:dPt>
            <c:idx val="0"/>
            <c:invertIfNegative val="0"/>
            <c:bubble3D val="0"/>
            <c:spPr>
              <a:solidFill>
                <a:srgbClr val="3D6E6F"/>
              </a:solidFill>
            </c:spPr>
            <c:extLst>
              <c:ext xmlns:c16="http://schemas.microsoft.com/office/drawing/2014/chart" uri="{C3380CC4-5D6E-409C-BE32-E72D297353CC}">
                <c16:uniqueId val="{00000001-FF51-4C62-AD99-E7001918F475}"/>
              </c:ext>
            </c:extLst>
          </c:dPt>
          <c:dPt>
            <c:idx val="1"/>
            <c:invertIfNegative val="0"/>
            <c:bubble3D val="0"/>
            <c:spPr>
              <a:solidFill>
                <a:srgbClr val="3D6E6F"/>
              </a:solidFill>
            </c:spPr>
            <c:extLst>
              <c:ext xmlns:c16="http://schemas.microsoft.com/office/drawing/2014/chart" uri="{C3380CC4-5D6E-409C-BE32-E72D297353CC}">
                <c16:uniqueId val="{00000003-FF51-4C62-AD99-E7001918F475}"/>
              </c:ext>
            </c:extLst>
          </c:dPt>
          <c:dPt>
            <c:idx val="2"/>
            <c:invertIfNegative val="0"/>
            <c:bubble3D val="0"/>
            <c:spPr>
              <a:solidFill>
                <a:srgbClr val="A2ADB1"/>
              </a:solidFill>
            </c:spPr>
            <c:extLst>
              <c:ext xmlns:c16="http://schemas.microsoft.com/office/drawing/2014/chart" uri="{C3380CC4-5D6E-409C-BE32-E72D297353CC}">
                <c16:uniqueId val="{00000005-FF51-4C62-AD99-E7001918F475}"/>
              </c:ext>
            </c:extLst>
          </c:dPt>
          <c:dPt>
            <c:idx val="3"/>
            <c:invertIfNegative val="0"/>
            <c:bubble3D val="0"/>
            <c:spPr>
              <a:solidFill>
                <a:srgbClr val="A2ADB1"/>
              </a:solidFill>
            </c:spPr>
            <c:extLst>
              <c:ext xmlns:c16="http://schemas.microsoft.com/office/drawing/2014/chart" uri="{C3380CC4-5D6E-409C-BE32-E72D297353CC}">
                <c16:uniqueId val="{00000007-FF51-4C62-AD99-E7001918F475}"/>
              </c:ext>
            </c:extLst>
          </c:dPt>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'[1]Indicator Tables'!$M$10:$P$10</c:f>
              <c:strCache>
                <c:ptCount val="4"/>
                <c:pt idx="0">
                  <c:v>2007-2011
Cumberland County</c:v>
                </c:pt>
                <c:pt idx="1">
                  <c:v>2015-2019
Cumberland County</c:v>
                </c:pt>
                <c:pt idx="2">
                  <c:v>2015-2019
Maine</c:v>
                </c:pt>
                <c:pt idx="3">
                  <c:v>2019
U.S.</c:v>
                </c:pt>
              </c:strCache>
            </c:strRef>
          </c:cat>
          <c:val>
            <c:numRef>
              <c:f>'[1]Indicator Tables'!$I$10:$L$10</c:f>
              <c:numCache>
                <c:formatCode>General</c:formatCode>
                <c:ptCount val="4"/>
                <c:pt idx="0">
                  <c:v>16.7</c:v>
                </c:pt>
                <c:pt idx="1">
                  <c:v>17.5</c:v>
                </c:pt>
                <c:pt idx="2">
                  <c:v>22.5</c:v>
                </c:pt>
                <c:pt idx="3">
                  <c:v>21.6</c:v>
                </c:pt>
              </c:numCache>
            </c:numRef>
          </c:val>
          <c:extLst>
            <c:ext xmlns:c16="http://schemas.microsoft.com/office/drawing/2014/chart" uri="{C3380CC4-5D6E-409C-BE32-E72D297353CC}">
              <c16:uniqueId val="{00000008-FF51-4C62-AD99-E7001918F475}"/>
            </c:ext>
          </c:extLst>
        </c:ser>
        <c:dLbls>
          <c:dLblPos val="outEnd"/>
          <c:showLegendKey val="0"/>
          <c:showVal val="1"/>
          <c:showCatName val="0"/>
          <c:showSerName val="0"/>
          <c:showPercent val="0"/>
          <c:showBubbleSize val="0"/>
        </c:dLbls>
        <c:gapWidth val="150"/>
        <c:axId val="514636703"/>
        <c:axId val="514645439"/>
      </c:barChart>
      <c:catAx>
        <c:axId val="514636703"/>
        <c:scaling>
          <c:orientation val="minMax"/>
        </c:scaling>
        <c:delete val="0"/>
        <c:axPos val="b"/>
        <c:numFmt formatCode="General" sourceLinked="1"/>
        <c:majorTickMark val="out"/>
        <c:minorTickMark val="none"/>
        <c:tickLblPos val="nextTo"/>
        <c:crossAx val="514645439"/>
        <c:crosses val="autoZero"/>
        <c:auto val="1"/>
        <c:lblAlgn val="ctr"/>
        <c:lblOffset val="100"/>
        <c:noMultiLvlLbl val="0"/>
      </c:catAx>
      <c:valAx>
        <c:axId val="514645439"/>
        <c:scaling>
          <c:orientation val="minMax"/>
          <c:max val="40"/>
        </c:scaling>
        <c:delete val="1"/>
        <c:axPos val="l"/>
        <c:numFmt formatCode="General" sourceLinked="1"/>
        <c:majorTickMark val="out"/>
        <c:minorTickMark val="none"/>
        <c:tickLblPos val="nextTo"/>
        <c:crossAx val="514636703"/>
        <c:crosses val="autoZero"/>
        <c:crossBetween val="between"/>
      </c:valAx>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ln w="6350">
      <a:noFill/>
    </a:ln>
  </c:spPr>
  <c:txPr>
    <a:bodyPr/>
    <a:lstStyle/>
    <a:p>
      <a:pPr>
        <a:defRPr sz="1200" b="1">
          <a:latin typeface="Calibri" panose="020F0502020204030204" pitchFamily="34" charset="0"/>
        </a:defRPr>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1" i="0" u="none" strike="noStrike" kern="1200" spc="0" baseline="0">
                <a:solidFill>
                  <a:schemeClr val="tx1"/>
                </a:solidFill>
                <a:latin typeface="+mn-lt"/>
                <a:ea typeface="+mn-ea"/>
                <a:cs typeface="+mn-cs"/>
              </a:defRPr>
            </a:pPr>
            <a:r>
              <a:rPr lang="en-US" sz="1440" b="1">
                <a:solidFill>
                  <a:schemeClr val="tx1"/>
                </a:solidFill>
              </a:rPr>
              <a:t>Asthma emergency department rate per 10,000 population</a:t>
            </a:r>
          </a:p>
        </c:rich>
      </c:tx>
      <c:overlay val="0"/>
      <c:spPr>
        <a:noFill/>
        <a:ln>
          <a:noFill/>
        </a:ln>
        <a:effectLst/>
      </c:spPr>
      <c:txPr>
        <a:bodyPr rot="0" spcFirstLastPara="1" vertOverflow="ellipsis" vert="horz" wrap="square" anchor="ctr" anchorCtr="1"/>
        <a:lstStyle/>
        <a:p>
          <a:pPr>
            <a:defRPr sz="1440" b="1" i="0" u="none" strike="noStrike" kern="1200" spc="0" baseline="0">
              <a:solidFill>
                <a:schemeClr val="tx1"/>
              </a:solidFill>
              <a:latin typeface="+mn-lt"/>
              <a:ea typeface="+mn-ea"/>
              <a:cs typeface="+mn-cs"/>
            </a:defRPr>
          </a:pPr>
          <a:endParaRPr lang="en-US"/>
        </a:p>
      </c:txPr>
    </c:title>
    <c:autoTitleDeleted val="0"/>
    <c:plotArea>
      <c:layout/>
      <c:barChart>
        <c:barDir val="col"/>
        <c:grouping val="clustered"/>
        <c:varyColors val="0"/>
        <c:ser>
          <c:idx val="0"/>
          <c:order val="0"/>
          <c:tx>
            <c:strRef>
              <c:f>'H:\PROJECTS\2877021 MaineHealth MSCHNA Communications 2021\Presentations\[Health Indicator Chart Builder.xlsm]Indicator Tables'!$I$8</c:f>
              <c:strCache>
                <c:ptCount val="1"/>
              </c:strCache>
            </c:strRef>
          </c:tx>
          <c:spPr>
            <a:solidFill>
              <a:schemeClr val="accent1"/>
            </a:solidFill>
            <a:ln>
              <a:noFill/>
            </a:ln>
            <a:effectLst/>
          </c:spPr>
          <c:invertIfNegative val="0"/>
          <c:dPt>
            <c:idx val="0"/>
            <c:invertIfNegative val="0"/>
            <c:bubble3D val="0"/>
            <c:spPr>
              <a:solidFill>
                <a:srgbClr val="3D6E6F"/>
              </a:solidFill>
              <a:ln>
                <a:noFill/>
              </a:ln>
              <a:effectLst/>
            </c:spPr>
            <c:extLst>
              <c:ext xmlns:c16="http://schemas.microsoft.com/office/drawing/2014/chart" uri="{C3380CC4-5D6E-409C-BE32-E72D297353CC}">
                <c16:uniqueId val="{00000001-390F-4CCD-A692-F61AC6CE3B7A}"/>
              </c:ext>
            </c:extLst>
          </c:dPt>
          <c:dPt>
            <c:idx val="1"/>
            <c:invertIfNegative val="0"/>
            <c:bubble3D val="0"/>
            <c:extLst>
              <c:ext xmlns:c16="http://schemas.microsoft.com/office/drawing/2014/chart" uri="{C3380CC4-5D6E-409C-BE32-E72D297353CC}">
                <c16:uniqueId val="{00000003-390F-4CCD-A692-F61AC6CE3B7A}"/>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'[1]Indicator Tables'!$N$8:$O$8</c:f>
              <c:strCache>
                <c:ptCount val="2"/>
                <c:pt idx="0">
                  <c:v>2016-2018
Oxford County</c:v>
                </c:pt>
                <c:pt idx="1">
                  <c:v>2016-2018
Maine</c:v>
                </c:pt>
              </c:strCache>
            </c:strRef>
          </c:cat>
          <c:val>
            <c:numRef>
              <c:f>'[1]Indicator Tables'!$J$8:$K$8</c:f>
              <c:numCache>
                <c:formatCode>General</c:formatCode>
                <c:ptCount val="2"/>
                <c:pt idx="0">
                  <c:v>62.4</c:v>
                </c:pt>
                <c:pt idx="1">
                  <c:v>42.5</c:v>
                </c:pt>
              </c:numCache>
            </c:numRef>
          </c:val>
          <c:extLst>
            <c:ext xmlns:c16="http://schemas.microsoft.com/office/drawing/2014/chart" uri="{C3380CC4-5D6E-409C-BE32-E72D297353CC}">
              <c16:uniqueId val="{00000004-390F-4CCD-A692-F61AC6CE3B7A}"/>
            </c:ext>
          </c:extLst>
        </c:ser>
        <c:dLbls>
          <c:dLblPos val="outEnd"/>
          <c:showLegendKey val="0"/>
          <c:showVal val="1"/>
          <c:showCatName val="0"/>
          <c:showSerName val="0"/>
          <c:showPercent val="0"/>
          <c:showBubbleSize val="0"/>
        </c:dLbls>
        <c:gapWidth val="219"/>
        <c:overlap val="-27"/>
        <c:axId val="1312889456"/>
        <c:axId val="1312885296"/>
      </c:barChart>
      <c:catAx>
        <c:axId val="13128894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crossAx val="1312885296"/>
        <c:crosses val="autoZero"/>
        <c:auto val="1"/>
        <c:lblAlgn val="ctr"/>
        <c:lblOffset val="100"/>
        <c:noMultiLvlLbl val="0"/>
      </c:catAx>
      <c:valAx>
        <c:axId val="1312885296"/>
        <c:scaling>
          <c:orientation val="minMax"/>
        </c:scaling>
        <c:delete val="1"/>
        <c:axPos val="l"/>
        <c:numFmt formatCode="General" sourceLinked="1"/>
        <c:majorTickMark val="none"/>
        <c:minorTickMark val="none"/>
        <c:tickLblPos val="nextTo"/>
        <c:crossAx val="1312889456"/>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1" i="0" u="none" strike="noStrike" kern="1200" spc="0" baseline="0">
                <a:solidFill>
                  <a:schemeClr val="tx1"/>
                </a:solidFill>
                <a:latin typeface="+mn-lt"/>
                <a:ea typeface="+mn-ea"/>
                <a:cs typeface="+mn-cs"/>
              </a:defRPr>
            </a:pPr>
            <a:r>
              <a:rPr lang="en-US" sz="1440" b="1">
                <a:solidFill>
                  <a:schemeClr val="tx1"/>
                </a:solidFill>
              </a:rPr>
              <a:t>Asthma emergency department rate per 10,000 population</a:t>
            </a:r>
          </a:p>
        </c:rich>
      </c:tx>
      <c:overlay val="0"/>
      <c:spPr>
        <a:noFill/>
        <a:ln>
          <a:noFill/>
        </a:ln>
        <a:effectLst/>
      </c:spPr>
      <c:txPr>
        <a:bodyPr rot="0" spcFirstLastPara="1" vertOverflow="ellipsis" vert="horz" wrap="square" anchor="ctr" anchorCtr="1"/>
        <a:lstStyle/>
        <a:p>
          <a:pPr>
            <a:defRPr sz="1440" b="1" i="0" u="none" strike="noStrike" kern="1200" spc="0" baseline="0">
              <a:solidFill>
                <a:schemeClr val="tx1"/>
              </a:solidFill>
              <a:latin typeface="+mn-lt"/>
              <a:ea typeface="+mn-ea"/>
              <a:cs typeface="+mn-cs"/>
            </a:defRPr>
          </a:pPr>
          <a:endParaRPr lang="en-US"/>
        </a:p>
      </c:txPr>
    </c:title>
    <c:autoTitleDeleted val="0"/>
    <c:plotArea>
      <c:layout/>
      <c:barChart>
        <c:barDir val="col"/>
        <c:grouping val="clustered"/>
        <c:varyColors val="0"/>
        <c:ser>
          <c:idx val="0"/>
          <c:order val="0"/>
          <c:tx>
            <c:strRef>
              <c:f>'H:\PROJECTS\2877021 MaineHealth MSCHNA Communications 2021\Presentations\[Health Indicator Chart Builder.xlsm]Indicator Tables'!$I$12</c:f>
              <c:strCache>
                <c:ptCount val="1"/>
              </c:strCache>
            </c:strRef>
          </c:tx>
          <c:spPr>
            <a:solidFill>
              <a:schemeClr val="accent1"/>
            </a:solidFill>
            <a:ln>
              <a:noFill/>
            </a:ln>
            <a:effectLst/>
          </c:spPr>
          <c:invertIfNegative val="0"/>
          <c:dPt>
            <c:idx val="0"/>
            <c:invertIfNegative val="0"/>
            <c:bubble3D val="0"/>
            <c:spPr>
              <a:solidFill>
                <a:srgbClr val="3D6E6F"/>
              </a:solidFill>
              <a:ln>
                <a:noFill/>
              </a:ln>
              <a:effectLst/>
            </c:spPr>
            <c:extLst>
              <c:ext xmlns:c16="http://schemas.microsoft.com/office/drawing/2014/chart" uri="{C3380CC4-5D6E-409C-BE32-E72D297353CC}">
                <c16:uniqueId val="{00000001-B159-486B-99E6-18C8F06E7F29}"/>
              </c:ext>
            </c:extLst>
          </c:dPt>
          <c:dPt>
            <c:idx val="1"/>
            <c:invertIfNegative val="0"/>
            <c:bubble3D val="0"/>
            <c:extLst>
              <c:ext xmlns:c16="http://schemas.microsoft.com/office/drawing/2014/chart" uri="{C3380CC4-5D6E-409C-BE32-E72D297353CC}">
                <c16:uniqueId val="{00000003-B159-486B-99E6-18C8F06E7F29}"/>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'[1]Indicator Tables'!$N$12:$O$12</c:f>
              <c:strCache>
                <c:ptCount val="2"/>
                <c:pt idx="0">
                  <c:v>2016-2018
Cumberland County</c:v>
                </c:pt>
                <c:pt idx="1">
                  <c:v>2016-2018
Maine</c:v>
                </c:pt>
              </c:strCache>
            </c:strRef>
          </c:cat>
          <c:val>
            <c:numRef>
              <c:f>'[1]Indicator Tables'!$J$12:$K$12</c:f>
              <c:numCache>
                <c:formatCode>General</c:formatCode>
                <c:ptCount val="2"/>
                <c:pt idx="0">
                  <c:v>34</c:v>
                </c:pt>
                <c:pt idx="1">
                  <c:v>42.5</c:v>
                </c:pt>
              </c:numCache>
            </c:numRef>
          </c:val>
          <c:extLst>
            <c:ext xmlns:c16="http://schemas.microsoft.com/office/drawing/2014/chart" uri="{C3380CC4-5D6E-409C-BE32-E72D297353CC}">
              <c16:uniqueId val="{00000004-B159-486B-99E6-18C8F06E7F29}"/>
            </c:ext>
          </c:extLst>
        </c:ser>
        <c:dLbls>
          <c:dLblPos val="outEnd"/>
          <c:showLegendKey val="0"/>
          <c:showVal val="1"/>
          <c:showCatName val="0"/>
          <c:showSerName val="0"/>
          <c:showPercent val="0"/>
          <c:showBubbleSize val="0"/>
        </c:dLbls>
        <c:gapWidth val="219"/>
        <c:overlap val="-27"/>
        <c:axId val="514654591"/>
        <c:axId val="514650015"/>
      </c:barChart>
      <c:catAx>
        <c:axId val="51465459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crossAx val="514650015"/>
        <c:crosses val="autoZero"/>
        <c:auto val="1"/>
        <c:lblAlgn val="ctr"/>
        <c:lblOffset val="100"/>
        <c:noMultiLvlLbl val="0"/>
      </c:catAx>
      <c:valAx>
        <c:axId val="514650015"/>
        <c:scaling>
          <c:orientation val="minMax"/>
          <c:max val="70"/>
        </c:scaling>
        <c:delete val="1"/>
        <c:axPos val="l"/>
        <c:numFmt formatCode="General" sourceLinked="1"/>
        <c:majorTickMark val="none"/>
        <c:minorTickMark val="none"/>
        <c:tickLblPos val="nextTo"/>
        <c:crossAx val="514654591"/>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r>
              <a:rPr lang="en-US" sz="1440" b="1" baseline="0" dirty="0">
                <a:solidFill>
                  <a:schemeClr val="tx1"/>
                </a:solidFill>
              </a:rPr>
              <a:t>Pneumonia hospitalizations per 10,000 population</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dPt>
            <c:idx val="0"/>
            <c:invertIfNegative val="0"/>
            <c:bubble3D val="0"/>
            <c:spPr>
              <a:solidFill>
                <a:srgbClr val="3D6E6F"/>
              </a:solidFill>
              <a:ln>
                <a:noFill/>
              </a:ln>
              <a:effectLst/>
            </c:spPr>
            <c:extLst>
              <c:ext xmlns:c16="http://schemas.microsoft.com/office/drawing/2014/chart" uri="{C3380CC4-5D6E-409C-BE32-E72D297353CC}">
                <c16:uniqueId val="{00000001-CE7D-4909-B7AE-C91D98BEC8EB}"/>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2016-2018
Cumberland County</c:v>
                </c:pt>
                <c:pt idx="1">
                  <c:v>2016-2018
Maine</c:v>
                </c:pt>
              </c:strCache>
            </c:strRef>
          </c:cat>
          <c:val>
            <c:numRef>
              <c:f>Sheet1!$B$2:$B$3</c:f>
              <c:numCache>
                <c:formatCode>General</c:formatCode>
                <c:ptCount val="2"/>
                <c:pt idx="0">
                  <c:v>11.1</c:v>
                </c:pt>
                <c:pt idx="1">
                  <c:v>19.100000000000001</c:v>
                </c:pt>
              </c:numCache>
            </c:numRef>
          </c:val>
          <c:extLst>
            <c:ext xmlns:c16="http://schemas.microsoft.com/office/drawing/2014/chart" uri="{C3380CC4-5D6E-409C-BE32-E72D297353CC}">
              <c16:uniqueId val="{00000002-CE7D-4909-B7AE-C91D98BEC8EB}"/>
            </c:ext>
          </c:extLst>
        </c:ser>
        <c:dLbls>
          <c:showLegendKey val="0"/>
          <c:showVal val="0"/>
          <c:showCatName val="0"/>
          <c:showSerName val="0"/>
          <c:showPercent val="0"/>
          <c:showBubbleSize val="0"/>
        </c:dLbls>
        <c:gapWidth val="219"/>
        <c:overlap val="-27"/>
        <c:axId val="1421665984"/>
        <c:axId val="1421648512"/>
      </c:barChart>
      <c:catAx>
        <c:axId val="14216659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crossAx val="1421648512"/>
        <c:crosses val="autoZero"/>
        <c:auto val="1"/>
        <c:lblAlgn val="ctr"/>
        <c:lblOffset val="100"/>
        <c:noMultiLvlLbl val="0"/>
      </c:catAx>
      <c:valAx>
        <c:axId val="1421648512"/>
        <c:scaling>
          <c:orientation val="minMax"/>
          <c:max val="25"/>
          <c:min val="0"/>
        </c:scaling>
        <c:delete val="1"/>
        <c:axPos val="l"/>
        <c:numFmt formatCode="General" sourceLinked="1"/>
        <c:majorTickMark val="out"/>
        <c:minorTickMark val="none"/>
        <c:tickLblPos val="nextTo"/>
        <c:crossAx val="1421665984"/>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r>
              <a:rPr lang="en-US" sz="1440" b="1" baseline="0" dirty="0">
                <a:solidFill>
                  <a:schemeClr val="tx1"/>
                </a:solidFill>
              </a:rPr>
              <a:t>Pneumonia hospitalizations per 10,000 population</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dPt>
            <c:idx val="0"/>
            <c:invertIfNegative val="0"/>
            <c:bubble3D val="0"/>
            <c:spPr>
              <a:solidFill>
                <a:srgbClr val="3D6E6F"/>
              </a:solidFill>
              <a:ln>
                <a:noFill/>
              </a:ln>
              <a:effectLst/>
            </c:spPr>
            <c:extLst>
              <c:ext xmlns:c16="http://schemas.microsoft.com/office/drawing/2014/chart" uri="{C3380CC4-5D6E-409C-BE32-E72D297353CC}">
                <c16:uniqueId val="{00000001-57D5-4AAB-AD80-3A324E89F7DB}"/>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2016-2018
Oxford County</c:v>
                </c:pt>
                <c:pt idx="1">
                  <c:v>2016-2018
Oxford County</c:v>
                </c:pt>
              </c:strCache>
            </c:strRef>
          </c:cat>
          <c:val>
            <c:numRef>
              <c:f>Sheet1!$B$2:$B$3</c:f>
              <c:numCache>
                <c:formatCode>General</c:formatCode>
                <c:ptCount val="2"/>
                <c:pt idx="0">
                  <c:v>21.6</c:v>
                </c:pt>
                <c:pt idx="1">
                  <c:v>19.100000000000001</c:v>
                </c:pt>
              </c:numCache>
            </c:numRef>
          </c:val>
          <c:extLst>
            <c:ext xmlns:c16="http://schemas.microsoft.com/office/drawing/2014/chart" uri="{C3380CC4-5D6E-409C-BE32-E72D297353CC}">
              <c16:uniqueId val="{00000002-57D5-4AAB-AD80-3A324E89F7DB}"/>
            </c:ext>
          </c:extLst>
        </c:ser>
        <c:dLbls>
          <c:showLegendKey val="0"/>
          <c:showVal val="0"/>
          <c:showCatName val="0"/>
          <c:showSerName val="0"/>
          <c:showPercent val="0"/>
          <c:showBubbleSize val="0"/>
        </c:dLbls>
        <c:gapWidth val="219"/>
        <c:overlap val="-27"/>
        <c:axId val="1421665984"/>
        <c:axId val="1421648512"/>
      </c:barChart>
      <c:catAx>
        <c:axId val="14216659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crossAx val="1421648512"/>
        <c:crosses val="autoZero"/>
        <c:auto val="1"/>
        <c:lblAlgn val="ctr"/>
        <c:lblOffset val="100"/>
        <c:noMultiLvlLbl val="0"/>
      </c:catAx>
      <c:valAx>
        <c:axId val="1421648512"/>
        <c:scaling>
          <c:orientation val="minMax"/>
          <c:min val="0"/>
        </c:scaling>
        <c:delete val="1"/>
        <c:axPos val="l"/>
        <c:numFmt formatCode="General" sourceLinked="1"/>
        <c:majorTickMark val="out"/>
        <c:minorTickMark val="none"/>
        <c:tickLblPos val="nextTo"/>
        <c:crossAx val="1421665984"/>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Injury deaths per 100,000 population</a:t>
            </a:r>
          </a:p>
        </c:rich>
      </c:tx>
      <c:overlay val="0"/>
    </c:title>
    <c:autoTitleDeleted val="0"/>
    <c:plotArea>
      <c:layout/>
      <c:barChart>
        <c:barDir val="col"/>
        <c:grouping val="clustered"/>
        <c:varyColors val="0"/>
        <c:ser>
          <c:idx val="0"/>
          <c:order val="0"/>
          <c:tx>
            <c:strRef>
              <c:f>'H:\PROJECTS\2877021 MaineHealth MSCHNA Communications 2021\Presentations\[Health Indicator Chart Builder.xlsm]Indicator Tables'!$H$15</c:f>
              <c:strCache>
                <c:ptCount val="1"/>
                <c:pt idx="0">
                  <c:v>N/A</c:v>
                </c:pt>
              </c:strCache>
            </c:strRef>
          </c:tx>
          <c:invertIfNegative val="0"/>
          <c:dPt>
            <c:idx val="0"/>
            <c:invertIfNegative val="0"/>
            <c:bubble3D val="0"/>
            <c:spPr>
              <a:solidFill>
                <a:srgbClr val="3D6E6F"/>
              </a:solidFill>
            </c:spPr>
            <c:extLst>
              <c:ext xmlns:c16="http://schemas.microsoft.com/office/drawing/2014/chart" uri="{C3380CC4-5D6E-409C-BE32-E72D297353CC}">
                <c16:uniqueId val="{00000001-E3C6-4544-9A2A-28EE51983F60}"/>
              </c:ext>
            </c:extLst>
          </c:dPt>
          <c:dPt>
            <c:idx val="1"/>
            <c:invertIfNegative val="0"/>
            <c:bubble3D val="0"/>
            <c:spPr>
              <a:solidFill>
                <a:srgbClr val="3D6E6F"/>
              </a:solidFill>
            </c:spPr>
            <c:extLst>
              <c:ext xmlns:c16="http://schemas.microsoft.com/office/drawing/2014/chart" uri="{C3380CC4-5D6E-409C-BE32-E72D297353CC}">
                <c16:uniqueId val="{00000003-E3C6-4544-9A2A-28EE51983F60}"/>
              </c:ext>
            </c:extLst>
          </c:dPt>
          <c:dPt>
            <c:idx val="2"/>
            <c:invertIfNegative val="0"/>
            <c:bubble3D val="0"/>
            <c:spPr>
              <a:solidFill>
                <a:srgbClr val="A2ADB1"/>
              </a:solidFill>
            </c:spPr>
            <c:extLst>
              <c:ext xmlns:c16="http://schemas.microsoft.com/office/drawing/2014/chart" uri="{C3380CC4-5D6E-409C-BE32-E72D297353CC}">
                <c16:uniqueId val="{00000005-E3C6-4544-9A2A-28EE51983F60}"/>
              </c:ext>
            </c:extLst>
          </c:dPt>
          <c:dPt>
            <c:idx val="3"/>
            <c:invertIfNegative val="0"/>
            <c:bubble3D val="0"/>
            <c:spPr>
              <a:solidFill>
                <a:srgbClr val="A2ADB1"/>
              </a:solidFill>
            </c:spPr>
            <c:extLst>
              <c:ext xmlns:c16="http://schemas.microsoft.com/office/drawing/2014/chart" uri="{C3380CC4-5D6E-409C-BE32-E72D297353CC}">
                <c16:uniqueId val="{00000007-E3C6-4544-9A2A-28EE51983F60}"/>
              </c:ext>
            </c:extLst>
          </c:dPt>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'[1]Indicator Tables'!$M$15:$P$15</c:f>
              <c:strCache>
                <c:ptCount val="4"/>
                <c:pt idx="0">
                  <c:v>2007-2011
Cumberland County</c:v>
                </c:pt>
                <c:pt idx="1">
                  <c:v>2015-2019
Cumberland County</c:v>
                </c:pt>
                <c:pt idx="2">
                  <c:v>2015-2019
Maine</c:v>
                </c:pt>
                <c:pt idx="3">
                  <c:v>2019
U.S.</c:v>
                </c:pt>
              </c:strCache>
            </c:strRef>
          </c:cat>
          <c:val>
            <c:numRef>
              <c:f>'[1]Indicator Tables'!$I$15:$L$15</c:f>
              <c:numCache>
                <c:formatCode>General</c:formatCode>
                <c:ptCount val="4"/>
                <c:pt idx="0">
                  <c:v>51.3</c:v>
                </c:pt>
                <c:pt idx="1">
                  <c:v>71.599999999999994</c:v>
                </c:pt>
                <c:pt idx="2">
                  <c:v>83.9</c:v>
                </c:pt>
                <c:pt idx="3">
                  <c:v>71.2</c:v>
                </c:pt>
              </c:numCache>
            </c:numRef>
          </c:val>
          <c:extLst>
            <c:ext xmlns:c16="http://schemas.microsoft.com/office/drawing/2014/chart" uri="{C3380CC4-5D6E-409C-BE32-E72D297353CC}">
              <c16:uniqueId val="{00000008-E3C6-4544-9A2A-28EE51983F60}"/>
            </c:ext>
          </c:extLst>
        </c:ser>
        <c:dLbls>
          <c:dLblPos val="outEnd"/>
          <c:showLegendKey val="0"/>
          <c:showVal val="1"/>
          <c:showCatName val="0"/>
          <c:showSerName val="0"/>
          <c:showPercent val="0"/>
          <c:showBubbleSize val="0"/>
        </c:dLbls>
        <c:gapWidth val="150"/>
        <c:axId val="514641695"/>
        <c:axId val="514647519"/>
      </c:barChart>
      <c:catAx>
        <c:axId val="514641695"/>
        <c:scaling>
          <c:orientation val="minMax"/>
        </c:scaling>
        <c:delete val="0"/>
        <c:axPos val="b"/>
        <c:numFmt formatCode="General" sourceLinked="1"/>
        <c:majorTickMark val="out"/>
        <c:minorTickMark val="none"/>
        <c:tickLblPos val="nextTo"/>
        <c:crossAx val="514647519"/>
        <c:crosses val="autoZero"/>
        <c:auto val="1"/>
        <c:lblAlgn val="ctr"/>
        <c:lblOffset val="100"/>
        <c:noMultiLvlLbl val="0"/>
      </c:catAx>
      <c:valAx>
        <c:axId val="514647519"/>
        <c:scaling>
          <c:orientation val="minMax"/>
        </c:scaling>
        <c:delete val="1"/>
        <c:axPos val="l"/>
        <c:numFmt formatCode="General" sourceLinked="1"/>
        <c:majorTickMark val="out"/>
        <c:minorTickMark val="none"/>
        <c:tickLblPos val="nextTo"/>
        <c:crossAx val="514641695"/>
        <c:crosses val="autoZero"/>
        <c:crossBetween val="between"/>
      </c:valAx>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ln w="6350">
      <a:noFill/>
    </a:ln>
  </c:spPr>
  <c:txPr>
    <a:bodyPr/>
    <a:lstStyle/>
    <a:p>
      <a:pPr>
        <a:defRPr sz="1200" b="1">
          <a:latin typeface="Calibri" panose="020F0502020204030204" pitchFamily="34" charset="0"/>
        </a:defRPr>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Fall-related injury (unintentional) emergency department rate per 10,000 population</a:t>
            </a:r>
          </a:p>
        </c:rich>
      </c:tx>
      <c:overlay val="0"/>
    </c:title>
    <c:autoTitleDeleted val="0"/>
    <c:plotArea>
      <c:layout/>
      <c:barChart>
        <c:barDir val="col"/>
        <c:grouping val="clustered"/>
        <c:varyColors val="0"/>
        <c:ser>
          <c:idx val="0"/>
          <c:order val="0"/>
          <c:tx>
            <c:strRef>
              <c:f>'H:\PROJECTS\2877021 MaineHealth MSCHNA Communications 2021\Presentations\[Health Indicator Chart Builder.xlsm]Indicator Tables'!$I$16</c:f>
              <c:strCache>
                <c:ptCount val="1"/>
              </c:strCache>
            </c:strRef>
          </c:tx>
          <c:invertIfNegative val="0"/>
          <c:dPt>
            <c:idx val="0"/>
            <c:invertIfNegative val="0"/>
            <c:bubble3D val="0"/>
            <c:spPr>
              <a:solidFill>
                <a:srgbClr val="3D6E6F"/>
              </a:solidFill>
            </c:spPr>
            <c:extLst>
              <c:ext xmlns:c16="http://schemas.microsoft.com/office/drawing/2014/chart" uri="{C3380CC4-5D6E-409C-BE32-E72D297353CC}">
                <c16:uniqueId val="{00000001-5B87-452A-8696-2EBD827300A2}"/>
              </c:ext>
            </c:extLst>
          </c:dPt>
          <c:dPt>
            <c:idx val="1"/>
            <c:invertIfNegative val="0"/>
            <c:bubble3D val="0"/>
            <c:spPr>
              <a:solidFill>
                <a:srgbClr val="A2ADB1"/>
              </a:solidFill>
            </c:spPr>
            <c:extLst>
              <c:ext xmlns:c16="http://schemas.microsoft.com/office/drawing/2014/chart" uri="{C3380CC4-5D6E-409C-BE32-E72D297353CC}">
                <c16:uniqueId val="{00000003-5B87-452A-8696-2EBD827300A2}"/>
              </c:ext>
            </c:extLst>
          </c:dPt>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'[1]Indicator Tables'!$N$16:$O$16</c:f>
              <c:strCache>
                <c:ptCount val="2"/>
                <c:pt idx="0">
                  <c:v>2016-2018
Cumberland County</c:v>
                </c:pt>
                <c:pt idx="1">
                  <c:v>2016-2018
Maine</c:v>
                </c:pt>
              </c:strCache>
            </c:strRef>
          </c:cat>
          <c:val>
            <c:numRef>
              <c:f>'[1]Indicator Tables'!$J$16:$K$16</c:f>
              <c:numCache>
                <c:formatCode>General</c:formatCode>
                <c:ptCount val="2"/>
                <c:pt idx="0">
                  <c:v>240.6</c:v>
                </c:pt>
                <c:pt idx="1">
                  <c:v>307.39999999999998</c:v>
                </c:pt>
              </c:numCache>
            </c:numRef>
          </c:val>
          <c:extLst>
            <c:ext xmlns:c16="http://schemas.microsoft.com/office/drawing/2014/chart" uri="{C3380CC4-5D6E-409C-BE32-E72D297353CC}">
              <c16:uniqueId val="{00000004-5B87-452A-8696-2EBD827300A2}"/>
            </c:ext>
          </c:extLst>
        </c:ser>
        <c:dLbls>
          <c:dLblPos val="outEnd"/>
          <c:showLegendKey val="0"/>
          <c:showVal val="1"/>
          <c:showCatName val="0"/>
          <c:showSerName val="0"/>
          <c:showPercent val="0"/>
          <c:showBubbleSize val="0"/>
        </c:dLbls>
        <c:gapWidth val="150"/>
        <c:axId val="514646271"/>
        <c:axId val="514646687"/>
      </c:barChart>
      <c:catAx>
        <c:axId val="514646271"/>
        <c:scaling>
          <c:orientation val="minMax"/>
        </c:scaling>
        <c:delete val="0"/>
        <c:axPos val="b"/>
        <c:numFmt formatCode="General" sourceLinked="1"/>
        <c:majorTickMark val="out"/>
        <c:minorTickMark val="none"/>
        <c:tickLblPos val="nextTo"/>
        <c:crossAx val="514646687"/>
        <c:crosses val="autoZero"/>
        <c:auto val="1"/>
        <c:lblAlgn val="ctr"/>
        <c:lblOffset val="100"/>
        <c:noMultiLvlLbl val="0"/>
      </c:catAx>
      <c:valAx>
        <c:axId val="514646687"/>
        <c:scaling>
          <c:orientation val="minMax"/>
          <c:max val="450"/>
        </c:scaling>
        <c:delete val="1"/>
        <c:axPos val="l"/>
        <c:numFmt formatCode="General" sourceLinked="1"/>
        <c:majorTickMark val="out"/>
        <c:minorTickMark val="none"/>
        <c:tickLblPos val="nextTo"/>
        <c:crossAx val="514646271"/>
        <c:crosses val="autoZero"/>
        <c:crossBetween val="between"/>
      </c:valAx>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ln w="6350">
      <a:noFill/>
    </a:ln>
  </c:spPr>
  <c:txPr>
    <a:bodyPr/>
    <a:lstStyle/>
    <a:p>
      <a:pPr>
        <a:defRPr sz="1200" b="1">
          <a:latin typeface="Calibri" panose="020F0502020204030204" pitchFamily="34" charset="0"/>
        </a:defRPr>
      </a:pPr>
      <a:endParaRPr lang="en-U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Fall-related injury (unintentional) emergency department rate per 10,000 population</a:t>
            </a:r>
          </a:p>
        </c:rich>
      </c:tx>
      <c:overlay val="0"/>
    </c:title>
    <c:autoTitleDeleted val="0"/>
    <c:plotArea>
      <c:layout/>
      <c:barChart>
        <c:barDir val="col"/>
        <c:grouping val="clustered"/>
        <c:varyColors val="0"/>
        <c:ser>
          <c:idx val="0"/>
          <c:order val="0"/>
          <c:tx>
            <c:strRef>
              <c:f>'Indicator Tables'!$I$11</c:f>
              <c:strCache>
                <c:ptCount val="1"/>
              </c:strCache>
            </c:strRef>
          </c:tx>
          <c:invertIfNegative val="0"/>
          <c:dPt>
            <c:idx val="0"/>
            <c:invertIfNegative val="0"/>
            <c:bubble3D val="0"/>
            <c:spPr>
              <a:solidFill>
                <a:srgbClr val="3D6E6F"/>
              </a:solidFill>
            </c:spPr>
            <c:extLst>
              <c:ext xmlns:c16="http://schemas.microsoft.com/office/drawing/2014/chart" uri="{C3380CC4-5D6E-409C-BE32-E72D297353CC}">
                <c16:uniqueId val="{00000001-1617-4C3A-801A-2EF5235D9704}"/>
              </c:ext>
            </c:extLst>
          </c:dPt>
          <c:dPt>
            <c:idx val="1"/>
            <c:invertIfNegative val="0"/>
            <c:bubble3D val="0"/>
            <c:spPr>
              <a:solidFill>
                <a:srgbClr val="A2ADB1"/>
              </a:solidFill>
            </c:spPr>
            <c:extLst>
              <c:ext xmlns:c16="http://schemas.microsoft.com/office/drawing/2014/chart" uri="{C3380CC4-5D6E-409C-BE32-E72D297353CC}">
                <c16:uniqueId val="{00000003-1617-4C3A-801A-2EF5235D9704}"/>
              </c:ext>
            </c:extLst>
          </c:dPt>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'Indicator Tables'!$N$11:$O$11</c:f>
              <c:strCache>
                <c:ptCount val="2"/>
                <c:pt idx="0">
                  <c:v>2016-2018
Oxford County</c:v>
                </c:pt>
                <c:pt idx="1">
                  <c:v>2015-2019
Maine</c:v>
                </c:pt>
              </c:strCache>
            </c:strRef>
          </c:cat>
          <c:val>
            <c:numRef>
              <c:f>'Indicator Tables'!$J$11:$K$11</c:f>
              <c:numCache>
                <c:formatCode>General</c:formatCode>
                <c:ptCount val="2"/>
                <c:pt idx="0">
                  <c:v>382.2</c:v>
                </c:pt>
                <c:pt idx="1">
                  <c:v>307.39999999999998</c:v>
                </c:pt>
              </c:numCache>
            </c:numRef>
          </c:val>
          <c:extLst>
            <c:ext xmlns:c16="http://schemas.microsoft.com/office/drawing/2014/chart" uri="{C3380CC4-5D6E-409C-BE32-E72D297353CC}">
              <c16:uniqueId val="{00000004-1617-4C3A-801A-2EF5235D9704}"/>
            </c:ext>
          </c:extLst>
        </c:ser>
        <c:dLbls>
          <c:dLblPos val="outEnd"/>
          <c:showLegendKey val="0"/>
          <c:showVal val="1"/>
          <c:showCatName val="0"/>
          <c:showSerName val="0"/>
          <c:showPercent val="0"/>
          <c:showBubbleSize val="0"/>
        </c:dLbls>
        <c:gapWidth val="150"/>
        <c:axId val="182214911"/>
        <c:axId val="182215743"/>
      </c:barChart>
      <c:catAx>
        <c:axId val="182214911"/>
        <c:scaling>
          <c:orientation val="minMax"/>
        </c:scaling>
        <c:delete val="0"/>
        <c:axPos val="b"/>
        <c:numFmt formatCode="General" sourceLinked="1"/>
        <c:majorTickMark val="out"/>
        <c:minorTickMark val="none"/>
        <c:tickLblPos val="nextTo"/>
        <c:crossAx val="182215743"/>
        <c:crosses val="autoZero"/>
        <c:auto val="1"/>
        <c:lblAlgn val="ctr"/>
        <c:lblOffset val="100"/>
        <c:noMultiLvlLbl val="0"/>
      </c:catAx>
      <c:valAx>
        <c:axId val="182215743"/>
        <c:scaling>
          <c:orientation val="minMax"/>
        </c:scaling>
        <c:delete val="1"/>
        <c:axPos val="l"/>
        <c:numFmt formatCode="General" sourceLinked="1"/>
        <c:majorTickMark val="out"/>
        <c:minorTickMark val="none"/>
        <c:tickLblPos val="nextTo"/>
        <c:crossAx val="182214911"/>
        <c:crosses val="autoZero"/>
        <c:crossBetween val="between"/>
      </c:valAx>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ln w="6350">
      <a:noFill/>
    </a:ln>
  </c:spPr>
  <c:txPr>
    <a:bodyPr/>
    <a:lstStyle/>
    <a:p>
      <a:pPr>
        <a:defRPr sz="1200" b="1">
          <a:latin typeface="Calibri" panose="020F0502020204030204" pitchFamily="34" charset="0"/>
        </a:defRPr>
      </a:pPr>
      <a:endParaRPr lang="en-US"/>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Poisoning deaths (unintentional and undetermined intent) per 100,000 population</a:t>
            </a:r>
          </a:p>
        </c:rich>
      </c:tx>
      <c:overlay val="0"/>
    </c:title>
    <c:autoTitleDeleted val="0"/>
    <c:plotArea>
      <c:layout/>
      <c:barChart>
        <c:barDir val="col"/>
        <c:grouping val="clustered"/>
        <c:varyColors val="0"/>
        <c:ser>
          <c:idx val="0"/>
          <c:order val="0"/>
          <c:tx>
            <c:strRef>
              <c:f>'Indicator Tables'!$H$20</c:f>
              <c:strCache>
                <c:ptCount val="1"/>
                <c:pt idx="0">
                  <c:v>N/A</c:v>
                </c:pt>
              </c:strCache>
            </c:strRef>
          </c:tx>
          <c:invertIfNegative val="0"/>
          <c:dPt>
            <c:idx val="0"/>
            <c:invertIfNegative val="0"/>
            <c:bubble3D val="0"/>
            <c:spPr>
              <a:solidFill>
                <a:srgbClr val="3D6E6F"/>
              </a:solidFill>
            </c:spPr>
            <c:extLst>
              <c:ext xmlns:c16="http://schemas.microsoft.com/office/drawing/2014/chart" uri="{C3380CC4-5D6E-409C-BE32-E72D297353CC}">
                <c16:uniqueId val="{00000001-7086-4BDD-BFCC-89482F1E74A8}"/>
              </c:ext>
            </c:extLst>
          </c:dPt>
          <c:dPt>
            <c:idx val="1"/>
            <c:invertIfNegative val="0"/>
            <c:bubble3D val="0"/>
            <c:spPr>
              <a:solidFill>
                <a:srgbClr val="3D6E6F"/>
              </a:solidFill>
            </c:spPr>
            <c:extLst>
              <c:ext xmlns:c16="http://schemas.microsoft.com/office/drawing/2014/chart" uri="{C3380CC4-5D6E-409C-BE32-E72D297353CC}">
                <c16:uniqueId val="{00000003-7086-4BDD-BFCC-89482F1E74A8}"/>
              </c:ext>
            </c:extLst>
          </c:dPt>
          <c:dPt>
            <c:idx val="2"/>
            <c:invertIfNegative val="0"/>
            <c:bubble3D val="0"/>
            <c:spPr>
              <a:solidFill>
                <a:srgbClr val="A2ADB1"/>
              </a:solidFill>
            </c:spPr>
            <c:extLst>
              <c:ext xmlns:c16="http://schemas.microsoft.com/office/drawing/2014/chart" uri="{C3380CC4-5D6E-409C-BE32-E72D297353CC}">
                <c16:uniqueId val="{00000005-7086-4BDD-BFCC-89482F1E74A8}"/>
              </c:ext>
            </c:extLst>
          </c:dPt>
          <c:dPt>
            <c:idx val="3"/>
            <c:invertIfNegative val="0"/>
            <c:bubble3D val="0"/>
            <c:spPr>
              <a:solidFill>
                <a:srgbClr val="A2ADB1"/>
              </a:solidFill>
            </c:spPr>
            <c:extLst>
              <c:ext xmlns:c16="http://schemas.microsoft.com/office/drawing/2014/chart" uri="{C3380CC4-5D6E-409C-BE32-E72D297353CC}">
                <c16:uniqueId val="{00000007-7086-4BDD-BFCC-89482F1E74A8}"/>
              </c:ext>
            </c:extLst>
          </c:dPt>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'Indicator Tables'!$M$20:$P$20</c:f>
              <c:strCache>
                <c:ptCount val="4"/>
                <c:pt idx="0">
                  <c:v>2007-2011
Cumberland County</c:v>
                </c:pt>
                <c:pt idx="1">
                  <c:v>2015-2019
Cumberland County</c:v>
                </c:pt>
                <c:pt idx="2">
                  <c:v>2015-2019
Maine</c:v>
                </c:pt>
                <c:pt idx="3">
                  <c:v>2019
U.S.</c:v>
                </c:pt>
              </c:strCache>
            </c:strRef>
          </c:cat>
          <c:val>
            <c:numRef>
              <c:f>'Indicator Tables'!$I$20:$L$20</c:f>
              <c:numCache>
                <c:formatCode>General</c:formatCode>
                <c:ptCount val="4"/>
                <c:pt idx="0">
                  <c:v>11.7</c:v>
                </c:pt>
                <c:pt idx="1">
                  <c:v>27.2</c:v>
                </c:pt>
                <c:pt idx="2">
                  <c:v>28</c:v>
                </c:pt>
                <c:pt idx="3">
                  <c:v>21.4</c:v>
                </c:pt>
              </c:numCache>
            </c:numRef>
          </c:val>
          <c:extLst>
            <c:ext xmlns:c16="http://schemas.microsoft.com/office/drawing/2014/chart" uri="{C3380CC4-5D6E-409C-BE32-E72D297353CC}">
              <c16:uniqueId val="{00000008-7086-4BDD-BFCC-89482F1E74A8}"/>
            </c:ext>
          </c:extLst>
        </c:ser>
        <c:dLbls>
          <c:dLblPos val="outEnd"/>
          <c:showLegendKey val="0"/>
          <c:showVal val="1"/>
          <c:showCatName val="0"/>
          <c:showSerName val="0"/>
          <c:showPercent val="0"/>
          <c:showBubbleSize val="0"/>
        </c:dLbls>
        <c:gapWidth val="150"/>
        <c:axId val="1625454751"/>
        <c:axId val="1625447679"/>
      </c:barChart>
      <c:catAx>
        <c:axId val="1625454751"/>
        <c:scaling>
          <c:orientation val="minMax"/>
        </c:scaling>
        <c:delete val="0"/>
        <c:axPos val="b"/>
        <c:numFmt formatCode="General" sourceLinked="1"/>
        <c:majorTickMark val="out"/>
        <c:minorTickMark val="none"/>
        <c:tickLblPos val="nextTo"/>
        <c:crossAx val="1625447679"/>
        <c:crosses val="autoZero"/>
        <c:auto val="1"/>
        <c:lblAlgn val="ctr"/>
        <c:lblOffset val="100"/>
        <c:noMultiLvlLbl val="0"/>
      </c:catAx>
      <c:valAx>
        <c:axId val="1625447679"/>
        <c:scaling>
          <c:orientation val="minMax"/>
        </c:scaling>
        <c:delete val="1"/>
        <c:axPos val="l"/>
        <c:numFmt formatCode="General" sourceLinked="1"/>
        <c:majorTickMark val="out"/>
        <c:minorTickMark val="none"/>
        <c:tickLblPos val="nextTo"/>
        <c:crossAx val="1625454751"/>
        <c:crosses val="autoZero"/>
        <c:crossBetween val="between"/>
      </c:valAx>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ln w="6350">
      <a:noFill/>
    </a:ln>
  </c:spPr>
  <c:txPr>
    <a:bodyPr/>
    <a:lstStyle/>
    <a:p>
      <a:pPr>
        <a:defRPr sz="1200" b="1">
          <a:latin typeface="Calibri" panose="020F0502020204030204" pitchFamily="34" charset="0"/>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1481481481481484E-2"/>
          <c:y val="4.78084922529367E-2"/>
          <c:w val="0.82961796442111402"/>
          <c:h val="0.78528203417092302"/>
        </c:manualLayout>
      </c:layout>
      <c:barChart>
        <c:barDir val="bar"/>
        <c:grouping val="clustered"/>
        <c:varyColors val="0"/>
        <c:ser>
          <c:idx val="0"/>
          <c:order val="0"/>
          <c:tx>
            <c:strRef>
              <c:f>'Age Chart - Androscoggin'!$B$23</c:f>
              <c:strCache>
                <c:ptCount val="1"/>
                <c:pt idx="0">
                  <c:v>2019</c:v>
                </c:pt>
              </c:strCache>
            </c:strRef>
          </c:tx>
          <c:spPr>
            <a:solidFill>
              <a:schemeClr val="tx2"/>
            </a:solidFill>
          </c:spPr>
          <c:invertIfNegative val="0"/>
          <c:dPt>
            <c:idx val="4"/>
            <c:invertIfNegative val="0"/>
            <c:bubble3D val="0"/>
            <c:spPr>
              <a:solidFill>
                <a:schemeClr val="accent2"/>
              </a:solidFill>
            </c:spPr>
            <c:extLst>
              <c:ext xmlns:c16="http://schemas.microsoft.com/office/drawing/2014/chart" uri="{C3380CC4-5D6E-409C-BE32-E72D297353CC}">
                <c16:uniqueId val="{00000001-C0F0-4641-9517-CDC3554B9FFA}"/>
              </c:ext>
            </c:extLst>
          </c:dPt>
          <c:dPt>
            <c:idx val="5"/>
            <c:invertIfNegative val="0"/>
            <c:bubble3D val="0"/>
            <c:spPr>
              <a:solidFill>
                <a:schemeClr val="accent2"/>
              </a:solidFill>
            </c:spPr>
            <c:extLst>
              <c:ext xmlns:c16="http://schemas.microsoft.com/office/drawing/2014/chart" uri="{C3380CC4-5D6E-409C-BE32-E72D297353CC}">
                <c16:uniqueId val="{00000003-C0F0-4641-9517-CDC3554B9FFA}"/>
              </c:ext>
            </c:extLst>
          </c:dPt>
          <c:dPt>
            <c:idx val="6"/>
            <c:invertIfNegative val="0"/>
            <c:bubble3D val="0"/>
            <c:spPr>
              <a:solidFill>
                <a:schemeClr val="accent2"/>
              </a:solidFill>
            </c:spPr>
            <c:extLst>
              <c:ext xmlns:c16="http://schemas.microsoft.com/office/drawing/2014/chart" uri="{C3380CC4-5D6E-409C-BE32-E72D297353CC}">
                <c16:uniqueId val="{00000005-C0F0-4641-9517-CDC3554B9FFA}"/>
              </c:ext>
            </c:extLst>
          </c:dPt>
          <c:dPt>
            <c:idx val="7"/>
            <c:invertIfNegative val="0"/>
            <c:bubble3D val="0"/>
            <c:spPr>
              <a:solidFill>
                <a:schemeClr val="accent2"/>
              </a:solidFill>
            </c:spPr>
            <c:extLst>
              <c:ext xmlns:c16="http://schemas.microsoft.com/office/drawing/2014/chart" uri="{C3380CC4-5D6E-409C-BE32-E72D297353CC}">
                <c16:uniqueId val="{00000007-C0F0-4641-9517-CDC3554B9FFA}"/>
              </c:ext>
            </c:extLst>
          </c:dPt>
          <c:dPt>
            <c:idx val="8"/>
            <c:invertIfNegative val="0"/>
            <c:bubble3D val="0"/>
            <c:spPr>
              <a:solidFill>
                <a:schemeClr val="accent2"/>
              </a:solidFill>
            </c:spPr>
            <c:extLst>
              <c:ext xmlns:c16="http://schemas.microsoft.com/office/drawing/2014/chart" uri="{C3380CC4-5D6E-409C-BE32-E72D297353CC}">
                <c16:uniqueId val="{00000009-C0F0-4641-9517-CDC3554B9FFA}"/>
              </c:ext>
            </c:extLst>
          </c:dPt>
          <c:dPt>
            <c:idx val="9"/>
            <c:invertIfNegative val="0"/>
            <c:bubble3D val="0"/>
            <c:spPr>
              <a:solidFill>
                <a:schemeClr val="accent2"/>
              </a:solidFill>
            </c:spPr>
            <c:extLst>
              <c:ext xmlns:c16="http://schemas.microsoft.com/office/drawing/2014/chart" uri="{C3380CC4-5D6E-409C-BE32-E72D297353CC}">
                <c16:uniqueId val="{0000000B-C0F0-4641-9517-CDC3554B9FFA}"/>
              </c:ext>
            </c:extLst>
          </c:dPt>
          <c:dPt>
            <c:idx val="10"/>
            <c:invertIfNegative val="0"/>
            <c:bubble3D val="0"/>
            <c:spPr>
              <a:solidFill>
                <a:schemeClr val="accent2"/>
              </a:solidFill>
            </c:spPr>
            <c:extLst>
              <c:ext xmlns:c16="http://schemas.microsoft.com/office/drawing/2014/chart" uri="{C3380CC4-5D6E-409C-BE32-E72D297353CC}">
                <c16:uniqueId val="{0000000D-C0F0-4641-9517-CDC3554B9FFA}"/>
              </c:ext>
            </c:extLst>
          </c:dPt>
          <c:dPt>
            <c:idx val="11"/>
            <c:invertIfNegative val="0"/>
            <c:bubble3D val="0"/>
            <c:spPr>
              <a:solidFill>
                <a:schemeClr val="accent2"/>
              </a:solidFill>
              <a:ln>
                <a:solidFill>
                  <a:schemeClr val="accent1"/>
                </a:solidFill>
              </a:ln>
            </c:spPr>
            <c:extLst>
              <c:ext xmlns:c16="http://schemas.microsoft.com/office/drawing/2014/chart" uri="{C3380CC4-5D6E-409C-BE32-E72D297353CC}">
                <c16:uniqueId val="{0000000F-C0F0-4641-9517-CDC3554B9FFA}"/>
              </c:ext>
            </c:extLst>
          </c:dPt>
          <c:dPt>
            <c:idx val="12"/>
            <c:invertIfNegative val="0"/>
            <c:bubble3D val="0"/>
            <c:spPr>
              <a:solidFill>
                <a:schemeClr val="accent2"/>
              </a:solidFill>
            </c:spPr>
            <c:extLst>
              <c:ext xmlns:c16="http://schemas.microsoft.com/office/drawing/2014/chart" uri="{C3380CC4-5D6E-409C-BE32-E72D297353CC}">
                <c16:uniqueId val="{00000011-C0F0-4641-9517-CDC3554B9FFA}"/>
              </c:ext>
            </c:extLst>
          </c:dPt>
          <c:cat>
            <c:strRef>
              <c:f>'Age Chart - Androscoggin'!$A$4:$A$21</c:f>
              <c:strCache>
                <c:ptCount val="18"/>
                <c:pt idx="0">
                  <c:v>Under 5</c:v>
                </c:pt>
                <c:pt idx="1">
                  <c:v>   5-9</c:v>
                </c:pt>
                <c:pt idx="2">
                  <c:v> 10-14</c:v>
                </c:pt>
                <c:pt idx="3">
                  <c:v> 15-19</c:v>
                </c:pt>
                <c:pt idx="4">
                  <c:v> 20-24</c:v>
                </c:pt>
                <c:pt idx="5">
                  <c:v> 25-29</c:v>
                </c:pt>
                <c:pt idx="6">
                  <c:v> 30-34</c:v>
                </c:pt>
                <c:pt idx="7">
                  <c:v> 35-39</c:v>
                </c:pt>
                <c:pt idx="8">
                  <c:v> 40-44</c:v>
                </c:pt>
                <c:pt idx="9">
                  <c:v> 45-49</c:v>
                </c:pt>
                <c:pt idx="10">
                  <c:v> 50-54</c:v>
                </c:pt>
                <c:pt idx="11">
                  <c:v> 55-59</c:v>
                </c:pt>
                <c:pt idx="12">
                  <c:v> 60-64</c:v>
                </c:pt>
                <c:pt idx="13">
                  <c:v> 65-69</c:v>
                </c:pt>
                <c:pt idx="14">
                  <c:v> 70-74</c:v>
                </c:pt>
                <c:pt idx="15">
                  <c:v> 75-79</c:v>
                </c:pt>
                <c:pt idx="16">
                  <c:v> 80-84</c:v>
                </c:pt>
                <c:pt idx="17">
                  <c:v>    85+</c:v>
                </c:pt>
              </c:strCache>
            </c:strRef>
          </c:cat>
          <c:val>
            <c:numRef>
              <c:f>'Age Chart - Cumberland'!$B$24:$B$41</c:f>
              <c:numCache>
                <c:formatCode>#,##0</c:formatCode>
                <c:ptCount val="18"/>
                <c:pt idx="0">
                  <c:v>14040</c:v>
                </c:pt>
                <c:pt idx="1">
                  <c:v>15837</c:v>
                </c:pt>
                <c:pt idx="2">
                  <c:v>15200</c:v>
                </c:pt>
                <c:pt idx="3">
                  <c:v>17521</c:v>
                </c:pt>
                <c:pt idx="4">
                  <c:v>18108</c:v>
                </c:pt>
                <c:pt idx="5">
                  <c:v>19821</c:v>
                </c:pt>
                <c:pt idx="6">
                  <c:v>19529</c:v>
                </c:pt>
                <c:pt idx="7">
                  <c:v>18191</c:v>
                </c:pt>
                <c:pt idx="8">
                  <c:v>17605</c:v>
                </c:pt>
                <c:pt idx="9">
                  <c:v>20073</c:v>
                </c:pt>
                <c:pt idx="10">
                  <c:v>21338</c:v>
                </c:pt>
                <c:pt idx="11">
                  <c:v>22995</c:v>
                </c:pt>
                <c:pt idx="12">
                  <c:v>19916</c:v>
                </c:pt>
                <c:pt idx="13">
                  <c:v>18246</c:v>
                </c:pt>
                <c:pt idx="14">
                  <c:v>12491</c:v>
                </c:pt>
                <c:pt idx="15">
                  <c:v>8880</c:v>
                </c:pt>
                <c:pt idx="16">
                  <c:v>5437</c:v>
                </c:pt>
                <c:pt idx="17">
                  <c:v>7079</c:v>
                </c:pt>
              </c:numCache>
            </c:numRef>
          </c:val>
          <c:extLst>
            <c:ext xmlns:c16="http://schemas.microsoft.com/office/drawing/2014/chart" uri="{C3380CC4-5D6E-409C-BE32-E72D297353CC}">
              <c16:uniqueId val="{00000012-C0F0-4641-9517-CDC3554B9FFA}"/>
            </c:ext>
          </c:extLst>
        </c:ser>
        <c:dLbls>
          <c:showLegendKey val="0"/>
          <c:showVal val="0"/>
          <c:showCatName val="0"/>
          <c:showSerName val="0"/>
          <c:showPercent val="0"/>
          <c:showBubbleSize val="0"/>
        </c:dLbls>
        <c:gapWidth val="50"/>
        <c:axId val="369730160"/>
        <c:axId val="369730576"/>
      </c:barChart>
      <c:catAx>
        <c:axId val="369730160"/>
        <c:scaling>
          <c:orientation val="maxMin"/>
        </c:scaling>
        <c:delete val="0"/>
        <c:axPos val="l"/>
        <c:minorGridlines>
          <c:spPr>
            <a:ln w="9525" cap="flat" cmpd="sng" algn="ctr">
              <a:noFill/>
              <a:round/>
            </a:ln>
            <a:effectLst/>
          </c:spPr>
        </c:minorGridlines>
        <c:numFmt formatCode="General" sourceLinked="1"/>
        <c:majorTickMark val="none"/>
        <c:minorTickMark val="none"/>
        <c:tickLblPos val="none"/>
        <c:spPr>
          <a:noFill/>
          <a:ln w="9525" cap="flat" cmpd="sng" algn="ctr">
            <a:solidFill>
              <a:schemeClr val="bg1">
                <a:lumMod val="50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69730576"/>
        <c:crosses val="autoZero"/>
        <c:auto val="1"/>
        <c:lblAlgn val="ctr"/>
        <c:lblOffset val="100"/>
        <c:noMultiLvlLbl val="0"/>
      </c:catAx>
      <c:valAx>
        <c:axId val="369730576"/>
        <c:scaling>
          <c:orientation val="minMax"/>
        </c:scaling>
        <c:delete val="0"/>
        <c:axPos val="b"/>
        <c:majorGridlines>
          <c:spPr>
            <a:ln w="9525" cap="flat" cmpd="sng" algn="ctr">
              <a:noFill/>
              <a:round/>
            </a:ln>
            <a:effectLst/>
          </c:spPr>
        </c:majorGridlines>
        <c:title>
          <c:tx>
            <c:rich>
              <a:bodyPr rot="0" spcFirstLastPara="1" vertOverflow="ellipsis" vert="horz" wrap="square" anchor="ctr" anchorCtr="1"/>
              <a:lstStyle/>
              <a:p>
                <a:pPr>
                  <a:defRPr sz="1000" b="1" i="0" u="none" strike="noStrike" kern="1200" baseline="0">
                    <a:solidFill>
                      <a:schemeClr val="tx1">
                        <a:lumMod val="85000"/>
                        <a:lumOff val="15000"/>
                      </a:schemeClr>
                    </a:solidFill>
                    <a:latin typeface="+mn-lt"/>
                    <a:ea typeface="+mn-ea"/>
                    <a:cs typeface="+mn-cs"/>
                  </a:defRPr>
                </a:pPr>
                <a:r>
                  <a:rPr lang="en-US" b="1">
                    <a:solidFill>
                      <a:schemeClr val="tx1">
                        <a:lumMod val="85000"/>
                        <a:lumOff val="15000"/>
                      </a:schemeClr>
                    </a:solidFill>
                  </a:rPr>
                  <a:t>Population</a:t>
                </a:r>
                <a:r>
                  <a:rPr lang="en-US" b="1" baseline="0">
                    <a:solidFill>
                      <a:schemeClr val="tx1">
                        <a:lumMod val="85000"/>
                        <a:lumOff val="15000"/>
                      </a:schemeClr>
                    </a:solidFill>
                  </a:rPr>
                  <a:t> in 2019</a:t>
                </a:r>
                <a:endParaRPr lang="en-US" b="1">
                  <a:solidFill>
                    <a:schemeClr val="tx1">
                      <a:lumMod val="85000"/>
                      <a:lumOff val="15000"/>
                    </a:schemeClr>
                  </a:solidFill>
                </a:endParaRPr>
              </a:p>
            </c:rich>
          </c:tx>
          <c:layout>
            <c:manualLayout>
              <c:xMode val="edge"/>
              <c:yMode val="edge"/>
              <c:x val="5.2106299212598413E-2"/>
              <c:y val="0.92615117189298701"/>
            </c:manualLayout>
          </c:layout>
          <c:overlay val="0"/>
          <c:spPr>
            <a:noFill/>
            <a:ln>
              <a:noFill/>
            </a:ln>
            <a:effectLst/>
          </c:spPr>
        </c:title>
        <c:numFmt formatCode="#,##0" sourceLinked="1"/>
        <c:majorTickMark val="in"/>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900" b="0" i="0" u="none" strike="noStrike" kern="1200" baseline="0">
                <a:solidFill>
                  <a:schemeClr val="tx1">
                    <a:lumMod val="85000"/>
                    <a:lumOff val="15000"/>
                  </a:schemeClr>
                </a:solidFill>
                <a:latin typeface="+mn-lt"/>
                <a:ea typeface="+mn-ea"/>
                <a:cs typeface="+mn-cs"/>
              </a:defRPr>
            </a:pPr>
            <a:endParaRPr lang="en-US"/>
          </a:p>
        </c:txPr>
        <c:crossAx val="369730160"/>
        <c:crosses val="max"/>
        <c:crossBetween val="between"/>
      </c:valAx>
      <c:spPr>
        <a:noFill/>
      </c:spPr>
    </c:plotArea>
    <c:plotVisOnly val="1"/>
    <c:dispBlanksAs val="gap"/>
    <c:showDLblsOverMax val="0"/>
    <c:extLst/>
  </c:chart>
  <c:spPr>
    <a:noFill/>
    <a:ln w="9525" cap="flat" cmpd="sng" algn="ctr">
      <a:noFill/>
      <a:round/>
    </a:ln>
    <a:effectLst/>
  </c:spPr>
  <c:txPr>
    <a:bodyPr/>
    <a:lstStyle/>
    <a:p>
      <a:pPr>
        <a:defRPr/>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Mental health emergency department rate per 10,000 population</a:t>
            </a:r>
          </a:p>
        </c:rich>
      </c:tx>
      <c:overlay val="0"/>
    </c:title>
    <c:autoTitleDeleted val="0"/>
    <c:plotArea>
      <c:layout/>
      <c:barChart>
        <c:barDir val="col"/>
        <c:grouping val="clustered"/>
        <c:varyColors val="0"/>
        <c:ser>
          <c:idx val="0"/>
          <c:order val="0"/>
          <c:tx>
            <c:strRef>
              <c:f>'H:\PROJECTS\2877021 MaineHealth MSCHNA Communications 2021\Presentations\[Health Indicator Chart Builder.xlsm]Indicator Tables'!$I$19</c:f>
              <c:strCache>
                <c:ptCount val="1"/>
              </c:strCache>
            </c:strRef>
          </c:tx>
          <c:invertIfNegative val="0"/>
          <c:dPt>
            <c:idx val="0"/>
            <c:invertIfNegative val="0"/>
            <c:bubble3D val="0"/>
            <c:spPr>
              <a:solidFill>
                <a:srgbClr val="3D6E6F"/>
              </a:solidFill>
            </c:spPr>
            <c:extLst>
              <c:ext xmlns:c16="http://schemas.microsoft.com/office/drawing/2014/chart" uri="{C3380CC4-5D6E-409C-BE32-E72D297353CC}">
                <c16:uniqueId val="{00000001-D278-4A93-AC97-A6BCB883E7BC}"/>
              </c:ext>
            </c:extLst>
          </c:dPt>
          <c:dPt>
            <c:idx val="1"/>
            <c:invertIfNegative val="0"/>
            <c:bubble3D val="0"/>
            <c:spPr>
              <a:solidFill>
                <a:srgbClr val="A2ADB1"/>
              </a:solidFill>
            </c:spPr>
            <c:extLst>
              <c:ext xmlns:c16="http://schemas.microsoft.com/office/drawing/2014/chart" uri="{C3380CC4-5D6E-409C-BE32-E72D297353CC}">
                <c16:uniqueId val="{00000003-D278-4A93-AC97-A6BCB883E7BC}"/>
              </c:ext>
            </c:extLst>
          </c:dPt>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'[1]Indicator Tables'!$N$19:$O$19</c:f>
              <c:strCache>
                <c:ptCount val="2"/>
                <c:pt idx="0">
                  <c:v>2016-2018
Cumberland County</c:v>
                </c:pt>
                <c:pt idx="1">
                  <c:v>2016-2018
Maine</c:v>
                </c:pt>
              </c:strCache>
            </c:strRef>
          </c:cat>
          <c:val>
            <c:numRef>
              <c:f>'[1]Indicator Tables'!$J$19:$K$19</c:f>
              <c:numCache>
                <c:formatCode>General</c:formatCode>
                <c:ptCount val="2"/>
                <c:pt idx="0">
                  <c:v>160.69999999999999</c:v>
                </c:pt>
                <c:pt idx="1">
                  <c:v>181.5</c:v>
                </c:pt>
              </c:numCache>
            </c:numRef>
          </c:val>
          <c:extLst>
            <c:ext xmlns:c16="http://schemas.microsoft.com/office/drawing/2014/chart" uri="{C3380CC4-5D6E-409C-BE32-E72D297353CC}">
              <c16:uniqueId val="{00000004-D278-4A93-AC97-A6BCB883E7BC}"/>
            </c:ext>
          </c:extLst>
        </c:ser>
        <c:dLbls>
          <c:dLblPos val="outEnd"/>
          <c:showLegendKey val="0"/>
          <c:showVal val="1"/>
          <c:showCatName val="0"/>
          <c:showSerName val="0"/>
          <c:showPercent val="0"/>
          <c:showBubbleSize val="0"/>
        </c:dLbls>
        <c:gapWidth val="150"/>
        <c:axId val="273183455"/>
        <c:axId val="273168479"/>
      </c:barChart>
      <c:catAx>
        <c:axId val="273183455"/>
        <c:scaling>
          <c:orientation val="minMax"/>
        </c:scaling>
        <c:delete val="0"/>
        <c:axPos val="b"/>
        <c:numFmt formatCode="General" sourceLinked="1"/>
        <c:majorTickMark val="out"/>
        <c:minorTickMark val="none"/>
        <c:tickLblPos val="nextTo"/>
        <c:crossAx val="273168479"/>
        <c:crosses val="autoZero"/>
        <c:auto val="1"/>
        <c:lblAlgn val="ctr"/>
        <c:lblOffset val="100"/>
        <c:noMultiLvlLbl val="0"/>
      </c:catAx>
      <c:valAx>
        <c:axId val="273168479"/>
        <c:scaling>
          <c:orientation val="minMax"/>
          <c:max val="195"/>
        </c:scaling>
        <c:delete val="1"/>
        <c:axPos val="l"/>
        <c:numFmt formatCode="General" sourceLinked="1"/>
        <c:majorTickMark val="out"/>
        <c:minorTickMark val="none"/>
        <c:tickLblPos val="nextTo"/>
        <c:crossAx val="273183455"/>
        <c:crosses val="autoZero"/>
        <c:crossBetween val="between"/>
      </c:valAx>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ln w="6350">
      <a:noFill/>
    </a:ln>
  </c:spPr>
  <c:txPr>
    <a:bodyPr/>
    <a:lstStyle/>
    <a:p>
      <a:pPr>
        <a:defRPr sz="1200" b="1">
          <a:latin typeface="Calibri" panose="020F0502020204030204" pitchFamily="34" charset="0"/>
        </a:defRPr>
      </a:pPr>
      <a:endParaRPr lang="en-US"/>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Drug-induced deaths per 100,000 population</a:t>
            </a:r>
          </a:p>
        </c:rich>
      </c:tx>
      <c:overlay val="0"/>
    </c:title>
    <c:autoTitleDeleted val="0"/>
    <c:plotArea>
      <c:layout/>
      <c:barChart>
        <c:barDir val="col"/>
        <c:grouping val="clustered"/>
        <c:varyColors val="0"/>
        <c:ser>
          <c:idx val="0"/>
          <c:order val="0"/>
          <c:tx>
            <c:strRef>
              <c:f>'Indicator Tables'!$H$24</c:f>
              <c:strCache>
                <c:ptCount val="1"/>
                <c:pt idx="0">
                  <c:v>N/A</c:v>
                </c:pt>
              </c:strCache>
            </c:strRef>
          </c:tx>
          <c:invertIfNegative val="0"/>
          <c:dPt>
            <c:idx val="0"/>
            <c:invertIfNegative val="0"/>
            <c:bubble3D val="0"/>
            <c:spPr>
              <a:solidFill>
                <a:srgbClr val="3D6E6F"/>
              </a:solidFill>
            </c:spPr>
            <c:extLst>
              <c:ext xmlns:c16="http://schemas.microsoft.com/office/drawing/2014/chart" uri="{C3380CC4-5D6E-409C-BE32-E72D297353CC}">
                <c16:uniqueId val="{00000001-041E-438D-81C3-2F2F6385B164}"/>
              </c:ext>
            </c:extLst>
          </c:dPt>
          <c:dPt>
            <c:idx val="1"/>
            <c:invertIfNegative val="0"/>
            <c:bubble3D val="0"/>
            <c:spPr>
              <a:solidFill>
                <a:srgbClr val="3D6E6F"/>
              </a:solidFill>
            </c:spPr>
            <c:extLst>
              <c:ext xmlns:c16="http://schemas.microsoft.com/office/drawing/2014/chart" uri="{C3380CC4-5D6E-409C-BE32-E72D297353CC}">
                <c16:uniqueId val="{00000003-041E-438D-81C3-2F2F6385B164}"/>
              </c:ext>
            </c:extLst>
          </c:dPt>
          <c:dPt>
            <c:idx val="2"/>
            <c:invertIfNegative val="0"/>
            <c:bubble3D val="0"/>
            <c:spPr>
              <a:solidFill>
                <a:srgbClr val="A2ADB1"/>
              </a:solidFill>
            </c:spPr>
            <c:extLst>
              <c:ext xmlns:c16="http://schemas.microsoft.com/office/drawing/2014/chart" uri="{C3380CC4-5D6E-409C-BE32-E72D297353CC}">
                <c16:uniqueId val="{00000005-041E-438D-81C3-2F2F6385B164}"/>
              </c:ext>
            </c:extLst>
          </c:dPt>
          <c:dPt>
            <c:idx val="3"/>
            <c:invertIfNegative val="0"/>
            <c:bubble3D val="0"/>
            <c:spPr>
              <a:solidFill>
                <a:srgbClr val="A2ADB1"/>
              </a:solidFill>
            </c:spPr>
            <c:extLst>
              <c:ext xmlns:c16="http://schemas.microsoft.com/office/drawing/2014/chart" uri="{C3380CC4-5D6E-409C-BE32-E72D297353CC}">
                <c16:uniqueId val="{00000007-041E-438D-81C3-2F2F6385B164}"/>
              </c:ext>
            </c:extLst>
          </c:dPt>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'Indicator Tables'!$M$24:$P$24</c:f>
              <c:strCache>
                <c:ptCount val="4"/>
                <c:pt idx="0">
                  <c:v>2007-2011
Cumberland County</c:v>
                </c:pt>
                <c:pt idx="1">
                  <c:v>2015-2019
Cumberland County</c:v>
                </c:pt>
                <c:pt idx="2">
                  <c:v>2015-2019
Maine</c:v>
                </c:pt>
                <c:pt idx="3">
                  <c:v>2019
U.S.</c:v>
                </c:pt>
              </c:strCache>
            </c:strRef>
          </c:cat>
          <c:val>
            <c:numRef>
              <c:f>'Indicator Tables'!$I$24:$L$24</c:f>
              <c:numCache>
                <c:formatCode>General</c:formatCode>
                <c:ptCount val="4"/>
                <c:pt idx="0">
                  <c:v>12.3</c:v>
                </c:pt>
                <c:pt idx="1">
                  <c:v>27.3</c:v>
                </c:pt>
                <c:pt idx="2">
                  <c:v>29.5</c:v>
                </c:pt>
                <c:pt idx="3">
                  <c:v>22.8</c:v>
                </c:pt>
              </c:numCache>
            </c:numRef>
          </c:val>
          <c:extLst>
            <c:ext xmlns:c16="http://schemas.microsoft.com/office/drawing/2014/chart" uri="{C3380CC4-5D6E-409C-BE32-E72D297353CC}">
              <c16:uniqueId val="{00000008-041E-438D-81C3-2F2F6385B164}"/>
            </c:ext>
          </c:extLst>
        </c:ser>
        <c:dLbls>
          <c:dLblPos val="outEnd"/>
          <c:showLegendKey val="0"/>
          <c:showVal val="1"/>
          <c:showCatName val="0"/>
          <c:showSerName val="0"/>
          <c:showPercent val="0"/>
          <c:showBubbleSize val="0"/>
        </c:dLbls>
        <c:gapWidth val="150"/>
        <c:axId val="1625452255"/>
        <c:axId val="1625468895"/>
      </c:barChart>
      <c:catAx>
        <c:axId val="1625452255"/>
        <c:scaling>
          <c:orientation val="minMax"/>
        </c:scaling>
        <c:delete val="0"/>
        <c:axPos val="b"/>
        <c:numFmt formatCode="General" sourceLinked="1"/>
        <c:majorTickMark val="out"/>
        <c:minorTickMark val="none"/>
        <c:tickLblPos val="nextTo"/>
        <c:crossAx val="1625468895"/>
        <c:crosses val="autoZero"/>
        <c:auto val="1"/>
        <c:lblAlgn val="ctr"/>
        <c:lblOffset val="100"/>
        <c:noMultiLvlLbl val="0"/>
      </c:catAx>
      <c:valAx>
        <c:axId val="1625468895"/>
        <c:scaling>
          <c:orientation val="minMax"/>
        </c:scaling>
        <c:delete val="1"/>
        <c:axPos val="l"/>
        <c:numFmt formatCode="General" sourceLinked="1"/>
        <c:majorTickMark val="out"/>
        <c:minorTickMark val="none"/>
        <c:tickLblPos val="nextTo"/>
        <c:crossAx val="1625452255"/>
        <c:crosses val="autoZero"/>
        <c:crossBetween val="between"/>
      </c:valAx>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ln w="6350">
      <a:noFill/>
    </a:ln>
  </c:spPr>
  <c:txPr>
    <a:bodyPr/>
    <a:lstStyle/>
    <a:p>
      <a:pPr>
        <a:defRPr sz="1200" b="1">
          <a:latin typeface="Calibri" panose="020F0502020204030204" pitchFamily="34" charset="0"/>
        </a:defRPr>
      </a:pPr>
      <a:endParaRPr lang="en-US"/>
    </a:p>
  </c:txPr>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Seriously considered suicide (middle school students)</a:t>
            </a:r>
          </a:p>
        </c:rich>
      </c:tx>
      <c:overlay val="0"/>
    </c:title>
    <c:autoTitleDeleted val="0"/>
    <c:plotArea>
      <c:layout/>
      <c:barChart>
        <c:barDir val="col"/>
        <c:grouping val="clustered"/>
        <c:varyColors val="0"/>
        <c:ser>
          <c:idx val="0"/>
          <c:order val="0"/>
          <c:tx>
            <c:strRef>
              <c:f>'H:\PROJECTS\2877021 MaineHealth MSCHNA Communications 2021\Presentations\[Health Indicator Chart Builder.xlsm]Indicator Tables'!$H$20</c:f>
              <c:strCache>
                <c:ptCount val="1"/>
                <c:pt idx="0">
                  <c:v>N/A</c:v>
                </c:pt>
              </c:strCache>
            </c:strRef>
          </c:tx>
          <c:invertIfNegative val="0"/>
          <c:dPt>
            <c:idx val="0"/>
            <c:invertIfNegative val="0"/>
            <c:bubble3D val="0"/>
            <c:spPr>
              <a:solidFill>
                <a:srgbClr val="3D6E6F"/>
              </a:solidFill>
            </c:spPr>
            <c:extLst>
              <c:ext xmlns:c16="http://schemas.microsoft.com/office/drawing/2014/chart" uri="{C3380CC4-5D6E-409C-BE32-E72D297353CC}">
                <c16:uniqueId val="{00000001-5738-4929-815D-EE75FB1A6A0F}"/>
              </c:ext>
            </c:extLst>
          </c:dPt>
          <c:dPt>
            <c:idx val="1"/>
            <c:invertIfNegative val="0"/>
            <c:bubble3D val="0"/>
            <c:spPr>
              <a:solidFill>
                <a:srgbClr val="3D6E6F"/>
              </a:solidFill>
            </c:spPr>
            <c:extLst>
              <c:ext xmlns:c16="http://schemas.microsoft.com/office/drawing/2014/chart" uri="{C3380CC4-5D6E-409C-BE32-E72D297353CC}">
                <c16:uniqueId val="{00000003-5738-4929-815D-EE75FB1A6A0F}"/>
              </c:ext>
            </c:extLst>
          </c:dPt>
          <c:dPt>
            <c:idx val="2"/>
            <c:invertIfNegative val="0"/>
            <c:bubble3D val="0"/>
            <c:spPr>
              <a:solidFill>
                <a:srgbClr val="A2ADB1"/>
              </a:solidFill>
            </c:spPr>
            <c:extLst>
              <c:ext xmlns:c16="http://schemas.microsoft.com/office/drawing/2014/chart" uri="{C3380CC4-5D6E-409C-BE32-E72D297353CC}">
                <c16:uniqueId val="{00000005-5738-4929-815D-EE75FB1A6A0F}"/>
              </c:ext>
            </c:extLst>
          </c:dPt>
          <c:dLbls>
            <c:numFmt formatCode="0.0%" sourceLinked="0"/>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'[1]Indicator Tables'!$M$20:$O$20</c:f>
              <c:strCache>
                <c:ptCount val="3"/>
                <c:pt idx="0">
                  <c:v>2017
Cumberland County</c:v>
                </c:pt>
                <c:pt idx="1">
                  <c:v>2019
Cumberland County</c:v>
                </c:pt>
                <c:pt idx="2">
                  <c:v>2019
Maine</c:v>
                </c:pt>
              </c:strCache>
            </c:strRef>
          </c:cat>
          <c:val>
            <c:numRef>
              <c:f>'[1]Indicator Tables'!$I$20:$K$20</c:f>
              <c:numCache>
                <c:formatCode>General</c:formatCode>
                <c:ptCount val="3"/>
                <c:pt idx="0">
                  <c:v>0.14000000000000001</c:v>
                </c:pt>
                <c:pt idx="1">
                  <c:v>0.184</c:v>
                </c:pt>
                <c:pt idx="2">
                  <c:v>0.19800000000000001</c:v>
                </c:pt>
              </c:numCache>
            </c:numRef>
          </c:val>
          <c:extLst>
            <c:ext xmlns:c16="http://schemas.microsoft.com/office/drawing/2014/chart" uri="{C3380CC4-5D6E-409C-BE32-E72D297353CC}">
              <c16:uniqueId val="{00000006-5738-4929-815D-EE75FB1A6A0F}"/>
            </c:ext>
          </c:extLst>
        </c:ser>
        <c:dLbls>
          <c:dLblPos val="outEnd"/>
          <c:showLegendKey val="0"/>
          <c:showVal val="1"/>
          <c:showCatName val="0"/>
          <c:showSerName val="0"/>
          <c:showPercent val="0"/>
          <c:showBubbleSize val="0"/>
        </c:dLbls>
        <c:gapWidth val="150"/>
        <c:axId val="273168895"/>
        <c:axId val="273169311"/>
      </c:barChart>
      <c:catAx>
        <c:axId val="273168895"/>
        <c:scaling>
          <c:orientation val="minMax"/>
        </c:scaling>
        <c:delete val="0"/>
        <c:axPos val="b"/>
        <c:numFmt formatCode="General" sourceLinked="1"/>
        <c:majorTickMark val="out"/>
        <c:minorTickMark val="none"/>
        <c:tickLblPos val="nextTo"/>
        <c:crossAx val="273169311"/>
        <c:crosses val="autoZero"/>
        <c:auto val="1"/>
        <c:lblAlgn val="ctr"/>
        <c:lblOffset val="100"/>
        <c:noMultiLvlLbl val="0"/>
      </c:catAx>
      <c:valAx>
        <c:axId val="273169311"/>
        <c:scaling>
          <c:orientation val="minMax"/>
        </c:scaling>
        <c:delete val="1"/>
        <c:axPos val="l"/>
        <c:numFmt formatCode="General" sourceLinked="1"/>
        <c:majorTickMark val="out"/>
        <c:minorTickMark val="none"/>
        <c:tickLblPos val="nextTo"/>
        <c:crossAx val="273168895"/>
        <c:crosses val="autoZero"/>
        <c:crossBetween val="between"/>
      </c:valAx>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ln w="6350">
      <a:noFill/>
    </a:ln>
  </c:spPr>
  <c:txPr>
    <a:bodyPr/>
    <a:lstStyle/>
    <a:p>
      <a:pPr>
        <a:defRPr sz="1200" b="1">
          <a:latin typeface="Calibri" panose="020F0502020204030204" pitchFamily="34" charset="0"/>
        </a:defRPr>
      </a:pPr>
      <a:endParaRPr lang="en-US"/>
    </a:p>
  </c:txPr>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Sad/hopeless for two weeks in a row (middle school students)</a:t>
            </a:r>
          </a:p>
        </c:rich>
      </c:tx>
      <c:overlay val="0"/>
    </c:title>
    <c:autoTitleDeleted val="0"/>
    <c:plotArea>
      <c:layout/>
      <c:barChart>
        <c:barDir val="col"/>
        <c:grouping val="clustered"/>
        <c:varyColors val="0"/>
        <c:ser>
          <c:idx val="0"/>
          <c:order val="0"/>
          <c:tx>
            <c:strRef>
              <c:f>'H:\PROJECTS\2877021 MaineHealth MSCHNA Communications 2021\Presentations\[Health Indicator Chart Builder.xlsm]Indicator Tables'!$H$13</c:f>
              <c:strCache>
                <c:ptCount val="1"/>
                <c:pt idx="0">
                  <c:v>N/A</c:v>
                </c:pt>
              </c:strCache>
            </c:strRef>
          </c:tx>
          <c:invertIfNegative val="0"/>
          <c:dPt>
            <c:idx val="0"/>
            <c:invertIfNegative val="0"/>
            <c:bubble3D val="0"/>
            <c:spPr>
              <a:solidFill>
                <a:srgbClr val="3D6E6F"/>
              </a:solidFill>
            </c:spPr>
            <c:extLst>
              <c:ext xmlns:c16="http://schemas.microsoft.com/office/drawing/2014/chart" uri="{C3380CC4-5D6E-409C-BE32-E72D297353CC}">
                <c16:uniqueId val="{00000001-F1B0-4A7D-93BC-4859BB088DA6}"/>
              </c:ext>
            </c:extLst>
          </c:dPt>
          <c:dPt>
            <c:idx val="1"/>
            <c:invertIfNegative val="0"/>
            <c:bubble3D val="0"/>
            <c:spPr>
              <a:solidFill>
                <a:srgbClr val="3D6E6F"/>
              </a:solidFill>
            </c:spPr>
            <c:extLst>
              <c:ext xmlns:c16="http://schemas.microsoft.com/office/drawing/2014/chart" uri="{C3380CC4-5D6E-409C-BE32-E72D297353CC}">
                <c16:uniqueId val="{00000003-F1B0-4A7D-93BC-4859BB088DA6}"/>
              </c:ext>
            </c:extLst>
          </c:dPt>
          <c:dPt>
            <c:idx val="2"/>
            <c:invertIfNegative val="0"/>
            <c:bubble3D val="0"/>
            <c:spPr>
              <a:solidFill>
                <a:srgbClr val="A2ADB1"/>
              </a:solidFill>
            </c:spPr>
            <c:extLst>
              <c:ext xmlns:c16="http://schemas.microsoft.com/office/drawing/2014/chart" uri="{C3380CC4-5D6E-409C-BE32-E72D297353CC}">
                <c16:uniqueId val="{00000005-F1B0-4A7D-93BC-4859BB088DA6}"/>
              </c:ext>
            </c:extLst>
          </c:dPt>
          <c:dLbls>
            <c:numFmt formatCode="0.0%" sourceLinked="0"/>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'[1]Indicator Tables'!$M$13:$O$13</c:f>
              <c:strCache>
                <c:ptCount val="3"/>
                <c:pt idx="0">
                  <c:v>2017
Oxford County</c:v>
                </c:pt>
                <c:pt idx="1">
                  <c:v>2019
Oxford County</c:v>
                </c:pt>
                <c:pt idx="2">
                  <c:v>2019
Maine</c:v>
                </c:pt>
              </c:strCache>
            </c:strRef>
          </c:cat>
          <c:val>
            <c:numRef>
              <c:f>'[1]Indicator Tables'!$I$13:$K$13</c:f>
              <c:numCache>
                <c:formatCode>General</c:formatCode>
                <c:ptCount val="3"/>
                <c:pt idx="0">
                  <c:v>0.20399999999999999</c:v>
                </c:pt>
                <c:pt idx="1">
                  <c:v>0.253</c:v>
                </c:pt>
                <c:pt idx="2">
                  <c:v>0.248</c:v>
                </c:pt>
              </c:numCache>
            </c:numRef>
          </c:val>
          <c:extLst>
            <c:ext xmlns:c16="http://schemas.microsoft.com/office/drawing/2014/chart" uri="{C3380CC4-5D6E-409C-BE32-E72D297353CC}">
              <c16:uniqueId val="{00000006-F1B0-4A7D-93BC-4859BB088DA6}"/>
            </c:ext>
          </c:extLst>
        </c:ser>
        <c:dLbls>
          <c:dLblPos val="outEnd"/>
          <c:showLegendKey val="0"/>
          <c:showVal val="1"/>
          <c:showCatName val="0"/>
          <c:showSerName val="0"/>
          <c:showPercent val="0"/>
          <c:showBubbleSize val="0"/>
        </c:dLbls>
        <c:gapWidth val="150"/>
        <c:axId val="1312893200"/>
        <c:axId val="1312896944"/>
      </c:barChart>
      <c:catAx>
        <c:axId val="1312893200"/>
        <c:scaling>
          <c:orientation val="minMax"/>
        </c:scaling>
        <c:delete val="0"/>
        <c:axPos val="b"/>
        <c:numFmt formatCode="General" sourceLinked="1"/>
        <c:majorTickMark val="out"/>
        <c:minorTickMark val="none"/>
        <c:tickLblPos val="nextTo"/>
        <c:crossAx val="1312896944"/>
        <c:crosses val="autoZero"/>
        <c:auto val="1"/>
        <c:lblAlgn val="ctr"/>
        <c:lblOffset val="100"/>
        <c:noMultiLvlLbl val="0"/>
      </c:catAx>
      <c:valAx>
        <c:axId val="1312896944"/>
        <c:scaling>
          <c:orientation val="minMax"/>
        </c:scaling>
        <c:delete val="1"/>
        <c:axPos val="l"/>
        <c:numFmt formatCode="General" sourceLinked="1"/>
        <c:majorTickMark val="out"/>
        <c:minorTickMark val="none"/>
        <c:tickLblPos val="nextTo"/>
        <c:crossAx val="1312893200"/>
        <c:crosses val="autoZero"/>
        <c:crossBetween val="between"/>
      </c:valAx>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ln w="6350">
      <a:noFill/>
    </a:ln>
  </c:spPr>
  <c:txPr>
    <a:bodyPr/>
    <a:lstStyle/>
    <a:p>
      <a:pPr>
        <a:defRPr sz="1200" b="1">
          <a:latin typeface="Calibri" panose="020F0502020204030204" pitchFamily="34" charset="0"/>
        </a:defRPr>
      </a:pPr>
      <a:endParaRPr lang="en-US"/>
    </a:p>
  </c:txPr>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Sad/hopeless for two weeks in a row (middle school students)</a:t>
            </a:r>
          </a:p>
        </c:rich>
      </c:tx>
      <c:overlay val="0"/>
    </c:title>
    <c:autoTitleDeleted val="0"/>
    <c:plotArea>
      <c:layout/>
      <c:barChart>
        <c:barDir val="col"/>
        <c:grouping val="clustered"/>
        <c:varyColors val="0"/>
        <c:ser>
          <c:idx val="0"/>
          <c:order val="0"/>
          <c:tx>
            <c:strRef>
              <c:f>'H:\PROJECTS\2877021 MaineHealth MSCHNA Communications 2021\Presentations\[Health Indicator Chart Builder.xlsm]Indicator Tables'!$H$21</c:f>
              <c:strCache>
                <c:ptCount val="1"/>
                <c:pt idx="0">
                  <c:v>N/A</c:v>
                </c:pt>
              </c:strCache>
            </c:strRef>
          </c:tx>
          <c:invertIfNegative val="0"/>
          <c:dPt>
            <c:idx val="0"/>
            <c:invertIfNegative val="0"/>
            <c:bubble3D val="0"/>
            <c:spPr>
              <a:solidFill>
                <a:srgbClr val="3D6E6F"/>
              </a:solidFill>
            </c:spPr>
            <c:extLst>
              <c:ext xmlns:c16="http://schemas.microsoft.com/office/drawing/2014/chart" uri="{C3380CC4-5D6E-409C-BE32-E72D297353CC}">
                <c16:uniqueId val="{00000001-E59A-478A-BF5E-3D79A9905E81}"/>
              </c:ext>
            </c:extLst>
          </c:dPt>
          <c:dPt>
            <c:idx val="1"/>
            <c:invertIfNegative val="0"/>
            <c:bubble3D val="0"/>
            <c:spPr>
              <a:solidFill>
                <a:srgbClr val="3D6E6F"/>
              </a:solidFill>
            </c:spPr>
            <c:extLst>
              <c:ext xmlns:c16="http://schemas.microsoft.com/office/drawing/2014/chart" uri="{C3380CC4-5D6E-409C-BE32-E72D297353CC}">
                <c16:uniqueId val="{00000003-E59A-478A-BF5E-3D79A9905E81}"/>
              </c:ext>
            </c:extLst>
          </c:dPt>
          <c:dPt>
            <c:idx val="2"/>
            <c:invertIfNegative val="0"/>
            <c:bubble3D val="0"/>
            <c:spPr>
              <a:solidFill>
                <a:srgbClr val="A2ADB1"/>
              </a:solidFill>
            </c:spPr>
            <c:extLst>
              <c:ext xmlns:c16="http://schemas.microsoft.com/office/drawing/2014/chart" uri="{C3380CC4-5D6E-409C-BE32-E72D297353CC}">
                <c16:uniqueId val="{00000005-E59A-478A-BF5E-3D79A9905E81}"/>
              </c:ext>
            </c:extLst>
          </c:dPt>
          <c:dLbls>
            <c:numFmt formatCode="0.0%" sourceLinked="0"/>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'[1]Indicator Tables'!$M$21:$O$21</c:f>
              <c:strCache>
                <c:ptCount val="3"/>
                <c:pt idx="0">
                  <c:v>2017
Cumberland County</c:v>
                </c:pt>
                <c:pt idx="1">
                  <c:v>2019
Cumberland County</c:v>
                </c:pt>
                <c:pt idx="2">
                  <c:v>2019
Maine</c:v>
                </c:pt>
              </c:strCache>
            </c:strRef>
          </c:cat>
          <c:val>
            <c:numRef>
              <c:f>'[1]Indicator Tables'!$I$21:$K$21</c:f>
              <c:numCache>
                <c:formatCode>General</c:formatCode>
                <c:ptCount val="3"/>
                <c:pt idx="0">
                  <c:v>0.188</c:v>
                </c:pt>
                <c:pt idx="1">
                  <c:v>0.222</c:v>
                </c:pt>
                <c:pt idx="2">
                  <c:v>0.248</c:v>
                </c:pt>
              </c:numCache>
            </c:numRef>
          </c:val>
          <c:extLst>
            <c:ext xmlns:c16="http://schemas.microsoft.com/office/drawing/2014/chart" uri="{C3380CC4-5D6E-409C-BE32-E72D297353CC}">
              <c16:uniqueId val="{00000006-E59A-478A-BF5E-3D79A9905E81}"/>
            </c:ext>
          </c:extLst>
        </c:ser>
        <c:dLbls>
          <c:dLblPos val="outEnd"/>
          <c:showLegendKey val="0"/>
          <c:showVal val="1"/>
          <c:showCatName val="0"/>
          <c:showSerName val="0"/>
          <c:showPercent val="0"/>
          <c:showBubbleSize val="0"/>
        </c:dLbls>
        <c:gapWidth val="150"/>
        <c:axId val="273168479"/>
        <c:axId val="273169727"/>
      </c:barChart>
      <c:catAx>
        <c:axId val="273168479"/>
        <c:scaling>
          <c:orientation val="minMax"/>
        </c:scaling>
        <c:delete val="0"/>
        <c:axPos val="b"/>
        <c:numFmt formatCode="General" sourceLinked="1"/>
        <c:majorTickMark val="out"/>
        <c:minorTickMark val="none"/>
        <c:tickLblPos val="nextTo"/>
        <c:crossAx val="273169727"/>
        <c:crosses val="autoZero"/>
        <c:auto val="1"/>
        <c:lblAlgn val="ctr"/>
        <c:lblOffset val="100"/>
        <c:noMultiLvlLbl val="0"/>
      </c:catAx>
      <c:valAx>
        <c:axId val="273169727"/>
        <c:scaling>
          <c:orientation val="minMax"/>
        </c:scaling>
        <c:delete val="1"/>
        <c:axPos val="l"/>
        <c:numFmt formatCode="General" sourceLinked="1"/>
        <c:majorTickMark val="out"/>
        <c:minorTickMark val="none"/>
        <c:tickLblPos val="nextTo"/>
        <c:crossAx val="273168479"/>
        <c:crosses val="autoZero"/>
        <c:crossBetween val="between"/>
      </c:valAx>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ln w="6350">
      <a:noFill/>
    </a:ln>
  </c:spPr>
  <c:txPr>
    <a:bodyPr/>
    <a:lstStyle/>
    <a:p>
      <a:pPr>
        <a:defRPr sz="1200" b="1">
          <a:latin typeface="Calibri" panose="020F0502020204030204" pitchFamily="34" charset="0"/>
        </a:defRPr>
      </a:pPr>
      <a:endParaRPr lang="en-US"/>
    </a:p>
  </c:txPr>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1440" b="1" i="0" baseline="0" dirty="0">
                <a:solidFill>
                  <a:schemeClr val="tx1"/>
                </a:solidFill>
                <a:effectLst/>
              </a:rPr>
              <a:t>Sad/hopeless for two weeks in a row (middle school students)</a:t>
            </a:r>
            <a:endParaRPr lang="en-US" sz="1440" dirty="0">
              <a:solidFill>
                <a:schemeClr val="tx1"/>
              </a:solidFill>
              <a:effectLst/>
            </a:endParaRP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Sheet1!$B$1</c:f>
              <c:strCache>
                <c:ptCount val="1"/>
                <c:pt idx="0">
                  <c:v>Cumberland</c:v>
                </c:pt>
              </c:strCache>
            </c:strRef>
          </c:tx>
          <c:spPr>
            <a:ln w="28575" cap="rnd">
              <a:solidFill>
                <a:schemeClr val="accent1"/>
              </a:solidFill>
              <a:round/>
            </a:ln>
            <a:effectLst/>
          </c:spPr>
          <c:marker>
            <c:symbol val="none"/>
          </c:marker>
          <c:dLbls>
            <c:dLbl>
              <c:idx val="1"/>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2B4B-4DD3-B5D8-9F6984B46380}"/>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2015</c:v>
                </c:pt>
                <c:pt idx="1">
                  <c:v>2017</c:v>
                </c:pt>
                <c:pt idx="2">
                  <c:v>2019</c:v>
                </c:pt>
              </c:numCache>
            </c:numRef>
          </c:cat>
          <c:val>
            <c:numRef>
              <c:f>Sheet1!$B$2:$B$4</c:f>
              <c:numCache>
                <c:formatCode>General</c:formatCode>
                <c:ptCount val="3"/>
                <c:pt idx="0">
                  <c:v>0.17399999999999999</c:v>
                </c:pt>
                <c:pt idx="1">
                  <c:v>0.188</c:v>
                </c:pt>
                <c:pt idx="2">
                  <c:v>0.222</c:v>
                </c:pt>
              </c:numCache>
            </c:numRef>
          </c:val>
          <c:smooth val="0"/>
          <c:extLst>
            <c:ext xmlns:c16="http://schemas.microsoft.com/office/drawing/2014/chart" uri="{C3380CC4-5D6E-409C-BE32-E72D297353CC}">
              <c16:uniqueId val="{00000000-2B4B-4DD3-B5D8-9F6984B46380}"/>
            </c:ext>
          </c:extLst>
        </c:ser>
        <c:ser>
          <c:idx val="1"/>
          <c:order val="1"/>
          <c:tx>
            <c:strRef>
              <c:f>Sheet1!$C$1</c:f>
              <c:strCache>
                <c:ptCount val="1"/>
                <c:pt idx="0">
                  <c:v>Oxford</c:v>
                </c:pt>
              </c:strCache>
            </c:strRef>
          </c:tx>
          <c:spPr>
            <a:ln w="28575" cap="rnd">
              <a:solidFill>
                <a:schemeClr val="accent2"/>
              </a:solidFill>
              <a:round/>
            </a:ln>
            <a:effectLst/>
          </c:spPr>
          <c:marker>
            <c:symbol val="none"/>
          </c:marker>
          <c:dLbls>
            <c:numFmt formatCode="0.0%" sourceLinked="0"/>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2015</c:v>
                </c:pt>
                <c:pt idx="1">
                  <c:v>2017</c:v>
                </c:pt>
                <c:pt idx="2">
                  <c:v>2019</c:v>
                </c:pt>
              </c:numCache>
            </c:numRef>
          </c:cat>
          <c:val>
            <c:numRef>
              <c:f>Sheet1!$C$2:$C$4</c:f>
              <c:numCache>
                <c:formatCode>General</c:formatCode>
                <c:ptCount val="3"/>
                <c:pt idx="0">
                  <c:v>0.27800000000000002</c:v>
                </c:pt>
                <c:pt idx="1">
                  <c:v>0.20399999999999999</c:v>
                </c:pt>
                <c:pt idx="2">
                  <c:v>0.253</c:v>
                </c:pt>
              </c:numCache>
            </c:numRef>
          </c:val>
          <c:smooth val="0"/>
          <c:extLst>
            <c:ext xmlns:c16="http://schemas.microsoft.com/office/drawing/2014/chart" uri="{C3380CC4-5D6E-409C-BE32-E72D297353CC}">
              <c16:uniqueId val="{00000001-2B4B-4DD3-B5D8-9F6984B46380}"/>
            </c:ext>
          </c:extLst>
        </c:ser>
        <c:dLbls>
          <c:showLegendKey val="0"/>
          <c:showVal val="0"/>
          <c:showCatName val="0"/>
          <c:showSerName val="0"/>
          <c:showPercent val="0"/>
          <c:showBubbleSize val="0"/>
        </c:dLbls>
        <c:smooth val="0"/>
        <c:axId val="731679776"/>
        <c:axId val="731680192"/>
      </c:lineChart>
      <c:catAx>
        <c:axId val="7316797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crossAx val="731680192"/>
        <c:crosses val="autoZero"/>
        <c:auto val="1"/>
        <c:lblAlgn val="ctr"/>
        <c:lblOffset val="100"/>
        <c:noMultiLvlLbl val="0"/>
      </c:catAx>
      <c:valAx>
        <c:axId val="731680192"/>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731679776"/>
        <c:crosses val="autoZero"/>
        <c:crossBetween val="between"/>
      </c:valAx>
      <c:spPr>
        <a:noFill/>
        <a:ln>
          <a:noFill/>
        </a:ln>
        <a:effectLst/>
      </c:spPr>
    </c:plotArea>
    <c:legend>
      <c:legendPos val="b"/>
      <c:legendEntry>
        <c:idx val="0"/>
        <c:txPr>
          <a:bodyPr rot="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legendEntry>
      <c:legendEntry>
        <c:idx val="1"/>
        <c:txPr>
          <a:bodyPr rot="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legendEntry>
      <c:overlay val="0"/>
      <c:spPr>
        <a:noFill/>
        <a:ln>
          <a:noFill/>
        </a:ln>
        <a:effectLst/>
      </c:spPr>
      <c:txPr>
        <a:bodyPr rot="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Drug-affected infant reports
per 1,000 births</a:t>
            </a:r>
          </a:p>
        </c:rich>
      </c:tx>
      <c:overlay val="0"/>
    </c:title>
    <c:autoTitleDeleted val="0"/>
    <c:plotArea>
      <c:layout/>
      <c:barChart>
        <c:barDir val="col"/>
        <c:grouping val="clustered"/>
        <c:varyColors val="0"/>
        <c:ser>
          <c:idx val="0"/>
          <c:order val="0"/>
          <c:tx>
            <c:strRef>
              <c:f>'H:\PROJECTS\2877021 MaineHealth MSCHNA Communications 2021\Presentations\[Health Indicator Chart Builder.xlsm]Indicator Tables'!$H$15</c:f>
              <c:strCache>
                <c:ptCount val="1"/>
                <c:pt idx="0">
                  <c:v>N/A</c:v>
                </c:pt>
              </c:strCache>
            </c:strRef>
          </c:tx>
          <c:invertIfNegative val="0"/>
          <c:dPt>
            <c:idx val="0"/>
            <c:invertIfNegative val="0"/>
            <c:bubble3D val="0"/>
            <c:spPr>
              <a:solidFill>
                <a:srgbClr val="3D6E6F"/>
              </a:solidFill>
            </c:spPr>
            <c:extLst>
              <c:ext xmlns:c16="http://schemas.microsoft.com/office/drawing/2014/chart" uri="{C3380CC4-5D6E-409C-BE32-E72D297353CC}">
                <c16:uniqueId val="{00000001-6153-4108-BD04-6EC437F2EFA0}"/>
              </c:ext>
            </c:extLst>
          </c:dPt>
          <c:dPt>
            <c:idx val="1"/>
            <c:invertIfNegative val="0"/>
            <c:bubble3D val="0"/>
            <c:spPr>
              <a:solidFill>
                <a:srgbClr val="3D6E6F"/>
              </a:solidFill>
            </c:spPr>
            <c:extLst>
              <c:ext xmlns:c16="http://schemas.microsoft.com/office/drawing/2014/chart" uri="{C3380CC4-5D6E-409C-BE32-E72D297353CC}">
                <c16:uniqueId val="{00000003-6153-4108-BD04-6EC437F2EFA0}"/>
              </c:ext>
            </c:extLst>
          </c:dPt>
          <c:dPt>
            <c:idx val="2"/>
            <c:invertIfNegative val="0"/>
            <c:bubble3D val="0"/>
            <c:spPr>
              <a:solidFill>
                <a:srgbClr val="A2ADB1"/>
              </a:solidFill>
            </c:spPr>
            <c:extLst>
              <c:ext xmlns:c16="http://schemas.microsoft.com/office/drawing/2014/chart" uri="{C3380CC4-5D6E-409C-BE32-E72D297353CC}">
                <c16:uniqueId val="{00000005-6153-4108-BD04-6EC437F2EFA0}"/>
              </c:ext>
            </c:extLst>
          </c:dPt>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'[1]Indicator Tables'!$M$15:$O$15</c:f>
              <c:strCache>
                <c:ptCount val="3"/>
                <c:pt idx="0">
                  <c:v>2017
Oxford County</c:v>
                </c:pt>
                <c:pt idx="1">
                  <c:v>2018-2019
Oxford County</c:v>
                </c:pt>
                <c:pt idx="2">
                  <c:v>2018-2019
Maine</c:v>
                </c:pt>
              </c:strCache>
            </c:strRef>
          </c:cat>
          <c:val>
            <c:numRef>
              <c:f>'[1]Indicator Tables'!$I$15:$K$15</c:f>
              <c:numCache>
                <c:formatCode>General</c:formatCode>
                <c:ptCount val="3"/>
                <c:pt idx="0">
                  <c:v>143.19999999999999</c:v>
                </c:pt>
                <c:pt idx="1">
                  <c:v>121.1</c:v>
                </c:pt>
                <c:pt idx="2">
                  <c:v>73.7</c:v>
                </c:pt>
              </c:numCache>
            </c:numRef>
          </c:val>
          <c:extLst>
            <c:ext xmlns:c16="http://schemas.microsoft.com/office/drawing/2014/chart" uri="{C3380CC4-5D6E-409C-BE32-E72D297353CC}">
              <c16:uniqueId val="{00000006-6153-4108-BD04-6EC437F2EFA0}"/>
            </c:ext>
          </c:extLst>
        </c:ser>
        <c:dLbls>
          <c:dLblPos val="outEnd"/>
          <c:showLegendKey val="0"/>
          <c:showVal val="1"/>
          <c:showCatName val="0"/>
          <c:showSerName val="0"/>
          <c:showPercent val="0"/>
          <c:showBubbleSize val="0"/>
        </c:dLbls>
        <c:gapWidth val="150"/>
        <c:axId val="1312905680"/>
        <c:axId val="1312891952"/>
      </c:barChart>
      <c:catAx>
        <c:axId val="1312905680"/>
        <c:scaling>
          <c:orientation val="minMax"/>
        </c:scaling>
        <c:delete val="0"/>
        <c:axPos val="b"/>
        <c:numFmt formatCode="General" sourceLinked="1"/>
        <c:majorTickMark val="out"/>
        <c:minorTickMark val="none"/>
        <c:tickLblPos val="nextTo"/>
        <c:crossAx val="1312891952"/>
        <c:crosses val="autoZero"/>
        <c:auto val="1"/>
        <c:lblAlgn val="ctr"/>
        <c:lblOffset val="100"/>
        <c:noMultiLvlLbl val="0"/>
      </c:catAx>
      <c:valAx>
        <c:axId val="1312891952"/>
        <c:scaling>
          <c:orientation val="minMax"/>
        </c:scaling>
        <c:delete val="1"/>
        <c:axPos val="l"/>
        <c:numFmt formatCode="General" sourceLinked="1"/>
        <c:majorTickMark val="out"/>
        <c:minorTickMark val="none"/>
        <c:tickLblPos val="nextTo"/>
        <c:crossAx val="1312905680"/>
        <c:crosses val="autoZero"/>
        <c:crossBetween val="between"/>
      </c:valAx>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ln w="6350">
      <a:noFill/>
    </a:ln>
  </c:spPr>
  <c:txPr>
    <a:bodyPr/>
    <a:lstStyle/>
    <a:p>
      <a:pPr>
        <a:defRPr sz="1200" b="1">
          <a:latin typeface="Calibri" panose="020F0502020204030204" pitchFamily="34" charset="0"/>
        </a:defRPr>
      </a:pPr>
      <a:endParaRPr lang="en-US"/>
    </a:p>
  </c:txPr>
  <c:externalData r:id="rId1">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Drug-affected infant reports
per 1,000 births</a:t>
            </a:r>
          </a:p>
        </c:rich>
      </c:tx>
      <c:overlay val="0"/>
    </c:title>
    <c:autoTitleDeleted val="0"/>
    <c:plotArea>
      <c:layout/>
      <c:barChart>
        <c:barDir val="col"/>
        <c:grouping val="clustered"/>
        <c:varyColors val="0"/>
        <c:ser>
          <c:idx val="0"/>
          <c:order val="0"/>
          <c:tx>
            <c:strRef>
              <c:f>'H:\PROJECTS\2877021 MaineHealth MSCHNA Communications 2021\Presentations\[Health Indicator Chart Builder.xlsm]Indicator Tables'!$H$24</c:f>
              <c:strCache>
                <c:ptCount val="1"/>
                <c:pt idx="0">
                  <c:v>N/A</c:v>
                </c:pt>
              </c:strCache>
            </c:strRef>
          </c:tx>
          <c:invertIfNegative val="0"/>
          <c:dPt>
            <c:idx val="0"/>
            <c:invertIfNegative val="0"/>
            <c:bubble3D val="0"/>
            <c:spPr>
              <a:solidFill>
                <a:srgbClr val="3D6E6F"/>
              </a:solidFill>
            </c:spPr>
            <c:extLst>
              <c:ext xmlns:c16="http://schemas.microsoft.com/office/drawing/2014/chart" uri="{C3380CC4-5D6E-409C-BE32-E72D297353CC}">
                <c16:uniqueId val="{00000001-9256-49BF-AF4B-2778D4E46E34}"/>
              </c:ext>
            </c:extLst>
          </c:dPt>
          <c:dPt>
            <c:idx val="1"/>
            <c:invertIfNegative val="0"/>
            <c:bubble3D val="0"/>
            <c:spPr>
              <a:solidFill>
                <a:srgbClr val="3D6E6F"/>
              </a:solidFill>
            </c:spPr>
            <c:extLst>
              <c:ext xmlns:c16="http://schemas.microsoft.com/office/drawing/2014/chart" uri="{C3380CC4-5D6E-409C-BE32-E72D297353CC}">
                <c16:uniqueId val="{00000003-9256-49BF-AF4B-2778D4E46E34}"/>
              </c:ext>
            </c:extLst>
          </c:dPt>
          <c:dPt>
            <c:idx val="2"/>
            <c:invertIfNegative val="0"/>
            <c:bubble3D val="0"/>
            <c:spPr>
              <a:solidFill>
                <a:srgbClr val="A2ADB1"/>
              </a:solidFill>
            </c:spPr>
            <c:extLst>
              <c:ext xmlns:c16="http://schemas.microsoft.com/office/drawing/2014/chart" uri="{C3380CC4-5D6E-409C-BE32-E72D297353CC}">
                <c16:uniqueId val="{00000005-9256-49BF-AF4B-2778D4E46E34}"/>
              </c:ext>
            </c:extLst>
          </c:dPt>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'[1]Indicator Tables'!$M$24:$O$24</c:f>
              <c:strCache>
                <c:ptCount val="3"/>
                <c:pt idx="0">
                  <c:v>2017
Cumberland County</c:v>
                </c:pt>
                <c:pt idx="1">
                  <c:v>2018-2019
Cumberland County</c:v>
                </c:pt>
                <c:pt idx="2">
                  <c:v>2018-2019
Maine</c:v>
                </c:pt>
              </c:strCache>
            </c:strRef>
          </c:cat>
          <c:val>
            <c:numRef>
              <c:f>'[1]Indicator Tables'!$I$24:$K$24</c:f>
              <c:numCache>
                <c:formatCode>General</c:formatCode>
                <c:ptCount val="3"/>
                <c:pt idx="0">
                  <c:v>41.7</c:v>
                </c:pt>
                <c:pt idx="1">
                  <c:v>29.4</c:v>
                </c:pt>
                <c:pt idx="2">
                  <c:v>73.7</c:v>
                </c:pt>
              </c:numCache>
            </c:numRef>
          </c:val>
          <c:extLst>
            <c:ext xmlns:c16="http://schemas.microsoft.com/office/drawing/2014/chart" uri="{C3380CC4-5D6E-409C-BE32-E72D297353CC}">
              <c16:uniqueId val="{00000006-9256-49BF-AF4B-2778D4E46E34}"/>
            </c:ext>
          </c:extLst>
        </c:ser>
        <c:dLbls>
          <c:dLblPos val="outEnd"/>
          <c:showLegendKey val="0"/>
          <c:showVal val="1"/>
          <c:showCatName val="0"/>
          <c:showSerName val="0"/>
          <c:showPercent val="0"/>
          <c:showBubbleSize val="0"/>
        </c:dLbls>
        <c:gapWidth val="150"/>
        <c:axId val="273174303"/>
        <c:axId val="273168479"/>
      </c:barChart>
      <c:catAx>
        <c:axId val="273174303"/>
        <c:scaling>
          <c:orientation val="minMax"/>
        </c:scaling>
        <c:delete val="0"/>
        <c:axPos val="b"/>
        <c:numFmt formatCode="General" sourceLinked="1"/>
        <c:majorTickMark val="out"/>
        <c:minorTickMark val="none"/>
        <c:tickLblPos val="nextTo"/>
        <c:crossAx val="273168479"/>
        <c:crosses val="autoZero"/>
        <c:auto val="1"/>
        <c:lblAlgn val="ctr"/>
        <c:lblOffset val="100"/>
        <c:noMultiLvlLbl val="0"/>
      </c:catAx>
      <c:valAx>
        <c:axId val="273168479"/>
        <c:scaling>
          <c:orientation val="minMax"/>
          <c:max val="160"/>
        </c:scaling>
        <c:delete val="1"/>
        <c:axPos val="l"/>
        <c:numFmt formatCode="General" sourceLinked="1"/>
        <c:majorTickMark val="out"/>
        <c:minorTickMark val="none"/>
        <c:tickLblPos val="nextTo"/>
        <c:crossAx val="273174303"/>
        <c:crosses val="autoZero"/>
        <c:crossBetween val="between"/>
      </c:valAx>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ln w="6350">
      <a:noFill/>
    </a:ln>
  </c:spPr>
  <c:txPr>
    <a:bodyPr/>
    <a:lstStyle/>
    <a:p>
      <a:pPr>
        <a:defRPr sz="1200" b="1">
          <a:latin typeface="Calibri" panose="020F0502020204030204" pitchFamily="34" charset="0"/>
        </a:defRPr>
      </a:pPr>
      <a:endParaRPr lang="en-US"/>
    </a:p>
  </c:txPr>
  <c:externalData r:id="rId1">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1440" b="1" i="0" baseline="0" dirty="0">
                <a:solidFill>
                  <a:schemeClr val="tx1"/>
                </a:solidFill>
                <a:effectLst/>
              </a:rPr>
              <a:t>Drug-affected infant reports per 1,000 births</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Sheet1!$B$1</c:f>
              <c:strCache>
                <c:ptCount val="1"/>
                <c:pt idx="0">
                  <c:v>Cumberland</c:v>
                </c:pt>
              </c:strCache>
            </c:strRef>
          </c:tx>
          <c:spPr>
            <a:ln w="28575" cap="rnd">
              <a:solidFill>
                <a:schemeClr val="accent1"/>
              </a:solidFill>
              <a:round/>
            </a:ln>
            <a:effectLst/>
          </c:spPr>
          <c:marker>
            <c:symbol val="none"/>
          </c:marker>
          <c:dLbls>
            <c:dLbl>
              <c:idx val="1"/>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2B4B-4DD3-B5D8-9F6984B46380}"/>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2015</c:v>
                </c:pt>
                <c:pt idx="1">
                  <c:v>2016</c:v>
                </c:pt>
                <c:pt idx="2">
                  <c:v>2017</c:v>
                </c:pt>
                <c:pt idx="3">
                  <c:v>2018-2019</c:v>
                </c:pt>
              </c:strCache>
            </c:strRef>
          </c:cat>
          <c:val>
            <c:numRef>
              <c:f>Sheet1!$B$2:$B$5</c:f>
              <c:numCache>
                <c:formatCode>General</c:formatCode>
                <c:ptCount val="4"/>
                <c:pt idx="0">
                  <c:v>37.9</c:v>
                </c:pt>
                <c:pt idx="1">
                  <c:v>29.5</c:v>
                </c:pt>
                <c:pt idx="2">
                  <c:v>41.7</c:v>
                </c:pt>
                <c:pt idx="3">
                  <c:v>29.352</c:v>
                </c:pt>
              </c:numCache>
            </c:numRef>
          </c:val>
          <c:smooth val="0"/>
          <c:extLst>
            <c:ext xmlns:c16="http://schemas.microsoft.com/office/drawing/2014/chart" uri="{C3380CC4-5D6E-409C-BE32-E72D297353CC}">
              <c16:uniqueId val="{00000000-2B4B-4DD3-B5D8-9F6984B46380}"/>
            </c:ext>
          </c:extLst>
        </c:ser>
        <c:ser>
          <c:idx val="1"/>
          <c:order val="1"/>
          <c:tx>
            <c:strRef>
              <c:f>Sheet1!$C$1</c:f>
              <c:strCache>
                <c:ptCount val="1"/>
                <c:pt idx="0">
                  <c:v>Oxford</c:v>
                </c:pt>
              </c:strCache>
            </c:strRef>
          </c:tx>
          <c:spPr>
            <a:ln w="28575" cap="rnd">
              <a:solidFill>
                <a:schemeClr val="accent2"/>
              </a:solidFill>
              <a:round/>
            </a:ln>
            <a:effectLst/>
          </c:spPr>
          <c:marker>
            <c:symbol val="none"/>
          </c:marker>
          <c:dLbls>
            <c:numFmt formatCode="#,##0.0" sourceLinked="0"/>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2015</c:v>
                </c:pt>
                <c:pt idx="1">
                  <c:v>2016</c:v>
                </c:pt>
                <c:pt idx="2">
                  <c:v>2017</c:v>
                </c:pt>
                <c:pt idx="3">
                  <c:v>2018-2019</c:v>
                </c:pt>
              </c:strCache>
            </c:strRef>
          </c:cat>
          <c:val>
            <c:numRef>
              <c:f>Sheet1!$C$2:$C$5</c:f>
              <c:numCache>
                <c:formatCode>General</c:formatCode>
                <c:ptCount val="4"/>
                <c:pt idx="0">
                  <c:v>56.2</c:v>
                </c:pt>
                <c:pt idx="1">
                  <c:v>62.7</c:v>
                </c:pt>
                <c:pt idx="2">
                  <c:v>143.19999999999999</c:v>
                </c:pt>
                <c:pt idx="3">
                  <c:v>121.121</c:v>
                </c:pt>
              </c:numCache>
            </c:numRef>
          </c:val>
          <c:smooth val="0"/>
          <c:extLst>
            <c:ext xmlns:c16="http://schemas.microsoft.com/office/drawing/2014/chart" uri="{C3380CC4-5D6E-409C-BE32-E72D297353CC}">
              <c16:uniqueId val="{00000001-2B4B-4DD3-B5D8-9F6984B46380}"/>
            </c:ext>
          </c:extLst>
        </c:ser>
        <c:dLbls>
          <c:showLegendKey val="0"/>
          <c:showVal val="0"/>
          <c:showCatName val="0"/>
          <c:showSerName val="0"/>
          <c:showPercent val="0"/>
          <c:showBubbleSize val="0"/>
        </c:dLbls>
        <c:smooth val="0"/>
        <c:axId val="731679776"/>
        <c:axId val="731680192"/>
      </c:lineChart>
      <c:catAx>
        <c:axId val="7316797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crossAx val="731680192"/>
        <c:crosses val="autoZero"/>
        <c:auto val="1"/>
        <c:lblAlgn val="ctr"/>
        <c:lblOffset val="100"/>
        <c:noMultiLvlLbl val="0"/>
      </c:catAx>
      <c:valAx>
        <c:axId val="731680192"/>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731679776"/>
        <c:crosses val="autoZero"/>
        <c:crossBetween val="between"/>
      </c:valAx>
      <c:spPr>
        <a:noFill/>
        <a:ln>
          <a:noFill/>
        </a:ln>
        <a:effectLst/>
      </c:spPr>
    </c:plotArea>
    <c:legend>
      <c:legendPos val="b"/>
      <c:legendEntry>
        <c:idx val="0"/>
        <c:txPr>
          <a:bodyPr rot="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legendEntry>
      <c:legendEntry>
        <c:idx val="1"/>
        <c:txPr>
          <a:bodyPr rot="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legendEntry>
      <c:overlay val="0"/>
      <c:spPr>
        <a:noFill/>
        <a:ln>
          <a:noFill/>
        </a:ln>
        <a:effectLst/>
      </c:spPr>
      <c:txPr>
        <a:bodyPr rot="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Alcohol-induced deaths per 100,000 population</a:t>
            </a:r>
          </a:p>
        </c:rich>
      </c:tx>
      <c:overlay val="0"/>
    </c:title>
    <c:autoTitleDeleted val="0"/>
    <c:plotArea>
      <c:layout/>
      <c:barChart>
        <c:barDir val="col"/>
        <c:grouping val="clustered"/>
        <c:varyColors val="0"/>
        <c:ser>
          <c:idx val="0"/>
          <c:order val="0"/>
          <c:tx>
            <c:strRef>
              <c:f>'H:\PROJECTS\2877021 MaineHealth MSCHNA Communications 2021\Presentations\[Health Indicator Chart Builder.xlsm]Indicator Tables'!$H$25</c:f>
              <c:strCache>
                <c:ptCount val="1"/>
                <c:pt idx="0">
                  <c:v>N/A</c:v>
                </c:pt>
              </c:strCache>
            </c:strRef>
          </c:tx>
          <c:invertIfNegative val="0"/>
          <c:dPt>
            <c:idx val="0"/>
            <c:invertIfNegative val="0"/>
            <c:bubble3D val="0"/>
            <c:spPr>
              <a:solidFill>
                <a:srgbClr val="3D6E6F"/>
              </a:solidFill>
            </c:spPr>
            <c:extLst>
              <c:ext xmlns:c16="http://schemas.microsoft.com/office/drawing/2014/chart" uri="{C3380CC4-5D6E-409C-BE32-E72D297353CC}">
                <c16:uniqueId val="{00000001-930B-42CE-887B-0B47BC8B90EB}"/>
              </c:ext>
            </c:extLst>
          </c:dPt>
          <c:dPt>
            <c:idx val="1"/>
            <c:invertIfNegative val="0"/>
            <c:bubble3D val="0"/>
            <c:spPr>
              <a:solidFill>
                <a:srgbClr val="3D6E6F"/>
              </a:solidFill>
            </c:spPr>
            <c:extLst>
              <c:ext xmlns:c16="http://schemas.microsoft.com/office/drawing/2014/chart" uri="{C3380CC4-5D6E-409C-BE32-E72D297353CC}">
                <c16:uniqueId val="{00000003-930B-42CE-887B-0B47BC8B90EB}"/>
              </c:ext>
            </c:extLst>
          </c:dPt>
          <c:dPt>
            <c:idx val="2"/>
            <c:invertIfNegative val="0"/>
            <c:bubble3D val="0"/>
            <c:spPr>
              <a:solidFill>
                <a:srgbClr val="A2ADB1"/>
              </a:solidFill>
            </c:spPr>
            <c:extLst>
              <c:ext xmlns:c16="http://schemas.microsoft.com/office/drawing/2014/chart" uri="{C3380CC4-5D6E-409C-BE32-E72D297353CC}">
                <c16:uniqueId val="{00000005-930B-42CE-887B-0B47BC8B90EB}"/>
              </c:ext>
            </c:extLst>
          </c:dPt>
          <c:dPt>
            <c:idx val="3"/>
            <c:invertIfNegative val="0"/>
            <c:bubble3D val="0"/>
            <c:spPr>
              <a:solidFill>
                <a:srgbClr val="A2ADB1"/>
              </a:solidFill>
            </c:spPr>
            <c:extLst>
              <c:ext xmlns:c16="http://schemas.microsoft.com/office/drawing/2014/chart" uri="{C3380CC4-5D6E-409C-BE32-E72D297353CC}">
                <c16:uniqueId val="{00000007-930B-42CE-887B-0B47BC8B90EB}"/>
              </c:ext>
            </c:extLst>
          </c:dPt>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'[1]Indicator Tables'!$M$25:$P$25</c:f>
              <c:strCache>
                <c:ptCount val="4"/>
                <c:pt idx="0">
                  <c:v>2007-2011
Cumberland County</c:v>
                </c:pt>
                <c:pt idx="1">
                  <c:v>2015-2019
Cumberland County</c:v>
                </c:pt>
                <c:pt idx="2">
                  <c:v>2015-2019
Maine</c:v>
                </c:pt>
                <c:pt idx="3">
                  <c:v>2019
U.S.</c:v>
                </c:pt>
              </c:strCache>
            </c:strRef>
          </c:cat>
          <c:val>
            <c:numRef>
              <c:f>'[1]Indicator Tables'!$I$25:$L$25</c:f>
              <c:numCache>
                <c:formatCode>General</c:formatCode>
                <c:ptCount val="4"/>
                <c:pt idx="0">
                  <c:v>6.9</c:v>
                </c:pt>
                <c:pt idx="1">
                  <c:v>11.4</c:v>
                </c:pt>
                <c:pt idx="2">
                  <c:v>11.6</c:v>
                </c:pt>
                <c:pt idx="3">
                  <c:v>10.4</c:v>
                </c:pt>
              </c:numCache>
            </c:numRef>
          </c:val>
          <c:extLst>
            <c:ext xmlns:c16="http://schemas.microsoft.com/office/drawing/2014/chart" uri="{C3380CC4-5D6E-409C-BE32-E72D297353CC}">
              <c16:uniqueId val="{00000008-930B-42CE-887B-0B47BC8B90EB}"/>
            </c:ext>
          </c:extLst>
        </c:ser>
        <c:dLbls>
          <c:dLblPos val="outEnd"/>
          <c:showLegendKey val="0"/>
          <c:showVal val="1"/>
          <c:showCatName val="0"/>
          <c:showSerName val="0"/>
          <c:showPercent val="0"/>
          <c:showBubbleSize val="0"/>
        </c:dLbls>
        <c:gapWidth val="150"/>
        <c:axId val="273174719"/>
        <c:axId val="273169311"/>
      </c:barChart>
      <c:catAx>
        <c:axId val="273174719"/>
        <c:scaling>
          <c:orientation val="minMax"/>
        </c:scaling>
        <c:delete val="0"/>
        <c:axPos val="b"/>
        <c:numFmt formatCode="General" sourceLinked="1"/>
        <c:majorTickMark val="out"/>
        <c:minorTickMark val="none"/>
        <c:tickLblPos val="nextTo"/>
        <c:crossAx val="273169311"/>
        <c:crosses val="autoZero"/>
        <c:auto val="1"/>
        <c:lblAlgn val="ctr"/>
        <c:lblOffset val="100"/>
        <c:noMultiLvlLbl val="0"/>
      </c:catAx>
      <c:valAx>
        <c:axId val="273169311"/>
        <c:scaling>
          <c:orientation val="minMax"/>
        </c:scaling>
        <c:delete val="1"/>
        <c:axPos val="l"/>
        <c:numFmt formatCode="General" sourceLinked="1"/>
        <c:majorTickMark val="out"/>
        <c:minorTickMark val="none"/>
        <c:tickLblPos val="nextTo"/>
        <c:crossAx val="273174719"/>
        <c:crosses val="autoZero"/>
        <c:crossBetween val="between"/>
      </c:valAx>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ln w="6350">
      <a:noFill/>
    </a:ln>
  </c:spPr>
  <c:txPr>
    <a:bodyPr/>
    <a:lstStyle/>
    <a:p>
      <a:pPr>
        <a:defRPr sz="1200" b="1">
          <a:latin typeface="Calibri" panose="020F0502020204030204" pitchFamily="34" charset="0"/>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4276094276094277E-2"/>
          <c:y val="4.0204678362573097E-2"/>
          <c:w val="0.74032317929955727"/>
          <c:h val="0.79750253257816461"/>
        </c:manualLayout>
      </c:layout>
      <c:barChart>
        <c:barDir val="bar"/>
        <c:grouping val="clustered"/>
        <c:varyColors val="0"/>
        <c:ser>
          <c:idx val="0"/>
          <c:order val="0"/>
          <c:tx>
            <c:strRef>
              <c:f>'Age Chart - Androscoggin'!$B$3</c:f>
              <c:strCache>
                <c:ptCount val="1"/>
                <c:pt idx="0">
                  <c:v>2010</c:v>
                </c:pt>
              </c:strCache>
            </c:strRef>
          </c:tx>
          <c:spPr>
            <a:solidFill>
              <a:schemeClr val="accent1"/>
            </a:solidFill>
            <a:ln>
              <a:noFill/>
            </a:ln>
            <a:effectLst/>
          </c:spPr>
          <c:invertIfNegative val="0"/>
          <c:dPt>
            <c:idx val="0"/>
            <c:invertIfNegative val="0"/>
            <c:bubble3D val="0"/>
            <c:spPr>
              <a:solidFill>
                <a:schemeClr val="tx2">
                  <a:lumMod val="60000"/>
                  <a:lumOff val="40000"/>
                </a:schemeClr>
              </a:solidFill>
              <a:ln>
                <a:noFill/>
              </a:ln>
              <a:effectLst/>
            </c:spPr>
            <c:extLst>
              <c:ext xmlns:c16="http://schemas.microsoft.com/office/drawing/2014/chart" uri="{C3380CC4-5D6E-409C-BE32-E72D297353CC}">
                <c16:uniqueId val="{00000001-B2C9-4815-A5D7-76EA94F4A36D}"/>
              </c:ext>
            </c:extLst>
          </c:dPt>
          <c:dPt>
            <c:idx val="1"/>
            <c:invertIfNegative val="0"/>
            <c:bubble3D val="0"/>
            <c:spPr>
              <a:solidFill>
                <a:schemeClr val="tx2">
                  <a:lumMod val="60000"/>
                  <a:lumOff val="40000"/>
                </a:schemeClr>
              </a:solidFill>
              <a:ln>
                <a:noFill/>
              </a:ln>
              <a:effectLst/>
            </c:spPr>
            <c:extLst>
              <c:ext xmlns:c16="http://schemas.microsoft.com/office/drawing/2014/chart" uri="{C3380CC4-5D6E-409C-BE32-E72D297353CC}">
                <c16:uniqueId val="{00000003-B2C9-4815-A5D7-76EA94F4A36D}"/>
              </c:ext>
            </c:extLst>
          </c:dPt>
          <c:dPt>
            <c:idx val="2"/>
            <c:invertIfNegative val="0"/>
            <c:bubble3D val="0"/>
            <c:spPr>
              <a:solidFill>
                <a:schemeClr val="tx2">
                  <a:lumMod val="60000"/>
                  <a:lumOff val="40000"/>
                </a:schemeClr>
              </a:solidFill>
              <a:ln>
                <a:noFill/>
              </a:ln>
              <a:effectLst/>
            </c:spPr>
            <c:extLst>
              <c:ext xmlns:c16="http://schemas.microsoft.com/office/drawing/2014/chart" uri="{C3380CC4-5D6E-409C-BE32-E72D297353CC}">
                <c16:uniqueId val="{00000005-B2C9-4815-A5D7-76EA94F4A36D}"/>
              </c:ext>
            </c:extLst>
          </c:dPt>
          <c:dPt>
            <c:idx val="3"/>
            <c:invertIfNegative val="0"/>
            <c:bubble3D val="0"/>
            <c:spPr>
              <a:solidFill>
                <a:schemeClr val="tx2">
                  <a:lumMod val="60000"/>
                  <a:lumOff val="40000"/>
                </a:schemeClr>
              </a:solidFill>
              <a:ln>
                <a:noFill/>
              </a:ln>
              <a:effectLst/>
            </c:spPr>
            <c:extLst>
              <c:ext xmlns:c16="http://schemas.microsoft.com/office/drawing/2014/chart" uri="{C3380CC4-5D6E-409C-BE32-E72D297353CC}">
                <c16:uniqueId val="{00000007-B2C9-4815-A5D7-76EA94F4A36D}"/>
              </c:ext>
            </c:extLst>
          </c:dPt>
          <c:dPt>
            <c:idx val="4"/>
            <c:invertIfNegative val="0"/>
            <c:bubble3D val="0"/>
            <c:spPr>
              <a:solidFill>
                <a:schemeClr val="accent2">
                  <a:lumMod val="40000"/>
                  <a:lumOff val="60000"/>
                </a:schemeClr>
              </a:solidFill>
              <a:ln>
                <a:noFill/>
              </a:ln>
              <a:effectLst/>
            </c:spPr>
            <c:extLst>
              <c:ext xmlns:c16="http://schemas.microsoft.com/office/drawing/2014/chart" uri="{C3380CC4-5D6E-409C-BE32-E72D297353CC}">
                <c16:uniqueId val="{00000009-B2C9-4815-A5D7-76EA94F4A36D}"/>
              </c:ext>
            </c:extLst>
          </c:dPt>
          <c:dPt>
            <c:idx val="5"/>
            <c:invertIfNegative val="0"/>
            <c:bubble3D val="0"/>
            <c:spPr>
              <a:solidFill>
                <a:schemeClr val="accent2">
                  <a:lumMod val="40000"/>
                  <a:lumOff val="60000"/>
                </a:schemeClr>
              </a:solidFill>
              <a:ln>
                <a:noFill/>
              </a:ln>
              <a:effectLst/>
            </c:spPr>
            <c:extLst>
              <c:ext xmlns:c16="http://schemas.microsoft.com/office/drawing/2014/chart" uri="{C3380CC4-5D6E-409C-BE32-E72D297353CC}">
                <c16:uniqueId val="{0000000B-B2C9-4815-A5D7-76EA94F4A36D}"/>
              </c:ext>
            </c:extLst>
          </c:dPt>
          <c:dPt>
            <c:idx val="6"/>
            <c:invertIfNegative val="0"/>
            <c:bubble3D val="0"/>
            <c:spPr>
              <a:solidFill>
                <a:schemeClr val="accent2">
                  <a:lumMod val="40000"/>
                  <a:lumOff val="60000"/>
                </a:schemeClr>
              </a:solidFill>
              <a:ln>
                <a:noFill/>
              </a:ln>
              <a:effectLst/>
            </c:spPr>
            <c:extLst>
              <c:ext xmlns:c16="http://schemas.microsoft.com/office/drawing/2014/chart" uri="{C3380CC4-5D6E-409C-BE32-E72D297353CC}">
                <c16:uniqueId val="{0000000D-B2C9-4815-A5D7-76EA94F4A36D}"/>
              </c:ext>
            </c:extLst>
          </c:dPt>
          <c:dPt>
            <c:idx val="7"/>
            <c:invertIfNegative val="0"/>
            <c:bubble3D val="0"/>
            <c:spPr>
              <a:solidFill>
                <a:schemeClr val="accent2">
                  <a:lumMod val="40000"/>
                  <a:lumOff val="60000"/>
                </a:schemeClr>
              </a:solidFill>
              <a:ln>
                <a:noFill/>
              </a:ln>
              <a:effectLst/>
            </c:spPr>
            <c:extLst>
              <c:ext xmlns:c16="http://schemas.microsoft.com/office/drawing/2014/chart" uri="{C3380CC4-5D6E-409C-BE32-E72D297353CC}">
                <c16:uniqueId val="{0000000F-B2C9-4815-A5D7-76EA94F4A36D}"/>
              </c:ext>
            </c:extLst>
          </c:dPt>
          <c:dPt>
            <c:idx val="8"/>
            <c:invertIfNegative val="0"/>
            <c:bubble3D val="0"/>
            <c:spPr>
              <a:solidFill>
                <a:schemeClr val="accent2">
                  <a:lumMod val="40000"/>
                  <a:lumOff val="60000"/>
                </a:schemeClr>
              </a:solidFill>
              <a:ln>
                <a:noFill/>
              </a:ln>
              <a:effectLst/>
            </c:spPr>
            <c:extLst>
              <c:ext xmlns:c16="http://schemas.microsoft.com/office/drawing/2014/chart" uri="{C3380CC4-5D6E-409C-BE32-E72D297353CC}">
                <c16:uniqueId val="{00000011-B2C9-4815-A5D7-76EA94F4A36D}"/>
              </c:ext>
            </c:extLst>
          </c:dPt>
          <c:dPt>
            <c:idx val="9"/>
            <c:invertIfNegative val="0"/>
            <c:bubble3D val="0"/>
            <c:spPr>
              <a:solidFill>
                <a:schemeClr val="accent2">
                  <a:lumMod val="40000"/>
                  <a:lumOff val="60000"/>
                </a:schemeClr>
              </a:solidFill>
              <a:ln>
                <a:noFill/>
              </a:ln>
              <a:effectLst/>
            </c:spPr>
            <c:extLst>
              <c:ext xmlns:c16="http://schemas.microsoft.com/office/drawing/2014/chart" uri="{C3380CC4-5D6E-409C-BE32-E72D297353CC}">
                <c16:uniqueId val="{00000013-B2C9-4815-A5D7-76EA94F4A36D}"/>
              </c:ext>
            </c:extLst>
          </c:dPt>
          <c:dPt>
            <c:idx val="10"/>
            <c:invertIfNegative val="0"/>
            <c:bubble3D val="0"/>
            <c:spPr>
              <a:solidFill>
                <a:schemeClr val="accent2">
                  <a:lumMod val="40000"/>
                  <a:lumOff val="60000"/>
                </a:schemeClr>
              </a:solidFill>
              <a:ln>
                <a:noFill/>
              </a:ln>
              <a:effectLst/>
            </c:spPr>
            <c:extLst>
              <c:ext xmlns:c16="http://schemas.microsoft.com/office/drawing/2014/chart" uri="{C3380CC4-5D6E-409C-BE32-E72D297353CC}">
                <c16:uniqueId val="{00000015-B2C9-4815-A5D7-76EA94F4A36D}"/>
              </c:ext>
            </c:extLst>
          </c:dPt>
          <c:dPt>
            <c:idx val="11"/>
            <c:invertIfNegative val="0"/>
            <c:bubble3D val="0"/>
            <c:spPr>
              <a:solidFill>
                <a:schemeClr val="accent2">
                  <a:lumMod val="40000"/>
                  <a:lumOff val="60000"/>
                </a:schemeClr>
              </a:solidFill>
              <a:ln>
                <a:noFill/>
              </a:ln>
              <a:effectLst/>
            </c:spPr>
            <c:extLst>
              <c:ext xmlns:c16="http://schemas.microsoft.com/office/drawing/2014/chart" uri="{C3380CC4-5D6E-409C-BE32-E72D297353CC}">
                <c16:uniqueId val="{00000017-B2C9-4815-A5D7-76EA94F4A36D}"/>
              </c:ext>
            </c:extLst>
          </c:dPt>
          <c:dPt>
            <c:idx val="12"/>
            <c:invertIfNegative val="0"/>
            <c:bubble3D val="0"/>
            <c:spPr>
              <a:solidFill>
                <a:schemeClr val="accent2">
                  <a:lumMod val="40000"/>
                  <a:lumOff val="60000"/>
                </a:schemeClr>
              </a:solidFill>
              <a:ln>
                <a:noFill/>
              </a:ln>
              <a:effectLst/>
            </c:spPr>
            <c:extLst>
              <c:ext xmlns:c16="http://schemas.microsoft.com/office/drawing/2014/chart" uri="{C3380CC4-5D6E-409C-BE32-E72D297353CC}">
                <c16:uniqueId val="{00000019-B2C9-4815-A5D7-76EA94F4A36D}"/>
              </c:ext>
            </c:extLst>
          </c:dPt>
          <c:dPt>
            <c:idx val="13"/>
            <c:invertIfNegative val="0"/>
            <c:bubble3D val="0"/>
            <c:spPr>
              <a:solidFill>
                <a:schemeClr val="tx2">
                  <a:lumMod val="60000"/>
                  <a:lumOff val="40000"/>
                </a:schemeClr>
              </a:solidFill>
              <a:ln>
                <a:noFill/>
              </a:ln>
              <a:effectLst/>
            </c:spPr>
            <c:extLst>
              <c:ext xmlns:c16="http://schemas.microsoft.com/office/drawing/2014/chart" uri="{C3380CC4-5D6E-409C-BE32-E72D297353CC}">
                <c16:uniqueId val="{0000001B-B2C9-4815-A5D7-76EA94F4A36D}"/>
              </c:ext>
            </c:extLst>
          </c:dPt>
          <c:dPt>
            <c:idx val="14"/>
            <c:invertIfNegative val="0"/>
            <c:bubble3D val="0"/>
            <c:spPr>
              <a:solidFill>
                <a:schemeClr val="tx2">
                  <a:lumMod val="60000"/>
                  <a:lumOff val="40000"/>
                </a:schemeClr>
              </a:solidFill>
              <a:ln>
                <a:noFill/>
              </a:ln>
              <a:effectLst/>
            </c:spPr>
            <c:extLst>
              <c:ext xmlns:c16="http://schemas.microsoft.com/office/drawing/2014/chart" uri="{C3380CC4-5D6E-409C-BE32-E72D297353CC}">
                <c16:uniqueId val="{0000001D-B2C9-4815-A5D7-76EA94F4A36D}"/>
              </c:ext>
            </c:extLst>
          </c:dPt>
          <c:dPt>
            <c:idx val="15"/>
            <c:invertIfNegative val="0"/>
            <c:bubble3D val="0"/>
            <c:spPr>
              <a:solidFill>
                <a:schemeClr val="tx2">
                  <a:lumMod val="60000"/>
                  <a:lumOff val="40000"/>
                </a:schemeClr>
              </a:solidFill>
              <a:ln>
                <a:noFill/>
              </a:ln>
              <a:effectLst/>
            </c:spPr>
            <c:extLst>
              <c:ext xmlns:c16="http://schemas.microsoft.com/office/drawing/2014/chart" uri="{C3380CC4-5D6E-409C-BE32-E72D297353CC}">
                <c16:uniqueId val="{0000001F-B2C9-4815-A5D7-76EA94F4A36D}"/>
              </c:ext>
            </c:extLst>
          </c:dPt>
          <c:dPt>
            <c:idx val="16"/>
            <c:invertIfNegative val="0"/>
            <c:bubble3D val="0"/>
            <c:spPr>
              <a:solidFill>
                <a:schemeClr val="tx2">
                  <a:lumMod val="60000"/>
                  <a:lumOff val="40000"/>
                </a:schemeClr>
              </a:solidFill>
              <a:ln>
                <a:noFill/>
              </a:ln>
              <a:effectLst/>
            </c:spPr>
            <c:extLst>
              <c:ext xmlns:c16="http://schemas.microsoft.com/office/drawing/2014/chart" uri="{C3380CC4-5D6E-409C-BE32-E72D297353CC}">
                <c16:uniqueId val="{00000021-B2C9-4815-A5D7-76EA94F4A36D}"/>
              </c:ext>
            </c:extLst>
          </c:dPt>
          <c:dPt>
            <c:idx val="17"/>
            <c:invertIfNegative val="0"/>
            <c:bubble3D val="0"/>
            <c:spPr>
              <a:solidFill>
                <a:schemeClr val="tx2">
                  <a:lumMod val="60000"/>
                  <a:lumOff val="40000"/>
                </a:schemeClr>
              </a:solidFill>
              <a:ln>
                <a:noFill/>
              </a:ln>
              <a:effectLst/>
            </c:spPr>
            <c:extLst>
              <c:ext xmlns:c16="http://schemas.microsoft.com/office/drawing/2014/chart" uri="{C3380CC4-5D6E-409C-BE32-E72D297353CC}">
                <c16:uniqueId val="{00000023-B2C9-4815-A5D7-76EA94F4A36D}"/>
              </c:ext>
            </c:extLst>
          </c:dPt>
          <c:cat>
            <c:strRef>
              <c:f>'Age Chart - Androscoggin'!$A$4:$A$21</c:f>
              <c:strCache>
                <c:ptCount val="18"/>
                <c:pt idx="0">
                  <c:v>Under 5</c:v>
                </c:pt>
                <c:pt idx="1">
                  <c:v>   5-9</c:v>
                </c:pt>
                <c:pt idx="2">
                  <c:v> 10-14</c:v>
                </c:pt>
                <c:pt idx="3">
                  <c:v> 15-19</c:v>
                </c:pt>
                <c:pt idx="4">
                  <c:v> 20-24</c:v>
                </c:pt>
                <c:pt idx="5">
                  <c:v> 25-29</c:v>
                </c:pt>
                <c:pt idx="6">
                  <c:v> 30-34</c:v>
                </c:pt>
                <c:pt idx="7">
                  <c:v> 35-39</c:v>
                </c:pt>
                <c:pt idx="8">
                  <c:v> 40-44</c:v>
                </c:pt>
                <c:pt idx="9">
                  <c:v> 45-49</c:v>
                </c:pt>
                <c:pt idx="10">
                  <c:v> 50-54</c:v>
                </c:pt>
                <c:pt idx="11">
                  <c:v> 55-59</c:v>
                </c:pt>
                <c:pt idx="12">
                  <c:v> 60-64</c:v>
                </c:pt>
                <c:pt idx="13">
                  <c:v> 65-69</c:v>
                </c:pt>
                <c:pt idx="14">
                  <c:v> 70-74</c:v>
                </c:pt>
                <c:pt idx="15">
                  <c:v> 75-79</c:v>
                </c:pt>
                <c:pt idx="16">
                  <c:v> 80-84</c:v>
                </c:pt>
                <c:pt idx="17">
                  <c:v>    85+</c:v>
                </c:pt>
              </c:strCache>
            </c:strRef>
          </c:cat>
          <c:val>
            <c:numRef>
              <c:f>'Age Chart - Cumberland'!$B$4:$B$21</c:f>
              <c:numCache>
                <c:formatCode>0</c:formatCode>
                <c:ptCount val="18"/>
                <c:pt idx="0">
                  <c:v>14755</c:v>
                </c:pt>
                <c:pt idx="1">
                  <c:v>16217</c:v>
                </c:pt>
                <c:pt idx="2">
                  <c:v>17172</c:v>
                </c:pt>
                <c:pt idx="3">
                  <c:v>18599</c:v>
                </c:pt>
                <c:pt idx="4">
                  <c:v>17608</c:v>
                </c:pt>
                <c:pt idx="5">
                  <c:v>17512</c:v>
                </c:pt>
                <c:pt idx="6">
                  <c:v>16646</c:v>
                </c:pt>
                <c:pt idx="7">
                  <c:v>18255</c:v>
                </c:pt>
                <c:pt idx="8">
                  <c:v>20651</c:v>
                </c:pt>
                <c:pt idx="9">
                  <c:v>23234</c:v>
                </c:pt>
                <c:pt idx="10">
                  <c:v>22861</c:v>
                </c:pt>
                <c:pt idx="11">
                  <c:v>20679</c:v>
                </c:pt>
                <c:pt idx="12">
                  <c:v>17328</c:v>
                </c:pt>
                <c:pt idx="13">
                  <c:v>12028</c:v>
                </c:pt>
                <c:pt idx="14">
                  <c:v>8557</c:v>
                </c:pt>
                <c:pt idx="15">
                  <c:v>7160</c:v>
                </c:pt>
                <c:pt idx="16">
                  <c:v>5976</c:v>
                </c:pt>
                <c:pt idx="17">
                  <c:v>6436</c:v>
                </c:pt>
              </c:numCache>
            </c:numRef>
          </c:val>
          <c:extLst>
            <c:ext xmlns:c16="http://schemas.microsoft.com/office/drawing/2014/chart" uri="{C3380CC4-5D6E-409C-BE32-E72D297353CC}">
              <c16:uniqueId val="{00000024-B2C9-4815-A5D7-76EA94F4A36D}"/>
            </c:ext>
          </c:extLst>
        </c:ser>
        <c:dLbls>
          <c:showLegendKey val="0"/>
          <c:showVal val="0"/>
          <c:showCatName val="0"/>
          <c:showSerName val="0"/>
          <c:showPercent val="0"/>
          <c:showBubbleSize val="0"/>
        </c:dLbls>
        <c:gapWidth val="50"/>
        <c:axId val="369730160"/>
        <c:axId val="369730576"/>
      </c:barChart>
      <c:catAx>
        <c:axId val="369730160"/>
        <c:scaling>
          <c:orientation val="maxMin"/>
        </c:scaling>
        <c:delete val="0"/>
        <c:axPos val="r"/>
        <c:minorGridlines>
          <c:spPr>
            <a:ln w="9525" cap="flat" cmpd="sng" algn="ctr">
              <a:noFill/>
              <a:round/>
            </a:ln>
            <a:effectLst/>
          </c:spPr>
        </c:minorGridlines>
        <c:numFmt formatCode="General" sourceLinked="1"/>
        <c:majorTickMark val="none"/>
        <c:minorTickMark val="none"/>
        <c:tickLblPos val="nextTo"/>
        <c:spPr>
          <a:noFill/>
          <a:ln w="9525" cap="flat" cmpd="sng" algn="ctr">
            <a:solidFill>
              <a:schemeClr val="bg1">
                <a:lumMod val="50000"/>
              </a:schemeClr>
            </a:solidFill>
            <a:round/>
          </a:ln>
          <a:effectLst/>
        </c:spPr>
        <c:txPr>
          <a:bodyPr rot="-60000000" spcFirstLastPara="1" vertOverflow="ellipsis" vert="horz" wrap="square" anchor="ctr" anchorCtr="1"/>
          <a:lstStyle/>
          <a:p>
            <a:pPr>
              <a:defRPr sz="800" b="0" i="0" u="none" strike="noStrike" kern="1200" baseline="0">
                <a:solidFill>
                  <a:schemeClr val="tx1">
                    <a:lumMod val="85000"/>
                    <a:lumOff val="15000"/>
                  </a:schemeClr>
                </a:solidFill>
                <a:latin typeface="+mn-lt"/>
                <a:ea typeface="+mn-ea"/>
                <a:cs typeface="+mn-cs"/>
              </a:defRPr>
            </a:pPr>
            <a:endParaRPr lang="en-US"/>
          </a:p>
        </c:txPr>
        <c:crossAx val="369730576"/>
        <c:crosses val="autoZero"/>
        <c:auto val="1"/>
        <c:lblAlgn val="ctr"/>
        <c:lblOffset val="100"/>
        <c:noMultiLvlLbl val="0"/>
      </c:catAx>
      <c:valAx>
        <c:axId val="369730576"/>
        <c:scaling>
          <c:orientation val="maxMin"/>
        </c:scaling>
        <c:delete val="0"/>
        <c:axPos val="b"/>
        <c:majorGridlines>
          <c:spPr>
            <a:ln w="9525" cap="flat" cmpd="sng" algn="ctr">
              <a:noFill/>
              <a:round/>
            </a:ln>
            <a:effectLst/>
          </c:spPr>
        </c:majorGridlines>
        <c:title>
          <c:tx>
            <c:rich>
              <a:bodyPr rot="0" spcFirstLastPara="1" vertOverflow="ellipsis" vert="horz" wrap="square" anchor="ctr" anchorCtr="1"/>
              <a:lstStyle/>
              <a:p>
                <a:pPr algn="ctr">
                  <a:defRPr sz="1000" b="1" i="0" u="none" strike="noStrike" kern="1200" baseline="0">
                    <a:solidFill>
                      <a:schemeClr val="tx1">
                        <a:lumMod val="85000"/>
                        <a:lumOff val="15000"/>
                      </a:schemeClr>
                    </a:solidFill>
                    <a:latin typeface="+mn-lt"/>
                    <a:ea typeface="+mn-ea"/>
                    <a:cs typeface="+mn-cs"/>
                  </a:defRPr>
                </a:pPr>
                <a:r>
                  <a:rPr lang="en-US" b="1">
                    <a:solidFill>
                      <a:schemeClr val="tx1">
                        <a:lumMod val="85000"/>
                        <a:lumOff val="15000"/>
                      </a:schemeClr>
                    </a:solidFill>
                  </a:rPr>
                  <a:t>Population in 2010</a:t>
                </a:r>
              </a:p>
            </c:rich>
          </c:tx>
          <c:layout>
            <c:manualLayout>
              <c:xMode val="edge"/>
              <c:yMode val="edge"/>
              <c:x val="0.46213314244810305"/>
              <c:y val="0.92615117189298701"/>
            </c:manualLayout>
          </c:layout>
          <c:overlay val="0"/>
          <c:spPr>
            <a:noFill/>
            <a:ln>
              <a:noFill/>
            </a:ln>
            <a:effectLst/>
          </c:spPr>
          <c:txPr>
            <a:bodyPr rot="0" spcFirstLastPara="1" vertOverflow="ellipsis" vert="horz" wrap="square" anchor="ctr" anchorCtr="1"/>
            <a:lstStyle/>
            <a:p>
              <a:pPr algn="ctr">
                <a:defRPr sz="1000" b="1" i="0" u="none" strike="noStrike" kern="1200" baseline="0">
                  <a:solidFill>
                    <a:schemeClr val="tx1">
                      <a:lumMod val="85000"/>
                      <a:lumOff val="15000"/>
                    </a:schemeClr>
                  </a:solidFill>
                  <a:latin typeface="+mn-lt"/>
                  <a:ea typeface="+mn-ea"/>
                  <a:cs typeface="+mn-cs"/>
                </a:defRPr>
              </a:pPr>
              <a:endParaRPr lang="en-US"/>
            </a:p>
          </c:txPr>
        </c:title>
        <c:numFmt formatCode="#,##0" sourceLinked="0"/>
        <c:majorTickMark val="in"/>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900" b="0" i="0" u="none" strike="noStrike" kern="1200" baseline="0">
                <a:solidFill>
                  <a:schemeClr val="tx1">
                    <a:lumMod val="85000"/>
                    <a:lumOff val="15000"/>
                  </a:schemeClr>
                </a:solidFill>
                <a:latin typeface="+mn-lt"/>
                <a:ea typeface="+mn-ea"/>
                <a:cs typeface="+mn-cs"/>
              </a:defRPr>
            </a:pPr>
            <a:endParaRPr lang="en-US"/>
          </a:p>
        </c:txPr>
        <c:crossAx val="369730160"/>
        <c:crosses val="max"/>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w="9525" cap="flat" cmpd="sng" algn="ctr">
      <a:noFill/>
      <a:round/>
    </a:ln>
    <a:effectLst/>
  </c:spPr>
  <c:txPr>
    <a:bodyPr/>
    <a:lstStyle/>
    <a:p>
      <a:pPr>
        <a:defRPr/>
      </a:pPr>
      <a:endParaRPr lang="en-US"/>
    </a:p>
  </c:txPr>
  <c:externalData r:id="rId3">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Past-30-day marijuana use (adults)</a:t>
            </a:r>
          </a:p>
        </c:rich>
      </c:tx>
      <c:overlay val="0"/>
    </c:title>
    <c:autoTitleDeleted val="0"/>
    <c:plotArea>
      <c:layout/>
      <c:barChart>
        <c:barDir val="col"/>
        <c:grouping val="clustered"/>
        <c:varyColors val="0"/>
        <c:ser>
          <c:idx val="0"/>
          <c:order val="0"/>
          <c:tx>
            <c:strRef>
              <c:f>'H:\PROJECTS\2877021 MaineHealth MSCHNA Communications 2021\Presentations\[Health Indicator Chart Builder.xlsm]Indicator Tables'!$H$26</c:f>
              <c:strCache>
                <c:ptCount val="1"/>
                <c:pt idx="0">
                  <c:v>N/A</c:v>
                </c:pt>
              </c:strCache>
            </c:strRef>
          </c:tx>
          <c:invertIfNegative val="0"/>
          <c:dPt>
            <c:idx val="0"/>
            <c:invertIfNegative val="0"/>
            <c:bubble3D val="0"/>
            <c:spPr>
              <a:solidFill>
                <a:srgbClr val="3D6E6F"/>
              </a:solidFill>
            </c:spPr>
            <c:extLst>
              <c:ext xmlns:c16="http://schemas.microsoft.com/office/drawing/2014/chart" uri="{C3380CC4-5D6E-409C-BE32-E72D297353CC}">
                <c16:uniqueId val="{00000001-1711-4682-B0D3-35E2915B5D99}"/>
              </c:ext>
            </c:extLst>
          </c:dPt>
          <c:dPt>
            <c:idx val="1"/>
            <c:invertIfNegative val="0"/>
            <c:bubble3D val="0"/>
            <c:spPr>
              <a:solidFill>
                <a:srgbClr val="3D6E6F"/>
              </a:solidFill>
            </c:spPr>
            <c:extLst>
              <c:ext xmlns:c16="http://schemas.microsoft.com/office/drawing/2014/chart" uri="{C3380CC4-5D6E-409C-BE32-E72D297353CC}">
                <c16:uniqueId val="{00000003-1711-4682-B0D3-35E2915B5D99}"/>
              </c:ext>
            </c:extLst>
          </c:dPt>
          <c:dPt>
            <c:idx val="2"/>
            <c:invertIfNegative val="0"/>
            <c:bubble3D val="0"/>
            <c:spPr>
              <a:solidFill>
                <a:srgbClr val="A2ADB1"/>
              </a:solidFill>
            </c:spPr>
            <c:extLst>
              <c:ext xmlns:c16="http://schemas.microsoft.com/office/drawing/2014/chart" uri="{C3380CC4-5D6E-409C-BE32-E72D297353CC}">
                <c16:uniqueId val="{00000005-1711-4682-B0D3-35E2915B5D99}"/>
              </c:ext>
            </c:extLst>
          </c:dPt>
          <c:dLbls>
            <c:numFmt formatCode="0.0%" sourceLinked="0"/>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'H:\PROJECTS\2877021 MaineHealth MSCHNA Communications 2021\Presentations\[Health Indicator Chart Builder.xlsm]Indicator Tables'!$M$26:$O$26</c:f>
              <c:strCache>
                <c:ptCount val="3"/>
                <c:pt idx="0">
                  <c:v>2013-2016
Cumberland County</c:v>
                </c:pt>
                <c:pt idx="1">
                  <c:v>2017
Cumberland County</c:v>
                </c:pt>
                <c:pt idx="2">
                  <c:v>2017
Maine</c:v>
                </c:pt>
              </c:strCache>
            </c:strRef>
          </c:cat>
          <c:val>
            <c:numRef>
              <c:f>'H:\PROJECTS\2877021 MaineHealth MSCHNA Communications 2021\Presentations\[Health Indicator Chart Builder.xlsm]Indicator Tables'!$I$26:$K$26</c:f>
              <c:numCache>
                <c:formatCode>General</c:formatCode>
                <c:ptCount val="3"/>
                <c:pt idx="0">
                  <c:v>0.111</c:v>
                </c:pt>
                <c:pt idx="1">
                  <c:v>0.17</c:v>
                </c:pt>
                <c:pt idx="2">
                  <c:v>0.16300000000000001</c:v>
                </c:pt>
              </c:numCache>
            </c:numRef>
          </c:val>
          <c:extLst>
            <c:ext xmlns:c16="http://schemas.microsoft.com/office/drawing/2014/chart" uri="{C3380CC4-5D6E-409C-BE32-E72D297353CC}">
              <c16:uniqueId val="{00000006-1711-4682-B0D3-35E2915B5D99}"/>
            </c:ext>
          </c:extLst>
        </c:ser>
        <c:dLbls>
          <c:dLblPos val="outEnd"/>
          <c:showLegendKey val="0"/>
          <c:showVal val="1"/>
          <c:showCatName val="0"/>
          <c:showSerName val="0"/>
          <c:showPercent val="0"/>
          <c:showBubbleSize val="0"/>
        </c:dLbls>
        <c:gapWidth val="150"/>
        <c:axId val="273175135"/>
        <c:axId val="273177215"/>
      </c:barChart>
      <c:catAx>
        <c:axId val="273175135"/>
        <c:scaling>
          <c:orientation val="minMax"/>
        </c:scaling>
        <c:delete val="0"/>
        <c:axPos val="b"/>
        <c:numFmt formatCode="General" sourceLinked="1"/>
        <c:majorTickMark val="out"/>
        <c:minorTickMark val="none"/>
        <c:tickLblPos val="nextTo"/>
        <c:crossAx val="273177215"/>
        <c:crosses val="autoZero"/>
        <c:auto val="1"/>
        <c:lblAlgn val="ctr"/>
        <c:lblOffset val="100"/>
        <c:noMultiLvlLbl val="0"/>
      </c:catAx>
      <c:valAx>
        <c:axId val="273177215"/>
        <c:scaling>
          <c:orientation val="minMax"/>
        </c:scaling>
        <c:delete val="1"/>
        <c:axPos val="l"/>
        <c:numFmt formatCode="General" sourceLinked="1"/>
        <c:majorTickMark val="out"/>
        <c:minorTickMark val="none"/>
        <c:tickLblPos val="nextTo"/>
        <c:crossAx val="273175135"/>
        <c:crosses val="autoZero"/>
        <c:crossBetween val="between"/>
      </c:valAx>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ln w="6350">
      <a:noFill/>
    </a:ln>
  </c:spPr>
  <c:txPr>
    <a:bodyPr/>
    <a:lstStyle/>
    <a:p>
      <a:pPr>
        <a:defRPr sz="1200" b="1">
          <a:latin typeface="Calibri" panose="020F0502020204030204" pitchFamily="34" charset="0"/>
        </a:defRPr>
      </a:pPr>
      <a:endParaRPr lang="en-US"/>
    </a:p>
  </c:txPr>
  <c:externalData r:id="rId1">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a:t>Binge drinking (high school students)</a:t>
            </a:r>
          </a:p>
        </c:rich>
      </c:tx>
      <c:overlay val="0"/>
    </c:title>
    <c:autoTitleDeleted val="0"/>
    <c:plotArea>
      <c:layout/>
      <c:barChart>
        <c:barDir val="col"/>
        <c:grouping val="clustered"/>
        <c:varyColors val="0"/>
        <c:ser>
          <c:idx val="0"/>
          <c:order val="0"/>
          <c:tx>
            <c:strRef>
              <c:f>'H:\PROJECTS\2877021 MaineHealth MSCHNA Communications 2021\Presentations\[Health Indicator Chart Builder.xlsm]Indicator Tables'!$H$27</c:f>
              <c:strCache>
                <c:ptCount val="1"/>
                <c:pt idx="0">
                  <c:v>N/A</c:v>
                </c:pt>
              </c:strCache>
            </c:strRef>
          </c:tx>
          <c:invertIfNegative val="0"/>
          <c:dPt>
            <c:idx val="0"/>
            <c:invertIfNegative val="0"/>
            <c:bubble3D val="0"/>
            <c:spPr>
              <a:solidFill>
                <a:srgbClr val="3D6E6F"/>
              </a:solidFill>
            </c:spPr>
            <c:extLst>
              <c:ext xmlns:c16="http://schemas.microsoft.com/office/drawing/2014/chart" uri="{C3380CC4-5D6E-409C-BE32-E72D297353CC}">
                <c16:uniqueId val="{00000001-ABD1-44FE-9ACF-53F8792BC0C0}"/>
              </c:ext>
            </c:extLst>
          </c:dPt>
          <c:dPt>
            <c:idx val="1"/>
            <c:invertIfNegative val="0"/>
            <c:bubble3D val="0"/>
            <c:spPr>
              <a:solidFill>
                <a:srgbClr val="3D6E6F"/>
              </a:solidFill>
            </c:spPr>
            <c:extLst>
              <c:ext xmlns:c16="http://schemas.microsoft.com/office/drawing/2014/chart" uri="{C3380CC4-5D6E-409C-BE32-E72D297353CC}">
                <c16:uniqueId val="{00000003-ABD1-44FE-9ACF-53F8792BC0C0}"/>
              </c:ext>
            </c:extLst>
          </c:dPt>
          <c:dPt>
            <c:idx val="2"/>
            <c:invertIfNegative val="0"/>
            <c:bubble3D val="0"/>
            <c:spPr>
              <a:solidFill>
                <a:srgbClr val="A2ADB1"/>
              </a:solidFill>
            </c:spPr>
            <c:extLst>
              <c:ext xmlns:c16="http://schemas.microsoft.com/office/drawing/2014/chart" uri="{C3380CC4-5D6E-409C-BE32-E72D297353CC}">
                <c16:uniqueId val="{00000005-ABD1-44FE-9ACF-53F8792BC0C0}"/>
              </c:ext>
            </c:extLst>
          </c:dPt>
          <c:dLbls>
            <c:numFmt formatCode="0.0%" sourceLinked="0"/>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'[1]Indicator Tables'!$M$27:$O$27</c:f>
              <c:strCache>
                <c:ptCount val="3"/>
                <c:pt idx="0">
                  <c:v>2015
Cumberland County</c:v>
                </c:pt>
                <c:pt idx="1">
                  <c:v>2019
Cumberland County</c:v>
                </c:pt>
                <c:pt idx="2">
                  <c:v>2019
Maine</c:v>
                </c:pt>
              </c:strCache>
            </c:strRef>
          </c:cat>
          <c:val>
            <c:numRef>
              <c:f>'[1]Indicator Tables'!$I$27:$K$27</c:f>
              <c:numCache>
                <c:formatCode>General</c:formatCode>
                <c:ptCount val="3"/>
                <c:pt idx="0">
                  <c:v>0.125</c:v>
                </c:pt>
                <c:pt idx="1">
                  <c:v>0.33500000000000002</c:v>
                </c:pt>
                <c:pt idx="2">
                  <c:v>0.32700000000000001</c:v>
                </c:pt>
              </c:numCache>
            </c:numRef>
          </c:val>
          <c:extLst>
            <c:ext xmlns:c16="http://schemas.microsoft.com/office/drawing/2014/chart" uri="{C3380CC4-5D6E-409C-BE32-E72D297353CC}">
              <c16:uniqueId val="{00000006-ABD1-44FE-9ACF-53F8792BC0C0}"/>
            </c:ext>
          </c:extLst>
        </c:ser>
        <c:dLbls>
          <c:dLblPos val="outEnd"/>
          <c:showLegendKey val="0"/>
          <c:showVal val="1"/>
          <c:showCatName val="0"/>
          <c:showSerName val="0"/>
          <c:showPercent val="0"/>
          <c:showBubbleSize val="0"/>
        </c:dLbls>
        <c:gapWidth val="150"/>
        <c:axId val="183021295"/>
        <c:axId val="183010895"/>
      </c:barChart>
      <c:catAx>
        <c:axId val="183021295"/>
        <c:scaling>
          <c:orientation val="minMax"/>
        </c:scaling>
        <c:delete val="0"/>
        <c:axPos val="b"/>
        <c:numFmt formatCode="General" sourceLinked="1"/>
        <c:majorTickMark val="out"/>
        <c:minorTickMark val="none"/>
        <c:tickLblPos val="nextTo"/>
        <c:crossAx val="183010895"/>
        <c:crosses val="autoZero"/>
        <c:auto val="1"/>
        <c:lblAlgn val="ctr"/>
        <c:lblOffset val="100"/>
        <c:noMultiLvlLbl val="0"/>
      </c:catAx>
      <c:valAx>
        <c:axId val="183010895"/>
        <c:scaling>
          <c:orientation val="minMax"/>
        </c:scaling>
        <c:delete val="1"/>
        <c:axPos val="l"/>
        <c:numFmt formatCode="General" sourceLinked="1"/>
        <c:majorTickMark val="out"/>
        <c:minorTickMark val="none"/>
        <c:tickLblPos val="nextTo"/>
        <c:crossAx val="183021295"/>
        <c:crosses val="autoZero"/>
        <c:crossBetween val="between"/>
      </c:valAx>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ln w="6350">
      <a:noFill/>
    </a:ln>
  </c:spPr>
  <c:txPr>
    <a:bodyPr/>
    <a:lstStyle/>
    <a:p>
      <a:pPr>
        <a:defRPr sz="1200" b="1">
          <a:latin typeface="Calibri" panose="020F0502020204030204" pitchFamily="34" charset="0"/>
        </a:defRPr>
      </a:pPr>
      <a:endParaRPr lang="en-US"/>
    </a:p>
  </c:txPr>
  <c:externalData r:id="rId1">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1440" b="1" i="0" baseline="0" dirty="0">
                <a:solidFill>
                  <a:schemeClr val="tx1"/>
                </a:solidFill>
                <a:effectLst/>
              </a:rPr>
              <a:t>Binge drinking (high school students)</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Sheet1!$B$1</c:f>
              <c:strCache>
                <c:ptCount val="1"/>
                <c:pt idx="0">
                  <c:v>Cumberland</c:v>
                </c:pt>
              </c:strCache>
            </c:strRef>
          </c:tx>
          <c:spPr>
            <a:ln w="28575" cap="rnd">
              <a:solidFill>
                <a:schemeClr val="accent1"/>
              </a:solidFill>
              <a:round/>
            </a:ln>
            <a:effectLst/>
          </c:spPr>
          <c:marker>
            <c:symbol val="none"/>
          </c:marker>
          <c:dLbls>
            <c:dLbl>
              <c:idx val="1"/>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2B4B-4DD3-B5D8-9F6984B46380}"/>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Sheet1!$A$2:$A$5</c:f>
              <c:numCache>
                <c:formatCode>General</c:formatCode>
                <c:ptCount val="4"/>
                <c:pt idx="0">
                  <c:v>2013</c:v>
                </c:pt>
                <c:pt idx="1">
                  <c:v>2015</c:v>
                </c:pt>
                <c:pt idx="2">
                  <c:v>2017</c:v>
                </c:pt>
                <c:pt idx="3">
                  <c:v>2019</c:v>
                </c:pt>
              </c:numCache>
            </c:numRef>
          </c:cat>
          <c:val>
            <c:numRef>
              <c:f>Sheet1!$B$2:$B$5</c:f>
              <c:numCache>
                <c:formatCode>General</c:formatCode>
                <c:ptCount val="4"/>
                <c:pt idx="0">
                  <c:v>0.14499999999999999</c:v>
                </c:pt>
                <c:pt idx="1">
                  <c:v>0.125</c:v>
                </c:pt>
                <c:pt idx="2">
                  <c:v>0.35699999999999998</c:v>
                </c:pt>
                <c:pt idx="3">
                  <c:v>0.33500000000000002</c:v>
                </c:pt>
              </c:numCache>
            </c:numRef>
          </c:val>
          <c:smooth val="0"/>
          <c:extLst>
            <c:ext xmlns:c16="http://schemas.microsoft.com/office/drawing/2014/chart" uri="{C3380CC4-5D6E-409C-BE32-E72D297353CC}">
              <c16:uniqueId val="{00000000-2B4B-4DD3-B5D8-9F6984B46380}"/>
            </c:ext>
          </c:extLst>
        </c:ser>
        <c:dLbls>
          <c:showLegendKey val="0"/>
          <c:showVal val="0"/>
          <c:showCatName val="0"/>
          <c:showSerName val="0"/>
          <c:showPercent val="0"/>
          <c:showBubbleSize val="0"/>
        </c:dLbls>
        <c:smooth val="0"/>
        <c:axId val="731679776"/>
        <c:axId val="731680192"/>
      </c:lineChart>
      <c:catAx>
        <c:axId val="7316797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crossAx val="731680192"/>
        <c:crosses val="autoZero"/>
        <c:auto val="1"/>
        <c:lblAlgn val="ctr"/>
        <c:lblOffset val="100"/>
        <c:noMultiLvlLbl val="0"/>
      </c:catAx>
      <c:valAx>
        <c:axId val="731680192"/>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731679776"/>
        <c:crosses val="autoZero"/>
        <c:crossBetween val="between"/>
      </c:valAx>
      <c:spPr>
        <a:noFill/>
        <a:ln>
          <a:noFill/>
        </a:ln>
        <a:effectLst/>
      </c:spPr>
    </c:plotArea>
    <c:legend>
      <c:legendPos val="b"/>
      <c:legendEntry>
        <c:idx val="0"/>
        <c:txPr>
          <a:bodyPr rot="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legendEntry>
      <c:overlay val="0"/>
      <c:spPr>
        <a:noFill/>
        <a:ln>
          <a:noFill/>
        </a:ln>
        <a:effectLst/>
      </c:spPr>
      <c:txPr>
        <a:bodyPr rot="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Past-30-day marijuana use (high school students)</a:t>
            </a:r>
          </a:p>
        </c:rich>
      </c:tx>
      <c:overlay val="0"/>
    </c:title>
    <c:autoTitleDeleted val="0"/>
    <c:plotArea>
      <c:layout/>
      <c:barChart>
        <c:barDir val="col"/>
        <c:grouping val="clustered"/>
        <c:varyColors val="0"/>
        <c:ser>
          <c:idx val="0"/>
          <c:order val="0"/>
          <c:tx>
            <c:strRef>
              <c:f>'H:\PROJECTS\2877021 MaineHealth MSCHNA Communications 2021\Presentations\[Health Indicator Chart Builder.xlsm]Indicator Tables'!$H$28</c:f>
              <c:strCache>
                <c:ptCount val="1"/>
                <c:pt idx="0">
                  <c:v>N/A</c:v>
                </c:pt>
              </c:strCache>
            </c:strRef>
          </c:tx>
          <c:invertIfNegative val="0"/>
          <c:dPt>
            <c:idx val="0"/>
            <c:invertIfNegative val="0"/>
            <c:bubble3D val="0"/>
            <c:spPr>
              <a:solidFill>
                <a:srgbClr val="3D6E6F"/>
              </a:solidFill>
            </c:spPr>
            <c:extLst>
              <c:ext xmlns:c16="http://schemas.microsoft.com/office/drawing/2014/chart" uri="{C3380CC4-5D6E-409C-BE32-E72D297353CC}">
                <c16:uniqueId val="{00000001-FA69-4833-A02E-4F8B8157E294}"/>
              </c:ext>
            </c:extLst>
          </c:dPt>
          <c:dPt>
            <c:idx val="1"/>
            <c:invertIfNegative val="0"/>
            <c:bubble3D val="0"/>
            <c:spPr>
              <a:solidFill>
                <a:srgbClr val="3D6E6F"/>
              </a:solidFill>
            </c:spPr>
            <c:extLst>
              <c:ext xmlns:c16="http://schemas.microsoft.com/office/drawing/2014/chart" uri="{C3380CC4-5D6E-409C-BE32-E72D297353CC}">
                <c16:uniqueId val="{00000003-FA69-4833-A02E-4F8B8157E294}"/>
              </c:ext>
            </c:extLst>
          </c:dPt>
          <c:dPt>
            <c:idx val="2"/>
            <c:invertIfNegative val="0"/>
            <c:bubble3D val="0"/>
            <c:spPr>
              <a:solidFill>
                <a:srgbClr val="A2ADB1"/>
              </a:solidFill>
            </c:spPr>
            <c:extLst>
              <c:ext xmlns:c16="http://schemas.microsoft.com/office/drawing/2014/chart" uri="{C3380CC4-5D6E-409C-BE32-E72D297353CC}">
                <c16:uniqueId val="{00000005-FA69-4833-A02E-4F8B8157E294}"/>
              </c:ext>
            </c:extLst>
          </c:dPt>
          <c:dLbls>
            <c:dLbl>
              <c:idx val="0"/>
              <c:numFmt formatCode="0.0%" sourceLinked="0"/>
              <c:spPr>
                <a:noFill/>
                <a:ln>
                  <a:noFill/>
                </a:ln>
                <a:effectLst/>
              </c:spPr>
              <c:txPr>
                <a:bodyPr wrap="square" lIns="38100" tIns="19050" rIns="38100" bIns="19050" anchor="ctr">
                  <a:spAutoFit/>
                </a:bodyPr>
                <a:lstStyle/>
                <a:p>
                  <a:pPr>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1-FA69-4833-A02E-4F8B8157E294}"/>
                </c:ext>
              </c:extLst>
            </c:dLbl>
            <c:dLbl>
              <c:idx val="1"/>
              <c:numFmt formatCode="0.0%" sourceLinked="0"/>
              <c:spPr>
                <a:noFill/>
                <a:ln>
                  <a:noFill/>
                </a:ln>
                <a:effectLst/>
              </c:spPr>
              <c:txPr>
                <a:bodyPr wrap="square" lIns="38100" tIns="19050" rIns="38100" bIns="19050" anchor="ctr">
                  <a:spAutoFit/>
                </a:bodyPr>
                <a:lstStyle/>
                <a:p>
                  <a:pPr>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3-FA69-4833-A02E-4F8B8157E294}"/>
                </c:ext>
              </c:extLst>
            </c:dLbl>
            <c:dLbl>
              <c:idx val="2"/>
              <c:numFmt formatCode="0.0%" sourceLinked="0"/>
              <c:spPr>
                <a:noFill/>
                <a:ln>
                  <a:noFill/>
                </a:ln>
                <a:effectLst/>
              </c:spPr>
              <c:txPr>
                <a:bodyPr wrap="square" lIns="38100" tIns="19050" rIns="38100" bIns="19050" anchor="ctr">
                  <a:spAutoFit/>
                </a:bodyPr>
                <a:lstStyle/>
                <a:p>
                  <a:pPr>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5-FA69-4833-A02E-4F8B8157E294}"/>
                </c:ext>
              </c:extLst>
            </c:dLbl>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'[1]Indicator Tables'!$M$28:$O$28</c:f>
              <c:strCache>
                <c:ptCount val="3"/>
                <c:pt idx="0">
                  <c:v>2017
Cumberland County</c:v>
                </c:pt>
                <c:pt idx="1">
                  <c:v>2019
Cumberland County</c:v>
                </c:pt>
                <c:pt idx="2">
                  <c:v>2019
Maine</c:v>
                </c:pt>
              </c:strCache>
            </c:strRef>
          </c:cat>
          <c:val>
            <c:numRef>
              <c:f>'[1]Indicator Tables'!$I$28:$K$28</c:f>
              <c:numCache>
                <c:formatCode>General</c:formatCode>
                <c:ptCount val="3"/>
                <c:pt idx="0">
                  <c:v>0.19400000000000001</c:v>
                </c:pt>
                <c:pt idx="1">
                  <c:v>0.23899999999999999</c:v>
                </c:pt>
                <c:pt idx="2">
                  <c:v>0.221</c:v>
                </c:pt>
              </c:numCache>
            </c:numRef>
          </c:val>
          <c:extLst>
            <c:ext xmlns:c16="http://schemas.microsoft.com/office/drawing/2014/chart" uri="{C3380CC4-5D6E-409C-BE32-E72D297353CC}">
              <c16:uniqueId val="{00000006-FA69-4833-A02E-4F8B8157E294}"/>
            </c:ext>
          </c:extLst>
        </c:ser>
        <c:dLbls>
          <c:dLblPos val="outEnd"/>
          <c:showLegendKey val="0"/>
          <c:showVal val="1"/>
          <c:showCatName val="0"/>
          <c:showSerName val="0"/>
          <c:showPercent val="0"/>
          <c:showBubbleSize val="0"/>
        </c:dLbls>
        <c:gapWidth val="150"/>
        <c:axId val="183021711"/>
        <c:axId val="183014639"/>
      </c:barChart>
      <c:catAx>
        <c:axId val="183021711"/>
        <c:scaling>
          <c:orientation val="minMax"/>
        </c:scaling>
        <c:delete val="0"/>
        <c:axPos val="b"/>
        <c:numFmt formatCode="General" sourceLinked="1"/>
        <c:majorTickMark val="out"/>
        <c:minorTickMark val="none"/>
        <c:tickLblPos val="nextTo"/>
        <c:crossAx val="183014639"/>
        <c:crosses val="autoZero"/>
        <c:auto val="1"/>
        <c:lblAlgn val="ctr"/>
        <c:lblOffset val="100"/>
        <c:noMultiLvlLbl val="0"/>
      </c:catAx>
      <c:valAx>
        <c:axId val="183014639"/>
        <c:scaling>
          <c:orientation val="minMax"/>
        </c:scaling>
        <c:delete val="1"/>
        <c:axPos val="l"/>
        <c:numFmt formatCode="General" sourceLinked="1"/>
        <c:majorTickMark val="out"/>
        <c:minorTickMark val="none"/>
        <c:tickLblPos val="nextTo"/>
        <c:crossAx val="183021711"/>
        <c:crosses val="autoZero"/>
        <c:crossBetween val="between"/>
      </c:valAx>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ln w="6350">
      <a:noFill/>
    </a:ln>
  </c:spPr>
  <c:txPr>
    <a:bodyPr/>
    <a:lstStyle/>
    <a:p>
      <a:pPr>
        <a:defRPr sz="1200" b="1">
          <a:latin typeface="Calibri" panose="020F0502020204030204" pitchFamily="34" charset="0"/>
        </a:defRPr>
      </a:pPr>
      <a:endParaRPr lang="en-US"/>
    </a:p>
  </c:txPr>
  <c:externalData r:id="rId1">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1440" b="1" i="0" baseline="0" dirty="0">
                <a:solidFill>
                  <a:schemeClr val="tx1"/>
                </a:solidFill>
                <a:effectLst/>
              </a:rPr>
              <a:t>Past-30 day marijuana use (high school students)</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Sheet1!$B$1</c:f>
              <c:strCache>
                <c:ptCount val="1"/>
                <c:pt idx="0">
                  <c:v>Cumberland</c:v>
                </c:pt>
              </c:strCache>
            </c:strRef>
          </c:tx>
          <c:spPr>
            <a:ln w="28575" cap="rnd">
              <a:solidFill>
                <a:schemeClr val="accent1"/>
              </a:solidFill>
              <a:round/>
            </a:ln>
            <a:effectLst/>
          </c:spPr>
          <c:marker>
            <c:symbol val="none"/>
          </c:marker>
          <c:dLbls>
            <c:dLbl>
              <c:idx val="1"/>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2B4B-4DD3-B5D8-9F6984B46380}"/>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Sheet1!$A$2:$A$5</c:f>
              <c:numCache>
                <c:formatCode>General</c:formatCode>
                <c:ptCount val="4"/>
                <c:pt idx="0">
                  <c:v>2013</c:v>
                </c:pt>
                <c:pt idx="1">
                  <c:v>2015</c:v>
                </c:pt>
                <c:pt idx="2">
                  <c:v>2017</c:v>
                </c:pt>
                <c:pt idx="3">
                  <c:v>2019</c:v>
                </c:pt>
              </c:numCache>
            </c:numRef>
          </c:cat>
          <c:val>
            <c:numRef>
              <c:f>Sheet1!$B$2:$B$5</c:f>
              <c:numCache>
                <c:formatCode>General</c:formatCode>
                <c:ptCount val="4"/>
                <c:pt idx="0">
                  <c:v>0.22</c:v>
                </c:pt>
                <c:pt idx="1">
                  <c:v>0.20200000000000001</c:v>
                </c:pt>
                <c:pt idx="2">
                  <c:v>0.19400000000000001</c:v>
                </c:pt>
                <c:pt idx="3">
                  <c:v>0.23899999999999999</c:v>
                </c:pt>
              </c:numCache>
            </c:numRef>
          </c:val>
          <c:smooth val="0"/>
          <c:extLst>
            <c:ext xmlns:c16="http://schemas.microsoft.com/office/drawing/2014/chart" uri="{C3380CC4-5D6E-409C-BE32-E72D297353CC}">
              <c16:uniqueId val="{00000000-2B4B-4DD3-B5D8-9F6984B46380}"/>
            </c:ext>
          </c:extLst>
        </c:ser>
        <c:dLbls>
          <c:showLegendKey val="0"/>
          <c:showVal val="0"/>
          <c:showCatName val="0"/>
          <c:showSerName val="0"/>
          <c:showPercent val="0"/>
          <c:showBubbleSize val="0"/>
        </c:dLbls>
        <c:smooth val="0"/>
        <c:axId val="731679776"/>
        <c:axId val="731680192"/>
      </c:lineChart>
      <c:catAx>
        <c:axId val="7316797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crossAx val="731680192"/>
        <c:crosses val="autoZero"/>
        <c:auto val="1"/>
        <c:lblAlgn val="ctr"/>
        <c:lblOffset val="100"/>
        <c:noMultiLvlLbl val="0"/>
      </c:catAx>
      <c:valAx>
        <c:axId val="731680192"/>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731679776"/>
        <c:crosses val="autoZero"/>
        <c:crossBetween val="between"/>
      </c:valAx>
      <c:spPr>
        <a:noFill/>
        <a:ln>
          <a:noFill/>
        </a:ln>
        <a:effectLst/>
      </c:spPr>
    </c:plotArea>
    <c:legend>
      <c:legendPos val="b"/>
      <c:legendEntry>
        <c:idx val="0"/>
        <c:txPr>
          <a:bodyPr rot="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legendEntry>
      <c:overlay val="0"/>
      <c:spPr>
        <a:noFill/>
        <a:ln>
          <a:noFill/>
        </a:ln>
        <a:effectLst/>
      </c:spPr>
      <c:txPr>
        <a:bodyPr rot="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Opiate poisoning emergency department rate per 10,000 population</a:t>
            </a:r>
          </a:p>
        </c:rich>
      </c:tx>
      <c:overlay val="0"/>
    </c:title>
    <c:autoTitleDeleted val="0"/>
    <c:plotArea>
      <c:layout/>
      <c:barChart>
        <c:barDir val="col"/>
        <c:grouping val="clustered"/>
        <c:varyColors val="0"/>
        <c:ser>
          <c:idx val="0"/>
          <c:order val="0"/>
          <c:tx>
            <c:strRef>
              <c:f>'Indicator Tables'!$I$30</c:f>
              <c:strCache>
                <c:ptCount val="1"/>
              </c:strCache>
            </c:strRef>
          </c:tx>
          <c:invertIfNegative val="0"/>
          <c:dPt>
            <c:idx val="0"/>
            <c:invertIfNegative val="0"/>
            <c:bubble3D val="0"/>
            <c:spPr>
              <a:solidFill>
                <a:srgbClr val="3D6E6F"/>
              </a:solidFill>
            </c:spPr>
            <c:extLst>
              <c:ext xmlns:c16="http://schemas.microsoft.com/office/drawing/2014/chart" uri="{C3380CC4-5D6E-409C-BE32-E72D297353CC}">
                <c16:uniqueId val="{00000001-4D39-4007-A49E-D14CC2EF508B}"/>
              </c:ext>
            </c:extLst>
          </c:dPt>
          <c:dPt>
            <c:idx val="1"/>
            <c:invertIfNegative val="0"/>
            <c:bubble3D val="0"/>
            <c:spPr>
              <a:solidFill>
                <a:srgbClr val="A2ADB1"/>
              </a:solidFill>
            </c:spPr>
            <c:extLst>
              <c:ext xmlns:c16="http://schemas.microsoft.com/office/drawing/2014/chart" uri="{C3380CC4-5D6E-409C-BE32-E72D297353CC}">
                <c16:uniqueId val="{00000003-4D39-4007-A49E-D14CC2EF508B}"/>
              </c:ext>
            </c:extLst>
          </c:dPt>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'Indicator Tables'!$N$30:$O$30</c:f>
              <c:strCache>
                <c:ptCount val="2"/>
                <c:pt idx="0">
                  <c:v>2016-2018
Cumberland County</c:v>
                </c:pt>
                <c:pt idx="1">
                  <c:v>2016-2018
Maine</c:v>
                </c:pt>
              </c:strCache>
            </c:strRef>
          </c:cat>
          <c:val>
            <c:numRef>
              <c:f>'Indicator Tables'!$J$30:$K$30</c:f>
              <c:numCache>
                <c:formatCode>General</c:formatCode>
                <c:ptCount val="2"/>
                <c:pt idx="0">
                  <c:v>11.1</c:v>
                </c:pt>
                <c:pt idx="1">
                  <c:v>9.9</c:v>
                </c:pt>
              </c:numCache>
            </c:numRef>
          </c:val>
          <c:extLst>
            <c:ext xmlns:c16="http://schemas.microsoft.com/office/drawing/2014/chart" uri="{C3380CC4-5D6E-409C-BE32-E72D297353CC}">
              <c16:uniqueId val="{00000004-4D39-4007-A49E-D14CC2EF508B}"/>
            </c:ext>
          </c:extLst>
        </c:ser>
        <c:dLbls>
          <c:dLblPos val="outEnd"/>
          <c:showLegendKey val="0"/>
          <c:showVal val="1"/>
          <c:showCatName val="0"/>
          <c:showSerName val="0"/>
          <c:showPercent val="0"/>
          <c:showBubbleSize val="0"/>
        </c:dLbls>
        <c:gapWidth val="150"/>
        <c:axId val="1625466399"/>
        <c:axId val="1625468895"/>
      </c:barChart>
      <c:catAx>
        <c:axId val="1625466399"/>
        <c:scaling>
          <c:orientation val="minMax"/>
        </c:scaling>
        <c:delete val="0"/>
        <c:axPos val="b"/>
        <c:numFmt formatCode="General" sourceLinked="1"/>
        <c:majorTickMark val="out"/>
        <c:minorTickMark val="none"/>
        <c:tickLblPos val="nextTo"/>
        <c:crossAx val="1625468895"/>
        <c:crosses val="autoZero"/>
        <c:auto val="1"/>
        <c:lblAlgn val="ctr"/>
        <c:lblOffset val="100"/>
        <c:noMultiLvlLbl val="0"/>
      </c:catAx>
      <c:valAx>
        <c:axId val="1625468895"/>
        <c:scaling>
          <c:orientation val="minMax"/>
          <c:min val="0"/>
        </c:scaling>
        <c:delete val="1"/>
        <c:axPos val="l"/>
        <c:numFmt formatCode="General" sourceLinked="1"/>
        <c:majorTickMark val="out"/>
        <c:minorTickMark val="none"/>
        <c:tickLblPos val="nextTo"/>
        <c:crossAx val="1625466399"/>
        <c:crosses val="autoZero"/>
        <c:crossBetween val="between"/>
      </c:valAx>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ln w="6350">
      <a:noFill/>
    </a:ln>
  </c:spPr>
  <c:txPr>
    <a:bodyPr/>
    <a:lstStyle/>
    <a:p>
      <a:pPr>
        <a:defRPr sz="1200" b="1">
          <a:latin typeface="Calibri" panose="020F0502020204030204" pitchFamily="34" charset="0"/>
        </a:defRPr>
      </a:pPr>
      <a:endParaRPr lang="en-US"/>
    </a:p>
  </c:txPr>
  <c:externalData r:id="rId1">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Opiate poisoning emergency department rate per 10,000 population</a:t>
            </a:r>
          </a:p>
        </c:rich>
      </c:tx>
      <c:overlay val="0"/>
    </c:title>
    <c:autoTitleDeleted val="0"/>
    <c:plotArea>
      <c:layout/>
      <c:barChart>
        <c:barDir val="col"/>
        <c:grouping val="clustered"/>
        <c:varyColors val="0"/>
        <c:ser>
          <c:idx val="0"/>
          <c:order val="0"/>
          <c:tx>
            <c:strRef>
              <c:f>'H:\PROJECTS\2877021 MaineHealth MSCHNA Communications 2021\Presentations\[Health Indicator Chart Builder.xlsm]Indicator Tables'!$I$16</c:f>
              <c:strCache>
                <c:ptCount val="1"/>
              </c:strCache>
            </c:strRef>
          </c:tx>
          <c:invertIfNegative val="0"/>
          <c:dPt>
            <c:idx val="0"/>
            <c:invertIfNegative val="0"/>
            <c:bubble3D val="0"/>
            <c:spPr>
              <a:solidFill>
                <a:srgbClr val="3D6E6F"/>
              </a:solidFill>
            </c:spPr>
            <c:extLst>
              <c:ext xmlns:c16="http://schemas.microsoft.com/office/drawing/2014/chart" uri="{C3380CC4-5D6E-409C-BE32-E72D297353CC}">
                <c16:uniqueId val="{00000001-0381-4315-B6C2-3C785F2B301B}"/>
              </c:ext>
            </c:extLst>
          </c:dPt>
          <c:dPt>
            <c:idx val="1"/>
            <c:invertIfNegative val="0"/>
            <c:bubble3D val="0"/>
            <c:spPr>
              <a:solidFill>
                <a:srgbClr val="A2ADB1"/>
              </a:solidFill>
            </c:spPr>
            <c:extLst>
              <c:ext xmlns:c16="http://schemas.microsoft.com/office/drawing/2014/chart" uri="{C3380CC4-5D6E-409C-BE32-E72D297353CC}">
                <c16:uniqueId val="{00000003-0381-4315-B6C2-3C785F2B301B}"/>
              </c:ext>
            </c:extLst>
          </c:dPt>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'[1]Indicator Tables'!$N$16:$O$16</c:f>
              <c:strCache>
                <c:ptCount val="2"/>
                <c:pt idx="0">
                  <c:v>2016-2018
Oxford County</c:v>
                </c:pt>
                <c:pt idx="1">
                  <c:v>2016-2018
Maine</c:v>
                </c:pt>
              </c:strCache>
            </c:strRef>
          </c:cat>
          <c:val>
            <c:numRef>
              <c:f>'[1]Indicator Tables'!$J$16:$K$16</c:f>
              <c:numCache>
                <c:formatCode>General</c:formatCode>
                <c:ptCount val="2"/>
                <c:pt idx="0">
                  <c:v>7.8</c:v>
                </c:pt>
                <c:pt idx="1">
                  <c:v>9.9</c:v>
                </c:pt>
              </c:numCache>
            </c:numRef>
          </c:val>
          <c:extLst>
            <c:ext xmlns:c16="http://schemas.microsoft.com/office/drawing/2014/chart" uri="{C3380CC4-5D6E-409C-BE32-E72D297353CC}">
              <c16:uniqueId val="{00000004-0381-4315-B6C2-3C785F2B301B}"/>
            </c:ext>
          </c:extLst>
        </c:ser>
        <c:dLbls>
          <c:dLblPos val="outEnd"/>
          <c:showLegendKey val="0"/>
          <c:showVal val="1"/>
          <c:showCatName val="0"/>
          <c:showSerName val="0"/>
          <c:showPercent val="0"/>
          <c:showBubbleSize val="0"/>
        </c:dLbls>
        <c:gapWidth val="150"/>
        <c:axId val="1312881968"/>
        <c:axId val="1312897360"/>
      </c:barChart>
      <c:catAx>
        <c:axId val="1312881968"/>
        <c:scaling>
          <c:orientation val="minMax"/>
        </c:scaling>
        <c:delete val="0"/>
        <c:axPos val="b"/>
        <c:numFmt formatCode="General" sourceLinked="1"/>
        <c:majorTickMark val="out"/>
        <c:minorTickMark val="none"/>
        <c:tickLblPos val="nextTo"/>
        <c:crossAx val="1312897360"/>
        <c:crosses val="autoZero"/>
        <c:auto val="1"/>
        <c:lblAlgn val="ctr"/>
        <c:lblOffset val="100"/>
        <c:noMultiLvlLbl val="0"/>
      </c:catAx>
      <c:valAx>
        <c:axId val="1312897360"/>
        <c:scaling>
          <c:orientation val="minMax"/>
        </c:scaling>
        <c:delete val="1"/>
        <c:axPos val="l"/>
        <c:numFmt formatCode="General" sourceLinked="1"/>
        <c:majorTickMark val="out"/>
        <c:minorTickMark val="none"/>
        <c:tickLblPos val="nextTo"/>
        <c:crossAx val="1312881968"/>
        <c:crosses val="autoZero"/>
        <c:crossBetween val="between"/>
      </c:valAx>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ln w="6350">
      <a:noFill/>
    </a:ln>
  </c:spPr>
  <c:txPr>
    <a:bodyPr/>
    <a:lstStyle/>
    <a:p>
      <a:pPr>
        <a:defRPr sz="1200" b="1">
          <a:latin typeface="Calibri" panose="020F0502020204030204" pitchFamily="34" charset="0"/>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1481481481481484E-2"/>
          <c:y val="4.78084922529367E-2"/>
          <c:w val="0.82961796442111402"/>
          <c:h val="0.78528203417092302"/>
        </c:manualLayout>
      </c:layout>
      <c:barChart>
        <c:barDir val="bar"/>
        <c:grouping val="clustered"/>
        <c:varyColors val="0"/>
        <c:ser>
          <c:idx val="0"/>
          <c:order val="0"/>
          <c:tx>
            <c:strRef>
              <c:f>'Age Chart - Androscoggin'!$B$23</c:f>
              <c:strCache>
                <c:ptCount val="1"/>
                <c:pt idx="0">
                  <c:v>2019</c:v>
                </c:pt>
              </c:strCache>
            </c:strRef>
          </c:tx>
          <c:spPr>
            <a:solidFill>
              <a:schemeClr val="tx2"/>
            </a:solidFill>
          </c:spPr>
          <c:invertIfNegative val="0"/>
          <c:dPt>
            <c:idx val="4"/>
            <c:invertIfNegative val="0"/>
            <c:bubble3D val="0"/>
            <c:spPr>
              <a:solidFill>
                <a:schemeClr val="accent2"/>
              </a:solidFill>
            </c:spPr>
            <c:extLst>
              <c:ext xmlns:c16="http://schemas.microsoft.com/office/drawing/2014/chart" uri="{C3380CC4-5D6E-409C-BE32-E72D297353CC}">
                <c16:uniqueId val="{00000001-18F2-4A08-8A7D-D3D7E8C062A5}"/>
              </c:ext>
            </c:extLst>
          </c:dPt>
          <c:dPt>
            <c:idx val="5"/>
            <c:invertIfNegative val="0"/>
            <c:bubble3D val="0"/>
            <c:spPr>
              <a:solidFill>
                <a:schemeClr val="accent2"/>
              </a:solidFill>
            </c:spPr>
            <c:extLst>
              <c:ext xmlns:c16="http://schemas.microsoft.com/office/drawing/2014/chart" uri="{C3380CC4-5D6E-409C-BE32-E72D297353CC}">
                <c16:uniqueId val="{00000003-18F2-4A08-8A7D-D3D7E8C062A5}"/>
              </c:ext>
            </c:extLst>
          </c:dPt>
          <c:dPt>
            <c:idx val="6"/>
            <c:invertIfNegative val="0"/>
            <c:bubble3D val="0"/>
            <c:spPr>
              <a:solidFill>
                <a:schemeClr val="accent2"/>
              </a:solidFill>
            </c:spPr>
            <c:extLst>
              <c:ext xmlns:c16="http://schemas.microsoft.com/office/drawing/2014/chart" uri="{C3380CC4-5D6E-409C-BE32-E72D297353CC}">
                <c16:uniqueId val="{00000005-18F2-4A08-8A7D-D3D7E8C062A5}"/>
              </c:ext>
            </c:extLst>
          </c:dPt>
          <c:dPt>
            <c:idx val="7"/>
            <c:invertIfNegative val="0"/>
            <c:bubble3D val="0"/>
            <c:spPr>
              <a:solidFill>
                <a:schemeClr val="accent2"/>
              </a:solidFill>
            </c:spPr>
            <c:extLst>
              <c:ext xmlns:c16="http://schemas.microsoft.com/office/drawing/2014/chart" uri="{C3380CC4-5D6E-409C-BE32-E72D297353CC}">
                <c16:uniqueId val="{00000007-18F2-4A08-8A7D-D3D7E8C062A5}"/>
              </c:ext>
            </c:extLst>
          </c:dPt>
          <c:dPt>
            <c:idx val="8"/>
            <c:invertIfNegative val="0"/>
            <c:bubble3D val="0"/>
            <c:spPr>
              <a:solidFill>
                <a:schemeClr val="accent2"/>
              </a:solidFill>
            </c:spPr>
            <c:extLst>
              <c:ext xmlns:c16="http://schemas.microsoft.com/office/drawing/2014/chart" uri="{C3380CC4-5D6E-409C-BE32-E72D297353CC}">
                <c16:uniqueId val="{00000009-18F2-4A08-8A7D-D3D7E8C062A5}"/>
              </c:ext>
            </c:extLst>
          </c:dPt>
          <c:dPt>
            <c:idx val="9"/>
            <c:invertIfNegative val="0"/>
            <c:bubble3D val="0"/>
            <c:spPr>
              <a:solidFill>
                <a:schemeClr val="accent2"/>
              </a:solidFill>
            </c:spPr>
            <c:extLst>
              <c:ext xmlns:c16="http://schemas.microsoft.com/office/drawing/2014/chart" uri="{C3380CC4-5D6E-409C-BE32-E72D297353CC}">
                <c16:uniqueId val="{0000000B-18F2-4A08-8A7D-D3D7E8C062A5}"/>
              </c:ext>
            </c:extLst>
          </c:dPt>
          <c:dPt>
            <c:idx val="10"/>
            <c:invertIfNegative val="0"/>
            <c:bubble3D val="0"/>
            <c:spPr>
              <a:solidFill>
                <a:schemeClr val="accent2"/>
              </a:solidFill>
            </c:spPr>
            <c:extLst>
              <c:ext xmlns:c16="http://schemas.microsoft.com/office/drawing/2014/chart" uri="{C3380CC4-5D6E-409C-BE32-E72D297353CC}">
                <c16:uniqueId val="{0000000D-18F2-4A08-8A7D-D3D7E8C062A5}"/>
              </c:ext>
            </c:extLst>
          </c:dPt>
          <c:dPt>
            <c:idx val="11"/>
            <c:invertIfNegative val="0"/>
            <c:bubble3D val="0"/>
            <c:spPr>
              <a:solidFill>
                <a:schemeClr val="accent2"/>
              </a:solidFill>
              <a:ln>
                <a:solidFill>
                  <a:schemeClr val="accent1"/>
                </a:solidFill>
              </a:ln>
            </c:spPr>
            <c:extLst>
              <c:ext xmlns:c16="http://schemas.microsoft.com/office/drawing/2014/chart" uri="{C3380CC4-5D6E-409C-BE32-E72D297353CC}">
                <c16:uniqueId val="{0000000F-18F2-4A08-8A7D-D3D7E8C062A5}"/>
              </c:ext>
            </c:extLst>
          </c:dPt>
          <c:dPt>
            <c:idx val="12"/>
            <c:invertIfNegative val="0"/>
            <c:bubble3D val="0"/>
            <c:spPr>
              <a:solidFill>
                <a:schemeClr val="accent2"/>
              </a:solidFill>
            </c:spPr>
            <c:extLst>
              <c:ext xmlns:c16="http://schemas.microsoft.com/office/drawing/2014/chart" uri="{C3380CC4-5D6E-409C-BE32-E72D297353CC}">
                <c16:uniqueId val="{00000011-18F2-4A08-8A7D-D3D7E8C062A5}"/>
              </c:ext>
            </c:extLst>
          </c:dPt>
          <c:cat>
            <c:strRef>
              <c:f>'Age Chart - Penobscot'!$A$4:$A$21</c:f>
              <c:strCache>
                <c:ptCount val="18"/>
                <c:pt idx="0">
                  <c:v>Under 5</c:v>
                </c:pt>
                <c:pt idx="1">
                  <c:v>   5-9</c:v>
                </c:pt>
                <c:pt idx="2">
                  <c:v> 10-14</c:v>
                </c:pt>
                <c:pt idx="3">
                  <c:v> 15-19</c:v>
                </c:pt>
                <c:pt idx="4">
                  <c:v> 20-24</c:v>
                </c:pt>
                <c:pt idx="5">
                  <c:v> 25-29</c:v>
                </c:pt>
                <c:pt idx="6">
                  <c:v> 30-34</c:v>
                </c:pt>
                <c:pt idx="7">
                  <c:v> 35-39</c:v>
                </c:pt>
                <c:pt idx="8">
                  <c:v> 40-44</c:v>
                </c:pt>
                <c:pt idx="9">
                  <c:v> 45-49</c:v>
                </c:pt>
                <c:pt idx="10">
                  <c:v> 50-54</c:v>
                </c:pt>
                <c:pt idx="11">
                  <c:v> 55-59</c:v>
                </c:pt>
                <c:pt idx="12">
                  <c:v> 60-64</c:v>
                </c:pt>
                <c:pt idx="13">
                  <c:v> 65-69</c:v>
                </c:pt>
                <c:pt idx="14">
                  <c:v> 70-74</c:v>
                </c:pt>
                <c:pt idx="15">
                  <c:v> 75-79</c:v>
                </c:pt>
                <c:pt idx="16">
                  <c:v> 80-84</c:v>
                </c:pt>
                <c:pt idx="17">
                  <c:v>    85+</c:v>
                </c:pt>
              </c:strCache>
            </c:strRef>
          </c:cat>
          <c:val>
            <c:numRef>
              <c:f>'Age Chart - Penobscot'!$B$24:$B$41</c:f>
              <c:numCache>
                <c:formatCode>#,##0</c:formatCode>
                <c:ptCount val="18"/>
                <c:pt idx="0">
                  <c:v>7090</c:v>
                </c:pt>
                <c:pt idx="1">
                  <c:v>7491</c:v>
                </c:pt>
                <c:pt idx="2">
                  <c:v>7959</c:v>
                </c:pt>
                <c:pt idx="3">
                  <c:v>10676</c:v>
                </c:pt>
                <c:pt idx="4">
                  <c:v>10670</c:v>
                </c:pt>
                <c:pt idx="5">
                  <c:v>10715</c:v>
                </c:pt>
                <c:pt idx="6">
                  <c:v>9447</c:v>
                </c:pt>
                <c:pt idx="7">
                  <c:v>8210</c:v>
                </c:pt>
                <c:pt idx="8">
                  <c:v>8834</c:v>
                </c:pt>
                <c:pt idx="9">
                  <c:v>9625</c:v>
                </c:pt>
                <c:pt idx="10">
                  <c:v>10887</c:v>
                </c:pt>
                <c:pt idx="11">
                  <c:v>11689</c:v>
                </c:pt>
                <c:pt idx="12">
                  <c:v>11132</c:v>
                </c:pt>
                <c:pt idx="13">
                  <c:v>9137</c:v>
                </c:pt>
                <c:pt idx="14">
                  <c:v>6812</c:v>
                </c:pt>
                <c:pt idx="15">
                  <c:v>4797</c:v>
                </c:pt>
                <c:pt idx="16">
                  <c:v>3403</c:v>
                </c:pt>
                <c:pt idx="17">
                  <c:v>3200</c:v>
                </c:pt>
              </c:numCache>
            </c:numRef>
          </c:val>
          <c:extLst>
            <c:ext xmlns:c16="http://schemas.microsoft.com/office/drawing/2014/chart" uri="{C3380CC4-5D6E-409C-BE32-E72D297353CC}">
              <c16:uniqueId val="{00000012-18F2-4A08-8A7D-D3D7E8C062A5}"/>
            </c:ext>
          </c:extLst>
        </c:ser>
        <c:dLbls>
          <c:showLegendKey val="0"/>
          <c:showVal val="0"/>
          <c:showCatName val="0"/>
          <c:showSerName val="0"/>
          <c:showPercent val="0"/>
          <c:showBubbleSize val="0"/>
        </c:dLbls>
        <c:gapWidth val="50"/>
        <c:axId val="369730160"/>
        <c:axId val="369730576"/>
      </c:barChart>
      <c:catAx>
        <c:axId val="369730160"/>
        <c:scaling>
          <c:orientation val="maxMin"/>
        </c:scaling>
        <c:delete val="0"/>
        <c:axPos val="l"/>
        <c:minorGridlines>
          <c:spPr>
            <a:ln w="9525" cap="flat" cmpd="sng" algn="ctr">
              <a:noFill/>
              <a:round/>
            </a:ln>
            <a:effectLst/>
          </c:spPr>
        </c:minorGridlines>
        <c:numFmt formatCode="General" sourceLinked="1"/>
        <c:majorTickMark val="none"/>
        <c:minorTickMark val="none"/>
        <c:tickLblPos val="none"/>
        <c:spPr>
          <a:noFill/>
          <a:ln w="9525" cap="flat" cmpd="sng" algn="ctr">
            <a:solidFill>
              <a:schemeClr val="bg1">
                <a:lumMod val="50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69730576"/>
        <c:crosses val="autoZero"/>
        <c:auto val="1"/>
        <c:lblAlgn val="ctr"/>
        <c:lblOffset val="100"/>
        <c:noMultiLvlLbl val="0"/>
      </c:catAx>
      <c:valAx>
        <c:axId val="369730576"/>
        <c:scaling>
          <c:orientation val="minMax"/>
        </c:scaling>
        <c:delete val="0"/>
        <c:axPos val="b"/>
        <c:majorGridlines>
          <c:spPr>
            <a:ln w="9525" cap="flat" cmpd="sng" algn="ctr">
              <a:noFill/>
              <a:round/>
            </a:ln>
            <a:effectLst/>
          </c:spPr>
        </c:majorGridlines>
        <c:title>
          <c:tx>
            <c:rich>
              <a:bodyPr rot="0" spcFirstLastPara="1" vertOverflow="ellipsis" vert="horz" wrap="square" anchor="ctr" anchorCtr="1"/>
              <a:lstStyle/>
              <a:p>
                <a:pPr>
                  <a:defRPr sz="1000" b="1" i="0" u="none" strike="noStrike" kern="1200" baseline="0">
                    <a:solidFill>
                      <a:schemeClr val="tx1">
                        <a:lumMod val="85000"/>
                        <a:lumOff val="15000"/>
                      </a:schemeClr>
                    </a:solidFill>
                    <a:latin typeface="+mn-lt"/>
                    <a:ea typeface="+mn-ea"/>
                    <a:cs typeface="+mn-cs"/>
                  </a:defRPr>
                </a:pPr>
                <a:r>
                  <a:rPr lang="en-US" b="1">
                    <a:solidFill>
                      <a:schemeClr val="tx1">
                        <a:lumMod val="85000"/>
                        <a:lumOff val="15000"/>
                      </a:schemeClr>
                    </a:solidFill>
                  </a:rPr>
                  <a:t>Population</a:t>
                </a:r>
                <a:r>
                  <a:rPr lang="en-US" b="1" baseline="0">
                    <a:solidFill>
                      <a:schemeClr val="tx1">
                        <a:lumMod val="85000"/>
                        <a:lumOff val="15000"/>
                      </a:schemeClr>
                    </a:solidFill>
                  </a:rPr>
                  <a:t> in 2019</a:t>
                </a:r>
                <a:endParaRPr lang="en-US" b="1">
                  <a:solidFill>
                    <a:schemeClr val="tx1">
                      <a:lumMod val="85000"/>
                      <a:lumOff val="15000"/>
                    </a:schemeClr>
                  </a:solidFill>
                </a:endParaRPr>
              </a:p>
            </c:rich>
          </c:tx>
          <c:layout>
            <c:manualLayout>
              <c:xMode val="edge"/>
              <c:yMode val="edge"/>
              <c:x val="5.2106299212598413E-2"/>
              <c:y val="0.92615117189298701"/>
            </c:manualLayout>
          </c:layout>
          <c:overlay val="0"/>
          <c:spPr>
            <a:noFill/>
            <a:ln>
              <a:noFill/>
            </a:ln>
            <a:effectLst/>
          </c:spPr>
        </c:title>
        <c:numFmt formatCode="#,##0" sourceLinked="1"/>
        <c:majorTickMark val="in"/>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900" b="0" i="0" u="none" strike="noStrike" kern="1200" baseline="0">
                <a:solidFill>
                  <a:schemeClr val="tx1">
                    <a:lumMod val="85000"/>
                    <a:lumOff val="15000"/>
                  </a:schemeClr>
                </a:solidFill>
                <a:latin typeface="+mn-lt"/>
                <a:ea typeface="+mn-ea"/>
                <a:cs typeface="+mn-cs"/>
              </a:defRPr>
            </a:pPr>
            <a:endParaRPr lang="en-US"/>
          </a:p>
        </c:txPr>
        <c:crossAx val="369730160"/>
        <c:crosses val="max"/>
        <c:crossBetween val="between"/>
      </c:valAx>
      <c:spPr>
        <a:noFill/>
      </c:spPr>
    </c:plotArea>
    <c:plotVisOnly val="1"/>
    <c:dispBlanksAs val="gap"/>
    <c:showDLblsOverMax val="0"/>
    <c:extLst/>
  </c:chart>
  <c:spPr>
    <a:noFill/>
    <a:ln w="9525" cap="flat" cmpd="sng" algn="ctr">
      <a:noFill/>
      <a:round/>
    </a:ln>
    <a:effectLst/>
  </c:spPr>
  <c:txPr>
    <a:bodyPr/>
    <a:lstStyle/>
    <a:p>
      <a:pPr>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4276094276094277E-2"/>
          <c:y val="4.0204678362573097E-2"/>
          <c:w val="0.74032317929955727"/>
          <c:h val="0.79750253257816461"/>
        </c:manualLayout>
      </c:layout>
      <c:barChart>
        <c:barDir val="bar"/>
        <c:grouping val="clustered"/>
        <c:varyColors val="0"/>
        <c:ser>
          <c:idx val="0"/>
          <c:order val="0"/>
          <c:tx>
            <c:strRef>
              <c:f>'Age Chart - Androscoggin'!$B$3</c:f>
              <c:strCache>
                <c:ptCount val="1"/>
                <c:pt idx="0">
                  <c:v>2010</c:v>
                </c:pt>
              </c:strCache>
            </c:strRef>
          </c:tx>
          <c:spPr>
            <a:solidFill>
              <a:schemeClr val="accent1"/>
            </a:solidFill>
            <a:ln>
              <a:noFill/>
            </a:ln>
            <a:effectLst/>
          </c:spPr>
          <c:invertIfNegative val="0"/>
          <c:dPt>
            <c:idx val="0"/>
            <c:invertIfNegative val="0"/>
            <c:bubble3D val="0"/>
            <c:spPr>
              <a:solidFill>
                <a:schemeClr val="tx2">
                  <a:lumMod val="60000"/>
                  <a:lumOff val="40000"/>
                </a:schemeClr>
              </a:solidFill>
              <a:ln>
                <a:noFill/>
              </a:ln>
              <a:effectLst/>
            </c:spPr>
            <c:extLst>
              <c:ext xmlns:c16="http://schemas.microsoft.com/office/drawing/2014/chart" uri="{C3380CC4-5D6E-409C-BE32-E72D297353CC}">
                <c16:uniqueId val="{00000001-F249-4194-8092-D1271C63D1D7}"/>
              </c:ext>
            </c:extLst>
          </c:dPt>
          <c:dPt>
            <c:idx val="1"/>
            <c:invertIfNegative val="0"/>
            <c:bubble3D val="0"/>
            <c:spPr>
              <a:solidFill>
                <a:schemeClr val="tx2">
                  <a:lumMod val="60000"/>
                  <a:lumOff val="40000"/>
                </a:schemeClr>
              </a:solidFill>
              <a:ln>
                <a:noFill/>
              </a:ln>
              <a:effectLst/>
            </c:spPr>
            <c:extLst>
              <c:ext xmlns:c16="http://schemas.microsoft.com/office/drawing/2014/chart" uri="{C3380CC4-5D6E-409C-BE32-E72D297353CC}">
                <c16:uniqueId val="{00000003-F249-4194-8092-D1271C63D1D7}"/>
              </c:ext>
            </c:extLst>
          </c:dPt>
          <c:dPt>
            <c:idx val="2"/>
            <c:invertIfNegative val="0"/>
            <c:bubble3D val="0"/>
            <c:spPr>
              <a:solidFill>
                <a:schemeClr val="tx2">
                  <a:lumMod val="60000"/>
                  <a:lumOff val="40000"/>
                </a:schemeClr>
              </a:solidFill>
              <a:ln>
                <a:noFill/>
              </a:ln>
              <a:effectLst/>
            </c:spPr>
            <c:extLst>
              <c:ext xmlns:c16="http://schemas.microsoft.com/office/drawing/2014/chart" uri="{C3380CC4-5D6E-409C-BE32-E72D297353CC}">
                <c16:uniqueId val="{00000005-F249-4194-8092-D1271C63D1D7}"/>
              </c:ext>
            </c:extLst>
          </c:dPt>
          <c:dPt>
            <c:idx val="3"/>
            <c:invertIfNegative val="0"/>
            <c:bubble3D val="0"/>
            <c:spPr>
              <a:solidFill>
                <a:schemeClr val="tx2">
                  <a:lumMod val="60000"/>
                  <a:lumOff val="40000"/>
                </a:schemeClr>
              </a:solidFill>
              <a:ln>
                <a:noFill/>
              </a:ln>
              <a:effectLst/>
            </c:spPr>
            <c:extLst>
              <c:ext xmlns:c16="http://schemas.microsoft.com/office/drawing/2014/chart" uri="{C3380CC4-5D6E-409C-BE32-E72D297353CC}">
                <c16:uniqueId val="{00000007-F249-4194-8092-D1271C63D1D7}"/>
              </c:ext>
            </c:extLst>
          </c:dPt>
          <c:dPt>
            <c:idx val="4"/>
            <c:invertIfNegative val="0"/>
            <c:bubble3D val="0"/>
            <c:spPr>
              <a:solidFill>
                <a:schemeClr val="accent2">
                  <a:lumMod val="40000"/>
                  <a:lumOff val="60000"/>
                </a:schemeClr>
              </a:solidFill>
              <a:ln>
                <a:noFill/>
              </a:ln>
              <a:effectLst/>
            </c:spPr>
            <c:extLst>
              <c:ext xmlns:c16="http://schemas.microsoft.com/office/drawing/2014/chart" uri="{C3380CC4-5D6E-409C-BE32-E72D297353CC}">
                <c16:uniqueId val="{00000009-F249-4194-8092-D1271C63D1D7}"/>
              </c:ext>
            </c:extLst>
          </c:dPt>
          <c:dPt>
            <c:idx val="5"/>
            <c:invertIfNegative val="0"/>
            <c:bubble3D val="0"/>
            <c:spPr>
              <a:solidFill>
                <a:schemeClr val="accent2">
                  <a:lumMod val="40000"/>
                  <a:lumOff val="60000"/>
                </a:schemeClr>
              </a:solidFill>
              <a:ln>
                <a:noFill/>
              </a:ln>
              <a:effectLst/>
            </c:spPr>
            <c:extLst>
              <c:ext xmlns:c16="http://schemas.microsoft.com/office/drawing/2014/chart" uri="{C3380CC4-5D6E-409C-BE32-E72D297353CC}">
                <c16:uniqueId val="{0000000B-F249-4194-8092-D1271C63D1D7}"/>
              </c:ext>
            </c:extLst>
          </c:dPt>
          <c:dPt>
            <c:idx val="6"/>
            <c:invertIfNegative val="0"/>
            <c:bubble3D val="0"/>
            <c:spPr>
              <a:solidFill>
                <a:schemeClr val="accent2">
                  <a:lumMod val="40000"/>
                  <a:lumOff val="60000"/>
                </a:schemeClr>
              </a:solidFill>
              <a:ln>
                <a:noFill/>
              </a:ln>
              <a:effectLst/>
            </c:spPr>
            <c:extLst>
              <c:ext xmlns:c16="http://schemas.microsoft.com/office/drawing/2014/chart" uri="{C3380CC4-5D6E-409C-BE32-E72D297353CC}">
                <c16:uniqueId val="{0000000D-F249-4194-8092-D1271C63D1D7}"/>
              </c:ext>
            </c:extLst>
          </c:dPt>
          <c:dPt>
            <c:idx val="7"/>
            <c:invertIfNegative val="0"/>
            <c:bubble3D val="0"/>
            <c:spPr>
              <a:solidFill>
                <a:schemeClr val="accent2">
                  <a:lumMod val="40000"/>
                  <a:lumOff val="60000"/>
                </a:schemeClr>
              </a:solidFill>
              <a:ln>
                <a:noFill/>
              </a:ln>
              <a:effectLst/>
            </c:spPr>
            <c:extLst>
              <c:ext xmlns:c16="http://schemas.microsoft.com/office/drawing/2014/chart" uri="{C3380CC4-5D6E-409C-BE32-E72D297353CC}">
                <c16:uniqueId val="{0000000F-F249-4194-8092-D1271C63D1D7}"/>
              </c:ext>
            </c:extLst>
          </c:dPt>
          <c:dPt>
            <c:idx val="8"/>
            <c:invertIfNegative val="0"/>
            <c:bubble3D val="0"/>
            <c:spPr>
              <a:solidFill>
                <a:schemeClr val="accent2">
                  <a:lumMod val="40000"/>
                  <a:lumOff val="60000"/>
                </a:schemeClr>
              </a:solidFill>
              <a:ln>
                <a:noFill/>
              </a:ln>
              <a:effectLst/>
            </c:spPr>
            <c:extLst>
              <c:ext xmlns:c16="http://schemas.microsoft.com/office/drawing/2014/chart" uri="{C3380CC4-5D6E-409C-BE32-E72D297353CC}">
                <c16:uniqueId val="{00000011-F249-4194-8092-D1271C63D1D7}"/>
              </c:ext>
            </c:extLst>
          </c:dPt>
          <c:dPt>
            <c:idx val="9"/>
            <c:invertIfNegative val="0"/>
            <c:bubble3D val="0"/>
            <c:spPr>
              <a:solidFill>
                <a:schemeClr val="accent2">
                  <a:lumMod val="40000"/>
                  <a:lumOff val="60000"/>
                </a:schemeClr>
              </a:solidFill>
              <a:ln>
                <a:noFill/>
              </a:ln>
              <a:effectLst/>
            </c:spPr>
            <c:extLst>
              <c:ext xmlns:c16="http://schemas.microsoft.com/office/drawing/2014/chart" uri="{C3380CC4-5D6E-409C-BE32-E72D297353CC}">
                <c16:uniqueId val="{00000013-F249-4194-8092-D1271C63D1D7}"/>
              </c:ext>
            </c:extLst>
          </c:dPt>
          <c:dPt>
            <c:idx val="10"/>
            <c:invertIfNegative val="0"/>
            <c:bubble3D val="0"/>
            <c:spPr>
              <a:solidFill>
                <a:schemeClr val="accent2">
                  <a:lumMod val="40000"/>
                  <a:lumOff val="60000"/>
                </a:schemeClr>
              </a:solidFill>
              <a:ln>
                <a:noFill/>
              </a:ln>
              <a:effectLst/>
            </c:spPr>
            <c:extLst>
              <c:ext xmlns:c16="http://schemas.microsoft.com/office/drawing/2014/chart" uri="{C3380CC4-5D6E-409C-BE32-E72D297353CC}">
                <c16:uniqueId val="{00000015-F249-4194-8092-D1271C63D1D7}"/>
              </c:ext>
            </c:extLst>
          </c:dPt>
          <c:dPt>
            <c:idx val="11"/>
            <c:invertIfNegative val="0"/>
            <c:bubble3D val="0"/>
            <c:spPr>
              <a:solidFill>
                <a:schemeClr val="accent2">
                  <a:lumMod val="40000"/>
                  <a:lumOff val="60000"/>
                </a:schemeClr>
              </a:solidFill>
              <a:ln>
                <a:noFill/>
              </a:ln>
              <a:effectLst/>
            </c:spPr>
            <c:extLst>
              <c:ext xmlns:c16="http://schemas.microsoft.com/office/drawing/2014/chart" uri="{C3380CC4-5D6E-409C-BE32-E72D297353CC}">
                <c16:uniqueId val="{00000017-F249-4194-8092-D1271C63D1D7}"/>
              </c:ext>
            </c:extLst>
          </c:dPt>
          <c:dPt>
            <c:idx val="12"/>
            <c:invertIfNegative val="0"/>
            <c:bubble3D val="0"/>
            <c:spPr>
              <a:solidFill>
                <a:schemeClr val="accent2">
                  <a:lumMod val="40000"/>
                  <a:lumOff val="60000"/>
                </a:schemeClr>
              </a:solidFill>
              <a:ln>
                <a:noFill/>
              </a:ln>
              <a:effectLst/>
            </c:spPr>
            <c:extLst>
              <c:ext xmlns:c16="http://schemas.microsoft.com/office/drawing/2014/chart" uri="{C3380CC4-5D6E-409C-BE32-E72D297353CC}">
                <c16:uniqueId val="{00000019-F249-4194-8092-D1271C63D1D7}"/>
              </c:ext>
            </c:extLst>
          </c:dPt>
          <c:dPt>
            <c:idx val="13"/>
            <c:invertIfNegative val="0"/>
            <c:bubble3D val="0"/>
            <c:spPr>
              <a:solidFill>
                <a:schemeClr val="tx2">
                  <a:lumMod val="60000"/>
                  <a:lumOff val="40000"/>
                </a:schemeClr>
              </a:solidFill>
              <a:ln>
                <a:noFill/>
              </a:ln>
              <a:effectLst/>
            </c:spPr>
            <c:extLst>
              <c:ext xmlns:c16="http://schemas.microsoft.com/office/drawing/2014/chart" uri="{C3380CC4-5D6E-409C-BE32-E72D297353CC}">
                <c16:uniqueId val="{0000001B-F249-4194-8092-D1271C63D1D7}"/>
              </c:ext>
            </c:extLst>
          </c:dPt>
          <c:dPt>
            <c:idx val="14"/>
            <c:invertIfNegative val="0"/>
            <c:bubble3D val="0"/>
            <c:spPr>
              <a:solidFill>
                <a:schemeClr val="tx2">
                  <a:lumMod val="60000"/>
                  <a:lumOff val="40000"/>
                </a:schemeClr>
              </a:solidFill>
              <a:ln>
                <a:noFill/>
              </a:ln>
              <a:effectLst/>
            </c:spPr>
            <c:extLst>
              <c:ext xmlns:c16="http://schemas.microsoft.com/office/drawing/2014/chart" uri="{C3380CC4-5D6E-409C-BE32-E72D297353CC}">
                <c16:uniqueId val="{0000001D-F249-4194-8092-D1271C63D1D7}"/>
              </c:ext>
            </c:extLst>
          </c:dPt>
          <c:dPt>
            <c:idx val="15"/>
            <c:invertIfNegative val="0"/>
            <c:bubble3D val="0"/>
            <c:spPr>
              <a:solidFill>
                <a:schemeClr val="tx2">
                  <a:lumMod val="60000"/>
                  <a:lumOff val="40000"/>
                </a:schemeClr>
              </a:solidFill>
              <a:ln>
                <a:noFill/>
              </a:ln>
              <a:effectLst/>
            </c:spPr>
            <c:extLst>
              <c:ext xmlns:c16="http://schemas.microsoft.com/office/drawing/2014/chart" uri="{C3380CC4-5D6E-409C-BE32-E72D297353CC}">
                <c16:uniqueId val="{0000001F-F249-4194-8092-D1271C63D1D7}"/>
              </c:ext>
            </c:extLst>
          </c:dPt>
          <c:dPt>
            <c:idx val="16"/>
            <c:invertIfNegative val="0"/>
            <c:bubble3D val="0"/>
            <c:spPr>
              <a:solidFill>
                <a:schemeClr val="tx2">
                  <a:lumMod val="60000"/>
                  <a:lumOff val="40000"/>
                </a:schemeClr>
              </a:solidFill>
              <a:ln>
                <a:noFill/>
              </a:ln>
              <a:effectLst/>
            </c:spPr>
            <c:extLst>
              <c:ext xmlns:c16="http://schemas.microsoft.com/office/drawing/2014/chart" uri="{C3380CC4-5D6E-409C-BE32-E72D297353CC}">
                <c16:uniqueId val="{00000021-F249-4194-8092-D1271C63D1D7}"/>
              </c:ext>
            </c:extLst>
          </c:dPt>
          <c:dPt>
            <c:idx val="17"/>
            <c:invertIfNegative val="0"/>
            <c:bubble3D val="0"/>
            <c:spPr>
              <a:solidFill>
                <a:schemeClr val="tx2">
                  <a:lumMod val="60000"/>
                  <a:lumOff val="40000"/>
                </a:schemeClr>
              </a:solidFill>
              <a:ln>
                <a:noFill/>
              </a:ln>
              <a:effectLst/>
            </c:spPr>
            <c:extLst>
              <c:ext xmlns:c16="http://schemas.microsoft.com/office/drawing/2014/chart" uri="{C3380CC4-5D6E-409C-BE32-E72D297353CC}">
                <c16:uniqueId val="{00000023-F249-4194-8092-D1271C63D1D7}"/>
              </c:ext>
            </c:extLst>
          </c:dPt>
          <c:cat>
            <c:strRef>
              <c:f>'Age Chart - Androscoggin'!$A$4:$A$21</c:f>
              <c:strCache>
                <c:ptCount val="18"/>
                <c:pt idx="0">
                  <c:v>Under 5</c:v>
                </c:pt>
                <c:pt idx="1">
                  <c:v>   5-9</c:v>
                </c:pt>
                <c:pt idx="2">
                  <c:v> 10-14</c:v>
                </c:pt>
                <c:pt idx="3">
                  <c:v> 15-19</c:v>
                </c:pt>
                <c:pt idx="4">
                  <c:v> 20-24</c:v>
                </c:pt>
                <c:pt idx="5">
                  <c:v> 25-29</c:v>
                </c:pt>
                <c:pt idx="6">
                  <c:v> 30-34</c:v>
                </c:pt>
                <c:pt idx="7">
                  <c:v> 35-39</c:v>
                </c:pt>
                <c:pt idx="8">
                  <c:v> 40-44</c:v>
                </c:pt>
                <c:pt idx="9">
                  <c:v> 45-49</c:v>
                </c:pt>
                <c:pt idx="10">
                  <c:v> 50-54</c:v>
                </c:pt>
                <c:pt idx="11">
                  <c:v> 55-59</c:v>
                </c:pt>
                <c:pt idx="12">
                  <c:v> 60-64</c:v>
                </c:pt>
                <c:pt idx="13">
                  <c:v> 65-69</c:v>
                </c:pt>
                <c:pt idx="14">
                  <c:v> 70-74</c:v>
                </c:pt>
                <c:pt idx="15">
                  <c:v> 75-79</c:v>
                </c:pt>
                <c:pt idx="16">
                  <c:v> 80-84</c:v>
                </c:pt>
                <c:pt idx="17">
                  <c:v>    85+</c:v>
                </c:pt>
              </c:strCache>
            </c:strRef>
          </c:cat>
          <c:val>
            <c:numRef>
              <c:f>'Age Chart - Penobscot'!$B$4:$B$21</c:f>
              <c:numCache>
                <c:formatCode>0</c:formatCode>
                <c:ptCount val="18"/>
                <c:pt idx="0">
                  <c:v>7983</c:v>
                </c:pt>
                <c:pt idx="1">
                  <c:v>8304</c:v>
                </c:pt>
                <c:pt idx="2">
                  <c:v>8434</c:v>
                </c:pt>
                <c:pt idx="3">
                  <c:v>11942</c:v>
                </c:pt>
                <c:pt idx="4">
                  <c:v>14014</c:v>
                </c:pt>
                <c:pt idx="5">
                  <c:v>9407</c:v>
                </c:pt>
                <c:pt idx="6">
                  <c:v>8224</c:v>
                </c:pt>
                <c:pt idx="7">
                  <c:v>8921</c:v>
                </c:pt>
                <c:pt idx="8">
                  <c:v>9986</c:v>
                </c:pt>
                <c:pt idx="9">
                  <c:v>11818</c:v>
                </c:pt>
                <c:pt idx="10">
                  <c:v>12341</c:v>
                </c:pt>
                <c:pt idx="11">
                  <c:v>11010</c:v>
                </c:pt>
                <c:pt idx="12">
                  <c:v>9286</c:v>
                </c:pt>
                <c:pt idx="13">
                  <c:v>6574</c:v>
                </c:pt>
                <c:pt idx="14">
                  <c:v>5122</c:v>
                </c:pt>
                <c:pt idx="15">
                  <c:v>4279</c:v>
                </c:pt>
                <c:pt idx="16">
                  <c:v>3359</c:v>
                </c:pt>
                <c:pt idx="17">
                  <c:v>2919</c:v>
                </c:pt>
              </c:numCache>
            </c:numRef>
          </c:val>
          <c:extLst>
            <c:ext xmlns:c16="http://schemas.microsoft.com/office/drawing/2014/chart" uri="{C3380CC4-5D6E-409C-BE32-E72D297353CC}">
              <c16:uniqueId val="{00000024-F249-4194-8092-D1271C63D1D7}"/>
            </c:ext>
          </c:extLst>
        </c:ser>
        <c:dLbls>
          <c:showLegendKey val="0"/>
          <c:showVal val="0"/>
          <c:showCatName val="0"/>
          <c:showSerName val="0"/>
          <c:showPercent val="0"/>
          <c:showBubbleSize val="0"/>
        </c:dLbls>
        <c:gapWidth val="50"/>
        <c:axId val="369730160"/>
        <c:axId val="369730576"/>
      </c:barChart>
      <c:catAx>
        <c:axId val="369730160"/>
        <c:scaling>
          <c:orientation val="maxMin"/>
        </c:scaling>
        <c:delete val="0"/>
        <c:axPos val="r"/>
        <c:minorGridlines>
          <c:spPr>
            <a:ln w="9525" cap="flat" cmpd="sng" algn="ctr">
              <a:noFill/>
              <a:round/>
            </a:ln>
            <a:effectLst/>
          </c:spPr>
        </c:minorGridlines>
        <c:numFmt formatCode="General" sourceLinked="1"/>
        <c:majorTickMark val="none"/>
        <c:minorTickMark val="none"/>
        <c:tickLblPos val="nextTo"/>
        <c:spPr>
          <a:noFill/>
          <a:ln w="9525" cap="flat" cmpd="sng" algn="ctr">
            <a:solidFill>
              <a:schemeClr val="bg1">
                <a:lumMod val="50000"/>
              </a:schemeClr>
            </a:solidFill>
            <a:round/>
          </a:ln>
          <a:effectLst/>
        </c:spPr>
        <c:txPr>
          <a:bodyPr rot="-60000000" spcFirstLastPara="1" vertOverflow="ellipsis" vert="horz" wrap="square" anchor="ctr" anchorCtr="1"/>
          <a:lstStyle/>
          <a:p>
            <a:pPr>
              <a:defRPr sz="800" b="0" i="0" u="none" strike="noStrike" kern="1200" baseline="0">
                <a:solidFill>
                  <a:schemeClr val="tx1">
                    <a:lumMod val="85000"/>
                    <a:lumOff val="15000"/>
                  </a:schemeClr>
                </a:solidFill>
                <a:latin typeface="+mn-lt"/>
                <a:ea typeface="+mn-ea"/>
                <a:cs typeface="+mn-cs"/>
              </a:defRPr>
            </a:pPr>
            <a:endParaRPr lang="en-US"/>
          </a:p>
        </c:txPr>
        <c:crossAx val="369730576"/>
        <c:crosses val="autoZero"/>
        <c:auto val="1"/>
        <c:lblAlgn val="ctr"/>
        <c:lblOffset val="100"/>
        <c:noMultiLvlLbl val="0"/>
      </c:catAx>
      <c:valAx>
        <c:axId val="369730576"/>
        <c:scaling>
          <c:orientation val="maxMin"/>
        </c:scaling>
        <c:delete val="0"/>
        <c:axPos val="b"/>
        <c:majorGridlines>
          <c:spPr>
            <a:ln w="9525" cap="flat" cmpd="sng" algn="ctr">
              <a:noFill/>
              <a:round/>
            </a:ln>
            <a:effectLst/>
          </c:spPr>
        </c:majorGridlines>
        <c:title>
          <c:tx>
            <c:rich>
              <a:bodyPr rot="0" spcFirstLastPara="1" vertOverflow="ellipsis" vert="horz" wrap="square" anchor="ctr" anchorCtr="1"/>
              <a:lstStyle/>
              <a:p>
                <a:pPr algn="ctr">
                  <a:defRPr sz="1000" b="1" i="0" u="none" strike="noStrike" kern="1200" baseline="0">
                    <a:solidFill>
                      <a:schemeClr val="tx1">
                        <a:lumMod val="85000"/>
                        <a:lumOff val="15000"/>
                      </a:schemeClr>
                    </a:solidFill>
                    <a:latin typeface="+mn-lt"/>
                    <a:ea typeface="+mn-ea"/>
                    <a:cs typeface="+mn-cs"/>
                  </a:defRPr>
                </a:pPr>
                <a:r>
                  <a:rPr lang="en-US" b="1">
                    <a:solidFill>
                      <a:schemeClr val="tx1">
                        <a:lumMod val="85000"/>
                        <a:lumOff val="15000"/>
                      </a:schemeClr>
                    </a:solidFill>
                  </a:rPr>
                  <a:t>Population in 2010</a:t>
                </a:r>
              </a:p>
            </c:rich>
          </c:tx>
          <c:layout>
            <c:manualLayout>
              <c:xMode val="edge"/>
              <c:yMode val="edge"/>
              <c:x val="0.46213314244810305"/>
              <c:y val="0.92615117189298701"/>
            </c:manualLayout>
          </c:layout>
          <c:overlay val="0"/>
          <c:spPr>
            <a:noFill/>
            <a:ln>
              <a:noFill/>
            </a:ln>
            <a:effectLst/>
          </c:spPr>
          <c:txPr>
            <a:bodyPr rot="0" spcFirstLastPara="1" vertOverflow="ellipsis" vert="horz" wrap="square" anchor="ctr" anchorCtr="1"/>
            <a:lstStyle/>
            <a:p>
              <a:pPr algn="ctr">
                <a:defRPr sz="1000" b="1" i="0" u="none" strike="noStrike" kern="1200" baseline="0">
                  <a:solidFill>
                    <a:schemeClr val="tx1">
                      <a:lumMod val="85000"/>
                      <a:lumOff val="15000"/>
                    </a:schemeClr>
                  </a:solidFill>
                  <a:latin typeface="+mn-lt"/>
                  <a:ea typeface="+mn-ea"/>
                  <a:cs typeface="+mn-cs"/>
                </a:defRPr>
              </a:pPr>
              <a:endParaRPr lang="en-US"/>
            </a:p>
          </c:txPr>
        </c:title>
        <c:numFmt formatCode="#,##0" sourceLinked="0"/>
        <c:majorTickMark val="in"/>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900" b="0" i="0" u="none" strike="noStrike" kern="1200" baseline="0">
                <a:solidFill>
                  <a:schemeClr val="tx1">
                    <a:lumMod val="85000"/>
                    <a:lumOff val="15000"/>
                  </a:schemeClr>
                </a:solidFill>
                <a:latin typeface="+mn-lt"/>
                <a:ea typeface="+mn-ea"/>
                <a:cs typeface="+mn-cs"/>
              </a:defRPr>
            </a:pPr>
            <a:endParaRPr lang="en-US"/>
          </a:p>
        </c:txPr>
        <c:crossAx val="369730160"/>
        <c:crosses val="max"/>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w="9525" cap="flat" cmpd="sng" algn="ctr">
      <a:noFill/>
      <a:round/>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Individuals living in poverty</a:t>
            </a:r>
          </a:p>
        </c:rich>
      </c:tx>
      <c:overlay val="0"/>
    </c:title>
    <c:autoTitleDeleted val="0"/>
    <c:plotArea>
      <c:layout/>
      <c:barChart>
        <c:barDir val="col"/>
        <c:grouping val="clustered"/>
        <c:varyColors val="0"/>
        <c:ser>
          <c:idx val="0"/>
          <c:order val="0"/>
          <c:tx>
            <c:strRef>
              <c:f>'[1]Indicator Tables'!$H$4</c:f>
              <c:strCache>
                <c:ptCount val="1"/>
                <c:pt idx="0">
                  <c:v>N/A</c:v>
                </c:pt>
              </c:strCache>
            </c:strRef>
          </c:tx>
          <c:invertIfNegative val="0"/>
          <c:dPt>
            <c:idx val="0"/>
            <c:invertIfNegative val="0"/>
            <c:bubble3D val="0"/>
            <c:spPr>
              <a:solidFill>
                <a:srgbClr val="3D6E6F"/>
              </a:solidFill>
            </c:spPr>
            <c:extLst>
              <c:ext xmlns:c16="http://schemas.microsoft.com/office/drawing/2014/chart" uri="{C3380CC4-5D6E-409C-BE32-E72D297353CC}">
                <c16:uniqueId val="{00000001-8499-4A23-BC02-CA6B97711EE7}"/>
              </c:ext>
            </c:extLst>
          </c:dPt>
          <c:dPt>
            <c:idx val="1"/>
            <c:invertIfNegative val="0"/>
            <c:bubble3D val="0"/>
            <c:spPr>
              <a:solidFill>
                <a:srgbClr val="3D6E6F"/>
              </a:solidFill>
            </c:spPr>
            <c:extLst>
              <c:ext xmlns:c16="http://schemas.microsoft.com/office/drawing/2014/chart" uri="{C3380CC4-5D6E-409C-BE32-E72D297353CC}">
                <c16:uniqueId val="{00000003-8499-4A23-BC02-CA6B97711EE7}"/>
              </c:ext>
            </c:extLst>
          </c:dPt>
          <c:dPt>
            <c:idx val="2"/>
            <c:invertIfNegative val="0"/>
            <c:bubble3D val="0"/>
            <c:spPr>
              <a:solidFill>
                <a:srgbClr val="A2ADB1"/>
              </a:solidFill>
            </c:spPr>
            <c:extLst>
              <c:ext xmlns:c16="http://schemas.microsoft.com/office/drawing/2014/chart" uri="{C3380CC4-5D6E-409C-BE32-E72D297353CC}">
                <c16:uniqueId val="{00000005-8499-4A23-BC02-CA6B97711EE7}"/>
              </c:ext>
            </c:extLst>
          </c:dPt>
          <c:dPt>
            <c:idx val="3"/>
            <c:invertIfNegative val="0"/>
            <c:bubble3D val="0"/>
            <c:spPr>
              <a:solidFill>
                <a:srgbClr val="A2ADB1"/>
              </a:solidFill>
            </c:spPr>
            <c:extLst>
              <c:ext xmlns:c16="http://schemas.microsoft.com/office/drawing/2014/chart" uri="{C3380CC4-5D6E-409C-BE32-E72D297353CC}">
                <c16:uniqueId val="{00000007-8499-4A23-BC02-CA6B97711EE7}"/>
              </c:ext>
            </c:extLst>
          </c:dPt>
          <c:dLbls>
            <c:numFmt formatCode="0.0%" sourceLinked="0"/>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'[1]Indicator Tables'!$M$4:$P$4</c:f>
              <c:strCache>
                <c:ptCount val="4"/>
                <c:pt idx="0">
                  <c:v>2009-2011
Cumberland County</c:v>
                </c:pt>
                <c:pt idx="1">
                  <c:v>2015-2019
Cumberland County</c:v>
                </c:pt>
                <c:pt idx="2">
                  <c:v>2015-2019
Maine</c:v>
                </c:pt>
                <c:pt idx="3">
                  <c:v>2019
U.S.</c:v>
                </c:pt>
              </c:strCache>
            </c:strRef>
          </c:cat>
          <c:val>
            <c:numRef>
              <c:f>'[1]Indicator Tables'!$I$4:$L$4</c:f>
              <c:numCache>
                <c:formatCode>General</c:formatCode>
                <c:ptCount val="4"/>
                <c:pt idx="0">
                  <c:v>0.107</c:v>
                </c:pt>
                <c:pt idx="1">
                  <c:v>0.09</c:v>
                </c:pt>
                <c:pt idx="2">
                  <c:v>0.11799999999999999</c:v>
                </c:pt>
                <c:pt idx="3">
                  <c:v>0.123</c:v>
                </c:pt>
              </c:numCache>
            </c:numRef>
          </c:val>
          <c:extLst>
            <c:ext xmlns:c16="http://schemas.microsoft.com/office/drawing/2014/chart" uri="{C3380CC4-5D6E-409C-BE32-E72D297353CC}">
              <c16:uniqueId val="{00000008-8499-4A23-BC02-CA6B97711EE7}"/>
            </c:ext>
          </c:extLst>
        </c:ser>
        <c:dLbls>
          <c:dLblPos val="outEnd"/>
          <c:showLegendKey val="0"/>
          <c:showVal val="1"/>
          <c:showCatName val="0"/>
          <c:showSerName val="0"/>
          <c:showPercent val="0"/>
          <c:showBubbleSize val="0"/>
        </c:dLbls>
        <c:gapWidth val="150"/>
        <c:axId val="1972004319"/>
        <c:axId val="1972003071"/>
      </c:barChart>
      <c:catAx>
        <c:axId val="1972004319"/>
        <c:scaling>
          <c:orientation val="minMax"/>
        </c:scaling>
        <c:delete val="0"/>
        <c:axPos val="b"/>
        <c:numFmt formatCode="General" sourceLinked="1"/>
        <c:majorTickMark val="out"/>
        <c:minorTickMark val="none"/>
        <c:tickLblPos val="nextTo"/>
        <c:crossAx val="1972003071"/>
        <c:crosses val="autoZero"/>
        <c:auto val="1"/>
        <c:lblAlgn val="ctr"/>
        <c:lblOffset val="100"/>
        <c:noMultiLvlLbl val="0"/>
      </c:catAx>
      <c:valAx>
        <c:axId val="1972003071"/>
        <c:scaling>
          <c:orientation val="minMax"/>
          <c:max val="0.16000000000000003"/>
        </c:scaling>
        <c:delete val="1"/>
        <c:axPos val="l"/>
        <c:numFmt formatCode="General" sourceLinked="1"/>
        <c:majorTickMark val="out"/>
        <c:minorTickMark val="none"/>
        <c:tickLblPos val="nextTo"/>
        <c:crossAx val="1972004319"/>
        <c:crosses val="autoZero"/>
        <c:crossBetween val="between"/>
      </c:valAx>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ln w="6350">
      <a:noFill/>
    </a:ln>
  </c:spPr>
  <c:txPr>
    <a:bodyPr/>
    <a:lstStyle/>
    <a:p>
      <a:pPr>
        <a:defRPr sz="1200" b="1">
          <a:latin typeface="Calibri" panose="020F0502020204030204" pitchFamily="34" charset="0"/>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Individuals living in poverty</a:t>
            </a:r>
          </a:p>
        </c:rich>
      </c:tx>
      <c:overlay val="0"/>
    </c:title>
    <c:autoTitleDeleted val="0"/>
    <c:plotArea>
      <c:layout/>
      <c:barChart>
        <c:barDir val="col"/>
        <c:grouping val="clustered"/>
        <c:varyColors val="0"/>
        <c:ser>
          <c:idx val="0"/>
          <c:order val="0"/>
          <c:tx>
            <c:strRef>
              <c:f>'H:\PROJECTS\2877021 MaineHealth MSCHNA Communications 2021\Presentations\[Health Indicator Chart Builder.xlsm]Indicator Tables'!$H$4</c:f>
              <c:strCache>
                <c:ptCount val="1"/>
                <c:pt idx="0">
                  <c:v>N/A</c:v>
                </c:pt>
              </c:strCache>
            </c:strRef>
          </c:tx>
          <c:invertIfNegative val="0"/>
          <c:dPt>
            <c:idx val="0"/>
            <c:invertIfNegative val="0"/>
            <c:bubble3D val="0"/>
            <c:spPr>
              <a:solidFill>
                <a:srgbClr val="3D6E6F"/>
              </a:solidFill>
            </c:spPr>
            <c:extLst>
              <c:ext xmlns:c16="http://schemas.microsoft.com/office/drawing/2014/chart" uri="{C3380CC4-5D6E-409C-BE32-E72D297353CC}">
                <c16:uniqueId val="{00000001-A114-4D9F-8857-D3ED75F244D9}"/>
              </c:ext>
            </c:extLst>
          </c:dPt>
          <c:dPt>
            <c:idx val="1"/>
            <c:invertIfNegative val="0"/>
            <c:bubble3D val="0"/>
            <c:spPr>
              <a:solidFill>
                <a:srgbClr val="3D6E6F"/>
              </a:solidFill>
            </c:spPr>
            <c:extLst>
              <c:ext xmlns:c16="http://schemas.microsoft.com/office/drawing/2014/chart" uri="{C3380CC4-5D6E-409C-BE32-E72D297353CC}">
                <c16:uniqueId val="{00000003-A114-4D9F-8857-D3ED75F244D9}"/>
              </c:ext>
            </c:extLst>
          </c:dPt>
          <c:dPt>
            <c:idx val="2"/>
            <c:invertIfNegative val="0"/>
            <c:bubble3D val="0"/>
            <c:spPr>
              <a:solidFill>
                <a:srgbClr val="A2ADB1"/>
              </a:solidFill>
            </c:spPr>
            <c:extLst>
              <c:ext xmlns:c16="http://schemas.microsoft.com/office/drawing/2014/chart" uri="{C3380CC4-5D6E-409C-BE32-E72D297353CC}">
                <c16:uniqueId val="{00000005-A114-4D9F-8857-D3ED75F244D9}"/>
              </c:ext>
            </c:extLst>
          </c:dPt>
          <c:dPt>
            <c:idx val="3"/>
            <c:invertIfNegative val="0"/>
            <c:bubble3D val="0"/>
            <c:spPr>
              <a:solidFill>
                <a:srgbClr val="A2ADB1"/>
              </a:solidFill>
            </c:spPr>
            <c:extLst>
              <c:ext xmlns:c16="http://schemas.microsoft.com/office/drawing/2014/chart" uri="{C3380CC4-5D6E-409C-BE32-E72D297353CC}">
                <c16:uniqueId val="{00000007-A114-4D9F-8857-D3ED75F244D9}"/>
              </c:ext>
            </c:extLst>
          </c:dPt>
          <c:dLbls>
            <c:numFmt formatCode="0.0%" sourceLinked="0"/>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'[1]Indicator Tables'!$M$4:$P$4</c:f>
              <c:strCache>
                <c:ptCount val="4"/>
                <c:pt idx="0">
                  <c:v>2009-2011
Oxford County</c:v>
                </c:pt>
                <c:pt idx="1">
                  <c:v>2015-2019
Oxford County</c:v>
                </c:pt>
                <c:pt idx="2">
                  <c:v>2015-2019
Maine</c:v>
                </c:pt>
                <c:pt idx="3">
                  <c:v>2019
U.S.</c:v>
                </c:pt>
              </c:strCache>
            </c:strRef>
          </c:cat>
          <c:val>
            <c:numRef>
              <c:f>'[1]Indicator Tables'!$I$4:$L$4</c:f>
              <c:numCache>
                <c:formatCode>General</c:formatCode>
                <c:ptCount val="4"/>
                <c:pt idx="0">
                  <c:v>0.14399999999999999</c:v>
                </c:pt>
                <c:pt idx="1">
                  <c:v>0.151</c:v>
                </c:pt>
                <c:pt idx="2">
                  <c:v>0.11799999999999999</c:v>
                </c:pt>
                <c:pt idx="3">
                  <c:v>0.123</c:v>
                </c:pt>
              </c:numCache>
            </c:numRef>
          </c:val>
          <c:extLst>
            <c:ext xmlns:c16="http://schemas.microsoft.com/office/drawing/2014/chart" uri="{C3380CC4-5D6E-409C-BE32-E72D297353CC}">
              <c16:uniqueId val="{00000008-A114-4D9F-8857-D3ED75F244D9}"/>
            </c:ext>
          </c:extLst>
        </c:ser>
        <c:dLbls>
          <c:dLblPos val="outEnd"/>
          <c:showLegendKey val="0"/>
          <c:showVal val="1"/>
          <c:showCatName val="0"/>
          <c:showSerName val="0"/>
          <c:showPercent val="0"/>
          <c:showBubbleSize val="0"/>
        </c:dLbls>
        <c:gapWidth val="150"/>
        <c:axId val="1312905264"/>
        <c:axId val="1312903184"/>
      </c:barChart>
      <c:catAx>
        <c:axId val="1312905264"/>
        <c:scaling>
          <c:orientation val="minMax"/>
        </c:scaling>
        <c:delete val="0"/>
        <c:axPos val="b"/>
        <c:numFmt formatCode="General" sourceLinked="1"/>
        <c:majorTickMark val="out"/>
        <c:minorTickMark val="none"/>
        <c:tickLblPos val="nextTo"/>
        <c:crossAx val="1312903184"/>
        <c:crosses val="autoZero"/>
        <c:auto val="1"/>
        <c:lblAlgn val="ctr"/>
        <c:lblOffset val="100"/>
        <c:noMultiLvlLbl val="0"/>
      </c:catAx>
      <c:valAx>
        <c:axId val="1312903184"/>
        <c:scaling>
          <c:orientation val="minMax"/>
        </c:scaling>
        <c:delete val="1"/>
        <c:axPos val="l"/>
        <c:numFmt formatCode="General" sourceLinked="1"/>
        <c:majorTickMark val="out"/>
        <c:minorTickMark val="none"/>
        <c:tickLblPos val="nextTo"/>
        <c:crossAx val="1312905264"/>
        <c:crosses val="autoZero"/>
        <c:crossBetween val="between"/>
      </c:valAx>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ln w="6350">
      <a:noFill/>
    </a:ln>
  </c:spPr>
  <c:txPr>
    <a:bodyPr/>
    <a:lstStyle/>
    <a:p>
      <a:pPr>
        <a:defRPr sz="1200" b="1">
          <a:latin typeface="Calibri" panose="020F0502020204030204" pitchFamily="34" charset="0"/>
        </a:defRPr>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a:t>All cancer deaths per 100,000 population</a:t>
            </a:r>
          </a:p>
        </c:rich>
      </c:tx>
      <c:overlay val="0"/>
    </c:title>
    <c:autoTitleDeleted val="0"/>
    <c:plotArea>
      <c:layout/>
      <c:barChart>
        <c:barDir val="col"/>
        <c:grouping val="clustered"/>
        <c:varyColors val="0"/>
        <c:ser>
          <c:idx val="0"/>
          <c:order val="0"/>
          <c:tx>
            <c:strRef>
              <c:f>'Indicator Tables'!$H$8</c:f>
              <c:strCache>
                <c:ptCount val="1"/>
                <c:pt idx="0">
                  <c:v>N/A</c:v>
                </c:pt>
              </c:strCache>
            </c:strRef>
          </c:tx>
          <c:invertIfNegative val="0"/>
          <c:dPt>
            <c:idx val="0"/>
            <c:invertIfNegative val="0"/>
            <c:bubble3D val="0"/>
            <c:spPr>
              <a:solidFill>
                <a:srgbClr val="3D6E6F"/>
              </a:solidFill>
            </c:spPr>
            <c:extLst>
              <c:ext xmlns:c16="http://schemas.microsoft.com/office/drawing/2014/chart" uri="{C3380CC4-5D6E-409C-BE32-E72D297353CC}">
                <c16:uniqueId val="{00000001-3E22-480D-81A0-C72CC158AA35}"/>
              </c:ext>
            </c:extLst>
          </c:dPt>
          <c:dPt>
            <c:idx val="1"/>
            <c:invertIfNegative val="0"/>
            <c:bubble3D val="0"/>
            <c:spPr>
              <a:solidFill>
                <a:srgbClr val="3D6E6F"/>
              </a:solidFill>
            </c:spPr>
            <c:extLst>
              <c:ext xmlns:c16="http://schemas.microsoft.com/office/drawing/2014/chart" uri="{C3380CC4-5D6E-409C-BE32-E72D297353CC}">
                <c16:uniqueId val="{00000003-3E22-480D-81A0-C72CC158AA35}"/>
              </c:ext>
            </c:extLst>
          </c:dPt>
          <c:dPt>
            <c:idx val="2"/>
            <c:invertIfNegative val="0"/>
            <c:bubble3D val="0"/>
            <c:spPr>
              <a:solidFill>
                <a:srgbClr val="A2ADB1"/>
              </a:solidFill>
            </c:spPr>
            <c:extLst>
              <c:ext xmlns:c16="http://schemas.microsoft.com/office/drawing/2014/chart" uri="{C3380CC4-5D6E-409C-BE32-E72D297353CC}">
                <c16:uniqueId val="{00000005-3E22-480D-81A0-C72CC158AA35}"/>
              </c:ext>
            </c:extLst>
          </c:dPt>
          <c:dPt>
            <c:idx val="3"/>
            <c:invertIfNegative val="0"/>
            <c:bubble3D val="0"/>
            <c:spPr>
              <a:solidFill>
                <a:srgbClr val="A2ADB1"/>
              </a:solidFill>
            </c:spPr>
            <c:extLst>
              <c:ext xmlns:c16="http://schemas.microsoft.com/office/drawing/2014/chart" uri="{C3380CC4-5D6E-409C-BE32-E72D297353CC}">
                <c16:uniqueId val="{00000007-3E22-480D-81A0-C72CC158AA35}"/>
              </c:ext>
            </c:extLst>
          </c:dPt>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'Indicator Tables'!$M$8:$P$8</c:f>
              <c:strCache>
                <c:ptCount val="4"/>
                <c:pt idx="0">
                  <c:v>2007-2011
Cumberland County</c:v>
                </c:pt>
                <c:pt idx="1">
                  <c:v>2015-2019
Cumberland County</c:v>
                </c:pt>
                <c:pt idx="2">
                  <c:v>2015-2019
Maine</c:v>
                </c:pt>
                <c:pt idx="3">
                  <c:v>2019
U.S.</c:v>
                </c:pt>
              </c:strCache>
            </c:strRef>
          </c:cat>
          <c:val>
            <c:numRef>
              <c:f>'Indicator Tables'!$I$8:$L$8</c:f>
              <c:numCache>
                <c:formatCode>General</c:formatCode>
                <c:ptCount val="4"/>
                <c:pt idx="0">
                  <c:v>174.6</c:v>
                </c:pt>
                <c:pt idx="1">
                  <c:v>149.6</c:v>
                </c:pt>
                <c:pt idx="2">
                  <c:v>168</c:v>
                </c:pt>
                <c:pt idx="3">
                  <c:v>146.19999999999999</c:v>
                </c:pt>
              </c:numCache>
            </c:numRef>
          </c:val>
          <c:extLst>
            <c:ext xmlns:c16="http://schemas.microsoft.com/office/drawing/2014/chart" uri="{C3380CC4-5D6E-409C-BE32-E72D297353CC}">
              <c16:uniqueId val="{00000008-3E22-480D-81A0-C72CC158AA35}"/>
            </c:ext>
          </c:extLst>
        </c:ser>
        <c:dLbls>
          <c:dLblPos val="outEnd"/>
          <c:showLegendKey val="0"/>
          <c:showVal val="1"/>
          <c:showCatName val="0"/>
          <c:showSerName val="0"/>
          <c:showPercent val="0"/>
          <c:showBubbleSize val="0"/>
        </c:dLbls>
        <c:gapWidth val="150"/>
        <c:axId val="1625454335"/>
        <c:axId val="1625455583"/>
      </c:barChart>
      <c:catAx>
        <c:axId val="1625454335"/>
        <c:scaling>
          <c:orientation val="minMax"/>
        </c:scaling>
        <c:delete val="0"/>
        <c:axPos val="b"/>
        <c:numFmt formatCode="General" sourceLinked="1"/>
        <c:majorTickMark val="out"/>
        <c:minorTickMark val="none"/>
        <c:tickLblPos val="nextTo"/>
        <c:crossAx val="1625455583"/>
        <c:crosses val="autoZero"/>
        <c:auto val="1"/>
        <c:lblAlgn val="ctr"/>
        <c:lblOffset val="100"/>
        <c:noMultiLvlLbl val="0"/>
      </c:catAx>
      <c:valAx>
        <c:axId val="1625455583"/>
        <c:scaling>
          <c:orientation val="minMax"/>
          <c:max val="180"/>
        </c:scaling>
        <c:delete val="1"/>
        <c:axPos val="l"/>
        <c:numFmt formatCode="General" sourceLinked="1"/>
        <c:majorTickMark val="out"/>
        <c:minorTickMark val="none"/>
        <c:tickLblPos val="nextTo"/>
        <c:crossAx val="1625454335"/>
        <c:crosses val="autoZero"/>
        <c:crossBetween val="between"/>
      </c:valAx>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ln w="6350">
      <a:noFill/>
    </a:ln>
  </c:spPr>
  <c:txPr>
    <a:bodyPr/>
    <a:lstStyle/>
    <a:p>
      <a:pPr>
        <a:defRPr sz="1200" b="1">
          <a:latin typeface="Calibri" panose="020F0502020204030204" pitchFamily="34" charset="0"/>
        </a:defRPr>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1440" b="1" dirty="0"/>
              <a:t>High</a:t>
            </a:r>
            <a:r>
              <a:rPr lang="en-US" sz="1440" b="1" baseline="0" dirty="0"/>
              <a:t> blood pressure hospitalizations per 10,000 population</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dPt>
            <c:idx val="0"/>
            <c:invertIfNegative val="0"/>
            <c:bubble3D val="0"/>
            <c:spPr>
              <a:solidFill>
                <a:srgbClr val="3D6E6F"/>
              </a:solidFill>
              <a:ln>
                <a:noFill/>
              </a:ln>
              <a:effectLst/>
            </c:spPr>
            <c:extLst>
              <c:ext xmlns:c16="http://schemas.microsoft.com/office/drawing/2014/chart" uri="{C3380CC4-5D6E-409C-BE32-E72D297353CC}">
                <c16:uniqueId val="{00000004-64E8-456A-BF72-1F3D7788FC1C}"/>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2016-2018
Cumberland County</c:v>
                </c:pt>
                <c:pt idx="1">
                  <c:v>2016-2018
Maine</c:v>
                </c:pt>
              </c:strCache>
            </c:strRef>
          </c:cat>
          <c:val>
            <c:numRef>
              <c:f>Sheet1!$B$2:$B$3</c:f>
              <c:numCache>
                <c:formatCode>General</c:formatCode>
                <c:ptCount val="2"/>
                <c:pt idx="0">
                  <c:v>12.1</c:v>
                </c:pt>
                <c:pt idx="1">
                  <c:v>13.8</c:v>
                </c:pt>
              </c:numCache>
            </c:numRef>
          </c:val>
          <c:extLst>
            <c:ext xmlns:c16="http://schemas.microsoft.com/office/drawing/2014/chart" uri="{C3380CC4-5D6E-409C-BE32-E72D297353CC}">
              <c16:uniqueId val="{00000000-64E8-456A-BF72-1F3D7788FC1C}"/>
            </c:ext>
          </c:extLst>
        </c:ser>
        <c:dLbls>
          <c:showLegendKey val="0"/>
          <c:showVal val="0"/>
          <c:showCatName val="0"/>
          <c:showSerName val="0"/>
          <c:showPercent val="0"/>
          <c:showBubbleSize val="0"/>
        </c:dLbls>
        <c:gapWidth val="219"/>
        <c:overlap val="-27"/>
        <c:axId val="1421665984"/>
        <c:axId val="1421648512"/>
      </c:barChart>
      <c:catAx>
        <c:axId val="14216659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n-US"/>
          </a:p>
        </c:txPr>
        <c:crossAx val="1421648512"/>
        <c:crosses val="autoZero"/>
        <c:auto val="1"/>
        <c:lblAlgn val="ctr"/>
        <c:lblOffset val="100"/>
        <c:noMultiLvlLbl val="0"/>
      </c:catAx>
      <c:valAx>
        <c:axId val="1421648512"/>
        <c:scaling>
          <c:orientation val="minMax"/>
        </c:scaling>
        <c:delete val="1"/>
        <c:axPos val="l"/>
        <c:numFmt formatCode="General" sourceLinked="1"/>
        <c:majorTickMark val="none"/>
        <c:minorTickMark val="none"/>
        <c:tickLblPos val="nextTo"/>
        <c:crossAx val="1421665984"/>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DED5D2B-9422-4547-9E81-2D8D2D1904FC}" type="datetimeFigureOut">
              <a:rPr lang="en-US" smtClean="0"/>
              <a:t>10/26/2021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886CDD7-021C-4D44-A941-E7B69ADD70F4}" type="slidenum">
              <a:rPr lang="en-US" smtClean="0"/>
              <a:t>‹#›</a:t>
            </a:fld>
            <a:endParaRPr lang="en-US"/>
          </a:p>
        </p:txBody>
      </p:sp>
    </p:spTree>
    <p:extLst>
      <p:ext uri="{BB962C8B-B14F-4D97-AF65-F5344CB8AC3E}">
        <p14:creationId xmlns:p14="http://schemas.microsoft.com/office/powerpoint/2010/main" val="38183757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effectLst/>
                <a:latin typeface="Arial" panose="020B0604020202020204" pitchFamily="34" charset="0"/>
                <a:ea typeface="Calibri" panose="020F0502020204030204" pitchFamily="34" charset="0"/>
              </a:rPr>
              <a:t>Local Planning Committee Member </a:t>
            </a:r>
          </a:p>
          <a:p>
            <a:endParaRPr lang="en-US" dirty="0"/>
          </a:p>
        </p:txBody>
      </p:sp>
      <p:sp>
        <p:nvSpPr>
          <p:cNvPr id="4" name="Slide Number Placeholder 3"/>
          <p:cNvSpPr>
            <a:spLocks noGrp="1"/>
          </p:cNvSpPr>
          <p:nvPr>
            <p:ph type="sldNum" sz="quarter" idx="5"/>
          </p:nvPr>
        </p:nvSpPr>
        <p:spPr/>
        <p:txBody>
          <a:bodyPr/>
          <a:lstStyle/>
          <a:p>
            <a:fld id="{4886CDD7-021C-4D44-A941-E7B69ADD70F4}" type="slidenum">
              <a:rPr lang="en-US" smtClean="0"/>
              <a:t>2</a:t>
            </a:fld>
            <a:endParaRPr lang="en-US"/>
          </a:p>
        </p:txBody>
      </p:sp>
    </p:spTree>
    <p:extLst>
      <p:ext uri="{BB962C8B-B14F-4D97-AF65-F5344CB8AC3E}">
        <p14:creationId xmlns:p14="http://schemas.microsoft.com/office/powerpoint/2010/main" val="15781126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Leadership remarks</a:t>
            </a:r>
          </a:p>
          <a:p>
            <a:endParaRPr lang="en-US" dirty="0"/>
          </a:p>
          <a:p>
            <a:r>
              <a:rPr lang="en-US" dirty="0"/>
              <a:t>Leader to introduce the following who will provide comments</a:t>
            </a:r>
            <a:r>
              <a:rPr lang="en-US" baseline="0" dirty="0"/>
              <a:t> on recent health improvement efforts</a:t>
            </a:r>
          </a:p>
          <a:p>
            <a:endParaRPr lang="en-US" baseline="0" dirty="0"/>
          </a:p>
          <a:p>
            <a:pPr marL="0" marR="0" lvl="0" indent="0" algn="l" defTabSz="914400" rtl="0" eaLnBrk="1" fontAlgn="auto" latinLnBrk="0" hangingPunct="1">
              <a:lnSpc>
                <a:spcPct val="107000"/>
              </a:lnSpc>
              <a:spcBef>
                <a:spcPts val="0"/>
              </a:spcBef>
              <a:spcAft>
                <a:spcPts val="0"/>
              </a:spcAft>
              <a:buClrTx/>
              <a:buSzTx/>
              <a:buFontTx/>
              <a:buNone/>
              <a:tabLst/>
              <a:defRPr/>
            </a:pPr>
            <a:r>
              <a:rPr lang="en-US" sz="1200" dirty="0">
                <a:solidFill>
                  <a:schemeClr val="tx1"/>
                </a:solidFill>
                <a:latin typeface="+mn-lt"/>
              </a:rPr>
              <a:t>Peter Wright, FACHE, President of Bridgton Hospital and Rumford Hospital</a:t>
            </a:r>
          </a:p>
          <a:p>
            <a:pPr marL="0" marR="0" lvl="0" indent="0" algn="l" defTabSz="914400" rtl="0" eaLnBrk="1" fontAlgn="auto" latinLnBrk="0" hangingPunct="1">
              <a:lnSpc>
                <a:spcPct val="107000"/>
              </a:lnSpc>
              <a:spcBef>
                <a:spcPts val="0"/>
              </a:spcBef>
              <a:spcAft>
                <a:spcPts val="0"/>
              </a:spcAft>
              <a:buClrTx/>
              <a:buSzTx/>
              <a:buFontTx/>
              <a:buNone/>
              <a:tabLst/>
              <a:defRPr/>
            </a:pPr>
            <a:r>
              <a:rPr lang="en-US" sz="1200" kern="1200" dirty="0">
                <a:solidFill>
                  <a:schemeClr val="tx1"/>
                </a:solidFill>
                <a:effectLst/>
                <a:latin typeface="+mn-lt"/>
                <a:ea typeface="+mn-ea"/>
                <a:cs typeface="+mn-cs"/>
              </a:rPr>
              <a:t>Kelly Barton, MPH, FACHE, President of Maine Behavioral Healthcare</a:t>
            </a:r>
            <a:endParaRPr lang="en-US" sz="1200" kern="1200" dirty="0">
              <a:solidFill>
                <a:schemeClr val="dk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4886CDD7-021C-4D44-A941-E7B69ADD70F4}" type="slidenum">
              <a:rPr lang="en-US" smtClean="0"/>
              <a:t>11</a:t>
            </a:fld>
            <a:endParaRPr lang="en-US"/>
          </a:p>
        </p:txBody>
      </p:sp>
    </p:spTree>
    <p:extLst>
      <p:ext uri="{BB962C8B-B14F-4D97-AF65-F5344CB8AC3E}">
        <p14:creationId xmlns:p14="http://schemas.microsoft.com/office/powerpoint/2010/main" val="4954373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Local Facilitator</a:t>
            </a:r>
          </a:p>
        </p:txBody>
      </p:sp>
      <p:sp>
        <p:nvSpPr>
          <p:cNvPr id="4" name="Slide Number Placeholder 3"/>
          <p:cNvSpPr>
            <a:spLocks noGrp="1"/>
          </p:cNvSpPr>
          <p:nvPr>
            <p:ph type="sldNum" sz="quarter" idx="5"/>
          </p:nvPr>
        </p:nvSpPr>
        <p:spPr/>
        <p:txBody>
          <a:bodyPr/>
          <a:lstStyle/>
          <a:p>
            <a:fld id="{4886CDD7-021C-4D44-A941-E7B69ADD70F4}" type="slidenum">
              <a:rPr lang="en-US" smtClean="0"/>
              <a:t>12</a:t>
            </a:fld>
            <a:endParaRPr lang="en-US"/>
          </a:p>
        </p:txBody>
      </p:sp>
    </p:spTree>
    <p:extLst>
      <p:ext uri="{BB962C8B-B14F-4D97-AF65-F5344CB8AC3E}">
        <p14:creationId xmlns:p14="http://schemas.microsoft.com/office/powerpoint/2010/main" val="27073675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dk1"/>
                </a:solidFill>
                <a:effectLst/>
                <a:latin typeface="+mn-lt"/>
                <a:ea typeface="+mn-ea"/>
                <a:cs typeface="+mn-cs"/>
              </a:rPr>
              <a:t>Kristine Jenkins, District</a:t>
            </a:r>
            <a:r>
              <a:rPr lang="en-US" sz="1200" kern="1200" baseline="0" dirty="0">
                <a:solidFill>
                  <a:schemeClr val="dk1"/>
                </a:solidFill>
                <a:effectLst/>
                <a:latin typeface="+mn-lt"/>
                <a:ea typeface="+mn-ea"/>
                <a:cs typeface="+mn-cs"/>
              </a:rPr>
              <a:t> Liaison, Maine CDC</a:t>
            </a:r>
            <a:endParaRPr lang="en-US" sz="1200" kern="1200" dirty="0">
              <a:solidFill>
                <a:schemeClr val="dk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4886CDD7-021C-4D44-A941-E7B69ADD70F4}" type="slidenum">
              <a:rPr lang="en-US" smtClean="0"/>
              <a:t>13</a:t>
            </a:fld>
            <a:endParaRPr lang="en-US"/>
          </a:p>
        </p:txBody>
      </p:sp>
    </p:spTree>
    <p:extLst>
      <p:ext uri="{BB962C8B-B14F-4D97-AF65-F5344CB8AC3E}">
        <p14:creationId xmlns:p14="http://schemas.microsoft.com/office/powerpoint/2010/main" val="34218069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dk1"/>
                </a:solidFill>
                <a:effectLst/>
                <a:latin typeface="+mn-lt"/>
                <a:ea typeface="+mn-ea"/>
                <a:cs typeface="+mn-cs"/>
              </a:rPr>
              <a:t>Kristine Jenkins, District</a:t>
            </a:r>
            <a:r>
              <a:rPr lang="en-US" sz="1200" kern="1200" baseline="0" dirty="0">
                <a:solidFill>
                  <a:schemeClr val="dk1"/>
                </a:solidFill>
                <a:effectLst/>
                <a:latin typeface="+mn-lt"/>
                <a:ea typeface="+mn-ea"/>
                <a:cs typeface="+mn-cs"/>
              </a:rPr>
              <a:t> Liaison, Maine CDC</a:t>
            </a:r>
            <a:endParaRPr lang="en-US" sz="1200" kern="1200" dirty="0">
              <a:solidFill>
                <a:schemeClr val="dk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4886CDD7-021C-4D44-A941-E7B69ADD70F4}" type="slidenum">
              <a:rPr lang="en-US" smtClean="0"/>
              <a:t>14</a:t>
            </a:fld>
            <a:endParaRPr lang="en-US"/>
          </a:p>
        </p:txBody>
      </p:sp>
    </p:spTree>
    <p:extLst>
      <p:ext uri="{BB962C8B-B14F-4D97-AF65-F5344CB8AC3E}">
        <p14:creationId xmlns:p14="http://schemas.microsoft.com/office/powerpoint/2010/main" val="19700404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dk1"/>
                </a:solidFill>
                <a:effectLst/>
                <a:latin typeface="+mn-lt"/>
                <a:ea typeface="+mn-ea"/>
                <a:cs typeface="+mn-cs"/>
              </a:rPr>
              <a:t>Kristine Jenkins, District</a:t>
            </a:r>
            <a:r>
              <a:rPr lang="en-US" sz="1200" kern="1200" baseline="0" dirty="0">
                <a:solidFill>
                  <a:schemeClr val="dk1"/>
                </a:solidFill>
                <a:effectLst/>
                <a:latin typeface="+mn-lt"/>
                <a:ea typeface="+mn-ea"/>
                <a:cs typeface="+mn-cs"/>
              </a:rPr>
              <a:t> Liaison, Maine CDC</a:t>
            </a:r>
            <a:endParaRPr lang="en-US" sz="1200" kern="1200" dirty="0">
              <a:solidFill>
                <a:schemeClr val="dk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4886CDD7-021C-4D44-A941-E7B69ADD70F4}" type="slidenum">
              <a:rPr lang="en-US" smtClean="0"/>
              <a:t>15</a:t>
            </a:fld>
            <a:endParaRPr lang="en-US"/>
          </a:p>
        </p:txBody>
      </p:sp>
    </p:spTree>
    <p:extLst>
      <p:ext uri="{BB962C8B-B14F-4D97-AF65-F5344CB8AC3E}">
        <p14:creationId xmlns:p14="http://schemas.microsoft.com/office/powerpoint/2010/main" val="32000182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dk1"/>
                </a:solidFill>
                <a:effectLst/>
                <a:latin typeface="+mn-lt"/>
                <a:ea typeface="+mn-ea"/>
                <a:cs typeface="+mn-cs"/>
              </a:rPr>
              <a:t>Kristine Jenkins, District</a:t>
            </a:r>
            <a:r>
              <a:rPr lang="en-US" sz="1200" kern="1200" baseline="0" dirty="0">
                <a:solidFill>
                  <a:schemeClr val="dk1"/>
                </a:solidFill>
                <a:effectLst/>
                <a:latin typeface="+mn-lt"/>
                <a:ea typeface="+mn-ea"/>
                <a:cs typeface="+mn-cs"/>
              </a:rPr>
              <a:t> Liaison, Maine CDC</a:t>
            </a:r>
            <a:endParaRPr lang="en-US" sz="1200" kern="1200" dirty="0">
              <a:solidFill>
                <a:schemeClr val="dk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4886CDD7-021C-4D44-A941-E7B69ADD70F4}" type="slidenum">
              <a:rPr lang="en-US" smtClean="0"/>
              <a:t>16</a:t>
            </a:fld>
            <a:endParaRPr lang="en-US"/>
          </a:p>
        </p:txBody>
      </p:sp>
    </p:spTree>
    <p:extLst>
      <p:ext uri="{BB962C8B-B14F-4D97-AF65-F5344CB8AC3E}">
        <p14:creationId xmlns:p14="http://schemas.microsoft.com/office/powerpoint/2010/main" val="30645585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dk1"/>
                </a:solidFill>
                <a:effectLst/>
                <a:latin typeface="+mn-lt"/>
                <a:ea typeface="+mn-ea"/>
                <a:cs typeface="+mn-cs"/>
              </a:rPr>
              <a:t>Kristine Jenkins, District</a:t>
            </a:r>
            <a:r>
              <a:rPr lang="en-US" sz="1200" kern="1200" baseline="0" dirty="0">
                <a:solidFill>
                  <a:schemeClr val="dk1"/>
                </a:solidFill>
                <a:effectLst/>
                <a:latin typeface="+mn-lt"/>
                <a:ea typeface="+mn-ea"/>
                <a:cs typeface="+mn-cs"/>
              </a:rPr>
              <a:t> Liaison, Maine CDC</a:t>
            </a:r>
            <a:endParaRPr lang="en-US" sz="1200" kern="1200" dirty="0">
              <a:solidFill>
                <a:schemeClr val="dk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4886CDD7-021C-4D44-A941-E7B69ADD70F4}" type="slidenum">
              <a:rPr lang="en-US" smtClean="0"/>
              <a:t>17</a:t>
            </a:fld>
            <a:endParaRPr lang="en-US"/>
          </a:p>
        </p:txBody>
      </p:sp>
    </p:spTree>
    <p:extLst>
      <p:ext uri="{BB962C8B-B14F-4D97-AF65-F5344CB8AC3E}">
        <p14:creationId xmlns:p14="http://schemas.microsoft.com/office/powerpoint/2010/main" val="25075730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dk1"/>
                </a:solidFill>
                <a:effectLst/>
                <a:latin typeface="+mn-lt"/>
                <a:ea typeface="+mn-ea"/>
                <a:cs typeface="+mn-cs"/>
              </a:rPr>
              <a:t>Kristine Jenkins, District</a:t>
            </a:r>
            <a:r>
              <a:rPr lang="en-US" sz="1200" kern="1200" baseline="0" dirty="0">
                <a:solidFill>
                  <a:schemeClr val="dk1"/>
                </a:solidFill>
                <a:effectLst/>
                <a:latin typeface="+mn-lt"/>
                <a:ea typeface="+mn-ea"/>
                <a:cs typeface="+mn-cs"/>
              </a:rPr>
              <a:t> Liaison, Maine CDC</a:t>
            </a:r>
            <a:endParaRPr lang="en-US" sz="1200" kern="1200" dirty="0">
              <a:solidFill>
                <a:schemeClr val="dk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4886CDD7-021C-4D44-A941-E7B69ADD70F4}" type="slidenum">
              <a:rPr lang="en-US" smtClean="0"/>
              <a:t>18</a:t>
            </a:fld>
            <a:endParaRPr lang="en-US"/>
          </a:p>
        </p:txBody>
      </p:sp>
    </p:spTree>
    <p:extLst>
      <p:ext uri="{BB962C8B-B14F-4D97-AF65-F5344CB8AC3E}">
        <p14:creationId xmlns:p14="http://schemas.microsoft.com/office/powerpoint/2010/main" val="33081437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dk1"/>
                </a:solidFill>
                <a:effectLst/>
                <a:latin typeface="+mn-lt"/>
                <a:ea typeface="+mn-ea"/>
                <a:cs typeface="+mn-cs"/>
              </a:rPr>
              <a:t>Kristine Jenkins, District</a:t>
            </a:r>
            <a:r>
              <a:rPr lang="en-US" sz="1200" kern="1200" baseline="0" dirty="0">
                <a:solidFill>
                  <a:schemeClr val="dk1"/>
                </a:solidFill>
                <a:effectLst/>
                <a:latin typeface="+mn-lt"/>
                <a:ea typeface="+mn-ea"/>
                <a:cs typeface="+mn-cs"/>
              </a:rPr>
              <a:t> Liaison, Maine CDC</a:t>
            </a:r>
            <a:endParaRPr lang="en-US" sz="1200" kern="1200" dirty="0">
              <a:solidFill>
                <a:schemeClr val="dk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4886CDD7-021C-4D44-A941-E7B69ADD70F4}" type="slidenum">
              <a:rPr lang="en-US" smtClean="0"/>
              <a:t>19</a:t>
            </a:fld>
            <a:endParaRPr lang="en-US"/>
          </a:p>
        </p:txBody>
      </p:sp>
    </p:spTree>
    <p:extLst>
      <p:ext uri="{BB962C8B-B14F-4D97-AF65-F5344CB8AC3E}">
        <p14:creationId xmlns:p14="http://schemas.microsoft.com/office/powerpoint/2010/main" val="263458896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JSI or other facilitator</a:t>
            </a:r>
          </a:p>
          <a:p>
            <a:endParaRPr lang="en-US" dirty="0"/>
          </a:p>
        </p:txBody>
      </p:sp>
      <p:sp>
        <p:nvSpPr>
          <p:cNvPr id="4" name="Slide Number Placeholder 3"/>
          <p:cNvSpPr>
            <a:spLocks noGrp="1"/>
          </p:cNvSpPr>
          <p:nvPr>
            <p:ph type="sldNum" sz="quarter" idx="5"/>
          </p:nvPr>
        </p:nvSpPr>
        <p:spPr/>
        <p:txBody>
          <a:bodyPr/>
          <a:lstStyle/>
          <a:p>
            <a:fld id="{4886CDD7-021C-4D44-A941-E7B69ADD70F4}" type="slidenum">
              <a:rPr lang="en-US" smtClean="0"/>
              <a:t>20</a:t>
            </a:fld>
            <a:endParaRPr lang="en-US"/>
          </a:p>
        </p:txBody>
      </p:sp>
    </p:spTree>
    <p:extLst>
      <p:ext uri="{BB962C8B-B14F-4D97-AF65-F5344CB8AC3E}">
        <p14:creationId xmlns:p14="http://schemas.microsoft.com/office/powerpoint/2010/main" val="73635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effectLst/>
                <a:latin typeface="Arial" panose="020B0604020202020204" pitchFamily="34" charset="0"/>
                <a:ea typeface="Calibri" panose="020F0502020204030204" pitchFamily="34" charset="0"/>
              </a:rPr>
              <a:t>Local Planning Committee Member </a:t>
            </a:r>
            <a:endParaRPr lang="en-US" sz="1200" dirty="0">
              <a:effectLst/>
              <a:latin typeface="Arial" panose="020B0604020202020204" pitchFamily="34" charset="0"/>
              <a:ea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4886CDD7-021C-4D44-A941-E7B69ADD70F4}" type="slidenum">
              <a:rPr lang="en-US" smtClean="0"/>
              <a:t>3</a:t>
            </a:fld>
            <a:endParaRPr lang="en-US"/>
          </a:p>
        </p:txBody>
      </p:sp>
    </p:spTree>
    <p:extLst>
      <p:ext uri="{BB962C8B-B14F-4D97-AF65-F5344CB8AC3E}">
        <p14:creationId xmlns:p14="http://schemas.microsoft.com/office/powerpoint/2010/main" val="327847645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JSI or other facilitator</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sz="1200" kern="1200" dirty="0">
              <a:solidFill>
                <a:schemeClr val="tx1"/>
              </a:solidFill>
              <a:effectLst/>
              <a:latin typeface="+mn-lt"/>
              <a:ea typeface="+mn-ea"/>
              <a:cs typeface="+mn-cs"/>
            </a:endParaRPr>
          </a:p>
          <a:p>
            <a:r>
              <a:rPr lang="en-US" sz="1200" kern="1200" baseline="0" dirty="0">
                <a:solidFill>
                  <a:schemeClr val="tx1"/>
                </a:solidFill>
                <a:effectLst/>
                <a:latin typeface="+mn-lt"/>
                <a:ea typeface="+mn-ea"/>
                <a:cs typeface="+mn-cs"/>
              </a:rPr>
              <a:t>A star means that the health issue or problem is getting better over time or better in comparison to another place</a:t>
            </a:r>
          </a:p>
          <a:p>
            <a:r>
              <a:rPr lang="en-US" sz="1200" kern="1200" baseline="0" dirty="0">
                <a:solidFill>
                  <a:schemeClr val="tx1"/>
                </a:solidFill>
                <a:effectLst/>
                <a:latin typeface="+mn-lt"/>
                <a:ea typeface="+mn-ea"/>
                <a:cs typeface="+mn-cs"/>
              </a:rPr>
              <a:t>A red exclamation point means that the health issue or problem is getting worse over time or worse in comparison to another place</a:t>
            </a:r>
          </a:p>
          <a:p>
            <a:r>
              <a:rPr lang="en-US" sz="1200" kern="1200" baseline="0" dirty="0">
                <a:solidFill>
                  <a:schemeClr val="tx1"/>
                </a:solidFill>
                <a:effectLst/>
                <a:latin typeface="+mn-lt"/>
                <a:ea typeface="+mn-ea"/>
                <a:cs typeface="+mn-cs"/>
              </a:rPr>
              <a:t>A gray circle means that the dating hasn’t changed over time or isn’t much different in comparison to another place</a:t>
            </a:r>
          </a:p>
          <a:p>
            <a:r>
              <a:rPr lang="en-US" sz="1200" kern="1200" baseline="0" dirty="0">
                <a:solidFill>
                  <a:schemeClr val="tx1"/>
                </a:solidFill>
                <a:effectLst/>
                <a:latin typeface="+mn-lt"/>
                <a:ea typeface="+mn-ea"/>
                <a:cs typeface="+mn-cs"/>
              </a:rPr>
              <a:t>N/A means that there was not enough data to be able to make a comparison</a:t>
            </a:r>
          </a:p>
          <a:p>
            <a:endParaRPr lang="en-US" sz="1200" kern="1200" baseline="0" dirty="0">
              <a:solidFill>
                <a:schemeClr val="tx1"/>
              </a:solidFill>
              <a:effectLst/>
              <a:latin typeface="+mn-lt"/>
              <a:ea typeface="+mn-ea"/>
              <a:cs typeface="+mn-cs"/>
            </a:endParaRPr>
          </a:p>
          <a:p>
            <a:r>
              <a:rPr lang="en-US" sz="1200" kern="1200" baseline="0" dirty="0">
                <a:solidFill>
                  <a:schemeClr val="tx1"/>
                </a:solidFill>
                <a:effectLst/>
                <a:latin typeface="+mn-lt"/>
                <a:ea typeface="+mn-ea"/>
                <a:cs typeface="+mn-cs"/>
              </a:rPr>
              <a:t>There are two additional symbols you might see:</a:t>
            </a:r>
          </a:p>
          <a:p>
            <a:r>
              <a:rPr lang="en-US" sz="1200" kern="1200" baseline="0" dirty="0">
                <a:solidFill>
                  <a:schemeClr val="tx1"/>
                </a:solidFill>
                <a:effectLst/>
                <a:latin typeface="+mn-lt"/>
                <a:ea typeface="+mn-ea"/>
                <a:cs typeface="+mn-cs"/>
              </a:rPr>
              <a:t>A black dot means that you should use caution when interpreting the data – the results might be unreliable because of small numbers</a:t>
            </a:r>
          </a:p>
          <a:p>
            <a:r>
              <a:rPr lang="en-US" sz="1200" kern="1200" baseline="0" dirty="0">
                <a:solidFill>
                  <a:schemeClr val="tx1"/>
                </a:solidFill>
                <a:effectLst/>
                <a:latin typeface="+mn-lt"/>
                <a:ea typeface="+mn-ea"/>
                <a:cs typeface="+mn-cs"/>
              </a:rPr>
              <a:t>A black dash means that data was unavailable, or that data was suppressed due to a small number of respondents</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baseline="0" dirty="0">
                <a:solidFill>
                  <a:schemeClr val="tx1"/>
                </a:solidFill>
                <a:effectLst/>
                <a:latin typeface="+mn-lt"/>
                <a:ea typeface="+mn-ea"/>
                <a:cs typeface="+mn-cs"/>
              </a:rPr>
              <a:t>(Go to next slide and walk audience through an example)</a:t>
            </a: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4886CDD7-021C-4D44-A941-E7B69ADD70F4}" type="slidenum">
              <a:rPr lang="en-US" smtClean="0"/>
              <a:t>21</a:t>
            </a:fld>
            <a:endParaRPr lang="en-US"/>
          </a:p>
        </p:txBody>
      </p:sp>
    </p:spTree>
    <p:extLst>
      <p:ext uri="{BB962C8B-B14F-4D97-AF65-F5344CB8AC3E}">
        <p14:creationId xmlns:p14="http://schemas.microsoft.com/office/powerpoint/2010/main" val="147982985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Here’s an example of how we’ve visualized the data in the County Health Profiles.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charts in this presentation are all excerpts from the Data Health Profiles that were created by </a:t>
            </a:r>
            <a:r>
              <a:rPr lang="en-US" dirty="0" err="1"/>
              <a:t>MaineHealth</a:t>
            </a:r>
            <a:r>
              <a:rPr lang="en-US" dirty="0"/>
              <a:t> and the Maine CDC. They contain data pulled from publicly available sources that are designed to help people learn more about the health of their communities. Not all the data points are available for every measure, but we’ve included data wherever we can.</a:t>
            </a:r>
          </a:p>
          <a:p>
            <a:endParaRPr lang="en-US" dirty="0"/>
          </a:p>
          <a:p>
            <a:r>
              <a:rPr lang="en-US" dirty="0"/>
              <a:t>The green bars represent data from your community. The left most one represents a past data point, and the right bar represents the most recent data point available when the data was gathered. These are the same data points used in the Data Health Profiles.</a:t>
            </a:r>
          </a:p>
          <a:p>
            <a:endParaRPr lang="en-US" dirty="0"/>
          </a:p>
          <a:p>
            <a:r>
              <a:rPr lang="en-US" dirty="0"/>
              <a:t>The grey bars represent data for the state of Maine as a whole- on the left- and for the United States as a whole- on the right, when it is available.</a:t>
            </a:r>
          </a:p>
          <a:p>
            <a:endParaRPr lang="en-US" dirty="0"/>
          </a:p>
          <a:p>
            <a:r>
              <a:rPr lang="en-US" dirty="0"/>
              <a:t>We’ve also noted where differences in the data points are ‘statistically significant’. A difference between two measurements is significant when scientists can say, with a known degree of confidence, that the difference between them is large enough that the difference is most likely to be caused by an actual difference in the item being measured, and not caused by error associated taking the measurement. All of these tests are comparing the most recent data point for your community to other data points. A red exclamation mark indicates a difference that your community is significantly different in a less desirable direction compared to the data point with the symbol. A green star indicates that your community is significantly different in a more desirable direction. A grey circle indicates that there is no significant difference.</a:t>
            </a:r>
          </a:p>
          <a:p>
            <a:endParaRPr lang="en-US" baseline="0" dirty="0"/>
          </a:p>
          <a:p>
            <a:r>
              <a:rPr lang="en-US" b="1" dirty="0"/>
              <a:t>(keep in presentation – do not read</a:t>
            </a:r>
            <a:r>
              <a:rPr lang="en-US" b="1" baseline="0" dirty="0"/>
              <a:t> for deaf/HOH event or people with disabilities). </a:t>
            </a:r>
            <a:r>
              <a:rPr lang="en-US" dirty="0"/>
              <a:t>A difference between two measurements is significant when scientists can say, with a known degree of confidence, that the difference between them is large enough that the difference is most likely to be caused by an actual difference in the item being measured, and not caused by an</a:t>
            </a:r>
            <a:r>
              <a:rPr lang="en-US" baseline="0" dirty="0"/>
              <a:t> error</a:t>
            </a:r>
            <a:r>
              <a:rPr lang="en-US" dirty="0"/>
              <a:t> associated taking the measurement. All of these tests are comparing the most recent data point for your community to other data points. </a:t>
            </a:r>
          </a:p>
          <a:p>
            <a:endParaRPr lang="en-US" dirty="0"/>
          </a:p>
          <a:p>
            <a:r>
              <a:rPr lang="en-US" dirty="0"/>
              <a:t>For example, in this slide, we have two symbols. The grey circle next to the measurement for 2009-2011 Aroostook County means that there is no significantly different change in the rate of poverty in Aroostook County when comparing the data from 2009-2011 to the data from 2015-2019. The red exclamation mark next to the Maine data point says there is a significant difference between 2015-2019 Aroostook County and 2015-2019 Maine, and that it is less desirable that Aroostook County has a higher rate of individuals living in poverty. No comparison could be made to the data for the U.S. because the years of data collection were different.</a:t>
            </a:r>
          </a:p>
          <a:p>
            <a:endParaRPr lang="en-US" dirty="0"/>
          </a:p>
          <a:p>
            <a:endParaRPr lang="en-US" dirty="0"/>
          </a:p>
        </p:txBody>
      </p:sp>
      <p:sp>
        <p:nvSpPr>
          <p:cNvPr id="4" name="Slide Number Placeholder 3"/>
          <p:cNvSpPr>
            <a:spLocks noGrp="1"/>
          </p:cNvSpPr>
          <p:nvPr>
            <p:ph type="sldNum" sz="quarter" idx="5"/>
          </p:nvPr>
        </p:nvSpPr>
        <p:spPr/>
        <p:txBody>
          <a:bodyPr/>
          <a:lstStyle/>
          <a:p>
            <a:fld id="{4886CDD7-021C-4D44-A941-E7B69ADD70F4}" type="slidenum">
              <a:rPr lang="en-US" smtClean="0"/>
              <a:t>22</a:t>
            </a:fld>
            <a:endParaRPr lang="en-US"/>
          </a:p>
        </p:txBody>
      </p:sp>
    </p:spTree>
    <p:extLst>
      <p:ext uri="{BB962C8B-B14F-4D97-AF65-F5344CB8AC3E}">
        <p14:creationId xmlns:p14="http://schemas.microsoft.com/office/powerpoint/2010/main" val="261701025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Maine Shared CHNA website contains</a:t>
            </a:r>
            <a:r>
              <a:rPr lang="en-US" baseline="0" dirty="0"/>
              <a:t> health profiles for 3 of Maine’s largest cities, 16 counties, 5 public health districts, the state, as well as data provided by race, ethnicity, educational attainment, gender, sexual orientation, older adults, insurance status, income, and rurality. </a:t>
            </a:r>
          </a:p>
          <a:p>
            <a:endParaRPr lang="en-US" baseline="0" dirty="0"/>
          </a:p>
          <a:p>
            <a:r>
              <a:rPr lang="en-US" baseline="0" dirty="0"/>
              <a:t>In addition, there is an interactive data portal where you can search by specific data points. All these breakdowns are then provided by data point. </a:t>
            </a:r>
          </a:p>
          <a:p>
            <a:endParaRPr lang="en-US" baseline="0" dirty="0"/>
          </a:p>
          <a:p>
            <a:r>
              <a:rPr lang="en-US" b="1" baseline="0" dirty="0"/>
              <a:t>REGARDING COVID-19 DATA</a:t>
            </a:r>
          </a:p>
          <a:p>
            <a:r>
              <a:rPr lang="en-US" baseline="0" dirty="0"/>
              <a:t>The Maine Shared CHNA data set does not include any data of COVID-19. This is largely due to the fact that there is a much more up-to-date and comprehensive Maine Data Dashboard continually being updated on the Maine CDC website. </a:t>
            </a:r>
          </a:p>
          <a:p>
            <a:endParaRPr lang="en-US" baseline="0" dirty="0"/>
          </a:p>
          <a:p>
            <a:r>
              <a:rPr lang="en-US" baseline="0" dirty="0"/>
              <a:t>Here you can find daily lab results, new case counts by date, trends, county breakdowns, data by race, and comparisons to other states and the nation. </a:t>
            </a:r>
          </a:p>
          <a:p>
            <a:endParaRPr lang="en-US" baseline="0" dirty="0"/>
          </a:p>
          <a:p>
            <a:r>
              <a:rPr lang="en-US" dirty="0"/>
              <a:t>INTRODUCE THE PERSON WHO WILL REVIEW THE NEXT SECTION ON THE LAST COMMUNITY SLIDE</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Introduce</a:t>
            </a:r>
            <a:r>
              <a:rPr lang="en-US" baseline="0" dirty="0"/>
              <a:t> facilitator John Snow, Inc. (JSI) who will now give a data presentation on the top indicators </a:t>
            </a:r>
            <a:endParaRPr lang="en-US" dirty="0"/>
          </a:p>
          <a:p>
            <a:endParaRPr lang="en-US" baseline="0" dirty="0"/>
          </a:p>
        </p:txBody>
      </p:sp>
      <p:sp>
        <p:nvSpPr>
          <p:cNvPr id="4" name="Slide Number Placeholder 3"/>
          <p:cNvSpPr>
            <a:spLocks noGrp="1"/>
          </p:cNvSpPr>
          <p:nvPr>
            <p:ph type="sldNum" sz="quarter" idx="10"/>
          </p:nvPr>
        </p:nvSpPr>
        <p:spPr/>
        <p:txBody>
          <a:bodyPr/>
          <a:lstStyle/>
          <a:p>
            <a:fld id="{4886CDD7-021C-4D44-A941-E7B69ADD70F4}" type="slidenum">
              <a:rPr lang="en-US" smtClean="0"/>
              <a:t>23</a:t>
            </a:fld>
            <a:endParaRPr lang="en-US"/>
          </a:p>
        </p:txBody>
      </p:sp>
    </p:spTree>
    <p:extLst>
      <p:ext uri="{BB962C8B-B14F-4D97-AF65-F5344CB8AC3E}">
        <p14:creationId xmlns:p14="http://schemas.microsoft.com/office/powerpoint/2010/main" val="81554639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a:t>
            </a:r>
            <a:r>
              <a:rPr lang="en-US" baseline="0" dirty="0"/>
              <a:t> we walk through the following data slides together, take notes. What surprises you? What stands out? What’s moving in the wrong direction? </a:t>
            </a:r>
          </a:p>
          <a:p>
            <a:endParaRPr lang="en-US" baseline="0" dirty="0"/>
          </a:p>
          <a:p>
            <a:r>
              <a:rPr lang="en-US" baseline="0" dirty="0"/>
              <a:t>Once the data presentation is over, you will be divided into breakout groups to discuss the data, share your top concerns, identify your top priorities, and share your knowledge about what’s working and what we need to work on to address those top concerns. </a:t>
            </a:r>
          </a:p>
          <a:p>
            <a:endParaRPr lang="en-US" baseline="0" dirty="0"/>
          </a:p>
          <a:p>
            <a:r>
              <a:rPr lang="en-US" baseline="0" dirty="0"/>
              <a:t>Ready? Here we go.</a:t>
            </a:r>
            <a:endParaRPr lang="en-US" dirty="0"/>
          </a:p>
          <a:p>
            <a:endParaRPr lang="en-US" dirty="0"/>
          </a:p>
        </p:txBody>
      </p:sp>
      <p:sp>
        <p:nvSpPr>
          <p:cNvPr id="4" name="Slide Number Placeholder 3"/>
          <p:cNvSpPr>
            <a:spLocks noGrp="1"/>
          </p:cNvSpPr>
          <p:nvPr>
            <p:ph type="sldNum" sz="quarter" idx="5"/>
          </p:nvPr>
        </p:nvSpPr>
        <p:spPr/>
        <p:txBody>
          <a:bodyPr/>
          <a:lstStyle/>
          <a:p>
            <a:fld id="{4886CDD7-021C-4D44-A941-E7B69ADD70F4}" type="slidenum">
              <a:rPr lang="en-US" smtClean="0"/>
              <a:t>24</a:t>
            </a:fld>
            <a:endParaRPr lang="en-US"/>
          </a:p>
        </p:txBody>
      </p:sp>
    </p:spTree>
    <p:extLst>
      <p:ext uri="{BB962C8B-B14F-4D97-AF65-F5344CB8AC3E}">
        <p14:creationId xmlns:p14="http://schemas.microsoft.com/office/powerpoint/2010/main" val="13528294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life expectancy in Cumberland County is 79.5 years or more, which is higher than the state average of 78. Cumberland County has one of the highest life expectancy in the state.  This is an indication that more people</a:t>
            </a:r>
            <a:r>
              <a:rPr lang="en-US" baseline="0" dirty="0"/>
              <a:t> are dying at an older age than residents in many other counties in Maine</a:t>
            </a:r>
            <a:r>
              <a:rPr lang="en-US" dirty="0"/>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life expectancy in Oxford County is 77.5 to 78.4 years, which is approximately the state average of 78. This is an indication that people</a:t>
            </a:r>
            <a:r>
              <a:rPr lang="en-US" baseline="0" dirty="0"/>
              <a:t> are dying at about the same age as residents in most other counties in Maine</a:t>
            </a:r>
            <a:r>
              <a:rPr lang="en-US" dirty="0"/>
              <a:t>.</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table</a:t>
            </a:r>
            <a:r>
              <a:rPr lang="en-US" baseline="0" dirty="0"/>
              <a:t> on the right side of the slides shows the five leading causes of death in Cumberland and Oxford County.  For Cumberland County, they are also the leading causes of death for the whole state of Maine other than Alzheimer’s Disease. Oxford County and Maine have the same top three leading causes of death and the same fifth leading cause of death being stroke. </a:t>
            </a:r>
            <a:endParaRPr lang="en-US" dirty="0"/>
          </a:p>
          <a:p>
            <a:endParaRPr lang="en-US" dirty="0"/>
          </a:p>
          <a:p>
            <a:r>
              <a:rPr lang="en-US" dirty="0"/>
              <a:t>The leading cause of death in each county is Cancer, the same as the state’s leading cause of death. As we will see in the next slide, Cumberland has an older population. Cancer is a leading cause of death with older individuals. However, Cumberland has significantly less cancer deaths than the state overall. As we will see later in the presentation Cumberland has lower rates of diseases related to cancer death such as diabetes. Whereas, Oxford has higher rates of diabetes. </a:t>
            </a:r>
          </a:p>
          <a:p>
            <a:endParaRPr lang="en-US" baseline="0" dirty="0"/>
          </a:p>
          <a:p>
            <a:r>
              <a:rPr lang="en-US" baseline="0" dirty="0"/>
              <a:t>Some highlights:</a:t>
            </a:r>
          </a:p>
          <a:p>
            <a:r>
              <a:rPr lang="en-US" baseline="0" dirty="0"/>
              <a:t>In Cumberland County, Oxford County, and Maine overall, the leading cause of death is Cancer followed by Heart Disease.  The opposite is true in the U.S. overall- Heart Disease is the leading cause of death, and cancer is the 2</a:t>
            </a:r>
            <a:r>
              <a:rPr lang="en-US" baseline="30000" dirty="0"/>
              <a:t>nd</a:t>
            </a:r>
            <a:r>
              <a:rPr lang="en-US" baseline="0" dirty="0"/>
              <a:t> leading cause.  One of the reasons that this is true is because we have higher rates of risk factors for cancer, such as smoking/tobacco use.  At the same time, there has been a lot of success implementing treatment of heart disease, resulting in folks with heart disease living longer.</a:t>
            </a:r>
          </a:p>
          <a:p>
            <a:endParaRPr lang="en-US" baseline="0" dirty="0"/>
          </a:p>
          <a:p>
            <a:r>
              <a:rPr lang="en-US" baseline="0" dirty="0"/>
              <a:t>In Cumberland County, the 3</a:t>
            </a:r>
            <a:r>
              <a:rPr lang="en-US" baseline="30000" dirty="0"/>
              <a:t>rd</a:t>
            </a:r>
            <a:r>
              <a:rPr lang="en-US" baseline="0" dirty="0"/>
              <a:t> leading cause of death- Unintentional Injury- includes a number of accidental causes:  Three of the most common causes are </a:t>
            </a:r>
            <a:r>
              <a:rPr lang="en-US" baseline="0" dirty="0" err="1"/>
              <a:t>i</a:t>
            </a:r>
            <a:r>
              <a:rPr lang="en-US" baseline="0" dirty="0"/>
              <a:t>) Deaths due to motor vehicle crashes, ii) deaths due to accidental falls, and iii) deaths due to poisonings that either were unintentional, or the intent was undetermined.  Suicides and Firearm deaths are classified as intentional injury.</a:t>
            </a:r>
          </a:p>
          <a:p>
            <a:endParaRPr lang="en-US" dirty="0"/>
          </a:p>
          <a:p>
            <a:r>
              <a:rPr lang="en-US" dirty="0"/>
              <a:t>In Oxford County, the 3</a:t>
            </a:r>
            <a:r>
              <a:rPr lang="en-US" baseline="30000" dirty="0"/>
              <a:t>rd</a:t>
            </a:r>
            <a:r>
              <a:rPr lang="en-US" dirty="0"/>
              <a:t> leading cause of death is Chronic Lower Respiratory Disease which risk factors include tobacco smoking. </a:t>
            </a:r>
          </a:p>
        </p:txBody>
      </p:sp>
      <p:sp>
        <p:nvSpPr>
          <p:cNvPr id="4" name="Slide Number Placeholder 3"/>
          <p:cNvSpPr>
            <a:spLocks noGrp="1"/>
          </p:cNvSpPr>
          <p:nvPr>
            <p:ph type="sldNum" sz="quarter" idx="5"/>
          </p:nvPr>
        </p:nvSpPr>
        <p:spPr/>
        <p:txBody>
          <a:bodyPr/>
          <a:lstStyle/>
          <a:p>
            <a:fld id="{4886CDD7-021C-4D44-A941-E7B69ADD70F4}" type="slidenum">
              <a:rPr lang="en-US" smtClean="0"/>
              <a:t>25</a:t>
            </a:fld>
            <a:endParaRPr lang="en-US"/>
          </a:p>
        </p:txBody>
      </p:sp>
    </p:spTree>
    <p:extLst>
      <p:ext uri="{BB962C8B-B14F-4D97-AF65-F5344CB8AC3E}">
        <p14:creationId xmlns:p14="http://schemas.microsoft.com/office/powerpoint/2010/main" val="400554374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cs typeface="Calibri"/>
              </a:rPr>
              <a:t>Cumberland has the largest population of any Maine County. </a:t>
            </a:r>
            <a:r>
              <a:rPr lang="en-US" dirty="0"/>
              <a:t>The population has increased by more than ten thousand between 2010 and 2019. There are fewer children and teenagers, more adults aged 20 to 34, less adults aged 35 to 54, and more adults over 55. There are more adults of the age where they might expect to have children.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cs typeface="Calibri"/>
              </a:rPr>
              <a:t>Source: </a:t>
            </a:r>
            <a:r>
              <a:rPr lang="en-US" dirty="0"/>
              <a:t>US Census Bureau, American Community Survey</a:t>
            </a:r>
            <a:endParaRPr lang="en-US" dirty="0">
              <a:cs typeface="Calibri"/>
            </a:endParaRPr>
          </a:p>
          <a:p>
            <a:endParaRPr lang="en-US" dirty="0"/>
          </a:p>
        </p:txBody>
      </p:sp>
      <p:sp>
        <p:nvSpPr>
          <p:cNvPr id="4" name="Slide Number Placeholder 3"/>
          <p:cNvSpPr>
            <a:spLocks noGrp="1"/>
          </p:cNvSpPr>
          <p:nvPr>
            <p:ph type="sldNum" sz="quarter" idx="5"/>
          </p:nvPr>
        </p:nvSpPr>
        <p:spPr/>
        <p:txBody>
          <a:bodyPr/>
          <a:lstStyle/>
          <a:p>
            <a:fld id="{4886CDD7-021C-4D44-A941-E7B69ADD70F4}" type="slidenum">
              <a:rPr lang="en-US" smtClean="0"/>
              <a:t>26</a:t>
            </a:fld>
            <a:endParaRPr lang="en-US"/>
          </a:p>
        </p:txBody>
      </p:sp>
    </p:spTree>
    <p:extLst>
      <p:ext uri="{BB962C8B-B14F-4D97-AF65-F5344CB8AC3E}">
        <p14:creationId xmlns:p14="http://schemas.microsoft.com/office/powerpoint/2010/main" val="64867271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cs typeface="Calibri"/>
              </a:rPr>
              <a:t>Oxford has a medium sized population relative to other Maine Counties.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population has increased by approximately 300 between 2010 and 2019. There are less children and teenagers, there are approximately the same number of adults aged 20 to 34, there are more adults aged 35 to 54, and there are less adults over age 55. There are about 2000 less adults of the age where they might expect to have children between 2010 and 2019.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cs typeface="Calibri"/>
              </a:rPr>
              <a:t>Source: </a:t>
            </a:r>
            <a:r>
              <a:rPr lang="en-US" dirty="0"/>
              <a:t>US Census Bureau, American Community Survey</a:t>
            </a:r>
            <a:endParaRPr lang="en-US" dirty="0">
              <a:cs typeface="Calibri"/>
            </a:endParaRPr>
          </a:p>
          <a:p>
            <a:endParaRPr lang="en-US" dirty="0"/>
          </a:p>
        </p:txBody>
      </p:sp>
      <p:sp>
        <p:nvSpPr>
          <p:cNvPr id="4" name="Slide Number Placeholder 3"/>
          <p:cNvSpPr>
            <a:spLocks noGrp="1"/>
          </p:cNvSpPr>
          <p:nvPr>
            <p:ph type="sldNum" sz="quarter" idx="5"/>
          </p:nvPr>
        </p:nvSpPr>
        <p:spPr/>
        <p:txBody>
          <a:bodyPr/>
          <a:lstStyle/>
          <a:p>
            <a:fld id="{4886CDD7-021C-4D44-A941-E7B69ADD70F4}" type="slidenum">
              <a:rPr lang="en-US" smtClean="0"/>
              <a:t>27</a:t>
            </a:fld>
            <a:endParaRPr lang="en-US"/>
          </a:p>
        </p:txBody>
      </p:sp>
    </p:spTree>
    <p:extLst>
      <p:ext uri="{BB962C8B-B14F-4D97-AF65-F5344CB8AC3E}">
        <p14:creationId xmlns:p14="http://schemas.microsoft.com/office/powerpoint/2010/main" val="142584608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rgbClr val="C00000"/>
                </a:solidFill>
                <a:highlight>
                  <a:srgbClr val="FFFF00"/>
                </a:highlight>
              </a:rPr>
              <a:t>Cumberland County is one of 4 counties with population in a metro area.   Oxford County is one of 12 counties with a 100% rural population. </a:t>
            </a:r>
          </a:p>
          <a:p>
            <a:endParaRPr lang="en-US" dirty="0">
              <a:solidFill>
                <a:srgbClr val="C00000"/>
              </a:solidFill>
              <a:highlight>
                <a:srgbClr val="FFFF00"/>
              </a:highlight>
            </a:endParaRPr>
          </a:p>
          <a:p>
            <a:r>
              <a:rPr lang="en-US" dirty="0">
                <a:solidFill>
                  <a:srgbClr val="C00000"/>
                </a:solidFill>
                <a:highlight>
                  <a:srgbClr val="FFFF00"/>
                </a:highlight>
              </a:rPr>
              <a:t>These data are based on the most recent Census estimates at the Zip-code level, and calculated use rural Urban Commuting Area codes.  The categories were established by the New England Rural Health Association.  This data is NOT comparable to 2010 US Census data on populations living in rural areas, as that data uses a different definition for rural.</a:t>
            </a:r>
          </a:p>
          <a:p>
            <a:endParaRPr lang="en-US" dirty="0">
              <a:cs typeface="Calibri"/>
            </a:endParaRPr>
          </a:p>
          <a:p>
            <a:r>
              <a:rPr lang="en-US" dirty="0">
                <a:cs typeface="Calibri"/>
              </a:rPr>
              <a:t>Source: </a:t>
            </a:r>
            <a:r>
              <a:rPr lang="en-US" dirty="0"/>
              <a:t>Data, Research and Vital Statistics town-level population file</a:t>
            </a:r>
            <a:endParaRPr lang="en-US" dirty="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4886CDD7-021C-4D44-A941-E7B69ADD70F4}" type="slidenum">
              <a:rPr lang="en-US" smtClean="0"/>
              <a:t>28</a:t>
            </a:fld>
            <a:endParaRPr lang="en-US"/>
          </a:p>
        </p:txBody>
      </p:sp>
    </p:spTree>
    <p:extLst>
      <p:ext uri="{BB962C8B-B14F-4D97-AF65-F5344CB8AC3E}">
        <p14:creationId xmlns:p14="http://schemas.microsoft.com/office/powerpoint/2010/main" val="45397550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maps show the educational attainment of adults over 25 for two different time periods.  Cumberland and Oxford County has each had an increase in the rate of adults who have achieved an associate’s degree or higher degree of education. This is highlighted in the change over time map.</a:t>
            </a:r>
          </a:p>
          <a:p>
            <a:endParaRPr lang="en-US" dirty="0"/>
          </a:p>
          <a:p>
            <a:r>
              <a:rPr lang="en-US" dirty="0"/>
              <a:t>This map shows that Cumberland has had a greater increase than 8 other counties and equal to 6 other counties.</a:t>
            </a:r>
          </a:p>
          <a:p>
            <a:r>
              <a:rPr lang="en-US" dirty="0"/>
              <a:t>Oxford  has a had a greater increase than 2 other counties and equal to 5 other counties. </a:t>
            </a:r>
          </a:p>
          <a:p>
            <a:endParaRPr lang="en-US" dirty="0">
              <a:cs typeface="Calibri"/>
            </a:endParaRPr>
          </a:p>
          <a:p>
            <a:r>
              <a:rPr lang="en-US" dirty="0"/>
              <a:t>Source: US Census Bureau, American Community Survey</a:t>
            </a:r>
            <a:endParaRPr lang="en-US" dirty="0">
              <a:cs typeface="Calibri"/>
            </a:endParaRPr>
          </a:p>
          <a:p>
            <a:endParaRPr lang="en-US" dirty="0"/>
          </a:p>
        </p:txBody>
      </p:sp>
      <p:sp>
        <p:nvSpPr>
          <p:cNvPr id="4" name="Slide Number Placeholder 3"/>
          <p:cNvSpPr>
            <a:spLocks noGrp="1"/>
          </p:cNvSpPr>
          <p:nvPr>
            <p:ph type="sldNum" sz="quarter" idx="5"/>
          </p:nvPr>
        </p:nvSpPr>
        <p:spPr/>
        <p:txBody>
          <a:bodyPr/>
          <a:lstStyle/>
          <a:p>
            <a:fld id="{4886CDD7-021C-4D44-A941-E7B69ADD70F4}" type="slidenum">
              <a:rPr lang="en-US" smtClean="0"/>
              <a:t>29</a:t>
            </a:fld>
            <a:endParaRPr lang="en-US"/>
          </a:p>
        </p:txBody>
      </p:sp>
    </p:spTree>
    <p:extLst>
      <p:ext uri="{BB962C8B-B14F-4D97-AF65-F5344CB8AC3E}">
        <p14:creationId xmlns:p14="http://schemas.microsoft.com/office/powerpoint/2010/main" val="198277099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Cumberland County has one of the highest life expectancies in the state. Cumberland has significantly lower levels of individuals and children living in poverty, high blood pressure, diabetes deaths, respiratory health problems, unintentional and intentional injury deaths, mental health related emergency room visits, and drug-affected infant reports than the State of Maine overall.</a:t>
            </a:r>
          </a:p>
          <a:p>
            <a:endParaRPr lang="en-US" dirty="0"/>
          </a:p>
          <a:p>
            <a:r>
              <a:rPr lang="en-US" dirty="0"/>
              <a:t>Oxford County has approximately the average life expectancy within the State of Maine. Oxford has significantly higher levels of individuals living in poverty, diabetes deaths, respiratory health problems, and drug-affected infant reports than the state. The county has significantly lower unintentional fall-related injury emergency department rates and opiate poisoning emergency department rates than the state overall. </a:t>
            </a:r>
          </a:p>
          <a:p>
            <a:endParaRPr lang="en-US" dirty="0"/>
          </a:p>
          <a:p>
            <a:endParaRPr lang="en-US" dirty="0"/>
          </a:p>
          <a:p>
            <a:r>
              <a:rPr lang="en-US" dirty="0"/>
              <a:t>Source: US Census Bureau, American Community Survey</a:t>
            </a:r>
            <a:endParaRPr lang="en-US" dirty="0">
              <a:cs typeface="Calibri"/>
            </a:endParaRPr>
          </a:p>
          <a:p>
            <a:endParaRPr lang="en-US" dirty="0"/>
          </a:p>
        </p:txBody>
      </p:sp>
      <p:sp>
        <p:nvSpPr>
          <p:cNvPr id="4" name="Slide Number Placeholder 3"/>
          <p:cNvSpPr>
            <a:spLocks noGrp="1"/>
          </p:cNvSpPr>
          <p:nvPr>
            <p:ph type="sldNum" sz="quarter" idx="5"/>
          </p:nvPr>
        </p:nvSpPr>
        <p:spPr/>
        <p:txBody>
          <a:bodyPr/>
          <a:lstStyle/>
          <a:p>
            <a:fld id="{4886CDD7-021C-4D44-A941-E7B69ADD70F4}" type="slidenum">
              <a:rPr lang="en-US" smtClean="0"/>
              <a:t>30</a:t>
            </a:fld>
            <a:endParaRPr lang="en-US"/>
          </a:p>
        </p:txBody>
      </p:sp>
    </p:spTree>
    <p:extLst>
      <p:ext uri="{BB962C8B-B14F-4D97-AF65-F5344CB8AC3E}">
        <p14:creationId xmlns:p14="http://schemas.microsoft.com/office/powerpoint/2010/main" val="10439003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effectLst/>
                <a:latin typeface="Arial" panose="020B0604020202020204" pitchFamily="34" charset="0"/>
                <a:ea typeface="Calibri" panose="020F0502020204030204" pitchFamily="34" charset="0"/>
              </a:rPr>
              <a:t>Local Planning Committee Member to go over agenda and then turn it over to Jo Morrissey to provide an overview of the Zoom tools available and the purpose of </a:t>
            </a:r>
            <a:r>
              <a:rPr lang="en-US" sz="1200" b="0">
                <a:effectLst/>
                <a:latin typeface="Arial" panose="020B0604020202020204" pitchFamily="34" charset="0"/>
                <a:ea typeface="Calibri" panose="020F0502020204030204" pitchFamily="34" charset="0"/>
              </a:rPr>
              <a:t>today’s forum</a:t>
            </a:r>
            <a:endParaRPr lang="en-US" sz="1200" b="0" dirty="0">
              <a:effectLst/>
              <a:latin typeface="Arial" panose="020B0604020202020204" pitchFamily="34" charset="0"/>
              <a:ea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4886CDD7-021C-4D44-A941-E7B69ADD70F4}" type="slidenum">
              <a:rPr lang="en-US" smtClean="0"/>
              <a:t>4</a:t>
            </a:fld>
            <a:endParaRPr lang="en-US"/>
          </a:p>
        </p:txBody>
      </p:sp>
    </p:spTree>
    <p:extLst>
      <p:ext uri="{BB962C8B-B14F-4D97-AF65-F5344CB8AC3E}">
        <p14:creationId xmlns:p14="http://schemas.microsoft.com/office/powerpoint/2010/main" val="337107706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These maps show the rate of poverty for two different time periods.  Cumberland county’s poverty rate has decreased slightly over the time period, as shown in the change over time map, and has among the lowest levels of poverty in the state.  Poverty in Oxford has increased 1 to 2 percent between the two time periods. During this period, poverty decreased in Maine overall.</a:t>
            </a:r>
          </a:p>
          <a:p>
            <a:endParaRPr lang="en-US" dirty="0"/>
          </a:p>
          <a:p>
            <a:r>
              <a:rPr lang="en-US" dirty="0"/>
              <a:t>Source: US Census Bureau, American Community Survey</a:t>
            </a:r>
            <a:endParaRPr lang="en-US" dirty="0">
              <a:cs typeface="Calibri" panose="020F0502020204030204"/>
            </a:endParaRPr>
          </a:p>
          <a:p>
            <a:endParaRPr lang="en-US" dirty="0"/>
          </a:p>
        </p:txBody>
      </p:sp>
      <p:sp>
        <p:nvSpPr>
          <p:cNvPr id="4" name="Slide Number Placeholder 3"/>
          <p:cNvSpPr>
            <a:spLocks noGrp="1"/>
          </p:cNvSpPr>
          <p:nvPr>
            <p:ph type="sldNum" sz="quarter" idx="5"/>
          </p:nvPr>
        </p:nvSpPr>
        <p:spPr/>
        <p:txBody>
          <a:bodyPr/>
          <a:lstStyle/>
          <a:p>
            <a:fld id="{4886CDD7-021C-4D44-A941-E7B69ADD70F4}" type="slidenum">
              <a:rPr lang="en-US" smtClean="0"/>
              <a:t>31</a:t>
            </a:fld>
            <a:endParaRPr lang="en-US"/>
          </a:p>
        </p:txBody>
      </p:sp>
    </p:spTree>
    <p:extLst>
      <p:ext uri="{BB962C8B-B14F-4D97-AF65-F5344CB8AC3E}">
        <p14:creationId xmlns:p14="http://schemas.microsoft.com/office/powerpoint/2010/main" val="206752471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Cumberland County has seen a significant decrease in the percent of individuals living in poverty since 2009, whereas the State of Maine has seen a slight increase. </a:t>
            </a:r>
          </a:p>
          <a:p>
            <a:r>
              <a:rPr lang="en-US" dirty="0"/>
              <a:t>Oxford County has seen a significant increase in the percent of individuals living in poverty relative to the State of Maine overall. </a:t>
            </a:r>
          </a:p>
          <a:p>
            <a:endParaRPr lang="en-US" dirty="0"/>
          </a:p>
          <a:p>
            <a:r>
              <a:rPr lang="en-US" sz="1800" b="0" i="0" u="none" strike="noStrike" dirty="0">
                <a:solidFill>
                  <a:srgbClr val="000000"/>
                </a:solidFill>
                <a:effectLst/>
                <a:latin typeface="Calibri" panose="020F0502020204030204" pitchFamily="34" charset="0"/>
              </a:rPr>
              <a:t>Data Source: US Census Bureau, American Community Survey</a:t>
            </a:r>
            <a:br>
              <a:rPr lang="en-US" sz="1800" b="0" i="0" u="none" strike="noStrike" dirty="0">
                <a:solidFill>
                  <a:srgbClr val="000000"/>
                </a:solidFill>
                <a:effectLst/>
                <a:latin typeface="Calibri" panose="020F0502020204030204" pitchFamily="34" charset="0"/>
              </a:rPr>
            </a:br>
            <a:r>
              <a:rPr lang="en-US" sz="1800" b="0" i="0" u="none" strike="noStrike" dirty="0">
                <a:solidFill>
                  <a:srgbClr val="000000"/>
                </a:solidFill>
                <a:effectLst/>
                <a:latin typeface="Calibri" panose="020F0502020204030204" pitchFamily="34" charset="0"/>
              </a:rPr>
              <a:t>Read as needed. Definition: Percentage of individuals who live in households where the total income of the householder's family is below the established federal poverty level.</a:t>
            </a:r>
            <a:r>
              <a:rPr lang="en-US" dirty="0"/>
              <a:t> </a:t>
            </a:r>
          </a:p>
          <a:p>
            <a:endParaRPr lang="en-US" dirty="0"/>
          </a:p>
          <a:p>
            <a:endParaRPr lang="en-US" dirty="0"/>
          </a:p>
        </p:txBody>
      </p:sp>
      <p:sp>
        <p:nvSpPr>
          <p:cNvPr id="4" name="Slide Number Placeholder 3"/>
          <p:cNvSpPr>
            <a:spLocks noGrp="1"/>
          </p:cNvSpPr>
          <p:nvPr>
            <p:ph type="sldNum" sz="quarter" idx="5"/>
          </p:nvPr>
        </p:nvSpPr>
        <p:spPr/>
        <p:txBody>
          <a:bodyPr/>
          <a:lstStyle/>
          <a:p>
            <a:fld id="{4886CDD7-021C-4D44-A941-E7B69ADD70F4}" type="slidenum">
              <a:rPr lang="en-US" smtClean="0"/>
              <a:t>32</a:t>
            </a:fld>
            <a:endParaRPr lang="en-US"/>
          </a:p>
        </p:txBody>
      </p:sp>
    </p:spTree>
    <p:extLst>
      <p:ext uri="{BB962C8B-B14F-4D97-AF65-F5344CB8AC3E}">
        <p14:creationId xmlns:p14="http://schemas.microsoft.com/office/powerpoint/2010/main" val="190799793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Cancer deaths in Cumberland have decreased significantly over time. The rate of deaths in Cumberland county are slightly higher than U.S. rates.  These data are age-adjusted, meaning that we have calculated the rates so that they can be compared to other parts of the state that might have a younger population. Older people tend to have higher rates of many diseases, including cancer. It’s important to adjust for age so that we don’t accidentally mistake a place with older people for a place with an unusual number of disease-related deaths.</a:t>
            </a:r>
          </a:p>
          <a:p>
            <a:endParaRPr lang="en-US" dirty="0">
              <a:cs typeface="Calibri"/>
            </a:endParaRPr>
          </a:p>
          <a:p>
            <a:r>
              <a:rPr lang="en-US" dirty="0">
                <a:cs typeface="Calibri"/>
              </a:rPr>
              <a:t>There is no Oxford data on this indicator.</a:t>
            </a:r>
          </a:p>
          <a:p>
            <a:endParaRPr lang="en-US" dirty="0">
              <a:cs typeface="Calibri"/>
            </a:endParaRPr>
          </a:p>
          <a:p>
            <a:r>
              <a:rPr lang="en-US" dirty="0">
                <a:cs typeface="Calibri"/>
              </a:rPr>
              <a:t>Source: </a:t>
            </a:r>
            <a:r>
              <a:rPr lang="en-US" dirty="0"/>
              <a:t>Maine CDC Vital Records</a:t>
            </a:r>
            <a:endParaRPr lang="en-US" dirty="0">
              <a:cs typeface="Calibri"/>
            </a:endParaRPr>
          </a:p>
          <a:p>
            <a:endParaRPr lang="en-US" dirty="0"/>
          </a:p>
        </p:txBody>
      </p:sp>
      <p:sp>
        <p:nvSpPr>
          <p:cNvPr id="4" name="Slide Number Placeholder 3"/>
          <p:cNvSpPr>
            <a:spLocks noGrp="1"/>
          </p:cNvSpPr>
          <p:nvPr>
            <p:ph type="sldNum" sz="quarter" idx="5"/>
          </p:nvPr>
        </p:nvSpPr>
        <p:spPr/>
        <p:txBody>
          <a:bodyPr/>
          <a:lstStyle/>
          <a:p>
            <a:fld id="{4886CDD7-021C-4D44-A941-E7B69ADD70F4}" type="slidenum">
              <a:rPr lang="en-US" smtClean="0"/>
              <a:t>33</a:t>
            </a:fld>
            <a:endParaRPr lang="en-US"/>
          </a:p>
        </p:txBody>
      </p:sp>
    </p:spTree>
    <p:extLst>
      <p:ext uri="{BB962C8B-B14F-4D97-AF65-F5344CB8AC3E}">
        <p14:creationId xmlns:p14="http://schemas.microsoft.com/office/powerpoint/2010/main" val="393553865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Is this slide, we see that Cumberland county has a significantly lower rate of hospitalization due to high blood pressure compared to the State of Maine. </a:t>
            </a:r>
          </a:p>
          <a:p>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cs typeface="Calibri"/>
              </a:rPr>
              <a:t>There is no Oxford data on this indicator.</a:t>
            </a:r>
          </a:p>
          <a:p>
            <a:endParaRPr lang="en-US" dirty="0"/>
          </a:p>
          <a:p>
            <a:endParaRPr lang="en-US" dirty="0">
              <a:cs typeface="Calibri"/>
            </a:endParaRPr>
          </a:p>
          <a:p>
            <a:r>
              <a:rPr lang="en-US" dirty="0">
                <a:cs typeface="Calibri"/>
              </a:rPr>
              <a:t>Source: </a:t>
            </a:r>
            <a:r>
              <a:rPr lang="en-US" dirty="0"/>
              <a:t>Maine Health Data Organization Hospital Inpatient Database</a:t>
            </a:r>
            <a:endParaRPr lang="en-US" dirty="0">
              <a:cs typeface="Calibri"/>
            </a:endParaRPr>
          </a:p>
        </p:txBody>
      </p:sp>
      <p:sp>
        <p:nvSpPr>
          <p:cNvPr id="4" name="Slide Number Placeholder 3"/>
          <p:cNvSpPr>
            <a:spLocks noGrp="1"/>
          </p:cNvSpPr>
          <p:nvPr>
            <p:ph type="sldNum" sz="quarter" idx="5"/>
          </p:nvPr>
        </p:nvSpPr>
        <p:spPr/>
        <p:txBody>
          <a:bodyPr/>
          <a:lstStyle/>
          <a:p>
            <a:fld id="{4886CDD7-021C-4D44-A941-E7B69ADD70F4}" type="slidenum">
              <a:rPr lang="en-US" smtClean="0"/>
              <a:t>34</a:t>
            </a:fld>
            <a:endParaRPr lang="en-US"/>
          </a:p>
        </p:txBody>
      </p:sp>
    </p:spTree>
    <p:extLst>
      <p:ext uri="{BB962C8B-B14F-4D97-AF65-F5344CB8AC3E}">
        <p14:creationId xmlns:p14="http://schemas.microsoft.com/office/powerpoint/2010/main" val="227099175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Cumberland County has seen a significant decrease in diabetes deaths relative to the State of Maine overall. However, the county has had an increase, albeit not a significant increase, in diabetes deaths. </a:t>
            </a:r>
          </a:p>
          <a:p>
            <a:endParaRPr lang="en-US" dirty="0"/>
          </a:p>
          <a:p>
            <a:r>
              <a:rPr lang="en-US" dirty="0"/>
              <a:t>Oxford County has seen a significant increase in diabetes deaths relative to the State of Maine overall. Common causes for diabetes deaths are cardiovascular diseases and cancer. </a:t>
            </a:r>
          </a:p>
          <a:p>
            <a:endParaRPr lang="en-US" dirty="0"/>
          </a:p>
          <a:p>
            <a:r>
              <a:rPr lang="en-US" dirty="0"/>
              <a:t>Source: https://pubmed.ncbi.nlm.nih.gov/30296369/#:~:text=The%20most%20common%20causes%20of,early%20onset%20of%20the%20disease.</a:t>
            </a:r>
          </a:p>
          <a:p>
            <a:endParaRPr lang="en-US" dirty="0"/>
          </a:p>
          <a:p>
            <a:r>
              <a:rPr lang="en-US" sz="1800" b="0" i="0" u="none" strike="noStrike" dirty="0">
                <a:solidFill>
                  <a:srgbClr val="000000"/>
                </a:solidFill>
                <a:effectLst/>
                <a:latin typeface="Calibri" panose="020F0502020204030204" pitchFamily="34" charset="0"/>
              </a:rPr>
              <a:t>Data Source: Maine CDC Vital Records</a:t>
            </a:r>
            <a:br>
              <a:rPr lang="en-US" sz="1800" b="0" i="0" u="none" strike="noStrike" dirty="0">
                <a:solidFill>
                  <a:srgbClr val="000000"/>
                </a:solidFill>
                <a:effectLst/>
                <a:latin typeface="Calibri" panose="020F0502020204030204" pitchFamily="34" charset="0"/>
              </a:rPr>
            </a:br>
            <a:r>
              <a:rPr lang="en-US" sz="1800" b="0" i="0" u="none" strike="noStrike" dirty="0">
                <a:solidFill>
                  <a:srgbClr val="000000"/>
                </a:solidFill>
                <a:effectLst/>
                <a:latin typeface="Calibri" panose="020F0502020204030204" pitchFamily="34" charset="0"/>
              </a:rPr>
              <a:t>Read as needed. Definition: Rate per 100,000 people of deaths with diabetes as an underlying cause of death.</a:t>
            </a:r>
            <a:r>
              <a:rPr lang="en-US" dirty="0"/>
              <a:t> </a:t>
            </a:r>
          </a:p>
        </p:txBody>
      </p:sp>
      <p:sp>
        <p:nvSpPr>
          <p:cNvPr id="4" name="Slide Number Placeholder 3"/>
          <p:cNvSpPr>
            <a:spLocks noGrp="1"/>
          </p:cNvSpPr>
          <p:nvPr>
            <p:ph type="sldNum" sz="quarter" idx="5"/>
          </p:nvPr>
        </p:nvSpPr>
        <p:spPr/>
        <p:txBody>
          <a:bodyPr/>
          <a:lstStyle/>
          <a:p>
            <a:fld id="{4886CDD7-021C-4D44-A941-E7B69ADD70F4}" type="slidenum">
              <a:rPr lang="en-US" smtClean="0"/>
              <a:t>35</a:t>
            </a:fld>
            <a:endParaRPr lang="en-US"/>
          </a:p>
        </p:txBody>
      </p:sp>
    </p:spTree>
    <p:extLst>
      <p:ext uri="{BB962C8B-B14F-4D97-AF65-F5344CB8AC3E}">
        <p14:creationId xmlns:p14="http://schemas.microsoft.com/office/powerpoint/2010/main" val="399374421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Cumberland County has significantly lower rates of asthma emergency department visits than the State of Maine overall. Oxford has significantly higher rates of asthma emergency department visits than the state. </a:t>
            </a:r>
          </a:p>
          <a:p>
            <a:endParaRPr lang="en-US" dirty="0"/>
          </a:p>
          <a:p>
            <a:r>
              <a:rPr lang="en-US" b="0" i="0" dirty="0">
                <a:solidFill>
                  <a:srgbClr val="000000"/>
                </a:solidFill>
                <a:effectLst/>
                <a:latin typeface="Times New Roman" panose="02020603050405020304" pitchFamily="18" charset="0"/>
              </a:rPr>
              <a:t>“Those patients with one asthma-related ED visit are more likely to experience a subsequent ED visit within 1 year. Factors associated with an emergency department revisit within 1 week include age (less than 2 years), race, ethnicity, categorization of persistent asthma, government-assisted insurance, poor quality of life due to asthma symptoms, and increased use of health care resources in the preceding 12 months for asthma.” </a:t>
            </a:r>
          </a:p>
          <a:p>
            <a:endParaRPr lang="en-US" b="0" i="0" dirty="0">
              <a:solidFill>
                <a:srgbClr val="000000"/>
              </a:solidFill>
              <a:effectLst/>
              <a:latin typeface="Times New Roman" panose="02020603050405020304" pitchFamily="18" charset="0"/>
            </a:endParaRPr>
          </a:p>
          <a:p>
            <a:r>
              <a:rPr lang="en-US" b="0" i="0" dirty="0">
                <a:solidFill>
                  <a:srgbClr val="000000"/>
                </a:solidFill>
                <a:effectLst/>
                <a:latin typeface="Times New Roman" panose="02020603050405020304" pitchFamily="18" charset="0"/>
              </a:rPr>
              <a:t>Source: https://www.ncbi.nlm.nih.gov/pmc/articles/PMC4950546/#:~:text=Factors%20associated%20with%20an%20ED,preceding%2012%20months%20for%20asthma.</a:t>
            </a:r>
          </a:p>
          <a:p>
            <a:endParaRPr lang="en-US" b="0" i="0" dirty="0">
              <a:solidFill>
                <a:srgbClr val="000000"/>
              </a:solidFill>
              <a:effectLst/>
              <a:latin typeface="Times New Roman" panose="02020603050405020304" pitchFamily="18" charset="0"/>
            </a:endParaRPr>
          </a:p>
          <a:p>
            <a:r>
              <a:rPr lang="en-US" sz="1800" b="0" i="0" u="none" strike="noStrike" dirty="0">
                <a:solidFill>
                  <a:srgbClr val="000000"/>
                </a:solidFill>
                <a:effectLst/>
                <a:latin typeface="Calibri" panose="020F0502020204030204" pitchFamily="34" charset="0"/>
              </a:rPr>
              <a:t>Data Source: Maine Health Data Organization Hospital Inpatient and Outpatient Databases</a:t>
            </a:r>
            <a:br>
              <a:rPr lang="en-US" sz="1800" b="0" i="0" u="none" strike="noStrike" dirty="0">
                <a:solidFill>
                  <a:srgbClr val="000000"/>
                </a:solidFill>
                <a:effectLst/>
                <a:latin typeface="Calibri" panose="020F0502020204030204" pitchFamily="34" charset="0"/>
              </a:rPr>
            </a:br>
            <a:r>
              <a:rPr lang="en-US" sz="1800" b="0" i="0" u="none" strike="noStrike" dirty="0">
                <a:solidFill>
                  <a:srgbClr val="000000"/>
                </a:solidFill>
                <a:effectLst/>
                <a:latin typeface="Calibri" panose="020F0502020204030204" pitchFamily="34" charset="0"/>
              </a:rPr>
              <a:t>Read as needed. Definition: Rate per 10,000 people of emergency department discharges with a principal diagnosis of asthma.</a:t>
            </a:r>
            <a:r>
              <a:rPr lang="en-US" dirty="0"/>
              <a:t> </a:t>
            </a:r>
            <a:endParaRPr lang="en-US" b="0" i="0" dirty="0">
              <a:solidFill>
                <a:srgbClr val="000000"/>
              </a:solidFill>
              <a:effectLst/>
              <a:latin typeface="Times New Roman" panose="02020603050405020304" pitchFamily="18" charset="0"/>
            </a:endParaRPr>
          </a:p>
          <a:p>
            <a:endParaRPr lang="en-US" b="0" i="0" dirty="0">
              <a:solidFill>
                <a:srgbClr val="000000"/>
              </a:solidFill>
              <a:effectLst/>
              <a:latin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4886CDD7-021C-4D44-A941-E7B69ADD70F4}" type="slidenum">
              <a:rPr lang="en-US" smtClean="0"/>
              <a:t>36</a:t>
            </a:fld>
            <a:endParaRPr lang="en-US"/>
          </a:p>
        </p:txBody>
      </p:sp>
    </p:spTree>
    <p:extLst>
      <p:ext uri="{BB962C8B-B14F-4D97-AF65-F5344CB8AC3E}">
        <p14:creationId xmlns:p14="http://schemas.microsoft.com/office/powerpoint/2010/main" val="237990610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Cumberland County had significantly less pneumonia hospitalizations than the State of Maine.  Oxford county had significantly more pneumonia hospitalizations that the state overall. </a:t>
            </a:r>
          </a:p>
          <a:p>
            <a:r>
              <a:rPr lang="en-US" dirty="0"/>
              <a:t>Recently, pneumonia has been a leading cause of hospitalizations in the US.</a:t>
            </a:r>
          </a:p>
          <a:p>
            <a:endParaRPr lang="en-US" dirty="0"/>
          </a:p>
          <a:p>
            <a:r>
              <a:rPr lang="en-US" dirty="0"/>
              <a:t> Source: https://www.cdc.gov/media/releases/2015/p0714-pneumonia-hospitalizations.html</a:t>
            </a:r>
          </a:p>
          <a:p>
            <a:endParaRPr lang="en-US" dirty="0"/>
          </a:p>
          <a:p>
            <a:r>
              <a:rPr lang="en-US" sz="1800" b="0" i="0" u="none" strike="noStrike" dirty="0">
                <a:solidFill>
                  <a:srgbClr val="000000"/>
                </a:solidFill>
                <a:effectLst/>
                <a:latin typeface="Calibri" panose="020F0502020204030204" pitchFamily="34" charset="0"/>
              </a:rPr>
              <a:t>Data Source: Maine Health Data Organization Hospital Inpatient Database</a:t>
            </a:r>
            <a:br>
              <a:rPr lang="en-US" sz="1800" b="0" i="0" u="none" strike="noStrike" dirty="0">
                <a:solidFill>
                  <a:srgbClr val="000000"/>
                </a:solidFill>
                <a:effectLst/>
                <a:latin typeface="Calibri" panose="020F0502020204030204" pitchFamily="34" charset="0"/>
              </a:rPr>
            </a:br>
            <a:r>
              <a:rPr lang="en-US" sz="1800" b="0" i="0" u="none" strike="noStrike" dirty="0">
                <a:solidFill>
                  <a:srgbClr val="000000"/>
                </a:solidFill>
                <a:effectLst/>
                <a:latin typeface="Calibri" panose="020F0502020204030204" pitchFamily="34" charset="0"/>
              </a:rPr>
              <a:t>Read as needed. Definition: Rate per 10,000 people of hospital discharges with a principal diagnosis of pneumonia.</a:t>
            </a:r>
            <a:r>
              <a:rPr lang="en-US" dirty="0"/>
              <a:t> </a:t>
            </a:r>
          </a:p>
          <a:p>
            <a:endParaRPr lang="en-US" dirty="0"/>
          </a:p>
        </p:txBody>
      </p:sp>
      <p:sp>
        <p:nvSpPr>
          <p:cNvPr id="4" name="Slide Number Placeholder 3"/>
          <p:cNvSpPr>
            <a:spLocks noGrp="1"/>
          </p:cNvSpPr>
          <p:nvPr>
            <p:ph type="sldNum" sz="quarter" idx="5"/>
          </p:nvPr>
        </p:nvSpPr>
        <p:spPr/>
        <p:txBody>
          <a:bodyPr/>
          <a:lstStyle/>
          <a:p>
            <a:fld id="{4886CDD7-021C-4D44-A941-E7B69ADD70F4}" type="slidenum">
              <a:rPr lang="en-US" smtClean="0"/>
              <a:t>37</a:t>
            </a:fld>
            <a:endParaRPr lang="en-US"/>
          </a:p>
        </p:txBody>
      </p:sp>
    </p:spTree>
    <p:extLst>
      <p:ext uri="{BB962C8B-B14F-4D97-AF65-F5344CB8AC3E}">
        <p14:creationId xmlns:p14="http://schemas.microsoft.com/office/powerpoint/2010/main" val="328130440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Injury related deaths are significantly higher in Cumberland County between time periods. However, these deaths are significantly lower than the State of Maine overall. </a:t>
            </a:r>
          </a:p>
          <a:p>
            <a:r>
              <a:rPr lang="en-US" baseline="0" dirty="0"/>
              <a:t>As note earlier, three of the most common causes are </a:t>
            </a:r>
            <a:r>
              <a:rPr lang="en-US" baseline="0" dirty="0" err="1"/>
              <a:t>i</a:t>
            </a:r>
            <a:r>
              <a:rPr lang="en-US" baseline="0" dirty="0"/>
              <a:t>) Deaths due to motor vehicle crashes, ii) deaths due to accidental falls, and iii) deaths due to poisonings that either were unintentional, or the intent was undetermined. </a:t>
            </a:r>
            <a:endParaRPr lang="en-US" dirty="0"/>
          </a:p>
          <a:p>
            <a:endParaRPr lang="en-US" dirty="0"/>
          </a:p>
          <a:p>
            <a:r>
              <a:rPr lang="en-US" dirty="0"/>
              <a:t>There is no Oxford County data on this indicator. </a:t>
            </a:r>
          </a:p>
          <a:p>
            <a:endParaRPr lang="en-US" dirty="0"/>
          </a:p>
          <a:p>
            <a:r>
              <a:rPr lang="en-US" sz="1800" b="0" i="0" u="none" strike="noStrike" dirty="0">
                <a:solidFill>
                  <a:srgbClr val="000000"/>
                </a:solidFill>
                <a:effectLst/>
                <a:latin typeface="Calibri" panose="020F0502020204030204" pitchFamily="34" charset="0"/>
              </a:rPr>
              <a:t>Data Source: Maine CDC Vital Records</a:t>
            </a:r>
            <a:br>
              <a:rPr lang="en-US" sz="1800" b="0" i="0" u="none" strike="noStrike" dirty="0">
                <a:solidFill>
                  <a:srgbClr val="000000"/>
                </a:solidFill>
                <a:effectLst/>
                <a:latin typeface="Calibri" panose="020F0502020204030204" pitchFamily="34" charset="0"/>
              </a:rPr>
            </a:br>
            <a:r>
              <a:rPr lang="en-US" sz="1800" b="0" i="0" u="none" strike="noStrike" dirty="0">
                <a:solidFill>
                  <a:srgbClr val="000000"/>
                </a:solidFill>
                <a:effectLst/>
                <a:latin typeface="Calibri" panose="020F0502020204030204" pitchFamily="34" charset="0"/>
              </a:rPr>
              <a:t>Read as needed. Definition: Rate per 100,000 people of deaths due to injuries.</a:t>
            </a:r>
            <a:r>
              <a:rPr lang="en-US" dirty="0"/>
              <a:t> </a:t>
            </a:r>
          </a:p>
        </p:txBody>
      </p:sp>
      <p:sp>
        <p:nvSpPr>
          <p:cNvPr id="4" name="Slide Number Placeholder 3"/>
          <p:cNvSpPr>
            <a:spLocks noGrp="1"/>
          </p:cNvSpPr>
          <p:nvPr>
            <p:ph type="sldNum" sz="quarter" idx="5"/>
          </p:nvPr>
        </p:nvSpPr>
        <p:spPr/>
        <p:txBody>
          <a:bodyPr/>
          <a:lstStyle/>
          <a:p>
            <a:fld id="{4886CDD7-021C-4D44-A941-E7B69ADD70F4}" type="slidenum">
              <a:rPr lang="en-US" smtClean="0"/>
              <a:t>38</a:t>
            </a:fld>
            <a:endParaRPr lang="en-US"/>
          </a:p>
        </p:txBody>
      </p:sp>
    </p:spTree>
    <p:extLst>
      <p:ext uri="{BB962C8B-B14F-4D97-AF65-F5344CB8AC3E}">
        <p14:creationId xmlns:p14="http://schemas.microsoft.com/office/powerpoint/2010/main" val="159085219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Cumberland and Oxford County, there are significantly less fall-related injury emergency department visits compared to the state overall.</a:t>
            </a:r>
          </a:p>
          <a:p>
            <a:endParaRPr lang="en-US" dirty="0"/>
          </a:p>
          <a:p>
            <a:r>
              <a:rPr lang="en-US" sz="1800" b="0" i="0" u="none" strike="noStrike" dirty="0">
                <a:solidFill>
                  <a:srgbClr val="000000"/>
                </a:solidFill>
                <a:effectLst/>
                <a:latin typeface="Calibri" panose="020F0502020204030204" pitchFamily="34" charset="0"/>
              </a:rPr>
              <a:t>Data Source: Maine Health Data Organization Hospital Inpatient and Outpatient Databases</a:t>
            </a:r>
            <a:br>
              <a:rPr lang="en-US" sz="1800" b="0" i="0" u="none" strike="noStrike" dirty="0">
                <a:solidFill>
                  <a:srgbClr val="000000"/>
                </a:solidFill>
                <a:effectLst/>
                <a:latin typeface="Calibri" panose="020F0502020204030204" pitchFamily="34" charset="0"/>
              </a:rPr>
            </a:br>
            <a:r>
              <a:rPr lang="en-US" sz="1800" b="0" i="0" u="none" strike="noStrike" dirty="0">
                <a:solidFill>
                  <a:srgbClr val="000000"/>
                </a:solidFill>
                <a:effectLst/>
                <a:latin typeface="Calibri" panose="020F0502020204030204" pitchFamily="34" charset="0"/>
              </a:rPr>
              <a:t>Read as needed. Definition: Rate per 10,000 people of emergency department discharges with a diagnoses of a fall-related injury.</a:t>
            </a:r>
            <a:r>
              <a:rPr lang="en-US" dirty="0"/>
              <a:t> </a:t>
            </a:r>
          </a:p>
          <a:p>
            <a:endParaRPr lang="en-US" dirty="0"/>
          </a:p>
        </p:txBody>
      </p:sp>
      <p:sp>
        <p:nvSpPr>
          <p:cNvPr id="4" name="Slide Number Placeholder 3"/>
          <p:cNvSpPr>
            <a:spLocks noGrp="1"/>
          </p:cNvSpPr>
          <p:nvPr>
            <p:ph type="sldNum" sz="quarter" idx="5"/>
          </p:nvPr>
        </p:nvSpPr>
        <p:spPr/>
        <p:txBody>
          <a:bodyPr/>
          <a:lstStyle/>
          <a:p>
            <a:fld id="{4886CDD7-021C-4D44-A941-E7B69ADD70F4}" type="slidenum">
              <a:rPr lang="en-US" smtClean="0"/>
              <a:t>39</a:t>
            </a:fld>
            <a:endParaRPr lang="en-US"/>
          </a:p>
        </p:txBody>
      </p:sp>
    </p:spTree>
    <p:extLst>
      <p:ext uri="{BB962C8B-B14F-4D97-AF65-F5344CB8AC3E}">
        <p14:creationId xmlns:p14="http://schemas.microsoft.com/office/powerpoint/2010/main" val="383442991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rates of poisoning deaths within Cumberland County have increased significantly since 2007-2011. This indicator shows unintentional or undetermined poisoning, meaning these deaths are not due to suicide or other intentional injuries. While the Cumberland County rate is lower than the state, the difference is not significant. </a:t>
            </a:r>
          </a:p>
          <a:p>
            <a:endParaRPr lang="en-US" dirty="0"/>
          </a:p>
          <a:p>
            <a:r>
              <a:rPr lang="en-US" dirty="0"/>
              <a:t>Data is unavailable for Oxford County on this indicator. </a:t>
            </a:r>
          </a:p>
          <a:p>
            <a:endParaRPr lang="en-US" dirty="0"/>
          </a:p>
          <a:p>
            <a:r>
              <a:rPr lang="en-US" dirty="0"/>
              <a:t>Source: </a:t>
            </a:r>
            <a:r>
              <a:rPr lang="en-US" sz="1800" b="0" i="0" u="none" strike="noStrike" dirty="0">
                <a:solidFill>
                  <a:srgbClr val="000000"/>
                </a:solidFill>
                <a:effectLst/>
                <a:latin typeface="Arial" panose="020B0604020202020204" pitchFamily="34" charset="0"/>
              </a:rPr>
              <a:t>Maine CDC Vital Records</a:t>
            </a:r>
            <a:r>
              <a:rPr lang="en-US" dirty="0"/>
              <a:t> </a:t>
            </a:r>
          </a:p>
          <a:p>
            <a:endParaRPr lang="en-US" dirty="0"/>
          </a:p>
        </p:txBody>
      </p:sp>
      <p:sp>
        <p:nvSpPr>
          <p:cNvPr id="4" name="Slide Number Placeholder 3"/>
          <p:cNvSpPr>
            <a:spLocks noGrp="1"/>
          </p:cNvSpPr>
          <p:nvPr>
            <p:ph type="sldNum" sz="quarter" idx="5"/>
          </p:nvPr>
        </p:nvSpPr>
        <p:spPr/>
        <p:txBody>
          <a:bodyPr/>
          <a:lstStyle/>
          <a:p>
            <a:fld id="{4886CDD7-021C-4D44-A941-E7B69ADD70F4}" type="slidenum">
              <a:rPr lang="en-US" smtClean="0"/>
              <a:t>40</a:t>
            </a:fld>
            <a:endParaRPr lang="en-US"/>
          </a:p>
        </p:txBody>
      </p:sp>
    </p:spTree>
    <p:extLst>
      <p:ext uri="{BB962C8B-B14F-4D97-AF65-F5344CB8AC3E}">
        <p14:creationId xmlns:p14="http://schemas.microsoft.com/office/powerpoint/2010/main" val="37484920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t>Jo or JSI</a:t>
            </a:r>
          </a:p>
          <a:p>
            <a:endParaRPr lang="en-US" dirty="0"/>
          </a:p>
        </p:txBody>
      </p:sp>
      <p:sp>
        <p:nvSpPr>
          <p:cNvPr id="4" name="Slide Number Placeholder 3"/>
          <p:cNvSpPr>
            <a:spLocks noGrp="1"/>
          </p:cNvSpPr>
          <p:nvPr>
            <p:ph type="sldNum" sz="quarter" idx="5"/>
          </p:nvPr>
        </p:nvSpPr>
        <p:spPr/>
        <p:txBody>
          <a:bodyPr/>
          <a:lstStyle/>
          <a:p>
            <a:fld id="{4886CDD7-021C-4D44-A941-E7B69ADD70F4}" type="slidenum">
              <a:rPr lang="en-US" smtClean="0"/>
              <a:t>5</a:t>
            </a:fld>
            <a:endParaRPr lang="en-US"/>
          </a:p>
        </p:txBody>
      </p:sp>
    </p:spTree>
    <p:extLst>
      <p:ext uri="{BB962C8B-B14F-4D97-AF65-F5344CB8AC3E}">
        <p14:creationId xmlns:p14="http://schemas.microsoft.com/office/powerpoint/2010/main" val="218756695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Cumberland County had significantly less mental health emergency department visits than the State of Maine overall. Nationwide, emergency department visits tend to be higher among adults aged 18-44 years old. Source: https://www.cdc.gov/mmwr/volumes/69/wr/mm6948a13.htm</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dirty="0">
                <a:solidFill>
                  <a:srgbClr val="000000"/>
                </a:solidFill>
                <a:effectLst/>
                <a:latin typeface="Calibri" panose="020F0502020204030204" pitchFamily="34" charset="0"/>
              </a:rPr>
              <a:t>Data Source: Maine Health Data Organization Hospital Inpatient and Outpatient Databases</a:t>
            </a:r>
            <a:br>
              <a:rPr lang="en-US" sz="1200" b="0" i="0" u="none" strike="noStrike" dirty="0">
                <a:solidFill>
                  <a:srgbClr val="000000"/>
                </a:solidFill>
                <a:effectLst/>
                <a:latin typeface="Calibri" panose="020F0502020204030204" pitchFamily="34" charset="0"/>
              </a:rPr>
            </a:br>
            <a:r>
              <a:rPr lang="en-US" sz="1200" b="0" i="0" u="none" strike="noStrike" dirty="0">
                <a:solidFill>
                  <a:srgbClr val="000000"/>
                </a:solidFill>
                <a:effectLst/>
                <a:latin typeface="Calibri" panose="020F0502020204030204" pitchFamily="34" charset="0"/>
              </a:rPr>
              <a:t>To be read as needed. Read as needed. Definition: Rate per 10,000 people of emergency department discharges with a principal diagnosis of mental health condition.</a:t>
            </a:r>
            <a:r>
              <a:rPr lang="en-US" dirty="0"/>
              <a:t> </a:t>
            </a:r>
          </a:p>
          <a:p>
            <a:endParaRPr lang="en-US" dirty="0"/>
          </a:p>
        </p:txBody>
      </p:sp>
      <p:sp>
        <p:nvSpPr>
          <p:cNvPr id="4" name="Slide Number Placeholder 3"/>
          <p:cNvSpPr>
            <a:spLocks noGrp="1"/>
          </p:cNvSpPr>
          <p:nvPr>
            <p:ph type="sldNum" sz="quarter" idx="5"/>
          </p:nvPr>
        </p:nvSpPr>
        <p:spPr/>
        <p:txBody>
          <a:bodyPr/>
          <a:lstStyle/>
          <a:p>
            <a:fld id="{4886CDD7-021C-4D44-A941-E7B69ADD70F4}" type="slidenum">
              <a:rPr lang="en-US" smtClean="0"/>
              <a:t>41</a:t>
            </a:fld>
            <a:endParaRPr lang="en-US"/>
          </a:p>
        </p:txBody>
      </p:sp>
    </p:spTree>
    <p:extLst>
      <p:ext uri="{BB962C8B-B14F-4D97-AF65-F5344CB8AC3E}">
        <p14:creationId xmlns:p14="http://schemas.microsoft.com/office/powerpoint/2010/main" val="192228700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graph shows r</a:t>
            </a:r>
            <a:r>
              <a:rPr lang="en-US" sz="1200" b="0" i="0" u="none" strike="noStrike" dirty="0">
                <a:solidFill>
                  <a:srgbClr val="000000"/>
                </a:solidFill>
                <a:effectLst/>
                <a:latin typeface="Arial" panose="020B0604020202020204" pitchFamily="34" charset="0"/>
              </a:rPr>
              <a:t>ate of deaths for which drugs are the underlying cause, including those attributable to acute poisoning by drugs and those from medical conditions resulting from chronic drug use.  Deaths due to alcohol use are not included. The rate of drug-induced deaths among Cumberland County residents is significantly higher within the county. There is not a significant difference between the county and the state.</a:t>
            </a:r>
          </a:p>
          <a:p>
            <a:endParaRPr lang="en-US" sz="1200" b="0" i="0" u="none" strike="noStrike" dirty="0">
              <a:solidFill>
                <a:srgbClr val="000000"/>
              </a:solidFill>
              <a:effectLst/>
              <a:latin typeface="Arial" panose="020B0604020202020204" pitchFamily="34" charset="0"/>
            </a:endParaRPr>
          </a:p>
          <a:p>
            <a:r>
              <a:rPr lang="en-US" sz="1200" b="0" i="0" u="none" strike="noStrike" dirty="0">
                <a:solidFill>
                  <a:srgbClr val="000000"/>
                </a:solidFill>
                <a:effectLst/>
                <a:latin typeface="Arial" panose="020B0604020202020204" pitchFamily="34" charset="0"/>
              </a:rPr>
              <a:t>Data is not available for Oxford County on this indicator. </a:t>
            </a:r>
          </a:p>
          <a:p>
            <a:endParaRPr lang="en-US" sz="1200" b="0" i="0" u="none" strike="noStrike" dirty="0">
              <a:solidFill>
                <a:srgbClr val="000000"/>
              </a:solidFill>
              <a:effectLst/>
              <a:latin typeface="Arial" panose="020B0604020202020204" pitchFamily="34" charset="0"/>
            </a:endParaRPr>
          </a:p>
          <a:p>
            <a:endParaRPr lang="en-US" sz="1200" b="0" i="0" u="none" strike="noStrike" dirty="0">
              <a:solidFill>
                <a:srgbClr val="000000"/>
              </a:solidFill>
              <a:effectLst/>
              <a:latin typeface="Arial" panose="020B0604020202020204" pitchFamily="34" charset="0"/>
            </a:endParaRPr>
          </a:p>
          <a:p>
            <a:r>
              <a:rPr lang="en-US" dirty="0"/>
              <a:t>Source: </a:t>
            </a:r>
            <a:r>
              <a:rPr lang="en-US" sz="1200" b="0" i="0" u="none" strike="noStrike" dirty="0">
                <a:solidFill>
                  <a:srgbClr val="000000"/>
                </a:solidFill>
                <a:effectLst/>
                <a:latin typeface="Arial" panose="020B0604020202020204" pitchFamily="34" charset="0"/>
              </a:rPr>
              <a:t>Maine CDC Vital Records and CDC WONDER Online Database</a:t>
            </a:r>
            <a:r>
              <a:rPr lang="en-US" dirty="0"/>
              <a:t> </a:t>
            </a:r>
          </a:p>
          <a:p>
            <a:endParaRPr lang="en-US" dirty="0"/>
          </a:p>
        </p:txBody>
      </p:sp>
      <p:sp>
        <p:nvSpPr>
          <p:cNvPr id="4" name="Slide Number Placeholder 3"/>
          <p:cNvSpPr>
            <a:spLocks noGrp="1"/>
          </p:cNvSpPr>
          <p:nvPr>
            <p:ph type="sldNum" sz="quarter" idx="5"/>
          </p:nvPr>
        </p:nvSpPr>
        <p:spPr/>
        <p:txBody>
          <a:bodyPr/>
          <a:lstStyle/>
          <a:p>
            <a:fld id="{4886CDD7-021C-4D44-A941-E7B69ADD70F4}" type="slidenum">
              <a:rPr lang="en-US" smtClean="0"/>
              <a:t>42</a:t>
            </a:fld>
            <a:endParaRPr lang="en-US"/>
          </a:p>
        </p:txBody>
      </p:sp>
    </p:spTree>
    <p:extLst>
      <p:ext uri="{BB962C8B-B14F-4D97-AF65-F5344CB8AC3E}">
        <p14:creationId xmlns:p14="http://schemas.microsoft.com/office/powerpoint/2010/main" val="333959874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percent of middle school students in Cumberland County who have seriously considered suicide has increased between the two time periods.  The difference between the two time points is significant. </a:t>
            </a:r>
          </a:p>
          <a:p>
            <a:endParaRPr lang="en-US" dirty="0"/>
          </a:p>
          <a:p>
            <a:r>
              <a:rPr lang="en-US" sz="1200" b="0" i="0" u="none" strike="noStrike" dirty="0">
                <a:solidFill>
                  <a:srgbClr val="000000"/>
                </a:solidFill>
                <a:effectLst/>
                <a:latin typeface="Calibri" panose="020F0502020204030204" pitchFamily="34" charset="0"/>
              </a:rPr>
              <a:t>Data Source: Maine Integrated Youth Health Survey</a:t>
            </a:r>
            <a:br>
              <a:rPr lang="en-US" sz="1200" b="0" i="0" u="none" strike="noStrike" dirty="0">
                <a:solidFill>
                  <a:srgbClr val="000000"/>
                </a:solidFill>
                <a:effectLst/>
                <a:latin typeface="Calibri" panose="020F0502020204030204" pitchFamily="34" charset="0"/>
              </a:rPr>
            </a:br>
            <a:r>
              <a:rPr lang="en-US" sz="1200" b="0" i="0" u="none" strike="noStrike" dirty="0">
                <a:solidFill>
                  <a:srgbClr val="000000"/>
                </a:solidFill>
                <a:effectLst/>
                <a:latin typeface="Calibri" panose="020F0502020204030204" pitchFamily="34" charset="0"/>
              </a:rPr>
              <a:t/>
            </a:r>
            <a:br>
              <a:rPr lang="en-US" sz="1200" b="0" i="0" u="none" strike="noStrike" dirty="0">
                <a:solidFill>
                  <a:srgbClr val="000000"/>
                </a:solidFill>
                <a:effectLst/>
                <a:latin typeface="Calibri" panose="020F0502020204030204" pitchFamily="34" charset="0"/>
              </a:rPr>
            </a:br>
            <a:r>
              <a:rPr lang="en-US" sz="1200" b="0" i="0" u="none" strike="noStrike" dirty="0">
                <a:solidFill>
                  <a:srgbClr val="000000"/>
                </a:solidFill>
                <a:effectLst/>
                <a:latin typeface="Calibri" panose="020F0502020204030204" pitchFamily="34" charset="0"/>
              </a:rPr>
              <a:t>To be read as needed. Read as needed. Definition: Percentage of seventh- and eighth-grade students who ever seriously considered attempting suicide.  Data collected in odd numbered years.</a:t>
            </a:r>
            <a:r>
              <a:rPr lang="en-US" dirty="0"/>
              <a:t> </a:t>
            </a:r>
          </a:p>
        </p:txBody>
      </p:sp>
      <p:sp>
        <p:nvSpPr>
          <p:cNvPr id="4" name="Slide Number Placeholder 3"/>
          <p:cNvSpPr>
            <a:spLocks noGrp="1"/>
          </p:cNvSpPr>
          <p:nvPr>
            <p:ph type="sldNum" sz="quarter" idx="5"/>
          </p:nvPr>
        </p:nvSpPr>
        <p:spPr/>
        <p:txBody>
          <a:bodyPr/>
          <a:lstStyle/>
          <a:p>
            <a:fld id="{4886CDD7-021C-4D44-A941-E7B69ADD70F4}" type="slidenum">
              <a:rPr lang="en-US" smtClean="0"/>
              <a:t>43</a:t>
            </a:fld>
            <a:endParaRPr lang="en-US"/>
          </a:p>
        </p:txBody>
      </p:sp>
    </p:spTree>
    <p:extLst>
      <p:ext uri="{BB962C8B-B14F-4D97-AF65-F5344CB8AC3E}">
        <p14:creationId xmlns:p14="http://schemas.microsoft.com/office/powerpoint/2010/main" val="6205189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percent of Cumberland and Oxford County middle school students reporting feeling sad or hopeless for two week in a row has increased, however this difference is not significant. </a:t>
            </a:r>
          </a:p>
          <a:p>
            <a:endParaRPr lang="en-US" dirty="0"/>
          </a:p>
          <a:p>
            <a:endParaRPr lang="en-US" dirty="0"/>
          </a:p>
          <a:p>
            <a:r>
              <a:rPr lang="en-US" sz="1200" b="0" i="0" u="none" strike="noStrike" dirty="0">
                <a:solidFill>
                  <a:srgbClr val="000000"/>
                </a:solidFill>
                <a:effectLst/>
                <a:latin typeface="Calibri" panose="020F0502020204030204" pitchFamily="34" charset="0"/>
              </a:rPr>
              <a:t>Data Source: Maine Integrated Youth Health Survey</a:t>
            </a:r>
            <a:br>
              <a:rPr lang="en-US" sz="1200" b="0" i="0" u="none" strike="noStrike" dirty="0">
                <a:solidFill>
                  <a:srgbClr val="000000"/>
                </a:solidFill>
                <a:effectLst/>
                <a:latin typeface="Calibri" panose="020F0502020204030204" pitchFamily="34" charset="0"/>
              </a:rPr>
            </a:br>
            <a:r>
              <a:rPr lang="en-US" sz="1200" b="0" i="0" u="none" strike="noStrike" dirty="0">
                <a:solidFill>
                  <a:srgbClr val="000000"/>
                </a:solidFill>
                <a:effectLst/>
                <a:latin typeface="Calibri" panose="020F0502020204030204" pitchFamily="34" charset="0"/>
              </a:rPr>
              <a:t>To be read as needed. Read as needed. Definition: Percentage of seventh- and eighth-grade students who ever felt so sad or hopeless almost every day for two weeks or more in a row that they stopped doing some usual activities. Data collected in odd numbered years.</a:t>
            </a:r>
            <a:r>
              <a:rPr lang="en-US" sz="1800" dirty="0"/>
              <a:t> </a:t>
            </a:r>
            <a:endParaRPr lang="en-US" dirty="0"/>
          </a:p>
        </p:txBody>
      </p:sp>
      <p:sp>
        <p:nvSpPr>
          <p:cNvPr id="4" name="Slide Number Placeholder 3"/>
          <p:cNvSpPr>
            <a:spLocks noGrp="1"/>
          </p:cNvSpPr>
          <p:nvPr>
            <p:ph type="sldNum" sz="quarter" idx="5"/>
          </p:nvPr>
        </p:nvSpPr>
        <p:spPr/>
        <p:txBody>
          <a:bodyPr/>
          <a:lstStyle/>
          <a:p>
            <a:fld id="{4886CDD7-021C-4D44-A941-E7B69ADD70F4}" type="slidenum">
              <a:rPr lang="en-US" smtClean="0"/>
              <a:t>44</a:t>
            </a:fld>
            <a:endParaRPr lang="en-US"/>
          </a:p>
        </p:txBody>
      </p:sp>
    </p:spTree>
    <p:extLst>
      <p:ext uri="{BB962C8B-B14F-4D97-AF65-F5344CB8AC3E}">
        <p14:creationId xmlns:p14="http://schemas.microsoft.com/office/powerpoint/2010/main" val="286052786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dirty="0">
                <a:solidFill>
                  <a:srgbClr val="000000"/>
                </a:solidFill>
                <a:effectLst/>
                <a:latin typeface="Calibri" panose="020F0502020204030204" pitchFamily="34" charset="0"/>
              </a:rPr>
              <a:t>This </a:t>
            </a:r>
            <a:r>
              <a:rPr lang="en-US" sz="1800" b="0" i="0" u="none" strike="noStrike" baseline="0" dirty="0">
                <a:solidFill>
                  <a:srgbClr val="000000"/>
                </a:solidFill>
                <a:effectLst/>
                <a:latin typeface="Calibri" panose="020F0502020204030204" pitchFamily="34" charset="0"/>
              </a:rPr>
              <a:t>graph shows the percentage of  7</a:t>
            </a:r>
            <a:r>
              <a:rPr lang="en-US" sz="1800" b="0" i="0" u="none" strike="noStrike" baseline="30000" dirty="0">
                <a:solidFill>
                  <a:srgbClr val="000000"/>
                </a:solidFill>
                <a:effectLst/>
                <a:latin typeface="Calibri" panose="020F0502020204030204" pitchFamily="34" charset="0"/>
              </a:rPr>
              <a:t>th</a:t>
            </a:r>
            <a:r>
              <a:rPr lang="en-US" sz="1800" b="0" i="0" u="none" strike="noStrike" baseline="0" dirty="0">
                <a:solidFill>
                  <a:srgbClr val="000000"/>
                </a:solidFill>
                <a:effectLst/>
                <a:latin typeface="Calibri" panose="020F0502020204030204" pitchFamily="34" charset="0"/>
              </a:rPr>
              <a:t> and 8</a:t>
            </a:r>
            <a:r>
              <a:rPr lang="en-US" sz="1800" b="0" i="0" u="none" strike="noStrike" baseline="30000" dirty="0">
                <a:solidFill>
                  <a:srgbClr val="000000"/>
                </a:solidFill>
                <a:effectLst/>
                <a:latin typeface="Calibri" panose="020F0502020204030204" pitchFamily="34" charset="0"/>
              </a:rPr>
              <a:t>th</a:t>
            </a:r>
            <a:r>
              <a:rPr lang="en-US" sz="1800" b="0" i="0" u="none" strike="noStrike" baseline="0" dirty="0">
                <a:solidFill>
                  <a:srgbClr val="000000"/>
                </a:solidFill>
                <a:effectLst/>
                <a:latin typeface="Calibri" panose="020F0502020204030204" pitchFamily="34" charset="0"/>
              </a:rPr>
              <a:t> graders feeling sad or hopeless for two weeks in a row from 2015, 2017, and 2019.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baseline="0" dirty="0">
                <a:solidFill>
                  <a:srgbClr val="000000"/>
                </a:solidFill>
                <a:effectLst/>
                <a:latin typeface="Calibri" panose="020F0502020204030204" pitchFamily="34" charset="0"/>
              </a:rPr>
              <a:t>In 2015 in Oxford County 28% reported feeling sad or hopeless, this decreased to 20% in 2017, then increased to 25% in 2019.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baseline="0" dirty="0">
                <a:solidFill>
                  <a:srgbClr val="000000"/>
                </a:solidFill>
                <a:effectLst/>
                <a:latin typeface="Calibri" panose="020F0502020204030204" pitchFamily="34" charset="0"/>
              </a:rPr>
              <a:t>Cumberland County has seen an increasing trend  of feeling sad/hopeless from 2015, to 2017, to 2019.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baseline="0" dirty="0">
                <a:solidFill>
                  <a:srgbClr val="000000"/>
                </a:solidFill>
                <a:effectLst/>
                <a:latin typeface="Calibri" panose="020F0502020204030204" pitchFamily="34" charset="0"/>
              </a:rPr>
              <a:t>In 2019, each county saw increase in feelings of sadness and hopelessness amongst middle school students.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b="0" i="0" u="none" strike="noStrike" baseline="0" dirty="0">
              <a:solidFill>
                <a:srgbClr val="000000"/>
              </a:solidFill>
              <a:effectLst/>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b="0" i="0" u="none" strike="noStrike" baseline="0" dirty="0">
              <a:solidFill>
                <a:srgbClr val="000000"/>
              </a:solidFill>
              <a:effectLst/>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b="0" i="0" u="none" strike="noStrike" dirty="0">
              <a:solidFill>
                <a:srgbClr val="000000"/>
              </a:solidFill>
              <a:effectLst/>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dirty="0">
                <a:solidFill>
                  <a:srgbClr val="000000"/>
                </a:solidFill>
                <a:effectLst/>
                <a:latin typeface="Calibri" panose="020F0502020204030204" pitchFamily="34" charset="0"/>
              </a:rPr>
              <a:t>Data for these measures are collected in odd numbered years. </a:t>
            </a:r>
          </a:p>
          <a:p>
            <a:endParaRPr lang="en-US" sz="1800" b="0" i="0" u="none" strike="noStrike" dirty="0">
              <a:solidFill>
                <a:srgbClr val="000000"/>
              </a:solidFill>
              <a:effectLst/>
              <a:latin typeface="Calibri" panose="020F0502020204030204" pitchFamily="34" charset="0"/>
            </a:endParaRPr>
          </a:p>
          <a:p>
            <a:r>
              <a:rPr lang="en-US" sz="1800" b="0" i="0" u="none" strike="noStrike" dirty="0">
                <a:solidFill>
                  <a:srgbClr val="000000"/>
                </a:solidFill>
                <a:effectLst/>
                <a:latin typeface="Calibri" panose="020F0502020204030204" pitchFamily="34" charset="0"/>
              </a:rPr>
              <a:t>Data Source: Maine Integrated Youth Health Survey</a:t>
            </a:r>
            <a:br>
              <a:rPr lang="en-US" sz="1800" b="0" i="0" u="none" strike="noStrike" dirty="0">
                <a:solidFill>
                  <a:srgbClr val="000000"/>
                </a:solidFill>
                <a:effectLst/>
                <a:latin typeface="Calibri" panose="020F0502020204030204" pitchFamily="34" charset="0"/>
              </a:rPr>
            </a:br>
            <a:r>
              <a:rPr lang="en-US" sz="1800" b="0" i="0" u="none" strike="noStrike" dirty="0">
                <a:solidFill>
                  <a:srgbClr val="000000"/>
                </a:solidFill>
                <a:effectLst/>
                <a:latin typeface="Calibri" panose="020F0502020204030204" pitchFamily="34" charset="0"/>
              </a:rPr>
              <a:t>To be read as needed. Read as needed. Definition: Percentage of seventh- and eighth-grade students who ever felt so sad or hopeless almost every day for two weeks or more in a row that they stopped doing some usual activities. Data collected in odd numbered years.</a:t>
            </a:r>
            <a:r>
              <a:rPr lang="en-US" sz="2800" dirty="0"/>
              <a:t> </a:t>
            </a:r>
            <a:r>
              <a:rPr lang="en-US" sz="1800" b="0" i="0" u="none" strike="noStrike" dirty="0">
                <a:solidFill>
                  <a:srgbClr val="000000"/>
                </a:solidFill>
                <a:effectLst/>
                <a:latin typeface="Calibri" panose="020F0502020204030204" pitchFamily="34" charset="0"/>
              </a:rPr>
              <a:t/>
            </a:r>
            <a:br>
              <a:rPr lang="en-US" sz="1800" b="0" i="0" u="none" strike="noStrike" dirty="0">
                <a:solidFill>
                  <a:srgbClr val="000000"/>
                </a:solidFill>
                <a:effectLst/>
                <a:latin typeface="Calibri" panose="020F0502020204030204" pitchFamily="34" charset="0"/>
              </a:rPr>
            </a:br>
            <a:r>
              <a:rPr lang="en-US" sz="1800" b="0" i="0" u="none" strike="noStrike" dirty="0">
                <a:solidFill>
                  <a:srgbClr val="000000"/>
                </a:solidFill>
                <a:effectLst/>
                <a:latin typeface="Calibri" panose="020F0502020204030204" pitchFamily="34" charset="0"/>
              </a:rPr>
              <a:t>To be read as needed. Read as needed. Definition: Percentage of seventh- and eighth-grade students who ever seriously considered attempting suicide.  Data collected in odd numbered years.</a:t>
            </a:r>
            <a:r>
              <a:rPr lang="en-US" dirty="0"/>
              <a:t> </a:t>
            </a:r>
          </a:p>
        </p:txBody>
      </p:sp>
      <p:sp>
        <p:nvSpPr>
          <p:cNvPr id="4" name="Slide Number Placeholder 3"/>
          <p:cNvSpPr>
            <a:spLocks noGrp="1"/>
          </p:cNvSpPr>
          <p:nvPr>
            <p:ph type="sldNum" sz="quarter" idx="5"/>
          </p:nvPr>
        </p:nvSpPr>
        <p:spPr/>
        <p:txBody>
          <a:bodyPr/>
          <a:lstStyle/>
          <a:p>
            <a:fld id="{4886CDD7-021C-4D44-A941-E7B69ADD70F4}" type="slidenum">
              <a:rPr lang="en-US" smtClean="0"/>
              <a:t>45</a:t>
            </a:fld>
            <a:endParaRPr lang="en-US"/>
          </a:p>
        </p:txBody>
      </p:sp>
    </p:spTree>
    <p:extLst>
      <p:ext uri="{BB962C8B-B14F-4D97-AF65-F5344CB8AC3E}">
        <p14:creationId xmlns:p14="http://schemas.microsoft.com/office/powerpoint/2010/main" val="362549577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Between time periods, Cumberland County has seen a significant decrease in drug-affected infant births between time periods and compared to the State of Maine overall. </a:t>
            </a:r>
          </a:p>
          <a:p>
            <a:r>
              <a:rPr lang="en-US" dirty="0"/>
              <a:t>Oxford County has experienced a decrease in drug-affected infant births between time periods. However, the number of drug-affected infant births is significantly higher than the state. </a:t>
            </a:r>
          </a:p>
          <a:p>
            <a:endParaRPr lang="en-US" dirty="0"/>
          </a:p>
          <a:p>
            <a:endParaRPr lang="en-US" dirty="0"/>
          </a:p>
          <a:p>
            <a:r>
              <a:rPr lang="en-US" dirty="0"/>
              <a:t>Source: </a:t>
            </a:r>
            <a:r>
              <a:rPr lang="en-US" sz="1800" b="0" i="0" u="none" strike="noStrike" dirty="0">
                <a:solidFill>
                  <a:srgbClr val="000000"/>
                </a:solidFill>
                <a:effectLst/>
                <a:latin typeface="HelveticaNeueLT Std" panose="020B0604020202020204" pitchFamily="34" charset="0"/>
              </a:rPr>
              <a:t>Maine Automated Child Welfare Information System (Maine Office of Child and Family Services)</a:t>
            </a:r>
            <a:r>
              <a:rPr lang="en-US" i="0" dirty="0"/>
              <a:t> </a:t>
            </a:r>
          </a:p>
        </p:txBody>
      </p:sp>
      <p:sp>
        <p:nvSpPr>
          <p:cNvPr id="4" name="Slide Number Placeholder 3"/>
          <p:cNvSpPr>
            <a:spLocks noGrp="1"/>
          </p:cNvSpPr>
          <p:nvPr>
            <p:ph type="sldNum" sz="quarter" idx="5"/>
          </p:nvPr>
        </p:nvSpPr>
        <p:spPr/>
        <p:txBody>
          <a:bodyPr/>
          <a:lstStyle/>
          <a:p>
            <a:fld id="{4886CDD7-021C-4D44-A941-E7B69ADD70F4}" type="slidenum">
              <a:rPr lang="en-US" smtClean="0"/>
              <a:t>46</a:t>
            </a:fld>
            <a:endParaRPr lang="en-US"/>
          </a:p>
        </p:txBody>
      </p:sp>
    </p:spTree>
    <p:extLst>
      <p:ext uri="{BB962C8B-B14F-4D97-AF65-F5344CB8AC3E}">
        <p14:creationId xmlns:p14="http://schemas.microsoft.com/office/powerpoint/2010/main" val="116725570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dirty="0">
                <a:solidFill>
                  <a:srgbClr val="000000"/>
                </a:solidFill>
                <a:effectLst/>
                <a:latin typeface="Calibri" panose="020F0502020204030204" pitchFamily="34" charset="0"/>
              </a:rPr>
              <a:t>This </a:t>
            </a:r>
            <a:r>
              <a:rPr lang="en-US" sz="1800" b="0" i="0" u="none" strike="noStrike" baseline="0" dirty="0">
                <a:solidFill>
                  <a:srgbClr val="000000"/>
                </a:solidFill>
                <a:effectLst/>
                <a:latin typeface="Calibri" panose="020F0502020204030204" pitchFamily="34" charset="0"/>
              </a:rPr>
              <a:t>graph shows the rate of drug-affected infant births per 1,000 births from 2015 through 2018-2019. Cumberland County has ranged between 29 and 42 over the range of dates. Oxford County saw a dramatic increase to 143 in 2017 which decreased to 121 in 2018-2019. This is still above the State average of 74 during 2018-2019.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b="0" i="0" u="none" strike="noStrike" baseline="0" dirty="0">
              <a:solidFill>
                <a:srgbClr val="000000"/>
              </a:solidFill>
              <a:effectLst/>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b="0" i="0" u="none" strike="noStrike" baseline="0" dirty="0">
              <a:solidFill>
                <a:srgbClr val="000000"/>
              </a:solidFill>
              <a:effectLst/>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b="0" i="0" u="none" strike="noStrike" baseline="0" dirty="0">
              <a:solidFill>
                <a:srgbClr val="000000"/>
              </a:solidFill>
              <a:effectLst/>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b="0" i="0" u="none" strike="noStrike" dirty="0">
              <a:solidFill>
                <a:srgbClr val="000000"/>
              </a:solidFill>
              <a:effectLst/>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dirty="0">
                <a:solidFill>
                  <a:srgbClr val="000000"/>
                </a:solidFill>
                <a:effectLst/>
                <a:latin typeface="Calibri" panose="020F0502020204030204" pitchFamily="34" charset="0"/>
              </a:rPr>
              <a:t>Data Source: Maine Automated Child Welfare Information System (Maine Office of Child and Family Services)</a:t>
            </a:r>
            <a:br>
              <a:rPr lang="en-US" sz="1800" b="0" i="0" u="none" strike="noStrike" dirty="0">
                <a:solidFill>
                  <a:srgbClr val="000000"/>
                </a:solidFill>
                <a:effectLst/>
                <a:latin typeface="Calibri" panose="020F0502020204030204" pitchFamily="34" charset="0"/>
              </a:rPr>
            </a:br>
            <a:r>
              <a:rPr lang="en-US" sz="1800" b="0" i="0" u="none" strike="noStrike" dirty="0">
                <a:solidFill>
                  <a:srgbClr val="000000"/>
                </a:solidFill>
                <a:effectLst/>
                <a:latin typeface="Calibri" panose="020F0502020204030204" pitchFamily="34" charset="0"/>
              </a:rPr>
              <a:t>Read as needed. Definition: Rate per 1,000 births of infants for which a healthcare provider reported that there was reasonable cause to suspect the baby may be affected by illegal substance abuse or demonstrating withdrawal symptoms resulting from prenatal drug exposure or has a fetal alcohol spectrum disorder.</a:t>
            </a:r>
            <a:r>
              <a:rPr lang="en-US" sz="2800" dirty="0"/>
              <a:t> </a:t>
            </a:r>
            <a:endParaRPr lang="en-US" dirty="0"/>
          </a:p>
        </p:txBody>
      </p:sp>
      <p:sp>
        <p:nvSpPr>
          <p:cNvPr id="4" name="Slide Number Placeholder 3"/>
          <p:cNvSpPr>
            <a:spLocks noGrp="1"/>
          </p:cNvSpPr>
          <p:nvPr>
            <p:ph type="sldNum" sz="quarter" idx="5"/>
          </p:nvPr>
        </p:nvSpPr>
        <p:spPr/>
        <p:txBody>
          <a:bodyPr/>
          <a:lstStyle/>
          <a:p>
            <a:fld id="{4886CDD7-021C-4D44-A941-E7B69ADD70F4}" type="slidenum">
              <a:rPr lang="en-US" smtClean="0"/>
              <a:t>47</a:t>
            </a:fld>
            <a:endParaRPr lang="en-US"/>
          </a:p>
        </p:txBody>
      </p:sp>
    </p:spTree>
    <p:extLst>
      <p:ext uri="{BB962C8B-B14F-4D97-AF65-F5344CB8AC3E}">
        <p14:creationId xmlns:p14="http://schemas.microsoft.com/office/powerpoint/2010/main" val="264381828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cs typeface="Calibri"/>
              </a:rPr>
              <a:t>Between time periods, the percentage of alcohol-induced deaths increased significantly in Cumberland County.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000000"/>
                </a:solidFill>
                <a:effectLst/>
                <a:latin typeface="Open Sans" panose="020B0606030504020204" pitchFamily="34" charset="0"/>
              </a:rPr>
              <a:t>Nationwide, more than half of deaths are due to drinking too much over time, such as such as various types of cancer, liver disease, and heart disease.  Short-term causes of death include poisonings involving other substances (e.g., drug overdoses), suicide, and motor vehicle crashes.</a:t>
            </a:r>
            <a:r>
              <a:rPr lang="en-US" b="0" i="0" dirty="0">
                <a:solidFill>
                  <a:srgbClr val="000000"/>
                </a:solidFill>
                <a:effectLst/>
                <a:latin typeface="Open Sans" panose="020B0606030504020204" pitchFamily="34" charset="0"/>
                <a:cs typeface="Calibri"/>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a:solidFill>
                <a:srgbClr val="000000"/>
              </a:solidFill>
              <a:effectLst/>
              <a:latin typeface="Open Sans" panose="020B0606030504020204" pitchFamily="34" charset="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000000"/>
                </a:solidFill>
                <a:effectLst/>
                <a:latin typeface="Open Sans" panose="020B0606030504020204" pitchFamily="34" charset="0"/>
                <a:cs typeface="Calibri"/>
              </a:rPr>
              <a:t>Source: https://www.cdc.gov/alcohol/features/excessive-alcohol-deaths.html</a:t>
            </a:r>
            <a:endParaRPr lang="en-US" dirty="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cs typeface="Calibri"/>
              </a:rPr>
              <a:t>Data is not available for Oxford County on this indicator.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cs typeface="Calibri"/>
              </a:rPr>
              <a:t>Data source: </a:t>
            </a:r>
            <a:r>
              <a:rPr lang="en-US" sz="1800" b="0" i="0" u="none" strike="noStrike" dirty="0">
                <a:solidFill>
                  <a:srgbClr val="000000"/>
                </a:solidFill>
                <a:effectLst/>
                <a:latin typeface="HelveticaNeueLT Std" panose="020B0604020202020204" pitchFamily="34" charset="0"/>
              </a:rPr>
              <a:t>Maine CDC Vital Records and CDC WONDER Online Database</a:t>
            </a:r>
            <a:r>
              <a:rPr lang="en-US" i="0" dirty="0"/>
              <a:t> </a:t>
            </a:r>
            <a:endParaRPr lang="en-US" i="0" dirty="0">
              <a:cs typeface="Calibri"/>
            </a:endParaRPr>
          </a:p>
        </p:txBody>
      </p:sp>
      <p:sp>
        <p:nvSpPr>
          <p:cNvPr id="4" name="Slide Number Placeholder 3"/>
          <p:cNvSpPr>
            <a:spLocks noGrp="1"/>
          </p:cNvSpPr>
          <p:nvPr>
            <p:ph type="sldNum" sz="quarter" idx="5"/>
          </p:nvPr>
        </p:nvSpPr>
        <p:spPr/>
        <p:txBody>
          <a:bodyPr/>
          <a:lstStyle/>
          <a:p>
            <a:fld id="{4886CDD7-021C-4D44-A941-E7B69ADD70F4}" type="slidenum">
              <a:rPr lang="en-US" smtClean="0"/>
              <a:t>48</a:t>
            </a:fld>
            <a:endParaRPr lang="en-US"/>
          </a:p>
        </p:txBody>
      </p:sp>
    </p:spTree>
    <p:extLst>
      <p:ext uri="{BB962C8B-B14F-4D97-AF65-F5344CB8AC3E}">
        <p14:creationId xmlns:p14="http://schemas.microsoft.com/office/powerpoint/2010/main" val="267423684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cs typeface="Calibri"/>
              </a:rPr>
              <a:t>In Cumberland County past-30-day marijuana use amongst adults has increased significantly between time periods.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cs typeface="Calibri"/>
              </a:rPr>
              <a:t>Data is not available for Oxford County on this indicator.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cs typeface="Calibri"/>
              </a:rPr>
              <a:t>Source: </a:t>
            </a:r>
            <a:r>
              <a:rPr lang="en-US" sz="1800" b="0" i="0" u="none" strike="noStrike" dirty="0">
                <a:solidFill>
                  <a:srgbClr val="000000"/>
                </a:solidFill>
                <a:effectLst/>
                <a:latin typeface="HelveticaNeueLT Std" panose="020B0604020202020204" pitchFamily="34" charset="0"/>
              </a:rPr>
              <a:t>Behavioral Risk Factor Surveillance System</a:t>
            </a:r>
            <a:r>
              <a:rPr lang="en-US" i="0" dirty="0"/>
              <a:t> </a:t>
            </a:r>
            <a:endParaRPr lang="en-US" i="0" dirty="0">
              <a:cs typeface="Calibri"/>
            </a:endParaRPr>
          </a:p>
        </p:txBody>
      </p:sp>
      <p:sp>
        <p:nvSpPr>
          <p:cNvPr id="4" name="Slide Number Placeholder 3"/>
          <p:cNvSpPr>
            <a:spLocks noGrp="1"/>
          </p:cNvSpPr>
          <p:nvPr>
            <p:ph type="sldNum" sz="quarter" idx="5"/>
          </p:nvPr>
        </p:nvSpPr>
        <p:spPr/>
        <p:txBody>
          <a:bodyPr/>
          <a:lstStyle/>
          <a:p>
            <a:fld id="{4886CDD7-021C-4D44-A941-E7B69ADD70F4}" type="slidenum">
              <a:rPr lang="en-US" smtClean="0"/>
              <a:t>49</a:t>
            </a:fld>
            <a:endParaRPr lang="en-US"/>
          </a:p>
        </p:txBody>
      </p:sp>
    </p:spTree>
    <p:extLst>
      <p:ext uri="{BB962C8B-B14F-4D97-AF65-F5344CB8AC3E}">
        <p14:creationId xmlns:p14="http://schemas.microsoft.com/office/powerpoint/2010/main" val="375102014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cs typeface="Calibri"/>
              </a:rPr>
              <a:t>In Cumberland County, the percentage of high school students' binge drinking has increased significantly between time periods.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cs typeface="Calibri"/>
              </a:rPr>
              <a:t>Nationwide and reversing a trend, in 2019 females were more likely than males to report binge drinking. Youths who drink alcohol underage are more likely to experience school, social, legal, and physical problems. They are also more likely to experience physical or sexual violence, increased risk of suicide and homicide, motor vehicle crashes, among other problems.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cs typeface="Calibri"/>
              </a:rPr>
              <a:t>Source: https://www.cdc.gov/alcohol/fact-sheets/underage-drinking.htm#:~:text=Although%20males%20historically%20had%20higher,than%20male%20high%20school%20students.&amp;text=19%25%20of%20young%20people%20aged,in%20the%20past%2030%20days.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cs typeface="Calibri"/>
              </a:rPr>
              <a:t>Data is not available for Oxford County on this indicator.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cs typeface="Calibri"/>
              </a:rPr>
              <a:t>Source: </a:t>
            </a:r>
            <a:r>
              <a:rPr lang="en-US" sz="1800" b="0" i="0" u="none" strike="noStrike" dirty="0">
                <a:solidFill>
                  <a:srgbClr val="000000"/>
                </a:solidFill>
                <a:effectLst/>
                <a:latin typeface="HelveticaNeueLT Std" panose="020B0604020202020204" pitchFamily="34" charset="0"/>
              </a:rPr>
              <a:t>Maine Integrated Youth Health Survey</a:t>
            </a:r>
            <a:r>
              <a:rPr lang="en-US" i="0" dirty="0"/>
              <a:t> </a:t>
            </a:r>
            <a:endParaRPr lang="en-US" i="0" dirty="0">
              <a:cs typeface="Calibri"/>
            </a:endParaRPr>
          </a:p>
        </p:txBody>
      </p:sp>
      <p:sp>
        <p:nvSpPr>
          <p:cNvPr id="4" name="Slide Number Placeholder 3"/>
          <p:cNvSpPr>
            <a:spLocks noGrp="1"/>
          </p:cNvSpPr>
          <p:nvPr>
            <p:ph type="sldNum" sz="quarter" idx="5"/>
          </p:nvPr>
        </p:nvSpPr>
        <p:spPr/>
        <p:txBody>
          <a:bodyPr/>
          <a:lstStyle/>
          <a:p>
            <a:fld id="{4886CDD7-021C-4D44-A941-E7B69ADD70F4}" type="slidenum">
              <a:rPr lang="en-US" smtClean="0"/>
              <a:t>50</a:t>
            </a:fld>
            <a:endParaRPr lang="en-US"/>
          </a:p>
        </p:txBody>
      </p:sp>
    </p:spTree>
    <p:extLst>
      <p:ext uri="{BB962C8B-B14F-4D97-AF65-F5344CB8AC3E}">
        <p14:creationId xmlns:p14="http://schemas.microsoft.com/office/powerpoint/2010/main" val="1199345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t>Jo or JSI</a:t>
            </a:r>
          </a:p>
          <a:p>
            <a:endParaRPr lang="en-US" dirty="0"/>
          </a:p>
        </p:txBody>
      </p:sp>
      <p:sp>
        <p:nvSpPr>
          <p:cNvPr id="4" name="Slide Number Placeholder 3"/>
          <p:cNvSpPr>
            <a:spLocks noGrp="1"/>
          </p:cNvSpPr>
          <p:nvPr>
            <p:ph type="sldNum" sz="quarter" idx="5"/>
          </p:nvPr>
        </p:nvSpPr>
        <p:spPr/>
        <p:txBody>
          <a:bodyPr/>
          <a:lstStyle/>
          <a:p>
            <a:fld id="{4886CDD7-021C-4D44-A941-E7B69ADD70F4}" type="slidenum">
              <a:rPr lang="en-US" smtClean="0"/>
              <a:t>6</a:t>
            </a:fld>
            <a:endParaRPr lang="en-US"/>
          </a:p>
        </p:txBody>
      </p:sp>
    </p:spTree>
    <p:extLst>
      <p:ext uri="{BB962C8B-B14F-4D97-AF65-F5344CB8AC3E}">
        <p14:creationId xmlns:p14="http://schemas.microsoft.com/office/powerpoint/2010/main" val="17488150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dirty="0">
                <a:solidFill>
                  <a:srgbClr val="000000"/>
                </a:solidFill>
                <a:effectLst/>
                <a:latin typeface="Calibri" panose="020F0502020204030204" pitchFamily="34" charset="0"/>
              </a:rPr>
              <a:t>This graph show reported binge drinking amongst Cumberland County high school students from 2013 to 2019. Binge drinking took a notable and sustained increase between 2015 and 2017.</a:t>
            </a:r>
            <a:endParaRPr lang="en-US" sz="1800" b="0" i="0" u="none" strike="noStrike" baseline="0" dirty="0">
              <a:solidFill>
                <a:srgbClr val="000000"/>
              </a:solidFill>
              <a:effectLst/>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b="0" i="0" u="none" strike="noStrike" baseline="0" dirty="0">
              <a:solidFill>
                <a:srgbClr val="000000"/>
              </a:solidFill>
              <a:effectLst/>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dirty="0">
                <a:solidFill>
                  <a:srgbClr val="000000"/>
                </a:solidFill>
                <a:effectLst/>
                <a:latin typeface="Calibri" panose="020F0502020204030204" pitchFamily="34" charset="0"/>
              </a:rPr>
              <a:t>Data Source: Maine Integrated Youth Health Survey</a:t>
            </a:r>
            <a:br>
              <a:rPr lang="en-US" sz="1800" b="0" i="0" u="none" strike="noStrike" dirty="0">
                <a:solidFill>
                  <a:srgbClr val="000000"/>
                </a:solidFill>
                <a:effectLst/>
                <a:latin typeface="Calibri" panose="020F0502020204030204" pitchFamily="34" charset="0"/>
              </a:rPr>
            </a:br>
            <a:r>
              <a:rPr lang="en-US" sz="1800" b="0" i="0" u="none" strike="noStrike" dirty="0">
                <a:solidFill>
                  <a:srgbClr val="000000"/>
                </a:solidFill>
                <a:effectLst/>
                <a:latin typeface="Calibri" panose="020F0502020204030204" pitchFamily="34" charset="0"/>
              </a:rPr>
              <a:t>Read as needed. Definition: Percentage of high school students who had five or more alcoholic drinks on at least one day in the last 30 days. Data collected in odd numbered years.</a:t>
            </a:r>
            <a:r>
              <a:rPr lang="en-US" sz="2800" dirty="0"/>
              <a:t> </a:t>
            </a:r>
            <a:endParaRPr lang="en-US" sz="1800" i="0" dirty="0">
              <a:cs typeface="Calibri"/>
            </a:endParaRPr>
          </a:p>
        </p:txBody>
      </p:sp>
      <p:sp>
        <p:nvSpPr>
          <p:cNvPr id="4" name="Slide Number Placeholder 3"/>
          <p:cNvSpPr>
            <a:spLocks noGrp="1"/>
          </p:cNvSpPr>
          <p:nvPr>
            <p:ph type="sldNum" sz="quarter" idx="5"/>
          </p:nvPr>
        </p:nvSpPr>
        <p:spPr/>
        <p:txBody>
          <a:bodyPr/>
          <a:lstStyle/>
          <a:p>
            <a:fld id="{4886CDD7-021C-4D44-A941-E7B69ADD70F4}" type="slidenum">
              <a:rPr lang="en-US" smtClean="0"/>
              <a:t>51</a:t>
            </a:fld>
            <a:endParaRPr lang="en-US"/>
          </a:p>
        </p:txBody>
      </p:sp>
    </p:spTree>
    <p:extLst>
      <p:ext uri="{BB962C8B-B14F-4D97-AF65-F5344CB8AC3E}">
        <p14:creationId xmlns:p14="http://schemas.microsoft.com/office/powerpoint/2010/main" val="306820513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cs typeface="Calibri"/>
              </a:rPr>
              <a:t>The percentage of high school students reporting marijuana use over the past-30-days has increased significantly between time periods.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cs typeface="Calibri"/>
              </a:rPr>
              <a:t>Teenage marijuana use may harm the actively developing teenage brain. Negative effects include: difficulty thinking and problem solving, problems with memory and learning, impaired coordination, and difficulty maintaining attention.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cs typeface="Calibri"/>
              </a:rPr>
              <a:t>Source: https://www.cdc.gov/marijuana/factsheets/teens.htm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cs typeface="Calibri"/>
              </a:rPr>
              <a:t>Data is not available for Oxford County on this indicator.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cs typeface="Calibri"/>
              </a:rPr>
              <a:t>Data Source: </a:t>
            </a:r>
            <a:r>
              <a:rPr lang="en-US" sz="1800" b="0" i="0" u="none" strike="noStrike" dirty="0">
                <a:solidFill>
                  <a:srgbClr val="000000"/>
                </a:solidFill>
                <a:effectLst/>
                <a:latin typeface="HelveticaNeueLT Std" panose="020B0604020202020204" pitchFamily="34" charset="0"/>
              </a:rPr>
              <a:t>Maine Integrated Youth Health Survey</a:t>
            </a:r>
            <a:r>
              <a:rPr lang="en-US" i="0" dirty="0"/>
              <a:t> </a:t>
            </a:r>
            <a:endParaRPr lang="en-US" i="0" dirty="0">
              <a:cs typeface="Calibri"/>
            </a:endParaRPr>
          </a:p>
        </p:txBody>
      </p:sp>
      <p:sp>
        <p:nvSpPr>
          <p:cNvPr id="4" name="Slide Number Placeholder 3"/>
          <p:cNvSpPr>
            <a:spLocks noGrp="1"/>
          </p:cNvSpPr>
          <p:nvPr>
            <p:ph type="sldNum" sz="quarter" idx="5"/>
          </p:nvPr>
        </p:nvSpPr>
        <p:spPr/>
        <p:txBody>
          <a:bodyPr/>
          <a:lstStyle/>
          <a:p>
            <a:fld id="{4886CDD7-021C-4D44-A941-E7B69ADD70F4}" type="slidenum">
              <a:rPr lang="en-US" smtClean="0"/>
              <a:t>52</a:t>
            </a:fld>
            <a:endParaRPr lang="en-US"/>
          </a:p>
        </p:txBody>
      </p:sp>
    </p:spTree>
    <p:extLst>
      <p:ext uri="{BB962C8B-B14F-4D97-AF65-F5344CB8AC3E}">
        <p14:creationId xmlns:p14="http://schemas.microsoft.com/office/powerpoint/2010/main" val="257449453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dirty="0">
                <a:solidFill>
                  <a:srgbClr val="000000"/>
                </a:solidFill>
                <a:effectLst/>
                <a:latin typeface="Calibri" panose="020F0502020204030204" pitchFamily="34" charset="0"/>
              </a:rPr>
              <a:t>This graph show reported marijuana use over the past-30 days amongst Cumberland County high school students from 2013 to 2019. </a:t>
            </a:r>
            <a:endParaRPr lang="en-US" sz="1800" b="0" i="0" u="none" strike="noStrike" baseline="0" dirty="0">
              <a:solidFill>
                <a:srgbClr val="000000"/>
              </a:solidFill>
              <a:effectLst/>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b="0" i="0" u="none" strike="noStrike" baseline="0" dirty="0">
              <a:solidFill>
                <a:srgbClr val="000000"/>
              </a:solidFill>
              <a:effectLst/>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b="0" i="0" u="none" strike="noStrike" dirty="0">
              <a:solidFill>
                <a:srgbClr val="000000"/>
              </a:solidFill>
              <a:effectLst/>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dirty="0">
                <a:solidFill>
                  <a:srgbClr val="000000"/>
                </a:solidFill>
                <a:effectLst/>
                <a:latin typeface="Calibri" panose="020F0502020204030204" pitchFamily="34" charset="0"/>
              </a:rPr>
              <a:t>Data Source: Maine Integrated Youth Health Survey</a:t>
            </a:r>
            <a:br>
              <a:rPr lang="en-US" sz="1800" b="0" i="0" u="none" strike="noStrike" dirty="0">
                <a:solidFill>
                  <a:srgbClr val="000000"/>
                </a:solidFill>
                <a:effectLst/>
                <a:latin typeface="Calibri" panose="020F0502020204030204" pitchFamily="34" charset="0"/>
              </a:rPr>
            </a:br>
            <a:r>
              <a:rPr lang="en-US" sz="1800" b="0" i="0" u="none" strike="noStrike" dirty="0">
                <a:solidFill>
                  <a:srgbClr val="000000"/>
                </a:solidFill>
                <a:effectLst/>
                <a:latin typeface="Calibri" panose="020F0502020204030204" pitchFamily="34" charset="0"/>
              </a:rPr>
              <a:t>Read as needed. Definition: Percentage of high school students who used marijuana at least one time in the last 30 days. Data collected in odd numbered years.</a:t>
            </a:r>
            <a:r>
              <a:rPr lang="en-US" sz="2800" dirty="0"/>
              <a:t> </a:t>
            </a:r>
            <a:endParaRPr lang="en-US" dirty="0"/>
          </a:p>
        </p:txBody>
      </p:sp>
      <p:sp>
        <p:nvSpPr>
          <p:cNvPr id="4" name="Slide Number Placeholder 3"/>
          <p:cNvSpPr>
            <a:spLocks noGrp="1"/>
          </p:cNvSpPr>
          <p:nvPr>
            <p:ph type="sldNum" sz="quarter" idx="5"/>
          </p:nvPr>
        </p:nvSpPr>
        <p:spPr/>
        <p:txBody>
          <a:bodyPr/>
          <a:lstStyle/>
          <a:p>
            <a:fld id="{4886CDD7-021C-4D44-A941-E7B69ADD70F4}" type="slidenum">
              <a:rPr lang="en-US" smtClean="0"/>
              <a:t>53</a:t>
            </a:fld>
            <a:endParaRPr lang="en-US"/>
          </a:p>
        </p:txBody>
      </p:sp>
    </p:spTree>
    <p:extLst>
      <p:ext uri="{BB962C8B-B14F-4D97-AF65-F5344CB8AC3E}">
        <p14:creationId xmlns:p14="http://schemas.microsoft.com/office/powerpoint/2010/main" val="64678589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Cumberland County has significantly higher rates of opiate poisoning emergency department discharges than the State of Maine. Oxford County has significantly less opiate poisoning emergency department discharges than the State of Maine.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dirty="0">
                <a:cs typeface="Calibri"/>
              </a:rPr>
              <a:t>Data Source: Maine Health Data Organization Hospital Inpatient and Outpatient Databases</a:t>
            </a:r>
          </a:p>
        </p:txBody>
      </p:sp>
      <p:sp>
        <p:nvSpPr>
          <p:cNvPr id="4" name="Slide Number Placeholder 3"/>
          <p:cNvSpPr>
            <a:spLocks noGrp="1"/>
          </p:cNvSpPr>
          <p:nvPr>
            <p:ph type="sldNum" sz="quarter" idx="5"/>
          </p:nvPr>
        </p:nvSpPr>
        <p:spPr/>
        <p:txBody>
          <a:bodyPr/>
          <a:lstStyle/>
          <a:p>
            <a:fld id="{4886CDD7-021C-4D44-A941-E7B69ADD70F4}" type="slidenum">
              <a:rPr lang="en-US" smtClean="0"/>
              <a:t>54</a:t>
            </a:fld>
            <a:endParaRPr lang="en-US"/>
          </a:p>
        </p:txBody>
      </p:sp>
    </p:spTree>
    <p:extLst>
      <p:ext uri="{BB962C8B-B14F-4D97-AF65-F5344CB8AC3E}">
        <p14:creationId xmlns:p14="http://schemas.microsoft.com/office/powerpoint/2010/main" val="2684349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t>Jo or JSI</a:t>
            </a:r>
          </a:p>
          <a:p>
            <a:endParaRPr lang="en-US" dirty="0"/>
          </a:p>
        </p:txBody>
      </p:sp>
      <p:sp>
        <p:nvSpPr>
          <p:cNvPr id="4" name="Slide Number Placeholder 3"/>
          <p:cNvSpPr>
            <a:spLocks noGrp="1"/>
          </p:cNvSpPr>
          <p:nvPr>
            <p:ph type="sldNum" sz="quarter" idx="5"/>
          </p:nvPr>
        </p:nvSpPr>
        <p:spPr/>
        <p:txBody>
          <a:bodyPr/>
          <a:lstStyle/>
          <a:p>
            <a:fld id="{4886CDD7-021C-4D44-A941-E7B69ADD70F4}" type="slidenum">
              <a:rPr lang="en-US" smtClean="0"/>
              <a:t>7</a:t>
            </a:fld>
            <a:endParaRPr lang="en-US"/>
          </a:p>
        </p:txBody>
      </p:sp>
    </p:spTree>
    <p:extLst>
      <p:ext uri="{BB962C8B-B14F-4D97-AF65-F5344CB8AC3E}">
        <p14:creationId xmlns:p14="http://schemas.microsoft.com/office/powerpoint/2010/main" val="40514854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t>Jo or JSI</a:t>
            </a:r>
          </a:p>
          <a:p>
            <a:endParaRPr lang="en-US" dirty="0"/>
          </a:p>
        </p:txBody>
      </p:sp>
      <p:sp>
        <p:nvSpPr>
          <p:cNvPr id="4" name="Slide Number Placeholder 3"/>
          <p:cNvSpPr>
            <a:spLocks noGrp="1"/>
          </p:cNvSpPr>
          <p:nvPr>
            <p:ph type="sldNum" sz="quarter" idx="5"/>
          </p:nvPr>
        </p:nvSpPr>
        <p:spPr/>
        <p:txBody>
          <a:bodyPr/>
          <a:lstStyle/>
          <a:p>
            <a:fld id="{4886CDD7-021C-4D44-A941-E7B69ADD70F4}" type="slidenum">
              <a:rPr lang="en-US" smtClean="0"/>
              <a:t>8</a:t>
            </a:fld>
            <a:endParaRPr lang="en-US"/>
          </a:p>
        </p:txBody>
      </p:sp>
    </p:spTree>
    <p:extLst>
      <p:ext uri="{BB962C8B-B14F-4D97-AF65-F5344CB8AC3E}">
        <p14:creationId xmlns:p14="http://schemas.microsoft.com/office/powerpoint/2010/main" val="39046971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t>Jo or JSI</a:t>
            </a:r>
          </a:p>
          <a:p>
            <a:endParaRPr lang="en-US" dirty="0"/>
          </a:p>
        </p:txBody>
      </p:sp>
      <p:sp>
        <p:nvSpPr>
          <p:cNvPr id="4" name="Slide Number Placeholder 3"/>
          <p:cNvSpPr>
            <a:spLocks noGrp="1"/>
          </p:cNvSpPr>
          <p:nvPr>
            <p:ph type="sldNum" sz="quarter" idx="5"/>
          </p:nvPr>
        </p:nvSpPr>
        <p:spPr/>
        <p:txBody>
          <a:bodyPr/>
          <a:lstStyle/>
          <a:p>
            <a:fld id="{4886CDD7-021C-4D44-A941-E7B69ADD70F4}" type="slidenum">
              <a:rPr lang="en-US" smtClean="0"/>
              <a:t>9</a:t>
            </a:fld>
            <a:endParaRPr lang="en-US"/>
          </a:p>
        </p:txBody>
      </p:sp>
    </p:spTree>
    <p:extLst>
      <p:ext uri="{BB962C8B-B14F-4D97-AF65-F5344CB8AC3E}">
        <p14:creationId xmlns:p14="http://schemas.microsoft.com/office/powerpoint/2010/main" val="951422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b="1" dirty="0">
                <a:highlight>
                  <a:srgbClr val="FFFF00"/>
                </a:highlight>
              </a:rPr>
              <a:t>[Add names of those doing the leadership remarks </a:t>
            </a:r>
            <a:r>
              <a:rPr lang="en-US" b="1" dirty="0" err="1">
                <a:highlight>
                  <a:srgbClr val="FFFF00"/>
                </a:highlight>
              </a:rPr>
              <a:t>ie</a:t>
            </a:r>
            <a:r>
              <a:rPr lang="en-US" b="1" dirty="0">
                <a:highlight>
                  <a:srgbClr val="FFFF00"/>
                </a:highlight>
              </a:rPr>
              <a:t> </a:t>
            </a:r>
            <a:r>
              <a:rPr lang="en-US" sz="1200" b="1" dirty="0">
                <a:solidFill>
                  <a:schemeClr val="tx1"/>
                </a:solidFill>
                <a:highlight>
                  <a:srgbClr val="FFFF00"/>
                </a:highlight>
                <a:latin typeface="+mn-lt"/>
              </a:rPr>
              <a:t>Susan</a:t>
            </a:r>
            <a:r>
              <a:rPr lang="en-US" sz="1200" b="1" baseline="0" dirty="0">
                <a:solidFill>
                  <a:schemeClr val="tx1"/>
                </a:solidFill>
                <a:highlight>
                  <a:srgbClr val="FFFF00"/>
                </a:highlight>
                <a:latin typeface="+mn-lt"/>
              </a:rPr>
              <a:t> </a:t>
            </a:r>
            <a:r>
              <a:rPr lang="en-US" sz="1200" b="1" baseline="0" dirty="0" err="1">
                <a:solidFill>
                  <a:schemeClr val="tx1"/>
                </a:solidFill>
                <a:highlight>
                  <a:srgbClr val="FFFF00"/>
                </a:highlight>
                <a:latin typeface="+mn-lt"/>
              </a:rPr>
              <a:t>Keiler</a:t>
            </a:r>
            <a:r>
              <a:rPr lang="en-US" sz="1200" b="1" baseline="0" dirty="0">
                <a:solidFill>
                  <a:schemeClr val="tx1"/>
                </a:solidFill>
                <a:highlight>
                  <a:srgbClr val="FFFF00"/>
                </a:highlight>
                <a:latin typeface="+mn-lt"/>
              </a:rPr>
              <a:t>, </a:t>
            </a:r>
            <a:r>
              <a:rPr lang="en-US" sz="1200" baseline="0" dirty="0">
                <a:solidFill>
                  <a:schemeClr val="tx1"/>
                </a:solidFill>
                <a:highlight>
                  <a:srgbClr val="FFFF00"/>
                </a:highlight>
                <a:latin typeface="+mn-lt"/>
              </a:rPr>
              <a:t>VP Strategic Development of Southern Maine Health Care </a:t>
            </a:r>
          </a:p>
          <a:p>
            <a:pPr marL="0" marR="0" lvl="0" indent="0" algn="l" defTabSz="914400" rtl="0" eaLnBrk="1" fontAlgn="auto" latinLnBrk="0" hangingPunct="1">
              <a:lnSpc>
                <a:spcPct val="107000"/>
              </a:lnSpc>
              <a:spcBef>
                <a:spcPts val="0"/>
              </a:spcBef>
              <a:spcAft>
                <a:spcPts val="0"/>
              </a:spcAft>
              <a:buClrTx/>
              <a:buSzTx/>
              <a:buFontTx/>
              <a:buNone/>
              <a:tabLst/>
              <a:defRPr/>
            </a:pPr>
            <a:r>
              <a:rPr lang="en-US" sz="1200" b="1" baseline="0" dirty="0">
                <a:solidFill>
                  <a:schemeClr val="tx1"/>
                </a:solidFill>
                <a:highlight>
                  <a:srgbClr val="FFFF00"/>
                </a:highlight>
                <a:latin typeface="+mn-lt"/>
              </a:rPr>
              <a:t>Dr. Patrick Taylor, </a:t>
            </a:r>
            <a:r>
              <a:rPr lang="en-US" sz="1200" baseline="0" dirty="0">
                <a:solidFill>
                  <a:schemeClr val="tx1"/>
                </a:solidFill>
                <a:highlight>
                  <a:srgbClr val="FFFF00"/>
                </a:highlight>
                <a:latin typeface="+mn-lt"/>
              </a:rPr>
              <a:t>CEO/President of Cumberland Hospital]</a:t>
            </a:r>
            <a:endParaRPr lang="en-US" sz="1200" dirty="0">
              <a:solidFill>
                <a:schemeClr val="tx1"/>
              </a:solidFill>
              <a:highlight>
                <a:srgbClr val="FFFF00"/>
              </a:highlight>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Jo or JSI</a:t>
            </a:r>
          </a:p>
          <a:p>
            <a:r>
              <a:rPr lang="en-US" b="1" dirty="0"/>
              <a:t>Community</a:t>
            </a:r>
            <a:r>
              <a:rPr lang="en-US" b="1" baseline="0" dirty="0"/>
              <a:t> Sponsored Event Partners include </a:t>
            </a:r>
            <a:endParaRPr lang="en-US" baseline="0" dirty="0"/>
          </a:p>
          <a:p>
            <a:pPr marL="228600" indent="-228600">
              <a:buFont typeface="+mj-lt"/>
              <a:buAutoNum type="arabicPeriod"/>
            </a:pPr>
            <a:r>
              <a:rPr lang="en-US" baseline="0" dirty="0"/>
              <a:t>Disability Rights Maine (2 events: people who are deaf or hard of hearing and people with other disabilities)</a:t>
            </a:r>
          </a:p>
          <a:p>
            <a:pPr marL="228600" indent="-228600">
              <a:buFont typeface="+mj-lt"/>
              <a:buAutoNum type="arabicPeriod"/>
            </a:pPr>
            <a:r>
              <a:rPr lang="en-US" baseline="0" dirty="0"/>
              <a:t>Maine Primary Care Association (People who are served by Maine’s Federally Qualified Health Centers</a:t>
            </a:r>
          </a:p>
          <a:p>
            <a:pPr marL="228600" indent="-228600">
              <a:buFont typeface="+mj-lt"/>
              <a:buAutoNum type="arabicPeriod"/>
            </a:pPr>
            <a:r>
              <a:rPr lang="en-US" baseline="0" dirty="0"/>
              <a:t>Maine Council on Aging (Older Adults 65+</a:t>
            </a:r>
          </a:p>
          <a:p>
            <a:pPr marL="228600" indent="-228600">
              <a:buFont typeface="+mj-lt"/>
              <a:buAutoNum type="arabicPeriod"/>
            </a:pPr>
            <a:r>
              <a:rPr lang="en-US" baseline="0" dirty="0"/>
              <a:t>Consumer Right Council of Maine (people with a mental health diagnosis)</a:t>
            </a:r>
          </a:p>
          <a:p>
            <a:pPr marL="228600" indent="-228600">
              <a:buFont typeface="+mj-lt"/>
              <a:buAutoNum type="arabicPeriod"/>
            </a:pPr>
            <a:r>
              <a:rPr lang="en-US" baseline="0" dirty="0"/>
              <a:t>Formerly Incarcerated (Maine Prisoner Re-Entry Network)</a:t>
            </a:r>
          </a:p>
          <a:p>
            <a:pPr marL="228600" indent="-228600">
              <a:buFont typeface="+mj-lt"/>
              <a:buAutoNum type="arabicPeriod"/>
            </a:pPr>
            <a:r>
              <a:rPr lang="en-US" baseline="0" dirty="0"/>
              <a:t>Maine Youth Action Network and Friends (Raising the voices of Maine’s diverse youth)</a:t>
            </a:r>
          </a:p>
          <a:p>
            <a:pPr marL="228600" indent="-228600">
              <a:buFont typeface="+mj-lt"/>
              <a:buAutoNum type="arabicPeriod"/>
            </a:pPr>
            <a:r>
              <a:rPr lang="en-US" baseline="0" dirty="0"/>
              <a:t>Green Memorial A.M.E. Zion Church (Black/African American)</a:t>
            </a:r>
          </a:p>
          <a:p>
            <a:pPr marL="228600" indent="-228600">
              <a:buFont typeface="+mj-lt"/>
              <a:buAutoNum type="arabicPeriod"/>
            </a:pPr>
            <a:r>
              <a:rPr lang="en-US" baseline="0" dirty="0"/>
              <a:t>Health Equity Alliance (LGBTQ+ community)</a:t>
            </a:r>
          </a:p>
          <a:p>
            <a:pPr marL="228600" indent="-228600">
              <a:buFont typeface="+mj-lt"/>
              <a:buAutoNum type="arabicPeriod"/>
            </a:pPr>
            <a:r>
              <a:rPr lang="en-US" baseline="0" dirty="0"/>
              <a:t>Portland Recovery Center (for people with a substance use disorder or in recovery)</a:t>
            </a:r>
          </a:p>
          <a:p>
            <a:pPr marL="228600" indent="-228600">
              <a:buFont typeface="+mj-lt"/>
              <a:buAutoNum type="arabicPeriod"/>
            </a:pPr>
            <a:r>
              <a:rPr lang="en-US" baseline="0" dirty="0"/>
              <a:t>ADD HOUSING INSECURE IF NEED BE</a:t>
            </a:r>
          </a:p>
          <a:p>
            <a:pPr marL="228600" indent="-228600">
              <a:buFont typeface="+mj-lt"/>
              <a:buAutoNum type="arabicPeriod"/>
            </a:pPr>
            <a:r>
              <a:rPr lang="en-US" baseline="0" dirty="0"/>
              <a:t>ADD VETERAN IF NEED BE</a:t>
            </a:r>
          </a:p>
          <a:p>
            <a:endParaRPr lang="en-US" baseline="0" dirty="0"/>
          </a:p>
          <a:p>
            <a:r>
              <a:rPr lang="en-US" b="1" baseline="0" dirty="0"/>
              <a:t>Oral Survey Partners include: </a:t>
            </a:r>
            <a:endParaRPr lang="en-US" baseline="0" dirty="0"/>
          </a:p>
          <a:p>
            <a:r>
              <a:rPr lang="en-US" baseline="0" dirty="0"/>
              <a:t>City of Portland’s Minority Health Program</a:t>
            </a:r>
          </a:p>
          <a:p>
            <a:r>
              <a:rPr lang="en-US" baseline="0" dirty="0"/>
              <a:t>New Mainer’s Public Health Initiative</a:t>
            </a:r>
          </a:p>
          <a:p>
            <a:r>
              <a:rPr lang="en-US" baseline="0" dirty="0"/>
              <a:t>Maine Immigrant Access Network</a:t>
            </a:r>
          </a:p>
          <a:p>
            <a:r>
              <a:rPr lang="en-US" baseline="0" dirty="0"/>
              <a:t>Gateway Community Services</a:t>
            </a:r>
          </a:p>
          <a:p>
            <a:r>
              <a:rPr lang="en-US" baseline="0" dirty="0"/>
              <a:t>Maine Immigrant and Refugee Services</a:t>
            </a:r>
          </a:p>
          <a:p>
            <a:r>
              <a:rPr lang="en-US" baseline="0" dirty="0"/>
              <a:t>Maine Community Integration</a:t>
            </a:r>
          </a:p>
          <a:p>
            <a:r>
              <a:rPr lang="en-US" baseline="0" dirty="0"/>
              <a:t>Mano </a:t>
            </a:r>
            <a:r>
              <a:rPr lang="en-US" baseline="0" dirty="0" err="1"/>
              <a:t>en</a:t>
            </a:r>
            <a:r>
              <a:rPr lang="en-US" baseline="0" dirty="0"/>
              <a:t> Mano</a:t>
            </a:r>
          </a:p>
          <a:p>
            <a:endParaRPr lang="en-US" baseline="0" dirty="0"/>
          </a:p>
          <a:p>
            <a:r>
              <a:rPr lang="en-US" baseline="0" dirty="0"/>
              <a:t>We are piloting these additional outreach methods with support from </a:t>
            </a:r>
          </a:p>
          <a:p>
            <a:r>
              <a:rPr lang="en-US" baseline="0" dirty="0"/>
              <a:t>State of Maine’s Preventative Health and Health Services Block Grant</a:t>
            </a:r>
          </a:p>
          <a:p>
            <a:r>
              <a:rPr lang="en-US" baseline="0" dirty="0"/>
              <a:t>Maine Health Access Foundation</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Introduce leader for leadership remarks</a:t>
            </a:r>
          </a:p>
          <a:p>
            <a:endParaRPr lang="en-US" dirty="0"/>
          </a:p>
        </p:txBody>
      </p:sp>
      <p:sp>
        <p:nvSpPr>
          <p:cNvPr id="4" name="Slide Number Placeholder 3"/>
          <p:cNvSpPr>
            <a:spLocks noGrp="1"/>
          </p:cNvSpPr>
          <p:nvPr>
            <p:ph type="sldNum" sz="quarter" idx="5"/>
          </p:nvPr>
        </p:nvSpPr>
        <p:spPr/>
        <p:txBody>
          <a:bodyPr/>
          <a:lstStyle/>
          <a:p>
            <a:fld id="{4886CDD7-021C-4D44-A941-E7B69ADD70F4}" type="slidenum">
              <a:rPr lang="en-US" smtClean="0"/>
              <a:t>10</a:t>
            </a:fld>
            <a:endParaRPr lang="en-US"/>
          </a:p>
        </p:txBody>
      </p:sp>
    </p:spTree>
    <p:extLst>
      <p:ext uri="{BB962C8B-B14F-4D97-AF65-F5344CB8AC3E}">
        <p14:creationId xmlns:p14="http://schemas.microsoft.com/office/powerpoint/2010/main" val="214197134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9" name="Picture 8" descr="A picture containing tree, outdoor, day&#10;&#10;Description automatically generated">
            <a:extLst>
              <a:ext uri="{FF2B5EF4-FFF2-40B4-BE49-F238E27FC236}">
                <a16:creationId xmlns:a16="http://schemas.microsoft.com/office/drawing/2014/main" id="{C6DBB9B2-05AB-4FBB-BB61-7EF2F015D6E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819400"/>
            <a:ext cx="12192000" cy="4038600"/>
          </a:xfrm>
          <a:prstGeom prst="rect">
            <a:avLst/>
          </a:prstGeom>
        </p:spPr>
      </p:pic>
      <p:sp>
        <p:nvSpPr>
          <p:cNvPr id="2" name="Title 1">
            <a:extLst>
              <a:ext uri="{FF2B5EF4-FFF2-40B4-BE49-F238E27FC236}">
                <a16:creationId xmlns:a16="http://schemas.microsoft.com/office/drawing/2014/main" id="{4DD4D6BE-4C37-452C-8595-4DDB0446003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A420199-6BD7-430D-9E3C-0B33CC4AFBF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6B2DDCB-F568-4BD9-A210-75006C8E2720}"/>
              </a:ext>
            </a:extLst>
          </p:cNvPr>
          <p:cNvSpPr>
            <a:spLocks noGrp="1"/>
          </p:cNvSpPr>
          <p:nvPr>
            <p:ph type="dt" sz="half" idx="10"/>
          </p:nvPr>
        </p:nvSpPr>
        <p:spPr/>
        <p:txBody>
          <a:bodyPr/>
          <a:lstStyle/>
          <a:p>
            <a:fld id="{C7FB0EC0-7725-4B45-AAE1-87676323C3F6}" type="datetime1">
              <a:rPr lang="en-US" smtClean="0"/>
              <a:t>10/26/2021</a:t>
            </a:fld>
            <a:endParaRPr lang="en-US"/>
          </a:p>
        </p:txBody>
      </p:sp>
      <p:sp>
        <p:nvSpPr>
          <p:cNvPr id="5" name="Footer Placeholder 4">
            <a:extLst>
              <a:ext uri="{FF2B5EF4-FFF2-40B4-BE49-F238E27FC236}">
                <a16:creationId xmlns:a16="http://schemas.microsoft.com/office/drawing/2014/main" id="{83FE77F8-DDCB-4219-8292-B20380EAD65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84D4EA-501C-4DD6-8EB9-D44797C2C0DC}"/>
              </a:ext>
            </a:extLst>
          </p:cNvPr>
          <p:cNvSpPr>
            <a:spLocks noGrp="1"/>
          </p:cNvSpPr>
          <p:nvPr>
            <p:ph type="sldNum" sz="quarter" idx="12"/>
          </p:nvPr>
        </p:nvSpPr>
        <p:spPr/>
        <p:txBody>
          <a:bodyPr/>
          <a:lstStyle/>
          <a:p>
            <a:fld id="{9B536768-C171-4A40-86CF-A60E08BEB5A1}" type="slidenum">
              <a:rPr lang="en-US" smtClean="0"/>
              <a:t>‹#›</a:t>
            </a:fld>
            <a:endParaRPr lang="en-US"/>
          </a:p>
        </p:txBody>
      </p:sp>
    </p:spTree>
    <p:extLst>
      <p:ext uri="{BB962C8B-B14F-4D97-AF65-F5344CB8AC3E}">
        <p14:creationId xmlns:p14="http://schemas.microsoft.com/office/powerpoint/2010/main" val="16257837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8CA874-F320-4C0F-B471-1F8F5EE474F5}"/>
              </a:ext>
            </a:extLst>
          </p:cNvPr>
          <p:cNvSpPr>
            <a:spLocks noGrp="1"/>
          </p:cNvSpPr>
          <p:nvPr>
            <p:ph type="title"/>
          </p:nvPr>
        </p:nvSpPr>
        <p:spPr>
          <a:xfrm>
            <a:off x="838200" y="182880"/>
            <a:ext cx="10515600" cy="1325563"/>
          </a:xfrm>
        </p:spPr>
        <p:txBody>
          <a:bodyPr/>
          <a:lstStyle>
            <a:lvl1pPr>
              <a:defRPr/>
            </a:lvl1pPr>
          </a:lstStyle>
          <a:p>
            <a:r>
              <a:rPr lang="en-US" dirty="0"/>
              <a:t>Click to edit Master title style</a:t>
            </a:r>
          </a:p>
        </p:txBody>
      </p:sp>
      <p:sp>
        <p:nvSpPr>
          <p:cNvPr id="3" name="Content Placeholder 2">
            <a:extLst>
              <a:ext uri="{FF2B5EF4-FFF2-40B4-BE49-F238E27FC236}">
                <a16:creationId xmlns:a16="http://schemas.microsoft.com/office/drawing/2014/main" id="{2349CD46-C696-4832-914B-9C93C6CD9CF9}"/>
              </a:ext>
            </a:extLst>
          </p:cNvPr>
          <p:cNvSpPr>
            <a:spLocks noGrp="1"/>
          </p:cNvSpPr>
          <p:nvPr>
            <p:ph idx="1"/>
          </p:nvPr>
        </p:nvSpPr>
        <p:spPr>
          <a:xfrm>
            <a:off x="838200" y="1645920"/>
            <a:ext cx="10515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565B4DB-743C-4D01-B645-051A4746FDED}"/>
              </a:ext>
            </a:extLst>
          </p:cNvPr>
          <p:cNvSpPr>
            <a:spLocks noGrp="1"/>
          </p:cNvSpPr>
          <p:nvPr>
            <p:ph type="dt" sz="half" idx="10"/>
          </p:nvPr>
        </p:nvSpPr>
        <p:spPr/>
        <p:txBody>
          <a:bodyPr/>
          <a:lstStyle/>
          <a:p>
            <a:fld id="{F766CAFF-1ACC-451D-A43C-8B74351726F0}" type="datetime1">
              <a:rPr lang="en-US" smtClean="0"/>
              <a:t>10/26/2021</a:t>
            </a:fld>
            <a:endParaRPr lang="en-US"/>
          </a:p>
        </p:txBody>
      </p:sp>
      <p:sp>
        <p:nvSpPr>
          <p:cNvPr id="5" name="Footer Placeholder 4">
            <a:extLst>
              <a:ext uri="{FF2B5EF4-FFF2-40B4-BE49-F238E27FC236}">
                <a16:creationId xmlns:a16="http://schemas.microsoft.com/office/drawing/2014/main" id="{3D59069B-162A-425B-9F2C-373D91C1BCB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4E98B58-2E55-412A-8165-8F43CB1B9FB9}"/>
              </a:ext>
            </a:extLst>
          </p:cNvPr>
          <p:cNvSpPr>
            <a:spLocks noGrp="1"/>
          </p:cNvSpPr>
          <p:nvPr>
            <p:ph type="sldNum" sz="quarter" idx="12"/>
          </p:nvPr>
        </p:nvSpPr>
        <p:spPr/>
        <p:txBody>
          <a:bodyPr/>
          <a:lstStyle/>
          <a:p>
            <a:fld id="{9B536768-C171-4A40-86CF-A60E08BEB5A1}" type="slidenum">
              <a:rPr lang="en-US" smtClean="0"/>
              <a:t>‹#›</a:t>
            </a:fld>
            <a:endParaRPr lang="en-US"/>
          </a:p>
        </p:txBody>
      </p:sp>
      <p:sp>
        <p:nvSpPr>
          <p:cNvPr id="7" name="Rectangle 6">
            <a:extLst>
              <a:ext uri="{FF2B5EF4-FFF2-40B4-BE49-F238E27FC236}">
                <a16:creationId xmlns:a16="http://schemas.microsoft.com/office/drawing/2014/main" id="{A9E20A3F-9324-493B-BF73-0853E2DF67EB}"/>
              </a:ext>
            </a:extLst>
          </p:cNvPr>
          <p:cNvSpPr/>
          <p:nvPr userDrawn="1"/>
        </p:nvSpPr>
        <p:spPr>
          <a:xfrm>
            <a:off x="0" y="777240"/>
            <a:ext cx="868680" cy="914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537112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10" name="Picture 9" descr="A picture containing text&#10;&#10;Description automatically generated">
            <a:extLst>
              <a:ext uri="{FF2B5EF4-FFF2-40B4-BE49-F238E27FC236}">
                <a16:creationId xmlns:a16="http://schemas.microsoft.com/office/drawing/2014/main" id="{F308AA99-904E-40C9-8228-1F837226F6F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886" y="0"/>
            <a:ext cx="12158227" cy="6858000"/>
          </a:xfrm>
          <a:prstGeom prst="rect">
            <a:avLst/>
          </a:prstGeom>
        </p:spPr>
      </p:pic>
      <p:sp>
        <p:nvSpPr>
          <p:cNvPr id="2" name="Title 1">
            <a:extLst>
              <a:ext uri="{FF2B5EF4-FFF2-40B4-BE49-F238E27FC236}">
                <a16:creationId xmlns:a16="http://schemas.microsoft.com/office/drawing/2014/main" id="{587B4A6C-655B-4BE7-B991-03D2B43C2FAD}"/>
              </a:ext>
            </a:extLst>
          </p:cNvPr>
          <p:cNvSpPr>
            <a:spLocks noGrp="1"/>
          </p:cNvSpPr>
          <p:nvPr>
            <p:ph type="title"/>
          </p:nvPr>
        </p:nvSpPr>
        <p:spPr>
          <a:xfrm>
            <a:off x="831850" y="3252247"/>
            <a:ext cx="10515600" cy="1310228"/>
          </a:xfrm>
        </p:spPr>
        <p:txBody>
          <a:bodyPr anchor="ctr"/>
          <a:lstStyle>
            <a:lvl1pPr algn="ctr">
              <a:defRPr sz="600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25798285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D7FD11-A1A2-48E0-8684-C6F4D5072B23}"/>
              </a:ext>
            </a:extLst>
          </p:cNvPr>
          <p:cNvSpPr>
            <a:spLocks noGrp="1"/>
          </p:cNvSpPr>
          <p:nvPr>
            <p:ph type="title"/>
          </p:nvPr>
        </p:nvSpPr>
        <p:spPr>
          <a:xfrm>
            <a:off x="838200" y="182880"/>
            <a:ext cx="10515600" cy="1325563"/>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532276F4-7CE7-42A8-B619-1D3EBB47B56B}"/>
              </a:ext>
            </a:extLst>
          </p:cNvPr>
          <p:cNvSpPr>
            <a:spLocks noGrp="1"/>
          </p:cNvSpPr>
          <p:nvPr>
            <p:ph sz="half" idx="1"/>
          </p:nvPr>
        </p:nvSpPr>
        <p:spPr>
          <a:xfrm>
            <a:off x="838200" y="1645920"/>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FCD43B8-6E4F-4D36-9542-C0A16D77E7EA}"/>
              </a:ext>
            </a:extLst>
          </p:cNvPr>
          <p:cNvSpPr>
            <a:spLocks noGrp="1"/>
          </p:cNvSpPr>
          <p:nvPr>
            <p:ph sz="half" idx="2"/>
          </p:nvPr>
        </p:nvSpPr>
        <p:spPr>
          <a:xfrm>
            <a:off x="6172200" y="1645920"/>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FECE040-5D2A-4F08-8320-B45277F719F5}"/>
              </a:ext>
            </a:extLst>
          </p:cNvPr>
          <p:cNvSpPr>
            <a:spLocks noGrp="1"/>
          </p:cNvSpPr>
          <p:nvPr>
            <p:ph type="dt" sz="half" idx="10"/>
          </p:nvPr>
        </p:nvSpPr>
        <p:spPr/>
        <p:txBody>
          <a:bodyPr/>
          <a:lstStyle/>
          <a:p>
            <a:fld id="{2715074A-0EC0-4822-8A03-AAAF51A60715}" type="datetime1">
              <a:rPr lang="en-US" smtClean="0"/>
              <a:t>10/26/2021</a:t>
            </a:fld>
            <a:endParaRPr lang="en-US"/>
          </a:p>
        </p:txBody>
      </p:sp>
      <p:sp>
        <p:nvSpPr>
          <p:cNvPr id="6" name="Footer Placeholder 5">
            <a:extLst>
              <a:ext uri="{FF2B5EF4-FFF2-40B4-BE49-F238E27FC236}">
                <a16:creationId xmlns:a16="http://schemas.microsoft.com/office/drawing/2014/main" id="{B2D733A4-0F02-41B8-8CA1-056AA4646DC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3843AF1-1635-4F50-9B47-D2C8CE8079C1}"/>
              </a:ext>
            </a:extLst>
          </p:cNvPr>
          <p:cNvSpPr>
            <a:spLocks noGrp="1"/>
          </p:cNvSpPr>
          <p:nvPr>
            <p:ph type="sldNum" sz="quarter" idx="12"/>
          </p:nvPr>
        </p:nvSpPr>
        <p:spPr/>
        <p:txBody>
          <a:bodyPr/>
          <a:lstStyle/>
          <a:p>
            <a:fld id="{9B536768-C171-4A40-86CF-A60E08BEB5A1}" type="slidenum">
              <a:rPr lang="en-US" smtClean="0"/>
              <a:t>‹#›</a:t>
            </a:fld>
            <a:endParaRPr lang="en-US"/>
          </a:p>
        </p:txBody>
      </p:sp>
      <p:sp>
        <p:nvSpPr>
          <p:cNvPr id="8" name="Rectangle 7">
            <a:extLst>
              <a:ext uri="{FF2B5EF4-FFF2-40B4-BE49-F238E27FC236}">
                <a16:creationId xmlns:a16="http://schemas.microsoft.com/office/drawing/2014/main" id="{914B8FC1-DDC7-42C8-A9A4-6FC3B2635FF1}"/>
              </a:ext>
            </a:extLst>
          </p:cNvPr>
          <p:cNvSpPr/>
          <p:nvPr userDrawn="1"/>
        </p:nvSpPr>
        <p:spPr>
          <a:xfrm>
            <a:off x="0" y="777240"/>
            <a:ext cx="868680" cy="914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876250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CB7A1C-6125-4EF4-97C2-069B415A9CE8}"/>
              </a:ext>
            </a:extLst>
          </p:cNvPr>
          <p:cNvSpPr>
            <a:spLocks noGrp="1"/>
          </p:cNvSpPr>
          <p:nvPr>
            <p:ph type="title"/>
          </p:nvPr>
        </p:nvSpPr>
        <p:spPr>
          <a:xfrm>
            <a:off x="838200" y="182880"/>
            <a:ext cx="10515600" cy="1325563"/>
          </a:xfrm>
        </p:spPr>
        <p:txBody>
          <a:bodyPr/>
          <a:lstStyle/>
          <a:p>
            <a:r>
              <a:rPr lang="en-US"/>
              <a:t>Click to edit Master title style</a:t>
            </a:r>
          </a:p>
        </p:txBody>
      </p:sp>
      <p:sp>
        <p:nvSpPr>
          <p:cNvPr id="3" name="Date Placeholder 2">
            <a:extLst>
              <a:ext uri="{FF2B5EF4-FFF2-40B4-BE49-F238E27FC236}">
                <a16:creationId xmlns:a16="http://schemas.microsoft.com/office/drawing/2014/main" id="{EB05D3AE-2981-49F4-9E2C-A7DC79C93C90}"/>
              </a:ext>
            </a:extLst>
          </p:cNvPr>
          <p:cNvSpPr>
            <a:spLocks noGrp="1"/>
          </p:cNvSpPr>
          <p:nvPr>
            <p:ph type="dt" sz="half" idx="10"/>
          </p:nvPr>
        </p:nvSpPr>
        <p:spPr/>
        <p:txBody>
          <a:bodyPr/>
          <a:lstStyle/>
          <a:p>
            <a:fld id="{C4106077-5A9F-40F7-B641-2496B7F408E1}" type="datetime1">
              <a:rPr lang="en-US" smtClean="0"/>
              <a:t>10/26/2021</a:t>
            </a:fld>
            <a:endParaRPr lang="en-US"/>
          </a:p>
        </p:txBody>
      </p:sp>
      <p:sp>
        <p:nvSpPr>
          <p:cNvPr id="4" name="Footer Placeholder 3">
            <a:extLst>
              <a:ext uri="{FF2B5EF4-FFF2-40B4-BE49-F238E27FC236}">
                <a16:creationId xmlns:a16="http://schemas.microsoft.com/office/drawing/2014/main" id="{71C1D8EC-C03F-4DD5-B3B5-78865D89900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E69FB1E-0CC4-4406-BFA6-6799ADB41E46}"/>
              </a:ext>
            </a:extLst>
          </p:cNvPr>
          <p:cNvSpPr>
            <a:spLocks noGrp="1"/>
          </p:cNvSpPr>
          <p:nvPr>
            <p:ph type="sldNum" sz="quarter" idx="12"/>
          </p:nvPr>
        </p:nvSpPr>
        <p:spPr/>
        <p:txBody>
          <a:bodyPr/>
          <a:lstStyle/>
          <a:p>
            <a:fld id="{9B536768-C171-4A40-86CF-A60E08BEB5A1}" type="slidenum">
              <a:rPr lang="en-US" smtClean="0"/>
              <a:t>‹#›</a:t>
            </a:fld>
            <a:endParaRPr lang="en-US"/>
          </a:p>
        </p:txBody>
      </p:sp>
      <p:sp>
        <p:nvSpPr>
          <p:cNvPr id="6" name="Rectangle 5">
            <a:extLst>
              <a:ext uri="{FF2B5EF4-FFF2-40B4-BE49-F238E27FC236}">
                <a16:creationId xmlns:a16="http://schemas.microsoft.com/office/drawing/2014/main" id="{1A764D4D-B9D0-468A-AFD5-98402AA77F13}"/>
              </a:ext>
            </a:extLst>
          </p:cNvPr>
          <p:cNvSpPr/>
          <p:nvPr userDrawn="1"/>
        </p:nvSpPr>
        <p:spPr>
          <a:xfrm>
            <a:off x="0" y="777240"/>
            <a:ext cx="868680" cy="914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409186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00D8A71-8623-462C-B2BD-4C3EB752032A}"/>
              </a:ext>
            </a:extLst>
          </p:cNvPr>
          <p:cNvSpPr>
            <a:spLocks noGrp="1"/>
          </p:cNvSpPr>
          <p:nvPr>
            <p:ph type="dt" sz="half" idx="10"/>
          </p:nvPr>
        </p:nvSpPr>
        <p:spPr/>
        <p:txBody>
          <a:bodyPr/>
          <a:lstStyle/>
          <a:p>
            <a:fld id="{BFC6812A-3A8B-4BEB-90E1-9469D4F4B59B}" type="datetime1">
              <a:rPr lang="en-US" smtClean="0"/>
              <a:t>10/26/2021</a:t>
            </a:fld>
            <a:endParaRPr lang="en-US"/>
          </a:p>
        </p:txBody>
      </p:sp>
      <p:sp>
        <p:nvSpPr>
          <p:cNvPr id="3" name="Footer Placeholder 2">
            <a:extLst>
              <a:ext uri="{FF2B5EF4-FFF2-40B4-BE49-F238E27FC236}">
                <a16:creationId xmlns:a16="http://schemas.microsoft.com/office/drawing/2014/main" id="{0FF27232-3E27-47DE-8850-C0C5F4290FC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2EFA2BD-7690-49DE-80ED-84518B993FD1}"/>
              </a:ext>
            </a:extLst>
          </p:cNvPr>
          <p:cNvSpPr>
            <a:spLocks noGrp="1"/>
          </p:cNvSpPr>
          <p:nvPr>
            <p:ph type="sldNum" sz="quarter" idx="12"/>
          </p:nvPr>
        </p:nvSpPr>
        <p:spPr/>
        <p:txBody>
          <a:bodyPr/>
          <a:lstStyle/>
          <a:p>
            <a:fld id="{9B536768-C171-4A40-86CF-A60E08BEB5A1}" type="slidenum">
              <a:rPr lang="en-US" smtClean="0"/>
              <a:t>‹#›</a:t>
            </a:fld>
            <a:endParaRPr lang="en-US"/>
          </a:p>
        </p:txBody>
      </p:sp>
    </p:spTree>
    <p:extLst>
      <p:ext uri="{BB962C8B-B14F-4D97-AF65-F5344CB8AC3E}">
        <p14:creationId xmlns:p14="http://schemas.microsoft.com/office/powerpoint/2010/main" val="11099672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00D8A71-8623-462C-B2BD-4C3EB752032A}"/>
              </a:ext>
            </a:extLst>
          </p:cNvPr>
          <p:cNvSpPr>
            <a:spLocks noGrp="1"/>
          </p:cNvSpPr>
          <p:nvPr>
            <p:ph type="dt" sz="half" idx="10"/>
          </p:nvPr>
        </p:nvSpPr>
        <p:spPr/>
        <p:txBody>
          <a:bodyPr/>
          <a:lstStyle/>
          <a:p>
            <a:fld id="{BFC6812A-3A8B-4BEB-90E1-9469D4F4B59B}" type="datetime1">
              <a:rPr lang="en-US" smtClean="0"/>
              <a:t>10/26/2021</a:t>
            </a:fld>
            <a:endParaRPr lang="en-US"/>
          </a:p>
        </p:txBody>
      </p:sp>
      <p:sp>
        <p:nvSpPr>
          <p:cNvPr id="3" name="Footer Placeholder 2">
            <a:extLst>
              <a:ext uri="{FF2B5EF4-FFF2-40B4-BE49-F238E27FC236}">
                <a16:creationId xmlns:a16="http://schemas.microsoft.com/office/drawing/2014/main" id="{0FF27232-3E27-47DE-8850-C0C5F4290FC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2EFA2BD-7690-49DE-80ED-84518B993FD1}"/>
              </a:ext>
            </a:extLst>
          </p:cNvPr>
          <p:cNvSpPr>
            <a:spLocks noGrp="1"/>
          </p:cNvSpPr>
          <p:nvPr>
            <p:ph type="sldNum" sz="quarter" idx="12"/>
          </p:nvPr>
        </p:nvSpPr>
        <p:spPr/>
        <p:txBody>
          <a:bodyPr/>
          <a:lstStyle/>
          <a:p>
            <a:fld id="{9B536768-C171-4A40-86CF-A60E08BEB5A1}" type="slidenum">
              <a:rPr lang="en-US" smtClean="0"/>
              <a:t>‹#›</a:t>
            </a:fld>
            <a:endParaRPr lang="en-US"/>
          </a:p>
        </p:txBody>
      </p:sp>
      <p:sp>
        <p:nvSpPr>
          <p:cNvPr id="5" name="Rectangle 4">
            <a:extLst>
              <a:ext uri="{FF2B5EF4-FFF2-40B4-BE49-F238E27FC236}">
                <a16:creationId xmlns:a16="http://schemas.microsoft.com/office/drawing/2014/main" id="{D60C18B7-5CC0-4439-A175-498D5D286898}"/>
              </a:ext>
            </a:extLst>
          </p:cNvPr>
          <p:cNvSpPr/>
          <p:nvPr userDrawn="1"/>
        </p:nvSpPr>
        <p:spPr>
          <a:xfrm>
            <a:off x="0" y="6185140"/>
            <a:ext cx="12192000" cy="6728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624596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2C30DD-F4AE-4102-BEF8-F668F2C41B6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0FE8E0A-0DA3-4750-B15D-AEF0528C49E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FF75D806-C3B1-4AE0-B312-92DA6E5C533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A17AB03-8739-4F91-A5A9-F58219983F69}"/>
              </a:ext>
            </a:extLst>
          </p:cNvPr>
          <p:cNvSpPr>
            <a:spLocks noGrp="1"/>
          </p:cNvSpPr>
          <p:nvPr>
            <p:ph type="dt" sz="half" idx="10"/>
          </p:nvPr>
        </p:nvSpPr>
        <p:spPr/>
        <p:txBody>
          <a:bodyPr/>
          <a:lstStyle/>
          <a:p>
            <a:fld id="{682C7752-2A2B-4858-88A2-82ED84690948}" type="datetime1">
              <a:rPr lang="en-US" smtClean="0"/>
              <a:t>10/26/2021</a:t>
            </a:fld>
            <a:endParaRPr lang="en-US"/>
          </a:p>
        </p:txBody>
      </p:sp>
      <p:sp>
        <p:nvSpPr>
          <p:cNvPr id="6" name="Footer Placeholder 5">
            <a:extLst>
              <a:ext uri="{FF2B5EF4-FFF2-40B4-BE49-F238E27FC236}">
                <a16:creationId xmlns:a16="http://schemas.microsoft.com/office/drawing/2014/main" id="{53B25173-348A-4081-B718-FB610541A14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F9DEBDE-B91A-4574-9D7B-51EFB6435031}"/>
              </a:ext>
            </a:extLst>
          </p:cNvPr>
          <p:cNvSpPr>
            <a:spLocks noGrp="1"/>
          </p:cNvSpPr>
          <p:nvPr>
            <p:ph type="sldNum" sz="quarter" idx="12"/>
          </p:nvPr>
        </p:nvSpPr>
        <p:spPr/>
        <p:txBody>
          <a:bodyPr/>
          <a:lstStyle/>
          <a:p>
            <a:fld id="{9B536768-C171-4A40-86CF-A60E08BEB5A1}" type="slidenum">
              <a:rPr lang="en-US" smtClean="0"/>
              <a:t>‹#›</a:t>
            </a:fld>
            <a:endParaRPr lang="en-US"/>
          </a:p>
        </p:txBody>
      </p:sp>
    </p:spTree>
    <p:extLst>
      <p:ext uri="{BB962C8B-B14F-4D97-AF65-F5344CB8AC3E}">
        <p14:creationId xmlns:p14="http://schemas.microsoft.com/office/powerpoint/2010/main" val="25596009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F96489-0BB8-4CF9-913C-5B70BE9961B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B9224F0-7720-4D6B-9151-1B6D0432480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8ACF022-FE79-407C-94DF-36A1A43EDB6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B46AB73-B024-4BBE-A375-E60CEDDB63EE}"/>
              </a:ext>
            </a:extLst>
          </p:cNvPr>
          <p:cNvSpPr>
            <a:spLocks noGrp="1"/>
          </p:cNvSpPr>
          <p:nvPr>
            <p:ph type="dt" sz="half" idx="10"/>
          </p:nvPr>
        </p:nvSpPr>
        <p:spPr/>
        <p:txBody>
          <a:bodyPr/>
          <a:lstStyle/>
          <a:p>
            <a:fld id="{A6AFCCA7-12E7-4780-A53C-8B9FDA72E971}" type="datetime1">
              <a:rPr lang="en-US" smtClean="0"/>
              <a:t>10/26/2021</a:t>
            </a:fld>
            <a:endParaRPr lang="en-US"/>
          </a:p>
        </p:txBody>
      </p:sp>
      <p:sp>
        <p:nvSpPr>
          <p:cNvPr id="6" name="Footer Placeholder 5">
            <a:extLst>
              <a:ext uri="{FF2B5EF4-FFF2-40B4-BE49-F238E27FC236}">
                <a16:creationId xmlns:a16="http://schemas.microsoft.com/office/drawing/2014/main" id="{6BE261D0-CE72-4E28-9CE9-6BA86FE5B2E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4324976-B325-49A8-A40D-7F2091CA1A9F}"/>
              </a:ext>
            </a:extLst>
          </p:cNvPr>
          <p:cNvSpPr>
            <a:spLocks noGrp="1"/>
          </p:cNvSpPr>
          <p:nvPr>
            <p:ph type="sldNum" sz="quarter" idx="12"/>
          </p:nvPr>
        </p:nvSpPr>
        <p:spPr/>
        <p:txBody>
          <a:bodyPr/>
          <a:lstStyle/>
          <a:p>
            <a:fld id="{9B536768-C171-4A40-86CF-A60E08BEB5A1}" type="slidenum">
              <a:rPr lang="en-US" smtClean="0"/>
              <a:t>‹#›</a:t>
            </a:fld>
            <a:endParaRPr lang="en-US"/>
          </a:p>
        </p:txBody>
      </p:sp>
    </p:spTree>
    <p:extLst>
      <p:ext uri="{BB962C8B-B14F-4D97-AF65-F5344CB8AC3E}">
        <p14:creationId xmlns:p14="http://schemas.microsoft.com/office/powerpoint/2010/main" val="15551170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1FBAD3A2-DF06-47BE-8C12-9DEEA0E81242}"/>
              </a:ext>
            </a:extLst>
          </p:cNvPr>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0" y="6191250"/>
            <a:ext cx="12192000" cy="666750"/>
          </a:xfrm>
          <a:prstGeom prst="rect">
            <a:avLst/>
          </a:prstGeom>
        </p:spPr>
      </p:pic>
      <p:sp>
        <p:nvSpPr>
          <p:cNvPr id="2" name="Title Placeholder 1">
            <a:extLst>
              <a:ext uri="{FF2B5EF4-FFF2-40B4-BE49-F238E27FC236}">
                <a16:creationId xmlns:a16="http://schemas.microsoft.com/office/drawing/2014/main" id="{78DAB17A-7FDA-477B-8CD6-61B6F886031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F81E0656-4A03-4FFF-A41C-742D4F942B9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DC6D63C5-A2CD-455F-A63A-99D52B286D8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b"/>
          <a:lstStyle>
            <a:lvl1pPr algn="l">
              <a:defRPr sz="1200">
                <a:solidFill>
                  <a:schemeClr val="bg1"/>
                </a:solidFill>
                <a:latin typeface="Arial" panose="020B0604020202020204" pitchFamily="34" charset="0"/>
                <a:cs typeface="Arial" panose="020B0604020202020204" pitchFamily="34" charset="0"/>
              </a:defRPr>
            </a:lvl1pPr>
          </a:lstStyle>
          <a:p>
            <a:fld id="{D0876B55-2E50-4278-80BF-510C46209E25}" type="datetime1">
              <a:rPr lang="en-US" smtClean="0"/>
              <a:pPr/>
              <a:t>10/26/2021</a:t>
            </a:fld>
            <a:endParaRPr lang="en-US"/>
          </a:p>
        </p:txBody>
      </p:sp>
      <p:sp>
        <p:nvSpPr>
          <p:cNvPr id="5" name="Footer Placeholder 4">
            <a:extLst>
              <a:ext uri="{FF2B5EF4-FFF2-40B4-BE49-F238E27FC236}">
                <a16:creationId xmlns:a16="http://schemas.microsoft.com/office/drawing/2014/main" id="{2E419B54-86A5-4AF9-974D-B67D2D2BDB4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b"/>
          <a:lstStyle>
            <a:lvl1pPr algn="ctr">
              <a:defRPr sz="1200">
                <a:solidFill>
                  <a:schemeClr val="bg1"/>
                </a:solidFill>
                <a:latin typeface="Arial" panose="020B0604020202020204" pitchFamily="34" charset="0"/>
                <a:cs typeface="Arial" panose="020B0604020202020204" pitchFamily="34" charset="0"/>
              </a:defRPr>
            </a:lvl1pPr>
          </a:lstStyle>
          <a:p>
            <a:endParaRPr lang="en-US" dirty="0"/>
          </a:p>
        </p:txBody>
      </p:sp>
      <p:sp>
        <p:nvSpPr>
          <p:cNvPr id="6" name="Slide Number Placeholder 5">
            <a:extLst>
              <a:ext uri="{FF2B5EF4-FFF2-40B4-BE49-F238E27FC236}">
                <a16:creationId xmlns:a16="http://schemas.microsoft.com/office/drawing/2014/main" id="{06A4F946-3C1A-4C39-9232-854FC191D38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b"/>
          <a:lstStyle>
            <a:lvl1pPr algn="r">
              <a:defRPr sz="1100">
                <a:solidFill>
                  <a:schemeClr val="bg1"/>
                </a:solidFill>
                <a:latin typeface="Arial" panose="020B0604020202020204" pitchFamily="34" charset="0"/>
                <a:cs typeface="Arial" panose="020B0604020202020204" pitchFamily="34" charset="0"/>
              </a:defRPr>
            </a:lvl1pPr>
          </a:lstStyle>
          <a:p>
            <a:fld id="{9B536768-C171-4A40-86CF-A60E08BEB5A1}" type="slidenum">
              <a:rPr lang="en-US" smtClean="0"/>
              <a:pPr/>
              <a:t>‹#›</a:t>
            </a:fld>
            <a:endParaRPr lang="en-US"/>
          </a:p>
        </p:txBody>
      </p:sp>
    </p:spTree>
    <p:extLst>
      <p:ext uri="{BB962C8B-B14F-4D97-AF65-F5344CB8AC3E}">
        <p14:creationId xmlns:p14="http://schemas.microsoft.com/office/powerpoint/2010/main" val="22879013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4" r:id="rId5"/>
    <p:sldLayoutId id="2147483655" r:id="rId6"/>
    <p:sldLayoutId id="2147483658" r:id="rId7"/>
    <p:sldLayoutId id="2147483656" r:id="rId8"/>
    <p:sldLayoutId id="2147483657" r:id="rId9"/>
  </p:sldLayoutIdLst>
  <p:hf hdr="0" ftr="0" dt="0"/>
  <p:txStyles>
    <p:titleStyle>
      <a:lvl1pPr algn="l" defTabSz="914400" rtl="0" eaLnBrk="1" latinLnBrk="0" hangingPunct="1">
        <a:lnSpc>
          <a:spcPct val="90000"/>
        </a:lnSpc>
        <a:spcBef>
          <a:spcPct val="0"/>
        </a:spcBef>
        <a:buNone/>
        <a:defRPr sz="4400" b="0" kern="1200">
          <a:solidFill>
            <a:schemeClr val="accent2"/>
          </a:solidFill>
          <a:latin typeface="Arial Narrow" panose="020B060602020203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3"/>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3"/>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3"/>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hyperlink" Target="http://www.mainechna.org/" TargetMode="External"/><Relationship Id="rId2" Type="http://schemas.openxmlformats.org/officeDocument/2006/relationships/notesSlide" Target="../notesSlides/notesSlide22.xml"/><Relationship Id="rId1" Type="http://schemas.openxmlformats.org/officeDocument/2006/relationships/slideLayout" Target="../slideLayouts/slideLayout5.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18.tmp"/></Relationships>
</file>

<file path=ppt/slides/_rels/slide2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chart" Target="../charts/chart3.xml"/></Relationships>
</file>

<file path=ppt/slides/_rels/slide27.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chart" Target="../charts/chart5.xml"/></Relationships>
</file>

<file path=ppt/slides/_rels/slide2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32.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chart" Target="../charts/chart7.xml"/></Relationships>
</file>

<file path=ppt/slides/_rels/slide33.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chart" Target="../charts/chart11.xml"/></Relationships>
</file>

<file path=ppt/slides/_rels/slide36.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chart" Target="../charts/chart13.xml"/></Relationships>
</file>

<file path=ppt/slides/_rels/slide37.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chart" Target="../charts/chart15.xml"/></Relationships>
</file>

<file path=ppt/slides/_rels/slide38.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chart" Target="../charts/chart1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chart" Target="../charts/chart24.xml"/></Relationships>
</file>

<file path=ppt/slides/_rels/slide45.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chart" Target="../charts/chart27.xml"/></Relationships>
</file>

<file path=ppt/slides/_rels/slide47.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chart" Target="../charts/chart30.xml"/><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3" Type="http://schemas.openxmlformats.org/officeDocument/2006/relationships/chart" Target="../charts/chart31.xml"/><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chart" Target="../charts/chart32.xml"/><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chart" Target="../charts/chart33.xml"/><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chart" Target="../charts/chart34.xml"/><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chart" Target="../charts/chart35.xml"/><Relationship Id="rId2" Type="http://schemas.openxmlformats.org/officeDocument/2006/relationships/notesSlide" Target="../notesSlides/notesSlide53.xml"/><Relationship Id="rId1" Type="http://schemas.openxmlformats.org/officeDocument/2006/relationships/slideLayout" Target="../slideLayouts/slideLayout2.xml"/><Relationship Id="rId4" Type="http://schemas.openxmlformats.org/officeDocument/2006/relationships/chart" Target="../charts/chart36.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3" Type="http://schemas.openxmlformats.org/officeDocument/2006/relationships/hyperlink" Target="mailto:info@mainechna.org" TargetMode="External"/><Relationship Id="rId2" Type="http://schemas.openxmlformats.org/officeDocument/2006/relationships/hyperlink" Target="mailto:natalece@cmhc.org" TargetMode="External"/><Relationship Id="rId1" Type="http://schemas.openxmlformats.org/officeDocument/2006/relationships/slideLayout" Target="../slideLayouts/slideLayout2.xml"/><Relationship Id="rId4" Type="http://schemas.openxmlformats.org/officeDocument/2006/relationships/hyperlink" Target="http://www.mainechna.org/"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5DA1C51D-AE00-4087-8261-2475AACF970F}"/>
              </a:ext>
            </a:extLst>
          </p:cNvPr>
          <p:cNvSpPr>
            <a:spLocks noGrp="1"/>
          </p:cNvSpPr>
          <p:nvPr>
            <p:ph type="ctrTitle"/>
          </p:nvPr>
        </p:nvSpPr>
        <p:spPr>
          <a:xfrm>
            <a:off x="1524000" y="1335189"/>
            <a:ext cx="9144000" cy="2387600"/>
          </a:xfrm>
        </p:spPr>
        <p:txBody>
          <a:bodyPr anchor="t">
            <a:normAutofit fontScale="90000"/>
          </a:bodyPr>
          <a:lstStyle/>
          <a:p>
            <a:pPr algn="l">
              <a:lnSpc>
                <a:spcPct val="100000"/>
              </a:lnSpc>
            </a:pPr>
            <a:r>
              <a:rPr lang="en-US" sz="4400" dirty="0">
                <a:solidFill>
                  <a:schemeClr val="tx2"/>
                </a:solidFill>
              </a:rPr>
              <a:t>Maine Shared Community</a:t>
            </a:r>
            <a:br>
              <a:rPr lang="en-US" sz="4400" dirty="0">
                <a:solidFill>
                  <a:schemeClr val="tx2"/>
                </a:solidFill>
              </a:rPr>
            </a:br>
            <a:r>
              <a:rPr lang="en-US" sz="4400" dirty="0">
                <a:solidFill>
                  <a:schemeClr val="tx2"/>
                </a:solidFill>
              </a:rPr>
              <a:t>Health Needs Assessment</a:t>
            </a:r>
            <a:br>
              <a:rPr lang="en-US" sz="4400" dirty="0">
                <a:solidFill>
                  <a:schemeClr val="tx2"/>
                </a:solidFill>
              </a:rPr>
            </a:br>
            <a:r>
              <a:rPr lang="en-US" sz="4400" dirty="0">
                <a:solidFill>
                  <a:schemeClr val="tx2"/>
                </a:solidFill>
              </a:rPr>
              <a:t>Cumberland County/ Lakes </a:t>
            </a:r>
            <a:br>
              <a:rPr lang="en-US" sz="4400" dirty="0">
                <a:solidFill>
                  <a:schemeClr val="tx2"/>
                </a:solidFill>
              </a:rPr>
            </a:br>
            <a:r>
              <a:rPr lang="en-US" sz="4400" dirty="0">
                <a:solidFill>
                  <a:schemeClr val="tx2"/>
                </a:solidFill>
              </a:rPr>
              <a:t>Region</a:t>
            </a:r>
          </a:p>
        </p:txBody>
      </p:sp>
      <p:sp>
        <p:nvSpPr>
          <p:cNvPr id="9" name="Subtitle 2">
            <a:extLst>
              <a:ext uri="{FF2B5EF4-FFF2-40B4-BE49-F238E27FC236}">
                <a16:creationId xmlns:a16="http://schemas.microsoft.com/office/drawing/2014/main" id="{86307824-5B7E-4D20-BC40-FA095FE58F48}"/>
              </a:ext>
            </a:extLst>
          </p:cNvPr>
          <p:cNvSpPr>
            <a:spLocks noGrp="1"/>
          </p:cNvSpPr>
          <p:nvPr>
            <p:ph type="subTitle" idx="1"/>
          </p:nvPr>
        </p:nvSpPr>
        <p:spPr>
          <a:xfrm>
            <a:off x="1151730" y="476529"/>
            <a:ext cx="2068013" cy="1014585"/>
          </a:xfrm>
        </p:spPr>
        <p:txBody>
          <a:bodyPr>
            <a:normAutofit/>
          </a:bodyPr>
          <a:lstStyle/>
          <a:p>
            <a:pPr algn="r"/>
            <a:r>
              <a:rPr lang="en-US" sz="6600" b="1" dirty="0">
                <a:solidFill>
                  <a:schemeClr val="tx2"/>
                </a:solidFill>
                <a:latin typeface="Arial Narrow" panose="020B0606020202030204" pitchFamily="34" charset="0"/>
              </a:rPr>
              <a:t>2021</a:t>
            </a:r>
          </a:p>
        </p:txBody>
      </p:sp>
      <p:pic>
        <p:nvPicPr>
          <p:cNvPr id="5" name="Picture 4">
            <a:extLst>
              <a:ext uri="{FF2B5EF4-FFF2-40B4-BE49-F238E27FC236}">
                <a16:creationId xmlns:a16="http://schemas.microsoft.com/office/drawing/2014/main" id="{00DFFB4F-1559-4AE6-8207-87745744AD1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11683" y="476529"/>
            <a:ext cx="3931441" cy="5943600"/>
          </a:xfrm>
          <a:prstGeom prst="rect">
            <a:avLst/>
          </a:prstGeom>
        </p:spPr>
      </p:pic>
    </p:spTree>
    <p:extLst>
      <p:ext uri="{BB962C8B-B14F-4D97-AF65-F5344CB8AC3E}">
        <p14:creationId xmlns:p14="http://schemas.microsoft.com/office/powerpoint/2010/main" val="30010406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D969DC-A541-4ED3-B052-7256715D7657}"/>
              </a:ext>
            </a:extLst>
          </p:cNvPr>
          <p:cNvSpPr>
            <a:spLocks noGrp="1"/>
          </p:cNvSpPr>
          <p:nvPr>
            <p:ph type="title"/>
          </p:nvPr>
        </p:nvSpPr>
        <p:spPr/>
        <p:txBody>
          <a:bodyPr>
            <a:normAutofit/>
          </a:bodyPr>
          <a:lstStyle/>
          <a:p>
            <a:r>
              <a:rPr lang="en-US" dirty="0"/>
              <a:t>Inputs and Outcomes</a:t>
            </a:r>
          </a:p>
        </p:txBody>
      </p:sp>
      <p:sp>
        <p:nvSpPr>
          <p:cNvPr id="3" name="Slide Number Placeholder 2">
            <a:extLst>
              <a:ext uri="{FF2B5EF4-FFF2-40B4-BE49-F238E27FC236}">
                <a16:creationId xmlns:a16="http://schemas.microsoft.com/office/drawing/2014/main" id="{879BB078-EA36-4AB3-86FF-29C6DAB0CCEF}"/>
              </a:ext>
            </a:extLst>
          </p:cNvPr>
          <p:cNvSpPr>
            <a:spLocks noGrp="1"/>
          </p:cNvSpPr>
          <p:nvPr>
            <p:ph type="sldNum" sz="quarter" idx="12"/>
          </p:nvPr>
        </p:nvSpPr>
        <p:spPr/>
        <p:txBody>
          <a:bodyPr/>
          <a:lstStyle/>
          <a:p>
            <a:fld id="{9B536768-C171-4A40-86CF-A60E08BEB5A1}" type="slidenum">
              <a:rPr lang="en-US" smtClean="0"/>
              <a:t>10</a:t>
            </a:fld>
            <a:endParaRPr lang="en-US" dirty="0"/>
          </a:p>
        </p:txBody>
      </p:sp>
      <p:sp>
        <p:nvSpPr>
          <p:cNvPr id="37" name="TextBox 36"/>
          <p:cNvSpPr txBox="1"/>
          <p:nvPr/>
        </p:nvSpPr>
        <p:spPr>
          <a:xfrm>
            <a:off x="294640" y="2017103"/>
            <a:ext cx="2224708" cy="646331"/>
          </a:xfrm>
          <a:prstGeom prst="rect">
            <a:avLst/>
          </a:prstGeom>
          <a:solidFill>
            <a:srgbClr val="9EC9CA"/>
          </a:solidFill>
          <a:ln>
            <a:solidFill>
              <a:schemeClr val="tx1"/>
            </a:solidFill>
          </a:ln>
        </p:spPr>
        <p:txBody>
          <a:bodyPr wrap="square" rtlCol="0">
            <a:spAutoFit/>
          </a:bodyPr>
          <a:lstStyle/>
          <a:p>
            <a:pPr algn="ctr"/>
            <a:r>
              <a:rPr lang="en-US" dirty="0"/>
              <a:t>Mainstream county forums</a:t>
            </a:r>
          </a:p>
        </p:txBody>
      </p:sp>
      <p:sp>
        <p:nvSpPr>
          <p:cNvPr id="38" name="TextBox 37"/>
          <p:cNvSpPr txBox="1"/>
          <p:nvPr/>
        </p:nvSpPr>
        <p:spPr>
          <a:xfrm>
            <a:off x="104000" y="1332412"/>
            <a:ext cx="2570495" cy="338554"/>
          </a:xfrm>
          <a:prstGeom prst="rect">
            <a:avLst/>
          </a:prstGeom>
          <a:solidFill>
            <a:schemeClr val="accent6">
              <a:lumMod val="60000"/>
              <a:lumOff val="40000"/>
            </a:schemeClr>
          </a:solidFill>
          <a:ln>
            <a:solidFill>
              <a:schemeClr val="tx1"/>
            </a:solidFill>
          </a:ln>
        </p:spPr>
        <p:txBody>
          <a:bodyPr wrap="square" rtlCol="0">
            <a:spAutoFit/>
          </a:bodyPr>
          <a:lstStyle/>
          <a:p>
            <a:r>
              <a:rPr lang="en-US" sz="1600" dirty="0"/>
              <a:t>Ways to Provide Input</a:t>
            </a:r>
          </a:p>
        </p:txBody>
      </p:sp>
      <p:sp>
        <p:nvSpPr>
          <p:cNvPr id="39" name="TextBox 38"/>
          <p:cNvSpPr txBox="1"/>
          <p:nvPr/>
        </p:nvSpPr>
        <p:spPr>
          <a:xfrm>
            <a:off x="3591567" y="1332412"/>
            <a:ext cx="2572645" cy="338554"/>
          </a:xfrm>
          <a:prstGeom prst="rect">
            <a:avLst/>
          </a:prstGeom>
          <a:solidFill>
            <a:schemeClr val="accent6">
              <a:lumMod val="60000"/>
              <a:lumOff val="40000"/>
            </a:schemeClr>
          </a:solidFill>
          <a:ln>
            <a:solidFill>
              <a:schemeClr val="tx1"/>
            </a:solidFill>
          </a:ln>
        </p:spPr>
        <p:txBody>
          <a:bodyPr wrap="square" rtlCol="0">
            <a:spAutoFit/>
          </a:bodyPr>
          <a:lstStyle/>
          <a:p>
            <a:r>
              <a:rPr lang="en-US" sz="1600" dirty="0"/>
              <a:t>Data Collected</a:t>
            </a:r>
          </a:p>
        </p:txBody>
      </p:sp>
      <p:sp>
        <p:nvSpPr>
          <p:cNvPr id="40" name="TextBox 39"/>
          <p:cNvSpPr txBox="1"/>
          <p:nvPr/>
        </p:nvSpPr>
        <p:spPr>
          <a:xfrm>
            <a:off x="259466" y="3296710"/>
            <a:ext cx="2224708" cy="646331"/>
          </a:xfrm>
          <a:prstGeom prst="rect">
            <a:avLst/>
          </a:prstGeom>
          <a:solidFill>
            <a:srgbClr val="9EC9CA"/>
          </a:solidFill>
          <a:ln>
            <a:solidFill>
              <a:schemeClr val="tx1"/>
            </a:solidFill>
          </a:ln>
        </p:spPr>
        <p:txBody>
          <a:bodyPr wrap="square" rtlCol="0">
            <a:spAutoFit/>
          </a:bodyPr>
          <a:lstStyle/>
          <a:p>
            <a:pPr algn="ctr"/>
            <a:r>
              <a:rPr lang="en-US" dirty="0"/>
              <a:t>Community sponsored events</a:t>
            </a:r>
          </a:p>
        </p:txBody>
      </p:sp>
      <p:sp>
        <p:nvSpPr>
          <p:cNvPr id="41" name="TextBox 40"/>
          <p:cNvSpPr txBox="1"/>
          <p:nvPr/>
        </p:nvSpPr>
        <p:spPr>
          <a:xfrm>
            <a:off x="245712" y="4542114"/>
            <a:ext cx="2224708" cy="369332"/>
          </a:xfrm>
          <a:prstGeom prst="rect">
            <a:avLst/>
          </a:prstGeom>
          <a:solidFill>
            <a:srgbClr val="9EC9CA"/>
          </a:solidFill>
          <a:ln>
            <a:solidFill>
              <a:schemeClr val="tx1"/>
            </a:solidFill>
          </a:ln>
        </p:spPr>
        <p:txBody>
          <a:bodyPr wrap="square" rtlCol="0">
            <a:spAutoFit/>
          </a:bodyPr>
          <a:lstStyle/>
          <a:p>
            <a:pPr algn="ctr"/>
            <a:r>
              <a:rPr lang="en-US" dirty="0"/>
              <a:t>Oral Survey</a:t>
            </a:r>
          </a:p>
        </p:txBody>
      </p:sp>
      <p:sp>
        <p:nvSpPr>
          <p:cNvPr id="45" name="TextBox 44"/>
          <p:cNvSpPr txBox="1"/>
          <p:nvPr/>
        </p:nvSpPr>
        <p:spPr>
          <a:xfrm>
            <a:off x="7081285" y="1332412"/>
            <a:ext cx="5070075" cy="338554"/>
          </a:xfrm>
          <a:prstGeom prst="rect">
            <a:avLst/>
          </a:prstGeom>
          <a:solidFill>
            <a:schemeClr val="accent6">
              <a:lumMod val="60000"/>
              <a:lumOff val="40000"/>
            </a:schemeClr>
          </a:solidFill>
          <a:ln>
            <a:solidFill>
              <a:schemeClr val="tx1"/>
            </a:solidFill>
          </a:ln>
        </p:spPr>
        <p:txBody>
          <a:bodyPr wrap="square" rtlCol="0">
            <a:spAutoFit/>
          </a:bodyPr>
          <a:lstStyle/>
          <a:p>
            <a:r>
              <a:rPr lang="en-US" sz="1600" dirty="0"/>
              <a:t>Outcomes</a:t>
            </a:r>
            <a:endParaRPr lang="en-US" sz="1200" dirty="0"/>
          </a:p>
        </p:txBody>
      </p:sp>
      <p:sp>
        <p:nvSpPr>
          <p:cNvPr id="46" name="TextBox 45"/>
          <p:cNvSpPr txBox="1"/>
          <p:nvPr/>
        </p:nvSpPr>
        <p:spPr>
          <a:xfrm>
            <a:off x="7081285" y="1803009"/>
            <a:ext cx="5110715" cy="2062103"/>
          </a:xfrm>
          <a:prstGeom prst="rect">
            <a:avLst/>
          </a:prstGeom>
          <a:solidFill>
            <a:srgbClr val="B7D4F7"/>
          </a:solidFill>
          <a:ln>
            <a:solidFill>
              <a:schemeClr val="tx1"/>
            </a:solidFill>
          </a:ln>
        </p:spPr>
        <p:txBody>
          <a:bodyPr wrap="square" rtlCol="0">
            <a:spAutoFit/>
          </a:bodyPr>
          <a:lstStyle/>
          <a:p>
            <a:pPr>
              <a:spcAft>
                <a:spcPts val="600"/>
              </a:spcAft>
            </a:pPr>
            <a:r>
              <a:rPr lang="en-US" sz="1400" b="1" dirty="0"/>
              <a:t>District &amp; County Reports  DUE APRIL 2022</a:t>
            </a:r>
          </a:p>
          <a:p>
            <a:pPr marL="112713" indent="-112713">
              <a:spcAft>
                <a:spcPts val="600"/>
              </a:spcAft>
              <a:buFont typeface="Arial" panose="020B0604020202020204" pitchFamily="34" charset="0"/>
              <a:buChar char="•"/>
            </a:pPr>
            <a:r>
              <a:rPr lang="en-US" sz="1400" dirty="0"/>
              <a:t>4 Health Priorities by county</a:t>
            </a:r>
          </a:p>
          <a:p>
            <a:pPr marL="112713" indent="-112713">
              <a:spcAft>
                <a:spcPts val="600"/>
              </a:spcAft>
              <a:buFont typeface="Arial" panose="020B0604020202020204" pitchFamily="34" charset="0"/>
              <a:buChar char="•"/>
            </a:pPr>
            <a:r>
              <a:rPr lang="en-US" sz="1400" dirty="0"/>
              <a:t>Related indicators</a:t>
            </a:r>
          </a:p>
          <a:p>
            <a:pPr marL="112713" indent="-112713">
              <a:spcAft>
                <a:spcPts val="600"/>
              </a:spcAft>
              <a:buFont typeface="Arial" panose="020B0604020202020204" pitchFamily="34" charset="0"/>
              <a:buChar char="•"/>
            </a:pPr>
            <a:r>
              <a:rPr lang="en-US" sz="1400" dirty="0"/>
              <a:t>Gaps/barriers and resources/assets </a:t>
            </a:r>
          </a:p>
          <a:p>
            <a:pPr marL="112713" indent="-112713">
              <a:spcAft>
                <a:spcPts val="600"/>
              </a:spcAft>
              <a:buFont typeface="Arial" panose="020B0604020202020204" pitchFamily="34" charset="0"/>
              <a:buChar char="•"/>
            </a:pPr>
            <a:r>
              <a:rPr lang="en-US" sz="1400" dirty="0"/>
              <a:t>Notable comparisons between attendee input and the data.</a:t>
            </a:r>
          </a:p>
          <a:p>
            <a:pPr marL="112713" indent="-112713">
              <a:spcAft>
                <a:spcPts val="600"/>
              </a:spcAft>
              <a:buFont typeface="Arial" panose="020B0604020202020204" pitchFamily="34" charset="0"/>
              <a:buChar char="•"/>
            </a:pPr>
            <a:r>
              <a:rPr lang="en-US" sz="1400" dirty="0"/>
              <a:t>Description of those who provided input</a:t>
            </a:r>
          </a:p>
          <a:p>
            <a:pPr marL="112713" indent="-112713">
              <a:spcAft>
                <a:spcPts val="600"/>
              </a:spcAft>
              <a:buFont typeface="Arial" panose="020B0604020202020204" pitchFamily="34" charset="0"/>
              <a:buChar char="•"/>
            </a:pPr>
            <a:r>
              <a:rPr lang="en-US" sz="1400" dirty="0"/>
              <a:t>Methodology</a:t>
            </a:r>
          </a:p>
        </p:txBody>
      </p:sp>
      <p:sp>
        <p:nvSpPr>
          <p:cNvPr id="47" name="TextBox 46"/>
          <p:cNvSpPr txBox="1"/>
          <p:nvPr/>
        </p:nvSpPr>
        <p:spPr>
          <a:xfrm>
            <a:off x="7081286" y="4009436"/>
            <a:ext cx="5110714" cy="2062103"/>
          </a:xfrm>
          <a:prstGeom prst="rect">
            <a:avLst/>
          </a:prstGeom>
          <a:solidFill>
            <a:srgbClr val="B7D4F7"/>
          </a:solidFill>
          <a:ln>
            <a:solidFill>
              <a:schemeClr val="tx1"/>
            </a:solidFill>
          </a:ln>
        </p:spPr>
        <p:txBody>
          <a:bodyPr wrap="square" rtlCol="0">
            <a:spAutoFit/>
          </a:bodyPr>
          <a:lstStyle/>
          <a:p>
            <a:pPr>
              <a:spcAft>
                <a:spcPts val="600"/>
              </a:spcAft>
            </a:pPr>
            <a:r>
              <a:rPr lang="en-US" sz="1400" b="1" dirty="0"/>
              <a:t>State Report  DUE APRIL 2022</a:t>
            </a:r>
          </a:p>
          <a:p>
            <a:pPr marL="112713" indent="-112713">
              <a:spcAft>
                <a:spcPts val="600"/>
              </a:spcAft>
              <a:buFont typeface="Arial" panose="020B0604020202020204" pitchFamily="34" charset="0"/>
              <a:buChar char="•"/>
            </a:pPr>
            <a:r>
              <a:rPr lang="en-US" sz="1400" dirty="0"/>
              <a:t>4 Health Priorities by Community Event and immigrant population. </a:t>
            </a:r>
          </a:p>
          <a:p>
            <a:pPr marL="112713" indent="-112713">
              <a:spcAft>
                <a:spcPts val="600"/>
              </a:spcAft>
              <a:buFont typeface="Arial" panose="020B0604020202020204" pitchFamily="34" charset="0"/>
              <a:buChar char="•"/>
            </a:pPr>
            <a:r>
              <a:rPr lang="en-US" sz="1400" dirty="0"/>
              <a:t>Related indicators</a:t>
            </a:r>
          </a:p>
          <a:p>
            <a:pPr marL="112713" indent="-112713">
              <a:spcAft>
                <a:spcPts val="600"/>
              </a:spcAft>
              <a:buFont typeface="Arial" panose="020B0604020202020204" pitchFamily="34" charset="0"/>
              <a:buChar char="•"/>
            </a:pPr>
            <a:r>
              <a:rPr lang="en-US" sz="1400" dirty="0"/>
              <a:t>Gaps/barriers and resources/assets, </a:t>
            </a:r>
          </a:p>
          <a:p>
            <a:pPr marL="112713" indent="-112713">
              <a:spcAft>
                <a:spcPts val="600"/>
              </a:spcAft>
              <a:buFont typeface="Arial" panose="020B0604020202020204" pitchFamily="34" charset="0"/>
              <a:buChar char="•"/>
            </a:pPr>
            <a:r>
              <a:rPr lang="en-US" sz="1400" dirty="0"/>
              <a:t>Notable comparisons to mainstream population.</a:t>
            </a:r>
          </a:p>
          <a:p>
            <a:pPr marL="112713" indent="-112713">
              <a:spcAft>
                <a:spcPts val="600"/>
              </a:spcAft>
              <a:buFont typeface="Arial" panose="020B0604020202020204" pitchFamily="34" charset="0"/>
              <a:buChar char="•"/>
            </a:pPr>
            <a:r>
              <a:rPr lang="en-US" sz="1400" dirty="0"/>
              <a:t>Description of those who provided input</a:t>
            </a:r>
            <a:endParaRPr lang="en-US" sz="1100" dirty="0"/>
          </a:p>
          <a:p>
            <a:pPr marL="112713" indent="-112713">
              <a:spcAft>
                <a:spcPts val="600"/>
              </a:spcAft>
              <a:buFont typeface="Arial" panose="020B0604020202020204" pitchFamily="34" charset="0"/>
              <a:buChar char="•"/>
            </a:pPr>
            <a:r>
              <a:rPr lang="en-US" sz="1400" dirty="0"/>
              <a:t>Methodology</a:t>
            </a:r>
          </a:p>
        </p:txBody>
      </p:sp>
      <p:sp>
        <p:nvSpPr>
          <p:cNvPr id="48" name="TextBox 47"/>
          <p:cNvSpPr txBox="1"/>
          <p:nvPr/>
        </p:nvSpPr>
        <p:spPr>
          <a:xfrm>
            <a:off x="2826370" y="2159203"/>
            <a:ext cx="4086058" cy="2277547"/>
          </a:xfrm>
          <a:prstGeom prst="rect">
            <a:avLst/>
          </a:prstGeom>
          <a:solidFill>
            <a:srgbClr val="EEEEEE"/>
          </a:solidFill>
          <a:ln>
            <a:solidFill>
              <a:schemeClr val="tx1"/>
            </a:solidFill>
          </a:ln>
        </p:spPr>
        <p:txBody>
          <a:bodyPr wrap="square" rtlCol="0">
            <a:spAutoFit/>
          </a:bodyPr>
          <a:lstStyle/>
          <a:p>
            <a:pPr marL="171450" indent="-171450">
              <a:spcAft>
                <a:spcPts val="600"/>
              </a:spcAft>
              <a:buFont typeface="Arial" panose="020B0604020202020204" pitchFamily="34" charset="0"/>
              <a:buChar char="•"/>
            </a:pPr>
            <a:r>
              <a:rPr lang="en-US" sz="1600" dirty="0"/>
              <a:t>Number of attendees</a:t>
            </a:r>
          </a:p>
          <a:p>
            <a:pPr marL="171450" indent="-171450">
              <a:spcAft>
                <a:spcPts val="600"/>
              </a:spcAft>
              <a:buFont typeface="Arial" panose="020B0604020202020204" pitchFamily="34" charset="0"/>
              <a:buChar char="•"/>
            </a:pPr>
            <a:r>
              <a:rPr lang="en-US" sz="1600" dirty="0"/>
              <a:t>Where attendees live (not CSE)</a:t>
            </a:r>
          </a:p>
          <a:p>
            <a:pPr marL="171450" indent="-171450">
              <a:spcAft>
                <a:spcPts val="600"/>
              </a:spcAft>
              <a:buFont typeface="Arial" panose="020B0604020202020204" pitchFamily="34" charset="0"/>
              <a:buChar char="•"/>
            </a:pPr>
            <a:r>
              <a:rPr lang="en-US" sz="1600" dirty="0"/>
              <a:t>List of data identified Forums and CSE only)</a:t>
            </a:r>
          </a:p>
          <a:p>
            <a:pPr marL="171450" indent="-171450">
              <a:spcAft>
                <a:spcPts val="600"/>
              </a:spcAft>
              <a:buFont typeface="Arial" panose="020B0604020202020204" pitchFamily="34" charset="0"/>
              <a:buChar char="•"/>
            </a:pPr>
            <a:r>
              <a:rPr lang="en-US" sz="1600" dirty="0"/>
              <a:t>Discussion notes (Forums and CSE only)</a:t>
            </a:r>
          </a:p>
          <a:p>
            <a:pPr marL="171450" indent="-171450">
              <a:spcAft>
                <a:spcPts val="600"/>
              </a:spcAft>
              <a:buFont typeface="Arial" panose="020B0604020202020204" pitchFamily="34" charset="0"/>
              <a:buChar char="•"/>
            </a:pPr>
            <a:r>
              <a:rPr lang="en-US" sz="1600" dirty="0"/>
              <a:t>Chat box comments (Forums and CSE only)</a:t>
            </a:r>
          </a:p>
          <a:p>
            <a:pPr marL="171450" indent="-171450">
              <a:spcAft>
                <a:spcPts val="600"/>
              </a:spcAft>
              <a:buFont typeface="Arial" panose="020B0604020202020204" pitchFamily="34" charset="0"/>
              <a:buChar char="•"/>
            </a:pPr>
            <a:r>
              <a:rPr lang="en-US" sz="1600" dirty="0"/>
              <a:t>Health Priorities</a:t>
            </a:r>
          </a:p>
          <a:p>
            <a:pPr marL="171450" indent="-171450">
              <a:spcAft>
                <a:spcPts val="600"/>
              </a:spcAft>
              <a:buFont typeface="Arial" panose="020B0604020202020204" pitchFamily="34" charset="0"/>
              <a:buChar char="•"/>
            </a:pPr>
            <a:r>
              <a:rPr lang="en-US" sz="1600" dirty="0"/>
              <a:t>Gaps and Resources</a:t>
            </a:r>
          </a:p>
        </p:txBody>
      </p:sp>
      <p:sp>
        <p:nvSpPr>
          <p:cNvPr id="17" name="TextBox 16"/>
          <p:cNvSpPr txBox="1"/>
          <p:nvPr/>
        </p:nvSpPr>
        <p:spPr>
          <a:xfrm>
            <a:off x="538480" y="5486400"/>
            <a:ext cx="5161280" cy="369332"/>
          </a:xfrm>
          <a:prstGeom prst="rect">
            <a:avLst/>
          </a:prstGeom>
          <a:noFill/>
        </p:spPr>
        <p:txBody>
          <a:bodyPr wrap="square" rtlCol="0">
            <a:spAutoFit/>
          </a:bodyPr>
          <a:lstStyle/>
          <a:p>
            <a:r>
              <a:rPr lang="en-US" dirty="0"/>
              <a:t>Forums, Events and Surveys conducted Fall 2021</a:t>
            </a:r>
          </a:p>
        </p:txBody>
      </p:sp>
    </p:spTree>
    <p:extLst>
      <p:ext uri="{BB962C8B-B14F-4D97-AF65-F5344CB8AC3E}">
        <p14:creationId xmlns:p14="http://schemas.microsoft.com/office/powerpoint/2010/main" val="36249457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BF0666-2240-43DF-9E16-A7B55D4748BE}"/>
              </a:ext>
            </a:extLst>
          </p:cNvPr>
          <p:cNvSpPr>
            <a:spLocks noGrp="1"/>
          </p:cNvSpPr>
          <p:nvPr>
            <p:ph type="title"/>
          </p:nvPr>
        </p:nvSpPr>
        <p:spPr/>
        <p:txBody>
          <a:bodyPr/>
          <a:lstStyle/>
          <a:p>
            <a:r>
              <a:rPr lang="en-US" dirty="0"/>
              <a:t>Leadership remarks</a:t>
            </a:r>
          </a:p>
        </p:txBody>
      </p:sp>
    </p:spTree>
    <p:extLst>
      <p:ext uri="{BB962C8B-B14F-4D97-AF65-F5344CB8AC3E}">
        <p14:creationId xmlns:p14="http://schemas.microsoft.com/office/powerpoint/2010/main" val="13048826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69B6F12-E635-47DE-80A9-A5A2D729F67C}"/>
              </a:ext>
            </a:extLst>
          </p:cNvPr>
          <p:cNvSpPr>
            <a:spLocks noGrp="1"/>
          </p:cNvSpPr>
          <p:nvPr>
            <p:ph type="title"/>
          </p:nvPr>
        </p:nvSpPr>
        <p:spPr/>
        <p:txBody>
          <a:bodyPr>
            <a:normAutofit fontScale="90000"/>
          </a:bodyPr>
          <a:lstStyle/>
          <a:p>
            <a:r>
              <a:rPr lang="en-US" dirty="0"/>
              <a:t>Health Improvement Efforts and Accomplishments</a:t>
            </a:r>
          </a:p>
        </p:txBody>
      </p:sp>
      <p:sp>
        <p:nvSpPr>
          <p:cNvPr id="3" name="Slide Number Placeholder 2">
            <a:extLst>
              <a:ext uri="{FF2B5EF4-FFF2-40B4-BE49-F238E27FC236}">
                <a16:creationId xmlns:a16="http://schemas.microsoft.com/office/drawing/2014/main" id="{879BB078-EA36-4AB3-86FF-29C6DAB0CCEF}"/>
              </a:ext>
            </a:extLst>
          </p:cNvPr>
          <p:cNvSpPr>
            <a:spLocks noGrp="1"/>
          </p:cNvSpPr>
          <p:nvPr>
            <p:ph type="sldNum" sz="quarter" idx="4294967295"/>
          </p:nvPr>
        </p:nvSpPr>
        <p:spPr>
          <a:xfrm>
            <a:off x="9448800" y="6356350"/>
            <a:ext cx="2743200" cy="365125"/>
          </a:xfrm>
        </p:spPr>
        <p:txBody>
          <a:bodyPr/>
          <a:lstStyle/>
          <a:p>
            <a:fld id="{9B536768-C171-4A40-86CF-A60E08BEB5A1}" type="slidenum">
              <a:rPr lang="en-US" smtClean="0"/>
              <a:t>12</a:t>
            </a:fld>
            <a:endParaRPr lang="en-US"/>
          </a:p>
        </p:txBody>
      </p:sp>
    </p:spTree>
    <p:extLst>
      <p:ext uri="{BB962C8B-B14F-4D97-AF65-F5344CB8AC3E}">
        <p14:creationId xmlns:p14="http://schemas.microsoft.com/office/powerpoint/2010/main" val="42013629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A392FE-7BBA-46BB-B94E-EF40C4FA7761}"/>
              </a:ext>
            </a:extLst>
          </p:cNvPr>
          <p:cNvSpPr>
            <a:spLocks noGrp="1"/>
          </p:cNvSpPr>
          <p:nvPr>
            <p:ph type="title"/>
          </p:nvPr>
        </p:nvSpPr>
        <p:spPr/>
        <p:txBody>
          <a:bodyPr/>
          <a:lstStyle/>
          <a:p>
            <a:r>
              <a:rPr lang="en-US" dirty="0"/>
              <a:t>Cumberland District CHNA 2019-2021 Priorities</a:t>
            </a:r>
          </a:p>
        </p:txBody>
      </p:sp>
      <p:sp>
        <p:nvSpPr>
          <p:cNvPr id="3" name="Content Placeholder 2">
            <a:extLst>
              <a:ext uri="{FF2B5EF4-FFF2-40B4-BE49-F238E27FC236}">
                <a16:creationId xmlns:a16="http://schemas.microsoft.com/office/drawing/2014/main" id="{B204BCAD-BFD0-4F0A-BE9C-527DF76179FC}"/>
              </a:ext>
            </a:extLst>
          </p:cNvPr>
          <p:cNvSpPr>
            <a:spLocks noGrp="1"/>
          </p:cNvSpPr>
          <p:nvPr>
            <p:ph sz="half" idx="1"/>
          </p:nvPr>
        </p:nvSpPr>
        <p:spPr>
          <a:xfrm>
            <a:off x="838200" y="2176417"/>
            <a:ext cx="5181600" cy="2505166"/>
          </a:xfrm>
        </p:spPr>
        <p:txBody>
          <a:bodyPr>
            <a:normAutofit/>
          </a:bodyPr>
          <a:lstStyle/>
          <a:p>
            <a:r>
              <a:rPr lang="en-US" sz="3200" dirty="0"/>
              <a:t>Mental Health</a:t>
            </a:r>
          </a:p>
          <a:p>
            <a:r>
              <a:rPr lang="en-US" sz="3200" dirty="0"/>
              <a:t>Substance Misuse</a:t>
            </a:r>
          </a:p>
          <a:p>
            <a:r>
              <a:rPr lang="en-US" sz="3200" dirty="0"/>
              <a:t>Access to Care</a:t>
            </a:r>
          </a:p>
        </p:txBody>
      </p:sp>
      <p:sp>
        <p:nvSpPr>
          <p:cNvPr id="4" name="Content Placeholder 3">
            <a:extLst>
              <a:ext uri="{FF2B5EF4-FFF2-40B4-BE49-F238E27FC236}">
                <a16:creationId xmlns:a16="http://schemas.microsoft.com/office/drawing/2014/main" id="{8B368A5C-AA29-4F6F-984C-D61F226E9A02}"/>
              </a:ext>
            </a:extLst>
          </p:cNvPr>
          <p:cNvSpPr>
            <a:spLocks noGrp="1"/>
          </p:cNvSpPr>
          <p:nvPr>
            <p:ph sz="half" idx="2"/>
          </p:nvPr>
        </p:nvSpPr>
        <p:spPr>
          <a:xfrm>
            <a:off x="6172202" y="2176417"/>
            <a:ext cx="5181600" cy="2505166"/>
          </a:xfrm>
        </p:spPr>
        <p:txBody>
          <a:bodyPr>
            <a:normAutofit/>
          </a:bodyPr>
          <a:lstStyle/>
          <a:p>
            <a:r>
              <a:rPr lang="en-US" sz="3200" dirty="0"/>
              <a:t>Social Determinants of Health</a:t>
            </a:r>
          </a:p>
          <a:p>
            <a:r>
              <a:rPr lang="en-US" sz="3200" dirty="0"/>
              <a:t>Healthy Aging</a:t>
            </a:r>
          </a:p>
        </p:txBody>
      </p:sp>
      <p:sp>
        <p:nvSpPr>
          <p:cNvPr id="5" name="Slide Number Placeholder 4">
            <a:extLst>
              <a:ext uri="{FF2B5EF4-FFF2-40B4-BE49-F238E27FC236}">
                <a16:creationId xmlns:a16="http://schemas.microsoft.com/office/drawing/2014/main" id="{94865F48-B643-4F4B-AF46-ADA0BCC75B06}"/>
              </a:ext>
            </a:extLst>
          </p:cNvPr>
          <p:cNvSpPr>
            <a:spLocks noGrp="1"/>
          </p:cNvSpPr>
          <p:nvPr>
            <p:ph type="sldNum" sz="quarter" idx="12"/>
          </p:nvPr>
        </p:nvSpPr>
        <p:spPr/>
        <p:txBody>
          <a:bodyPr/>
          <a:lstStyle/>
          <a:p>
            <a:fld id="{9B536768-C171-4A40-86CF-A60E08BEB5A1}" type="slidenum">
              <a:rPr lang="en-US" smtClean="0"/>
              <a:t>13</a:t>
            </a:fld>
            <a:endParaRPr lang="en-US"/>
          </a:p>
        </p:txBody>
      </p:sp>
    </p:spTree>
    <p:extLst>
      <p:ext uri="{BB962C8B-B14F-4D97-AF65-F5344CB8AC3E}">
        <p14:creationId xmlns:p14="http://schemas.microsoft.com/office/powerpoint/2010/main" val="32876435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BDC54D-0CFE-4F55-88ED-A78EC3F90599}"/>
              </a:ext>
            </a:extLst>
          </p:cNvPr>
          <p:cNvSpPr>
            <a:spLocks noGrp="1"/>
          </p:cNvSpPr>
          <p:nvPr>
            <p:ph type="title"/>
          </p:nvPr>
        </p:nvSpPr>
        <p:spPr/>
        <p:txBody>
          <a:bodyPr/>
          <a:lstStyle/>
          <a:p>
            <a:r>
              <a:rPr lang="en-US" dirty="0"/>
              <a:t>Cumberland District Public Health Council</a:t>
            </a:r>
          </a:p>
        </p:txBody>
      </p:sp>
      <p:sp>
        <p:nvSpPr>
          <p:cNvPr id="3" name="Content Placeholder 2">
            <a:extLst>
              <a:ext uri="{FF2B5EF4-FFF2-40B4-BE49-F238E27FC236}">
                <a16:creationId xmlns:a16="http://schemas.microsoft.com/office/drawing/2014/main" id="{810A6654-7C94-4638-A6FA-A2199C269969}"/>
              </a:ext>
            </a:extLst>
          </p:cNvPr>
          <p:cNvSpPr>
            <a:spLocks noGrp="1"/>
          </p:cNvSpPr>
          <p:nvPr>
            <p:ph idx="1"/>
          </p:nvPr>
        </p:nvSpPr>
        <p:spPr/>
        <p:txBody>
          <a:bodyPr>
            <a:normAutofit/>
          </a:bodyPr>
          <a:lstStyle/>
          <a:p>
            <a:r>
              <a:rPr lang="en-US" sz="2400" dirty="0"/>
              <a:t>Engaged in Covid-19 response with Council leadership, members, and partners (2020-2021)</a:t>
            </a:r>
          </a:p>
          <a:p>
            <a:r>
              <a:rPr lang="en-US" sz="2400" dirty="0"/>
              <a:t>Convened stakeholder conversations on Covid-19 racial and ethnic disparities, and produced Council Statement (2020)</a:t>
            </a:r>
          </a:p>
          <a:p>
            <a:r>
              <a:rPr lang="en-US" sz="2400" dirty="0"/>
              <a:t>Established health priorities for Council efforts: Sexual Health, Youth Mental Health, and Adverse Childhood Experiences/Poverty- with cross-cutting focus on immigrant and refugee communities (2019)</a:t>
            </a:r>
          </a:p>
          <a:p>
            <a:r>
              <a:rPr lang="en-US" sz="2400" dirty="0"/>
              <a:t>Compiled Cumberland District Behavioral and Mental Health Resources Guide (2019)</a:t>
            </a:r>
          </a:p>
          <a:p>
            <a:r>
              <a:rPr lang="en-US" sz="2400" dirty="0"/>
              <a:t>Established working group on youth mental health, produced position paper (2019)</a:t>
            </a:r>
          </a:p>
        </p:txBody>
      </p:sp>
      <p:sp>
        <p:nvSpPr>
          <p:cNvPr id="4" name="Slide Number Placeholder 3">
            <a:extLst>
              <a:ext uri="{FF2B5EF4-FFF2-40B4-BE49-F238E27FC236}">
                <a16:creationId xmlns:a16="http://schemas.microsoft.com/office/drawing/2014/main" id="{D7965F13-A610-413D-AA45-D1E1B099D50B}"/>
              </a:ext>
            </a:extLst>
          </p:cNvPr>
          <p:cNvSpPr>
            <a:spLocks noGrp="1"/>
          </p:cNvSpPr>
          <p:nvPr>
            <p:ph type="sldNum" sz="quarter" idx="12"/>
          </p:nvPr>
        </p:nvSpPr>
        <p:spPr/>
        <p:txBody>
          <a:bodyPr/>
          <a:lstStyle/>
          <a:p>
            <a:fld id="{9B536768-C171-4A40-86CF-A60E08BEB5A1}" type="slidenum">
              <a:rPr lang="en-US" smtClean="0"/>
              <a:t>14</a:t>
            </a:fld>
            <a:endParaRPr lang="en-US"/>
          </a:p>
        </p:txBody>
      </p:sp>
    </p:spTree>
    <p:extLst>
      <p:ext uri="{BB962C8B-B14F-4D97-AF65-F5344CB8AC3E}">
        <p14:creationId xmlns:p14="http://schemas.microsoft.com/office/powerpoint/2010/main" val="23868197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90606A6-E140-45EA-8E6F-A419E833864F}"/>
              </a:ext>
            </a:extLst>
          </p:cNvPr>
          <p:cNvSpPr>
            <a:spLocks noGrp="1"/>
          </p:cNvSpPr>
          <p:nvPr>
            <p:ph type="title"/>
          </p:nvPr>
        </p:nvSpPr>
        <p:spPr/>
        <p:txBody>
          <a:bodyPr/>
          <a:lstStyle/>
          <a:p>
            <a:r>
              <a:rPr lang="en-US" dirty="0"/>
              <a:t>Central Maine Healthcare - Bridgton Hospital</a:t>
            </a:r>
          </a:p>
        </p:txBody>
      </p:sp>
      <p:sp>
        <p:nvSpPr>
          <p:cNvPr id="7" name="Content Placeholder 6">
            <a:extLst>
              <a:ext uri="{FF2B5EF4-FFF2-40B4-BE49-F238E27FC236}">
                <a16:creationId xmlns:a16="http://schemas.microsoft.com/office/drawing/2014/main" id="{0DC01228-30ED-457A-8C1E-7084611556B6}"/>
              </a:ext>
            </a:extLst>
          </p:cNvPr>
          <p:cNvSpPr>
            <a:spLocks noGrp="1"/>
          </p:cNvSpPr>
          <p:nvPr>
            <p:ph sz="half" idx="2"/>
          </p:nvPr>
        </p:nvSpPr>
        <p:spPr>
          <a:xfrm>
            <a:off x="322729" y="1266767"/>
            <a:ext cx="11031071" cy="5089583"/>
          </a:xfrm>
        </p:spPr>
        <p:txBody>
          <a:bodyPr>
            <a:normAutofit/>
          </a:bodyPr>
          <a:lstStyle/>
          <a:p>
            <a:pPr marL="0" indent="0">
              <a:buNone/>
            </a:pPr>
            <a:r>
              <a:rPr lang="en-US" sz="3000" dirty="0">
                <a:solidFill>
                  <a:schemeClr val="accent2"/>
                </a:solidFill>
              </a:rPr>
              <a:t>Overall</a:t>
            </a:r>
          </a:p>
          <a:p>
            <a:r>
              <a:rPr lang="en-US" sz="1800" dirty="0"/>
              <a:t>A full-time Health Promotion Coordinator was hired to coordinate the Community Health Needs Implementation Plan as well as facilitate the current Community Health Needs Assessment</a:t>
            </a:r>
          </a:p>
          <a:p>
            <a:pPr marL="0" indent="0">
              <a:buNone/>
            </a:pPr>
            <a:r>
              <a:rPr lang="en-US" sz="3000" dirty="0">
                <a:solidFill>
                  <a:schemeClr val="accent2"/>
                </a:solidFill>
              </a:rPr>
              <a:t>Substance Misuse</a:t>
            </a:r>
          </a:p>
          <a:p>
            <a:r>
              <a:rPr lang="en-US" sz="1800" dirty="0"/>
              <a:t>Incorporated Suboxone Induction Program in the Emergency Department.</a:t>
            </a:r>
          </a:p>
          <a:p>
            <a:r>
              <a:rPr lang="en-US" sz="1800" dirty="0"/>
              <a:t>Created a referral system between the Emergency Department and the Lakes Region Recovery Center to connect patients with Substance Use Disorder to Medication Assisted Treatment and support services</a:t>
            </a:r>
          </a:p>
          <a:p>
            <a:pPr lvl="1"/>
            <a:r>
              <a:rPr lang="en-US" sz="1700" dirty="0"/>
              <a:t>From January 1 to December 31, 2020: 30 patients were referred to the Lakes Region Recovery Center</a:t>
            </a:r>
          </a:p>
          <a:p>
            <a:pPr lvl="1"/>
            <a:r>
              <a:rPr lang="en-US" sz="1700" dirty="0"/>
              <a:t>From January 1 to September 1, 2021: 62 patients were referred to the Lakes Region Recovery Center</a:t>
            </a:r>
          </a:p>
          <a:p>
            <a:pPr marL="0" indent="0">
              <a:buNone/>
            </a:pPr>
            <a:r>
              <a:rPr lang="en-US" sz="3000" dirty="0">
                <a:solidFill>
                  <a:schemeClr val="accent2"/>
                </a:solidFill>
              </a:rPr>
              <a:t>Access to Care</a:t>
            </a:r>
          </a:p>
          <a:p>
            <a:r>
              <a:rPr lang="en-US" sz="1800" dirty="0"/>
              <a:t>In 2021, primary care access in the Lakes Region service area is higher than 94% of all US hospitals’ populations, compared to 88% in 2018</a:t>
            </a:r>
          </a:p>
          <a:p>
            <a:r>
              <a:rPr lang="en-US" sz="1800" dirty="0"/>
              <a:t>Added a bus stop at Bridgton Hospital with the Lakes Region Explorer Bus</a:t>
            </a:r>
          </a:p>
          <a:p>
            <a:pPr lvl="1"/>
            <a:endParaRPr lang="en-US" sz="1500" dirty="0"/>
          </a:p>
          <a:p>
            <a:pPr lvl="1"/>
            <a:endParaRPr lang="en-US" sz="1500" dirty="0"/>
          </a:p>
          <a:p>
            <a:pPr marL="457200" lvl="1" indent="0">
              <a:buNone/>
            </a:pPr>
            <a:endParaRPr lang="en-US" sz="1700" dirty="0"/>
          </a:p>
        </p:txBody>
      </p:sp>
      <p:sp>
        <p:nvSpPr>
          <p:cNvPr id="4" name="Slide Number Placeholder 3">
            <a:extLst>
              <a:ext uri="{FF2B5EF4-FFF2-40B4-BE49-F238E27FC236}">
                <a16:creationId xmlns:a16="http://schemas.microsoft.com/office/drawing/2014/main" id="{D7965F13-A610-413D-AA45-D1E1B099D50B}"/>
              </a:ext>
            </a:extLst>
          </p:cNvPr>
          <p:cNvSpPr>
            <a:spLocks noGrp="1"/>
          </p:cNvSpPr>
          <p:nvPr>
            <p:ph type="sldNum" sz="quarter" idx="12"/>
          </p:nvPr>
        </p:nvSpPr>
        <p:spPr/>
        <p:txBody>
          <a:bodyPr/>
          <a:lstStyle/>
          <a:p>
            <a:fld id="{9B536768-C171-4A40-86CF-A60E08BEB5A1}" type="slidenum">
              <a:rPr lang="en-US" smtClean="0"/>
              <a:t>15</a:t>
            </a:fld>
            <a:endParaRPr lang="en-US"/>
          </a:p>
        </p:txBody>
      </p:sp>
    </p:spTree>
    <p:extLst>
      <p:ext uri="{BB962C8B-B14F-4D97-AF65-F5344CB8AC3E}">
        <p14:creationId xmlns:p14="http://schemas.microsoft.com/office/powerpoint/2010/main" val="28220928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38200" y="182881"/>
            <a:ext cx="10515600" cy="1149974"/>
          </a:xfrm>
        </p:spPr>
        <p:txBody>
          <a:bodyPr/>
          <a:lstStyle/>
          <a:p>
            <a:r>
              <a:rPr lang="en-US" dirty="0"/>
              <a:t>City of Portland Public Health</a:t>
            </a:r>
          </a:p>
        </p:txBody>
      </p:sp>
      <p:sp>
        <p:nvSpPr>
          <p:cNvPr id="8" name="Content Placeholder 7"/>
          <p:cNvSpPr>
            <a:spLocks noGrp="1"/>
          </p:cNvSpPr>
          <p:nvPr>
            <p:ph idx="1"/>
          </p:nvPr>
        </p:nvSpPr>
        <p:spPr>
          <a:xfrm>
            <a:off x="838200" y="1208869"/>
            <a:ext cx="10515600" cy="4788390"/>
          </a:xfrm>
        </p:spPr>
        <p:txBody>
          <a:bodyPr>
            <a:normAutofit/>
          </a:bodyPr>
          <a:lstStyle/>
          <a:p>
            <a:pPr marL="457200" lvl="0" indent="-342900">
              <a:lnSpc>
                <a:spcPct val="150000"/>
              </a:lnSpc>
              <a:spcBef>
                <a:spcPts val="0"/>
              </a:spcBef>
              <a:buClr>
                <a:schemeClr val="dk1"/>
              </a:buClr>
              <a:buSzPts val="1800"/>
              <a:buFont typeface="Nunito"/>
              <a:buChar char="●"/>
            </a:pPr>
            <a:r>
              <a:rPr lang="en-US" sz="2400" dirty="0">
                <a:ea typeface="Nunito"/>
                <a:sym typeface="Nunito"/>
              </a:rPr>
              <a:t>Created the Research and Evaluation Program</a:t>
            </a:r>
          </a:p>
          <a:p>
            <a:pPr marL="457200" lvl="0" indent="-342900">
              <a:lnSpc>
                <a:spcPct val="150000"/>
              </a:lnSpc>
              <a:spcBef>
                <a:spcPts val="0"/>
              </a:spcBef>
              <a:buClr>
                <a:schemeClr val="dk1"/>
              </a:buClr>
              <a:buSzPts val="1800"/>
              <a:buFont typeface="Nunito"/>
              <a:buChar char="●"/>
            </a:pPr>
            <a:r>
              <a:rPr lang="en-US" sz="2400" dirty="0">
                <a:ea typeface="Nunito"/>
                <a:sym typeface="Nunito"/>
              </a:rPr>
              <a:t>Published the 1st </a:t>
            </a:r>
            <a:r>
              <a:rPr lang="en-US" sz="2400" i="1" dirty="0">
                <a:ea typeface="Nunito"/>
                <a:sym typeface="Nunito"/>
              </a:rPr>
              <a:t>Health of Portland Report</a:t>
            </a:r>
          </a:p>
          <a:p>
            <a:pPr marL="457200" lvl="0" indent="-342900">
              <a:lnSpc>
                <a:spcPct val="150000"/>
              </a:lnSpc>
              <a:spcBef>
                <a:spcPts val="0"/>
              </a:spcBef>
              <a:buClr>
                <a:schemeClr val="dk1"/>
              </a:buClr>
              <a:buSzPts val="1800"/>
              <a:buFont typeface="Nunito"/>
              <a:buChar char="●"/>
            </a:pPr>
            <a:r>
              <a:rPr lang="en-US" sz="2400" dirty="0">
                <a:ea typeface="Nunito"/>
                <a:sym typeface="Nunito"/>
              </a:rPr>
              <a:t>Expanded the STD Clinic’s </a:t>
            </a:r>
            <a:r>
              <a:rPr lang="en-US" sz="2400" dirty="0" err="1">
                <a:ea typeface="Nunito"/>
                <a:sym typeface="Nunito"/>
              </a:rPr>
              <a:t>PrEP</a:t>
            </a:r>
            <a:r>
              <a:rPr lang="en-US" sz="2400" dirty="0">
                <a:ea typeface="Nunito"/>
                <a:sym typeface="Nunito"/>
              </a:rPr>
              <a:t> (pre-exposure prophylaxis) program</a:t>
            </a:r>
          </a:p>
          <a:p>
            <a:pPr marL="457200" lvl="0" indent="-342900">
              <a:lnSpc>
                <a:spcPct val="150000"/>
              </a:lnSpc>
              <a:spcBef>
                <a:spcPts val="0"/>
              </a:spcBef>
              <a:buClr>
                <a:schemeClr val="dk1"/>
              </a:buClr>
              <a:buSzPts val="1800"/>
              <a:buFont typeface="Nunito"/>
              <a:buChar char="●"/>
            </a:pPr>
            <a:r>
              <a:rPr lang="en-US" sz="2400" dirty="0">
                <a:ea typeface="Nunito"/>
                <a:sym typeface="Nunito"/>
              </a:rPr>
              <a:t>Developed the Minority Health Program’s Alignment Group</a:t>
            </a:r>
          </a:p>
          <a:p>
            <a:pPr marL="457200" lvl="0" indent="-342900">
              <a:lnSpc>
                <a:spcPct val="150000"/>
              </a:lnSpc>
              <a:spcBef>
                <a:spcPts val="0"/>
              </a:spcBef>
              <a:buClr>
                <a:schemeClr val="dk1"/>
              </a:buClr>
              <a:buSzPts val="1800"/>
              <a:buFont typeface="Nunito"/>
              <a:buChar char="●"/>
            </a:pPr>
            <a:r>
              <a:rPr lang="en-US" sz="2400" dirty="0">
                <a:ea typeface="Nunito"/>
                <a:sym typeface="Nunito"/>
              </a:rPr>
              <a:t>Expanded access to healthcare through Mobile Medical Outreach</a:t>
            </a:r>
          </a:p>
          <a:p>
            <a:pPr marL="457200" lvl="0" indent="-342900">
              <a:lnSpc>
                <a:spcPct val="150000"/>
              </a:lnSpc>
              <a:spcBef>
                <a:spcPts val="0"/>
              </a:spcBef>
              <a:buClr>
                <a:schemeClr val="dk1"/>
              </a:buClr>
              <a:buSzPts val="1800"/>
              <a:buFont typeface="Nunito"/>
              <a:buChar char="●"/>
            </a:pPr>
            <a:r>
              <a:rPr lang="en-US" sz="2400" dirty="0">
                <a:ea typeface="Nunito"/>
                <a:sym typeface="Nunito"/>
              </a:rPr>
              <a:t>Participated in the Maine Naloxone Distribution Initiative as one of four Tier 1 distributors</a:t>
            </a:r>
          </a:p>
          <a:p>
            <a:pPr marL="457200" lvl="0" indent="-342900">
              <a:lnSpc>
                <a:spcPct val="150000"/>
              </a:lnSpc>
              <a:spcBef>
                <a:spcPts val="0"/>
              </a:spcBef>
              <a:buClr>
                <a:schemeClr val="dk1"/>
              </a:buClr>
              <a:buSzPts val="1800"/>
              <a:buFont typeface="Nunito"/>
              <a:buChar char="●"/>
            </a:pPr>
            <a:r>
              <a:rPr lang="en-US" sz="2400" dirty="0">
                <a:ea typeface="Nunito"/>
                <a:sym typeface="Nunito"/>
              </a:rPr>
              <a:t>Passed 50+ tobacco policies since the onset of the COVID-19 Pandemic</a:t>
            </a:r>
          </a:p>
          <a:p>
            <a:endParaRPr lang="en-US" sz="2400" dirty="0"/>
          </a:p>
        </p:txBody>
      </p:sp>
      <p:sp>
        <p:nvSpPr>
          <p:cNvPr id="4" name="Slide Number Placeholder 3">
            <a:extLst>
              <a:ext uri="{FF2B5EF4-FFF2-40B4-BE49-F238E27FC236}">
                <a16:creationId xmlns:a16="http://schemas.microsoft.com/office/drawing/2014/main" id="{D7965F13-A610-413D-AA45-D1E1B099D50B}"/>
              </a:ext>
            </a:extLst>
          </p:cNvPr>
          <p:cNvSpPr>
            <a:spLocks noGrp="1"/>
          </p:cNvSpPr>
          <p:nvPr>
            <p:ph type="sldNum" sz="quarter" idx="12"/>
          </p:nvPr>
        </p:nvSpPr>
        <p:spPr/>
        <p:txBody>
          <a:bodyPr/>
          <a:lstStyle/>
          <a:p>
            <a:fld id="{9B536768-C171-4A40-86CF-A60E08BEB5A1}" type="slidenum">
              <a:rPr lang="en-US" smtClean="0"/>
              <a:t>16</a:t>
            </a:fld>
            <a:endParaRPr lang="en-US"/>
          </a:p>
        </p:txBody>
      </p:sp>
    </p:spTree>
    <p:extLst>
      <p:ext uri="{BB962C8B-B14F-4D97-AF65-F5344CB8AC3E}">
        <p14:creationId xmlns:p14="http://schemas.microsoft.com/office/powerpoint/2010/main" val="8253197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u="sng" dirty="0"/>
              <a:t/>
            </a:r>
            <a:br>
              <a:rPr lang="en-US" u="sng" dirty="0"/>
            </a:br>
            <a:r>
              <a:rPr lang="en-US" dirty="0"/>
              <a:t>Maine Medical Center/Maine Medical Partners and Maine Behavioral Healthcare/Spring Harbor Hospital</a:t>
            </a:r>
            <a:r>
              <a:rPr lang="en-US" u="sng" dirty="0"/>
              <a:t/>
            </a:r>
            <a:br>
              <a:rPr lang="en-US" u="sng" dirty="0"/>
            </a:br>
            <a:endParaRPr lang="en-US" dirty="0"/>
          </a:p>
        </p:txBody>
      </p:sp>
      <p:sp>
        <p:nvSpPr>
          <p:cNvPr id="6" name="Content Placeholder 5"/>
          <p:cNvSpPr>
            <a:spLocks noGrp="1"/>
          </p:cNvSpPr>
          <p:nvPr>
            <p:ph sz="half" idx="1"/>
          </p:nvPr>
        </p:nvSpPr>
        <p:spPr/>
        <p:txBody>
          <a:bodyPr>
            <a:normAutofit fontScale="32500" lnSpcReduction="20000"/>
          </a:bodyPr>
          <a:lstStyle/>
          <a:p>
            <a:pPr marL="0" indent="0">
              <a:buNone/>
            </a:pPr>
            <a:r>
              <a:rPr lang="en-US" sz="8600" dirty="0">
                <a:solidFill>
                  <a:srgbClr val="3D6E6F"/>
                </a:solidFill>
              </a:rPr>
              <a:t>Substance Use Disorder</a:t>
            </a:r>
            <a:endParaRPr lang="en-US" sz="8600" dirty="0"/>
          </a:p>
          <a:p>
            <a:r>
              <a:rPr lang="en-US" sz="6200" dirty="0"/>
              <a:t>Trained providers to conduct </a:t>
            </a:r>
            <a:r>
              <a:rPr lang="en-US" sz="6200" i="1" dirty="0"/>
              <a:t>Screening Brief Intervention Referral and Treatment Screening </a:t>
            </a:r>
            <a:r>
              <a:rPr lang="en-US" sz="6200" dirty="0"/>
              <a:t>(SBIRT) for all patients</a:t>
            </a:r>
          </a:p>
          <a:p>
            <a:r>
              <a:rPr lang="en-US" sz="6200" dirty="0"/>
              <a:t>Implemented the State of Maine’s Opioid Health Home (OHH) program in 4 Primary Care practices</a:t>
            </a:r>
          </a:p>
          <a:p>
            <a:r>
              <a:rPr lang="en-US" sz="6200" dirty="0"/>
              <a:t>Increased access to Peer Recovery Services at all Maine Behavioral Healthcare Substance Use Treatment Hubs</a:t>
            </a:r>
          </a:p>
          <a:p>
            <a:r>
              <a:rPr lang="en-US" sz="6200" dirty="0"/>
              <a:t>Increased access to treatment through Integrated Medical Assisted Therapy (IMAT) serving 1,471 patients in FY 21</a:t>
            </a:r>
          </a:p>
          <a:p>
            <a:r>
              <a:rPr lang="en-US" sz="6200" dirty="0"/>
              <a:t>Implemented Rapid Access for IMAT in the Emergency Department at MMC  </a:t>
            </a:r>
          </a:p>
          <a:p>
            <a:pPr marL="0" indent="0">
              <a:buNone/>
            </a:pPr>
            <a:endParaRPr lang="en-US" dirty="0"/>
          </a:p>
          <a:p>
            <a:endParaRPr lang="en-US" dirty="0"/>
          </a:p>
        </p:txBody>
      </p:sp>
      <p:sp>
        <p:nvSpPr>
          <p:cNvPr id="7" name="Content Placeholder 6"/>
          <p:cNvSpPr>
            <a:spLocks noGrp="1"/>
          </p:cNvSpPr>
          <p:nvPr>
            <p:ph sz="half" idx="2"/>
          </p:nvPr>
        </p:nvSpPr>
        <p:spPr>
          <a:xfrm>
            <a:off x="6172200" y="1664518"/>
            <a:ext cx="5181600" cy="4351338"/>
          </a:xfrm>
        </p:spPr>
        <p:txBody>
          <a:bodyPr>
            <a:normAutofit fontScale="32500" lnSpcReduction="20000"/>
          </a:bodyPr>
          <a:lstStyle/>
          <a:p>
            <a:pPr marL="0" indent="0">
              <a:buNone/>
            </a:pPr>
            <a:r>
              <a:rPr lang="en-US" sz="8600" dirty="0">
                <a:solidFill>
                  <a:srgbClr val="3D6E6F"/>
                </a:solidFill>
              </a:rPr>
              <a:t>Access to Mental Health </a:t>
            </a:r>
          </a:p>
          <a:p>
            <a:r>
              <a:rPr lang="en-US" sz="6200" dirty="0"/>
              <a:t>Increased tele-crisis capability and expanded the hours of coverage to 7 </a:t>
            </a:r>
            <a:r>
              <a:rPr lang="en-US" sz="6200" dirty="0" err="1"/>
              <a:t>MaineHealth</a:t>
            </a:r>
            <a:r>
              <a:rPr lang="en-US" sz="6200" dirty="0"/>
              <a:t> hospitals</a:t>
            </a:r>
          </a:p>
          <a:p>
            <a:pPr lvl="0"/>
            <a:endParaRPr lang="en-US" sz="6200" dirty="0"/>
          </a:p>
          <a:p>
            <a:pPr lvl="0"/>
            <a:r>
              <a:rPr lang="en-US" sz="6200" dirty="0"/>
              <a:t>Opened 25 new psychiatric beds in Southern Maine</a:t>
            </a:r>
          </a:p>
          <a:p>
            <a:pPr lvl="0"/>
            <a:endParaRPr lang="en-US" sz="6200" dirty="0"/>
          </a:p>
          <a:p>
            <a:pPr lvl="0"/>
            <a:r>
              <a:rPr lang="en-US" sz="6200" dirty="0"/>
              <a:t>Trained 1,057 Maine Behavioral Healthcare and </a:t>
            </a:r>
            <a:r>
              <a:rPr lang="en-US" sz="6200" dirty="0" err="1"/>
              <a:t>MaineHealth</a:t>
            </a:r>
            <a:r>
              <a:rPr lang="en-US" sz="6200" dirty="0"/>
              <a:t> clinical staff in trauma informed healthcare delivery to support patients with ACEs/trauma needs</a:t>
            </a:r>
            <a:endParaRPr lang="en-US" dirty="0"/>
          </a:p>
        </p:txBody>
      </p:sp>
      <p:sp>
        <p:nvSpPr>
          <p:cNvPr id="4" name="Slide Number Placeholder 3"/>
          <p:cNvSpPr>
            <a:spLocks noGrp="1"/>
          </p:cNvSpPr>
          <p:nvPr>
            <p:ph type="sldNum" sz="quarter" idx="12"/>
          </p:nvPr>
        </p:nvSpPr>
        <p:spPr/>
        <p:txBody>
          <a:bodyPr/>
          <a:lstStyle/>
          <a:p>
            <a:fld id="{9B536768-C171-4A40-86CF-A60E08BEB5A1}" type="slidenum">
              <a:rPr lang="en-US" smtClean="0"/>
              <a:t>17</a:t>
            </a:fld>
            <a:endParaRPr lang="en-US"/>
          </a:p>
        </p:txBody>
      </p:sp>
    </p:spTree>
    <p:extLst>
      <p:ext uri="{BB962C8B-B14F-4D97-AF65-F5344CB8AC3E}">
        <p14:creationId xmlns:p14="http://schemas.microsoft.com/office/powerpoint/2010/main" val="7970551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Maine Medical Center/Maine Medical Partners</a:t>
            </a:r>
          </a:p>
        </p:txBody>
      </p:sp>
      <p:sp>
        <p:nvSpPr>
          <p:cNvPr id="9" name="Content Placeholder 8"/>
          <p:cNvSpPr>
            <a:spLocks noGrp="1"/>
          </p:cNvSpPr>
          <p:nvPr>
            <p:ph sz="half" idx="1"/>
          </p:nvPr>
        </p:nvSpPr>
        <p:spPr>
          <a:xfrm>
            <a:off x="580571" y="1645920"/>
            <a:ext cx="5439229" cy="4351338"/>
          </a:xfrm>
        </p:spPr>
        <p:txBody>
          <a:bodyPr>
            <a:normAutofit fontScale="77500" lnSpcReduction="20000"/>
          </a:bodyPr>
          <a:lstStyle/>
          <a:p>
            <a:pPr marL="0" indent="0">
              <a:buNone/>
            </a:pPr>
            <a:r>
              <a:rPr lang="en-US" sz="3600" dirty="0">
                <a:solidFill>
                  <a:srgbClr val="3D6E6F"/>
                </a:solidFill>
                <a:ea typeface="+mj-ea"/>
              </a:rPr>
              <a:t>Adverse Childhood Experiences</a:t>
            </a:r>
            <a:r>
              <a:rPr lang="en-US" sz="3600" b="1" dirty="0">
                <a:solidFill>
                  <a:srgbClr val="3D6E6F"/>
                </a:solidFill>
                <a:ea typeface="+mj-ea"/>
              </a:rPr>
              <a:t> </a:t>
            </a:r>
          </a:p>
          <a:p>
            <a:r>
              <a:rPr lang="en-US" sz="2600" dirty="0"/>
              <a:t>Trauma screening rate for patients from birth to age 17 at 94%</a:t>
            </a:r>
          </a:p>
          <a:p>
            <a:r>
              <a:rPr lang="en-US" sz="2600" dirty="0"/>
              <a:t>ACEs screening rate for patients age 3 to 17 at 78.5%</a:t>
            </a:r>
          </a:p>
          <a:p>
            <a:pPr marL="0" indent="0">
              <a:buNone/>
            </a:pPr>
            <a:endParaRPr lang="en-US" sz="2600" dirty="0">
              <a:latin typeface="Arial Narrow" panose="020B0606020202030204" pitchFamily="34" charset="0"/>
            </a:endParaRPr>
          </a:p>
          <a:p>
            <a:pPr marL="0" indent="0">
              <a:buNone/>
            </a:pPr>
            <a:endParaRPr lang="en-US" sz="2600" dirty="0">
              <a:latin typeface="Arial Narrow" panose="020B0606020202030204" pitchFamily="34" charset="0"/>
            </a:endParaRPr>
          </a:p>
          <a:p>
            <a:pPr marL="0" indent="0">
              <a:buNone/>
            </a:pPr>
            <a:r>
              <a:rPr lang="en-US" sz="3600" dirty="0">
                <a:solidFill>
                  <a:srgbClr val="3D6E6F"/>
                </a:solidFill>
              </a:rPr>
              <a:t>Childhood Obesity Prevention</a:t>
            </a:r>
            <a:endParaRPr lang="en-US" sz="3600" dirty="0"/>
          </a:p>
          <a:p>
            <a:r>
              <a:rPr lang="en-US" sz="2600" dirty="0"/>
              <a:t>50% of Cumberland school districts signed the </a:t>
            </a:r>
            <a:r>
              <a:rPr lang="en-US" sz="2600" i="1" dirty="0"/>
              <a:t>Let’s Go! </a:t>
            </a:r>
            <a:r>
              <a:rPr lang="en-US" sz="2600" dirty="0"/>
              <a:t>Partnership Agreement to improve healthy eating and active living for 13,400 students and 1,800 staff in their districts </a:t>
            </a:r>
            <a:endParaRPr lang="en-US" sz="2600" u="sng" dirty="0"/>
          </a:p>
          <a:p>
            <a:endParaRPr lang="en-US" dirty="0"/>
          </a:p>
        </p:txBody>
      </p:sp>
      <p:sp>
        <p:nvSpPr>
          <p:cNvPr id="10" name="Content Placeholder 9"/>
          <p:cNvSpPr>
            <a:spLocks noGrp="1"/>
          </p:cNvSpPr>
          <p:nvPr>
            <p:ph sz="half" idx="2"/>
          </p:nvPr>
        </p:nvSpPr>
        <p:spPr>
          <a:xfrm>
            <a:off x="6172200" y="1645919"/>
            <a:ext cx="5181600" cy="4858247"/>
          </a:xfrm>
        </p:spPr>
        <p:txBody>
          <a:bodyPr>
            <a:normAutofit fontScale="77500" lnSpcReduction="20000"/>
          </a:bodyPr>
          <a:lstStyle/>
          <a:p>
            <a:pPr marL="0" indent="0">
              <a:buNone/>
            </a:pPr>
            <a:r>
              <a:rPr lang="en-US" sz="3600" dirty="0">
                <a:solidFill>
                  <a:srgbClr val="3D6E6F"/>
                </a:solidFill>
                <a:ea typeface="+mj-ea"/>
              </a:rPr>
              <a:t>Healthy Aging</a:t>
            </a:r>
            <a:endParaRPr lang="en-US" sz="3600" dirty="0"/>
          </a:p>
          <a:p>
            <a:r>
              <a:rPr lang="en-US" sz="2600" dirty="0"/>
              <a:t>Advance Care Directives documented for 40% of MMP primary care patients age 65 or older</a:t>
            </a:r>
          </a:p>
          <a:p>
            <a:r>
              <a:rPr lang="en-US" sz="2600" dirty="0"/>
              <a:t>Serious Illness Conversation conducted with 25% of high risk patients identified</a:t>
            </a:r>
          </a:p>
          <a:p>
            <a:pPr marL="0" indent="0">
              <a:buNone/>
            </a:pPr>
            <a:endParaRPr lang="en-US" sz="3000" dirty="0">
              <a:solidFill>
                <a:srgbClr val="3D6E6F"/>
              </a:solidFill>
            </a:endParaRPr>
          </a:p>
          <a:p>
            <a:pPr marL="0" indent="0">
              <a:buNone/>
            </a:pPr>
            <a:r>
              <a:rPr lang="en-US" sz="3600" dirty="0">
                <a:solidFill>
                  <a:srgbClr val="3D6E6F"/>
                </a:solidFill>
              </a:rPr>
              <a:t>COVID Response </a:t>
            </a:r>
          </a:p>
          <a:p>
            <a:r>
              <a:rPr lang="en-US" sz="2600" dirty="0"/>
              <a:t>Opened two vaccination sites in Cumberland at Scarborough Downs and Westbrook</a:t>
            </a:r>
          </a:p>
          <a:p>
            <a:r>
              <a:rPr lang="en-US" sz="2600" dirty="0"/>
              <a:t>160,318 individuals vaccinated at the two sites</a:t>
            </a:r>
          </a:p>
          <a:p>
            <a:r>
              <a:rPr lang="en-US" sz="2600" dirty="0"/>
              <a:t>As of June 28</a:t>
            </a:r>
            <a:r>
              <a:rPr lang="en-US" sz="2600" baseline="30000" dirty="0"/>
              <a:t>th</a:t>
            </a:r>
            <a:r>
              <a:rPr lang="en-US" sz="2600" dirty="0"/>
              <a:t>, 203,604 (69%) of all Cumberland residents vaccinated</a:t>
            </a:r>
          </a:p>
          <a:p>
            <a:pPr marL="0" indent="0">
              <a:buNone/>
            </a:pPr>
            <a:endParaRPr lang="en-US" dirty="0">
              <a:latin typeface="Arial Narrow" panose="020B0606020202030204" pitchFamily="34" charset="0"/>
            </a:endParaRPr>
          </a:p>
        </p:txBody>
      </p:sp>
      <p:sp>
        <p:nvSpPr>
          <p:cNvPr id="4" name="Slide Number Placeholder 3"/>
          <p:cNvSpPr>
            <a:spLocks noGrp="1"/>
          </p:cNvSpPr>
          <p:nvPr>
            <p:ph type="sldNum" sz="quarter" idx="12"/>
          </p:nvPr>
        </p:nvSpPr>
        <p:spPr/>
        <p:txBody>
          <a:bodyPr/>
          <a:lstStyle/>
          <a:p>
            <a:fld id="{9B536768-C171-4A40-86CF-A60E08BEB5A1}" type="slidenum">
              <a:rPr lang="en-US" smtClean="0"/>
              <a:t>18</a:t>
            </a:fld>
            <a:endParaRPr lang="en-US"/>
          </a:p>
        </p:txBody>
      </p:sp>
    </p:spTree>
    <p:extLst>
      <p:ext uri="{BB962C8B-B14F-4D97-AF65-F5344CB8AC3E}">
        <p14:creationId xmlns:p14="http://schemas.microsoft.com/office/powerpoint/2010/main" val="21437967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90606A6-E140-45EA-8E6F-A419E833864F}"/>
              </a:ext>
            </a:extLst>
          </p:cNvPr>
          <p:cNvSpPr>
            <a:spLocks noGrp="1"/>
          </p:cNvSpPr>
          <p:nvPr>
            <p:ph type="title"/>
          </p:nvPr>
        </p:nvSpPr>
        <p:spPr/>
        <p:txBody>
          <a:bodyPr/>
          <a:lstStyle/>
          <a:p>
            <a:r>
              <a:rPr lang="en-US" dirty="0"/>
              <a:t>Northern Light Mercy Hospital</a:t>
            </a:r>
          </a:p>
        </p:txBody>
      </p:sp>
      <p:sp>
        <p:nvSpPr>
          <p:cNvPr id="7" name="Content Placeholder 6">
            <a:extLst>
              <a:ext uri="{FF2B5EF4-FFF2-40B4-BE49-F238E27FC236}">
                <a16:creationId xmlns:a16="http://schemas.microsoft.com/office/drawing/2014/main" id="{0DC01228-30ED-457A-8C1E-7084611556B6}"/>
              </a:ext>
            </a:extLst>
          </p:cNvPr>
          <p:cNvSpPr>
            <a:spLocks noGrp="1"/>
          </p:cNvSpPr>
          <p:nvPr>
            <p:ph sz="half" idx="2"/>
          </p:nvPr>
        </p:nvSpPr>
        <p:spPr/>
        <p:txBody>
          <a:bodyPr>
            <a:normAutofit lnSpcReduction="10000"/>
          </a:bodyPr>
          <a:lstStyle/>
          <a:p>
            <a:pPr marL="0" indent="0">
              <a:buNone/>
            </a:pPr>
            <a:r>
              <a:rPr lang="en-US" dirty="0">
                <a:solidFill>
                  <a:schemeClr val="accent2"/>
                </a:solidFill>
              </a:rPr>
              <a:t>Substance Use</a:t>
            </a:r>
            <a:r>
              <a:rPr lang="en-US" dirty="0"/>
              <a:t> </a:t>
            </a:r>
          </a:p>
          <a:p>
            <a:pPr lvl="1"/>
            <a:r>
              <a:rPr lang="en-US" sz="1800" dirty="0"/>
              <a:t>Expansion of MAT access in Emergency Department, primary care and jail partnership</a:t>
            </a:r>
          </a:p>
          <a:p>
            <a:pPr lvl="1"/>
            <a:r>
              <a:rPr lang="en-US" sz="1800" dirty="0"/>
              <a:t>Added second McAuley Residence –comprehensive two-generational program with housing for women with substance use disorder</a:t>
            </a:r>
          </a:p>
          <a:p>
            <a:pPr lvl="1"/>
            <a:r>
              <a:rPr lang="en-US" sz="1800" dirty="0"/>
              <a:t>Partnered with State for Maine MOM program for expectant mothers with opiate use disorders </a:t>
            </a:r>
            <a:endParaRPr lang="en-US" dirty="0"/>
          </a:p>
          <a:p>
            <a:pPr marL="0" indent="0">
              <a:buNone/>
            </a:pPr>
            <a:r>
              <a:rPr lang="en-US" dirty="0">
                <a:solidFill>
                  <a:schemeClr val="accent2"/>
                </a:solidFill>
              </a:rPr>
              <a:t>Social Determinants</a:t>
            </a:r>
          </a:p>
          <a:p>
            <a:pPr lvl="1"/>
            <a:r>
              <a:rPr lang="en-US" sz="1800" dirty="0"/>
              <a:t>Implemented system wide screening tool for identifying SDOH needs with hard wired referral system for patients in all settings</a:t>
            </a:r>
          </a:p>
          <a:p>
            <a:pPr lvl="1"/>
            <a:endParaRPr lang="en-US" sz="1800" dirty="0"/>
          </a:p>
          <a:p>
            <a:pPr lvl="1"/>
            <a:endParaRPr lang="en-US" dirty="0"/>
          </a:p>
        </p:txBody>
      </p:sp>
      <p:sp>
        <p:nvSpPr>
          <p:cNvPr id="4" name="Slide Number Placeholder 3">
            <a:extLst>
              <a:ext uri="{FF2B5EF4-FFF2-40B4-BE49-F238E27FC236}">
                <a16:creationId xmlns:a16="http://schemas.microsoft.com/office/drawing/2014/main" id="{D7965F13-A610-413D-AA45-D1E1B099D50B}"/>
              </a:ext>
            </a:extLst>
          </p:cNvPr>
          <p:cNvSpPr>
            <a:spLocks noGrp="1"/>
          </p:cNvSpPr>
          <p:nvPr>
            <p:ph type="sldNum" sz="quarter" idx="12"/>
          </p:nvPr>
        </p:nvSpPr>
        <p:spPr/>
        <p:txBody>
          <a:bodyPr/>
          <a:lstStyle/>
          <a:p>
            <a:fld id="{9B536768-C171-4A40-86CF-A60E08BEB5A1}" type="slidenum">
              <a:rPr lang="en-US" smtClean="0"/>
              <a:t>19</a:t>
            </a:fld>
            <a:endParaRPr lang="en-US"/>
          </a:p>
        </p:txBody>
      </p:sp>
      <p:sp>
        <p:nvSpPr>
          <p:cNvPr id="8" name="Content Placeholder 6">
            <a:extLst>
              <a:ext uri="{FF2B5EF4-FFF2-40B4-BE49-F238E27FC236}">
                <a16:creationId xmlns:a16="http://schemas.microsoft.com/office/drawing/2014/main" id="{0DC01228-30ED-457A-8C1E-7084611556B6}"/>
              </a:ext>
            </a:extLst>
          </p:cNvPr>
          <p:cNvSpPr>
            <a:spLocks noGrp="1"/>
          </p:cNvSpPr>
          <p:nvPr>
            <p:ph sz="half" idx="1"/>
          </p:nvPr>
        </p:nvSpPr>
        <p:spPr>
          <a:xfrm>
            <a:off x="620202" y="1645920"/>
            <a:ext cx="5399598" cy="4603804"/>
          </a:xfrm>
        </p:spPr>
        <p:txBody>
          <a:bodyPr>
            <a:normAutofit lnSpcReduction="10000"/>
          </a:bodyPr>
          <a:lstStyle/>
          <a:p>
            <a:pPr marL="0" indent="0">
              <a:buNone/>
            </a:pPr>
            <a:r>
              <a:rPr lang="en-US" dirty="0">
                <a:solidFill>
                  <a:schemeClr val="accent2"/>
                </a:solidFill>
              </a:rPr>
              <a:t>Mental Health</a:t>
            </a:r>
          </a:p>
          <a:p>
            <a:pPr lvl="1"/>
            <a:r>
              <a:rPr lang="en-US" sz="1800" dirty="0"/>
              <a:t>Increased clinician comfort in addressing &amp; identifying mental health concerns through expanded education</a:t>
            </a:r>
            <a:endParaRPr lang="en-US" dirty="0"/>
          </a:p>
          <a:p>
            <a:pPr marL="0" indent="0">
              <a:buNone/>
            </a:pPr>
            <a:r>
              <a:rPr lang="en-US" dirty="0">
                <a:solidFill>
                  <a:schemeClr val="accent2"/>
                </a:solidFill>
              </a:rPr>
              <a:t>Access to Care</a:t>
            </a:r>
          </a:p>
          <a:p>
            <a:pPr lvl="1"/>
            <a:r>
              <a:rPr lang="en-US" sz="1800" dirty="0"/>
              <a:t>Partnered with housing organizations &amp; increased screening, resource identification and referrals in low-income housing sites</a:t>
            </a:r>
          </a:p>
          <a:p>
            <a:pPr lvl="1"/>
            <a:r>
              <a:rPr lang="en-US" sz="1800" dirty="0"/>
              <a:t>Developed screening program aimed at identifying &amp; treating gastrointestinal cancers in new Mainer communities by partnering with primary care, community &amp; church orgs, &amp; interpreting companies</a:t>
            </a:r>
          </a:p>
          <a:p>
            <a:pPr lvl="1"/>
            <a:r>
              <a:rPr lang="en-US" sz="1800" dirty="0"/>
              <a:t>Focused all COVID-19 efforts (testing, vaccination) on communities with limited access to health care services</a:t>
            </a:r>
          </a:p>
          <a:p>
            <a:endParaRPr lang="en-US" dirty="0"/>
          </a:p>
          <a:p>
            <a:pPr lvl="1"/>
            <a:endParaRPr lang="en-US" dirty="0"/>
          </a:p>
        </p:txBody>
      </p:sp>
    </p:spTree>
    <p:extLst>
      <p:ext uri="{BB962C8B-B14F-4D97-AF65-F5344CB8AC3E}">
        <p14:creationId xmlns:p14="http://schemas.microsoft.com/office/powerpoint/2010/main" val="39981575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7965F13-A610-413D-AA45-D1E1B099D50B}"/>
              </a:ext>
            </a:extLst>
          </p:cNvPr>
          <p:cNvSpPr>
            <a:spLocks noGrp="1"/>
          </p:cNvSpPr>
          <p:nvPr>
            <p:ph type="sldNum" sz="quarter" idx="12"/>
          </p:nvPr>
        </p:nvSpPr>
        <p:spPr/>
        <p:txBody>
          <a:bodyPr/>
          <a:lstStyle/>
          <a:p>
            <a:fld id="{9B536768-C171-4A40-86CF-A60E08BEB5A1}" type="slidenum">
              <a:rPr lang="en-US" smtClean="0"/>
              <a:t>2</a:t>
            </a:fld>
            <a:endParaRPr lang="en-US"/>
          </a:p>
        </p:txBody>
      </p:sp>
      <p:sp>
        <p:nvSpPr>
          <p:cNvPr id="6" name="TextBox 5">
            <a:extLst>
              <a:ext uri="{FF2B5EF4-FFF2-40B4-BE49-F238E27FC236}">
                <a16:creationId xmlns:a16="http://schemas.microsoft.com/office/drawing/2014/main" id="{18C7B6B6-FDF4-45EE-951D-E951EDDF50E9}"/>
              </a:ext>
            </a:extLst>
          </p:cNvPr>
          <p:cNvSpPr txBox="1"/>
          <p:nvPr/>
        </p:nvSpPr>
        <p:spPr>
          <a:xfrm>
            <a:off x="457200" y="731520"/>
            <a:ext cx="11064240" cy="1166410"/>
          </a:xfrm>
          <a:prstGeom prst="rect">
            <a:avLst/>
          </a:prstGeom>
          <a:noFill/>
        </p:spPr>
        <p:txBody>
          <a:bodyPr wrap="square">
            <a:spAutoFit/>
          </a:bodyPr>
          <a:lstStyle/>
          <a:p>
            <a:pPr marL="0" marR="0" algn="ctr">
              <a:lnSpc>
                <a:spcPct val="120000"/>
              </a:lnSpc>
              <a:spcBef>
                <a:spcPts val="0"/>
              </a:spcBef>
              <a:spcAft>
                <a:spcPts val="0"/>
              </a:spcAft>
            </a:pPr>
            <a:r>
              <a:rPr lang="en-US" sz="200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The</a:t>
            </a:r>
            <a:r>
              <a:rPr lang="en-US" sz="2000" spc="5" dirty="0">
                <a:solidFill>
                  <a:schemeClr val="accent3"/>
                </a:solidFill>
                <a:effectLst/>
                <a:latin typeface="Arial" panose="020B0604020202020204" pitchFamily="34" charset="0"/>
                <a:ea typeface="Calibri" panose="020F0502020204030204" pitchFamily="34" charset="0"/>
                <a:cs typeface="Arial" panose="020B0604020202020204" pitchFamily="34" charset="0"/>
              </a:rPr>
              <a:t> </a:t>
            </a:r>
            <a:r>
              <a:rPr lang="en-US" sz="2000" b="1" dirty="0">
                <a:solidFill>
                  <a:schemeClr val="accent3"/>
                </a:solidFill>
                <a:effectLst/>
                <a:latin typeface="Arial" panose="020B0604020202020204" pitchFamily="34" charset="0"/>
                <a:ea typeface="Calibri" panose="020F0502020204030204" pitchFamily="34" charset="0"/>
                <a:cs typeface="Arial" panose="020B0604020202020204" pitchFamily="34" charset="0"/>
              </a:rPr>
              <a:t>Maine</a:t>
            </a:r>
            <a:r>
              <a:rPr lang="en-US" sz="2000" b="1" spc="1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 </a:t>
            </a:r>
            <a:r>
              <a:rPr lang="en-US" sz="2000" b="1" dirty="0">
                <a:solidFill>
                  <a:schemeClr val="accent3"/>
                </a:solidFill>
                <a:effectLst/>
                <a:latin typeface="Arial" panose="020B0604020202020204" pitchFamily="34" charset="0"/>
                <a:ea typeface="Calibri" panose="020F0502020204030204" pitchFamily="34" charset="0"/>
                <a:cs typeface="Arial" panose="020B0604020202020204" pitchFamily="34" charset="0"/>
              </a:rPr>
              <a:t>Shared</a:t>
            </a:r>
            <a:r>
              <a:rPr lang="en-US" sz="2000" b="1" spc="1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 </a:t>
            </a:r>
            <a:r>
              <a:rPr lang="en-US" sz="2000" b="1" dirty="0">
                <a:solidFill>
                  <a:schemeClr val="accent3"/>
                </a:solidFill>
                <a:effectLst/>
                <a:latin typeface="Arial" panose="020B0604020202020204" pitchFamily="34" charset="0"/>
                <a:ea typeface="Calibri" panose="020F0502020204030204" pitchFamily="34" charset="0"/>
                <a:cs typeface="Arial" panose="020B0604020202020204" pitchFamily="34" charset="0"/>
              </a:rPr>
              <a:t>CHNA</a:t>
            </a:r>
            <a:r>
              <a:rPr lang="en-US" sz="2000" b="1" spc="1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 </a:t>
            </a:r>
            <a:r>
              <a:rPr lang="en-US" sz="200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is</a:t>
            </a:r>
            <a:r>
              <a:rPr lang="en-US" sz="2000" spc="1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 </a:t>
            </a:r>
            <a:r>
              <a:rPr lang="en-US" sz="200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a</a:t>
            </a:r>
            <a:r>
              <a:rPr lang="en-US" sz="2000" spc="1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 </a:t>
            </a:r>
            <a:r>
              <a:rPr lang="en-US" sz="200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collaboration</a:t>
            </a:r>
            <a:r>
              <a:rPr lang="en-US" sz="2000" spc="1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 </a:t>
            </a:r>
            <a:r>
              <a:rPr lang="en-US" sz="200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between</a:t>
            </a:r>
            <a:r>
              <a:rPr lang="en-US" sz="2000" spc="1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 </a:t>
            </a:r>
            <a:r>
              <a:rPr lang="en-US" sz="200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the</a:t>
            </a:r>
            <a:r>
              <a:rPr lang="en-US" sz="2000" spc="1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 </a:t>
            </a:r>
            <a:r>
              <a:rPr lang="en-US" sz="200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Maine</a:t>
            </a:r>
            <a:r>
              <a:rPr lang="en-US" sz="2000" spc="1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 </a:t>
            </a:r>
            <a:r>
              <a:rPr lang="en-US" sz="200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Center</a:t>
            </a:r>
            <a:r>
              <a:rPr lang="en-US" sz="2000" spc="1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 </a:t>
            </a:r>
            <a:r>
              <a:rPr lang="en-US" sz="200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for</a:t>
            </a:r>
            <a:r>
              <a:rPr lang="en-US" sz="2000" spc="1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 </a:t>
            </a:r>
            <a:r>
              <a:rPr lang="en-US" sz="200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Disease</a:t>
            </a:r>
            <a:r>
              <a:rPr lang="en-US" sz="2000" spc="1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 </a:t>
            </a:r>
            <a:r>
              <a:rPr lang="en-US" sz="200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Control</a:t>
            </a:r>
            <a:r>
              <a:rPr lang="en-US" sz="2000" spc="1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 </a:t>
            </a:r>
            <a:r>
              <a:rPr lang="en-US" sz="200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and</a:t>
            </a:r>
            <a:r>
              <a:rPr lang="en-US" sz="2000" spc="1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 </a:t>
            </a:r>
            <a:r>
              <a:rPr lang="en-US" sz="200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Prevention</a:t>
            </a:r>
            <a:r>
              <a:rPr lang="en-US" sz="2000" spc="5" dirty="0">
                <a:solidFill>
                  <a:schemeClr val="accent3"/>
                </a:solidFill>
                <a:effectLst/>
                <a:latin typeface="Arial" panose="020B0604020202020204" pitchFamily="34" charset="0"/>
                <a:ea typeface="Calibri" panose="020F0502020204030204" pitchFamily="34" charset="0"/>
                <a:cs typeface="Arial" panose="020B0604020202020204" pitchFamily="34" charset="0"/>
              </a:rPr>
              <a:t> </a:t>
            </a:r>
            <a:r>
              <a:rPr lang="en-US" sz="200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(Maine</a:t>
            </a:r>
            <a:r>
              <a:rPr lang="en-US" sz="2000" spc="-15" dirty="0">
                <a:solidFill>
                  <a:schemeClr val="accent3"/>
                </a:solidFill>
                <a:effectLst/>
                <a:latin typeface="Arial" panose="020B0604020202020204" pitchFamily="34" charset="0"/>
                <a:ea typeface="Calibri" panose="020F0502020204030204" pitchFamily="34" charset="0"/>
                <a:cs typeface="Arial" panose="020B0604020202020204" pitchFamily="34" charset="0"/>
              </a:rPr>
              <a:t> </a:t>
            </a:r>
            <a:r>
              <a:rPr lang="en-US" sz="200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CDC),</a:t>
            </a:r>
            <a:r>
              <a:rPr lang="en-US" sz="2000" spc="-15" dirty="0">
                <a:solidFill>
                  <a:schemeClr val="accent3"/>
                </a:solidFill>
                <a:effectLst/>
                <a:latin typeface="Arial" panose="020B0604020202020204" pitchFamily="34" charset="0"/>
                <a:ea typeface="Calibri" panose="020F0502020204030204" pitchFamily="34" charset="0"/>
                <a:cs typeface="Arial" panose="020B0604020202020204" pitchFamily="34" charset="0"/>
              </a:rPr>
              <a:t> </a:t>
            </a:r>
            <a:r>
              <a:rPr lang="en-US" sz="200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Central</a:t>
            </a:r>
            <a:r>
              <a:rPr lang="en-US" sz="2000" spc="-15" dirty="0">
                <a:solidFill>
                  <a:schemeClr val="accent3"/>
                </a:solidFill>
                <a:effectLst/>
                <a:latin typeface="Arial" panose="020B0604020202020204" pitchFamily="34" charset="0"/>
                <a:ea typeface="Calibri" panose="020F0502020204030204" pitchFamily="34" charset="0"/>
                <a:cs typeface="Arial" panose="020B0604020202020204" pitchFamily="34" charset="0"/>
              </a:rPr>
              <a:t> </a:t>
            </a:r>
            <a:r>
              <a:rPr lang="en-US" sz="200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Maine</a:t>
            </a:r>
            <a:r>
              <a:rPr lang="en-US" sz="2000" spc="-15" dirty="0">
                <a:solidFill>
                  <a:schemeClr val="accent3"/>
                </a:solidFill>
                <a:effectLst/>
                <a:latin typeface="Arial" panose="020B0604020202020204" pitchFamily="34" charset="0"/>
                <a:ea typeface="Calibri" panose="020F0502020204030204" pitchFamily="34" charset="0"/>
                <a:cs typeface="Arial" panose="020B0604020202020204" pitchFamily="34" charset="0"/>
              </a:rPr>
              <a:t> </a:t>
            </a:r>
            <a:r>
              <a:rPr lang="en-US" sz="200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Healthcare,</a:t>
            </a:r>
            <a:r>
              <a:rPr lang="en-US" sz="2000" spc="-15" dirty="0">
                <a:solidFill>
                  <a:schemeClr val="accent3"/>
                </a:solidFill>
                <a:effectLst/>
                <a:latin typeface="Arial" panose="020B0604020202020204" pitchFamily="34" charset="0"/>
                <a:ea typeface="Calibri" panose="020F0502020204030204" pitchFamily="34" charset="0"/>
                <a:cs typeface="Arial" panose="020B0604020202020204" pitchFamily="34" charset="0"/>
              </a:rPr>
              <a:t> </a:t>
            </a:r>
            <a:r>
              <a:rPr lang="en-US" sz="200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Northern</a:t>
            </a:r>
            <a:r>
              <a:rPr lang="en-US" sz="2000" spc="-1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 </a:t>
            </a:r>
            <a:r>
              <a:rPr lang="en-US" sz="200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Light Health, MaineGeneral Health, and MaineHealth.</a:t>
            </a:r>
            <a:endParaRPr lang="en-US" sz="2800" dirty="0">
              <a:solidFill>
                <a:schemeClr val="accent3"/>
              </a:solidFill>
              <a:effectLst/>
              <a:latin typeface="Arial" panose="020B0604020202020204" pitchFamily="34" charset="0"/>
              <a:ea typeface="Calibri" panose="020F0502020204030204" pitchFamily="34" charset="0"/>
              <a:cs typeface="Arial" panose="020B0604020202020204" pitchFamily="34" charset="0"/>
            </a:endParaRPr>
          </a:p>
        </p:txBody>
      </p:sp>
      <p:pic>
        <p:nvPicPr>
          <p:cNvPr id="7" name="Picture 6">
            <a:extLst>
              <a:ext uri="{FF2B5EF4-FFF2-40B4-BE49-F238E27FC236}">
                <a16:creationId xmlns:a16="http://schemas.microsoft.com/office/drawing/2014/main" id="{2F7FCA8C-6FC3-4A9D-8ECE-774DA622D9EF}"/>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70570" y="2350770"/>
            <a:ext cx="2752725" cy="857250"/>
          </a:xfrm>
          <a:prstGeom prst="rect">
            <a:avLst/>
          </a:prstGeom>
          <a:noFill/>
          <a:ln>
            <a:noFill/>
          </a:ln>
        </p:spPr>
      </p:pic>
      <p:pic>
        <p:nvPicPr>
          <p:cNvPr id="8" name="Picture 7" descr="Logo&#10;&#10;Description automatically generated">
            <a:extLst>
              <a:ext uri="{FF2B5EF4-FFF2-40B4-BE49-F238E27FC236}">
                <a16:creationId xmlns:a16="http://schemas.microsoft.com/office/drawing/2014/main" id="{EAA0AA7F-7EAE-4896-9AC0-078B2E80366A}"/>
              </a:ext>
            </a:extLst>
          </p:cNvPr>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6149050" y="3655695"/>
            <a:ext cx="2926080" cy="658495"/>
          </a:xfrm>
          <a:prstGeom prst="rect">
            <a:avLst/>
          </a:prstGeom>
          <a:noFill/>
          <a:ln>
            <a:noFill/>
          </a:ln>
        </p:spPr>
      </p:pic>
      <p:pic>
        <p:nvPicPr>
          <p:cNvPr id="9" name="Picture 8">
            <a:extLst>
              <a:ext uri="{FF2B5EF4-FFF2-40B4-BE49-F238E27FC236}">
                <a16:creationId xmlns:a16="http://schemas.microsoft.com/office/drawing/2014/main" id="{2D9B8293-DFFF-40CD-9A7B-4C11D0B50896}"/>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522055" y="3769995"/>
            <a:ext cx="2103120" cy="330200"/>
          </a:xfrm>
          <a:prstGeom prst="rect">
            <a:avLst/>
          </a:prstGeom>
          <a:noFill/>
          <a:ln>
            <a:noFill/>
          </a:ln>
        </p:spPr>
      </p:pic>
      <p:pic>
        <p:nvPicPr>
          <p:cNvPr id="10" name="Picture 9" descr="A picture containing text&#10;&#10;Description automatically generated">
            <a:extLst>
              <a:ext uri="{FF2B5EF4-FFF2-40B4-BE49-F238E27FC236}">
                <a16:creationId xmlns:a16="http://schemas.microsoft.com/office/drawing/2014/main" id="{2428F2E9-0177-4A8D-9A07-703CCF9BC327}"/>
              </a:ext>
            </a:extLst>
          </p:cNvPr>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642445" y="2185670"/>
            <a:ext cx="1828800" cy="1023620"/>
          </a:xfrm>
          <a:prstGeom prst="rect">
            <a:avLst/>
          </a:prstGeom>
          <a:noFill/>
          <a:ln>
            <a:noFill/>
          </a:ln>
        </p:spPr>
      </p:pic>
      <p:pic>
        <p:nvPicPr>
          <p:cNvPr id="11" name="Picture 10">
            <a:extLst>
              <a:ext uri="{FF2B5EF4-FFF2-40B4-BE49-F238E27FC236}">
                <a16:creationId xmlns:a16="http://schemas.microsoft.com/office/drawing/2014/main" id="{2F18B575-0CA9-4E60-A0C5-753D8C38AC56}"/>
              </a:ext>
            </a:extLst>
          </p:cNvPr>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232745" y="4480560"/>
            <a:ext cx="1463040" cy="1463040"/>
          </a:xfrm>
          <a:prstGeom prst="rect">
            <a:avLst/>
          </a:prstGeom>
          <a:noFill/>
          <a:ln>
            <a:noFill/>
          </a:ln>
        </p:spPr>
      </p:pic>
    </p:spTree>
    <p:extLst>
      <p:ext uri="{BB962C8B-B14F-4D97-AF65-F5344CB8AC3E}">
        <p14:creationId xmlns:p14="http://schemas.microsoft.com/office/powerpoint/2010/main" val="25659195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04F9CC0-6B5D-41F7-946F-E167C7728125}"/>
              </a:ext>
            </a:extLst>
          </p:cNvPr>
          <p:cNvSpPr>
            <a:spLocks noGrp="1"/>
          </p:cNvSpPr>
          <p:nvPr>
            <p:ph type="title"/>
          </p:nvPr>
        </p:nvSpPr>
        <p:spPr/>
        <p:txBody>
          <a:bodyPr>
            <a:normAutofit fontScale="90000"/>
          </a:bodyPr>
          <a:lstStyle/>
          <a:p>
            <a:r>
              <a:rPr lang="en-US" dirty="0"/>
              <a:t>How to Read the County Health Profiles and Health Equity Data Sheets</a:t>
            </a:r>
          </a:p>
        </p:txBody>
      </p:sp>
      <p:sp>
        <p:nvSpPr>
          <p:cNvPr id="3" name="Slide Number Placeholder 2">
            <a:extLst>
              <a:ext uri="{FF2B5EF4-FFF2-40B4-BE49-F238E27FC236}">
                <a16:creationId xmlns:a16="http://schemas.microsoft.com/office/drawing/2014/main" id="{622F3425-EC87-4974-9D58-882E3A471F71}"/>
              </a:ext>
            </a:extLst>
          </p:cNvPr>
          <p:cNvSpPr>
            <a:spLocks noGrp="1"/>
          </p:cNvSpPr>
          <p:nvPr>
            <p:ph type="sldNum" sz="quarter" idx="4294967295"/>
          </p:nvPr>
        </p:nvSpPr>
        <p:spPr>
          <a:xfrm>
            <a:off x="9448800" y="6356350"/>
            <a:ext cx="2743200" cy="365125"/>
          </a:xfrm>
        </p:spPr>
        <p:txBody>
          <a:bodyPr/>
          <a:lstStyle/>
          <a:p>
            <a:fld id="{9B536768-C171-4A40-86CF-A60E08BEB5A1}" type="slidenum">
              <a:rPr lang="en-US" smtClean="0"/>
              <a:t>20</a:t>
            </a:fld>
            <a:endParaRPr lang="en-US"/>
          </a:p>
        </p:txBody>
      </p:sp>
    </p:spTree>
    <p:extLst>
      <p:ext uri="{BB962C8B-B14F-4D97-AF65-F5344CB8AC3E}">
        <p14:creationId xmlns:p14="http://schemas.microsoft.com/office/powerpoint/2010/main" val="26374436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E8A762-C633-4BF1-BB9B-48A679403940}"/>
              </a:ext>
            </a:extLst>
          </p:cNvPr>
          <p:cNvSpPr>
            <a:spLocks noGrp="1"/>
          </p:cNvSpPr>
          <p:nvPr>
            <p:ph type="title"/>
          </p:nvPr>
        </p:nvSpPr>
        <p:spPr/>
        <p:txBody>
          <a:bodyPr/>
          <a:lstStyle/>
          <a:p>
            <a:r>
              <a:rPr lang="en-US" dirty="0"/>
              <a:t>How to Read County Health Profile </a:t>
            </a:r>
          </a:p>
        </p:txBody>
      </p:sp>
      <p:sp>
        <p:nvSpPr>
          <p:cNvPr id="3" name="Slide Number Placeholder 2">
            <a:extLst>
              <a:ext uri="{FF2B5EF4-FFF2-40B4-BE49-F238E27FC236}">
                <a16:creationId xmlns:a16="http://schemas.microsoft.com/office/drawing/2014/main" id="{0108C908-A237-46F7-BE79-CB0607EF3ABD}"/>
              </a:ext>
            </a:extLst>
          </p:cNvPr>
          <p:cNvSpPr>
            <a:spLocks noGrp="1"/>
          </p:cNvSpPr>
          <p:nvPr>
            <p:ph type="sldNum" sz="quarter" idx="12"/>
          </p:nvPr>
        </p:nvSpPr>
        <p:spPr/>
        <p:txBody>
          <a:bodyPr/>
          <a:lstStyle/>
          <a:p>
            <a:fld id="{9B536768-C171-4A40-86CF-A60E08BEB5A1}" type="slidenum">
              <a:rPr lang="en-US" smtClean="0"/>
              <a:t>21</a:t>
            </a:fld>
            <a:endParaRPr lang="en-US"/>
          </a:p>
        </p:txBody>
      </p:sp>
      <p:graphicFrame>
        <p:nvGraphicFramePr>
          <p:cNvPr id="11" name="Table 10">
            <a:extLst>
              <a:ext uri="{FF2B5EF4-FFF2-40B4-BE49-F238E27FC236}">
                <a16:creationId xmlns:a16="http://schemas.microsoft.com/office/drawing/2014/main" id="{6C77DC5A-92CA-4DDD-B255-19A7C1FABCE9}"/>
              </a:ext>
            </a:extLst>
          </p:cNvPr>
          <p:cNvGraphicFramePr/>
          <p:nvPr/>
        </p:nvGraphicFramePr>
        <p:xfrm>
          <a:off x="1630221" y="1894308"/>
          <a:ext cx="7578437" cy="4063146"/>
        </p:xfrm>
        <a:graphic>
          <a:graphicData uri="http://schemas.openxmlformats.org/drawingml/2006/table">
            <a:tbl>
              <a:tblPr firstRow="1" firstCol="1" lastRow="1" lastCol="1" bandRow="1" bandCol="1"/>
              <a:tblGrid>
                <a:gridCol w="438728">
                  <a:extLst>
                    <a:ext uri="{9D8B030D-6E8A-4147-A177-3AD203B41FA5}">
                      <a16:colId xmlns:a16="http://schemas.microsoft.com/office/drawing/2014/main" val="3577076310"/>
                    </a:ext>
                  </a:extLst>
                </a:gridCol>
                <a:gridCol w="7139709">
                  <a:extLst>
                    <a:ext uri="{9D8B030D-6E8A-4147-A177-3AD203B41FA5}">
                      <a16:colId xmlns:a16="http://schemas.microsoft.com/office/drawing/2014/main" val="2809193044"/>
                    </a:ext>
                  </a:extLst>
                </a:gridCol>
              </a:tblGrid>
              <a:tr h="467675">
                <a:tc gridSpan="2">
                  <a:txBody>
                    <a:bodyPr/>
                    <a:lstStyle/>
                    <a:p>
                      <a:pPr marL="173736" marR="0" algn="l" fontAlgn="t">
                        <a:lnSpc>
                          <a:spcPct val="103000"/>
                        </a:lnSpc>
                        <a:spcBef>
                          <a:spcPts val="270"/>
                        </a:spcBef>
                        <a:spcAft>
                          <a:spcPts val="0"/>
                        </a:spcAft>
                      </a:pPr>
                      <a:r>
                        <a:rPr lang="en-US" sz="1100" b="1" i="0" u="none" strike="noStrike" dirty="0">
                          <a:effectLst/>
                          <a:latin typeface="Arial" panose="020B0604020202020204" pitchFamily="34" charset="0"/>
                          <a:ea typeface="Arial" panose="020B0604020202020204" pitchFamily="34" charset="0"/>
                          <a:cs typeface="Arial" panose="020B0604020202020204" pitchFamily="34" charset="0"/>
                        </a:rPr>
                        <a:t>CHANGE</a:t>
                      </a:r>
                      <a:r>
                        <a:rPr lang="en-US" sz="1100" b="1" i="0" u="none" strike="noStrike" spc="1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shows</a:t>
                      </a:r>
                      <a:r>
                        <a:rPr lang="en-US" sz="1100" b="0" i="0" u="none" strike="noStrike" spc="1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1"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statistically</a:t>
                      </a:r>
                      <a:r>
                        <a:rPr lang="en-US" sz="1100" b="1" i="0" u="none" strike="noStrike" spc="1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1"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significant</a:t>
                      </a:r>
                      <a:r>
                        <a:rPr lang="en-US" sz="1100" b="1" i="0" u="none" strike="noStrike" spc="1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1"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changes</a:t>
                      </a:r>
                      <a:r>
                        <a:rPr lang="en-US" sz="1100" b="1" i="0" u="none" strike="noStrike" spc="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in</a:t>
                      </a:r>
                      <a:r>
                        <a:rPr lang="en-US" sz="1100" b="0" i="0" u="none" strike="noStrike" spc="1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the</a:t>
                      </a:r>
                      <a:r>
                        <a:rPr lang="en-US" sz="1100" b="0" i="0" u="none" strike="noStrike" spc="1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indicator</a:t>
                      </a:r>
                      <a:r>
                        <a:rPr lang="en-US" sz="1100" b="0" i="0" u="none" strike="noStrike" spc="1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over</a:t>
                      </a:r>
                      <a:r>
                        <a:rPr lang="en-US" sz="1100" b="0" i="0" u="none" strike="noStrike" spc="1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time,</a:t>
                      </a:r>
                      <a:r>
                        <a:rPr lang="en-US" sz="1100" b="0" i="0" u="none" strike="noStrike" spc="1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based</a:t>
                      </a:r>
                      <a:r>
                        <a:rPr lang="en-US" sz="1100" b="0" i="0" u="none" strike="noStrike" spc="1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on</a:t>
                      </a:r>
                      <a:r>
                        <a:rPr lang="en-US" sz="1100" b="0" i="0" u="none" strike="noStrike" spc="1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95%</a:t>
                      </a:r>
                      <a:r>
                        <a:rPr lang="en-US" sz="1100" b="0" i="0" u="none" strike="noStrike" spc="1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confidence</a:t>
                      </a:r>
                      <a:r>
                        <a:rPr lang="en-US" sz="1100" b="0" i="0" u="none" strike="noStrike" spc="1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interval</a:t>
                      </a:r>
                      <a:r>
                        <a:rPr lang="en-US" sz="1100" b="0" i="0" u="none" strike="noStrike" spc="1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(see description on page 3).</a:t>
                      </a:r>
                      <a:endParaRPr lang="en-US" sz="1100" b="0" i="0" u="none" strike="noStrike" dirty="0">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hMerge="1">
                  <a:txBody>
                    <a:bodyPr/>
                    <a:lstStyle/>
                    <a:p>
                      <a:endParaRPr lang="en-US"/>
                    </a:p>
                  </a:txBody>
                  <a:tcPr/>
                </a:tc>
                <a:extLst>
                  <a:ext uri="{0D108BD9-81ED-4DB2-BD59-A6C34878D82A}">
                    <a16:rowId xmlns:a16="http://schemas.microsoft.com/office/drawing/2014/main" val="44129809"/>
                  </a:ext>
                </a:extLst>
              </a:tr>
              <a:tr h="262309">
                <a:tc>
                  <a:txBody>
                    <a:bodyPr/>
                    <a:lstStyle/>
                    <a:p>
                      <a:pPr marL="0" marR="0" indent="0" algn="ctr" fontAlgn="t">
                        <a:lnSpc>
                          <a:spcPct val="100000"/>
                        </a:lnSpc>
                        <a:spcBef>
                          <a:spcPts val="0"/>
                        </a:spcBef>
                        <a:spcAft>
                          <a:spcPts val="0"/>
                        </a:spcAft>
                      </a:pPr>
                      <a:r>
                        <a:rPr lang="en-US" sz="1600" b="0" i="0" u="none" strike="noStrike" dirty="0">
                          <a:solidFill>
                            <a:schemeClr val="accent2"/>
                          </a:solidFill>
                          <a:effectLst/>
                          <a:latin typeface="Wingdings 2" panose="05020102010507070707" pitchFamily="18" charset="2"/>
                          <a:ea typeface="Arial" panose="020B0604020202020204" pitchFamily="34" charset="0"/>
                          <a:cs typeface="Times New Roman" panose="02020603050405020304" pitchFamily="18" charset="0"/>
                        </a:rPr>
                        <a:t>ê</a:t>
                      </a:r>
                      <a:endParaRPr lang="en-US" sz="2400" b="0" i="0" u="none" strike="noStrike" dirty="0">
                        <a:solidFill>
                          <a:schemeClr val="accent2"/>
                        </a:solidFill>
                        <a:effectLst/>
                        <a:latin typeface="Arial" panose="020B0604020202020204" pitchFamily="34" charset="0"/>
                      </a:endParaRPr>
                    </a:p>
                  </a:txBody>
                  <a:tcPr marL="9525" marR="9525" marT="9525"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indent="0" algn="l" fontAlgn="t">
                        <a:lnSpc>
                          <a:spcPct val="100000"/>
                        </a:lnSpc>
                        <a:spcBef>
                          <a:spcPts val="0"/>
                        </a:spcBef>
                        <a:spcAft>
                          <a:spcPts val="0"/>
                        </a:spcAft>
                      </a:pP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means</a:t>
                      </a:r>
                      <a:r>
                        <a:rPr lang="en-US" sz="1100" b="0" i="0" u="none" strike="noStrike" spc="1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the</a:t>
                      </a:r>
                      <a:r>
                        <a:rPr lang="en-US" sz="1100" b="0" i="0" u="none" strike="noStrike" spc="1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health</a:t>
                      </a:r>
                      <a:r>
                        <a:rPr lang="en-US" sz="1100" b="0" i="0" u="none" strike="noStrike" spc="1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issue</a:t>
                      </a:r>
                      <a:r>
                        <a:rPr lang="en-US" sz="1100" b="0" i="0" u="none" strike="noStrike" spc="1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or</a:t>
                      </a:r>
                      <a:r>
                        <a:rPr lang="en-US" sz="1100" b="0" i="0" u="none" strike="noStrike" spc="1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problem</a:t>
                      </a:r>
                      <a:r>
                        <a:rPr lang="en-US" sz="1100" b="0" i="0" u="none" strike="noStrike" spc="1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is</a:t>
                      </a:r>
                      <a:r>
                        <a:rPr lang="en-US" sz="1100" b="0" i="0" u="none" strike="noStrike" spc="1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1"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getting</a:t>
                      </a:r>
                      <a:r>
                        <a:rPr lang="en-US" sz="1100" b="1"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1"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better</a:t>
                      </a:r>
                      <a:r>
                        <a:rPr lang="en-US" sz="1100" b="1" i="0" u="none" strike="noStrike" spc="1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over</a:t>
                      </a:r>
                      <a:r>
                        <a:rPr lang="en-US" sz="1100" b="0" i="0" u="none" strike="noStrike" spc="1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time.</a:t>
                      </a:r>
                      <a:endParaRPr lang="en-US" sz="2000" b="0" i="0" u="none" strike="noStrike" dirty="0">
                        <a:solidFill>
                          <a:schemeClr val="accent2"/>
                        </a:solidFill>
                        <a:effectLst/>
                        <a:latin typeface="Arial" panose="020B0604020202020204" pitchFamily="34" charset="0"/>
                      </a:endParaRPr>
                    </a:p>
                  </a:txBody>
                  <a:tcPr marL="9525" marR="9525" marT="9525" marB="0" anchor="ctr">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786829740"/>
                  </a:ext>
                </a:extLst>
              </a:tr>
              <a:tr h="285368">
                <a:tc>
                  <a:txBody>
                    <a:bodyPr/>
                    <a:lstStyle/>
                    <a:p>
                      <a:pPr marL="0" marR="0" indent="0" algn="ctr" fontAlgn="t">
                        <a:lnSpc>
                          <a:spcPct val="100000"/>
                        </a:lnSpc>
                        <a:spcBef>
                          <a:spcPts val="0"/>
                        </a:spcBef>
                        <a:spcAft>
                          <a:spcPts val="0"/>
                        </a:spcAft>
                      </a:pPr>
                      <a:r>
                        <a:rPr lang="en-US" sz="1600" b="1" i="0" u="none" strike="noStrike" dirty="0">
                          <a:solidFill>
                            <a:srgbClr val="EC442E"/>
                          </a:solidFill>
                          <a:effectLst/>
                          <a:latin typeface="Arial" panose="020B0604020202020204" pitchFamily="34" charset="0"/>
                          <a:ea typeface="Arial" panose="020B0604020202020204" pitchFamily="34" charset="0"/>
                          <a:cs typeface="Times New Roman" panose="02020603050405020304" pitchFamily="18" charset="0"/>
                        </a:rPr>
                        <a:t>!</a:t>
                      </a:r>
                      <a:endParaRPr lang="en-US" sz="2400" b="0" i="0" u="none" strike="noStrike" dirty="0">
                        <a:effectLst/>
                        <a:latin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indent="0" algn="l" fontAlgn="t">
                        <a:lnSpc>
                          <a:spcPct val="100000"/>
                        </a:lnSpc>
                        <a:spcBef>
                          <a:spcPts val="0"/>
                        </a:spcBef>
                        <a:spcAft>
                          <a:spcPts val="0"/>
                        </a:spcAft>
                      </a:pP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means</a:t>
                      </a:r>
                      <a:r>
                        <a:rPr lang="en-US" sz="1100" b="0" i="0" u="none" strike="noStrike" spc="1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the</a:t>
                      </a:r>
                      <a:r>
                        <a:rPr lang="en-US" sz="1100" b="0" i="0" u="none" strike="noStrike" spc="1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health</a:t>
                      </a:r>
                      <a:r>
                        <a:rPr lang="en-US" sz="1100" b="0" i="0" u="none" strike="noStrike" spc="1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issue</a:t>
                      </a:r>
                      <a:r>
                        <a:rPr lang="en-US" sz="1100" b="0" i="0" u="none" strike="noStrike" spc="1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or</a:t>
                      </a:r>
                      <a:r>
                        <a:rPr lang="en-US" sz="1100" b="0" i="0" u="none" strike="noStrike" spc="1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problem</a:t>
                      </a:r>
                      <a:r>
                        <a:rPr lang="en-US" sz="1100" b="0" i="0" u="none" strike="noStrike" spc="1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is</a:t>
                      </a:r>
                      <a:r>
                        <a:rPr lang="en-US" sz="1100" b="0" i="0" u="none" strike="noStrike" spc="1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1"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getting</a:t>
                      </a:r>
                      <a:r>
                        <a:rPr lang="en-US" sz="1100" b="1" i="0" u="none" strike="noStrike" spc="1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1"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worse</a:t>
                      </a:r>
                      <a:r>
                        <a:rPr lang="en-US" sz="1100" b="1" i="0" u="none" strike="noStrike" spc="1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over</a:t>
                      </a:r>
                      <a:r>
                        <a:rPr lang="en-US" sz="1100" b="0" i="0" u="none" strike="noStrike" spc="1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time.</a:t>
                      </a:r>
                      <a:endParaRPr lang="en-US" sz="2400" b="0" i="0" u="none" strike="noStrike" dirty="0">
                        <a:effectLst/>
                        <a:latin typeface="Arial" panose="020B0604020202020204" pitchFamily="34" charset="0"/>
                      </a:endParaRPr>
                    </a:p>
                  </a:txBody>
                  <a:tcPr marL="9525" marR="9525" marT="9525" marB="0" anchor="ctr">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567666145"/>
                  </a:ext>
                </a:extLst>
              </a:tr>
              <a:tr h="258317">
                <a:tc>
                  <a:txBody>
                    <a:bodyPr/>
                    <a:lstStyle/>
                    <a:p>
                      <a:pPr marL="0" marR="0" indent="0" algn="ctr" fontAlgn="t">
                        <a:lnSpc>
                          <a:spcPts val="1550"/>
                        </a:lnSpc>
                        <a:spcBef>
                          <a:spcPts val="0"/>
                        </a:spcBef>
                        <a:spcAft>
                          <a:spcPts val="0"/>
                        </a:spcAft>
                      </a:pPr>
                      <a:r>
                        <a:rPr lang="en-US" sz="1600" b="0" i="0" u="none" strike="noStrike" dirty="0">
                          <a:solidFill>
                            <a:schemeClr val="bg1">
                              <a:lumMod val="65000"/>
                            </a:schemeClr>
                          </a:solidFill>
                          <a:effectLst/>
                          <a:latin typeface="Wingdings 2" panose="05020102010507070707" pitchFamily="18" charset="2"/>
                          <a:cs typeface="Times New Roman" panose="02020603050405020304" pitchFamily="18" charset="0"/>
                          <a:sym typeface="Wingdings" panose="05000000000000000000" pitchFamily="2" charset="2"/>
                        </a:rPr>
                        <a:t></a:t>
                      </a:r>
                      <a:endParaRPr lang="en-US" sz="2400" b="0" i="0" u="none" strike="noStrike" dirty="0">
                        <a:solidFill>
                          <a:schemeClr val="bg1">
                            <a:lumMod val="65000"/>
                          </a:schemeClr>
                        </a:solidFill>
                        <a:effectLst/>
                        <a:latin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indent="0" algn="l" fontAlgn="t">
                        <a:lnSpc>
                          <a:spcPct val="100000"/>
                        </a:lnSpc>
                        <a:spcBef>
                          <a:spcPts val="0"/>
                        </a:spcBef>
                        <a:spcAft>
                          <a:spcPts val="0"/>
                        </a:spcAft>
                      </a:pP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means</a:t>
                      </a:r>
                      <a:r>
                        <a:rPr lang="en-US" sz="1100" b="0" i="0" u="none" strike="noStrike" spc="3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the</a:t>
                      </a:r>
                      <a:r>
                        <a:rPr lang="en-US" sz="1100" b="0" i="0" u="none" strike="noStrike" spc="3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change</a:t>
                      </a:r>
                      <a:r>
                        <a:rPr lang="en-US" sz="1100" b="0" i="0" u="none" strike="noStrike" spc="3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was</a:t>
                      </a:r>
                      <a:r>
                        <a:rPr lang="en-US" sz="1100" b="0" i="0" u="none" strike="noStrike" spc="3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not</a:t>
                      </a:r>
                      <a:r>
                        <a:rPr lang="en-US" sz="1100" b="0" i="0" u="none" strike="noStrike" spc="3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statistically</a:t>
                      </a:r>
                      <a:r>
                        <a:rPr lang="en-US" sz="1100" b="0" i="0" u="none" strike="noStrike" spc="4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significant.</a:t>
                      </a:r>
                      <a:endParaRPr lang="en-US" sz="2400" b="0" i="0" u="none" strike="noStrike" dirty="0">
                        <a:effectLst/>
                        <a:latin typeface="Arial" panose="020B0604020202020204" pitchFamily="34" charset="0"/>
                      </a:endParaRPr>
                    </a:p>
                  </a:txBody>
                  <a:tcPr marL="9525" marR="9525" marT="9525" marB="0" anchor="ctr">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973830009"/>
                  </a:ext>
                </a:extLst>
              </a:tr>
              <a:tr h="292606">
                <a:tc>
                  <a:txBody>
                    <a:bodyPr/>
                    <a:lstStyle/>
                    <a:p>
                      <a:pPr marL="0" marR="54864" indent="0" algn="ctr" fontAlgn="t">
                        <a:lnSpc>
                          <a:spcPct val="100000"/>
                        </a:lnSpc>
                        <a:spcBef>
                          <a:spcPts val="0"/>
                        </a:spcBef>
                        <a:spcAft>
                          <a:spcPts val="0"/>
                        </a:spcAft>
                      </a:pPr>
                      <a:r>
                        <a:rPr lang="en-US" sz="1050" b="0" i="0" u="none" strike="noStrike" dirty="0">
                          <a:solidFill>
                            <a:srgbClr val="636466"/>
                          </a:solidFill>
                          <a:effectLst/>
                          <a:latin typeface="Arial" panose="020B0604020202020204" pitchFamily="34" charset="0"/>
                          <a:ea typeface="Arial" panose="020B0604020202020204" pitchFamily="34" charset="0"/>
                          <a:cs typeface="Times New Roman" panose="02020603050405020304" pitchFamily="18" charset="0"/>
                        </a:rPr>
                        <a:t>  N/A</a:t>
                      </a:r>
                      <a:endParaRPr lang="en-US" sz="2400" b="0" i="0" u="none" strike="noStrike" dirty="0">
                        <a:effectLst/>
                        <a:latin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54864" indent="0" algn="l" fontAlgn="t">
                        <a:lnSpc>
                          <a:spcPct val="100000"/>
                        </a:lnSpc>
                        <a:spcBef>
                          <a:spcPts val="0"/>
                        </a:spcBef>
                        <a:spcAft>
                          <a:spcPts val="0"/>
                        </a:spcAft>
                      </a:pP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means</a:t>
                      </a:r>
                      <a:r>
                        <a:rPr lang="en-US" sz="1100" b="0" i="0" u="none" strike="noStrike" spc="1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there</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is</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not</a:t>
                      </a:r>
                      <a:r>
                        <a:rPr lang="en-US" sz="1100" b="0" i="0" u="none" strike="noStrike" spc="1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enough</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data</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to</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make</a:t>
                      </a:r>
                      <a:r>
                        <a:rPr lang="en-US" sz="1100" b="0" i="0" u="none" strike="noStrike" spc="1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a</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comparison.</a:t>
                      </a:r>
                      <a:endParaRPr lang="en-US" sz="2400" b="0" i="0" u="none" strike="noStrike" dirty="0">
                        <a:effectLst/>
                        <a:latin typeface="Arial" panose="020B0604020202020204" pitchFamily="34" charset="0"/>
                      </a:endParaRPr>
                    </a:p>
                  </a:txBody>
                  <a:tcPr marL="9525" marR="9525" marT="9525" marB="0" anchor="ctr">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679483283"/>
                  </a:ext>
                </a:extLst>
              </a:tr>
              <a:tr h="581175">
                <a:tc gridSpan="2">
                  <a:txBody>
                    <a:bodyPr/>
                    <a:lstStyle/>
                    <a:p>
                      <a:pPr marL="118872" marR="0" algn="l" fontAlgn="t">
                        <a:lnSpc>
                          <a:spcPts val="100"/>
                        </a:lnSpc>
                        <a:spcBef>
                          <a:spcPts val="0"/>
                        </a:spcBef>
                        <a:spcAft>
                          <a:spcPts val="0"/>
                        </a:spcAft>
                      </a:pPr>
                      <a:endParaRPr lang="en-US" sz="1100" b="0" i="0" u="none" strike="noStrike" dirty="0">
                        <a:effectLst/>
                        <a:latin typeface="Arial" panose="020B0604020202020204" pitchFamily="34" charset="0"/>
                      </a:endParaRPr>
                    </a:p>
                    <a:p>
                      <a:pPr marL="173736" marR="0" algn="l" fontAlgn="t">
                        <a:lnSpc>
                          <a:spcPct val="107000"/>
                        </a:lnSpc>
                        <a:spcBef>
                          <a:spcPts val="595"/>
                        </a:spcBef>
                        <a:spcAft>
                          <a:spcPts val="0"/>
                        </a:spcAft>
                      </a:pPr>
                      <a:r>
                        <a:rPr lang="en-US" sz="1100" b="1"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BENCHMARK</a:t>
                      </a:r>
                      <a:r>
                        <a:rPr lang="en-US" sz="1100" b="1" i="0" u="none" strike="noStrike" spc="2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compares</a:t>
                      </a:r>
                      <a:r>
                        <a:rPr lang="en-US" sz="1100" b="0" i="0" u="none" strike="noStrike" spc="3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CUMBERLAND</a:t>
                      </a:r>
                      <a:r>
                        <a:rPr lang="en-US" sz="1100" b="0" i="0" u="none" strike="noStrike" spc="3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data</a:t>
                      </a:r>
                      <a:r>
                        <a:rPr lang="en-US" sz="1100" b="0" i="0" u="none" strike="noStrike" spc="3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to</a:t>
                      </a:r>
                      <a:r>
                        <a:rPr lang="en-US" sz="1100" b="0" i="0" u="none" strike="noStrike" spc="2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state</a:t>
                      </a:r>
                      <a:r>
                        <a:rPr lang="en-US" sz="1100" b="0" i="0" u="none" strike="noStrike" spc="3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and</a:t>
                      </a:r>
                      <a:r>
                        <a:rPr lang="en-US" sz="1100" b="0" i="0" u="none" strike="noStrike" spc="3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national</a:t>
                      </a:r>
                      <a:r>
                        <a:rPr lang="en-US" sz="1100" b="0" i="0" u="none" strike="noStrike" spc="2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data,</a:t>
                      </a:r>
                      <a:r>
                        <a:rPr lang="en-US" sz="1100" b="0" i="0" u="none" strike="noStrike" spc="3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based</a:t>
                      </a:r>
                      <a:r>
                        <a:rPr lang="en-US" sz="1100" b="0" i="0" u="none" strike="noStrike" spc="3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on</a:t>
                      </a:r>
                      <a:r>
                        <a:rPr lang="en-US" sz="1100" b="0" i="0" u="none" strike="noStrike" spc="2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95%</a:t>
                      </a:r>
                      <a:r>
                        <a:rPr lang="en-US" sz="1100" b="0" i="0" u="none" strike="noStrike" spc="3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confidence</a:t>
                      </a:r>
                      <a:r>
                        <a:rPr lang="en-US" sz="1100" b="0" i="0" u="none" strike="noStrike" spc="3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interval</a:t>
                      </a:r>
                      <a:r>
                        <a:rPr lang="en-US" sz="1100" b="0" i="0" u="none" strike="noStrike" spc="2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endParaRPr lang="en-US" sz="1100" b="0" i="0" u="none" strike="noStrike" dirty="0">
                        <a:effectLst/>
                        <a:latin typeface="Arial" panose="020B0604020202020204" pitchFamily="34" charset="0"/>
                        <a:cs typeface="Arial" panose="020B0604020202020204" pitchFamily="34" charset="0"/>
                      </a:endParaRPr>
                    </a:p>
                    <a:p>
                      <a:pPr marL="173736" marR="0" algn="l" fontAlgn="t">
                        <a:lnSpc>
                          <a:spcPct val="104000"/>
                        </a:lnSpc>
                        <a:spcBef>
                          <a:spcPts val="0"/>
                        </a:spcBef>
                        <a:spcAft>
                          <a:spcPts val="0"/>
                        </a:spcAft>
                      </a:pP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(see </a:t>
                      </a:r>
                      <a:r>
                        <a:rPr lang="en-US" sz="1100" b="0" i="0" u="none" strike="noStrike" spc="-23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description on page 3).</a:t>
                      </a:r>
                      <a:endParaRPr lang="en-US" sz="1100" b="0" i="0" u="none" strike="noStrike" dirty="0">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extLst>
                  <a:ext uri="{0D108BD9-81ED-4DB2-BD59-A6C34878D82A}">
                    <a16:rowId xmlns:a16="http://schemas.microsoft.com/office/drawing/2014/main" val="2924337544"/>
                  </a:ext>
                </a:extLst>
              </a:tr>
              <a:tr h="258317">
                <a:tc>
                  <a:txBody>
                    <a:bodyPr/>
                    <a:lstStyle/>
                    <a:p>
                      <a:pPr marL="0" marR="0" indent="0" algn="ctr" fontAlgn="t">
                        <a:lnSpc>
                          <a:spcPts val="1560"/>
                        </a:lnSpc>
                        <a:spcBef>
                          <a:spcPts val="0"/>
                        </a:spcBef>
                        <a:spcAft>
                          <a:spcPts val="0"/>
                        </a:spcAft>
                      </a:pPr>
                      <a:r>
                        <a:rPr lang="en-US" sz="1600" b="0" i="0" u="none" strike="noStrike" dirty="0">
                          <a:solidFill>
                            <a:schemeClr val="accent2"/>
                          </a:solidFill>
                          <a:effectLst/>
                          <a:latin typeface="Wingdings 2" panose="05020102010507070707" pitchFamily="18" charset="2"/>
                          <a:ea typeface="Arial" panose="020B0604020202020204" pitchFamily="34" charset="0"/>
                          <a:cs typeface="Times New Roman" panose="02020603050405020304" pitchFamily="18" charset="0"/>
                        </a:rPr>
                        <a:t>ê</a:t>
                      </a:r>
                      <a:endParaRPr lang="en-US" sz="1600" b="0" i="0" u="none" strike="noStrike" dirty="0">
                        <a:solidFill>
                          <a:schemeClr val="accent2"/>
                        </a:solidFill>
                        <a:effectLst/>
                        <a:latin typeface="Arial" panose="020B0604020202020204" pitchFamily="34" charset="0"/>
                      </a:endParaRPr>
                    </a:p>
                  </a:txBody>
                  <a:tcPr marL="9525" marR="9525" marT="9525"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indent="0" algn="l" fontAlgn="t">
                        <a:lnSpc>
                          <a:spcPct val="100000"/>
                        </a:lnSpc>
                        <a:spcBef>
                          <a:spcPts val="0"/>
                        </a:spcBef>
                        <a:spcAft>
                          <a:spcPts val="0"/>
                        </a:spcAft>
                      </a:pP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means</a:t>
                      </a:r>
                      <a:r>
                        <a:rPr lang="en-US" sz="1100" b="0" i="0" u="none" strike="noStrike" spc="1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CUMBERLAND</a:t>
                      </a:r>
                      <a:r>
                        <a:rPr lang="en-US" sz="1100" b="0" i="0" u="none" strike="noStrike" spc="1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is</a:t>
                      </a:r>
                      <a:r>
                        <a:rPr lang="en-US" sz="1100" b="0" i="0" u="none" strike="noStrike" spc="1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doing</a:t>
                      </a:r>
                      <a:r>
                        <a:rPr lang="en-US" sz="1100" b="0" i="0" u="none" strike="noStrike" spc="1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1"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significantly</a:t>
                      </a:r>
                      <a:r>
                        <a:rPr lang="en-US" sz="1100" b="1" i="0" u="none" strike="noStrike" spc="1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1"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better</a:t>
                      </a:r>
                      <a:r>
                        <a:rPr lang="en-US" sz="1100" b="1" i="0" u="none" strike="noStrike" spc="1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than</a:t>
                      </a:r>
                      <a:r>
                        <a:rPr lang="en-US" sz="1100" b="0" i="0" u="none" strike="noStrike" spc="1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the</a:t>
                      </a:r>
                      <a:r>
                        <a:rPr lang="en-US" sz="1100" b="0" i="0" u="none" strike="noStrike" spc="1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state</a:t>
                      </a:r>
                      <a:r>
                        <a:rPr lang="en-US" sz="1100" b="0" i="0" u="none" strike="noStrike" spc="1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or</a:t>
                      </a:r>
                      <a:r>
                        <a:rPr lang="en-US" sz="1100" b="0" i="0" u="none" strike="noStrike" spc="1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national</a:t>
                      </a:r>
                      <a:r>
                        <a:rPr lang="en-US" sz="1100" b="0" i="0" u="none" strike="noStrike" spc="1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average.</a:t>
                      </a:r>
                      <a:endParaRPr lang="en-US" sz="1600" b="0" i="0" u="none" strike="noStrike" dirty="0">
                        <a:solidFill>
                          <a:schemeClr val="accent2"/>
                        </a:solidFill>
                        <a:effectLst/>
                        <a:latin typeface="Arial" panose="020B0604020202020204" pitchFamily="34" charset="0"/>
                      </a:endParaRPr>
                    </a:p>
                  </a:txBody>
                  <a:tcPr marL="9525" marR="9525" marT="9525" marB="0" anchor="ctr">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035551793"/>
                  </a:ext>
                </a:extLst>
              </a:tr>
              <a:tr h="286534">
                <a:tc>
                  <a:txBody>
                    <a:bodyPr/>
                    <a:lstStyle/>
                    <a:p>
                      <a:pPr marL="0" marR="0" indent="0" algn="ctr" fontAlgn="t">
                        <a:lnSpc>
                          <a:spcPct val="107000"/>
                        </a:lnSpc>
                        <a:spcBef>
                          <a:spcPts val="145"/>
                        </a:spcBef>
                        <a:spcAft>
                          <a:spcPts val="0"/>
                        </a:spcAft>
                      </a:pPr>
                      <a:r>
                        <a:rPr lang="en-US" sz="1600" b="1" i="0" u="none" strike="noStrike" dirty="0">
                          <a:solidFill>
                            <a:srgbClr val="EC442E"/>
                          </a:solidFill>
                          <a:effectLst/>
                          <a:latin typeface="Arial" panose="020B0604020202020204" pitchFamily="34" charset="0"/>
                          <a:ea typeface="Arial" panose="020B0604020202020204" pitchFamily="34" charset="0"/>
                          <a:cs typeface="Times New Roman" panose="02020603050405020304" pitchFamily="18" charset="0"/>
                        </a:rPr>
                        <a:t>!</a:t>
                      </a:r>
                      <a:endParaRPr lang="en-US" sz="1600" b="0" i="0" u="none" strike="noStrike" dirty="0">
                        <a:effectLst/>
                        <a:latin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indent="0" algn="l" fontAlgn="t">
                        <a:lnSpc>
                          <a:spcPct val="100000"/>
                        </a:lnSpc>
                        <a:spcBef>
                          <a:spcPts val="0"/>
                        </a:spcBef>
                        <a:spcAft>
                          <a:spcPts val="0"/>
                        </a:spcAft>
                      </a:pP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means</a:t>
                      </a:r>
                      <a:r>
                        <a:rPr lang="en-US" sz="1100" b="0" i="0" u="none" strike="noStrike" spc="1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[COUNTY</a:t>
                      </a:r>
                      <a:r>
                        <a:rPr lang="en-US" sz="1100" b="0" i="0" u="none" strike="noStrike" spc="1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is</a:t>
                      </a:r>
                      <a:r>
                        <a:rPr lang="en-US" sz="1100" b="0" i="0" u="none" strike="noStrike" spc="1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doing</a:t>
                      </a:r>
                      <a:r>
                        <a:rPr lang="en-US" sz="1100" b="0" i="0" u="none" strike="noStrike" spc="1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1"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significantly</a:t>
                      </a:r>
                      <a:r>
                        <a:rPr lang="en-US" sz="1100" b="1" i="0" u="none" strike="noStrike" spc="1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1"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worse</a:t>
                      </a:r>
                      <a:r>
                        <a:rPr lang="en-US" sz="1100" b="1" i="0" u="none" strike="noStrike" spc="1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than</a:t>
                      </a:r>
                      <a:r>
                        <a:rPr lang="en-US" sz="1100" b="0" i="0" u="none" strike="noStrike" spc="1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the</a:t>
                      </a:r>
                      <a:r>
                        <a:rPr lang="en-US" sz="1100" b="0" i="0" u="none" strike="noStrike" spc="1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state</a:t>
                      </a:r>
                      <a:r>
                        <a:rPr lang="en-US" sz="1100" b="0" i="0" u="none" strike="noStrike" spc="1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or</a:t>
                      </a:r>
                      <a:r>
                        <a:rPr lang="en-US" sz="1100" b="0" i="0" u="none" strike="noStrike" spc="1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national</a:t>
                      </a:r>
                      <a:r>
                        <a:rPr lang="en-US" sz="1100" b="0" i="0" u="none" strike="noStrike" spc="1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average.</a:t>
                      </a:r>
                      <a:endParaRPr lang="en-US" sz="1600" b="0" i="0" u="none" strike="noStrike" dirty="0">
                        <a:effectLst/>
                        <a:latin typeface="Arial" panose="020B0604020202020204" pitchFamily="34" charset="0"/>
                      </a:endParaRPr>
                    </a:p>
                  </a:txBody>
                  <a:tcPr marL="9525" marR="9525" marT="9525" marB="0" anchor="ctr">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686992782"/>
                  </a:ext>
                </a:extLst>
              </a:tr>
              <a:tr h="258317">
                <a:tc>
                  <a:txBody>
                    <a:bodyPr/>
                    <a:lstStyle/>
                    <a:p>
                      <a:pPr marL="0" marR="0" indent="0" algn="ctr" fontAlgn="t">
                        <a:lnSpc>
                          <a:spcPts val="1550"/>
                        </a:lnSpc>
                        <a:spcBef>
                          <a:spcPts val="0"/>
                        </a:spcBef>
                        <a:spcAft>
                          <a:spcPts val="0"/>
                        </a:spcAft>
                      </a:pPr>
                      <a:r>
                        <a:rPr lang="en-US" sz="1600" b="0" i="0" u="none" strike="noStrike" dirty="0">
                          <a:solidFill>
                            <a:schemeClr val="bg1">
                              <a:lumMod val="65000"/>
                            </a:schemeClr>
                          </a:solidFill>
                          <a:effectLst/>
                          <a:latin typeface="Wingdings 2" panose="05020102010507070707" pitchFamily="18" charset="2"/>
                          <a:cs typeface="Times New Roman" panose="02020603050405020304" pitchFamily="18" charset="0"/>
                          <a:sym typeface="Wingdings" panose="05000000000000000000" pitchFamily="2" charset="2"/>
                        </a:rPr>
                        <a:t></a:t>
                      </a:r>
                      <a:endParaRPr lang="en-US" sz="2400" b="0" i="0" u="none" strike="noStrike" dirty="0">
                        <a:solidFill>
                          <a:schemeClr val="bg1">
                            <a:lumMod val="65000"/>
                          </a:schemeClr>
                        </a:solidFill>
                        <a:effectLst/>
                        <a:latin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indent="0" algn="l" fontAlgn="t">
                        <a:lnSpc>
                          <a:spcPct val="100000"/>
                        </a:lnSpc>
                        <a:spcBef>
                          <a:spcPts val="0"/>
                        </a:spcBef>
                        <a:spcAft>
                          <a:spcPts val="0"/>
                        </a:spcAft>
                      </a:pP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means</a:t>
                      </a:r>
                      <a:r>
                        <a:rPr lang="en-US" sz="1100" b="0" i="0" u="none" strike="noStrike" spc="3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there</a:t>
                      </a:r>
                      <a:r>
                        <a:rPr lang="en-US" sz="1100" b="0" i="0" u="none" strike="noStrike" spc="3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is</a:t>
                      </a:r>
                      <a:r>
                        <a:rPr lang="en-US" sz="1100" b="0" i="0" u="none" strike="noStrike" spc="3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no</a:t>
                      </a:r>
                      <a:r>
                        <a:rPr lang="en-US" sz="1100" b="0" i="0" u="none" strike="noStrike" spc="3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statistically</a:t>
                      </a:r>
                      <a:r>
                        <a:rPr lang="en-US" sz="1100" b="0" i="0" u="none" strike="noStrike" spc="3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significant</a:t>
                      </a:r>
                      <a:r>
                        <a:rPr lang="en-US" sz="1100" b="0" i="0" u="none" strike="noStrike" spc="3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difference</a:t>
                      </a:r>
                      <a:r>
                        <a:rPr lang="en-US" sz="1100" b="0" i="0" u="none" strike="noStrike" spc="3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between</a:t>
                      </a:r>
                      <a:r>
                        <a:rPr lang="en-US" sz="1100" b="0" i="0" u="none" strike="noStrike" spc="3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the</a:t>
                      </a:r>
                      <a:r>
                        <a:rPr lang="en-US" sz="1100" b="0" i="0" u="none" strike="noStrike" spc="3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data</a:t>
                      </a:r>
                      <a:r>
                        <a:rPr lang="en-US" sz="1100" b="0" i="0" u="none" strike="noStrike" spc="3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points.</a:t>
                      </a:r>
                      <a:endParaRPr lang="en-US" sz="2400" b="0" i="0" u="none" strike="noStrike" dirty="0">
                        <a:effectLst/>
                        <a:latin typeface="Arial" panose="020B0604020202020204" pitchFamily="34" charset="0"/>
                      </a:endParaRPr>
                    </a:p>
                  </a:txBody>
                  <a:tcPr marL="9525" marR="9525" marT="9525" marB="0" anchor="ctr">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398453940"/>
                  </a:ext>
                </a:extLst>
              </a:tr>
              <a:tr h="292606">
                <a:tc>
                  <a:txBody>
                    <a:bodyPr/>
                    <a:lstStyle/>
                    <a:p>
                      <a:pPr marL="0" marR="54864" indent="0" algn="ctr" fontAlgn="t">
                        <a:lnSpc>
                          <a:spcPct val="107000"/>
                        </a:lnSpc>
                        <a:spcBef>
                          <a:spcPts val="235"/>
                        </a:spcBef>
                        <a:spcAft>
                          <a:spcPts val="0"/>
                        </a:spcAft>
                      </a:pPr>
                      <a:r>
                        <a:rPr lang="en-US" sz="1100" b="0" i="0" u="none" strike="noStrike" dirty="0">
                          <a:solidFill>
                            <a:srgbClr val="636466"/>
                          </a:solidFill>
                          <a:effectLst/>
                          <a:latin typeface="Arial" panose="020B0604020202020204" pitchFamily="34" charset="0"/>
                          <a:ea typeface="Arial" panose="020B0604020202020204" pitchFamily="34" charset="0"/>
                          <a:cs typeface="Times New Roman" panose="02020603050405020304" pitchFamily="18" charset="0"/>
                        </a:rPr>
                        <a:t>   N/A</a:t>
                      </a:r>
                      <a:endParaRPr lang="en-US" sz="1100" b="0" i="0" u="none" strike="noStrike" dirty="0">
                        <a:effectLst/>
                        <a:latin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54864" indent="0" algn="l" fontAlgn="t">
                        <a:lnSpc>
                          <a:spcPct val="100000"/>
                        </a:lnSpc>
                        <a:spcBef>
                          <a:spcPts val="0"/>
                        </a:spcBef>
                        <a:spcAft>
                          <a:spcPts val="0"/>
                        </a:spcAft>
                      </a:pP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means</a:t>
                      </a:r>
                      <a:r>
                        <a:rPr lang="en-US" sz="1100" b="0" i="0" u="none" strike="noStrike" spc="1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there</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is</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not</a:t>
                      </a:r>
                      <a:r>
                        <a:rPr lang="en-US" sz="1100" b="0" i="0" u="none" strike="noStrike" spc="1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enough</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data</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to</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make</a:t>
                      </a:r>
                      <a:r>
                        <a:rPr lang="en-US" sz="1100" b="0" i="0" u="none" strike="noStrike" spc="1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a</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comparison.</a:t>
                      </a:r>
                      <a:endParaRPr lang="en-US" sz="1100" b="0" i="0" u="none" strike="noStrike" dirty="0">
                        <a:effectLst/>
                        <a:latin typeface="Arial" panose="020B0604020202020204" pitchFamily="34" charset="0"/>
                      </a:endParaRPr>
                    </a:p>
                  </a:txBody>
                  <a:tcPr marL="9525" marR="9525" marT="9525" marB="0" anchor="ctr">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974275082"/>
                  </a:ext>
                </a:extLst>
              </a:tr>
              <a:tr h="323543">
                <a:tc gridSpan="2">
                  <a:txBody>
                    <a:bodyPr/>
                    <a:lstStyle/>
                    <a:p>
                      <a:pPr marL="118872" marR="0" algn="l" fontAlgn="t">
                        <a:lnSpc>
                          <a:spcPts val="100"/>
                        </a:lnSpc>
                        <a:spcBef>
                          <a:spcPts val="0"/>
                        </a:spcBef>
                        <a:spcAft>
                          <a:spcPts val="0"/>
                        </a:spcAft>
                      </a:pPr>
                      <a:endParaRPr lang="en-US" sz="1100" b="0" i="0" u="none" strike="noStrike" dirty="0">
                        <a:effectLst/>
                        <a:latin typeface="Arial" panose="020B0604020202020204" pitchFamily="34" charset="0"/>
                        <a:cs typeface="Arial" panose="020B0604020202020204" pitchFamily="34" charset="0"/>
                      </a:endParaRPr>
                    </a:p>
                    <a:p>
                      <a:pPr marL="173736" marR="0" algn="l" fontAlgn="t">
                        <a:lnSpc>
                          <a:spcPct val="107000"/>
                        </a:lnSpc>
                        <a:spcBef>
                          <a:spcPts val="595"/>
                        </a:spcBef>
                        <a:spcAft>
                          <a:spcPts val="0"/>
                        </a:spcAft>
                      </a:pPr>
                      <a:r>
                        <a:rPr lang="en-US" sz="1100" b="1"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ADDITIONAL SYMBOLS</a:t>
                      </a:r>
                      <a:endParaRPr lang="en-US" sz="1100" b="1" i="0" u="none" strike="noStrike" dirty="0">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extLst>
                  <a:ext uri="{0D108BD9-81ED-4DB2-BD59-A6C34878D82A}">
                    <a16:rowId xmlns:a16="http://schemas.microsoft.com/office/drawing/2014/main" val="2223602133"/>
                  </a:ext>
                </a:extLst>
              </a:tr>
              <a:tr h="234695">
                <a:tc>
                  <a:txBody>
                    <a:bodyPr/>
                    <a:lstStyle/>
                    <a:p>
                      <a:pPr marL="0" marR="0" indent="0" algn="ctr" fontAlgn="t">
                        <a:lnSpc>
                          <a:spcPts val="1035"/>
                        </a:lnSpc>
                        <a:spcBef>
                          <a:spcPts val="405"/>
                        </a:spcBef>
                        <a:spcAft>
                          <a:spcPts val="0"/>
                        </a:spcAft>
                      </a:pPr>
                      <a:r>
                        <a:rPr lang="en-US" sz="1100" b="0" i="0" u="none" strike="noStrike"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a:t>
                      </a:r>
                      <a:endParaRPr lang="en-US" sz="1100" b="0" i="0" u="none" strike="noStrike" dirty="0">
                        <a:effectLst/>
                        <a:latin typeface="Arial" panose="020B0604020202020204" pitchFamily="34" charset="0"/>
                      </a:endParaRPr>
                    </a:p>
                  </a:txBody>
                  <a:tcPr marL="9525" marR="9525" marT="9525"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indent="0" algn="l" fontAlgn="t">
                        <a:lnSpc>
                          <a:spcPct val="100000"/>
                        </a:lnSpc>
                        <a:spcBef>
                          <a:spcPts val="405"/>
                        </a:spcBef>
                        <a:spcAft>
                          <a:spcPts val="0"/>
                        </a:spcAft>
                      </a:pP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means</a:t>
                      </a:r>
                      <a:r>
                        <a:rPr lang="en-US" sz="1100" b="0" i="0" u="none" strike="noStrike" spc="1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results</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may</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be</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statistically</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unreliable</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due</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to</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small</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numbers,</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use</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caution</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when</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interpreting.</a:t>
                      </a:r>
                      <a:endParaRPr lang="en-US" sz="1100" b="0" i="0" u="none" strike="noStrike" dirty="0">
                        <a:effectLst/>
                        <a:latin typeface="Arial" panose="020B0604020202020204" pitchFamily="34" charset="0"/>
                      </a:endParaRPr>
                    </a:p>
                  </a:txBody>
                  <a:tcPr marL="9525" marR="9525" marT="9525" marB="0" anchor="ctr">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480737088"/>
                  </a:ext>
                </a:extLst>
              </a:tr>
              <a:tr h="261684">
                <a:tc>
                  <a:txBody>
                    <a:bodyPr/>
                    <a:lstStyle/>
                    <a:p>
                      <a:pPr marL="0" marR="0" indent="0" algn="ctr" fontAlgn="t">
                        <a:lnSpc>
                          <a:spcPct val="107000"/>
                        </a:lnSpc>
                        <a:spcBef>
                          <a:spcPts val="110"/>
                        </a:spcBef>
                        <a:spcAft>
                          <a:spcPts val="0"/>
                        </a:spcAft>
                      </a:pPr>
                      <a:r>
                        <a:rPr lang="en-US" sz="1100" b="0" i="0" u="none" strike="noStrike"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a:t>
                      </a:r>
                      <a:endParaRPr lang="en-US" sz="1100" b="0" i="0" u="none" strike="noStrike" dirty="0">
                        <a:effectLst/>
                        <a:latin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marL="0" marR="0" indent="0" algn="l" fontAlgn="t">
                        <a:lnSpc>
                          <a:spcPct val="100000"/>
                        </a:lnSpc>
                        <a:spcBef>
                          <a:spcPts val="110"/>
                        </a:spcBef>
                        <a:spcAft>
                          <a:spcPts val="0"/>
                        </a:spcAft>
                      </a:pP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means</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data</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is</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unavailable</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because</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of</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lack</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of</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data</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or</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suppressed</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data</a:t>
                      </a:r>
                      <a:r>
                        <a:rPr lang="en-US" sz="1100" b="0" i="0" u="none" strike="noStrike" spc="2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due</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to</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a</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small</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number</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of</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respondents.</a:t>
                      </a:r>
                      <a:endParaRPr lang="en-US" sz="1100" b="0" i="0" u="none" strike="noStrike" dirty="0">
                        <a:effectLst/>
                        <a:latin typeface="Arial" panose="020B0604020202020204" pitchFamily="34" charset="0"/>
                      </a:endParaRPr>
                    </a:p>
                  </a:txBody>
                  <a:tcPr marL="9525" marR="9525" marT="9525"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85252415"/>
                  </a:ext>
                </a:extLst>
              </a:tr>
            </a:tbl>
          </a:graphicData>
        </a:graphic>
      </p:graphicFrame>
      <p:grpSp>
        <p:nvGrpSpPr>
          <p:cNvPr id="12" name="Group 11">
            <a:extLst>
              <a:ext uri="{FF2B5EF4-FFF2-40B4-BE49-F238E27FC236}">
                <a16:creationId xmlns:a16="http://schemas.microsoft.com/office/drawing/2014/main" id="{A4AE06E1-40E7-4064-BCF3-9261B3827261}"/>
              </a:ext>
            </a:extLst>
          </p:cNvPr>
          <p:cNvGrpSpPr>
            <a:grpSpLocks/>
          </p:cNvGrpSpPr>
          <p:nvPr/>
        </p:nvGrpSpPr>
        <p:grpSpPr bwMode="auto">
          <a:xfrm>
            <a:off x="1704690" y="3511267"/>
            <a:ext cx="7315200" cy="0"/>
            <a:chOff x="0" y="5"/>
            <a:chExt cx="9700" cy="0"/>
          </a:xfrm>
        </p:grpSpPr>
        <p:cxnSp>
          <p:nvCxnSpPr>
            <p:cNvPr id="13" name="Line 12">
              <a:extLst>
                <a:ext uri="{FF2B5EF4-FFF2-40B4-BE49-F238E27FC236}">
                  <a16:creationId xmlns:a16="http://schemas.microsoft.com/office/drawing/2014/main" id="{FE7C6E95-A452-4535-A69B-9AF18903DDF6}"/>
                </a:ext>
              </a:extLst>
            </p:cNvPr>
            <p:cNvCxnSpPr>
              <a:cxnSpLocks noChangeShapeType="1"/>
            </p:cNvCxnSpPr>
            <p:nvPr/>
          </p:nvCxnSpPr>
          <p:spPr bwMode="auto">
            <a:xfrm>
              <a:off x="0" y="5"/>
              <a:ext cx="576" cy="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14" name="Line 13">
              <a:extLst>
                <a:ext uri="{FF2B5EF4-FFF2-40B4-BE49-F238E27FC236}">
                  <a16:creationId xmlns:a16="http://schemas.microsoft.com/office/drawing/2014/main" id="{4A1523D7-9ABA-4933-A320-3ACF7FD6E46C}"/>
                </a:ext>
              </a:extLst>
            </p:cNvPr>
            <p:cNvCxnSpPr>
              <a:cxnSpLocks noChangeShapeType="1"/>
            </p:cNvCxnSpPr>
            <p:nvPr/>
          </p:nvCxnSpPr>
          <p:spPr bwMode="auto">
            <a:xfrm>
              <a:off x="576" y="5"/>
              <a:ext cx="9124" cy="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grpSp>
      <p:grpSp>
        <p:nvGrpSpPr>
          <p:cNvPr id="15" name="Group 14">
            <a:extLst>
              <a:ext uri="{FF2B5EF4-FFF2-40B4-BE49-F238E27FC236}">
                <a16:creationId xmlns:a16="http://schemas.microsoft.com/office/drawing/2014/main" id="{E32B7EE0-D3B7-4D3C-A8F8-0B2CABBC3A81}"/>
              </a:ext>
            </a:extLst>
          </p:cNvPr>
          <p:cNvGrpSpPr>
            <a:grpSpLocks/>
          </p:cNvGrpSpPr>
          <p:nvPr/>
        </p:nvGrpSpPr>
        <p:grpSpPr bwMode="auto">
          <a:xfrm>
            <a:off x="1704690" y="5166884"/>
            <a:ext cx="7315200" cy="0"/>
            <a:chOff x="0" y="5"/>
            <a:chExt cx="9700" cy="0"/>
          </a:xfrm>
        </p:grpSpPr>
        <p:cxnSp>
          <p:nvCxnSpPr>
            <p:cNvPr id="16" name="Line 12">
              <a:extLst>
                <a:ext uri="{FF2B5EF4-FFF2-40B4-BE49-F238E27FC236}">
                  <a16:creationId xmlns:a16="http://schemas.microsoft.com/office/drawing/2014/main" id="{FEBB8047-F331-4322-A92C-98EE6153C4F6}"/>
                </a:ext>
              </a:extLst>
            </p:cNvPr>
            <p:cNvCxnSpPr>
              <a:cxnSpLocks noChangeShapeType="1"/>
            </p:cNvCxnSpPr>
            <p:nvPr/>
          </p:nvCxnSpPr>
          <p:spPr bwMode="auto">
            <a:xfrm>
              <a:off x="0" y="5"/>
              <a:ext cx="576" cy="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17" name="Line 13">
              <a:extLst>
                <a:ext uri="{FF2B5EF4-FFF2-40B4-BE49-F238E27FC236}">
                  <a16:creationId xmlns:a16="http://schemas.microsoft.com/office/drawing/2014/main" id="{F7580AC2-1FB1-4FA8-9891-551D7469FF96}"/>
                </a:ext>
              </a:extLst>
            </p:cNvPr>
            <p:cNvCxnSpPr>
              <a:cxnSpLocks noChangeShapeType="1"/>
            </p:cNvCxnSpPr>
            <p:nvPr/>
          </p:nvCxnSpPr>
          <p:spPr bwMode="auto">
            <a:xfrm>
              <a:off x="576" y="5"/>
              <a:ext cx="9124" cy="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grpSp>
      <p:sp>
        <p:nvSpPr>
          <p:cNvPr id="18" name="Rectangle 17">
            <a:extLst>
              <a:ext uri="{FF2B5EF4-FFF2-40B4-BE49-F238E27FC236}">
                <a16:creationId xmlns:a16="http://schemas.microsoft.com/office/drawing/2014/main" id="{BCAB0281-BC40-42FE-BC18-52515F9FCF6E}"/>
              </a:ext>
            </a:extLst>
          </p:cNvPr>
          <p:cNvSpPr/>
          <p:nvPr/>
        </p:nvSpPr>
        <p:spPr>
          <a:xfrm rot="1752931">
            <a:off x="7455685" y="2697851"/>
            <a:ext cx="3454793" cy="923330"/>
          </a:xfrm>
          <a:prstGeom prst="rect">
            <a:avLst/>
          </a:prstGeom>
          <a:noFill/>
        </p:spPr>
        <p:txBody>
          <a:bodyPr wrap="none" lIns="91440" tIns="45720" rIns="91440" bIns="4572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5400" b="0" cap="none" spc="0" dirty="0">
                <a:ln w="18415" cmpd="sng">
                  <a:solidFill>
                    <a:srgbClr val="FFFFFF"/>
                  </a:solidFill>
                  <a:prstDash val="solid"/>
                </a:ln>
                <a:solidFill>
                  <a:srgbClr val="C00000"/>
                </a:solidFill>
                <a:effectLst>
                  <a:outerShdw blurRad="63500" dir="3600000" algn="tl" rotWithShape="0">
                    <a:srgbClr val="000000">
                      <a:alpha val="70000"/>
                    </a:srgbClr>
                  </a:outerShdw>
                </a:effectLst>
              </a:rPr>
              <a:t>EXAMPLE</a:t>
            </a:r>
          </a:p>
        </p:txBody>
      </p:sp>
    </p:spTree>
    <p:extLst>
      <p:ext uri="{BB962C8B-B14F-4D97-AF65-F5344CB8AC3E}">
        <p14:creationId xmlns:p14="http://schemas.microsoft.com/office/powerpoint/2010/main" val="24206933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A5B956-788B-46F1-B834-9ACC4E1FAD3D}"/>
              </a:ext>
            </a:extLst>
          </p:cNvPr>
          <p:cNvSpPr>
            <a:spLocks noGrp="1"/>
          </p:cNvSpPr>
          <p:nvPr>
            <p:ph type="title"/>
          </p:nvPr>
        </p:nvSpPr>
        <p:spPr/>
        <p:txBody>
          <a:bodyPr/>
          <a:lstStyle/>
          <a:p>
            <a:r>
              <a:rPr lang="en-US" dirty="0"/>
              <a:t>How to Read County Health Profile</a:t>
            </a:r>
          </a:p>
        </p:txBody>
      </p:sp>
      <p:sp>
        <p:nvSpPr>
          <p:cNvPr id="3" name="Slide Number Placeholder 2">
            <a:extLst>
              <a:ext uri="{FF2B5EF4-FFF2-40B4-BE49-F238E27FC236}">
                <a16:creationId xmlns:a16="http://schemas.microsoft.com/office/drawing/2014/main" id="{C8EB47CA-AD6A-4E1A-B51A-C0BAEB7C5C7D}"/>
              </a:ext>
            </a:extLst>
          </p:cNvPr>
          <p:cNvSpPr>
            <a:spLocks noGrp="1"/>
          </p:cNvSpPr>
          <p:nvPr>
            <p:ph type="sldNum" sz="quarter" idx="12"/>
          </p:nvPr>
        </p:nvSpPr>
        <p:spPr/>
        <p:txBody>
          <a:bodyPr/>
          <a:lstStyle/>
          <a:p>
            <a:fld id="{9B536768-C171-4A40-86CF-A60E08BEB5A1}" type="slidenum">
              <a:rPr lang="en-US" smtClean="0"/>
              <a:t>22</a:t>
            </a:fld>
            <a:endParaRPr lang="en-US"/>
          </a:p>
        </p:txBody>
      </p:sp>
      <p:graphicFrame>
        <p:nvGraphicFramePr>
          <p:cNvPr id="5" name="Table 4">
            <a:extLst>
              <a:ext uri="{FF2B5EF4-FFF2-40B4-BE49-F238E27FC236}">
                <a16:creationId xmlns:a16="http://schemas.microsoft.com/office/drawing/2014/main" id="{679AECEC-8B60-4BE5-B8EB-5EC09ED121B2}"/>
              </a:ext>
            </a:extLst>
          </p:cNvPr>
          <p:cNvGraphicFramePr/>
          <p:nvPr>
            <p:extLst>
              <p:ext uri="{D42A27DB-BD31-4B8C-83A1-F6EECF244321}">
                <p14:modId xmlns:p14="http://schemas.microsoft.com/office/powerpoint/2010/main" val="3102822799"/>
              </p:ext>
            </p:extLst>
          </p:nvPr>
        </p:nvGraphicFramePr>
        <p:xfrm>
          <a:off x="1353105" y="1265923"/>
          <a:ext cx="8700652" cy="1276350"/>
        </p:xfrm>
        <a:graphic>
          <a:graphicData uri="http://schemas.openxmlformats.org/drawingml/2006/table">
            <a:tbl>
              <a:tblPr/>
              <a:tblGrid>
                <a:gridCol w="2907260">
                  <a:extLst>
                    <a:ext uri="{9D8B030D-6E8A-4147-A177-3AD203B41FA5}">
                      <a16:colId xmlns:a16="http://schemas.microsoft.com/office/drawing/2014/main" val="3486292571"/>
                    </a:ext>
                  </a:extLst>
                </a:gridCol>
                <a:gridCol w="862036">
                  <a:extLst>
                    <a:ext uri="{9D8B030D-6E8A-4147-A177-3AD203B41FA5}">
                      <a16:colId xmlns:a16="http://schemas.microsoft.com/office/drawing/2014/main" val="4038501399"/>
                    </a:ext>
                  </a:extLst>
                </a:gridCol>
                <a:gridCol w="862036">
                  <a:extLst>
                    <a:ext uri="{9D8B030D-6E8A-4147-A177-3AD203B41FA5}">
                      <a16:colId xmlns:a16="http://schemas.microsoft.com/office/drawing/2014/main" val="565970528"/>
                    </a:ext>
                  </a:extLst>
                </a:gridCol>
                <a:gridCol w="862036">
                  <a:extLst>
                    <a:ext uri="{9D8B030D-6E8A-4147-A177-3AD203B41FA5}">
                      <a16:colId xmlns:a16="http://schemas.microsoft.com/office/drawing/2014/main" val="3059820968"/>
                    </a:ext>
                  </a:extLst>
                </a:gridCol>
                <a:gridCol w="991370">
                  <a:extLst>
                    <a:ext uri="{9D8B030D-6E8A-4147-A177-3AD203B41FA5}">
                      <a16:colId xmlns:a16="http://schemas.microsoft.com/office/drawing/2014/main" val="3174305511"/>
                    </a:ext>
                  </a:extLst>
                </a:gridCol>
                <a:gridCol w="705955">
                  <a:extLst>
                    <a:ext uri="{9D8B030D-6E8A-4147-A177-3AD203B41FA5}">
                      <a16:colId xmlns:a16="http://schemas.microsoft.com/office/drawing/2014/main" val="3302479852"/>
                    </a:ext>
                  </a:extLst>
                </a:gridCol>
                <a:gridCol w="863431">
                  <a:extLst>
                    <a:ext uri="{9D8B030D-6E8A-4147-A177-3AD203B41FA5}">
                      <a16:colId xmlns:a16="http://schemas.microsoft.com/office/drawing/2014/main" val="3775131590"/>
                    </a:ext>
                  </a:extLst>
                </a:gridCol>
                <a:gridCol w="646528">
                  <a:extLst>
                    <a:ext uri="{9D8B030D-6E8A-4147-A177-3AD203B41FA5}">
                      <a16:colId xmlns:a16="http://schemas.microsoft.com/office/drawing/2014/main" val="2111280700"/>
                    </a:ext>
                  </a:extLst>
                </a:gridCol>
              </a:tblGrid>
              <a:tr h="276225">
                <a:tc>
                  <a:txBody>
                    <a:bodyPr/>
                    <a:lstStyle/>
                    <a:p>
                      <a:pPr algn="l" fontAlgn="ctr">
                        <a:spcBef>
                          <a:spcPts val="0"/>
                        </a:spcBef>
                        <a:spcAft>
                          <a:spcPts val="0"/>
                        </a:spcAft>
                      </a:pPr>
                      <a:endParaRPr lang="en-US" sz="3200" b="0" i="0" u="none" strike="noStrike" dirty="0">
                        <a:effectLst/>
                        <a:latin typeface="Arial" panose="020B0604020202020204" pitchFamily="34" charset="0"/>
                      </a:endParaRPr>
                    </a:p>
                  </a:txBody>
                  <a:tcPr marL="9525" marR="9525" marT="9525" marB="0" anchor="ctr">
                    <a:lnL>
                      <a:noFill/>
                    </a:lnL>
                    <a:lnR w="12700" cap="flat" cmpd="sng" algn="ctr">
                      <a:solidFill>
                        <a:srgbClr val="808080"/>
                      </a:solidFill>
                      <a:prstDash val="solid"/>
                      <a:round/>
                      <a:headEnd type="none" w="med" len="med"/>
                      <a:tailEnd type="none" w="med" len="med"/>
                    </a:lnR>
                    <a:lnT>
                      <a:noFill/>
                    </a:lnT>
                    <a:lnB w="12700" cap="flat" cmpd="sng" algn="ctr">
                      <a:solidFill>
                        <a:srgbClr val="808080"/>
                      </a:solidFill>
                      <a:prstDash val="solid"/>
                      <a:round/>
                      <a:headEnd type="none" w="med" len="med"/>
                      <a:tailEnd type="none" w="med" len="med"/>
                    </a:lnB>
                  </a:tcPr>
                </a:tc>
                <a:tc gridSpan="3">
                  <a:txBody>
                    <a:bodyPr/>
                    <a:lstStyle/>
                    <a:p>
                      <a:pPr algn="ctr" fontAlgn="ctr">
                        <a:spcBef>
                          <a:spcPts val="0"/>
                        </a:spcBef>
                        <a:spcAft>
                          <a:spcPts val="0"/>
                        </a:spcAft>
                      </a:pPr>
                      <a:r>
                        <a:rPr lang="en-US" sz="1400" b="1" i="0" u="none" strike="noStrike" dirty="0">
                          <a:solidFill>
                            <a:srgbClr val="000000"/>
                          </a:solidFill>
                          <a:effectLst/>
                          <a:latin typeface="Calibri" panose="020F0502020204030204" pitchFamily="34" charset="0"/>
                        </a:rPr>
                        <a:t>AROOSTOOK COUNTY</a:t>
                      </a:r>
                      <a:endParaRPr lang="en-US" sz="3200" b="0" i="0" u="none" strike="noStrike" dirty="0">
                        <a:effectLst/>
                        <a:latin typeface="Arial" panose="020B0604020202020204" pitchFamily="34" charset="0"/>
                      </a:endParaRPr>
                    </a:p>
                  </a:txBody>
                  <a:tcPr marL="9525" marR="9525" marT="9525"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gridSpan="4">
                  <a:txBody>
                    <a:bodyPr/>
                    <a:lstStyle/>
                    <a:p>
                      <a:pPr algn="ctr" fontAlgn="ctr">
                        <a:spcBef>
                          <a:spcPts val="0"/>
                        </a:spcBef>
                        <a:spcAft>
                          <a:spcPts val="0"/>
                        </a:spcAft>
                      </a:pPr>
                      <a:r>
                        <a:rPr lang="en-US" sz="1400" b="1" i="0" u="none" strike="noStrike" dirty="0">
                          <a:solidFill>
                            <a:srgbClr val="000000"/>
                          </a:solidFill>
                          <a:effectLst/>
                          <a:latin typeface="Calibri" panose="020F0502020204030204" pitchFamily="34" charset="0"/>
                        </a:rPr>
                        <a:t>BENCHMARKS</a:t>
                      </a:r>
                      <a:endParaRPr lang="en-US" sz="3200" b="0" i="0" u="none" strike="noStrike" dirty="0">
                        <a:effectLst/>
                        <a:latin typeface="Arial" panose="020B0604020202020204" pitchFamily="34" charset="0"/>
                      </a:endParaRPr>
                    </a:p>
                  </a:txBody>
                  <a:tcPr marL="9525" marR="9525" marT="9525"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1922373"/>
                  </a:ext>
                </a:extLst>
              </a:tr>
              <a:tr h="247650">
                <a:tc>
                  <a:txBody>
                    <a:bodyPr/>
                    <a:lstStyle/>
                    <a:p>
                      <a:pPr algn="l" fontAlgn="ctr">
                        <a:spcBef>
                          <a:spcPts val="0"/>
                        </a:spcBef>
                        <a:spcAft>
                          <a:spcPts val="0"/>
                        </a:spcAft>
                      </a:pPr>
                      <a:r>
                        <a:rPr lang="en-US" sz="1800" b="1" i="0" u="none" strike="noStrike" dirty="0">
                          <a:solidFill>
                            <a:srgbClr val="FFFFFF"/>
                          </a:solidFill>
                          <a:effectLst/>
                          <a:latin typeface="Calibri" panose="020F0502020204030204" pitchFamily="34" charset="0"/>
                        </a:rPr>
                        <a:t>INDICATOR</a:t>
                      </a:r>
                      <a:endParaRPr lang="en-US" sz="3200" b="0" i="0" u="none" strike="noStrike" dirty="0">
                        <a:effectLst/>
                        <a:latin typeface="Arial" panose="020B0604020202020204" pitchFamily="34" charset="0"/>
                      </a:endParaRPr>
                    </a:p>
                  </a:txBody>
                  <a:tcPr marL="9525" marR="9525" marT="9525"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061D39"/>
                    </a:solidFill>
                  </a:tcPr>
                </a:tc>
                <a:tc>
                  <a:txBody>
                    <a:bodyPr/>
                    <a:lstStyle/>
                    <a:p>
                      <a:pPr algn="ctr" fontAlgn="ctr">
                        <a:spcBef>
                          <a:spcPts val="0"/>
                        </a:spcBef>
                        <a:spcAft>
                          <a:spcPts val="0"/>
                        </a:spcAft>
                      </a:pPr>
                      <a:r>
                        <a:rPr lang="en-US" sz="1400" b="1" i="0" u="none" strike="noStrike">
                          <a:solidFill>
                            <a:srgbClr val="FFFFFF"/>
                          </a:solidFill>
                          <a:effectLst/>
                          <a:latin typeface="Calibri" panose="020F0502020204030204" pitchFamily="34" charset="0"/>
                        </a:rPr>
                        <a:t>POINT 1</a:t>
                      </a:r>
                      <a:endParaRPr lang="en-US" sz="3200" b="0" i="0" u="none" strike="noStrike">
                        <a:effectLst/>
                        <a:latin typeface="Arial" panose="020B0604020202020204" pitchFamily="34" charset="0"/>
                      </a:endParaRPr>
                    </a:p>
                  </a:txBody>
                  <a:tcPr marL="9525" marR="9525" marT="9525" marB="0" anchor="ctr">
                    <a:lnL w="1270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3D6E6F"/>
                    </a:solidFill>
                  </a:tcPr>
                </a:tc>
                <a:tc>
                  <a:txBody>
                    <a:bodyPr/>
                    <a:lstStyle/>
                    <a:p>
                      <a:pPr algn="ctr" fontAlgn="ctr">
                        <a:spcBef>
                          <a:spcPts val="0"/>
                        </a:spcBef>
                        <a:spcAft>
                          <a:spcPts val="0"/>
                        </a:spcAft>
                      </a:pPr>
                      <a:r>
                        <a:rPr lang="en-US" sz="1400" b="1" i="0" u="none" strike="noStrike">
                          <a:solidFill>
                            <a:srgbClr val="FFFFFF"/>
                          </a:solidFill>
                          <a:effectLst/>
                          <a:latin typeface="Calibri" panose="020F0502020204030204" pitchFamily="34" charset="0"/>
                        </a:rPr>
                        <a:t>POINT 2</a:t>
                      </a:r>
                      <a:endParaRPr lang="en-US" sz="3200" b="0" i="0" u="none" strike="noStrike">
                        <a:effectLst/>
                        <a:latin typeface="Arial" panose="020B0604020202020204" pitchFamily="34" charset="0"/>
                      </a:endParaRP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3D6E6F"/>
                    </a:solidFill>
                  </a:tcPr>
                </a:tc>
                <a:tc>
                  <a:txBody>
                    <a:bodyPr/>
                    <a:lstStyle/>
                    <a:p>
                      <a:pPr algn="ctr" fontAlgn="ctr">
                        <a:spcBef>
                          <a:spcPts val="0"/>
                        </a:spcBef>
                        <a:spcAft>
                          <a:spcPts val="0"/>
                        </a:spcAft>
                      </a:pPr>
                      <a:r>
                        <a:rPr lang="en-US" sz="1200" b="1" i="0" u="none" strike="noStrike">
                          <a:solidFill>
                            <a:srgbClr val="FFFFFF"/>
                          </a:solidFill>
                          <a:effectLst/>
                          <a:latin typeface="Calibri" panose="020F0502020204030204" pitchFamily="34" charset="0"/>
                        </a:rPr>
                        <a:t>CHANGE</a:t>
                      </a:r>
                      <a:endParaRPr lang="en-US" sz="3200" b="0" i="0" u="none" strike="noStrike">
                        <a:effectLst/>
                        <a:latin typeface="Arial" panose="020B0604020202020204" pitchFamily="34" charset="0"/>
                      </a:endParaRPr>
                    </a:p>
                  </a:txBody>
                  <a:tcPr marL="9525" marR="9525" marT="9525" marB="0" anchor="ctr">
                    <a:lnL w="635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3D6E6F"/>
                    </a:solidFill>
                  </a:tcPr>
                </a:tc>
                <a:tc>
                  <a:txBody>
                    <a:bodyPr/>
                    <a:lstStyle/>
                    <a:p>
                      <a:pPr algn="ctr" fontAlgn="ctr">
                        <a:spcBef>
                          <a:spcPts val="0"/>
                        </a:spcBef>
                        <a:spcAft>
                          <a:spcPts val="0"/>
                        </a:spcAft>
                      </a:pPr>
                      <a:r>
                        <a:rPr lang="en-US" sz="1400" b="1" i="0" u="none" strike="noStrike" dirty="0">
                          <a:solidFill>
                            <a:srgbClr val="000000"/>
                          </a:solidFill>
                          <a:effectLst/>
                          <a:latin typeface="Calibri" panose="020F0502020204030204" pitchFamily="34" charset="0"/>
                        </a:rPr>
                        <a:t>MAINE</a:t>
                      </a:r>
                      <a:endParaRPr lang="en-US" sz="3200" b="0" i="0" u="none" strike="noStrike" dirty="0">
                        <a:effectLst/>
                        <a:latin typeface="Arial" panose="020B0604020202020204" pitchFamily="34" charset="0"/>
                      </a:endParaRPr>
                    </a:p>
                  </a:txBody>
                  <a:tcPr marL="9525" marR="9525" marT="9525" marB="0" anchor="ctr">
                    <a:lnL w="1270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A7CECF"/>
                    </a:solidFill>
                  </a:tcPr>
                </a:tc>
                <a:tc>
                  <a:txBody>
                    <a:bodyPr/>
                    <a:lstStyle/>
                    <a:p>
                      <a:pPr algn="ctr" fontAlgn="ctr">
                        <a:spcBef>
                          <a:spcPts val="0"/>
                        </a:spcBef>
                        <a:spcAft>
                          <a:spcPts val="0"/>
                        </a:spcAft>
                      </a:pPr>
                      <a:r>
                        <a:rPr lang="en-US" sz="1400" b="1" i="0" u="none" strike="noStrike">
                          <a:solidFill>
                            <a:srgbClr val="000000"/>
                          </a:solidFill>
                          <a:effectLst/>
                          <a:latin typeface="Calibri" panose="020F0502020204030204" pitchFamily="34" charset="0"/>
                        </a:rPr>
                        <a:t>+/-</a:t>
                      </a:r>
                      <a:endParaRPr lang="en-US" sz="3200" b="0" i="0" u="none" strike="noStrike">
                        <a:effectLst/>
                        <a:latin typeface="Arial" panose="020B0604020202020204" pitchFamily="34" charset="0"/>
                      </a:endParaRP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A7CECF"/>
                    </a:solidFill>
                  </a:tcPr>
                </a:tc>
                <a:tc>
                  <a:txBody>
                    <a:bodyPr/>
                    <a:lstStyle/>
                    <a:p>
                      <a:pPr algn="ctr" fontAlgn="ctr">
                        <a:spcBef>
                          <a:spcPts val="0"/>
                        </a:spcBef>
                        <a:spcAft>
                          <a:spcPts val="0"/>
                        </a:spcAft>
                      </a:pPr>
                      <a:r>
                        <a:rPr lang="en-US" sz="1400" b="1" i="0" u="none" strike="noStrike" dirty="0">
                          <a:solidFill>
                            <a:srgbClr val="000000"/>
                          </a:solidFill>
                          <a:effectLst/>
                          <a:latin typeface="Calibri" panose="020F0502020204030204" pitchFamily="34" charset="0"/>
                        </a:rPr>
                        <a:t>U.S.</a:t>
                      </a:r>
                      <a:endParaRPr lang="en-US" sz="3200" b="0" i="0" u="none" strike="noStrike" dirty="0">
                        <a:effectLst/>
                        <a:latin typeface="Arial" panose="020B0604020202020204" pitchFamily="34" charset="0"/>
                      </a:endParaRP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A7CECF"/>
                    </a:solidFill>
                  </a:tcPr>
                </a:tc>
                <a:tc>
                  <a:txBody>
                    <a:bodyPr/>
                    <a:lstStyle/>
                    <a:p>
                      <a:pPr algn="ctr" fontAlgn="ctr">
                        <a:spcBef>
                          <a:spcPts val="0"/>
                        </a:spcBef>
                        <a:spcAft>
                          <a:spcPts val="0"/>
                        </a:spcAft>
                      </a:pPr>
                      <a:r>
                        <a:rPr lang="en-US" sz="1400" b="1" i="0" u="none" strike="noStrike">
                          <a:solidFill>
                            <a:srgbClr val="000000"/>
                          </a:solidFill>
                          <a:effectLst/>
                          <a:latin typeface="Calibri" panose="020F0502020204030204" pitchFamily="34" charset="0"/>
                        </a:rPr>
                        <a:t>+/-</a:t>
                      </a:r>
                      <a:endParaRPr lang="en-US" sz="3200" b="0" i="0" u="none" strike="noStrike">
                        <a:effectLst/>
                        <a:latin typeface="Arial" panose="020B0604020202020204" pitchFamily="34" charset="0"/>
                      </a:endParaRPr>
                    </a:p>
                  </a:txBody>
                  <a:tcPr marL="9525" marR="9525" marT="9525" marB="0" anchor="ctr">
                    <a:lnL w="635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A7CECF"/>
                    </a:solidFill>
                  </a:tcPr>
                </a:tc>
                <a:extLst>
                  <a:ext uri="{0D108BD9-81ED-4DB2-BD59-A6C34878D82A}">
                    <a16:rowId xmlns:a16="http://schemas.microsoft.com/office/drawing/2014/main" val="1564827386"/>
                  </a:ext>
                </a:extLst>
              </a:tr>
              <a:tr h="323850">
                <a:tc>
                  <a:txBody>
                    <a:bodyPr/>
                    <a:lstStyle/>
                    <a:p>
                      <a:pPr algn="l" fontAlgn="ctr">
                        <a:spcBef>
                          <a:spcPts val="0"/>
                        </a:spcBef>
                        <a:spcAft>
                          <a:spcPts val="0"/>
                        </a:spcAft>
                      </a:pPr>
                      <a:r>
                        <a:rPr lang="en-US" sz="1400" b="1" i="0" u="none" strike="noStrike" dirty="0">
                          <a:solidFill>
                            <a:srgbClr val="000000"/>
                          </a:solidFill>
                          <a:effectLst/>
                          <a:latin typeface="Calibri" panose="020F0502020204030204" pitchFamily="34" charset="0"/>
                        </a:rPr>
                        <a:t>Individuals living in poverty</a:t>
                      </a:r>
                      <a:endParaRPr lang="en-US" sz="3600" b="0" i="0" u="none" strike="noStrike" dirty="0">
                        <a:effectLst/>
                        <a:latin typeface="Arial" panose="020B0604020202020204" pitchFamily="34" charset="0"/>
                      </a:endParaRPr>
                    </a:p>
                  </a:txBody>
                  <a:tcPr marL="9525" marR="9525" marT="9525"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ctr"/>
                      <a:r>
                        <a:rPr lang="en-US" sz="1100" b="0" i="0" u="none" strike="noStrike" dirty="0">
                          <a:solidFill>
                            <a:srgbClr val="808080"/>
                          </a:solidFill>
                          <a:effectLst/>
                          <a:latin typeface="Calibri" panose="020F0502020204030204" pitchFamily="34" charset="0"/>
                        </a:rPr>
                        <a:t>2009-2011</a:t>
                      </a:r>
                      <a:br>
                        <a:rPr lang="en-US" sz="1100" b="0" i="0" u="none" strike="noStrike" dirty="0">
                          <a:solidFill>
                            <a:srgbClr val="808080"/>
                          </a:solidFill>
                          <a:effectLst/>
                          <a:latin typeface="Calibri" panose="020F0502020204030204" pitchFamily="34" charset="0"/>
                        </a:rPr>
                      </a:br>
                      <a:r>
                        <a:rPr lang="en-US" sz="1400" b="1" i="0" u="none" strike="noStrike" dirty="0">
                          <a:solidFill>
                            <a:srgbClr val="000000"/>
                          </a:solidFill>
                          <a:effectLst/>
                          <a:latin typeface="Calibri" panose="020F0502020204030204" pitchFamily="34" charset="0"/>
                        </a:rPr>
                        <a:t>15.6%</a:t>
                      </a:r>
                      <a:endParaRPr lang="en-US" sz="1100" b="0" i="0" u="none" strike="noStrike" dirty="0">
                        <a:solidFill>
                          <a:srgbClr val="808080"/>
                        </a:solidFill>
                        <a:effectLst/>
                        <a:latin typeface="Calibri" panose="020F0502020204030204" pitchFamily="34" charset="0"/>
                      </a:endParaRPr>
                    </a:p>
                  </a:txBody>
                  <a:tcPr marL="7620" marR="7620" marT="7620" marB="0" anchor="ctr">
                    <a:lnL w="1270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ctr"/>
                      <a:r>
                        <a:rPr lang="en-US" sz="1100" b="0" i="0" u="none" strike="noStrike" dirty="0">
                          <a:solidFill>
                            <a:srgbClr val="808080"/>
                          </a:solidFill>
                          <a:effectLst/>
                          <a:latin typeface="Calibri" panose="020F0502020204030204" pitchFamily="34" charset="0"/>
                        </a:rPr>
                        <a:t>2015-2019</a:t>
                      </a:r>
                      <a:br>
                        <a:rPr lang="en-US" sz="1100" b="0" i="0" u="none" strike="noStrike" dirty="0">
                          <a:solidFill>
                            <a:srgbClr val="808080"/>
                          </a:solidFill>
                          <a:effectLst/>
                          <a:latin typeface="Calibri" panose="020F0502020204030204" pitchFamily="34" charset="0"/>
                        </a:rPr>
                      </a:br>
                      <a:r>
                        <a:rPr lang="en-US" sz="1400" b="1" i="0" u="none" strike="noStrike" dirty="0">
                          <a:solidFill>
                            <a:srgbClr val="000000"/>
                          </a:solidFill>
                          <a:effectLst/>
                          <a:latin typeface="Calibri" panose="020F0502020204030204" pitchFamily="34" charset="0"/>
                        </a:rPr>
                        <a:t>16.1%</a:t>
                      </a:r>
                      <a:endParaRPr lang="en-US" sz="1100" b="0" i="0" u="none" strike="noStrike" dirty="0">
                        <a:solidFill>
                          <a:srgbClr val="808080"/>
                        </a:solidFill>
                        <a:effectLst/>
                        <a:latin typeface="Calibri" panose="020F0502020204030204" pitchFamily="34" charset="0"/>
                      </a:endParaRPr>
                    </a:p>
                  </a:txBody>
                  <a:tcPr marL="7620" marR="7620" marT="762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en-US" sz="2400" b="0" i="0" u="none" strike="noStrike" dirty="0">
                          <a:solidFill>
                            <a:srgbClr val="BFBFBF"/>
                          </a:solidFill>
                          <a:effectLst/>
                          <a:latin typeface="Wingdings" panose="05000000000000000000" pitchFamily="2" charset="2"/>
                        </a:rPr>
                        <a:t>¡</a:t>
                      </a:r>
                    </a:p>
                  </a:txBody>
                  <a:tcPr marL="7620" marR="7620" marT="7620" marB="0" anchor="ctr">
                    <a:lnL w="635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ctr"/>
                      <a:r>
                        <a:rPr lang="en-US" sz="1100" b="0" i="0" u="none" strike="noStrike" dirty="0">
                          <a:solidFill>
                            <a:srgbClr val="808080"/>
                          </a:solidFill>
                          <a:effectLst/>
                          <a:latin typeface="Calibri" panose="020F0502020204030204" pitchFamily="34" charset="0"/>
                        </a:rPr>
                        <a:t>2015-2019</a:t>
                      </a:r>
                      <a:br>
                        <a:rPr lang="en-US" sz="1100" b="0" i="0" u="none" strike="noStrike" dirty="0">
                          <a:solidFill>
                            <a:srgbClr val="808080"/>
                          </a:solidFill>
                          <a:effectLst/>
                          <a:latin typeface="Calibri" panose="020F0502020204030204" pitchFamily="34" charset="0"/>
                        </a:rPr>
                      </a:br>
                      <a:r>
                        <a:rPr lang="en-US" sz="1400" b="1" i="0" u="none" strike="noStrike" dirty="0">
                          <a:solidFill>
                            <a:srgbClr val="000000"/>
                          </a:solidFill>
                          <a:effectLst/>
                          <a:latin typeface="Calibri" panose="020F0502020204030204" pitchFamily="34" charset="0"/>
                        </a:rPr>
                        <a:t>11.8%</a:t>
                      </a:r>
                      <a:endParaRPr lang="en-US" sz="1100" b="0" i="0" u="none" strike="noStrike" dirty="0">
                        <a:solidFill>
                          <a:srgbClr val="808080"/>
                        </a:solidFill>
                        <a:effectLst/>
                        <a:latin typeface="Calibri" panose="020F0502020204030204" pitchFamily="34" charset="0"/>
                      </a:endParaRPr>
                    </a:p>
                  </a:txBody>
                  <a:tcPr marL="7620" marR="7620" marT="7620" marB="0" anchor="ctr">
                    <a:lnL w="1270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en-US" sz="3200" b="0" i="0" u="none" strike="noStrike" dirty="0">
                          <a:solidFill>
                            <a:srgbClr val="FF0000"/>
                          </a:solidFill>
                          <a:effectLst/>
                          <a:latin typeface="Arial Black" panose="020B0A04020102020204" pitchFamily="34" charset="0"/>
                        </a:rPr>
                        <a:t>!</a:t>
                      </a:r>
                    </a:p>
                  </a:txBody>
                  <a:tcPr marL="7620" marR="7620" marT="762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ctr"/>
                      <a:r>
                        <a:rPr lang="en-US" sz="1100" b="0" i="0" u="none" strike="noStrike" dirty="0">
                          <a:solidFill>
                            <a:srgbClr val="808080"/>
                          </a:solidFill>
                          <a:effectLst/>
                          <a:latin typeface="Calibri" panose="020F0502020204030204" pitchFamily="34" charset="0"/>
                        </a:rPr>
                        <a:t>2019</a:t>
                      </a:r>
                      <a:br>
                        <a:rPr lang="en-US" sz="1100" b="0" i="0" u="none" strike="noStrike" dirty="0">
                          <a:solidFill>
                            <a:srgbClr val="808080"/>
                          </a:solidFill>
                          <a:effectLst/>
                          <a:latin typeface="Calibri" panose="020F0502020204030204" pitchFamily="34" charset="0"/>
                        </a:rPr>
                      </a:br>
                      <a:r>
                        <a:rPr lang="en-US" sz="1400" b="1" i="0" u="none" strike="noStrike" dirty="0">
                          <a:solidFill>
                            <a:srgbClr val="000000"/>
                          </a:solidFill>
                          <a:effectLst/>
                          <a:latin typeface="Calibri" panose="020F0502020204030204" pitchFamily="34" charset="0"/>
                        </a:rPr>
                        <a:t>12.3%</a:t>
                      </a:r>
                      <a:endParaRPr lang="en-US" sz="1100" b="0" i="0" u="none" strike="noStrike" dirty="0">
                        <a:solidFill>
                          <a:srgbClr val="808080"/>
                        </a:solidFill>
                        <a:effectLst/>
                        <a:latin typeface="Calibri" panose="020F0502020204030204" pitchFamily="34" charset="0"/>
                      </a:endParaRPr>
                    </a:p>
                  </a:txBody>
                  <a:tcPr marL="7620" marR="7620" marT="762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en-US" sz="1200" b="1" i="0" u="none" strike="noStrike" dirty="0">
                          <a:solidFill>
                            <a:srgbClr val="808080"/>
                          </a:solidFill>
                          <a:effectLst/>
                          <a:latin typeface="Calibri" panose="020F0502020204030204" pitchFamily="34" charset="0"/>
                        </a:rPr>
                        <a:t>N/A</a:t>
                      </a:r>
                    </a:p>
                  </a:txBody>
                  <a:tcPr marL="7620" marR="7620" marT="7620" marB="0" anchor="ctr">
                    <a:lnL w="635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3950693085"/>
                  </a:ext>
                </a:extLst>
              </a:tr>
            </a:tbl>
          </a:graphicData>
        </a:graphic>
      </p:graphicFrame>
      <p:sp>
        <p:nvSpPr>
          <p:cNvPr id="7" name="Rectangle 6">
            <a:extLst>
              <a:ext uri="{FF2B5EF4-FFF2-40B4-BE49-F238E27FC236}">
                <a16:creationId xmlns:a16="http://schemas.microsoft.com/office/drawing/2014/main" id="{EF941650-DCEB-4916-A790-871750623C5C}"/>
              </a:ext>
            </a:extLst>
          </p:cNvPr>
          <p:cNvSpPr/>
          <p:nvPr/>
        </p:nvSpPr>
        <p:spPr>
          <a:xfrm rot="1752931">
            <a:off x="8543434" y="779654"/>
            <a:ext cx="3454793" cy="923330"/>
          </a:xfrm>
          <a:prstGeom prst="rect">
            <a:avLst/>
          </a:prstGeom>
          <a:noFill/>
        </p:spPr>
        <p:txBody>
          <a:bodyPr wrap="none" lIns="91440" tIns="45720" rIns="91440" bIns="4572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5400" b="0" cap="none" spc="0" dirty="0">
                <a:ln w="18415" cmpd="sng">
                  <a:solidFill>
                    <a:srgbClr val="FFFFFF"/>
                  </a:solidFill>
                  <a:prstDash val="solid"/>
                </a:ln>
                <a:solidFill>
                  <a:srgbClr val="C00000"/>
                </a:solidFill>
                <a:effectLst>
                  <a:outerShdw blurRad="63500" dir="3600000" algn="tl" rotWithShape="0">
                    <a:srgbClr val="000000">
                      <a:alpha val="70000"/>
                    </a:srgbClr>
                  </a:outerShdw>
                </a:effectLst>
              </a:rPr>
              <a:t>EXAMPLE</a:t>
            </a:r>
          </a:p>
        </p:txBody>
      </p:sp>
      <p:graphicFrame>
        <p:nvGraphicFramePr>
          <p:cNvPr id="6" name="Chart 5">
            <a:extLst>
              <a:ext uri="{FF2B5EF4-FFF2-40B4-BE49-F238E27FC236}">
                <a16:creationId xmlns:a16="http://schemas.microsoft.com/office/drawing/2014/main" id="{7547B645-18EF-4F6C-9065-916427B1FB43}"/>
              </a:ext>
            </a:extLst>
          </p:cNvPr>
          <p:cNvGraphicFramePr>
            <a:graphicFrameLocks noGrp="1"/>
          </p:cNvGraphicFramePr>
          <p:nvPr>
            <p:extLst>
              <p:ext uri="{D42A27DB-BD31-4B8C-83A1-F6EECF244321}">
                <p14:modId xmlns:p14="http://schemas.microsoft.com/office/powerpoint/2010/main" val="1083206333"/>
              </p:ext>
            </p:extLst>
          </p:nvPr>
        </p:nvGraphicFramePr>
        <p:xfrm>
          <a:off x="2518403" y="2754515"/>
          <a:ext cx="7535354" cy="336156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6961987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For More Data</a:t>
            </a:r>
          </a:p>
        </p:txBody>
      </p:sp>
      <p:sp>
        <p:nvSpPr>
          <p:cNvPr id="3" name="Slide Number Placeholder 2"/>
          <p:cNvSpPr>
            <a:spLocks noGrp="1"/>
          </p:cNvSpPr>
          <p:nvPr>
            <p:ph type="sldNum" sz="quarter" idx="12"/>
          </p:nvPr>
        </p:nvSpPr>
        <p:spPr/>
        <p:txBody>
          <a:bodyPr/>
          <a:lstStyle/>
          <a:p>
            <a:fld id="{9B536768-C171-4A40-86CF-A60E08BEB5A1}" type="slidenum">
              <a:rPr lang="en-US" smtClean="0"/>
              <a:t>23</a:t>
            </a:fld>
            <a:endParaRPr lang="en-US"/>
          </a:p>
        </p:txBody>
      </p:sp>
      <p:sp>
        <p:nvSpPr>
          <p:cNvPr id="4" name="TextBox 3"/>
          <p:cNvSpPr txBox="1"/>
          <p:nvPr/>
        </p:nvSpPr>
        <p:spPr>
          <a:xfrm>
            <a:off x="7973568" y="914400"/>
            <a:ext cx="3236976" cy="523220"/>
          </a:xfrm>
          <a:prstGeom prst="rect">
            <a:avLst/>
          </a:prstGeom>
          <a:noFill/>
        </p:spPr>
        <p:txBody>
          <a:bodyPr wrap="square" rtlCol="0">
            <a:spAutoFit/>
          </a:bodyPr>
          <a:lstStyle/>
          <a:p>
            <a:r>
              <a:rPr lang="en-US" sz="2800" dirty="0">
                <a:hlinkClick r:id="rId3"/>
              </a:rPr>
              <a:t>www.mainechna.org</a:t>
            </a:r>
            <a:endParaRPr lang="en-US" sz="2800" dirty="0"/>
          </a:p>
        </p:txBody>
      </p:sp>
      <p:pic>
        <p:nvPicPr>
          <p:cNvPr id="5" name="Picture 4"/>
          <p:cNvPicPr>
            <a:picLocks noChangeAspect="1"/>
          </p:cNvPicPr>
          <p:nvPr/>
        </p:nvPicPr>
        <p:blipFill rotWithShape="1">
          <a:blip r:embed="rId4"/>
          <a:srcRect l="666" t="681" r="57633" b="1598"/>
          <a:stretch/>
        </p:blipFill>
        <p:spPr>
          <a:xfrm>
            <a:off x="922742" y="1205126"/>
            <a:ext cx="6215674" cy="4931444"/>
          </a:xfrm>
          <a:prstGeom prst="rect">
            <a:avLst/>
          </a:prstGeom>
        </p:spPr>
      </p:pic>
      <p:pic>
        <p:nvPicPr>
          <p:cNvPr id="6" name="Picture 5"/>
          <p:cNvPicPr>
            <a:picLocks noChangeAspect="1"/>
          </p:cNvPicPr>
          <p:nvPr/>
        </p:nvPicPr>
        <p:blipFill>
          <a:blip r:embed="rId5"/>
          <a:stretch>
            <a:fillRect/>
          </a:stretch>
        </p:blipFill>
        <p:spPr>
          <a:xfrm>
            <a:off x="7118223" y="2508533"/>
            <a:ext cx="3177921" cy="3847817"/>
          </a:xfrm>
          <a:prstGeom prst="rect">
            <a:avLst/>
          </a:prstGeom>
        </p:spPr>
      </p:pic>
      <p:pic>
        <p:nvPicPr>
          <p:cNvPr id="7" name="Picture 6"/>
          <p:cNvPicPr>
            <a:picLocks noChangeAspect="1"/>
          </p:cNvPicPr>
          <p:nvPr/>
        </p:nvPicPr>
        <p:blipFill rotWithShape="1">
          <a:blip r:embed="rId6"/>
          <a:srcRect l="21913" t="-16937" r="548" b="22953"/>
          <a:stretch/>
        </p:blipFill>
        <p:spPr>
          <a:xfrm>
            <a:off x="3602735" y="1688640"/>
            <a:ext cx="7488937" cy="286464"/>
          </a:xfrm>
          <a:prstGeom prst="rect">
            <a:avLst/>
          </a:prstGeom>
        </p:spPr>
      </p:pic>
      <p:cxnSp>
        <p:nvCxnSpPr>
          <p:cNvPr id="9" name="Straight Arrow Connector 8"/>
          <p:cNvCxnSpPr/>
          <p:nvPr/>
        </p:nvCxnSpPr>
        <p:spPr>
          <a:xfrm flipV="1">
            <a:off x="594360" y="3474720"/>
            <a:ext cx="393192" cy="27432"/>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115575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8457245-D920-43DC-944B-515557010D31}"/>
              </a:ext>
            </a:extLst>
          </p:cNvPr>
          <p:cNvSpPr>
            <a:spLocks noGrp="1"/>
          </p:cNvSpPr>
          <p:nvPr>
            <p:ph type="title"/>
          </p:nvPr>
        </p:nvSpPr>
        <p:spPr/>
        <p:txBody>
          <a:bodyPr>
            <a:normAutofit/>
          </a:bodyPr>
          <a:lstStyle/>
          <a:p>
            <a:r>
              <a:rPr lang="en-US" dirty="0"/>
              <a:t>Key Findings</a:t>
            </a:r>
          </a:p>
        </p:txBody>
      </p:sp>
      <p:sp>
        <p:nvSpPr>
          <p:cNvPr id="3" name="Slide Number Placeholder 2">
            <a:extLst>
              <a:ext uri="{FF2B5EF4-FFF2-40B4-BE49-F238E27FC236}">
                <a16:creationId xmlns:a16="http://schemas.microsoft.com/office/drawing/2014/main" id="{879BB078-EA36-4AB3-86FF-29C6DAB0CCEF}"/>
              </a:ext>
            </a:extLst>
          </p:cNvPr>
          <p:cNvSpPr>
            <a:spLocks noGrp="1"/>
          </p:cNvSpPr>
          <p:nvPr>
            <p:ph type="sldNum" sz="quarter" idx="4294967295"/>
          </p:nvPr>
        </p:nvSpPr>
        <p:spPr>
          <a:xfrm>
            <a:off x="9448800" y="6356350"/>
            <a:ext cx="2743200" cy="365125"/>
          </a:xfrm>
        </p:spPr>
        <p:txBody>
          <a:bodyPr/>
          <a:lstStyle/>
          <a:p>
            <a:fld id="{9B536768-C171-4A40-86CF-A60E08BEB5A1}" type="slidenum">
              <a:rPr lang="en-US" smtClean="0"/>
              <a:t>24</a:t>
            </a:fld>
            <a:endParaRPr lang="en-US"/>
          </a:p>
        </p:txBody>
      </p:sp>
    </p:spTree>
    <p:extLst>
      <p:ext uri="{BB962C8B-B14F-4D97-AF65-F5344CB8AC3E}">
        <p14:creationId xmlns:p14="http://schemas.microsoft.com/office/powerpoint/2010/main" val="6384245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A24A532-E9CE-42FD-82B2-563BC431AA36}"/>
              </a:ext>
            </a:extLst>
          </p:cNvPr>
          <p:cNvSpPr>
            <a:spLocks noGrp="1"/>
          </p:cNvSpPr>
          <p:nvPr>
            <p:ph type="title"/>
          </p:nvPr>
        </p:nvSpPr>
        <p:spPr/>
        <p:txBody>
          <a:bodyPr/>
          <a:lstStyle/>
          <a:p>
            <a:r>
              <a:rPr lang="en-US" dirty="0"/>
              <a:t>Demographics</a:t>
            </a:r>
          </a:p>
        </p:txBody>
      </p:sp>
      <p:pic>
        <p:nvPicPr>
          <p:cNvPr id="5" name="Picture 4" descr="Map&#10;&#10;Description automatically generated">
            <a:extLst>
              <a:ext uri="{FF2B5EF4-FFF2-40B4-BE49-F238E27FC236}">
                <a16:creationId xmlns:a16="http://schemas.microsoft.com/office/drawing/2014/main" id="{AE80D32D-E797-4E3F-ACDA-6509A52395B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96720" y="1484144"/>
            <a:ext cx="3510242" cy="4663440"/>
          </a:xfrm>
          <a:prstGeom prst="rect">
            <a:avLst/>
          </a:prstGeom>
        </p:spPr>
      </p:pic>
      <p:sp>
        <p:nvSpPr>
          <p:cNvPr id="6" name="Text Box 62">
            <a:extLst>
              <a:ext uri="{FF2B5EF4-FFF2-40B4-BE49-F238E27FC236}">
                <a16:creationId xmlns:a16="http://schemas.microsoft.com/office/drawing/2014/main" id="{2FD7DBAD-00E4-4571-8310-05E76BCB708E}"/>
              </a:ext>
            </a:extLst>
          </p:cNvPr>
          <p:cNvSpPr txBox="1">
            <a:spLocks noChangeArrowheads="1"/>
          </p:cNvSpPr>
          <p:nvPr/>
        </p:nvSpPr>
        <p:spPr bwMode="auto">
          <a:xfrm>
            <a:off x="549603" y="1316391"/>
            <a:ext cx="2620500" cy="645370"/>
          </a:xfrm>
          <a:prstGeom prst="rect">
            <a:avLst/>
          </a:prstGeom>
          <a:noFill/>
          <a:ln w="9525">
            <a:noFill/>
            <a:miter lim="800000"/>
            <a:headEnd/>
            <a:tailEnd/>
          </a:ln>
        </p:spPr>
        <p:txBody>
          <a:bodyPr rot="0" vert="horz" wrap="square" lIns="91440" tIns="45720" rIns="91440" bIns="45720" anchor="t" anchorCtr="0">
            <a:noAutofit/>
          </a:bodyPr>
          <a:lstStyle/>
          <a:p>
            <a:pPr marL="0" marR="0">
              <a:lnSpc>
                <a:spcPct val="107000"/>
              </a:lnSpc>
              <a:spcBef>
                <a:spcPts val="0"/>
              </a:spcBef>
              <a:spcAft>
                <a:spcPts val="0"/>
              </a:spcAft>
            </a:pPr>
            <a:r>
              <a:rPr lang="en-US" sz="1050" b="1" dirty="0">
                <a:effectLst/>
                <a:latin typeface="Arial" panose="020B0604020202020204" pitchFamily="34" charset="0"/>
                <a:ea typeface="Calibri" panose="020F0502020204030204" pitchFamily="34" charset="0"/>
                <a:cs typeface="Arial" panose="020B0604020202020204" pitchFamily="34" charset="0"/>
              </a:rPr>
              <a:t>Life Expectancy</a:t>
            </a:r>
            <a:endParaRPr lang="en-US" sz="1200" b="1"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900" dirty="0">
                <a:effectLst/>
                <a:latin typeface="Arial" panose="020B0604020202020204" pitchFamily="34" charset="0"/>
                <a:ea typeface="Calibri" panose="020F0502020204030204" pitchFamily="34" charset="0"/>
                <a:cs typeface="Arial" panose="020B0604020202020204" pitchFamily="34" charset="0"/>
              </a:rPr>
              <a:t>2017-2019</a:t>
            </a:r>
            <a:endParaRPr lang="en-US" sz="1200"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900" i="1" dirty="0">
                <a:effectLst/>
                <a:latin typeface="Arial" panose="020B0604020202020204" pitchFamily="34" charset="0"/>
                <a:ea typeface="Calibri" panose="020F0502020204030204" pitchFamily="34" charset="0"/>
                <a:cs typeface="Arial" panose="020B0604020202020204" pitchFamily="34" charset="0"/>
              </a:rPr>
              <a:t>National Center for Health Statistics,</a:t>
            </a:r>
          </a:p>
          <a:p>
            <a:pPr marL="0" marR="0">
              <a:lnSpc>
                <a:spcPct val="107000"/>
              </a:lnSpc>
              <a:spcBef>
                <a:spcPts val="0"/>
              </a:spcBef>
              <a:spcAft>
                <a:spcPts val="0"/>
              </a:spcAft>
            </a:pPr>
            <a:r>
              <a:rPr lang="en-US" sz="900" i="1" dirty="0">
                <a:effectLst/>
                <a:latin typeface="Arial" panose="020B0604020202020204" pitchFamily="34" charset="0"/>
                <a:ea typeface="Calibri" panose="020F0502020204030204" pitchFamily="34" charset="0"/>
                <a:cs typeface="Arial" panose="020B0604020202020204" pitchFamily="34" charset="0"/>
              </a:rPr>
              <a:t>CDC</a:t>
            </a:r>
            <a:r>
              <a:rPr lang="en-US" sz="800" i="1" dirty="0">
                <a:effectLst/>
                <a:latin typeface="HelveticaNeueLT Std" panose="020B060402020202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800" i="1" dirty="0">
                <a:effectLst/>
                <a:latin typeface="HelveticaNeueLT Std" panose="020B060402020202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3"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65482" y="2419514"/>
            <a:ext cx="3037777" cy="344123"/>
          </a:xfrm>
          <a:prstGeom prst="rect">
            <a:avLst/>
          </a:prstGeom>
        </p:spPr>
      </p:pic>
      <p:graphicFrame>
        <p:nvGraphicFramePr>
          <p:cNvPr id="2" name="Table 7">
            <a:extLst>
              <a:ext uri="{FF2B5EF4-FFF2-40B4-BE49-F238E27FC236}">
                <a16:creationId xmlns:a16="http://schemas.microsoft.com/office/drawing/2014/main" id="{7EA8C6EE-B091-4B0C-915B-39EBCFAB1396}"/>
              </a:ext>
            </a:extLst>
          </p:cNvPr>
          <p:cNvGraphicFramePr>
            <a:graphicFrameLocks noGrp="1"/>
          </p:cNvGraphicFramePr>
          <p:nvPr>
            <p:extLst>
              <p:ext uri="{D42A27DB-BD31-4B8C-83A1-F6EECF244321}">
                <p14:modId xmlns:p14="http://schemas.microsoft.com/office/powerpoint/2010/main" val="833262758"/>
              </p:ext>
            </p:extLst>
          </p:nvPr>
        </p:nvGraphicFramePr>
        <p:xfrm>
          <a:off x="5465482" y="2990425"/>
          <a:ext cx="5381333" cy="1897380"/>
        </p:xfrm>
        <a:graphic>
          <a:graphicData uri="http://schemas.openxmlformats.org/drawingml/2006/table">
            <a:tbl>
              <a:tblPr firstRow="1" bandRow="1">
                <a:tableStyleId>{2A488322-F2BA-4B5B-9748-0D474271808F}</a:tableStyleId>
              </a:tblPr>
              <a:tblGrid>
                <a:gridCol w="622497">
                  <a:extLst>
                    <a:ext uri="{9D8B030D-6E8A-4147-A177-3AD203B41FA5}">
                      <a16:colId xmlns:a16="http://schemas.microsoft.com/office/drawing/2014/main" val="2218372706"/>
                    </a:ext>
                  </a:extLst>
                </a:gridCol>
                <a:gridCol w="1425920">
                  <a:extLst>
                    <a:ext uri="{9D8B030D-6E8A-4147-A177-3AD203B41FA5}">
                      <a16:colId xmlns:a16="http://schemas.microsoft.com/office/drawing/2014/main" val="783766752"/>
                    </a:ext>
                  </a:extLst>
                </a:gridCol>
                <a:gridCol w="1666458">
                  <a:extLst>
                    <a:ext uri="{9D8B030D-6E8A-4147-A177-3AD203B41FA5}">
                      <a16:colId xmlns:a16="http://schemas.microsoft.com/office/drawing/2014/main" val="1199976438"/>
                    </a:ext>
                  </a:extLst>
                </a:gridCol>
                <a:gridCol w="1666458">
                  <a:extLst>
                    <a:ext uri="{9D8B030D-6E8A-4147-A177-3AD203B41FA5}">
                      <a16:colId xmlns:a16="http://schemas.microsoft.com/office/drawing/2014/main" val="3719709581"/>
                    </a:ext>
                  </a:extLst>
                </a:gridCol>
              </a:tblGrid>
              <a:tr h="270171">
                <a:tc>
                  <a:txBody>
                    <a:bodyPr/>
                    <a:lstStyle/>
                    <a:p>
                      <a:pPr algn="ctr"/>
                      <a:r>
                        <a:rPr lang="en-US" sz="1200" dirty="0">
                          <a:solidFill>
                            <a:schemeClr val="bg1"/>
                          </a:solidFill>
                        </a:rPr>
                        <a:t>RANK</a:t>
                      </a:r>
                      <a:endParaRPr lang="en-US" dirty="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D6E6F"/>
                    </a:solidFill>
                  </a:tcPr>
                </a:tc>
                <a:tc>
                  <a:txBody>
                    <a:bodyPr/>
                    <a:lstStyle/>
                    <a:p>
                      <a:pPr algn="ctr"/>
                      <a:r>
                        <a:rPr lang="en-US" sz="1200" dirty="0">
                          <a:solidFill>
                            <a:schemeClr val="bg1"/>
                          </a:solidFill>
                        </a:rPr>
                        <a:t>MAINE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D6E6F"/>
                    </a:solidFill>
                  </a:tcPr>
                </a:tc>
                <a:tc>
                  <a:txBody>
                    <a:bodyPr/>
                    <a:lstStyle/>
                    <a:p>
                      <a:pPr algn="ctr"/>
                      <a:r>
                        <a:rPr lang="en-US" sz="1200" dirty="0">
                          <a:solidFill>
                            <a:schemeClr val="bg1"/>
                          </a:solidFill>
                        </a:rPr>
                        <a:t>CUMBERLAND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D6E6F"/>
                    </a:solidFill>
                  </a:tcPr>
                </a:tc>
                <a:tc>
                  <a:txBody>
                    <a:bodyPr/>
                    <a:lstStyle/>
                    <a:p>
                      <a:pPr algn="ctr"/>
                      <a:r>
                        <a:rPr lang="en-US" sz="1200" dirty="0">
                          <a:solidFill>
                            <a:schemeClr val="bg1"/>
                          </a:solidFill>
                        </a:rPr>
                        <a:t>OXFORD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D6E6F"/>
                    </a:solidFill>
                  </a:tcPr>
                </a:tc>
                <a:extLst>
                  <a:ext uri="{0D108BD9-81ED-4DB2-BD59-A6C34878D82A}">
                    <a16:rowId xmlns:a16="http://schemas.microsoft.com/office/drawing/2014/main" val="3425050845"/>
                  </a:ext>
                </a:extLst>
              </a:tr>
              <a:tr h="270171">
                <a:tc>
                  <a:txBody>
                    <a:bodyPr/>
                    <a:lstStyle/>
                    <a:p>
                      <a:pPr algn="ctr"/>
                      <a:r>
                        <a:rPr lang="en-US" sz="1200" b="1" dirty="0">
                          <a:solidFill>
                            <a:schemeClr val="tx1"/>
                          </a:solidFill>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dirty="0">
                          <a:solidFill>
                            <a:schemeClr val="tx1"/>
                          </a:solidFill>
                        </a:rPr>
                        <a:t>Cancer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US" sz="1100" b="0" i="0" u="none" strike="noStrike" dirty="0">
                          <a:solidFill>
                            <a:srgbClr val="000000"/>
                          </a:solidFill>
                          <a:effectLst/>
                          <a:latin typeface="Calibri" panose="020F0502020204030204" pitchFamily="34" charset="0"/>
                        </a:rPr>
                        <a:t>  Cancer</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US" sz="1100" b="0" i="0" u="none" strike="noStrike" dirty="0">
                          <a:solidFill>
                            <a:srgbClr val="000000"/>
                          </a:solidFill>
                          <a:effectLst/>
                          <a:latin typeface="Calibri" panose="020F0502020204030204" pitchFamily="34" charset="0"/>
                        </a:rPr>
                        <a:t> Cancer</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68068524"/>
                  </a:ext>
                </a:extLst>
              </a:tr>
              <a:tr h="270171">
                <a:tc>
                  <a:txBody>
                    <a:bodyPr/>
                    <a:lstStyle/>
                    <a:p>
                      <a:pPr algn="ctr"/>
                      <a:r>
                        <a:rPr lang="en-US" sz="1200" b="1" dirty="0">
                          <a:solidFill>
                            <a:schemeClr val="tx1"/>
                          </a:solidFill>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dirty="0">
                          <a:solidFill>
                            <a:schemeClr val="tx1"/>
                          </a:solidFill>
                        </a:rPr>
                        <a:t>Heart Disease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US" sz="1100" b="0" i="0" u="none" strike="noStrike" dirty="0">
                          <a:solidFill>
                            <a:srgbClr val="000000"/>
                          </a:solidFill>
                          <a:effectLst/>
                          <a:latin typeface="Calibri" panose="020F0502020204030204" pitchFamily="34" charset="0"/>
                        </a:rPr>
                        <a:t>  Heart Disease</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US" sz="1100" b="0" i="0" u="none" strike="noStrike" dirty="0">
                          <a:solidFill>
                            <a:srgbClr val="000000"/>
                          </a:solidFill>
                          <a:effectLst/>
                          <a:latin typeface="Calibri" panose="020F0502020204030204" pitchFamily="34" charset="0"/>
                        </a:rPr>
                        <a:t> Heart Disease</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01578050"/>
                  </a:ext>
                </a:extLst>
              </a:tr>
              <a:tr h="270171">
                <a:tc>
                  <a:txBody>
                    <a:bodyPr/>
                    <a:lstStyle/>
                    <a:p>
                      <a:pPr algn="ctr"/>
                      <a:r>
                        <a:rPr lang="en-US" sz="1200" b="1" dirty="0">
                          <a:solidFill>
                            <a:schemeClr val="tx1"/>
                          </a:solidFill>
                        </a:rPr>
                        <a:t>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dirty="0">
                          <a:solidFill>
                            <a:schemeClr val="tx1"/>
                          </a:solidFill>
                        </a:rPr>
                        <a:t>Unintentional Injury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US" sz="1100" b="0" i="0" u="none" strike="noStrike" dirty="0">
                          <a:solidFill>
                            <a:srgbClr val="000000"/>
                          </a:solidFill>
                          <a:effectLst/>
                          <a:latin typeface="Calibri" panose="020F0502020204030204" pitchFamily="34" charset="0"/>
                        </a:rPr>
                        <a:t>  Unintentional Injury</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US" sz="1100" b="0" i="0" u="none" strike="noStrike" dirty="0">
                          <a:solidFill>
                            <a:srgbClr val="000000"/>
                          </a:solidFill>
                          <a:effectLst/>
                          <a:latin typeface="Calibri" panose="020F0502020204030204" pitchFamily="34" charset="0"/>
                        </a:rPr>
                        <a:t> Chronic Lower Respiratory   Disease</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35492348"/>
                  </a:ext>
                </a:extLst>
              </a:tr>
              <a:tr h="0">
                <a:tc>
                  <a:txBody>
                    <a:bodyPr/>
                    <a:lstStyle/>
                    <a:p>
                      <a:pPr algn="ctr"/>
                      <a:r>
                        <a:rPr lang="en-US" sz="1200" b="1" dirty="0">
                          <a:solidFill>
                            <a:schemeClr val="tx1"/>
                          </a:solidFill>
                        </a:rPr>
                        <a:t>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dirty="0">
                          <a:solidFill>
                            <a:schemeClr val="tx1"/>
                          </a:solidFill>
                        </a:rPr>
                        <a:t>Chronic Lower Respiratory Disease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100" b="0" i="0" u="none" strike="noStrike" dirty="0">
                          <a:solidFill>
                            <a:srgbClr val="000000"/>
                          </a:solidFill>
                          <a:effectLst/>
                          <a:latin typeface="Calibri" panose="020F0502020204030204" pitchFamily="34" charset="0"/>
                        </a:rPr>
                        <a:t>  </a:t>
                      </a:r>
                      <a:r>
                        <a:rPr lang="en-US" sz="1100" dirty="0">
                          <a:solidFill>
                            <a:schemeClr val="tx1"/>
                          </a:solidFill>
                        </a:rPr>
                        <a:t>Chronic Lower Respiratory      Disease</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US" sz="1100" b="0" i="0" u="none" strike="noStrike" dirty="0">
                          <a:solidFill>
                            <a:srgbClr val="000000"/>
                          </a:solidFill>
                          <a:effectLst/>
                          <a:latin typeface="Calibri" panose="020F0502020204030204" pitchFamily="34" charset="0"/>
                        </a:rPr>
                        <a:t> Unintentional Injury</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82243075"/>
                  </a:ext>
                </a:extLst>
              </a:tr>
              <a:tr h="270171">
                <a:tc>
                  <a:txBody>
                    <a:bodyPr/>
                    <a:lstStyle/>
                    <a:p>
                      <a:pPr algn="ctr"/>
                      <a:r>
                        <a:rPr lang="en-US" sz="1200" b="1" dirty="0">
                          <a:solidFill>
                            <a:schemeClr val="tx1"/>
                          </a:solidFill>
                        </a:rPr>
                        <a:t>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dirty="0">
                          <a:solidFill>
                            <a:schemeClr val="tx1"/>
                          </a:solidFill>
                        </a:rPr>
                        <a:t>Stroke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US" sz="1100" b="0" i="0" u="none" strike="noStrike" dirty="0">
                          <a:solidFill>
                            <a:srgbClr val="000000"/>
                          </a:solidFill>
                          <a:effectLst/>
                          <a:latin typeface="Calibri" panose="020F0502020204030204" pitchFamily="34" charset="0"/>
                        </a:rPr>
                        <a:t>  Alzheimer's Disease</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US" sz="1100" b="0" i="0" u="none" strike="noStrike" dirty="0">
                          <a:solidFill>
                            <a:srgbClr val="000000"/>
                          </a:solidFill>
                          <a:effectLst/>
                          <a:latin typeface="Calibri" panose="020F0502020204030204" pitchFamily="34" charset="0"/>
                        </a:rPr>
                        <a:t> Stroke</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88483294"/>
                  </a:ext>
                </a:extLst>
              </a:tr>
            </a:tbl>
          </a:graphicData>
        </a:graphic>
      </p:graphicFrame>
    </p:spTree>
    <p:extLst>
      <p:ext uri="{BB962C8B-B14F-4D97-AF65-F5344CB8AC3E}">
        <p14:creationId xmlns:p14="http://schemas.microsoft.com/office/powerpoint/2010/main" val="141311854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A24A532-E9CE-42FD-82B2-563BC431AA36}"/>
              </a:ext>
            </a:extLst>
          </p:cNvPr>
          <p:cNvSpPr>
            <a:spLocks noGrp="1"/>
          </p:cNvSpPr>
          <p:nvPr>
            <p:ph type="title"/>
          </p:nvPr>
        </p:nvSpPr>
        <p:spPr/>
        <p:txBody>
          <a:bodyPr/>
          <a:lstStyle/>
          <a:p>
            <a:r>
              <a:rPr lang="en-US" dirty="0"/>
              <a:t>Demographics</a:t>
            </a:r>
          </a:p>
        </p:txBody>
      </p:sp>
      <p:sp>
        <p:nvSpPr>
          <p:cNvPr id="4" name="Text Box 2">
            <a:extLst>
              <a:ext uri="{FF2B5EF4-FFF2-40B4-BE49-F238E27FC236}">
                <a16:creationId xmlns:a16="http://schemas.microsoft.com/office/drawing/2014/main" id="{8B1609A1-F397-4B45-A933-1675B1C5BA06}"/>
              </a:ext>
            </a:extLst>
          </p:cNvPr>
          <p:cNvSpPr txBox="1">
            <a:spLocks noChangeArrowheads="1"/>
          </p:cNvSpPr>
          <p:nvPr/>
        </p:nvSpPr>
        <p:spPr bwMode="auto">
          <a:xfrm>
            <a:off x="1298142" y="1607127"/>
            <a:ext cx="2102572" cy="2290619"/>
          </a:xfrm>
          <a:prstGeom prst="rect">
            <a:avLst/>
          </a:prstGeom>
          <a:solidFill>
            <a:schemeClr val="accent1">
              <a:lumMod val="20000"/>
              <a:lumOff val="80000"/>
            </a:schemeClr>
          </a:solidFill>
          <a:ln w="9525">
            <a:solidFill>
              <a:schemeClr val="tx1">
                <a:lumMod val="50000"/>
                <a:lumOff val="50000"/>
              </a:schemeClr>
            </a:solidFill>
            <a:miter lim="800000"/>
            <a:headEnd/>
            <a:tailEnd/>
          </a:ln>
        </p:spPr>
        <p:txBody>
          <a:bodyPr rot="0" vert="horz" wrap="square" lIns="0" tIns="0" rIns="0" bIns="0" anchor="ctr" anchorCtr="0">
            <a:noAutofit/>
          </a:bodyPr>
          <a:lstStyle/>
          <a:p>
            <a:pPr marL="0" marR="0" algn="ctr">
              <a:lnSpc>
                <a:spcPct val="107000"/>
              </a:lnSpc>
              <a:spcBef>
                <a:spcPts val="0"/>
              </a:spcBef>
              <a:spcAft>
                <a:spcPts val="0"/>
              </a:spcAft>
            </a:pPr>
            <a:r>
              <a:rPr lang="en-US" sz="1400" dirty="0">
                <a:effectLst/>
                <a:latin typeface="Arial Narrow" panose="020B0606020202030204" pitchFamily="34" charset="0"/>
                <a:ea typeface="Calibri" panose="020F0502020204030204" pitchFamily="34" charset="0"/>
                <a:cs typeface="Calibri" panose="020F0502020204030204" pitchFamily="34" charset="0"/>
              </a:rPr>
              <a:t>CUMBERLAND COUNTY</a:t>
            </a:r>
            <a:endParaRPr lang="en-US" sz="1200" dirty="0">
              <a:effectLst/>
              <a:latin typeface="Arial Narrow" panose="020B0606020202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400" dirty="0">
                <a:effectLst/>
                <a:latin typeface="Arial Narrow" panose="020B0606020202030204" pitchFamily="34" charset="0"/>
                <a:ea typeface="Calibri" panose="020F0502020204030204" pitchFamily="34" charset="0"/>
                <a:cs typeface="Calibri" panose="020F0502020204030204" pitchFamily="34" charset="0"/>
              </a:rPr>
              <a:t>POPULATION</a:t>
            </a:r>
            <a:endParaRPr lang="en-US" sz="1200" dirty="0">
              <a:effectLst/>
              <a:latin typeface="Arial Narrow" panose="020B0606020202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300"/>
              </a:spcAft>
            </a:pPr>
            <a:r>
              <a:rPr lang="en-US" sz="2800" b="1" dirty="0">
                <a:latin typeface="HelveticaNeueLT Std Med" panose="020B0604020202020204" pitchFamily="34" charset="0"/>
                <a:ea typeface="Calibri" panose="020F0502020204030204" pitchFamily="34" charset="0"/>
                <a:cs typeface="Calibri" panose="020F0502020204030204" pitchFamily="34" charset="0"/>
              </a:rPr>
              <a:t>292,307</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300" dirty="0">
                <a:effectLst/>
                <a:latin typeface="Calibri" panose="020F0502020204030204" pitchFamily="34" charset="0"/>
                <a:ea typeface="Calibri" panose="020F0502020204030204" pitchFamily="34" charset="0"/>
                <a:cs typeface="Calibri" panose="020F0502020204030204" pitchFamily="34" charset="0"/>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700" dirty="0">
                <a:effectLst/>
                <a:latin typeface="Calibri" panose="020F0502020204030204" pitchFamily="34" charset="0"/>
                <a:ea typeface="Calibri" panose="020F0502020204030204" pitchFamily="34" charset="0"/>
                <a:cs typeface="Calibri" panose="020F0502020204030204" pitchFamily="34" charset="0"/>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400" dirty="0">
                <a:effectLst/>
                <a:latin typeface="Arial Narrow" panose="020B0606020202030204" pitchFamily="34" charset="0"/>
                <a:ea typeface="Calibri" panose="020F0502020204030204" pitchFamily="34" charset="0"/>
                <a:cs typeface="Calibri" panose="020F0502020204030204" pitchFamily="34" charset="0"/>
              </a:rPr>
              <a:t>STATE OF MAINE</a:t>
            </a:r>
            <a:endParaRPr lang="en-US" sz="1200" dirty="0">
              <a:effectLst/>
              <a:latin typeface="Arial Narrow" panose="020B0606020202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400" dirty="0">
                <a:effectLst/>
                <a:latin typeface="Arial Narrow" panose="020B0606020202030204" pitchFamily="34" charset="0"/>
                <a:ea typeface="Calibri" panose="020F0502020204030204" pitchFamily="34" charset="0"/>
                <a:cs typeface="Calibri" panose="020F0502020204030204" pitchFamily="34" charset="0"/>
              </a:rPr>
              <a:t>POPULATION</a:t>
            </a:r>
            <a:endParaRPr lang="en-US" sz="1200" dirty="0">
              <a:effectLst/>
              <a:latin typeface="Arial Narrow" panose="020B0606020202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2800" b="1" dirty="0">
                <a:effectLst/>
                <a:latin typeface="HelveticaNeueLT Std Med" panose="020B0604020202020204" pitchFamily="34" charset="0"/>
                <a:ea typeface="Calibri" panose="020F0502020204030204" pitchFamily="34" charset="0"/>
                <a:cs typeface="Calibri" panose="020F0502020204030204" pitchFamily="34" charset="0"/>
              </a:rPr>
              <a:t>1,362,359</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angle 4">
            <a:extLst>
              <a:ext uri="{FF2B5EF4-FFF2-40B4-BE49-F238E27FC236}">
                <a16:creationId xmlns:a16="http://schemas.microsoft.com/office/drawing/2014/main" id="{9F603DAE-02DD-4B36-90E6-57A9007491DC}"/>
              </a:ext>
            </a:extLst>
          </p:cNvPr>
          <p:cNvSpPr/>
          <p:nvPr/>
        </p:nvSpPr>
        <p:spPr>
          <a:xfrm>
            <a:off x="4229822" y="1388369"/>
            <a:ext cx="6858000" cy="4572000"/>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lnSpc>
                <a:spcPct val="107000"/>
              </a:lnSpc>
              <a:spcBef>
                <a:spcPts val="0"/>
              </a:spcBef>
              <a:spcAft>
                <a:spcPts val="0"/>
              </a:spcAft>
            </a:pPr>
            <a:r>
              <a:rPr lang="en-US" sz="14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Age distribution for </a:t>
            </a:r>
            <a:r>
              <a:rPr lang="en-US" sz="1400" b="1" dirty="0">
                <a:solidFill>
                  <a:srgbClr val="000000"/>
                </a:solidFill>
                <a:latin typeface="Arial" panose="020B0604020202020204" pitchFamily="34" charset="0"/>
                <a:ea typeface="Calibri" panose="020F0502020204030204" pitchFamily="34" charset="0"/>
                <a:cs typeface="Arial" panose="020B0604020202020204" pitchFamily="34" charset="0"/>
              </a:rPr>
              <a:t>Cumberland</a:t>
            </a:r>
            <a:r>
              <a:rPr lang="en-US" sz="14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 County </a:t>
            </a:r>
            <a:endParaRPr lang="en-US" sz="1400" dirty="0">
              <a:effectLst/>
              <a:latin typeface="Arial" panose="020B0604020202020204" pitchFamily="34" charset="0"/>
              <a:ea typeface="Calibri" panose="020F0502020204030204" pitchFamily="34" charset="0"/>
              <a:cs typeface="Arial" panose="020B0604020202020204" pitchFamily="34" charset="0"/>
            </a:endParaRPr>
          </a:p>
          <a:p>
            <a:pPr marL="0" marR="0" algn="ctr">
              <a:lnSpc>
                <a:spcPct val="107000"/>
              </a:lnSpc>
              <a:spcBef>
                <a:spcPts val="0"/>
              </a:spcBef>
              <a:spcAft>
                <a:spcPts val="0"/>
              </a:spcAft>
            </a:pPr>
            <a:r>
              <a:rPr lang="en-US" sz="105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AGE</a:t>
            </a:r>
            <a:endParaRPr lang="en-US" sz="1400" dirty="0">
              <a:effectLst/>
              <a:latin typeface="Arial" panose="020B0604020202020204" pitchFamily="34" charset="0"/>
              <a:ea typeface="Calibri" panose="020F0502020204030204" pitchFamily="34" charset="0"/>
              <a:cs typeface="Arial" panose="020B0604020202020204" pitchFamily="34" charset="0"/>
            </a:endParaRPr>
          </a:p>
          <a:p>
            <a:pPr marL="0" marR="0" algn="ctr">
              <a:lnSpc>
                <a:spcPct val="107000"/>
              </a:lnSpc>
              <a:spcBef>
                <a:spcPts val="0"/>
              </a:spcBef>
              <a:spcAft>
                <a:spcPts val="0"/>
              </a:spcAft>
            </a:pPr>
            <a:r>
              <a:rPr lang="en-US" sz="900" b="1" dirty="0">
                <a:effectLst/>
                <a:latin typeface="HelveticaNeueLT Std Lt" panose="020B0403020202020204" pitchFamily="34" charset="0"/>
                <a:ea typeface="Calibri" panose="020F0502020204030204" pitchFamily="34" charset="0"/>
                <a:cs typeface="Times New Roman" panose="02020603050405020304" pitchFamily="18" charset="0"/>
              </a:rPr>
              <a:t> </a:t>
            </a:r>
            <a:endParaRPr lang="en-US" sz="1100" dirty="0">
              <a:effectLst/>
              <a:ea typeface="Calibri" panose="020F0502020204030204" pitchFamily="34" charset="0"/>
              <a:cs typeface="Times New Roman" panose="02020603050405020304" pitchFamily="18" charset="0"/>
            </a:endParaRPr>
          </a:p>
          <a:p>
            <a:pPr marL="0" marR="0" algn="ctr">
              <a:lnSpc>
                <a:spcPct val="120000"/>
              </a:lnSpc>
              <a:spcBef>
                <a:spcPts val="0"/>
              </a:spcBef>
              <a:spcAft>
                <a:spcPts val="0"/>
              </a:spcAft>
            </a:pPr>
            <a:r>
              <a:rPr lang="en-US" sz="900" dirty="0">
                <a:solidFill>
                  <a:srgbClr val="000000"/>
                </a:solidFill>
                <a:effectLst/>
                <a:latin typeface="HelveticaNeueLT Std" panose="020B0604020202020204" pitchFamily="34" charset="0"/>
                <a:ea typeface="Calibri" panose="020F0502020204030204" pitchFamily="34" charset="0"/>
                <a:cs typeface="Times New Roman" panose="02020603050405020304" pitchFamily="18" charset="0"/>
              </a:rPr>
              <a:t> </a:t>
            </a:r>
            <a:endParaRPr lang="en-US" sz="1100" dirty="0">
              <a:effectLst/>
              <a:ea typeface="Calibri" panose="020F0502020204030204" pitchFamily="34" charset="0"/>
              <a:cs typeface="Times New Roman" panose="02020603050405020304" pitchFamily="18" charset="0"/>
            </a:endParaRPr>
          </a:p>
          <a:p>
            <a:pPr marL="0" marR="0" algn="ctr">
              <a:lnSpc>
                <a:spcPct val="120000"/>
              </a:lnSpc>
              <a:spcBef>
                <a:spcPts val="0"/>
              </a:spcBef>
              <a:spcAft>
                <a:spcPts val="0"/>
              </a:spcAft>
            </a:pPr>
            <a:r>
              <a:rPr lang="en-US" sz="900" dirty="0">
                <a:solidFill>
                  <a:srgbClr val="000000"/>
                </a:solidFill>
                <a:effectLst/>
                <a:latin typeface="HelveticaNeueLT Std" panose="020B0604020202020204" pitchFamily="34" charset="0"/>
                <a:ea typeface="Calibri" panose="020F0502020204030204" pitchFamily="34" charset="0"/>
                <a:cs typeface="Times New Roman" panose="02020603050405020304" pitchFamily="18" charset="0"/>
              </a:rPr>
              <a:t> </a:t>
            </a:r>
            <a:endParaRPr lang="en-US" sz="1100" dirty="0">
              <a:effectLst/>
              <a:ea typeface="Calibri" panose="020F0502020204030204" pitchFamily="34" charset="0"/>
              <a:cs typeface="Times New Roman" panose="02020603050405020304" pitchFamily="18" charset="0"/>
            </a:endParaRPr>
          </a:p>
          <a:p>
            <a:pPr marL="0" marR="0" algn="ctr">
              <a:lnSpc>
                <a:spcPct val="120000"/>
              </a:lnSpc>
              <a:spcBef>
                <a:spcPts val="0"/>
              </a:spcBef>
              <a:spcAft>
                <a:spcPts val="0"/>
              </a:spcAft>
            </a:pPr>
            <a:r>
              <a:rPr lang="en-US" sz="900" dirty="0">
                <a:solidFill>
                  <a:srgbClr val="000000"/>
                </a:solidFill>
                <a:effectLst/>
                <a:latin typeface="HelveticaNeueLT Std" panose="020B0604020202020204" pitchFamily="34" charset="0"/>
                <a:ea typeface="Calibri" panose="020F0502020204030204" pitchFamily="34" charset="0"/>
                <a:cs typeface="Times New Roman" panose="02020603050405020304" pitchFamily="18" charset="0"/>
              </a:rPr>
              <a:t> </a:t>
            </a:r>
            <a:endParaRPr lang="en-US" sz="1100" dirty="0">
              <a:effectLst/>
              <a:ea typeface="Calibri" panose="020F0502020204030204" pitchFamily="34" charset="0"/>
              <a:cs typeface="Times New Roman" panose="02020603050405020304" pitchFamily="18" charset="0"/>
            </a:endParaRPr>
          </a:p>
          <a:p>
            <a:pPr marL="0" marR="0" algn="ctr">
              <a:lnSpc>
                <a:spcPct val="120000"/>
              </a:lnSpc>
              <a:spcBef>
                <a:spcPts val="0"/>
              </a:spcBef>
              <a:spcAft>
                <a:spcPts val="0"/>
              </a:spcAft>
            </a:pPr>
            <a:r>
              <a:rPr lang="en-US" sz="900" dirty="0">
                <a:solidFill>
                  <a:srgbClr val="000000"/>
                </a:solidFill>
                <a:effectLst/>
                <a:latin typeface="HelveticaNeueLT Std" panose="020B0604020202020204" pitchFamily="34" charset="0"/>
                <a:ea typeface="Calibri" panose="020F0502020204030204" pitchFamily="34" charset="0"/>
                <a:cs typeface="Times New Roman" panose="02020603050405020304" pitchFamily="18" charset="0"/>
              </a:rPr>
              <a:t> </a:t>
            </a:r>
            <a:endParaRPr lang="en-US" sz="1100" dirty="0">
              <a:effectLst/>
              <a:ea typeface="Calibri" panose="020F0502020204030204" pitchFamily="34" charset="0"/>
              <a:cs typeface="Times New Roman" panose="02020603050405020304" pitchFamily="18" charset="0"/>
            </a:endParaRPr>
          </a:p>
          <a:p>
            <a:pPr marL="0" marR="0" algn="ctr">
              <a:lnSpc>
                <a:spcPct val="120000"/>
              </a:lnSpc>
              <a:spcBef>
                <a:spcPts val="0"/>
              </a:spcBef>
              <a:spcAft>
                <a:spcPts val="0"/>
              </a:spcAft>
            </a:pPr>
            <a:r>
              <a:rPr lang="en-US" sz="900" dirty="0">
                <a:solidFill>
                  <a:srgbClr val="000000"/>
                </a:solidFill>
                <a:effectLst/>
                <a:latin typeface="HelveticaNeueLT Std" panose="020B0604020202020204" pitchFamily="34" charset="0"/>
                <a:ea typeface="Calibri" panose="020F0502020204030204" pitchFamily="34" charset="0"/>
                <a:cs typeface="Times New Roman" panose="02020603050405020304" pitchFamily="18" charset="0"/>
              </a:rPr>
              <a:t> </a:t>
            </a:r>
            <a:endParaRPr lang="en-US" sz="1100" dirty="0">
              <a:effectLst/>
              <a:ea typeface="Calibri" panose="020F0502020204030204" pitchFamily="34" charset="0"/>
              <a:cs typeface="Times New Roman" panose="02020603050405020304" pitchFamily="18" charset="0"/>
            </a:endParaRPr>
          </a:p>
          <a:p>
            <a:pPr marL="0" marR="0" algn="ctr">
              <a:lnSpc>
                <a:spcPct val="120000"/>
              </a:lnSpc>
              <a:spcBef>
                <a:spcPts val="0"/>
              </a:spcBef>
              <a:spcAft>
                <a:spcPts val="0"/>
              </a:spcAft>
            </a:pPr>
            <a:r>
              <a:rPr lang="en-US" sz="900" dirty="0">
                <a:solidFill>
                  <a:srgbClr val="000000"/>
                </a:solidFill>
                <a:effectLst/>
                <a:latin typeface="HelveticaNeueLT Std" panose="020B0604020202020204" pitchFamily="34" charset="0"/>
                <a:ea typeface="Calibri" panose="020F0502020204030204" pitchFamily="34" charset="0"/>
                <a:cs typeface="Times New Roman" panose="02020603050405020304" pitchFamily="18" charset="0"/>
              </a:rPr>
              <a:t> </a:t>
            </a:r>
            <a:endParaRPr lang="en-US" sz="1100" dirty="0">
              <a:effectLst/>
              <a:ea typeface="Calibri" panose="020F0502020204030204" pitchFamily="34" charset="0"/>
              <a:cs typeface="Times New Roman" panose="02020603050405020304" pitchFamily="18" charset="0"/>
            </a:endParaRPr>
          </a:p>
          <a:p>
            <a:pPr marL="0" marR="0" algn="ctr">
              <a:lnSpc>
                <a:spcPct val="120000"/>
              </a:lnSpc>
              <a:spcBef>
                <a:spcPts val="0"/>
              </a:spcBef>
              <a:spcAft>
                <a:spcPts val="0"/>
              </a:spcAft>
            </a:pPr>
            <a:r>
              <a:rPr lang="en-US" sz="900" dirty="0">
                <a:solidFill>
                  <a:srgbClr val="000000"/>
                </a:solidFill>
                <a:effectLst/>
                <a:latin typeface="HelveticaNeueLT Std" panose="020B0604020202020204" pitchFamily="34" charset="0"/>
                <a:ea typeface="Calibri" panose="020F0502020204030204" pitchFamily="34" charset="0"/>
                <a:cs typeface="Times New Roman" panose="02020603050405020304" pitchFamily="18" charset="0"/>
              </a:rPr>
              <a:t> </a:t>
            </a:r>
            <a:endParaRPr lang="en-US" sz="1100" dirty="0">
              <a:effectLst/>
              <a:ea typeface="Calibri" panose="020F0502020204030204" pitchFamily="34" charset="0"/>
              <a:cs typeface="Times New Roman" panose="02020603050405020304" pitchFamily="18" charset="0"/>
            </a:endParaRPr>
          </a:p>
          <a:p>
            <a:pPr marL="0" marR="0" algn="ctr">
              <a:lnSpc>
                <a:spcPct val="120000"/>
              </a:lnSpc>
              <a:spcBef>
                <a:spcPts val="0"/>
              </a:spcBef>
              <a:spcAft>
                <a:spcPts val="0"/>
              </a:spcAft>
            </a:pPr>
            <a:r>
              <a:rPr lang="en-US" sz="900" dirty="0">
                <a:solidFill>
                  <a:srgbClr val="000000"/>
                </a:solidFill>
                <a:effectLst/>
                <a:latin typeface="HelveticaNeueLT Std" panose="020B0604020202020204" pitchFamily="34" charset="0"/>
                <a:ea typeface="Calibri" panose="020F0502020204030204" pitchFamily="34" charset="0"/>
                <a:cs typeface="Times New Roman" panose="02020603050405020304" pitchFamily="18" charset="0"/>
              </a:rPr>
              <a:t> </a:t>
            </a:r>
            <a:endParaRPr lang="en-US" sz="1100" dirty="0">
              <a:effectLst/>
              <a:ea typeface="Calibri" panose="020F0502020204030204" pitchFamily="34" charset="0"/>
              <a:cs typeface="Times New Roman" panose="02020603050405020304" pitchFamily="18" charset="0"/>
            </a:endParaRPr>
          </a:p>
          <a:p>
            <a:pPr marL="0" marR="0" algn="ctr">
              <a:lnSpc>
                <a:spcPct val="120000"/>
              </a:lnSpc>
              <a:spcBef>
                <a:spcPts val="0"/>
              </a:spcBef>
              <a:spcAft>
                <a:spcPts val="0"/>
              </a:spcAft>
            </a:pPr>
            <a:r>
              <a:rPr lang="en-US" sz="900" dirty="0">
                <a:solidFill>
                  <a:srgbClr val="000000"/>
                </a:solidFill>
                <a:effectLst/>
                <a:latin typeface="HelveticaNeueLT Std" panose="020B0604020202020204" pitchFamily="34" charset="0"/>
                <a:ea typeface="Calibri" panose="020F0502020204030204" pitchFamily="34" charset="0"/>
                <a:cs typeface="Times New Roman" panose="02020603050405020304" pitchFamily="18" charset="0"/>
              </a:rPr>
              <a:t> </a:t>
            </a:r>
            <a:endParaRPr lang="en-US" sz="1100" dirty="0">
              <a:effectLst/>
              <a:ea typeface="Calibri" panose="020F0502020204030204" pitchFamily="34" charset="0"/>
              <a:cs typeface="Times New Roman" panose="02020603050405020304" pitchFamily="18" charset="0"/>
            </a:endParaRPr>
          </a:p>
          <a:p>
            <a:pPr marL="0" marR="0" algn="ctr">
              <a:lnSpc>
                <a:spcPct val="120000"/>
              </a:lnSpc>
              <a:spcBef>
                <a:spcPts val="0"/>
              </a:spcBef>
              <a:spcAft>
                <a:spcPts val="0"/>
              </a:spcAft>
            </a:pPr>
            <a:r>
              <a:rPr lang="en-US" sz="900" dirty="0">
                <a:solidFill>
                  <a:srgbClr val="000000"/>
                </a:solidFill>
                <a:effectLst/>
                <a:latin typeface="HelveticaNeueLT Std" panose="020B0604020202020204" pitchFamily="34" charset="0"/>
                <a:ea typeface="Calibri" panose="020F0502020204030204" pitchFamily="34" charset="0"/>
                <a:cs typeface="Times New Roman" panose="02020603050405020304" pitchFamily="18" charset="0"/>
              </a:rPr>
              <a:t> </a:t>
            </a:r>
            <a:endParaRPr lang="en-US" sz="1100" dirty="0">
              <a:effectLst/>
              <a:ea typeface="Calibri" panose="020F0502020204030204" pitchFamily="34" charset="0"/>
              <a:cs typeface="Times New Roman" panose="02020603050405020304" pitchFamily="18" charset="0"/>
            </a:endParaRPr>
          </a:p>
          <a:p>
            <a:pPr marL="0" marR="0" algn="ctr">
              <a:lnSpc>
                <a:spcPct val="120000"/>
              </a:lnSpc>
              <a:spcBef>
                <a:spcPts val="0"/>
              </a:spcBef>
              <a:spcAft>
                <a:spcPts val="0"/>
              </a:spcAft>
            </a:pPr>
            <a:r>
              <a:rPr lang="en-US" sz="900" dirty="0">
                <a:solidFill>
                  <a:srgbClr val="000000"/>
                </a:solidFill>
                <a:effectLst/>
                <a:latin typeface="HelveticaNeueLT Std" panose="020B0604020202020204" pitchFamily="34" charset="0"/>
                <a:ea typeface="Calibri" panose="020F0502020204030204" pitchFamily="34" charset="0"/>
                <a:cs typeface="Times New Roman" panose="02020603050405020304" pitchFamily="18" charset="0"/>
              </a:rPr>
              <a:t> </a:t>
            </a:r>
            <a:endParaRPr lang="en-US" sz="1100" dirty="0">
              <a:effectLst/>
              <a:ea typeface="Calibri" panose="020F0502020204030204" pitchFamily="34" charset="0"/>
              <a:cs typeface="Times New Roman" panose="02020603050405020304" pitchFamily="18" charset="0"/>
            </a:endParaRPr>
          </a:p>
          <a:p>
            <a:pPr marL="0" marR="0" algn="ctr">
              <a:lnSpc>
                <a:spcPct val="120000"/>
              </a:lnSpc>
              <a:spcBef>
                <a:spcPts val="0"/>
              </a:spcBef>
              <a:spcAft>
                <a:spcPts val="0"/>
              </a:spcAft>
            </a:pPr>
            <a:r>
              <a:rPr lang="en-US" sz="900" dirty="0">
                <a:solidFill>
                  <a:srgbClr val="000000"/>
                </a:solidFill>
                <a:effectLst/>
                <a:latin typeface="HelveticaNeueLT Std" panose="020B0604020202020204" pitchFamily="34" charset="0"/>
                <a:ea typeface="Calibri" panose="020F0502020204030204" pitchFamily="34" charset="0"/>
                <a:cs typeface="Times New Roman" panose="02020603050405020304" pitchFamily="18" charset="0"/>
              </a:rPr>
              <a:t> </a:t>
            </a:r>
            <a:endParaRPr lang="en-US" sz="1100" dirty="0">
              <a:effectLst/>
              <a:ea typeface="Calibri" panose="020F0502020204030204" pitchFamily="34" charset="0"/>
              <a:cs typeface="Times New Roman" panose="02020603050405020304" pitchFamily="18" charset="0"/>
            </a:endParaRPr>
          </a:p>
          <a:p>
            <a:pPr marL="0" marR="0" algn="ctr">
              <a:lnSpc>
                <a:spcPct val="120000"/>
              </a:lnSpc>
              <a:spcBef>
                <a:spcPts val="0"/>
              </a:spcBef>
              <a:spcAft>
                <a:spcPts val="0"/>
              </a:spcAft>
            </a:pPr>
            <a:r>
              <a:rPr lang="en-US" sz="900" dirty="0">
                <a:solidFill>
                  <a:srgbClr val="000000"/>
                </a:solidFill>
                <a:effectLst/>
                <a:latin typeface="HelveticaNeueLT Std" panose="020B0604020202020204" pitchFamily="34" charset="0"/>
                <a:ea typeface="Calibri" panose="020F0502020204030204" pitchFamily="34" charset="0"/>
                <a:cs typeface="Times New Roman" panose="02020603050405020304" pitchFamily="18" charset="0"/>
              </a:rPr>
              <a:t> </a:t>
            </a:r>
            <a:endParaRPr lang="en-US" sz="1100" dirty="0">
              <a:effectLst/>
              <a:ea typeface="Calibri" panose="020F0502020204030204" pitchFamily="34" charset="0"/>
              <a:cs typeface="Times New Roman" panose="02020603050405020304" pitchFamily="18" charset="0"/>
            </a:endParaRPr>
          </a:p>
          <a:p>
            <a:pPr marL="0" marR="0" algn="ctr">
              <a:lnSpc>
                <a:spcPct val="120000"/>
              </a:lnSpc>
              <a:spcBef>
                <a:spcPts val="0"/>
              </a:spcBef>
              <a:spcAft>
                <a:spcPts val="0"/>
              </a:spcAft>
            </a:pPr>
            <a:r>
              <a:rPr lang="en-US" sz="900" dirty="0">
                <a:solidFill>
                  <a:srgbClr val="000000"/>
                </a:solidFill>
                <a:effectLst/>
                <a:latin typeface="HelveticaNeueLT Std" panose="020B0604020202020204" pitchFamily="34" charset="0"/>
                <a:ea typeface="Calibri" panose="020F0502020204030204" pitchFamily="34" charset="0"/>
                <a:cs typeface="Times New Roman" panose="02020603050405020304" pitchFamily="18" charset="0"/>
              </a:rPr>
              <a:t> </a:t>
            </a:r>
            <a:endParaRPr lang="en-US" sz="1100" dirty="0">
              <a:effectLst/>
              <a:ea typeface="Calibri" panose="020F0502020204030204" pitchFamily="34" charset="0"/>
              <a:cs typeface="Times New Roman" panose="02020603050405020304" pitchFamily="18" charset="0"/>
            </a:endParaRPr>
          </a:p>
          <a:p>
            <a:pPr marL="0" marR="0" algn="ctr">
              <a:lnSpc>
                <a:spcPct val="120000"/>
              </a:lnSpc>
              <a:spcBef>
                <a:spcPts val="0"/>
              </a:spcBef>
              <a:spcAft>
                <a:spcPts val="0"/>
              </a:spcAft>
            </a:pPr>
            <a:r>
              <a:rPr lang="en-US" sz="900" dirty="0">
                <a:solidFill>
                  <a:srgbClr val="000000"/>
                </a:solidFill>
                <a:effectLst/>
                <a:latin typeface="HelveticaNeueLT Std" panose="020B0604020202020204" pitchFamily="34" charset="0"/>
                <a:ea typeface="Calibri" panose="020F0502020204030204" pitchFamily="34" charset="0"/>
                <a:cs typeface="Times New Roman" panose="02020603050405020304" pitchFamily="18" charset="0"/>
              </a:rPr>
              <a:t> </a:t>
            </a:r>
            <a:endParaRPr lang="en-US" sz="1100" dirty="0">
              <a:effectLst/>
              <a:ea typeface="Calibri" panose="020F0502020204030204" pitchFamily="34" charset="0"/>
              <a:cs typeface="Times New Roman" panose="02020603050405020304" pitchFamily="18" charset="0"/>
            </a:endParaRPr>
          </a:p>
          <a:p>
            <a:pPr marL="0" marR="0" algn="ctr">
              <a:lnSpc>
                <a:spcPct val="120000"/>
              </a:lnSpc>
              <a:spcBef>
                <a:spcPts val="0"/>
              </a:spcBef>
              <a:spcAft>
                <a:spcPts val="0"/>
              </a:spcAft>
            </a:pPr>
            <a:r>
              <a:rPr lang="en-US" sz="900" dirty="0">
                <a:solidFill>
                  <a:srgbClr val="000000"/>
                </a:solidFill>
                <a:effectLst/>
                <a:latin typeface="HelveticaNeueLT Std" panose="020B0604020202020204" pitchFamily="34" charset="0"/>
                <a:ea typeface="Calibri" panose="020F0502020204030204" pitchFamily="34" charset="0"/>
                <a:cs typeface="Times New Roman" panose="02020603050405020304" pitchFamily="18" charset="0"/>
              </a:rPr>
              <a:t> </a:t>
            </a:r>
            <a:endParaRPr lang="en-US" sz="1100" dirty="0">
              <a:effectLst/>
              <a:ea typeface="Calibri" panose="020F0502020204030204" pitchFamily="34" charset="0"/>
              <a:cs typeface="Times New Roman" panose="02020603050405020304" pitchFamily="18" charset="0"/>
            </a:endParaRPr>
          </a:p>
          <a:p>
            <a:pPr marL="0" marR="0" algn="ctr">
              <a:lnSpc>
                <a:spcPct val="120000"/>
              </a:lnSpc>
              <a:spcBef>
                <a:spcPts val="0"/>
              </a:spcBef>
              <a:spcAft>
                <a:spcPts val="0"/>
              </a:spcAft>
            </a:pPr>
            <a:r>
              <a:rPr lang="en-US" sz="900" dirty="0">
                <a:solidFill>
                  <a:srgbClr val="000000"/>
                </a:solidFill>
                <a:effectLst/>
                <a:latin typeface="HelveticaNeueLT Std" panose="020B0604020202020204" pitchFamily="34" charset="0"/>
                <a:ea typeface="Calibri" panose="020F0502020204030204" pitchFamily="34" charset="0"/>
                <a:cs typeface="Times New Roman" panose="02020603050405020304" pitchFamily="18" charset="0"/>
              </a:rPr>
              <a:t> </a:t>
            </a:r>
            <a:endParaRPr lang="en-US" sz="1100" dirty="0">
              <a:effectLst/>
              <a:ea typeface="Calibri" panose="020F0502020204030204" pitchFamily="34" charset="0"/>
              <a:cs typeface="Times New Roman" panose="02020603050405020304" pitchFamily="18" charset="0"/>
            </a:endParaRPr>
          </a:p>
          <a:p>
            <a:pPr marL="0" marR="0" algn="ctr">
              <a:lnSpc>
                <a:spcPct val="120000"/>
              </a:lnSpc>
              <a:spcBef>
                <a:spcPts val="0"/>
              </a:spcBef>
              <a:spcAft>
                <a:spcPts val="0"/>
              </a:spcAft>
            </a:pPr>
            <a:r>
              <a:rPr lang="en-US" sz="900" dirty="0">
                <a:solidFill>
                  <a:srgbClr val="000000"/>
                </a:solidFill>
                <a:effectLst/>
                <a:latin typeface="HelveticaNeueLT Std" panose="020B0604020202020204" pitchFamily="34" charset="0"/>
                <a:ea typeface="Calibri" panose="020F0502020204030204" pitchFamily="34" charset="0"/>
                <a:cs typeface="Times New Roman" panose="02020603050405020304" pitchFamily="18" charset="0"/>
              </a:rPr>
              <a:t> </a:t>
            </a:r>
            <a:endParaRPr lang="en-US" sz="1100" dirty="0">
              <a:effectLst/>
              <a:ea typeface="Calibri" panose="020F0502020204030204" pitchFamily="34" charset="0"/>
              <a:cs typeface="Times New Roman" panose="02020603050405020304" pitchFamily="18" charset="0"/>
            </a:endParaRPr>
          </a:p>
          <a:p>
            <a:pPr marL="0" marR="0" algn="ctr">
              <a:lnSpc>
                <a:spcPct val="120000"/>
              </a:lnSpc>
              <a:spcBef>
                <a:spcPts val="0"/>
              </a:spcBef>
              <a:spcAft>
                <a:spcPts val="0"/>
              </a:spcAft>
            </a:pPr>
            <a:r>
              <a:rPr lang="en-US" sz="900" dirty="0">
                <a:solidFill>
                  <a:srgbClr val="000000"/>
                </a:solidFill>
                <a:effectLst/>
                <a:latin typeface="HelveticaNeueLT Std" panose="020B0604020202020204" pitchFamily="34" charset="0"/>
                <a:ea typeface="Calibri" panose="020F0502020204030204" pitchFamily="34" charset="0"/>
                <a:cs typeface="Times New Roman" panose="02020603050405020304" pitchFamily="18" charset="0"/>
              </a:rPr>
              <a:t> </a:t>
            </a:r>
            <a:endParaRPr lang="en-US" sz="1100" dirty="0">
              <a:effectLst/>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000" b="1" dirty="0">
                <a:effectLst/>
                <a:ea typeface="Calibri" panose="020F0502020204030204" pitchFamily="34" charset="0"/>
                <a:cs typeface="Times New Roman" panose="02020603050405020304" pitchFamily="18" charset="0"/>
              </a:rPr>
              <a:t> </a:t>
            </a:r>
            <a:endParaRPr lang="en-US" sz="1100" dirty="0">
              <a:effectLst/>
              <a:ea typeface="Calibri" panose="020F0502020204030204" pitchFamily="34" charset="0"/>
              <a:cs typeface="Times New Roman" panose="02020603050405020304" pitchFamily="18" charset="0"/>
            </a:endParaRPr>
          </a:p>
        </p:txBody>
      </p:sp>
      <p:cxnSp>
        <p:nvCxnSpPr>
          <p:cNvPr id="6" name="Straight Connector 5">
            <a:extLst>
              <a:ext uri="{FF2B5EF4-FFF2-40B4-BE49-F238E27FC236}">
                <a16:creationId xmlns:a16="http://schemas.microsoft.com/office/drawing/2014/main" id="{D667CE54-A0EE-40A6-8D25-7C0079FBE327}"/>
              </a:ext>
            </a:extLst>
          </p:cNvPr>
          <p:cNvCxnSpPr>
            <a:stCxn id="4" idx="1"/>
            <a:endCxn id="4" idx="3"/>
          </p:cNvCxnSpPr>
          <p:nvPr/>
        </p:nvCxnSpPr>
        <p:spPr>
          <a:xfrm>
            <a:off x="1298142" y="2752437"/>
            <a:ext cx="2102572"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7" name="Group 6">
            <a:extLst>
              <a:ext uri="{FF2B5EF4-FFF2-40B4-BE49-F238E27FC236}">
                <a16:creationId xmlns:a16="http://schemas.microsoft.com/office/drawing/2014/main" id="{6442293F-03A5-4CC2-A83B-6D72A60CA3B4}"/>
              </a:ext>
            </a:extLst>
          </p:cNvPr>
          <p:cNvGrpSpPr/>
          <p:nvPr/>
        </p:nvGrpSpPr>
        <p:grpSpPr>
          <a:xfrm>
            <a:off x="4315310" y="1899782"/>
            <a:ext cx="6858000" cy="3995928"/>
            <a:chOff x="0" y="0"/>
            <a:chExt cx="5595938" cy="3479482"/>
          </a:xfrm>
          <a:noFill/>
        </p:grpSpPr>
        <p:graphicFrame>
          <p:nvGraphicFramePr>
            <p:cNvPr id="8" name="Chart 7">
              <a:extLst>
                <a:ext uri="{FF2B5EF4-FFF2-40B4-BE49-F238E27FC236}">
                  <a16:creationId xmlns:a16="http://schemas.microsoft.com/office/drawing/2014/main" id="{460950D3-7317-48D7-9DD1-30966A9B450E}"/>
                </a:ext>
              </a:extLst>
            </p:cNvPr>
            <p:cNvGraphicFramePr>
              <a:graphicFrameLocks/>
            </p:cNvGraphicFramePr>
            <p:nvPr>
              <p:extLst>
                <p:ext uri="{D42A27DB-BD31-4B8C-83A1-F6EECF244321}">
                  <p14:modId xmlns:p14="http://schemas.microsoft.com/office/powerpoint/2010/main" val="1360788889"/>
                </p:ext>
              </p:extLst>
            </p:nvPr>
          </p:nvGraphicFramePr>
          <p:xfrm>
            <a:off x="2852738" y="0"/>
            <a:ext cx="2743200" cy="347472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72CAD9FB-6242-48EF-8F85-C6F91C76E6C2}"/>
                </a:ext>
              </a:extLst>
            </p:cNvPr>
            <p:cNvGraphicFramePr/>
            <p:nvPr>
              <p:extLst>
                <p:ext uri="{D42A27DB-BD31-4B8C-83A1-F6EECF244321}">
                  <p14:modId xmlns:p14="http://schemas.microsoft.com/office/powerpoint/2010/main" val="3302792705"/>
                </p:ext>
              </p:extLst>
            </p:nvPr>
          </p:nvGraphicFramePr>
          <p:xfrm>
            <a:off x="0" y="4762"/>
            <a:ext cx="3017520" cy="3474720"/>
          </p:xfrm>
          <a:graphic>
            <a:graphicData uri="http://schemas.openxmlformats.org/drawingml/2006/chart">
              <c:chart xmlns:c="http://schemas.openxmlformats.org/drawingml/2006/chart" xmlns:r="http://schemas.openxmlformats.org/officeDocument/2006/relationships" r:id="rId4"/>
            </a:graphicData>
          </a:graphic>
        </p:graphicFrame>
      </p:grpSp>
    </p:spTree>
    <p:extLst>
      <p:ext uri="{BB962C8B-B14F-4D97-AF65-F5344CB8AC3E}">
        <p14:creationId xmlns:p14="http://schemas.microsoft.com/office/powerpoint/2010/main" val="67705538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A24A532-E9CE-42FD-82B2-563BC431AA36}"/>
              </a:ext>
            </a:extLst>
          </p:cNvPr>
          <p:cNvSpPr>
            <a:spLocks noGrp="1"/>
          </p:cNvSpPr>
          <p:nvPr>
            <p:ph type="title"/>
          </p:nvPr>
        </p:nvSpPr>
        <p:spPr/>
        <p:txBody>
          <a:bodyPr/>
          <a:lstStyle/>
          <a:p>
            <a:r>
              <a:rPr lang="en-US" dirty="0"/>
              <a:t>Demographics</a:t>
            </a:r>
          </a:p>
        </p:txBody>
      </p:sp>
      <p:sp>
        <p:nvSpPr>
          <p:cNvPr id="4" name="Text Box 2">
            <a:extLst>
              <a:ext uri="{FF2B5EF4-FFF2-40B4-BE49-F238E27FC236}">
                <a16:creationId xmlns:a16="http://schemas.microsoft.com/office/drawing/2014/main" id="{8B1609A1-F397-4B45-A933-1675B1C5BA06}"/>
              </a:ext>
            </a:extLst>
          </p:cNvPr>
          <p:cNvSpPr txBox="1">
            <a:spLocks noChangeArrowheads="1"/>
          </p:cNvSpPr>
          <p:nvPr/>
        </p:nvSpPr>
        <p:spPr bwMode="auto">
          <a:xfrm>
            <a:off x="1298142" y="1607127"/>
            <a:ext cx="2102572" cy="2290619"/>
          </a:xfrm>
          <a:prstGeom prst="rect">
            <a:avLst/>
          </a:prstGeom>
          <a:solidFill>
            <a:schemeClr val="accent1">
              <a:lumMod val="20000"/>
              <a:lumOff val="80000"/>
            </a:schemeClr>
          </a:solidFill>
          <a:ln w="9525">
            <a:solidFill>
              <a:schemeClr val="tx1">
                <a:lumMod val="50000"/>
                <a:lumOff val="50000"/>
              </a:schemeClr>
            </a:solidFill>
            <a:miter lim="800000"/>
            <a:headEnd/>
            <a:tailEnd/>
          </a:ln>
        </p:spPr>
        <p:txBody>
          <a:bodyPr rot="0" vert="horz" wrap="square" lIns="0" tIns="0" rIns="0" bIns="0" anchor="ctr" anchorCtr="0">
            <a:noAutofit/>
          </a:bodyPr>
          <a:lstStyle/>
          <a:p>
            <a:pPr marL="0" marR="0" algn="ctr">
              <a:lnSpc>
                <a:spcPct val="107000"/>
              </a:lnSpc>
              <a:spcBef>
                <a:spcPts val="0"/>
              </a:spcBef>
              <a:spcAft>
                <a:spcPts val="0"/>
              </a:spcAft>
            </a:pPr>
            <a:r>
              <a:rPr lang="en-US" sz="1400" dirty="0">
                <a:latin typeface="Arial Narrow" panose="020B0606020202030204" pitchFamily="34" charset="0"/>
                <a:ea typeface="Calibri" panose="020F0502020204030204" pitchFamily="34" charset="0"/>
                <a:cs typeface="Calibri" panose="020F0502020204030204" pitchFamily="34" charset="0"/>
              </a:rPr>
              <a:t>OXFORD</a:t>
            </a:r>
            <a:r>
              <a:rPr lang="en-US" sz="1400" dirty="0">
                <a:effectLst/>
                <a:latin typeface="Arial Narrow" panose="020B0606020202030204" pitchFamily="34" charset="0"/>
                <a:ea typeface="Calibri" panose="020F0502020204030204" pitchFamily="34" charset="0"/>
                <a:cs typeface="Calibri" panose="020F0502020204030204" pitchFamily="34" charset="0"/>
              </a:rPr>
              <a:t> COUNTY</a:t>
            </a:r>
            <a:endParaRPr lang="en-US" sz="1200" dirty="0">
              <a:effectLst/>
              <a:latin typeface="Arial Narrow" panose="020B0606020202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400" dirty="0">
                <a:effectLst/>
                <a:latin typeface="Arial Narrow" panose="020B0606020202030204" pitchFamily="34" charset="0"/>
                <a:ea typeface="Calibri" panose="020F0502020204030204" pitchFamily="34" charset="0"/>
                <a:cs typeface="Calibri" panose="020F0502020204030204" pitchFamily="34" charset="0"/>
              </a:rPr>
              <a:t>POPULATION</a:t>
            </a:r>
            <a:endParaRPr lang="en-US" sz="1200" dirty="0">
              <a:effectLst/>
              <a:latin typeface="Arial Narrow" panose="020B0606020202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300"/>
              </a:spcAft>
            </a:pPr>
            <a:r>
              <a:rPr lang="en-US" sz="2800" b="1" dirty="0">
                <a:latin typeface="HelveticaNeueLT Std Med" panose="020B0604020202020204" pitchFamily="34" charset="0"/>
                <a:ea typeface="Calibri" panose="020F0502020204030204" pitchFamily="34" charset="0"/>
                <a:cs typeface="Calibri" panose="020F0502020204030204" pitchFamily="34" charset="0"/>
              </a:rPr>
              <a:t>57,550</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300" dirty="0">
                <a:effectLst/>
                <a:latin typeface="Calibri" panose="020F0502020204030204" pitchFamily="34" charset="0"/>
                <a:ea typeface="Calibri" panose="020F0502020204030204" pitchFamily="34" charset="0"/>
                <a:cs typeface="Calibri" panose="020F0502020204030204" pitchFamily="34" charset="0"/>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700" dirty="0">
                <a:effectLst/>
                <a:latin typeface="Calibri" panose="020F0502020204030204" pitchFamily="34" charset="0"/>
                <a:ea typeface="Calibri" panose="020F0502020204030204" pitchFamily="34" charset="0"/>
                <a:cs typeface="Calibri" panose="020F0502020204030204" pitchFamily="34" charset="0"/>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400" dirty="0">
                <a:effectLst/>
                <a:latin typeface="Arial Narrow" panose="020B0606020202030204" pitchFamily="34" charset="0"/>
                <a:ea typeface="Calibri" panose="020F0502020204030204" pitchFamily="34" charset="0"/>
                <a:cs typeface="Calibri" panose="020F0502020204030204" pitchFamily="34" charset="0"/>
              </a:rPr>
              <a:t>STATE OF MAINE</a:t>
            </a:r>
            <a:endParaRPr lang="en-US" sz="1200" dirty="0">
              <a:effectLst/>
              <a:latin typeface="Arial Narrow" panose="020B0606020202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400" dirty="0">
                <a:effectLst/>
                <a:latin typeface="Arial Narrow" panose="020B0606020202030204" pitchFamily="34" charset="0"/>
                <a:ea typeface="Calibri" panose="020F0502020204030204" pitchFamily="34" charset="0"/>
                <a:cs typeface="Calibri" panose="020F0502020204030204" pitchFamily="34" charset="0"/>
              </a:rPr>
              <a:t>POPULATION</a:t>
            </a:r>
            <a:endParaRPr lang="en-US" sz="1200" dirty="0">
              <a:effectLst/>
              <a:latin typeface="Arial Narrow" panose="020B0606020202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2800" b="1" dirty="0">
                <a:effectLst/>
                <a:latin typeface="HelveticaNeueLT Std Med" panose="020B0604020202020204" pitchFamily="34" charset="0"/>
                <a:ea typeface="Calibri" panose="020F0502020204030204" pitchFamily="34" charset="0"/>
                <a:cs typeface="Calibri" panose="020F0502020204030204" pitchFamily="34" charset="0"/>
              </a:rPr>
              <a:t>1,362,359</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angle 4">
            <a:extLst>
              <a:ext uri="{FF2B5EF4-FFF2-40B4-BE49-F238E27FC236}">
                <a16:creationId xmlns:a16="http://schemas.microsoft.com/office/drawing/2014/main" id="{9F603DAE-02DD-4B36-90E6-57A9007491DC}"/>
              </a:ext>
            </a:extLst>
          </p:cNvPr>
          <p:cNvSpPr/>
          <p:nvPr/>
        </p:nvSpPr>
        <p:spPr>
          <a:xfrm>
            <a:off x="4035858" y="1323055"/>
            <a:ext cx="6858000" cy="4572000"/>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lnSpc>
                <a:spcPct val="107000"/>
              </a:lnSpc>
              <a:spcBef>
                <a:spcPts val="0"/>
              </a:spcBef>
              <a:spcAft>
                <a:spcPts val="0"/>
              </a:spcAft>
            </a:pPr>
            <a:r>
              <a:rPr lang="en-US" sz="14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Age distribution for Oxford County </a:t>
            </a:r>
            <a:endParaRPr lang="en-US" sz="1400" dirty="0">
              <a:effectLst/>
              <a:latin typeface="Arial" panose="020B0604020202020204" pitchFamily="34" charset="0"/>
              <a:ea typeface="Calibri" panose="020F0502020204030204" pitchFamily="34" charset="0"/>
              <a:cs typeface="Arial" panose="020B0604020202020204" pitchFamily="34" charset="0"/>
            </a:endParaRPr>
          </a:p>
          <a:p>
            <a:pPr marL="0" marR="0" algn="ctr">
              <a:lnSpc>
                <a:spcPct val="107000"/>
              </a:lnSpc>
              <a:spcBef>
                <a:spcPts val="0"/>
              </a:spcBef>
              <a:spcAft>
                <a:spcPts val="0"/>
              </a:spcAft>
            </a:pPr>
            <a:r>
              <a:rPr lang="en-US" sz="105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AGE</a:t>
            </a:r>
            <a:endParaRPr lang="en-US" sz="1400" dirty="0">
              <a:effectLst/>
              <a:latin typeface="Arial" panose="020B0604020202020204" pitchFamily="34" charset="0"/>
              <a:ea typeface="Calibri" panose="020F0502020204030204" pitchFamily="34" charset="0"/>
              <a:cs typeface="Arial" panose="020B0604020202020204" pitchFamily="34" charset="0"/>
            </a:endParaRPr>
          </a:p>
          <a:p>
            <a:pPr marL="0" marR="0" algn="ctr">
              <a:lnSpc>
                <a:spcPct val="107000"/>
              </a:lnSpc>
              <a:spcBef>
                <a:spcPts val="0"/>
              </a:spcBef>
              <a:spcAft>
                <a:spcPts val="0"/>
              </a:spcAft>
            </a:pPr>
            <a:r>
              <a:rPr lang="en-US" sz="900" b="1" dirty="0">
                <a:effectLst/>
                <a:latin typeface="HelveticaNeueLT Std Lt" panose="020B0403020202020204" pitchFamily="34" charset="0"/>
                <a:ea typeface="Calibri" panose="020F0502020204030204" pitchFamily="34" charset="0"/>
                <a:cs typeface="Times New Roman" panose="02020603050405020304" pitchFamily="18" charset="0"/>
              </a:rPr>
              <a:t> </a:t>
            </a:r>
            <a:endParaRPr lang="en-US" sz="1100" dirty="0">
              <a:effectLst/>
              <a:ea typeface="Calibri" panose="020F0502020204030204" pitchFamily="34" charset="0"/>
              <a:cs typeface="Times New Roman" panose="02020603050405020304" pitchFamily="18" charset="0"/>
            </a:endParaRPr>
          </a:p>
          <a:p>
            <a:pPr marL="0" marR="0" algn="ctr">
              <a:lnSpc>
                <a:spcPct val="120000"/>
              </a:lnSpc>
              <a:spcBef>
                <a:spcPts val="0"/>
              </a:spcBef>
              <a:spcAft>
                <a:spcPts val="0"/>
              </a:spcAft>
            </a:pPr>
            <a:r>
              <a:rPr lang="en-US" sz="900" dirty="0">
                <a:solidFill>
                  <a:srgbClr val="000000"/>
                </a:solidFill>
                <a:effectLst/>
                <a:latin typeface="HelveticaNeueLT Std" panose="020B0604020202020204" pitchFamily="34" charset="0"/>
                <a:ea typeface="Calibri" panose="020F0502020204030204" pitchFamily="34" charset="0"/>
                <a:cs typeface="Times New Roman" panose="02020603050405020304" pitchFamily="18" charset="0"/>
              </a:rPr>
              <a:t> </a:t>
            </a:r>
            <a:endParaRPr lang="en-US" sz="1100" dirty="0">
              <a:effectLst/>
              <a:ea typeface="Calibri" panose="020F0502020204030204" pitchFamily="34" charset="0"/>
              <a:cs typeface="Times New Roman" panose="02020603050405020304" pitchFamily="18" charset="0"/>
            </a:endParaRPr>
          </a:p>
          <a:p>
            <a:pPr marL="0" marR="0" algn="ctr">
              <a:lnSpc>
                <a:spcPct val="120000"/>
              </a:lnSpc>
              <a:spcBef>
                <a:spcPts val="0"/>
              </a:spcBef>
              <a:spcAft>
                <a:spcPts val="0"/>
              </a:spcAft>
            </a:pPr>
            <a:r>
              <a:rPr lang="en-US" sz="900" dirty="0">
                <a:solidFill>
                  <a:srgbClr val="000000"/>
                </a:solidFill>
                <a:effectLst/>
                <a:latin typeface="HelveticaNeueLT Std" panose="020B0604020202020204" pitchFamily="34" charset="0"/>
                <a:ea typeface="Calibri" panose="020F0502020204030204" pitchFamily="34" charset="0"/>
                <a:cs typeface="Times New Roman" panose="02020603050405020304" pitchFamily="18" charset="0"/>
              </a:rPr>
              <a:t> </a:t>
            </a:r>
            <a:endParaRPr lang="en-US" sz="1100" dirty="0">
              <a:effectLst/>
              <a:ea typeface="Calibri" panose="020F0502020204030204" pitchFamily="34" charset="0"/>
              <a:cs typeface="Times New Roman" panose="02020603050405020304" pitchFamily="18" charset="0"/>
            </a:endParaRPr>
          </a:p>
          <a:p>
            <a:pPr marL="0" marR="0" algn="ctr">
              <a:lnSpc>
                <a:spcPct val="120000"/>
              </a:lnSpc>
              <a:spcBef>
                <a:spcPts val="0"/>
              </a:spcBef>
              <a:spcAft>
                <a:spcPts val="0"/>
              </a:spcAft>
            </a:pPr>
            <a:r>
              <a:rPr lang="en-US" sz="900" dirty="0">
                <a:solidFill>
                  <a:srgbClr val="000000"/>
                </a:solidFill>
                <a:effectLst/>
                <a:latin typeface="HelveticaNeueLT Std" panose="020B0604020202020204" pitchFamily="34" charset="0"/>
                <a:ea typeface="Calibri" panose="020F0502020204030204" pitchFamily="34" charset="0"/>
                <a:cs typeface="Times New Roman" panose="02020603050405020304" pitchFamily="18" charset="0"/>
              </a:rPr>
              <a:t> </a:t>
            </a:r>
            <a:endParaRPr lang="en-US" sz="1100" dirty="0">
              <a:effectLst/>
              <a:ea typeface="Calibri" panose="020F0502020204030204" pitchFamily="34" charset="0"/>
              <a:cs typeface="Times New Roman" panose="02020603050405020304" pitchFamily="18" charset="0"/>
            </a:endParaRPr>
          </a:p>
          <a:p>
            <a:pPr marL="0" marR="0" algn="ctr">
              <a:lnSpc>
                <a:spcPct val="120000"/>
              </a:lnSpc>
              <a:spcBef>
                <a:spcPts val="0"/>
              </a:spcBef>
              <a:spcAft>
                <a:spcPts val="0"/>
              </a:spcAft>
            </a:pPr>
            <a:r>
              <a:rPr lang="en-US" sz="900" dirty="0">
                <a:solidFill>
                  <a:srgbClr val="000000"/>
                </a:solidFill>
                <a:effectLst/>
                <a:latin typeface="HelveticaNeueLT Std" panose="020B0604020202020204" pitchFamily="34" charset="0"/>
                <a:ea typeface="Calibri" panose="020F0502020204030204" pitchFamily="34" charset="0"/>
                <a:cs typeface="Times New Roman" panose="02020603050405020304" pitchFamily="18" charset="0"/>
              </a:rPr>
              <a:t> </a:t>
            </a:r>
            <a:endParaRPr lang="en-US" sz="1100" dirty="0">
              <a:effectLst/>
              <a:ea typeface="Calibri" panose="020F0502020204030204" pitchFamily="34" charset="0"/>
              <a:cs typeface="Times New Roman" panose="02020603050405020304" pitchFamily="18" charset="0"/>
            </a:endParaRPr>
          </a:p>
          <a:p>
            <a:pPr marL="0" marR="0" algn="ctr">
              <a:lnSpc>
                <a:spcPct val="120000"/>
              </a:lnSpc>
              <a:spcBef>
                <a:spcPts val="0"/>
              </a:spcBef>
              <a:spcAft>
                <a:spcPts val="0"/>
              </a:spcAft>
            </a:pPr>
            <a:r>
              <a:rPr lang="en-US" sz="900" dirty="0">
                <a:solidFill>
                  <a:srgbClr val="000000"/>
                </a:solidFill>
                <a:effectLst/>
                <a:latin typeface="HelveticaNeueLT Std" panose="020B0604020202020204" pitchFamily="34" charset="0"/>
                <a:ea typeface="Calibri" panose="020F0502020204030204" pitchFamily="34" charset="0"/>
                <a:cs typeface="Times New Roman" panose="02020603050405020304" pitchFamily="18" charset="0"/>
              </a:rPr>
              <a:t> </a:t>
            </a:r>
            <a:endParaRPr lang="en-US" sz="1100" dirty="0">
              <a:effectLst/>
              <a:ea typeface="Calibri" panose="020F0502020204030204" pitchFamily="34" charset="0"/>
              <a:cs typeface="Times New Roman" panose="02020603050405020304" pitchFamily="18" charset="0"/>
            </a:endParaRPr>
          </a:p>
          <a:p>
            <a:pPr marL="0" marR="0" algn="ctr">
              <a:lnSpc>
                <a:spcPct val="120000"/>
              </a:lnSpc>
              <a:spcBef>
                <a:spcPts val="0"/>
              </a:spcBef>
              <a:spcAft>
                <a:spcPts val="0"/>
              </a:spcAft>
            </a:pPr>
            <a:r>
              <a:rPr lang="en-US" sz="900" dirty="0">
                <a:solidFill>
                  <a:srgbClr val="000000"/>
                </a:solidFill>
                <a:effectLst/>
                <a:latin typeface="HelveticaNeueLT Std" panose="020B0604020202020204" pitchFamily="34" charset="0"/>
                <a:ea typeface="Calibri" panose="020F0502020204030204" pitchFamily="34" charset="0"/>
                <a:cs typeface="Times New Roman" panose="02020603050405020304" pitchFamily="18" charset="0"/>
              </a:rPr>
              <a:t> </a:t>
            </a:r>
            <a:endParaRPr lang="en-US" sz="1100" dirty="0">
              <a:effectLst/>
              <a:ea typeface="Calibri" panose="020F0502020204030204" pitchFamily="34" charset="0"/>
              <a:cs typeface="Times New Roman" panose="02020603050405020304" pitchFamily="18" charset="0"/>
            </a:endParaRPr>
          </a:p>
          <a:p>
            <a:pPr marL="0" marR="0" algn="ctr">
              <a:lnSpc>
                <a:spcPct val="120000"/>
              </a:lnSpc>
              <a:spcBef>
                <a:spcPts val="0"/>
              </a:spcBef>
              <a:spcAft>
                <a:spcPts val="0"/>
              </a:spcAft>
            </a:pPr>
            <a:r>
              <a:rPr lang="en-US" sz="900" dirty="0">
                <a:solidFill>
                  <a:srgbClr val="000000"/>
                </a:solidFill>
                <a:effectLst/>
                <a:latin typeface="HelveticaNeueLT Std" panose="020B0604020202020204" pitchFamily="34" charset="0"/>
                <a:ea typeface="Calibri" panose="020F0502020204030204" pitchFamily="34" charset="0"/>
                <a:cs typeface="Times New Roman" panose="02020603050405020304" pitchFamily="18" charset="0"/>
              </a:rPr>
              <a:t> </a:t>
            </a:r>
            <a:endParaRPr lang="en-US" sz="1100" dirty="0">
              <a:effectLst/>
              <a:ea typeface="Calibri" panose="020F0502020204030204" pitchFamily="34" charset="0"/>
              <a:cs typeface="Times New Roman" panose="02020603050405020304" pitchFamily="18" charset="0"/>
            </a:endParaRPr>
          </a:p>
          <a:p>
            <a:pPr marL="0" marR="0" algn="ctr">
              <a:lnSpc>
                <a:spcPct val="120000"/>
              </a:lnSpc>
              <a:spcBef>
                <a:spcPts val="0"/>
              </a:spcBef>
              <a:spcAft>
                <a:spcPts val="0"/>
              </a:spcAft>
            </a:pPr>
            <a:r>
              <a:rPr lang="en-US" sz="900" dirty="0">
                <a:solidFill>
                  <a:srgbClr val="000000"/>
                </a:solidFill>
                <a:effectLst/>
                <a:latin typeface="HelveticaNeueLT Std" panose="020B0604020202020204" pitchFamily="34" charset="0"/>
                <a:ea typeface="Calibri" panose="020F0502020204030204" pitchFamily="34" charset="0"/>
                <a:cs typeface="Times New Roman" panose="02020603050405020304" pitchFamily="18" charset="0"/>
              </a:rPr>
              <a:t> </a:t>
            </a:r>
            <a:endParaRPr lang="en-US" sz="1100" dirty="0">
              <a:effectLst/>
              <a:ea typeface="Calibri" panose="020F0502020204030204" pitchFamily="34" charset="0"/>
              <a:cs typeface="Times New Roman" panose="02020603050405020304" pitchFamily="18" charset="0"/>
            </a:endParaRPr>
          </a:p>
          <a:p>
            <a:pPr marL="0" marR="0" algn="ctr">
              <a:lnSpc>
                <a:spcPct val="120000"/>
              </a:lnSpc>
              <a:spcBef>
                <a:spcPts val="0"/>
              </a:spcBef>
              <a:spcAft>
                <a:spcPts val="0"/>
              </a:spcAft>
            </a:pPr>
            <a:r>
              <a:rPr lang="en-US" sz="900" dirty="0">
                <a:solidFill>
                  <a:srgbClr val="000000"/>
                </a:solidFill>
                <a:effectLst/>
                <a:latin typeface="HelveticaNeueLT Std" panose="020B0604020202020204" pitchFamily="34" charset="0"/>
                <a:ea typeface="Calibri" panose="020F0502020204030204" pitchFamily="34" charset="0"/>
                <a:cs typeface="Times New Roman" panose="02020603050405020304" pitchFamily="18" charset="0"/>
              </a:rPr>
              <a:t> </a:t>
            </a:r>
            <a:endParaRPr lang="en-US" sz="1100" dirty="0">
              <a:effectLst/>
              <a:ea typeface="Calibri" panose="020F0502020204030204" pitchFamily="34" charset="0"/>
              <a:cs typeface="Times New Roman" panose="02020603050405020304" pitchFamily="18" charset="0"/>
            </a:endParaRPr>
          </a:p>
          <a:p>
            <a:pPr marL="0" marR="0" algn="ctr">
              <a:lnSpc>
                <a:spcPct val="120000"/>
              </a:lnSpc>
              <a:spcBef>
                <a:spcPts val="0"/>
              </a:spcBef>
              <a:spcAft>
                <a:spcPts val="0"/>
              </a:spcAft>
            </a:pPr>
            <a:r>
              <a:rPr lang="en-US" sz="900" dirty="0">
                <a:solidFill>
                  <a:srgbClr val="000000"/>
                </a:solidFill>
                <a:effectLst/>
                <a:latin typeface="HelveticaNeueLT Std" panose="020B0604020202020204" pitchFamily="34" charset="0"/>
                <a:ea typeface="Calibri" panose="020F0502020204030204" pitchFamily="34" charset="0"/>
                <a:cs typeface="Times New Roman" panose="02020603050405020304" pitchFamily="18" charset="0"/>
              </a:rPr>
              <a:t> </a:t>
            </a:r>
            <a:endParaRPr lang="en-US" sz="1100" dirty="0">
              <a:effectLst/>
              <a:ea typeface="Calibri" panose="020F0502020204030204" pitchFamily="34" charset="0"/>
              <a:cs typeface="Times New Roman" panose="02020603050405020304" pitchFamily="18" charset="0"/>
            </a:endParaRPr>
          </a:p>
          <a:p>
            <a:pPr marL="0" marR="0" algn="ctr">
              <a:lnSpc>
                <a:spcPct val="120000"/>
              </a:lnSpc>
              <a:spcBef>
                <a:spcPts val="0"/>
              </a:spcBef>
              <a:spcAft>
                <a:spcPts val="0"/>
              </a:spcAft>
            </a:pPr>
            <a:r>
              <a:rPr lang="en-US" sz="900" dirty="0">
                <a:solidFill>
                  <a:srgbClr val="000000"/>
                </a:solidFill>
                <a:effectLst/>
                <a:latin typeface="HelveticaNeueLT Std" panose="020B0604020202020204" pitchFamily="34" charset="0"/>
                <a:ea typeface="Calibri" panose="020F0502020204030204" pitchFamily="34" charset="0"/>
                <a:cs typeface="Times New Roman" panose="02020603050405020304" pitchFamily="18" charset="0"/>
              </a:rPr>
              <a:t> </a:t>
            </a:r>
            <a:endParaRPr lang="en-US" sz="1100" dirty="0">
              <a:effectLst/>
              <a:ea typeface="Calibri" panose="020F0502020204030204" pitchFamily="34" charset="0"/>
              <a:cs typeface="Times New Roman" panose="02020603050405020304" pitchFamily="18" charset="0"/>
            </a:endParaRPr>
          </a:p>
          <a:p>
            <a:pPr marL="0" marR="0" algn="ctr">
              <a:lnSpc>
                <a:spcPct val="120000"/>
              </a:lnSpc>
              <a:spcBef>
                <a:spcPts val="0"/>
              </a:spcBef>
              <a:spcAft>
                <a:spcPts val="0"/>
              </a:spcAft>
            </a:pPr>
            <a:r>
              <a:rPr lang="en-US" sz="900" dirty="0">
                <a:solidFill>
                  <a:srgbClr val="000000"/>
                </a:solidFill>
                <a:effectLst/>
                <a:latin typeface="HelveticaNeueLT Std" panose="020B0604020202020204" pitchFamily="34" charset="0"/>
                <a:ea typeface="Calibri" panose="020F0502020204030204" pitchFamily="34" charset="0"/>
                <a:cs typeface="Times New Roman" panose="02020603050405020304" pitchFamily="18" charset="0"/>
              </a:rPr>
              <a:t> </a:t>
            </a:r>
            <a:endParaRPr lang="en-US" sz="1100" dirty="0">
              <a:effectLst/>
              <a:ea typeface="Calibri" panose="020F0502020204030204" pitchFamily="34" charset="0"/>
              <a:cs typeface="Times New Roman" panose="02020603050405020304" pitchFamily="18" charset="0"/>
            </a:endParaRPr>
          </a:p>
          <a:p>
            <a:pPr marL="0" marR="0" algn="ctr">
              <a:lnSpc>
                <a:spcPct val="120000"/>
              </a:lnSpc>
              <a:spcBef>
                <a:spcPts val="0"/>
              </a:spcBef>
              <a:spcAft>
                <a:spcPts val="0"/>
              </a:spcAft>
            </a:pPr>
            <a:r>
              <a:rPr lang="en-US" sz="900" dirty="0">
                <a:solidFill>
                  <a:srgbClr val="000000"/>
                </a:solidFill>
                <a:effectLst/>
                <a:latin typeface="HelveticaNeueLT Std" panose="020B0604020202020204" pitchFamily="34" charset="0"/>
                <a:ea typeface="Calibri" panose="020F0502020204030204" pitchFamily="34" charset="0"/>
                <a:cs typeface="Times New Roman" panose="02020603050405020304" pitchFamily="18" charset="0"/>
              </a:rPr>
              <a:t> </a:t>
            </a:r>
            <a:endParaRPr lang="en-US" sz="1100" dirty="0">
              <a:effectLst/>
              <a:ea typeface="Calibri" panose="020F0502020204030204" pitchFamily="34" charset="0"/>
              <a:cs typeface="Times New Roman" panose="02020603050405020304" pitchFamily="18" charset="0"/>
            </a:endParaRPr>
          </a:p>
          <a:p>
            <a:pPr marL="0" marR="0" algn="ctr">
              <a:lnSpc>
                <a:spcPct val="120000"/>
              </a:lnSpc>
              <a:spcBef>
                <a:spcPts val="0"/>
              </a:spcBef>
              <a:spcAft>
                <a:spcPts val="0"/>
              </a:spcAft>
            </a:pPr>
            <a:r>
              <a:rPr lang="en-US" sz="900" dirty="0">
                <a:solidFill>
                  <a:srgbClr val="000000"/>
                </a:solidFill>
                <a:effectLst/>
                <a:latin typeface="HelveticaNeueLT Std" panose="020B0604020202020204" pitchFamily="34" charset="0"/>
                <a:ea typeface="Calibri" panose="020F0502020204030204" pitchFamily="34" charset="0"/>
                <a:cs typeface="Times New Roman" panose="02020603050405020304" pitchFamily="18" charset="0"/>
              </a:rPr>
              <a:t> </a:t>
            </a:r>
            <a:endParaRPr lang="en-US" sz="1100" dirty="0">
              <a:effectLst/>
              <a:ea typeface="Calibri" panose="020F0502020204030204" pitchFamily="34" charset="0"/>
              <a:cs typeface="Times New Roman" panose="02020603050405020304" pitchFamily="18" charset="0"/>
            </a:endParaRPr>
          </a:p>
          <a:p>
            <a:pPr marL="0" marR="0" algn="ctr">
              <a:lnSpc>
                <a:spcPct val="120000"/>
              </a:lnSpc>
              <a:spcBef>
                <a:spcPts val="0"/>
              </a:spcBef>
              <a:spcAft>
                <a:spcPts val="0"/>
              </a:spcAft>
            </a:pPr>
            <a:r>
              <a:rPr lang="en-US" sz="900" dirty="0">
                <a:solidFill>
                  <a:srgbClr val="000000"/>
                </a:solidFill>
                <a:effectLst/>
                <a:latin typeface="HelveticaNeueLT Std" panose="020B0604020202020204" pitchFamily="34" charset="0"/>
                <a:ea typeface="Calibri" panose="020F0502020204030204" pitchFamily="34" charset="0"/>
                <a:cs typeface="Times New Roman" panose="02020603050405020304" pitchFamily="18" charset="0"/>
              </a:rPr>
              <a:t> </a:t>
            </a:r>
            <a:endParaRPr lang="en-US" sz="1100" dirty="0">
              <a:effectLst/>
              <a:ea typeface="Calibri" panose="020F0502020204030204" pitchFamily="34" charset="0"/>
              <a:cs typeface="Times New Roman" panose="02020603050405020304" pitchFamily="18" charset="0"/>
            </a:endParaRPr>
          </a:p>
          <a:p>
            <a:pPr marL="0" marR="0" algn="ctr">
              <a:lnSpc>
                <a:spcPct val="120000"/>
              </a:lnSpc>
              <a:spcBef>
                <a:spcPts val="0"/>
              </a:spcBef>
              <a:spcAft>
                <a:spcPts val="0"/>
              </a:spcAft>
            </a:pPr>
            <a:r>
              <a:rPr lang="en-US" sz="900" dirty="0">
                <a:solidFill>
                  <a:srgbClr val="000000"/>
                </a:solidFill>
                <a:effectLst/>
                <a:latin typeface="HelveticaNeueLT Std" panose="020B0604020202020204" pitchFamily="34" charset="0"/>
                <a:ea typeface="Calibri" panose="020F0502020204030204" pitchFamily="34" charset="0"/>
                <a:cs typeface="Times New Roman" panose="02020603050405020304" pitchFamily="18" charset="0"/>
              </a:rPr>
              <a:t> </a:t>
            </a:r>
            <a:endParaRPr lang="en-US" sz="1100" dirty="0">
              <a:effectLst/>
              <a:ea typeface="Calibri" panose="020F0502020204030204" pitchFamily="34" charset="0"/>
              <a:cs typeface="Times New Roman" panose="02020603050405020304" pitchFamily="18" charset="0"/>
            </a:endParaRPr>
          </a:p>
          <a:p>
            <a:pPr marL="0" marR="0" algn="ctr">
              <a:lnSpc>
                <a:spcPct val="120000"/>
              </a:lnSpc>
              <a:spcBef>
                <a:spcPts val="0"/>
              </a:spcBef>
              <a:spcAft>
                <a:spcPts val="0"/>
              </a:spcAft>
            </a:pPr>
            <a:r>
              <a:rPr lang="en-US" sz="900" dirty="0">
                <a:solidFill>
                  <a:srgbClr val="000000"/>
                </a:solidFill>
                <a:effectLst/>
                <a:latin typeface="HelveticaNeueLT Std" panose="020B0604020202020204" pitchFamily="34" charset="0"/>
                <a:ea typeface="Calibri" panose="020F0502020204030204" pitchFamily="34" charset="0"/>
                <a:cs typeface="Times New Roman" panose="02020603050405020304" pitchFamily="18" charset="0"/>
              </a:rPr>
              <a:t> </a:t>
            </a:r>
            <a:endParaRPr lang="en-US" sz="1100" dirty="0">
              <a:effectLst/>
              <a:ea typeface="Calibri" panose="020F0502020204030204" pitchFamily="34" charset="0"/>
              <a:cs typeface="Times New Roman" panose="02020603050405020304" pitchFamily="18" charset="0"/>
            </a:endParaRPr>
          </a:p>
          <a:p>
            <a:pPr marL="0" marR="0" algn="ctr">
              <a:lnSpc>
                <a:spcPct val="120000"/>
              </a:lnSpc>
              <a:spcBef>
                <a:spcPts val="0"/>
              </a:spcBef>
              <a:spcAft>
                <a:spcPts val="0"/>
              </a:spcAft>
            </a:pPr>
            <a:r>
              <a:rPr lang="en-US" sz="900" dirty="0">
                <a:solidFill>
                  <a:srgbClr val="000000"/>
                </a:solidFill>
                <a:effectLst/>
                <a:latin typeface="HelveticaNeueLT Std" panose="020B0604020202020204" pitchFamily="34" charset="0"/>
                <a:ea typeface="Calibri" panose="020F0502020204030204" pitchFamily="34" charset="0"/>
                <a:cs typeface="Times New Roman" panose="02020603050405020304" pitchFamily="18" charset="0"/>
              </a:rPr>
              <a:t> </a:t>
            </a:r>
            <a:endParaRPr lang="en-US" sz="1100" dirty="0">
              <a:effectLst/>
              <a:ea typeface="Calibri" panose="020F0502020204030204" pitchFamily="34" charset="0"/>
              <a:cs typeface="Times New Roman" panose="02020603050405020304" pitchFamily="18" charset="0"/>
            </a:endParaRPr>
          </a:p>
          <a:p>
            <a:pPr marL="0" marR="0" algn="ctr">
              <a:lnSpc>
                <a:spcPct val="120000"/>
              </a:lnSpc>
              <a:spcBef>
                <a:spcPts val="0"/>
              </a:spcBef>
              <a:spcAft>
                <a:spcPts val="0"/>
              </a:spcAft>
            </a:pPr>
            <a:r>
              <a:rPr lang="en-US" sz="900" dirty="0">
                <a:solidFill>
                  <a:srgbClr val="000000"/>
                </a:solidFill>
                <a:effectLst/>
                <a:latin typeface="HelveticaNeueLT Std" panose="020B0604020202020204" pitchFamily="34" charset="0"/>
                <a:ea typeface="Calibri" panose="020F0502020204030204" pitchFamily="34" charset="0"/>
                <a:cs typeface="Times New Roman" panose="02020603050405020304" pitchFamily="18" charset="0"/>
              </a:rPr>
              <a:t> </a:t>
            </a:r>
            <a:endParaRPr lang="en-US" sz="1100" dirty="0">
              <a:effectLst/>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000" b="1" dirty="0">
                <a:effectLst/>
                <a:ea typeface="Calibri" panose="020F0502020204030204" pitchFamily="34" charset="0"/>
                <a:cs typeface="Times New Roman" panose="02020603050405020304" pitchFamily="18" charset="0"/>
              </a:rPr>
              <a:t> </a:t>
            </a:r>
            <a:endParaRPr lang="en-US" sz="1100" dirty="0">
              <a:effectLst/>
              <a:ea typeface="Calibri" panose="020F0502020204030204" pitchFamily="34" charset="0"/>
              <a:cs typeface="Times New Roman" panose="02020603050405020304" pitchFamily="18" charset="0"/>
            </a:endParaRPr>
          </a:p>
        </p:txBody>
      </p:sp>
      <p:cxnSp>
        <p:nvCxnSpPr>
          <p:cNvPr id="6" name="Straight Connector 5">
            <a:extLst>
              <a:ext uri="{FF2B5EF4-FFF2-40B4-BE49-F238E27FC236}">
                <a16:creationId xmlns:a16="http://schemas.microsoft.com/office/drawing/2014/main" id="{D667CE54-A0EE-40A6-8D25-7C0079FBE327}"/>
              </a:ext>
            </a:extLst>
          </p:cNvPr>
          <p:cNvCxnSpPr>
            <a:stCxn id="4" idx="1"/>
            <a:endCxn id="4" idx="3"/>
          </p:cNvCxnSpPr>
          <p:nvPr/>
        </p:nvCxnSpPr>
        <p:spPr>
          <a:xfrm>
            <a:off x="1298142" y="2752437"/>
            <a:ext cx="2102572"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10" name="Group 9">
            <a:extLst>
              <a:ext uri="{FF2B5EF4-FFF2-40B4-BE49-F238E27FC236}">
                <a16:creationId xmlns:a16="http://schemas.microsoft.com/office/drawing/2014/main" id="{BBBC7909-AF05-461B-8727-F732974E5B26}"/>
              </a:ext>
            </a:extLst>
          </p:cNvPr>
          <p:cNvGrpSpPr/>
          <p:nvPr/>
        </p:nvGrpSpPr>
        <p:grpSpPr>
          <a:xfrm>
            <a:off x="4229822" y="1724298"/>
            <a:ext cx="6664036" cy="3997233"/>
            <a:chOff x="0" y="0"/>
            <a:chExt cx="5595938" cy="3479482"/>
          </a:xfrm>
          <a:noFill/>
        </p:grpSpPr>
        <p:graphicFrame>
          <p:nvGraphicFramePr>
            <p:cNvPr id="11" name="Chart 10">
              <a:extLst>
                <a:ext uri="{FF2B5EF4-FFF2-40B4-BE49-F238E27FC236}">
                  <a16:creationId xmlns:a16="http://schemas.microsoft.com/office/drawing/2014/main" id="{A7DC571E-9BB6-4C7E-A536-147A8B18EE27}"/>
                </a:ext>
              </a:extLst>
            </p:cNvPr>
            <p:cNvGraphicFramePr>
              <a:graphicFrameLocks/>
            </p:cNvGraphicFramePr>
            <p:nvPr/>
          </p:nvGraphicFramePr>
          <p:xfrm>
            <a:off x="2852738" y="0"/>
            <a:ext cx="2743200" cy="347472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Chart 11">
              <a:extLst>
                <a:ext uri="{FF2B5EF4-FFF2-40B4-BE49-F238E27FC236}">
                  <a16:creationId xmlns:a16="http://schemas.microsoft.com/office/drawing/2014/main" id="{F68B7878-B5E3-425F-80F1-28616245CA39}"/>
                </a:ext>
              </a:extLst>
            </p:cNvPr>
            <p:cNvGraphicFramePr/>
            <p:nvPr>
              <p:extLst>
                <p:ext uri="{D42A27DB-BD31-4B8C-83A1-F6EECF244321}">
                  <p14:modId xmlns:p14="http://schemas.microsoft.com/office/powerpoint/2010/main" val="1276961112"/>
                </p:ext>
              </p:extLst>
            </p:nvPr>
          </p:nvGraphicFramePr>
          <p:xfrm>
            <a:off x="0" y="4762"/>
            <a:ext cx="3017520" cy="3474720"/>
          </p:xfrm>
          <a:graphic>
            <a:graphicData uri="http://schemas.openxmlformats.org/drawingml/2006/chart">
              <c:chart xmlns:c="http://schemas.openxmlformats.org/drawingml/2006/chart" xmlns:r="http://schemas.openxmlformats.org/officeDocument/2006/relationships" r:id="rId4"/>
            </a:graphicData>
          </a:graphic>
        </p:graphicFrame>
      </p:grpSp>
    </p:spTree>
    <p:extLst>
      <p:ext uri="{BB962C8B-B14F-4D97-AF65-F5344CB8AC3E}">
        <p14:creationId xmlns:p14="http://schemas.microsoft.com/office/powerpoint/2010/main" val="260348220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A24A532-E9CE-42FD-82B2-563BC431AA36}"/>
              </a:ext>
            </a:extLst>
          </p:cNvPr>
          <p:cNvSpPr>
            <a:spLocks noGrp="1"/>
          </p:cNvSpPr>
          <p:nvPr>
            <p:ph type="title"/>
          </p:nvPr>
        </p:nvSpPr>
        <p:spPr/>
        <p:txBody>
          <a:bodyPr/>
          <a:lstStyle/>
          <a:p>
            <a:r>
              <a:rPr lang="en-US" dirty="0"/>
              <a:t>Demographics</a:t>
            </a:r>
          </a:p>
        </p:txBody>
      </p:sp>
      <p:sp>
        <p:nvSpPr>
          <p:cNvPr id="7" name="Text Box 62">
            <a:extLst>
              <a:ext uri="{FF2B5EF4-FFF2-40B4-BE49-F238E27FC236}">
                <a16:creationId xmlns:a16="http://schemas.microsoft.com/office/drawing/2014/main" id="{2F87A891-F78D-4E2D-BB22-D5AB07C2D5B1}"/>
              </a:ext>
            </a:extLst>
          </p:cNvPr>
          <p:cNvSpPr txBox="1">
            <a:spLocks noChangeArrowheads="1"/>
          </p:cNvSpPr>
          <p:nvPr/>
        </p:nvSpPr>
        <p:spPr bwMode="auto">
          <a:xfrm>
            <a:off x="3077497" y="1386727"/>
            <a:ext cx="3267886" cy="1179492"/>
          </a:xfrm>
          <a:prstGeom prst="rect">
            <a:avLst/>
          </a:prstGeom>
          <a:noFill/>
          <a:ln w="9525">
            <a:noFill/>
            <a:miter lim="800000"/>
            <a:headEnd/>
            <a:tailEnd/>
          </a:ln>
        </p:spPr>
        <p:txBody>
          <a:bodyPr rot="0" vert="horz" wrap="square" lIns="91440" tIns="45720" rIns="91440" bIns="45720" anchor="t" anchorCtr="0">
            <a:noAutofit/>
          </a:bodyPr>
          <a:lstStyle/>
          <a:p>
            <a:pPr marL="0" marR="0">
              <a:lnSpc>
                <a:spcPct val="107000"/>
              </a:lnSpc>
              <a:spcBef>
                <a:spcPts val="0"/>
              </a:spcBef>
              <a:spcAft>
                <a:spcPts val="0"/>
              </a:spcAft>
            </a:pPr>
            <a:r>
              <a:rPr lang="en-US" sz="1200" b="1" dirty="0">
                <a:effectLst/>
                <a:latin typeface="Arial" panose="020B0604020202020204" pitchFamily="34" charset="0"/>
                <a:ea typeface="Calibri" panose="020F0502020204030204" pitchFamily="34" charset="0"/>
                <a:cs typeface="Arial" panose="020B0604020202020204" pitchFamily="34" charset="0"/>
              </a:rPr>
              <a:t>Percentage of people living in</a:t>
            </a:r>
          </a:p>
          <a:p>
            <a:pPr marL="0" marR="0">
              <a:lnSpc>
                <a:spcPct val="107000"/>
              </a:lnSpc>
              <a:spcBef>
                <a:spcPts val="0"/>
              </a:spcBef>
              <a:spcAft>
                <a:spcPts val="0"/>
              </a:spcAft>
            </a:pPr>
            <a:r>
              <a:rPr lang="en-US" sz="1200" b="1" dirty="0">
                <a:effectLst/>
                <a:latin typeface="Arial" panose="020B0604020202020204" pitchFamily="34" charset="0"/>
                <a:ea typeface="Calibri" panose="020F0502020204030204" pitchFamily="34" charset="0"/>
                <a:cs typeface="Arial" panose="020B0604020202020204" pitchFamily="34" charset="0"/>
              </a:rPr>
              <a:t>rural areas</a:t>
            </a:r>
          </a:p>
          <a:p>
            <a:pPr marL="0" marR="0">
              <a:lnSpc>
                <a:spcPct val="107000"/>
              </a:lnSpc>
              <a:spcBef>
                <a:spcPts val="0"/>
              </a:spcBef>
              <a:spcAft>
                <a:spcPts val="0"/>
              </a:spcAft>
            </a:pPr>
            <a:r>
              <a:rPr lang="en-US" sz="1100" dirty="0">
                <a:effectLst/>
                <a:latin typeface="Arial" panose="020B0604020202020204" pitchFamily="34" charset="0"/>
                <a:ea typeface="Calibri" panose="020F0502020204030204" pitchFamily="34" charset="0"/>
                <a:cs typeface="Arial" panose="020B0604020202020204" pitchFamily="34" charset="0"/>
              </a:rPr>
              <a:t>2019</a:t>
            </a:r>
            <a:endParaRPr lang="en-US"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1100" i="1" dirty="0">
                <a:effectLst/>
                <a:latin typeface="Arial" panose="020B0604020202020204" pitchFamily="34" charset="0"/>
                <a:ea typeface="Calibri" panose="020F0502020204030204" pitchFamily="34" charset="0"/>
                <a:cs typeface="Arial" panose="020B0604020202020204" pitchFamily="34" charset="0"/>
              </a:rPr>
              <a:t>New England Round Table for Rural Health</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8" name="Picture 7" descr="Map&#10;&#10;Description automatically generated">
            <a:extLst>
              <a:ext uri="{FF2B5EF4-FFF2-40B4-BE49-F238E27FC236}">
                <a16:creationId xmlns:a16="http://schemas.microsoft.com/office/drawing/2014/main" id="{C87C7D66-8417-4DE4-BFCB-6B9712EE890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99354" y="0"/>
            <a:ext cx="4316361" cy="6108736"/>
          </a:xfrm>
          <a:prstGeom prst="rect">
            <a:avLst/>
          </a:prstGeom>
        </p:spPr>
      </p:pic>
    </p:spTree>
    <p:extLst>
      <p:ext uri="{BB962C8B-B14F-4D97-AF65-F5344CB8AC3E}">
        <p14:creationId xmlns:p14="http://schemas.microsoft.com/office/powerpoint/2010/main" val="382648759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A24A532-E9CE-42FD-82B2-563BC431AA36}"/>
              </a:ext>
            </a:extLst>
          </p:cNvPr>
          <p:cNvSpPr>
            <a:spLocks noGrp="1"/>
          </p:cNvSpPr>
          <p:nvPr>
            <p:ph type="title"/>
          </p:nvPr>
        </p:nvSpPr>
        <p:spPr/>
        <p:txBody>
          <a:bodyPr/>
          <a:lstStyle/>
          <a:p>
            <a:r>
              <a:rPr lang="en-US" dirty="0"/>
              <a:t>Demographics</a:t>
            </a:r>
          </a:p>
        </p:txBody>
      </p:sp>
      <p:grpSp>
        <p:nvGrpSpPr>
          <p:cNvPr id="10" name="Group 9">
            <a:extLst>
              <a:ext uri="{FF2B5EF4-FFF2-40B4-BE49-F238E27FC236}">
                <a16:creationId xmlns:a16="http://schemas.microsoft.com/office/drawing/2014/main" id="{24095972-EC4A-49B5-8123-8E600158184D}"/>
              </a:ext>
            </a:extLst>
          </p:cNvPr>
          <p:cNvGrpSpPr>
            <a:grpSpLocks noChangeAspect="1"/>
          </p:cNvGrpSpPr>
          <p:nvPr/>
        </p:nvGrpSpPr>
        <p:grpSpPr>
          <a:xfrm>
            <a:off x="1053857" y="1332730"/>
            <a:ext cx="6858806" cy="4853757"/>
            <a:chOff x="1098953" y="1333023"/>
            <a:chExt cx="6782345" cy="4799648"/>
          </a:xfrm>
        </p:grpSpPr>
        <p:pic>
          <p:nvPicPr>
            <p:cNvPr id="11" name="Picture 10">
              <a:extLst>
                <a:ext uri="{FF2B5EF4-FFF2-40B4-BE49-F238E27FC236}">
                  <a16:creationId xmlns:a16="http://schemas.microsoft.com/office/drawing/2014/main" id="{6646A9A3-6154-4330-8262-B92B6B345ED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1098953" y="1652111"/>
              <a:ext cx="6782345" cy="4480560"/>
            </a:xfrm>
            <a:prstGeom prst="rect">
              <a:avLst/>
            </a:prstGeom>
            <a:noFill/>
            <a:ln>
              <a:solidFill>
                <a:schemeClr val="bg1">
                  <a:lumMod val="85000"/>
                </a:schemeClr>
              </a:solidFill>
            </a:ln>
          </p:spPr>
        </p:pic>
        <p:sp>
          <p:nvSpPr>
            <p:cNvPr id="12" name="Text Box 62">
              <a:extLst>
                <a:ext uri="{FF2B5EF4-FFF2-40B4-BE49-F238E27FC236}">
                  <a16:creationId xmlns:a16="http://schemas.microsoft.com/office/drawing/2014/main" id="{80DA1F40-CED8-4DF4-B2B5-F6AB0A73F410}"/>
                </a:ext>
              </a:extLst>
            </p:cNvPr>
            <p:cNvSpPr txBox="1">
              <a:spLocks noChangeArrowheads="1"/>
            </p:cNvSpPr>
            <p:nvPr/>
          </p:nvSpPr>
          <p:spPr bwMode="auto">
            <a:xfrm>
              <a:off x="1148823" y="1333023"/>
              <a:ext cx="5372135" cy="638175"/>
            </a:xfrm>
            <a:prstGeom prst="rect">
              <a:avLst/>
            </a:prstGeom>
            <a:noFill/>
            <a:ln w="9525">
              <a:noFill/>
              <a:miter lim="800000"/>
              <a:headEnd/>
              <a:tailEnd/>
            </a:ln>
          </p:spPr>
          <p:txBody>
            <a:bodyPr rot="0" vert="horz" wrap="square" lIns="91440" tIns="45720" rIns="91440" bIns="45720" anchor="t" anchorCtr="0">
              <a:noAutofit/>
            </a:bodyPr>
            <a:lstStyle/>
            <a:p>
              <a:pPr marL="0" marR="0">
                <a:lnSpc>
                  <a:spcPct val="107000"/>
                </a:lnSpc>
                <a:spcBef>
                  <a:spcPts val="0"/>
                </a:spcBef>
                <a:spcAft>
                  <a:spcPts val="0"/>
                </a:spcAft>
              </a:pPr>
              <a:r>
                <a:rPr lang="en-US" sz="1200" b="1" dirty="0">
                  <a:effectLst/>
                  <a:latin typeface="Arial" panose="020B0604020202020204" pitchFamily="34" charset="0"/>
                  <a:ea typeface="Calibri" panose="020F0502020204030204" pitchFamily="34" charset="0"/>
                  <a:cs typeface="Arial" panose="020B0604020202020204" pitchFamily="34" charset="0"/>
                </a:rPr>
                <a:t>Percent of population over age 25 with an associate’s degree or higher</a:t>
              </a:r>
            </a:p>
            <a:p>
              <a:pPr marL="0" marR="0">
                <a:lnSpc>
                  <a:spcPct val="107000"/>
                </a:lnSpc>
                <a:spcBef>
                  <a:spcPts val="0"/>
                </a:spcBef>
                <a:spcAft>
                  <a:spcPts val="0"/>
                </a:spcAft>
              </a:pPr>
              <a:endParaRPr lang="en-US" sz="900"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900" dirty="0">
                  <a:effectLst/>
                  <a:latin typeface="Arial" panose="020B0604020202020204" pitchFamily="34" charset="0"/>
                  <a:ea typeface="Calibri" panose="020F0502020204030204" pitchFamily="34" charset="0"/>
                  <a:cs typeface="Arial" panose="020B0604020202020204" pitchFamily="34" charset="0"/>
                </a:rPr>
                <a:t>2010</a:t>
              </a:r>
              <a:endParaRPr lang="en-US" sz="1200"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900" i="1" dirty="0">
                  <a:effectLst/>
                  <a:latin typeface="Arial" panose="020B0604020202020204" pitchFamily="34" charset="0"/>
                  <a:ea typeface="Calibri" panose="020F0502020204030204" pitchFamily="34" charset="0"/>
                  <a:cs typeface="Arial" panose="020B0604020202020204" pitchFamily="34" charset="0"/>
                </a:rPr>
                <a:t>American Community</a:t>
              </a:r>
              <a:endParaRPr lang="en-US" sz="1200"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900" i="1" dirty="0">
                  <a:effectLst/>
                  <a:latin typeface="Arial" panose="020B0604020202020204" pitchFamily="34" charset="0"/>
                  <a:ea typeface="Calibri" panose="020F0502020204030204" pitchFamily="34" charset="0"/>
                  <a:cs typeface="Arial" panose="020B0604020202020204" pitchFamily="34" charset="0"/>
                </a:rPr>
                <a:t>Survey</a:t>
              </a:r>
              <a:endParaRPr lang="en-US" sz="1200"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800" i="1" dirty="0">
                  <a:effectLst/>
                  <a:latin typeface="HelveticaNeueLT Std" panose="020B060402020202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grpSp>
      <p:pic>
        <p:nvPicPr>
          <p:cNvPr id="13" name="Picture 12">
            <a:extLst>
              <a:ext uri="{FF2B5EF4-FFF2-40B4-BE49-F238E27FC236}">
                <a16:creationId xmlns:a16="http://schemas.microsoft.com/office/drawing/2014/main" id="{B237C1AC-CDE8-41CF-8031-30AC9CF510D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auto">
          <a:xfrm>
            <a:off x="8574183" y="1771622"/>
            <a:ext cx="3037472" cy="4389120"/>
          </a:xfrm>
          <a:prstGeom prst="rect">
            <a:avLst/>
          </a:prstGeom>
          <a:noFill/>
          <a:ln>
            <a:noFill/>
          </a:ln>
        </p:spPr>
      </p:pic>
      <p:sp>
        <p:nvSpPr>
          <p:cNvPr id="14" name="Text Box 193">
            <a:extLst>
              <a:ext uri="{FF2B5EF4-FFF2-40B4-BE49-F238E27FC236}">
                <a16:creationId xmlns:a16="http://schemas.microsoft.com/office/drawing/2014/main" id="{21A878E2-74AE-4718-B373-D919DF46B0E0}"/>
              </a:ext>
            </a:extLst>
          </p:cNvPr>
          <p:cNvSpPr txBox="1">
            <a:spLocks noChangeArrowheads="1"/>
          </p:cNvSpPr>
          <p:nvPr/>
        </p:nvSpPr>
        <p:spPr bwMode="auto">
          <a:xfrm>
            <a:off x="8199154" y="1390368"/>
            <a:ext cx="3785323" cy="624979"/>
          </a:xfrm>
          <a:prstGeom prst="rect">
            <a:avLst/>
          </a:prstGeom>
          <a:noFill/>
          <a:ln w="9525">
            <a:noFill/>
            <a:miter lim="800000"/>
            <a:headEnd/>
            <a:tailEnd/>
          </a:ln>
        </p:spPr>
        <p:txBody>
          <a:bodyPr rot="0" vert="horz" wrap="square" lIns="91440" tIns="45720" rIns="91440" bIns="45720" anchor="t" anchorCtr="0">
            <a:spAutoFit/>
          </a:bodyPr>
          <a:lstStyle/>
          <a:p>
            <a:pPr marL="0" marR="0">
              <a:lnSpc>
                <a:spcPct val="107000"/>
              </a:lnSpc>
              <a:spcBef>
                <a:spcPts val="0"/>
              </a:spcBef>
              <a:spcAft>
                <a:spcPts val="0"/>
              </a:spcAft>
            </a:pPr>
            <a:r>
              <a:rPr lang="en-US" sz="1200" b="1" dirty="0">
                <a:effectLst/>
                <a:latin typeface="Arial" panose="020B0604020202020204" pitchFamily="34" charset="0"/>
                <a:ea typeface="Calibri" panose="020F0502020204030204" pitchFamily="34" charset="0"/>
                <a:cs typeface="Arial" panose="020B0604020202020204" pitchFamily="34" charset="0"/>
              </a:rPr>
              <a:t>Change in percent of population over age 25 with an associate’s degree or higher</a:t>
            </a:r>
            <a:endParaRPr lang="en-US" sz="1600" b="1"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900" dirty="0">
                <a:effectLst/>
                <a:latin typeface="Arial" panose="020B0604020202020204" pitchFamily="34" charset="0"/>
                <a:ea typeface="Calibri" panose="020F0502020204030204" pitchFamily="34" charset="0"/>
                <a:cs typeface="Arial" panose="020B0604020202020204" pitchFamily="34" charset="0"/>
              </a:rPr>
              <a:t>2010 to 2015-2019</a:t>
            </a:r>
            <a:endParaRPr lang="en-US" sz="1200" dirty="0">
              <a:effectLst/>
              <a:latin typeface="Arial" panose="020B0604020202020204" pitchFamily="34" charset="0"/>
              <a:ea typeface="Calibri" panose="020F0502020204030204" pitchFamily="34" charset="0"/>
              <a:cs typeface="Arial" panose="020B0604020202020204" pitchFamily="34" charset="0"/>
            </a:endParaRPr>
          </a:p>
        </p:txBody>
      </p:sp>
      <p:sp>
        <p:nvSpPr>
          <p:cNvPr id="15" name="Text Box 63">
            <a:extLst>
              <a:ext uri="{FF2B5EF4-FFF2-40B4-BE49-F238E27FC236}">
                <a16:creationId xmlns:a16="http://schemas.microsoft.com/office/drawing/2014/main" id="{7269B76C-1259-413A-8221-3D25D0C57CB3}"/>
              </a:ext>
            </a:extLst>
          </p:cNvPr>
          <p:cNvSpPr txBox="1">
            <a:spLocks noChangeArrowheads="1"/>
          </p:cNvSpPr>
          <p:nvPr/>
        </p:nvSpPr>
        <p:spPr bwMode="auto">
          <a:xfrm>
            <a:off x="4880084" y="1508443"/>
            <a:ext cx="2988310" cy="698974"/>
          </a:xfrm>
          <a:prstGeom prst="rect">
            <a:avLst/>
          </a:prstGeom>
          <a:noFill/>
          <a:ln w="9525">
            <a:noFill/>
            <a:miter lim="800000"/>
            <a:headEnd/>
            <a:tailEnd/>
          </a:ln>
        </p:spPr>
        <p:txBody>
          <a:bodyPr rot="0" vert="horz" wrap="square" lIns="91440" tIns="45720" rIns="91440" bIns="45720" anchor="t" anchorCtr="0">
            <a:spAutoFit/>
          </a:bodyPr>
          <a:lstStyle/>
          <a:p>
            <a:pPr marL="0" marR="0">
              <a:lnSpc>
                <a:spcPct val="107000"/>
              </a:lnSpc>
              <a:spcBef>
                <a:spcPts val="0"/>
              </a:spcBef>
              <a:spcAft>
                <a:spcPts val="0"/>
              </a:spcAft>
            </a:pPr>
            <a:r>
              <a:rPr lang="en-US" sz="1050" dirty="0">
                <a:effectLst/>
                <a:latin typeface="Arial" panose="020B0604020202020204" pitchFamily="34" charset="0"/>
                <a:ea typeface="Calibri" panose="020F0502020204030204" pitchFamily="34" charset="0"/>
                <a:cs typeface="Arial" panose="020B0604020202020204" pitchFamily="34" charset="0"/>
              </a:rPr>
              <a:t> </a:t>
            </a:r>
            <a:endParaRPr lang="en-US" sz="1200"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900" dirty="0">
                <a:effectLst/>
                <a:latin typeface="Arial" panose="020B0604020202020204" pitchFamily="34" charset="0"/>
                <a:ea typeface="Calibri" panose="020F0502020204030204" pitchFamily="34" charset="0"/>
                <a:cs typeface="Arial" panose="020B0604020202020204" pitchFamily="34" charset="0"/>
              </a:rPr>
              <a:t>2015-2019</a:t>
            </a:r>
            <a:endParaRPr lang="en-US" sz="1200"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900" i="1" dirty="0">
                <a:effectLst/>
                <a:latin typeface="Arial" panose="020B0604020202020204" pitchFamily="34" charset="0"/>
                <a:ea typeface="Calibri" panose="020F0502020204030204" pitchFamily="34" charset="0"/>
                <a:cs typeface="Arial" panose="020B0604020202020204" pitchFamily="34" charset="0"/>
              </a:rPr>
              <a:t>American Community</a:t>
            </a:r>
            <a:endParaRPr lang="en-US" sz="1200"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900" i="1" dirty="0">
                <a:effectLst/>
                <a:latin typeface="Arial" panose="020B0604020202020204" pitchFamily="34" charset="0"/>
                <a:ea typeface="Calibri" panose="020F0502020204030204" pitchFamily="34" charset="0"/>
                <a:cs typeface="Arial" panose="020B0604020202020204" pitchFamily="34" charset="0"/>
              </a:rPr>
              <a:t>Survey</a:t>
            </a:r>
            <a:endParaRPr lang="en-US" sz="12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6793445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578EDF0-1774-4DD6-8B39-ADDD807F628C}"/>
              </a:ext>
            </a:extLst>
          </p:cNvPr>
          <p:cNvSpPr>
            <a:spLocks noGrp="1"/>
          </p:cNvSpPr>
          <p:nvPr>
            <p:ph type="sldNum" sz="quarter" idx="12"/>
          </p:nvPr>
        </p:nvSpPr>
        <p:spPr/>
        <p:txBody>
          <a:bodyPr/>
          <a:lstStyle/>
          <a:p>
            <a:fld id="{9B536768-C171-4A40-86CF-A60E08BEB5A1}" type="slidenum">
              <a:rPr lang="en-US" smtClean="0"/>
              <a:t>3</a:t>
            </a:fld>
            <a:endParaRPr lang="en-US"/>
          </a:p>
        </p:txBody>
      </p:sp>
      <p:sp>
        <p:nvSpPr>
          <p:cNvPr id="2" name="Title 1">
            <a:extLst>
              <a:ext uri="{FF2B5EF4-FFF2-40B4-BE49-F238E27FC236}">
                <a16:creationId xmlns:a16="http://schemas.microsoft.com/office/drawing/2014/main" id="{7AC8A1A9-F642-474E-91BB-00BD474ED439}"/>
              </a:ext>
            </a:extLst>
          </p:cNvPr>
          <p:cNvSpPr>
            <a:spLocks noGrp="1"/>
          </p:cNvSpPr>
          <p:nvPr>
            <p:ph type="title" idx="4294967295"/>
          </p:nvPr>
        </p:nvSpPr>
        <p:spPr>
          <a:xfrm>
            <a:off x="0" y="182563"/>
            <a:ext cx="10515600" cy="1325562"/>
          </a:xfrm>
        </p:spPr>
        <p:txBody>
          <a:bodyPr/>
          <a:lstStyle/>
          <a:p>
            <a:r>
              <a:rPr lang="en-US" dirty="0"/>
              <a:t>Thank you, local planning team</a:t>
            </a:r>
          </a:p>
        </p:txBody>
      </p:sp>
      <p:sp>
        <p:nvSpPr>
          <p:cNvPr id="3" name="TextBox 2">
            <a:extLst>
              <a:ext uri="{FF2B5EF4-FFF2-40B4-BE49-F238E27FC236}">
                <a16:creationId xmlns:a16="http://schemas.microsoft.com/office/drawing/2014/main" id="{721C71C3-9FEF-44B0-AB5C-9F296EE48265}"/>
              </a:ext>
            </a:extLst>
          </p:cNvPr>
          <p:cNvSpPr txBox="1"/>
          <p:nvPr/>
        </p:nvSpPr>
        <p:spPr>
          <a:xfrm>
            <a:off x="665870" y="1527597"/>
            <a:ext cx="5430130" cy="3785652"/>
          </a:xfrm>
          <a:prstGeom prst="rect">
            <a:avLst/>
          </a:prstGeom>
          <a:noFill/>
        </p:spPr>
        <p:txBody>
          <a:bodyPr wrap="square" rtlCol="0">
            <a:spAutoFit/>
          </a:bodyPr>
          <a:lstStyle/>
          <a:p>
            <a:r>
              <a:rPr lang="en-US" sz="2000" dirty="0">
                <a:latin typeface="Arial" panose="020B0604020202020204" pitchFamily="34" charset="0"/>
                <a:cs typeface="Arial" panose="020B0604020202020204" pitchFamily="34" charset="0"/>
              </a:rPr>
              <a:t>Catholic Charities</a:t>
            </a:r>
          </a:p>
          <a:p>
            <a:endParaRPr lang="en-US" sz="2000"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City of Portland, Offices of Public Health and Minority Health</a:t>
            </a:r>
          </a:p>
          <a:p>
            <a:endParaRPr lang="en-US" sz="2000"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Central Maine Healthcare – Bridgton Hospital</a:t>
            </a:r>
          </a:p>
          <a:p>
            <a:endParaRPr lang="en-US" sz="2000"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Greater Portland Health</a:t>
            </a:r>
          </a:p>
          <a:p>
            <a:endParaRPr lang="en-US" sz="2000"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Maine Medical Center/Maine Medical Partners</a:t>
            </a:r>
          </a:p>
          <a:p>
            <a:endParaRPr lang="en-US" sz="2000"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Maine Behavioral Health</a:t>
            </a:r>
          </a:p>
        </p:txBody>
      </p:sp>
      <p:sp>
        <p:nvSpPr>
          <p:cNvPr id="6" name="TextBox 5">
            <a:extLst>
              <a:ext uri="{FF2B5EF4-FFF2-40B4-BE49-F238E27FC236}">
                <a16:creationId xmlns:a16="http://schemas.microsoft.com/office/drawing/2014/main" id="{50DB863A-8ABA-4AF9-B1C7-C3A2F6176EE0}"/>
              </a:ext>
            </a:extLst>
          </p:cNvPr>
          <p:cNvSpPr txBox="1"/>
          <p:nvPr/>
        </p:nvSpPr>
        <p:spPr>
          <a:xfrm>
            <a:off x="6496928" y="1527597"/>
            <a:ext cx="5430130" cy="3785652"/>
          </a:xfrm>
          <a:prstGeom prst="rect">
            <a:avLst/>
          </a:prstGeom>
          <a:noFill/>
        </p:spPr>
        <p:txBody>
          <a:bodyPr wrap="square" rtlCol="0">
            <a:spAutoFit/>
          </a:bodyPr>
          <a:lstStyle/>
          <a:p>
            <a:r>
              <a:rPr lang="en-US" sz="2000" dirty="0">
                <a:latin typeface="Arial" panose="020B0604020202020204" pitchFamily="34" charset="0"/>
                <a:cs typeface="Arial" panose="020B0604020202020204" pitchFamily="34" charset="0"/>
              </a:rPr>
              <a:t>Maine CDC</a:t>
            </a:r>
          </a:p>
          <a:p>
            <a:endParaRPr lang="en-US" sz="2000"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MaineHealth</a:t>
            </a:r>
          </a:p>
          <a:p>
            <a:endParaRPr lang="en-US" sz="2000"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Northern Light Mercy Hospital</a:t>
            </a:r>
          </a:p>
          <a:p>
            <a:endParaRPr lang="en-US" sz="2000"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Northern Light Home Care &amp; Hospice</a:t>
            </a:r>
          </a:p>
          <a:p>
            <a:endParaRPr lang="en-US" sz="2000"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The Opportunity Alliance – Public Health Program</a:t>
            </a:r>
          </a:p>
          <a:p>
            <a:endParaRPr lang="en-US" sz="2000"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United Way of Southern Maine</a:t>
            </a:r>
          </a:p>
        </p:txBody>
      </p:sp>
    </p:spTree>
    <p:extLst>
      <p:ext uri="{BB962C8B-B14F-4D97-AF65-F5344CB8AC3E}">
        <p14:creationId xmlns:p14="http://schemas.microsoft.com/office/powerpoint/2010/main" val="421376821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A24A532-E9CE-42FD-82B2-563BC431AA36}"/>
              </a:ext>
            </a:extLst>
          </p:cNvPr>
          <p:cNvSpPr>
            <a:spLocks noGrp="1"/>
          </p:cNvSpPr>
          <p:nvPr>
            <p:ph type="title"/>
          </p:nvPr>
        </p:nvSpPr>
        <p:spPr/>
        <p:txBody>
          <a:bodyPr/>
          <a:lstStyle/>
          <a:p>
            <a:r>
              <a:rPr lang="en-US" dirty="0"/>
              <a:t>Demographics</a:t>
            </a:r>
          </a:p>
        </p:txBody>
      </p:sp>
      <p:sp>
        <p:nvSpPr>
          <p:cNvPr id="6" name="Text Box 62">
            <a:extLst>
              <a:ext uri="{FF2B5EF4-FFF2-40B4-BE49-F238E27FC236}">
                <a16:creationId xmlns:a16="http://schemas.microsoft.com/office/drawing/2014/main" id="{2FD7DBAD-00E4-4571-8310-05E76BCB708E}"/>
              </a:ext>
            </a:extLst>
          </p:cNvPr>
          <p:cNvSpPr txBox="1">
            <a:spLocks noChangeArrowheads="1"/>
          </p:cNvSpPr>
          <p:nvPr/>
        </p:nvSpPr>
        <p:spPr bwMode="auto">
          <a:xfrm>
            <a:off x="3724883" y="1386727"/>
            <a:ext cx="2620500" cy="645370"/>
          </a:xfrm>
          <a:prstGeom prst="rect">
            <a:avLst/>
          </a:prstGeom>
          <a:noFill/>
          <a:ln w="9525">
            <a:noFill/>
            <a:miter lim="800000"/>
            <a:headEnd/>
            <a:tailEnd/>
          </a:ln>
        </p:spPr>
        <p:txBody>
          <a:bodyPr rot="0" vert="horz" wrap="square" lIns="91440" tIns="45720" rIns="91440" bIns="45720" anchor="t" anchorCtr="0">
            <a:noAutofit/>
          </a:bodyPr>
          <a:lstStyle/>
          <a:p>
            <a:pPr marL="0" marR="0">
              <a:lnSpc>
                <a:spcPct val="107000"/>
              </a:lnSpc>
              <a:spcBef>
                <a:spcPts val="0"/>
              </a:spcBef>
              <a:spcAft>
                <a:spcPts val="0"/>
              </a:spcAft>
            </a:pPr>
            <a:r>
              <a:rPr lang="en-US" sz="1050" b="1" dirty="0">
                <a:effectLst/>
                <a:latin typeface="Arial" panose="020B0604020202020204" pitchFamily="34" charset="0"/>
                <a:ea typeface="Calibri" panose="020F0502020204030204" pitchFamily="34" charset="0"/>
                <a:cs typeface="Arial" panose="020B0604020202020204" pitchFamily="34" charset="0"/>
              </a:rPr>
              <a:t>Life Expectancy</a:t>
            </a:r>
            <a:endParaRPr lang="en-US" sz="1200" b="1"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900" dirty="0">
                <a:effectLst/>
                <a:latin typeface="Arial" panose="020B0604020202020204" pitchFamily="34" charset="0"/>
                <a:ea typeface="Calibri" panose="020F0502020204030204" pitchFamily="34" charset="0"/>
                <a:cs typeface="Arial" panose="020B0604020202020204" pitchFamily="34" charset="0"/>
              </a:rPr>
              <a:t>2017-2019</a:t>
            </a:r>
            <a:endParaRPr lang="en-US" sz="1200"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900" i="1" dirty="0">
                <a:effectLst/>
                <a:latin typeface="Arial" panose="020B0604020202020204" pitchFamily="34" charset="0"/>
                <a:ea typeface="Calibri" panose="020F0502020204030204" pitchFamily="34" charset="0"/>
                <a:cs typeface="Arial" panose="020B0604020202020204" pitchFamily="34" charset="0"/>
              </a:rPr>
              <a:t>National Center for Health Statistics,</a:t>
            </a:r>
          </a:p>
          <a:p>
            <a:pPr marL="0" marR="0">
              <a:lnSpc>
                <a:spcPct val="107000"/>
              </a:lnSpc>
              <a:spcBef>
                <a:spcPts val="0"/>
              </a:spcBef>
              <a:spcAft>
                <a:spcPts val="0"/>
              </a:spcAft>
            </a:pPr>
            <a:r>
              <a:rPr lang="en-US" sz="900" i="1" dirty="0">
                <a:effectLst/>
                <a:latin typeface="Arial" panose="020B0604020202020204" pitchFamily="34" charset="0"/>
                <a:ea typeface="Calibri" panose="020F0502020204030204" pitchFamily="34" charset="0"/>
                <a:cs typeface="Arial" panose="020B0604020202020204" pitchFamily="34" charset="0"/>
              </a:rPr>
              <a:t>CDC</a:t>
            </a:r>
            <a:r>
              <a:rPr lang="en-US" sz="800" i="1" dirty="0">
                <a:effectLst/>
                <a:latin typeface="HelveticaNeueLT Std" panose="020B060402020202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800" i="1" dirty="0">
                <a:effectLst/>
                <a:latin typeface="HelveticaNeueLT Std" panose="020B060402020202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7" name="Picture 6" descr="Map&#10;&#10;Description automatically generated">
            <a:extLst>
              <a:ext uri="{FF2B5EF4-FFF2-40B4-BE49-F238E27FC236}">
                <a16:creationId xmlns:a16="http://schemas.microsoft.com/office/drawing/2014/main" id="{523E6FBB-6636-4BC0-9F3D-F243D07879D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45932" y="182879"/>
            <a:ext cx="4551102" cy="6046247"/>
          </a:xfrm>
          <a:prstGeom prst="rect">
            <a:avLst/>
          </a:prstGeom>
        </p:spPr>
      </p:pic>
    </p:spTree>
    <p:extLst>
      <p:ext uri="{BB962C8B-B14F-4D97-AF65-F5344CB8AC3E}">
        <p14:creationId xmlns:p14="http://schemas.microsoft.com/office/powerpoint/2010/main" val="113113736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A24A532-E9CE-42FD-82B2-563BC431AA36}"/>
              </a:ext>
            </a:extLst>
          </p:cNvPr>
          <p:cNvSpPr>
            <a:spLocks noGrp="1"/>
          </p:cNvSpPr>
          <p:nvPr>
            <p:ph type="title"/>
          </p:nvPr>
        </p:nvSpPr>
        <p:spPr/>
        <p:txBody>
          <a:bodyPr/>
          <a:lstStyle/>
          <a:p>
            <a:r>
              <a:rPr lang="en-US" dirty="0"/>
              <a:t>Demographics</a:t>
            </a:r>
          </a:p>
        </p:txBody>
      </p:sp>
      <p:grpSp>
        <p:nvGrpSpPr>
          <p:cNvPr id="5" name="Group 4">
            <a:extLst>
              <a:ext uri="{FF2B5EF4-FFF2-40B4-BE49-F238E27FC236}">
                <a16:creationId xmlns:a16="http://schemas.microsoft.com/office/drawing/2014/main" id="{EBAEB9FA-1EC0-4648-9AA7-CC0E020D3404}"/>
              </a:ext>
            </a:extLst>
          </p:cNvPr>
          <p:cNvGrpSpPr>
            <a:grpSpLocks noChangeAspect="1"/>
          </p:cNvGrpSpPr>
          <p:nvPr/>
        </p:nvGrpSpPr>
        <p:grpSpPr>
          <a:xfrm>
            <a:off x="1038205" y="1364664"/>
            <a:ext cx="7092890" cy="4828195"/>
            <a:chOff x="122008" y="-91451"/>
            <a:chExt cx="6218812" cy="4232255"/>
          </a:xfrm>
        </p:grpSpPr>
        <p:pic>
          <p:nvPicPr>
            <p:cNvPr id="6" name="Picture 5">
              <a:extLst>
                <a:ext uri="{FF2B5EF4-FFF2-40B4-BE49-F238E27FC236}">
                  <a16:creationId xmlns:a16="http://schemas.microsoft.com/office/drawing/2014/main" id="{7A912E71-3BBA-475A-A409-B7BCC10C72B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122008" y="208884"/>
              <a:ext cx="6019273" cy="3931920"/>
            </a:xfrm>
            <a:prstGeom prst="rect">
              <a:avLst/>
            </a:prstGeom>
            <a:noFill/>
            <a:ln>
              <a:solidFill>
                <a:schemeClr val="bg1">
                  <a:lumMod val="75000"/>
                </a:schemeClr>
              </a:solidFill>
            </a:ln>
          </p:spPr>
        </p:pic>
        <p:sp>
          <p:nvSpPr>
            <p:cNvPr id="7" name="Text Box 56">
              <a:extLst>
                <a:ext uri="{FF2B5EF4-FFF2-40B4-BE49-F238E27FC236}">
                  <a16:creationId xmlns:a16="http://schemas.microsoft.com/office/drawing/2014/main" id="{2AD36BC6-271B-4927-940C-B88E493799AE}"/>
                </a:ext>
              </a:extLst>
            </p:cNvPr>
            <p:cNvSpPr txBox="1">
              <a:spLocks noChangeArrowheads="1"/>
            </p:cNvSpPr>
            <p:nvPr/>
          </p:nvSpPr>
          <p:spPr bwMode="auto">
            <a:xfrm>
              <a:off x="146189" y="-91451"/>
              <a:ext cx="2875923" cy="764287"/>
            </a:xfrm>
            <a:prstGeom prst="rect">
              <a:avLst/>
            </a:prstGeom>
            <a:noFill/>
            <a:ln w="9525">
              <a:noFill/>
              <a:miter lim="800000"/>
              <a:headEnd/>
              <a:tailEnd/>
            </a:ln>
          </p:spPr>
          <p:txBody>
            <a:bodyPr rot="0" vert="horz" wrap="square" lIns="91440" tIns="45720" rIns="91440" bIns="45720" anchor="t" anchorCtr="0">
              <a:spAutoFit/>
            </a:bodyPr>
            <a:lstStyle/>
            <a:p>
              <a:pPr marL="0" marR="0">
                <a:lnSpc>
                  <a:spcPct val="107000"/>
                </a:lnSpc>
                <a:spcBef>
                  <a:spcPts val="0"/>
                </a:spcBef>
                <a:spcAft>
                  <a:spcPts val="0"/>
                </a:spcAft>
              </a:pPr>
              <a:r>
                <a:rPr lang="en-US" sz="1200" b="1" dirty="0">
                  <a:effectLst/>
                  <a:latin typeface="Arial" panose="020B0604020202020204" pitchFamily="34" charset="0"/>
                  <a:ea typeface="Calibri" panose="020F0502020204030204" pitchFamily="34" charset="0"/>
                  <a:cs typeface="Arial" panose="020B0604020202020204" pitchFamily="34" charset="0"/>
                </a:rPr>
                <a:t>Percent of population in poverty</a:t>
              </a:r>
              <a:endParaRPr lang="en-US" sz="1600" b="1"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endParaRPr lang="en-US" sz="900" b="1"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900" b="1" dirty="0">
                  <a:effectLst/>
                  <a:latin typeface="Arial" panose="020B0604020202020204" pitchFamily="34" charset="0"/>
                  <a:ea typeface="Calibri" panose="020F0502020204030204" pitchFamily="34" charset="0"/>
                  <a:cs typeface="Arial" panose="020B0604020202020204" pitchFamily="34" charset="0"/>
                </a:rPr>
                <a:t>2010</a:t>
              </a:r>
              <a:endParaRPr lang="en-US" sz="1200" b="1"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900" i="1" dirty="0">
                  <a:effectLst/>
                  <a:latin typeface="Arial" panose="020B0604020202020204" pitchFamily="34" charset="0"/>
                  <a:ea typeface="Calibri" panose="020F0502020204030204" pitchFamily="34" charset="0"/>
                  <a:cs typeface="Arial" panose="020B0604020202020204" pitchFamily="34" charset="0"/>
                </a:rPr>
                <a:t>American Community</a:t>
              </a:r>
              <a:endParaRPr lang="en-US" sz="1200"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900" i="1" dirty="0">
                  <a:effectLst/>
                  <a:latin typeface="Arial" panose="020B0604020202020204" pitchFamily="34" charset="0"/>
                  <a:ea typeface="Calibri" panose="020F0502020204030204" pitchFamily="34" charset="0"/>
                  <a:cs typeface="Arial" panose="020B0604020202020204" pitchFamily="34" charset="0"/>
                </a:rPr>
                <a:t>Survey</a:t>
              </a:r>
              <a:endParaRPr lang="en-US" sz="1200" dirty="0">
                <a:effectLst/>
                <a:latin typeface="Arial" panose="020B0604020202020204" pitchFamily="34" charset="0"/>
                <a:ea typeface="Calibri" panose="020F0502020204030204" pitchFamily="34" charset="0"/>
                <a:cs typeface="Arial" panose="020B0604020202020204" pitchFamily="34" charset="0"/>
              </a:endParaRPr>
            </a:p>
          </p:txBody>
        </p:sp>
        <p:sp>
          <p:nvSpPr>
            <p:cNvPr id="8" name="Text Box 58">
              <a:extLst>
                <a:ext uri="{FF2B5EF4-FFF2-40B4-BE49-F238E27FC236}">
                  <a16:creationId xmlns:a16="http://schemas.microsoft.com/office/drawing/2014/main" id="{13BDAFFA-DFFC-49C9-A6DF-1625C09A6932}"/>
                </a:ext>
              </a:extLst>
            </p:cNvPr>
            <p:cNvSpPr txBox="1">
              <a:spLocks noChangeArrowheads="1"/>
            </p:cNvSpPr>
            <p:nvPr/>
          </p:nvSpPr>
          <p:spPr bwMode="auto">
            <a:xfrm>
              <a:off x="3351841" y="60260"/>
              <a:ext cx="2988979" cy="632446"/>
            </a:xfrm>
            <a:prstGeom prst="rect">
              <a:avLst/>
            </a:prstGeom>
            <a:noFill/>
            <a:ln w="9525">
              <a:noFill/>
              <a:miter lim="800000"/>
              <a:headEnd/>
              <a:tailEnd/>
            </a:ln>
          </p:spPr>
          <p:txBody>
            <a:bodyPr rot="0" vert="horz" wrap="square" lIns="91440" tIns="45720" rIns="91440" bIns="45720" anchor="t" anchorCtr="0">
              <a:spAutoFit/>
            </a:bodyPr>
            <a:lstStyle/>
            <a:p>
              <a:pPr marL="0" marR="0">
                <a:lnSpc>
                  <a:spcPct val="107000"/>
                </a:lnSpc>
                <a:spcBef>
                  <a:spcPts val="0"/>
                </a:spcBef>
                <a:spcAft>
                  <a:spcPts val="0"/>
                </a:spcAft>
              </a:pPr>
              <a:r>
                <a:rPr lang="en-US" sz="1050" dirty="0">
                  <a:effectLst/>
                  <a:latin typeface="Arial" panose="020B0604020202020204" pitchFamily="34" charset="0"/>
                  <a:ea typeface="Calibri" panose="020F0502020204030204" pitchFamily="34" charset="0"/>
                  <a:cs typeface="Arial" panose="020B0604020202020204" pitchFamily="34" charset="0"/>
                </a:rPr>
                <a:t> </a:t>
              </a:r>
              <a:endParaRPr lang="en-US" sz="1200"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900" dirty="0">
                  <a:effectLst/>
                  <a:latin typeface="Arial" panose="020B0604020202020204" pitchFamily="34" charset="0"/>
                  <a:ea typeface="Calibri" panose="020F0502020204030204" pitchFamily="34" charset="0"/>
                  <a:cs typeface="Arial" panose="020B0604020202020204" pitchFamily="34" charset="0"/>
                </a:rPr>
                <a:t>2015-2019</a:t>
              </a:r>
              <a:endParaRPr lang="en-US" sz="1200"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900" i="1" dirty="0">
                  <a:effectLst/>
                  <a:latin typeface="Arial" panose="020B0604020202020204" pitchFamily="34" charset="0"/>
                  <a:ea typeface="Calibri" panose="020F0502020204030204" pitchFamily="34" charset="0"/>
                  <a:cs typeface="Arial" panose="020B0604020202020204" pitchFamily="34" charset="0"/>
                </a:rPr>
                <a:t>American Community</a:t>
              </a:r>
              <a:endParaRPr lang="en-US" sz="1200"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900" i="1" dirty="0">
                  <a:effectLst/>
                  <a:latin typeface="Arial" panose="020B0604020202020204" pitchFamily="34" charset="0"/>
                  <a:ea typeface="Calibri" panose="020F0502020204030204" pitchFamily="34" charset="0"/>
                  <a:cs typeface="Arial" panose="020B0604020202020204" pitchFamily="34" charset="0"/>
                </a:rPr>
                <a:t>Survey</a:t>
              </a:r>
              <a:endParaRPr lang="en-US" sz="1200" dirty="0">
                <a:effectLst/>
                <a:latin typeface="Arial" panose="020B0604020202020204" pitchFamily="34" charset="0"/>
                <a:ea typeface="Calibri" panose="020F0502020204030204" pitchFamily="34" charset="0"/>
                <a:cs typeface="Arial" panose="020B0604020202020204" pitchFamily="34" charset="0"/>
              </a:endParaRPr>
            </a:p>
          </p:txBody>
        </p:sp>
      </p:grpSp>
      <p:pic>
        <p:nvPicPr>
          <p:cNvPr id="9" name="Picture 8">
            <a:extLst>
              <a:ext uri="{FF2B5EF4-FFF2-40B4-BE49-F238E27FC236}">
                <a16:creationId xmlns:a16="http://schemas.microsoft.com/office/drawing/2014/main" id="{30C74EE7-D29D-4079-8EBC-8AAA5B991A3C}"/>
              </a:ext>
            </a:extLst>
          </p:cNvPr>
          <p:cNvPicPr>
            <a:picLocks noChangeAspect="1"/>
          </p:cNvPicPr>
          <p:nvPr/>
        </p:nvPicPr>
        <p:blipFill rotWithShape="1">
          <a:blip r:embed="rId4">
            <a:extLst>
              <a:ext uri="{28A0092B-C50C-407E-A947-70E740481C1C}">
                <a14:useLocalDpi xmlns:a14="http://schemas.microsoft.com/office/drawing/2010/main" val="0"/>
              </a:ext>
            </a:extLst>
          </a:blip>
          <a:srcRect t="-4" b="183"/>
          <a:stretch/>
        </p:blipFill>
        <p:spPr bwMode="auto">
          <a:xfrm>
            <a:off x="8455490" y="1690376"/>
            <a:ext cx="3054925" cy="4480560"/>
          </a:xfrm>
          <a:prstGeom prst="rect">
            <a:avLst/>
          </a:prstGeom>
          <a:noFill/>
          <a:ln>
            <a:noFill/>
          </a:ln>
          <a:extLst>
            <a:ext uri="{53640926-AAD7-44D8-BBD7-CCE9431645EC}">
              <a14:shadowObscured xmlns:a14="http://schemas.microsoft.com/office/drawing/2010/main"/>
            </a:ext>
          </a:extLst>
        </p:spPr>
      </p:pic>
      <p:sp>
        <p:nvSpPr>
          <p:cNvPr id="10" name="Text Box 61">
            <a:extLst>
              <a:ext uri="{FF2B5EF4-FFF2-40B4-BE49-F238E27FC236}">
                <a16:creationId xmlns:a16="http://schemas.microsoft.com/office/drawing/2014/main" id="{6BFA936C-A24E-492A-8F5E-672C78E11AFF}"/>
              </a:ext>
            </a:extLst>
          </p:cNvPr>
          <p:cNvSpPr txBox="1">
            <a:spLocks noChangeArrowheads="1"/>
          </p:cNvSpPr>
          <p:nvPr/>
        </p:nvSpPr>
        <p:spPr bwMode="auto">
          <a:xfrm>
            <a:off x="8161533" y="1336433"/>
            <a:ext cx="3409091" cy="427361"/>
          </a:xfrm>
          <a:prstGeom prst="rect">
            <a:avLst/>
          </a:prstGeom>
          <a:noFill/>
          <a:ln w="9525">
            <a:noFill/>
            <a:miter lim="800000"/>
            <a:headEnd/>
            <a:tailEnd/>
          </a:ln>
        </p:spPr>
        <p:txBody>
          <a:bodyPr rot="0" vert="horz" wrap="square" lIns="91440" tIns="45720" rIns="91440" bIns="45720" anchor="t" anchorCtr="0">
            <a:spAutoFit/>
          </a:bodyPr>
          <a:lstStyle/>
          <a:p>
            <a:pPr marL="0" marR="0">
              <a:lnSpc>
                <a:spcPct val="107000"/>
              </a:lnSpc>
              <a:spcBef>
                <a:spcPts val="0"/>
              </a:spcBef>
              <a:spcAft>
                <a:spcPts val="0"/>
              </a:spcAft>
            </a:pPr>
            <a:r>
              <a:rPr lang="en-US" sz="1200" b="1" dirty="0">
                <a:effectLst/>
                <a:latin typeface="Arial" panose="020B0604020202020204" pitchFamily="34" charset="0"/>
                <a:ea typeface="Calibri" panose="020F0502020204030204" pitchFamily="34" charset="0"/>
                <a:cs typeface="Arial" panose="020B0604020202020204" pitchFamily="34" charset="0"/>
              </a:rPr>
              <a:t>Change in percent of population in poverty</a:t>
            </a:r>
            <a:endParaRPr lang="en-US" sz="1600" b="1"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900" b="1" dirty="0">
                <a:effectLst/>
                <a:latin typeface="Arial" panose="020B0604020202020204" pitchFamily="34" charset="0"/>
                <a:ea typeface="Calibri" panose="020F0502020204030204" pitchFamily="34" charset="0"/>
                <a:cs typeface="Arial" panose="020B0604020202020204" pitchFamily="34" charset="0"/>
              </a:rPr>
              <a:t>2010 to 2015-2019</a:t>
            </a:r>
            <a:endParaRPr lang="en-US" sz="1200" b="1"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25895262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030BCB-8EFD-4929-98DE-AFDF251DAB23}"/>
              </a:ext>
            </a:extLst>
          </p:cNvPr>
          <p:cNvSpPr>
            <a:spLocks noGrp="1"/>
          </p:cNvSpPr>
          <p:nvPr>
            <p:ph type="title"/>
          </p:nvPr>
        </p:nvSpPr>
        <p:spPr/>
        <p:txBody>
          <a:bodyPr/>
          <a:lstStyle/>
          <a:p>
            <a:r>
              <a:rPr lang="en-US"/>
              <a:t>Health Indicators</a:t>
            </a:r>
            <a:endParaRPr lang="en-US" dirty="0"/>
          </a:p>
        </p:txBody>
      </p:sp>
      <p:sp>
        <p:nvSpPr>
          <p:cNvPr id="4" name="Slide Number Placeholder 3">
            <a:extLst>
              <a:ext uri="{FF2B5EF4-FFF2-40B4-BE49-F238E27FC236}">
                <a16:creationId xmlns:a16="http://schemas.microsoft.com/office/drawing/2014/main" id="{F2A2CCA9-A694-44C0-8ED7-AA5E13C84907}"/>
              </a:ext>
            </a:extLst>
          </p:cNvPr>
          <p:cNvSpPr>
            <a:spLocks noGrp="1"/>
          </p:cNvSpPr>
          <p:nvPr>
            <p:ph type="sldNum" sz="quarter" idx="12"/>
          </p:nvPr>
        </p:nvSpPr>
        <p:spPr/>
        <p:txBody>
          <a:bodyPr/>
          <a:lstStyle/>
          <a:p>
            <a:fld id="{9B536768-C171-4A40-86CF-A60E08BEB5A1}" type="slidenum">
              <a:rPr lang="en-US" smtClean="0"/>
              <a:t>32</a:t>
            </a:fld>
            <a:endParaRPr lang="en-US"/>
          </a:p>
        </p:txBody>
      </p:sp>
      <p:graphicFrame>
        <p:nvGraphicFramePr>
          <p:cNvPr id="5" name="Chart 4">
            <a:extLst>
              <a:ext uri="{FF2B5EF4-FFF2-40B4-BE49-F238E27FC236}">
                <a16:creationId xmlns:a16="http://schemas.microsoft.com/office/drawing/2014/main" id="{A2E75677-4FB2-4F0E-A349-C955DB76AD92}"/>
              </a:ext>
            </a:extLst>
          </p:cNvPr>
          <p:cNvGraphicFramePr>
            <a:graphicFrameLocks noGrp="1"/>
          </p:cNvGraphicFramePr>
          <p:nvPr>
            <p:extLst>
              <p:ext uri="{D42A27DB-BD31-4B8C-83A1-F6EECF244321}">
                <p14:modId xmlns:p14="http://schemas.microsoft.com/office/powerpoint/2010/main" val="1691817956"/>
              </p:ext>
            </p:extLst>
          </p:nvPr>
        </p:nvGraphicFramePr>
        <p:xfrm>
          <a:off x="609600" y="1143000"/>
          <a:ext cx="5486400" cy="4572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hart 6">
            <a:extLst>
              <a:ext uri="{FF2B5EF4-FFF2-40B4-BE49-F238E27FC236}">
                <a16:creationId xmlns:a16="http://schemas.microsoft.com/office/drawing/2014/main" id="{0BC3FD0B-1B77-4AB3-9FAE-9D776394B9D6}"/>
              </a:ext>
            </a:extLst>
          </p:cNvPr>
          <p:cNvGraphicFramePr>
            <a:graphicFrameLocks noGrp="1"/>
          </p:cNvGraphicFramePr>
          <p:nvPr>
            <p:extLst>
              <p:ext uri="{D42A27DB-BD31-4B8C-83A1-F6EECF244321}">
                <p14:modId xmlns:p14="http://schemas.microsoft.com/office/powerpoint/2010/main" val="374948372"/>
              </p:ext>
            </p:extLst>
          </p:nvPr>
        </p:nvGraphicFramePr>
        <p:xfrm>
          <a:off x="6569481" y="1143000"/>
          <a:ext cx="5486400" cy="45720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79260641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030BCB-8EFD-4929-98DE-AFDF251DAB23}"/>
              </a:ext>
            </a:extLst>
          </p:cNvPr>
          <p:cNvSpPr>
            <a:spLocks noGrp="1"/>
          </p:cNvSpPr>
          <p:nvPr>
            <p:ph type="title"/>
          </p:nvPr>
        </p:nvSpPr>
        <p:spPr/>
        <p:txBody>
          <a:bodyPr/>
          <a:lstStyle/>
          <a:p>
            <a:r>
              <a:rPr lang="en-US" dirty="0"/>
              <a:t>Health Indicators</a:t>
            </a:r>
          </a:p>
        </p:txBody>
      </p:sp>
      <p:sp>
        <p:nvSpPr>
          <p:cNvPr id="4" name="Slide Number Placeholder 3">
            <a:extLst>
              <a:ext uri="{FF2B5EF4-FFF2-40B4-BE49-F238E27FC236}">
                <a16:creationId xmlns:a16="http://schemas.microsoft.com/office/drawing/2014/main" id="{F2A2CCA9-A694-44C0-8ED7-AA5E13C84907}"/>
              </a:ext>
            </a:extLst>
          </p:cNvPr>
          <p:cNvSpPr>
            <a:spLocks noGrp="1"/>
          </p:cNvSpPr>
          <p:nvPr>
            <p:ph type="sldNum" sz="quarter" idx="12"/>
          </p:nvPr>
        </p:nvSpPr>
        <p:spPr/>
        <p:txBody>
          <a:bodyPr/>
          <a:lstStyle/>
          <a:p>
            <a:fld id="{9B536768-C171-4A40-86CF-A60E08BEB5A1}" type="slidenum">
              <a:rPr lang="en-US" smtClean="0"/>
              <a:t>33</a:t>
            </a:fld>
            <a:endParaRPr lang="en-US"/>
          </a:p>
        </p:txBody>
      </p:sp>
      <p:graphicFrame>
        <p:nvGraphicFramePr>
          <p:cNvPr id="5" name="Chart 4">
            <a:extLst>
              <a:ext uri="{FF2B5EF4-FFF2-40B4-BE49-F238E27FC236}">
                <a16:creationId xmlns:a16="http://schemas.microsoft.com/office/drawing/2014/main" id="{E1BD5685-7A27-4C2B-8E6E-1BE9A075BBA1}"/>
              </a:ext>
            </a:extLst>
          </p:cNvPr>
          <p:cNvGraphicFramePr>
            <a:graphicFrameLocks noGrp="1"/>
          </p:cNvGraphicFramePr>
          <p:nvPr>
            <p:extLst>
              <p:ext uri="{D42A27DB-BD31-4B8C-83A1-F6EECF244321}">
                <p14:modId xmlns:p14="http://schemas.microsoft.com/office/powerpoint/2010/main" val="3298010892"/>
              </p:ext>
            </p:extLst>
          </p:nvPr>
        </p:nvGraphicFramePr>
        <p:xfrm>
          <a:off x="2288501" y="1380854"/>
          <a:ext cx="8001000" cy="4572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97327251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030BCB-8EFD-4929-98DE-AFDF251DAB23}"/>
              </a:ext>
            </a:extLst>
          </p:cNvPr>
          <p:cNvSpPr>
            <a:spLocks noGrp="1"/>
          </p:cNvSpPr>
          <p:nvPr>
            <p:ph type="title"/>
          </p:nvPr>
        </p:nvSpPr>
        <p:spPr/>
        <p:txBody>
          <a:bodyPr/>
          <a:lstStyle/>
          <a:p>
            <a:r>
              <a:rPr lang="en-US" dirty="0"/>
              <a:t>Health Indicators</a:t>
            </a:r>
          </a:p>
        </p:txBody>
      </p:sp>
      <p:sp>
        <p:nvSpPr>
          <p:cNvPr id="4" name="Slide Number Placeholder 3">
            <a:extLst>
              <a:ext uri="{FF2B5EF4-FFF2-40B4-BE49-F238E27FC236}">
                <a16:creationId xmlns:a16="http://schemas.microsoft.com/office/drawing/2014/main" id="{F2A2CCA9-A694-44C0-8ED7-AA5E13C84907}"/>
              </a:ext>
            </a:extLst>
          </p:cNvPr>
          <p:cNvSpPr>
            <a:spLocks noGrp="1"/>
          </p:cNvSpPr>
          <p:nvPr>
            <p:ph type="sldNum" sz="quarter" idx="12"/>
          </p:nvPr>
        </p:nvSpPr>
        <p:spPr/>
        <p:txBody>
          <a:bodyPr/>
          <a:lstStyle/>
          <a:p>
            <a:fld id="{9B536768-C171-4A40-86CF-A60E08BEB5A1}" type="slidenum">
              <a:rPr lang="en-US" smtClean="0"/>
              <a:t>34</a:t>
            </a:fld>
            <a:endParaRPr lang="en-US"/>
          </a:p>
        </p:txBody>
      </p:sp>
      <p:graphicFrame>
        <p:nvGraphicFramePr>
          <p:cNvPr id="8" name="Chart 7">
            <a:extLst>
              <a:ext uri="{FF2B5EF4-FFF2-40B4-BE49-F238E27FC236}">
                <a16:creationId xmlns:a16="http://schemas.microsoft.com/office/drawing/2014/main" id="{11936707-8DAC-4AAC-8629-311D899C3519}"/>
              </a:ext>
            </a:extLst>
          </p:cNvPr>
          <p:cNvGraphicFramePr/>
          <p:nvPr>
            <p:extLst>
              <p:ext uri="{D42A27DB-BD31-4B8C-83A1-F6EECF244321}">
                <p14:modId xmlns:p14="http://schemas.microsoft.com/office/powerpoint/2010/main" val="3693098173"/>
              </p:ext>
            </p:extLst>
          </p:nvPr>
        </p:nvGraphicFramePr>
        <p:xfrm>
          <a:off x="1886226" y="1508443"/>
          <a:ext cx="8001000" cy="4572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01757169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030BCB-8EFD-4929-98DE-AFDF251DAB23}"/>
              </a:ext>
            </a:extLst>
          </p:cNvPr>
          <p:cNvSpPr>
            <a:spLocks noGrp="1"/>
          </p:cNvSpPr>
          <p:nvPr>
            <p:ph type="title"/>
          </p:nvPr>
        </p:nvSpPr>
        <p:spPr/>
        <p:txBody>
          <a:bodyPr/>
          <a:lstStyle/>
          <a:p>
            <a:r>
              <a:rPr lang="en-US" dirty="0"/>
              <a:t>Health Indicators</a:t>
            </a:r>
          </a:p>
        </p:txBody>
      </p:sp>
      <p:sp>
        <p:nvSpPr>
          <p:cNvPr id="4" name="Slide Number Placeholder 3">
            <a:extLst>
              <a:ext uri="{FF2B5EF4-FFF2-40B4-BE49-F238E27FC236}">
                <a16:creationId xmlns:a16="http://schemas.microsoft.com/office/drawing/2014/main" id="{F2A2CCA9-A694-44C0-8ED7-AA5E13C84907}"/>
              </a:ext>
            </a:extLst>
          </p:cNvPr>
          <p:cNvSpPr>
            <a:spLocks noGrp="1"/>
          </p:cNvSpPr>
          <p:nvPr>
            <p:ph type="sldNum" sz="quarter" idx="12"/>
          </p:nvPr>
        </p:nvSpPr>
        <p:spPr/>
        <p:txBody>
          <a:bodyPr/>
          <a:lstStyle/>
          <a:p>
            <a:fld id="{9B536768-C171-4A40-86CF-A60E08BEB5A1}" type="slidenum">
              <a:rPr lang="en-US" smtClean="0"/>
              <a:t>35</a:t>
            </a:fld>
            <a:endParaRPr lang="en-US"/>
          </a:p>
        </p:txBody>
      </p:sp>
      <p:graphicFrame>
        <p:nvGraphicFramePr>
          <p:cNvPr id="6" name="Chart 5">
            <a:extLst>
              <a:ext uri="{FF2B5EF4-FFF2-40B4-BE49-F238E27FC236}">
                <a16:creationId xmlns:a16="http://schemas.microsoft.com/office/drawing/2014/main" id="{527A2F93-CC25-473D-9140-F03C5F6F014E}"/>
              </a:ext>
            </a:extLst>
          </p:cNvPr>
          <p:cNvGraphicFramePr>
            <a:graphicFrameLocks noGrp="1"/>
          </p:cNvGraphicFramePr>
          <p:nvPr>
            <p:extLst>
              <p:ext uri="{D42A27DB-BD31-4B8C-83A1-F6EECF244321}">
                <p14:modId xmlns:p14="http://schemas.microsoft.com/office/powerpoint/2010/main" val="2428987853"/>
              </p:ext>
            </p:extLst>
          </p:nvPr>
        </p:nvGraphicFramePr>
        <p:xfrm>
          <a:off x="6068290" y="1256118"/>
          <a:ext cx="5486400" cy="4572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hart 6">
            <a:extLst>
              <a:ext uri="{FF2B5EF4-FFF2-40B4-BE49-F238E27FC236}">
                <a16:creationId xmlns:a16="http://schemas.microsoft.com/office/drawing/2014/main" id="{B17C87DE-531D-4B9A-B1D4-7192A484E8F3}"/>
              </a:ext>
            </a:extLst>
          </p:cNvPr>
          <p:cNvGraphicFramePr>
            <a:graphicFrameLocks noGrp="1"/>
          </p:cNvGraphicFramePr>
          <p:nvPr>
            <p:extLst>
              <p:ext uri="{D42A27DB-BD31-4B8C-83A1-F6EECF244321}">
                <p14:modId xmlns:p14="http://schemas.microsoft.com/office/powerpoint/2010/main" val="749437958"/>
              </p:ext>
            </p:extLst>
          </p:nvPr>
        </p:nvGraphicFramePr>
        <p:xfrm>
          <a:off x="444137" y="1280160"/>
          <a:ext cx="5486400" cy="45720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09973878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030BCB-8EFD-4929-98DE-AFDF251DAB23}"/>
              </a:ext>
            </a:extLst>
          </p:cNvPr>
          <p:cNvSpPr>
            <a:spLocks noGrp="1"/>
          </p:cNvSpPr>
          <p:nvPr>
            <p:ph type="title"/>
          </p:nvPr>
        </p:nvSpPr>
        <p:spPr/>
        <p:txBody>
          <a:bodyPr/>
          <a:lstStyle/>
          <a:p>
            <a:r>
              <a:rPr lang="en-US" dirty="0"/>
              <a:t>Health Indicators</a:t>
            </a:r>
          </a:p>
        </p:txBody>
      </p:sp>
      <p:sp>
        <p:nvSpPr>
          <p:cNvPr id="4" name="Slide Number Placeholder 3">
            <a:extLst>
              <a:ext uri="{FF2B5EF4-FFF2-40B4-BE49-F238E27FC236}">
                <a16:creationId xmlns:a16="http://schemas.microsoft.com/office/drawing/2014/main" id="{F2A2CCA9-A694-44C0-8ED7-AA5E13C84907}"/>
              </a:ext>
            </a:extLst>
          </p:cNvPr>
          <p:cNvSpPr>
            <a:spLocks noGrp="1"/>
          </p:cNvSpPr>
          <p:nvPr>
            <p:ph type="sldNum" sz="quarter" idx="12"/>
          </p:nvPr>
        </p:nvSpPr>
        <p:spPr/>
        <p:txBody>
          <a:bodyPr/>
          <a:lstStyle/>
          <a:p>
            <a:fld id="{9B536768-C171-4A40-86CF-A60E08BEB5A1}" type="slidenum">
              <a:rPr lang="en-US" smtClean="0"/>
              <a:t>36</a:t>
            </a:fld>
            <a:endParaRPr lang="en-US"/>
          </a:p>
        </p:txBody>
      </p:sp>
      <p:graphicFrame>
        <p:nvGraphicFramePr>
          <p:cNvPr id="5" name="Chart 4">
            <a:extLst>
              <a:ext uri="{FF2B5EF4-FFF2-40B4-BE49-F238E27FC236}">
                <a16:creationId xmlns:a16="http://schemas.microsoft.com/office/drawing/2014/main" id="{55B5FA93-55FE-4754-A408-514E6135D703}"/>
              </a:ext>
            </a:extLst>
          </p:cNvPr>
          <p:cNvGraphicFramePr>
            <a:graphicFrameLocks noGrp="1"/>
          </p:cNvGraphicFramePr>
          <p:nvPr>
            <p:extLst>
              <p:ext uri="{D42A27DB-BD31-4B8C-83A1-F6EECF244321}">
                <p14:modId xmlns:p14="http://schemas.microsoft.com/office/powerpoint/2010/main" val="3178748074"/>
              </p:ext>
            </p:extLst>
          </p:nvPr>
        </p:nvGraphicFramePr>
        <p:xfrm>
          <a:off x="6376756" y="1345473"/>
          <a:ext cx="5486400" cy="4572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5">
            <a:extLst>
              <a:ext uri="{FF2B5EF4-FFF2-40B4-BE49-F238E27FC236}">
                <a16:creationId xmlns:a16="http://schemas.microsoft.com/office/drawing/2014/main" id="{0206DA97-3E61-43F0-A2BB-35343F15230B}"/>
              </a:ext>
            </a:extLst>
          </p:cNvPr>
          <p:cNvGraphicFramePr>
            <a:graphicFrameLocks noGrp="1"/>
          </p:cNvGraphicFramePr>
          <p:nvPr>
            <p:extLst>
              <p:ext uri="{D42A27DB-BD31-4B8C-83A1-F6EECF244321}">
                <p14:modId xmlns:p14="http://schemas.microsoft.com/office/powerpoint/2010/main" val="1684375735"/>
              </p:ext>
            </p:extLst>
          </p:nvPr>
        </p:nvGraphicFramePr>
        <p:xfrm>
          <a:off x="496389" y="1345473"/>
          <a:ext cx="5486400" cy="45720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82075954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030BCB-8EFD-4929-98DE-AFDF251DAB23}"/>
              </a:ext>
            </a:extLst>
          </p:cNvPr>
          <p:cNvSpPr>
            <a:spLocks noGrp="1"/>
          </p:cNvSpPr>
          <p:nvPr>
            <p:ph type="title"/>
          </p:nvPr>
        </p:nvSpPr>
        <p:spPr/>
        <p:txBody>
          <a:bodyPr/>
          <a:lstStyle/>
          <a:p>
            <a:r>
              <a:rPr lang="en-US" dirty="0"/>
              <a:t>Health Indicators</a:t>
            </a:r>
          </a:p>
        </p:txBody>
      </p:sp>
      <p:sp>
        <p:nvSpPr>
          <p:cNvPr id="4" name="Slide Number Placeholder 3">
            <a:extLst>
              <a:ext uri="{FF2B5EF4-FFF2-40B4-BE49-F238E27FC236}">
                <a16:creationId xmlns:a16="http://schemas.microsoft.com/office/drawing/2014/main" id="{F2A2CCA9-A694-44C0-8ED7-AA5E13C84907}"/>
              </a:ext>
            </a:extLst>
          </p:cNvPr>
          <p:cNvSpPr>
            <a:spLocks noGrp="1"/>
          </p:cNvSpPr>
          <p:nvPr>
            <p:ph type="sldNum" sz="quarter" idx="12"/>
          </p:nvPr>
        </p:nvSpPr>
        <p:spPr/>
        <p:txBody>
          <a:bodyPr/>
          <a:lstStyle/>
          <a:p>
            <a:fld id="{9B536768-C171-4A40-86CF-A60E08BEB5A1}" type="slidenum">
              <a:rPr lang="en-US" smtClean="0"/>
              <a:t>37</a:t>
            </a:fld>
            <a:endParaRPr lang="en-US"/>
          </a:p>
        </p:txBody>
      </p:sp>
      <p:graphicFrame>
        <p:nvGraphicFramePr>
          <p:cNvPr id="7" name="Chart 6">
            <a:extLst>
              <a:ext uri="{FF2B5EF4-FFF2-40B4-BE49-F238E27FC236}">
                <a16:creationId xmlns:a16="http://schemas.microsoft.com/office/drawing/2014/main" id="{5DB46D02-830B-4458-9D03-4C95E9A0F9D6}"/>
              </a:ext>
            </a:extLst>
          </p:cNvPr>
          <p:cNvGraphicFramePr/>
          <p:nvPr>
            <p:extLst>
              <p:ext uri="{D42A27DB-BD31-4B8C-83A1-F6EECF244321}">
                <p14:modId xmlns:p14="http://schemas.microsoft.com/office/powerpoint/2010/main" val="850396760"/>
              </p:ext>
            </p:extLst>
          </p:nvPr>
        </p:nvGraphicFramePr>
        <p:xfrm>
          <a:off x="651164" y="1380499"/>
          <a:ext cx="5486400" cy="457199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 7">
            <a:extLst>
              <a:ext uri="{FF2B5EF4-FFF2-40B4-BE49-F238E27FC236}">
                <a16:creationId xmlns:a16="http://schemas.microsoft.com/office/drawing/2014/main" id="{500DB546-0CC8-40E2-9766-C1E929E9DB31}"/>
              </a:ext>
            </a:extLst>
          </p:cNvPr>
          <p:cNvGraphicFramePr/>
          <p:nvPr>
            <p:extLst>
              <p:ext uri="{D42A27DB-BD31-4B8C-83A1-F6EECF244321}">
                <p14:modId xmlns:p14="http://schemas.microsoft.com/office/powerpoint/2010/main" val="2591742277"/>
              </p:ext>
            </p:extLst>
          </p:nvPr>
        </p:nvGraphicFramePr>
        <p:xfrm>
          <a:off x="6096000" y="1380498"/>
          <a:ext cx="5486400" cy="4571999"/>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87282358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030BCB-8EFD-4929-98DE-AFDF251DAB23}"/>
              </a:ext>
            </a:extLst>
          </p:cNvPr>
          <p:cNvSpPr>
            <a:spLocks noGrp="1"/>
          </p:cNvSpPr>
          <p:nvPr>
            <p:ph type="title"/>
          </p:nvPr>
        </p:nvSpPr>
        <p:spPr/>
        <p:txBody>
          <a:bodyPr/>
          <a:lstStyle/>
          <a:p>
            <a:r>
              <a:rPr lang="en-US" dirty="0"/>
              <a:t>Health Indicators</a:t>
            </a:r>
          </a:p>
        </p:txBody>
      </p:sp>
      <p:sp>
        <p:nvSpPr>
          <p:cNvPr id="4" name="Slide Number Placeholder 3">
            <a:extLst>
              <a:ext uri="{FF2B5EF4-FFF2-40B4-BE49-F238E27FC236}">
                <a16:creationId xmlns:a16="http://schemas.microsoft.com/office/drawing/2014/main" id="{F2A2CCA9-A694-44C0-8ED7-AA5E13C84907}"/>
              </a:ext>
            </a:extLst>
          </p:cNvPr>
          <p:cNvSpPr>
            <a:spLocks noGrp="1"/>
          </p:cNvSpPr>
          <p:nvPr>
            <p:ph type="sldNum" sz="quarter" idx="12"/>
          </p:nvPr>
        </p:nvSpPr>
        <p:spPr/>
        <p:txBody>
          <a:bodyPr/>
          <a:lstStyle/>
          <a:p>
            <a:fld id="{9B536768-C171-4A40-86CF-A60E08BEB5A1}" type="slidenum">
              <a:rPr lang="en-US" smtClean="0"/>
              <a:t>38</a:t>
            </a:fld>
            <a:endParaRPr lang="en-US"/>
          </a:p>
        </p:txBody>
      </p:sp>
      <p:graphicFrame>
        <p:nvGraphicFramePr>
          <p:cNvPr id="6" name="Chart 5">
            <a:extLst>
              <a:ext uri="{FF2B5EF4-FFF2-40B4-BE49-F238E27FC236}">
                <a16:creationId xmlns:a16="http://schemas.microsoft.com/office/drawing/2014/main" id="{CD13D05B-958F-4A92-846B-D0BC34C4D397}"/>
              </a:ext>
            </a:extLst>
          </p:cNvPr>
          <p:cNvGraphicFramePr>
            <a:graphicFrameLocks noGrp="1"/>
          </p:cNvGraphicFramePr>
          <p:nvPr>
            <p:extLst>
              <p:ext uri="{D42A27DB-BD31-4B8C-83A1-F6EECF244321}">
                <p14:modId xmlns:p14="http://schemas.microsoft.com/office/powerpoint/2010/main" val="694133905"/>
              </p:ext>
            </p:extLst>
          </p:nvPr>
        </p:nvGraphicFramePr>
        <p:xfrm>
          <a:off x="1964943" y="1338469"/>
          <a:ext cx="8001000" cy="4572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60432405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030BCB-8EFD-4929-98DE-AFDF251DAB23}"/>
              </a:ext>
            </a:extLst>
          </p:cNvPr>
          <p:cNvSpPr>
            <a:spLocks noGrp="1"/>
          </p:cNvSpPr>
          <p:nvPr>
            <p:ph type="title"/>
          </p:nvPr>
        </p:nvSpPr>
        <p:spPr/>
        <p:txBody>
          <a:bodyPr/>
          <a:lstStyle/>
          <a:p>
            <a:r>
              <a:rPr lang="en-US" dirty="0"/>
              <a:t>Health Indicators</a:t>
            </a:r>
          </a:p>
        </p:txBody>
      </p:sp>
      <p:sp>
        <p:nvSpPr>
          <p:cNvPr id="4" name="Slide Number Placeholder 3">
            <a:extLst>
              <a:ext uri="{FF2B5EF4-FFF2-40B4-BE49-F238E27FC236}">
                <a16:creationId xmlns:a16="http://schemas.microsoft.com/office/drawing/2014/main" id="{F2A2CCA9-A694-44C0-8ED7-AA5E13C84907}"/>
              </a:ext>
            </a:extLst>
          </p:cNvPr>
          <p:cNvSpPr>
            <a:spLocks noGrp="1"/>
          </p:cNvSpPr>
          <p:nvPr>
            <p:ph type="sldNum" sz="quarter" idx="12"/>
          </p:nvPr>
        </p:nvSpPr>
        <p:spPr/>
        <p:txBody>
          <a:bodyPr/>
          <a:lstStyle/>
          <a:p>
            <a:fld id="{9B536768-C171-4A40-86CF-A60E08BEB5A1}" type="slidenum">
              <a:rPr lang="en-US" smtClean="0"/>
              <a:t>39</a:t>
            </a:fld>
            <a:endParaRPr lang="en-US"/>
          </a:p>
        </p:txBody>
      </p:sp>
      <p:graphicFrame>
        <p:nvGraphicFramePr>
          <p:cNvPr id="6" name="Chart 5">
            <a:extLst>
              <a:ext uri="{FF2B5EF4-FFF2-40B4-BE49-F238E27FC236}">
                <a16:creationId xmlns:a16="http://schemas.microsoft.com/office/drawing/2014/main" id="{6CE5C430-1C51-4DBE-97DE-31B46733BBEA}"/>
              </a:ext>
            </a:extLst>
          </p:cNvPr>
          <p:cNvGraphicFramePr>
            <a:graphicFrameLocks noGrp="1"/>
          </p:cNvGraphicFramePr>
          <p:nvPr>
            <p:extLst>
              <p:ext uri="{D42A27DB-BD31-4B8C-83A1-F6EECF244321}">
                <p14:modId xmlns:p14="http://schemas.microsoft.com/office/powerpoint/2010/main" val="1526312694"/>
              </p:ext>
            </p:extLst>
          </p:nvPr>
        </p:nvGraphicFramePr>
        <p:xfrm>
          <a:off x="705394" y="1227909"/>
          <a:ext cx="4976949" cy="444137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hart 6">
            <a:extLst>
              <a:ext uri="{FF2B5EF4-FFF2-40B4-BE49-F238E27FC236}">
                <a16:creationId xmlns:a16="http://schemas.microsoft.com/office/drawing/2014/main" id="{129DB96C-B4CE-49D2-A54C-ABAAC19B3871}"/>
              </a:ext>
            </a:extLst>
          </p:cNvPr>
          <p:cNvGraphicFramePr>
            <a:graphicFrameLocks noGrp="1"/>
          </p:cNvGraphicFramePr>
          <p:nvPr>
            <p:extLst>
              <p:ext uri="{D42A27DB-BD31-4B8C-83A1-F6EECF244321}">
                <p14:modId xmlns:p14="http://schemas.microsoft.com/office/powerpoint/2010/main" val="617922063"/>
              </p:ext>
            </p:extLst>
          </p:nvPr>
        </p:nvGraphicFramePr>
        <p:xfrm>
          <a:off x="6413863" y="1319349"/>
          <a:ext cx="5212080" cy="434993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1715611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0F4E94-D64E-4D35-84D2-1F530A1CBEC2}"/>
              </a:ext>
            </a:extLst>
          </p:cNvPr>
          <p:cNvSpPr>
            <a:spLocks noGrp="1"/>
          </p:cNvSpPr>
          <p:nvPr>
            <p:ph type="title"/>
          </p:nvPr>
        </p:nvSpPr>
        <p:spPr>
          <a:xfrm>
            <a:off x="838200" y="182881"/>
            <a:ext cx="10515600" cy="913100"/>
          </a:xfrm>
        </p:spPr>
        <p:txBody>
          <a:bodyPr/>
          <a:lstStyle/>
          <a:p>
            <a:r>
              <a:rPr lang="en-US" dirty="0"/>
              <a:t>Forum Agenda</a:t>
            </a:r>
          </a:p>
        </p:txBody>
      </p:sp>
      <p:sp>
        <p:nvSpPr>
          <p:cNvPr id="4" name="Slide Number Placeholder 3">
            <a:extLst>
              <a:ext uri="{FF2B5EF4-FFF2-40B4-BE49-F238E27FC236}">
                <a16:creationId xmlns:a16="http://schemas.microsoft.com/office/drawing/2014/main" id="{01C382AE-8867-42C3-945C-496C05A910E8}"/>
              </a:ext>
            </a:extLst>
          </p:cNvPr>
          <p:cNvSpPr>
            <a:spLocks noGrp="1"/>
          </p:cNvSpPr>
          <p:nvPr>
            <p:ph type="sldNum" sz="quarter" idx="12"/>
          </p:nvPr>
        </p:nvSpPr>
        <p:spPr/>
        <p:txBody>
          <a:bodyPr/>
          <a:lstStyle/>
          <a:p>
            <a:fld id="{9B536768-C171-4A40-86CF-A60E08BEB5A1}" type="slidenum">
              <a:rPr lang="en-US" smtClean="0"/>
              <a:t>4</a:t>
            </a:fld>
            <a:endParaRPr lang="en-US"/>
          </a:p>
        </p:txBody>
      </p:sp>
      <p:graphicFrame>
        <p:nvGraphicFramePr>
          <p:cNvPr id="7" name="Table 6">
            <a:extLst>
              <a:ext uri="{FF2B5EF4-FFF2-40B4-BE49-F238E27FC236}">
                <a16:creationId xmlns:a16="http://schemas.microsoft.com/office/drawing/2014/main" id="{462D960F-33C3-45A1-B5CB-90309EC48857}"/>
              </a:ext>
            </a:extLst>
          </p:cNvPr>
          <p:cNvGraphicFramePr>
            <a:graphicFrameLocks noGrp="1"/>
          </p:cNvGraphicFramePr>
          <p:nvPr/>
        </p:nvGraphicFramePr>
        <p:xfrm>
          <a:off x="365051" y="936493"/>
          <a:ext cx="11461897" cy="5281561"/>
        </p:xfrm>
        <a:graphic>
          <a:graphicData uri="http://schemas.openxmlformats.org/drawingml/2006/table">
            <a:tbl>
              <a:tblPr firstRow="1" bandRow="1">
                <a:tableStyleId>{5C22544A-7EE6-4342-B048-85BDC9FD1C3A}</a:tableStyleId>
              </a:tblPr>
              <a:tblGrid>
                <a:gridCol w="2066260">
                  <a:extLst>
                    <a:ext uri="{9D8B030D-6E8A-4147-A177-3AD203B41FA5}">
                      <a16:colId xmlns:a16="http://schemas.microsoft.com/office/drawing/2014/main" val="2125759393"/>
                    </a:ext>
                  </a:extLst>
                </a:gridCol>
                <a:gridCol w="2776120">
                  <a:extLst>
                    <a:ext uri="{9D8B030D-6E8A-4147-A177-3AD203B41FA5}">
                      <a16:colId xmlns:a16="http://schemas.microsoft.com/office/drawing/2014/main" val="3578790237"/>
                    </a:ext>
                  </a:extLst>
                </a:gridCol>
                <a:gridCol w="6619517">
                  <a:extLst>
                    <a:ext uri="{9D8B030D-6E8A-4147-A177-3AD203B41FA5}">
                      <a16:colId xmlns:a16="http://schemas.microsoft.com/office/drawing/2014/main" val="1223096879"/>
                    </a:ext>
                  </a:extLst>
                </a:gridCol>
              </a:tblGrid>
              <a:tr h="329717">
                <a:tc>
                  <a:txBody>
                    <a:bodyPr/>
                    <a:lstStyle/>
                    <a:p>
                      <a:pPr marL="0" marR="0">
                        <a:lnSpc>
                          <a:spcPct val="107000"/>
                        </a:lnSpc>
                        <a:spcBef>
                          <a:spcPts val="0"/>
                        </a:spcBef>
                        <a:spcAft>
                          <a:spcPts val="0"/>
                        </a:spcAft>
                      </a:pPr>
                      <a:r>
                        <a:rPr lang="en-US" sz="1600" kern="1200" dirty="0">
                          <a:effectLst/>
                          <a:latin typeface="Arial" panose="020B0604020202020204" pitchFamily="34" charset="0"/>
                          <a:cs typeface="Arial" panose="020B0604020202020204" pitchFamily="34" charset="0"/>
                        </a:rPr>
                        <a:t>Time </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80281" marR="80281" marT="40442" marB="40442" anchor="ctr">
                    <a:solidFill>
                      <a:srgbClr val="3D6E6F"/>
                    </a:solidFill>
                  </a:tcPr>
                </a:tc>
                <a:tc>
                  <a:txBody>
                    <a:bodyPr/>
                    <a:lstStyle/>
                    <a:p>
                      <a:pPr marL="0" marR="0">
                        <a:lnSpc>
                          <a:spcPct val="107000"/>
                        </a:lnSpc>
                        <a:spcBef>
                          <a:spcPts val="0"/>
                        </a:spcBef>
                        <a:spcAft>
                          <a:spcPts val="0"/>
                        </a:spcAft>
                      </a:pPr>
                      <a:r>
                        <a:rPr lang="en-US" sz="1600" kern="1200" dirty="0">
                          <a:effectLst/>
                          <a:latin typeface="Arial" panose="020B0604020202020204" pitchFamily="34" charset="0"/>
                          <a:cs typeface="Arial" panose="020B0604020202020204" pitchFamily="34" charset="0"/>
                        </a:rPr>
                        <a:t>Activity</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80281" marR="80281" marT="40442" marB="40442" anchor="ctr">
                    <a:solidFill>
                      <a:srgbClr val="3D6E6F"/>
                    </a:solidFill>
                  </a:tcPr>
                </a:tc>
                <a:tc>
                  <a:txBody>
                    <a:bodyPr/>
                    <a:lstStyle/>
                    <a:p>
                      <a:pPr marL="0" marR="0">
                        <a:lnSpc>
                          <a:spcPct val="107000"/>
                        </a:lnSpc>
                        <a:spcBef>
                          <a:spcPts val="0"/>
                        </a:spcBef>
                        <a:spcAft>
                          <a:spcPts val="0"/>
                        </a:spcAft>
                      </a:pPr>
                      <a:r>
                        <a:rPr lang="en-US" sz="1600" kern="1200" dirty="0">
                          <a:effectLst/>
                          <a:latin typeface="Arial" panose="020B0604020202020204" pitchFamily="34" charset="0"/>
                          <a:ea typeface="+mn-ea"/>
                          <a:cs typeface="Arial" panose="020B0604020202020204" pitchFamily="34" charset="0"/>
                        </a:rPr>
                        <a:t>Speaker/Facilitator</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80281" marR="80281" marT="40442" marB="40442" anchor="ctr">
                    <a:solidFill>
                      <a:srgbClr val="3D6E6F"/>
                    </a:solidFill>
                  </a:tcPr>
                </a:tc>
                <a:extLst>
                  <a:ext uri="{0D108BD9-81ED-4DB2-BD59-A6C34878D82A}">
                    <a16:rowId xmlns:a16="http://schemas.microsoft.com/office/drawing/2014/main" val="4269263892"/>
                  </a:ext>
                </a:extLst>
              </a:tr>
              <a:tr h="360580">
                <a:tc>
                  <a:txBody>
                    <a:bodyPr/>
                    <a:lstStyle/>
                    <a:p>
                      <a:r>
                        <a:rPr lang="en-US" sz="1600" dirty="0">
                          <a:latin typeface="+mn-lt"/>
                        </a:rPr>
                        <a:t>4:30 – 4:35 pm</a:t>
                      </a:r>
                    </a:p>
                  </a:txBody>
                  <a:tcPr/>
                </a:tc>
                <a:tc>
                  <a:txBody>
                    <a:bodyPr/>
                    <a:lstStyle/>
                    <a:p>
                      <a:pPr marL="0" marR="0">
                        <a:lnSpc>
                          <a:spcPct val="107000"/>
                        </a:lnSpc>
                        <a:spcBef>
                          <a:spcPts val="0"/>
                        </a:spcBef>
                        <a:spcAft>
                          <a:spcPts val="0"/>
                        </a:spcAft>
                      </a:pPr>
                      <a:r>
                        <a:rPr lang="en-US" sz="1600" kern="1200" dirty="0">
                          <a:effectLst/>
                          <a:latin typeface="+mn-lt"/>
                          <a:cs typeface="Arial" panose="020B0604020202020204" pitchFamily="34" charset="0"/>
                        </a:rPr>
                        <a:t>Welcome</a:t>
                      </a:r>
                      <a:endParaRPr lang="en-US" sz="1600" dirty="0">
                        <a:effectLst/>
                        <a:latin typeface="+mn-lt"/>
                        <a:ea typeface="Calibri" panose="020F0502020204030204" pitchFamily="34" charset="0"/>
                        <a:cs typeface="Arial" panose="020B0604020202020204" pitchFamily="34" charset="0"/>
                      </a:endParaRPr>
                    </a:p>
                  </a:txBody>
                  <a:tcPr marL="80281" marR="80281" marT="40442" marB="40442"/>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endParaRPr lang="en-US" sz="1600" dirty="0">
                        <a:effectLst/>
                        <a:latin typeface="+mn-lt"/>
                        <a:ea typeface="Calibri" panose="020F0502020204030204" pitchFamily="34" charset="0"/>
                        <a:cs typeface="Arial" panose="020B0604020202020204" pitchFamily="34" charset="0"/>
                      </a:endParaRPr>
                    </a:p>
                  </a:txBody>
                  <a:tcPr marL="80281" marR="80281" marT="40442" marB="40442"/>
                </a:tc>
                <a:extLst>
                  <a:ext uri="{0D108BD9-81ED-4DB2-BD59-A6C34878D82A}">
                    <a16:rowId xmlns:a16="http://schemas.microsoft.com/office/drawing/2014/main" val="2702460339"/>
                  </a:ext>
                </a:extLst>
              </a:tr>
              <a:tr h="418059">
                <a:tc>
                  <a:txBody>
                    <a:bodyPr/>
                    <a:lstStyle/>
                    <a:p>
                      <a:r>
                        <a:rPr lang="en-US" sz="1600" dirty="0">
                          <a:latin typeface="+mn-lt"/>
                        </a:rPr>
                        <a:t>4:35 – 4:40 pm</a:t>
                      </a:r>
                    </a:p>
                  </a:txBody>
                  <a:tcPr/>
                </a:tc>
                <a:tc>
                  <a:txBody>
                    <a:bodyPr/>
                    <a:lstStyle/>
                    <a:p>
                      <a:pPr marL="0" marR="0">
                        <a:lnSpc>
                          <a:spcPct val="107000"/>
                        </a:lnSpc>
                        <a:spcBef>
                          <a:spcPts val="0"/>
                        </a:spcBef>
                        <a:spcAft>
                          <a:spcPts val="0"/>
                        </a:spcAft>
                      </a:pPr>
                      <a:r>
                        <a:rPr lang="en-US" sz="1600" dirty="0">
                          <a:effectLst/>
                          <a:latin typeface="+mn-lt"/>
                          <a:ea typeface="Calibri" panose="020F0502020204030204" pitchFamily="34" charset="0"/>
                          <a:cs typeface="Arial" panose="020B0604020202020204" pitchFamily="34" charset="0"/>
                        </a:rPr>
                        <a:t>Overview of Zoom</a:t>
                      </a:r>
                    </a:p>
                  </a:txBody>
                  <a:tcPr marL="80281" marR="80281" marT="40442" marB="40442"/>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600" b="1" dirty="0">
                          <a:solidFill>
                            <a:schemeClr val="tx1"/>
                          </a:solidFill>
                          <a:latin typeface="+mn-lt"/>
                        </a:rPr>
                        <a:t>Jo</a:t>
                      </a:r>
                      <a:r>
                        <a:rPr lang="en-US" sz="1600" dirty="0">
                          <a:solidFill>
                            <a:schemeClr val="tx1"/>
                          </a:solidFill>
                          <a:latin typeface="+mn-lt"/>
                        </a:rPr>
                        <a:t> </a:t>
                      </a:r>
                      <a:r>
                        <a:rPr lang="en-US" sz="1600" b="1" kern="1200" dirty="0">
                          <a:solidFill>
                            <a:srgbClr val="000000"/>
                          </a:solidFill>
                          <a:effectLst/>
                          <a:latin typeface="+mn-lt"/>
                          <a:ea typeface="Calibri" panose="020F0502020204030204" pitchFamily="34" charset="0"/>
                          <a:cs typeface="Times New Roman" panose="02020603050405020304" pitchFamily="18" charset="0"/>
                        </a:rPr>
                        <a:t>Morrissey, </a:t>
                      </a:r>
                      <a:r>
                        <a:rPr lang="en-US" sz="1600" kern="1200" dirty="0">
                          <a:solidFill>
                            <a:srgbClr val="000000"/>
                          </a:solidFill>
                          <a:effectLst/>
                          <a:latin typeface="+mn-lt"/>
                          <a:ea typeface="Calibri" panose="020F0502020204030204" pitchFamily="34" charset="0"/>
                          <a:cs typeface="Times New Roman" panose="02020603050405020304" pitchFamily="18" charset="0"/>
                        </a:rPr>
                        <a:t>Maine Shared </a:t>
                      </a:r>
                      <a:r>
                        <a:rPr lang="en-US" sz="1600" kern="1200" dirty="0" err="1">
                          <a:solidFill>
                            <a:srgbClr val="000000"/>
                          </a:solidFill>
                          <a:effectLst/>
                          <a:latin typeface="+mn-lt"/>
                          <a:ea typeface="Calibri" panose="020F0502020204030204" pitchFamily="34" charset="0"/>
                          <a:cs typeface="Times New Roman" panose="02020603050405020304" pitchFamily="18" charset="0"/>
                        </a:rPr>
                        <a:t>CHNA</a:t>
                      </a:r>
                      <a:r>
                        <a:rPr lang="en-US" sz="1600" kern="1200" dirty="0">
                          <a:solidFill>
                            <a:srgbClr val="000000"/>
                          </a:solidFill>
                          <a:effectLst/>
                          <a:latin typeface="+mn-lt"/>
                          <a:ea typeface="Calibri" panose="020F0502020204030204" pitchFamily="34" charset="0"/>
                          <a:cs typeface="Times New Roman" panose="02020603050405020304" pitchFamily="18" charset="0"/>
                        </a:rPr>
                        <a:t> Program Manager</a:t>
                      </a:r>
                      <a:endParaRPr lang="en-US" sz="1600" dirty="0">
                        <a:solidFill>
                          <a:schemeClr val="tx1"/>
                        </a:solidFill>
                        <a:latin typeface="+mn-lt"/>
                      </a:endParaRPr>
                    </a:p>
                  </a:txBody>
                  <a:tcPr marL="80281" marR="80281" marT="40442" marB="40442"/>
                </a:tc>
                <a:extLst>
                  <a:ext uri="{0D108BD9-81ED-4DB2-BD59-A6C34878D82A}">
                    <a16:rowId xmlns:a16="http://schemas.microsoft.com/office/drawing/2014/main" val="2064659022"/>
                  </a:ext>
                </a:extLst>
              </a:tr>
              <a:tr h="738726">
                <a:tc>
                  <a:txBody>
                    <a:bodyPr/>
                    <a:lstStyle/>
                    <a:p>
                      <a:r>
                        <a:rPr lang="en-US" sz="1600" dirty="0">
                          <a:latin typeface="+mn-lt"/>
                        </a:rPr>
                        <a:t>4:40 – 4:45 pm</a:t>
                      </a:r>
                    </a:p>
                  </a:txBody>
                  <a:tcPr anchor="ctr"/>
                </a:tc>
                <a:tc>
                  <a:txBody>
                    <a:bodyPr/>
                    <a:lstStyle/>
                    <a:p>
                      <a:pPr marL="0" marR="0">
                        <a:lnSpc>
                          <a:spcPct val="107000"/>
                        </a:lnSpc>
                        <a:spcBef>
                          <a:spcPts val="0"/>
                        </a:spcBef>
                        <a:spcAft>
                          <a:spcPts val="0"/>
                        </a:spcAft>
                      </a:pPr>
                      <a:r>
                        <a:rPr lang="en-US" sz="1600" kern="1200" dirty="0">
                          <a:effectLst/>
                          <a:latin typeface="+mn-lt"/>
                          <a:cs typeface="Arial" panose="020B0604020202020204" pitchFamily="34" charset="0"/>
                        </a:rPr>
                        <a:t>Leadership Remarks</a:t>
                      </a:r>
                      <a:endParaRPr lang="en-US" sz="1600" dirty="0">
                        <a:effectLst/>
                        <a:latin typeface="+mn-lt"/>
                        <a:ea typeface="Calibri" panose="020F0502020204030204" pitchFamily="34" charset="0"/>
                        <a:cs typeface="Arial" panose="020B0604020202020204" pitchFamily="34" charset="0"/>
                      </a:endParaRPr>
                    </a:p>
                  </a:txBody>
                  <a:tcPr marL="80281" marR="80281" marT="40442" marB="40442" anchor="ct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600" dirty="0">
                          <a:solidFill>
                            <a:schemeClr val="tx1"/>
                          </a:solidFill>
                          <a:latin typeface="+mn-lt"/>
                        </a:rPr>
                        <a:t>Peter Wright, FACHE, President of Bridgton Hospital and Rumford Hospital</a:t>
                      </a:r>
                    </a:p>
                    <a:p>
                      <a:pPr marL="0" marR="0" lvl="0" indent="0" algn="l" defTabSz="914400" rtl="0" eaLnBrk="1" fontAlgn="auto" latinLnBrk="0" hangingPunct="1">
                        <a:lnSpc>
                          <a:spcPct val="107000"/>
                        </a:lnSpc>
                        <a:spcBef>
                          <a:spcPts val="0"/>
                        </a:spcBef>
                        <a:spcAft>
                          <a:spcPts val="0"/>
                        </a:spcAft>
                        <a:buClrTx/>
                        <a:buSzTx/>
                        <a:buFontTx/>
                        <a:buNone/>
                        <a:tabLst/>
                        <a:defRPr/>
                      </a:pPr>
                      <a:r>
                        <a:rPr lang="en-US" sz="1600" kern="1200" dirty="0">
                          <a:solidFill>
                            <a:schemeClr val="tx1"/>
                          </a:solidFill>
                          <a:effectLst/>
                          <a:latin typeface="+mn-lt"/>
                          <a:ea typeface="+mn-ea"/>
                          <a:cs typeface="+mn-cs"/>
                        </a:rPr>
                        <a:t>Kelly Barton, MPH, FACHE, President of Maine Behavioral Healthcare</a:t>
                      </a:r>
                      <a:endParaRPr lang="en-US" sz="1600" kern="1200" dirty="0">
                        <a:solidFill>
                          <a:schemeClr val="dk1"/>
                        </a:solidFill>
                        <a:effectLst/>
                        <a:latin typeface="+mn-lt"/>
                        <a:ea typeface="+mn-ea"/>
                        <a:cs typeface="+mn-cs"/>
                      </a:endParaRPr>
                    </a:p>
                  </a:txBody>
                  <a:tcPr marL="80281" marR="80281" marT="40442" marB="40442" anchor="ctr"/>
                </a:tc>
                <a:extLst>
                  <a:ext uri="{0D108BD9-81ED-4DB2-BD59-A6C34878D82A}">
                    <a16:rowId xmlns:a16="http://schemas.microsoft.com/office/drawing/2014/main" val="2086731360"/>
                  </a:ext>
                </a:extLst>
              </a:tr>
              <a:tr h="994199">
                <a:tc>
                  <a:txBody>
                    <a:bodyPr/>
                    <a:lstStyle/>
                    <a:p>
                      <a:r>
                        <a:rPr lang="en-US" sz="1600" dirty="0">
                          <a:latin typeface="+mn-lt"/>
                        </a:rPr>
                        <a:t>4:45 – 4:55 pm</a:t>
                      </a:r>
                    </a:p>
                  </a:txBody>
                  <a:tcPr anchor="ct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600" kern="1200" dirty="0">
                          <a:effectLst/>
                          <a:latin typeface="+mn-lt"/>
                          <a:cs typeface="Arial" panose="020B0604020202020204" pitchFamily="34" charset="0"/>
                        </a:rPr>
                        <a:t>Review previous CHNA priorities and activities 2019-2021</a:t>
                      </a:r>
                      <a:endParaRPr lang="en-US" sz="1600" dirty="0">
                        <a:effectLst/>
                        <a:latin typeface="+mn-lt"/>
                        <a:ea typeface="Calibri" panose="020F0502020204030204" pitchFamily="34" charset="0"/>
                        <a:cs typeface="Arial" panose="020B0604020202020204" pitchFamily="34" charset="0"/>
                      </a:endParaRPr>
                    </a:p>
                  </a:txBody>
                  <a:tcPr marL="80281" marR="80281" marT="40442" marB="40442" anchor="ct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600" kern="1200" dirty="0">
                          <a:solidFill>
                            <a:schemeClr val="dk1"/>
                          </a:solidFill>
                          <a:effectLst/>
                          <a:latin typeface="+mn-lt"/>
                          <a:ea typeface="+mn-ea"/>
                          <a:cs typeface="+mn-cs"/>
                        </a:rPr>
                        <a:t>Kristine Jenkins, District</a:t>
                      </a:r>
                      <a:r>
                        <a:rPr lang="en-US" sz="1600" kern="1200" baseline="0" dirty="0">
                          <a:solidFill>
                            <a:schemeClr val="dk1"/>
                          </a:solidFill>
                          <a:effectLst/>
                          <a:latin typeface="+mn-lt"/>
                          <a:ea typeface="+mn-ea"/>
                          <a:cs typeface="+mn-cs"/>
                        </a:rPr>
                        <a:t> Liaison, Maine CDC</a:t>
                      </a:r>
                      <a:endParaRPr lang="en-US" sz="1600" kern="1200" dirty="0">
                        <a:solidFill>
                          <a:schemeClr val="dk1"/>
                        </a:solidFill>
                        <a:effectLst/>
                        <a:latin typeface="+mn-lt"/>
                        <a:ea typeface="+mn-ea"/>
                        <a:cs typeface="+mn-cs"/>
                      </a:endParaRPr>
                    </a:p>
                  </a:txBody>
                  <a:tcPr marL="80281" marR="80281" marT="40442" marB="40442" anchor="ctr"/>
                </a:tc>
                <a:extLst>
                  <a:ext uri="{0D108BD9-81ED-4DB2-BD59-A6C34878D82A}">
                    <a16:rowId xmlns:a16="http://schemas.microsoft.com/office/drawing/2014/main" val="3142180063"/>
                  </a:ext>
                </a:extLst>
              </a:tr>
              <a:tr h="412674">
                <a:tc>
                  <a:txBody>
                    <a:bodyPr/>
                    <a:lstStyle/>
                    <a:p>
                      <a:r>
                        <a:rPr lang="en-US" sz="1600" dirty="0">
                          <a:latin typeface="+mn-lt"/>
                        </a:rPr>
                        <a:t>4:55 – 5:15 pm</a:t>
                      </a:r>
                    </a:p>
                  </a:txBody>
                  <a:tcPr anchor="ctr"/>
                </a:tc>
                <a:tc>
                  <a:txBody>
                    <a:bodyPr/>
                    <a:lstStyle/>
                    <a:p>
                      <a:pPr marL="0" marR="0">
                        <a:lnSpc>
                          <a:spcPct val="107000"/>
                        </a:lnSpc>
                        <a:spcBef>
                          <a:spcPts val="0"/>
                        </a:spcBef>
                        <a:spcAft>
                          <a:spcPts val="0"/>
                        </a:spcAft>
                      </a:pPr>
                      <a:r>
                        <a:rPr lang="en-US" sz="1600" kern="1200" dirty="0">
                          <a:effectLst/>
                          <a:latin typeface="+mn-lt"/>
                          <a:cs typeface="Arial" panose="020B0604020202020204" pitchFamily="34" charset="0"/>
                        </a:rPr>
                        <a:t>Presentation of key findings from the data</a:t>
                      </a:r>
                      <a:endParaRPr lang="en-US" sz="1600" dirty="0">
                        <a:effectLst/>
                        <a:latin typeface="+mn-lt"/>
                        <a:ea typeface="Calibri" panose="020F0502020204030204" pitchFamily="34" charset="0"/>
                        <a:cs typeface="Arial" panose="020B0604020202020204" pitchFamily="34" charset="0"/>
                      </a:endParaRPr>
                    </a:p>
                  </a:txBody>
                  <a:tcPr marL="80281" marR="80281" marT="40442" marB="40442" anchor="ctr"/>
                </a:tc>
                <a:tc>
                  <a:txBody>
                    <a:bodyPr/>
                    <a:lstStyle/>
                    <a:p>
                      <a:pPr marL="0" marR="0">
                        <a:lnSpc>
                          <a:spcPct val="107000"/>
                        </a:lnSpc>
                        <a:spcBef>
                          <a:spcPts val="0"/>
                        </a:spcBef>
                        <a:spcAft>
                          <a:spcPts val="0"/>
                        </a:spcAft>
                      </a:pPr>
                      <a:r>
                        <a:rPr lang="en-US" sz="1600" b="1" kern="1200" dirty="0">
                          <a:effectLst/>
                          <a:latin typeface="+mn-lt"/>
                          <a:cs typeface="Arial" panose="020B0604020202020204" pitchFamily="34" charset="0"/>
                        </a:rPr>
                        <a:t>John Snow, Inc.</a:t>
                      </a:r>
                      <a:endParaRPr lang="en-US" sz="1600" b="1" dirty="0">
                        <a:effectLst/>
                        <a:latin typeface="+mn-lt"/>
                        <a:ea typeface="Calibri" panose="020F0502020204030204" pitchFamily="34" charset="0"/>
                        <a:cs typeface="Arial" panose="020B0604020202020204" pitchFamily="34" charset="0"/>
                      </a:endParaRPr>
                    </a:p>
                  </a:txBody>
                  <a:tcPr marL="80281" marR="80281" marT="40442" marB="40442" anchor="ctr"/>
                </a:tc>
                <a:extLst>
                  <a:ext uri="{0D108BD9-81ED-4DB2-BD59-A6C34878D82A}">
                    <a16:rowId xmlns:a16="http://schemas.microsoft.com/office/drawing/2014/main" val="1859297210"/>
                  </a:ext>
                </a:extLst>
              </a:tr>
              <a:tr h="682849">
                <a:tc>
                  <a:txBody>
                    <a:bodyPr/>
                    <a:lstStyle/>
                    <a:p>
                      <a:r>
                        <a:rPr lang="en-US" sz="1600" dirty="0">
                          <a:latin typeface="+mn-lt"/>
                        </a:rPr>
                        <a:t>5:15 – 6:10 pm</a:t>
                      </a:r>
                    </a:p>
                  </a:txBody>
                  <a:tcPr anchor="ctr"/>
                </a:tc>
                <a:tc>
                  <a:txBody>
                    <a:bodyPr/>
                    <a:lstStyle/>
                    <a:p>
                      <a:pPr marL="0" marR="0">
                        <a:lnSpc>
                          <a:spcPct val="107000"/>
                        </a:lnSpc>
                        <a:spcBef>
                          <a:spcPts val="0"/>
                        </a:spcBef>
                        <a:spcAft>
                          <a:spcPts val="0"/>
                        </a:spcAft>
                      </a:pPr>
                      <a:r>
                        <a:rPr lang="en-US" sz="1600" kern="1200" dirty="0">
                          <a:effectLst/>
                          <a:latin typeface="+mn-lt"/>
                          <a:cs typeface="Arial" panose="020B0604020202020204" pitchFamily="34" charset="0"/>
                        </a:rPr>
                        <a:t>Break-out session – facilitated discussion on data and health priority identification</a:t>
                      </a:r>
                      <a:endParaRPr lang="en-US" sz="1600" dirty="0">
                        <a:effectLst/>
                        <a:latin typeface="+mn-lt"/>
                        <a:ea typeface="Calibri" panose="020F0502020204030204" pitchFamily="34" charset="0"/>
                        <a:cs typeface="Arial" panose="020B0604020202020204" pitchFamily="34" charset="0"/>
                      </a:endParaRPr>
                    </a:p>
                  </a:txBody>
                  <a:tcPr marL="80281" marR="80281" marT="40442" marB="40442" anchor="ctr"/>
                </a:tc>
                <a:tc>
                  <a:txBody>
                    <a:bodyPr/>
                    <a:lstStyle/>
                    <a:p>
                      <a:pPr marL="0" marR="0">
                        <a:lnSpc>
                          <a:spcPct val="107000"/>
                        </a:lnSpc>
                        <a:spcBef>
                          <a:spcPts val="0"/>
                        </a:spcBef>
                        <a:spcAft>
                          <a:spcPts val="0"/>
                        </a:spcAft>
                      </a:pPr>
                      <a:r>
                        <a:rPr lang="en-US" sz="1600" b="1" kern="1200" dirty="0">
                          <a:effectLst/>
                          <a:latin typeface="+mn-lt"/>
                          <a:cs typeface="Arial" panose="020B0604020202020204" pitchFamily="34" charset="0"/>
                        </a:rPr>
                        <a:t>John Snow, Inc. &amp; Local Facilitators</a:t>
                      </a:r>
                      <a:endParaRPr lang="en-US" sz="1600" b="1" dirty="0">
                        <a:effectLst/>
                        <a:latin typeface="+mn-lt"/>
                        <a:ea typeface="Calibri" panose="020F0502020204030204" pitchFamily="34" charset="0"/>
                        <a:cs typeface="Arial" panose="020B0604020202020204" pitchFamily="34" charset="0"/>
                      </a:endParaRPr>
                    </a:p>
                  </a:txBody>
                  <a:tcPr marL="80281" marR="80281" marT="40442" marB="40442" anchor="ctr"/>
                </a:tc>
                <a:extLst>
                  <a:ext uri="{0D108BD9-81ED-4DB2-BD59-A6C34878D82A}">
                    <a16:rowId xmlns:a16="http://schemas.microsoft.com/office/drawing/2014/main" val="2952271868"/>
                  </a:ext>
                </a:extLst>
              </a:tr>
              <a:tr h="380406">
                <a:tc>
                  <a:txBody>
                    <a:bodyPr/>
                    <a:lstStyle/>
                    <a:p>
                      <a:r>
                        <a:rPr lang="en-US" sz="1600" dirty="0">
                          <a:latin typeface="+mn-lt"/>
                        </a:rPr>
                        <a:t>6:10 – 6:20 pm</a:t>
                      </a:r>
                    </a:p>
                  </a:txBody>
                  <a:tcPr anchor="ctr"/>
                </a:tc>
                <a:tc>
                  <a:txBody>
                    <a:bodyPr/>
                    <a:lstStyle/>
                    <a:p>
                      <a:pPr marL="0" marR="0">
                        <a:lnSpc>
                          <a:spcPct val="107000"/>
                        </a:lnSpc>
                        <a:spcBef>
                          <a:spcPts val="0"/>
                        </a:spcBef>
                        <a:spcAft>
                          <a:spcPts val="0"/>
                        </a:spcAft>
                      </a:pPr>
                      <a:r>
                        <a:rPr lang="en-US" sz="1600" kern="1200" dirty="0">
                          <a:effectLst/>
                          <a:latin typeface="+mn-lt"/>
                          <a:cs typeface="Arial" panose="020B0604020202020204" pitchFamily="34" charset="0"/>
                        </a:rPr>
                        <a:t>Reconvene and Review</a:t>
                      </a:r>
                      <a:endParaRPr lang="en-US" sz="1600" dirty="0">
                        <a:effectLst/>
                        <a:latin typeface="+mn-lt"/>
                        <a:ea typeface="Calibri" panose="020F0502020204030204" pitchFamily="34" charset="0"/>
                        <a:cs typeface="Arial" panose="020B0604020202020204" pitchFamily="34" charset="0"/>
                      </a:endParaRPr>
                    </a:p>
                  </a:txBody>
                  <a:tcPr marL="80281" marR="80281" marT="40442" marB="40442" anchor="ct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600" b="1" dirty="0">
                          <a:latin typeface="+mn-lt"/>
                        </a:rPr>
                        <a:t>John Snow, Inc.</a:t>
                      </a:r>
                      <a:endParaRPr lang="en-US" sz="1600" b="1" dirty="0">
                        <a:effectLst/>
                        <a:latin typeface="+mn-lt"/>
                        <a:ea typeface="Calibri" panose="020F0502020204030204" pitchFamily="34" charset="0"/>
                        <a:cs typeface="Times New Roman" panose="02020603050405020304" pitchFamily="18" charset="0"/>
                      </a:endParaRPr>
                    </a:p>
                  </a:txBody>
                  <a:tcPr marL="80281" marR="80281" marT="40442" marB="40442" anchor="ctr"/>
                </a:tc>
                <a:extLst>
                  <a:ext uri="{0D108BD9-81ED-4DB2-BD59-A6C34878D82A}">
                    <a16:rowId xmlns:a16="http://schemas.microsoft.com/office/drawing/2014/main" val="2825840655"/>
                  </a:ext>
                </a:extLst>
              </a:tr>
              <a:tr h="581409">
                <a:tc>
                  <a:txBody>
                    <a:bodyPr/>
                    <a:lstStyle/>
                    <a:p>
                      <a:r>
                        <a:rPr lang="en-US" sz="1600" dirty="0">
                          <a:latin typeface="+mn-lt"/>
                        </a:rPr>
                        <a:t>6:20 </a:t>
                      </a:r>
                      <a:r>
                        <a:rPr lang="en-US" sz="1600">
                          <a:latin typeface="+mn-lt"/>
                        </a:rPr>
                        <a:t>– 6:30 pm</a:t>
                      </a:r>
                      <a:endParaRPr lang="en-US" sz="1600" dirty="0">
                        <a:latin typeface="+mn-lt"/>
                      </a:endParaRPr>
                    </a:p>
                  </a:txBody>
                  <a:tcPr anchor="ctr"/>
                </a:tc>
                <a:tc>
                  <a:txBody>
                    <a:bodyPr/>
                    <a:lstStyle/>
                    <a:p>
                      <a:pPr marL="0" marR="0">
                        <a:lnSpc>
                          <a:spcPct val="107000"/>
                        </a:lnSpc>
                        <a:spcBef>
                          <a:spcPts val="0"/>
                        </a:spcBef>
                        <a:spcAft>
                          <a:spcPts val="0"/>
                        </a:spcAft>
                      </a:pPr>
                      <a:r>
                        <a:rPr lang="en-US" sz="1600" kern="1200" dirty="0">
                          <a:effectLst/>
                          <a:latin typeface="+mn-lt"/>
                          <a:cs typeface="Arial" panose="020B0604020202020204" pitchFamily="34" charset="0"/>
                        </a:rPr>
                        <a:t>Wrap up and next steps</a:t>
                      </a:r>
                      <a:endParaRPr lang="en-US" sz="1600" dirty="0">
                        <a:effectLst/>
                        <a:latin typeface="+mn-lt"/>
                        <a:ea typeface="Calibri" panose="020F0502020204030204" pitchFamily="34" charset="0"/>
                        <a:cs typeface="Arial" panose="020B0604020202020204" pitchFamily="34" charset="0"/>
                      </a:endParaRPr>
                    </a:p>
                  </a:txBody>
                  <a:tcPr marL="80281" marR="80281" marT="40442" marB="40442" anchor="ct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endParaRPr lang="en-US" sz="1600" dirty="0">
                        <a:effectLst/>
                        <a:latin typeface="+mn-lt"/>
                        <a:ea typeface="Calibri" panose="020F0502020204030204" pitchFamily="34" charset="0"/>
                        <a:cs typeface="Arial" panose="020B0604020202020204" pitchFamily="34" charset="0"/>
                      </a:endParaRPr>
                    </a:p>
                  </a:txBody>
                  <a:tcPr marL="80281" marR="80281" marT="40442" marB="40442" anchor="ctr"/>
                </a:tc>
                <a:extLst>
                  <a:ext uri="{0D108BD9-81ED-4DB2-BD59-A6C34878D82A}">
                    <a16:rowId xmlns:a16="http://schemas.microsoft.com/office/drawing/2014/main" val="1572574859"/>
                  </a:ext>
                </a:extLst>
              </a:tr>
            </a:tbl>
          </a:graphicData>
        </a:graphic>
      </p:graphicFrame>
    </p:spTree>
    <p:extLst>
      <p:ext uri="{BB962C8B-B14F-4D97-AF65-F5344CB8AC3E}">
        <p14:creationId xmlns:p14="http://schemas.microsoft.com/office/powerpoint/2010/main" val="17392857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030BCB-8EFD-4929-98DE-AFDF251DAB23}"/>
              </a:ext>
            </a:extLst>
          </p:cNvPr>
          <p:cNvSpPr>
            <a:spLocks noGrp="1"/>
          </p:cNvSpPr>
          <p:nvPr>
            <p:ph type="title"/>
          </p:nvPr>
        </p:nvSpPr>
        <p:spPr/>
        <p:txBody>
          <a:bodyPr/>
          <a:lstStyle/>
          <a:p>
            <a:r>
              <a:rPr lang="en-US" dirty="0"/>
              <a:t>Health Indicators</a:t>
            </a:r>
          </a:p>
        </p:txBody>
      </p:sp>
      <p:sp>
        <p:nvSpPr>
          <p:cNvPr id="4" name="Slide Number Placeholder 3">
            <a:extLst>
              <a:ext uri="{FF2B5EF4-FFF2-40B4-BE49-F238E27FC236}">
                <a16:creationId xmlns:a16="http://schemas.microsoft.com/office/drawing/2014/main" id="{F2A2CCA9-A694-44C0-8ED7-AA5E13C84907}"/>
              </a:ext>
            </a:extLst>
          </p:cNvPr>
          <p:cNvSpPr>
            <a:spLocks noGrp="1"/>
          </p:cNvSpPr>
          <p:nvPr>
            <p:ph type="sldNum" sz="quarter" idx="12"/>
          </p:nvPr>
        </p:nvSpPr>
        <p:spPr/>
        <p:txBody>
          <a:bodyPr/>
          <a:lstStyle/>
          <a:p>
            <a:fld id="{9B536768-C171-4A40-86CF-A60E08BEB5A1}" type="slidenum">
              <a:rPr lang="en-US" smtClean="0"/>
              <a:t>40</a:t>
            </a:fld>
            <a:endParaRPr lang="en-US"/>
          </a:p>
        </p:txBody>
      </p:sp>
      <p:graphicFrame>
        <p:nvGraphicFramePr>
          <p:cNvPr id="5" name="Chart 4">
            <a:extLst>
              <a:ext uri="{FF2B5EF4-FFF2-40B4-BE49-F238E27FC236}">
                <a16:creationId xmlns:a16="http://schemas.microsoft.com/office/drawing/2014/main" id="{394C8E85-C944-463C-9B01-1320C7199ED0}"/>
              </a:ext>
            </a:extLst>
          </p:cNvPr>
          <p:cNvGraphicFramePr>
            <a:graphicFrameLocks noGrp="1"/>
          </p:cNvGraphicFramePr>
          <p:nvPr>
            <p:extLst>
              <p:ext uri="{D42A27DB-BD31-4B8C-83A1-F6EECF244321}">
                <p14:modId xmlns:p14="http://schemas.microsoft.com/office/powerpoint/2010/main" val="2867550747"/>
              </p:ext>
            </p:extLst>
          </p:nvPr>
        </p:nvGraphicFramePr>
        <p:xfrm>
          <a:off x="2229124" y="1321478"/>
          <a:ext cx="8001000" cy="4572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65673907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030BCB-8EFD-4929-98DE-AFDF251DAB23}"/>
              </a:ext>
            </a:extLst>
          </p:cNvPr>
          <p:cNvSpPr>
            <a:spLocks noGrp="1"/>
          </p:cNvSpPr>
          <p:nvPr>
            <p:ph type="title"/>
          </p:nvPr>
        </p:nvSpPr>
        <p:spPr/>
        <p:txBody>
          <a:bodyPr/>
          <a:lstStyle/>
          <a:p>
            <a:r>
              <a:rPr lang="en-US" dirty="0"/>
              <a:t>Health Indicators</a:t>
            </a:r>
          </a:p>
        </p:txBody>
      </p:sp>
      <p:sp>
        <p:nvSpPr>
          <p:cNvPr id="4" name="Slide Number Placeholder 3">
            <a:extLst>
              <a:ext uri="{FF2B5EF4-FFF2-40B4-BE49-F238E27FC236}">
                <a16:creationId xmlns:a16="http://schemas.microsoft.com/office/drawing/2014/main" id="{F2A2CCA9-A694-44C0-8ED7-AA5E13C84907}"/>
              </a:ext>
            </a:extLst>
          </p:cNvPr>
          <p:cNvSpPr>
            <a:spLocks noGrp="1"/>
          </p:cNvSpPr>
          <p:nvPr>
            <p:ph type="sldNum" sz="quarter" idx="12"/>
          </p:nvPr>
        </p:nvSpPr>
        <p:spPr/>
        <p:txBody>
          <a:bodyPr/>
          <a:lstStyle/>
          <a:p>
            <a:fld id="{9B536768-C171-4A40-86CF-A60E08BEB5A1}" type="slidenum">
              <a:rPr lang="en-US" smtClean="0"/>
              <a:t>41</a:t>
            </a:fld>
            <a:endParaRPr lang="en-US"/>
          </a:p>
        </p:txBody>
      </p:sp>
      <p:graphicFrame>
        <p:nvGraphicFramePr>
          <p:cNvPr id="6" name="Chart 5">
            <a:extLst>
              <a:ext uri="{FF2B5EF4-FFF2-40B4-BE49-F238E27FC236}">
                <a16:creationId xmlns:a16="http://schemas.microsoft.com/office/drawing/2014/main" id="{E39AE384-9B53-4789-ADBD-15272441264A}"/>
              </a:ext>
            </a:extLst>
          </p:cNvPr>
          <p:cNvGraphicFramePr>
            <a:graphicFrameLocks noGrp="1"/>
          </p:cNvGraphicFramePr>
          <p:nvPr>
            <p:extLst>
              <p:ext uri="{D42A27DB-BD31-4B8C-83A1-F6EECF244321}">
                <p14:modId xmlns:p14="http://schemas.microsoft.com/office/powerpoint/2010/main" val="1658870668"/>
              </p:ext>
            </p:extLst>
          </p:nvPr>
        </p:nvGraphicFramePr>
        <p:xfrm>
          <a:off x="2095500" y="1143000"/>
          <a:ext cx="8001000" cy="4572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83468323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030BCB-8EFD-4929-98DE-AFDF251DAB23}"/>
              </a:ext>
            </a:extLst>
          </p:cNvPr>
          <p:cNvSpPr>
            <a:spLocks noGrp="1"/>
          </p:cNvSpPr>
          <p:nvPr>
            <p:ph type="title"/>
          </p:nvPr>
        </p:nvSpPr>
        <p:spPr/>
        <p:txBody>
          <a:bodyPr/>
          <a:lstStyle/>
          <a:p>
            <a:r>
              <a:rPr lang="en-US" dirty="0"/>
              <a:t>Health Indicators</a:t>
            </a:r>
          </a:p>
        </p:txBody>
      </p:sp>
      <p:sp>
        <p:nvSpPr>
          <p:cNvPr id="4" name="Slide Number Placeholder 3">
            <a:extLst>
              <a:ext uri="{FF2B5EF4-FFF2-40B4-BE49-F238E27FC236}">
                <a16:creationId xmlns:a16="http://schemas.microsoft.com/office/drawing/2014/main" id="{F2A2CCA9-A694-44C0-8ED7-AA5E13C84907}"/>
              </a:ext>
            </a:extLst>
          </p:cNvPr>
          <p:cNvSpPr>
            <a:spLocks noGrp="1"/>
          </p:cNvSpPr>
          <p:nvPr>
            <p:ph type="sldNum" sz="quarter" idx="12"/>
          </p:nvPr>
        </p:nvSpPr>
        <p:spPr/>
        <p:txBody>
          <a:bodyPr/>
          <a:lstStyle/>
          <a:p>
            <a:fld id="{9B536768-C171-4A40-86CF-A60E08BEB5A1}" type="slidenum">
              <a:rPr lang="en-US" smtClean="0"/>
              <a:t>42</a:t>
            </a:fld>
            <a:endParaRPr lang="en-US"/>
          </a:p>
        </p:txBody>
      </p:sp>
      <p:graphicFrame>
        <p:nvGraphicFramePr>
          <p:cNvPr id="5" name="Chart 4">
            <a:extLst>
              <a:ext uri="{FF2B5EF4-FFF2-40B4-BE49-F238E27FC236}">
                <a16:creationId xmlns:a16="http://schemas.microsoft.com/office/drawing/2014/main" id="{1A448C42-C4A5-48D8-8092-0243C3FE2141}"/>
              </a:ext>
            </a:extLst>
          </p:cNvPr>
          <p:cNvGraphicFramePr>
            <a:graphicFrameLocks noGrp="1"/>
          </p:cNvGraphicFramePr>
          <p:nvPr>
            <p:extLst>
              <p:ext uri="{D42A27DB-BD31-4B8C-83A1-F6EECF244321}">
                <p14:modId xmlns:p14="http://schemas.microsoft.com/office/powerpoint/2010/main" val="176891185"/>
              </p:ext>
            </p:extLst>
          </p:nvPr>
        </p:nvGraphicFramePr>
        <p:xfrm>
          <a:off x="2095500" y="1143000"/>
          <a:ext cx="8001000" cy="4572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87140338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030BCB-8EFD-4929-98DE-AFDF251DAB23}"/>
              </a:ext>
            </a:extLst>
          </p:cNvPr>
          <p:cNvSpPr>
            <a:spLocks noGrp="1"/>
          </p:cNvSpPr>
          <p:nvPr>
            <p:ph type="title"/>
          </p:nvPr>
        </p:nvSpPr>
        <p:spPr/>
        <p:txBody>
          <a:bodyPr/>
          <a:lstStyle/>
          <a:p>
            <a:r>
              <a:rPr lang="en-US" dirty="0"/>
              <a:t>Health Indicators</a:t>
            </a:r>
          </a:p>
        </p:txBody>
      </p:sp>
      <p:sp>
        <p:nvSpPr>
          <p:cNvPr id="4" name="Slide Number Placeholder 3">
            <a:extLst>
              <a:ext uri="{FF2B5EF4-FFF2-40B4-BE49-F238E27FC236}">
                <a16:creationId xmlns:a16="http://schemas.microsoft.com/office/drawing/2014/main" id="{F2A2CCA9-A694-44C0-8ED7-AA5E13C84907}"/>
              </a:ext>
            </a:extLst>
          </p:cNvPr>
          <p:cNvSpPr>
            <a:spLocks noGrp="1"/>
          </p:cNvSpPr>
          <p:nvPr>
            <p:ph type="sldNum" sz="quarter" idx="12"/>
          </p:nvPr>
        </p:nvSpPr>
        <p:spPr/>
        <p:txBody>
          <a:bodyPr/>
          <a:lstStyle/>
          <a:p>
            <a:fld id="{9B536768-C171-4A40-86CF-A60E08BEB5A1}" type="slidenum">
              <a:rPr lang="en-US" smtClean="0"/>
              <a:t>43</a:t>
            </a:fld>
            <a:endParaRPr lang="en-US"/>
          </a:p>
        </p:txBody>
      </p:sp>
      <p:graphicFrame>
        <p:nvGraphicFramePr>
          <p:cNvPr id="6" name="Chart 5">
            <a:extLst>
              <a:ext uri="{FF2B5EF4-FFF2-40B4-BE49-F238E27FC236}">
                <a16:creationId xmlns:a16="http://schemas.microsoft.com/office/drawing/2014/main" id="{D5FA4233-8288-478E-9EEB-258857277AD6}"/>
              </a:ext>
            </a:extLst>
          </p:cNvPr>
          <p:cNvGraphicFramePr>
            <a:graphicFrameLocks noGrp="1"/>
          </p:cNvGraphicFramePr>
          <p:nvPr>
            <p:extLst>
              <p:ext uri="{D42A27DB-BD31-4B8C-83A1-F6EECF244321}">
                <p14:modId xmlns:p14="http://schemas.microsoft.com/office/powerpoint/2010/main" val="1074767625"/>
              </p:ext>
            </p:extLst>
          </p:nvPr>
        </p:nvGraphicFramePr>
        <p:xfrm>
          <a:off x="1832422" y="1344750"/>
          <a:ext cx="8001000" cy="4572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10552442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030BCB-8EFD-4929-98DE-AFDF251DAB23}"/>
              </a:ext>
            </a:extLst>
          </p:cNvPr>
          <p:cNvSpPr>
            <a:spLocks noGrp="1"/>
          </p:cNvSpPr>
          <p:nvPr>
            <p:ph type="title"/>
          </p:nvPr>
        </p:nvSpPr>
        <p:spPr/>
        <p:txBody>
          <a:bodyPr/>
          <a:lstStyle/>
          <a:p>
            <a:r>
              <a:rPr lang="en-US" dirty="0"/>
              <a:t>Health Indicators</a:t>
            </a:r>
          </a:p>
        </p:txBody>
      </p:sp>
      <p:sp>
        <p:nvSpPr>
          <p:cNvPr id="4" name="Slide Number Placeholder 3">
            <a:extLst>
              <a:ext uri="{FF2B5EF4-FFF2-40B4-BE49-F238E27FC236}">
                <a16:creationId xmlns:a16="http://schemas.microsoft.com/office/drawing/2014/main" id="{F2A2CCA9-A694-44C0-8ED7-AA5E13C84907}"/>
              </a:ext>
            </a:extLst>
          </p:cNvPr>
          <p:cNvSpPr>
            <a:spLocks noGrp="1"/>
          </p:cNvSpPr>
          <p:nvPr>
            <p:ph type="sldNum" sz="quarter" idx="12"/>
          </p:nvPr>
        </p:nvSpPr>
        <p:spPr/>
        <p:txBody>
          <a:bodyPr/>
          <a:lstStyle/>
          <a:p>
            <a:fld id="{9B536768-C171-4A40-86CF-A60E08BEB5A1}" type="slidenum">
              <a:rPr lang="en-US" smtClean="0"/>
              <a:t>44</a:t>
            </a:fld>
            <a:endParaRPr lang="en-US"/>
          </a:p>
        </p:txBody>
      </p:sp>
      <p:graphicFrame>
        <p:nvGraphicFramePr>
          <p:cNvPr id="5" name="Chart 4">
            <a:extLst>
              <a:ext uri="{FF2B5EF4-FFF2-40B4-BE49-F238E27FC236}">
                <a16:creationId xmlns:a16="http://schemas.microsoft.com/office/drawing/2014/main" id="{3D0D3F3D-F1CE-486F-B65F-37DD0B9D4F9B}"/>
              </a:ext>
            </a:extLst>
          </p:cNvPr>
          <p:cNvGraphicFramePr>
            <a:graphicFrameLocks noGrp="1"/>
          </p:cNvGraphicFramePr>
          <p:nvPr>
            <p:extLst>
              <p:ext uri="{D42A27DB-BD31-4B8C-83A1-F6EECF244321}">
                <p14:modId xmlns:p14="http://schemas.microsoft.com/office/powerpoint/2010/main" val="83523545"/>
              </p:ext>
            </p:extLst>
          </p:nvPr>
        </p:nvGraphicFramePr>
        <p:xfrm>
          <a:off x="6324600" y="1214846"/>
          <a:ext cx="5486400" cy="4572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5">
            <a:extLst>
              <a:ext uri="{FF2B5EF4-FFF2-40B4-BE49-F238E27FC236}">
                <a16:creationId xmlns:a16="http://schemas.microsoft.com/office/drawing/2014/main" id="{C9C03623-26C6-4B3A-89B9-C399FD1FF839}"/>
              </a:ext>
            </a:extLst>
          </p:cNvPr>
          <p:cNvGraphicFramePr>
            <a:graphicFrameLocks noGrp="1"/>
          </p:cNvGraphicFramePr>
          <p:nvPr>
            <p:extLst>
              <p:ext uri="{D42A27DB-BD31-4B8C-83A1-F6EECF244321}">
                <p14:modId xmlns:p14="http://schemas.microsoft.com/office/powerpoint/2010/main" val="4044615738"/>
              </p:ext>
            </p:extLst>
          </p:nvPr>
        </p:nvGraphicFramePr>
        <p:xfrm>
          <a:off x="381000" y="1214846"/>
          <a:ext cx="5486400" cy="45720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52516186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030BCB-8EFD-4929-98DE-AFDF251DAB23}"/>
              </a:ext>
            </a:extLst>
          </p:cNvPr>
          <p:cNvSpPr>
            <a:spLocks noGrp="1"/>
          </p:cNvSpPr>
          <p:nvPr>
            <p:ph type="title"/>
          </p:nvPr>
        </p:nvSpPr>
        <p:spPr/>
        <p:txBody>
          <a:bodyPr/>
          <a:lstStyle/>
          <a:p>
            <a:r>
              <a:rPr lang="en-US" dirty="0"/>
              <a:t>Health Indicators</a:t>
            </a:r>
          </a:p>
        </p:txBody>
      </p:sp>
      <p:sp>
        <p:nvSpPr>
          <p:cNvPr id="4" name="Slide Number Placeholder 3">
            <a:extLst>
              <a:ext uri="{FF2B5EF4-FFF2-40B4-BE49-F238E27FC236}">
                <a16:creationId xmlns:a16="http://schemas.microsoft.com/office/drawing/2014/main" id="{F2A2CCA9-A694-44C0-8ED7-AA5E13C84907}"/>
              </a:ext>
            </a:extLst>
          </p:cNvPr>
          <p:cNvSpPr>
            <a:spLocks noGrp="1"/>
          </p:cNvSpPr>
          <p:nvPr>
            <p:ph type="sldNum" sz="quarter" idx="12"/>
          </p:nvPr>
        </p:nvSpPr>
        <p:spPr/>
        <p:txBody>
          <a:bodyPr/>
          <a:lstStyle/>
          <a:p>
            <a:fld id="{9B536768-C171-4A40-86CF-A60E08BEB5A1}" type="slidenum">
              <a:rPr lang="en-US" smtClean="0"/>
              <a:t>45</a:t>
            </a:fld>
            <a:endParaRPr lang="en-US"/>
          </a:p>
        </p:txBody>
      </p:sp>
      <p:graphicFrame>
        <p:nvGraphicFramePr>
          <p:cNvPr id="8" name="Chart 7">
            <a:extLst>
              <a:ext uri="{FF2B5EF4-FFF2-40B4-BE49-F238E27FC236}">
                <a16:creationId xmlns:a16="http://schemas.microsoft.com/office/drawing/2014/main" id="{B1043517-80DA-4CF1-9590-F02698036853}"/>
              </a:ext>
            </a:extLst>
          </p:cNvPr>
          <p:cNvGraphicFramePr/>
          <p:nvPr>
            <p:extLst>
              <p:ext uri="{D42A27DB-BD31-4B8C-83A1-F6EECF244321}">
                <p14:modId xmlns:p14="http://schemas.microsoft.com/office/powerpoint/2010/main" val="1409709102"/>
              </p:ext>
            </p:extLst>
          </p:nvPr>
        </p:nvGraphicFramePr>
        <p:xfrm>
          <a:off x="1682496" y="1609343"/>
          <a:ext cx="8001000" cy="4572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38639302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030BCB-8EFD-4929-98DE-AFDF251DAB23}"/>
              </a:ext>
            </a:extLst>
          </p:cNvPr>
          <p:cNvSpPr>
            <a:spLocks noGrp="1"/>
          </p:cNvSpPr>
          <p:nvPr>
            <p:ph type="title"/>
          </p:nvPr>
        </p:nvSpPr>
        <p:spPr/>
        <p:txBody>
          <a:bodyPr/>
          <a:lstStyle/>
          <a:p>
            <a:r>
              <a:rPr lang="en-US" dirty="0"/>
              <a:t>Health Indicators</a:t>
            </a:r>
          </a:p>
        </p:txBody>
      </p:sp>
      <p:sp>
        <p:nvSpPr>
          <p:cNvPr id="4" name="Slide Number Placeholder 3">
            <a:extLst>
              <a:ext uri="{FF2B5EF4-FFF2-40B4-BE49-F238E27FC236}">
                <a16:creationId xmlns:a16="http://schemas.microsoft.com/office/drawing/2014/main" id="{F2A2CCA9-A694-44C0-8ED7-AA5E13C84907}"/>
              </a:ext>
            </a:extLst>
          </p:cNvPr>
          <p:cNvSpPr>
            <a:spLocks noGrp="1"/>
          </p:cNvSpPr>
          <p:nvPr>
            <p:ph type="sldNum" sz="quarter" idx="12"/>
          </p:nvPr>
        </p:nvSpPr>
        <p:spPr/>
        <p:txBody>
          <a:bodyPr/>
          <a:lstStyle/>
          <a:p>
            <a:fld id="{9B536768-C171-4A40-86CF-A60E08BEB5A1}" type="slidenum">
              <a:rPr lang="en-US" smtClean="0"/>
              <a:t>46</a:t>
            </a:fld>
            <a:endParaRPr lang="en-US"/>
          </a:p>
        </p:txBody>
      </p:sp>
      <p:graphicFrame>
        <p:nvGraphicFramePr>
          <p:cNvPr id="5" name="Chart 4">
            <a:extLst>
              <a:ext uri="{FF2B5EF4-FFF2-40B4-BE49-F238E27FC236}">
                <a16:creationId xmlns:a16="http://schemas.microsoft.com/office/drawing/2014/main" id="{5667FC22-69F5-408A-8B78-8F08AE49AB0C}"/>
              </a:ext>
            </a:extLst>
          </p:cNvPr>
          <p:cNvGraphicFramePr>
            <a:graphicFrameLocks noGrp="1"/>
          </p:cNvGraphicFramePr>
          <p:nvPr>
            <p:extLst>
              <p:ext uri="{D42A27DB-BD31-4B8C-83A1-F6EECF244321}">
                <p14:modId xmlns:p14="http://schemas.microsoft.com/office/powerpoint/2010/main" val="1340919901"/>
              </p:ext>
            </p:extLst>
          </p:nvPr>
        </p:nvGraphicFramePr>
        <p:xfrm>
          <a:off x="6324600" y="1368176"/>
          <a:ext cx="5486400" cy="4572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5">
            <a:extLst>
              <a:ext uri="{FF2B5EF4-FFF2-40B4-BE49-F238E27FC236}">
                <a16:creationId xmlns:a16="http://schemas.microsoft.com/office/drawing/2014/main" id="{BDDC08B1-01DE-47EA-A777-963F97631DD4}"/>
              </a:ext>
            </a:extLst>
          </p:cNvPr>
          <p:cNvGraphicFramePr>
            <a:graphicFrameLocks noGrp="1"/>
          </p:cNvGraphicFramePr>
          <p:nvPr>
            <p:extLst>
              <p:ext uri="{D42A27DB-BD31-4B8C-83A1-F6EECF244321}">
                <p14:modId xmlns:p14="http://schemas.microsoft.com/office/powerpoint/2010/main" val="4124509712"/>
              </p:ext>
            </p:extLst>
          </p:nvPr>
        </p:nvGraphicFramePr>
        <p:xfrm>
          <a:off x="609600" y="1368176"/>
          <a:ext cx="5486400" cy="45720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20897396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030BCB-8EFD-4929-98DE-AFDF251DAB23}"/>
              </a:ext>
            </a:extLst>
          </p:cNvPr>
          <p:cNvSpPr>
            <a:spLocks noGrp="1"/>
          </p:cNvSpPr>
          <p:nvPr>
            <p:ph type="title"/>
          </p:nvPr>
        </p:nvSpPr>
        <p:spPr/>
        <p:txBody>
          <a:bodyPr/>
          <a:lstStyle/>
          <a:p>
            <a:r>
              <a:rPr lang="en-US" dirty="0"/>
              <a:t>Health Indicators</a:t>
            </a:r>
          </a:p>
        </p:txBody>
      </p:sp>
      <p:sp>
        <p:nvSpPr>
          <p:cNvPr id="4" name="Slide Number Placeholder 3">
            <a:extLst>
              <a:ext uri="{FF2B5EF4-FFF2-40B4-BE49-F238E27FC236}">
                <a16:creationId xmlns:a16="http://schemas.microsoft.com/office/drawing/2014/main" id="{F2A2CCA9-A694-44C0-8ED7-AA5E13C84907}"/>
              </a:ext>
            </a:extLst>
          </p:cNvPr>
          <p:cNvSpPr>
            <a:spLocks noGrp="1"/>
          </p:cNvSpPr>
          <p:nvPr>
            <p:ph type="sldNum" sz="quarter" idx="12"/>
          </p:nvPr>
        </p:nvSpPr>
        <p:spPr/>
        <p:txBody>
          <a:bodyPr/>
          <a:lstStyle/>
          <a:p>
            <a:fld id="{9B536768-C171-4A40-86CF-A60E08BEB5A1}" type="slidenum">
              <a:rPr lang="en-US" smtClean="0"/>
              <a:t>47</a:t>
            </a:fld>
            <a:endParaRPr lang="en-US"/>
          </a:p>
        </p:txBody>
      </p:sp>
      <p:graphicFrame>
        <p:nvGraphicFramePr>
          <p:cNvPr id="8" name="Chart 7">
            <a:extLst>
              <a:ext uri="{FF2B5EF4-FFF2-40B4-BE49-F238E27FC236}">
                <a16:creationId xmlns:a16="http://schemas.microsoft.com/office/drawing/2014/main" id="{B1043517-80DA-4CF1-9590-F02698036853}"/>
              </a:ext>
            </a:extLst>
          </p:cNvPr>
          <p:cNvGraphicFramePr/>
          <p:nvPr>
            <p:extLst>
              <p:ext uri="{D42A27DB-BD31-4B8C-83A1-F6EECF244321}">
                <p14:modId xmlns:p14="http://schemas.microsoft.com/office/powerpoint/2010/main" val="3997302280"/>
              </p:ext>
            </p:extLst>
          </p:nvPr>
        </p:nvGraphicFramePr>
        <p:xfrm>
          <a:off x="1682496" y="1609343"/>
          <a:ext cx="8001000" cy="4572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25909394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030BCB-8EFD-4929-98DE-AFDF251DAB23}"/>
              </a:ext>
            </a:extLst>
          </p:cNvPr>
          <p:cNvSpPr>
            <a:spLocks noGrp="1"/>
          </p:cNvSpPr>
          <p:nvPr>
            <p:ph type="title"/>
          </p:nvPr>
        </p:nvSpPr>
        <p:spPr/>
        <p:txBody>
          <a:bodyPr/>
          <a:lstStyle/>
          <a:p>
            <a:r>
              <a:rPr lang="en-US" dirty="0"/>
              <a:t>Health Indicators</a:t>
            </a:r>
          </a:p>
        </p:txBody>
      </p:sp>
      <p:sp>
        <p:nvSpPr>
          <p:cNvPr id="4" name="Slide Number Placeholder 3">
            <a:extLst>
              <a:ext uri="{FF2B5EF4-FFF2-40B4-BE49-F238E27FC236}">
                <a16:creationId xmlns:a16="http://schemas.microsoft.com/office/drawing/2014/main" id="{F2A2CCA9-A694-44C0-8ED7-AA5E13C84907}"/>
              </a:ext>
            </a:extLst>
          </p:cNvPr>
          <p:cNvSpPr>
            <a:spLocks noGrp="1"/>
          </p:cNvSpPr>
          <p:nvPr>
            <p:ph type="sldNum" sz="quarter" idx="12"/>
          </p:nvPr>
        </p:nvSpPr>
        <p:spPr/>
        <p:txBody>
          <a:bodyPr/>
          <a:lstStyle/>
          <a:p>
            <a:fld id="{9B536768-C171-4A40-86CF-A60E08BEB5A1}" type="slidenum">
              <a:rPr lang="en-US" smtClean="0"/>
              <a:t>48</a:t>
            </a:fld>
            <a:endParaRPr lang="en-US"/>
          </a:p>
        </p:txBody>
      </p:sp>
      <p:graphicFrame>
        <p:nvGraphicFramePr>
          <p:cNvPr id="7" name="Chart 6">
            <a:extLst>
              <a:ext uri="{FF2B5EF4-FFF2-40B4-BE49-F238E27FC236}">
                <a16:creationId xmlns:a16="http://schemas.microsoft.com/office/drawing/2014/main" id="{607A820F-8895-458C-8A7F-4D1601B13B1B}"/>
              </a:ext>
            </a:extLst>
          </p:cNvPr>
          <p:cNvGraphicFramePr>
            <a:graphicFrameLocks noGrp="1"/>
          </p:cNvGraphicFramePr>
          <p:nvPr>
            <p:extLst>
              <p:ext uri="{D42A27DB-BD31-4B8C-83A1-F6EECF244321}">
                <p14:modId xmlns:p14="http://schemas.microsoft.com/office/powerpoint/2010/main" val="1481024191"/>
              </p:ext>
            </p:extLst>
          </p:nvPr>
        </p:nvGraphicFramePr>
        <p:xfrm>
          <a:off x="1845674" y="1294529"/>
          <a:ext cx="8001000" cy="4572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03878729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030BCB-8EFD-4929-98DE-AFDF251DAB23}"/>
              </a:ext>
            </a:extLst>
          </p:cNvPr>
          <p:cNvSpPr>
            <a:spLocks noGrp="1"/>
          </p:cNvSpPr>
          <p:nvPr>
            <p:ph type="title"/>
          </p:nvPr>
        </p:nvSpPr>
        <p:spPr/>
        <p:txBody>
          <a:bodyPr/>
          <a:lstStyle/>
          <a:p>
            <a:r>
              <a:rPr lang="en-US" dirty="0"/>
              <a:t>Health Indicators</a:t>
            </a:r>
          </a:p>
        </p:txBody>
      </p:sp>
      <p:sp>
        <p:nvSpPr>
          <p:cNvPr id="4" name="Slide Number Placeholder 3">
            <a:extLst>
              <a:ext uri="{FF2B5EF4-FFF2-40B4-BE49-F238E27FC236}">
                <a16:creationId xmlns:a16="http://schemas.microsoft.com/office/drawing/2014/main" id="{F2A2CCA9-A694-44C0-8ED7-AA5E13C84907}"/>
              </a:ext>
            </a:extLst>
          </p:cNvPr>
          <p:cNvSpPr>
            <a:spLocks noGrp="1"/>
          </p:cNvSpPr>
          <p:nvPr>
            <p:ph type="sldNum" sz="quarter" idx="12"/>
          </p:nvPr>
        </p:nvSpPr>
        <p:spPr/>
        <p:txBody>
          <a:bodyPr/>
          <a:lstStyle/>
          <a:p>
            <a:fld id="{9B536768-C171-4A40-86CF-A60E08BEB5A1}" type="slidenum">
              <a:rPr lang="en-US" smtClean="0"/>
              <a:t>49</a:t>
            </a:fld>
            <a:endParaRPr lang="en-US"/>
          </a:p>
        </p:txBody>
      </p:sp>
      <p:graphicFrame>
        <p:nvGraphicFramePr>
          <p:cNvPr id="6" name="Chart 5">
            <a:extLst>
              <a:ext uri="{FF2B5EF4-FFF2-40B4-BE49-F238E27FC236}">
                <a16:creationId xmlns:a16="http://schemas.microsoft.com/office/drawing/2014/main" id="{4A25D8AC-2307-4919-94D1-A892A72385F0}"/>
              </a:ext>
            </a:extLst>
          </p:cNvPr>
          <p:cNvGraphicFramePr>
            <a:graphicFrameLocks noGrp="1"/>
          </p:cNvGraphicFramePr>
          <p:nvPr>
            <p:extLst>
              <p:ext uri="{D42A27DB-BD31-4B8C-83A1-F6EECF244321}">
                <p14:modId xmlns:p14="http://schemas.microsoft.com/office/powerpoint/2010/main" val="250831270"/>
              </p:ext>
            </p:extLst>
          </p:nvPr>
        </p:nvGraphicFramePr>
        <p:xfrm>
          <a:off x="1499517" y="1387295"/>
          <a:ext cx="8001000" cy="4572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4288623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5E7746C1-9389-4743-BE08-A6F187B5E1F3}"/>
              </a:ext>
            </a:extLst>
          </p:cNvPr>
          <p:cNvPicPr>
            <a:picLocks noChangeAspect="1"/>
          </p:cNvPicPr>
          <p:nvPr/>
        </p:nvPicPr>
        <p:blipFill>
          <a:blip r:embed="rId3"/>
          <a:stretch>
            <a:fillRect/>
          </a:stretch>
        </p:blipFill>
        <p:spPr>
          <a:xfrm>
            <a:off x="0" y="192325"/>
            <a:ext cx="12188952" cy="6665675"/>
          </a:xfrm>
          <a:prstGeom prst="rect">
            <a:avLst/>
          </a:prstGeom>
        </p:spPr>
      </p:pic>
      <p:cxnSp>
        <p:nvCxnSpPr>
          <p:cNvPr id="12" name="Straight Arrow Connector 11">
            <a:extLst>
              <a:ext uri="{FF2B5EF4-FFF2-40B4-BE49-F238E27FC236}">
                <a16:creationId xmlns:a16="http://schemas.microsoft.com/office/drawing/2014/main" id="{C2347EE7-F6C2-4B6F-A7C9-C33FF0DF5F36}"/>
              </a:ext>
            </a:extLst>
          </p:cNvPr>
          <p:cNvCxnSpPr/>
          <p:nvPr/>
        </p:nvCxnSpPr>
        <p:spPr>
          <a:xfrm>
            <a:off x="489098" y="2785730"/>
            <a:ext cx="10632" cy="3062177"/>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0083872C-B4BD-467C-A9C4-4F828D079982}"/>
              </a:ext>
            </a:extLst>
          </p:cNvPr>
          <p:cNvSpPr txBox="1"/>
          <p:nvPr/>
        </p:nvSpPr>
        <p:spPr>
          <a:xfrm>
            <a:off x="84082" y="2404362"/>
            <a:ext cx="3094075" cy="369332"/>
          </a:xfrm>
          <a:prstGeom prst="rect">
            <a:avLst/>
          </a:prstGeom>
          <a:noFill/>
        </p:spPr>
        <p:txBody>
          <a:bodyPr wrap="square" rtlCol="0">
            <a:spAutoFit/>
          </a:bodyPr>
          <a:lstStyle/>
          <a:p>
            <a:r>
              <a:rPr lang="en-US" dirty="0">
                <a:solidFill>
                  <a:srgbClr val="FF0000"/>
                </a:solidFill>
              </a:rPr>
              <a:t>Join Audio, Mute On/Off</a:t>
            </a:r>
          </a:p>
        </p:txBody>
      </p:sp>
      <p:cxnSp>
        <p:nvCxnSpPr>
          <p:cNvPr id="14" name="Straight Arrow Connector 13">
            <a:extLst>
              <a:ext uri="{FF2B5EF4-FFF2-40B4-BE49-F238E27FC236}">
                <a16:creationId xmlns:a16="http://schemas.microsoft.com/office/drawing/2014/main" id="{EAE5D856-842F-480D-96CF-B077506B2E0C}"/>
              </a:ext>
            </a:extLst>
          </p:cNvPr>
          <p:cNvCxnSpPr/>
          <p:nvPr/>
        </p:nvCxnSpPr>
        <p:spPr>
          <a:xfrm flipH="1">
            <a:off x="1417674" y="4316818"/>
            <a:ext cx="7089" cy="1531089"/>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8BA3B680-147F-455B-BB1C-6CF6BBA5E939}"/>
              </a:ext>
            </a:extLst>
          </p:cNvPr>
          <p:cNvSpPr txBox="1"/>
          <p:nvPr/>
        </p:nvSpPr>
        <p:spPr>
          <a:xfrm>
            <a:off x="652131" y="3947485"/>
            <a:ext cx="3094075" cy="369332"/>
          </a:xfrm>
          <a:prstGeom prst="rect">
            <a:avLst/>
          </a:prstGeom>
          <a:noFill/>
        </p:spPr>
        <p:txBody>
          <a:bodyPr wrap="square" rtlCol="0">
            <a:spAutoFit/>
          </a:bodyPr>
          <a:lstStyle/>
          <a:p>
            <a:r>
              <a:rPr lang="en-US" dirty="0">
                <a:solidFill>
                  <a:srgbClr val="FF0000"/>
                </a:solidFill>
              </a:rPr>
              <a:t>Turn Video On/Off</a:t>
            </a:r>
          </a:p>
        </p:txBody>
      </p:sp>
      <p:cxnSp>
        <p:nvCxnSpPr>
          <p:cNvPr id="16" name="Straight Arrow Connector 15">
            <a:extLst>
              <a:ext uri="{FF2B5EF4-FFF2-40B4-BE49-F238E27FC236}">
                <a16:creationId xmlns:a16="http://schemas.microsoft.com/office/drawing/2014/main" id="{81676237-6906-4D7B-A0C8-4D94CB7F3F21}"/>
              </a:ext>
            </a:extLst>
          </p:cNvPr>
          <p:cNvCxnSpPr/>
          <p:nvPr/>
        </p:nvCxnSpPr>
        <p:spPr>
          <a:xfrm flipH="1">
            <a:off x="4408967" y="4316817"/>
            <a:ext cx="7089" cy="1531089"/>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EB860EBB-562D-434F-927A-D93CD120CC24}"/>
              </a:ext>
            </a:extLst>
          </p:cNvPr>
          <p:cNvSpPr txBox="1"/>
          <p:nvPr/>
        </p:nvSpPr>
        <p:spPr>
          <a:xfrm>
            <a:off x="2420669" y="3745746"/>
            <a:ext cx="2269088" cy="646331"/>
          </a:xfrm>
          <a:prstGeom prst="rect">
            <a:avLst/>
          </a:prstGeom>
          <a:noFill/>
        </p:spPr>
        <p:txBody>
          <a:bodyPr wrap="square" rtlCol="0">
            <a:spAutoFit/>
          </a:bodyPr>
          <a:lstStyle/>
          <a:p>
            <a:r>
              <a:rPr lang="en-US" dirty="0">
                <a:solidFill>
                  <a:srgbClr val="FF0000"/>
                </a:solidFill>
              </a:rPr>
              <a:t>Open/close participant list or chat</a:t>
            </a:r>
          </a:p>
        </p:txBody>
      </p:sp>
      <p:cxnSp>
        <p:nvCxnSpPr>
          <p:cNvPr id="19" name="Straight Arrow Connector 18">
            <a:extLst>
              <a:ext uri="{FF2B5EF4-FFF2-40B4-BE49-F238E27FC236}">
                <a16:creationId xmlns:a16="http://schemas.microsoft.com/office/drawing/2014/main" id="{A31D5898-18A0-468E-B64A-A9EB2DA00864}"/>
              </a:ext>
            </a:extLst>
          </p:cNvPr>
          <p:cNvCxnSpPr>
            <a:cxnSpLocks/>
          </p:cNvCxnSpPr>
          <p:nvPr/>
        </p:nvCxnSpPr>
        <p:spPr>
          <a:xfrm flipV="1">
            <a:off x="4568457" y="3753568"/>
            <a:ext cx="3965943" cy="563250"/>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86B39902-1E37-41A0-A32B-461F22EAC084}"/>
              </a:ext>
            </a:extLst>
          </p:cNvPr>
          <p:cNvCxnSpPr>
            <a:cxnSpLocks/>
          </p:cNvCxnSpPr>
          <p:nvPr/>
        </p:nvCxnSpPr>
        <p:spPr>
          <a:xfrm flipV="1">
            <a:off x="4633009" y="671198"/>
            <a:ext cx="3974615" cy="3556648"/>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FDE6A396-C220-4AB0-BD3D-42AD676C72E0}"/>
              </a:ext>
            </a:extLst>
          </p:cNvPr>
          <p:cNvCxnSpPr/>
          <p:nvPr/>
        </p:nvCxnSpPr>
        <p:spPr>
          <a:xfrm flipH="1">
            <a:off x="5326912" y="2115879"/>
            <a:ext cx="7088" cy="3732027"/>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58BD6329-8601-4F8C-8DDB-C7C626B9AFD3}"/>
              </a:ext>
            </a:extLst>
          </p:cNvPr>
          <p:cNvSpPr txBox="1"/>
          <p:nvPr/>
        </p:nvSpPr>
        <p:spPr>
          <a:xfrm>
            <a:off x="4661889" y="1710367"/>
            <a:ext cx="3094075" cy="369332"/>
          </a:xfrm>
          <a:prstGeom prst="rect">
            <a:avLst/>
          </a:prstGeom>
          <a:noFill/>
        </p:spPr>
        <p:txBody>
          <a:bodyPr wrap="square" rtlCol="0">
            <a:spAutoFit/>
          </a:bodyPr>
          <a:lstStyle/>
          <a:p>
            <a:r>
              <a:rPr lang="en-US" dirty="0">
                <a:solidFill>
                  <a:srgbClr val="FF0000"/>
                </a:solidFill>
              </a:rPr>
              <a:t>Share screen</a:t>
            </a:r>
          </a:p>
        </p:txBody>
      </p:sp>
      <p:cxnSp>
        <p:nvCxnSpPr>
          <p:cNvPr id="24" name="Straight Arrow Connector 23">
            <a:extLst>
              <a:ext uri="{FF2B5EF4-FFF2-40B4-BE49-F238E27FC236}">
                <a16:creationId xmlns:a16="http://schemas.microsoft.com/office/drawing/2014/main" id="{4BCD0B92-65FE-40C8-9F3B-C9206B785335}"/>
              </a:ext>
            </a:extLst>
          </p:cNvPr>
          <p:cNvCxnSpPr/>
          <p:nvPr/>
        </p:nvCxnSpPr>
        <p:spPr>
          <a:xfrm flipH="1">
            <a:off x="6209412" y="4285656"/>
            <a:ext cx="14178" cy="1587794"/>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D736139D-4E0B-43B5-8AA3-658DF15E2D62}"/>
              </a:ext>
            </a:extLst>
          </p:cNvPr>
          <p:cNvSpPr txBox="1"/>
          <p:nvPr/>
        </p:nvSpPr>
        <p:spPr>
          <a:xfrm>
            <a:off x="5674240" y="3906362"/>
            <a:ext cx="3094075" cy="369332"/>
          </a:xfrm>
          <a:prstGeom prst="rect">
            <a:avLst/>
          </a:prstGeom>
          <a:noFill/>
        </p:spPr>
        <p:txBody>
          <a:bodyPr wrap="square" rtlCol="0">
            <a:spAutoFit/>
          </a:bodyPr>
          <a:lstStyle/>
          <a:p>
            <a:r>
              <a:rPr lang="en-US" dirty="0">
                <a:solidFill>
                  <a:srgbClr val="FF0000"/>
                </a:solidFill>
              </a:rPr>
              <a:t>Reactions</a:t>
            </a:r>
          </a:p>
        </p:txBody>
      </p:sp>
      <p:cxnSp>
        <p:nvCxnSpPr>
          <p:cNvPr id="26" name="Straight Arrow Connector 25">
            <a:extLst>
              <a:ext uri="{FF2B5EF4-FFF2-40B4-BE49-F238E27FC236}">
                <a16:creationId xmlns:a16="http://schemas.microsoft.com/office/drawing/2014/main" id="{BA4B8EB8-66B4-4D6D-8E20-3D173CF57A98}"/>
              </a:ext>
            </a:extLst>
          </p:cNvPr>
          <p:cNvCxnSpPr>
            <a:cxnSpLocks/>
          </p:cNvCxnSpPr>
          <p:nvPr/>
        </p:nvCxnSpPr>
        <p:spPr>
          <a:xfrm>
            <a:off x="9304623" y="4132151"/>
            <a:ext cx="0" cy="1434471"/>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ABD18AD5-7AEC-488E-8501-74BEEDEF0A66}"/>
              </a:ext>
            </a:extLst>
          </p:cNvPr>
          <p:cNvCxnSpPr>
            <a:cxnSpLocks/>
          </p:cNvCxnSpPr>
          <p:nvPr/>
        </p:nvCxnSpPr>
        <p:spPr>
          <a:xfrm flipH="1">
            <a:off x="3305693" y="4358358"/>
            <a:ext cx="1050408" cy="1715410"/>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17208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grpId="1" nodeType="clickEffect">
                                  <p:stCondLst>
                                    <p:cond delay="0"/>
                                  </p:stCondLst>
                                  <p:childTnLst>
                                    <p:set>
                                      <p:cBhvr>
                                        <p:cTn id="12" dur="1" fill="hold">
                                          <p:stCondLst>
                                            <p:cond delay="0"/>
                                          </p:stCondLst>
                                        </p:cTn>
                                        <p:tgtEl>
                                          <p:spTgt spid="13"/>
                                        </p:tgtEl>
                                        <p:attrNameLst>
                                          <p:attrName>style.visibility</p:attrName>
                                        </p:attrNameLst>
                                      </p:cBhvr>
                                      <p:to>
                                        <p:strVal val="hidden"/>
                                      </p:to>
                                    </p:set>
                                  </p:childTnLst>
                                </p:cTn>
                              </p:par>
                              <p:par>
                                <p:cTn id="13" presetID="1" presetClass="exit" presetSubtype="0" fill="hold" nodeType="withEffect">
                                  <p:stCondLst>
                                    <p:cond delay="0"/>
                                  </p:stCondLst>
                                  <p:childTnLst>
                                    <p:set>
                                      <p:cBhvr>
                                        <p:cTn id="14" dur="1" fill="hold">
                                          <p:stCondLst>
                                            <p:cond delay="0"/>
                                          </p:stCondLst>
                                        </p:cTn>
                                        <p:tgtEl>
                                          <p:spTgt spid="12"/>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nodeType="clickEffect">
                                  <p:stCondLst>
                                    <p:cond delay="0"/>
                                  </p:stCondLst>
                                  <p:childTnLst>
                                    <p:set>
                                      <p:cBhvr>
                                        <p:cTn id="24" dur="1" fill="hold">
                                          <p:stCondLst>
                                            <p:cond delay="0"/>
                                          </p:stCondLst>
                                        </p:cTn>
                                        <p:tgtEl>
                                          <p:spTgt spid="14"/>
                                        </p:tgtEl>
                                        <p:attrNameLst>
                                          <p:attrName>style.visibility</p:attrName>
                                        </p:attrNameLst>
                                      </p:cBhvr>
                                      <p:to>
                                        <p:strVal val="hidden"/>
                                      </p:to>
                                    </p:set>
                                  </p:childTnLst>
                                </p:cTn>
                              </p:par>
                              <p:par>
                                <p:cTn id="25" presetID="1" presetClass="exit" presetSubtype="0" fill="hold" grpId="1" nodeType="withEffect">
                                  <p:stCondLst>
                                    <p:cond delay="0"/>
                                  </p:stCondLst>
                                  <p:childTnLst>
                                    <p:set>
                                      <p:cBhvr>
                                        <p:cTn id="26" dur="1" fill="hold">
                                          <p:stCondLst>
                                            <p:cond delay="0"/>
                                          </p:stCondLst>
                                        </p:cTn>
                                        <p:tgtEl>
                                          <p:spTgt spid="15"/>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6"/>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9"/>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0"/>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6"/>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1"/>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xit" presetSubtype="0" fill="hold" nodeType="clickEffect">
                                  <p:stCondLst>
                                    <p:cond delay="0"/>
                                  </p:stCondLst>
                                  <p:childTnLst>
                                    <p:set>
                                      <p:cBhvr>
                                        <p:cTn id="44" dur="1" fill="hold">
                                          <p:stCondLst>
                                            <p:cond delay="0"/>
                                          </p:stCondLst>
                                        </p:cTn>
                                        <p:tgtEl>
                                          <p:spTgt spid="16"/>
                                        </p:tgtEl>
                                        <p:attrNameLst>
                                          <p:attrName>style.visibility</p:attrName>
                                        </p:attrNameLst>
                                      </p:cBhvr>
                                      <p:to>
                                        <p:strVal val="hidden"/>
                                      </p:to>
                                    </p:set>
                                  </p:childTnLst>
                                </p:cTn>
                              </p:par>
                              <p:par>
                                <p:cTn id="45" presetID="1" presetClass="exit" presetSubtype="0" fill="hold" nodeType="withEffect">
                                  <p:stCondLst>
                                    <p:cond delay="0"/>
                                  </p:stCondLst>
                                  <p:childTnLst>
                                    <p:set>
                                      <p:cBhvr>
                                        <p:cTn id="46" dur="1" fill="hold">
                                          <p:stCondLst>
                                            <p:cond delay="0"/>
                                          </p:stCondLst>
                                        </p:cTn>
                                        <p:tgtEl>
                                          <p:spTgt spid="19"/>
                                        </p:tgtEl>
                                        <p:attrNameLst>
                                          <p:attrName>style.visibility</p:attrName>
                                        </p:attrNameLst>
                                      </p:cBhvr>
                                      <p:to>
                                        <p:strVal val="hidden"/>
                                      </p:to>
                                    </p:set>
                                  </p:childTnLst>
                                </p:cTn>
                              </p:par>
                              <p:par>
                                <p:cTn id="47" presetID="1" presetClass="exit" presetSubtype="0" fill="hold" nodeType="withEffect">
                                  <p:stCondLst>
                                    <p:cond delay="0"/>
                                  </p:stCondLst>
                                  <p:childTnLst>
                                    <p:set>
                                      <p:cBhvr>
                                        <p:cTn id="48" dur="1" fill="hold">
                                          <p:stCondLst>
                                            <p:cond delay="0"/>
                                          </p:stCondLst>
                                        </p:cTn>
                                        <p:tgtEl>
                                          <p:spTgt spid="20"/>
                                        </p:tgtEl>
                                        <p:attrNameLst>
                                          <p:attrName>style.visibility</p:attrName>
                                        </p:attrNameLst>
                                      </p:cBhvr>
                                      <p:to>
                                        <p:strVal val="hidden"/>
                                      </p:to>
                                    </p:set>
                                  </p:childTnLst>
                                </p:cTn>
                              </p:par>
                              <p:par>
                                <p:cTn id="49" presetID="1" presetClass="exit" presetSubtype="0" fill="hold" nodeType="withEffect">
                                  <p:stCondLst>
                                    <p:cond delay="0"/>
                                  </p:stCondLst>
                                  <p:childTnLst>
                                    <p:set>
                                      <p:cBhvr>
                                        <p:cTn id="50" dur="1" fill="hold">
                                          <p:stCondLst>
                                            <p:cond delay="0"/>
                                          </p:stCondLst>
                                        </p:cTn>
                                        <p:tgtEl>
                                          <p:spTgt spid="26"/>
                                        </p:tgtEl>
                                        <p:attrNameLst>
                                          <p:attrName>style.visibility</p:attrName>
                                        </p:attrNameLst>
                                      </p:cBhvr>
                                      <p:to>
                                        <p:strVal val="hidden"/>
                                      </p:to>
                                    </p:set>
                                  </p:childTnLst>
                                </p:cTn>
                              </p:par>
                              <p:par>
                                <p:cTn id="51" presetID="1" presetClass="exit" presetSubtype="0" fill="hold" grpId="1" nodeType="withEffect">
                                  <p:stCondLst>
                                    <p:cond delay="0"/>
                                  </p:stCondLst>
                                  <p:childTnLst>
                                    <p:set>
                                      <p:cBhvr>
                                        <p:cTn id="52" dur="1" fill="hold">
                                          <p:stCondLst>
                                            <p:cond delay="0"/>
                                          </p:stCondLst>
                                        </p:cTn>
                                        <p:tgtEl>
                                          <p:spTgt spid="17"/>
                                        </p:tgtEl>
                                        <p:attrNameLst>
                                          <p:attrName>style.visibility</p:attrName>
                                        </p:attrNameLst>
                                      </p:cBhvr>
                                      <p:to>
                                        <p:strVal val="hidden"/>
                                      </p:to>
                                    </p:set>
                                  </p:childTnLst>
                                </p:cTn>
                              </p:par>
                              <p:par>
                                <p:cTn id="53" presetID="1" presetClass="exit" presetSubtype="0" fill="hold" nodeType="withEffect">
                                  <p:stCondLst>
                                    <p:cond delay="0"/>
                                  </p:stCondLst>
                                  <p:childTnLst>
                                    <p:set>
                                      <p:cBhvr>
                                        <p:cTn id="54" dur="1" fill="hold">
                                          <p:stCondLst>
                                            <p:cond delay="0"/>
                                          </p:stCondLst>
                                        </p:cTn>
                                        <p:tgtEl>
                                          <p:spTgt spid="31"/>
                                        </p:tgtEl>
                                        <p:attrNameLst>
                                          <p:attrName>style.visibility</p:attrName>
                                        </p:attrNameLst>
                                      </p:cBhvr>
                                      <p:to>
                                        <p:strVal val="hidden"/>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24"/>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25"/>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xit" presetSubtype="0" fill="hold" nodeType="clickEffect">
                                  <p:stCondLst>
                                    <p:cond delay="0"/>
                                  </p:stCondLst>
                                  <p:childTnLst>
                                    <p:set>
                                      <p:cBhvr>
                                        <p:cTn id="64" dur="1" fill="hold">
                                          <p:stCondLst>
                                            <p:cond delay="0"/>
                                          </p:stCondLst>
                                        </p:cTn>
                                        <p:tgtEl>
                                          <p:spTgt spid="24"/>
                                        </p:tgtEl>
                                        <p:attrNameLst>
                                          <p:attrName>style.visibility</p:attrName>
                                        </p:attrNameLst>
                                      </p:cBhvr>
                                      <p:to>
                                        <p:strVal val="hidden"/>
                                      </p:to>
                                    </p:set>
                                  </p:childTnLst>
                                </p:cTn>
                              </p:par>
                              <p:par>
                                <p:cTn id="65" presetID="1" presetClass="exit" presetSubtype="0" fill="hold" grpId="1" nodeType="withEffect">
                                  <p:stCondLst>
                                    <p:cond delay="0"/>
                                  </p:stCondLst>
                                  <p:childTnLst>
                                    <p:set>
                                      <p:cBhvr>
                                        <p:cTn id="66" dur="1" fill="hold">
                                          <p:stCondLst>
                                            <p:cond delay="0"/>
                                          </p:stCondLst>
                                        </p:cTn>
                                        <p:tgtEl>
                                          <p:spTgt spid="25"/>
                                        </p:tgtEl>
                                        <p:attrNameLst>
                                          <p:attrName>style.visibility</p:attrName>
                                        </p:attrNameLst>
                                      </p:cBhvr>
                                      <p:to>
                                        <p:strVal val="hidden"/>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22"/>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23"/>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xit" presetSubtype="0" fill="hold" nodeType="clickEffect">
                                  <p:stCondLst>
                                    <p:cond delay="0"/>
                                  </p:stCondLst>
                                  <p:childTnLst>
                                    <p:set>
                                      <p:cBhvr>
                                        <p:cTn id="76" dur="1" fill="hold">
                                          <p:stCondLst>
                                            <p:cond delay="0"/>
                                          </p:stCondLst>
                                        </p:cTn>
                                        <p:tgtEl>
                                          <p:spTgt spid="22"/>
                                        </p:tgtEl>
                                        <p:attrNameLst>
                                          <p:attrName>style.visibility</p:attrName>
                                        </p:attrNameLst>
                                      </p:cBhvr>
                                      <p:to>
                                        <p:strVal val="hidden"/>
                                      </p:to>
                                    </p:set>
                                  </p:childTnLst>
                                </p:cTn>
                              </p:par>
                              <p:par>
                                <p:cTn id="77" presetID="1" presetClass="exit" presetSubtype="0" fill="hold" grpId="1" nodeType="withEffect">
                                  <p:stCondLst>
                                    <p:cond delay="0"/>
                                  </p:stCondLst>
                                  <p:childTnLst>
                                    <p:set>
                                      <p:cBhvr>
                                        <p:cTn id="78" dur="1" fill="hold">
                                          <p:stCondLst>
                                            <p:cond delay="0"/>
                                          </p:stCondLst>
                                        </p:cTn>
                                        <p:tgtEl>
                                          <p:spTgt spid="2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3" grpId="1"/>
      <p:bldP spid="15" grpId="0"/>
      <p:bldP spid="15" grpId="1"/>
      <p:bldP spid="17" grpId="0"/>
      <p:bldP spid="17" grpId="1"/>
      <p:bldP spid="23" grpId="0"/>
      <p:bldP spid="23" grpId="1"/>
      <p:bldP spid="25" grpId="0"/>
      <p:bldP spid="25" grpId="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030BCB-8EFD-4929-98DE-AFDF251DAB23}"/>
              </a:ext>
            </a:extLst>
          </p:cNvPr>
          <p:cNvSpPr>
            <a:spLocks noGrp="1"/>
          </p:cNvSpPr>
          <p:nvPr>
            <p:ph type="title"/>
          </p:nvPr>
        </p:nvSpPr>
        <p:spPr/>
        <p:txBody>
          <a:bodyPr/>
          <a:lstStyle/>
          <a:p>
            <a:r>
              <a:rPr lang="en-US" dirty="0"/>
              <a:t>Health Indicators</a:t>
            </a:r>
          </a:p>
        </p:txBody>
      </p:sp>
      <p:sp>
        <p:nvSpPr>
          <p:cNvPr id="4" name="Slide Number Placeholder 3">
            <a:extLst>
              <a:ext uri="{FF2B5EF4-FFF2-40B4-BE49-F238E27FC236}">
                <a16:creationId xmlns:a16="http://schemas.microsoft.com/office/drawing/2014/main" id="{F2A2CCA9-A694-44C0-8ED7-AA5E13C84907}"/>
              </a:ext>
            </a:extLst>
          </p:cNvPr>
          <p:cNvSpPr>
            <a:spLocks noGrp="1"/>
          </p:cNvSpPr>
          <p:nvPr>
            <p:ph type="sldNum" sz="quarter" idx="12"/>
          </p:nvPr>
        </p:nvSpPr>
        <p:spPr/>
        <p:txBody>
          <a:bodyPr/>
          <a:lstStyle/>
          <a:p>
            <a:fld id="{9B536768-C171-4A40-86CF-A60E08BEB5A1}" type="slidenum">
              <a:rPr lang="en-US" smtClean="0"/>
              <a:t>50</a:t>
            </a:fld>
            <a:endParaRPr lang="en-US"/>
          </a:p>
        </p:txBody>
      </p:sp>
      <p:graphicFrame>
        <p:nvGraphicFramePr>
          <p:cNvPr id="7" name="Chart 6">
            <a:extLst>
              <a:ext uri="{FF2B5EF4-FFF2-40B4-BE49-F238E27FC236}">
                <a16:creationId xmlns:a16="http://schemas.microsoft.com/office/drawing/2014/main" id="{8806BA82-1F6A-45E0-9F6E-C1ED7125B2CB}"/>
              </a:ext>
            </a:extLst>
          </p:cNvPr>
          <p:cNvGraphicFramePr>
            <a:graphicFrameLocks noGrp="1"/>
          </p:cNvGraphicFramePr>
          <p:nvPr>
            <p:extLst>
              <p:ext uri="{D42A27DB-BD31-4B8C-83A1-F6EECF244321}">
                <p14:modId xmlns:p14="http://schemas.microsoft.com/office/powerpoint/2010/main" val="3333813599"/>
              </p:ext>
            </p:extLst>
          </p:nvPr>
        </p:nvGraphicFramePr>
        <p:xfrm>
          <a:off x="1832422" y="1143000"/>
          <a:ext cx="8001000" cy="4572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26155199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030BCB-8EFD-4929-98DE-AFDF251DAB23}"/>
              </a:ext>
            </a:extLst>
          </p:cNvPr>
          <p:cNvSpPr>
            <a:spLocks noGrp="1"/>
          </p:cNvSpPr>
          <p:nvPr>
            <p:ph type="title"/>
          </p:nvPr>
        </p:nvSpPr>
        <p:spPr/>
        <p:txBody>
          <a:bodyPr/>
          <a:lstStyle/>
          <a:p>
            <a:r>
              <a:rPr lang="en-US" dirty="0"/>
              <a:t>Health Indicators</a:t>
            </a:r>
          </a:p>
        </p:txBody>
      </p:sp>
      <p:sp>
        <p:nvSpPr>
          <p:cNvPr id="4" name="Slide Number Placeholder 3">
            <a:extLst>
              <a:ext uri="{FF2B5EF4-FFF2-40B4-BE49-F238E27FC236}">
                <a16:creationId xmlns:a16="http://schemas.microsoft.com/office/drawing/2014/main" id="{F2A2CCA9-A694-44C0-8ED7-AA5E13C84907}"/>
              </a:ext>
            </a:extLst>
          </p:cNvPr>
          <p:cNvSpPr>
            <a:spLocks noGrp="1"/>
          </p:cNvSpPr>
          <p:nvPr>
            <p:ph type="sldNum" sz="quarter" idx="12"/>
          </p:nvPr>
        </p:nvSpPr>
        <p:spPr/>
        <p:txBody>
          <a:bodyPr/>
          <a:lstStyle/>
          <a:p>
            <a:fld id="{9B536768-C171-4A40-86CF-A60E08BEB5A1}" type="slidenum">
              <a:rPr lang="en-US" smtClean="0"/>
              <a:t>51</a:t>
            </a:fld>
            <a:endParaRPr lang="en-US"/>
          </a:p>
        </p:txBody>
      </p:sp>
      <p:graphicFrame>
        <p:nvGraphicFramePr>
          <p:cNvPr id="8" name="Chart 7">
            <a:extLst>
              <a:ext uri="{FF2B5EF4-FFF2-40B4-BE49-F238E27FC236}">
                <a16:creationId xmlns:a16="http://schemas.microsoft.com/office/drawing/2014/main" id="{B1043517-80DA-4CF1-9590-F02698036853}"/>
              </a:ext>
            </a:extLst>
          </p:cNvPr>
          <p:cNvGraphicFramePr/>
          <p:nvPr>
            <p:extLst>
              <p:ext uri="{D42A27DB-BD31-4B8C-83A1-F6EECF244321}">
                <p14:modId xmlns:p14="http://schemas.microsoft.com/office/powerpoint/2010/main" val="1112644529"/>
              </p:ext>
            </p:extLst>
          </p:nvPr>
        </p:nvGraphicFramePr>
        <p:xfrm>
          <a:off x="1682496" y="1609343"/>
          <a:ext cx="8001000" cy="4572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66606325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030BCB-8EFD-4929-98DE-AFDF251DAB23}"/>
              </a:ext>
            </a:extLst>
          </p:cNvPr>
          <p:cNvSpPr>
            <a:spLocks noGrp="1"/>
          </p:cNvSpPr>
          <p:nvPr>
            <p:ph type="title"/>
          </p:nvPr>
        </p:nvSpPr>
        <p:spPr/>
        <p:txBody>
          <a:bodyPr/>
          <a:lstStyle/>
          <a:p>
            <a:r>
              <a:rPr lang="en-US" dirty="0"/>
              <a:t>Health Indicators</a:t>
            </a:r>
          </a:p>
        </p:txBody>
      </p:sp>
      <p:sp>
        <p:nvSpPr>
          <p:cNvPr id="4" name="Slide Number Placeholder 3">
            <a:extLst>
              <a:ext uri="{FF2B5EF4-FFF2-40B4-BE49-F238E27FC236}">
                <a16:creationId xmlns:a16="http://schemas.microsoft.com/office/drawing/2014/main" id="{F2A2CCA9-A694-44C0-8ED7-AA5E13C84907}"/>
              </a:ext>
            </a:extLst>
          </p:cNvPr>
          <p:cNvSpPr>
            <a:spLocks noGrp="1"/>
          </p:cNvSpPr>
          <p:nvPr>
            <p:ph type="sldNum" sz="quarter" idx="12"/>
          </p:nvPr>
        </p:nvSpPr>
        <p:spPr/>
        <p:txBody>
          <a:bodyPr/>
          <a:lstStyle/>
          <a:p>
            <a:fld id="{9B536768-C171-4A40-86CF-A60E08BEB5A1}" type="slidenum">
              <a:rPr lang="en-US" smtClean="0"/>
              <a:t>52</a:t>
            </a:fld>
            <a:endParaRPr lang="en-US"/>
          </a:p>
        </p:txBody>
      </p:sp>
      <p:graphicFrame>
        <p:nvGraphicFramePr>
          <p:cNvPr id="5" name="Chart 4">
            <a:extLst>
              <a:ext uri="{FF2B5EF4-FFF2-40B4-BE49-F238E27FC236}">
                <a16:creationId xmlns:a16="http://schemas.microsoft.com/office/drawing/2014/main" id="{FCDC6348-F7A5-4D64-98C0-4EF8ED178B3F}"/>
              </a:ext>
            </a:extLst>
          </p:cNvPr>
          <p:cNvGraphicFramePr>
            <a:graphicFrameLocks noGrp="1"/>
          </p:cNvGraphicFramePr>
          <p:nvPr>
            <p:extLst>
              <p:ext uri="{D42A27DB-BD31-4B8C-83A1-F6EECF244321}">
                <p14:modId xmlns:p14="http://schemas.microsoft.com/office/powerpoint/2010/main" val="1220702966"/>
              </p:ext>
            </p:extLst>
          </p:nvPr>
        </p:nvGraphicFramePr>
        <p:xfrm>
          <a:off x="2095500" y="1285461"/>
          <a:ext cx="8001000" cy="4572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28762874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030BCB-8EFD-4929-98DE-AFDF251DAB23}"/>
              </a:ext>
            </a:extLst>
          </p:cNvPr>
          <p:cNvSpPr>
            <a:spLocks noGrp="1"/>
          </p:cNvSpPr>
          <p:nvPr>
            <p:ph type="title"/>
          </p:nvPr>
        </p:nvSpPr>
        <p:spPr/>
        <p:txBody>
          <a:bodyPr/>
          <a:lstStyle/>
          <a:p>
            <a:r>
              <a:rPr lang="en-US" dirty="0"/>
              <a:t>Health Indicators</a:t>
            </a:r>
          </a:p>
        </p:txBody>
      </p:sp>
      <p:sp>
        <p:nvSpPr>
          <p:cNvPr id="4" name="Slide Number Placeholder 3">
            <a:extLst>
              <a:ext uri="{FF2B5EF4-FFF2-40B4-BE49-F238E27FC236}">
                <a16:creationId xmlns:a16="http://schemas.microsoft.com/office/drawing/2014/main" id="{F2A2CCA9-A694-44C0-8ED7-AA5E13C84907}"/>
              </a:ext>
            </a:extLst>
          </p:cNvPr>
          <p:cNvSpPr>
            <a:spLocks noGrp="1"/>
          </p:cNvSpPr>
          <p:nvPr>
            <p:ph type="sldNum" sz="quarter" idx="12"/>
          </p:nvPr>
        </p:nvSpPr>
        <p:spPr/>
        <p:txBody>
          <a:bodyPr/>
          <a:lstStyle/>
          <a:p>
            <a:fld id="{9B536768-C171-4A40-86CF-A60E08BEB5A1}" type="slidenum">
              <a:rPr lang="en-US" smtClean="0"/>
              <a:t>53</a:t>
            </a:fld>
            <a:endParaRPr lang="en-US"/>
          </a:p>
        </p:txBody>
      </p:sp>
      <p:graphicFrame>
        <p:nvGraphicFramePr>
          <p:cNvPr id="8" name="Chart 7">
            <a:extLst>
              <a:ext uri="{FF2B5EF4-FFF2-40B4-BE49-F238E27FC236}">
                <a16:creationId xmlns:a16="http://schemas.microsoft.com/office/drawing/2014/main" id="{B1043517-80DA-4CF1-9590-F02698036853}"/>
              </a:ext>
            </a:extLst>
          </p:cNvPr>
          <p:cNvGraphicFramePr/>
          <p:nvPr>
            <p:extLst>
              <p:ext uri="{D42A27DB-BD31-4B8C-83A1-F6EECF244321}">
                <p14:modId xmlns:p14="http://schemas.microsoft.com/office/powerpoint/2010/main" val="782563917"/>
              </p:ext>
            </p:extLst>
          </p:nvPr>
        </p:nvGraphicFramePr>
        <p:xfrm>
          <a:off x="1682496" y="1609343"/>
          <a:ext cx="8001000" cy="4572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04422902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030BCB-8EFD-4929-98DE-AFDF251DAB23}"/>
              </a:ext>
            </a:extLst>
          </p:cNvPr>
          <p:cNvSpPr>
            <a:spLocks noGrp="1"/>
          </p:cNvSpPr>
          <p:nvPr>
            <p:ph type="title"/>
          </p:nvPr>
        </p:nvSpPr>
        <p:spPr/>
        <p:txBody>
          <a:bodyPr/>
          <a:lstStyle/>
          <a:p>
            <a:r>
              <a:rPr lang="en-US" dirty="0"/>
              <a:t>Health Indicators</a:t>
            </a:r>
          </a:p>
        </p:txBody>
      </p:sp>
      <p:sp>
        <p:nvSpPr>
          <p:cNvPr id="4" name="Slide Number Placeholder 3">
            <a:extLst>
              <a:ext uri="{FF2B5EF4-FFF2-40B4-BE49-F238E27FC236}">
                <a16:creationId xmlns:a16="http://schemas.microsoft.com/office/drawing/2014/main" id="{F2A2CCA9-A694-44C0-8ED7-AA5E13C84907}"/>
              </a:ext>
            </a:extLst>
          </p:cNvPr>
          <p:cNvSpPr>
            <a:spLocks noGrp="1"/>
          </p:cNvSpPr>
          <p:nvPr>
            <p:ph type="sldNum" sz="quarter" idx="12"/>
          </p:nvPr>
        </p:nvSpPr>
        <p:spPr/>
        <p:txBody>
          <a:bodyPr/>
          <a:lstStyle/>
          <a:p>
            <a:fld id="{9B536768-C171-4A40-86CF-A60E08BEB5A1}" type="slidenum">
              <a:rPr lang="en-US" smtClean="0"/>
              <a:t>54</a:t>
            </a:fld>
            <a:endParaRPr lang="en-US"/>
          </a:p>
        </p:txBody>
      </p:sp>
      <p:graphicFrame>
        <p:nvGraphicFramePr>
          <p:cNvPr id="5" name="Chart 4">
            <a:extLst>
              <a:ext uri="{FF2B5EF4-FFF2-40B4-BE49-F238E27FC236}">
                <a16:creationId xmlns:a16="http://schemas.microsoft.com/office/drawing/2014/main" id="{181EE443-987F-4D72-9485-AD0FC0A7011B}"/>
              </a:ext>
            </a:extLst>
          </p:cNvPr>
          <p:cNvGraphicFramePr>
            <a:graphicFrameLocks noGrp="1"/>
          </p:cNvGraphicFramePr>
          <p:nvPr>
            <p:extLst>
              <p:ext uri="{D42A27DB-BD31-4B8C-83A1-F6EECF244321}">
                <p14:modId xmlns:p14="http://schemas.microsoft.com/office/powerpoint/2010/main" val="3063580089"/>
              </p:ext>
            </p:extLst>
          </p:nvPr>
        </p:nvGraphicFramePr>
        <p:xfrm>
          <a:off x="520148" y="1508443"/>
          <a:ext cx="5486400" cy="4572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5">
            <a:extLst>
              <a:ext uri="{FF2B5EF4-FFF2-40B4-BE49-F238E27FC236}">
                <a16:creationId xmlns:a16="http://schemas.microsoft.com/office/drawing/2014/main" id="{E45CB184-3096-4C18-91C5-D0E6521758D9}"/>
              </a:ext>
            </a:extLst>
          </p:cNvPr>
          <p:cNvGraphicFramePr>
            <a:graphicFrameLocks noGrp="1"/>
          </p:cNvGraphicFramePr>
          <p:nvPr>
            <p:extLst>
              <p:ext uri="{D42A27DB-BD31-4B8C-83A1-F6EECF244321}">
                <p14:modId xmlns:p14="http://schemas.microsoft.com/office/powerpoint/2010/main" val="397123398"/>
              </p:ext>
            </p:extLst>
          </p:nvPr>
        </p:nvGraphicFramePr>
        <p:xfrm>
          <a:off x="6324600" y="1508443"/>
          <a:ext cx="5486400" cy="45720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80188278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D6542E9-3609-429E-BC68-BBD1E6DBFA44}"/>
              </a:ext>
            </a:extLst>
          </p:cNvPr>
          <p:cNvSpPr>
            <a:spLocks noGrp="1"/>
          </p:cNvSpPr>
          <p:nvPr>
            <p:ph type="title"/>
          </p:nvPr>
        </p:nvSpPr>
        <p:spPr/>
        <p:txBody>
          <a:bodyPr>
            <a:normAutofit/>
          </a:bodyPr>
          <a:lstStyle/>
          <a:p>
            <a:r>
              <a:rPr lang="en-US" dirty="0"/>
              <a:t>Breakout Discussions</a:t>
            </a:r>
          </a:p>
        </p:txBody>
      </p:sp>
      <p:sp>
        <p:nvSpPr>
          <p:cNvPr id="3" name="Slide Number Placeholder 2">
            <a:extLst>
              <a:ext uri="{FF2B5EF4-FFF2-40B4-BE49-F238E27FC236}">
                <a16:creationId xmlns:a16="http://schemas.microsoft.com/office/drawing/2014/main" id="{879BB078-EA36-4AB3-86FF-29C6DAB0CCEF}"/>
              </a:ext>
            </a:extLst>
          </p:cNvPr>
          <p:cNvSpPr>
            <a:spLocks noGrp="1"/>
          </p:cNvSpPr>
          <p:nvPr>
            <p:ph type="sldNum" sz="quarter" idx="4294967295"/>
          </p:nvPr>
        </p:nvSpPr>
        <p:spPr>
          <a:xfrm>
            <a:off x="9448800" y="6356350"/>
            <a:ext cx="2743200" cy="365125"/>
          </a:xfrm>
        </p:spPr>
        <p:txBody>
          <a:bodyPr/>
          <a:lstStyle/>
          <a:p>
            <a:fld id="{9B536768-C171-4A40-86CF-A60E08BEB5A1}" type="slidenum">
              <a:rPr lang="en-US" smtClean="0"/>
              <a:t>55</a:t>
            </a:fld>
            <a:endParaRPr lang="en-US"/>
          </a:p>
        </p:txBody>
      </p:sp>
    </p:spTree>
    <p:extLst>
      <p:ext uri="{BB962C8B-B14F-4D97-AF65-F5344CB8AC3E}">
        <p14:creationId xmlns:p14="http://schemas.microsoft.com/office/powerpoint/2010/main" val="283368274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0D1E928-9896-488D-9448-B3CE46F00291}"/>
              </a:ext>
            </a:extLst>
          </p:cNvPr>
          <p:cNvSpPr>
            <a:spLocks noGrp="1"/>
          </p:cNvSpPr>
          <p:nvPr>
            <p:ph type="title"/>
          </p:nvPr>
        </p:nvSpPr>
        <p:spPr/>
        <p:txBody>
          <a:bodyPr>
            <a:normAutofit/>
          </a:bodyPr>
          <a:lstStyle/>
          <a:p>
            <a:r>
              <a:rPr lang="en-US" dirty="0"/>
              <a:t>Reconvene</a:t>
            </a:r>
          </a:p>
        </p:txBody>
      </p:sp>
      <p:sp>
        <p:nvSpPr>
          <p:cNvPr id="3" name="Slide Number Placeholder 2">
            <a:extLst>
              <a:ext uri="{FF2B5EF4-FFF2-40B4-BE49-F238E27FC236}">
                <a16:creationId xmlns:a16="http://schemas.microsoft.com/office/drawing/2014/main" id="{879BB078-EA36-4AB3-86FF-29C6DAB0CCEF}"/>
              </a:ext>
            </a:extLst>
          </p:cNvPr>
          <p:cNvSpPr>
            <a:spLocks noGrp="1"/>
          </p:cNvSpPr>
          <p:nvPr>
            <p:ph type="sldNum" sz="quarter" idx="4294967295"/>
          </p:nvPr>
        </p:nvSpPr>
        <p:spPr>
          <a:xfrm>
            <a:off x="9448800" y="6356350"/>
            <a:ext cx="2743200" cy="365125"/>
          </a:xfrm>
        </p:spPr>
        <p:txBody>
          <a:bodyPr/>
          <a:lstStyle/>
          <a:p>
            <a:fld id="{9B536768-C171-4A40-86CF-A60E08BEB5A1}" type="slidenum">
              <a:rPr lang="en-US" smtClean="0"/>
              <a:t>56</a:t>
            </a:fld>
            <a:endParaRPr lang="en-US"/>
          </a:p>
        </p:txBody>
      </p:sp>
    </p:spTree>
    <p:extLst>
      <p:ext uri="{BB962C8B-B14F-4D97-AF65-F5344CB8AC3E}">
        <p14:creationId xmlns:p14="http://schemas.microsoft.com/office/powerpoint/2010/main" val="276121721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311591E-7E49-4106-93E5-E4006F8EB7C5}"/>
              </a:ext>
            </a:extLst>
          </p:cNvPr>
          <p:cNvSpPr>
            <a:spLocks noGrp="1"/>
          </p:cNvSpPr>
          <p:nvPr>
            <p:ph type="title"/>
          </p:nvPr>
        </p:nvSpPr>
        <p:spPr/>
        <p:txBody>
          <a:bodyPr>
            <a:normAutofit/>
          </a:bodyPr>
          <a:lstStyle/>
          <a:p>
            <a:r>
              <a:rPr lang="en-US" dirty="0"/>
              <a:t>Wrap up and Next Steps</a:t>
            </a:r>
          </a:p>
        </p:txBody>
      </p:sp>
      <p:sp>
        <p:nvSpPr>
          <p:cNvPr id="3" name="Slide Number Placeholder 2">
            <a:extLst>
              <a:ext uri="{FF2B5EF4-FFF2-40B4-BE49-F238E27FC236}">
                <a16:creationId xmlns:a16="http://schemas.microsoft.com/office/drawing/2014/main" id="{879BB078-EA36-4AB3-86FF-29C6DAB0CCEF}"/>
              </a:ext>
            </a:extLst>
          </p:cNvPr>
          <p:cNvSpPr>
            <a:spLocks noGrp="1"/>
          </p:cNvSpPr>
          <p:nvPr>
            <p:ph type="sldNum" sz="quarter" idx="4294967295"/>
          </p:nvPr>
        </p:nvSpPr>
        <p:spPr>
          <a:xfrm>
            <a:off x="9448800" y="6356350"/>
            <a:ext cx="2743200" cy="365125"/>
          </a:xfrm>
        </p:spPr>
        <p:txBody>
          <a:bodyPr/>
          <a:lstStyle/>
          <a:p>
            <a:fld id="{9B536768-C171-4A40-86CF-A60E08BEB5A1}" type="slidenum">
              <a:rPr lang="en-US" smtClean="0"/>
              <a:t>57</a:t>
            </a:fld>
            <a:endParaRPr lang="en-US"/>
          </a:p>
        </p:txBody>
      </p:sp>
    </p:spTree>
    <p:extLst>
      <p:ext uri="{BB962C8B-B14F-4D97-AF65-F5344CB8AC3E}">
        <p14:creationId xmlns:p14="http://schemas.microsoft.com/office/powerpoint/2010/main" val="399617564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792F8DF-3E66-499B-AEEA-60EB2F661EC5}"/>
              </a:ext>
            </a:extLst>
          </p:cNvPr>
          <p:cNvSpPr>
            <a:spLocks noGrp="1"/>
          </p:cNvSpPr>
          <p:nvPr>
            <p:ph type="title"/>
          </p:nvPr>
        </p:nvSpPr>
        <p:spPr/>
        <p:txBody>
          <a:bodyPr/>
          <a:lstStyle/>
          <a:p>
            <a:r>
              <a:rPr lang="en-US" dirty="0"/>
              <a:t>Contact</a:t>
            </a:r>
          </a:p>
        </p:txBody>
      </p:sp>
      <p:sp>
        <p:nvSpPr>
          <p:cNvPr id="3" name="Slide Number Placeholder 2">
            <a:extLst>
              <a:ext uri="{FF2B5EF4-FFF2-40B4-BE49-F238E27FC236}">
                <a16:creationId xmlns:a16="http://schemas.microsoft.com/office/drawing/2014/main" id="{879BB078-EA36-4AB3-86FF-29C6DAB0CCE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6" name="Content Placeholder 4">
            <a:extLst>
              <a:ext uri="{FF2B5EF4-FFF2-40B4-BE49-F238E27FC236}">
                <a16:creationId xmlns:a16="http://schemas.microsoft.com/office/drawing/2014/main" id="{4BCB75E2-06D1-485F-928D-9463C17657A2}"/>
              </a:ext>
            </a:extLst>
          </p:cNvPr>
          <p:cNvSpPr txBox="1">
            <a:spLocks/>
          </p:cNvSpPr>
          <p:nvPr/>
        </p:nvSpPr>
        <p:spPr>
          <a:xfrm>
            <a:off x="838200" y="1508444"/>
            <a:ext cx="7933267" cy="277569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3"/>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3"/>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3"/>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t>Cecilia Natale, Health Promotion Coordinator, Central Maine Healthcare - Bridgton Hospital </a:t>
            </a:r>
            <a:r>
              <a:rPr lang="en-US" sz="2400" dirty="0">
                <a:hlinkClick r:id="rId2"/>
              </a:rPr>
              <a:t>natalece@cmhc.org</a:t>
            </a:r>
            <a:r>
              <a:rPr lang="en-US" sz="2400" dirty="0"/>
              <a:t> 207-795-5792</a:t>
            </a:r>
          </a:p>
          <a:p>
            <a:endParaRPr lang="en-US" sz="2400" dirty="0"/>
          </a:p>
          <a:p>
            <a:r>
              <a:rPr lang="en-US" sz="2400" dirty="0"/>
              <a:t>Maine Shared CHNA: </a:t>
            </a:r>
            <a:r>
              <a:rPr lang="en-US" sz="2400" dirty="0">
                <a:hlinkClick r:id="rId3"/>
              </a:rPr>
              <a:t>info@mainechna.org</a:t>
            </a:r>
            <a:r>
              <a:rPr lang="en-US" sz="2400" dirty="0"/>
              <a:t> </a:t>
            </a:r>
            <a:r>
              <a:rPr lang="en-US" sz="2400" dirty="0">
                <a:hlinkClick r:id="rId4"/>
              </a:rPr>
              <a:t>www.mainechna.org</a:t>
            </a:r>
            <a:r>
              <a:rPr lang="en-US" sz="2400" dirty="0"/>
              <a:t> </a:t>
            </a:r>
          </a:p>
        </p:txBody>
      </p:sp>
    </p:spTree>
    <p:extLst>
      <p:ext uri="{BB962C8B-B14F-4D97-AF65-F5344CB8AC3E}">
        <p14:creationId xmlns:p14="http://schemas.microsoft.com/office/powerpoint/2010/main" val="28279666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DDA464-1F9B-4B52-8394-B45C85E08658}"/>
              </a:ext>
            </a:extLst>
          </p:cNvPr>
          <p:cNvSpPr>
            <a:spLocks noGrp="1"/>
          </p:cNvSpPr>
          <p:nvPr>
            <p:ph type="title"/>
          </p:nvPr>
        </p:nvSpPr>
        <p:spPr/>
        <p:txBody>
          <a:bodyPr/>
          <a:lstStyle/>
          <a:p>
            <a:r>
              <a:rPr lang="en-US" dirty="0"/>
              <a:t>Matching Interests</a:t>
            </a:r>
          </a:p>
        </p:txBody>
      </p:sp>
      <p:sp>
        <p:nvSpPr>
          <p:cNvPr id="5" name="Slide Number Placeholder 4">
            <a:extLst>
              <a:ext uri="{FF2B5EF4-FFF2-40B4-BE49-F238E27FC236}">
                <a16:creationId xmlns:a16="http://schemas.microsoft.com/office/drawing/2014/main" id="{E7C81B8E-3E42-4E04-B98C-BA45C004C380}"/>
              </a:ext>
            </a:extLst>
          </p:cNvPr>
          <p:cNvSpPr>
            <a:spLocks noGrp="1"/>
          </p:cNvSpPr>
          <p:nvPr>
            <p:ph type="sldNum" sz="quarter" idx="12"/>
          </p:nvPr>
        </p:nvSpPr>
        <p:spPr/>
        <p:txBody>
          <a:bodyPr/>
          <a:lstStyle/>
          <a:p>
            <a:fld id="{9B536768-C171-4A40-86CF-A60E08BEB5A1}" type="slidenum">
              <a:rPr lang="en-US" smtClean="0"/>
              <a:t>6</a:t>
            </a:fld>
            <a:endParaRPr lang="en-US"/>
          </a:p>
        </p:txBody>
      </p:sp>
      <p:sp>
        <p:nvSpPr>
          <p:cNvPr id="4" name="Oval 3">
            <a:extLst>
              <a:ext uri="{FF2B5EF4-FFF2-40B4-BE49-F238E27FC236}">
                <a16:creationId xmlns:a16="http://schemas.microsoft.com/office/drawing/2014/main" id="{89EAA11A-628E-47C4-A1F7-D073EAECA354}"/>
              </a:ext>
            </a:extLst>
          </p:cNvPr>
          <p:cNvSpPr/>
          <p:nvPr/>
        </p:nvSpPr>
        <p:spPr>
          <a:xfrm>
            <a:off x="5103718" y="1621398"/>
            <a:ext cx="4480560" cy="4206240"/>
          </a:xfrm>
          <a:prstGeom prst="ellipse">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6"/>
              </a:solidFill>
            </a:endParaRPr>
          </a:p>
        </p:txBody>
      </p:sp>
      <p:pic>
        <p:nvPicPr>
          <p:cNvPr id="6" name="Picture 5">
            <a:extLst>
              <a:ext uri="{FF2B5EF4-FFF2-40B4-BE49-F238E27FC236}">
                <a16:creationId xmlns:a16="http://schemas.microsoft.com/office/drawing/2014/main" id="{405392F1-07CD-49F5-9821-1D1353357938}"/>
              </a:ext>
            </a:extLst>
          </p:cNvPr>
          <p:cNvPicPr>
            <a:picLocks/>
          </p:cNvPicPr>
          <p:nvPr/>
        </p:nvPicPr>
        <p:blipFill rotWithShape="1">
          <a:blip r:embed="rId3" cstate="print">
            <a:extLst>
              <a:ext uri="{28A0092B-C50C-407E-A947-70E740481C1C}">
                <a14:useLocalDpi xmlns:a14="http://schemas.microsoft.com/office/drawing/2010/main" val="0"/>
              </a:ext>
            </a:extLst>
          </a:blip>
          <a:srcRect r="63516"/>
          <a:stretch/>
        </p:blipFill>
        <p:spPr bwMode="auto">
          <a:xfrm>
            <a:off x="3134899" y="2766489"/>
            <a:ext cx="1920240" cy="1920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a:extLst>
              <a:ext uri="{FF2B5EF4-FFF2-40B4-BE49-F238E27FC236}">
                <a16:creationId xmlns:a16="http://schemas.microsoft.com/office/drawing/2014/main" id="{667B849D-0BCE-4985-A91B-06F32A77EB14}"/>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69424"/>
          <a:stretch/>
        </p:blipFill>
        <p:spPr bwMode="auto">
          <a:xfrm>
            <a:off x="7584201" y="2804199"/>
            <a:ext cx="1258353" cy="1682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a:extLst>
              <a:ext uri="{FF2B5EF4-FFF2-40B4-BE49-F238E27FC236}">
                <a16:creationId xmlns:a16="http://schemas.microsoft.com/office/drawing/2014/main" id="{D65F4D93-A382-4A26-B606-99FC80A882FA}"/>
              </a:ext>
            </a:extLst>
          </p:cNvPr>
          <p:cNvSpPr txBox="1"/>
          <p:nvPr/>
        </p:nvSpPr>
        <p:spPr>
          <a:xfrm>
            <a:off x="5083238" y="3125267"/>
            <a:ext cx="2096086" cy="1323439"/>
          </a:xfrm>
          <a:prstGeom prst="rect">
            <a:avLst/>
          </a:prstGeom>
          <a:noFill/>
        </p:spPr>
        <p:txBody>
          <a:bodyPr wrap="square" rtlCol="0">
            <a:spAutoFit/>
          </a:bodyPr>
          <a:lstStyle/>
          <a:p>
            <a:pPr algn="ctr"/>
            <a:r>
              <a:rPr lang="en-US" sz="2000" b="1" dirty="0">
                <a:solidFill>
                  <a:schemeClr val="accent2"/>
                </a:solidFill>
                <a:latin typeface="Arial" panose="020B0604020202020204" pitchFamily="34" charset="0"/>
                <a:cs typeface="Arial" panose="020B0604020202020204" pitchFamily="34" charset="0"/>
              </a:rPr>
              <a:t>Maine Shared </a:t>
            </a:r>
          </a:p>
          <a:p>
            <a:pPr algn="ctr"/>
            <a:r>
              <a:rPr lang="en-US" sz="2000" b="1" dirty="0">
                <a:solidFill>
                  <a:schemeClr val="accent2"/>
                </a:solidFill>
                <a:latin typeface="Arial" panose="020B0604020202020204" pitchFamily="34" charset="0"/>
                <a:cs typeface="Arial" panose="020B0604020202020204" pitchFamily="34" charset="0"/>
              </a:rPr>
              <a:t>Community </a:t>
            </a:r>
            <a:br>
              <a:rPr lang="en-US" sz="2000" b="1" dirty="0">
                <a:solidFill>
                  <a:schemeClr val="accent2"/>
                </a:solidFill>
                <a:latin typeface="Arial" panose="020B0604020202020204" pitchFamily="34" charset="0"/>
                <a:cs typeface="Arial" panose="020B0604020202020204" pitchFamily="34" charset="0"/>
              </a:rPr>
            </a:br>
            <a:r>
              <a:rPr lang="en-US" sz="2000" b="1" dirty="0">
                <a:solidFill>
                  <a:schemeClr val="accent2"/>
                </a:solidFill>
                <a:latin typeface="Arial" panose="020B0604020202020204" pitchFamily="34" charset="0"/>
                <a:cs typeface="Arial" panose="020B0604020202020204" pitchFamily="34" charset="0"/>
              </a:rPr>
              <a:t>Health Needs Assessment</a:t>
            </a:r>
          </a:p>
        </p:txBody>
      </p:sp>
      <p:sp>
        <p:nvSpPr>
          <p:cNvPr id="9" name="Oval 8">
            <a:extLst>
              <a:ext uri="{FF2B5EF4-FFF2-40B4-BE49-F238E27FC236}">
                <a16:creationId xmlns:a16="http://schemas.microsoft.com/office/drawing/2014/main" id="{A44D995E-2CF0-4CB9-AAF6-1A1EE516D9CC}"/>
              </a:ext>
            </a:extLst>
          </p:cNvPr>
          <p:cNvSpPr/>
          <p:nvPr/>
        </p:nvSpPr>
        <p:spPr>
          <a:xfrm>
            <a:off x="2764100" y="1599642"/>
            <a:ext cx="4480560" cy="4206240"/>
          </a:xfrm>
          <a:prstGeom prst="ellipse">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6"/>
              </a:solidFill>
            </a:endParaRPr>
          </a:p>
        </p:txBody>
      </p:sp>
      <p:sp>
        <p:nvSpPr>
          <p:cNvPr id="10" name="TextBox 4">
            <a:extLst>
              <a:ext uri="{FF2B5EF4-FFF2-40B4-BE49-F238E27FC236}">
                <a16:creationId xmlns:a16="http://schemas.microsoft.com/office/drawing/2014/main" id="{ECF9FB2A-DC66-4955-8FE4-75C4F809B960}"/>
              </a:ext>
            </a:extLst>
          </p:cNvPr>
          <p:cNvSpPr txBox="1">
            <a:spLocks noChangeArrowheads="1"/>
          </p:cNvSpPr>
          <p:nvPr/>
        </p:nvSpPr>
        <p:spPr bwMode="auto">
          <a:xfrm>
            <a:off x="9754181" y="6019087"/>
            <a:ext cx="2437819"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charset="0"/>
              </a:defRPr>
            </a:lvl1pPr>
            <a:lvl2pPr marL="742950" indent="-285750" eaLnBrk="0" hangingPunct="0">
              <a:spcBef>
                <a:spcPct val="20000"/>
              </a:spcBef>
              <a:buFont typeface="Arial" charset="0"/>
              <a:buChar char="–"/>
              <a:defRPr sz="2800">
                <a:solidFill>
                  <a:schemeClr val="tx1"/>
                </a:solidFill>
                <a:latin typeface="Calibri" charset="0"/>
              </a:defRPr>
            </a:lvl2pPr>
            <a:lvl3pPr marL="1143000" indent="-228600" eaLnBrk="0" hangingPunct="0">
              <a:spcBef>
                <a:spcPct val="20000"/>
              </a:spcBef>
              <a:buFont typeface="Arial" charset="0"/>
              <a:buChar char="•"/>
              <a:defRPr sz="2400">
                <a:solidFill>
                  <a:schemeClr val="tx1"/>
                </a:solidFill>
                <a:latin typeface="Calibri" charset="0"/>
              </a:defRPr>
            </a:lvl3pPr>
            <a:lvl4pPr marL="1600200" indent="-228600" eaLnBrk="0" hangingPunct="0">
              <a:spcBef>
                <a:spcPct val="20000"/>
              </a:spcBef>
              <a:buFont typeface="Arial" charset="0"/>
              <a:buChar char="–"/>
              <a:defRPr sz="2000">
                <a:solidFill>
                  <a:schemeClr val="tx1"/>
                </a:solidFill>
                <a:latin typeface="Calibri" charset="0"/>
              </a:defRPr>
            </a:lvl4pPr>
            <a:lvl5pPr marL="2057400" indent="-228600" eaLnBrk="0" hangingPunct="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eaLnBrk="1" hangingPunct="1">
              <a:spcBef>
                <a:spcPct val="0"/>
              </a:spcBef>
              <a:buFontTx/>
              <a:buNone/>
            </a:pPr>
            <a:r>
              <a:rPr lang="en-US" altLang="en-US" sz="1000" i="1" dirty="0"/>
              <a:t>Images of PHAB and IRS from the internet</a:t>
            </a:r>
          </a:p>
        </p:txBody>
      </p:sp>
    </p:spTree>
    <p:extLst>
      <p:ext uri="{BB962C8B-B14F-4D97-AF65-F5344CB8AC3E}">
        <p14:creationId xmlns:p14="http://schemas.microsoft.com/office/powerpoint/2010/main" val="7126731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30F824-7A43-4834-BFB1-08C569341EEB}"/>
              </a:ext>
            </a:extLst>
          </p:cNvPr>
          <p:cNvSpPr>
            <a:spLocks noGrp="1"/>
          </p:cNvSpPr>
          <p:nvPr>
            <p:ph type="title"/>
          </p:nvPr>
        </p:nvSpPr>
        <p:spPr/>
        <p:txBody>
          <a:bodyPr/>
          <a:lstStyle/>
          <a:p>
            <a:r>
              <a:rPr lang="en-US" dirty="0"/>
              <a:t>The Evolution of an Idea…</a:t>
            </a:r>
          </a:p>
        </p:txBody>
      </p:sp>
      <p:sp>
        <p:nvSpPr>
          <p:cNvPr id="3" name="Slide Number Placeholder 2">
            <a:extLst>
              <a:ext uri="{FF2B5EF4-FFF2-40B4-BE49-F238E27FC236}">
                <a16:creationId xmlns:a16="http://schemas.microsoft.com/office/drawing/2014/main" id="{BE642C64-BB34-4CFA-B07A-E3AC390853F7}"/>
              </a:ext>
            </a:extLst>
          </p:cNvPr>
          <p:cNvSpPr>
            <a:spLocks noGrp="1"/>
          </p:cNvSpPr>
          <p:nvPr>
            <p:ph type="sldNum" sz="quarter" idx="12"/>
          </p:nvPr>
        </p:nvSpPr>
        <p:spPr>
          <a:xfrm>
            <a:off x="8610600" y="6340959"/>
            <a:ext cx="2743200" cy="365125"/>
          </a:xfrm>
        </p:spPr>
        <p:txBody>
          <a:bodyPr/>
          <a:lstStyle/>
          <a:p>
            <a:fld id="{9B536768-C171-4A40-86CF-A60E08BEB5A1}" type="slidenum">
              <a:rPr lang="en-US" smtClean="0"/>
              <a:t>7</a:t>
            </a:fld>
            <a:endParaRPr lang="en-US"/>
          </a:p>
        </p:txBody>
      </p:sp>
      <p:graphicFrame>
        <p:nvGraphicFramePr>
          <p:cNvPr id="4" name="Table 4">
            <a:extLst>
              <a:ext uri="{FF2B5EF4-FFF2-40B4-BE49-F238E27FC236}">
                <a16:creationId xmlns:a16="http://schemas.microsoft.com/office/drawing/2014/main" id="{B896A5CE-955D-4191-BA1F-AC512B45B88F}"/>
              </a:ext>
            </a:extLst>
          </p:cNvPr>
          <p:cNvGraphicFramePr>
            <a:graphicFrameLocks noGrp="1"/>
          </p:cNvGraphicFramePr>
          <p:nvPr>
            <p:extLst>
              <p:ext uri="{D42A27DB-BD31-4B8C-83A1-F6EECF244321}">
                <p14:modId xmlns:p14="http://schemas.microsoft.com/office/powerpoint/2010/main" val="2744074989"/>
              </p:ext>
            </p:extLst>
          </p:nvPr>
        </p:nvGraphicFramePr>
        <p:xfrm>
          <a:off x="764488" y="1508443"/>
          <a:ext cx="10663024" cy="4232482"/>
        </p:xfrm>
        <a:graphic>
          <a:graphicData uri="http://schemas.openxmlformats.org/drawingml/2006/table">
            <a:tbl>
              <a:tblPr bandRow="1">
                <a:tableStyleId>{5C22544A-7EE6-4342-B048-85BDC9FD1C3A}</a:tableStyleId>
              </a:tblPr>
              <a:tblGrid>
                <a:gridCol w="2665756">
                  <a:extLst>
                    <a:ext uri="{9D8B030D-6E8A-4147-A177-3AD203B41FA5}">
                      <a16:colId xmlns:a16="http://schemas.microsoft.com/office/drawing/2014/main" val="210714180"/>
                    </a:ext>
                  </a:extLst>
                </a:gridCol>
                <a:gridCol w="2665756">
                  <a:extLst>
                    <a:ext uri="{9D8B030D-6E8A-4147-A177-3AD203B41FA5}">
                      <a16:colId xmlns:a16="http://schemas.microsoft.com/office/drawing/2014/main" val="2832070079"/>
                    </a:ext>
                  </a:extLst>
                </a:gridCol>
                <a:gridCol w="2665756">
                  <a:extLst>
                    <a:ext uri="{9D8B030D-6E8A-4147-A177-3AD203B41FA5}">
                      <a16:colId xmlns:a16="http://schemas.microsoft.com/office/drawing/2014/main" val="391589670"/>
                    </a:ext>
                  </a:extLst>
                </a:gridCol>
                <a:gridCol w="2665756">
                  <a:extLst>
                    <a:ext uri="{9D8B030D-6E8A-4147-A177-3AD203B41FA5}">
                      <a16:colId xmlns:a16="http://schemas.microsoft.com/office/drawing/2014/main" val="1624228692"/>
                    </a:ext>
                  </a:extLst>
                </a:gridCol>
              </a:tblGrid>
              <a:tr h="982109">
                <a:tc>
                  <a:txBody>
                    <a:bodyPr/>
                    <a:lstStyle/>
                    <a:p>
                      <a:pPr algn="ctr"/>
                      <a:r>
                        <a:rPr lang="en-US" sz="2800" b="1" dirty="0">
                          <a:solidFill>
                            <a:schemeClr val="bg1"/>
                          </a:solidFill>
                          <a:latin typeface="Arial Narrow" panose="020B0606020202030204" pitchFamily="34" charset="0"/>
                          <a:cs typeface="Arial" panose="020B0604020202020204" pitchFamily="34" charset="0"/>
                        </a:rPr>
                        <a:t>2010</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dirty="0" err="1">
                          <a:solidFill>
                            <a:schemeClr val="bg1"/>
                          </a:solidFill>
                          <a:latin typeface="Arial Narrow" panose="020B0606020202030204" pitchFamily="34" charset="0"/>
                          <a:cs typeface="Arial" panose="020B0604020202020204" pitchFamily="34" charset="0"/>
                        </a:rPr>
                        <a:t>OneMaine</a:t>
                      </a:r>
                      <a:endParaRPr lang="en-US" sz="2400" b="1" dirty="0">
                        <a:solidFill>
                          <a:schemeClr val="bg1"/>
                        </a:solidFill>
                        <a:latin typeface="Arial Narrow" panose="020B0606020202030204" pitchFamily="34" charset="0"/>
                        <a:cs typeface="Arial" panose="020B0604020202020204" pitchFamily="34" charset="0"/>
                      </a:endParaRPr>
                    </a:p>
                  </a:txBody>
                  <a:tcPr anchor="ctr">
                    <a:solidFill>
                      <a:schemeClr val="accent1"/>
                    </a:solidFill>
                  </a:tcPr>
                </a:tc>
                <a:tc>
                  <a:txBody>
                    <a:bodyPr/>
                    <a:lstStyle/>
                    <a:p>
                      <a:pPr algn="ctr"/>
                      <a:r>
                        <a:rPr lang="en-US" sz="2800" b="1" dirty="0">
                          <a:solidFill>
                            <a:schemeClr val="bg1"/>
                          </a:solidFill>
                          <a:latin typeface="Arial Narrow" panose="020B0606020202030204" pitchFamily="34" charset="0"/>
                          <a:cs typeface="Arial" panose="020B0604020202020204" pitchFamily="34" charset="0"/>
                        </a:rPr>
                        <a:t>2015</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dirty="0">
                          <a:solidFill>
                            <a:schemeClr val="bg1"/>
                          </a:solidFill>
                          <a:latin typeface="Arial Narrow" panose="020B0606020202030204" pitchFamily="34" charset="0"/>
                          <a:cs typeface="Arial" panose="020B0604020202020204" pitchFamily="34" charset="0"/>
                        </a:rPr>
                        <a:t>SHNAPP</a:t>
                      </a:r>
                    </a:p>
                  </a:txBody>
                  <a:tcPr anchor="ctr">
                    <a:solidFill>
                      <a:schemeClr val="accent1"/>
                    </a:solidFill>
                  </a:tcPr>
                </a:tc>
                <a:tc>
                  <a:txBody>
                    <a:bodyPr/>
                    <a:lstStyle/>
                    <a:p>
                      <a:pPr algn="ctr"/>
                      <a:r>
                        <a:rPr lang="en-US" sz="2800" b="1" dirty="0">
                          <a:solidFill>
                            <a:schemeClr val="bg1"/>
                          </a:solidFill>
                          <a:latin typeface="Arial Narrow" panose="020B0606020202030204" pitchFamily="34" charset="0"/>
                          <a:cs typeface="Arial" panose="020B0604020202020204" pitchFamily="34" charset="0"/>
                        </a:rPr>
                        <a:t>2018</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dirty="0">
                          <a:solidFill>
                            <a:schemeClr val="bg1"/>
                          </a:solidFill>
                          <a:latin typeface="Arial Narrow" panose="020B0606020202030204" pitchFamily="34" charset="0"/>
                          <a:cs typeface="Arial" panose="020B0604020202020204" pitchFamily="34" charset="0"/>
                        </a:rPr>
                        <a:t>Maine Shared CHNA</a:t>
                      </a:r>
                    </a:p>
                  </a:txBody>
                  <a:tcPr anchor="ctr">
                    <a:solidFill>
                      <a:schemeClr val="accent1"/>
                    </a:solidFill>
                  </a:tcPr>
                </a:tc>
                <a:tc>
                  <a:txBody>
                    <a:bodyPr/>
                    <a:lstStyle/>
                    <a:p>
                      <a:pPr algn="ctr"/>
                      <a:r>
                        <a:rPr lang="en-US" sz="2800" b="1" dirty="0">
                          <a:solidFill>
                            <a:schemeClr val="bg1"/>
                          </a:solidFill>
                          <a:latin typeface="Arial Narrow" panose="020B0606020202030204" pitchFamily="34" charset="0"/>
                          <a:cs typeface="Arial" panose="020B0604020202020204" pitchFamily="34" charset="0"/>
                        </a:rPr>
                        <a:t>2021</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dirty="0">
                          <a:solidFill>
                            <a:schemeClr val="bg1"/>
                          </a:solidFill>
                          <a:latin typeface="Arial Narrow" panose="020B0606020202030204" pitchFamily="34" charset="0"/>
                          <a:cs typeface="Arial" panose="020B0604020202020204" pitchFamily="34" charset="0"/>
                        </a:rPr>
                        <a:t>Maine Shared CHNA</a:t>
                      </a:r>
                    </a:p>
                  </a:txBody>
                  <a:tcPr anchor="ctr">
                    <a:solidFill>
                      <a:schemeClr val="accent5"/>
                    </a:solidFill>
                  </a:tcPr>
                </a:tc>
                <a:extLst>
                  <a:ext uri="{0D108BD9-81ED-4DB2-BD59-A6C34878D82A}">
                    <a16:rowId xmlns:a16="http://schemas.microsoft.com/office/drawing/2014/main" val="240855251"/>
                  </a:ext>
                </a:extLst>
              </a:tr>
              <a:tr h="3250373">
                <a:tc>
                  <a:txBody>
                    <a:bodyPr/>
                    <a:lstStyle/>
                    <a:p>
                      <a:pPr algn="ctr">
                        <a:spcBef>
                          <a:spcPts val="600"/>
                        </a:spcBef>
                      </a:pPr>
                      <a:r>
                        <a:rPr lang="en-US" sz="2000" dirty="0">
                          <a:solidFill>
                            <a:schemeClr val="tx1">
                              <a:lumMod val="75000"/>
                              <a:lumOff val="25000"/>
                            </a:schemeClr>
                          </a:solidFill>
                          <a:latin typeface="Arial" panose="020B0604020202020204" pitchFamily="34" charset="0"/>
                          <a:cs typeface="Arial" panose="020B0604020202020204" pitchFamily="34" charset="0"/>
                        </a:rPr>
                        <a:t>Forums</a:t>
                      </a:r>
                    </a:p>
                    <a:p>
                      <a:pPr algn="ctr">
                        <a:spcBef>
                          <a:spcPts val="600"/>
                        </a:spcBef>
                      </a:pPr>
                      <a:endParaRPr lang="en-US" sz="2000" dirty="0">
                        <a:solidFill>
                          <a:schemeClr val="tx1">
                            <a:lumMod val="75000"/>
                            <a:lumOff val="25000"/>
                          </a:schemeClr>
                        </a:solidFill>
                        <a:latin typeface="Arial" panose="020B0604020202020204" pitchFamily="34" charset="0"/>
                        <a:cs typeface="Arial" panose="020B0604020202020204" pitchFamily="34" charset="0"/>
                      </a:endParaRPr>
                    </a:p>
                    <a:p>
                      <a:pPr algn="ctr">
                        <a:spcBef>
                          <a:spcPts val="600"/>
                        </a:spcBef>
                      </a:pPr>
                      <a:r>
                        <a:rPr lang="en-US" sz="2000" dirty="0">
                          <a:solidFill>
                            <a:schemeClr val="tx1">
                              <a:lumMod val="75000"/>
                              <a:lumOff val="25000"/>
                            </a:schemeClr>
                          </a:solidFill>
                          <a:latin typeface="Arial" panose="020B0604020202020204" pitchFamily="34" charset="0"/>
                          <a:cs typeface="Arial" panose="020B0604020202020204" pitchFamily="34" charset="0"/>
                        </a:rPr>
                        <a:t>Surveys</a:t>
                      </a:r>
                    </a:p>
                    <a:p>
                      <a:pPr algn="ctr">
                        <a:spcBef>
                          <a:spcPts val="600"/>
                        </a:spcBef>
                      </a:pPr>
                      <a:endParaRPr lang="en-US" sz="2000" dirty="0">
                        <a:solidFill>
                          <a:schemeClr val="tx1">
                            <a:lumMod val="75000"/>
                            <a:lumOff val="25000"/>
                          </a:schemeClr>
                        </a:solidFill>
                        <a:latin typeface="Arial" panose="020B0604020202020204" pitchFamily="34" charset="0"/>
                        <a:cs typeface="Arial" panose="020B0604020202020204" pitchFamily="34" charset="0"/>
                      </a:endParaRPr>
                    </a:p>
                  </a:txBody>
                  <a:tcPr>
                    <a:solidFill>
                      <a:schemeClr val="accent1">
                        <a:lumMod val="40000"/>
                        <a:lumOff val="60000"/>
                      </a:schemeClr>
                    </a:solidFill>
                  </a:tcPr>
                </a:tc>
                <a:tc>
                  <a:txBody>
                    <a:bodyPr/>
                    <a:lstStyle/>
                    <a:p>
                      <a:pPr algn="ctr">
                        <a:spcBef>
                          <a:spcPts val="600"/>
                        </a:spcBef>
                      </a:pPr>
                      <a:r>
                        <a:rPr lang="en-US" sz="2000" dirty="0">
                          <a:solidFill>
                            <a:schemeClr val="tx1">
                              <a:lumMod val="75000"/>
                              <a:lumOff val="25000"/>
                            </a:schemeClr>
                          </a:solidFill>
                          <a:latin typeface="Arial" panose="020B0604020202020204" pitchFamily="34" charset="0"/>
                          <a:cs typeface="Arial" panose="020B0604020202020204" pitchFamily="34" charset="0"/>
                        </a:rPr>
                        <a:t>16 Forums</a:t>
                      </a:r>
                    </a:p>
                    <a:p>
                      <a:pPr algn="ctr">
                        <a:spcBef>
                          <a:spcPts val="600"/>
                        </a:spcBef>
                      </a:pPr>
                      <a:endParaRPr lang="en-US" sz="2000" dirty="0">
                        <a:solidFill>
                          <a:schemeClr val="tx1">
                            <a:lumMod val="75000"/>
                            <a:lumOff val="25000"/>
                          </a:schemeClr>
                        </a:solidFill>
                        <a:latin typeface="Arial" panose="020B0604020202020204" pitchFamily="34" charset="0"/>
                        <a:cs typeface="Arial" panose="020B0604020202020204" pitchFamily="34" charset="0"/>
                      </a:endParaRPr>
                    </a:p>
                    <a:p>
                      <a:pPr algn="ctr">
                        <a:spcBef>
                          <a:spcPts val="600"/>
                        </a:spcBef>
                      </a:pPr>
                      <a:r>
                        <a:rPr lang="en-US" sz="2000" dirty="0">
                          <a:solidFill>
                            <a:schemeClr val="tx1">
                              <a:lumMod val="75000"/>
                              <a:lumOff val="25000"/>
                            </a:schemeClr>
                          </a:solidFill>
                          <a:latin typeface="Arial" panose="020B0604020202020204" pitchFamily="34" charset="0"/>
                          <a:cs typeface="Arial" panose="020B0604020202020204" pitchFamily="34" charset="0"/>
                        </a:rPr>
                        <a:t>1639 Surveys</a:t>
                      </a:r>
                    </a:p>
                    <a:p>
                      <a:pPr algn="ctr">
                        <a:spcBef>
                          <a:spcPts val="600"/>
                        </a:spcBef>
                      </a:pPr>
                      <a:endParaRPr lang="en-US" sz="2000" dirty="0">
                        <a:solidFill>
                          <a:schemeClr val="tx1">
                            <a:lumMod val="75000"/>
                            <a:lumOff val="25000"/>
                          </a:schemeClr>
                        </a:solidFill>
                        <a:latin typeface="Arial" panose="020B0604020202020204" pitchFamily="34" charset="0"/>
                        <a:cs typeface="Arial" panose="020B0604020202020204" pitchFamily="34" charset="0"/>
                      </a:endParaRPr>
                    </a:p>
                  </a:txBody>
                  <a:tcPr>
                    <a:solidFill>
                      <a:schemeClr val="accent1">
                        <a:lumMod val="40000"/>
                        <a:lumOff val="60000"/>
                      </a:schemeClr>
                    </a:solidFill>
                  </a:tcPr>
                </a:tc>
                <a:tc>
                  <a:txBody>
                    <a:bodyPr/>
                    <a:lstStyle/>
                    <a:p>
                      <a:pPr algn="ctr">
                        <a:spcBef>
                          <a:spcPts val="600"/>
                        </a:spcBef>
                      </a:pPr>
                      <a:r>
                        <a:rPr lang="en-US" sz="2000" dirty="0">
                          <a:solidFill>
                            <a:schemeClr val="tx1">
                              <a:lumMod val="75000"/>
                              <a:lumOff val="25000"/>
                            </a:schemeClr>
                          </a:solidFill>
                          <a:latin typeface="Arial" panose="020B0604020202020204" pitchFamily="34" charset="0"/>
                          <a:cs typeface="Arial" panose="020B0604020202020204" pitchFamily="34" charset="0"/>
                        </a:rPr>
                        <a:t>22 Mainstream Forums (live)</a:t>
                      </a:r>
                    </a:p>
                    <a:p>
                      <a:pPr algn="ctr">
                        <a:spcBef>
                          <a:spcPts val="600"/>
                        </a:spcBef>
                      </a:pPr>
                      <a:endParaRPr lang="en-US" sz="2000" dirty="0">
                        <a:solidFill>
                          <a:schemeClr val="tx1">
                            <a:lumMod val="75000"/>
                            <a:lumOff val="25000"/>
                          </a:schemeClr>
                        </a:solidFill>
                        <a:latin typeface="Arial" panose="020B0604020202020204" pitchFamily="34" charset="0"/>
                        <a:cs typeface="Arial" panose="020B0604020202020204" pitchFamily="34" charset="0"/>
                      </a:endParaRPr>
                    </a:p>
                    <a:p>
                      <a:pPr algn="ctr">
                        <a:spcBef>
                          <a:spcPts val="600"/>
                        </a:spcBef>
                      </a:pPr>
                      <a:r>
                        <a:rPr lang="en-US" sz="2000" dirty="0">
                          <a:solidFill>
                            <a:schemeClr val="tx1">
                              <a:lumMod val="75000"/>
                              <a:lumOff val="25000"/>
                            </a:schemeClr>
                          </a:solidFill>
                          <a:latin typeface="Arial" panose="020B0604020202020204" pitchFamily="34" charset="0"/>
                          <a:cs typeface="Arial" panose="020B0604020202020204" pitchFamily="34" charset="0"/>
                        </a:rPr>
                        <a:t>2 Immigrant Forums</a:t>
                      </a:r>
                    </a:p>
                    <a:p>
                      <a:pPr algn="ctr">
                        <a:spcBef>
                          <a:spcPts val="600"/>
                        </a:spcBef>
                      </a:pPr>
                      <a:endParaRPr lang="en-US" sz="2000" dirty="0">
                        <a:solidFill>
                          <a:schemeClr val="tx1">
                            <a:lumMod val="75000"/>
                            <a:lumOff val="25000"/>
                          </a:schemeClr>
                        </a:solidFill>
                        <a:latin typeface="Arial" panose="020B0604020202020204" pitchFamily="34" charset="0"/>
                        <a:cs typeface="Arial" panose="020B0604020202020204" pitchFamily="34" charset="0"/>
                      </a:endParaRPr>
                    </a:p>
                    <a:p>
                      <a:pPr algn="ctr">
                        <a:spcBef>
                          <a:spcPts val="600"/>
                        </a:spcBef>
                      </a:pPr>
                      <a:r>
                        <a:rPr lang="en-US" sz="2000" dirty="0">
                          <a:solidFill>
                            <a:schemeClr val="tx1">
                              <a:lumMod val="75000"/>
                              <a:lumOff val="25000"/>
                            </a:schemeClr>
                          </a:solidFill>
                          <a:latin typeface="Arial" panose="020B0604020202020204" pitchFamily="34" charset="0"/>
                          <a:cs typeface="Arial" panose="020B0604020202020204" pitchFamily="34" charset="0"/>
                        </a:rPr>
                        <a:t>45 Interviews</a:t>
                      </a:r>
                    </a:p>
                    <a:p>
                      <a:pPr algn="ctr">
                        <a:spcBef>
                          <a:spcPts val="600"/>
                        </a:spcBef>
                      </a:pPr>
                      <a:endParaRPr lang="en-US" sz="2000" dirty="0">
                        <a:solidFill>
                          <a:schemeClr val="tx1">
                            <a:lumMod val="75000"/>
                            <a:lumOff val="25000"/>
                          </a:schemeClr>
                        </a:solidFill>
                        <a:latin typeface="Arial" panose="020B0604020202020204" pitchFamily="34" charset="0"/>
                        <a:cs typeface="Arial" panose="020B0604020202020204" pitchFamily="34" charset="0"/>
                      </a:endParaRPr>
                    </a:p>
                  </a:txBody>
                  <a:tcPr>
                    <a:solidFill>
                      <a:schemeClr val="accent1">
                        <a:lumMod val="40000"/>
                        <a:lumOff val="60000"/>
                      </a:schemeClr>
                    </a:solidFill>
                  </a:tcPr>
                </a:tc>
                <a:tc>
                  <a:txBody>
                    <a:bodyPr/>
                    <a:lstStyle/>
                    <a:p>
                      <a:pPr algn="ctr">
                        <a:spcBef>
                          <a:spcPts val="600"/>
                        </a:spcBef>
                      </a:pPr>
                      <a:r>
                        <a:rPr lang="en-US" sz="2000" dirty="0">
                          <a:latin typeface="Arial" panose="020B0604020202020204" pitchFamily="34" charset="0"/>
                          <a:cs typeface="Arial" panose="020B0604020202020204" pitchFamily="34" charset="0"/>
                        </a:rPr>
                        <a:t>16+ Mainstream Forums (virtual)</a:t>
                      </a:r>
                    </a:p>
                    <a:p>
                      <a:pPr algn="ctr">
                        <a:spcBef>
                          <a:spcPts val="600"/>
                        </a:spcBef>
                      </a:pPr>
                      <a:endParaRPr lang="en-US" sz="2000" dirty="0">
                        <a:latin typeface="Arial" panose="020B0604020202020204" pitchFamily="34" charset="0"/>
                        <a:cs typeface="Arial" panose="020B0604020202020204" pitchFamily="34" charset="0"/>
                      </a:endParaRPr>
                    </a:p>
                    <a:p>
                      <a:pPr algn="ctr">
                        <a:spcBef>
                          <a:spcPts val="600"/>
                        </a:spcBef>
                      </a:pPr>
                      <a:r>
                        <a:rPr lang="en-US" sz="2000" dirty="0">
                          <a:latin typeface="Arial" panose="020B0604020202020204" pitchFamily="34" charset="0"/>
                          <a:cs typeface="Arial" panose="020B0604020202020204" pitchFamily="34" charset="0"/>
                        </a:rPr>
                        <a:t>12+ Community Sponsored Events</a:t>
                      </a:r>
                    </a:p>
                    <a:p>
                      <a:pPr algn="ctr">
                        <a:spcBef>
                          <a:spcPts val="600"/>
                        </a:spcBef>
                      </a:pPr>
                      <a:endParaRPr lang="en-US" sz="2000" dirty="0">
                        <a:latin typeface="Arial" panose="020B0604020202020204" pitchFamily="34" charset="0"/>
                        <a:cs typeface="Arial" panose="020B0604020202020204" pitchFamily="34" charset="0"/>
                      </a:endParaRPr>
                    </a:p>
                    <a:p>
                      <a:pPr algn="ctr">
                        <a:spcBef>
                          <a:spcPts val="600"/>
                        </a:spcBef>
                      </a:pPr>
                      <a:r>
                        <a:rPr lang="en-US" sz="2000" dirty="0">
                          <a:latin typeface="Arial" panose="020B0604020202020204" pitchFamily="34" charset="0"/>
                          <a:cs typeface="Arial" panose="020B0604020202020204" pitchFamily="34" charset="0"/>
                        </a:rPr>
                        <a:t>2000+ Oral Surveys</a:t>
                      </a:r>
                    </a:p>
                    <a:p>
                      <a:pPr algn="ctr">
                        <a:spcBef>
                          <a:spcPts val="600"/>
                        </a:spcBef>
                      </a:pPr>
                      <a:endParaRPr lang="en-US" sz="2000" dirty="0">
                        <a:latin typeface="Arial" panose="020B0604020202020204" pitchFamily="34" charset="0"/>
                        <a:cs typeface="Arial" panose="020B0604020202020204" pitchFamily="34" charset="0"/>
                      </a:endParaRPr>
                    </a:p>
                  </a:txBody>
                  <a:tcPr>
                    <a:solidFill>
                      <a:schemeClr val="accent5">
                        <a:lumMod val="20000"/>
                        <a:lumOff val="80000"/>
                      </a:schemeClr>
                    </a:solidFill>
                  </a:tcPr>
                </a:tc>
                <a:extLst>
                  <a:ext uri="{0D108BD9-81ED-4DB2-BD59-A6C34878D82A}">
                    <a16:rowId xmlns:a16="http://schemas.microsoft.com/office/drawing/2014/main" val="1331030645"/>
                  </a:ext>
                </a:extLst>
              </a:tr>
            </a:tbl>
          </a:graphicData>
        </a:graphic>
      </p:graphicFrame>
    </p:spTree>
    <p:extLst>
      <p:ext uri="{BB962C8B-B14F-4D97-AF65-F5344CB8AC3E}">
        <p14:creationId xmlns:p14="http://schemas.microsoft.com/office/powerpoint/2010/main" val="33086344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D969DC-A541-4ED3-B052-7256715D7657}"/>
              </a:ext>
            </a:extLst>
          </p:cNvPr>
          <p:cNvSpPr>
            <a:spLocks noGrp="1"/>
          </p:cNvSpPr>
          <p:nvPr>
            <p:ph type="title"/>
          </p:nvPr>
        </p:nvSpPr>
        <p:spPr/>
        <p:txBody>
          <a:bodyPr/>
          <a:lstStyle/>
          <a:p>
            <a:r>
              <a:rPr lang="en-US" dirty="0"/>
              <a:t>10 Essential Public Health Services</a:t>
            </a:r>
          </a:p>
        </p:txBody>
      </p:sp>
      <p:sp>
        <p:nvSpPr>
          <p:cNvPr id="3" name="Slide Number Placeholder 2">
            <a:extLst>
              <a:ext uri="{FF2B5EF4-FFF2-40B4-BE49-F238E27FC236}">
                <a16:creationId xmlns:a16="http://schemas.microsoft.com/office/drawing/2014/main" id="{879BB078-EA36-4AB3-86FF-29C6DAB0CCEF}"/>
              </a:ext>
            </a:extLst>
          </p:cNvPr>
          <p:cNvSpPr>
            <a:spLocks noGrp="1"/>
          </p:cNvSpPr>
          <p:nvPr>
            <p:ph type="sldNum" sz="quarter" idx="12"/>
          </p:nvPr>
        </p:nvSpPr>
        <p:spPr/>
        <p:txBody>
          <a:bodyPr/>
          <a:lstStyle/>
          <a:p>
            <a:fld id="{9B536768-C171-4A40-86CF-A60E08BEB5A1}" type="slidenum">
              <a:rPr lang="en-US" smtClean="0"/>
              <a:t>8</a:t>
            </a:fld>
            <a:endParaRPr lang="en-US"/>
          </a:p>
        </p:txBody>
      </p:sp>
      <p:pic>
        <p:nvPicPr>
          <p:cNvPr id="5" name="Picture 4" descr="Diagram&#10;&#10;Description automatically generated">
            <a:extLst>
              <a:ext uri="{FF2B5EF4-FFF2-40B4-BE49-F238E27FC236}">
                <a16:creationId xmlns:a16="http://schemas.microsoft.com/office/drawing/2014/main" id="{BCBEFAC8-B371-4010-B6D3-1D78B5C8B0A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15602" y="1167981"/>
            <a:ext cx="5360796" cy="5029200"/>
          </a:xfrm>
          <a:prstGeom prst="rect">
            <a:avLst/>
          </a:prstGeom>
        </p:spPr>
      </p:pic>
    </p:spTree>
    <p:extLst>
      <p:ext uri="{BB962C8B-B14F-4D97-AF65-F5344CB8AC3E}">
        <p14:creationId xmlns:p14="http://schemas.microsoft.com/office/powerpoint/2010/main" val="7986287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2" name="Straight Connector 61">
            <a:extLst>
              <a:ext uri="{FF2B5EF4-FFF2-40B4-BE49-F238E27FC236}">
                <a16:creationId xmlns:a16="http://schemas.microsoft.com/office/drawing/2014/main" id="{DEFBCB47-34D1-44F8-841B-7FEA9E001C12}"/>
              </a:ext>
            </a:extLst>
          </p:cNvPr>
          <p:cNvCxnSpPr/>
          <p:nvPr/>
        </p:nvCxnSpPr>
        <p:spPr>
          <a:xfrm>
            <a:off x="6696065" y="3881762"/>
            <a:ext cx="0" cy="45720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BE0E7B48-3B3E-4562-84D8-C7C7514BA3CE}"/>
              </a:ext>
            </a:extLst>
          </p:cNvPr>
          <p:cNvCxnSpPr/>
          <p:nvPr/>
        </p:nvCxnSpPr>
        <p:spPr>
          <a:xfrm>
            <a:off x="3142572" y="3881762"/>
            <a:ext cx="0" cy="45720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B59EDDA-39DE-4F4E-9AD5-E990D52369CA}"/>
              </a:ext>
            </a:extLst>
          </p:cNvPr>
          <p:cNvCxnSpPr/>
          <p:nvPr/>
        </p:nvCxnSpPr>
        <p:spPr>
          <a:xfrm>
            <a:off x="3144143" y="4908397"/>
            <a:ext cx="0" cy="45720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C06FDBD0-C02C-4C8C-9532-AEFD94D66F5B}"/>
              </a:ext>
            </a:extLst>
          </p:cNvPr>
          <p:cNvCxnSpPr/>
          <p:nvPr/>
        </p:nvCxnSpPr>
        <p:spPr>
          <a:xfrm>
            <a:off x="6697327" y="4923800"/>
            <a:ext cx="0" cy="45720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3E86A41D-2861-4677-8853-EB9BC38555EE}"/>
              </a:ext>
            </a:extLst>
          </p:cNvPr>
          <p:cNvCxnSpPr/>
          <p:nvPr/>
        </p:nvCxnSpPr>
        <p:spPr>
          <a:xfrm>
            <a:off x="4869090" y="3613569"/>
            <a:ext cx="0" cy="27432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51E2FE9C-BA64-4CD4-8523-FC9B3EEA9EFB}"/>
              </a:ext>
            </a:extLst>
          </p:cNvPr>
          <p:cNvCxnSpPr/>
          <p:nvPr/>
        </p:nvCxnSpPr>
        <p:spPr>
          <a:xfrm>
            <a:off x="4869090" y="2307962"/>
            <a:ext cx="0" cy="45720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3A370AE9-CBBE-4795-A320-65E75C86BC26}"/>
              </a:ext>
            </a:extLst>
          </p:cNvPr>
          <p:cNvCxnSpPr/>
          <p:nvPr/>
        </p:nvCxnSpPr>
        <p:spPr>
          <a:xfrm>
            <a:off x="10027437" y="3165796"/>
            <a:ext cx="0" cy="45720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D4D969DC-A541-4ED3-B052-7256715D7657}"/>
              </a:ext>
            </a:extLst>
          </p:cNvPr>
          <p:cNvSpPr>
            <a:spLocks noGrp="1"/>
          </p:cNvSpPr>
          <p:nvPr>
            <p:ph type="title"/>
          </p:nvPr>
        </p:nvSpPr>
        <p:spPr/>
        <p:txBody>
          <a:bodyPr/>
          <a:lstStyle/>
          <a:p>
            <a:r>
              <a:rPr lang="en-US" dirty="0"/>
              <a:t>Maine Shared CHNA Organizational Chart</a:t>
            </a:r>
          </a:p>
        </p:txBody>
      </p:sp>
      <p:sp>
        <p:nvSpPr>
          <p:cNvPr id="3" name="Slide Number Placeholder 2">
            <a:extLst>
              <a:ext uri="{FF2B5EF4-FFF2-40B4-BE49-F238E27FC236}">
                <a16:creationId xmlns:a16="http://schemas.microsoft.com/office/drawing/2014/main" id="{879BB078-EA36-4AB3-86FF-29C6DAB0CCEF}"/>
              </a:ext>
            </a:extLst>
          </p:cNvPr>
          <p:cNvSpPr>
            <a:spLocks noGrp="1"/>
          </p:cNvSpPr>
          <p:nvPr>
            <p:ph type="sldNum" sz="quarter" idx="12"/>
          </p:nvPr>
        </p:nvSpPr>
        <p:spPr/>
        <p:txBody>
          <a:bodyPr/>
          <a:lstStyle/>
          <a:p>
            <a:fld id="{9B536768-C171-4A40-86CF-A60E08BEB5A1}" type="slidenum">
              <a:rPr lang="en-US" smtClean="0"/>
              <a:t>9</a:t>
            </a:fld>
            <a:endParaRPr lang="en-US"/>
          </a:p>
        </p:txBody>
      </p:sp>
      <p:grpSp>
        <p:nvGrpSpPr>
          <p:cNvPr id="48" name="Group 47">
            <a:extLst>
              <a:ext uri="{FF2B5EF4-FFF2-40B4-BE49-F238E27FC236}">
                <a16:creationId xmlns:a16="http://schemas.microsoft.com/office/drawing/2014/main" id="{A3735976-1E1C-45B6-8ACF-F68FF8736FAC}"/>
              </a:ext>
            </a:extLst>
          </p:cNvPr>
          <p:cNvGrpSpPr/>
          <p:nvPr/>
        </p:nvGrpSpPr>
        <p:grpSpPr>
          <a:xfrm>
            <a:off x="3554052" y="1410568"/>
            <a:ext cx="2743203" cy="1046821"/>
            <a:chOff x="4770119" y="1531975"/>
            <a:chExt cx="2743203" cy="1046821"/>
          </a:xfrm>
        </p:grpSpPr>
        <p:sp>
          <p:nvSpPr>
            <p:cNvPr id="12" name="Freeform: Shape 11">
              <a:extLst>
                <a:ext uri="{FF2B5EF4-FFF2-40B4-BE49-F238E27FC236}">
                  <a16:creationId xmlns:a16="http://schemas.microsoft.com/office/drawing/2014/main" id="{D53ABCD9-F8EB-4348-8E69-4BB901C929CA}"/>
                </a:ext>
              </a:extLst>
            </p:cNvPr>
            <p:cNvSpPr/>
            <p:nvPr/>
          </p:nvSpPr>
          <p:spPr>
            <a:xfrm>
              <a:off x="4770122" y="1622550"/>
              <a:ext cx="2743200" cy="914400"/>
            </a:xfrm>
            <a:custGeom>
              <a:avLst/>
              <a:gdLst>
                <a:gd name="connsiteX0" fmla="*/ 0 w 1946113"/>
                <a:gd name="connsiteY0" fmla="*/ 0 h 973056"/>
                <a:gd name="connsiteX1" fmla="*/ 1946113 w 1946113"/>
                <a:gd name="connsiteY1" fmla="*/ 0 h 973056"/>
                <a:gd name="connsiteX2" fmla="*/ 1946113 w 1946113"/>
                <a:gd name="connsiteY2" fmla="*/ 973056 h 973056"/>
                <a:gd name="connsiteX3" fmla="*/ 0 w 1946113"/>
                <a:gd name="connsiteY3" fmla="*/ 973056 h 973056"/>
                <a:gd name="connsiteX4" fmla="*/ 0 w 1946113"/>
                <a:gd name="connsiteY4" fmla="*/ 0 h 9730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6113" h="973056">
                  <a:moveTo>
                    <a:pt x="0" y="0"/>
                  </a:moveTo>
                  <a:lnTo>
                    <a:pt x="1946113" y="0"/>
                  </a:lnTo>
                  <a:lnTo>
                    <a:pt x="1946113" y="973056"/>
                  </a:lnTo>
                  <a:lnTo>
                    <a:pt x="0" y="973056"/>
                  </a:lnTo>
                  <a:lnTo>
                    <a:pt x="0" y="0"/>
                  </a:lnTo>
                  <a:close/>
                </a:path>
              </a:pathLst>
            </a:custGeom>
            <a:solidFill>
              <a:schemeClr val="accent2">
                <a:lumMod val="60000"/>
                <a:lumOff val="40000"/>
              </a:schemeClr>
            </a:solidFill>
            <a:ln>
              <a:noFill/>
            </a:ln>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2400" kern="1200" dirty="0">
                  <a:latin typeface="Arial Narrow" panose="020B0606020202030204" pitchFamily="34" charset="0"/>
                </a:rPr>
                <a:t>Steering Committee</a:t>
              </a:r>
            </a:p>
          </p:txBody>
        </p:sp>
        <p:grpSp>
          <p:nvGrpSpPr>
            <p:cNvPr id="44" name="Group 43">
              <a:extLst>
                <a:ext uri="{FF2B5EF4-FFF2-40B4-BE49-F238E27FC236}">
                  <a16:creationId xmlns:a16="http://schemas.microsoft.com/office/drawing/2014/main" id="{B8CE8C81-45E0-4DD9-9ED5-9D423D1C41EB}"/>
                </a:ext>
              </a:extLst>
            </p:cNvPr>
            <p:cNvGrpSpPr/>
            <p:nvPr/>
          </p:nvGrpSpPr>
          <p:grpSpPr>
            <a:xfrm>
              <a:off x="4770119" y="1531975"/>
              <a:ext cx="2743200" cy="1046821"/>
              <a:chOff x="5122942" y="1589036"/>
              <a:chExt cx="2743200" cy="1046821"/>
            </a:xfrm>
          </p:grpSpPr>
          <p:sp>
            <p:nvSpPr>
              <p:cNvPr id="19" name="Freeform: Shape 18">
                <a:extLst>
                  <a:ext uri="{FF2B5EF4-FFF2-40B4-BE49-F238E27FC236}">
                    <a16:creationId xmlns:a16="http://schemas.microsoft.com/office/drawing/2014/main" id="{AC8D4D75-4219-465D-A822-797FEB1E3230}"/>
                  </a:ext>
                </a:extLst>
              </p:cNvPr>
              <p:cNvSpPr/>
              <p:nvPr/>
            </p:nvSpPr>
            <p:spPr>
              <a:xfrm>
                <a:off x="5122942" y="2590137"/>
                <a:ext cx="2743200" cy="45720"/>
              </a:xfrm>
              <a:custGeom>
                <a:avLst/>
                <a:gdLst>
                  <a:gd name="connsiteX0" fmla="*/ 0 w 1946113"/>
                  <a:gd name="connsiteY0" fmla="*/ 0 h 973056"/>
                  <a:gd name="connsiteX1" fmla="*/ 1946113 w 1946113"/>
                  <a:gd name="connsiteY1" fmla="*/ 0 h 973056"/>
                  <a:gd name="connsiteX2" fmla="*/ 1946113 w 1946113"/>
                  <a:gd name="connsiteY2" fmla="*/ 973056 h 973056"/>
                  <a:gd name="connsiteX3" fmla="*/ 0 w 1946113"/>
                  <a:gd name="connsiteY3" fmla="*/ 973056 h 973056"/>
                  <a:gd name="connsiteX4" fmla="*/ 0 w 1946113"/>
                  <a:gd name="connsiteY4" fmla="*/ 0 h 9730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6113" h="973056">
                    <a:moveTo>
                      <a:pt x="0" y="0"/>
                    </a:moveTo>
                    <a:lnTo>
                      <a:pt x="1946113" y="0"/>
                    </a:lnTo>
                    <a:lnTo>
                      <a:pt x="1946113" y="973056"/>
                    </a:lnTo>
                    <a:lnTo>
                      <a:pt x="0" y="973056"/>
                    </a:lnTo>
                    <a:lnTo>
                      <a:pt x="0" y="0"/>
                    </a:lnTo>
                    <a:close/>
                  </a:path>
                </a:pathLst>
              </a:custGeom>
              <a:solidFill>
                <a:schemeClr val="accent2"/>
              </a:solidFill>
              <a:ln>
                <a:noFill/>
              </a:ln>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endParaRPr lang="en-US" sz="1800" kern="1200" dirty="0"/>
              </a:p>
            </p:txBody>
          </p:sp>
          <p:sp>
            <p:nvSpPr>
              <p:cNvPr id="20" name="Freeform: Shape 19">
                <a:extLst>
                  <a:ext uri="{FF2B5EF4-FFF2-40B4-BE49-F238E27FC236}">
                    <a16:creationId xmlns:a16="http://schemas.microsoft.com/office/drawing/2014/main" id="{456FD562-0297-4FFA-8B9A-B38D371C5145}"/>
                  </a:ext>
                </a:extLst>
              </p:cNvPr>
              <p:cNvSpPr/>
              <p:nvPr/>
            </p:nvSpPr>
            <p:spPr>
              <a:xfrm>
                <a:off x="5122942" y="1589036"/>
                <a:ext cx="2743200" cy="91440"/>
              </a:xfrm>
              <a:custGeom>
                <a:avLst/>
                <a:gdLst>
                  <a:gd name="connsiteX0" fmla="*/ 0 w 1946113"/>
                  <a:gd name="connsiteY0" fmla="*/ 0 h 973056"/>
                  <a:gd name="connsiteX1" fmla="*/ 1946113 w 1946113"/>
                  <a:gd name="connsiteY1" fmla="*/ 0 h 973056"/>
                  <a:gd name="connsiteX2" fmla="*/ 1946113 w 1946113"/>
                  <a:gd name="connsiteY2" fmla="*/ 973056 h 973056"/>
                  <a:gd name="connsiteX3" fmla="*/ 0 w 1946113"/>
                  <a:gd name="connsiteY3" fmla="*/ 973056 h 973056"/>
                  <a:gd name="connsiteX4" fmla="*/ 0 w 1946113"/>
                  <a:gd name="connsiteY4" fmla="*/ 0 h 9730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6113" h="973056">
                    <a:moveTo>
                      <a:pt x="0" y="0"/>
                    </a:moveTo>
                    <a:lnTo>
                      <a:pt x="1946113" y="0"/>
                    </a:lnTo>
                    <a:lnTo>
                      <a:pt x="1946113" y="973056"/>
                    </a:lnTo>
                    <a:lnTo>
                      <a:pt x="0" y="973056"/>
                    </a:lnTo>
                    <a:lnTo>
                      <a:pt x="0" y="0"/>
                    </a:lnTo>
                    <a:close/>
                  </a:path>
                </a:pathLst>
              </a:custGeom>
              <a:solidFill>
                <a:schemeClr val="accent2">
                  <a:lumMod val="40000"/>
                  <a:lumOff val="60000"/>
                </a:schemeClr>
              </a:solidFill>
              <a:ln>
                <a:noFill/>
              </a:ln>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endParaRPr lang="en-US" sz="1800" kern="1200" dirty="0"/>
              </a:p>
            </p:txBody>
          </p:sp>
        </p:grpSp>
      </p:grpSp>
      <p:grpSp>
        <p:nvGrpSpPr>
          <p:cNvPr id="43" name="Group 42">
            <a:extLst>
              <a:ext uri="{FF2B5EF4-FFF2-40B4-BE49-F238E27FC236}">
                <a16:creationId xmlns:a16="http://schemas.microsoft.com/office/drawing/2014/main" id="{27B82FF5-069D-4FE8-AD35-7811320AD7EA}"/>
              </a:ext>
            </a:extLst>
          </p:cNvPr>
          <p:cNvGrpSpPr/>
          <p:nvPr/>
        </p:nvGrpSpPr>
        <p:grpSpPr>
          <a:xfrm>
            <a:off x="3554052" y="2673723"/>
            <a:ext cx="2743202" cy="1048825"/>
            <a:chOff x="5122939" y="2690511"/>
            <a:chExt cx="2743202" cy="1048825"/>
          </a:xfrm>
        </p:grpSpPr>
        <p:sp>
          <p:nvSpPr>
            <p:cNvPr id="21" name="Freeform: Shape 20">
              <a:extLst>
                <a:ext uri="{FF2B5EF4-FFF2-40B4-BE49-F238E27FC236}">
                  <a16:creationId xmlns:a16="http://schemas.microsoft.com/office/drawing/2014/main" id="{BCFA756C-8F4F-442D-8B29-ECAA9E27CC7E}"/>
                </a:ext>
              </a:extLst>
            </p:cNvPr>
            <p:cNvSpPr/>
            <p:nvPr/>
          </p:nvSpPr>
          <p:spPr>
            <a:xfrm>
              <a:off x="5122939" y="3693616"/>
              <a:ext cx="2743200" cy="45720"/>
            </a:xfrm>
            <a:custGeom>
              <a:avLst/>
              <a:gdLst>
                <a:gd name="connsiteX0" fmla="*/ 0 w 1946113"/>
                <a:gd name="connsiteY0" fmla="*/ 0 h 973056"/>
                <a:gd name="connsiteX1" fmla="*/ 1946113 w 1946113"/>
                <a:gd name="connsiteY1" fmla="*/ 0 h 973056"/>
                <a:gd name="connsiteX2" fmla="*/ 1946113 w 1946113"/>
                <a:gd name="connsiteY2" fmla="*/ 973056 h 973056"/>
                <a:gd name="connsiteX3" fmla="*/ 0 w 1946113"/>
                <a:gd name="connsiteY3" fmla="*/ 973056 h 973056"/>
                <a:gd name="connsiteX4" fmla="*/ 0 w 1946113"/>
                <a:gd name="connsiteY4" fmla="*/ 0 h 9730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6113" h="973056">
                  <a:moveTo>
                    <a:pt x="0" y="0"/>
                  </a:moveTo>
                  <a:lnTo>
                    <a:pt x="1946113" y="0"/>
                  </a:lnTo>
                  <a:lnTo>
                    <a:pt x="1946113" y="973056"/>
                  </a:lnTo>
                  <a:lnTo>
                    <a:pt x="0" y="973056"/>
                  </a:lnTo>
                  <a:lnTo>
                    <a:pt x="0" y="0"/>
                  </a:lnTo>
                  <a:close/>
                </a:path>
              </a:pathLst>
            </a:custGeom>
            <a:solidFill>
              <a:schemeClr val="accent2"/>
            </a:solidFill>
            <a:ln>
              <a:noFill/>
            </a:ln>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endParaRPr lang="en-US" sz="1800" kern="1200" dirty="0"/>
            </a:p>
          </p:txBody>
        </p:sp>
        <p:sp>
          <p:nvSpPr>
            <p:cNvPr id="22" name="Freeform: Shape 21">
              <a:extLst>
                <a:ext uri="{FF2B5EF4-FFF2-40B4-BE49-F238E27FC236}">
                  <a16:creationId xmlns:a16="http://schemas.microsoft.com/office/drawing/2014/main" id="{9D7838DC-B4CC-407E-81E8-EB017F95831D}"/>
                </a:ext>
              </a:extLst>
            </p:cNvPr>
            <p:cNvSpPr/>
            <p:nvPr/>
          </p:nvSpPr>
          <p:spPr>
            <a:xfrm>
              <a:off x="5122941" y="2690511"/>
              <a:ext cx="2743200" cy="91440"/>
            </a:xfrm>
            <a:custGeom>
              <a:avLst/>
              <a:gdLst>
                <a:gd name="connsiteX0" fmla="*/ 0 w 1946113"/>
                <a:gd name="connsiteY0" fmla="*/ 0 h 973056"/>
                <a:gd name="connsiteX1" fmla="*/ 1946113 w 1946113"/>
                <a:gd name="connsiteY1" fmla="*/ 0 h 973056"/>
                <a:gd name="connsiteX2" fmla="*/ 1946113 w 1946113"/>
                <a:gd name="connsiteY2" fmla="*/ 973056 h 973056"/>
                <a:gd name="connsiteX3" fmla="*/ 0 w 1946113"/>
                <a:gd name="connsiteY3" fmla="*/ 973056 h 973056"/>
                <a:gd name="connsiteX4" fmla="*/ 0 w 1946113"/>
                <a:gd name="connsiteY4" fmla="*/ 0 h 9730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6113" h="973056">
                  <a:moveTo>
                    <a:pt x="0" y="0"/>
                  </a:moveTo>
                  <a:lnTo>
                    <a:pt x="1946113" y="0"/>
                  </a:lnTo>
                  <a:lnTo>
                    <a:pt x="1946113" y="973056"/>
                  </a:lnTo>
                  <a:lnTo>
                    <a:pt x="0" y="973056"/>
                  </a:lnTo>
                  <a:lnTo>
                    <a:pt x="0" y="0"/>
                  </a:lnTo>
                  <a:close/>
                </a:path>
              </a:pathLst>
            </a:custGeom>
            <a:solidFill>
              <a:schemeClr val="accent2">
                <a:lumMod val="40000"/>
                <a:lumOff val="60000"/>
              </a:schemeClr>
            </a:solidFill>
            <a:ln>
              <a:noFill/>
            </a:ln>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endParaRPr lang="en-US" sz="1800" kern="1200" dirty="0"/>
            </a:p>
          </p:txBody>
        </p:sp>
        <p:sp>
          <p:nvSpPr>
            <p:cNvPr id="23" name="Freeform: Shape 22">
              <a:extLst>
                <a:ext uri="{FF2B5EF4-FFF2-40B4-BE49-F238E27FC236}">
                  <a16:creationId xmlns:a16="http://schemas.microsoft.com/office/drawing/2014/main" id="{EFC556FA-12AF-4483-BD39-63EE5F854F39}"/>
                </a:ext>
              </a:extLst>
            </p:cNvPr>
            <p:cNvSpPr/>
            <p:nvPr/>
          </p:nvSpPr>
          <p:spPr>
            <a:xfrm>
              <a:off x="5122940" y="2781950"/>
              <a:ext cx="2743200" cy="914400"/>
            </a:xfrm>
            <a:custGeom>
              <a:avLst/>
              <a:gdLst>
                <a:gd name="connsiteX0" fmla="*/ 0 w 1946113"/>
                <a:gd name="connsiteY0" fmla="*/ 0 h 973056"/>
                <a:gd name="connsiteX1" fmla="*/ 1946113 w 1946113"/>
                <a:gd name="connsiteY1" fmla="*/ 0 h 973056"/>
                <a:gd name="connsiteX2" fmla="*/ 1946113 w 1946113"/>
                <a:gd name="connsiteY2" fmla="*/ 973056 h 973056"/>
                <a:gd name="connsiteX3" fmla="*/ 0 w 1946113"/>
                <a:gd name="connsiteY3" fmla="*/ 973056 h 973056"/>
                <a:gd name="connsiteX4" fmla="*/ 0 w 1946113"/>
                <a:gd name="connsiteY4" fmla="*/ 0 h 9730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6113" h="973056">
                  <a:moveTo>
                    <a:pt x="0" y="0"/>
                  </a:moveTo>
                  <a:lnTo>
                    <a:pt x="1946113" y="0"/>
                  </a:lnTo>
                  <a:lnTo>
                    <a:pt x="1946113" y="973056"/>
                  </a:lnTo>
                  <a:lnTo>
                    <a:pt x="0" y="973056"/>
                  </a:lnTo>
                  <a:lnTo>
                    <a:pt x="0" y="0"/>
                  </a:lnTo>
                  <a:close/>
                </a:path>
              </a:pathLst>
            </a:custGeom>
            <a:solidFill>
              <a:schemeClr val="accent2">
                <a:lumMod val="60000"/>
                <a:lumOff val="40000"/>
              </a:schemeClr>
            </a:solidFill>
            <a:ln>
              <a:noFill/>
            </a:ln>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2400" kern="1200" dirty="0">
                  <a:latin typeface="Arial Narrow" panose="020B0606020202030204" pitchFamily="34" charset="0"/>
                </a:rPr>
                <a:t>Program Manager</a:t>
              </a:r>
            </a:p>
          </p:txBody>
        </p:sp>
      </p:grpSp>
      <p:grpSp>
        <p:nvGrpSpPr>
          <p:cNvPr id="41" name="Group 40">
            <a:extLst>
              <a:ext uri="{FF2B5EF4-FFF2-40B4-BE49-F238E27FC236}">
                <a16:creationId xmlns:a16="http://schemas.microsoft.com/office/drawing/2014/main" id="{3562F24C-36BE-4CF9-9A7C-1101635D0B37}"/>
              </a:ext>
            </a:extLst>
          </p:cNvPr>
          <p:cNvGrpSpPr/>
          <p:nvPr/>
        </p:nvGrpSpPr>
        <p:grpSpPr>
          <a:xfrm>
            <a:off x="1849114" y="4064642"/>
            <a:ext cx="2743201" cy="1048826"/>
            <a:chOff x="968672" y="2686606"/>
            <a:chExt cx="2743201" cy="1048826"/>
          </a:xfrm>
        </p:grpSpPr>
        <p:sp>
          <p:nvSpPr>
            <p:cNvPr id="24" name="Freeform: Shape 23">
              <a:extLst>
                <a:ext uri="{FF2B5EF4-FFF2-40B4-BE49-F238E27FC236}">
                  <a16:creationId xmlns:a16="http://schemas.microsoft.com/office/drawing/2014/main" id="{27FF0BE6-BB9A-4550-841B-DD2A5A55F576}"/>
                </a:ext>
              </a:extLst>
            </p:cNvPr>
            <p:cNvSpPr/>
            <p:nvPr/>
          </p:nvSpPr>
          <p:spPr>
            <a:xfrm>
              <a:off x="968673" y="3689712"/>
              <a:ext cx="2743200" cy="45720"/>
            </a:xfrm>
            <a:custGeom>
              <a:avLst/>
              <a:gdLst>
                <a:gd name="connsiteX0" fmla="*/ 0 w 1946113"/>
                <a:gd name="connsiteY0" fmla="*/ 0 h 973056"/>
                <a:gd name="connsiteX1" fmla="*/ 1946113 w 1946113"/>
                <a:gd name="connsiteY1" fmla="*/ 0 h 973056"/>
                <a:gd name="connsiteX2" fmla="*/ 1946113 w 1946113"/>
                <a:gd name="connsiteY2" fmla="*/ 973056 h 973056"/>
                <a:gd name="connsiteX3" fmla="*/ 0 w 1946113"/>
                <a:gd name="connsiteY3" fmla="*/ 973056 h 973056"/>
                <a:gd name="connsiteX4" fmla="*/ 0 w 1946113"/>
                <a:gd name="connsiteY4" fmla="*/ 0 h 9730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6113" h="973056">
                  <a:moveTo>
                    <a:pt x="0" y="0"/>
                  </a:moveTo>
                  <a:lnTo>
                    <a:pt x="1946113" y="0"/>
                  </a:lnTo>
                  <a:lnTo>
                    <a:pt x="1946113" y="973056"/>
                  </a:lnTo>
                  <a:lnTo>
                    <a:pt x="0" y="973056"/>
                  </a:lnTo>
                  <a:lnTo>
                    <a:pt x="0" y="0"/>
                  </a:lnTo>
                  <a:close/>
                </a:path>
              </a:pathLst>
            </a:custGeom>
            <a:solidFill>
              <a:schemeClr val="accent5">
                <a:lumMod val="75000"/>
              </a:schemeClr>
            </a:solidFill>
            <a:ln>
              <a:noFill/>
            </a:ln>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endParaRPr lang="en-US" sz="1800" kern="1200" dirty="0"/>
            </a:p>
          </p:txBody>
        </p:sp>
        <p:sp>
          <p:nvSpPr>
            <p:cNvPr id="25" name="Freeform: Shape 24">
              <a:extLst>
                <a:ext uri="{FF2B5EF4-FFF2-40B4-BE49-F238E27FC236}">
                  <a16:creationId xmlns:a16="http://schemas.microsoft.com/office/drawing/2014/main" id="{7B6D3A54-A552-4547-A46D-1A6061185BCE}"/>
                </a:ext>
              </a:extLst>
            </p:cNvPr>
            <p:cNvSpPr/>
            <p:nvPr/>
          </p:nvSpPr>
          <p:spPr>
            <a:xfrm>
              <a:off x="968673" y="2686606"/>
              <a:ext cx="2743200" cy="91440"/>
            </a:xfrm>
            <a:custGeom>
              <a:avLst/>
              <a:gdLst>
                <a:gd name="connsiteX0" fmla="*/ 0 w 1946113"/>
                <a:gd name="connsiteY0" fmla="*/ 0 h 973056"/>
                <a:gd name="connsiteX1" fmla="*/ 1946113 w 1946113"/>
                <a:gd name="connsiteY1" fmla="*/ 0 h 973056"/>
                <a:gd name="connsiteX2" fmla="*/ 1946113 w 1946113"/>
                <a:gd name="connsiteY2" fmla="*/ 973056 h 973056"/>
                <a:gd name="connsiteX3" fmla="*/ 0 w 1946113"/>
                <a:gd name="connsiteY3" fmla="*/ 973056 h 973056"/>
                <a:gd name="connsiteX4" fmla="*/ 0 w 1946113"/>
                <a:gd name="connsiteY4" fmla="*/ 0 h 9730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6113" h="973056">
                  <a:moveTo>
                    <a:pt x="0" y="0"/>
                  </a:moveTo>
                  <a:lnTo>
                    <a:pt x="1946113" y="0"/>
                  </a:lnTo>
                  <a:lnTo>
                    <a:pt x="1946113" y="973056"/>
                  </a:lnTo>
                  <a:lnTo>
                    <a:pt x="0" y="973056"/>
                  </a:lnTo>
                  <a:lnTo>
                    <a:pt x="0" y="0"/>
                  </a:lnTo>
                  <a:close/>
                </a:path>
              </a:pathLst>
            </a:custGeom>
            <a:solidFill>
              <a:schemeClr val="accent5">
                <a:lumMod val="40000"/>
                <a:lumOff val="60000"/>
              </a:schemeClr>
            </a:solidFill>
            <a:ln>
              <a:noFill/>
            </a:ln>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endParaRPr lang="en-US" sz="1800" kern="1200" dirty="0"/>
            </a:p>
          </p:txBody>
        </p:sp>
        <p:sp>
          <p:nvSpPr>
            <p:cNvPr id="26" name="Freeform: Shape 25">
              <a:extLst>
                <a:ext uri="{FF2B5EF4-FFF2-40B4-BE49-F238E27FC236}">
                  <a16:creationId xmlns:a16="http://schemas.microsoft.com/office/drawing/2014/main" id="{EC70CE9F-CEDD-4E78-8FE7-69799F514908}"/>
                </a:ext>
              </a:extLst>
            </p:cNvPr>
            <p:cNvSpPr/>
            <p:nvPr/>
          </p:nvSpPr>
          <p:spPr>
            <a:xfrm>
              <a:off x="968672" y="2778046"/>
              <a:ext cx="2743200" cy="914400"/>
            </a:xfrm>
            <a:custGeom>
              <a:avLst/>
              <a:gdLst>
                <a:gd name="connsiteX0" fmla="*/ 0 w 1946113"/>
                <a:gd name="connsiteY0" fmla="*/ 0 h 973056"/>
                <a:gd name="connsiteX1" fmla="*/ 1946113 w 1946113"/>
                <a:gd name="connsiteY1" fmla="*/ 0 h 973056"/>
                <a:gd name="connsiteX2" fmla="*/ 1946113 w 1946113"/>
                <a:gd name="connsiteY2" fmla="*/ 973056 h 973056"/>
                <a:gd name="connsiteX3" fmla="*/ 0 w 1946113"/>
                <a:gd name="connsiteY3" fmla="*/ 973056 h 973056"/>
                <a:gd name="connsiteX4" fmla="*/ 0 w 1946113"/>
                <a:gd name="connsiteY4" fmla="*/ 0 h 9730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6113" h="973056">
                  <a:moveTo>
                    <a:pt x="0" y="0"/>
                  </a:moveTo>
                  <a:lnTo>
                    <a:pt x="1946113" y="0"/>
                  </a:lnTo>
                  <a:lnTo>
                    <a:pt x="1946113" y="973056"/>
                  </a:lnTo>
                  <a:lnTo>
                    <a:pt x="0" y="973056"/>
                  </a:lnTo>
                  <a:lnTo>
                    <a:pt x="0" y="0"/>
                  </a:lnTo>
                  <a:close/>
                </a:path>
              </a:pathLst>
            </a:custGeom>
            <a:solidFill>
              <a:schemeClr val="accent5"/>
            </a:solidFill>
            <a:ln>
              <a:noFill/>
            </a:ln>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2400" kern="1200" dirty="0">
                  <a:latin typeface="Arial Narrow" panose="020B0606020202030204" pitchFamily="34" charset="0"/>
                </a:rPr>
                <a:t>Metrics Committee</a:t>
              </a:r>
            </a:p>
          </p:txBody>
        </p:sp>
      </p:grpSp>
      <p:grpSp>
        <p:nvGrpSpPr>
          <p:cNvPr id="45" name="Group 44">
            <a:extLst>
              <a:ext uri="{FF2B5EF4-FFF2-40B4-BE49-F238E27FC236}">
                <a16:creationId xmlns:a16="http://schemas.microsoft.com/office/drawing/2014/main" id="{422095B8-B3C9-4DA8-BC1B-73D8AF4FBD69}"/>
              </a:ext>
            </a:extLst>
          </p:cNvPr>
          <p:cNvGrpSpPr/>
          <p:nvPr/>
        </p:nvGrpSpPr>
        <p:grpSpPr>
          <a:xfrm>
            <a:off x="5237430" y="4066225"/>
            <a:ext cx="2926081" cy="1044170"/>
            <a:chOff x="8728503" y="2303424"/>
            <a:chExt cx="2926081" cy="1044170"/>
          </a:xfrm>
        </p:grpSpPr>
        <p:sp>
          <p:nvSpPr>
            <p:cNvPr id="27" name="Freeform: Shape 26">
              <a:extLst>
                <a:ext uri="{FF2B5EF4-FFF2-40B4-BE49-F238E27FC236}">
                  <a16:creationId xmlns:a16="http://schemas.microsoft.com/office/drawing/2014/main" id="{41A63B6F-9056-4A02-9437-F47529F96CE3}"/>
                </a:ext>
              </a:extLst>
            </p:cNvPr>
            <p:cNvSpPr/>
            <p:nvPr/>
          </p:nvSpPr>
          <p:spPr>
            <a:xfrm>
              <a:off x="8728503" y="3301874"/>
              <a:ext cx="2926080" cy="45720"/>
            </a:xfrm>
            <a:custGeom>
              <a:avLst/>
              <a:gdLst>
                <a:gd name="connsiteX0" fmla="*/ 0 w 1946113"/>
                <a:gd name="connsiteY0" fmla="*/ 0 h 973056"/>
                <a:gd name="connsiteX1" fmla="*/ 1946113 w 1946113"/>
                <a:gd name="connsiteY1" fmla="*/ 0 h 973056"/>
                <a:gd name="connsiteX2" fmla="*/ 1946113 w 1946113"/>
                <a:gd name="connsiteY2" fmla="*/ 973056 h 973056"/>
                <a:gd name="connsiteX3" fmla="*/ 0 w 1946113"/>
                <a:gd name="connsiteY3" fmla="*/ 973056 h 973056"/>
                <a:gd name="connsiteX4" fmla="*/ 0 w 1946113"/>
                <a:gd name="connsiteY4" fmla="*/ 0 h 9730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6113" h="973056">
                  <a:moveTo>
                    <a:pt x="0" y="0"/>
                  </a:moveTo>
                  <a:lnTo>
                    <a:pt x="1946113" y="0"/>
                  </a:lnTo>
                  <a:lnTo>
                    <a:pt x="1946113" y="973056"/>
                  </a:lnTo>
                  <a:lnTo>
                    <a:pt x="0" y="973056"/>
                  </a:lnTo>
                  <a:lnTo>
                    <a:pt x="0" y="0"/>
                  </a:lnTo>
                  <a:close/>
                </a:path>
              </a:pathLst>
            </a:custGeom>
            <a:solidFill>
              <a:schemeClr val="accent5">
                <a:lumMod val="75000"/>
              </a:schemeClr>
            </a:solidFill>
            <a:ln>
              <a:noFill/>
            </a:ln>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endParaRPr lang="en-US" sz="1800" kern="1200" dirty="0"/>
            </a:p>
          </p:txBody>
        </p:sp>
        <p:sp>
          <p:nvSpPr>
            <p:cNvPr id="28" name="Freeform: Shape 27">
              <a:extLst>
                <a:ext uri="{FF2B5EF4-FFF2-40B4-BE49-F238E27FC236}">
                  <a16:creationId xmlns:a16="http://schemas.microsoft.com/office/drawing/2014/main" id="{037E0F79-537F-499A-9C35-79FC078DE79B}"/>
                </a:ext>
              </a:extLst>
            </p:cNvPr>
            <p:cNvSpPr/>
            <p:nvPr/>
          </p:nvSpPr>
          <p:spPr>
            <a:xfrm>
              <a:off x="8728504" y="2303424"/>
              <a:ext cx="2926080" cy="91440"/>
            </a:xfrm>
            <a:custGeom>
              <a:avLst/>
              <a:gdLst>
                <a:gd name="connsiteX0" fmla="*/ 0 w 1946113"/>
                <a:gd name="connsiteY0" fmla="*/ 0 h 973056"/>
                <a:gd name="connsiteX1" fmla="*/ 1946113 w 1946113"/>
                <a:gd name="connsiteY1" fmla="*/ 0 h 973056"/>
                <a:gd name="connsiteX2" fmla="*/ 1946113 w 1946113"/>
                <a:gd name="connsiteY2" fmla="*/ 973056 h 973056"/>
                <a:gd name="connsiteX3" fmla="*/ 0 w 1946113"/>
                <a:gd name="connsiteY3" fmla="*/ 973056 h 973056"/>
                <a:gd name="connsiteX4" fmla="*/ 0 w 1946113"/>
                <a:gd name="connsiteY4" fmla="*/ 0 h 9730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6113" h="973056">
                  <a:moveTo>
                    <a:pt x="0" y="0"/>
                  </a:moveTo>
                  <a:lnTo>
                    <a:pt x="1946113" y="0"/>
                  </a:lnTo>
                  <a:lnTo>
                    <a:pt x="1946113" y="973056"/>
                  </a:lnTo>
                  <a:lnTo>
                    <a:pt x="0" y="973056"/>
                  </a:lnTo>
                  <a:lnTo>
                    <a:pt x="0" y="0"/>
                  </a:lnTo>
                  <a:close/>
                </a:path>
              </a:pathLst>
            </a:custGeom>
            <a:solidFill>
              <a:schemeClr val="accent5">
                <a:lumMod val="40000"/>
                <a:lumOff val="60000"/>
              </a:schemeClr>
            </a:solidFill>
            <a:ln>
              <a:noFill/>
            </a:ln>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endParaRPr lang="en-US" sz="1800" kern="1200" dirty="0"/>
            </a:p>
          </p:txBody>
        </p:sp>
        <p:sp>
          <p:nvSpPr>
            <p:cNvPr id="29" name="Freeform: Shape 28">
              <a:extLst>
                <a:ext uri="{FF2B5EF4-FFF2-40B4-BE49-F238E27FC236}">
                  <a16:creationId xmlns:a16="http://schemas.microsoft.com/office/drawing/2014/main" id="{29A1EDA4-4314-487A-A53E-1E30307AAB0E}"/>
                </a:ext>
              </a:extLst>
            </p:cNvPr>
            <p:cNvSpPr/>
            <p:nvPr/>
          </p:nvSpPr>
          <p:spPr>
            <a:xfrm>
              <a:off x="8728504" y="2384553"/>
              <a:ext cx="2926080" cy="914400"/>
            </a:xfrm>
            <a:custGeom>
              <a:avLst/>
              <a:gdLst>
                <a:gd name="connsiteX0" fmla="*/ 0 w 1946113"/>
                <a:gd name="connsiteY0" fmla="*/ 0 h 973056"/>
                <a:gd name="connsiteX1" fmla="*/ 1946113 w 1946113"/>
                <a:gd name="connsiteY1" fmla="*/ 0 h 973056"/>
                <a:gd name="connsiteX2" fmla="*/ 1946113 w 1946113"/>
                <a:gd name="connsiteY2" fmla="*/ 973056 h 973056"/>
                <a:gd name="connsiteX3" fmla="*/ 0 w 1946113"/>
                <a:gd name="connsiteY3" fmla="*/ 973056 h 973056"/>
                <a:gd name="connsiteX4" fmla="*/ 0 w 1946113"/>
                <a:gd name="connsiteY4" fmla="*/ 0 h 9730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6113" h="973056">
                  <a:moveTo>
                    <a:pt x="0" y="0"/>
                  </a:moveTo>
                  <a:lnTo>
                    <a:pt x="1946113" y="0"/>
                  </a:lnTo>
                  <a:lnTo>
                    <a:pt x="1946113" y="973056"/>
                  </a:lnTo>
                  <a:lnTo>
                    <a:pt x="0" y="973056"/>
                  </a:lnTo>
                  <a:lnTo>
                    <a:pt x="0" y="0"/>
                  </a:lnTo>
                  <a:close/>
                </a:path>
              </a:pathLst>
            </a:custGeom>
            <a:solidFill>
              <a:schemeClr val="accent5"/>
            </a:solidFill>
            <a:ln>
              <a:noFill/>
            </a:ln>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2400" kern="1200" dirty="0">
                  <a:latin typeface="Arial Narrow" panose="020B0606020202030204" pitchFamily="34" charset="0"/>
                </a:rPr>
                <a:t>Health Equity Community Engagement Committee</a:t>
              </a:r>
            </a:p>
          </p:txBody>
        </p:sp>
      </p:grpSp>
      <p:grpSp>
        <p:nvGrpSpPr>
          <p:cNvPr id="42" name="Group 41">
            <a:extLst>
              <a:ext uri="{FF2B5EF4-FFF2-40B4-BE49-F238E27FC236}">
                <a16:creationId xmlns:a16="http://schemas.microsoft.com/office/drawing/2014/main" id="{B3E5968E-4202-4D41-885E-5CE0E5854314}"/>
              </a:ext>
            </a:extLst>
          </p:cNvPr>
          <p:cNvGrpSpPr/>
          <p:nvPr/>
        </p:nvGrpSpPr>
        <p:grpSpPr>
          <a:xfrm>
            <a:off x="8689525" y="3405186"/>
            <a:ext cx="2743201" cy="1054421"/>
            <a:chOff x="9548635" y="3197201"/>
            <a:chExt cx="2743201" cy="1054421"/>
          </a:xfrm>
        </p:grpSpPr>
        <p:sp>
          <p:nvSpPr>
            <p:cNvPr id="30" name="Freeform: Shape 29">
              <a:extLst>
                <a:ext uri="{FF2B5EF4-FFF2-40B4-BE49-F238E27FC236}">
                  <a16:creationId xmlns:a16="http://schemas.microsoft.com/office/drawing/2014/main" id="{C71EE87D-CF14-46D2-AE9D-E4C66C1C06DB}"/>
                </a:ext>
              </a:extLst>
            </p:cNvPr>
            <p:cNvSpPr/>
            <p:nvPr/>
          </p:nvSpPr>
          <p:spPr>
            <a:xfrm>
              <a:off x="9548635" y="4205902"/>
              <a:ext cx="2743200" cy="45720"/>
            </a:xfrm>
            <a:custGeom>
              <a:avLst/>
              <a:gdLst>
                <a:gd name="connsiteX0" fmla="*/ 0 w 1946113"/>
                <a:gd name="connsiteY0" fmla="*/ 0 h 973056"/>
                <a:gd name="connsiteX1" fmla="*/ 1946113 w 1946113"/>
                <a:gd name="connsiteY1" fmla="*/ 0 h 973056"/>
                <a:gd name="connsiteX2" fmla="*/ 1946113 w 1946113"/>
                <a:gd name="connsiteY2" fmla="*/ 973056 h 973056"/>
                <a:gd name="connsiteX3" fmla="*/ 0 w 1946113"/>
                <a:gd name="connsiteY3" fmla="*/ 973056 h 973056"/>
                <a:gd name="connsiteX4" fmla="*/ 0 w 1946113"/>
                <a:gd name="connsiteY4" fmla="*/ 0 h 9730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6113" h="973056">
                  <a:moveTo>
                    <a:pt x="0" y="0"/>
                  </a:moveTo>
                  <a:lnTo>
                    <a:pt x="1946113" y="0"/>
                  </a:lnTo>
                  <a:lnTo>
                    <a:pt x="1946113" y="973056"/>
                  </a:lnTo>
                  <a:lnTo>
                    <a:pt x="0" y="973056"/>
                  </a:lnTo>
                  <a:lnTo>
                    <a:pt x="0" y="0"/>
                  </a:lnTo>
                  <a:close/>
                </a:path>
              </a:pathLst>
            </a:custGeom>
            <a:solidFill>
              <a:schemeClr val="accent5">
                <a:lumMod val="75000"/>
              </a:schemeClr>
            </a:solidFill>
            <a:ln>
              <a:noFill/>
            </a:ln>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endParaRPr lang="en-US" sz="1800" kern="1200" dirty="0"/>
            </a:p>
          </p:txBody>
        </p:sp>
        <p:sp>
          <p:nvSpPr>
            <p:cNvPr id="31" name="Freeform: Shape 30">
              <a:extLst>
                <a:ext uri="{FF2B5EF4-FFF2-40B4-BE49-F238E27FC236}">
                  <a16:creationId xmlns:a16="http://schemas.microsoft.com/office/drawing/2014/main" id="{A5D5CBA1-2447-4C46-A03C-A9D9AFD359CD}"/>
                </a:ext>
              </a:extLst>
            </p:cNvPr>
            <p:cNvSpPr/>
            <p:nvPr/>
          </p:nvSpPr>
          <p:spPr>
            <a:xfrm>
              <a:off x="9548636" y="3197201"/>
              <a:ext cx="2743200" cy="91440"/>
            </a:xfrm>
            <a:custGeom>
              <a:avLst/>
              <a:gdLst>
                <a:gd name="connsiteX0" fmla="*/ 0 w 1946113"/>
                <a:gd name="connsiteY0" fmla="*/ 0 h 973056"/>
                <a:gd name="connsiteX1" fmla="*/ 1946113 w 1946113"/>
                <a:gd name="connsiteY1" fmla="*/ 0 h 973056"/>
                <a:gd name="connsiteX2" fmla="*/ 1946113 w 1946113"/>
                <a:gd name="connsiteY2" fmla="*/ 973056 h 973056"/>
                <a:gd name="connsiteX3" fmla="*/ 0 w 1946113"/>
                <a:gd name="connsiteY3" fmla="*/ 973056 h 973056"/>
                <a:gd name="connsiteX4" fmla="*/ 0 w 1946113"/>
                <a:gd name="connsiteY4" fmla="*/ 0 h 9730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6113" h="973056">
                  <a:moveTo>
                    <a:pt x="0" y="0"/>
                  </a:moveTo>
                  <a:lnTo>
                    <a:pt x="1946113" y="0"/>
                  </a:lnTo>
                  <a:lnTo>
                    <a:pt x="1946113" y="973056"/>
                  </a:lnTo>
                  <a:lnTo>
                    <a:pt x="0" y="973056"/>
                  </a:lnTo>
                  <a:lnTo>
                    <a:pt x="0" y="0"/>
                  </a:lnTo>
                  <a:close/>
                </a:path>
              </a:pathLst>
            </a:custGeom>
            <a:solidFill>
              <a:schemeClr val="accent5">
                <a:lumMod val="40000"/>
                <a:lumOff val="60000"/>
              </a:schemeClr>
            </a:solidFill>
            <a:ln>
              <a:noFill/>
            </a:ln>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endParaRPr lang="en-US" sz="1800" kern="1200" dirty="0"/>
            </a:p>
          </p:txBody>
        </p:sp>
        <p:sp>
          <p:nvSpPr>
            <p:cNvPr id="32" name="Freeform: Shape 31">
              <a:extLst>
                <a:ext uri="{FF2B5EF4-FFF2-40B4-BE49-F238E27FC236}">
                  <a16:creationId xmlns:a16="http://schemas.microsoft.com/office/drawing/2014/main" id="{C1699C21-5292-4FAA-A450-EA7F2D095E66}"/>
                </a:ext>
              </a:extLst>
            </p:cNvPr>
            <p:cNvSpPr/>
            <p:nvPr/>
          </p:nvSpPr>
          <p:spPr>
            <a:xfrm>
              <a:off x="9548635" y="3288640"/>
              <a:ext cx="2743200" cy="914400"/>
            </a:xfrm>
            <a:custGeom>
              <a:avLst/>
              <a:gdLst>
                <a:gd name="connsiteX0" fmla="*/ 0 w 1946113"/>
                <a:gd name="connsiteY0" fmla="*/ 0 h 973056"/>
                <a:gd name="connsiteX1" fmla="*/ 1946113 w 1946113"/>
                <a:gd name="connsiteY1" fmla="*/ 0 h 973056"/>
                <a:gd name="connsiteX2" fmla="*/ 1946113 w 1946113"/>
                <a:gd name="connsiteY2" fmla="*/ 973056 h 973056"/>
                <a:gd name="connsiteX3" fmla="*/ 0 w 1946113"/>
                <a:gd name="connsiteY3" fmla="*/ 973056 h 973056"/>
                <a:gd name="connsiteX4" fmla="*/ 0 w 1946113"/>
                <a:gd name="connsiteY4" fmla="*/ 0 h 9730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6113" h="973056">
                  <a:moveTo>
                    <a:pt x="0" y="0"/>
                  </a:moveTo>
                  <a:lnTo>
                    <a:pt x="1946113" y="0"/>
                  </a:lnTo>
                  <a:lnTo>
                    <a:pt x="1946113" y="973056"/>
                  </a:lnTo>
                  <a:lnTo>
                    <a:pt x="0" y="973056"/>
                  </a:lnTo>
                  <a:lnTo>
                    <a:pt x="0" y="0"/>
                  </a:lnTo>
                  <a:close/>
                </a:path>
              </a:pathLst>
            </a:custGeom>
            <a:solidFill>
              <a:schemeClr val="accent5"/>
            </a:solidFill>
            <a:ln>
              <a:noFill/>
            </a:ln>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2400" kern="1200" dirty="0">
                  <a:latin typeface="Arial Narrow" panose="020B0606020202030204" pitchFamily="34" charset="0"/>
                </a:rPr>
                <a:t>Vendor Support</a:t>
              </a:r>
            </a:p>
          </p:txBody>
        </p:sp>
      </p:grpSp>
      <p:grpSp>
        <p:nvGrpSpPr>
          <p:cNvPr id="40" name="Group 39">
            <a:extLst>
              <a:ext uri="{FF2B5EF4-FFF2-40B4-BE49-F238E27FC236}">
                <a16:creationId xmlns:a16="http://schemas.microsoft.com/office/drawing/2014/main" id="{8A9EC197-074D-434C-8398-B60B76BE2A68}"/>
              </a:ext>
            </a:extLst>
          </p:cNvPr>
          <p:cNvGrpSpPr/>
          <p:nvPr/>
        </p:nvGrpSpPr>
        <p:grpSpPr>
          <a:xfrm>
            <a:off x="1849114" y="5347107"/>
            <a:ext cx="2743201" cy="1051367"/>
            <a:chOff x="135243" y="2893799"/>
            <a:chExt cx="2743201" cy="1051367"/>
          </a:xfrm>
        </p:grpSpPr>
        <p:sp>
          <p:nvSpPr>
            <p:cNvPr id="33" name="Freeform: Shape 32">
              <a:extLst>
                <a:ext uri="{FF2B5EF4-FFF2-40B4-BE49-F238E27FC236}">
                  <a16:creationId xmlns:a16="http://schemas.microsoft.com/office/drawing/2014/main" id="{182278DF-E943-4272-8D36-9A3FBDC0E13B}"/>
                </a:ext>
              </a:extLst>
            </p:cNvPr>
            <p:cNvSpPr/>
            <p:nvPr/>
          </p:nvSpPr>
          <p:spPr>
            <a:xfrm>
              <a:off x="135243" y="3899446"/>
              <a:ext cx="2743200" cy="45720"/>
            </a:xfrm>
            <a:custGeom>
              <a:avLst/>
              <a:gdLst>
                <a:gd name="connsiteX0" fmla="*/ 0 w 1946113"/>
                <a:gd name="connsiteY0" fmla="*/ 0 h 973056"/>
                <a:gd name="connsiteX1" fmla="*/ 1946113 w 1946113"/>
                <a:gd name="connsiteY1" fmla="*/ 0 h 973056"/>
                <a:gd name="connsiteX2" fmla="*/ 1946113 w 1946113"/>
                <a:gd name="connsiteY2" fmla="*/ 973056 h 973056"/>
                <a:gd name="connsiteX3" fmla="*/ 0 w 1946113"/>
                <a:gd name="connsiteY3" fmla="*/ 973056 h 973056"/>
                <a:gd name="connsiteX4" fmla="*/ 0 w 1946113"/>
                <a:gd name="connsiteY4" fmla="*/ 0 h 9730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6113" h="973056">
                  <a:moveTo>
                    <a:pt x="0" y="0"/>
                  </a:moveTo>
                  <a:lnTo>
                    <a:pt x="1946113" y="0"/>
                  </a:lnTo>
                  <a:lnTo>
                    <a:pt x="1946113" y="973056"/>
                  </a:lnTo>
                  <a:lnTo>
                    <a:pt x="0" y="973056"/>
                  </a:lnTo>
                  <a:lnTo>
                    <a:pt x="0" y="0"/>
                  </a:lnTo>
                  <a:close/>
                </a:path>
              </a:pathLst>
            </a:custGeom>
            <a:solidFill>
              <a:schemeClr val="accent1">
                <a:lumMod val="75000"/>
              </a:schemeClr>
            </a:solidFill>
            <a:ln>
              <a:noFill/>
            </a:ln>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endParaRPr lang="en-US" sz="1800" kern="1200" dirty="0"/>
            </a:p>
          </p:txBody>
        </p:sp>
        <p:sp>
          <p:nvSpPr>
            <p:cNvPr id="34" name="Freeform: Shape 33">
              <a:extLst>
                <a:ext uri="{FF2B5EF4-FFF2-40B4-BE49-F238E27FC236}">
                  <a16:creationId xmlns:a16="http://schemas.microsoft.com/office/drawing/2014/main" id="{6F37E831-7815-4CBA-9DF5-5C3654DBC669}"/>
                </a:ext>
              </a:extLst>
            </p:cNvPr>
            <p:cNvSpPr/>
            <p:nvPr/>
          </p:nvSpPr>
          <p:spPr>
            <a:xfrm>
              <a:off x="135243" y="2893799"/>
              <a:ext cx="2743200" cy="91440"/>
            </a:xfrm>
            <a:custGeom>
              <a:avLst/>
              <a:gdLst>
                <a:gd name="connsiteX0" fmla="*/ 0 w 1946113"/>
                <a:gd name="connsiteY0" fmla="*/ 0 h 973056"/>
                <a:gd name="connsiteX1" fmla="*/ 1946113 w 1946113"/>
                <a:gd name="connsiteY1" fmla="*/ 0 h 973056"/>
                <a:gd name="connsiteX2" fmla="*/ 1946113 w 1946113"/>
                <a:gd name="connsiteY2" fmla="*/ 973056 h 973056"/>
                <a:gd name="connsiteX3" fmla="*/ 0 w 1946113"/>
                <a:gd name="connsiteY3" fmla="*/ 973056 h 973056"/>
                <a:gd name="connsiteX4" fmla="*/ 0 w 1946113"/>
                <a:gd name="connsiteY4" fmla="*/ 0 h 9730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6113" h="973056">
                  <a:moveTo>
                    <a:pt x="0" y="0"/>
                  </a:moveTo>
                  <a:lnTo>
                    <a:pt x="1946113" y="0"/>
                  </a:lnTo>
                  <a:lnTo>
                    <a:pt x="1946113" y="973056"/>
                  </a:lnTo>
                  <a:lnTo>
                    <a:pt x="0" y="973056"/>
                  </a:lnTo>
                  <a:lnTo>
                    <a:pt x="0" y="0"/>
                  </a:lnTo>
                  <a:close/>
                </a:path>
              </a:pathLst>
            </a:custGeom>
            <a:solidFill>
              <a:schemeClr val="accent1">
                <a:lumMod val="40000"/>
                <a:lumOff val="60000"/>
              </a:schemeClr>
            </a:solidFill>
            <a:ln>
              <a:noFill/>
            </a:ln>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endParaRPr lang="en-US" sz="1800" kern="1200" dirty="0"/>
            </a:p>
          </p:txBody>
        </p:sp>
        <p:sp>
          <p:nvSpPr>
            <p:cNvPr id="35" name="Freeform: Shape 34">
              <a:extLst>
                <a:ext uri="{FF2B5EF4-FFF2-40B4-BE49-F238E27FC236}">
                  <a16:creationId xmlns:a16="http://schemas.microsoft.com/office/drawing/2014/main" id="{01A34E10-30FD-4899-85D1-74C2B5B95AD0}"/>
                </a:ext>
              </a:extLst>
            </p:cNvPr>
            <p:cNvSpPr/>
            <p:nvPr/>
          </p:nvSpPr>
          <p:spPr>
            <a:xfrm>
              <a:off x="135244" y="2986760"/>
              <a:ext cx="2743200" cy="914400"/>
            </a:xfrm>
            <a:custGeom>
              <a:avLst/>
              <a:gdLst>
                <a:gd name="connsiteX0" fmla="*/ 0 w 1946113"/>
                <a:gd name="connsiteY0" fmla="*/ 0 h 973056"/>
                <a:gd name="connsiteX1" fmla="*/ 1946113 w 1946113"/>
                <a:gd name="connsiteY1" fmla="*/ 0 h 973056"/>
                <a:gd name="connsiteX2" fmla="*/ 1946113 w 1946113"/>
                <a:gd name="connsiteY2" fmla="*/ 973056 h 973056"/>
                <a:gd name="connsiteX3" fmla="*/ 0 w 1946113"/>
                <a:gd name="connsiteY3" fmla="*/ 973056 h 973056"/>
                <a:gd name="connsiteX4" fmla="*/ 0 w 1946113"/>
                <a:gd name="connsiteY4" fmla="*/ 0 h 9730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6113" h="973056">
                  <a:moveTo>
                    <a:pt x="0" y="0"/>
                  </a:moveTo>
                  <a:lnTo>
                    <a:pt x="1946113" y="0"/>
                  </a:lnTo>
                  <a:lnTo>
                    <a:pt x="1946113" y="973056"/>
                  </a:lnTo>
                  <a:lnTo>
                    <a:pt x="0" y="973056"/>
                  </a:lnTo>
                  <a:lnTo>
                    <a:pt x="0" y="0"/>
                  </a:lnTo>
                  <a:close/>
                </a:path>
              </a:pathLst>
            </a:custGeom>
            <a:solidFill>
              <a:schemeClr val="accent1"/>
            </a:solidFill>
            <a:ln>
              <a:noFill/>
            </a:ln>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2400" kern="1200" dirty="0">
                  <a:latin typeface="Arial Narrow" panose="020B0606020202030204" pitchFamily="34" charset="0"/>
                </a:rPr>
                <a:t>Data Analysis Teams</a:t>
              </a:r>
            </a:p>
          </p:txBody>
        </p:sp>
      </p:grpSp>
      <p:grpSp>
        <p:nvGrpSpPr>
          <p:cNvPr id="39" name="Group 38">
            <a:extLst>
              <a:ext uri="{FF2B5EF4-FFF2-40B4-BE49-F238E27FC236}">
                <a16:creationId xmlns:a16="http://schemas.microsoft.com/office/drawing/2014/main" id="{2665B239-55EC-49C9-BBC5-B851C8B7D1E8}"/>
              </a:ext>
            </a:extLst>
          </p:cNvPr>
          <p:cNvGrpSpPr/>
          <p:nvPr/>
        </p:nvGrpSpPr>
        <p:grpSpPr>
          <a:xfrm>
            <a:off x="5237430" y="5352153"/>
            <a:ext cx="2926080" cy="1051559"/>
            <a:chOff x="243404" y="4703278"/>
            <a:chExt cx="2743201" cy="1051559"/>
          </a:xfrm>
        </p:grpSpPr>
        <p:sp>
          <p:nvSpPr>
            <p:cNvPr id="36" name="Freeform: Shape 35">
              <a:extLst>
                <a:ext uri="{FF2B5EF4-FFF2-40B4-BE49-F238E27FC236}">
                  <a16:creationId xmlns:a16="http://schemas.microsoft.com/office/drawing/2014/main" id="{53483F0D-B341-4D8F-9898-0E6D55485302}"/>
                </a:ext>
              </a:extLst>
            </p:cNvPr>
            <p:cNvSpPr/>
            <p:nvPr/>
          </p:nvSpPr>
          <p:spPr>
            <a:xfrm>
              <a:off x="243404" y="5709117"/>
              <a:ext cx="2743200" cy="45720"/>
            </a:xfrm>
            <a:custGeom>
              <a:avLst/>
              <a:gdLst>
                <a:gd name="connsiteX0" fmla="*/ 0 w 1946113"/>
                <a:gd name="connsiteY0" fmla="*/ 0 h 973056"/>
                <a:gd name="connsiteX1" fmla="*/ 1946113 w 1946113"/>
                <a:gd name="connsiteY1" fmla="*/ 0 h 973056"/>
                <a:gd name="connsiteX2" fmla="*/ 1946113 w 1946113"/>
                <a:gd name="connsiteY2" fmla="*/ 973056 h 973056"/>
                <a:gd name="connsiteX3" fmla="*/ 0 w 1946113"/>
                <a:gd name="connsiteY3" fmla="*/ 973056 h 973056"/>
                <a:gd name="connsiteX4" fmla="*/ 0 w 1946113"/>
                <a:gd name="connsiteY4" fmla="*/ 0 h 9730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6113" h="973056">
                  <a:moveTo>
                    <a:pt x="0" y="0"/>
                  </a:moveTo>
                  <a:lnTo>
                    <a:pt x="1946113" y="0"/>
                  </a:lnTo>
                  <a:lnTo>
                    <a:pt x="1946113" y="973056"/>
                  </a:lnTo>
                  <a:lnTo>
                    <a:pt x="0" y="973056"/>
                  </a:lnTo>
                  <a:lnTo>
                    <a:pt x="0" y="0"/>
                  </a:lnTo>
                  <a:close/>
                </a:path>
              </a:pathLst>
            </a:custGeom>
            <a:solidFill>
              <a:schemeClr val="accent1">
                <a:lumMod val="75000"/>
              </a:schemeClr>
            </a:solidFill>
            <a:ln>
              <a:noFill/>
            </a:ln>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endParaRPr lang="en-US" sz="1800" kern="1200" dirty="0"/>
            </a:p>
          </p:txBody>
        </p:sp>
        <p:sp>
          <p:nvSpPr>
            <p:cNvPr id="37" name="Freeform: Shape 36">
              <a:extLst>
                <a:ext uri="{FF2B5EF4-FFF2-40B4-BE49-F238E27FC236}">
                  <a16:creationId xmlns:a16="http://schemas.microsoft.com/office/drawing/2014/main" id="{64C4B43A-A0CC-403A-B2B1-51D41A484C56}"/>
                </a:ext>
              </a:extLst>
            </p:cNvPr>
            <p:cNvSpPr/>
            <p:nvPr/>
          </p:nvSpPr>
          <p:spPr>
            <a:xfrm>
              <a:off x="243405" y="4703278"/>
              <a:ext cx="2743200" cy="91440"/>
            </a:xfrm>
            <a:custGeom>
              <a:avLst/>
              <a:gdLst>
                <a:gd name="connsiteX0" fmla="*/ 0 w 1946113"/>
                <a:gd name="connsiteY0" fmla="*/ 0 h 973056"/>
                <a:gd name="connsiteX1" fmla="*/ 1946113 w 1946113"/>
                <a:gd name="connsiteY1" fmla="*/ 0 h 973056"/>
                <a:gd name="connsiteX2" fmla="*/ 1946113 w 1946113"/>
                <a:gd name="connsiteY2" fmla="*/ 973056 h 973056"/>
                <a:gd name="connsiteX3" fmla="*/ 0 w 1946113"/>
                <a:gd name="connsiteY3" fmla="*/ 973056 h 973056"/>
                <a:gd name="connsiteX4" fmla="*/ 0 w 1946113"/>
                <a:gd name="connsiteY4" fmla="*/ 0 h 9730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6113" h="973056">
                  <a:moveTo>
                    <a:pt x="0" y="0"/>
                  </a:moveTo>
                  <a:lnTo>
                    <a:pt x="1946113" y="0"/>
                  </a:lnTo>
                  <a:lnTo>
                    <a:pt x="1946113" y="973056"/>
                  </a:lnTo>
                  <a:lnTo>
                    <a:pt x="0" y="973056"/>
                  </a:lnTo>
                  <a:lnTo>
                    <a:pt x="0" y="0"/>
                  </a:lnTo>
                  <a:close/>
                </a:path>
              </a:pathLst>
            </a:custGeom>
            <a:solidFill>
              <a:schemeClr val="accent1">
                <a:lumMod val="40000"/>
                <a:lumOff val="60000"/>
              </a:schemeClr>
            </a:solidFill>
            <a:ln>
              <a:noFill/>
            </a:ln>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endParaRPr lang="en-US" sz="1800" kern="1200" dirty="0"/>
            </a:p>
          </p:txBody>
        </p:sp>
        <p:sp>
          <p:nvSpPr>
            <p:cNvPr id="38" name="Freeform: Shape 37">
              <a:extLst>
                <a:ext uri="{FF2B5EF4-FFF2-40B4-BE49-F238E27FC236}">
                  <a16:creationId xmlns:a16="http://schemas.microsoft.com/office/drawing/2014/main" id="{9CF40330-0271-4D4A-8A5E-0EEE982B1402}"/>
                </a:ext>
              </a:extLst>
            </p:cNvPr>
            <p:cNvSpPr/>
            <p:nvPr/>
          </p:nvSpPr>
          <p:spPr>
            <a:xfrm>
              <a:off x="243404" y="4794717"/>
              <a:ext cx="2743200" cy="914400"/>
            </a:xfrm>
            <a:custGeom>
              <a:avLst/>
              <a:gdLst>
                <a:gd name="connsiteX0" fmla="*/ 0 w 1946113"/>
                <a:gd name="connsiteY0" fmla="*/ 0 h 973056"/>
                <a:gd name="connsiteX1" fmla="*/ 1946113 w 1946113"/>
                <a:gd name="connsiteY1" fmla="*/ 0 h 973056"/>
                <a:gd name="connsiteX2" fmla="*/ 1946113 w 1946113"/>
                <a:gd name="connsiteY2" fmla="*/ 973056 h 973056"/>
                <a:gd name="connsiteX3" fmla="*/ 0 w 1946113"/>
                <a:gd name="connsiteY3" fmla="*/ 973056 h 973056"/>
                <a:gd name="connsiteX4" fmla="*/ 0 w 1946113"/>
                <a:gd name="connsiteY4" fmla="*/ 0 h 9730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6113" h="973056">
                  <a:moveTo>
                    <a:pt x="0" y="0"/>
                  </a:moveTo>
                  <a:lnTo>
                    <a:pt x="1946113" y="0"/>
                  </a:lnTo>
                  <a:lnTo>
                    <a:pt x="1946113" y="973056"/>
                  </a:lnTo>
                  <a:lnTo>
                    <a:pt x="0" y="973056"/>
                  </a:lnTo>
                  <a:lnTo>
                    <a:pt x="0" y="0"/>
                  </a:lnTo>
                  <a:close/>
                </a:path>
              </a:pathLst>
            </a:custGeom>
            <a:solidFill>
              <a:schemeClr val="accent1"/>
            </a:solidFill>
            <a:ln>
              <a:noFill/>
            </a:ln>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2400" kern="1200" dirty="0">
                  <a:latin typeface="Arial Narrow" panose="020B0606020202030204" pitchFamily="34" charset="0"/>
                </a:rPr>
                <a:t>Local Planning Teams</a:t>
              </a:r>
            </a:p>
          </p:txBody>
        </p:sp>
      </p:grpSp>
      <p:cxnSp>
        <p:nvCxnSpPr>
          <p:cNvPr id="50" name="Connector: Elbow 49">
            <a:extLst>
              <a:ext uri="{FF2B5EF4-FFF2-40B4-BE49-F238E27FC236}">
                <a16:creationId xmlns:a16="http://schemas.microsoft.com/office/drawing/2014/main" id="{F7325DD4-6BE3-457F-9BA9-25099F767610}"/>
              </a:ext>
            </a:extLst>
          </p:cNvPr>
          <p:cNvCxnSpPr>
            <a:cxnSpLocks/>
          </p:cNvCxnSpPr>
          <p:nvPr/>
        </p:nvCxnSpPr>
        <p:spPr>
          <a:xfrm>
            <a:off x="6297251" y="3177623"/>
            <a:ext cx="3749040" cy="1"/>
          </a:xfrm>
          <a:prstGeom prst="bentConnector3">
            <a:avLst/>
          </a:prstGeom>
          <a:ln w="25400"/>
        </p:spPr>
        <p:style>
          <a:lnRef idx="1">
            <a:schemeClr val="accent1"/>
          </a:lnRef>
          <a:fillRef idx="0">
            <a:schemeClr val="accent1"/>
          </a:fillRef>
          <a:effectRef idx="0">
            <a:schemeClr val="accent1"/>
          </a:effectRef>
          <a:fontRef idx="minor">
            <a:schemeClr val="tx1"/>
          </a:fontRef>
        </p:style>
      </p:cxnSp>
      <p:cxnSp>
        <p:nvCxnSpPr>
          <p:cNvPr id="59" name="Connector: Elbow 58">
            <a:extLst>
              <a:ext uri="{FF2B5EF4-FFF2-40B4-BE49-F238E27FC236}">
                <a16:creationId xmlns:a16="http://schemas.microsoft.com/office/drawing/2014/main" id="{91E14010-9249-42BA-91C1-BCF55BCBE74A}"/>
              </a:ext>
            </a:extLst>
          </p:cNvPr>
          <p:cNvCxnSpPr>
            <a:cxnSpLocks/>
          </p:cNvCxnSpPr>
          <p:nvPr/>
        </p:nvCxnSpPr>
        <p:spPr>
          <a:xfrm>
            <a:off x="3142572" y="3887889"/>
            <a:ext cx="3566160" cy="0"/>
          </a:xfrm>
          <a:prstGeom prst="bentConnector3">
            <a:avLst/>
          </a:prstGeom>
          <a:ln w="254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93345423"/>
      </p:ext>
    </p:extLst>
  </p:cSld>
  <p:clrMapOvr>
    <a:masterClrMapping/>
  </p:clrMapOvr>
</p:sld>
</file>

<file path=ppt/theme/theme1.xml><?xml version="1.0" encoding="utf-8"?>
<a:theme xmlns:a="http://schemas.openxmlformats.org/drawingml/2006/main" name="Office Theme">
  <a:themeElements>
    <a:clrScheme name="Maine CHNA">
      <a:dk1>
        <a:sysClr val="windowText" lastClr="000000"/>
      </a:dk1>
      <a:lt1>
        <a:sysClr val="window" lastClr="FFFFFF"/>
      </a:lt1>
      <a:dk2>
        <a:srgbClr val="44546A"/>
      </a:dk2>
      <a:lt2>
        <a:srgbClr val="E7E6E6"/>
      </a:lt2>
      <a:accent1>
        <a:srgbClr val="A2ADB1"/>
      </a:accent1>
      <a:accent2>
        <a:srgbClr val="3D6E6F"/>
      </a:accent2>
      <a:accent3>
        <a:srgbClr val="061D39"/>
      </a:accent3>
      <a:accent4>
        <a:srgbClr val="660F44"/>
      </a:accent4>
      <a:accent5>
        <a:srgbClr val="178AC1"/>
      </a:accent5>
      <a:accent6>
        <a:srgbClr val="94CF4F"/>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2749</TotalTime>
  <Words>6595</Words>
  <Application>Microsoft Office PowerPoint</Application>
  <PresentationFormat>Widescreen</PresentationFormat>
  <Paragraphs>825</Paragraphs>
  <Slides>58</Slides>
  <Notes>53</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58</vt:i4>
      </vt:variant>
    </vt:vector>
  </HeadingPairs>
  <TitlesOfParts>
    <vt:vector size="71" baseType="lpstr">
      <vt:lpstr>Arial</vt:lpstr>
      <vt:lpstr>Arial Black</vt:lpstr>
      <vt:lpstr>Arial Narrow</vt:lpstr>
      <vt:lpstr>Calibri</vt:lpstr>
      <vt:lpstr>HelveticaNeueLT Std</vt:lpstr>
      <vt:lpstr>HelveticaNeueLT Std Lt</vt:lpstr>
      <vt:lpstr>HelveticaNeueLT Std Med</vt:lpstr>
      <vt:lpstr>Nunito</vt:lpstr>
      <vt:lpstr>Open Sans</vt:lpstr>
      <vt:lpstr>Times New Roman</vt:lpstr>
      <vt:lpstr>Wingdings</vt:lpstr>
      <vt:lpstr>Wingdings 2</vt:lpstr>
      <vt:lpstr>Office Theme</vt:lpstr>
      <vt:lpstr>Maine Shared Community Health Needs Assessment Cumberland County/ Lakes  Region</vt:lpstr>
      <vt:lpstr>PowerPoint Presentation</vt:lpstr>
      <vt:lpstr>Thank you, local planning team</vt:lpstr>
      <vt:lpstr>Forum Agenda</vt:lpstr>
      <vt:lpstr>PowerPoint Presentation</vt:lpstr>
      <vt:lpstr>Matching Interests</vt:lpstr>
      <vt:lpstr>The Evolution of an Idea…</vt:lpstr>
      <vt:lpstr>10 Essential Public Health Services</vt:lpstr>
      <vt:lpstr>Maine Shared CHNA Organizational Chart</vt:lpstr>
      <vt:lpstr>Inputs and Outcomes</vt:lpstr>
      <vt:lpstr>Leadership remarks</vt:lpstr>
      <vt:lpstr>Health Improvement Efforts and Accomplishments</vt:lpstr>
      <vt:lpstr>Cumberland District CHNA 2019-2021 Priorities</vt:lpstr>
      <vt:lpstr>Cumberland District Public Health Council</vt:lpstr>
      <vt:lpstr>Central Maine Healthcare - Bridgton Hospital</vt:lpstr>
      <vt:lpstr>City of Portland Public Health</vt:lpstr>
      <vt:lpstr> Maine Medical Center/Maine Medical Partners and Maine Behavioral Healthcare/Spring Harbor Hospital </vt:lpstr>
      <vt:lpstr>Maine Medical Center/Maine Medical Partners</vt:lpstr>
      <vt:lpstr>Northern Light Mercy Hospital</vt:lpstr>
      <vt:lpstr>How to Read the County Health Profiles and Health Equity Data Sheets</vt:lpstr>
      <vt:lpstr>How to Read County Health Profile </vt:lpstr>
      <vt:lpstr>How to Read County Health Profile</vt:lpstr>
      <vt:lpstr>For More Data</vt:lpstr>
      <vt:lpstr>Key Findings</vt:lpstr>
      <vt:lpstr>Demographics</vt:lpstr>
      <vt:lpstr>Demographics</vt:lpstr>
      <vt:lpstr>Demographics</vt:lpstr>
      <vt:lpstr>Demographics</vt:lpstr>
      <vt:lpstr>Demographics</vt:lpstr>
      <vt:lpstr>Demographics</vt:lpstr>
      <vt:lpstr>Demographics</vt:lpstr>
      <vt:lpstr>Health Indicators</vt:lpstr>
      <vt:lpstr>Health Indicators</vt:lpstr>
      <vt:lpstr>Health Indicators</vt:lpstr>
      <vt:lpstr>Health Indicators</vt:lpstr>
      <vt:lpstr>Health Indicators</vt:lpstr>
      <vt:lpstr>Health Indicators</vt:lpstr>
      <vt:lpstr>Health Indicators</vt:lpstr>
      <vt:lpstr>Health Indicators</vt:lpstr>
      <vt:lpstr>Health Indicators</vt:lpstr>
      <vt:lpstr>Health Indicators</vt:lpstr>
      <vt:lpstr>Health Indicators</vt:lpstr>
      <vt:lpstr>Health Indicators</vt:lpstr>
      <vt:lpstr>Health Indicators</vt:lpstr>
      <vt:lpstr>Health Indicators</vt:lpstr>
      <vt:lpstr>Health Indicators</vt:lpstr>
      <vt:lpstr>Health Indicators</vt:lpstr>
      <vt:lpstr>Health Indicators</vt:lpstr>
      <vt:lpstr>Health Indicators</vt:lpstr>
      <vt:lpstr>Health Indicators</vt:lpstr>
      <vt:lpstr>Health Indicators</vt:lpstr>
      <vt:lpstr>Health Indicators</vt:lpstr>
      <vt:lpstr>Health Indicators</vt:lpstr>
      <vt:lpstr>Health Indicators</vt:lpstr>
      <vt:lpstr>Breakout Discussions</vt:lpstr>
      <vt:lpstr>Reconvene</vt:lpstr>
      <vt:lpstr>Wrap up and Next Steps</vt:lpstr>
      <vt:lpstr>Contact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Maine Shared Community Health Needs Assessment [COMMUNITY FORUM]</dc:title>
  <dc:creator>Patrick Madden</dc:creator>
  <cp:lastModifiedBy>Joanna L. Morrissey</cp:lastModifiedBy>
  <cp:revision>70</cp:revision>
  <dcterms:created xsi:type="dcterms:W3CDTF">2021-07-27T22:49:15Z</dcterms:created>
  <dcterms:modified xsi:type="dcterms:W3CDTF">2021-10-26T18:58:28Z</dcterms:modified>
</cp:coreProperties>
</file>