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4.xml" ContentType="application/vnd.openxmlformats-officedocument.drawingml.chartshapes+xml"/>
  <Override PartName="/ppt/notesSlides/notesSlide26.xml" ContentType="application/vnd.openxmlformats-officedocument.presentationml.notesSlide+xml"/>
  <Override PartName="/ppt/charts/chart8.xml" ContentType="application/vnd.openxmlformats-officedocument.drawingml.chart+xml"/>
  <Override PartName="/ppt/notesSlides/notesSlide27.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28.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charts/chart11.xml" ContentType="application/vnd.openxmlformats-officedocument.drawingml.chart+xml"/>
  <Override PartName="/ppt/drawings/drawing7.xml" ContentType="application/vnd.openxmlformats-officedocument.drawingml.chartshapes+xml"/>
  <Override PartName="/ppt/notesSlides/notesSlide29.xml" ContentType="application/vnd.openxmlformats-officedocument.presentationml.notesSlide+xml"/>
  <Override PartName="/ppt/charts/chart12.xml" ContentType="application/vnd.openxmlformats-officedocument.drawingml.chart+xml"/>
  <Override PartName="/ppt/drawings/drawing8.xml" ContentType="application/vnd.openxmlformats-officedocument.drawingml.chartshapes+xml"/>
  <Override PartName="/ppt/charts/chart13.xml" ContentType="application/vnd.openxmlformats-officedocument.drawingml.chart+xml"/>
  <Override PartName="/ppt/drawings/drawing9.xml" ContentType="application/vnd.openxmlformats-officedocument.drawingml.chartshapes+xml"/>
  <Override PartName="/ppt/notesSlides/notesSlide30.xml" ContentType="application/vnd.openxmlformats-officedocument.presentationml.notesSlide+xml"/>
  <Override PartName="/ppt/charts/chart14.xml" ContentType="application/vnd.openxmlformats-officedocument.drawingml.chart+xml"/>
  <Override PartName="/ppt/notesSlides/notesSlide31.xml" ContentType="application/vnd.openxmlformats-officedocument.presentationml.notesSlide+xml"/>
  <Override PartName="/ppt/charts/chart15.xml" ContentType="application/vnd.openxmlformats-officedocument.drawingml.chart+xml"/>
  <Override PartName="/ppt/notesSlides/notesSlide32.xml" ContentType="application/vnd.openxmlformats-officedocument.presentationml.notesSlide+xml"/>
  <Override PartName="/ppt/charts/chart16.xml" ContentType="application/vnd.openxmlformats-officedocument.drawingml.chart+xml"/>
  <Override PartName="/ppt/drawings/drawing10.xml" ContentType="application/vnd.openxmlformats-officedocument.drawingml.chartshapes+xml"/>
  <Override PartName="/ppt/theme/themeOverride1.xml" ContentType="application/vnd.openxmlformats-officedocument.themeOverride+xml"/>
  <Override PartName="/ppt/notesSlides/notesSlide33.xml" ContentType="application/vnd.openxmlformats-officedocument.presentationml.notesSlide+xml"/>
  <Override PartName="/ppt/charts/chart17.xml" ContentType="application/vnd.openxmlformats-officedocument.drawingml.chart+xml"/>
  <Override PartName="/ppt/drawings/drawing11.xml" ContentType="application/vnd.openxmlformats-officedocument.drawingml.chartshapes+xml"/>
  <Override PartName="/ppt/notesSlides/notesSlide34.xml" ContentType="application/vnd.openxmlformats-officedocument.presentationml.notesSlide+xml"/>
  <Override PartName="/ppt/charts/chart18.xml" ContentType="application/vnd.openxmlformats-officedocument.drawingml.chart+xml"/>
  <Override PartName="/ppt/notesSlides/notesSlide35.xml" ContentType="application/vnd.openxmlformats-officedocument.presentationml.notesSlide+xml"/>
  <Override PartName="/ppt/charts/chart19.xml" ContentType="application/vnd.openxmlformats-officedocument.drawingml.chart+xml"/>
  <Override PartName="/ppt/drawings/drawing12.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0.xml" ContentType="application/vnd.openxmlformats-officedocument.drawingml.chart+xml"/>
  <Override PartName="/ppt/drawings/drawing13.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colors3.xml" ContentType="application/vnd.ms-office.chartcolor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style6.xml" ContentType="application/vnd.ms-office.chartstyle+xml"/>
  <Override PartName="/ppt/charts/colors6.xml" ContentType="application/vnd.ms-office.chartcolorstyle+xml"/>
  <Override PartName="/ppt/charts/colors7.xml" ContentType="application/vnd.ms-office.chartcolorstyle+xml"/>
  <Override PartName="/ppt/charts/style7.xml" ContentType="application/vnd.ms-office.chartstyle+xml"/>
  <Override PartName="/ppt/charts/style8.xml" ContentType="application/vnd.ms-office.chartstyle+xml"/>
  <Override PartName="/ppt/charts/colors8.xml" ContentType="application/vnd.ms-office.chartcolor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style18.xml" ContentType="application/vnd.ms-office.chartstyle+xml"/>
  <Override PartName="/ppt/charts/colors18.xml" ContentType="application/vnd.ms-office.chartcolor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43"/>
  </p:notesMasterIdLst>
  <p:handoutMasterIdLst>
    <p:handoutMasterId r:id="rId44"/>
  </p:handoutMasterIdLst>
  <p:sldIdLst>
    <p:sldId id="267" r:id="rId3"/>
    <p:sldId id="270" r:id="rId4"/>
    <p:sldId id="278" r:id="rId5"/>
    <p:sldId id="295" r:id="rId6"/>
    <p:sldId id="269" r:id="rId7"/>
    <p:sldId id="258" r:id="rId8"/>
    <p:sldId id="296" r:id="rId9"/>
    <p:sldId id="306" r:id="rId10"/>
    <p:sldId id="309" r:id="rId11"/>
    <p:sldId id="279" r:id="rId12"/>
    <p:sldId id="259" r:id="rId13"/>
    <p:sldId id="261" r:id="rId14"/>
    <p:sldId id="307" r:id="rId15"/>
    <p:sldId id="310" r:id="rId16"/>
    <p:sldId id="271" r:id="rId17"/>
    <p:sldId id="297" r:id="rId18"/>
    <p:sldId id="298" r:id="rId19"/>
    <p:sldId id="283" r:id="rId20"/>
    <p:sldId id="281" r:id="rId21"/>
    <p:sldId id="284" r:id="rId22"/>
    <p:sldId id="299" r:id="rId23"/>
    <p:sldId id="285" r:id="rId24"/>
    <p:sldId id="286" r:id="rId25"/>
    <p:sldId id="308" r:id="rId26"/>
    <p:sldId id="288" r:id="rId27"/>
    <p:sldId id="289" r:id="rId28"/>
    <p:sldId id="300" r:id="rId29"/>
    <p:sldId id="291" r:id="rId30"/>
    <p:sldId id="311" r:id="rId31"/>
    <p:sldId id="292" r:id="rId32"/>
    <p:sldId id="314" r:id="rId33"/>
    <p:sldId id="302" r:id="rId34"/>
    <p:sldId id="293" r:id="rId35"/>
    <p:sldId id="294" r:id="rId36"/>
    <p:sldId id="301" r:id="rId37"/>
    <p:sldId id="274" r:id="rId38"/>
    <p:sldId id="303" r:id="rId39"/>
    <p:sldId id="275" r:id="rId40"/>
    <p:sldId id="304" r:id="rId41"/>
    <p:sldId id="276"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L. Morrissey" initials="JLM" lastIdx="51" clrIdx="0"/>
  <p:cmAuthor id="1" name="Lockwood, Maura" initials="LM" lastIdx="3" clrIdx="1">
    <p:extLst/>
  </p:cmAuthor>
  <p:cmAuthor id="2" name="JSI" initials="J" lastIdx="24" clrIdx="2">
    <p:extLst/>
  </p:cmAuthor>
  <p:cmAuthor id="3" name="Birkhimer, Nancy" initials="BN" lastIdx="40"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F4F"/>
    <a:srgbClr val="178AC1"/>
    <a:srgbClr val="A2ADB1"/>
    <a:srgbClr val="660F44"/>
    <a:srgbClr val="CCD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7214" autoAdjust="0"/>
  </p:normalViewPr>
  <p:slideViewPr>
    <p:cSldViewPr snapToGrid="0" snapToObjects="1">
      <p:cViewPr>
        <p:scale>
          <a:sx n="90" d="100"/>
          <a:sy n="90" d="100"/>
        </p:scale>
        <p:origin x="-72"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3" d="100"/>
          <a:sy n="83" d="100"/>
        </p:scale>
        <p:origin x="310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chartUserShapes" Target="../drawings/drawing6.xml"/><Relationship Id="rId1" Type="http://schemas.openxmlformats.org/officeDocument/2006/relationships/package" Target="../embeddings/Microsoft_Excel_Worksheet10.xlsx"/><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7.xml"/><Relationship Id="rId1" Type="http://schemas.openxmlformats.org/officeDocument/2006/relationships/package" Target="../embeddings/Microsoft_Excel_Worksheet11.xlsx"/><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chartUserShapes" Target="../drawings/drawing8.xml"/><Relationship Id="rId1" Type="http://schemas.openxmlformats.org/officeDocument/2006/relationships/package" Target="../embeddings/Microsoft_Excel_Worksheet12.xlsx"/><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chartUserShapes" Target="../drawings/drawing9.xml"/><Relationship Id="rId1" Type="http://schemas.openxmlformats.org/officeDocument/2006/relationships/package" Target="../embeddings/Microsoft_Excel_Worksheet13.xlsx"/><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chartUserShapes" Target="../drawings/drawing10.xml"/><Relationship Id="rId1" Type="http://schemas.openxmlformats.org/officeDocument/2006/relationships/package" Target="../embeddings/Microsoft_Excel_Worksheet16.xlsx"/><Relationship Id="rId4"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microsoft.com/office/2011/relationships/chartColorStyle" Target="colors17.xml"/><Relationship Id="rId2" Type="http://schemas.openxmlformats.org/officeDocument/2006/relationships/chartUserShapes" Target="../drawings/drawing11.xml"/><Relationship Id="rId1" Type="http://schemas.openxmlformats.org/officeDocument/2006/relationships/package" Target="../embeddings/Microsoft_Excel_Worksheet17.xlsx"/><Relationship Id="rId4"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ColorStyle" Target="colors19.xml"/><Relationship Id="rId2" Type="http://schemas.openxmlformats.org/officeDocument/2006/relationships/chartUserShapes" Target="../drawings/drawing12.xml"/><Relationship Id="rId1" Type="http://schemas.openxmlformats.org/officeDocument/2006/relationships/package" Target="../embeddings/Microsoft_Excel_Worksheet19.xlsx"/><Relationship Id="rId4"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Excel_Worksheet2.xlsx"/><Relationship Id="rId4"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microsoft.com/office/2011/relationships/chartColorStyle" Target="colors20.xml"/><Relationship Id="rId2" Type="http://schemas.openxmlformats.org/officeDocument/2006/relationships/chartUserShapes" Target="../drawings/drawing13.xml"/><Relationship Id="rId1" Type="http://schemas.openxmlformats.org/officeDocument/2006/relationships/package" Target="../embeddings/Microsoft_Excel_Worksheet20.xlsx"/><Relationship Id="rId4"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2.xml"/><Relationship Id="rId1" Type="http://schemas.openxmlformats.org/officeDocument/2006/relationships/package" Target="../embeddings/Microsoft_Excel_Worksheet4.xlsx"/><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3.xml"/><Relationship Id="rId1" Type="http://schemas.openxmlformats.org/officeDocument/2006/relationships/package" Target="../embeddings/Microsoft_Excel_Worksheet5.xlsx"/><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chartUserShapes" Target="../drawings/drawing4.xml"/><Relationship Id="rId1" Type="http://schemas.openxmlformats.org/officeDocument/2006/relationships/package" Target="../embeddings/Microsoft_Excel_Worksheet7.xlsx"/><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chartUserShapes" Target="../drawings/drawing5.xml"/><Relationship Id="rId1" Type="http://schemas.openxmlformats.org/officeDocument/2006/relationships/package" Target="../embeddings/Microsoft_Excel_Worksheet9.xlsx"/><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6926662933333"/>
          <c:y val="3.5759725769714326E-2"/>
          <c:w val="0.83580597532312073"/>
          <c:h val="0.91093361885454915"/>
        </c:manualLayout>
      </c:layout>
      <c:barChart>
        <c:barDir val="col"/>
        <c:grouping val="clustered"/>
        <c:varyColors val="0"/>
        <c:ser>
          <c:idx val="0"/>
          <c:order val="0"/>
          <c:tx>
            <c:strRef>
              <c:f>Sheet1!$B$1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4.2999999999999997E-2</c:v>
                </c:pt>
              </c:numCache>
            </c:numRef>
          </c:val>
          <c:extLst xmlns:c16r2="http://schemas.microsoft.com/office/drawing/2015/06/chart">
            <c:ext xmlns:c16="http://schemas.microsoft.com/office/drawing/2014/chart" uri="{C3380CC4-5D6E-409C-BE32-E72D297353CC}">
              <c16:uniqueId val="{00000000-4491-4BF0-B56F-5DFA060BDFAB}"/>
            </c:ext>
          </c:extLst>
        </c:ser>
        <c:ser>
          <c:idx val="1"/>
          <c:order val="1"/>
          <c:tx>
            <c:strRef>
              <c:f>Sheet1!$C$1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7.4999999999999997E-2</c:v>
                </c:pt>
              </c:numCache>
            </c:numRef>
          </c:val>
          <c:extLst xmlns:c16r2="http://schemas.microsoft.com/office/drawing/2015/06/chart">
            <c:ext xmlns:c16="http://schemas.microsoft.com/office/drawing/2014/chart" uri="{C3380CC4-5D6E-409C-BE32-E72D297353CC}">
              <c16:uniqueId val="{00000001-4491-4BF0-B56F-5DFA060BDFAB}"/>
            </c:ext>
          </c:extLst>
        </c:ser>
        <c:dLbls>
          <c:dLblPos val="outEnd"/>
          <c:showLegendKey val="0"/>
          <c:showVal val="1"/>
          <c:showCatName val="0"/>
          <c:showSerName val="0"/>
          <c:showPercent val="0"/>
          <c:showBubbleSize val="0"/>
        </c:dLbls>
        <c:gapWidth val="219"/>
        <c:overlap val="-27"/>
        <c:axId val="102333440"/>
        <c:axId val="102339328"/>
      </c:barChart>
      <c:catAx>
        <c:axId val="102333440"/>
        <c:scaling>
          <c:orientation val="minMax"/>
        </c:scaling>
        <c:delete val="1"/>
        <c:axPos val="b"/>
        <c:numFmt formatCode="General" sourceLinked="1"/>
        <c:majorTickMark val="none"/>
        <c:minorTickMark val="none"/>
        <c:tickLblPos val="nextTo"/>
        <c:crossAx val="102339328"/>
        <c:crosses val="autoZero"/>
        <c:auto val="1"/>
        <c:lblAlgn val="ctr"/>
        <c:lblOffset val="100"/>
        <c:noMultiLvlLbl val="0"/>
      </c:catAx>
      <c:valAx>
        <c:axId val="102339328"/>
        <c:scaling>
          <c:orientation val="minMax"/>
          <c:max val="0.12000000000000001"/>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0233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Diabetes</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2A97-4823-93BF-FA03159795C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2011-2013</c:v>
                </c:pt>
                <c:pt idx="1">
                  <c:v>2014-2016</c:v>
                </c:pt>
              </c:strCache>
            </c:strRef>
          </c:cat>
          <c:val>
            <c:numRef>
              <c:f>Sheet1!$B$2:$B$3</c:f>
              <c:numCache>
                <c:formatCode>0%</c:formatCode>
                <c:ptCount val="2"/>
                <c:pt idx="0">
                  <c:v>0.14199999999999999</c:v>
                </c:pt>
                <c:pt idx="1">
                  <c:v>0.13</c:v>
                </c:pt>
              </c:numCache>
            </c:numRef>
          </c:val>
          <c:extLst xmlns:c16r2="http://schemas.microsoft.com/office/drawing/2015/06/chart">
            <c:ext xmlns:c16="http://schemas.microsoft.com/office/drawing/2014/chart" uri="{C3380CC4-5D6E-409C-BE32-E72D297353CC}">
              <c16:uniqueId val="{00000002-2A97-4823-93BF-FA03159795C8}"/>
            </c:ext>
          </c:extLst>
        </c:ser>
        <c:dLbls>
          <c:showLegendKey val="0"/>
          <c:showVal val="0"/>
          <c:showCatName val="0"/>
          <c:showSerName val="0"/>
          <c:showPercent val="0"/>
          <c:showBubbleSize val="0"/>
        </c:dLbls>
        <c:gapWidth val="219"/>
        <c:overlap val="-27"/>
        <c:axId val="111670016"/>
        <c:axId val="111671552"/>
      </c:barChart>
      <c:catAx>
        <c:axId val="111670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11671552"/>
        <c:crosses val="autoZero"/>
        <c:auto val="1"/>
        <c:lblAlgn val="ctr"/>
        <c:lblOffset val="100"/>
        <c:noMultiLvlLbl val="0"/>
      </c:catAx>
      <c:valAx>
        <c:axId val="111671552"/>
        <c:scaling>
          <c:orientation val="minMax"/>
          <c:max val="0.15000000000000002"/>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11670016"/>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61092366424308E-2"/>
          <c:y val="0.1387750034878964"/>
          <c:w val="0.89253675713501668"/>
          <c:h val="0.74439772896561995"/>
        </c:manualLayout>
      </c:layout>
      <c:barChart>
        <c:barDir val="col"/>
        <c:grouping val="clustered"/>
        <c:varyColors val="0"/>
        <c:ser>
          <c:idx val="0"/>
          <c:order val="0"/>
          <c:tx>
            <c:strRef>
              <c:f>Sheet1!$B$1</c:f>
              <c:strCache>
                <c:ptCount val="1"/>
                <c:pt idx="0">
                  <c:v>Asthma</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363B-42D7-90E2-201DF1167AB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2011-2013</c:v>
                </c:pt>
                <c:pt idx="1">
                  <c:v>2014-2016</c:v>
                </c:pt>
              </c:strCache>
            </c:strRef>
          </c:cat>
          <c:val>
            <c:numRef>
              <c:f>Sheet1!$B$2:$B$3</c:f>
              <c:numCache>
                <c:formatCode>0%</c:formatCode>
                <c:ptCount val="2"/>
                <c:pt idx="0">
                  <c:v>0.13200000000000001</c:v>
                </c:pt>
                <c:pt idx="1">
                  <c:v>0.126</c:v>
                </c:pt>
              </c:numCache>
            </c:numRef>
          </c:val>
          <c:extLst xmlns:c16r2="http://schemas.microsoft.com/office/drawing/2015/06/chart">
            <c:ext xmlns:c16="http://schemas.microsoft.com/office/drawing/2014/chart" uri="{C3380CC4-5D6E-409C-BE32-E72D297353CC}">
              <c16:uniqueId val="{00000002-363B-42D7-90E2-201DF1167AB9}"/>
            </c:ext>
          </c:extLst>
        </c:ser>
        <c:dLbls>
          <c:dLblPos val="outEnd"/>
          <c:showLegendKey val="0"/>
          <c:showVal val="1"/>
          <c:showCatName val="0"/>
          <c:showSerName val="0"/>
          <c:showPercent val="0"/>
          <c:showBubbleSize val="0"/>
        </c:dLbls>
        <c:gapWidth val="219"/>
        <c:overlap val="-27"/>
        <c:axId val="118216576"/>
        <c:axId val="118219520"/>
      </c:barChart>
      <c:catAx>
        <c:axId val="118216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18219520"/>
        <c:crosses val="autoZero"/>
        <c:auto val="1"/>
        <c:lblAlgn val="ctr"/>
        <c:lblOffset val="100"/>
        <c:noMultiLvlLbl val="0"/>
      </c:catAx>
      <c:valAx>
        <c:axId val="118219520"/>
        <c:scaling>
          <c:orientation val="minMax"/>
          <c:max val="0.15000000000000002"/>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18216576"/>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9502764420564"/>
          <c:y val="9.7778576203013612E-2"/>
          <c:w val="0.87506396559832189"/>
          <c:h val="0.79118826283795851"/>
        </c:manualLayout>
      </c:layout>
      <c:barChart>
        <c:barDir val="col"/>
        <c:grouping val="clustered"/>
        <c:varyColors val="0"/>
        <c:ser>
          <c:idx val="0"/>
          <c:order val="0"/>
          <c:tx>
            <c:strRef>
              <c:f>Sheet1!$B$1</c:f>
              <c:strCache>
                <c:ptCount val="1"/>
                <c:pt idx="0">
                  <c:v>HI cholesterol</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1EE8-4987-9529-C0731B68F5D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 &amp; 2013</c:v>
                </c:pt>
                <c:pt idx="1">
                  <c:v>2013 &amp; 2015</c:v>
                </c:pt>
              </c:strCache>
            </c:strRef>
          </c:cat>
          <c:val>
            <c:numRef>
              <c:f>Sheet1!$B$2:$B$3</c:f>
              <c:numCache>
                <c:formatCode>0%</c:formatCode>
                <c:ptCount val="2"/>
                <c:pt idx="0">
                  <c:v>0.47699999999999998</c:v>
                </c:pt>
                <c:pt idx="1">
                  <c:v>0.46</c:v>
                </c:pt>
              </c:numCache>
            </c:numRef>
          </c:val>
          <c:extLst xmlns:c16r2="http://schemas.microsoft.com/office/drawing/2015/06/chart">
            <c:ext xmlns:c16="http://schemas.microsoft.com/office/drawing/2014/chart" uri="{C3380CC4-5D6E-409C-BE32-E72D297353CC}">
              <c16:uniqueId val="{00000002-1EE8-4987-9529-C0731B68F5D5}"/>
            </c:ext>
          </c:extLst>
        </c:ser>
        <c:dLbls>
          <c:dLblPos val="outEnd"/>
          <c:showLegendKey val="0"/>
          <c:showVal val="1"/>
          <c:showCatName val="0"/>
          <c:showSerName val="0"/>
          <c:showPercent val="0"/>
          <c:showBubbleSize val="0"/>
        </c:dLbls>
        <c:gapWidth val="219"/>
        <c:overlap val="-27"/>
        <c:axId val="129055744"/>
        <c:axId val="129120128"/>
      </c:barChart>
      <c:catAx>
        <c:axId val="1290557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29120128"/>
        <c:crosses val="autoZero"/>
        <c:auto val="1"/>
        <c:lblAlgn val="ctr"/>
        <c:lblOffset val="100"/>
        <c:noMultiLvlLbl val="0"/>
      </c:catAx>
      <c:valAx>
        <c:axId val="129120128"/>
        <c:scaling>
          <c:orientation val="minMax"/>
          <c:max val="0.60000000000000009"/>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29055744"/>
        <c:crosses val="autoZero"/>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2400430283293"/>
          <c:y val="0.20324973409465233"/>
          <c:w val="0.89877599569716704"/>
          <c:h val="0.69333693389022133"/>
        </c:manualLayout>
      </c:layout>
      <c:barChart>
        <c:barDir val="col"/>
        <c:grouping val="clustered"/>
        <c:varyColors val="0"/>
        <c:ser>
          <c:idx val="0"/>
          <c:order val="0"/>
          <c:tx>
            <c:strRef>
              <c:f>Sheet1!$B$1</c:f>
              <c:strCache>
                <c:ptCount val="1"/>
                <c:pt idx="0">
                  <c:v>HBP</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9AE1-48C9-A441-AD8ADD0BF79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 &amp; 2013</c:v>
                </c:pt>
                <c:pt idx="1">
                  <c:v>2013 &amp; 2015</c:v>
                </c:pt>
              </c:strCache>
            </c:strRef>
          </c:cat>
          <c:val>
            <c:numRef>
              <c:f>Sheet1!$B$2:$B$3</c:f>
              <c:numCache>
                <c:formatCode>0%</c:formatCode>
                <c:ptCount val="2"/>
                <c:pt idx="0">
                  <c:v>0.378</c:v>
                </c:pt>
                <c:pt idx="1">
                  <c:v>0.4</c:v>
                </c:pt>
              </c:numCache>
            </c:numRef>
          </c:val>
          <c:extLst xmlns:c16r2="http://schemas.microsoft.com/office/drawing/2015/06/chart">
            <c:ext xmlns:c16="http://schemas.microsoft.com/office/drawing/2014/chart" uri="{C3380CC4-5D6E-409C-BE32-E72D297353CC}">
              <c16:uniqueId val="{00000002-9AE1-48C9-A441-AD8ADD0BF79C}"/>
            </c:ext>
          </c:extLst>
        </c:ser>
        <c:dLbls>
          <c:dLblPos val="outEnd"/>
          <c:showLegendKey val="0"/>
          <c:showVal val="1"/>
          <c:showCatName val="0"/>
          <c:showSerName val="0"/>
          <c:showPercent val="0"/>
          <c:showBubbleSize val="0"/>
        </c:dLbls>
        <c:gapWidth val="219"/>
        <c:overlap val="-27"/>
        <c:axId val="130946560"/>
        <c:axId val="130957696"/>
      </c:barChart>
      <c:catAx>
        <c:axId val="1309465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30957696"/>
        <c:crosses val="autoZero"/>
        <c:auto val="1"/>
        <c:lblAlgn val="ctr"/>
        <c:lblOffset val="100"/>
        <c:noMultiLvlLbl val="0"/>
      </c:catAx>
      <c:valAx>
        <c:axId val="130957696"/>
        <c:scaling>
          <c:orientation val="minMax"/>
          <c:max val="0.60000000000000009"/>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30946560"/>
        <c:crosses val="autoZero"/>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21577329390708"/>
          <c:y val="4.4804211222653725E-2"/>
          <c:w val="0.76378422670609292"/>
          <c:h val="0.91039157755469258"/>
        </c:manualLayout>
      </c:layout>
      <c:barChart>
        <c:barDir val="col"/>
        <c:grouping val="clustered"/>
        <c:varyColors val="0"/>
        <c:ser>
          <c:idx val="0"/>
          <c:order val="0"/>
          <c:tx>
            <c:strRef>
              <c:f>Sheet1!$B$1</c:f>
              <c:strCache>
                <c:ptCount val="1"/>
                <c:pt idx="0">
                  <c:v>2011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ED65-418D-BD9F-237ABC3B24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Alcohol</c:v>
                </c:pt>
              </c:strCache>
            </c:strRef>
          </c:cat>
          <c:val>
            <c:numRef>
              <c:f>Sheet1!$B$2</c:f>
              <c:numCache>
                <c:formatCode>0%</c:formatCode>
                <c:ptCount val="1"/>
                <c:pt idx="0">
                  <c:v>0.22600000000000001</c:v>
                </c:pt>
              </c:numCache>
            </c:numRef>
          </c:val>
          <c:extLst xmlns:c16r2="http://schemas.microsoft.com/office/drawing/2015/06/chart">
            <c:ext xmlns:c16="http://schemas.microsoft.com/office/drawing/2014/chart" uri="{C3380CC4-5D6E-409C-BE32-E72D297353CC}">
              <c16:uniqueId val="{00000002-ED65-418D-BD9F-237ABC3B24CA}"/>
            </c:ext>
          </c:extLst>
        </c:ser>
        <c:ser>
          <c:idx val="1"/>
          <c:order val="1"/>
          <c:tx>
            <c:strRef>
              <c:f>Sheet1!$C$1</c:f>
              <c:strCache>
                <c:ptCount val="1"/>
                <c:pt idx="0">
                  <c:v>2017</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Alcohol</c:v>
                </c:pt>
              </c:strCache>
            </c:strRef>
          </c:cat>
          <c:val>
            <c:numRef>
              <c:f>Sheet1!$C$2</c:f>
              <c:numCache>
                <c:formatCode>0%</c:formatCode>
                <c:ptCount val="1"/>
                <c:pt idx="0">
                  <c:v>0.28299999999999997</c:v>
                </c:pt>
              </c:numCache>
            </c:numRef>
          </c:val>
          <c:extLst xmlns:c16r2="http://schemas.microsoft.com/office/drawing/2015/06/chart">
            <c:ext xmlns:c16="http://schemas.microsoft.com/office/drawing/2014/chart" uri="{C3380CC4-5D6E-409C-BE32-E72D297353CC}">
              <c16:uniqueId val="{00000004-ED65-418D-BD9F-237ABC3B24CA}"/>
            </c:ext>
          </c:extLst>
        </c:ser>
        <c:dLbls>
          <c:showLegendKey val="0"/>
          <c:showVal val="0"/>
          <c:showCatName val="0"/>
          <c:showSerName val="0"/>
          <c:showPercent val="0"/>
          <c:showBubbleSize val="0"/>
        </c:dLbls>
        <c:gapWidth val="219"/>
        <c:overlap val="-27"/>
        <c:axId val="131506560"/>
        <c:axId val="131508096"/>
      </c:barChart>
      <c:catAx>
        <c:axId val="131506560"/>
        <c:scaling>
          <c:orientation val="minMax"/>
        </c:scaling>
        <c:delete val="1"/>
        <c:axPos val="b"/>
        <c:numFmt formatCode="General" sourceLinked="1"/>
        <c:majorTickMark val="none"/>
        <c:minorTickMark val="none"/>
        <c:tickLblPos val="nextTo"/>
        <c:crossAx val="131508096"/>
        <c:crosses val="autoZero"/>
        <c:auto val="1"/>
        <c:lblAlgn val="ctr"/>
        <c:lblOffset val="100"/>
        <c:noMultiLvlLbl val="0"/>
      </c:catAx>
      <c:valAx>
        <c:axId val="131508096"/>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31506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84011701836427E-2"/>
          <c:y val="4.0088071844765011E-2"/>
          <c:w val="0.86188025947790248"/>
          <c:h val="0.8864052120846147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C073-4ADD-B2FF-ECDEE7994F6E}"/>
              </c:ext>
            </c:extLst>
          </c:dPt>
          <c:dLbls>
            <c:dLbl>
              <c:idx val="0"/>
              <c:tx>
                <c:rich>
                  <a:bodyPr/>
                  <a:lstStyle/>
                  <a:p>
                    <a:r>
                      <a:rPr lang="en-US" dirty="0" smtClean="0"/>
                      <a:t>13.7</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073-4ADD-B2FF-ECDEE7994F6E}"/>
                </c:ext>
              </c:extLst>
            </c:dLbl>
            <c:dLbl>
              <c:idx val="1"/>
              <c:tx>
                <c:rich>
                  <a:bodyPr/>
                  <a:lstStyle/>
                  <a:p>
                    <a:r>
                      <a:rPr lang="en-US" dirty="0" smtClean="0"/>
                      <a:t>21.4</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073-4ADD-B2FF-ECDEE7994F6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2011-2013</c:v>
                </c:pt>
                <c:pt idx="1">
                  <c:v>2014-2016</c:v>
                </c:pt>
              </c:strCache>
            </c:strRef>
          </c:cat>
          <c:val>
            <c:numRef>
              <c:f>Sheet1!$B$2:$B$3</c:f>
              <c:numCache>
                <c:formatCode>0.00%</c:formatCode>
                <c:ptCount val="2"/>
                <c:pt idx="0">
                  <c:v>0.13700000000000001</c:v>
                </c:pt>
                <c:pt idx="1">
                  <c:v>0.214</c:v>
                </c:pt>
              </c:numCache>
            </c:numRef>
          </c:val>
          <c:extLst xmlns:c16r2="http://schemas.microsoft.com/office/drawing/2015/06/chart">
            <c:ext xmlns:c16="http://schemas.microsoft.com/office/drawing/2014/chart" uri="{C3380CC4-5D6E-409C-BE32-E72D297353CC}">
              <c16:uniqueId val="{00000002-C073-4ADD-B2FF-ECDEE7994F6E}"/>
            </c:ext>
          </c:extLst>
        </c:ser>
        <c:dLbls>
          <c:showLegendKey val="0"/>
          <c:showVal val="0"/>
          <c:showCatName val="0"/>
          <c:showSerName val="0"/>
          <c:showPercent val="0"/>
          <c:showBubbleSize val="0"/>
        </c:dLbls>
        <c:gapWidth val="150"/>
        <c:axId val="135218688"/>
        <c:axId val="135220224"/>
      </c:barChart>
      <c:catAx>
        <c:axId val="135218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j-lt"/>
                <a:ea typeface="+mn-ea"/>
                <a:cs typeface="+mn-cs"/>
              </a:defRPr>
            </a:pPr>
            <a:endParaRPr lang="en-US"/>
          </a:p>
        </c:txPr>
        <c:crossAx val="135220224"/>
        <c:crosses val="autoZero"/>
        <c:auto val="1"/>
        <c:lblAlgn val="ctr"/>
        <c:lblOffset val="100"/>
        <c:noMultiLvlLbl val="0"/>
      </c:catAx>
      <c:valAx>
        <c:axId val="135220224"/>
        <c:scaling>
          <c:orientation val="minMax"/>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135218688"/>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63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35489408"/>
        <c:axId val="135490944"/>
      </c:barChart>
      <c:catAx>
        <c:axId val="1354894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35490944"/>
        <c:crosses val="autoZero"/>
        <c:auto val="1"/>
        <c:lblAlgn val="ctr"/>
        <c:lblOffset val="100"/>
        <c:noMultiLvlLbl val="0"/>
      </c:catAx>
      <c:valAx>
        <c:axId val="135490944"/>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35489408"/>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86383452208749E-2"/>
          <c:y val="1.6010368660394958E-2"/>
          <c:w val="0.74402268351991963"/>
          <c:h val="0.90522425731607303"/>
        </c:manualLayout>
      </c:layout>
      <c:barChart>
        <c:barDir val="col"/>
        <c:grouping val="clustered"/>
        <c:varyColors val="0"/>
        <c:ser>
          <c:idx val="0"/>
          <c:order val="0"/>
          <c:tx>
            <c:strRef>
              <c:f>Sheet1!$B$1</c:f>
              <c:strCache>
                <c:ptCount val="1"/>
                <c:pt idx="0">
                  <c:v>Gastrointestinal disease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2008-2012</c:v>
                </c:pt>
                <c:pt idx="1">
                  <c:v>2013-2017</c:v>
                </c:pt>
              </c:strCache>
            </c:strRef>
          </c:cat>
          <c:val>
            <c:numRef>
              <c:f>Sheet1!$B$2:$B$3</c:f>
              <c:numCache>
                <c:formatCode>General</c:formatCode>
                <c:ptCount val="2"/>
                <c:pt idx="0">
                  <c:v>36.5</c:v>
                </c:pt>
                <c:pt idx="1">
                  <c:v>44.2</c:v>
                </c:pt>
              </c:numCache>
            </c:numRef>
          </c:val>
          <c:extLst xmlns:c16r2="http://schemas.microsoft.com/office/drawing/2015/06/chart">
            <c:ext xmlns:c16="http://schemas.microsoft.com/office/drawing/2014/chart" uri="{C3380CC4-5D6E-409C-BE32-E72D297353CC}">
              <c16:uniqueId val="{00000000-902D-47B3-9B08-C75B514FF092}"/>
            </c:ext>
          </c:extLst>
        </c:ser>
        <c:ser>
          <c:idx val="1"/>
          <c:order val="1"/>
          <c:tx>
            <c:strRef>
              <c:f>Sheet1!$C$1</c:f>
              <c:strCache>
                <c:ptCount val="1"/>
                <c:pt idx="0">
                  <c:v>Chronic Hepatitis C</c:v>
                </c:pt>
              </c:strCache>
            </c:strRef>
          </c:tx>
          <c:spPr>
            <a:solidFill>
              <a:schemeClr val="accent4"/>
            </a:solidFill>
            <a:ln>
              <a:noFill/>
            </a:ln>
            <a:effectLst/>
          </c:spPr>
          <c:invertIfNegative val="0"/>
          <c:dLbls>
            <c:dLbl>
              <c:idx val="1"/>
              <c:layout>
                <c:manualLayout>
                  <c:x val="2.7125962102938681E-4"/>
                  <c:y val="2.184171591634525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0-8962-4FC1-BBCE-783ED9EFEC3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2008-2012</c:v>
                </c:pt>
                <c:pt idx="1">
                  <c:v>2013-2017</c:v>
                </c:pt>
              </c:strCache>
            </c:strRef>
          </c:cat>
          <c:val>
            <c:numRef>
              <c:f>Sheet1!$C$2:$C$3</c:f>
              <c:numCache>
                <c:formatCode>General</c:formatCode>
                <c:ptCount val="2"/>
                <c:pt idx="0">
                  <c:v>46.4</c:v>
                </c:pt>
                <c:pt idx="1">
                  <c:v>77.8</c:v>
                </c:pt>
              </c:numCache>
            </c:numRef>
          </c:val>
          <c:extLst xmlns:c16r2="http://schemas.microsoft.com/office/drawing/2015/06/chart">
            <c:ext xmlns:c16="http://schemas.microsoft.com/office/drawing/2014/chart" uri="{C3380CC4-5D6E-409C-BE32-E72D297353CC}">
              <c16:uniqueId val="{00000001-902D-47B3-9B08-C75B514FF092}"/>
            </c:ext>
          </c:extLst>
        </c:ser>
        <c:ser>
          <c:idx val="2"/>
          <c:order val="2"/>
          <c:tx>
            <c:strRef>
              <c:f>Sheet1!$D$1</c:f>
              <c:strCache>
                <c:ptCount val="1"/>
                <c:pt idx="0">
                  <c:v>Chlamydia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2008-2012</c:v>
                </c:pt>
                <c:pt idx="1">
                  <c:v>2013-2017</c:v>
                </c:pt>
              </c:strCache>
            </c:strRef>
          </c:cat>
          <c:val>
            <c:numRef>
              <c:f>Sheet1!$D$2:$D$3</c:f>
              <c:numCache>
                <c:formatCode>General</c:formatCode>
                <c:ptCount val="2"/>
                <c:pt idx="0">
                  <c:v>141.5</c:v>
                </c:pt>
                <c:pt idx="1">
                  <c:v>182.7</c:v>
                </c:pt>
              </c:numCache>
            </c:numRef>
          </c:val>
          <c:extLst xmlns:c16r2="http://schemas.microsoft.com/office/drawing/2015/06/chart">
            <c:ext xmlns:c16="http://schemas.microsoft.com/office/drawing/2014/chart" uri="{C3380CC4-5D6E-409C-BE32-E72D297353CC}">
              <c16:uniqueId val="{00000003-902D-47B3-9B08-C75B514FF092}"/>
            </c:ext>
          </c:extLst>
        </c:ser>
        <c:dLbls>
          <c:dLblPos val="outEnd"/>
          <c:showLegendKey val="0"/>
          <c:showVal val="1"/>
          <c:showCatName val="0"/>
          <c:showSerName val="0"/>
          <c:showPercent val="0"/>
          <c:showBubbleSize val="0"/>
        </c:dLbls>
        <c:gapWidth val="219"/>
        <c:axId val="136005888"/>
        <c:axId val="136024064"/>
      </c:barChart>
      <c:catAx>
        <c:axId val="13600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j-lt"/>
                <a:ea typeface="+mn-ea"/>
                <a:cs typeface="+mn-cs"/>
              </a:defRPr>
            </a:pPr>
            <a:endParaRPr lang="en-US"/>
          </a:p>
        </c:txPr>
        <c:crossAx val="136024064"/>
        <c:crosses val="autoZero"/>
        <c:auto val="1"/>
        <c:lblAlgn val="ctr"/>
        <c:lblOffset val="100"/>
        <c:noMultiLvlLbl val="0"/>
      </c:catAx>
      <c:valAx>
        <c:axId val="136024064"/>
        <c:scaling>
          <c:orientation val="minMax"/>
          <c:max val="30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6005888"/>
        <c:crosses val="autoZero"/>
        <c:crossBetween val="between"/>
      </c:valAx>
      <c:spPr>
        <a:noFill/>
        <a:ln>
          <a:noFill/>
        </a:ln>
        <a:effectLst/>
      </c:spPr>
    </c:plotArea>
    <c:legend>
      <c:legendPos val="l"/>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elveticaNeueLT Std Cn" panose="020B0506030502030204" pitchFamily="34" charset="0"/>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elveticaNeueLT Std Cn" panose="020B0506030502030204" pitchFamily="34" charset="0"/>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elveticaNeueLT Std Cn" panose="020B0506030502030204" pitchFamily="34" charset="0"/>
                <a:ea typeface="+mn-ea"/>
                <a:cs typeface="+mn-cs"/>
              </a:defRPr>
            </a:pPr>
            <a:endParaRPr lang="en-US"/>
          </a:p>
        </c:txPr>
      </c:legendEntry>
      <c:layout>
        <c:manualLayout>
          <c:xMode val="edge"/>
          <c:yMode val="edge"/>
          <c:x val="0.75985729566026206"/>
          <c:y val="0.23330084047759583"/>
          <c:w val="0.2390516704918719"/>
          <c:h val="0.56052910588676119"/>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25001107310927"/>
          <c:y val="2.9696460070684782E-2"/>
          <c:w val="0.87695030607170454"/>
          <c:h val="0.87816667142386362"/>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257D-436B-9283-690A4DF3913E}"/>
              </c:ext>
            </c:extLst>
          </c:dPt>
          <c:dLbls>
            <c:dLbl>
              <c:idx val="0"/>
              <c:tx>
                <c:rich>
                  <a:bodyPr/>
                  <a:lstStyle/>
                  <a:p>
                    <a:r>
                      <a:rPr lang="en-US" dirty="0" smtClean="0"/>
                      <a:t>15%</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257D-436B-9283-690A4DF3913E}"/>
                </c:ext>
              </c:extLst>
            </c:dLbl>
            <c:dLbl>
              <c:idx val="1"/>
              <c:tx>
                <c:rich>
                  <a:bodyPr/>
                  <a:lstStyle/>
                  <a:p>
                    <a:r>
                      <a:rPr lang="en-US" dirty="0" smtClean="0"/>
                      <a:t>14%</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57D-436B-9283-690A4DF3913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2011-2012</c:v>
                </c:pt>
                <c:pt idx="1">
                  <c:v>2013-2014</c:v>
                </c:pt>
              </c:strCache>
            </c:strRef>
          </c:cat>
          <c:val>
            <c:numRef>
              <c:f>Sheet1!$B$2:$B$3</c:f>
              <c:numCache>
                <c:formatCode>0.00%</c:formatCode>
                <c:ptCount val="2"/>
                <c:pt idx="0">
                  <c:v>0.152</c:v>
                </c:pt>
                <c:pt idx="1">
                  <c:v>0.13600000000000001</c:v>
                </c:pt>
              </c:numCache>
            </c:numRef>
          </c:val>
          <c:extLst xmlns:c16r2="http://schemas.microsoft.com/office/drawing/2015/06/chart">
            <c:ext xmlns:c16="http://schemas.microsoft.com/office/drawing/2014/chart" uri="{C3380CC4-5D6E-409C-BE32-E72D297353CC}">
              <c16:uniqueId val="{00000002-257D-436B-9283-690A4DF3913E}"/>
            </c:ext>
          </c:extLst>
        </c:ser>
        <c:dLbls>
          <c:showLegendKey val="0"/>
          <c:showVal val="0"/>
          <c:showCatName val="0"/>
          <c:showSerName val="0"/>
          <c:showPercent val="0"/>
          <c:showBubbleSize val="0"/>
        </c:dLbls>
        <c:gapWidth val="150"/>
        <c:axId val="140939648"/>
        <c:axId val="140941184"/>
      </c:barChart>
      <c:catAx>
        <c:axId val="14093964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j-lt"/>
                <a:ea typeface="+mn-ea"/>
                <a:cs typeface="+mn-cs"/>
              </a:defRPr>
            </a:pPr>
            <a:endParaRPr lang="en-US"/>
          </a:p>
        </c:txPr>
        <c:crossAx val="140941184"/>
        <c:crosses val="autoZero"/>
        <c:auto val="1"/>
        <c:lblAlgn val="ctr"/>
        <c:lblOffset val="100"/>
        <c:noMultiLvlLbl val="0"/>
      </c:catAx>
      <c:valAx>
        <c:axId val="140941184"/>
        <c:scaling>
          <c:orientation val="minMax"/>
          <c:max val="0.2"/>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40939648"/>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63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02764672"/>
        <c:axId val="202766208"/>
      </c:barChart>
      <c:catAx>
        <c:axId val="202764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02766208"/>
        <c:crosses val="autoZero"/>
        <c:auto val="1"/>
        <c:lblAlgn val="ctr"/>
        <c:lblOffset val="100"/>
        <c:noMultiLvlLbl val="0"/>
      </c:catAx>
      <c:valAx>
        <c:axId val="202766208"/>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0276467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83262877690946"/>
          <c:y val="0.12862005954618511"/>
          <c:w val="0.86188025947790248"/>
          <c:h val="0.78309420096880289"/>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4-1D36-4816-B189-81AAF61298EB}"/>
              </c:ext>
            </c:extLst>
          </c:dPt>
          <c:dPt>
            <c:idx val="1"/>
            <c:invertIfNegative val="0"/>
            <c:bubble3D val="0"/>
            <c:extLst xmlns:c16r2="http://schemas.microsoft.com/office/drawing/2015/06/chart">
              <c:ext xmlns:c16="http://schemas.microsoft.com/office/drawing/2014/chart" uri="{C3380CC4-5D6E-409C-BE32-E72D297353CC}">
                <c16:uniqueId val="{00000003-1D36-4816-B189-81AAF61298E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2010-2012</c:v>
                </c:pt>
                <c:pt idx="1">
                  <c:v>2014-2016</c:v>
                </c:pt>
              </c:strCache>
            </c:strRef>
          </c:cat>
          <c:val>
            <c:numRef>
              <c:f>Sheet1!$B$2:$B$3</c:f>
              <c:numCache>
                <c:formatCode>General</c:formatCode>
                <c:ptCount val="2"/>
                <c:pt idx="0">
                  <c:v>7400.7</c:v>
                </c:pt>
                <c:pt idx="1">
                  <c:v>7808.6</c:v>
                </c:pt>
              </c:numCache>
            </c:numRef>
          </c:val>
          <c:extLst xmlns:c16r2="http://schemas.microsoft.com/office/drawing/2015/06/chart">
            <c:ext xmlns:c16="http://schemas.microsoft.com/office/drawing/2014/chart" uri="{C3380CC4-5D6E-409C-BE32-E72D297353CC}">
              <c16:uniqueId val="{00000000-1D36-4816-B189-81AAF61298EB}"/>
            </c:ext>
          </c:extLst>
        </c:ser>
        <c:dLbls>
          <c:showLegendKey val="0"/>
          <c:showVal val="0"/>
          <c:showCatName val="0"/>
          <c:showSerName val="0"/>
          <c:showPercent val="0"/>
          <c:showBubbleSize val="0"/>
        </c:dLbls>
        <c:gapWidth val="219"/>
        <c:axId val="103078912"/>
        <c:axId val="103179008"/>
      </c:barChart>
      <c:catAx>
        <c:axId val="103078912"/>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03179008"/>
        <c:crosses val="autoZero"/>
        <c:auto val="1"/>
        <c:lblAlgn val="ctr"/>
        <c:lblOffset val="100"/>
        <c:noMultiLvlLbl val="0"/>
      </c:catAx>
      <c:valAx>
        <c:axId val="103179008"/>
        <c:scaling>
          <c:orientation val="minMax"/>
          <c:max val="8000"/>
          <c:min val="0"/>
        </c:scaling>
        <c:delete val="1"/>
        <c:axPos val="l"/>
        <c:majorGridlines>
          <c:spPr>
            <a:ln w="19050" cap="flat" cmpd="sng" algn="ctr">
              <a:solidFill>
                <a:schemeClr val="accent1">
                  <a:lumMod val="40000"/>
                  <a:lumOff val="60000"/>
                </a:schemeClr>
              </a:solidFill>
              <a:round/>
            </a:ln>
            <a:effectLst/>
          </c:spPr>
        </c:majorGridlines>
        <c:numFmt formatCode="General" sourceLinked="1"/>
        <c:majorTickMark val="out"/>
        <c:minorTickMark val="none"/>
        <c:tickLblPos val="nextTo"/>
        <c:crossAx val="103078912"/>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63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13265408"/>
        <c:axId val="213283584"/>
      </c:barChart>
      <c:catAx>
        <c:axId val="2132654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13283584"/>
        <c:crosses val="autoZero"/>
        <c:auto val="1"/>
        <c:lblAlgn val="ctr"/>
        <c:lblOffset val="100"/>
        <c:noMultiLvlLbl val="0"/>
      </c:catAx>
      <c:valAx>
        <c:axId val="213283584"/>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13265408"/>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9720834096014"/>
          <c:y val="3.4229331446260759E-2"/>
          <c:w val="0.86188025947790248"/>
          <c:h val="0.8864052120846147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FFBB-4332-A004-2C71331BA14A}"/>
              </c:ext>
            </c:extLst>
          </c:dPt>
          <c:dPt>
            <c:idx val="1"/>
            <c:invertIfNegative val="0"/>
            <c:bubble3D val="0"/>
            <c:extLst xmlns:c16r2="http://schemas.microsoft.com/office/drawing/2015/06/chart">
              <c:ext xmlns:c16="http://schemas.microsoft.com/office/drawing/2014/chart" uri="{C3380CC4-5D6E-409C-BE32-E72D297353CC}">
                <c16:uniqueId val="{00000001-FFBB-4332-A004-2C71331BA14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2010-2013</c:v>
                </c:pt>
                <c:pt idx="1">
                  <c:v>2014-2016</c:v>
                </c:pt>
              </c:strCache>
            </c:strRef>
          </c:cat>
          <c:val>
            <c:numRef>
              <c:f>Sheet1!$B$2:$B$3</c:f>
              <c:numCache>
                <c:formatCode>0.0</c:formatCode>
                <c:ptCount val="2"/>
                <c:pt idx="0">
                  <c:v>232.88244317389484</c:v>
                </c:pt>
                <c:pt idx="1">
                  <c:v>349.89503149055281</c:v>
                </c:pt>
              </c:numCache>
            </c:numRef>
          </c:val>
          <c:extLst xmlns:c16r2="http://schemas.microsoft.com/office/drawing/2015/06/chart">
            <c:ext xmlns:c16="http://schemas.microsoft.com/office/drawing/2014/chart" uri="{C3380CC4-5D6E-409C-BE32-E72D297353CC}">
              <c16:uniqueId val="{00000002-FFBB-4332-A004-2C71331BA14A}"/>
            </c:ext>
          </c:extLst>
        </c:ser>
        <c:dLbls>
          <c:showLegendKey val="0"/>
          <c:showVal val="0"/>
          <c:showCatName val="0"/>
          <c:showSerName val="0"/>
          <c:showPercent val="0"/>
          <c:showBubbleSize val="0"/>
        </c:dLbls>
        <c:gapWidth val="150"/>
        <c:axId val="107720704"/>
        <c:axId val="107722240"/>
      </c:barChart>
      <c:catAx>
        <c:axId val="10772070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j-lt"/>
                <a:ea typeface="+mn-ea"/>
                <a:cs typeface="+mn-cs"/>
              </a:defRPr>
            </a:pPr>
            <a:endParaRPr lang="en-US"/>
          </a:p>
        </c:txPr>
        <c:crossAx val="107722240"/>
        <c:crosses val="autoZero"/>
        <c:auto val="1"/>
        <c:lblAlgn val="ctr"/>
        <c:lblOffset val="100"/>
        <c:noMultiLvlLbl val="0"/>
      </c:catAx>
      <c:valAx>
        <c:axId val="107722240"/>
        <c:scaling>
          <c:orientation val="minMax"/>
          <c:max val="40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10772070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HelveticaNeueLT Std Cn" panose="020B0506030502030204" pitchFamily="34" charset="0"/>
                <a:ea typeface="+mn-ea"/>
                <a:cs typeface="+mn-cs"/>
              </a:defRPr>
            </a:pPr>
            <a:r>
              <a:rPr lang="en-US" sz="2400" b="1" dirty="0" smtClean="0">
                <a:solidFill>
                  <a:schemeClr val="tx1"/>
                </a:solidFill>
                <a:latin typeface="+mj-lt"/>
              </a:rPr>
              <a:t>Aroostook: Obesity</a:t>
            </a:r>
            <a:r>
              <a:rPr lang="en-US" sz="2400" b="1" baseline="0" dirty="0" smtClean="0">
                <a:solidFill>
                  <a:schemeClr val="tx1"/>
                </a:solidFill>
                <a:latin typeface="+mj-lt"/>
              </a:rPr>
              <a:t> (Adults)</a:t>
            </a:r>
            <a:endParaRPr lang="en-US" sz="2400" b="1" dirty="0">
              <a:solidFill>
                <a:schemeClr val="tx1"/>
              </a:solidFill>
              <a:latin typeface="+mj-lt"/>
            </a:endParaRPr>
          </a:p>
        </c:rich>
      </c:tx>
      <c:overlay val="0"/>
      <c:spPr>
        <a:noFill/>
        <a:ln>
          <a:noFill/>
        </a:ln>
        <a:effectLst/>
      </c:spPr>
    </c:title>
    <c:autoTitleDeleted val="0"/>
    <c:plotArea>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6BAF-4C1D-87B6-405CD24D25A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(Adults)</c:v>
                </c:pt>
              </c:strCache>
            </c:strRef>
          </c:cat>
          <c:val>
            <c:numRef>
              <c:f>Sheet1!$B$2</c:f>
              <c:numCache>
                <c:formatCode>0%</c:formatCode>
                <c:ptCount val="1"/>
                <c:pt idx="0">
                  <c:v>0.34200000000000003</c:v>
                </c:pt>
              </c:numCache>
            </c:numRef>
          </c:val>
          <c:extLst xmlns:c16r2="http://schemas.microsoft.com/office/drawing/2015/06/chart">
            <c:ext xmlns:c16="http://schemas.microsoft.com/office/drawing/2014/chart" uri="{C3380CC4-5D6E-409C-BE32-E72D297353CC}">
              <c16:uniqueId val="{00000002-6BAF-4C1D-87B6-405CD24D25A3}"/>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(Adults)</c:v>
                </c:pt>
              </c:strCache>
            </c:strRef>
          </c:cat>
          <c:val>
            <c:numRef>
              <c:f>Sheet1!$C$2</c:f>
              <c:numCache>
                <c:formatCode>0%</c:formatCode>
                <c:ptCount val="1"/>
                <c:pt idx="0">
                  <c:v>0.35599999999999998</c:v>
                </c:pt>
              </c:numCache>
            </c:numRef>
          </c:val>
          <c:extLst xmlns:c16r2="http://schemas.microsoft.com/office/drawing/2015/06/chart">
            <c:ext xmlns:c16="http://schemas.microsoft.com/office/drawing/2014/chart" uri="{C3380CC4-5D6E-409C-BE32-E72D297353CC}">
              <c16:uniqueId val="{00000002-0433-4113-A863-9FE905996A34}"/>
            </c:ext>
          </c:extLst>
        </c:ser>
        <c:dLbls>
          <c:showLegendKey val="0"/>
          <c:showVal val="0"/>
          <c:showCatName val="0"/>
          <c:showSerName val="0"/>
          <c:showPercent val="0"/>
          <c:showBubbleSize val="0"/>
        </c:dLbls>
        <c:gapWidth val="219"/>
        <c:overlap val="-27"/>
        <c:axId val="107904384"/>
        <c:axId val="107910272"/>
      </c:barChart>
      <c:catAx>
        <c:axId val="107904384"/>
        <c:scaling>
          <c:orientation val="minMax"/>
        </c:scaling>
        <c:delete val="1"/>
        <c:axPos val="b"/>
        <c:numFmt formatCode="General" sourceLinked="1"/>
        <c:majorTickMark val="none"/>
        <c:minorTickMark val="none"/>
        <c:tickLblPos val="nextTo"/>
        <c:crossAx val="107910272"/>
        <c:crosses val="autoZero"/>
        <c:auto val="1"/>
        <c:lblAlgn val="ctr"/>
        <c:lblOffset val="100"/>
        <c:noMultiLvlLbl val="0"/>
      </c:catAx>
      <c:valAx>
        <c:axId val="107910272"/>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07904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baseline="0" dirty="0" smtClean="0">
                <a:solidFill>
                  <a:schemeClr val="tx1"/>
                </a:solidFill>
                <a:latin typeface="+mj-lt"/>
              </a:rPr>
              <a:t>Aroostook: Obesity (HS Students)</a:t>
            </a:r>
            <a:endParaRPr lang="en-US" sz="2400" b="1" baseline="0" dirty="0">
              <a:solidFill>
                <a:schemeClr val="tx1"/>
              </a:solidFill>
              <a:latin typeface="+mj-lt"/>
            </a:endParaRPr>
          </a:p>
        </c:rich>
      </c:tx>
      <c:layout>
        <c:manualLayout>
          <c:xMode val="edge"/>
          <c:yMode val="edge"/>
          <c:x val="0.20014044328218353"/>
          <c:y val="0"/>
        </c:manualLayout>
      </c:layout>
      <c:overlay val="0"/>
      <c:spPr>
        <a:noFill/>
        <a:ln>
          <a:noFill/>
        </a:ln>
        <a:effectLst/>
      </c:spPr>
    </c:title>
    <c:autoTitleDeleted val="0"/>
    <c:plotArea>
      <c:layout>
        <c:manualLayout>
          <c:layoutTarget val="inner"/>
          <c:xMode val="edge"/>
          <c:yMode val="edge"/>
          <c:x val="9.7868297974137958E-2"/>
          <c:y val="0.2144562184015871"/>
          <c:w val="0.8669747437394546"/>
          <c:h val="0.75332115624098273"/>
        </c:manualLayout>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8712-4CB0-BD34-DB4E9ECB882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(High School)</c:v>
                </c:pt>
              </c:strCache>
            </c:strRef>
          </c:cat>
          <c:val>
            <c:numRef>
              <c:f>Sheet1!$B$2</c:f>
              <c:numCache>
                <c:formatCode>0%</c:formatCode>
                <c:ptCount val="1"/>
                <c:pt idx="0">
                  <c:v>0.14699999999999999</c:v>
                </c:pt>
              </c:numCache>
            </c:numRef>
          </c:val>
          <c:extLst xmlns:c16r2="http://schemas.microsoft.com/office/drawing/2015/06/chart">
            <c:ext xmlns:c16="http://schemas.microsoft.com/office/drawing/2014/chart" uri="{C3380CC4-5D6E-409C-BE32-E72D297353CC}">
              <c16:uniqueId val="{00000001-8712-4CB0-BD34-DB4E9ECB8824}"/>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(High School)</c:v>
                </c:pt>
              </c:strCache>
            </c:strRef>
          </c:cat>
          <c:val>
            <c:numRef>
              <c:f>Sheet1!$C$2</c:f>
              <c:numCache>
                <c:formatCode>0%</c:formatCode>
                <c:ptCount val="1"/>
                <c:pt idx="0">
                  <c:v>0.20899999999999999</c:v>
                </c:pt>
              </c:numCache>
            </c:numRef>
          </c:val>
          <c:extLst xmlns:c16r2="http://schemas.microsoft.com/office/drawing/2015/06/chart">
            <c:ext xmlns:c16="http://schemas.microsoft.com/office/drawing/2014/chart" uri="{C3380CC4-5D6E-409C-BE32-E72D297353CC}">
              <c16:uniqueId val="{00000002-8712-4CB0-BD34-DB4E9ECB8824}"/>
            </c:ext>
          </c:extLst>
        </c:ser>
        <c:dLbls>
          <c:showLegendKey val="0"/>
          <c:showVal val="0"/>
          <c:showCatName val="0"/>
          <c:showSerName val="0"/>
          <c:showPercent val="0"/>
          <c:showBubbleSize val="0"/>
        </c:dLbls>
        <c:gapWidth val="219"/>
        <c:overlap val="-27"/>
        <c:axId val="107974656"/>
        <c:axId val="107976192"/>
      </c:barChart>
      <c:catAx>
        <c:axId val="107974656"/>
        <c:scaling>
          <c:orientation val="minMax"/>
        </c:scaling>
        <c:delete val="1"/>
        <c:axPos val="b"/>
        <c:numFmt formatCode="General" sourceLinked="1"/>
        <c:majorTickMark val="none"/>
        <c:minorTickMark val="none"/>
        <c:tickLblPos val="nextTo"/>
        <c:crossAx val="107976192"/>
        <c:crosses val="autoZero"/>
        <c:auto val="1"/>
        <c:lblAlgn val="ctr"/>
        <c:lblOffset val="100"/>
        <c:noMultiLvlLbl val="0"/>
      </c:catAx>
      <c:valAx>
        <c:axId val="107976192"/>
        <c:scaling>
          <c:orientation val="minMax"/>
          <c:max val="0.4"/>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07974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9030268456974"/>
          <c:y val="4.7450530501299291E-2"/>
          <c:w val="0.89890969731543025"/>
          <c:h val="0.86554245129768193"/>
        </c:manualLayout>
      </c:layout>
      <c:lineChart>
        <c:grouping val="stacked"/>
        <c:varyColors val="0"/>
        <c:ser>
          <c:idx val="0"/>
          <c:order val="0"/>
          <c:tx>
            <c:strRef>
              <c:f>Sheet1!$B$1</c:f>
              <c:strCache>
                <c:ptCount val="1"/>
                <c:pt idx="0">
                  <c:v>Cigarettes</c:v>
                </c:pt>
              </c:strCache>
            </c:strRef>
          </c:tx>
          <c:spPr>
            <a:ln w="28575" cap="rnd">
              <a:solidFill>
                <a:schemeClr val="accent2"/>
              </a:solidFill>
              <a:round/>
            </a:ln>
            <a:effectLst/>
          </c:spPr>
          <c:marker>
            <c:symbol val="square"/>
            <c:size val="5"/>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2013</c:v>
                </c:pt>
                <c:pt idx="2">
                  <c:v>2015</c:v>
                </c:pt>
                <c:pt idx="3">
                  <c:v>2017</c:v>
                </c:pt>
              </c:numCache>
            </c:numRef>
          </c:cat>
          <c:val>
            <c:numRef>
              <c:f>Sheet1!$B$2:$B$5</c:f>
              <c:numCache>
                <c:formatCode>General</c:formatCode>
                <c:ptCount val="4"/>
                <c:pt idx="0">
                  <c:v>17</c:v>
                </c:pt>
                <c:pt idx="1">
                  <c:v>16</c:v>
                </c:pt>
                <c:pt idx="2">
                  <c:v>15</c:v>
                </c:pt>
                <c:pt idx="3">
                  <c:v>13</c:v>
                </c:pt>
              </c:numCache>
            </c:numRef>
          </c:val>
          <c:smooth val="0"/>
          <c:extLst xmlns:c16r2="http://schemas.microsoft.com/office/drawing/2015/06/chart">
            <c:ext xmlns:c16="http://schemas.microsoft.com/office/drawing/2014/chart" uri="{C3380CC4-5D6E-409C-BE32-E72D297353CC}">
              <c16:uniqueId val="{00000000-8B6E-4C4E-8EC0-385B7AFF96E2}"/>
            </c:ext>
          </c:extLst>
        </c:ser>
        <c:dLbls>
          <c:showLegendKey val="0"/>
          <c:showVal val="0"/>
          <c:showCatName val="0"/>
          <c:showSerName val="0"/>
          <c:showPercent val="0"/>
          <c:showBubbleSize val="0"/>
        </c:dLbls>
        <c:marker val="1"/>
        <c:smooth val="0"/>
        <c:axId val="108638976"/>
        <c:axId val="108640512"/>
      </c:lineChart>
      <c:catAx>
        <c:axId val="10863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8640512"/>
        <c:crosses val="autoZero"/>
        <c:auto val="1"/>
        <c:lblAlgn val="ctr"/>
        <c:lblOffset val="100"/>
        <c:noMultiLvlLbl val="0"/>
      </c:catAx>
      <c:valAx>
        <c:axId val="1086405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863897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Smoking</c:v>
                </c:pt>
              </c:strCache>
            </c:strRef>
          </c:tx>
          <c:spPr>
            <a:solidFill>
              <a:schemeClr val="accent2"/>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B8A0-4479-BBC6-E8DA7D0C5AD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2017</c:v>
                </c:pt>
              </c:numCache>
            </c:numRef>
          </c:cat>
          <c:val>
            <c:numRef>
              <c:f>Sheet1!$B$2:$B$3</c:f>
              <c:numCache>
                <c:formatCode>0%</c:formatCode>
                <c:ptCount val="2"/>
                <c:pt idx="0">
                  <c:v>0.22900000000000001</c:v>
                </c:pt>
                <c:pt idx="1">
                  <c:v>0.13700000000000001</c:v>
                </c:pt>
              </c:numCache>
            </c:numRef>
          </c:val>
          <c:extLst xmlns:c16r2="http://schemas.microsoft.com/office/drawing/2015/06/chart">
            <c:ext xmlns:c16="http://schemas.microsoft.com/office/drawing/2014/chart" uri="{C3380CC4-5D6E-409C-BE32-E72D297353CC}">
              <c16:uniqueId val="{00000002-B8A0-4479-BBC6-E8DA7D0C5AD1}"/>
            </c:ext>
          </c:extLst>
        </c:ser>
        <c:dLbls>
          <c:showLegendKey val="0"/>
          <c:showVal val="0"/>
          <c:showCatName val="0"/>
          <c:showSerName val="0"/>
          <c:showPercent val="0"/>
          <c:showBubbleSize val="0"/>
        </c:dLbls>
        <c:gapWidth val="219"/>
        <c:overlap val="-27"/>
        <c:axId val="108727296"/>
        <c:axId val="108733184"/>
      </c:barChart>
      <c:catAx>
        <c:axId val="1087272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08733184"/>
        <c:crosses val="autoZero"/>
        <c:auto val="1"/>
        <c:lblAlgn val="ctr"/>
        <c:lblOffset val="100"/>
        <c:noMultiLvlLbl val="0"/>
      </c:catAx>
      <c:valAx>
        <c:axId val="108733184"/>
        <c:scaling>
          <c:orientation val="minMax"/>
          <c:max val="0.25"/>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0872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Alcohol</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2013</c:v>
                </c:pt>
                <c:pt idx="2">
                  <c:v>2015</c:v>
                </c:pt>
                <c:pt idx="3">
                  <c:v>2017</c:v>
                </c:pt>
              </c:numCache>
            </c:numRef>
          </c:cat>
          <c:val>
            <c:numRef>
              <c:f>Sheet1!$B$2:$B$5</c:f>
              <c:numCache>
                <c:formatCode>General</c:formatCode>
                <c:ptCount val="4"/>
                <c:pt idx="0">
                  <c:v>27</c:v>
                </c:pt>
                <c:pt idx="1">
                  <c:v>27</c:v>
                </c:pt>
                <c:pt idx="2">
                  <c:v>28</c:v>
                </c:pt>
                <c:pt idx="3">
                  <c:v>23</c:v>
                </c:pt>
              </c:numCache>
            </c:numRef>
          </c:val>
          <c:smooth val="0"/>
          <c:extLst xmlns:c16r2="http://schemas.microsoft.com/office/drawing/2015/06/chart">
            <c:ext xmlns:c16="http://schemas.microsoft.com/office/drawing/2014/chart" uri="{C3380CC4-5D6E-409C-BE32-E72D297353CC}">
              <c16:uniqueId val="{00000000-150F-4DD5-B18B-3DD44DF97606}"/>
            </c:ext>
          </c:extLst>
        </c:ser>
        <c:ser>
          <c:idx val="1"/>
          <c:order val="1"/>
          <c:tx>
            <c:strRef>
              <c:f>Sheet1!$C$1</c:f>
              <c:strCache>
                <c:ptCount val="1"/>
                <c:pt idx="0">
                  <c:v>Marijuana</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2013</c:v>
                </c:pt>
                <c:pt idx="2">
                  <c:v>2015</c:v>
                </c:pt>
                <c:pt idx="3">
                  <c:v>2017</c:v>
                </c:pt>
              </c:numCache>
            </c:numRef>
          </c:cat>
          <c:val>
            <c:numRef>
              <c:f>Sheet1!$C$2:$C$5</c:f>
              <c:numCache>
                <c:formatCode>General</c:formatCode>
                <c:ptCount val="4"/>
                <c:pt idx="0">
                  <c:v>17</c:v>
                </c:pt>
                <c:pt idx="1">
                  <c:v>17</c:v>
                </c:pt>
                <c:pt idx="2">
                  <c:v>17</c:v>
                </c:pt>
                <c:pt idx="3">
                  <c:v>15</c:v>
                </c:pt>
              </c:numCache>
            </c:numRef>
          </c:val>
          <c:smooth val="0"/>
          <c:extLst xmlns:c16r2="http://schemas.microsoft.com/office/drawing/2015/06/chart">
            <c:ext xmlns:c16="http://schemas.microsoft.com/office/drawing/2014/chart" uri="{C3380CC4-5D6E-409C-BE32-E72D297353CC}">
              <c16:uniqueId val="{00000001-150F-4DD5-B18B-3DD44DF97606}"/>
            </c:ext>
          </c:extLst>
        </c:ser>
        <c:dLbls>
          <c:showLegendKey val="0"/>
          <c:showVal val="0"/>
          <c:showCatName val="0"/>
          <c:showSerName val="0"/>
          <c:showPercent val="0"/>
          <c:showBubbleSize val="0"/>
        </c:dLbls>
        <c:marker val="1"/>
        <c:smooth val="0"/>
        <c:axId val="108857984"/>
        <c:axId val="108888448"/>
      </c:lineChart>
      <c:catAx>
        <c:axId val="10885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08888448"/>
        <c:crosses val="autoZero"/>
        <c:auto val="1"/>
        <c:lblAlgn val="ctr"/>
        <c:lblOffset val="100"/>
        <c:noMultiLvlLbl val="0"/>
      </c:catAx>
      <c:valAx>
        <c:axId val="1088884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8857984"/>
        <c:crosses val="autoZero"/>
        <c:crossBetween val="between"/>
      </c:valAx>
      <c:spPr>
        <a:noFill/>
        <a:ln>
          <a:noFill/>
        </a:ln>
        <a:effectLst/>
      </c:spPr>
    </c:plotArea>
    <c:legend>
      <c:legendPos val="r"/>
      <c:layout>
        <c:manualLayout>
          <c:xMode val="edge"/>
          <c:yMode val="edge"/>
          <c:x val="0.75447246227713949"/>
          <c:y val="0.27156743686890628"/>
          <c:w val="0.24552753772286054"/>
          <c:h val="0.294773979387893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63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10250240"/>
        <c:axId val="110288896"/>
      </c:barChart>
      <c:catAx>
        <c:axId val="110250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10288896"/>
        <c:crosses val="autoZero"/>
        <c:auto val="1"/>
        <c:lblAlgn val="ctr"/>
        <c:lblOffset val="100"/>
        <c:noMultiLvlLbl val="0"/>
      </c:catAx>
      <c:valAx>
        <c:axId val="110288896"/>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10250240"/>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87FBF-575C-411F-A36F-BCDEB7C4AE0B}" type="doc">
      <dgm:prSet loTypeId="urn:microsoft.com/office/officeart/2009/layout/CirclePictureHierarchy" loCatId="hierarchy" qsTypeId="urn:microsoft.com/office/officeart/2005/8/quickstyle/simple1" qsCatId="simple" csTypeId="urn:microsoft.com/office/officeart/2005/8/colors/colorful3" csCatId="colorful" phldr="1"/>
      <dgm:spPr/>
      <dgm:t>
        <a:bodyPr/>
        <a:lstStyle/>
        <a:p>
          <a:endParaRPr lang="en-US"/>
        </a:p>
      </dgm:t>
    </dgm:pt>
    <dgm:pt modelId="{AB2B4223-06A5-4FF2-B474-C8E493045211}">
      <dgm:prSet phldrT="[Text]" custT="1"/>
      <dgm:spPr/>
      <dgm:t>
        <a:bodyPr/>
        <a:lstStyle/>
        <a:p>
          <a:r>
            <a:rPr lang="en-US" sz="1800" dirty="0"/>
            <a:t>Program Manager</a:t>
          </a:r>
        </a:p>
      </dgm:t>
    </dgm:pt>
    <dgm:pt modelId="{BA670DE7-CB44-4C9C-9769-26D23D9785A0}" type="parTrans" cxnId="{E64724B7-FB10-43DB-9FAB-2A7D36803A17}">
      <dgm:prSet/>
      <dgm:spPr/>
      <dgm:t>
        <a:bodyPr/>
        <a:lstStyle/>
        <a:p>
          <a:endParaRPr lang="en-US"/>
        </a:p>
      </dgm:t>
    </dgm:pt>
    <dgm:pt modelId="{8223ADCD-3460-4390-BC48-EBD2B7D1ACF0}" type="sibTrans" cxnId="{E64724B7-FB10-43DB-9FAB-2A7D36803A17}">
      <dgm:prSet/>
      <dgm:spPr/>
      <dgm:t>
        <a:bodyPr/>
        <a:lstStyle/>
        <a:p>
          <a:endParaRPr lang="en-US"/>
        </a:p>
      </dgm:t>
    </dgm:pt>
    <dgm:pt modelId="{602AF2B4-D090-47B8-9193-0BD1C27910A3}">
      <dgm:prSet phldrT="[Text]" custT="1"/>
      <dgm:spPr/>
      <dgm:t>
        <a:bodyPr/>
        <a:lstStyle/>
        <a:p>
          <a:r>
            <a:rPr lang="en-US" sz="1800" dirty="0" smtClean="0"/>
            <a:t>Metrics Committee</a:t>
          </a:r>
          <a:endParaRPr lang="en-US" sz="1800" dirty="0"/>
        </a:p>
      </dgm:t>
    </dgm:pt>
    <dgm:pt modelId="{DDE28312-F6F2-4D6E-9926-207A3472728B}" type="parTrans" cxnId="{F7B95F3C-55BF-48B8-ADB7-1DDC10E1F33F}">
      <dgm:prSet/>
      <dgm:spPr/>
      <dgm:t>
        <a:bodyPr/>
        <a:lstStyle/>
        <a:p>
          <a:endParaRPr lang="en-US"/>
        </a:p>
      </dgm:t>
    </dgm:pt>
    <dgm:pt modelId="{40F9A24B-5D5C-49CD-9823-AC448D4EBE82}" type="sibTrans" cxnId="{F7B95F3C-55BF-48B8-ADB7-1DDC10E1F33F}">
      <dgm:prSet/>
      <dgm:spPr/>
      <dgm:t>
        <a:bodyPr/>
        <a:lstStyle/>
        <a:p>
          <a:endParaRPr lang="en-US"/>
        </a:p>
      </dgm:t>
    </dgm:pt>
    <dgm:pt modelId="{01AAF7C5-ECD1-4EEE-8496-CAD6853FB07F}">
      <dgm:prSet phldrT="[Text]" custT="1"/>
      <dgm:spPr/>
      <dgm:t>
        <a:bodyPr/>
        <a:lstStyle/>
        <a:p>
          <a:r>
            <a:rPr lang="en-US" sz="1800" dirty="0"/>
            <a:t>Steering Committee</a:t>
          </a:r>
        </a:p>
      </dgm:t>
    </dgm:pt>
    <dgm:pt modelId="{82446385-3EC7-4ECE-A6E0-AFBA7CC119DA}" type="parTrans" cxnId="{356F654F-20C8-4DDD-AF69-2E29B0521F5E}">
      <dgm:prSet/>
      <dgm:spPr/>
      <dgm:t>
        <a:bodyPr/>
        <a:lstStyle/>
        <a:p>
          <a:endParaRPr lang="en-US"/>
        </a:p>
      </dgm:t>
    </dgm:pt>
    <dgm:pt modelId="{C6003FFA-1487-45A7-A7B9-BB6A8203C7AC}" type="sibTrans" cxnId="{356F654F-20C8-4DDD-AF69-2E29B0521F5E}">
      <dgm:prSet/>
      <dgm:spPr/>
      <dgm:t>
        <a:bodyPr/>
        <a:lstStyle/>
        <a:p>
          <a:endParaRPr lang="en-US"/>
        </a:p>
      </dgm:t>
    </dgm:pt>
    <dgm:pt modelId="{4132D523-9E44-4A73-973C-F1CF26D2394A}">
      <dgm:prSet phldrT="[Text]" custT="1"/>
      <dgm:spPr/>
      <dgm:t>
        <a:bodyPr/>
        <a:lstStyle/>
        <a:p>
          <a:r>
            <a:rPr lang="en-US" sz="1800" dirty="0" smtClean="0"/>
            <a:t>Data Analysis Team</a:t>
          </a:r>
          <a:endParaRPr lang="en-US" sz="1800" dirty="0"/>
        </a:p>
      </dgm:t>
    </dgm:pt>
    <dgm:pt modelId="{D2060102-2CAA-4D87-936A-866A481D05FB}" type="parTrans" cxnId="{4CD9888C-806C-4DB3-8CD1-E309B4617BB9}">
      <dgm:prSet/>
      <dgm:spPr/>
      <dgm:t>
        <a:bodyPr/>
        <a:lstStyle/>
        <a:p>
          <a:endParaRPr lang="en-US"/>
        </a:p>
      </dgm:t>
    </dgm:pt>
    <dgm:pt modelId="{FC9F50DC-F31E-44B6-852B-676699F39828}" type="sibTrans" cxnId="{4CD9888C-806C-4DB3-8CD1-E309B4617BB9}">
      <dgm:prSet/>
      <dgm:spPr/>
      <dgm:t>
        <a:bodyPr/>
        <a:lstStyle/>
        <a:p>
          <a:endParaRPr lang="en-US"/>
        </a:p>
      </dgm:t>
    </dgm:pt>
    <dgm:pt modelId="{22D71133-603E-420E-9C5C-2ECA772CE11F}">
      <dgm:prSet custT="1"/>
      <dgm:spPr/>
      <dgm:t>
        <a:bodyPr/>
        <a:lstStyle/>
        <a:p>
          <a:r>
            <a:rPr lang="en-US" sz="1800" dirty="0" smtClean="0"/>
            <a:t>Community Engagement Committee</a:t>
          </a:r>
          <a:endParaRPr lang="en-US" sz="1800" dirty="0"/>
        </a:p>
      </dgm:t>
    </dgm:pt>
    <dgm:pt modelId="{D187AF18-15F4-42EE-9FAA-F1D799087D01}" type="parTrans" cxnId="{63F78013-1176-4DC7-8F61-E48A4FB91EBD}">
      <dgm:prSet/>
      <dgm:spPr/>
      <dgm:t>
        <a:bodyPr/>
        <a:lstStyle/>
        <a:p>
          <a:endParaRPr lang="en-US"/>
        </a:p>
      </dgm:t>
    </dgm:pt>
    <dgm:pt modelId="{4D6D2581-11FF-432D-8B52-77C5D05F4836}" type="sibTrans" cxnId="{63F78013-1176-4DC7-8F61-E48A4FB91EBD}">
      <dgm:prSet/>
      <dgm:spPr/>
      <dgm:t>
        <a:bodyPr/>
        <a:lstStyle/>
        <a:p>
          <a:endParaRPr lang="en-US"/>
        </a:p>
      </dgm:t>
    </dgm:pt>
    <dgm:pt modelId="{E9144B40-71BB-45F9-A7AA-FBE76933E999}">
      <dgm:prSet custT="1"/>
      <dgm:spPr/>
      <dgm:t>
        <a:bodyPr/>
        <a:lstStyle/>
        <a:p>
          <a:r>
            <a:rPr lang="en-US" sz="1800" dirty="0"/>
            <a:t>Local Planning Teams</a:t>
          </a:r>
        </a:p>
      </dgm:t>
    </dgm:pt>
    <dgm:pt modelId="{9942D8DA-7A2A-4246-8200-6769513BC583}" type="parTrans" cxnId="{27EECACD-B9A1-4DF3-80CA-D20E4FA78952}">
      <dgm:prSet/>
      <dgm:spPr/>
      <dgm:t>
        <a:bodyPr/>
        <a:lstStyle/>
        <a:p>
          <a:endParaRPr lang="en-US"/>
        </a:p>
      </dgm:t>
    </dgm:pt>
    <dgm:pt modelId="{D6105C24-37D3-42BF-9CDD-63124CF32764}" type="sibTrans" cxnId="{27EECACD-B9A1-4DF3-80CA-D20E4FA78952}">
      <dgm:prSet/>
      <dgm:spPr/>
      <dgm:t>
        <a:bodyPr/>
        <a:lstStyle/>
        <a:p>
          <a:endParaRPr lang="en-US"/>
        </a:p>
      </dgm:t>
    </dgm:pt>
    <dgm:pt modelId="{DA1C5D32-53FC-4DE9-8607-EC89C1E48351}">
      <dgm:prSet custT="1"/>
      <dgm:spPr/>
      <dgm:t>
        <a:bodyPr/>
        <a:lstStyle/>
        <a:p>
          <a:r>
            <a:rPr lang="en-US" sz="1600" dirty="0" smtClean="0"/>
            <a:t>JSI</a:t>
          </a:r>
          <a:endParaRPr lang="en-US" sz="1600" dirty="0"/>
        </a:p>
      </dgm:t>
    </dgm:pt>
    <dgm:pt modelId="{2A0EA86A-6E6D-4D02-8957-C45981BFB9DC}" type="parTrans" cxnId="{F54542AA-5407-4A91-8EF1-ED4CBFC4FE72}">
      <dgm:prSet/>
      <dgm:spPr>
        <a:ln w="9525">
          <a:prstDash val="sysDot"/>
        </a:ln>
      </dgm:spPr>
      <dgm:t>
        <a:bodyPr/>
        <a:lstStyle/>
        <a:p>
          <a:endParaRPr lang="en-US"/>
        </a:p>
      </dgm:t>
    </dgm:pt>
    <dgm:pt modelId="{4D3A2851-97F3-48DF-A1AF-046C03A0B88E}" type="sibTrans" cxnId="{F54542AA-5407-4A91-8EF1-ED4CBFC4FE72}">
      <dgm:prSet/>
      <dgm:spPr/>
      <dgm:t>
        <a:bodyPr/>
        <a:lstStyle/>
        <a:p>
          <a:endParaRPr lang="en-US"/>
        </a:p>
      </dgm:t>
    </dgm:pt>
    <dgm:pt modelId="{D641465C-7770-495D-91E2-FEFE0BAD7856}" type="pres">
      <dgm:prSet presAssocID="{B5187FBF-575C-411F-A36F-BCDEB7C4AE0B}" presName="hierChild1" presStyleCnt="0">
        <dgm:presLayoutVars>
          <dgm:chPref val="1"/>
          <dgm:dir/>
          <dgm:animOne val="branch"/>
          <dgm:animLvl val="lvl"/>
          <dgm:resizeHandles/>
        </dgm:presLayoutVars>
      </dgm:prSet>
      <dgm:spPr/>
      <dgm:t>
        <a:bodyPr/>
        <a:lstStyle/>
        <a:p>
          <a:endParaRPr lang="en-US"/>
        </a:p>
      </dgm:t>
    </dgm:pt>
    <dgm:pt modelId="{5F65A267-3A7F-42DA-8747-8ACFDF7D1487}" type="pres">
      <dgm:prSet presAssocID="{AB2B4223-06A5-4FF2-B474-C8E493045211}" presName="hierRoot1" presStyleCnt="0"/>
      <dgm:spPr/>
      <dgm:t>
        <a:bodyPr/>
        <a:lstStyle/>
        <a:p>
          <a:endParaRPr lang="en-US"/>
        </a:p>
      </dgm:t>
    </dgm:pt>
    <dgm:pt modelId="{BEC78007-1769-4B57-AB9B-BB1C9A78C986}" type="pres">
      <dgm:prSet presAssocID="{AB2B4223-06A5-4FF2-B474-C8E493045211}" presName="composite" presStyleCnt="0"/>
      <dgm:spPr/>
      <dgm:t>
        <a:bodyPr/>
        <a:lstStyle/>
        <a:p>
          <a:endParaRPr lang="en-US"/>
        </a:p>
      </dgm:t>
    </dgm:pt>
    <dgm:pt modelId="{3FE41373-7ACE-40CD-A12C-FFB9B226E3BA}" type="pres">
      <dgm:prSet presAssocID="{AB2B4223-06A5-4FF2-B474-C8E493045211}" presName="image" presStyleLbl="node0" presStyleIdx="0" presStyleCnt="2" custScaleX="89118" custScaleY="88527" custLinFactX="100000" custLinFactNeighborX="133732" custLinFactNeighborY="95175"/>
      <dgm:spPr/>
      <dgm:t>
        <a:bodyPr/>
        <a:lstStyle/>
        <a:p>
          <a:endParaRPr lang="en-US"/>
        </a:p>
      </dgm:t>
    </dgm:pt>
    <dgm:pt modelId="{B0D09251-1EF4-4146-AFA6-FED1767DB6CF}" type="pres">
      <dgm:prSet presAssocID="{AB2B4223-06A5-4FF2-B474-C8E493045211}" presName="text" presStyleLbl="revTx" presStyleIdx="0" presStyleCnt="7" custScaleX="182062" custLinFactX="100000" custLinFactNeighborX="126534" custLinFactNeighborY="85268">
        <dgm:presLayoutVars>
          <dgm:chPref val="3"/>
        </dgm:presLayoutVars>
      </dgm:prSet>
      <dgm:spPr/>
      <dgm:t>
        <a:bodyPr/>
        <a:lstStyle/>
        <a:p>
          <a:endParaRPr lang="en-US"/>
        </a:p>
      </dgm:t>
    </dgm:pt>
    <dgm:pt modelId="{DD75C58D-2E2A-459D-805E-BBCDF8B53EB0}" type="pres">
      <dgm:prSet presAssocID="{AB2B4223-06A5-4FF2-B474-C8E493045211}" presName="hierChild2" presStyleCnt="0"/>
      <dgm:spPr/>
      <dgm:t>
        <a:bodyPr/>
        <a:lstStyle/>
        <a:p>
          <a:endParaRPr lang="en-US"/>
        </a:p>
      </dgm:t>
    </dgm:pt>
    <dgm:pt modelId="{F971EC4C-084B-4111-B931-C3EA2A8B5EB4}" type="pres">
      <dgm:prSet presAssocID="{01AAF7C5-ECD1-4EEE-8496-CAD6853FB07F}" presName="hierRoot1" presStyleCnt="0"/>
      <dgm:spPr/>
      <dgm:t>
        <a:bodyPr/>
        <a:lstStyle/>
        <a:p>
          <a:endParaRPr lang="en-US"/>
        </a:p>
      </dgm:t>
    </dgm:pt>
    <dgm:pt modelId="{8E9E4A04-CF4B-454E-A4DB-F34F0D27D835}" type="pres">
      <dgm:prSet presAssocID="{01AAF7C5-ECD1-4EEE-8496-CAD6853FB07F}" presName="composite" presStyleCnt="0"/>
      <dgm:spPr/>
      <dgm:t>
        <a:bodyPr/>
        <a:lstStyle/>
        <a:p>
          <a:endParaRPr lang="en-US"/>
        </a:p>
      </dgm:t>
    </dgm:pt>
    <dgm:pt modelId="{4719A828-48BD-4CDC-A9D2-20537BD75672}" type="pres">
      <dgm:prSet presAssocID="{01AAF7C5-ECD1-4EEE-8496-CAD6853FB07F}" presName="image" presStyleLbl="node0" presStyleIdx="1" presStyleCnt="2" custScaleX="99815" custScaleY="89822" custLinFactX="-1443" custLinFactNeighborX="-100000" custLinFactNeighborY="-34085"/>
      <dgm:spPr/>
      <dgm:t>
        <a:bodyPr/>
        <a:lstStyle/>
        <a:p>
          <a:endParaRPr lang="en-US"/>
        </a:p>
      </dgm:t>
    </dgm:pt>
    <dgm:pt modelId="{B1805020-8D27-4408-8BB2-1029D5816FD1}" type="pres">
      <dgm:prSet presAssocID="{01AAF7C5-ECD1-4EEE-8496-CAD6853FB07F}" presName="text" presStyleLbl="revTx" presStyleIdx="1" presStyleCnt="7" custScaleX="146410" custScaleY="146410" custLinFactNeighborX="-17027" custLinFactNeighborY="-19368">
        <dgm:presLayoutVars>
          <dgm:chPref val="3"/>
        </dgm:presLayoutVars>
      </dgm:prSet>
      <dgm:spPr/>
      <dgm:t>
        <a:bodyPr/>
        <a:lstStyle/>
        <a:p>
          <a:endParaRPr lang="en-US"/>
        </a:p>
      </dgm:t>
    </dgm:pt>
    <dgm:pt modelId="{A9110D9A-892E-41E8-9B38-A6F3ADC24DAE}" type="pres">
      <dgm:prSet presAssocID="{01AAF7C5-ECD1-4EEE-8496-CAD6853FB07F}" presName="hierChild2" presStyleCnt="0"/>
      <dgm:spPr/>
      <dgm:t>
        <a:bodyPr/>
        <a:lstStyle/>
        <a:p>
          <a:endParaRPr lang="en-US"/>
        </a:p>
      </dgm:t>
    </dgm:pt>
    <dgm:pt modelId="{7D092C2F-61FC-45B8-BA58-C737F9B660A1}" type="pres">
      <dgm:prSet presAssocID="{DDE28312-F6F2-4D6E-9926-207A3472728B}" presName="Name10" presStyleLbl="parChTrans1D2" presStyleIdx="0" presStyleCnt="3"/>
      <dgm:spPr/>
      <dgm:t>
        <a:bodyPr/>
        <a:lstStyle/>
        <a:p>
          <a:endParaRPr lang="en-US"/>
        </a:p>
      </dgm:t>
    </dgm:pt>
    <dgm:pt modelId="{78D1BE84-DB85-46A7-9687-CB62B5378738}" type="pres">
      <dgm:prSet presAssocID="{602AF2B4-D090-47B8-9193-0BD1C27910A3}" presName="hierRoot2" presStyleCnt="0"/>
      <dgm:spPr/>
      <dgm:t>
        <a:bodyPr/>
        <a:lstStyle/>
        <a:p>
          <a:endParaRPr lang="en-US"/>
        </a:p>
      </dgm:t>
    </dgm:pt>
    <dgm:pt modelId="{55E09D1D-461C-4DCD-BC20-4361A01B561A}" type="pres">
      <dgm:prSet presAssocID="{602AF2B4-D090-47B8-9193-0BD1C27910A3}" presName="composite2" presStyleCnt="0"/>
      <dgm:spPr/>
      <dgm:t>
        <a:bodyPr/>
        <a:lstStyle/>
        <a:p>
          <a:endParaRPr lang="en-US"/>
        </a:p>
      </dgm:t>
    </dgm:pt>
    <dgm:pt modelId="{3B0500F3-6F43-4835-B2E1-C7A61455AB32}" type="pres">
      <dgm:prSet presAssocID="{602AF2B4-D090-47B8-9193-0BD1C27910A3}" presName="image2" presStyleLbl="node2" presStyleIdx="0" presStyleCnt="3" custScaleX="89118" custScaleY="88527" custLinFactNeighborX="1178" custLinFactNeighborY="42329"/>
      <dgm:spPr/>
      <dgm:t>
        <a:bodyPr/>
        <a:lstStyle/>
        <a:p>
          <a:endParaRPr lang="en-US"/>
        </a:p>
      </dgm:t>
    </dgm:pt>
    <dgm:pt modelId="{60DBA640-5CF4-427D-8F21-C93B7DDACB91}" type="pres">
      <dgm:prSet presAssocID="{602AF2B4-D090-47B8-9193-0BD1C27910A3}" presName="text2" presStyleLbl="revTx" presStyleIdx="2" presStyleCnt="7" custLinFactNeighborX="5309" custLinFactNeighborY="51403">
        <dgm:presLayoutVars>
          <dgm:chPref val="3"/>
        </dgm:presLayoutVars>
      </dgm:prSet>
      <dgm:spPr/>
      <dgm:t>
        <a:bodyPr/>
        <a:lstStyle/>
        <a:p>
          <a:endParaRPr lang="en-US"/>
        </a:p>
      </dgm:t>
    </dgm:pt>
    <dgm:pt modelId="{24355B93-154E-49C4-A36F-F7294F3BBA8F}" type="pres">
      <dgm:prSet presAssocID="{602AF2B4-D090-47B8-9193-0BD1C27910A3}" presName="hierChild3" presStyleCnt="0"/>
      <dgm:spPr/>
      <dgm:t>
        <a:bodyPr/>
        <a:lstStyle/>
        <a:p>
          <a:endParaRPr lang="en-US"/>
        </a:p>
      </dgm:t>
    </dgm:pt>
    <dgm:pt modelId="{469BFC6D-5F5A-41D4-8DA3-03DDBB94CE86}" type="pres">
      <dgm:prSet presAssocID="{D2060102-2CAA-4D87-936A-866A481D05FB}" presName="Name17" presStyleLbl="parChTrans1D3" presStyleIdx="0" presStyleCnt="2"/>
      <dgm:spPr/>
      <dgm:t>
        <a:bodyPr/>
        <a:lstStyle/>
        <a:p>
          <a:endParaRPr lang="en-US"/>
        </a:p>
      </dgm:t>
    </dgm:pt>
    <dgm:pt modelId="{6FB44DBB-B5C1-4E9B-97E7-6E75E55FD1AB}" type="pres">
      <dgm:prSet presAssocID="{4132D523-9E44-4A73-973C-F1CF26D2394A}" presName="hierRoot3" presStyleCnt="0"/>
      <dgm:spPr/>
      <dgm:t>
        <a:bodyPr/>
        <a:lstStyle/>
        <a:p>
          <a:endParaRPr lang="en-US"/>
        </a:p>
      </dgm:t>
    </dgm:pt>
    <dgm:pt modelId="{FB6A8733-F16C-4958-B8C6-1BE104FEC5E8}" type="pres">
      <dgm:prSet presAssocID="{4132D523-9E44-4A73-973C-F1CF26D2394A}" presName="composite3" presStyleCnt="0"/>
      <dgm:spPr/>
      <dgm:t>
        <a:bodyPr/>
        <a:lstStyle/>
        <a:p>
          <a:endParaRPr lang="en-US"/>
        </a:p>
      </dgm:t>
    </dgm:pt>
    <dgm:pt modelId="{F9A86DED-6254-4596-A5D1-ADCA2654E295}" type="pres">
      <dgm:prSet presAssocID="{4132D523-9E44-4A73-973C-F1CF26D2394A}" presName="image3" presStyleLbl="node3" presStyleIdx="0" presStyleCnt="2" custScaleX="89118" custScaleY="88527" custLinFactNeighborX="1178" custLinFactNeighborY="26436"/>
      <dgm:spPr/>
      <dgm:t>
        <a:bodyPr/>
        <a:lstStyle/>
        <a:p>
          <a:endParaRPr lang="en-US"/>
        </a:p>
      </dgm:t>
    </dgm:pt>
    <dgm:pt modelId="{2D0F17C6-6BE0-48C2-8E59-00E42C234893}" type="pres">
      <dgm:prSet presAssocID="{4132D523-9E44-4A73-973C-F1CF26D2394A}" presName="text3" presStyleLbl="revTx" presStyleIdx="3" presStyleCnt="7" custLinFactNeighborX="8339" custLinFactNeighborY="19368">
        <dgm:presLayoutVars>
          <dgm:chPref val="3"/>
        </dgm:presLayoutVars>
      </dgm:prSet>
      <dgm:spPr/>
      <dgm:t>
        <a:bodyPr/>
        <a:lstStyle/>
        <a:p>
          <a:endParaRPr lang="en-US"/>
        </a:p>
      </dgm:t>
    </dgm:pt>
    <dgm:pt modelId="{62ED62E4-CF2A-4691-A3E8-BFF600F66BCE}" type="pres">
      <dgm:prSet presAssocID="{4132D523-9E44-4A73-973C-F1CF26D2394A}" presName="hierChild4" presStyleCnt="0"/>
      <dgm:spPr/>
      <dgm:t>
        <a:bodyPr/>
        <a:lstStyle/>
        <a:p>
          <a:endParaRPr lang="en-US"/>
        </a:p>
      </dgm:t>
    </dgm:pt>
    <dgm:pt modelId="{F5A6B264-2BFE-4CC8-85F3-BAFFB3F53084}" type="pres">
      <dgm:prSet presAssocID="{D187AF18-15F4-42EE-9FAA-F1D799087D01}" presName="Name10" presStyleLbl="parChTrans1D2" presStyleIdx="1" presStyleCnt="3"/>
      <dgm:spPr/>
      <dgm:t>
        <a:bodyPr/>
        <a:lstStyle/>
        <a:p>
          <a:endParaRPr lang="en-US"/>
        </a:p>
      </dgm:t>
    </dgm:pt>
    <dgm:pt modelId="{72E8A29D-4562-4F74-AE80-600856FFC34C}" type="pres">
      <dgm:prSet presAssocID="{22D71133-603E-420E-9C5C-2ECA772CE11F}" presName="hierRoot2" presStyleCnt="0"/>
      <dgm:spPr/>
      <dgm:t>
        <a:bodyPr/>
        <a:lstStyle/>
        <a:p>
          <a:endParaRPr lang="en-US"/>
        </a:p>
      </dgm:t>
    </dgm:pt>
    <dgm:pt modelId="{98FFE736-4597-4EC7-A1BE-FB7702D52BB9}" type="pres">
      <dgm:prSet presAssocID="{22D71133-603E-420E-9C5C-2ECA772CE11F}" presName="composite2" presStyleCnt="0"/>
      <dgm:spPr/>
      <dgm:t>
        <a:bodyPr/>
        <a:lstStyle/>
        <a:p>
          <a:endParaRPr lang="en-US"/>
        </a:p>
      </dgm:t>
    </dgm:pt>
    <dgm:pt modelId="{69251F27-A833-4E11-8AE2-F3DB61C39EA2}" type="pres">
      <dgm:prSet presAssocID="{22D71133-603E-420E-9C5C-2ECA772CE11F}" presName="image2" presStyleLbl="node2" presStyleIdx="1" presStyleCnt="3" custScaleX="89118" custScaleY="88527" custLinFactNeighborX="14138" custLinFactNeighborY="42762"/>
      <dgm:spPr/>
      <dgm:t>
        <a:bodyPr/>
        <a:lstStyle/>
        <a:p>
          <a:endParaRPr lang="en-US"/>
        </a:p>
      </dgm:t>
    </dgm:pt>
    <dgm:pt modelId="{0732A5D1-430F-45D4-A48E-1DFC9DCBA6CD}" type="pres">
      <dgm:prSet presAssocID="{22D71133-603E-420E-9C5C-2ECA772CE11F}" presName="text2" presStyleLbl="revTx" presStyleIdx="4" presStyleCnt="7" custLinFactNeighborX="5475" custLinFactNeighborY="34000">
        <dgm:presLayoutVars>
          <dgm:chPref val="3"/>
        </dgm:presLayoutVars>
      </dgm:prSet>
      <dgm:spPr/>
      <dgm:t>
        <a:bodyPr/>
        <a:lstStyle/>
        <a:p>
          <a:endParaRPr lang="en-US"/>
        </a:p>
      </dgm:t>
    </dgm:pt>
    <dgm:pt modelId="{1DFDEDB2-BD4D-4BCB-BD81-566388BAA77B}" type="pres">
      <dgm:prSet presAssocID="{22D71133-603E-420E-9C5C-2ECA772CE11F}" presName="hierChild3" presStyleCnt="0"/>
      <dgm:spPr/>
      <dgm:t>
        <a:bodyPr/>
        <a:lstStyle/>
        <a:p>
          <a:endParaRPr lang="en-US"/>
        </a:p>
      </dgm:t>
    </dgm:pt>
    <dgm:pt modelId="{97810491-8F94-440D-B1A9-8BE8CF4B4304}" type="pres">
      <dgm:prSet presAssocID="{9942D8DA-7A2A-4246-8200-6769513BC583}" presName="Name17" presStyleLbl="parChTrans1D3" presStyleIdx="1" presStyleCnt="2"/>
      <dgm:spPr/>
      <dgm:t>
        <a:bodyPr/>
        <a:lstStyle/>
        <a:p>
          <a:endParaRPr lang="en-US"/>
        </a:p>
      </dgm:t>
    </dgm:pt>
    <dgm:pt modelId="{8EA7881B-F2C8-424C-93E0-145A1F2E8110}" type="pres">
      <dgm:prSet presAssocID="{E9144B40-71BB-45F9-A7AA-FBE76933E999}" presName="hierRoot3" presStyleCnt="0"/>
      <dgm:spPr/>
      <dgm:t>
        <a:bodyPr/>
        <a:lstStyle/>
        <a:p>
          <a:endParaRPr lang="en-US"/>
        </a:p>
      </dgm:t>
    </dgm:pt>
    <dgm:pt modelId="{C8F0D99D-68BC-4C21-9B30-E8F707E76CB8}" type="pres">
      <dgm:prSet presAssocID="{E9144B40-71BB-45F9-A7AA-FBE76933E999}" presName="composite3" presStyleCnt="0"/>
      <dgm:spPr/>
      <dgm:t>
        <a:bodyPr/>
        <a:lstStyle/>
        <a:p>
          <a:endParaRPr lang="en-US"/>
        </a:p>
      </dgm:t>
    </dgm:pt>
    <dgm:pt modelId="{5DB0FB44-EEB6-4F81-B4B9-A41F8D5FA29A}" type="pres">
      <dgm:prSet presAssocID="{E9144B40-71BB-45F9-A7AA-FBE76933E999}" presName="image3" presStyleLbl="node3" presStyleIdx="1" presStyleCnt="2" custScaleX="89118" custScaleY="88527" custLinFactNeighborX="13734" custLinFactNeighborY="26869"/>
      <dgm:spPr/>
      <dgm:t>
        <a:bodyPr/>
        <a:lstStyle/>
        <a:p>
          <a:endParaRPr lang="en-US"/>
        </a:p>
      </dgm:t>
    </dgm:pt>
    <dgm:pt modelId="{9C684EF1-3C7F-4905-BDBB-13579F53B12D}" type="pres">
      <dgm:prSet presAssocID="{E9144B40-71BB-45F9-A7AA-FBE76933E999}" presName="text3" presStyleLbl="revTx" presStyleIdx="5" presStyleCnt="7" custLinFactNeighborX="10547" custLinFactNeighborY="22641">
        <dgm:presLayoutVars>
          <dgm:chPref val="3"/>
        </dgm:presLayoutVars>
      </dgm:prSet>
      <dgm:spPr/>
      <dgm:t>
        <a:bodyPr/>
        <a:lstStyle/>
        <a:p>
          <a:endParaRPr lang="en-US"/>
        </a:p>
      </dgm:t>
    </dgm:pt>
    <dgm:pt modelId="{803C40ED-D65B-4734-A35D-9B5142A0F6E0}" type="pres">
      <dgm:prSet presAssocID="{E9144B40-71BB-45F9-A7AA-FBE76933E999}" presName="hierChild4" presStyleCnt="0"/>
      <dgm:spPr/>
      <dgm:t>
        <a:bodyPr/>
        <a:lstStyle/>
        <a:p>
          <a:endParaRPr lang="en-US"/>
        </a:p>
      </dgm:t>
    </dgm:pt>
    <dgm:pt modelId="{377C28BF-411D-451B-B669-B5EB0EEF2816}" type="pres">
      <dgm:prSet presAssocID="{2A0EA86A-6E6D-4D02-8957-C45981BFB9DC}" presName="Name10" presStyleLbl="parChTrans1D2" presStyleIdx="2" presStyleCnt="3"/>
      <dgm:spPr/>
      <dgm:t>
        <a:bodyPr/>
        <a:lstStyle/>
        <a:p>
          <a:endParaRPr lang="en-US"/>
        </a:p>
      </dgm:t>
    </dgm:pt>
    <dgm:pt modelId="{4E060DEA-C931-4253-BED4-0B8B30261370}" type="pres">
      <dgm:prSet presAssocID="{DA1C5D32-53FC-4DE9-8607-EC89C1E48351}" presName="hierRoot2" presStyleCnt="0"/>
      <dgm:spPr/>
    </dgm:pt>
    <dgm:pt modelId="{4C6ECCC6-2C3D-406D-A8EF-28D4AD5F78AC}" type="pres">
      <dgm:prSet presAssocID="{DA1C5D32-53FC-4DE9-8607-EC89C1E48351}" presName="composite2" presStyleCnt="0"/>
      <dgm:spPr/>
    </dgm:pt>
    <dgm:pt modelId="{16BB8056-B70A-4A19-8FF5-96DCDDF591CE}" type="pres">
      <dgm:prSet presAssocID="{DA1C5D32-53FC-4DE9-8607-EC89C1E48351}" presName="image2" presStyleLbl="node2" presStyleIdx="2" presStyleCnt="3" custScaleX="79807" custScaleY="79674" custLinFactNeighborX="12525" custLinFactNeighborY="-16165"/>
      <dgm:spPr>
        <a:solidFill>
          <a:srgbClr val="94CF4F"/>
        </a:solidFill>
      </dgm:spPr>
      <dgm:t>
        <a:bodyPr/>
        <a:lstStyle/>
        <a:p>
          <a:endParaRPr lang="en-US"/>
        </a:p>
      </dgm:t>
    </dgm:pt>
    <dgm:pt modelId="{58573D21-E290-4710-BC5B-D26A5CCA09E2}" type="pres">
      <dgm:prSet presAssocID="{DA1C5D32-53FC-4DE9-8607-EC89C1E48351}" presName="text2" presStyleLbl="revTx" presStyleIdx="6" presStyleCnt="7" custLinFactNeighborX="144" custLinFactNeighborY="-9396">
        <dgm:presLayoutVars>
          <dgm:chPref val="3"/>
        </dgm:presLayoutVars>
      </dgm:prSet>
      <dgm:spPr/>
      <dgm:t>
        <a:bodyPr/>
        <a:lstStyle/>
        <a:p>
          <a:endParaRPr lang="en-US"/>
        </a:p>
      </dgm:t>
    </dgm:pt>
    <dgm:pt modelId="{294041FE-9F70-4CB3-94DC-5FB05162DE74}" type="pres">
      <dgm:prSet presAssocID="{DA1C5D32-53FC-4DE9-8607-EC89C1E48351}" presName="hierChild3" presStyleCnt="0"/>
      <dgm:spPr/>
    </dgm:pt>
  </dgm:ptLst>
  <dgm:cxnLst>
    <dgm:cxn modelId="{08C1E267-8976-4C24-8FB0-60C9BCC10677}" type="presOf" srcId="{602AF2B4-D090-47B8-9193-0BD1C27910A3}" destId="{60DBA640-5CF4-427D-8F21-C93B7DDACB91}" srcOrd="0" destOrd="0" presId="urn:microsoft.com/office/officeart/2009/layout/CirclePictureHierarchy"/>
    <dgm:cxn modelId="{E0FC1D81-47B6-4908-9C42-EFB4B0D3D11C}" type="presOf" srcId="{AB2B4223-06A5-4FF2-B474-C8E493045211}" destId="{B0D09251-1EF4-4146-AFA6-FED1767DB6CF}" srcOrd="0" destOrd="0" presId="urn:microsoft.com/office/officeart/2009/layout/CirclePictureHierarchy"/>
    <dgm:cxn modelId="{E601C348-77E9-469D-85A9-23C921331469}" type="presOf" srcId="{9942D8DA-7A2A-4246-8200-6769513BC583}" destId="{97810491-8F94-440D-B1A9-8BE8CF4B4304}" srcOrd="0" destOrd="0" presId="urn:microsoft.com/office/officeart/2009/layout/CirclePictureHierarchy"/>
    <dgm:cxn modelId="{63F78013-1176-4DC7-8F61-E48A4FB91EBD}" srcId="{01AAF7C5-ECD1-4EEE-8496-CAD6853FB07F}" destId="{22D71133-603E-420E-9C5C-2ECA772CE11F}" srcOrd="1" destOrd="0" parTransId="{D187AF18-15F4-42EE-9FAA-F1D799087D01}" sibTransId="{4D6D2581-11FF-432D-8B52-77C5D05F4836}"/>
    <dgm:cxn modelId="{27EECACD-B9A1-4DF3-80CA-D20E4FA78952}" srcId="{22D71133-603E-420E-9C5C-2ECA772CE11F}" destId="{E9144B40-71BB-45F9-A7AA-FBE76933E999}" srcOrd="0" destOrd="0" parTransId="{9942D8DA-7A2A-4246-8200-6769513BC583}" sibTransId="{D6105C24-37D3-42BF-9CDD-63124CF32764}"/>
    <dgm:cxn modelId="{D71DF7C2-2561-44F3-AE88-E91E56EC8A44}" type="presOf" srcId="{DDE28312-F6F2-4D6E-9926-207A3472728B}" destId="{7D092C2F-61FC-45B8-BA58-C737F9B660A1}" srcOrd="0" destOrd="0" presId="urn:microsoft.com/office/officeart/2009/layout/CirclePictureHierarchy"/>
    <dgm:cxn modelId="{E64724B7-FB10-43DB-9FAB-2A7D36803A17}" srcId="{B5187FBF-575C-411F-A36F-BCDEB7C4AE0B}" destId="{AB2B4223-06A5-4FF2-B474-C8E493045211}" srcOrd="0" destOrd="0" parTransId="{BA670DE7-CB44-4C9C-9769-26D23D9785A0}" sibTransId="{8223ADCD-3460-4390-BC48-EBD2B7D1ACF0}"/>
    <dgm:cxn modelId="{356F654F-20C8-4DDD-AF69-2E29B0521F5E}" srcId="{B5187FBF-575C-411F-A36F-BCDEB7C4AE0B}" destId="{01AAF7C5-ECD1-4EEE-8496-CAD6853FB07F}" srcOrd="1" destOrd="0" parTransId="{82446385-3EC7-4ECE-A6E0-AFBA7CC119DA}" sibTransId="{C6003FFA-1487-45A7-A7B9-BB6A8203C7AC}"/>
    <dgm:cxn modelId="{228E98F5-52F2-4852-9B04-7F78CA92E60D}" type="presOf" srcId="{D2060102-2CAA-4D87-936A-866A481D05FB}" destId="{469BFC6D-5F5A-41D4-8DA3-03DDBB94CE86}" srcOrd="0" destOrd="0" presId="urn:microsoft.com/office/officeart/2009/layout/CirclePictureHierarchy"/>
    <dgm:cxn modelId="{296A44E4-F1F7-4DED-B156-DA738E2902C4}" type="presOf" srcId="{B5187FBF-575C-411F-A36F-BCDEB7C4AE0B}" destId="{D641465C-7770-495D-91E2-FEFE0BAD7856}" srcOrd="0" destOrd="0" presId="urn:microsoft.com/office/officeart/2009/layout/CirclePictureHierarchy"/>
    <dgm:cxn modelId="{F54542AA-5407-4A91-8EF1-ED4CBFC4FE72}" srcId="{01AAF7C5-ECD1-4EEE-8496-CAD6853FB07F}" destId="{DA1C5D32-53FC-4DE9-8607-EC89C1E48351}" srcOrd="2" destOrd="0" parTransId="{2A0EA86A-6E6D-4D02-8957-C45981BFB9DC}" sibTransId="{4D3A2851-97F3-48DF-A1AF-046C03A0B88E}"/>
    <dgm:cxn modelId="{609E3137-44FA-49E2-9E83-AD4D58A4AA47}" type="presOf" srcId="{D187AF18-15F4-42EE-9FAA-F1D799087D01}" destId="{F5A6B264-2BFE-4CC8-85F3-BAFFB3F53084}" srcOrd="0" destOrd="0" presId="urn:microsoft.com/office/officeart/2009/layout/CirclePictureHierarchy"/>
    <dgm:cxn modelId="{9A94745A-939A-400C-A09B-9B9A3A7B950B}" type="presOf" srcId="{4132D523-9E44-4A73-973C-F1CF26D2394A}" destId="{2D0F17C6-6BE0-48C2-8E59-00E42C234893}" srcOrd="0" destOrd="0" presId="urn:microsoft.com/office/officeart/2009/layout/CirclePictureHierarchy"/>
    <dgm:cxn modelId="{4CD9888C-806C-4DB3-8CD1-E309B4617BB9}" srcId="{602AF2B4-D090-47B8-9193-0BD1C27910A3}" destId="{4132D523-9E44-4A73-973C-F1CF26D2394A}" srcOrd="0" destOrd="0" parTransId="{D2060102-2CAA-4D87-936A-866A481D05FB}" sibTransId="{FC9F50DC-F31E-44B6-852B-676699F39828}"/>
    <dgm:cxn modelId="{C2C8A88C-C007-4D81-BC92-2A5031DEDF8F}" type="presOf" srcId="{22D71133-603E-420E-9C5C-2ECA772CE11F}" destId="{0732A5D1-430F-45D4-A48E-1DFC9DCBA6CD}" srcOrd="0" destOrd="0" presId="urn:microsoft.com/office/officeart/2009/layout/CirclePictureHierarchy"/>
    <dgm:cxn modelId="{C0A05414-FAF4-4224-8098-CA14FC3B290A}" type="presOf" srcId="{E9144B40-71BB-45F9-A7AA-FBE76933E999}" destId="{9C684EF1-3C7F-4905-BDBB-13579F53B12D}" srcOrd="0" destOrd="0" presId="urn:microsoft.com/office/officeart/2009/layout/CirclePictureHierarchy"/>
    <dgm:cxn modelId="{A2487452-1B50-4784-8D5A-B24E3E379771}" type="presOf" srcId="{2A0EA86A-6E6D-4D02-8957-C45981BFB9DC}" destId="{377C28BF-411D-451B-B669-B5EB0EEF2816}" srcOrd="0" destOrd="0" presId="urn:microsoft.com/office/officeart/2009/layout/CirclePictureHierarchy"/>
    <dgm:cxn modelId="{358DF00F-1577-4EEC-B052-B7DFB7967D38}" type="presOf" srcId="{01AAF7C5-ECD1-4EEE-8496-CAD6853FB07F}" destId="{B1805020-8D27-4408-8BB2-1029D5816FD1}" srcOrd="0" destOrd="0" presId="urn:microsoft.com/office/officeart/2009/layout/CirclePictureHierarchy"/>
    <dgm:cxn modelId="{7541D879-EFE5-4F0A-90FA-2DEC8B95B12D}" type="presOf" srcId="{DA1C5D32-53FC-4DE9-8607-EC89C1E48351}" destId="{58573D21-E290-4710-BC5B-D26A5CCA09E2}" srcOrd="0" destOrd="0" presId="urn:microsoft.com/office/officeart/2009/layout/CirclePictureHierarchy"/>
    <dgm:cxn modelId="{F7B95F3C-55BF-48B8-ADB7-1DDC10E1F33F}" srcId="{01AAF7C5-ECD1-4EEE-8496-CAD6853FB07F}" destId="{602AF2B4-D090-47B8-9193-0BD1C27910A3}" srcOrd="0" destOrd="0" parTransId="{DDE28312-F6F2-4D6E-9926-207A3472728B}" sibTransId="{40F9A24B-5D5C-49CD-9823-AC448D4EBE82}"/>
    <dgm:cxn modelId="{15B41D3A-1F40-49E5-BE15-DC65138663F1}" type="presParOf" srcId="{D641465C-7770-495D-91E2-FEFE0BAD7856}" destId="{5F65A267-3A7F-42DA-8747-8ACFDF7D1487}" srcOrd="0" destOrd="0" presId="urn:microsoft.com/office/officeart/2009/layout/CirclePictureHierarchy"/>
    <dgm:cxn modelId="{3A3D02CC-0EA4-4303-8583-9AC986A5F73C}" type="presParOf" srcId="{5F65A267-3A7F-42DA-8747-8ACFDF7D1487}" destId="{BEC78007-1769-4B57-AB9B-BB1C9A78C986}" srcOrd="0" destOrd="0" presId="urn:microsoft.com/office/officeart/2009/layout/CirclePictureHierarchy"/>
    <dgm:cxn modelId="{ED6140D6-8322-44AD-85D3-97F0BF8725DA}" type="presParOf" srcId="{BEC78007-1769-4B57-AB9B-BB1C9A78C986}" destId="{3FE41373-7ACE-40CD-A12C-FFB9B226E3BA}" srcOrd="0" destOrd="0" presId="urn:microsoft.com/office/officeart/2009/layout/CirclePictureHierarchy"/>
    <dgm:cxn modelId="{C3DC785F-8025-4900-9381-A80E5E97F598}" type="presParOf" srcId="{BEC78007-1769-4B57-AB9B-BB1C9A78C986}" destId="{B0D09251-1EF4-4146-AFA6-FED1767DB6CF}" srcOrd="1" destOrd="0" presId="urn:microsoft.com/office/officeart/2009/layout/CirclePictureHierarchy"/>
    <dgm:cxn modelId="{6F3B50ED-0D74-49F3-BD7B-3F77602D4671}" type="presParOf" srcId="{5F65A267-3A7F-42DA-8747-8ACFDF7D1487}" destId="{DD75C58D-2E2A-459D-805E-BBCDF8B53EB0}" srcOrd="1" destOrd="0" presId="urn:microsoft.com/office/officeart/2009/layout/CirclePictureHierarchy"/>
    <dgm:cxn modelId="{CCBD9BCE-3AB8-4FBC-9C6C-DB66DEB718FD}" type="presParOf" srcId="{D641465C-7770-495D-91E2-FEFE0BAD7856}" destId="{F971EC4C-084B-4111-B931-C3EA2A8B5EB4}" srcOrd="1" destOrd="0" presId="urn:microsoft.com/office/officeart/2009/layout/CirclePictureHierarchy"/>
    <dgm:cxn modelId="{5D1DF9C4-5133-49EE-AB99-C737FC8CF411}" type="presParOf" srcId="{F971EC4C-084B-4111-B931-C3EA2A8B5EB4}" destId="{8E9E4A04-CF4B-454E-A4DB-F34F0D27D835}" srcOrd="0" destOrd="0" presId="urn:microsoft.com/office/officeart/2009/layout/CirclePictureHierarchy"/>
    <dgm:cxn modelId="{AEB46E86-4D5B-4435-8232-F29D530F2FFF}" type="presParOf" srcId="{8E9E4A04-CF4B-454E-A4DB-F34F0D27D835}" destId="{4719A828-48BD-4CDC-A9D2-20537BD75672}" srcOrd="0" destOrd="0" presId="urn:microsoft.com/office/officeart/2009/layout/CirclePictureHierarchy"/>
    <dgm:cxn modelId="{767132CB-452C-48C9-8A97-7FD64FE477E6}" type="presParOf" srcId="{8E9E4A04-CF4B-454E-A4DB-F34F0D27D835}" destId="{B1805020-8D27-4408-8BB2-1029D5816FD1}" srcOrd="1" destOrd="0" presId="urn:microsoft.com/office/officeart/2009/layout/CirclePictureHierarchy"/>
    <dgm:cxn modelId="{E6BF000F-7F20-456D-B129-954540A3D8FF}" type="presParOf" srcId="{F971EC4C-084B-4111-B931-C3EA2A8B5EB4}" destId="{A9110D9A-892E-41E8-9B38-A6F3ADC24DAE}" srcOrd="1" destOrd="0" presId="urn:microsoft.com/office/officeart/2009/layout/CirclePictureHierarchy"/>
    <dgm:cxn modelId="{C0DCC3A2-3DFF-4D6F-A0FC-BFCA8EDC24FE}" type="presParOf" srcId="{A9110D9A-892E-41E8-9B38-A6F3ADC24DAE}" destId="{7D092C2F-61FC-45B8-BA58-C737F9B660A1}" srcOrd="0" destOrd="0" presId="urn:microsoft.com/office/officeart/2009/layout/CirclePictureHierarchy"/>
    <dgm:cxn modelId="{A09E2953-DE54-4C9C-A55A-AEB76A281942}" type="presParOf" srcId="{A9110D9A-892E-41E8-9B38-A6F3ADC24DAE}" destId="{78D1BE84-DB85-46A7-9687-CB62B5378738}" srcOrd="1" destOrd="0" presId="urn:microsoft.com/office/officeart/2009/layout/CirclePictureHierarchy"/>
    <dgm:cxn modelId="{05F471C1-5E7D-4227-871D-29228D93DA8F}" type="presParOf" srcId="{78D1BE84-DB85-46A7-9687-CB62B5378738}" destId="{55E09D1D-461C-4DCD-BC20-4361A01B561A}" srcOrd="0" destOrd="0" presId="urn:microsoft.com/office/officeart/2009/layout/CirclePictureHierarchy"/>
    <dgm:cxn modelId="{AE5AD0DA-678E-4BB5-8A01-F1AED293D2A8}" type="presParOf" srcId="{55E09D1D-461C-4DCD-BC20-4361A01B561A}" destId="{3B0500F3-6F43-4835-B2E1-C7A61455AB32}" srcOrd="0" destOrd="0" presId="urn:microsoft.com/office/officeart/2009/layout/CirclePictureHierarchy"/>
    <dgm:cxn modelId="{3D20F876-D18C-4864-A47C-0876A1DD566B}" type="presParOf" srcId="{55E09D1D-461C-4DCD-BC20-4361A01B561A}" destId="{60DBA640-5CF4-427D-8F21-C93B7DDACB91}" srcOrd="1" destOrd="0" presId="urn:microsoft.com/office/officeart/2009/layout/CirclePictureHierarchy"/>
    <dgm:cxn modelId="{E678CF02-9270-43FE-BDBD-DEF90BF5DD49}" type="presParOf" srcId="{78D1BE84-DB85-46A7-9687-CB62B5378738}" destId="{24355B93-154E-49C4-A36F-F7294F3BBA8F}" srcOrd="1" destOrd="0" presId="urn:microsoft.com/office/officeart/2009/layout/CirclePictureHierarchy"/>
    <dgm:cxn modelId="{C8596400-6223-4BDA-8BB6-BED6EF764236}" type="presParOf" srcId="{24355B93-154E-49C4-A36F-F7294F3BBA8F}" destId="{469BFC6D-5F5A-41D4-8DA3-03DDBB94CE86}" srcOrd="0" destOrd="0" presId="urn:microsoft.com/office/officeart/2009/layout/CirclePictureHierarchy"/>
    <dgm:cxn modelId="{3D426D60-3E72-42FE-BA63-0658CD9151EB}" type="presParOf" srcId="{24355B93-154E-49C4-A36F-F7294F3BBA8F}" destId="{6FB44DBB-B5C1-4E9B-97E7-6E75E55FD1AB}" srcOrd="1" destOrd="0" presId="urn:microsoft.com/office/officeart/2009/layout/CirclePictureHierarchy"/>
    <dgm:cxn modelId="{E61A6947-E4E9-4E22-884A-752695B88FF5}" type="presParOf" srcId="{6FB44DBB-B5C1-4E9B-97E7-6E75E55FD1AB}" destId="{FB6A8733-F16C-4958-B8C6-1BE104FEC5E8}" srcOrd="0" destOrd="0" presId="urn:microsoft.com/office/officeart/2009/layout/CirclePictureHierarchy"/>
    <dgm:cxn modelId="{F43BC8B6-5E8E-4407-9B47-9DA1EB693EE6}" type="presParOf" srcId="{FB6A8733-F16C-4958-B8C6-1BE104FEC5E8}" destId="{F9A86DED-6254-4596-A5D1-ADCA2654E295}" srcOrd="0" destOrd="0" presId="urn:microsoft.com/office/officeart/2009/layout/CirclePictureHierarchy"/>
    <dgm:cxn modelId="{313DDB5B-42AF-4B38-A86A-34539778D1DD}" type="presParOf" srcId="{FB6A8733-F16C-4958-B8C6-1BE104FEC5E8}" destId="{2D0F17C6-6BE0-48C2-8E59-00E42C234893}" srcOrd="1" destOrd="0" presId="urn:microsoft.com/office/officeart/2009/layout/CirclePictureHierarchy"/>
    <dgm:cxn modelId="{14E39520-6382-4E80-A3AE-B5296A25AA19}" type="presParOf" srcId="{6FB44DBB-B5C1-4E9B-97E7-6E75E55FD1AB}" destId="{62ED62E4-CF2A-4691-A3E8-BFF600F66BCE}" srcOrd="1" destOrd="0" presId="urn:microsoft.com/office/officeart/2009/layout/CirclePictureHierarchy"/>
    <dgm:cxn modelId="{AADF335F-05B3-41AB-9E0C-4A21118DCDAC}" type="presParOf" srcId="{A9110D9A-892E-41E8-9B38-A6F3ADC24DAE}" destId="{F5A6B264-2BFE-4CC8-85F3-BAFFB3F53084}" srcOrd="2" destOrd="0" presId="urn:microsoft.com/office/officeart/2009/layout/CirclePictureHierarchy"/>
    <dgm:cxn modelId="{1CE5197F-1154-43FC-A55D-D1816876736E}" type="presParOf" srcId="{A9110D9A-892E-41E8-9B38-A6F3ADC24DAE}" destId="{72E8A29D-4562-4F74-AE80-600856FFC34C}" srcOrd="3" destOrd="0" presId="urn:microsoft.com/office/officeart/2009/layout/CirclePictureHierarchy"/>
    <dgm:cxn modelId="{8727B9BF-2EA1-4E72-8C15-336023C55A69}" type="presParOf" srcId="{72E8A29D-4562-4F74-AE80-600856FFC34C}" destId="{98FFE736-4597-4EC7-A1BE-FB7702D52BB9}" srcOrd="0" destOrd="0" presId="urn:microsoft.com/office/officeart/2009/layout/CirclePictureHierarchy"/>
    <dgm:cxn modelId="{65A6F5F0-F0CE-4A42-AAED-200ACF7BE046}" type="presParOf" srcId="{98FFE736-4597-4EC7-A1BE-FB7702D52BB9}" destId="{69251F27-A833-4E11-8AE2-F3DB61C39EA2}" srcOrd="0" destOrd="0" presId="urn:microsoft.com/office/officeart/2009/layout/CirclePictureHierarchy"/>
    <dgm:cxn modelId="{770C8A74-04CD-4AF0-9B8B-7E8072783222}" type="presParOf" srcId="{98FFE736-4597-4EC7-A1BE-FB7702D52BB9}" destId="{0732A5D1-430F-45D4-A48E-1DFC9DCBA6CD}" srcOrd="1" destOrd="0" presId="urn:microsoft.com/office/officeart/2009/layout/CirclePictureHierarchy"/>
    <dgm:cxn modelId="{C7DEBC05-536B-4122-A017-A1E39DC37657}" type="presParOf" srcId="{72E8A29D-4562-4F74-AE80-600856FFC34C}" destId="{1DFDEDB2-BD4D-4BCB-BD81-566388BAA77B}" srcOrd="1" destOrd="0" presId="urn:microsoft.com/office/officeart/2009/layout/CirclePictureHierarchy"/>
    <dgm:cxn modelId="{9A5E5CD3-CBF1-44EE-AF60-2756DCF0381E}" type="presParOf" srcId="{1DFDEDB2-BD4D-4BCB-BD81-566388BAA77B}" destId="{97810491-8F94-440D-B1A9-8BE8CF4B4304}" srcOrd="0" destOrd="0" presId="urn:microsoft.com/office/officeart/2009/layout/CirclePictureHierarchy"/>
    <dgm:cxn modelId="{49E0871E-B9B3-4908-B125-72C4BAE15FA8}" type="presParOf" srcId="{1DFDEDB2-BD4D-4BCB-BD81-566388BAA77B}" destId="{8EA7881B-F2C8-424C-93E0-145A1F2E8110}" srcOrd="1" destOrd="0" presId="urn:microsoft.com/office/officeart/2009/layout/CirclePictureHierarchy"/>
    <dgm:cxn modelId="{7D8A5C53-DCCD-4B0A-8DCC-780EA60A9014}" type="presParOf" srcId="{8EA7881B-F2C8-424C-93E0-145A1F2E8110}" destId="{C8F0D99D-68BC-4C21-9B30-E8F707E76CB8}" srcOrd="0" destOrd="0" presId="urn:microsoft.com/office/officeart/2009/layout/CirclePictureHierarchy"/>
    <dgm:cxn modelId="{40788F3E-6E00-400A-BD7D-C6A817753C9F}" type="presParOf" srcId="{C8F0D99D-68BC-4C21-9B30-E8F707E76CB8}" destId="{5DB0FB44-EEB6-4F81-B4B9-A41F8D5FA29A}" srcOrd="0" destOrd="0" presId="urn:microsoft.com/office/officeart/2009/layout/CirclePictureHierarchy"/>
    <dgm:cxn modelId="{87596A28-42C3-451D-AC97-06258C6695FD}" type="presParOf" srcId="{C8F0D99D-68BC-4C21-9B30-E8F707E76CB8}" destId="{9C684EF1-3C7F-4905-BDBB-13579F53B12D}" srcOrd="1" destOrd="0" presId="urn:microsoft.com/office/officeart/2009/layout/CirclePictureHierarchy"/>
    <dgm:cxn modelId="{00313275-B905-489E-ACF0-224551688DEC}" type="presParOf" srcId="{8EA7881B-F2C8-424C-93E0-145A1F2E8110}" destId="{803C40ED-D65B-4734-A35D-9B5142A0F6E0}" srcOrd="1" destOrd="0" presId="urn:microsoft.com/office/officeart/2009/layout/CirclePictureHierarchy"/>
    <dgm:cxn modelId="{39A99FE7-AA7A-4F95-814C-28A54427618F}" type="presParOf" srcId="{A9110D9A-892E-41E8-9B38-A6F3ADC24DAE}" destId="{377C28BF-411D-451B-B669-B5EB0EEF2816}" srcOrd="4" destOrd="0" presId="urn:microsoft.com/office/officeart/2009/layout/CirclePictureHierarchy"/>
    <dgm:cxn modelId="{C0366141-9644-458D-AC6D-D72F65B02925}" type="presParOf" srcId="{A9110D9A-892E-41E8-9B38-A6F3ADC24DAE}" destId="{4E060DEA-C931-4253-BED4-0B8B30261370}" srcOrd="5" destOrd="0" presId="urn:microsoft.com/office/officeart/2009/layout/CirclePictureHierarchy"/>
    <dgm:cxn modelId="{7F261962-FE53-4541-B0AE-CE5257EAB080}" type="presParOf" srcId="{4E060DEA-C931-4253-BED4-0B8B30261370}" destId="{4C6ECCC6-2C3D-406D-A8EF-28D4AD5F78AC}" srcOrd="0" destOrd="0" presId="urn:microsoft.com/office/officeart/2009/layout/CirclePictureHierarchy"/>
    <dgm:cxn modelId="{1593F81C-E1D8-4106-A9C0-1CD21F6FB0B0}" type="presParOf" srcId="{4C6ECCC6-2C3D-406D-A8EF-28D4AD5F78AC}" destId="{16BB8056-B70A-4A19-8FF5-96DCDDF591CE}" srcOrd="0" destOrd="0" presId="urn:microsoft.com/office/officeart/2009/layout/CirclePictureHierarchy"/>
    <dgm:cxn modelId="{2CB2A906-7165-403E-AA2A-BBEFFE976B31}" type="presParOf" srcId="{4C6ECCC6-2C3D-406D-A8EF-28D4AD5F78AC}" destId="{58573D21-E290-4710-BC5B-D26A5CCA09E2}" srcOrd="1" destOrd="0" presId="urn:microsoft.com/office/officeart/2009/layout/CirclePictureHierarchy"/>
    <dgm:cxn modelId="{9B2B9398-C694-4B0C-A4C1-44A3417D9611}" type="presParOf" srcId="{4E060DEA-C931-4253-BED4-0B8B30261370}" destId="{294041FE-9F70-4CB3-94DC-5FB05162DE74}"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C65C5-AC38-4C90-9528-D98BF541574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AA67217-BBD3-4265-855D-93C8E22A9766}">
      <dgm:prSet phldrT="[Text]"/>
      <dgm:spPr>
        <a:solidFill>
          <a:schemeClr val="accent6">
            <a:lumMod val="75000"/>
          </a:schemeClr>
        </a:solidFill>
      </dgm:spPr>
      <dgm:t>
        <a:bodyPr/>
        <a:lstStyle/>
        <a:p>
          <a:r>
            <a:rPr lang="en-US" dirty="0" smtClean="0"/>
            <a:t>Community Health Needs </a:t>
          </a:r>
          <a:r>
            <a:rPr lang="en-US" b="1" dirty="0" smtClean="0"/>
            <a:t>Assess</a:t>
          </a:r>
          <a:r>
            <a:rPr lang="en-US" b="0" dirty="0" smtClean="0"/>
            <a:t>ment</a:t>
          </a:r>
          <a:r>
            <a:rPr lang="en-US" dirty="0" smtClean="0"/>
            <a:t> (CHNA)</a:t>
          </a:r>
          <a:endParaRPr lang="en-US" dirty="0"/>
        </a:p>
      </dgm:t>
    </dgm:pt>
    <dgm:pt modelId="{8ABE75B0-3FD4-400B-A056-7A1897584B6C}" type="parTrans" cxnId="{BAE0DF93-EA86-4A51-932C-FA7A2532823B}">
      <dgm:prSet/>
      <dgm:spPr/>
      <dgm:t>
        <a:bodyPr/>
        <a:lstStyle/>
        <a:p>
          <a:endParaRPr lang="en-US"/>
        </a:p>
      </dgm:t>
    </dgm:pt>
    <dgm:pt modelId="{6BE8E7AF-EB04-492A-B463-90A4E31310ED}" type="sibTrans" cxnId="{BAE0DF93-EA86-4A51-932C-FA7A2532823B}">
      <dgm:prSet/>
      <dgm:spPr/>
      <dgm:t>
        <a:bodyPr/>
        <a:lstStyle/>
        <a:p>
          <a:endParaRPr lang="en-US"/>
        </a:p>
      </dgm:t>
    </dgm:pt>
    <dgm:pt modelId="{703087D5-2AF1-46D1-BFF1-5B5B33AE679D}">
      <dgm:prSet phldrT="[Text]"/>
      <dgm:spPr>
        <a:solidFill>
          <a:schemeClr val="accent6">
            <a:lumMod val="75000"/>
          </a:schemeClr>
        </a:solidFill>
      </dgm:spPr>
      <dgm:t>
        <a:bodyPr/>
        <a:lstStyle/>
        <a:p>
          <a:r>
            <a:rPr lang="en-US" dirty="0" smtClean="0"/>
            <a:t>Hospital Implementation Strategies </a:t>
          </a:r>
        </a:p>
        <a:p>
          <a:r>
            <a:rPr lang="en-US" b="1" dirty="0" smtClean="0"/>
            <a:t>(IS)</a:t>
          </a:r>
          <a:endParaRPr lang="en-US" b="1" dirty="0"/>
        </a:p>
      </dgm:t>
    </dgm:pt>
    <dgm:pt modelId="{500E348B-07A6-46E5-9BC8-77FBD0FF9EC3}" type="parTrans" cxnId="{0A118035-A841-4E84-99AE-A2A71DD6D3E2}">
      <dgm:prSet/>
      <dgm:spPr/>
      <dgm:t>
        <a:bodyPr/>
        <a:lstStyle/>
        <a:p>
          <a:endParaRPr lang="en-US"/>
        </a:p>
      </dgm:t>
    </dgm:pt>
    <dgm:pt modelId="{F7F5380D-9C83-49E4-9E09-0110B7CABE46}" type="sibTrans" cxnId="{0A118035-A841-4E84-99AE-A2A71DD6D3E2}">
      <dgm:prSet/>
      <dgm:spPr/>
      <dgm:t>
        <a:bodyPr/>
        <a:lstStyle/>
        <a:p>
          <a:endParaRPr lang="en-US"/>
        </a:p>
      </dgm:t>
    </dgm:pt>
    <dgm:pt modelId="{0FBE69BD-08A1-4A1B-9A7F-4E5DD38195CD}">
      <dgm:prSet phldrT="[Text]"/>
      <dgm:spPr>
        <a:solidFill>
          <a:schemeClr val="accent6">
            <a:lumMod val="75000"/>
          </a:schemeClr>
        </a:solidFill>
      </dgm:spPr>
      <dgm:t>
        <a:bodyPr/>
        <a:lstStyle/>
        <a:p>
          <a:r>
            <a:rPr lang="en-US" dirty="0" smtClean="0"/>
            <a:t>Public Health</a:t>
          </a:r>
        </a:p>
        <a:p>
          <a:r>
            <a:rPr lang="en-US" dirty="0" smtClean="0"/>
            <a:t>District Health Improvement Plan</a:t>
          </a:r>
        </a:p>
        <a:p>
          <a:r>
            <a:rPr lang="en-US" b="1" dirty="0" smtClean="0"/>
            <a:t>(DPHIP)</a:t>
          </a:r>
          <a:endParaRPr lang="en-US" b="1" dirty="0"/>
        </a:p>
      </dgm:t>
    </dgm:pt>
    <dgm:pt modelId="{FE9A4A1D-3E2E-40E2-8900-E241A38341BD}" type="parTrans" cxnId="{FBDD50C5-2FEB-4BA7-9C45-F88F0AFDE322}">
      <dgm:prSet/>
      <dgm:spPr/>
      <dgm:t>
        <a:bodyPr/>
        <a:lstStyle/>
        <a:p>
          <a:endParaRPr lang="en-US"/>
        </a:p>
      </dgm:t>
    </dgm:pt>
    <dgm:pt modelId="{C4D05384-415C-4DD3-96E1-F02F66D170A2}" type="sibTrans" cxnId="{FBDD50C5-2FEB-4BA7-9C45-F88F0AFDE322}">
      <dgm:prSet/>
      <dgm:spPr/>
      <dgm:t>
        <a:bodyPr/>
        <a:lstStyle/>
        <a:p>
          <a:endParaRPr lang="en-US"/>
        </a:p>
      </dgm:t>
    </dgm:pt>
    <dgm:pt modelId="{78A6CDE4-ECAE-4782-98F4-C42BEC6F4AE5}">
      <dgm:prSet phldrT="[Text]"/>
      <dgm:spPr>
        <a:solidFill>
          <a:schemeClr val="accent6">
            <a:lumMod val="75000"/>
          </a:schemeClr>
        </a:solidFill>
      </dgm:spPr>
      <dgm:t>
        <a:bodyPr/>
        <a:lstStyle/>
        <a:p>
          <a:r>
            <a:rPr lang="en-US" b="1" dirty="0" smtClean="0"/>
            <a:t>State Health Improvement Plan</a:t>
          </a:r>
        </a:p>
        <a:p>
          <a:r>
            <a:rPr lang="en-US" b="1" dirty="0" smtClean="0"/>
            <a:t>(SHIP)</a:t>
          </a:r>
          <a:endParaRPr lang="en-US" b="1" dirty="0"/>
        </a:p>
      </dgm:t>
    </dgm:pt>
    <dgm:pt modelId="{F959E9E7-A709-4573-A25C-316AEF18035B}" type="parTrans" cxnId="{EA924516-B9E7-4913-84D7-FF4FBB777268}">
      <dgm:prSet/>
      <dgm:spPr/>
      <dgm:t>
        <a:bodyPr/>
        <a:lstStyle/>
        <a:p>
          <a:endParaRPr lang="en-US"/>
        </a:p>
      </dgm:t>
    </dgm:pt>
    <dgm:pt modelId="{074B5897-AC6B-4B7F-A764-F5B3B41F5F13}" type="sibTrans" cxnId="{EA924516-B9E7-4913-84D7-FF4FBB777268}">
      <dgm:prSet/>
      <dgm:spPr/>
      <dgm:t>
        <a:bodyPr/>
        <a:lstStyle/>
        <a:p>
          <a:endParaRPr lang="en-US"/>
        </a:p>
      </dgm:t>
    </dgm:pt>
    <dgm:pt modelId="{94B2C0FE-07D4-4989-92A0-E714AB51C26D}">
      <dgm:prSet phldrT="[Text]"/>
      <dgm:spPr>
        <a:solidFill>
          <a:schemeClr val="accent6">
            <a:lumMod val="75000"/>
          </a:schemeClr>
        </a:solidFill>
      </dgm:spPr>
      <dgm:t>
        <a:bodyPr/>
        <a:lstStyle/>
        <a:p>
          <a:r>
            <a:rPr lang="en-US" b="1" dirty="0" smtClean="0"/>
            <a:t>Evaluate</a:t>
          </a:r>
          <a:endParaRPr lang="en-US" b="1" dirty="0"/>
        </a:p>
      </dgm:t>
    </dgm:pt>
    <dgm:pt modelId="{AC237BB9-A825-450C-AA2A-0076D8AE1A5A}" type="parTrans" cxnId="{E05490F0-1EAF-493A-A049-95505876F927}">
      <dgm:prSet/>
      <dgm:spPr/>
      <dgm:t>
        <a:bodyPr/>
        <a:lstStyle/>
        <a:p>
          <a:endParaRPr lang="en-US"/>
        </a:p>
      </dgm:t>
    </dgm:pt>
    <dgm:pt modelId="{E76D2581-824A-43F8-87B2-A037ACF9F568}" type="sibTrans" cxnId="{E05490F0-1EAF-493A-A049-95505876F927}">
      <dgm:prSet/>
      <dgm:spPr/>
      <dgm:t>
        <a:bodyPr/>
        <a:lstStyle/>
        <a:p>
          <a:endParaRPr lang="en-US"/>
        </a:p>
      </dgm:t>
    </dgm:pt>
    <dgm:pt modelId="{B3D4261A-58DF-43B0-B011-4BDB3DC22822}" type="pres">
      <dgm:prSet presAssocID="{D3BC65C5-AC38-4C90-9528-D98BF541574B}" presName="cycle" presStyleCnt="0">
        <dgm:presLayoutVars>
          <dgm:dir/>
          <dgm:resizeHandles val="exact"/>
        </dgm:presLayoutVars>
      </dgm:prSet>
      <dgm:spPr/>
      <dgm:t>
        <a:bodyPr/>
        <a:lstStyle/>
        <a:p>
          <a:endParaRPr lang="en-US"/>
        </a:p>
      </dgm:t>
    </dgm:pt>
    <dgm:pt modelId="{4C45A1C4-FAE4-4947-8DB3-FCAFB1033B2D}" type="pres">
      <dgm:prSet presAssocID="{4AA67217-BBD3-4265-855D-93C8E22A9766}" presName="node" presStyleLbl="node1" presStyleIdx="0" presStyleCnt="5">
        <dgm:presLayoutVars>
          <dgm:bulletEnabled val="1"/>
        </dgm:presLayoutVars>
      </dgm:prSet>
      <dgm:spPr/>
      <dgm:t>
        <a:bodyPr/>
        <a:lstStyle/>
        <a:p>
          <a:endParaRPr lang="en-US"/>
        </a:p>
      </dgm:t>
    </dgm:pt>
    <dgm:pt modelId="{5165ABCB-7133-42F7-80FF-7995EF64A680}" type="pres">
      <dgm:prSet presAssocID="{4AA67217-BBD3-4265-855D-93C8E22A9766}" presName="spNode" presStyleCnt="0"/>
      <dgm:spPr/>
    </dgm:pt>
    <dgm:pt modelId="{CE1159BA-B25A-4D72-B12F-D6A4E1ECB48B}" type="pres">
      <dgm:prSet presAssocID="{6BE8E7AF-EB04-492A-B463-90A4E31310ED}" presName="sibTrans" presStyleLbl="sibTrans1D1" presStyleIdx="0" presStyleCnt="5"/>
      <dgm:spPr/>
      <dgm:t>
        <a:bodyPr/>
        <a:lstStyle/>
        <a:p>
          <a:endParaRPr lang="en-US"/>
        </a:p>
      </dgm:t>
    </dgm:pt>
    <dgm:pt modelId="{2F288131-A25A-490E-8A55-61CB45A64A75}" type="pres">
      <dgm:prSet presAssocID="{703087D5-2AF1-46D1-BFF1-5B5B33AE679D}" presName="node" presStyleLbl="node1" presStyleIdx="1" presStyleCnt="5">
        <dgm:presLayoutVars>
          <dgm:bulletEnabled val="1"/>
        </dgm:presLayoutVars>
      </dgm:prSet>
      <dgm:spPr/>
      <dgm:t>
        <a:bodyPr/>
        <a:lstStyle/>
        <a:p>
          <a:endParaRPr lang="en-US"/>
        </a:p>
      </dgm:t>
    </dgm:pt>
    <dgm:pt modelId="{4A0F7A5F-9AC3-4D5D-A2F6-F02DC2C2E2B5}" type="pres">
      <dgm:prSet presAssocID="{703087D5-2AF1-46D1-BFF1-5B5B33AE679D}" presName="spNode" presStyleCnt="0"/>
      <dgm:spPr/>
    </dgm:pt>
    <dgm:pt modelId="{FC1EDAF0-B379-4758-9EA3-50ABFFDB84C2}" type="pres">
      <dgm:prSet presAssocID="{F7F5380D-9C83-49E4-9E09-0110B7CABE46}" presName="sibTrans" presStyleLbl="sibTrans1D1" presStyleIdx="1" presStyleCnt="5"/>
      <dgm:spPr/>
      <dgm:t>
        <a:bodyPr/>
        <a:lstStyle/>
        <a:p>
          <a:endParaRPr lang="en-US"/>
        </a:p>
      </dgm:t>
    </dgm:pt>
    <dgm:pt modelId="{6D4C95F9-F98D-49AA-85F6-CEC606C06F32}" type="pres">
      <dgm:prSet presAssocID="{0FBE69BD-08A1-4A1B-9A7F-4E5DD38195CD}" presName="node" presStyleLbl="node1" presStyleIdx="2" presStyleCnt="5">
        <dgm:presLayoutVars>
          <dgm:bulletEnabled val="1"/>
        </dgm:presLayoutVars>
      </dgm:prSet>
      <dgm:spPr/>
      <dgm:t>
        <a:bodyPr/>
        <a:lstStyle/>
        <a:p>
          <a:endParaRPr lang="en-US"/>
        </a:p>
      </dgm:t>
    </dgm:pt>
    <dgm:pt modelId="{28888BDB-832E-4107-9A70-D8C7DA67253D}" type="pres">
      <dgm:prSet presAssocID="{0FBE69BD-08A1-4A1B-9A7F-4E5DD38195CD}" presName="spNode" presStyleCnt="0"/>
      <dgm:spPr/>
    </dgm:pt>
    <dgm:pt modelId="{7EB534DD-CE32-4C1B-BBB4-E1BCFDC93853}" type="pres">
      <dgm:prSet presAssocID="{C4D05384-415C-4DD3-96E1-F02F66D170A2}" presName="sibTrans" presStyleLbl="sibTrans1D1" presStyleIdx="2" presStyleCnt="5"/>
      <dgm:spPr/>
      <dgm:t>
        <a:bodyPr/>
        <a:lstStyle/>
        <a:p>
          <a:endParaRPr lang="en-US"/>
        </a:p>
      </dgm:t>
    </dgm:pt>
    <dgm:pt modelId="{C8807C51-08DE-4873-8E56-4836C0D09A85}" type="pres">
      <dgm:prSet presAssocID="{78A6CDE4-ECAE-4782-98F4-C42BEC6F4AE5}" presName="node" presStyleLbl="node1" presStyleIdx="3" presStyleCnt="5">
        <dgm:presLayoutVars>
          <dgm:bulletEnabled val="1"/>
        </dgm:presLayoutVars>
      </dgm:prSet>
      <dgm:spPr/>
      <dgm:t>
        <a:bodyPr/>
        <a:lstStyle/>
        <a:p>
          <a:endParaRPr lang="en-US"/>
        </a:p>
      </dgm:t>
    </dgm:pt>
    <dgm:pt modelId="{FA02C45A-9D52-437C-B89D-D623B3E3760B}" type="pres">
      <dgm:prSet presAssocID="{78A6CDE4-ECAE-4782-98F4-C42BEC6F4AE5}" presName="spNode" presStyleCnt="0"/>
      <dgm:spPr/>
    </dgm:pt>
    <dgm:pt modelId="{1A674B30-F1FF-4E12-989B-4A3F9A4391EC}" type="pres">
      <dgm:prSet presAssocID="{074B5897-AC6B-4B7F-A764-F5B3B41F5F13}" presName="sibTrans" presStyleLbl="sibTrans1D1" presStyleIdx="3" presStyleCnt="5"/>
      <dgm:spPr/>
      <dgm:t>
        <a:bodyPr/>
        <a:lstStyle/>
        <a:p>
          <a:endParaRPr lang="en-US"/>
        </a:p>
      </dgm:t>
    </dgm:pt>
    <dgm:pt modelId="{E34C49B4-CBEA-4360-9671-B6E8C78313A9}" type="pres">
      <dgm:prSet presAssocID="{94B2C0FE-07D4-4989-92A0-E714AB51C26D}" presName="node" presStyleLbl="node1" presStyleIdx="4" presStyleCnt="5">
        <dgm:presLayoutVars>
          <dgm:bulletEnabled val="1"/>
        </dgm:presLayoutVars>
      </dgm:prSet>
      <dgm:spPr/>
      <dgm:t>
        <a:bodyPr/>
        <a:lstStyle/>
        <a:p>
          <a:endParaRPr lang="en-US"/>
        </a:p>
      </dgm:t>
    </dgm:pt>
    <dgm:pt modelId="{9E220303-339F-4BB3-A681-84FDE00DC3AE}" type="pres">
      <dgm:prSet presAssocID="{94B2C0FE-07D4-4989-92A0-E714AB51C26D}" presName="spNode" presStyleCnt="0"/>
      <dgm:spPr/>
    </dgm:pt>
    <dgm:pt modelId="{95E271BC-4C41-4C6F-A771-0ACDA0E3C22E}" type="pres">
      <dgm:prSet presAssocID="{E76D2581-824A-43F8-87B2-A037ACF9F568}" presName="sibTrans" presStyleLbl="sibTrans1D1" presStyleIdx="4" presStyleCnt="5"/>
      <dgm:spPr/>
      <dgm:t>
        <a:bodyPr/>
        <a:lstStyle/>
        <a:p>
          <a:endParaRPr lang="en-US"/>
        </a:p>
      </dgm:t>
    </dgm:pt>
  </dgm:ptLst>
  <dgm:cxnLst>
    <dgm:cxn modelId="{0A118035-A841-4E84-99AE-A2A71DD6D3E2}" srcId="{D3BC65C5-AC38-4C90-9528-D98BF541574B}" destId="{703087D5-2AF1-46D1-BFF1-5B5B33AE679D}" srcOrd="1" destOrd="0" parTransId="{500E348B-07A6-46E5-9BC8-77FBD0FF9EC3}" sibTransId="{F7F5380D-9C83-49E4-9E09-0110B7CABE46}"/>
    <dgm:cxn modelId="{E05490F0-1EAF-493A-A049-95505876F927}" srcId="{D3BC65C5-AC38-4C90-9528-D98BF541574B}" destId="{94B2C0FE-07D4-4989-92A0-E714AB51C26D}" srcOrd="4" destOrd="0" parTransId="{AC237BB9-A825-450C-AA2A-0076D8AE1A5A}" sibTransId="{E76D2581-824A-43F8-87B2-A037ACF9F568}"/>
    <dgm:cxn modelId="{78D49F5A-D273-40F3-A6FE-5A3A272A9475}" type="presOf" srcId="{E76D2581-824A-43F8-87B2-A037ACF9F568}" destId="{95E271BC-4C41-4C6F-A771-0ACDA0E3C22E}" srcOrd="0" destOrd="0" presId="urn:microsoft.com/office/officeart/2005/8/layout/cycle5"/>
    <dgm:cxn modelId="{37D782BC-BCD8-4935-B739-62CF57D89D92}" type="presOf" srcId="{94B2C0FE-07D4-4989-92A0-E714AB51C26D}" destId="{E34C49B4-CBEA-4360-9671-B6E8C78313A9}" srcOrd="0" destOrd="0" presId="urn:microsoft.com/office/officeart/2005/8/layout/cycle5"/>
    <dgm:cxn modelId="{11368391-8578-4BDA-8AA4-7C5DE5B961EB}" type="presOf" srcId="{703087D5-2AF1-46D1-BFF1-5B5B33AE679D}" destId="{2F288131-A25A-490E-8A55-61CB45A64A75}" srcOrd="0" destOrd="0" presId="urn:microsoft.com/office/officeart/2005/8/layout/cycle5"/>
    <dgm:cxn modelId="{174D7042-6873-4ACB-8279-69CC5A5CF09A}" type="presOf" srcId="{D3BC65C5-AC38-4C90-9528-D98BF541574B}" destId="{B3D4261A-58DF-43B0-B011-4BDB3DC22822}" srcOrd="0" destOrd="0" presId="urn:microsoft.com/office/officeart/2005/8/layout/cycle5"/>
    <dgm:cxn modelId="{BAE0DF93-EA86-4A51-932C-FA7A2532823B}" srcId="{D3BC65C5-AC38-4C90-9528-D98BF541574B}" destId="{4AA67217-BBD3-4265-855D-93C8E22A9766}" srcOrd="0" destOrd="0" parTransId="{8ABE75B0-3FD4-400B-A056-7A1897584B6C}" sibTransId="{6BE8E7AF-EB04-492A-B463-90A4E31310ED}"/>
    <dgm:cxn modelId="{EA924516-B9E7-4913-84D7-FF4FBB777268}" srcId="{D3BC65C5-AC38-4C90-9528-D98BF541574B}" destId="{78A6CDE4-ECAE-4782-98F4-C42BEC6F4AE5}" srcOrd="3" destOrd="0" parTransId="{F959E9E7-A709-4573-A25C-316AEF18035B}" sibTransId="{074B5897-AC6B-4B7F-A764-F5B3B41F5F13}"/>
    <dgm:cxn modelId="{7C0BBB89-5DDE-4280-BA3E-838FA8205245}" type="presOf" srcId="{6BE8E7AF-EB04-492A-B463-90A4E31310ED}" destId="{CE1159BA-B25A-4D72-B12F-D6A4E1ECB48B}" srcOrd="0" destOrd="0" presId="urn:microsoft.com/office/officeart/2005/8/layout/cycle5"/>
    <dgm:cxn modelId="{8E2D95C7-2F02-4B0A-B14F-9C03F4474DE2}" type="presOf" srcId="{F7F5380D-9C83-49E4-9E09-0110B7CABE46}" destId="{FC1EDAF0-B379-4758-9EA3-50ABFFDB84C2}" srcOrd="0" destOrd="0" presId="urn:microsoft.com/office/officeart/2005/8/layout/cycle5"/>
    <dgm:cxn modelId="{A40FD6CC-C0CA-4351-84B8-16ED2D425BDB}" type="presOf" srcId="{074B5897-AC6B-4B7F-A764-F5B3B41F5F13}" destId="{1A674B30-F1FF-4E12-989B-4A3F9A4391EC}" srcOrd="0" destOrd="0" presId="urn:microsoft.com/office/officeart/2005/8/layout/cycle5"/>
    <dgm:cxn modelId="{52DF0D4E-CC4E-4752-98BD-D8032EAEBE56}" type="presOf" srcId="{78A6CDE4-ECAE-4782-98F4-C42BEC6F4AE5}" destId="{C8807C51-08DE-4873-8E56-4836C0D09A85}" srcOrd="0" destOrd="0" presId="urn:microsoft.com/office/officeart/2005/8/layout/cycle5"/>
    <dgm:cxn modelId="{FBDD50C5-2FEB-4BA7-9C45-F88F0AFDE322}" srcId="{D3BC65C5-AC38-4C90-9528-D98BF541574B}" destId="{0FBE69BD-08A1-4A1B-9A7F-4E5DD38195CD}" srcOrd="2" destOrd="0" parTransId="{FE9A4A1D-3E2E-40E2-8900-E241A38341BD}" sibTransId="{C4D05384-415C-4DD3-96E1-F02F66D170A2}"/>
    <dgm:cxn modelId="{7DBBEE4E-296B-44DC-AF8B-F6EF9F100EDC}" type="presOf" srcId="{0FBE69BD-08A1-4A1B-9A7F-4E5DD38195CD}" destId="{6D4C95F9-F98D-49AA-85F6-CEC606C06F32}" srcOrd="0" destOrd="0" presId="urn:microsoft.com/office/officeart/2005/8/layout/cycle5"/>
    <dgm:cxn modelId="{01206A2D-36FF-4EFC-8AF8-C19B20A01DA4}" type="presOf" srcId="{C4D05384-415C-4DD3-96E1-F02F66D170A2}" destId="{7EB534DD-CE32-4C1B-BBB4-E1BCFDC93853}" srcOrd="0" destOrd="0" presId="urn:microsoft.com/office/officeart/2005/8/layout/cycle5"/>
    <dgm:cxn modelId="{4F257D00-F4D8-462A-A5F5-95D3634A016E}" type="presOf" srcId="{4AA67217-BBD3-4265-855D-93C8E22A9766}" destId="{4C45A1C4-FAE4-4947-8DB3-FCAFB1033B2D}" srcOrd="0" destOrd="0" presId="urn:microsoft.com/office/officeart/2005/8/layout/cycle5"/>
    <dgm:cxn modelId="{767E304E-B521-4F60-AE65-FC9E3217DA53}" type="presParOf" srcId="{B3D4261A-58DF-43B0-B011-4BDB3DC22822}" destId="{4C45A1C4-FAE4-4947-8DB3-FCAFB1033B2D}" srcOrd="0" destOrd="0" presId="urn:microsoft.com/office/officeart/2005/8/layout/cycle5"/>
    <dgm:cxn modelId="{958AEF3F-ED91-4F80-9726-8F0E8A119B29}" type="presParOf" srcId="{B3D4261A-58DF-43B0-B011-4BDB3DC22822}" destId="{5165ABCB-7133-42F7-80FF-7995EF64A680}" srcOrd="1" destOrd="0" presId="urn:microsoft.com/office/officeart/2005/8/layout/cycle5"/>
    <dgm:cxn modelId="{C7E23576-5C2D-46F3-B795-5CC7821CCC85}" type="presParOf" srcId="{B3D4261A-58DF-43B0-B011-4BDB3DC22822}" destId="{CE1159BA-B25A-4D72-B12F-D6A4E1ECB48B}" srcOrd="2" destOrd="0" presId="urn:microsoft.com/office/officeart/2005/8/layout/cycle5"/>
    <dgm:cxn modelId="{791ACE20-F1ED-4B88-9BD2-86E6BB3DE0BA}" type="presParOf" srcId="{B3D4261A-58DF-43B0-B011-4BDB3DC22822}" destId="{2F288131-A25A-490E-8A55-61CB45A64A75}" srcOrd="3" destOrd="0" presId="urn:microsoft.com/office/officeart/2005/8/layout/cycle5"/>
    <dgm:cxn modelId="{06653374-8CBE-4F8D-9122-930DF1DEF98F}" type="presParOf" srcId="{B3D4261A-58DF-43B0-B011-4BDB3DC22822}" destId="{4A0F7A5F-9AC3-4D5D-A2F6-F02DC2C2E2B5}" srcOrd="4" destOrd="0" presId="urn:microsoft.com/office/officeart/2005/8/layout/cycle5"/>
    <dgm:cxn modelId="{D203DDC9-67FA-45B8-AD5B-87A9A14ACB4B}" type="presParOf" srcId="{B3D4261A-58DF-43B0-B011-4BDB3DC22822}" destId="{FC1EDAF0-B379-4758-9EA3-50ABFFDB84C2}" srcOrd="5" destOrd="0" presId="urn:microsoft.com/office/officeart/2005/8/layout/cycle5"/>
    <dgm:cxn modelId="{82B700A9-EAA4-4F98-9B3E-D064F1B7EAAB}" type="presParOf" srcId="{B3D4261A-58DF-43B0-B011-4BDB3DC22822}" destId="{6D4C95F9-F98D-49AA-85F6-CEC606C06F32}" srcOrd="6" destOrd="0" presId="urn:microsoft.com/office/officeart/2005/8/layout/cycle5"/>
    <dgm:cxn modelId="{49F5D1E6-320E-4F12-8791-EE174F39B131}" type="presParOf" srcId="{B3D4261A-58DF-43B0-B011-4BDB3DC22822}" destId="{28888BDB-832E-4107-9A70-D8C7DA67253D}" srcOrd="7" destOrd="0" presId="urn:microsoft.com/office/officeart/2005/8/layout/cycle5"/>
    <dgm:cxn modelId="{99A68CDA-5C8B-4E6B-9974-4176D7F692E9}" type="presParOf" srcId="{B3D4261A-58DF-43B0-B011-4BDB3DC22822}" destId="{7EB534DD-CE32-4C1B-BBB4-E1BCFDC93853}" srcOrd="8" destOrd="0" presId="urn:microsoft.com/office/officeart/2005/8/layout/cycle5"/>
    <dgm:cxn modelId="{E99343E3-0652-4B47-9E11-8E13A74699F7}" type="presParOf" srcId="{B3D4261A-58DF-43B0-B011-4BDB3DC22822}" destId="{C8807C51-08DE-4873-8E56-4836C0D09A85}" srcOrd="9" destOrd="0" presId="urn:microsoft.com/office/officeart/2005/8/layout/cycle5"/>
    <dgm:cxn modelId="{449046F7-FAC7-437D-89AC-33BEDF2E3A90}" type="presParOf" srcId="{B3D4261A-58DF-43B0-B011-4BDB3DC22822}" destId="{FA02C45A-9D52-437C-B89D-D623B3E3760B}" srcOrd="10" destOrd="0" presId="urn:microsoft.com/office/officeart/2005/8/layout/cycle5"/>
    <dgm:cxn modelId="{52E758D7-527C-413D-B017-9BB9F87113C2}" type="presParOf" srcId="{B3D4261A-58DF-43B0-B011-4BDB3DC22822}" destId="{1A674B30-F1FF-4E12-989B-4A3F9A4391EC}" srcOrd="11" destOrd="0" presId="urn:microsoft.com/office/officeart/2005/8/layout/cycle5"/>
    <dgm:cxn modelId="{BEE0133B-0102-4B2C-95C3-80BA828C105D}" type="presParOf" srcId="{B3D4261A-58DF-43B0-B011-4BDB3DC22822}" destId="{E34C49B4-CBEA-4360-9671-B6E8C78313A9}" srcOrd="12" destOrd="0" presId="urn:microsoft.com/office/officeart/2005/8/layout/cycle5"/>
    <dgm:cxn modelId="{29781482-EAB6-4B54-B7EA-2E56ACD54693}" type="presParOf" srcId="{B3D4261A-58DF-43B0-B011-4BDB3DC22822}" destId="{9E220303-339F-4BB3-A681-84FDE00DC3AE}" srcOrd="13" destOrd="0" presId="urn:microsoft.com/office/officeart/2005/8/layout/cycle5"/>
    <dgm:cxn modelId="{552EDEB1-D917-4550-B03D-35832D83C95B}" type="presParOf" srcId="{B3D4261A-58DF-43B0-B011-4BDB3DC22822}" destId="{95E271BC-4C41-4C6F-A771-0ACDA0E3C22E}"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C28BF-411D-451B-B669-B5EB0EEF2816}">
      <dsp:nvSpPr>
        <dsp:cNvPr id="0" name=""/>
        <dsp:cNvSpPr/>
      </dsp:nvSpPr>
      <dsp:spPr>
        <a:xfrm>
          <a:off x="2842006" y="1482245"/>
          <a:ext cx="4021755" cy="890095"/>
        </a:xfrm>
        <a:custGeom>
          <a:avLst/>
          <a:gdLst/>
          <a:ahLst/>
          <a:cxnLst/>
          <a:rect l="0" t="0" r="0" b="0"/>
          <a:pathLst>
            <a:path>
              <a:moveTo>
                <a:pt x="0" y="0"/>
              </a:moveTo>
              <a:lnTo>
                <a:pt x="0" y="731380"/>
              </a:lnTo>
              <a:lnTo>
                <a:pt x="4021755" y="731380"/>
              </a:lnTo>
              <a:lnTo>
                <a:pt x="4021755" y="890095"/>
              </a:lnTo>
            </a:path>
          </a:pathLst>
        </a:custGeom>
        <a:noFill/>
        <a:ln w="9525"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97810491-8F94-440D-B1A9-8BE8CF4B4304}">
      <dsp:nvSpPr>
        <dsp:cNvPr id="0" name=""/>
        <dsp:cNvSpPr/>
      </dsp:nvSpPr>
      <dsp:spPr>
        <a:xfrm>
          <a:off x="4139492" y="3825182"/>
          <a:ext cx="91440" cy="272533"/>
        </a:xfrm>
        <a:custGeom>
          <a:avLst/>
          <a:gdLst/>
          <a:ahLst/>
          <a:cxnLst/>
          <a:rect l="0" t="0" r="0" b="0"/>
          <a:pathLst>
            <a:path>
              <a:moveTo>
                <a:pt x="49823" y="0"/>
              </a:moveTo>
              <a:lnTo>
                <a:pt x="49823" y="113817"/>
              </a:lnTo>
              <a:lnTo>
                <a:pt x="45720" y="113817"/>
              </a:lnTo>
              <a:lnTo>
                <a:pt x="45720" y="27253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6B264-2BFE-4CC8-85F3-BAFFB3F53084}">
      <dsp:nvSpPr>
        <dsp:cNvPr id="0" name=""/>
        <dsp:cNvSpPr/>
      </dsp:nvSpPr>
      <dsp:spPr>
        <a:xfrm>
          <a:off x="2842006" y="1482245"/>
          <a:ext cx="1347309" cy="1443699"/>
        </a:xfrm>
        <a:custGeom>
          <a:avLst/>
          <a:gdLst/>
          <a:ahLst/>
          <a:cxnLst/>
          <a:rect l="0" t="0" r="0" b="0"/>
          <a:pathLst>
            <a:path>
              <a:moveTo>
                <a:pt x="0" y="0"/>
              </a:moveTo>
              <a:lnTo>
                <a:pt x="0" y="1284984"/>
              </a:lnTo>
              <a:lnTo>
                <a:pt x="1347309" y="1284984"/>
              </a:lnTo>
              <a:lnTo>
                <a:pt x="1347309" y="144369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BFC6D-5F5A-41D4-8DA3-03DDBB94CE86}">
      <dsp:nvSpPr>
        <dsp:cNvPr id="0" name=""/>
        <dsp:cNvSpPr/>
      </dsp:nvSpPr>
      <dsp:spPr>
        <a:xfrm>
          <a:off x="1273831" y="3820783"/>
          <a:ext cx="91440" cy="272533"/>
        </a:xfrm>
        <a:custGeom>
          <a:avLst/>
          <a:gdLst/>
          <a:ahLst/>
          <a:cxnLst/>
          <a:rect l="0" t="0" r="0" b="0"/>
          <a:pathLst>
            <a:path>
              <a:moveTo>
                <a:pt x="45720" y="0"/>
              </a:moveTo>
              <a:lnTo>
                <a:pt x="45720" y="27253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92C2F-61FC-45B8-BA58-C737F9B660A1}">
      <dsp:nvSpPr>
        <dsp:cNvPr id="0" name=""/>
        <dsp:cNvSpPr/>
      </dsp:nvSpPr>
      <dsp:spPr>
        <a:xfrm>
          <a:off x="1319551" y="1482245"/>
          <a:ext cx="1522455" cy="1439301"/>
        </a:xfrm>
        <a:custGeom>
          <a:avLst/>
          <a:gdLst/>
          <a:ahLst/>
          <a:cxnLst/>
          <a:rect l="0" t="0" r="0" b="0"/>
          <a:pathLst>
            <a:path>
              <a:moveTo>
                <a:pt x="1522455" y="0"/>
              </a:moveTo>
              <a:lnTo>
                <a:pt x="1522455" y="1280585"/>
              </a:lnTo>
              <a:lnTo>
                <a:pt x="0" y="1280585"/>
              </a:lnTo>
              <a:lnTo>
                <a:pt x="0" y="143930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41373-7ACE-40CD-A12C-FFB9B226E3BA}">
      <dsp:nvSpPr>
        <dsp:cNvPr id="0" name=""/>
        <dsp:cNvSpPr/>
      </dsp:nvSpPr>
      <dsp:spPr>
        <a:xfrm>
          <a:off x="2376394" y="1653713"/>
          <a:ext cx="905240" cy="89923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09251-1EF4-4146-AFA6-FED1767DB6CF}">
      <dsp:nvSpPr>
        <dsp:cNvPr id="0" name=""/>
        <dsp:cNvSpPr/>
      </dsp:nvSpPr>
      <dsp:spPr>
        <a:xfrm>
          <a:off x="3789153" y="1492271"/>
          <a:ext cx="2774017"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Program Manager</a:t>
          </a:r>
        </a:p>
      </dsp:txBody>
      <dsp:txXfrm>
        <a:off x="3789153" y="1492271"/>
        <a:ext cx="2774017" cy="1015777"/>
      </dsp:txXfrm>
    </dsp:sp>
    <dsp:sp modelId="{4719A828-48BD-4CDC-A9D2-20537BD75672}">
      <dsp:nvSpPr>
        <dsp:cNvPr id="0" name=""/>
        <dsp:cNvSpPr/>
      </dsp:nvSpPr>
      <dsp:spPr>
        <a:xfrm>
          <a:off x="2335057" y="569853"/>
          <a:ext cx="1013898" cy="91239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05020-8D27-4408-8BB2-1029D5816FD1}">
      <dsp:nvSpPr>
        <dsp:cNvPr id="0" name=""/>
        <dsp:cNvSpPr/>
      </dsp:nvSpPr>
      <dsp:spPr>
        <a:xfrm>
          <a:off x="3767329" y="429402"/>
          <a:ext cx="2230800" cy="14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Steering Committee</a:t>
          </a:r>
        </a:p>
      </dsp:txBody>
      <dsp:txXfrm>
        <a:off x="3767329" y="429402"/>
        <a:ext cx="2230800" cy="1487200"/>
      </dsp:txXfrm>
    </dsp:sp>
    <dsp:sp modelId="{3B0500F3-6F43-4835-B2E1-C7A61455AB32}">
      <dsp:nvSpPr>
        <dsp:cNvPr id="0" name=""/>
        <dsp:cNvSpPr/>
      </dsp:nvSpPr>
      <dsp:spPr>
        <a:xfrm>
          <a:off x="866931" y="2921546"/>
          <a:ext cx="905240" cy="89923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BA640-5CF4-427D-8F21-C93B7DDACB91}">
      <dsp:nvSpPr>
        <dsp:cNvPr id="0" name=""/>
        <dsp:cNvSpPr/>
      </dsp:nvSpPr>
      <dsp:spPr>
        <a:xfrm>
          <a:off x="1896366" y="2952908"/>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Metrics Committee</a:t>
          </a:r>
          <a:endParaRPr lang="en-US" sz="1800" kern="1200" dirty="0"/>
        </a:p>
      </dsp:txBody>
      <dsp:txXfrm>
        <a:off x="1896366" y="2952908"/>
        <a:ext cx="1523666" cy="1015777"/>
      </dsp:txXfrm>
    </dsp:sp>
    <dsp:sp modelId="{F9A86DED-6254-4596-A5D1-ADCA2654E295}">
      <dsp:nvSpPr>
        <dsp:cNvPr id="0" name=""/>
        <dsp:cNvSpPr/>
      </dsp:nvSpPr>
      <dsp:spPr>
        <a:xfrm>
          <a:off x="866931" y="4093317"/>
          <a:ext cx="905240" cy="89923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F17C6-6BE0-48C2-8E59-00E42C234893}">
      <dsp:nvSpPr>
        <dsp:cNvPr id="0" name=""/>
        <dsp:cNvSpPr/>
      </dsp:nvSpPr>
      <dsp:spPr>
        <a:xfrm>
          <a:off x="1942533" y="3960712"/>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Data Analysis Team</a:t>
          </a:r>
          <a:endParaRPr lang="en-US" sz="1800" kern="1200" dirty="0"/>
        </a:p>
      </dsp:txBody>
      <dsp:txXfrm>
        <a:off x="1942533" y="3960712"/>
        <a:ext cx="1523666" cy="1015777"/>
      </dsp:txXfrm>
    </dsp:sp>
    <dsp:sp modelId="{69251F27-A833-4E11-8AE2-F3DB61C39EA2}">
      <dsp:nvSpPr>
        <dsp:cNvPr id="0" name=""/>
        <dsp:cNvSpPr/>
      </dsp:nvSpPr>
      <dsp:spPr>
        <a:xfrm>
          <a:off x="3736696" y="2925944"/>
          <a:ext cx="905240" cy="89923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2A5D1-430F-45D4-A48E-1DFC9DCBA6CD}">
      <dsp:nvSpPr>
        <dsp:cNvPr id="0" name=""/>
        <dsp:cNvSpPr/>
      </dsp:nvSpPr>
      <dsp:spPr>
        <a:xfrm>
          <a:off x="4637015" y="2776132"/>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Community Engagement Committee</a:t>
          </a:r>
          <a:endParaRPr lang="en-US" sz="1800" kern="1200" dirty="0"/>
        </a:p>
      </dsp:txBody>
      <dsp:txXfrm>
        <a:off x="4637015" y="2776132"/>
        <a:ext cx="1523666" cy="1015777"/>
      </dsp:txXfrm>
    </dsp:sp>
    <dsp:sp modelId="{5DB0FB44-EEB6-4F81-B4B9-A41F8D5FA29A}">
      <dsp:nvSpPr>
        <dsp:cNvPr id="0" name=""/>
        <dsp:cNvSpPr/>
      </dsp:nvSpPr>
      <dsp:spPr>
        <a:xfrm>
          <a:off x="3732592" y="4097715"/>
          <a:ext cx="905240" cy="89923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684EF1-3C7F-4905-BDBB-13579F53B12D}">
      <dsp:nvSpPr>
        <dsp:cNvPr id="0" name=""/>
        <dsp:cNvSpPr/>
      </dsp:nvSpPr>
      <dsp:spPr>
        <a:xfrm>
          <a:off x="4714295" y="3993958"/>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Local Planning Teams</a:t>
          </a:r>
        </a:p>
      </dsp:txBody>
      <dsp:txXfrm>
        <a:off x="4714295" y="3993958"/>
        <a:ext cx="1523666" cy="1015777"/>
      </dsp:txXfrm>
    </dsp:sp>
    <dsp:sp modelId="{16BB8056-B70A-4A19-8FF5-96DCDDF591CE}">
      <dsp:nvSpPr>
        <dsp:cNvPr id="0" name=""/>
        <dsp:cNvSpPr/>
      </dsp:nvSpPr>
      <dsp:spPr>
        <a:xfrm>
          <a:off x="6458431" y="2372340"/>
          <a:ext cx="810661" cy="809310"/>
        </a:xfrm>
        <a:prstGeom prst="ellipse">
          <a:avLst/>
        </a:prstGeom>
        <a:solidFill>
          <a:srgbClr val="94CF4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73D21-E290-4710-BC5B-D26A5CCA09E2}">
      <dsp:nvSpPr>
        <dsp:cNvPr id="0" name=""/>
        <dsp:cNvSpPr/>
      </dsp:nvSpPr>
      <dsp:spPr>
        <a:xfrm>
          <a:off x="7246619" y="2335325"/>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JSI</a:t>
          </a:r>
          <a:endParaRPr lang="en-US" sz="1600" kern="1200" dirty="0"/>
        </a:p>
      </dsp:txBody>
      <dsp:txXfrm>
        <a:off x="7246619" y="2335325"/>
        <a:ext cx="1523666" cy="1015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5A1C4-FAE4-4947-8DB3-FCAFB1033B2D}">
      <dsp:nvSpPr>
        <dsp:cNvPr id="0" name=""/>
        <dsp:cNvSpPr/>
      </dsp:nvSpPr>
      <dsp:spPr>
        <a:xfrm>
          <a:off x="1757404" y="4712"/>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Community Health Needs </a:t>
          </a:r>
          <a:r>
            <a:rPr lang="en-US" sz="1100" b="1" kern="1200" dirty="0" smtClean="0"/>
            <a:t>Assess</a:t>
          </a:r>
          <a:r>
            <a:rPr lang="en-US" sz="1100" b="0" kern="1200" dirty="0" smtClean="0"/>
            <a:t>ment</a:t>
          </a:r>
          <a:r>
            <a:rPr lang="en-US" sz="1100" kern="1200" dirty="0" smtClean="0"/>
            <a:t> (CHNA)</a:t>
          </a:r>
          <a:endParaRPr lang="en-US" sz="1100" kern="1200" dirty="0"/>
        </a:p>
      </dsp:txBody>
      <dsp:txXfrm>
        <a:off x="1802535" y="49843"/>
        <a:ext cx="1332054" cy="834243"/>
      </dsp:txXfrm>
    </dsp:sp>
    <dsp:sp modelId="{CE1159BA-B25A-4D72-B12F-D6A4E1ECB48B}">
      <dsp:nvSpPr>
        <dsp:cNvPr id="0" name=""/>
        <dsp:cNvSpPr/>
      </dsp:nvSpPr>
      <dsp:spPr>
        <a:xfrm>
          <a:off x="622008" y="466965"/>
          <a:ext cx="3693107" cy="3693107"/>
        </a:xfrm>
        <a:custGeom>
          <a:avLst/>
          <a:gdLst/>
          <a:ahLst/>
          <a:cxnLst/>
          <a:rect l="0" t="0" r="0" b="0"/>
          <a:pathLst>
            <a:path>
              <a:moveTo>
                <a:pt x="2748129" y="235057"/>
              </a:moveTo>
              <a:arcTo wR="1846553" hR="1846553" stAng="17953529" swAng="1211390"/>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288131-A25A-490E-8A55-61CB45A64A75}">
      <dsp:nvSpPr>
        <dsp:cNvPr id="0" name=""/>
        <dsp:cNvSpPr/>
      </dsp:nvSpPr>
      <dsp:spPr>
        <a:xfrm>
          <a:off x="3513581" y="128064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Hospital Implementation Strategies </a:t>
          </a:r>
        </a:p>
        <a:p>
          <a:pPr lvl="0" algn="ctr" defTabSz="488950">
            <a:lnSpc>
              <a:spcPct val="90000"/>
            </a:lnSpc>
            <a:spcBef>
              <a:spcPct val="0"/>
            </a:spcBef>
            <a:spcAft>
              <a:spcPct val="35000"/>
            </a:spcAft>
          </a:pPr>
          <a:r>
            <a:rPr lang="en-US" sz="1100" b="1" kern="1200" dirty="0" smtClean="0"/>
            <a:t>(IS)</a:t>
          </a:r>
          <a:endParaRPr lang="en-US" sz="1100" b="1" kern="1200" dirty="0"/>
        </a:p>
      </dsp:txBody>
      <dsp:txXfrm>
        <a:off x="3558712" y="1325780"/>
        <a:ext cx="1332054" cy="834243"/>
      </dsp:txXfrm>
    </dsp:sp>
    <dsp:sp modelId="{FC1EDAF0-B379-4758-9EA3-50ABFFDB84C2}">
      <dsp:nvSpPr>
        <dsp:cNvPr id="0" name=""/>
        <dsp:cNvSpPr/>
      </dsp:nvSpPr>
      <dsp:spPr>
        <a:xfrm>
          <a:off x="622008" y="466965"/>
          <a:ext cx="3693107" cy="3693107"/>
        </a:xfrm>
        <a:custGeom>
          <a:avLst/>
          <a:gdLst/>
          <a:ahLst/>
          <a:cxnLst/>
          <a:rect l="0" t="0" r="0" b="0"/>
          <a:pathLst>
            <a:path>
              <a:moveTo>
                <a:pt x="3688676" y="1974404"/>
              </a:moveTo>
              <a:arcTo wR="1846553" hR="1846553" stAng="21838211" swAng="135961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D4C95F9-F98D-49AA-85F6-CEC606C06F32}">
      <dsp:nvSpPr>
        <dsp:cNvPr id="0" name=""/>
        <dsp:cNvSpPr/>
      </dsp:nvSpPr>
      <dsp:spPr>
        <a:xfrm>
          <a:off x="2842781" y="334515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Public Health</a:t>
          </a:r>
        </a:p>
        <a:p>
          <a:pPr lvl="0" algn="ctr" defTabSz="488950">
            <a:lnSpc>
              <a:spcPct val="90000"/>
            </a:lnSpc>
            <a:spcBef>
              <a:spcPct val="0"/>
            </a:spcBef>
            <a:spcAft>
              <a:spcPct val="35000"/>
            </a:spcAft>
          </a:pPr>
          <a:r>
            <a:rPr lang="en-US" sz="1100" kern="1200" dirty="0" smtClean="0"/>
            <a:t>District Health Improvement Plan</a:t>
          </a:r>
        </a:p>
        <a:p>
          <a:pPr lvl="0" algn="ctr" defTabSz="488950">
            <a:lnSpc>
              <a:spcPct val="90000"/>
            </a:lnSpc>
            <a:spcBef>
              <a:spcPct val="0"/>
            </a:spcBef>
            <a:spcAft>
              <a:spcPct val="35000"/>
            </a:spcAft>
          </a:pPr>
          <a:r>
            <a:rPr lang="en-US" sz="1100" b="1" kern="1200" dirty="0" smtClean="0"/>
            <a:t>(DPHIP)</a:t>
          </a:r>
          <a:endParaRPr lang="en-US" sz="1100" b="1" kern="1200" dirty="0"/>
        </a:p>
      </dsp:txBody>
      <dsp:txXfrm>
        <a:off x="2887912" y="3390290"/>
        <a:ext cx="1332054" cy="834243"/>
      </dsp:txXfrm>
    </dsp:sp>
    <dsp:sp modelId="{7EB534DD-CE32-4C1B-BBB4-E1BCFDC93853}">
      <dsp:nvSpPr>
        <dsp:cNvPr id="0" name=""/>
        <dsp:cNvSpPr/>
      </dsp:nvSpPr>
      <dsp:spPr>
        <a:xfrm>
          <a:off x="622008" y="466965"/>
          <a:ext cx="3693107" cy="3693107"/>
        </a:xfrm>
        <a:custGeom>
          <a:avLst/>
          <a:gdLst/>
          <a:ahLst/>
          <a:cxnLst/>
          <a:rect l="0" t="0" r="0" b="0"/>
          <a:pathLst>
            <a:path>
              <a:moveTo>
                <a:pt x="2073122" y="3679155"/>
              </a:moveTo>
              <a:arcTo wR="1846553" hR="1846553" stAng="4977129" swAng="845743"/>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8807C51-08DE-4873-8E56-4836C0D09A85}">
      <dsp:nvSpPr>
        <dsp:cNvPr id="0" name=""/>
        <dsp:cNvSpPr/>
      </dsp:nvSpPr>
      <dsp:spPr>
        <a:xfrm>
          <a:off x="672027" y="334515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State Health Improvement Plan</a:t>
          </a:r>
        </a:p>
        <a:p>
          <a:pPr lvl="0" algn="ctr" defTabSz="488950">
            <a:lnSpc>
              <a:spcPct val="90000"/>
            </a:lnSpc>
            <a:spcBef>
              <a:spcPct val="0"/>
            </a:spcBef>
            <a:spcAft>
              <a:spcPct val="35000"/>
            </a:spcAft>
          </a:pPr>
          <a:r>
            <a:rPr lang="en-US" sz="1100" b="1" kern="1200" dirty="0" smtClean="0"/>
            <a:t>(SHIP)</a:t>
          </a:r>
          <a:endParaRPr lang="en-US" sz="1100" b="1" kern="1200" dirty="0"/>
        </a:p>
      </dsp:txBody>
      <dsp:txXfrm>
        <a:off x="717158" y="3390290"/>
        <a:ext cx="1332054" cy="834243"/>
      </dsp:txXfrm>
    </dsp:sp>
    <dsp:sp modelId="{1A674B30-F1FF-4E12-989B-4A3F9A4391EC}">
      <dsp:nvSpPr>
        <dsp:cNvPr id="0" name=""/>
        <dsp:cNvSpPr/>
      </dsp:nvSpPr>
      <dsp:spPr>
        <a:xfrm>
          <a:off x="622008" y="466965"/>
          <a:ext cx="3693107" cy="3693107"/>
        </a:xfrm>
        <a:custGeom>
          <a:avLst/>
          <a:gdLst/>
          <a:ahLst/>
          <a:cxnLst/>
          <a:rect l="0" t="0" r="0" b="0"/>
          <a:pathLst>
            <a:path>
              <a:moveTo>
                <a:pt x="195888" y="2674240"/>
              </a:moveTo>
              <a:arcTo wR="1846553" hR="1846553" stAng="9202178" swAng="135961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4C49B4-CBEA-4360-9671-B6E8C78313A9}">
      <dsp:nvSpPr>
        <dsp:cNvPr id="0" name=""/>
        <dsp:cNvSpPr/>
      </dsp:nvSpPr>
      <dsp:spPr>
        <a:xfrm>
          <a:off x="1227" y="128064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Evaluate</a:t>
          </a:r>
          <a:endParaRPr lang="en-US" sz="1100" b="1" kern="1200" dirty="0"/>
        </a:p>
      </dsp:txBody>
      <dsp:txXfrm>
        <a:off x="46358" y="1325780"/>
        <a:ext cx="1332054" cy="834243"/>
      </dsp:txXfrm>
    </dsp:sp>
    <dsp:sp modelId="{95E271BC-4C41-4C6F-A771-0ACDA0E3C22E}">
      <dsp:nvSpPr>
        <dsp:cNvPr id="0" name=""/>
        <dsp:cNvSpPr/>
      </dsp:nvSpPr>
      <dsp:spPr>
        <a:xfrm>
          <a:off x="622008" y="466965"/>
          <a:ext cx="3693107" cy="3693107"/>
        </a:xfrm>
        <a:custGeom>
          <a:avLst/>
          <a:gdLst/>
          <a:ahLst/>
          <a:cxnLst/>
          <a:rect l="0" t="0" r="0" b="0"/>
          <a:pathLst>
            <a:path>
              <a:moveTo>
                <a:pt x="444197" y="645239"/>
              </a:moveTo>
              <a:arcTo wR="1846553" hR="1846553" stAng="13235081" swAng="1211390"/>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0.6587</cdr:x>
      <cdr:y>0.28724</cdr:y>
    </cdr:from>
    <cdr:to>
      <cdr:x>0.87731</cdr:x>
      <cdr:y>0.29593</cdr:y>
    </cdr:to>
    <cdr:sp macro="" textlink="">
      <cdr:nvSpPr>
        <cdr:cNvPr id="5" name="Rectangle 4"/>
        <cdr:cNvSpPr/>
      </cdr:nvSpPr>
      <cdr:spPr>
        <a:xfrm xmlns:a="http://schemas.openxmlformats.org/drawingml/2006/main" flipV="1">
          <a:off x="3505140" y="1341779"/>
          <a:ext cx="1163293" cy="40594"/>
        </a:xfrm>
        <a:prstGeom xmlns:a="http://schemas.openxmlformats.org/drawingml/2006/main" prst="rect">
          <a:avLst/>
        </a:prstGeom>
        <a:solidFill xmlns:a="http://schemas.openxmlformats.org/drawingml/2006/main">
          <a:schemeClr val="accent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0.4752</cdr:x>
      <cdr:y>0.78317</cdr:y>
    </cdr:from>
    <cdr:to>
      <cdr:x>0.54527</cdr:x>
      <cdr:y>0.79293</cdr:y>
    </cdr:to>
    <cdr:sp macro="" textlink="">
      <cdr:nvSpPr>
        <cdr:cNvPr id="2" name="Rectangle 1"/>
        <cdr:cNvSpPr/>
      </cdr:nvSpPr>
      <cdr:spPr>
        <a:xfrm xmlns:a="http://schemas.openxmlformats.org/drawingml/2006/main" flipV="1">
          <a:off x="3883794" y="3666028"/>
          <a:ext cx="572727" cy="45719"/>
        </a:xfrm>
        <a:prstGeom xmlns:a="http://schemas.openxmlformats.org/drawingml/2006/main" prst="rect">
          <a:avLst/>
        </a:prstGeom>
        <a:solidFill xmlns:a="http://schemas.openxmlformats.org/drawingml/2006/main">
          <a:schemeClr val="accent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0.54331</cdr:x>
      <cdr:y>0.62506</cdr:y>
    </cdr:from>
    <cdr:to>
      <cdr:x>0.61569</cdr:x>
      <cdr:y>0.63486</cdr:y>
    </cdr:to>
    <cdr:sp macro="" textlink="">
      <cdr:nvSpPr>
        <cdr:cNvPr id="3" name="Rectangle 2"/>
        <cdr:cNvSpPr/>
      </cdr:nvSpPr>
      <cdr:spPr>
        <a:xfrm xmlns:a="http://schemas.openxmlformats.org/drawingml/2006/main" flipV="1">
          <a:off x="4440503" y="2925936"/>
          <a:ext cx="591560" cy="45874"/>
        </a:xfrm>
        <a:prstGeom xmlns:a="http://schemas.openxmlformats.org/drawingml/2006/main" prst="rect">
          <a:avLst/>
        </a:prstGeom>
        <a:ln xmlns:a="http://schemas.openxmlformats.org/drawingml/2006/main">
          <a:noFill/>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12.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742694C-4018-4D12-A9FA-6A512ADA38B2}" type="datetimeFigureOut">
              <a:rPr lang="en-US" smtClean="0"/>
              <a:t>11/15/2018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42DEB1-45F9-4A73-AC1A-B85BF7E1632B}" type="slidenum">
              <a:rPr lang="en-US" smtClean="0"/>
              <a:t>‹#›</a:t>
            </a:fld>
            <a:endParaRPr lang="en-US" dirty="0"/>
          </a:p>
        </p:txBody>
      </p:sp>
    </p:spTree>
    <p:extLst>
      <p:ext uri="{BB962C8B-B14F-4D97-AF65-F5344CB8AC3E}">
        <p14:creationId xmlns:p14="http://schemas.microsoft.com/office/powerpoint/2010/main" val="3401071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F8AAC10-CFEF-A94C-A6E5-BCF807DBDEA9}" type="datetimeFigureOut">
              <a:rPr lang="en-US" smtClean="0"/>
              <a:t>11/15/2018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5E2EEE-0310-C24D-981C-65A489894E8C}" type="slidenum">
              <a:rPr lang="en-US" smtClean="0"/>
              <a:t>‹#›</a:t>
            </a:fld>
            <a:endParaRPr lang="en-US" dirty="0"/>
          </a:p>
        </p:txBody>
      </p:sp>
    </p:spTree>
    <p:extLst>
      <p:ext uri="{BB962C8B-B14F-4D97-AF65-F5344CB8AC3E}">
        <p14:creationId xmlns:p14="http://schemas.microsoft.com/office/powerpoint/2010/main" val="165097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facilitator	</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a:t>
            </a:fld>
            <a:endParaRPr lang="en-US" dirty="0"/>
          </a:p>
        </p:txBody>
      </p:sp>
    </p:spTree>
    <p:extLst>
      <p:ext uri="{BB962C8B-B14F-4D97-AF65-F5344CB8AC3E}">
        <p14:creationId xmlns:p14="http://schemas.microsoft.com/office/powerpoint/2010/main" val="3380548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Local Facilitator </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10</a:t>
            </a:fld>
            <a:endParaRPr lang="en-US" dirty="0"/>
          </a:p>
        </p:txBody>
      </p:sp>
    </p:spTree>
    <p:extLst>
      <p:ext uri="{BB962C8B-B14F-4D97-AF65-F5344CB8AC3E}">
        <p14:creationId xmlns:p14="http://schemas.microsoft.com/office/powerpoint/2010/main" val="1592119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Local Facilitator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 TO </a:t>
            </a:r>
            <a:r>
              <a:rPr lang="en-US" dirty="0"/>
              <a:t>MAKE YOUR OWN WORDLE: http://www.wordle.net/</a:t>
            </a:r>
          </a:p>
          <a:p>
            <a:endParaRPr lang="en-US" dirty="0"/>
          </a:p>
          <a:p>
            <a:r>
              <a:rPr lang="en-US" dirty="0"/>
              <a:t>PLEASE SEE COLOR SCHEME FOR RGB #S TO MATCH TEMPLATE</a:t>
            </a:r>
            <a:r>
              <a:rPr lang="en-US" baseline="0" dirty="0"/>
              <a:t> COLORS</a:t>
            </a: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11</a:t>
            </a:fld>
            <a:endParaRPr lang="en-US" dirty="0"/>
          </a:p>
        </p:txBody>
      </p:sp>
    </p:spTree>
    <p:extLst>
      <p:ext uri="{BB962C8B-B14F-4D97-AF65-F5344CB8AC3E}">
        <p14:creationId xmlns:p14="http://schemas.microsoft.com/office/powerpoint/2010/main" val="212215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Local Facilitator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Segue</a:t>
            </a:r>
            <a:r>
              <a:rPr lang="en-US" baseline="0" dirty="0" smtClean="0"/>
              <a:t> to next slide: “And it is here where we return full circle to the beginning of the Health Improvement Process.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talk more about that, and the most recent data, here’s _{JSI, JO/NANCY, other} again </a:t>
            </a:r>
            <a:endParaRPr lang="en-US" dirty="0" smtClean="0"/>
          </a:p>
          <a:p>
            <a:pPr eaLnBrk="1" hangingPunct="1">
              <a:defRPr/>
            </a:pP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12</a:t>
            </a:fld>
            <a:endParaRPr lang="en-US" altLang="en-US" dirty="0"/>
          </a:p>
        </p:txBody>
      </p:sp>
    </p:spTree>
    <p:extLst>
      <p:ext uri="{BB962C8B-B14F-4D97-AF65-F5344CB8AC3E}">
        <p14:creationId xmlns:p14="http://schemas.microsoft.com/office/powerpoint/2010/main" val="167446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County Profile provides almost 200 health data indicators from over 30 sources. Looking through the document, you’ll see that wherever possible, we’ve included data for the county for two points in time (to note any changes over time), state data (to compare the county to the state), and national data (to compare the county and the state to the US). Along with the data, you’ll notice some symbols. These symbols show whether there are important changes in the data over time, and show where County data is notably better or worse than the state or the nation.</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When we’re looking at the County level data to see if things changed over time:</a:t>
            </a:r>
          </a:p>
          <a:p>
            <a:r>
              <a:rPr lang="en-US" sz="1200" kern="1200" baseline="0" dirty="0" smtClean="0">
                <a:solidFill>
                  <a:schemeClr val="tx1"/>
                </a:solidFill>
                <a:effectLst/>
                <a:latin typeface="+mn-lt"/>
                <a:ea typeface="+mn-ea"/>
                <a:cs typeface="+mn-cs"/>
              </a:rPr>
              <a:t>A star means that the health issue or problem is getting better over time</a:t>
            </a:r>
          </a:p>
          <a:p>
            <a:r>
              <a:rPr lang="en-US" sz="1200" kern="1200" baseline="0" dirty="0" smtClean="0">
                <a:solidFill>
                  <a:schemeClr val="tx1"/>
                </a:solidFill>
                <a:effectLst/>
                <a:latin typeface="+mn-lt"/>
                <a:ea typeface="+mn-ea"/>
                <a:cs typeface="+mn-cs"/>
              </a:rPr>
              <a:t>A red exclamation point means that the health issue or problem is getting worse over time</a:t>
            </a:r>
          </a:p>
          <a:p>
            <a:r>
              <a:rPr lang="en-US" sz="1200" kern="1200" baseline="0" dirty="0" smtClean="0">
                <a:solidFill>
                  <a:schemeClr val="tx1"/>
                </a:solidFill>
                <a:effectLst/>
                <a:latin typeface="+mn-lt"/>
                <a:ea typeface="+mn-ea"/>
                <a:cs typeface="+mn-cs"/>
              </a:rPr>
              <a:t>A gray circle means that any change in the data over time is not statistically significant</a:t>
            </a:r>
          </a:p>
          <a:p>
            <a:r>
              <a:rPr lang="en-US" sz="1200" kern="1200" baseline="0" dirty="0" smtClean="0">
                <a:solidFill>
                  <a:schemeClr val="tx1"/>
                </a:solidFill>
                <a:effectLst/>
                <a:latin typeface="+mn-lt"/>
                <a:ea typeface="+mn-ea"/>
                <a:cs typeface="+mn-cs"/>
              </a:rPr>
              <a:t>N/A means that there was not enough data to be able to make a comparison</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Looking at County data in comparison to the state and national data:</a:t>
            </a:r>
          </a:p>
          <a:p>
            <a:r>
              <a:rPr lang="en-US" sz="1200" kern="1200" baseline="0" dirty="0" smtClean="0">
                <a:solidFill>
                  <a:schemeClr val="tx1"/>
                </a:solidFill>
                <a:effectLst/>
                <a:latin typeface="+mn-lt"/>
                <a:ea typeface="+mn-ea"/>
                <a:cs typeface="+mn-cs"/>
              </a:rPr>
              <a:t>A star means that the County is doing significantly better than the state or national average</a:t>
            </a:r>
          </a:p>
          <a:p>
            <a:r>
              <a:rPr lang="en-US" sz="1200" kern="1200" baseline="0" dirty="0" smtClean="0">
                <a:solidFill>
                  <a:schemeClr val="tx1"/>
                </a:solidFill>
                <a:effectLst/>
                <a:latin typeface="+mn-lt"/>
                <a:ea typeface="+mn-ea"/>
                <a:cs typeface="+mn-cs"/>
              </a:rPr>
              <a:t>An exclamation point means that the county is doing significantly worse than the state or national average</a:t>
            </a:r>
          </a:p>
          <a:p>
            <a:r>
              <a:rPr lang="en-US" sz="1200" kern="1200" baseline="0" dirty="0" smtClean="0">
                <a:solidFill>
                  <a:schemeClr val="tx1"/>
                </a:solidFill>
                <a:effectLst/>
                <a:latin typeface="+mn-lt"/>
                <a:ea typeface="+mn-ea"/>
                <a:cs typeface="+mn-cs"/>
              </a:rPr>
              <a:t>A gray circle means there is no statistically significance between the County and the state or national average</a:t>
            </a:r>
          </a:p>
          <a:p>
            <a:r>
              <a:rPr lang="en-US" sz="1200" kern="1200" baseline="0" dirty="0" smtClean="0">
                <a:solidFill>
                  <a:schemeClr val="tx1"/>
                </a:solidFill>
                <a:effectLst/>
                <a:latin typeface="+mn-lt"/>
                <a:ea typeface="+mn-ea"/>
                <a:cs typeface="+mn-cs"/>
              </a:rPr>
              <a:t>N/A means that there isn’t enough data to make a comparison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are two additional symbols you might see:</a:t>
            </a:r>
          </a:p>
          <a:p>
            <a:r>
              <a:rPr lang="en-US" sz="1200" kern="1200" baseline="0" dirty="0" smtClean="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smtClean="0">
                <a:solidFill>
                  <a:schemeClr val="tx1"/>
                </a:solidFill>
                <a:effectLst/>
                <a:latin typeface="+mn-lt"/>
                <a:ea typeface="+mn-ea"/>
                <a:cs typeface="+mn-cs"/>
              </a:rPr>
              <a:t>A black dash means that data was unavailable, or that data was suppressed due to a small number of respondents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(Go to next slide and walk audience through an example)</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following </a:t>
            </a:r>
            <a:r>
              <a:rPr lang="en-US" sz="1200" kern="1200" dirty="0" smtClean="0">
                <a:solidFill>
                  <a:schemeClr val="tx1"/>
                </a:solidFill>
                <a:effectLst/>
                <a:latin typeface="+mn-lt"/>
                <a:ea typeface="+mn-ea"/>
                <a:cs typeface="+mn-cs"/>
              </a:rPr>
              <a:t>data was chosen for this PowerPoint based on the criteria below:</a:t>
            </a:r>
          </a:p>
          <a:p>
            <a:pPr marL="228600" lvl="0" indent="-228600">
              <a:buFont typeface="+mj-lt"/>
              <a:buAutoNum type="arabicPeriod"/>
            </a:pPr>
            <a:r>
              <a:rPr lang="en-US" sz="1200" kern="1200" dirty="0" smtClean="0">
                <a:solidFill>
                  <a:schemeClr val="tx1"/>
                </a:solidFill>
                <a:effectLst/>
                <a:latin typeface="+mn-lt"/>
                <a:ea typeface="+mn-ea"/>
                <a:cs typeface="+mn-cs"/>
              </a:rPr>
              <a:t>Previous County Priorities</a:t>
            </a:r>
          </a:p>
          <a:p>
            <a:pPr marL="228600" lvl="0" indent="-228600">
              <a:buFont typeface="+mj-lt"/>
              <a:buAutoNum type="arabicPeriod"/>
            </a:pPr>
            <a:r>
              <a:rPr lang="en-US" sz="1200" kern="1200" dirty="0" smtClean="0">
                <a:solidFill>
                  <a:schemeClr val="tx1"/>
                </a:solidFill>
                <a:effectLst/>
                <a:latin typeface="+mn-lt"/>
                <a:ea typeface="+mn-ea"/>
                <a:cs typeface="+mn-cs"/>
              </a:rPr>
              <a:t>Indicators visualized in the County Health Profile</a:t>
            </a:r>
          </a:p>
          <a:p>
            <a:pPr marL="228600" lvl="0" indent="-228600">
              <a:buFont typeface="+mj-lt"/>
              <a:buAutoNum type="arabicPeriod"/>
            </a:pPr>
            <a:r>
              <a:rPr lang="en-US" sz="1200" kern="1200" dirty="0" smtClean="0">
                <a:solidFill>
                  <a:schemeClr val="tx1"/>
                </a:solidFill>
                <a:effectLst/>
                <a:latin typeface="+mn-lt"/>
                <a:ea typeface="+mn-ea"/>
                <a:cs typeface="+mn-cs"/>
              </a:rPr>
              <a:t>The county level data significantly diverges from the state and/or nation in either a positive or negative direction. </a:t>
            </a:r>
          </a:p>
          <a:p>
            <a:pPr marL="228600" lvl="0" indent="-228600">
              <a:buFont typeface="+mj-lt"/>
              <a:buAutoNum type="arabicPeriod"/>
            </a:pPr>
            <a:r>
              <a:rPr lang="en-US" sz="1200" kern="1200" dirty="0" smtClean="0">
                <a:solidFill>
                  <a:schemeClr val="tx1"/>
                </a:solidFill>
                <a:effectLst/>
                <a:latin typeface="+mn-lt"/>
                <a:ea typeface="+mn-ea"/>
                <a:cs typeface="+mn-cs"/>
              </a:rPr>
              <a:t>Significant changes in prevalence, incidence or health behavior over time (trend)</a:t>
            </a:r>
          </a:p>
          <a:p>
            <a:pPr marL="228600" lvl="0" indent="-228600">
              <a:buFont typeface="+mj-lt"/>
              <a:buAutoNum type="arabicPeriod"/>
            </a:pPr>
            <a:r>
              <a:rPr lang="en-US" sz="1200" kern="1200" dirty="0" smtClean="0">
                <a:solidFill>
                  <a:schemeClr val="tx1"/>
                </a:solidFill>
                <a:effectLst/>
                <a:latin typeface="+mn-lt"/>
                <a:ea typeface="+mn-ea"/>
                <a:cs typeface="+mn-cs"/>
              </a:rPr>
              <a:t>The magnitude of impact is significant (i.e. high rates of prevalence and incidence). (i.e.: does this indicator impact leading cause of mortality and/or morbidity?)</a:t>
            </a:r>
          </a:p>
          <a:p>
            <a:pPr marL="228600" lvl="0" indent="-228600">
              <a:buFont typeface="+mj-lt"/>
              <a:buAutoNum type="arabicPeriod"/>
            </a:pPr>
            <a:r>
              <a:rPr lang="en-US" sz="1200" kern="1200" dirty="0" smtClean="0">
                <a:solidFill>
                  <a:schemeClr val="tx1"/>
                </a:solidFill>
                <a:effectLst/>
                <a:latin typeface="+mn-lt"/>
                <a:ea typeface="+mn-ea"/>
                <a:cs typeface="+mn-cs"/>
              </a:rPr>
              <a:t>Based on the criteria above, the “33 Key Indicators” were used to prioritize “tie breaks”</a:t>
            </a:r>
          </a:p>
          <a:p>
            <a:pPr marL="228600" lvl="0" indent="-228600">
              <a:buFont typeface="+mj-lt"/>
              <a:buAutoNum type="arabicPeriod"/>
            </a:pPr>
            <a:r>
              <a:rPr lang="en-US" sz="1200" kern="1200" dirty="0" smtClean="0">
                <a:solidFill>
                  <a:schemeClr val="tx1"/>
                </a:solidFill>
                <a:effectLst/>
                <a:latin typeface="+mn-lt"/>
                <a:ea typeface="+mn-ea"/>
                <a:cs typeface="+mn-cs"/>
              </a:rPr>
              <a:t>Requests</a:t>
            </a:r>
            <a:r>
              <a:rPr lang="en-US" sz="1200" kern="1200" baseline="0" dirty="0" smtClean="0">
                <a:solidFill>
                  <a:schemeClr val="tx1"/>
                </a:solidFill>
                <a:effectLst/>
                <a:latin typeface="+mn-lt"/>
                <a:ea typeface="+mn-ea"/>
                <a:cs typeface="+mn-cs"/>
              </a:rPr>
              <a:t> by local planning teams</a:t>
            </a:r>
            <a:endParaRPr lang="en-US" sz="1200" kern="1200" dirty="0" smtClean="0">
              <a:solidFill>
                <a:schemeClr val="tx1"/>
              </a:solidFill>
              <a:effectLst/>
              <a:latin typeface="+mn-lt"/>
              <a:ea typeface="+mn-ea"/>
              <a:cs typeface="+mn-cs"/>
            </a:endParaRPr>
          </a:p>
          <a:p>
            <a:pPr eaLnBrk="1" hangingPunct="1">
              <a:defRPr/>
            </a:pPr>
            <a:endParaRPr lang="en-US" altLang="en-US" dirty="0" smtClean="0"/>
          </a:p>
          <a:p>
            <a:pPr eaLnBrk="1" hangingPunct="1">
              <a:defRPr/>
            </a:pPr>
            <a:endParaRPr lang="en-US" altLang="en-US" dirty="0" smtClean="0"/>
          </a:p>
          <a:p>
            <a:pPr eaLnBrk="1" hangingPunct="1">
              <a:defRPr/>
            </a:pPr>
            <a:r>
              <a:rPr lang="en-US" altLang="en-US" dirty="0" smtClean="0"/>
              <a:t>we should direct people to the "how to read this profile page in the profile, and walk them through key points.  I am sorry, this just occurred to me, but it is critical to orient people to the profiles.  It might be worth (yet) another slide??</a:t>
            </a: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13</a:t>
            </a:fld>
            <a:endParaRPr lang="en-US" altLang="en-US" dirty="0"/>
          </a:p>
        </p:txBody>
      </p:sp>
    </p:spTree>
    <p:extLst>
      <p:ext uri="{BB962C8B-B14F-4D97-AF65-F5344CB8AC3E}">
        <p14:creationId xmlns:p14="http://schemas.microsoft.com/office/powerpoint/2010/main" val="78715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pPr eaLnBrk="1" hangingPunct="1">
              <a:defRPr/>
            </a:pPr>
            <a:endParaRPr lang="en-US" altLang="en-US" dirty="0" smtClean="0"/>
          </a:p>
          <a:p>
            <a:pPr eaLnBrk="1" hangingPunct="1">
              <a:defRPr/>
            </a:pPr>
            <a:r>
              <a:rPr lang="en-US" altLang="en-US" dirty="0" smtClean="0"/>
              <a:t>Lets use</a:t>
            </a:r>
            <a:r>
              <a:rPr lang="en-US" altLang="en-US" baseline="0" dirty="0" smtClean="0"/>
              <a:t> this line as an example</a:t>
            </a:r>
          </a:p>
          <a:p>
            <a:pPr eaLnBrk="1" hangingPunct="1">
              <a:defRPr/>
            </a:pPr>
            <a:r>
              <a:rPr lang="en-US" altLang="en-US" baseline="0" dirty="0" smtClean="0"/>
              <a:t>Here, we can compare the overall death rate in this County between 2007-2011 and 2012-2016. Although the rate is higher in Point 2, the gray circle tells us that the change over time was not significant.</a:t>
            </a:r>
          </a:p>
          <a:p>
            <a:pPr eaLnBrk="1" hangingPunct="1">
              <a:defRPr/>
            </a:pPr>
            <a:r>
              <a:rPr lang="en-US" altLang="en-US" baseline="0" dirty="0" smtClean="0"/>
              <a:t>We then look at the most recent data compared to the state and to the US. Here, the red exclamation point tells us that the County rate is significantly higher then the state and the US. </a:t>
            </a:r>
            <a:endParaRPr lang="en-US" altLang="en-US" dirty="0" smtClean="0"/>
          </a:p>
          <a:p>
            <a:pPr eaLnBrk="1" hangingPunct="1">
              <a:defRP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14</a:t>
            </a:fld>
            <a:endParaRPr lang="en-US" altLang="en-US" dirty="0"/>
          </a:p>
        </p:txBody>
      </p:sp>
    </p:spTree>
    <p:extLst>
      <p:ext uri="{BB962C8B-B14F-4D97-AF65-F5344CB8AC3E}">
        <p14:creationId xmlns:p14="http://schemas.microsoft.com/office/powerpoint/2010/main" val="99890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smtClean="0"/>
              <a:t>JSI or other facilitator</a:t>
            </a:r>
          </a:p>
          <a:p>
            <a:pPr marL="0" indent="0">
              <a:buFont typeface="+mj-lt"/>
              <a:buNone/>
            </a:pPr>
            <a:endParaRPr lang="en-US" dirty="0" smtClean="0"/>
          </a:p>
          <a:p>
            <a:pPr marL="0" indent="0">
              <a:buFont typeface="+mj-lt"/>
              <a:buNone/>
            </a:pPr>
            <a:r>
              <a:rPr lang="en-US" dirty="0" smtClean="0"/>
              <a:t>We</a:t>
            </a:r>
            <a:r>
              <a:rPr lang="en-US" baseline="0" dirty="0" smtClean="0"/>
              <a:t> encourage you to spend some time looking through the County Health Profile. We won’t be able to cover all that is in the document during this presentation today, but we’ve pulled out a number of key findings to give you an overview of health in each county.</a:t>
            </a:r>
          </a:p>
          <a:p>
            <a:pPr marL="0" indent="0">
              <a:buFont typeface="+mj-lt"/>
              <a:buNone/>
            </a:pPr>
            <a:endParaRPr lang="en-US" baseline="0" dirty="0" smtClean="0"/>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following </a:t>
            </a:r>
            <a:r>
              <a:rPr lang="en-US" sz="1200" kern="1200" dirty="0" smtClean="0">
                <a:solidFill>
                  <a:schemeClr val="tx1"/>
                </a:solidFill>
                <a:effectLst/>
                <a:latin typeface="+mn-lt"/>
                <a:ea typeface="+mn-ea"/>
                <a:cs typeface="+mn-cs"/>
              </a:rPr>
              <a:t>data was chosen for this PowerPoint based on the criteria below:</a:t>
            </a:r>
          </a:p>
          <a:p>
            <a:pPr marL="228600" lvl="0" indent="-228600">
              <a:buFont typeface="+mj-lt"/>
              <a:buAutoNum type="arabicPeriod"/>
            </a:pPr>
            <a:r>
              <a:rPr lang="en-US" sz="1200" kern="1200" dirty="0" smtClean="0">
                <a:solidFill>
                  <a:schemeClr val="tx1"/>
                </a:solidFill>
                <a:effectLst/>
                <a:latin typeface="+mn-lt"/>
                <a:ea typeface="+mn-ea"/>
                <a:cs typeface="+mn-cs"/>
              </a:rPr>
              <a:t>Previous County Priorities</a:t>
            </a:r>
          </a:p>
          <a:p>
            <a:pPr marL="228600" lvl="0" indent="-228600">
              <a:buFont typeface="+mj-lt"/>
              <a:buAutoNum type="arabicPeriod"/>
            </a:pPr>
            <a:r>
              <a:rPr lang="en-US" sz="1200" kern="1200" dirty="0" smtClean="0">
                <a:solidFill>
                  <a:schemeClr val="tx1"/>
                </a:solidFill>
                <a:effectLst/>
                <a:latin typeface="+mn-lt"/>
                <a:ea typeface="+mn-ea"/>
                <a:cs typeface="+mn-cs"/>
              </a:rPr>
              <a:t>Indicators visualized in the County Health Profile</a:t>
            </a:r>
          </a:p>
          <a:p>
            <a:pPr marL="228600" lvl="0" indent="-228600">
              <a:buFont typeface="+mj-lt"/>
              <a:buAutoNum type="arabicPeriod"/>
            </a:pPr>
            <a:r>
              <a:rPr lang="en-US" sz="1200" kern="1200" dirty="0" smtClean="0">
                <a:solidFill>
                  <a:schemeClr val="tx1"/>
                </a:solidFill>
                <a:effectLst/>
                <a:latin typeface="+mn-lt"/>
                <a:ea typeface="+mn-ea"/>
                <a:cs typeface="+mn-cs"/>
              </a:rPr>
              <a:t>The county level data significantly diverges from the state and/or nation in either a positive or negative direction. </a:t>
            </a:r>
          </a:p>
          <a:p>
            <a:pPr marL="228600" lvl="0" indent="-228600">
              <a:buFont typeface="+mj-lt"/>
              <a:buAutoNum type="arabicPeriod"/>
            </a:pPr>
            <a:r>
              <a:rPr lang="en-US" sz="1200" kern="1200" dirty="0" smtClean="0">
                <a:solidFill>
                  <a:schemeClr val="tx1"/>
                </a:solidFill>
                <a:effectLst/>
                <a:latin typeface="+mn-lt"/>
                <a:ea typeface="+mn-ea"/>
                <a:cs typeface="+mn-cs"/>
              </a:rPr>
              <a:t>Significant changes in prevalence, incidence or health behavior over time (trend)</a:t>
            </a:r>
          </a:p>
          <a:p>
            <a:pPr marL="228600" lvl="0" indent="-228600">
              <a:buFont typeface="+mj-lt"/>
              <a:buAutoNum type="arabicPeriod"/>
            </a:pPr>
            <a:r>
              <a:rPr lang="en-US" sz="1200" kern="1200" dirty="0" smtClean="0">
                <a:solidFill>
                  <a:schemeClr val="tx1"/>
                </a:solidFill>
                <a:effectLst/>
                <a:latin typeface="+mn-lt"/>
                <a:ea typeface="+mn-ea"/>
                <a:cs typeface="+mn-cs"/>
              </a:rPr>
              <a:t>The magnitude of impact is significant (i.e. high rates of prevalence and incidence). (i.e.: does this indicator impact leading cause of mortality and/or morbidity?)</a:t>
            </a:r>
          </a:p>
          <a:p>
            <a:pPr marL="228600" lvl="0" indent="-228600">
              <a:buFont typeface="+mj-lt"/>
              <a:buAutoNum type="arabicPeriod"/>
            </a:pPr>
            <a:r>
              <a:rPr lang="en-US" sz="1200" kern="1200" dirty="0" smtClean="0">
                <a:solidFill>
                  <a:schemeClr val="tx1"/>
                </a:solidFill>
                <a:effectLst/>
                <a:latin typeface="+mn-lt"/>
                <a:ea typeface="+mn-ea"/>
                <a:cs typeface="+mn-cs"/>
              </a:rPr>
              <a:t>Based on the criteria above, the “33 Key Indicators” were used to prioritize “tie breaks”</a:t>
            </a:r>
          </a:p>
          <a:p>
            <a:pPr marL="228600" lvl="0" indent="-228600">
              <a:buFont typeface="+mj-lt"/>
              <a:buAutoNum type="arabicPeriod"/>
            </a:pPr>
            <a:r>
              <a:rPr lang="en-US" sz="1200" kern="1200" dirty="0" smtClean="0">
                <a:solidFill>
                  <a:schemeClr val="tx1"/>
                </a:solidFill>
                <a:effectLst/>
                <a:latin typeface="+mn-lt"/>
                <a:ea typeface="+mn-ea"/>
                <a:cs typeface="+mn-cs"/>
              </a:rPr>
              <a:t>Requests</a:t>
            </a:r>
            <a:r>
              <a:rPr lang="en-US" sz="1200" kern="1200" baseline="0" dirty="0" smtClean="0">
                <a:solidFill>
                  <a:schemeClr val="tx1"/>
                </a:solidFill>
                <a:effectLst/>
                <a:latin typeface="+mn-lt"/>
                <a:ea typeface="+mn-ea"/>
                <a:cs typeface="+mn-cs"/>
              </a:rPr>
              <a:t> by local planning teams</a:t>
            </a:r>
            <a:endParaRPr lang="en-US" sz="1200" kern="1200" dirty="0" smtClean="0">
              <a:solidFill>
                <a:schemeClr val="tx1"/>
              </a:solidFill>
              <a:effectLst/>
              <a:latin typeface="+mn-lt"/>
              <a:ea typeface="+mn-ea"/>
              <a:cs typeface="+mn-cs"/>
            </a:endParaRPr>
          </a:p>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t>15</a:t>
            </a:fld>
            <a:endParaRPr lang="en-US" dirty="0"/>
          </a:p>
        </p:txBody>
      </p:sp>
    </p:spTree>
    <p:extLst>
      <p:ext uri="{BB962C8B-B14F-4D97-AF65-F5344CB8AC3E}">
        <p14:creationId xmlns:p14="http://schemas.microsoft.com/office/powerpoint/2010/main" val="3548057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r>
              <a:rPr lang="en-US" dirty="0" smtClean="0"/>
              <a:t>Direct people to</a:t>
            </a:r>
            <a:r>
              <a:rPr lang="en-US" baseline="0" dirty="0" smtClean="0"/>
              <a:t> </a:t>
            </a:r>
            <a:r>
              <a:rPr lang="en-US" dirty="0" smtClean="0"/>
              <a:t>Page</a:t>
            </a:r>
            <a:r>
              <a:rPr lang="en-US" baseline="0" dirty="0" smtClean="0"/>
              <a:t> 5-8 of County Profile for more information on demographics</a:t>
            </a:r>
          </a:p>
          <a:p>
            <a:endParaRPr lang="en-US" baseline="0" dirty="0" smtClean="0"/>
          </a:p>
          <a:p>
            <a:endParaRPr lang="en-US" dirty="0" smtClean="0"/>
          </a:p>
          <a:p>
            <a:r>
              <a:rPr lang="en-US" b="1" dirty="0" smtClean="0"/>
              <a:t>AGE</a:t>
            </a:r>
            <a:r>
              <a:rPr lang="en-US" b="1"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county is aging. Aroostook is one of 4 counties where the 21-23% of population is over 65. In 2000, no county in Maine had more than 18% of the population over age 65. </a:t>
            </a:r>
          </a:p>
          <a:p>
            <a:pPr marL="171450" indent="-171450">
              <a:buFont typeface="Arial" panose="020B0604020202020204" pitchFamily="34" charset="0"/>
              <a:buChar char="•"/>
            </a:pPr>
            <a:r>
              <a:rPr lang="en-US" dirty="0"/>
              <a:t>Approximately 20%</a:t>
            </a:r>
            <a:r>
              <a:rPr lang="en-US" baseline="0" dirty="0"/>
              <a:t> (18.9) of Aroostook County’s population is under 18, while slightly over 20% (21.3) is 65 or older. </a:t>
            </a:r>
          </a:p>
          <a:p>
            <a:pPr marL="171450" indent="-171450">
              <a:buFont typeface="Arial" panose="020B0604020202020204" pitchFamily="34" charset="0"/>
              <a:buChar char="•"/>
            </a:pPr>
            <a:r>
              <a:rPr lang="en-US" baseline="0" dirty="0"/>
              <a:t>It’s important to understand the age distribution in a community when assessing health status – for example, older individuals typically have more complex/chronic conditions and physical vulnerabilities (e.g. falls) and young people may be more apt to engage in risky behaviors (</a:t>
            </a:r>
            <a:r>
              <a:rPr lang="en-US" baseline="0" dirty="0" smtClean="0"/>
              <a:t>e.g., </a:t>
            </a:r>
            <a:r>
              <a:rPr lang="en-US" baseline="0" dirty="0"/>
              <a:t>alcohol and tobacco use, unprotected sex</a:t>
            </a:r>
            <a:r>
              <a:rPr lang="en-US" baseline="0" dirty="0" smtClean="0"/>
              <a:t>)</a:t>
            </a:r>
          </a:p>
          <a:p>
            <a:pPr marL="171450" indent="-171450">
              <a:buFont typeface="Arial" panose="020B0604020202020204" pitchFamily="34" charset="0"/>
              <a:buChar char="•"/>
            </a:pPr>
            <a:r>
              <a:rPr lang="en-US" baseline="0" dirty="0" smtClean="0"/>
              <a:t>For additional information on age, there is a map showing percent of the population over age 65 in the profile on page 8</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RURALITY:</a:t>
            </a:r>
          </a:p>
          <a:p>
            <a:pPr marL="171450" indent="-171450">
              <a:buFont typeface="Arial" panose="020B0604020202020204" pitchFamily="34" charset="0"/>
              <a:buChar char="•"/>
            </a:pPr>
            <a:r>
              <a:rPr lang="en-US" baseline="0" dirty="0" smtClean="0"/>
              <a:t>Looking at this map, you can see that Aroostook is among a handful of counties where approximately 70-85% of the population lives in a rural area. </a:t>
            </a:r>
            <a:endParaRPr lang="en-US" baseline="0" dirty="0"/>
          </a:p>
          <a:p>
            <a:pPr marL="171450" indent="-171450">
              <a:buFont typeface="Arial" panose="020B0604020202020204" pitchFamily="34" charset="0"/>
              <a:buChar char="•"/>
            </a:pPr>
            <a:r>
              <a:rPr lang="en-US" baseline="0" dirty="0"/>
              <a:t>There are a number of risk factors associated with rural living that have an affect on ones health – geographic isolation, lower SES, higher rates of health risk behaviors, limited job opportunities, etc. Rural communities tend to have higher rates of poor overall health and chronic disease compared to urban populations</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16</a:t>
            </a:fld>
            <a:endParaRPr lang="en-US" dirty="0"/>
          </a:p>
        </p:txBody>
      </p:sp>
    </p:spTree>
    <p:extLst>
      <p:ext uri="{BB962C8B-B14F-4D97-AF65-F5344CB8AC3E}">
        <p14:creationId xmlns:p14="http://schemas.microsoft.com/office/powerpoint/2010/main" val="2304689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r>
              <a:rPr lang="en-US" dirty="0" smtClean="0"/>
              <a:t>These </a:t>
            </a:r>
            <a:r>
              <a:rPr lang="en-US" dirty="0"/>
              <a:t>maps show the trend</a:t>
            </a:r>
            <a:r>
              <a:rPr lang="en-US" baseline="0" dirty="0"/>
              <a:t> in time in demographics of education and poverty. Darker purple on the map shows an increase between the year 2000 and 2016</a:t>
            </a:r>
            <a:r>
              <a:rPr lang="en-US" baseline="0" dirty="0" smtClean="0"/>
              <a:t>. </a:t>
            </a:r>
          </a:p>
          <a:p>
            <a:endParaRPr lang="en-US" baseline="0" dirty="0" smtClean="0"/>
          </a:p>
          <a:p>
            <a:r>
              <a:rPr lang="en-US" baseline="0" dirty="0" smtClean="0"/>
              <a:t>Direct people to Page 18 of the County Health Profile – the Social Determinants of Health Section. Here you find other data points related to socioeconomic status, like median household income and unemployment rate.</a:t>
            </a:r>
            <a:endParaRPr lang="en-US" dirty="0"/>
          </a:p>
          <a:p>
            <a:endParaRPr lang="en-US" dirty="0"/>
          </a:p>
          <a:p>
            <a:r>
              <a:rPr lang="en-US" dirty="0"/>
              <a:t>EDUCATION:</a:t>
            </a:r>
          </a:p>
          <a:p>
            <a:pPr marL="171450" indent="-171450">
              <a:buFont typeface="Arial" panose="020B0604020202020204" pitchFamily="34" charset="0"/>
              <a:buChar char="•"/>
            </a:pPr>
            <a:r>
              <a:rPr lang="en-US" dirty="0"/>
              <a:t>Higher</a:t>
            </a:r>
            <a:r>
              <a:rPr lang="en-US" baseline="0" dirty="0"/>
              <a:t> education is associated with improved health outcomes and social development at the individual and community level. The health benefits of higher education typically include better access to resources, safer and more stable housing, and better engagement with providers. Those with lower levels of education typically have more difficulty navigating the health system and are exposed to more chronic stress. </a:t>
            </a:r>
          </a:p>
          <a:p>
            <a:pPr marL="171450" indent="-171450">
              <a:buFont typeface="Arial" panose="020B0604020202020204" pitchFamily="34" charset="0"/>
              <a:buChar char="•"/>
            </a:pPr>
            <a:r>
              <a:rPr lang="en-US" dirty="0"/>
              <a:t>There has been</a:t>
            </a:r>
            <a:r>
              <a:rPr lang="en-US" baseline="0" dirty="0"/>
              <a:t> an increase in the percent of the population with an associates degree or higher since 2000. </a:t>
            </a:r>
            <a:r>
              <a:rPr lang="en-US" dirty="0"/>
              <a:t>28%</a:t>
            </a:r>
            <a:r>
              <a:rPr lang="en-US" baseline="0" dirty="0"/>
              <a:t> of Aroostook residents have an Associates degree or higher, which is lower compared to Maine’s population overall (37%). However, the estimated high school graduate rate is higher in Aroostook (90%) compared to the state overall (87%)</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POVERTY:</a:t>
            </a:r>
          </a:p>
          <a:p>
            <a:pPr marL="171450" indent="-171450">
              <a:buFont typeface="Arial" panose="020B0604020202020204" pitchFamily="34" charset="0"/>
              <a:buChar char="•"/>
            </a:pPr>
            <a:r>
              <a:rPr lang="en-US" baseline="0" dirty="0"/>
              <a:t>Poverty impacts all facets of an individuals life – it may prevent someone from continuing their education, can impede access to healthy food and safe housing, and overall, makes it more difficult to maintain good health. </a:t>
            </a:r>
          </a:p>
          <a:p>
            <a:pPr marL="171450" indent="-171450">
              <a:buFont typeface="Arial" panose="020B0604020202020204" pitchFamily="34" charset="0"/>
              <a:buChar char="•"/>
            </a:pPr>
            <a:r>
              <a:rPr lang="en-US" baseline="0" dirty="0"/>
              <a:t>In Aroostook, the % of population living in poverty has increased since the year 2000. Approximately 18% (17.7) of the population lives in poverty, compared to 14% (13.5) of Maine’s population overall. </a:t>
            </a:r>
          </a:p>
          <a:p>
            <a:pPr marL="171450" indent="-171450">
              <a:buFont typeface="Arial" panose="020B0604020202020204" pitchFamily="34" charset="0"/>
              <a:buChar char="•"/>
            </a:pPr>
            <a:r>
              <a:rPr lang="en-US" baseline="0" dirty="0"/>
              <a:t>Looking specifically at children living in poverty, Aroostook again has a percentage higher than the state – 27% (23.6) compared to 17% (17.2) for the state overall</a:t>
            </a:r>
          </a:p>
          <a:p>
            <a:pPr marL="171450" indent="-171450">
              <a:buFont typeface="Arial" panose="020B0604020202020204" pitchFamily="34" charset="0"/>
              <a:buChar char="•"/>
            </a:pPr>
            <a:r>
              <a:rPr lang="en-US" baseline="0" dirty="0"/>
              <a:t>The median household income in Aroostook is approximately $12,000 lower than the state ($38K vs. 51K)</a:t>
            </a: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17</a:t>
            </a:fld>
            <a:endParaRPr lang="en-US" dirty="0"/>
          </a:p>
        </p:txBody>
      </p:sp>
    </p:spTree>
    <p:extLst>
      <p:ext uri="{BB962C8B-B14F-4D97-AF65-F5344CB8AC3E}">
        <p14:creationId xmlns:p14="http://schemas.microsoft.com/office/powerpoint/2010/main" val="1718364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pPr defTabSz="932871">
              <a:defRPr/>
            </a:pPr>
            <a:r>
              <a:rPr lang="en-US" b="1" dirty="0" smtClean="0"/>
              <a:t>LGBT</a:t>
            </a:r>
            <a:r>
              <a:rPr lang="en-US" b="1" dirty="0"/>
              <a:t>:</a:t>
            </a:r>
          </a:p>
          <a:p>
            <a:pPr marL="171450" indent="-171450" defTabSz="932871">
              <a:buFont typeface="Arial" panose="020B0604020202020204" pitchFamily="34" charset="0"/>
              <a:buChar char="•"/>
              <a:defRPr/>
            </a:pPr>
            <a:r>
              <a:rPr lang="en-US" b="0" dirty="0"/>
              <a:t>Between</a:t>
            </a:r>
            <a:r>
              <a:rPr lang="en-US" b="0" baseline="0" dirty="0"/>
              <a:t> 2011 and 2017, the percentage of high school students identifying as LGB doubled in Aroostook County </a:t>
            </a:r>
          </a:p>
          <a:p>
            <a:pPr marL="171450" indent="-171450" defTabSz="932871">
              <a:buFont typeface="Arial" panose="020B0604020202020204" pitchFamily="34" charset="0"/>
              <a:buChar char="•"/>
              <a:defRPr/>
            </a:pPr>
            <a:r>
              <a:rPr lang="en-US" b="0" baseline="0" dirty="0"/>
              <a:t>Those that identify as LGB may face obstacles in accessing culturally competent health care services</a:t>
            </a:r>
          </a:p>
          <a:p>
            <a:pPr marL="171450" indent="-171450" defTabSz="932871">
              <a:buFont typeface="Arial" panose="020B0604020202020204" pitchFamily="34" charset="0"/>
              <a:buChar char="•"/>
              <a:defRPr/>
            </a:pPr>
            <a:r>
              <a:rPr lang="en-US" b="0" baseline="0" dirty="0"/>
              <a:t>LGB individuals are at a higher risk of being homeless when they are young, are more likely to be harassed and discriminated against at school and in the workplace, and face disparities with respect to rates of chronic disease, substance use, mental health issues, sexual health issues, and violence</a:t>
            </a:r>
          </a:p>
          <a:p>
            <a:pPr marL="171450" indent="-171450" defTabSz="932871">
              <a:buFont typeface="Arial" panose="020B0604020202020204" pitchFamily="34" charset="0"/>
              <a:buChar char="•"/>
              <a:defRPr/>
            </a:pPr>
            <a:r>
              <a:rPr lang="en-US" b="0" baseline="0" dirty="0"/>
              <a:t>The percentage of adults who identify as LGBTQ is 2.3%</a:t>
            </a:r>
          </a:p>
          <a:p>
            <a:pPr marL="171450" indent="-171450" defTabSz="932871">
              <a:buFont typeface="Arial" panose="020B0604020202020204" pitchFamily="34" charset="0"/>
              <a:buChar char="•"/>
              <a:defRPr/>
            </a:pPr>
            <a:endParaRPr lang="en-US" b="0"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18</a:t>
            </a:fld>
            <a:endParaRPr lang="en-US" dirty="0"/>
          </a:p>
        </p:txBody>
      </p:sp>
    </p:spTree>
    <p:extLst>
      <p:ext uri="{BB962C8B-B14F-4D97-AF65-F5344CB8AC3E}">
        <p14:creationId xmlns:p14="http://schemas.microsoft.com/office/powerpoint/2010/main" val="3497997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r>
              <a:rPr lang="en-US" dirty="0" smtClean="0"/>
              <a:t>In </a:t>
            </a:r>
            <a:r>
              <a:rPr lang="en-US" dirty="0"/>
              <a:t>addition to the county health profiles, we are providing some table</a:t>
            </a:r>
            <a:r>
              <a:rPr lang="en-US" baseline="0" dirty="0"/>
              <a:t>s showing health disparities among some populations within Maine.</a:t>
            </a:r>
          </a:p>
          <a:p>
            <a:endParaRPr lang="en-US" baseline="0" dirty="0"/>
          </a:p>
          <a:p>
            <a:r>
              <a:rPr lang="en-US" baseline="0" dirty="0"/>
              <a:t>These data are state level data.  When we try to look at the same data at the county level, we generally found that:</a:t>
            </a:r>
          </a:p>
          <a:p>
            <a:pPr marL="228600" indent="-228600">
              <a:buAutoNum type="arabicParenBoth"/>
            </a:pPr>
            <a:r>
              <a:rPr lang="en-US" baseline="0" dirty="0"/>
              <a:t>Much of the data is suppressed due to small numbers and privacy concerns</a:t>
            </a:r>
          </a:p>
          <a:p>
            <a:pPr marL="228600" indent="-228600">
              <a:buAutoNum type="arabicParenBoth"/>
            </a:pPr>
            <a:r>
              <a:rPr lang="en-US" baseline="0" dirty="0"/>
              <a:t>The variation between these groups does not change very much from county to county.  If the group shows a disparity at the state level, the same disparity will be at the local level</a:t>
            </a:r>
          </a:p>
          <a:p>
            <a:pPr marL="228600" indent="-228600">
              <a:buAutoNum type="arabicParenBoth"/>
            </a:pPr>
            <a:endParaRPr lang="en-US" baseline="0" dirty="0"/>
          </a:p>
          <a:p>
            <a:pPr marL="0" indent="0">
              <a:buNone/>
            </a:pPr>
            <a:r>
              <a:rPr lang="en-US" baseline="0" dirty="0"/>
              <a:t>These tables show the percentage or rate of health or social determinants of health indicators (rows) by varying</a:t>
            </a:r>
          </a:p>
          <a:p>
            <a:pPr marL="0" indent="0">
              <a:buNone/>
            </a:pPr>
            <a:r>
              <a:rPr lang="en-US" baseline="0" dirty="0"/>
              <a:t>education groups in Maine (columns). In the example on the screen, 59.6% of adults with less than a high school diploma have an income  of less than $25,000, while 9.7% of adults with a bachelor’s degree or higher have an income of less than $25,000.</a:t>
            </a:r>
          </a:p>
          <a:p>
            <a:pPr marL="0" indent="0">
              <a:buNone/>
            </a:pPr>
            <a:endParaRPr lang="en-US" baseline="0" dirty="0"/>
          </a:p>
          <a:p>
            <a:pPr marL="0" indent="0">
              <a:buNone/>
            </a:pPr>
            <a:r>
              <a:rPr lang="en-US" baseline="0" dirty="0"/>
              <a:t>The columns in each row therefore do not add up to one hundred.  </a:t>
            </a:r>
          </a:p>
          <a:p>
            <a:pPr marL="0" indent="0">
              <a:buNone/>
            </a:pPr>
            <a:endParaRPr lang="en-US" baseline="0" dirty="0"/>
          </a:p>
          <a:p>
            <a:pPr marL="0" indent="0">
              <a:buNone/>
            </a:pPr>
            <a:r>
              <a:rPr lang="en-US" baseline="0" dirty="0"/>
              <a:t>The bar chart in the final column shows the same data in the same order in a chart format.  In the example on the on the screen, you can see that many indicators show better outcomes as peoples’ educational level increases.</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19</a:t>
            </a:fld>
            <a:endParaRPr lang="en-US" dirty="0"/>
          </a:p>
        </p:txBody>
      </p:sp>
    </p:spTree>
    <p:extLst>
      <p:ext uri="{BB962C8B-B14F-4D97-AF65-F5344CB8AC3E}">
        <p14:creationId xmlns:p14="http://schemas.microsoft.com/office/powerpoint/2010/main" val="2196815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Facilitator</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a:t>
            </a:fld>
            <a:endParaRPr lang="en-US" dirty="0"/>
          </a:p>
        </p:txBody>
      </p:sp>
    </p:spTree>
    <p:extLst>
      <p:ext uri="{BB962C8B-B14F-4D97-AF65-F5344CB8AC3E}">
        <p14:creationId xmlns:p14="http://schemas.microsoft.com/office/powerpoint/2010/main" val="3195496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The</a:t>
            </a:r>
            <a:r>
              <a:rPr lang="en-US" baseline="0" dirty="0" smtClean="0"/>
              <a:t> </a:t>
            </a:r>
            <a:r>
              <a:rPr lang="en-US" baseline="0" dirty="0"/>
              <a:t>YPLL measure is used because simple mortality rates do not fully address the issue of premature death, the impact of disease and death, and their cost to society. </a:t>
            </a:r>
            <a:r>
              <a:rPr lang="en-US" dirty="0"/>
              <a:t>The YPLL increased</a:t>
            </a:r>
            <a:r>
              <a:rPr lang="en-US" baseline="0" dirty="0"/>
              <a:t> in Aroostook between 2010-2012 and 2014-2016. Compared to Maine overall, the years of potential life in Aroostook County is significantly high. </a:t>
            </a:r>
          </a:p>
          <a:p>
            <a:pPr marL="171450" indent="-171450">
              <a:buFont typeface="Arial" panose="020B0604020202020204" pitchFamily="34" charset="0"/>
              <a:buChar char="•"/>
            </a:pPr>
            <a:r>
              <a:rPr lang="en-US" baseline="0" dirty="0"/>
              <a:t>A high YPLL tells us that there is reason to focus attention on deaths that could have been prevented – there is reason to investigate the causes of premature death</a:t>
            </a:r>
            <a:r>
              <a:rPr lang="en-US" baseline="0" dirty="0" smtClean="0"/>
              <a:t>.</a:t>
            </a:r>
          </a:p>
          <a:p>
            <a:pPr marL="171450" indent="-171450">
              <a:buFont typeface="Arial" panose="020B0604020202020204" pitchFamily="34" charset="0"/>
              <a:buChar char="•"/>
            </a:pPr>
            <a:endParaRPr lang="en-US" baseline="0" dirty="0" smtClean="0"/>
          </a:p>
          <a:p>
            <a:pPr marL="0" indent="0">
              <a:lnSpc>
                <a:spcPct val="100000"/>
              </a:lnSpc>
              <a:buNone/>
            </a:pPr>
            <a:r>
              <a:rPr lang="en-US" dirty="0" smtClean="0"/>
              <a:t>For example, a person dying at age 25 contributes 50 years of life lost, whereas a person who dies at 65 contributes 10 years of life lost to a County’s YPLL. In</a:t>
            </a:r>
            <a:r>
              <a:rPr lang="en-US" baseline="0" dirty="0" smtClean="0"/>
              <a:t> other words, high rates of years of potential life lost is an indicator of people dying young.</a:t>
            </a:r>
          </a:p>
          <a:p>
            <a:pPr marL="0" indent="0">
              <a:lnSpc>
                <a:spcPct val="100000"/>
              </a:lnSpc>
              <a:buNone/>
            </a:pPr>
            <a:endParaRPr lang="en-US" baseline="0" dirty="0" smtClean="0"/>
          </a:p>
          <a:p>
            <a:pPr marL="0" indent="0">
              <a:lnSpc>
                <a:spcPct val="100000"/>
              </a:lnSpc>
              <a:buNone/>
            </a:pPr>
            <a:r>
              <a:rPr lang="en-US" baseline="0" dirty="0" smtClean="0"/>
              <a:t>Leading causes of death by county and state can be found on page 15 of the County Health Profile. Other mortality stats can be found on page 19.</a:t>
            </a:r>
            <a:endParaRPr lang="en-US"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t>20</a:t>
            </a:fld>
            <a:endParaRPr lang="en-US" dirty="0"/>
          </a:p>
        </p:txBody>
      </p:sp>
    </p:spTree>
    <p:extLst>
      <p:ext uri="{BB962C8B-B14F-4D97-AF65-F5344CB8AC3E}">
        <p14:creationId xmlns:p14="http://schemas.microsoft.com/office/powerpoint/2010/main" val="4292531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pPr marL="0" indent="0">
              <a:buFont typeface="Arial" panose="020B0604020202020204" pitchFamily="34" charset="0"/>
              <a:buNone/>
            </a:pPr>
            <a:r>
              <a:rPr lang="en-US" dirty="0" smtClean="0"/>
              <a:t>Direct people to page 18 of the county health profile for more data</a:t>
            </a:r>
            <a:r>
              <a:rPr lang="en-US" baseline="0" dirty="0" smtClean="0"/>
              <a:t> on the social determinants of health. The social determinants of health are the conditions that effect the environments in which people live, work, learn, and play</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UNEMPLOYMENT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unemployment rate in Aroostook County is 6%. As you can see in this map, it is one of three counties</a:t>
            </a:r>
            <a:r>
              <a:rPr lang="en-US" baseline="0" dirty="0" smtClean="0"/>
              <a:t> in the state with an unemployment rate between 5.2 and 6%</a:t>
            </a:r>
            <a:endParaRPr lang="en-US" dirty="0"/>
          </a:p>
          <a:p>
            <a:pPr marL="171450" indent="-171450">
              <a:buFont typeface="Arial" panose="020B0604020202020204" pitchFamily="34" charset="0"/>
              <a:buChar char="•"/>
            </a:pPr>
            <a:r>
              <a:rPr lang="en-US" dirty="0"/>
              <a:t>Lack of gainful employment is linked to several barriers to good health – lack of health insurance</a:t>
            </a:r>
            <a:r>
              <a:rPr lang="en-US" baseline="0" dirty="0"/>
              <a:t> and inability to pay for care, inability to pay for transportation to/from appointments, etc. </a:t>
            </a:r>
            <a:endParaRPr lang="en-US" dirty="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FOOD </a:t>
            </a:r>
            <a:r>
              <a:rPr lang="en-US" baseline="0" dirty="0"/>
              <a:t>INSECURITY</a:t>
            </a:r>
          </a:p>
          <a:p>
            <a:pPr marL="171450" indent="-171450">
              <a:buFont typeface="Arial" panose="020B0604020202020204" pitchFamily="34" charset="0"/>
              <a:buChar char="•"/>
            </a:pPr>
            <a:r>
              <a:rPr lang="en-US" baseline="0" dirty="0"/>
              <a:t>Food insecurity is the inability to access to enough nutritional food.</a:t>
            </a:r>
          </a:p>
          <a:p>
            <a:pPr marL="171450" indent="-171450">
              <a:buFont typeface="Arial" panose="020B0604020202020204" pitchFamily="34" charset="0"/>
              <a:buChar char="•"/>
            </a:pPr>
            <a:r>
              <a:rPr lang="en-US" baseline="0" dirty="0"/>
              <a:t>The map above shows the percentage of households in each county that lack access to enough food to maintain an active, healthy lifestyle for all household members</a:t>
            </a:r>
            <a:r>
              <a:rPr lang="en-US" baseline="0" dirty="0" smtClean="0"/>
              <a:t>. You’ll see that Aroostook is one of six counties in the state where over 16% of households are food insecure.</a:t>
            </a:r>
          </a:p>
          <a:p>
            <a:pPr marL="171450" indent="-171450">
              <a:buFont typeface="Arial" panose="020B0604020202020204" pitchFamily="34" charset="0"/>
              <a:buChar char="•"/>
            </a:pPr>
            <a:r>
              <a:rPr lang="en-US" baseline="0" dirty="0" smtClean="0"/>
              <a:t>Food </a:t>
            </a:r>
            <a:r>
              <a:rPr lang="en-US" baseline="0" dirty="0"/>
              <a:t>insecurity has been linked to poor health outcomes, including obesity.</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A5E2EEE-0310-C24D-981C-65A489894E8C}" type="slidenum">
              <a:rPr lang="en-US" smtClean="0"/>
              <a:t>21</a:t>
            </a:fld>
            <a:endParaRPr lang="en-US" dirty="0"/>
          </a:p>
        </p:txBody>
      </p:sp>
    </p:spTree>
    <p:extLst>
      <p:ext uri="{BB962C8B-B14F-4D97-AF65-F5344CB8AC3E}">
        <p14:creationId xmlns:p14="http://schemas.microsoft.com/office/powerpoint/2010/main" val="3259355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pPr marL="0" indent="0">
              <a:buFont typeface="Arial" panose="020B0604020202020204" pitchFamily="34" charset="0"/>
              <a:buNone/>
            </a:pPr>
            <a:r>
              <a:rPr lang="en-US" dirty="0" smtClean="0"/>
              <a:t>Direct</a:t>
            </a:r>
            <a:r>
              <a:rPr lang="en-US" baseline="0" dirty="0" smtClean="0"/>
              <a:t> people to Page 25 of the County Health Profile for more data on violence and intentional injury</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Crime</a:t>
            </a:r>
            <a:r>
              <a:rPr lang="en-US" baseline="0" dirty="0" smtClean="0"/>
              <a:t> </a:t>
            </a:r>
            <a:r>
              <a:rPr lang="en-US" baseline="0" dirty="0"/>
              <a:t>and violence are public health issues </a:t>
            </a:r>
            <a:r>
              <a:rPr lang="en-US" baseline="0" dirty="0" smtClean="0"/>
              <a:t>that impact </a:t>
            </a:r>
            <a:r>
              <a:rPr lang="en-US" baseline="0" dirty="0"/>
              <a:t>health status on many levels – from death to injury, trauma, anxiety, isolation, and community cohesion</a:t>
            </a:r>
          </a:p>
          <a:p>
            <a:pPr marL="171450" indent="-171450">
              <a:buFont typeface="Arial" panose="020B0604020202020204" pitchFamily="34" charset="0"/>
              <a:buChar char="•"/>
            </a:pPr>
            <a:r>
              <a:rPr lang="en-US" baseline="0" dirty="0"/>
              <a:t>From 2010-2013 and 2014-2016, the rate of violent crime in Aroostook County increased significantly from 233 per 100,000 to 350 per 100,000. Though there was a significant increase within the County, the current rate of violent crime is lower than the state rate (367)</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22</a:t>
            </a:fld>
            <a:endParaRPr lang="en-US" dirty="0"/>
          </a:p>
        </p:txBody>
      </p:sp>
    </p:spTree>
    <p:extLst>
      <p:ext uri="{BB962C8B-B14F-4D97-AF65-F5344CB8AC3E}">
        <p14:creationId xmlns:p14="http://schemas.microsoft.com/office/powerpoint/2010/main" val="4067515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pPr defTabSz="932871">
              <a:defRPr/>
            </a:pPr>
            <a:r>
              <a:rPr lang="en-US" b="0" dirty="0" smtClean="0"/>
              <a:t>Lack </a:t>
            </a:r>
            <a:r>
              <a:rPr lang="en-US" b="0" dirty="0"/>
              <a:t>of physical activity, poor nutrition,</a:t>
            </a:r>
            <a:r>
              <a:rPr lang="en-US" b="0" baseline="0" dirty="0"/>
              <a:t> and obesity are among the leading risk factors associated with chronic health issues. Adequate nutrition helps prevent disease and is essential for the healthy growth and development of children and adolescents. Being physically active reduces the risk for many chronic health conditions and is linked to good emotional </a:t>
            </a:r>
            <a:r>
              <a:rPr lang="en-US" b="0" baseline="0" dirty="0" smtClean="0"/>
              <a:t>health.</a:t>
            </a:r>
          </a:p>
          <a:p>
            <a:pPr defTabSz="932871">
              <a:defRPr/>
            </a:pPr>
            <a:endParaRPr lang="en-US" b="1" dirty="0" smtClean="0"/>
          </a:p>
          <a:p>
            <a:pPr defTabSz="932871">
              <a:defRPr/>
            </a:pPr>
            <a:r>
              <a:rPr lang="en-US" b="0" dirty="0" smtClean="0"/>
              <a:t>Starting</a:t>
            </a:r>
            <a:r>
              <a:rPr lang="en-US" b="0" baseline="0" dirty="0" smtClean="0"/>
              <a:t> at the bottom of Page 21 and moving into Page 22 of the County Health Profile, you’ll find data on physical activity, nutrition, and weight.</a:t>
            </a:r>
          </a:p>
          <a:p>
            <a:pPr defTabSz="932871">
              <a:defRPr/>
            </a:pPr>
            <a:endParaRPr lang="en-US" b="1" dirty="0"/>
          </a:p>
          <a:p>
            <a:pPr defTabSz="932871">
              <a:defRPr/>
            </a:pPr>
            <a:r>
              <a:rPr lang="en-US" b="1" dirty="0"/>
              <a:t>Obesity – Adults</a:t>
            </a:r>
          </a:p>
          <a:p>
            <a:pPr marL="171450" indent="-171450" defTabSz="932871">
              <a:buFont typeface="Arial" panose="020B0604020202020204" pitchFamily="34" charset="0"/>
              <a:buChar char="•"/>
              <a:defRPr/>
            </a:pPr>
            <a:r>
              <a:rPr lang="en-US" b="0" baseline="0" dirty="0" smtClean="0"/>
              <a:t>The </a:t>
            </a:r>
            <a:r>
              <a:rPr lang="en-US" b="0" baseline="0" dirty="0"/>
              <a:t>percentage of adults in Aroostook that are obese is higher than the state overall. </a:t>
            </a:r>
            <a:endParaRPr lang="en-US" b="0" dirty="0"/>
          </a:p>
          <a:p>
            <a:pPr marL="171450" indent="-171450" defTabSz="932871">
              <a:buFont typeface="Arial" panose="020B0604020202020204" pitchFamily="34" charset="0"/>
              <a:buChar char="•"/>
              <a:defRPr/>
            </a:pPr>
            <a:r>
              <a:rPr lang="en-US" b="0" dirty="0" smtClean="0"/>
              <a:t>As you can see in the County Health Profile on Page 22, significantly </a:t>
            </a:r>
            <a:r>
              <a:rPr lang="en-US" b="0" dirty="0"/>
              <a:t>fewer adults reported that they met aerobic</a:t>
            </a:r>
            <a:r>
              <a:rPr lang="en-US" b="0" baseline="0" dirty="0"/>
              <a:t> physical activity guidelines </a:t>
            </a:r>
            <a:r>
              <a:rPr lang="en-US" b="0" baseline="0" dirty="0" smtClean="0"/>
              <a:t>compared </a:t>
            </a:r>
            <a:r>
              <a:rPr lang="en-US" b="0" baseline="0" dirty="0"/>
              <a:t>to the state overall</a:t>
            </a:r>
            <a:endParaRPr lang="en-US" b="0" dirty="0"/>
          </a:p>
          <a:p>
            <a:pPr defTabSz="932871">
              <a:defRPr/>
            </a:pPr>
            <a:endParaRPr lang="en-US" b="1" dirty="0"/>
          </a:p>
          <a:p>
            <a:pPr defTabSz="932871">
              <a:defRPr/>
            </a:pPr>
            <a:r>
              <a:rPr lang="en-US" b="1" dirty="0"/>
              <a:t>Obesity</a:t>
            </a:r>
            <a:r>
              <a:rPr lang="en-US" b="1" baseline="0" dirty="0"/>
              <a:t> – High School</a:t>
            </a:r>
            <a:endParaRPr lang="en-US" b="1" dirty="0"/>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percentage of high school students in Aroostook that are obese is significantly higher than the state </a:t>
            </a:r>
            <a:r>
              <a:rPr lang="en-US" b="0" dirty="0" smtClean="0"/>
              <a:t>overall</a:t>
            </a:r>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If</a:t>
            </a:r>
            <a:r>
              <a:rPr lang="en-US" b="0" baseline="0" dirty="0" smtClean="0"/>
              <a:t> you turn to page 22 of the County Health Profile, you’ll see data around nutrition that may be having an impact on this rate. Notice that the percentage of high school students who met physical activity recommendations decreased, and the several data points around nutrition</a:t>
            </a:r>
            <a:endParaRPr lang="en-US" b="0" dirty="0"/>
          </a:p>
          <a:p>
            <a:pPr marL="171450" indent="-171450" defTabSz="932871">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23</a:t>
            </a:fld>
            <a:endParaRPr lang="en-US" dirty="0"/>
          </a:p>
        </p:txBody>
      </p:sp>
    </p:spTree>
    <p:extLst>
      <p:ext uri="{BB962C8B-B14F-4D97-AF65-F5344CB8AC3E}">
        <p14:creationId xmlns:p14="http://schemas.microsoft.com/office/powerpoint/2010/main" val="3208430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pPr marL="0" indent="0" defTabSz="932871">
              <a:buFont typeface="Arial" panose="020B0604020202020204" pitchFamily="34" charset="0"/>
              <a:buNone/>
              <a:defRPr/>
            </a:pPr>
            <a:r>
              <a:rPr lang="en-US" b="0" baseline="0" dirty="0" smtClean="0"/>
              <a:t>The percentage of high school students who reported e-cigarette use in the past 30 days has declined between 2015 and 2017</a:t>
            </a:r>
            <a:endParaRPr lang="en-US" b="0" baseline="0" dirty="0"/>
          </a:p>
          <a:p>
            <a:pPr marL="171450" indent="-171450" defTabSz="932871">
              <a:buFont typeface="Arial" panose="020B0604020202020204" pitchFamily="34" charset="0"/>
              <a:buChar char="•"/>
              <a:defRPr/>
            </a:pPr>
            <a:endParaRPr lang="en-US" b="0" baseline="0" dirty="0"/>
          </a:p>
          <a:p>
            <a:pPr defTabSz="932871">
              <a:defRPr/>
            </a:pPr>
            <a:endParaRPr lang="en-US" b="1" baseline="0" dirty="0"/>
          </a:p>
          <a:p>
            <a:pPr marL="0" indent="0" defTabSz="932871">
              <a:buFont typeface="Arial" panose="020B0604020202020204" pitchFamily="34" charset="0"/>
              <a:buNone/>
              <a:defRPr/>
            </a:pPr>
            <a:r>
              <a:rPr lang="en-US" b="1" baseline="0" dirty="0" smtClean="0"/>
              <a:t>ADULT CURRENT SMOKING:</a:t>
            </a:r>
          </a:p>
          <a:p>
            <a:pPr marL="171450" indent="-171450" defTabSz="932871">
              <a:buFont typeface="Arial" panose="020B0604020202020204" pitchFamily="34" charset="0"/>
              <a:buChar char="•"/>
              <a:defRPr/>
            </a:pPr>
            <a:r>
              <a:rPr lang="en-US" b="0" baseline="0" dirty="0" smtClean="0"/>
              <a:t>As you can see on this map, Aroostook is the only county where the percent of adults who currently smoke cigarettes is significantly higher than the state</a:t>
            </a:r>
          </a:p>
          <a:p>
            <a:pPr marL="171450" indent="-171450" defTabSz="932871">
              <a:buFont typeface="Arial" panose="020B0604020202020204" pitchFamily="34" charset="0"/>
              <a:buChar char="•"/>
              <a:defRPr/>
            </a:pPr>
            <a:endParaRPr lang="en-US" b="0" baseline="0" dirty="0" smtClean="0"/>
          </a:p>
          <a:p>
            <a:pPr marL="0" indent="0" defTabSz="932871">
              <a:buFont typeface="Arial" panose="020B0604020202020204" pitchFamily="34" charset="0"/>
              <a:buNone/>
              <a:defRPr/>
            </a:pPr>
            <a:r>
              <a:rPr lang="en-US" b="0" baseline="0" dirty="0" smtClean="0"/>
              <a:t>See page 27 of the County Health Profile for data on secondhand smoke exposure</a:t>
            </a:r>
          </a:p>
          <a:p>
            <a:pPr defTabSz="932871">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24</a:t>
            </a:fld>
            <a:endParaRPr lang="en-US" dirty="0"/>
          </a:p>
        </p:txBody>
      </p:sp>
    </p:spTree>
    <p:extLst>
      <p:ext uri="{BB962C8B-B14F-4D97-AF65-F5344CB8AC3E}">
        <p14:creationId xmlns:p14="http://schemas.microsoft.com/office/powerpoint/2010/main" val="2732811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pPr marL="0" marR="0" indent="0" algn="l" defTabSz="932871" rtl="0" eaLnBrk="1" fontAlgn="auto" latinLnBrk="0" hangingPunct="1">
              <a:lnSpc>
                <a:spcPct val="100000"/>
              </a:lnSpc>
              <a:spcBef>
                <a:spcPts val="0"/>
              </a:spcBef>
              <a:spcAft>
                <a:spcPts val="0"/>
              </a:spcAft>
              <a:buClrTx/>
              <a:buSzTx/>
              <a:buFontTx/>
              <a:buNone/>
              <a:tabLst/>
              <a:defRPr/>
            </a:pPr>
            <a:r>
              <a:rPr lang="en-US" b="0" dirty="0" smtClean="0"/>
              <a:t>Page 27 of the County Health Profile has additional data on Tobacco Use</a:t>
            </a:r>
          </a:p>
          <a:p>
            <a:pPr defTabSz="932871">
              <a:defRPr/>
            </a:pPr>
            <a:endParaRPr lang="en-US" b="0" dirty="0" smtClean="0"/>
          </a:p>
          <a:p>
            <a:pPr defTabSz="932871">
              <a:defRPr/>
            </a:pPr>
            <a:r>
              <a:rPr lang="en-US" b="0" dirty="0" smtClean="0"/>
              <a:t>Reducing</a:t>
            </a:r>
            <a:r>
              <a:rPr lang="en-US" b="0" baseline="0" dirty="0" smtClean="0"/>
              <a:t> </a:t>
            </a:r>
            <a:r>
              <a:rPr lang="en-US" b="0" baseline="0" dirty="0"/>
              <a:t>tobacco use is the single most effective way to prevent death and disease in the US. Each year, almost half a million Americans die from tobacco related illnesses. For every person who dies from tobacco use, 30 more suffer with at least one serious tobacco-related illness, such as COPD, heart disease, or cancer</a:t>
            </a:r>
          </a:p>
          <a:p>
            <a:pPr defTabSz="932871">
              <a:defRPr/>
            </a:pPr>
            <a:endParaRPr lang="en-US" b="0" baseline="0" dirty="0" smtClean="0"/>
          </a:p>
          <a:p>
            <a:pPr defTabSz="932871">
              <a:defRPr/>
            </a:pPr>
            <a:endParaRPr lang="en-US" b="0" baseline="0" dirty="0" smtClean="0"/>
          </a:p>
          <a:p>
            <a:pPr marL="0" indent="0" defTabSz="932871">
              <a:buFont typeface="Arial" panose="020B0604020202020204" pitchFamily="34" charset="0"/>
              <a:buNone/>
              <a:defRPr/>
            </a:pPr>
            <a:endParaRPr lang="en-US" b="0" baseline="0" dirty="0" smtClean="0"/>
          </a:p>
          <a:p>
            <a:pPr marL="0" indent="0" defTabSz="932871">
              <a:buFont typeface="Arial" panose="020B0604020202020204" pitchFamily="34" charset="0"/>
              <a:buNone/>
              <a:defRPr/>
            </a:pPr>
            <a:r>
              <a:rPr lang="en-US" b="1" baseline="0" dirty="0" smtClean="0"/>
              <a:t>PAST 30 DAY HIGH SCHOOL:</a:t>
            </a:r>
          </a:p>
          <a:p>
            <a:pPr marL="171450" indent="-171450" defTabSz="932871">
              <a:buFont typeface="Arial" panose="020B0604020202020204" pitchFamily="34" charset="0"/>
              <a:buChar char="•"/>
              <a:defRPr/>
            </a:pPr>
            <a:r>
              <a:rPr lang="en-US" b="0" baseline="0" dirty="0" smtClean="0"/>
              <a:t>Over time, the percentage of high school students who reported smoking cigarettes in the past 30 days has decreased. However, as you can see in the County Health Profile on Page 27, the percentage in 2017 was significantly higher than the state</a:t>
            </a:r>
            <a:endParaRPr lang="en-US" b="0" baseline="0" dirty="0"/>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percentage of high school students who reported e-cigarette use in the past 30 days has declined between 2015 and 2017</a:t>
            </a:r>
          </a:p>
          <a:p>
            <a:pPr marL="0" indent="0" defTabSz="932871">
              <a:buFont typeface="Arial" panose="020B0604020202020204" pitchFamily="34" charset="0"/>
              <a:buNone/>
              <a:defRPr/>
            </a:pPr>
            <a:endParaRPr lang="en-US" b="0" baseline="0" dirty="0"/>
          </a:p>
          <a:p>
            <a:pPr marL="171450" indent="-171450" defTabSz="932871">
              <a:buFont typeface="Arial" panose="020B0604020202020204" pitchFamily="34" charset="0"/>
              <a:buChar char="•"/>
              <a:defRPr/>
            </a:pPr>
            <a:endParaRPr lang="en-US" b="0" baseline="0" dirty="0"/>
          </a:p>
          <a:p>
            <a:pPr defTabSz="932871">
              <a:defRPr/>
            </a:pPr>
            <a:endParaRPr lang="en-US" b="1" baseline="0" dirty="0"/>
          </a:p>
          <a:p>
            <a:pPr defTabSz="932871">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25</a:t>
            </a:fld>
            <a:endParaRPr lang="en-US" dirty="0"/>
          </a:p>
        </p:txBody>
      </p:sp>
    </p:spTree>
    <p:extLst>
      <p:ext uri="{BB962C8B-B14F-4D97-AF65-F5344CB8AC3E}">
        <p14:creationId xmlns:p14="http://schemas.microsoft.com/office/powerpoint/2010/main" val="3568364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pPr defTabSz="932871">
              <a:defRPr/>
            </a:pPr>
            <a:r>
              <a:rPr lang="en-US" dirty="0" smtClean="0"/>
              <a:t>Please see Page</a:t>
            </a:r>
            <a:r>
              <a:rPr lang="en-US" baseline="0" dirty="0" smtClean="0"/>
              <a:t> 26 and 27 of the County Health Profile for additional data on substance use</a:t>
            </a:r>
          </a:p>
          <a:p>
            <a:pPr defTabSz="932871">
              <a:defRPr/>
            </a:pPr>
            <a:endParaRPr lang="en-US" baseline="0" dirty="0" smtClean="0"/>
          </a:p>
          <a:p>
            <a:pPr defTabSz="932871">
              <a:defRPr/>
            </a:pPr>
            <a:r>
              <a:rPr lang="en-US" baseline="0" dirty="0" smtClean="0"/>
              <a:t>As you can see on this graph, the percentage of high school students who reported alcohol or marijuana use in the past 30 days has declined over time. If you look at the county health profile, on page 26, you’ll see that the percentage of students who reported marijuana use in the past 30 days in 2017 was significantly lower than the state</a:t>
            </a:r>
            <a:endParaRPr lang="en-US" dirty="0" smtClean="0"/>
          </a:p>
          <a:p>
            <a:pPr defTabSz="932871">
              <a:defRPr/>
            </a:pPr>
            <a:endParaRPr lang="en-US" dirty="0" smtClean="0"/>
          </a:p>
          <a:p>
            <a:pPr defTabSz="932871">
              <a:defRPr/>
            </a:pPr>
            <a:r>
              <a:rPr lang="en-US" dirty="0" smtClean="0"/>
              <a:t>On Pages 26</a:t>
            </a:r>
            <a:r>
              <a:rPr lang="en-US" baseline="0" dirty="0" smtClean="0"/>
              <a:t> and 27, you should also note that:</a:t>
            </a:r>
            <a:endParaRPr lang="en-US" b="0" baseline="0" dirty="0" smtClean="0"/>
          </a:p>
          <a:p>
            <a:pPr marL="171450" indent="-171450" defTabSz="932871">
              <a:buFont typeface="Arial" panose="020B0604020202020204" pitchFamily="34" charset="0"/>
              <a:buChar char="•"/>
              <a:defRPr/>
            </a:pPr>
            <a:r>
              <a:rPr lang="en-US" b="0" baseline="0" dirty="0" smtClean="0"/>
              <a:t>The percentage of high school students who reported binge drinking was significantly higher than the state, and it should also be noted that because the question changed in 2017, the 2017 data is not included in the profiles since the data is not comparable to previous years</a:t>
            </a:r>
          </a:p>
          <a:p>
            <a:pPr marL="171450" indent="-171450" defTabSz="932871">
              <a:buFont typeface="Arial" panose="020B0604020202020204" pitchFamily="34" charset="0"/>
              <a:buChar char="•"/>
              <a:defRPr/>
            </a:pPr>
            <a:r>
              <a:rPr lang="en-US" b="0" baseline="0" dirty="0" smtClean="0"/>
              <a:t>Between 2011-2013 and 2014-2016, the percentage of adults who reported chronic heavy drinking increased from 4.7 to 5.8% </a:t>
            </a:r>
          </a:p>
          <a:p>
            <a:pPr defTabSz="932871">
              <a:defRPr/>
            </a:pPr>
            <a:endParaRPr lang="en-US" dirty="0" smtClean="0"/>
          </a:p>
          <a:p>
            <a:pPr defTabSz="932871">
              <a:defRPr/>
            </a:pPr>
            <a:endParaRPr lang="en-US" dirty="0" smtClean="0"/>
          </a:p>
          <a:p>
            <a:pPr defTabSz="932871">
              <a:defRPr/>
            </a:pPr>
            <a:endParaRPr lang="en-US" dirty="0" smtClean="0"/>
          </a:p>
          <a:p>
            <a:pPr defTabSz="932871">
              <a:defRPr/>
            </a:pPr>
            <a:endParaRPr lang="en-US" dirty="0" smtClean="0"/>
          </a:p>
          <a:p>
            <a:pPr defTabSz="932871">
              <a:defRPr/>
            </a:pPr>
            <a:r>
              <a:rPr lang="en-US" dirty="0" smtClean="0"/>
              <a:t>Youth</a:t>
            </a:r>
            <a:r>
              <a:rPr lang="en-US" baseline="0" dirty="0" smtClean="0"/>
              <a:t> </a:t>
            </a:r>
            <a:r>
              <a:rPr lang="en-US" baseline="0" dirty="0"/>
              <a:t>substance use can lead to problems in school, can aggravate physical and/or mental health issues, contribute to accidents and injury, and create lifelong health problems.</a:t>
            </a:r>
          </a:p>
          <a:p>
            <a:pPr defTabSz="932871">
              <a:defRPr/>
            </a:pPr>
            <a:endParaRPr lang="en-US" baseline="0" dirty="0"/>
          </a:p>
          <a:p>
            <a:pPr defTabSz="932871">
              <a:defRPr/>
            </a:pPr>
            <a:r>
              <a:rPr lang="en-US" baseline="0" dirty="0"/>
              <a:t>The percentage of HS students who reported marijuana or alcohol use in the past 30 days declined from 2011 to 2017 – in fact, the percentage of students who reported past 30-day marijuana use </a:t>
            </a:r>
            <a:endParaRPr lang="en-US" baseline="0" dirty="0" smtClean="0"/>
          </a:p>
          <a:p>
            <a:pPr defTabSz="932871">
              <a:defRPr/>
            </a:pPr>
            <a:endParaRPr lang="en-US" baseline="0" dirty="0" smtClean="0"/>
          </a:p>
          <a:p>
            <a:r>
              <a:rPr lang="en-US" b="1" dirty="0" smtClean="0">
                <a:solidFill>
                  <a:schemeClr val="tx1"/>
                </a:solidFill>
              </a:rPr>
              <a:t>Among high school students:</a:t>
            </a:r>
          </a:p>
          <a:p>
            <a:pPr>
              <a:buFont typeface="Arial" panose="020B0604020202020204" pitchFamily="34" charset="0"/>
              <a:buChar char="•"/>
            </a:pPr>
            <a:r>
              <a:rPr lang="en-US" dirty="0" smtClean="0">
                <a:solidFill>
                  <a:schemeClr val="tx1"/>
                </a:solidFill>
              </a:rPr>
              <a:t>    The percentage of high school    students who reported using marijuana or alcohol in the past 30 days decreased from 2011 to 2017</a:t>
            </a:r>
          </a:p>
          <a:p>
            <a:pPr>
              <a:buFont typeface="Arial" panose="020B0604020202020204" pitchFamily="34" charset="0"/>
              <a:buChar char="•"/>
            </a:pPr>
            <a:r>
              <a:rPr lang="en-US" dirty="0" smtClean="0">
                <a:solidFill>
                  <a:schemeClr val="tx1"/>
                </a:solidFill>
              </a:rPr>
              <a:t>    The percentage of high school students who reported past 30-day marijuana use was significantly lower in Aroostook County compared to the state overall</a:t>
            </a:r>
          </a:p>
          <a:p>
            <a:pPr defTabSz="932871">
              <a:defRPr/>
            </a:pPr>
            <a:r>
              <a:rPr lang="en-US" baseline="0" dirty="0" smtClean="0"/>
              <a:t>was </a:t>
            </a:r>
            <a:r>
              <a:rPr lang="en-US" baseline="0" dirty="0"/>
              <a:t>significantly lower in Aroostook County compared to the state overall</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26</a:t>
            </a:fld>
            <a:endParaRPr lang="en-US" dirty="0"/>
          </a:p>
        </p:txBody>
      </p:sp>
    </p:spTree>
    <p:extLst>
      <p:ext uri="{BB962C8B-B14F-4D97-AF65-F5344CB8AC3E}">
        <p14:creationId xmlns:p14="http://schemas.microsoft.com/office/powerpoint/2010/main" val="4155278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r>
              <a:rPr lang="en-US" dirty="0" smtClean="0"/>
              <a:t>Please see Pages</a:t>
            </a:r>
            <a:r>
              <a:rPr lang="en-US" baseline="0" dirty="0" smtClean="0"/>
              <a:t> 19 and 20 of the County Health Profile for more Cancer related data</a:t>
            </a:r>
            <a:endParaRPr lang="en-US" dirty="0" smtClean="0"/>
          </a:p>
          <a:p>
            <a:endParaRPr lang="en-US" dirty="0" smtClean="0"/>
          </a:p>
          <a:p>
            <a:r>
              <a:rPr lang="en-US" dirty="0" smtClean="0"/>
              <a:t>Experts</a:t>
            </a:r>
            <a:r>
              <a:rPr lang="en-US" baseline="0" dirty="0" smtClean="0"/>
              <a:t> </a:t>
            </a:r>
            <a:r>
              <a:rPr lang="en-US" baseline="0" dirty="0"/>
              <a:t>have an idea of the risk and causal factors associated with cancer, but more research is needed to understand the many unknowns that still exist. What we do know is that there are several common risk factors: age, family history, tobacco use, overweight/obesity, excessive alcohol consumption, exposure to the sun, and exposure to environmental and occupational pollutants. </a:t>
            </a:r>
            <a:endParaRPr lang="en-US" baseline="0" dirty="0" smtClean="0"/>
          </a:p>
          <a:p>
            <a:endParaRPr lang="en-US" baseline="0" dirty="0" smtClean="0"/>
          </a:p>
          <a:p>
            <a:r>
              <a:rPr lang="en-US" baseline="0" dirty="0" smtClean="0"/>
              <a:t>Cancer is the leading causes of death for the state and for Aroostook County.</a:t>
            </a:r>
            <a:endParaRPr lang="en-US" baseline="0" dirty="0"/>
          </a:p>
          <a:p>
            <a:endParaRPr lang="en-US" baseline="0" dirty="0"/>
          </a:p>
          <a:p>
            <a:r>
              <a:rPr lang="en-US" baseline="0" dirty="0"/>
              <a:t>Aroostook is one of two counties in the state where the rate of death due to all types of cancer declined between 2007-2011 and 2012-2016 – from 200 to 175</a:t>
            </a:r>
            <a:r>
              <a:rPr lang="en-US" baseline="0" dirty="0" smtClean="0"/>
              <a:t>. However, in the County Health Profile on page 19, you’ll see a number of other cancer-related data points. Notably-</a:t>
            </a:r>
            <a:endParaRPr lang="en-US" baseline="0" dirty="0"/>
          </a:p>
          <a:p>
            <a:pPr marL="171450" indent="-171450">
              <a:buFont typeface="Arial" panose="020B0604020202020204" pitchFamily="34" charset="0"/>
              <a:buChar char="•"/>
            </a:pPr>
            <a:r>
              <a:rPr lang="en-US" baseline="0" dirty="0"/>
              <a:t>The death rate due to lung cancer is significantly high in Aroostook County compared to the US (56 vs 41)</a:t>
            </a:r>
          </a:p>
          <a:p>
            <a:pPr marL="171450" indent="-171450">
              <a:buFont typeface="Arial" panose="020B0604020202020204" pitchFamily="34" charset="0"/>
              <a:buChar char="•"/>
            </a:pPr>
            <a:r>
              <a:rPr lang="en-US" baseline="0" dirty="0"/>
              <a:t>The all-cancer incidence (478 vs. 437), bladder cancer incidence (30 vs. 20), lung cancer incidence (79 vs. 59), and prostate cancer incidence (121 vs 95) are all significantly higher in Aroostook County compared to the US</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27</a:t>
            </a:fld>
            <a:endParaRPr lang="en-US" dirty="0"/>
          </a:p>
        </p:txBody>
      </p:sp>
    </p:spTree>
    <p:extLst>
      <p:ext uri="{BB962C8B-B14F-4D97-AF65-F5344CB8AC3E}">
        <p14:creationId xmlns:p14="http://schemas.microsoft.com/office/powerpoint/2010/main" val="2413966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pPr marL="171450" indent="-171450">
              <a:buFont typeface="Arial" panose="020B0604020202020204" pitchFamily="34" charset="0"/>
              <a:buChar char="•"/>
            </a:pPr>
            <a:r>
              <a:rPr lang="en-US" baseline="0" dirty="0" smtClean="0"/>
              <a:t>Rate </a:t>
            </a:r>
            <a:r>
              <a:rPr lang="en-US" baseline="0" dirty="0"/>
              <a:t>of diabetes in Aroostook County is significantly higher than in the </a:t>
            </a:r>
            <a:r>
              <a:rPr lang="en-US" baseline="0" dirty="0" smtClean="0"/>
              <a:t>state. You can see more data on Diabetes on Page 21 of the County Health Profile</a:t>
            </a:r>
            <a:endParaRPr lang="en-US" baseline="0" dirty="0"/>
          </a:p>
          <a:p>
            <a:endParaRPr lang="en-US" baseline="0" dirty="0"/>
          </a:p>
          <a:p>
            <a:pPr marL="171450" indent="-171450">
              <a:buFont typeface="Arial" panose="020B0604020202020204" pitchFamily="34" charset="0"/>
              <a:buChar char="•"/>
            </a:pPr>
            <a:r>
              <a:rPr lang="en-US" baseline="0" dirty="0" smtClean="0"/>
              <a:t>Asthma </a:t>
            </a:r>
            <a:r>
              <a:rPr lang="en-US" baseline="0" dirty="0"/>
              <a:t>rates are not significantly higher for adults or children than the state, but are higher than nationals rates (9.3% adults) and (8.5% children)</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28</a:t>
            </a:fld>
            <a:endParaRPr lang="en-US" dirty="0"/>
          </a:p>
        </p:txBody>
      </p:sp>
    </p:spTree>
    <p:extLst>
      <p:ext uri="{BB962C8B-B14F-4D97-AF65-F5344CB8AC3E}">
        <p14:creationId xmlns:p14="http://schemas.microsoft.com/office/powerpoint/2010/main" val="989188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endParaRPr lang="en-US" baseline="0" dirty="0" smtClean="0"/>
          </a:p>
          <a:p>
            <a:r>
              <a:rPr lang="en-US" baseline="0" dirty="0" smtClean="0"/>
              <a:t>High </a:t>
            </a:r>
            <a:r>
              <a:rPr lang="en-US" baseline="0" dirty="0"/>
              <a:t>cholesterol and high blood pressure is significantly higher in Aroostook than the </a:t>
            </a:r>
            <a:r>
              <a:rPr lang="en-US" baseline="0" dirty="0" smtClean="0"/>
              <a:t>state. Both of these are risk factors for a number of cardiovascular diseases and conditions, including coronary heart disease, heart attack, and stroke. On Page 20 of the County Health Profile, you will see a number of data points related to cardiovascular disease</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A5E2EEE-0310-C24D-981C-65A489894E8C}" type="slidenum">
              <a:rPr lang="en-US" smtClean="0"/>
              <a:t>29</a:t>
            </a:fld>
            <a:endParaRPr lang="en-US" dirty="0"/>
          </a:p>
        </p:txBody>
      </p:sp>
    </p:spTree>
    <p:extLst>
      <p:ext uri="{BB962C8B-B14F-4D97-AF65-F5344CB8AC3E}">
        <p14:creationId xmlns:p14="http://schemas.microsoft.com/office/powerpoint/2010/main" val="332688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smtClean="0"/>
              <a:t>Local Facilitator</a:t>
            </a: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3</a:t>
            </a:fld>
            <a:endParaRPr lang="en-US" altLang="en-US" dirty="0"/>
          </a:p>
        </p:txBody>
      </p:sp>
    </p:spTree>
    <p:extLst>
      <p:ext uri="{BB962C8B-B14F-4D97-AF65-F5344CB8AC3E}">
        <p14:creationId xmlns:p14="http://schemas.microsoft.com/office/powerpoint/2010/main" val="167446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pPr defTabSz="932871">
              <a:defRPr/>
            </a:pPr>
            <a:r>
              <a:rPr lang="en-US" b="0" dirty="0" smtClean="0"/>
              <a:t>Mental</a:t>
            </a:r>
            <a:r>
              <a:rPr lang="en-US" b="0" baseline="0" dirty="0" smtClean="0"/>
              <a:t> </a:t>
            </a:r>
            <a:r>
              <a:rPr lang="en-US" b="0" baseline="0" dirty="0"/>
              <a:t>health has an impact on individuals, families, and communities. Like substance use, mental health impacts all segments of the population, across demographic and socioeconomic lines. </a:t>
            </a:r>
            <a:endParaRPr lang="en-US" b="0" baseline="0" dirty="0" smtClean="0"/>
          </a:p>
          <a:p>
            <a:pPr defTabSz="932871">
              <a:defRPr/>
            </a:pPr>
            <a:endParaRPr lang="en-US" b="0" baseline="0" dirty="0" smtClean="0"/>
          </a:p>
          <a:p>
            <a:pPr defTabSz="932871">
              <a:defRPr/>
            </a:pPr>
            <a:r>
              <a:rPr lang="en-US" b="0" baseline="0" dirty="0" smtClean="0"/>
              <a:t>You can see more data on mental health on Pages 25 and 26 of the County Profile. </a:t>
            </a:r>
          </a:p>
          <a:p>
            <a:pPr defTabSz="932871">
              <a:defRPr/>
            </a:pPr>
            <a:endParaRPr lang="en-US" b="0" baseline="0" dirty="0" smtClean="0"/>
          </a:p>
          <a:p>
            <a:pPr defTabSz="932871">
              <a:defRPr/>
            </a:pPr>
            <a:r>
              <a:rPr lang="en-US" b="0" baseline="0" dirty="0" smtClean="0"/>
              <a:t>Looking at the map, you’ll see that Aroostook is one of four counties with the highest percentage of depressed adults. </a:t>
            </a:r>
          </a:p>
          <a:p>
            <a:pPr defTabSz="932871">
              <a:defRPr/>
            </a:pPr>
            <a:r>
              <a:rPr lang="en-US" b="0" baseline="0" dirty="0" smtClean="0"/>
              <a:t>Between 2011 and 2017, you’ll see that the percentage of high school students who reported being sad or hopeless for more than two weeks in a row increased 5%.</a:t>
            </a:r>
          </a:p>
        </p:txBody>
      </p:sp>
      <p:sp>
        <p:nvSpPr>
          <p:cNvPr id="4" name="Slide Number Placeholder 3"/>
          <p:cNvSpPr>
            <a:spLocks noGrp="1"/>
          </p:cNvSpPr>
          <p:nvPr>
            <p:ph type="sldNum" sz="quarter" idx="10"/>
          </p:nvPr>
        </p:nvSpPr>
        <p:spPr/>
        <p:txBody>
          <a:bodyPr/>
          <a:lstStyle/>
          <a:p>
            <a:fld id="{EA5E2EEE-0310-C24D-981C-65A489894E8C}" type="slidenum">
              <a:rPr lang="en-US" smtClean="0"/>
              <a:t>30</a:t>
            </a:fld>
            <a:endParaRPr lang="en-US" dirty="0"/>
          </a:p>
        </p:txBody>
      </p:sp>
    </p:spTree>
    <p:extLst>
      <p:ext uri="{BB962C8B-B14F-4D97-AF65-F5344CB8AC3E}">
        <p14:creationId xmlns:p14="http://schemas.microsoft.com/office/powerpoint/2010/main" val="4231235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pPr defTabSz="932871">
              <a:defRPr/>
            </a:pPr>
            <a:endParaRPr lang="en-US" b="0" baseline="0" dirty="0"/>
          </a:p>
          <a:p>
            <a:pPr defTabSz="932871">
              <a:defRPr/>
            </a:pPr>
            <a:r>
              <a:rPr lang="en-US" b="0" baseline="0" dirty="0"/>
              <a:t>In Aroostook County, suicide deaths per 100,000 were higher than the state (</a:t>
            </a:r>
            <a:r>
              <a:rPr lang="en-US" b="0" baseline="0" dirty="0" smtClean="0"/>
              <a:t>16), </a:t>
            </a:r>
            <a:r>
              <a:rPr lang="en-US" b="0" baseline="0" dirty="0"/>
              <a:t>and were significantly  higher than the US average (13.5).</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31</a:t>
            </a:fld>
            <a:endParaRPr lang="en-US" dirty="0"/>
          </a:p>
        </p:txBody>
      </p:sp>
    </p:spTree>
    <p:extLst>
      <p:ext uri="{BB962C8B-B14F-4D97-AF65-F5344CB8AC3E}">
        <p14:creationId xmlns:p14="http://schemas.microsoft.com/office/powerpoint/2010/main" val="1445651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r>
              <a:rPr lang="en-US" baseline="0" dirty="0" smtClean="0"/>
              <a:t>The </a:t>
            </a:r>
            <a:r>
              <a:rPr lang="en-US" baseline="0" dirty="0"/>
              <a:t>rate of overdose deaths per 100,000 was lower in Aroostook County compared to Maine overall</a:t>
            </a:r>
            <a:r>
              <a:rPr lang="en-US" baseline="0" dirty="0" smtClean="0"/>
              <a:t>. You can see that it has one of the lowest overdose death rates among all counties.</a:t>
            </a:r>
            <a:endParaRPr lang="en-US" baseline="0" dirty="0"/>
          </a:p>
          <a:p>
            <a:endParaRPr lang="en-US" baseline="0" dirty="0"/>
          </a:p>
          <a:p>
            <a:r>
              <a:rPr lang="en-US" baseline="0" dirty="0"/>
              <a:t>The rate of drug-affected infant reports has more than doubled from 2010 to 2017</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data on substance use can be seen on Page 26 of the county Health Profile</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32</a:t>
            </a:fld>
            <a:endParaRPr lang="en-US" dirty="0"/>
          </a:p>
        </p:txBody>
      </p:sp>
    </p:spTree>
    <p:extLst>
      <p:ext uri="{BB962C8B-B14F-4D97-AF65-F5344CB8AC3E}">
        <p14:creationId xmlns:p14="http://schemas.microsoft.com/office/powerpoint/2010/main" val="233077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pPr defTabSz="932871">
              <a:defRPr/>
            </a:pPr>
            <a:r>
              <a:rPr lang="en-US" sz="1200" kern="1200" dirty="0" smtClean="0">
                <a:solidFill>
                  <a:schemeClr val="tx1"/>
                </a:solidFill>
                <a:effectLst/>
                <a:latin typeface="+mn-lt"/>
                <a:ea typeface="+mn-ea"/>
                <a:cs typeface="+mn-cs"/>
              </a:rPr>
              <a:t>Though </a:t>
            </a:r>
            <a:r>
              <a:rPr lang="en-US" sz="1200" kern="1200" dirty="0">
                <a:solidFill>
                  <a:schemeClr val="tx1"/>
                </a:solidFill>
                <a:effectLst/>
                <a:latin typeface="+mn-lt"/>
                <a:ea typeface="+mn-ea"/>
                <a:cs typeface="+mn-cs"/>
              </a:rPr>
              <a:t>great strides have been made to control the spread of infectious disease in the U.S., they remain a major cause of illness, disability and even death. Sexually transmitted infections, diseases transmitted through drug use, vector-borne illnesses, tuberculosis and pneumonia/influenza are among the infectious diseases that have the greatest impact on modern American populations. </a:t>
            </a:r>
          </a:p>
          <a:p>
            <a:pPr defTabSz="932871">
              <a:defRPr/>
            </a:pPr>
            <a:endParaRPr lang="en-US" sz="1200" kern="1200" dirty="0">
              <a:solidFill>
                <a:schemeClr val="tx1"/>
              </a:solidFill>
              <a:effectLst/>
              <a:latin typeface="+mn-lt"/>
              <a:ea typeface="+mn-ea"/>
              <a:cs typeface="+mn-cs"/>
            </a:endParaRPr>
          </a:p>
          <a:p>
            <a:pPr marL="171450" indent="-171450" defTabSz="932871">
              <a:buFont typeface="Arial" panose="020B0604020202020204" pitchFamily="34" charset="0"/>
              <a:buChar char="•"/>
              <a:defRPr/>
            </a:pPr>
            <a:r>
              <a:rPr lang="en-US" sz="1200" kern="1200" dirty="0" smtClean="0">
                <a:solidFill>
                  <a:schemeClr val="tx1"/>
                </a:solidFill>
                <a:effectLst/>
                <a:latin typeface="+mn-lt"/>
                <a:ea typeface="+mn-ea"/>
                <a:cs typeface="+mn-cs"/>
              </a:rPr>
              <a:t>Incidence</a:t>
            </a:r>
            <a:r>
              <a:rPr lang="en-US" sz="1200" kern="1200" baseline="0" dirty="0" smtClean="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of gastro-intestinal disease, </a:t>
            </a:r>
            <a:r>
              <a:rPr lang="en-US" sz="1200" kern="1200" baseline="0" dirty="0" smtClean="0">
                <a:solidFill>
                  <a:schemeClr val="tx1"/>
                </a:solidFill>
                <a:effectLst/>
                <a:latin typeface="+mn-lt"/>
                <a:ea typeface="+mn-ea"/>
                <a:cs typeface="+mn-cs"/>
              </a:rPr>
              <a:t>chronic Hepatitis </a:t>
            </a:r>
            <a:r>
              <a:rPr lang="en-US" sz="1200" kern="1200" baseline="0" dirty="0">
                <a:solidFill>
                  <a:schemeClr val="tx1"/>
                </a:solidFill>
                <a:effectLst/>
                <a:latin typeface="+mn-lt"/>
                <a:ea typeface="+mn-ea"/>
                <a:cs typeface="+mn-cs"/>
              </a:rPr>
              <a:t>C, and Chlamydia all increased between 2008-2012 and 2013-2017. </a:t>
            </a:r>
          </a:p>
          <a:p>
            <a:pPr defTabSz="932871">
              <a:defRPr/>
            </a:pPr>
            <a:endParaRPr lang="en-US" sz="1200" kern="1200" baseline="0" dirty="0">
              <a:solidFill>
                <a:schemeClr val="tx1"/>
              </a:solidFill>
              <a:effectLst/>
              <a:latin typeface="+mn-lt"/>
              <a:ea typeface="+mn-ea"/>
              <a:cs typeface="+mn-cs"/>
            </a:endParaRPr>
          </a:p>
          <a:p>
            <a:pPr defTabSz="932871">
              <a:defRPr/>
            </a:pPr>
            <a:r>
              <a:rPr lang="en-US" sz="1200" kern="1200" baseline="0" dirty="0">
                <a:solidFill>
                  <a:schemeClr val="tx1"/>
                </a:solidFill>
                <a:effectLst/>
                <a:latin typeface="+mn-lt"/>
                <a:ea typeface="+mn-ea"/>
                <a:cs typeface="+mn-cs"/>
              </a:rPr>
              <a:t>Based on way the rates are determined we cannot say these increases are statistically significant- however observing these trends is important</a:t>
            </a:r>
            <a:r>
              <a:rPr lang="en-US" sz="1200" kern="1200" baseline="0" dirty="0" smtClean="0">
                <a:solidFill>
                  <a:schemeClr val="tx1"/>
                </a:solidFill>
                <a:effectLst/>
                <a:latin typeface="+mn-lt"/>
                <a:ea typeface="+mn-ea"/>
                <a:cs typeface="+mn-cs"/>
              </a:rPr>
              <a:t>. You can find more data on infectious disease on Page 24 of the County Health Profile</a:t>
            </a:r>
            <a:endParaRPr lang="en-US" sz="1200" kern="1200" dirty="0">
              <a:solidFill>
                <a:schemeClr val="tx1"/>
              </a:solidFill>
              <a:effectLst/>
              <a:latin typeface="+mn-lt"/>
              <a:ea typeface="+mn-ea"/>
              <a:cs typeface="+mn-cs"/>
            </a:endParaRPr>
          </a:p>
          <a:p>
            <a:pPr defTabSz="932871">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33</a:t>
            </a:fld>
            <a:endParaRPr lang="en-US" dirty="0"/>
          </a:p>
        </p:txBody>
      </p:sp>
    </p:spTree>
    <p:extLst>
      <p:ext uri="{BB962C8B-B14F-4D97-AF65-F5344CB8AC3E}">
        <p14:creationId xmlns:p14="http://schemas.microsoft.com/office/powerpoint/2010/main" val="1152326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r>
              <a:rPr lang="en-US" dirty="0" smtClean="0"/>
              <a:t>Page 19 of the County</a:t>
            </a:r>
            <a:r>
              <a:rPr lang="en-US" baseline="0" dirty="0" smtClean="0"/>
              <a:t> Health Profile has a number of data points related to health care quality and access.</a:t>
            </a:r>
            <a:endParaRPr lang="en-US" dirty="0" smtClean="0"/>
          </a:p>
          <a:p>
            <a:endParaRPr lang="en-US" dirty="0" smtClean="0"/>
          </a:p>
          <a:p>
            <a:r>
              <a:rPr lang="en-US" dirty="0" smtClean="0"/>
              <a:t>Tracking the number</a:t>
            </a:r>
            <a:r>
              <a:rPr lang="en-US" baseline="0" dirty="0" smtClean="0"/>
              <a:t> of patients who experience unplanned readmissions is important – it helps to understand and evaluate the quality of care being provided in the hospital. It is important to note that not all unplanned readmissions are preventable</a:t>
            </a:r>
          </a:p>
          <a:p>
            <a:endParaRPr lang="en-US" baseline="0" dirty="0" smtClean="0"/>
          </a:p>
          <a:p>
            <a:r>
              <a:rPr lang="en-US" baseline="0" dirty="0" smtClean="0"/>
              <a:t>The percentage of patients with readmissions within 30 days after having surgery decreased slightly between the two time periods, and is right on par with the state </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34</a:t>
            </a:fld>
            <a:endParaRPr lang="en-US" dirty="0"/>
          </a:p>
        </p:txBody>
      </p:sp>
    </p:spTree>
    <p:extLst>
      <p:ext uri="{BB962C8B-B14F-4D97-AF65-F5344CB8AC3E}">
        <p14:creationId xmlns:p14="http://schemas.microsoft.com/office/powerpoint/2010/main" val="2995990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r>
              <a:rPr lang="en-US" dirty="0" smtClean="0"/>
              <a:t>As shown</a:t>
            </a:r>
            <a:r>
              <a:rPr lang="en-US" baseline="0" dirty="0" smtClean="0"/>
              <a:t> in the map, Aroostook is one of two counties where the percentage of adults who reported being unable to obtain care due to costs was significantly higher than the state.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t>35</a:t>
            </a:fld>
            <a:endParaRPr lang="en-US" dirty="0"/>
          </a:p>
        </p:txBody>
      </p:sp>
    </p:spTree>
    <p:extLst>
      <p:ext uri="{BB962C8B-B14F-4D97-AF65-F5344CB8AC3E}">
        <p14:creationId xmlns:p14="http://schemas.microsoft.com/office/powerpoint/2010/main" val="1823448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36</a:t>
            </a:fld>
            <a:endParaRPr lang="en-US" dirty="0"/>
          </a:p>
        </p:txBody>
      </p:sp>
    </p:spTree>
    <p:extLst>
      <p:ext uri="{BB962C8B-B14F-4D97-AF65-F5344CB8AC3E}">
        <p14:creationId xmlns:p14="http://schemas.microsoft.com/office/powerpoint/2010/main" val="998151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r>
              <a:rPr lang="en-US" dirty="0" smtClean="0"/>
              <a:t>Overview/instructions (see page 11 of the </a:t>
            </a:r>
            <a:r>
              <a:rPr lang="en-US" baseline="0" dirty="0" smtClean="0"/>
              <a:t>Community Engagement Toolkit)</a:t>
            </a:r>
            <a:r>
              <a:rPr lang="en-US" dirty="0" smtClean="0"/>
              <a:t>: </a:t>
            </a:r>
            <a:r>
              <a:rPr lang="en-US" sz="1200" kern="1200" dirty="0" smtClean="0">
                <a:solidFill>
                  <a:schemeClr val="tx1"/>
                </a:solidFill>
                <a:effectLst/>
                <a:latin typeface="+mn-lt"/>
                <a:ea typeface="+mn-ea"/>
                <a:cs typeface="+mn-cs"/>
              </a:rPr>
              <a:t>These breakout sessions will provide an opportunity for you all to share their feedback. Table facilitators have question prompts to lead discussions. The purpose of these small group discussions is to identify up to 4 health priorities, local resources to address those priorities, and gaps in resources.</a:t>
            </a:r>
            <a:endParaRPr lang="en-US" baseline="0" dirty="0" smtClean="0"/>
          </a:p>
          <a:p>
            <a:endParaRPr lang="en-US" baseline="0" dirty="0" smtClean="0"/>
          </a:p>
          <a:p>
            <a:r>
              <a:rPr lang="en-US" baseline="0" dirty="0" smtClean="0"/>
              <a:t>Leave this slide up during table breakouts</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37</a:t>
            </a:fld>
            <a:endParaRPr lang="en-US" dirty="0"/>
          </a:p>
        </p:txBody>
      </p:sp>
    </p:spTree>
    <p:extLst>
      <p:ext uri="{BB962C8B-B14F-4D97-AF65-F5344CB8AC3E}">
        <p14:creationId xmlns:p14="http://schemas.microsoft.com/office/powerpoint/2010/main" val="1041968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38</a:t>
            </a:fld>
            <a:endParaRPr lang="en-US" dirty="0"/>
          </a:p>
        </p:txBody>
      </p:sp>
    </p:spTree>
    <p:extLst>
      <p:ext uri="{BB962C8B-B14F-4D97-AF65-F5344CB8AC3E}">
        <p14:creationId xmlns:p14="http://schemas.microsoft.com/office/powerpoint/2010/main" val="1321728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39</a:t>
            </a:fld>
            <a:endParaRPr lang="en-US" dirty="0"/>
          </a:p>
        </p:txBody>
      </p:sp>
    </p:spTree>
    <p:extLst>
      <p:ext uri="{BB962C8B-B14F-4D97-AF65-F5344CB8AC3E}">
        <p14:creationId xmlns:p14="http://schemas.microsoft.com/office/powerpoint/2010/main" val="203319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Facilitator</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a:t>
            </a:fld>
            <a:endParaRPr lang="en-US" dirty="0"/>
          </a:p>
        </p:txBody>
      </p:sp>
    </p:spTree>
    <p:extLst>
      <p:ext uri="{BB962C8B-B14F-4D97-AF65-F5344CB8AC3E}">
        <p14:creationId xmlns:p14="http://schemas.microsoft.com/office/powerpoint/2010/main" val="13648552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facilitator</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40</a:t>
            </a:fld>
            <a:endParaRPr lang="en-US" dirty="0"/>
          </a:p>
        </p:txBody>
      </p:sp>
    </p:spTree>
    <p:extLst>
      <p:ext uri="{BB962C8B-B14F-4D97-AF65-F5344CB8AC3E}">
        <p14:creationId xmlns:p14="http://schemas.microsoft.com/office/powerpoint/2010/main" val="384652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JSI or other facilitator</a:t>
            </a:r>
          </a:p>
          <a:p>
            <a:endParaRPr lang="en-US" dirty="0" smtClean="0"/>
          </a:p>
          <a:p>
            <a:r>
              <a:rPr lang="en-US" dirty="0" smtClean="0"/>
              <a:t>There are a number of things that bring us here today from the IRS, national accreditation</a:t>
            </a:r>
            <a:r>
              <a:rPr lang="en-US" baseline="0" dirty="0" smtClean="0"/>
              <a:t> boards, as well as the insight and leadership from the Maine Shared CHNA leader ship who long before the IRS and accreditation requirements saw an opportunity to work together to make Maine the healthiest state in the nation. </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5</a:t>
            </a:fld>
            <a:endParaRPr lang="en-US" dirty="0"/>
          </a:p>
        </p:txBody>
      </p:sp>
    </p:spTree>
    <p:extLst>
      <p:ext uri="{BB962C8B-B14F-4D97-AF65-F5344CB8AC3E}">
        <p14:creationId xmlns:p14="http://schemas.microsoft.com/office/powerpoint/2010/main" val="228840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JSI or other facilitator</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"Refer to page 27 in the Maine Shared CHNA Toolkit for more background. Optional handout.“</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eaLnBrk="1" hangingPunct="1">
              <a:spcBef>
                <a:spcPct val="0"/>
              </a:spcBef>
            </a:pPr>
            <a:r>
              <a:rPr lang="en-US" altLang="en-US" dirty="0"/>
              <a:t>Maine is the only state in the nation that conducts a statewide community health needs assessment through our unique public private partnership.  </a:t>
            </a:r>
            <a:r>
              <a:rPr lang="en-US" altLang="en-US" dirty="0" smtClean="0"/>
              <a:t>These</a:t>
            </a:r>
            <a:r>
              <a:rPr lang="en-US" altLang="en-US" baseline="0" dirty="0" smtClean="0"/>
              <a:t> community health needs assessments – referred to as “CHNAs” – are required for non-profit hospitals (under the IRS and ACA) and for local health departments to meet requirements under the Public Health Accreditation Board (PHAB). Among the required activities are:</a:t>
            </a:r>
          </a:p>
          <a:p>
            <a:pPr marL="228600" indent="-228600" eaLnBrk="1" hangingPunct="1">
              <a:spcBef>
                <a:spcPct val="0"/>
              </a:spcBef>
              <a:buAutoNum type="arabicPeriod"/>
            </a:pPr>
            <a:r>
              <a:rPr lang="en-US" altLang="en-US" baseline="0" dirty="0" smtClean="0"/>
              <a:t>Obtain input from the community, including providers and communities served, on health needs (which is why we’re here today)</a:t>
            </a:r>
          </a:p>
          <a:p>
            <a:pPr marL="228600" indent="-228600" eaLnBrk="1" hangingPunct="1">
              <a:spcBef>
                <a:spcPct val="0"/>
              </a:spcBef>
              <a:buAutoNum type="arabicPeriod"/>
            </a:pPr>
            <a:r>
              <a:rPr lang="en-US" altLang="en-US" baseline="0" dirty="0" smtClean="0"/>
              <a:t>Evaluate previous actions taken to address needs identified in previous CHNAs</a:t>
            </a:r>
          </a:p>
          <a:p>
            <a:pPr marL="228600" indent="-228600" eaLnBrk="1" hangingPunct="1">
              <a:spcBef>
                <a:spcPct val="0"/>
              </a:spcBef>
              <a:buAutoNum type="arabicPeriod"/>
            </a:pPr>
            <a:r>
              <a:rPr lang="en-US" altLang="en-US" baseline="0" dirty="0" smtClean="0"/>
              <a:t>Choose needs to be addressed (and provide justification)</a:t>
            </a:r>
          </a:p>
          <a:p>
            <a:pPr marL="228600" indent="-228600" eaLnBrk="1" hangingPunct="1">
              <a:spcBef>
                <a:spcPct val="0"/>
              </a:spcBef>
              <a:buAutoNum type="arabicPeriod"/>
            </a:pPr>
            <a:r>
              <a:rPr lang="en-US" altLang="en-US" baseline="0" dirty="0" smtClean="0"/>
              <a:t>Summarize an implementation strategy</a:t>
            </a:r>
          </a:p>
          <a:p>
            <a:pPr marL="228600" indent="-228600" eaLnBrk="1" hangingPunct="1">
              <a:spcBef>
                <a:spcPct val="0"/>
              </a:spcBef>
              <a:buAutoNum type="arabicPeriod"/>
            </a:pPr>
            <a:endParaRPr lang="en-US" altLang="en-US" dirty="0"/>
          </a:p>
        </p:txBody>
      </p:sp>
      <p:sp>
        <p:nvSpPr>
          <p:cNvPr id="8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09F09D6-6E2B-214C-A2BC-5E87530A82C4}" type="slidenum">
              <a:rPr lang="en-US" altLang="en-US"/>
              <a:pPr eaLnBrk="1" hangingPunct="1"/>
              <a:t>6</a:t>
            </a:fld>
            <a:endParaRPr lang="en-US" altLang="en-US" dirty="0"/>
          </a:p>
        </p:txBody>
      </p:sp>
    </p:spTree>
    <p:extLst>
      <p:ext uri="{BB962C8B-B14F-4D97-AF65-F5344CB8AC3E}">
        <p14:creationId xmlns:p14="http://schemas.microsoft.com/office/powerpoint/2010/main" val="183402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r>
              <a:rPr lang="en-US" dirty="0" smtClean="0"/>
              <a:t>Steering</a:t>
            </a:r>
            <a:r>
              <a:rPr lang="en-US" baseline="0" dirty="0" smtClean="0"/>
              <a:t> </a:t>
            </a:r>
            <a:r>
              <a:rPr lang="en-US" baseline="0" dirty="0"/>
              <a:t>Committee consists of representatives from the signatory members: Central Maine Heath Care, Eastern Maine Healthcare (EMHS to become Northern Light Health on October 1) Maine General Healthcare, MaineHealth, and the Maine Center for Disease Control and Prevention. Major funding for the Maine Shared CHNA is provided by the partnering healthcare systems with generous in-kind support from the Maine CDC and the countless organizations who contribute to this effort. </a:t>
            </a:r>
          </a:p>
          <a:p>
            <a:endParaRPr lang="en-US" baseline="0" dirty="0"/>
          </a:p>
          <a:p>
            <a:r>
              <a:rPr lang="en-US" baseline="0" dirty="0"/>
              <a:t>Funding supports the Program Manager and contracting with a vendor to support this effort. John Snow, Inc. (JSI) was selected in January, 2018.  Ask folks to stand if they have served in any or all of the following roles: </a:t>
            </a:r>
          </a:p>
          <a:p>
            <a:endParaRPr lang="en-US" baseline="0" dirty="0"/>
          </a:p>
          <a:p>
            <a:pPr marL="171450" indent="-171450">
              <a:buFont typeface="Arial" panose="020B0604020202020204" pitchFamily="34" charset="0"/>
              <a:buChar char="•"/>
            </a:pPr>
            <a:r>
              <a:rPr lang="en-US" baseline="0" dirty="0"/>
              <a:t>Data Analysis Team is made up of a subgroup with representatives from the Metrics Committee, analysts from Maine CDC, USM, and JSI. Their role has been to collect and analyze the list of 200 indicators identified by the Metrics Committee</a:t>
            </a:r>
          </a:p>
          <a:p>
            <a:pPr marL="171450" indent="-171450">
              <a:buFont typeface="Arial" panose="020B0604020202020204" pitchFamily="34" charset="0"/>
              <a:buChar char="•"/>
            </a:pPr>
            <a:r>
              <a:rPr lang="en-US" baseline="0" dirty="0"/>
              <a:t>Metrics Committee is made up of representatives from the signatory members with further support from UNE, USM, and subject matter experts.</a:t>
            </a:r>
          </a:p>
          <a:p>
            <a:pPr marL="171450" indent="-171450">
              <a:buFont typeface="Arial" panose="020B0604020202020204" pitchFamily="34" charset="0"/>
              <a:buChar char="•"/>
            </a:pPr>
            <a:r>
              <a:rPr lang="en-US" baseline="0" dirty="0"/>
              <a:t>The CEA made up of a subgroup with representatives from the Statewide Community Engagement Committee. Their role has been to provide advice and guidance to the Program Manager on every aspect of community engagement. </a:t>
            </a:r>
          </a:p>
          <a:p>
            <a:pPr marL="171450" indent="-171450">
              <a:buFont typeface="Arial" panose="020B0604020202020204" pitchFamily="34" charset="0"/>
              <a:buChar char="•"/>
            </a:pPr>
            <a:r>
              <a:rPr lang="en-US" baseline="0" dirty="0"/>
              <a:t>Statewide Community Engagement includes partners and interested parties who have provided feedback on all aspects of community engagement</a:t>
            </a:r>
          </a:p>
          <a:p>
            <a:pPr marL="171450" indent="-171450">
              <a:buFont typeface="Arial" panose="020B0604020202020204" pitchFamily="34" charset="0"/>
              <a:buChar char="•"/>
            </a:pPr>
            <a:r>
              <a:rPr lang="en-US" baseline="0" dirty="0"/>
              <a:t>Local Planning Teams have set dates, found venues, and organized every aspect of today’s event.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They deserve a hand!</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7</a:t>
            </a:fld>
            <a:endParaRPr lang="en-US" dirty="0"/>
          </a:p>
        </p:txBody>
      </p:sp>
    </p:spTree>
    <p:extLst>
      <p:ext uri="{BB962C8B-B14F-4D97-AF65-F5344CB8AC3E}">
        <p14:creationId xmlns:p14="http://schemas.microsoft.com/office/powerpoint/2010/main" val="3915976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JSI or other facilitator</a:t>
            </a:r>
          </a:p>
          <a:p>
            <a:endParaRPr lang="en-US" dirty="0" smtClean="0"/>
          </a:p>
          <a:p>
            <a:r>
              <a:rPr lang="en-US" dirty="0" smtClean="0"/>
              <a:t>Best practice = including regular community assessment of</a:t>
            </a:r>
            <a:r>
              <a:rPr lang="en-US" baseline="0" dirty="0" smtClean="0"/>
              <a:t> data and progress, which creates multi level health improvement plans, which are evaluated regularly. Health Improvement Plans cannot succeed without partners – many who are here today.</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92602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Facilitator </a:t>
            </a:r>
          </a:p>
          <a:p>
            <a:endParaRPr lang="en-US" dirty="0" smtClean="0"/>
          </a:p>
          <a:p>
            <a:r>
              <a:rPr lang="en-US" dirty="0" smtClean="0"/>
              <a:t>There are a number of things that bring us here today from the IRS, national accreditation</a:t>
            </a:r>
            <a:r>
              <a:rPr lang="en-US" baseline="0" dirty="0" smtClean="0"/>
              <a:t> boards, as well as the insight and leadership from the Maine Shared CHNA leader ship who long before the IRS and accreditation requirements saw an opportunity to work together to make Maine the healthiest state in the nation. </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9</a:t>
            </a:fld>
            <a:endParaRPr lang="en-US" dirty="0"/>
          </a:p>
        </p:txBody>
      </p:sp>
    </p:spTree>
    <p:extLst>
      <p:ext uri="{BB962C8B-B14F-4D97-AF65-F5344CB8AC3E}">
        <p14:creationId xmlns:p14="http://schemas.microsoft.com/office/powerpoint/2010/main" val="1491131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500" spc="-5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D750B6-907A-4A24-9D66-39DB7E3484F8}" type="datetime1">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3014" y="5248466"/>
            <a:ext cx="7362825" cy="10858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accent5"/>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B252B7-9CC9-4AA1-9383-867B51B896AE}" type="datetime1">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2E71B5-6A24-4C26-8FB1-106231CAF0B9}" type="datetime1">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AD7F1B-1862-4B34-B99C-1F43C13ACEDB}" type="datetime1">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53503" b="31867"/>
          <a:stretch/>
        </p:blipFill>
        <p:spPr>
          <a:xfrm>
            <a:off x="874497" y="5221993"/>
            <a:ext cx="10439859" cy="1145500"/>
          </a:xfrm>
          <a:prstGeom prst="rect">
            <a:avLst/>
          </a:prstGeom>
        </p:spPr>
      </p:pic>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500" spc="-5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A0673B-9B29-48F0-8B67-B6DF8C257A78}" type="datetime1">
              <a:rPr lang="en-US" smtClean="0">
                <a:solidFill>
                  <a:srgbClr val="FFFFFF"/>
                </a:solidFill>
              </a:rPr>
              <a:t>11/15/2018</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793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400" b="0" spc="-5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3E885E4D-6507-42AD-AD73-3FC139C02619}" type="datetime1">
              <a:rPr lang="en-US" smtClean="0">
                <a:solidFill>
                  <a:srgbClr val="FFFFFF"/>
                </a:solidFill>
              </a:rPr>
              <a:t>11/15/2018</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344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5BFA6-4967-461F-8229-220127AD5BDE}" type="datetime1">
              <a:rPr lang="en-US" smtClean="0">
                <a:solidFill>
                  <a:srgbClr val="FFFFFF"/>
                </a:solidFill>
              </a:rPr>
              <a:t>11/15/2018</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113E31D-E2AB-40D1-8B51-AFA5AFEF393A}"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7556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800" b="0">
                <a:solidFill>
                  <a:schemeClr val="accent3"/>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A16AA9-2D58-40AB-A33C-C968E2BA9EEB}" type="datetime1">
              <a:rPr lang="en-US" smtClean="0">
                <a:solidFill>
                  <a:srgbClr val="FFFFFF"/>
                </a:solidFill>
              </a:rPr>
              <a:t>11/15/2018</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92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968440"/>
          </a:xfrm>
        </p:spPr>
        <p:txBody>
          <a:bodyPr/>
          <a:lstStyle/>
          <a:p>
            <a:r>
              <a:rPr lang="en-US" dirty="0"/>
              <a:t>Click to edit Master title style</a:t>
            </a:r>
          </a:p>
        </p:txBody>
      </p:sp>
      <p:sp>
        <p:nvSpPr>
          <p:cNvPr id="3" name="Content Placeholder 2"/>
          <p:cNvSpPr>
            <a:spLocks noGrp="1"/>
          </p:cNvSpPr>
          <p:nvPr>
            <p:ph sz="half" idx="1"/>
          </p:nvPr>
        </p:nvSpPr>
        <p:spPr>
          <a:xfrm>
            <a:off x="1097279" y="1533378"/>
            <a:ext cx="4937760" cy="433571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533378"/>
            <a:ext cx="4937760" cy="4335717"/>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6D6422F-624D-47EE-A114-8FA469FEC3CB}" type="datetime1">
              <a:rPr lang="en-US" smtClean="0">
                <a:solidFill>
                  <a:srgbClr val="FFFFFF"/>
                </a:solidFill>
              </a:rPr>
              <a:t>11/15/2018</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67986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9513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52249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258778"/>
            <a:ext cx="4937760" cy="3705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52249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258778"/>
            <a:ext cx="4937760" cy="3705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3914DA-6120-43D2-AE3C-E3DA6F25107D}" type="datetime1">
              <a:rPr lang="en-US" smtClean="0">
                <a:solidFill>
                  <a:srgbClr val="FFFFFF"/>
                </a:solidFill>
              </a:rPr>
              <a:t>11/15/2018</a:t>
            </a:fld>
            <a:endParaRPr lang="en-US" dirty="0">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3663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F00C75-684B-4FA1-BB9A-A85E5F48FF20}" type="datetime1">
              <a:rPr lang="en-US" smtClean="0">
                <a:solidFill>
                  <a:srgbClr val="FFFFFF"/>
                </a:solidFill>
              </a:rPr>
              <a:t>11/15/2018</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6696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400" b="0" spc="-5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EFE3266A-FB31-4F4C-861C-38731BA71A95}" type="datetime1">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804AA7-4F05-4450-99B4-3C33E17129F0}" type="datetime1">
              <a:rPr lang="en-US" smtClean="0">
                <a:solidFill>
                  <a:srgbClr val="FFFFFF"/>
                </a:solidFill>
              </a:rPr>
              <a:t>11/15/2018</a:t>
            </a:fld>
            <a:endParaRPr lang="en-US" dirty="0">
              <a:solidFill>
                <a:srgbClr val="FFFFFF"/>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91691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209700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9702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800" y="594359"/>
            <a:ext cx="2626822" cy="2286000"/>
          </a:xfrm>
        </p:spPr>
        <p:txBody>
          <a:bodyPr anchor="b">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0" y="2926080"/>
            <a:ext cx="2626822"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13112" y="6459785"/>
            <a:ext cx="2618510" cy="365125"/>
          </a:xfrm>
        </p:spPr>
        <p:txBody>
          <a:bodyPr/>
          <a:lstStyle>
            <a:lvl1pPr algn="l">
              <a:defRPr/>
            </a:lvl1pPr>
          </a:lstStyle>
          <a:p>
            <a:fld id="{FBC00217-AB19-4894-97A3-BA508F149065}" type="datetime1">
              <a:rPr lang="en-US" smtClean="0">
                <a:solidFill>
                  <a:srgbClr val="FFFFFF"/>
                </a:solidFill>
              </a:rPr>
              <a:t>11/15/2018</a:t>
            </a:fld>
            <a:endParaRPr lang="en-US" dirty="0">
              <a:solidFill>
                <a:srgbClr val="FFFFFF"/>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3517156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accent5"/>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1C58C9-A96C-41F6-BFA2-DFA4156731CB}" type="datetime1">
              <a:rPr lang="en-US" smtClean="0">
                <a:solidFill>
                  <a:srgbClr val="FFFFFF"/>
                </a:solidFill>
              </a:rPr>
              <a:t>11/15/2018</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45185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1B33CF-1DC5-4FCA-9CAB-D42185991FA0}" type="datetime1">
              <a:rPr lang="en-US" smtClean="0">
                <a:solidFill>
                  <a:srgbClr val="FFFFFF"/>
                </a:solidFill>
              </a:rPr>
              <a:t>11/15/2018</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74033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C8D65B-0498-40FB-923B-8646221BB6EF}" type="datetime1">
              <a:rPr lang="en-US" smtClean="0">
                <a:solidFill>
                  <a:srgbClr val="FFFFFF"/>
                </a:solidFill>
              </a:rPr>
              <a:t>11/15/2018</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2886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96E30-183C-4DD9-9DF2-66AB432DBDFF}" type="datetime1">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800" b="0">
                <a:solidFill>
                  <a:schemeClr val="accent3"/>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99523-545D-404C-8C1B-DDDB7696A1EA}" type="datetime1">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968440"/>
          </a:xfrm>
        </p:spPr>
        <p:txBody>
          <a:bodyPr/>
          <a:lstStyle/>
          <a:p>
            <a:r>
              <a:rPr lang="en-US" dirty="0"/>
              <a:t>Click to edit Master title style</a:t>
            </a:r>
          </a:p>
        </p:txBody>
      </p:sp>
      <p:sp>
        <p:nvSpPr>
          <p:cNvPr id="3" name="Content Placeholder 2"/>
          <p:cNvSpPr>
            <a:spLocks noGrp="1"/>
          </p:cNvSpPr>
          <p:nvPr>
            <p:ph sz="half" idx="1"/>
          </p:nvPr>
        </p:nvSpPr>
        <p:spPr>
          <a:xfrm>
            <a:off x="1097279" y="1533378"/>
            <a:ext cx="4937760" cy="433571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533378"/>
            <a:ext cx="4937760" cy="4335717"/>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27CA1D0-2891-4CC4-8D2E-878309819DF5}" type="datetime1">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9513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52249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258778"/>
            <a:ext cx="4937760" cy="3705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52249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258778"/>
            <a:ext cx="4937760" cy="3705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A4E0FC-A5C6-4674-88A5-25DBDAB1AD11}" type="datetime1">
              <a:rPr lang="en-US" smtClean="0"/>
              <a:t>11/15/2018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5D828-60CF-4492-8ECD-45A540CCE8A4}" type="datetime1">
              <a:rPr lang="en-US" smtClean="0"/>
              <a:t>11/15/2018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63585B1-D0A4-42E7-BC2D-C69D681F449C}" type="datetime1">
              <a:rPr lang="en-US" smtClean="0"/>
              <a:t>11/15/2018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209700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9702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800" y="594359"/>
            <a:ext cx="2626822" cy="2286000"/>
          </a:xfrm>
        </p:spPr>
        <p:txBody>
          <a:bodyPr anchor="b">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0" y="2926080"/>
            <a:ext cx="2626822"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13112" y="6459785"/>
            <a:ext cx="2618510" cy="365125"/>
          </a:xfrm>
        </p:spPr>
        <p:txBody>
          <a:bodyPr/>
          <a:lstStyle>
            <a:lvl1pPr algn="l">
              <a:defRPr/>
            </a:lvl1pPr>
          </a:lstStyle>
          <a:p>
            <a:fld id="{2FC7A33B-60A6-44B1-BCCE-DC064DE13E63}" type="datetime1">
              <a:rPr lang="en-US" smtClean="0"/>
              <a:t>11/15/2018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533378"/>
            <a:ext cx="10058400" cy="433571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b="1">
                <a:solidFill>
                  <a:schemeClr val="bg1"/>
                </a:solidFill>
              </a:defRPr>
            </a:lvl1pPr>
          </a:lstStyle>
          <a:p>
            <a:fld id="{A91CB13D-D62F-4B6C-8E35-BF3ACF16CCE5}" type="datetime1">
              <a:rPr lang="en-US" smtClean="0"/>
              <a:t>11/15/2018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b="1" cap="all"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88720" y="1336414"/>
            <a:ext cx="996696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85000"/>
        </a:lnSpc>
        <a:spcBef>
          <a:spcPct val="0"/>
        </a:spcBef>
        <a:buNone/>
        <a:defRPr sz="4400" b="0" kern="1200" spc="-50" baseline="0">
          <a:solidFill>
            <a:schemeClr val="accent3"/>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533378"/>
            <a:ext cx="10058400" cy="433571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b="1">
                <a:solidFill>
                  <a:schemeClr val="bg1"/>
                </a:solidFill>
              </a:defRPr>
            </a:lvl1pPr>
          </a:lstStyle>
          <a:p>
            <a:fld id="{4EF017B6-E1AA-42A6-8232-089C87AA1E8F}" type="datetime1">
              <a:rPr lang="en-US" smtClean="0">
                <a:solidFill>
                  <a:srgbClr val="FFFFFF"/>
                </a:solidFill>
              </a:rPr>
              <a:t>11/15/2018</a:t>
            </a:fld>
            <a:endParaRPr lang="en-US" dirty="0">
              <a:solidFill>
                <a:srgbClr val="FFFFFF"/>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b="1" cap="all" baseline="0">
                <a:solidFill>
                  <a:schemeClr val="bg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solidFill>
              </a:defRPr>
            </a:lvl1pPr>
          </a:lstStyle>
          <a:p>
            <a:fld id="{4FAB73BC-B049-4115-A692-8D63A059BFB8}" type="slidenum">
              <a:rPr lang="en-US" smtClean="0">
                <a:solidFill>
                  <a:srgbClr val="FFFFFF"/>
                </a:solidFill>
              </a:rPr>
              <a:pPr/>
              <a:t>‹#›</a:t>
            </a:fld>
            <a:endParaRPr lang="en-US" dirty="0">
              <a:solidFill>
                <a:srgbClr val="FFFFFF"/>
              </a:solidFill>
            </a:endParaRPr>
          </a:p>
        </p:txBody>
      </p:sp>
      <p:cxnSp>
        <p:nvCxnSpPr>
          <p:cNvPr id="10" name="Straight Connector 9"/>
          <p:cNvCxnSpPr/>
          <p:nvPr/>
        </p:nvCxnSpPr>
        <p:spPr>
          <a:xfrm>
            <a:off x="1188720" y="1336414"/>
            <a:ext cx="996696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2155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914400" rtl="0" eaLnBrk="1" latinLnBrk="0" hangingPunct="1">
        <a:lnSpc>
          <a:spcPct val="85000"/>
        </a:lnSpc>
        <a:spcBef>
          <a:spcPct val="0"/>
        </a:spcBef>
        <a:buNone/>
        <a:defRPr sz="4400" b="0" kern="1200" spc="-50" baseline="0">
          <a:solidFill>
            <a:schemeClr val="accent3"/>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669843"/>
            <a:ext cx="10058400" cy="2687665"/>
          </a:xfrm>
        </p:spPr>
        <p:txBody>
          <a:bodyPr>
            <a:noAutofit/>
          </a:bodyPr>
          <a:lstStyle/>
          <a:p>
            <a:r>
              <a:rPr lang="en-US" sz="6600" dirty="0"/>
              <a:t>Maine Shared Community Health Needs Assessment</a:t>
            </a:r>
            <a:br>
              <a:rPr lang="en-US" sz="6600" dirty="0"/>
            </a:br>
            <a:endParaRPr lang="en-US" sz="4800" dirty="0"/>
          </a:p>
        </p:txBody>
      </p:sp>
      <p:sp>
        <p:nvSpPr>
          <p:cNvPr id="3" name="TextBox 2"/>
          <p:cNvSpPr txBox="1"/>
          <p:nvPr/>
        </p:nvSpPr>
        <p:spPr>
          <a:xfrm>
            <a:off x="595424" y="3583209"/>
            <a:ext cx="10887740" cy="769441"/>
          </a:xfrm>
          <a:prstGeom prst="rect">
            <a:avLst/>
          </a:prstGeom>
          <a:noFill/>
        </p:spPr>
        <p:txBody>
          <a:bodyPr wrap="square" rtlCol="0">
            <a:spAutoFit/>
          </a:bodyPr>
          <a:lstStyle/>
          <a:p>
            <a:pPr algn="ctr"/>
            <a:r>
              <a:rPr lang="en-US" sz="4400" b="1" dirty="0">
                <a:solidFill>
                  <a:srgbClr val="178AC1"/>
                </a:solidFill>
              </a:rPr>
              <a:t>Aroostook District</a:t>
            </a:r>
          </a:p>
        </p:txBody>
      </p:sp>
      <p:sp>
        <p:nvSpPr>
          <p:cNvPr id="4" name="Slide Number Placeholder 3"/>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1991225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5383" y="219458"/>
            <a:ext cx="10631425" cy="1046440"/>
          </a:xfrm>
          <a:prstGeom prst="rect">
            <a:avLst/>
          </a:prstGeom>
          <a:noFill/>
        </p:spPr>
        <p:txBody>
          <a:bodyPr wrap="square" rtlCol="0">
            <a:spAutoFit/>
          </a:bodyPr>
          <a:lstStyle/>
          <a:p>
            <a:pPr algn="ctr"/>
            <a:r>
              <a:rPr lang="en-US" sz="4400" b="1" dirty="0"/>
              <a:t>Aroostook District – Aroostook County</a:t>
            </a:r>
          </a:p>
          <a:p>
            <a:pPr algn="ctr"/>
            <a:r>
              <a:rPr lang="en-US" dirty="0"/>
              <a:t>Hospital and District priority areas of work since the 2016 Shared CHNA</a:t>
            </a:r>
          </a:p>
        </p:txBody>
      </p:sp>
      <p:graphicFrame>
        <p:nvGraphicFramePr>
          <p:cNvPr id="6" name="Table 5"/>
          <p:cNvGraphicFramePr>
            <a:graphicFrameLocks noGrp="1"/>
          </p:cNvGraphicFramePr>
          <p:nvPr>
            <p:extLst>
              <p:ext uri="{D42A27DB-BD31-4B8C-83A1-F6EECF244321}">
                <p14:modId xmlns:p14="http://schemas.microsoft.com/office/powerpoint/2010/main" val="1812527098"/>
              </p:ext>
            </p:extLst>
          </p:nvPr>
        </p:nvGraphicFramePr>
        <p:xfrm>
          <a:off x="1018033" y="1511809"/>
          <a:ext cx="9837993" cy="2358389"/>
        </p:xfrm>
        <a:graphic>
          <a:graphicData uri="http://schemas.openxmlformats.org/drawingml/2006/table">
            <a:tbl>
              <a:tblPr firstRow="1" firstCol="1" bandRow="1">
                <a:tableStyleId>{7DF18680-E054-41AD-8BC1-D1AEF772440D}</a:tableStyleId>
              </a:tblPr>
              <a:tblGrid>
                <a:gridCol w="1926336">
                  <a:extLst>
                    <a:ext uri="{9D8B030D-6E8A-4147-A177-3AD203B41FA5}">
                      <a16:colId xmlns="" xmlns:a16="http://schemas.microsoft.com/office/drawing/2014/main" val="20000"/>
                    </a:ext>
                  </a:extLst>
                </a:gridCol>
                <a:gridCol w="1926336">
                  <a:extLst>
                    <a:ext uri="{9D8B030D-6E8A-4147-A177-3AD203B41FA5}">
                      <a16:colId xmlns="" xmlns:a16="http://schemas.microsoft.com/office/drawing/2014/main" val="20001"/>
                    </a:ext>
                  </a:extLst>
                </a:gridCol>
                <a:gridCol w="1926336">
                  <a:extLst>
                    <a:ext uri="{9D8B030D-6E8A-4147-A177-3AD203B41FA5}">
                      <a16:colId xmlns="" xmlns:a16="http://schemas.microsoft.com/office/drawing/2014/main" val="20002"/>
                    </a:ext>
                  </a:extLst>
                </a:gridCol>
                <a:gridCol w="1660169">
                  <a:extLst>
                    <a:ext uri="{9D8B030D-6E8A-4147-A177-3AD203B41FA5}">
                      <a16:colId xmlns="" xmlns:a16="http://schemas.microsoft.com/office/drawing/2014/main" val="20003"/>
                    </a:ext>
                  </a:extLst>
                </a:gridCol>
                <a:gridCol w="2398816">
                  <a:extLst>
                    <a:ext uri="{9D8B030D-6E8A-4147-A177-3AD203B41FA5}">
                      <a16:colId xmlns="" xmlns:a16="http://schemas.microsoft.com/office/drawing/2014/main" val="20004"/>
                    </a:ext>
                  </a:extLst>
                </a:gridCol>
              </a:tblGrid>
              <a:tr h="640841">
                <a:tc>
                  <a:txBody>
                    <a:bodyPr/>
                    <a:lstStyle/>
                    <a:p>
                      <a:pPr marL="0" marR="0" algn="ctr">
                        <a:lnSpc>
                          <a:spcPct val="115000"/>
                        </a:lnSpc>
                        <a:spcBef>
                          <a:spcPts val="0"/>
                        </a:spcBef>
                        <a:spcAft>
                          <a:spcPts val="0"/>
                        </a:spcAft>
                      </a:pPr>
                      <a:r>
                        <a:rPr lang="en-US" sz="1600" dirty="0">
                          <a:effectLst/>
                        </a:rPr>
                        <a:t>Access to Care</a:t>
                      </a:r>
                      <a:endParaRPr lang="en-US" sz="16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Aging</a:t>
                      </a:r>
                      <a:r>
                        <a:rPr lang="en-US" sz="1600" baseline="0" dirty="0">
                          <a:effectLst/>
                        </a:rPr>
                        <a:t> Problems</a:t>
                      </a:r>
                      <a:endParaRPr lang="en-US" sz="16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Cardiovascular</a:t>
                      </a:r>
                      <a:r>
                        <a:rPr lang="en-US" sz="1600" baseline="0" dirty="0">
                          <a:effectLst/>
                        </a:rPr>
                        <a:t> Disease</a:t>
                      </a:r>
                      <a:endParaRPr lang="en-US" sz="16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Chronic Disease</a:t>
                      </a:r>
                      <a:endParaRPr lang="en-US" sz="16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Food Insecurity</a:t>
                      </a:r>
                      <a:endParaRPr lang="en-US" sz="1600" dirty="0">
                        <a:solidFill>
                          <a:schemeClr val="tx1"/>
                        </a:solidFill>
                        <a:effectLst/>
                        <a:latin typeface="Calibri" panose="020F0502020204030204" pitchFamily="34" charset="0"/>
                        <a:ea typeface="Calibri"/>
                        <a:cs typeface="Times New Roman"/>
                      </a:endParaRPr>
                    </a:p>
                  </a:txBody>
                  <a:tcPr marL="68580" marR="68580" marT="0" marB="0" anchor="ctr"/>
                </a:tc>
                <a:extLst>
                  <a:ext uri="{0D108BD9-81ED-4DB2-BD59-A6C34878D82A}">
                    <a16:rowId xmlns="" xmlns:a16="http://schemas.microsoft.com/office/drawing/2014/main" val="10000"/>
                  </a:ext>
                </a:extLst>
              </a:tr>
              <a:tr h="1613988">
                <a:tc>
                  <a:txBody>
                    <a:bodyPr/>
                    <a:lstStyle/>
                    <a:p>
                      <a:pPr marL="0" marR="0" indent="0" algn="l">
                        <a:lnSpc>
                          <a:spcPct val="115000"/>
                        </a:lnSpc>
                        <a:spcBef>
                          <a:spcPts val="0"/>
                        </a:spcBef>
                        <a:spcAft>
                          <a:spcPts val="0"/>
                        </a:spcAft>
                        <a:buFont typeface="Arial" panose="020B0604020202020204" pitchFamily="34" charset="0"/>
                        <a:buNone/>
                      </a:pPr>
                      <a:r>
                        <a:rPr lang="en-US" sz="1400" b="0" dirty="0">
                          <a:solidFill>
                            <a:sysClr val="windowText" lastClr="000000"/>
                          </a:solidFill>
                          <a:effectLst/>
                          <a:latin typeface="+mn-lt"/>
                        </a:rPr>
                        <a:t>Aroostook DCC</a:t>
                      </a:r>
                    </a:p>
                    <a:p>
                      <a:pPr marL="0" marR="0" indent="0" algn="l">
                        <a:lnSpc>
                          <a:spcPct val="115000"/>
                        </a:lnSpc>
                        <a:spcBef>
                          <a:spcPts val="0"/>
                        </a:spcBef>
                        <a:spcAft>
                          <a:spcPts val="0"/>
                        </a:spcAft>
                        <a:buFont typeface="Arial" panose="020B0604020202020204" pitchFamily="34" charset="0"/>
                        <a:buNone/>
                      </a:pPr>
                      <a:r>
                        <a:rPr lang="en-US" sz="1400" b="0" dirty="0">
                          <a:solidFill>
                            <a:sysClr val="windowText" lastClr="000000"/>
                          </a:solidFill>
                          <a:effectLst/>
                          <a:latin typeface="+mn-lt"/>
                        </a:rPr>
                        <a:t>The Aroostook Medical Center</a:t>
                      </a:r>
                      <a:endParaRPr lang="en-US" sz="1400" b="0" dirty="0">
                        <a:solidFill>
                          <a:sysClr val="windowText" lastClr="000000"/>
                        </a:solidFill>
                        <a:effectLst/>
                        <a:latin typeface="+mn-lt"/>
                        <a:ea typeface="+mn-ea"/>
                        <a:cs typeface="+mn-cs"/>
                      </a:endParaRPr>
                    </a:p>
                    <a:p>
                      <a:pPr marL="0" marR="0" indent="0" algn="l">
                        <a:lnSpc>
                          <a:spcPct val="115000"/>
                        </a:lnSpc>
                        <a:spcBef>
                          <a:spcPts val="0"/>
                        </a:spcBef>
                        <a:spcAft>
                          <a:spcPts val="0"/>
                        </a:spcAft>
                        <a:buFont typeface="Arial" panose="020B0604020202020204" pitchFamily="34" charset="0"/>
                        <a:buNone/>
                      </a:pPr>
                      <a:r>
                        <a:rPr lang="en-US" sz="1400" b="0" dirty="0">
                          <a:solidFill>
                            <a:schemeClr val="tx1"/>
                          </a:solidFill>
                          <a:effectLst/>
                          <a:latin typeface="+mn-lt"/>
                          <a:ea typeface="Calibri"/>
                          <a:cs typeface="Times New Roman"/>
                        </a:rPr>
                        <a:t>Cary Medical Center</a:t>
                      </a:r>
                    </a:p>
                  </a:txBody>
                  <a:tcPr marL="68580" marR="68580" marT="0" marB="0">
                    <a:solidFill>
                      <a:srgbClr val="A2ADB1">
                        <a:alpha val="25098"/>
                      </a:srgbClr>
                    </a:solidFill>
                  </a:tcPr>
                </a:tc>
                <a:tc>
                  <a:txBody>
                    <a:bodyPr/>
                    <a:lstStyle/>
                    <a:p>
                      <a:pPr marL="0" marR="0" algn="l">
                        <a:lnSpc>
                          <a:spcPct val="115000"/>
                        </a:lnSpc>
                        <a:spcBef>
                          <a:spcPts val="0"/>
                        </a:spcBef>
                        <a:spcAft>
                          <a:spcPts val="0"/>
                        </a:spcAft>
                      </a:pPr>
                      <a:r>
                        <a:rPr lang="en-US" sz="1400" b="0" dirty="0">
                          <a:effectLst/>
                          <a:latin typeface="+mn-lt"/>
                          <a:ea typeface="Calibri"/>
                          <a:cs typeface="Times New Roman"/>
                        </a:rPr>
                        <a:t>Aroostook DCC</a:t>
                      </a:r>
                    </a:p>
                    <a:p>
                      <a:pPr marL="0" marR="0" algn="l">
                        <a:lnSpc>
                          <a:spcPct val="115000"/>
                        </a:lnSpc>
                        <a:spcBef>
                          <a:spcPts val="0"/>
                        </a:spcBef>
                        <a:spcAft>
                          <a:spcPts val="0"/>
                        </a:spcAft>
                      </a:pPr>
                      <a:r>
                        <a:rPr lang="en-US" sz="1400" b="0" dirty="0">
                          <a:effectLst/>
                          <a:latin typeface="+mn-lt"/>
                          <a:ea typeface="Calibri"/>
                          <a:cs typeface="Times New Roman"/>
                        </a:rPr>
                        <a:t>The Aroostook Medical Center</a:t>
                      </a:r>
                    </a:p>
                    <a:p>
                      <a:pPr marL="0" marR="0" algn="l">
                        <a:lnSpc>
                          <a:spcPct val="115000"/>
                        </a:lnSpc>
                        <a:spcBef>
                          <a:spcPts val="0"/>
                        </a:spcBef>
                        <a:spcAft>
                          <a:spcPts val="0"/>
                        </a:spcAft>
                      </a:pPr>
                      <a:r>
                        <a:rPr lang="en-US" sz="1400" b="0" dirty="0">
                          <a:effectLst/>
                          <a:latin typeface="+mn-lt"/>
                          <a:ea typeface="Calibri"/>
                          <a:cs typeface="Times New Roman"/>
                        </a:rPr>
                        <a:t>Cary Medical Center</a:t>
                      </a:r>
                    </a:p>
                    <a:p>
                      <a:pPr marL="0" marR="0" algn="l">
                        <a:lnSpc>
                          <a:spcPct val="115000"/>
                        </a:lnSpc>
                        <a:spcBef>
                          <a:spcPts val="0"/>
                        </a:spcBef>
                        <a:spcAft>
                          <a:spcPts val="0"/>
                        </a:spcAft>
                      </a:pPr>
                      <a:r>
                        <a:rPr lang="en-US" sz="1400" b="0" dirty="0">
                          <a:effectLst/>
                          <a:latin typeface="+mn-lt"/>
                          <a:ea typeface="Calibri"/>
                          <a:cs typeface="Times New Roman"/>
                        </a:rPr>
                        <a:t>Northern Maine Medical Center</a:t>
                      </a:r>
                    </a:p>
                  </a:txBody>
                  <a:tcPr marL="68580" marR="68580" marT="0" marB="0">
                    <a:solidFill>
                      <a:srgbClr val="A2ADB1">
                        <a:alpha val="25098"/>
                      </a:srgbClr>
                    </a:solidFill>
                  </a:tcPr>
                </a:tc>
                <a:tc>
                  <a:txBody>
                    <a:bodyPr/>
                    <a:lstStyle/>
                    <a:p>
                      <a:pPr marL="0" marR="0" algn="l">
                        <a:lnSpc>
                          <a:spcPct val="115000"/>
                        </a:lnSpc>
                        <a:spcBef>
                          <a:spcPts val="0"/>
                        </a:spcBef>
                        <a:spcAft>
                          <a:spcPts val="0"/>
                        </a:spcAft>
                      </a:pPr>
                      <a:r>
                        <a:rPr lang="en-US" sz="1400" b="0" dirty="0">
                          <a:effectLst/>
                          <a:latin typeface="+mn-lt"/>
                        </a:rPr>
                        <a:t>Aroostook DCC</a:t>
                      </a:r>
                    </a:p>
                    <a:p>
                      <a:pPr marL="0" marR="0" algn="l">
                        <a:lnSpc>
                          <a:spcPct val="115000"/>
                        </a:lnSpc>
                        <a:spcBef>
                          <a:spcPts val="0"/>
                        </a:spcBef>
                        <a:spcAft>
                          <a:spcPts val="0"/>
                        </a:spcAft>
                      </a:pPr>
                      <a:r>
                        <a:rPr lang="en-US" sz="1400" b="0" dirty="0">
                          <a:effectLst/>
                          <a:latin typeface="+mn-lt"/>
                          <a:ea typeface="Calibri"/>
                          <a:cs typeface="Times New Roman"/>
                        </a:rPr>
                        <a:t>The Aroostook Medical Center</a:t>
                      </a:r>
                    </a:p>
                    <a:p>
                      <a:pPr marL="0" marR="0" algn="l">
                        <a:lnSpc>
                          <a:spcPct val="115000"/>
                        </a:lnSpc>
                        <a:spcBef>
                          <a:spcPts val="0"/>
                        </a:spcBef>
                        <a:spcAft>
                          <a:spcPts val="0"/>
                        </a:spcAft>
                      </a:pPr>
                      <a:r>
                        <a:rPr lang="en-US" sz="1400" b="0" dirty="0">
                          <a:effectLst/>
                          <a:latin typeface="+mn-lt"/>
                          <a:ea typeface="Calibri"/>
                          <a:cs typeface="Times New Roman"/>
                        </a:rPr>
                        <a:t>Cary Medical Center</a:t>
                      </a:r>
                    </a:p>
                    <a:p>
                      <a:pPr marL="0" marR="0" algn="l">
                        <a:lnSpc>
                          <a:spcPct val="115000"/>
                        </a:lnSpc>
                        <a:spcBef>
                          <a:spcPts val="0"/>
                        </a:spcBef>
                        <a:spcAft>
                          <a:spcPts val="0"/>
                        </a:spcAft>
                      </a:pPr>
                      <a:r>
                        <a:rPr lang="en-US" sz="1400" b="0" dirty="0">
                          <a:effectLst/>
                          <a:latin typeface="+mn-lt"/>
                          <a:ea typeface="Calibri"/>
                          <a:cs typeface="Times New Roman"/>
                        </a:rPr>
                        <a:t>Northern Maine Medical Center</a:t>
                      </a:r>
                    </a:p>
                  </a:txBody>
                  <a:tcPr marL="68580" marR="68580" marT="0" marB="0">
                    <a:solidFill>
                      <a:srgbClr val="A2ADB1">
                        <a:alpha val="25098"/>
                      </a:srgbClr>
                    </a:solidFill>
                  </a:tcPr>
                </a:tc>
                <a:tc>
                  <a:txBody>
                    <a:bodyPr/>
                    <a:lstStyle/>
                    <a:p>
                      <a:pPr marL="0" marR="0" algn="l">
                        <a:lnSpc>
                          <a:spcPct val="115000"/>
                        </a:lnSpc>
                        <a:spcBef>
                          <a:spcPts val="0"/>
                        </a:spcBef>
                        <a:spcAft>
                          <a:spcPts val="0"/>
                        </a:spcAft>
                      </a:pPr>
                      <a:r>
                        <a:rPr lang="en-US" sz="1400" b="0" dirty="0">
                          <a:effectLst/>
                          <a:latin typeface="+mn-lt"/>
                          <a:ea typeface="Calibri"/>
                          <a:cs typeface="Times New Roman"/>
                        </a:rPr>
                        <a:t>The Aroostook Medical Center</a:t>
                      </a:r>
                    </a:p>
                    <a:p>
                      <a:pPr marL="0" marR="0" algn="l">
                        <a:lnSpc>
                          <a:spcPct val="115000"/>
                        </a:lnSpc>
                        <a:spcBef>
                          <a:spcPts val="0"/>
                        </a:spcBef>
                        <a:spcAft>
                          <a:spcPts val="0"/>
                        </a:spcAft>
                      </a:pPr>
                      <a:r>
                        <a:rPr lang="en-US" sz="1400" b="0" dirty="0">
                          <a:effectLst/>
                          <a:latin typeface="+mn-lt"/>
                          <a:ea typeface="Calibri"/>
                          <a:cs typeface="Times New Roman"/>
                        </a:rPr>
                        <a:t>Cary Medical Center</a:t>
                      </a:r>
                    </a:p>
                  </a:txBody>
                  <a:tcPr marL="68580" marR="68580" marT="0" marB="0">
                    <a:solidFill>
                      <a:srgbClr val="A2ADB1">
                        <a:alpha val="25098"/>
                      </a:srgb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effectLst/>
                          <a:latin typeface="+mn-lt"/>
                        </a:rPr>
                        <a:t>Aroostook DCC</a:t>
                      </a:r>
                      <a:endParaRPr lang="en-US" sz="1400" b="0" dirty="0">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400" b="0" dirty="0">
                          <a:effectLst/>
                          <a:latin typeface="+mn-lt"/>
                          <a:ea typeface="Calibri"/>
                          <a:cs typeface="Times New Roman"/>
                        </a:rPr>
                        <a:t>The Aroostook Medical Center</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b="0" dirty="0">
                          <a:effectLst/>
                          <a:latin typeface="+mn-lt"/>
                          <a:ea typeface="Calibri"/>
                          <a:cs typeface="Times New Roman"/>
                        </a:rPr>
                        <a:t>Cary Medical Center</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b="0" dirty="0">
                          <a:effectLst/>
                          <a:latin typeface="+mn-lt"/>
                          <a:ea typeface="Calibri"/>
                          <a:cs typeface="Times New Roman"/>
                        </a:rPr>
                        <a:t>Northern Maine Medical Center</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b="0" dirty="0">
                          <a:effectLst/>
                          <a:latin typeface="+mn-lt"/>
                          <a:ea typeface="Calibri"/>
                          <a:cs typeface="Times New Roman"/>
                        </a:rPr>
                        <a:t>Houlton Regional Hospital</a:t>
                      </a:r>
                    </a:p>
                  </a:txBody>
                  <a:tcPr marL="68580" marR="68580" marT="0" marB="0">
                    <a:solidFill>
                      <a:srgbClr val="A2ADB1">
                        <a:alpha val="25098"/>
                      </a:srgbClr>
                    </a:solidFill>
                  </a:tcPr>
                </a:tc>
                <a:extLst>
                  <a:ext uri="{0D108BD9-81ED-4DB2-BD59-A6C34878D82A}">
                    <a16:rowId xmlns=""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28646158"/>
              </p:ext>
            </p:extLst>
          </p:nvPr>
        </p:nvGraphicFramePr>
        <p:xfrm>
          <a:off x="256034" y="3969493"/>
          <a:ext cx="11558015" cy="2072216"/>
        </p:xfrm>
        <a:graphic>
          <a:graphicData uri="http://schemas.openxmlformats.org/drawingml/2006/table">
            <a:tbl>
              <a:tblPr firstRow="1" firstCol="1" bandRow="1">
                <a:tableStyleId>{7DF18680-E054-41AD-8BC1-D1AEF772440D}</a:tableStyleId>
              </a:tblPr>
              <a:tblGrid>
                <a:gridCol w="2297161">
                  <a:extLst>
                    <a:ext uri="{9D8B030D-6E8A-4147-A177-3AD203B41FA5}">
                      <a16:colId xmlns="" xmlns:a16="http://schemas.microsoft.com/office/drawing/2014/main" val="20000"/>
                    </a:ext>
                  </a:extLst>
                </a:gridCol>
                <a:gridCol w="2054431">
                  <a:extLst>
                    <a:ext uri="{9D8B030D-6E8A-4147-A177-3AD203B41FA5}">
                      <a16:colId xmlns="" xmlns:a16="http://schemas.microsoft.com/office/drawing/2014/main" val="20001"/>
                    </a:ext>
                  </a:extLst>
                </a:gridCol>
                <a:gridCol w="2583217">
                  <a:extLst>
                    <a:ext uri="{9D8B030D-6E8A-4147-A177-3AD203B41FA5}">
                      <a16:colId xmlns="" xmlns:a16="http://schemas.microsoft.com/office/drawing/2014/main" val="20002"/>
                    </a:ext>
                  </a:extLst>
                </a:gridCol>
                <a:gridCol w="2311603">
                  <a:extLst>
                    <a:ext uri="{9D8B030D-6E8A-4147-A177-3AD203B41FA5}">
                      <a16:colId xmlns="" xmlns:a16="http://schemas.microsoft.com/office/drawing/2014/main" val="20003"/>
                    </a:ext>
                  </a:extLst>
                </a:gridCol>
                <a:gridCol w="2311603">
                  <a:extLst>
                    <a:ext uri="{9D8B030D-6E8A-4147-A177-3AD203B41FA5}">
                      <a16:colId xmlns="" xmlns:a16="http://schemas.microsoft.com/office/drawing/2014/main" val="20004"/>
                    </a:ext>
                  </a:extLst>
                </a:gridCol>
              </a:tblGrid>
              <a:tr h="600032">
                <a:tc>
                  <a:txBody>
                    <a:bodyPr/>
                    <a:lstStyle/>
                    <a:p>
                      <a:pPr marL="0" marR="0" algn="ctr">
                        <a:lnSpc>
                          <a:spcPct val="115000"/>
                        </a:lnSpc>
                        <a:spcBef>
                          <a:spcPts val="0"/>
                        </a:spcBef>
                        <a:spcAft>
                          <a:spcPts val="0"/>
                        </a:spcAft>
                      </a:pPr>
                      <a:r>
                        <a:rPr lang="en-US" sz="1600" dirty="0">
                          <a:effectLst/>
                        </a:rPr>
                        <a:t>Maintain Community Based Hospital</a:t>
                      </a:r>
                      <a:endParaRPr lang="en-US" sz="16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Mental Health Services</a:t>
                      </a:r>
                      <a:endParaRPr lang="en-US" sz="16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Obesity</a:t>
                      </a:r>
                      <a:endParaRPr lang="en-US" sz="16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Preventable</a:t>
                      </a:r>
                      <a:r>
                        <a:rPr lang="en-US" sz="1600" baseline="0" dirty="0">
                          <a:effectLst/>
                        </a:rPr>
                        <a:t> Hospitalizations</a:t>
                      </a:r>
                      <a:endParaRPr lang="en-US" sz="105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aseline="0" dirty="0">
                          <a:effectLst/>
                        </a:rPr>
                        <a:t>Substance Use Disorder</a:t>
                      </a:r>
                      <a:endParaRPr lang="en-US" sz="1600" dirty="0">
                        <a:solidFill>
                          <a:schemeClr val="tx1"/>
                        </a:solidFill>
                        <a:effectLst/>
                        <a:latin typeface="Calibri" panose="020F0502020204030204" pitchFamily="34" charset="0"/>
                        <a:ea typeface="Calibri"/>
                        <a:cs typeface="Times New Roman"/>
                      </a:endParaRPr>
                    </a:p>
                  </a:txBody>
                  <a:tcPr marL="68580" marR="68580" marT="0" marB="0" anchor="ctr"/>
                </a:tc>
                <a:extLst>
                  <a:ext uri="{0D108BD9-81ED-4DB2-BD59-A6C34878D82A}">
                    <a16:rowId xmlns="" xmlns:a16="http://schemas.microsoft.com/office/drawing/2014/main" val="10000"/>
                  </a:ext>
                </a:extLst>
              </a:tr>
              <a:tr h="1448545">
                <a:tc>
                  <a:txBody>
                    <a:bodyPr/>
                    <a:lstStyle/>
                    <a:p>
                      <a:pPr marL="0" marR="0" algn="l">
                        <a:lnSpc>
                          <a:spcPct val="115000"/>
                        </a:lnSpc>
                        <a:spcBef>
                          <a:spcPts val="0"/>
                        </a:spcBef>
                        <a:spcAft>
                          <a:spcPts val="0"/>
                        </a:spcAft>
                      </a:pPr>
                      <a:r>
                        <a:rPr lang="en-US" sz="1400" b="0" dirty="0">
                          <a:solidFill>
                            <a:sysClr val="windowText" lastClr="000000"/>
                          </a:solidFill>
                          <a:effectLst/>
                          <a:latin typeface="+mn-lt"/>
                          <a:ea typeface="Calibri"/>
                          <a:cs typeface="Times New Roman"/>
                        </a:rPr>
                        <a:t>The Aroostook Medical Center</a:t>
                      </a:r>
                    </a:p>
                    <a:p>
                      <a:pPr marL="0" marR="0" algn="l">
                        <a:lnSpc>
                          <a:spcPct val="115000"/>
                        </a:lnSpc>
                        <a:spcBef>
                          <a:spcPts val="0"/>
                        </a:spcBef>
                        <a:spcAft>
                          <a:spcPts val="0"/>
                        </a:spcAft>
                      </a:pPr>
                      <a:r>
                        <a:rPr lang="en-US" sz="1400" b="0" dirty="0">
                          <a:solidFill>
                            <a:sysClr val="windowText" lastClr="000000"/>
                          </a:solidFill>
                          <a:effectLst/>
                          <a:latin typeface="+mn-lt"/>
                          <a:ea typeface="Calibri"/>
                          <a:cs typeface="Times New Roman"/>
                        </a:rPr>
                        <a:t>Cary Medical Center</a:t>
                      </a:r>
                    </a:p>
                    <a:p>
                      <a:pPr marL="0" marR="0" algn="l">
                        <a:lnSpc>
                          <a:spcPct val="115000"/>
                        </a:lnSpc>
                        <a:spcBef>
                          <a:spcPts val="0"/>
                        </a:spcBef>
                        <a:spcAft>
                          <a:spcPts val="0"/>
                        </a:spcAft>
                      </a:pPr>
                      <a:r>
                        <a:rPr lang="en-US" sz="1400" b="0" dirty="0">
                          <a:solidFill>
                            <a:sysClr val="windowText" lastClr="000000"/>
                          </a:solidFill>
                          <a:effectLst/>
                          <a:latin typeface="+mn-lt"/>
                          <a:ea typeface="Calibri"/>
                          <a:cs typeface="Times New Roman"/>
                        </a:rPr>
                        <a:t>Northern Maine Medical Center</a:t>
                      </a:r>
                    </a:p>
                    <a:p>
                      <a:pPr marL="0" marR="0" algn="l">
                        <a:lnSpc>
                          <a:spcPct val="115000"/>
                        </a:lnSpc>
                        <a:spcBef>
                          <a:spcPts val="0"/>
                        </a:spcBef>
                        <a:spcAft>
                          <a:spcPts val="0"/>
                        </a:spcAft>
                      </a:pPr>
                      <a:r>
                        <a:rPr lang="en-US" sz="1400" b="0" dirty="0">
                          <a:solidFill>
                            <a:sysClr val="windowText" lastClr="000000"/>
                          </a:solidFill>
                          <a:effectLst/>
                          <a:latin typeface="+mn-lt"/>
                          <a:ea typeface="Calibri"/>
                          <a:cs typeface="Times New Roman"/>
                        </a:rPr>
                        <a:t>Houlton Regional Hospital</a:t>
                      </a:r>
                    </a:p>
                  </a:txBody>
                  <a:tcPr marL="68580" marR="68580" marT="0" marB="0">
                    <a:solidFill>
                      <a:srgbClr val="A2ADB1">
                        <a:alpha val="25098"/>
                      </a:srgb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ysClr val="windowText" lastClr="000000"/>
                          </a:solidFill>
                          <a:effectLst/>
                          <a:latin typeface="+mn-lt"/>
                        </a:rPr>
                        <a:t>Aroostook DCC</a:t>
                      </a:r>
                    </a:p>
                    <a:p>
                      <a:pPr marL="0" marR="0" algn="l">
                        <a:lnSpc>
                          <a:spcPct val="115000"/>
                        </a:lnSpc>
                        <a:spcBef>
                          <a:spcPts val="0"/>
                        </a:spcBef>
                        <a:spcAft>
                          <a:spcPts val="0"/>
                        </a:spcAft>
                      </a:pPr>
                      <a:r>
                        <a:rPr lang="en-US" sz="1400" dirty="0">
                          <a:effectLst/>
                          <a:latin typeface="+mn-lt"/>
                          <a:ea typeface="Calibri"/>
                          <a:cs typeface="Times New Roman"/>
                        </a:rPr>
                        <a:t>The Aroostook Medical Center</a:t>
                      </a:r>
                    </a:p>
                    <a:p>
                      <a:pPr marL="0" marR="0" algn="l">
                        <a:lnSpc>
                          <a:spcPct val="115000"/>
                        </a:lnSpc>
                        <a:spcBef>
                          <a:spcPts val="0"/>
                        </a:spcBef>
                        <a:spcAft>
                          <a:spcPts val="0"/>
                        </a:spcAft>
                      </a:pPr>
                      <a:r>
                        <a:rPr lang="en-US" sz="1400" dirty="0">
                          <a:effectLst/>
                          <a:latin typeface="+mn-lt"/>
                          <a:ea typeface="Calibri"/>
                          <a:cs typeface="Times New Roman"/>
                        </a:rPr>
                        <a:t>Cary Medical Center</a:t>
                      </a:r>
                    </a:p>
                  </a:txBody>
                  <a:tcPr marL="68580" marR="68580" marT="0" marB="0">
                    <a:solidFill>
                      <a:srgbClr val="A2ADB1">
                        <a:alpha val="25098"/>
                      </a:srgb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ysClr val="windowText" lastClr="000000"/>
                          </a:solidFill>
                          <a:effectLst/>
                          <a:latin typeface="+mn-lt"/>
                        </a:rPr>
                        <a:t>Aroostook DCC</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ysClr val="windowText" lastClr="000000"/>
                          </a:solidFill>
                          <a:effectLst/>
                          <a:latin typeface="+mn-lt"/>
                        </a:rPr>
                        <a:t>The Aroostook Medical Center</a:t>
                      </a:r>
                    </a:p>
                    <a:p>
                      <a:pPr marL="0" marR="0" algn="l">
                        <a:lnSpc>
                          <a:spcPct val="115000"/>
                        </a:lnSpc>
                        <a:spcBef>
                          <a:spcPts val="0"/>
                        </a:spcBef>
                        <a:spcAft>
                          <a:spcPts val="0"/>
                        </a:spcAft>
                      </a:pPr>
                      <a:r>
                        <a:rPr lang="en-US" sz="1400" dirty="0">
                          <a:effectLst/>
                          <a:latin typeface="+mn-lt"/>
                          <a:ea typeface="Calibri"/>
                          <a:cs typeface="Times New Roman"/>
                        </a:rPr>
                        <a:t>Cary Medical Center</a:t>
                      </a:r>
                    </a:p>
                    <a:p>
                      <a:pPr marL="0" marR="0" algn="l">
                        <a:lnSpc>
                          <a:spcPct val="115000"/>
                        </a:lnSpc>
                        <a:spcBef>
                          <a:spcPts val="0"/>
                        </a:spcBef>
                        <a:spcAft>
                          <a:spcPts val="0"/>
                        </a:spcAft>
                      </a:pPr>
                      <a:r>
                        <a:rPr lang="en-US" sz="1400" dirty="0">
                          <a:effectLst/>
                          <a:latin typeface="+mn-lt"/>
                          <a:ea typeface="Calibri"/>
                          <a:cs typeface="Times New Roman"/>
                        </a:rPr>
                        <a:t>Northern Maine Medical Center</a:t>
                      </a:r>
                    </a:p>
                    <a:p>
                      <a:pPr marL="0" marR="0" algn="l">
                        <a:lnSpc>
                          <a:spcPct val="115000"/>
                        </a:lnSpc>
                        <a:spcBef>
                          <a:spcPts val="0"/>
                        </a:spcBef>
                        <a:spcAft>
                          <a:spcPts val="0"/>
                        </a:spcAft>
                      </a:pPr>
                      <a:r>
                        <a:rPr lang="en-US" sz="1400" dirty="0">
                          <a:effectLst/>
                          <a:latin typeface="+mn-lt"/>
                          <a:ea typeface="Calibri"/>
                          <a:cs typeface="Times New Roman"/>
                        </a:rPr>
                        <a:t>Houlton Regional Hospital</a:t>
                      </a:r>
                    </a:p>
                  </a:txBody>
                  <a:tcPr marL="68580" marR="68580" marT="0" marB="0">
                    <a:solidFill>
                      <a:srgbClr val="A2ADB1">
                        <a:alpha val="25098"/>
                      </a:srgbClr>
                    </a:solidFill>
                  </a:tcPr>
                </a:tc>
                <a:tc>
                  <a:txBody>
                    <a:bodyPr/>
                    <a:lstStyle/>
                    <a:p>
                      <a:pPr marL="0" marR="0" algn="l">
                        <a:lnSpc>
                          <a:spcPct val="115000"/>
                        </a:lnSpc>
                        <a:spcBef>
                          <a:spcPts val="0"/>
                        </a:spcBef>
                        <a:spcAft>
                          <a:spcPts val="0"/>
                        </a:spcAft>
                      </a:pPr>
                      <a:r>
                        <a:rPr lang="en-US" sz="1400" dirty="0">
                          <a:effectLst/>
                          <a:latin typeface="+mn-lt"/>
                          <a:ea typeface="Calibri"/>
                          <a:cs typeface="Times New Roman"/>
                        </a:rPr>
                        <a:t>The Aroostook Medical Center</a:t>
                      </a:r>
                    </a:p>
                    <a:p>
                      <a:pPr marL="0" marR="0" algn="l">
                        <a:lnSpc>
                          <a:spcPct val="115000"/>
                        </a:lnSpc>
                        <a:spcBef>
                          <a:spcPts val="0"/>
                        </a:spcBef>
                        <a:spcAft>
                          <a:spcPts val="0"/>
                        </a:spcAft>
                      </a:pPr>
                      <a:r>
                        <a:rPr lang="en-US" sz="1400" dirty="0">
                          <a:effectLst/>
                          <a:latin typeface="+mn-lt"/>
                          <a:ea typeface="Calibri"/>
                          <a:cs typeface="Times New Roman"/>
                        </a:rPr>
                        <a:t>Cary Medical Center</a:t>
                      </a:r>
                    </a:p>
                    <a:p>
                      <a:pPr marL="0" marR="0" algn="l">
                        <a:lnSpc>
                          <a:spcPct val="115000"/>
                        </a:lnSpc>
                        <a:spcBef>
                          <a:spcPts val="0"/>
                        </a:spcBef>
                        <a:spcAft>
                          <a:spcPts val="0"/>
                        </a:spcAft>
                      </a:pPr>
                      <a:r>
                        <a:rPr lang="en-US" sz="1400" dirty="0">
                          <a:effectLst/>
                          <a:latin typeface="+mn-lt"/>
                          <a:ea typeface="Calibri"/>
                          <a:cs typeface="Times New Roman"/>
                        </a:rPr>
                        <a:t>Northern Maine Medical Center</a:t>
                      </a:r>
                    </a:p>
                  </a:txBody>
                  <a:tcPr marL="68580" marR="68580" marT="0" marB="0">
                    <a:solidFill>
                      <a:srgbClr val="A2ADB1">
                        <a:alpha val="25098"/>
                      </a:srgb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ysClr val="windowText" lastClr="000000"/>
                          </a:solidFill>
                          <a:effectLst/>
                          <a:latin typeface="+mn-lt"/>
                        </a:rPr>
                        <a:t>Aroostook DCC</a:t>
                      </a:r>
                    </a:p>
                    <a:p>
                      <a:pPr marL="0" marR="0" algn="l">
                        <a:lnSpc>
                          <a:spcPct val="115000"/>
                        </a:lnSpc>
                        <a:spcBef>
                          <a:spcPts val="0"/>
                        </a:spcBef>
                        <a:spcAft>
                          <a:spcPts val="0"/>
                        </a:spcAft>
                      </a:pPr>
                      <a:r>
                        <a:rPr lang="en-US" sz="1400" dirty="0">
                          <a:effectLst/>
                          <a:latin typeface="+mn-lt"/>
                          <a:ea typeface="Calibri"/>
                          <a:cs typeface="Times New Roman"/>
                        </a:rPr>
                        <a:t>The Aroostook Medical Center</a:t>
                      </a:r>
                    </a:p>
                    <a:p>
                      <a:pPr marL="0" marR="0" algn="l">
                        <a:lnSpc>
                          <a:spcPct val="115000"/>
                        </a:lnSpc>
                        <a:spcBef>
                          <a:spcPts val="0"/>
                        </a:spcBef>
                        <a:spcAft>
                          <a:spcPts val="0"/>
                        </a:spcAft>
                      </a:pPr>
                      <a:r>
                        <a:rPr lang="en-US" sz="1400" dirty="0">
                          <a:effectLst/>
                          <a:latin typeface="+mn-lt"/>
                          <a:ea typeface="Calibri"/>
                          <a:cs typeface="Times New Roman"/>
                        </a:rPr>
                        <a:t>Cary Medical Center</a:t>
                      </a:r>
                    </a:p>
                    <a:p>
                      <a:pPr marL="0" marR="0" algn="l">
                        <a:lnSpc>
                          <a:spcPct val="115000"/>
                        </a:lnSpc>
                        <a:spcBef>
                          <a:spcPts val="0"/>
                        </a:spcBef>
                        <a:spcAft>
                          <a:spcPts val="0"/>
                        </a:spcAft>
                      </a:pPr>
                      <a:r>
                        <a:rPr lang="en-US" sz="1400" dirty="0">
                          <a:effectLst/>
                          <a:latin typeface="+mn-lt"/>
                          <a:ea typeface="Calibri"/>
                          <a:cs typeface="Times New Roman"/>
                        </a:rPr>
                        <a:t>Northern Maine Medical Center</a:t>
                      </a:r>
                    </a:p>
                  </a:txBody>
                  <a:tcPr marL="68580" marR="68580" marT="0" marB="0">
                    <a:solidFill>
                      <a:srgbClr val="A2ADB1">
                        <a:alpha val="25098"/>
                      </a:srgbClr>
                    </a:solidFill>
                  </a:tcPr>
                </a:tc>
                <a:extLst>
                  <a:ext uri="{0D108BD9-81ED-4DB2-BD59-A6C34878D82A}">
                    <a16:rowId xmlns=""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997787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a:t>Partners</a:t>
            </a:r>
          </a:p>
        </p:txBody>
      </p:sp>
      <p:pic>
        <p:nvPicPr>
          <p:cNvPr id="2" name="Picture 1"/>
          <p:cNvPicPr>
            <a:picLocks noChangeAspect="1"/>
          </p:cNvPicPr>
          <p:nvPr/>
        </p:nvPicPr>
        <p:blipFill>
          <a:blip r:embed="rId3"/>
          <a:stretch>
            <a:fillRect/>
          </a:stretch>
        </p:blipFill>
        <p:spPr>
          <a:xfrm>
            <a:off x="2228849" y="1857732"/>
            <a:ext cx="7382983" cy="3852749"/>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576867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Accomplishments of Note</a:t>
            </a:r>
          </a:p>
        </p:txBody>
      </p:sp>
      <p:sp>
        <p:nvSpPr>
          <p:cNvPr id="6147" name="Content Placeholder 2"/>
          <p:cNvSpPr>
            <a:spLocks noGrp="1"/>
          </p:cNvSpPr>
          <p:nvPr>
            <p:ph idx="1"/>
          </p:nvPr>
        </p:nvSpPr>
        <p:spPr>
          <a:xfrm>
            <a:off x="810201" y="3143693"/>
            <a:ext cx="3549148" cy="688827"/>
          </a:xfrm>
        </p:spPr>
        <p:txBody>
          <a:bodyPr>
            <a:normAutofit/>
          </a:bodyPr>
          <a:lstStyle/>
          <a:p>
            <a:pPr eaLnBrk="1" hangingPunct="1"/>
            <a:r>
              <a:rPr lang="en-US" altLang="en-US" sz="4000" dirty="0"/>
              <a:t>See Handout</a:t>
            </a:r>
          </a:p>
        </p:txBody>
      </p:sp>
      <p:pic>
        <p:nvPicPr>
          <p:cNvPr id="1026" name="Picture 2"/>
          <p:cNvPicPr>
            <a:picLocks noChangeAspect="1" noChangeArrowheads="1"/>
          </p:cNvPicPr>
          <p:nvPr/>
        </p:nvPicPr>
        <p:blipFill>
          <a:blip r:embed="rId3"/>
          <a:stretch>
            <a:fillRect/>
          </a:stretch>
        </p:blipFill>
        <p:spPr bwMode="auto">
          <a:xfrm>
            <a:off x="4498969" y="1780957"/>
            <a:ext cx="6378828" cy="43022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1301763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How to Read County Health Profile </a:t>
            </a:r>
            <a:endParaRPr lang="en-US" altLang="en-US" dirty="0"/>
          </a:p>
        </p:txBody>
      </p:sp>
      <p:sp>
        <p:nvSpPr>
          <p:cNvPr id="2" name="Slide Number Placeholder 1"/>
          <p:cNvSpPr>
            <a:spLocks noGrp="1"/>
          </p:cNvSpPr>
          <p:nvPr>
            <p:ph type="sldNum" sz="quarter" idx="12"/>
          </p:nvPr>
        </p:nvSpPr>
        <p:spPr/>
        <p:txBody>
          <a:bodyPr/>
          <a:lstStyle/>
          <a:p>
            <a:fld id="{6113E31D-E2AB-40D1-8B51-AFA5AFEF393A}" type="slidenum">
              <a:rPr lang="en-US" smtClean="0"/>
              <a:t>13</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941" b="23449"/>
          <a:stretch/>
        </p:blipFill>
        <p:spPr>
          <a:xfrm>
            <a:off x="386733" y="1497723"/>
            <a:ext cx="9103822" cy="4902153"/>
          </a:xfrm>
          <a:prstGeom prst="rect">
            <a:avLst/>
          </a:prstGeom>
        </p:spPr>
      </p:pic>
      <p:sp>
        <p:nvSpPr>
          <p:cNvPr id="6" name="Rectangle 5"/>
          <p:cNvSpPr/>
          <p:nvPr/>
        </p:nvSpPr>
        <p:spPr>
          <a:xfrm rot="1752931">
            <a:off x="7726509" y="3309924"/>
            <a:ext cx="3454793"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endPar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92729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How to Read County Health Profile </a:t>
            </a:r>
            <a:endParaRPr lang="en-US" altLang="en-US" dirty="0"/>
          </a:p>
        </p:txBody>
      </p:sp>
      <p:sp>
        <p:nvSpPr>
          <p:cNvPr id="2" name="Slide Number Placeholder 1"/>
          <p:cNvSpPr>
            <a:spLocks noGrp="1"/>
          </p:cNvSpPr>
          <p:nvPr>
            <p:ph type="sldNum" sz="quarter" idx="12"/>
          </p:nvPr>
        </p:nvSpPr>
        <p:spPr/>
        <p:txBody>
          <a:bodyPr/>
          <a:lstStyle/>
          <a:p>
            <a:fld id="{6113E31D-E2AB-40D1-8B51-AFA5AFEF393A}" type="slidenum">
              <a:rPr lang="en-US" smtClean="0"/>
              <a:t>14</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450" t="5748" r="8392" b="82436"/>
          <a:stretch/>
        </p:blipFill>
        <p:spPr>
          <a:xfrm>
            <a:off x="291073" y="2036835"/>
            <a:ext cx="11900927" cy="2188151"/>
          </a:xfrm>
          <a:prstGeom prst="rect">
            <a:avLst/>
          </a:prstGeom>
        </p:spPr>
      </p:pic>
      <p:sp>
        <p:nvSpPr>
          <p:cNvPr id="7" name="Rectangle 6"/>
          <p:cNvSpPr/>
          <p:nvPr/>
        </p:nvSpPr>
        <p:spPr>
          <a:xfrm rot="413002">
            <a:off x="2743863" y="1575169"/>
            <a:ext cx="3454793"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endPar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86999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Findings </a:t>
            </a:r>
          </a:p>
        </p:txBody>
      </p:sp>
      <p:sp>
        <p:nvSpPr>
          <p:cNvPr id="3" name="Slide Number Placeholder 2"/>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1041545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Demographics</a:t>
            </a:r>
          </a:p>
        </p:txBody>
      </p:sp>
      <p:sp>
        <p:nvSpPr>
          <p:cNvPr id="7" name="Content Placeholder 6"/>
          <p:cNvSpPr>
            <a:spLocks noGrp="1"/>
          </p:cNvSpPr>
          <p:nvPr>
            <p:ph sz="half" idx="2"/>
          </p:nvPr>
        </p:nvSpPr>
        <p:spPr>
          <a:xfrm>
            <a:off x="6443330" y="1371600"/>
            <a:ext cx="5286214" cy="4335717"/>
          </a:xfrm>
        </p:spPr>
        <p:txBody>
          <a:bodyPr>
            <a:normAutofit/>
          </a:bodyPr>
          <a:lstStyle/>
          <a:p>
            <a:pPr marL="0" indent="0">
              <a:buNone/>
            </a:pPr>
            <a:r>
              <a:rPr lang="en-US" b="1" dirty="0" smtClean="0">
                <a:solidFill>
                  <a:schemeClr val="tx1"/>
                </a:solidFill>
                <a:latin typeface="+mj-lt"/>
              </a:rPr>
              <a:t>Percent of Population </a:t>
            </a:r>
            <a:r>
              <a:rPr lang="en-US" b="1" dirty="0">
                <a:solidFill>
                  <a:schemeClr val="tx1"/>
                </a:solidFill>
                <a:latin typeface="+mj-lt"/>
              </a:rPr>
              <a:t>Living in Rural </a:t>
            </a:r>
            <a:r>
              <a:rPr lang="en-US" b="1" dirty="0" smtClean="0">
                <a:solidFill>
                  <a:schemeClr val="tx1"/>
                </a:solidFill>
                <a:latin typeface="+mj-lt"/>
              </a:rPr>
              <a:t>Areas, 2012-2016</a:t>
            </a:r>
            <a:endParaRPr lang="en-US" b="1" dirty="0">
              <a:solidFill>
                <a:schemeClr val="tx1"/>
              </a:solidFill>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16</a:t>
            </a:fld>
            <a:endParaRPr lang="en-US" dirty="0"/>
          </a:p>
        </p:txBody>
      </p:sp>
      <p:pic>
        <p:nvPicPr>
          <p:cNvPr id="12" name="Picture 11"/>
          <p:cNvPicPr>
            <a:picLocks noChangeAspect="1"/>
          </p:cNvPicPr>
          <p:nvPr/>
        </p:nvPicPr>
        <p:blipFill>
          <a:blip r:embed="rId3"/>
          <a:stretch>
            <a:fillRect/>
          </a:stretch>
        </p:blipFill>
        <p:spPr>
          <a:xfrm>
            <a:off x="7209050" y="1921618"/>
            <a:ext cx="2767527" cy="4262226"/>
          </a:xfrm>
          <a:prstGeom prst="rect">
            <a:avLst/>
          </a:prstGeom>
        </p:spPr>
      </p:pic>
      <p:sp>
        <p:nvSpPr>
          <p:cNvPr id="10" name="Parallelogram 9"/>
          <p:cNvSpPr/>
          <p:nvPr/>
        </p:nvSpPr>
        <p:spPr>
          <a:xfrm>
            <a:off x="2566370" y="2237874"/>
            <a:ext cx="283830" cy="30078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8592813" y="4969043"/>
            <a:ext cx="1963657" cy="12148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8736" t="72631" b="1930"/>
          <a:stretch/>
        </p:blipFill>
        <p:spPr>
          <a:xfrm>
            <a:off x="9098613" y="4793387"/>
            <a:ext cx="1464501" cy="1390457"/>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7605" t="10817" r="8208" b="2103"/>
          <a:stretch/>
        </p:blipFill>
        <p:spPr>
          <a:xfrm>
            <a:off x="423496" y="2237874"/>
            <a:ext cx="5749764" cy="3093892"/>
          </a:xfrm>
          <a:prstGeom prst="rect">
            <a:avLst/>
          </a:prstGeom>
        </p:spPr>
      </p:pic>
      <p:sp>
        <p:nvSpPr>
          <p:cNvPr id="15" name="Rectangle 14"/>
          <p:cNvSpPr/>
          <p:nvPr/>
        </p:nvSpPr>
        <p:spPr>
          <a:xfrm>
            <a:off x="572352" y="1421546"/>
            <a:ext cx="3608808" cy="400110"/>
          </a:xfrm>
          <a:prstGeom prst="rect">
            <a:avLst/>
          </a:prstGeom>
        </p:spPr>
        <p:txBody>
          <a:bodyPr wrap="none">
            <a:spAutoFit/>
          </a:bodyPr>
          <a:lstStyle/>
          <a:p>
            <a:r>
              <a:rPr lang="en-US" sz="2000" b="1" dirty="0" smtClean="0">
                <a:latin typeface="+mj-lt"/>
              </a:rPr>
              <a:t>Aroostook: Age Distribution</a:t>
            </a:r>
            <a:endParaRPr lang="en-US" sz="2000" b="1" dirty="0">
              <a:latin typeface="+mj-lt"/>
            </a:endParaRPr>
          </a:p>
        </p:txBody>
      </p:sp>
    </p:spTree>
    <p:extLst>
      <p:ext uri="{BB962C8B-B14F-4D97-AF65-F5344CB8AC3E}">
        <p14:creationId xmlns:p14="http://schemas.microsoft.com/office/powerpoint/2010/main" val="1630789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a:t>
            </a:r>
          </a:p>
        </p:txBody>
      </p:sp>
      <p:sp>
        <p:nvSpPr>
          <p:cNvPr id="3" name="Content Placeholder 2"/>
          <p:cNvSpPr>
            <a:spLocks noGrp="1"/>
          </p:cNvSpPr>
          <p:nvPr>
            <p:ph sz="half" idx="1"/>
          </p:nvPr>
        </p:nvSpPr>
        <p:spPr/>
        <p:txBody>
          <a:bodyPr>
            <a:normAutofit/>
          </a:bodyPr>
          <a:lstStyle/>
          <a:p>
            <a:r>
              <a:rPr lang="en-US" sz="1800" b="1" dirty="0" smtClean="0">
                <a:solidFill>
                  <a:schemeClr val="tx1"/>
                </a:solidFill>
              </a:rPr>
              <a:t>Change in Percent of Population Age 25+ With Associates Degrees or Higher, 2000-2016</a:t>
            </a:r>
            <a:endParaRPr lang="en-US" sz="1800" b="1" dirty="0">
              <a:solidFill>
                <a:schemeClr val="tx1"/>
              </a:solidFill>
            </a:endParaRPr>
          </a:p>
          <a:p>
            <a:endParaRPr lang="en-US" sz="1600" dirty="0"/>
          </a:p>
        </p:txBody>
      </p:sp>
      <p:sp>
        <p:nvSpPr>
          <p:cNvPr id="4" name="Content Placeholder 3"/>
          <p:cNvSpPr>
            <a:spLocks noGrp="1"/>
          </p:cNvSpPr>
          <p:nvPr>
            <p:ph sz="half" idx="2"/>
          </p:nvPr>
        </p:nvSpPr>
        <p:spPr/>
        <p:txBody>
          <a:bodyPr>
            <a:normAutofit/>
          </a:bodyPr>
          <a:lstStyle/>
          <a:p>
            <a:pPr marL="0" indent="0">
              <a:buNone/>
            </a:pPr>
            <a:r>
              <a:rPr lang="en-US" sz="1800" b="1" dirty="0" smtClean="0">
                <a:solidFill>
                  <a:schemeClr val="tx1"/>
                </a:solidFill>
              </a:rPr>
              <a:t>Change in Percent of Population Living in Poverty, 2000-2016</a:t>
            </a:r>
            <a:endParaRPr lang="en-US" sz="1800" b="1" dirty="0">
              <a:solidFill>
                <a:schemeClr val="tx1"/>
              </a:solidFill>
            </a:endParaRPr>
          </a:p>
          <a:p>
            <a:endParaRPr lang="en-US" sz="1600" dirty="0"/>
          </a:p>
        </p:txBody>
      </p:sp>
      <p:sp>
        <p:nvSpPr>
          <p:cNvPr id="7" name="Slide Number Placeholder 6"/>
          <p:cNvSpPr>
            <a:spLocks noGrp="1"/>
          </p:cNvSpPr>
          <p:nvPr>
            <p:ph type="sldNum" sz="quarter" idx="12"/>
          </p:nvPr>
        </p:nvSpPr>
        <p:spPr/>
        <p:txBody>
          <a:bodyPr/>
          <a:lstStyle/>
          <a:p>
            <a:fld id="{4FAB73BC-B049-4115-A692-8D63A059BFB8}" type="slidenum">
              <a:rPr lang="en-US" smtClean="0"/>
              <a:t>17</a:t>
            </a:fld>
            <a:endParaRPr lang="en-US" dirty="0"/>
          </a:p>
        </p:txBody>
      </p:sp>
      <p:sp>
        <p:nvSpPr>
          <p:cNvPr id="8" name="Rectangle 7"/>
          <p:cNvSpPr/>
          <p:nvPr/>
        </p:nvSpPr>
        <p:spPr>
          <a:xfrm>
            <a:off x="1872553" y="2477692"/>
            <a:ext cx="735736" cy="220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872553" y="2257748"/>
            <a:ext cx="900627" cy="219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7642" r="54374" b="51220"/>
          <a:stretch/>
        </p:blipFill>
        <p:spPr>
          <a:xfrm>
            <a:off x="1872553" y="1951792"/>
            <a:ext cx="3892627" cy="4541994"/>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7108" t="7642" b="51220"/>
          <a:stretch/>
        </p:blipFill>
        <p:spPr>
          <a:xfrm>
            <a:off x="7095893" y="1951792"/>
            <a:ext cx="4512527" cy="4541994"/>
          </a:xfrm>
          <a:prstGeom prst="rect">
            <a:avLst/>
          </a:prstGeom>
        </p:spPr>
      </p:pic>
    </p:spTree>
    <p:extLst>
      <p:ext uri="{BB962C8B-B14F-4D97-AF65-F5344CB8AC3E}">
        <p14:creationId xmlns:p14="http://schemas.microsoft.com/office/powerpoint/2010/main" val="2197321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Demographics</a:t>
            </a:r>
          </a:p>
        </p:txBody>
      </p:sp>
      <p:sp>
        <p:nvSpPr>
          <p:cNvPr id="2" name="Content Placeholder 1"/>
          <p:cNvSpPr>
            <a:spLocks noGrp="1"/>
          </p:cNvSpPr>
          <p:nvPr>
            <p:ph sz="half" idx="2"/>
          </p:nvPr>
        </p:nvSpPr>
        <p:spPr>
          <a:xfrm>
            <a:off x="1187768" y="1533378"/>
            <a:ext cx="9936480" cy="412653"/>
          </a:xfrm>
        </p:spPr>
        <p:txBody>
          <a:bodyPr>
            <a:noAutofit/>
          </a:bodyPr>
          <a:lstStyle/>
          <a:p>
            <a:pPr algn="ctr"/>
            <a:r>
              <a:rPr lang="en-US" sz="1800" b="1" dirty="0" smtClean="0">
                <a:latin typeface="+mj-lt"/>
              </a:rPr>
              <a:t>Aroostook: Gay</a:t>
            </a:r>
            <a:r>
              <a:rPr lang="en-US" sz="1800" b="1" dirty="0">
                <a:latin typeface="+mj-lt"/>
              </a:rPr>
              <a:t>, </a:t>
            </a:r>
            <a:r>
              <a:rPr lang="en-US" sz="1800" b="1" dirty="0" smtClean="0">
                <a:latin typeface="+mj-lt"/>
              </a:rPr>
              <a:t>Lesbian</a:t>
            </a:r>
            <a:r>
              <a:rPr lang="en-US" sz="1800" b="1" dirty="0">
                <a:latin typeface="+mj-lt"/>
              </a:rPr>
              <a:t>, and Bisexual High School </a:t>
            </a:r>
            <a:r>
              <a:rPr lang="en-US" sz="1800" b="1" dirty="0" smtClean="0">
                <a:latin typeface="+mj-lt"/>
              </a:rPr>
              <a:t>Students</a:t>
            </a:r>
            <a:endParaRPr lang="en-US" sz="1800" b="1" dirty="0">
              <a:latin typeface="+mj-lt"/>
            </a:endParaRPr>
          </a:p>
        </p:txBody>
      </p:sp>
      <p:sp>
        <p:nvSpPr>
          <p:cNvPr id="3" name="TextBox 2"/>
          <p:cNvSpPr txBox="1"/>
          <p:nvPr/>
        </p:nvSpPr>
        <p:spPr>
          <a:xfrm>
            <a:off x="5100242" y="5851761"/>
            <a:ext cx="705852" cy="369332"/>
          </a:xfrm>
          <a:prstGeom prst="rect">
            <a:avLst/>
          </a:prstGeom>
          <a:noFill/>
        </p:spPr>
        <p:txBody>
          <a:bodyPr wrap="square" rtlCol="0">
            <a:spAutoFit/>
          </a:bodyPr>
          <a:lstStyle/>
          <a:p>
            <a:r>
              <a:rPr lang="en-US" b="1" dirty="0"/>
              <a:t>2011</a:t>
            </a:r>
          </a:p>
        </p:txBody>
      </p:sp>
      <p:graphicFrame>
        <p:nvGraphicFramePr>
          <p:cNvPr id="7" name="Content Placeholder 10"/>
          <p:cNvGraphicFramePr>
            <a:graphicFrameLocks/>
          </p:cNvGraphicFramePr>
          <p:nvPr>
            <p:extLst>
              <p:ext uri="{D42A27DB-BD31-4B8C-83A1-F6EECF244321}">
                <p14:modId xmlns:p14="http://schemas.microsoft.com/office/powerpoint/2010/main" val="4067742921"/>
              </p:ext>
            </p:extLst>
          </p:nvPr>
        </p:nvGraphicFramePr>
        <p:xfrm>
          <a:off x="3453619" y="2057873"/>
          <a:ext cx="4532142" cy="397855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39931" y="5863484"/>
            <a:ext cx="705852" cy="369332"/>
          </a:xfrm>
          <a:prstGeom prst="rect">
            <a:avLst/>
          </a:prstGeom>
          <a:noFill/>
        </p:spPr>
        <p:txBody>
          <a:bodyPr wrap="square" rtlCol="0">
            <a:spAutoFit/>
          </a:bodyPr>
          <a:lstStyle/>
          <a:p>
            <a:r>
              <a:rPr lang="en-US" b="1" dirty="0"/>
              <a:t>2017</a:t>
            </a:r>
          </a:p>
        </p:txBody>
      </p:sp>
      <p:sp>
        <p:nvSpPr>
          <p:cNvPr id="5" name="Slide Number Placeholder 4"/>
          <p:cNvSpPr>
            <a:spLocks noGrp="1"/>
          </p:cNvSpPr>
          <p:nvPr>
            <p:ph type="sldNum" sz="quarter" idx="12"/>
          </p:nvPr>
        </p:nvSpPr>
        <p:spPr/>
        <p:txBody>
          <a:bodyPr/>
          <a:lstStyle/>
          <a:p>
            <a:fld id="{4FAB73BC-B049-4115-A692-8D63A059BFB8}" type="slidenum">
              <a:rPr lang="en-US" smtClean="0"/>
              <a:t>18</a:t>
            </a:fld>
            <a:endParaRPr lang="en-US" dirty="0"/>
          </a:p>
        </p:txBody>
      </p:sp>
      <p:cxnSp>
        <p:nvCxnSpPr>
          <p:cNvPr id="8" name="Straight Connector 7"/>
          <p:cNvCxnSpPr/>
          <p:nvPr/>
        </p:nvCxnSpPr>
        <p:spPr>
          <a:xfrm>
            <a:off x="6051472" y="2536025"/>
            <a:ext cx="1094049"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845783" y="2353240"/>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11%</a:t>
            </a:r>
            <a:endParaRPr lang="en-US" sz="1600" dirty="0">
              <a:latin typeface="+mj-lt"/>
            </a:endParaRPr>
          </a:p>
        </p:txBody>
      </p:sp>
      <p:sp>
        <p:nvSpPr>
          <p:cNvPr id="12" name="TextBox 11"/>
          <p:cNvSpPr txBox="1"/>
          <p:nvPr/>
        </p:nvSpPr>
        <p:spPr>
          <a:xfrm>
            <a:off x="3523968" y="2035904"/>
            <a:ext cx="762000" cy="307777"/>
          </a:xfrm>
          <a:prstGeom prst="rect">
            <a:avLst/>
          </a:prstGeom>
          <a:noFill/>
        </p:spPr>
        <p:txBody>
          <a:bodyPr wrap="square" rtlCol="0">
            <a:spAutoFit/>
          </a:bodyPr>
          <a:lstStyle/>
          <a:p>
            <a:r>
              <a:rPr lang="en-US" sz="1400" dirty="0" smtClean="0"/>
              <a:t>12%</a:t>
            </a:r>
            <a:endParaRPr lang="en-US" sz="1400" dirty="0"/>
          </a:p>
        </p:txBody>
      </p:sp>
    </p:spTree>
    <p:extLst>
      <p:ext uri="{BB962C8B-B14F-4D97-AF65-F5344CB8AC3E}">
        <p14:creationId xmlns:p14="http://schemas.microsoft.com/office/powerpoint/2010/main" val="2993776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594358"/>
            <a:ext cx="1889760" cy="3575305"/>
          </a:xfrm>
        </p:spPr>
        <p:txBody>
          <a:bodyPr/>
          <a:lstStyle/>
          <a:p>
            <a:r>
              <a:rPr lang="en-US" dirty="0">
                <a:solidFill>
                  <a:schemeClr val="tx1"/>
                </a:solidFill>
              </a:rPr>
              <a:t>Health Equity Data</a:t>
            </a:r>
            <a:br>
              <a:rPr lang="en-US" dirty="0">
                <a:solidFill>
                  <a:schemeClr val="tx1"/>
                </a:solidFill>
              </a:rPr>
            </a:br>
            <a:r>
              <a:rPr lang="en-US" dirty="0">
                <a:solidFill>
                  <a:schemeClr val="tx1"/>
                </a:solidFill>
              </a:rPr>
              <a:t/>
            </a:r>
            <a:br>
              <a:rPr lang="en-US" dirty="0">
                <a:solidFill>
                  <a:schemeClr val="tx1"/>
                </a:solidFill>
              </a:rPr>
            </a:br>
            <a:r>
              <a:rPr lang="en-US" sz="2000" dirty="0">
                <a:solidFill>
                  <a:schemeClr val="tx1"/>
                </a:solidFill>
              </a:rPr>
              <a:t> </a:t>
            </a:r>
          </a:p>
        </p:txBody>
      </p:sp>
      <p:pic>
        <p:nvPicPr>
          <p:cNvPr id="7" name="Content Placeholder 6"/>
          <p:cNvPicPr>
            <a:picLocks noGrp="1" noChangeAspect="1"/>
          </p:cNvPicPr>
          <p:nvPr>
            <p:ph idx="1"/>
          </p:nvPr>
        </p:nvPicPr>
        <p:blipFill>
          <a:blip r:embed="rId3"/>
          <a:stretch>
            <a:fillRect/>
          </a:stretch>
        </p:blipFill>
        <p:spPr>
          <a:xfrm>
            <a:off x="3891516" y="148374"/>
            <a:ext cx="8225698" cy="6358751"/>
          </a:xfrm>
          <a:prstGeom prst="rect">
            <a:avLst/>
          </a:prstGeom>
        </p:spPr>
      </p:pic>
      <p:sp>
        <p:nvSpPr>
          <p:cNvPr id="5" name="Text Placeholder 4"/>
          <p:cNvSpPr>
            <a:spLocks noGrp="1"/>
          </p:cNvSpPr>
          <p:nvPr>
            <p:ph type="body" sz="half" idx="2"/>
          </p:nvPr>
        </p:nvSpPr>
        <p:spPr>
          <a:xfrm>
            <a:off x="2389632" y="2926079"/>
            <a:ext cx="2626822" cy="3581045"/>
          </a:xfrm>
          <a:solidFill>
            <a:srgbClr val="CCDAE9"/>
          </a:solidFill>
        </p:spPr>
        <p:txBody>
          <a:bodyPr>
            <a:normAutofit fontScale="92500" lnSpcReduction="20000"/>
          </a:bodyPr>
          <a:lstStyle/>
          <a:p>
            <a:endParaRPr lang="en-US" sz="600" dirty="0">
              <a:solidFill>
                <a:schemeClr val="tx1"/>
              </a:solidFill>
            </a:endParaRPr>
          </a:p>
          <a:p>
            <a:r>
              <a:rPr lang="en-US" sz="2000" dirty="0">
                <a:solidFill>
                  <a:schemeClr val="tx1"/>
                </a:solidFill>
              </a:rPr>
              <a:t>Handouts include selected data for:</a:t>
            </a:r>
          </a:p>
          <a:p>
            <a:pPr marL="342900" indent="-342900">
              <a:buFont typeface="Arial" panose="020B0604020202020204" pitchFamily="34" charset="0"/>
              <a:buChar char="•"/>
            </a:pPr>
            <a:r>
              <a:rPr lang="en-US" sz="2000" dirty="0">
                <a:solidFill>
                  <a:schemeClr val="tx1"/>
                </a:solidFill>
              </a:rPr>
              <a:t>Sex</a:t>
            </a:r>
          </a:p>
          <a:p>
            <a:pPr marL="342900" indent="-342900">
              <a:buFont typeface="Arial" panose="020B0604020202020204" pitchFamily="34" charset="0"/>
              <a:buChar char="•"/>
            </a:pPr>
            <a:r>
              <a:rPr lang="en-US" sz="2000" dirty="0">
                <a:solidFill>
                  <a:schemeClr val="tx1"/>
                </a:solidFill>
              </a:rPr>
              <a:t>Race</a:t>
            </a:r>
          </a:p>
          <a:p>
            <a:pPr marL="342900" indent="-342900">
              <a:buFont typeface="Arial" panose="020B0604020202020204" pitchFamily="34" charset="0"/>
              <a:buChar char="•"/>
            </a:pPr>
            <a:r>
              <a:rPr lang="en-US" sz="2000" dirty="0">
                <a:solidFill>
                  <a:schemeClr val="tx1"/>
                </a:solidFill>
              </a:rPr>
              <a:t>Ethnicity</a:t>
            </a:r>
          </a:p>
          <a:p>
            <a:pPr marL="342900" indent="-342900">
              <a:buFont typeface="Arial" panose="020B0604020202020204" pitchFamily="34" charset="0"/>
              <a:buChar char="•"/>
            </a:pPr>
            <a:r>
              <a:rPr lang="en-US" sz="2000" dirty="0">
                <a:solidFill>
                  <a:schemeClr val="tx1"/>
                </a:solidFill>
              </a:rPr>
              <a:t>Sexual orientation</a:t>
            </a:r>
          </a:p>
          <a:p>
            <a:pPr marL="342900" indent="-342900">
              <a:buFont typeface="Arial" panose="020B0604020202020204" pitchFamily="34" charset="0"/>
              <a:buChar char="•"/>
            </a:pPr>
            <a:r>
              <a:rPr lang="en-US" sz="2000" dirty="0">
                <a:solidFill>
                  <a:schemeClr val="tx1"/>
                </a:solidFill>
              </a:rPr>
              <a:t>Education</a:t>
            </a:r>
          </a:p>
          <a:p>
            <a:pPr marL="342900" indent="-342900">
              <a:buFont typeface="Arial" panose="020B0604020202020204" pitchFamily="34" charset="0"/>
              <a:buChar char="•"/>
            </a:pPr>
            <a:r>
              <a:rPr lang="en-US" sz="2000" dirty="0">
                <a:solidFill>
                  <a:schemeClr val="tx1"/>
                </a:solidFill>
              </a:rPr>
              <a:t>Income</a:t>
            </a:r>
          </a:p>
          <a:p>
            <a:pPr marL="342900" indent="-342900">
              <a:buFont typeface="Arial" panose="020B0604020202020204" pitchFamily="34" charset="0"/>
              <a:buChar char="•"/>
            </a:pPr>
            <a:r>
              <a:rPr lang="en-US" sz="2000" dirty="0">
                <a:solidFill>
                  <a:schemeClr val="tx1"/>
                </a:solidFill>
              </a:rPr>
              <a:t>Rurality</a:t>
            </a:r>
          </a:p>
          <a:p>
            <a:endParaRPr lang="en-US" sz="2000"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159928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and Introductions</a:t>
            </a:r>
          </a:p>
        </p:txBody>
      </p:sp>
      <p:sp>
        <p:nvSpPr>
          <p:cNvPr id="3" name="Slide Number Placeholder 2"/>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923473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115204" cy="968440"/>
          </a:xfrm>
        </p:spPr>
        <p:txBody>
          <a:bodyPr>
            <a:noAutofit/>
          </a:bodyPr>
          <a:lstStyle/>
          <a:p>
            <a:r>
              <a:rPr lang="en-US" sz="4000" dirty="0" smtClean="0"/>
              <a:t>Years </a:t>
            </a:r>
            <a:r>
              <a:rPr lang="en-US" sz="4000" dirty="0"/>
              <a:t>of Potential Life </a:t>
            </a:r>
            <a:r>
              <a:rPr lang="en-US" sz="4000" dirty="0" smtClean="0"/>
              <a:t>Lost</a:t>
            </a:r>
            <a:endParaRPr lang="en-US" sz="4000"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253058166"/>
              </p:ext>
            </p:extLst>
          </p:nvPr>
        </p:nvGraphicFramePr>
        <p:xfrm>
          <a:off x="994383" y="1533524"/>
          <a:ext cx="5321315" cy="4671332"/>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half" idx="2"/>
          </p:nvPr>
        </p:nvSpPr>
        <p:spPr>
          <a:xfrm>
            <a:off x="7411934" y="2895600"/>
            <a:ext cx="4026774" cy="1130895"/>
          </a:xfrm>
        </p:spPr>
        <p:txBody>
          <a:bodyPr>
            <a:normAutofit/>
          </a:bodyPr>
          <a:lstStyle/>
          <a:p>
            <a:pPr marL="0" indent="0">
              <a:lnSpc>
                <a:spcPct val="100000"/>
              </a:lnSpc>
              <a:buNone/>
            </a:pPr>
            <a:r>
              <a:rPr lang="en-US" b="1" dirty="0">
                <a:latin typeface="+mj-lt"/>
              </a:rPr>
              <a:t>YPLL measures premature death, or the years of potential life lost before the age of 75. </a:t>
            </a:r>
          </a:p>
        </p:txBody>
      </p:sp>
      <p:sp>
        <p:nvSpPr>
          <p:cNvPr id="15" name="TextBox 1"/>
          <p:cNvSpPr txBox="1"/>
          <p:nvPr/>
        </p:nvSpPr>
        <p:spPr>
          <a:xfrm>
            <a:off x="5662816" y="2714451"/>
            <a:ext cx="1540623" cy="277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6529.2</a:t>
            </a:r>
          </a:p>
        </p:txBody>
      </p:sp>
      <p:sp>
        <p:nvSpPr>
          <p:cNvPr id="4" name="Slide Number Placeholder 3"/>
          <p:cNvSpPr>
            <a:spLocks noGrp="1"/>
          </p:cNvSpPr>
          <p:nvPr>
            <p:ph type="sldNum" sz="quarter" idx="12"/>
          </p:nvPr>
        </p:nvSpPr>
        <p:spPr/>
        <p:txBody>
          <a:bodyPr/>
          <a:lstStyle/>
          <a:p>
            <a:fld id="{4FAB73BC-B049-4115-A692-8D63A059BFB8}" type="slidenum">
              <a:rPr lang="en-US" smtClean="0">
                <a:latin typeface="+mj-lt"/>
              </a:rPr>
              <a:t>20</a:t>
            </a:fld>
            <a:endParaRPr lang="en-US" dirty="0">
              <a:latin typeface="+mj-lt"/>
            </a:endParaRPr>
          </a:p>
        </p:txBody>
      </p:sp>
      <p:sp>
        <p:nvSpPr>
          <p:cNvPr id="5" name="TextBox 4"/>
          <p:cNvSpPr txBox="1"/>
          <p:nvPr/>
        </p:nvSpPr>
        <p:spPr>
          <a:xfrm>
            <a:off x="994383" y="1987783"/>
            <a:ext cx="762000" cy="307777"/>
          </a:xfrm>
          <a:prstGeom prst="rect">
            <a:avLst/>
          </a:prstGeom>
          <a:noFill/>
        </p:spPr>
        <p:txBody>
          <a:bodyPr wrap="square" rtlCol="0">
            <a:spAutoFit/>
          </a:bodyPr>
          <a:lstStyle/>
          <a:p>
            <a:r>
              <a:rPr lang="en-US" sz="1400" dirty="0" smtClean="0">
                <a:latin typeface="+mj-lt"/>
              </a:rPr>
              <a:t>8000.0</a:t>
            </a:r>
            <a:endParaRPr lang="en-US" sz="1400" dirty="0">
              <a:latin typeface="+mj-lt"/>
            </a:endParaRPr>
          </a:p>
        </p:txBody>
      </p:sp>
      <p:sp>
        <p:nvSpPr>
          <p:cNvPr id="10" name="TextBox 9"/>
          <p:cNvSpPr txBox="1"/>
          <p:nvPr/>
        </p:nvSpPr>
        <p:spPr>
          <a:xfrm>
            <a:off x="1097280" y="1394471"/>
            <a:ext cx="8642143" cy="769441"/>
          </a:xfrm>
          <a:prstGeom prst="rect">
            <a:avLst/>
          </a:prstGeom>
          <a:noFill/>
        </p:spPr>
        <p:txBody>
          <a:bodyPr wrap="square" rtlCol="0">
            <a:spAutoFit/>
          </a:bodyPr>
          <a:lstStyle/>
          <a:p>
            <a:r>
              <a:rPr lang="en-US" sz="2000" b="1" dirty="0" smtClean="0">
                <a:latin typeface="+mj-lt"/>
              </a:rPr>
              <a:t>Aroostook: Years of Potential Life Lost per 100,000 Population</a:t>
            </a:r>
            <a:endParaRPr lang="en-US" sz="2000" b="1" dirty="0">
              <a:latin typeface="+mj-lt"/>
            </a:endParaRPr>
          </a:p>
          <a:p>
            <a:endParaRPr lang="en-US" sz="2400" b="1" dirty="0">
              <a:latin typeface="+mj-lt"/>
            </a:endParaRPr>
          </a:p>
        </p:txBody>
      </p:sp>
    </p:spTree>
    <p:extLst>
      <p:ext uri="{BB962C8B-B14F-4D97-AF65-F5344CB8AC3E}">
        <p14:creationId xmlns:p14="http://schemas.microsoft.com/office/powerpoint/2010/main" val="2741547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a:t>
            </a:r>
          </a:p>
        </p:txBody>
      </p:sp>
      <p:sp>
        <p:nvSpPr>
          <p:cNvPr id="3" name="Content Placeholder 2"/>
          <p:cNvSpPr>
            <a:spLocks noGrp="1"/>
          </p:cNvSpPr>
          <p:nvPr>
            <p:ph sz="half" idx="2"/>
          </p:nvPr>
        </p:nvSpPr>
        <p:spPr>
          <a:xfrm>
            <a:off x="6775938" y="1387062"/>
            <a:ext cx="4379742" cy="4104283"/>
          </a:xfrm>
        </p:spPr>
        <p:txBody>
          <a:bodyPr>
            <a:normAutofit/>
          </a:bodyPr>
          <a:lstStyle/>
          <a:p>
            <a:pPr marL="0" indent="0">
              <a:lnSpc>
                <a:spcPct val="100000"/>
              </a:lnSpc>
              <a:buNone/>
            </a:pPr>
            <a:r>
              <a:rPr lang="en-US" sz="1800" b="1" dirty="0" smtClean="0">
                <a:solidFill>
                  <a:schemeClr val="tx1"/>
                </a:solidFill>
                <a:latin typeface="+mj-lt"/>
              </a:rPr>
              <a:t>Percentage of Households that are Food Insecure, 2012-2016</a:t>
            </a:r>
            <a:endParaRPr lang="en-US" sz="1800" b="1" dirty="0">
              <a:solidFill>
                <a:schemeClr val="tx1"/>
              </a:solidFill>
              <a:latin typeface="+mj-lt"/>
            </a:endParaRPr>
          </a:p>
          <a:p>
            <a:pPr marL="0" indent="0">
              <a:lnSpc>
                <a:spcPct val="100000"/>
              </a:lnSpc>
              <a:buNone/>
            </a:pPr>
            <a:endParaRPr lang="en-US" b="1" dirty="0">
              <a:latin typeface="+mj-lt"/>
            </a:endParaRPr>
          </a:p>
        </p:txBody>
      </p:sp>
      <p:sp>
        <p:nvSpPr>
          <p:cNvPr id="4" name="Content Placeholder 3"/>
          <p:cNvSpPr>
            <a:spLocks noGrp="1"/>
          </p:cNvSpPr>
          <p:nvPr>
            <p:ph sz="half" idx="1"/>
          </p:nvPr>
        </p:nvSpPr>
        <p:spPr>
          <a:xfrm>
            <a:off x="1071746" y="1387062"/>
            <a:ext cx="4937760" cy="4335716"/>
          </a:xfrm>
        </p:spPr>
        <p:txBody>
          <a:bodyPr/>
          <a:lstStyle/>
          <a:p>
            <a:r>
              <a:rPr lang="en-US" sz="1800" b="1" dirty="0" smtClean="0">
                <a:solidFill>
                  <a:schemeClr val="tx1"/>
                </a:solidFill>
                <a:latin typeface="+mj-lt"/>
              </a:rPr>
              <a:t>Unemployment Rate, 2012-2016</a:t>
            </a:r>
            <a:endParaRPr lang="en-US" sz="1800" b="1" dirty="0">
              <a:solidFill>
                <a:schemeClr val="tx1"/>
              </a:solidFill>
              <a:latin typeface="+mj-lt"/>
            </a:endParaRPr>
          </a:p>
          <a:p>
            <a:endParaRPr lang="en-US" b="1" dirty="0">
              <a:latin typeface="+mj-lt"/>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latin typeface="+mj-lt"/>
              </a:rPr>
              <a:t>21</a:t>
            </a:fld>
            <a:endParaRPr lang="en-US" dirty="0">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74" b="5259"/>
          <a:stretch/>
        </p:blipFill>
        <p:spPr>
          <a:xfrm>
            <a:off x="1252000" y="1869619"/>
            <a:ext cx="2826705" cy="413413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2126"/>
          <a:stretch/>
        </p:blipFill>
        <p:spPr>
          <a:xfrm>
            <a:off x="7536204" y="2003494"/>
            <a:ext cx="2859209" cy="432537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9021" t="73684" b="2106"/>
          <a:stretch/>
        </p:blipFill>
        <p:spPr>
          <a:xfrm>
            <a:off x="3783518" y="2276328"/>
            <a:ext cx="1821885" cy="1660360"/>
          </a:xfrm>
          <a:prstGeom prst="rect">
            <a:avLst/>
          </a:prstGeom>
        </p:spPr>
      </p:pic>
      <p:sp>
        <p:nvSpPr>
          <p:cNvPr id="10" name="Rectangle 9"/>
          <p:cNvSpPr/>
          <p:nvPr/>
        </p:nvSpPr>
        <p:spPr>
          <a:xfrm>
            <a:off x="2815389" y="5065295"/>
            <a:ext cx="1768643" cy="1070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59039" t="74035"/>
          <a:stretch/>
        </p:blipFill>
        <p:spPr>
          <a:xfrm>
            <a:off x="10098512" y="2548866"/>
            <a:ext cx="1817434" cy="1780674"/>
          </a:xfrm>
          <a:prstGeom prst="rect">
            <a:avLst/>
          </a:prstGeom>
        </p:spPr>
      </p:pic>
      <p:sp>
        <p:nvSpPr>
          <p:cNvPr id="12" name="Rectangle 11"/>
          <p:cNvSpPr/>
          <p:nvPr/>
        </p:nvSpPr>
        <p:spPr>
          <a:xfrm>
            <a:off x="9119937" y="5221705"/>
            <a:ext cx="1600200" cy="1043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5897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flipV="1">
            <a:off x="6762874" y="2234163"/>
            <a:ext cx="98130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latin typeface="+mj-lt"/>
            </a:endParaRPr>
          </a:p>
        </p:txBody>
      </p:sp>
      <p:graphicFrame>
        <p:nvGraphicFramePr>
          <p:cNvPr id="15" name="Content Placeholder 8"/>
          <p:cNvGraphicFramePr>
            <a:graphicFrameLocks/>
          </p:cNvGraphicFramePr>
          <p:nvPr>
            <p:extLst>
              <p:ext uri="{D42A27DB-BD31-4B8C-83A1-F6EECF244321}">
                <p14:modId xmlns:p14="http://schemas.microsoft.com/office/powerpoint/2010/main" val="934622321"/>
              </p:ext>
            </p:extLst>
          </p:nvPr>
        </p:nvGraphicFramePr>
        <p:xfrm>
          <a:off x="3424196" y="1833233"/>
          <a:ext cx="4938712" cy="436017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Social Determinants of Health</a:t>
            </a:r>
          </a:p>
        </p:txBody>
      </p:sp>
      <p:sp>
        <p:nvSpPr>
          <p:cNvPr id="3" name="Content Placeholder 2"/>
          <p:cNvSpPr>
            <a:spLocks noGrp="1"/>
          </p:cNvSpPr>
          <p:nvPr>
            <p:ph sz="half" idx="2"/>
          </p:nvPr>
        </p:nvSpPr>
        <p:spPr>
          <a:xfrm>
            <a:off x="2519916" y="1432303"/>
            <a:ext cx="8314661" cy="400930"/>
          </a:xfrm>
        </p:spPr>
        <p:txBody>
          <a:bodyPr>
            <a:noAutofit/>
          </a:bodyPr>
          <a:lstStyle/>
          <a:p>
            <a:r>
              <a:rPr lang="en-US" sz="2400" b="1" dirty="0" smtClean="0">
                <a:solidFill>
                  <a:schemeClr val="tx1"/>
                </a:solidFill>
                <a:latin typeface="+mj-lt"/>
              </a:rPr>
              <a:t>Aroostook: Violent </a:t>
            </a:r>
            <a:r>
              <a:rPr lang="en-US" sz="2400" b="1" dirty="0">
                <a:solidFill>
                  <a:schemeClr val="tx1"/>
                </a:solidFill>
                <a:latin typeface="+mj-lt"/>
              </a:rPr>
              <a:t>Crime </a:t>
            </a:r>
            <a:r>
              <a:rPr lang="en-US" sz="2400" b="1" dirty="0" smtClean="0">
                <a:solidFill>
                  <a:schemeClr val="tx1"/>
                </a:solidFill>
                <a:latin typeface="+mj-lt"/>
              </a:rPr>
              <a:t>Rate Per 100,000 Population</a:t>
            </a:r>
            <a:endParaRPr lang="en-US" sz="2400" b="1" dirty="0">
              <a:solidFill>
                <a:schemeClr val="tx1"/>
              </a:solidFill>
              <a:latin typeface="+mj-lt"/>
            </a:endParaRPr>
          </a:p>
        </p:txBody>
      </p:sp>
      <p:grpSp>
        <p:nvGrpSpPr>
          <p:cNvPr id="10" name="Group 9"/>
          <p:cNvGrpSpPr/>
          <p:nvPr/>
        </p:nvGrpSpPr>
        <p:grpSpPr>
          <a:xfrm>
            <a:off x="7744182" y="2070248"/>
            <a:ext cx="1540629" cy="277244"/>
            <a:chOff x="1225278" y="4332744"/>
            <a:chExt cx="1187251" cy="228609"/>
          </a:xfrm>
        </p:grpSpPr>
        <p:sp>
          <p:nvSpPr>
            <p:cNvPr id="11" name="TextBox 2"/>
            <p:cNvSpPr txBox="1"/>
            <p:nvPr/>
          </p:nvSpPr>
          <p:spPr>
            <a:xfrm>
              <a:off x="1225278" y="4332744"/>
              <a:ext cx="1187251" cy="2286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a:t>
              </a:r>
              <a:r>
                <a:rPr lang="en-US" sz="1400" dirty="0">
                  <a:latin typeface="+mj-lt"/>
                </a:rPr>
                <a:t> </a:t>
              </a:r>
              <a:r>
                <a:rPr lang="en-US" sz="1600" dirty="0">
                  <a:latin typeface="+mj-lt"/>
                </a:rPr>
                <a:t>366.7</a:t>
              </a:r>
              <a:endParaRPr lang="en-US" sz="1400" dirty="0">
                <a:latin typeface="+mj-lt"/>
              </a:endParaRPr>
            </a:p>
          </p:txBody>
        </p:sp>
      </p:grpSp>
      <p:sp>
        <p:nvSpPr>
          <p:cNvPr id="4" name="Slide Number Placeholder 3"/>
          <p:cNvSpPr>
            <a:spLocks noGrp="1"/>
          </p:cNvSpPr>
          <p:nvPr>
            <p:ph type="sldNum" sz="quarter" idx="12"/>
          </p:nvPr>
        </p:nvSpPr>
        <p:spPr/>
        <p:txBody>
          <a:bodyPr/>
          <a:lstStyle/>
          <a:p>
            <a:fld id="{4FAB73BC-B049-4115-A692-8D63A059BFB8}" type="slidenum">
              <a:rPr lang="en-US" smtClean="0">
                <a:latin typeface="+mj-lt"/>
              </a:rPr>
              <a:t>22</a:t>
            </a:fld>
            <a:endParaRPr lang="en-US" dirty="0">
              <a:latin typeface="+mj-lt"/>
            </a:endParaRPr>
          </a:p>
        </p:txBody>
      </p:sp>
      <p:grpSp>
        <p:nvGrpSpPr>
          <p:cNvPr id="13" name="Group 12"/>
          <p:cNvGrpSpPr/>
          <p:nvPr/>
        </p:nvGrpSpPr>
        <p:grpSpPr>
          <a:xfrm>
            <a:off x="3424196" y="1834921"/>
            <a:ext cx="770315" cy="277244"/>
            <a:chOff x="1462675" y="4337029"/>
            <a:chExt cx="593626" cy="228609"/>
          </a:xfrm>
        </p:grpSpPr>
        <p:sp>
          <p:nvSpPr>
            <p:cNvPr id="14" name="TextBox 2"/>
            <p:cNvSpPr txBox="1"/>
            <p:nvPr/>
          </p:nvSpPr>
          <p:spPr>
            <a:xfrm>
              <a:off x="1462675" y="4337029"/>
              <a:ext cx="593626" cy="2286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latin typeface="+mj-lt"/>
                </a:rPr>
                <a:t>400.0</a:t>
              </a:r>
              <a:endParaRPr lang="en-US" sz="1400" dirty="0">
                <a:latin typeface="+mj-lt"/>
              </a:endParaRPr>
            </a:p>
          </p:txBody>
        </p:sp>
      </p:grpSp>
    </p:spTree>
    <p:extLst>
      <p:ext uri="{BB962C8B-B14F-4D97-AF65-F5344CB8AC3E}">
        <p14:creationId xmlns:p14="http://schemas.microsoft.com/office/powerpoint/2010/main" val="1328956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t>
            </a:r>
            <a:r>
              <a:rPr lang="en-US" dirty="0" smtClean="0"/>
              <a:t>Behaviors- </a:t>
            </a:r>
            <a:r>
              <a:rPr lang="en-US" dirty="0"/>
              <a:t>Obesity</a:t>
            </a:r>
          </a:p>
        </p:txBody>
      </p:sp>
      <p:graphicFrame>
        <p:nvGraphicFramePr>
          <p:cNvPr id="14" name="Content Placeholder 5"/>
          <p:cNvGraphicFramePr>
            <a:graphicFrameLocks noGrp="1"/>
          </p:cNvGraphicFramePr>
          <p:nvPr>
            <p:ph idx="1"/>
            <p:extLst>
              <p:ext uri="{D42A27DB-BD31-4B8C-83A1-F6EECF244321}">
                <p14:modId xmlns:p14="http://schemas.microsoft.com/office/powerpoint/2010/main" val="1991118620"/>
              </p:ext>
            </p:extLst>
          </p:nvPr>
        </p:nvGraphicFramePr>
        <p:xfrm>
          <a:off x="1033112" y="1566734"/>
          <a:ext cx="4334846" cy="433546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3230684" y="3304687"/>
            <a:ext cx="1094049"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94683" y="5777219"/>
            <a:ext cx="705852" cy="369332"/>
          </a:xfrm>
          <a:prstGeom prst="rect">
            <a:avLst/>
          </a:prstGeom>
          <a:noFill/>
        </p:spPr>
        <p:txBody>
          <a:bodyPr wrap="square" rtlCol="0">
            <a:spAutoFit/>
          </a:bodyPr>
          <a:lstStyle/>
          <a:p>
            <a:r>
              <a:rPr lang="en-US" b="1" dirty="0">
                <a:latin typeface="+mj-lt"/>
              </a:rPr>
              <a:t>2011</a:t>
            </a:r>
          </a:p>
        </p:txBody>
      </p:sp>
      <p:sp>
        <p:nvSpPr>
          <p:cNvPr id="3" name="Slide Number Placeholder 2"/>
          <p:cNvSpPr>
            <a:spLocks noGrp="1"/>
          </p:cNvSpPr>
          <p:nvPr>
            <p:ph type="sldNum" sz="quarter" idx="12"/>
          </p:nvPr>
        </p:nvSpPr>
        <p:spPr/>
        <p:txBody>
          <a:bodyPr/>
          <a:lstStyle/>
          <a:p>
            <a:fld id="{6113E31D-E2AB-40D1-8B51-AFA5AFEF393A}" type="slidenum">
              <a:rPr lang="en-US" smtClean="0"/>
              <a:t>23</a:t>
            </a:fld>
            <a:endParaRPr lang="en-US" dirty="0"/>
          </a:p>
        </p:txBody>
      </p:sp>
      <p:graphicFrame>
        <p:nvGraphicFramePr>
          <p:cNvPr id="19" name="Content Placeholder 5"/>
          <p:cNvGraphicFramePr>
            <a:graphicFrameLocks/>
          </p:cNvGraphicFramePr>
          <p:nvPr>
            <p:extLst>
              <p:ext uri="{D42A27DB-BD31-4B8C-83A1-F6EECF244321}">
                <p14:modId xmlns:p14="http://schemas.microsoft.com/office/powerpoint/2010/main" val="2014178369"/>
              </p:ext>
            </p:extLst>
          </p:nvPr>
        </p:nvGraphicFramePr>
        <p:xfrm>
          <a:off x="6126480" y="1573256"/>
          <a:ext cx="4334846" cy="4335463"/>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1"/>
          <p:cNvSpPr txBox="1"/>
          <p:nvPr/>
        </p:nvSpPr>
        <p:spPr>
          <a:xfrm>
            <a:off x="96032" y="2354739"/>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latin typeface="+mj-lt"/>
              </a:rPr>
              <a:t>40%</a:t>
            </a:r>
            <a:endParaRPr lang="en-US" sz="1400" dirty="0">
              <a:latin typeface="+mj-lt"/>
            </a:endParaRPr>
          </a:p>
        </p:txBody>
      </p:sp>
      <p:sp>
        <p:nvSpPr>
          <p:cNvPr id="26" name="TextBox 25"/>
          <p:cNvSpPr txBox="1"/>
          <p:nvPr/>
        </p:nvSpPr>
        <p:spPr>
          <a:xfrm>
            <a:off x="3568232" y="5780638"/>
            <a:ext cx="705852" cy="369332"/>
          </a:xfrm>
          <a:prstGeom prst="rect">
            <a:avLst/>
          </a:prstGeom>
          <a:noFill/>
        </p:spPr>
        <p:txBody>
          <a:bodyPr wrap="square" rtlCol="0">
            <a:spAutoFit/>
          </a:bodyPr>
          <a:lstStyle/>
          <a:p>
            <a:r>
              <a:rPr lang="en-US" b="1" dirty="0" smtClean="0">
                <a:latin typeface="Arial (Body)"/>
              </a:rPr>
              <a:t>2017</a:t>
            </a:r>
            <a:endParaRPr lang="en-US" b="1" dirty="0">
              <a:latin typeface="Arial (Body)"/>
            </a:endParaRPr>
          </a:p>
        </p:txBody>
      </p:sp>
      <p:sp>
        <p:nvSpPr>
          <p:cNvPr id="27" name="TextBox 1"/>
          <p:cNvSpPr txBox="1"/>
          <p:nvPr/>
        </p:nvSpPr>
        <p:spPr>
          <a:xfrm>
            <a:off x="5367958" y="2350815"/>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latin typeface="+mj-lt"/>
              </a:rPr>
              <a:t>40%</a:t>
            </a:r>
            <a:endParaRPr lang="en-US" sz="1400" dirty="0">
              <a:latin typeface="+mj-lt"/>
            </a:endParaRPr>
          </a:p>
        </p:txBody>
      </p:sp>
      <p:cxnSp>
        <p:nvCxnSpPr>
          <p:cNvPr id="18" name="Straight Connector 17"/>
          <p:cNvCxnSpPr/>
          <p:nvPr/>
        </p:nvCxnSpPr>
        <p:spPr>
          <a:xfrm>
            <a:off x="8449239" y="4576682"/>
            <a:ext cx="1027611"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
          <p:cNvSpPr txBox="1"/>
          <p:nvPr/>
        </p:nvSpPr>
        <p:spPr>
          <a:xfrm>
            <a:off x="9263780" y="4364349"/>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latin typeface="+mj-lt"/>
              </a:rPr>
              <a:t>Maine 15%</a:t>
            </a:r>
          </a:p>
        </p:txBody>
      </p:sp>
      <p:sp>
        <p:nvSpPr>
          <p:cNvPr id="5" name="TextBox 1"/>
          <p:cNvSpPr txBox="1"/>
          <p:nvPr/>
        </p:nvSpPr>
        <p:spPr>
          <a:xfrm>
            <a:off x="4166332" y="3099600"/>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latin typeface="+mj-lt"/>
              </a:rPr>
              <a:t>Maine </a:t>
            </a:r>
            <a:r>
              <a:rPr lang="en-US" sz="1800" dirty="0" smtClean="0">
                <a:latin typeface="+mj-lt"/>
              </a:rPr>
              <a:t>30%</a:t>
            </a:r>
            <a:endParaRPr lang="en-US" sz="1800" dirty="0">
              <a:latin typeface="+mj-lt"/>
            </a:endParaRPr>
          </a:p>
        </p:txBody>
      </p:sp>
      <p:sp>
        <p:nvSpPr>
          <p:cNvPr id="30" name="TextBox 29"/>
          <p:cNvSpPr txBox="1"/>
          <p:nvPr/>
        </p:nvSpPr>
        <p:spPr>
          <a:xfrm>
            <a:off x="8607527" y="5814920"/>
            <a:ext cx="705852" cy="369332"/>
          </a:xfrm>
          <a:prstGeom prst="rect">
            <a:avLst/>
          </a:prstGeom>
          <a:noFill/>
        </p:spPr>
        <p:txBody>
          <a:bodyPr wrap="square" rtlCol="0">
            <a:spAutoFit/>
          </a:bodyPr>
          <a:lstStyle/>
          <a:p>
            <a:r>
              <a:rPr lang="en-US" b="1" dirty="0" smtClean="0"/>
              <a:t>2017</a:t>
            </a:r>
            <a:endParaRPr lang="en-US" b="1" dirty="0"/>
          </a:p>
        </p:txBody>
      </p:sp>
      <p:sp>
        <p:nvSpPr>
          <p:cNvPr id="31" name="TextBox 30"/>
          <p:cNvSpPr txBox="1"/>
          <p:nvPr/>
        </p:nvSpPr>
        <p:spPr>
          <a:xfrm>
            <a:off x="7568791" y="5814920"/>
            <a:ext cx="705852" cy="369332"/>
          </a:xfrm>
          <a:prstGeom prst="rect">
            <a:avLst/>
          </a:prstGeom>
          <a:noFill/>
        </p:spPr>
        <p:txBody>
          <a:bodyPr wrap="square" rtlCol="0">
            <a:spAutoFit/>
          </a:bodyPr>
          <a:lstStyle/>
          <a:p>
            <a:r>
              <a:rPr lang="en-US" b="1" dirty="0">
                <a:latin typeface="+mj-lt"/>
              </a:rPr>
              <a:t>2011</a:t>
            </a:r>
          </a:p>
        </p:txBody>
      </p:sp>
    </p:spTree>
    <p:extLst>
      <p:ext uri="{BB962C8B-B14F-4D97-AF65-F5344CB8AC3E}">
        <p14:creationId xmlns:p14="http://schemas.microsoft.com/office/powerpoint/2010/main" val="4077744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8853" t="73320" b="2644"/>
          <a:stretch/>
        </p:blipFill>
        <p:spPr>
          <a:xfrm>
            <a:off x="7105237" y="2346528"/>
            <a:ext cx="1806622" cy="1648326"/>
          </a:xfrm>
          <a:prstGeom prst="rect">
            <a:avLst/>
          </a:prstGeom>
        </p:spPr>
      </p:pic>
      <p:sp>
        <p:nvSpPr>
          <p:cNvPr id="2" name="Title 1"/>
          <p:cNvSpPr>
            <a:spLocks noGrp="1"/>
          </p:cNvSpPr>
          <p:nvPr>
            <p:ph type="title"/>
          </p:nvPr>
        </p:nvSpPr>
        <p:spPr/>
        <p:txBody>
          <a:bodyPr>
            <a:normAutofit/>
          </a:bodyPr>
          <a:lstStyle/>
          <a:p>
            <a:r>
              <a:rPr lang="en-US" dirty="0"/>
              <a:t>Health </a:t>
            </a:r>
            <a:r>
              <a:rPr lang="en-US" dirty="0" smtClean="0"/>
              <a:t>Behaviors- </a:t>
            </a:r>
            <a:r>
              <a:rPr lang="en-US" dirty="0"/>
              <a:t>Smoking</a:t>
            </a:r>
          </a:p>
        </p:txBody>
      </p:sp>
      <p:sp>
        <p:nvSpPr>
          <p:cNvPr id="4" name="Slide Number Placeholder 3"/>
          <p:cNvSpPr>
            <a:spLocks noGrp="1"/>
          </p:cNvSpPr>
          <p:nvPr>
            <p:ph type="sldNum" sz="quarter" idx="12"/>
          </p:nvPr>
        </p:nvSpPr>
        <p:spPr/>
        <p:txBody>
          <a:bodyPr/>
          <a:lstStyle/>
          <a:p>
            <a:fld id="{6113E31D-E2AB-40D1-8B51-AFA5AFEF393A}" type="slidenum">
              <a:rPr lang="en-US" smtClean="0">
                <a:latin typeface="+mj-lt"/>
              </a:rPr>
              <a:t>24</a:t>
            </a:fld>
            <a:endParaRPr lang="en-US" dirty="0">
              <a:latin typeface="+mj-lt"/>
            </a:endParaRPr>
          </a:p>
        </p:txBody>
      </p:sp>
      <p:sp>
        <p:nvSpPr>
          <p:cNvPr id="12" name="TextBox 11"/>
          <p:cNvSpPr txBox="1"/>
          <p:nvPr/>
        </p:nvSpPr>
        <p:spPr>
          <a:xfrm>
            <a:off x="3702124" y="1515531"/>
            <a:ext cx="5209735" cy="830997"/>
          </a:xfrm>
          <a:prstGeom prst="rect">
            <a:avLst/>
          </a:prstGeom>
          <a:noFill/>
        </p:spPr>
        <p:txBody>
          <a:bodyPr wrap="square" rtlCol="0">
            <a:spAutoFit/>
          </a:bodyPr>
          <a:lstStyle/>
          <a:p>
            <a:r>
              <a:rPr lang="en-US" sz="2400" b="1" dirty="0">
                <a:latin typeface="+mj-lt"/>
              </a:rPr>
              <a:t>Current Smoking (Adults</a:t>
            </a:r>
            <a:r>
              <a:rPr lang="en-US" sz="2400" b="1" dirty="0" smtClean="0">
                <a:latin typeface="+mj-lt"/>
              </a:rPr>
              <a:t>), 2016</a:t>
            </a:r>
            <a:endParaRPr lang="en-US" sz="2400" b="1" dirty="0">
              <a:latin typeface="+mj-lt"/>
            </a:endParaRPr>
          </a:p>
          <a:p>
            <a:endParaRPr lang="en-US" sz="2400" b="1" dirty="0">
              <a:latin typeface="+mj-lt"/>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2703"/>
          <a:stretch/>
        </p:blipFill>
        <p:spPr>
          <a:xfrm>
            <a:off x="4551953" y="1931029"/>
            <a:ext cx="2885719" cy="4385550"/>
          </a:xfrm>
          <a:prstGeom prst="rect">
            <a:avLst/>
          </a:prstGeom>
        </p:spPr>
      </p:pic>
      <p:sp>
        <p:nvSpPr>
          <p:cNvPr id="7" name="Rectangle 6"/>
          <p:cNvSpPr/>
          <p:nvPr/>
        </p:nvSpPr>
        <p:spPr>
          <a:xfrm>
            <a:off x="6273038" y="4920916"/>
            <a:ext cx="1824215" cy="1082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58000" y="5919539"/>
            <a:ext cx="685800" cy="385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5191010"/>
            <a:ext cx="4860618" cy="1041561"/>
          </a:xfrm>
          <a:prstGeom prst="rect">
            <a:avLst/>
          </a:prstGeom>
        </p:spPr>
      </p:pic>
    </p:spTree>
    <p:extLst>
      <p:ext uri="{BB962C8B-B14F-4D97-AF65-F5344CB8AC3E}">
        <p14:creationId xmlns:p14="http://schemas.microsoft.com/office/powerpoint/2010/main" val="3283203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Behaviors- Smoking</a:t>
            </a:r>
          </a:p>
        </p:txBody>
      </p:sp>
      <p:sp>
        <p:nvSpPr>
          <p:cNvPr id="4" name="Slide Number Placeholder 3"/>
          <p:cNvSpPr>
            <a:spLocks noGrp="1"/>
          </p:cNvSpPr>
          <p:nvPr>
            <p:ph type="sldNum" sz="quarter" idx="12"/>
          </p:nvPr>
        </p:nvSpPr>
        <p:spPr/>
        <p:txBody>
          <a:bodyPr/>
          <a:lstStyle/>
          <a:p>
            <a:fld id="{6113E31D-E2AB-40D1-8B51-AFA5AFEF393A}" type="slidenum">
              <a:rPr lang="en-US" smtClean="0">
                <a:latin typeface="+mj-lt"/>
              </a:rPr>
              <a:t>25</a:t>
            </a:fld>
            <a:endParaRPr lang="en-US" dirty="0">
              <a:latin typeface="+mj-lt"/>
            </a:endParaRPr>
          </a:p>
        </p:txBody>
      </p:sp>
      <p:graphicFrame>
        <p:nvGraphicFramePr>
          <p:cNvPr id="9" name="Chart 8"/>
          <p:cNvGraphicFramePr/>
          <p:nvPr>
            <p:extLst>
              <p:ext uri="{D42A27DB-BD31-4B8C-83A1-F6EECF244321}">
                <p14:modId xmlns:p14="http://schemas.microsoft.com/office/powerpoint/2010/main" val="421415587"/>
              </p:ext>
            </p:extLst>
          </p:nvPr>
        </p:nvGraphicFramePr>
        <p:xfrm>
          <a:off x="6443174" y="2774403"/>
          <a:ext cx="4712506" cy="325040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415229" y="2770036"/>
            <a:ext cx="762000" cy="307777"/>
          </a:xfrm>
          <a:prstGeom prst="rect">
            <a:avLst/>
          </a:prstGeom>
          <a:noFill/>
        </p:spPr>
        <p:txBody>
          <a:bodyPr wrap="square" rtlCol="0">
            <a:spAutoFit/>
          </a:bodyPr>
          <a:lstStyle/>
          <a:p>
            <a:r>
              <a:rPr lang="en-US" sz="1400" dirty="0" smtClean="0">
                <a:latin typeface="+mj-lt"/>
              </a:rPr>
              <a:t>18%</a:t>
            </a:r>
            <a:endParaRPr lang="en-US" sz="1400" dirty="0">
              <a:latin typeface="+mj-lt"/>
            </a:endParaRPr>
          </a:p>
        </p:txBody>
      </p:sp>
      <p:sp>
        <p:nvSpPr>
          <p:cNvPr id="12" name="TextBox 11"/>
          <p:cNvSpPr txBox="1"/>
          <p:nvPr/>
        </p:nvSpPr>
        <p:spPr>
          <a:xfrm>
            <a:off x="6415229" y="1427123"/>
            <a:ext cx="5209735" cy="1200329"/>
          </a:xfrm>
          <a:prstGeom prst="rect">
            <a:avLst/>
          </a:prstGeom>
          <a:noFill/>
        </p:spPr>
        <p:txBody>
          <a:bodyPr wrap="square" rtlCol="0">
            <a:spAutoFit/>
          </a:bodyPr>
          <a:lstStyle/>
          <a:p>
            <a:r>
              <a:rPr lang="en-US" sz="2400" b="1" dirty="0" smtClean="0">
                <a:latin typeface="+mj-lt"/>
              </a:rPr>
              <a:t>Aroostook: Past-30-day Cigarette Smoking (High School)</a:t>
            </a:r>
            <a:endParaRPr lang="en-US" sz="2400" b="1" dirty="0">
              <a:latin typeface="+mj-lt"/>
            </a:endParaRPr>
          </a:p>
          <a:p>
            <a:endParaRPr lang="en-US" sz="2400" b="1" dirty="0">
              <a:latin typeface="+mj-lt"/>
            </a:endParaRPr>
          </a:p>
        </p:txBody>
      </p:sp>
      <p:graphicFrame>
        <p:nvGraphicFramePr>
          <p:cNvPr id="14" name="Content Placeholder 5"/>
          <p:cNvGraphicFramePr>
            <a:graphicFrameLocks noGrp="1"/>
          </p:cNvGraphicFramePr>
          <p:nvPr>
            <p:ph idx="1"/>
            <p:extLst>
              <p:ext uri="{D42A27DB-BD31-4B8C-83A1-F6EECF244321}">
                <p14:modId xmlns:p14="http://schemas.microsoft.com/office/powerpoint/2010/main" val="985130154"/>
              </p:ext>
            </p:extLst>
          </p:nvPr>
        </p:nvGraphicFramePr>
        <p:xfrm>
          <a:off x="1097280" y="2496603"/>
          <a:ext cx="3736620" cy="373715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
          <p:cNvSpPr txBox="1"/>
          <p:nvPr/>
        </p:nvSpPr>
        <p:spPr>
          <a:xfrm>
            <a:off x="441343" y="2486325"/>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latin typeface="+mj-lt"/>
              </a:rPr>
              <a:t>25% </a:t>
            </a:r>
            <a:endParaRPr lang="en-US" sz="1800" dirty="0">
              <a:latin typeface="+mj-lt"/>
            </a:endParaRPr>
          </a:p>
        </p:txBody>
      </p:sp>
      <p:sp>
        <p:nvSpPr>
          <p:cNvPr id="17" name="TextBox 16"/>
          <p:cNvSpPr txBox="1"/>
          <p:nvPr/>
        </p:nvSpPr>
        <p:spPr>
          <a:xfrm>
            <a:off x="941782" y="1432891"/>
            <a:ext cx="5209735" cy="1200329"/>
          </a:xfrm>
          <a:prstGeom prst="rect">
            <a:avLst/>
          </a:prstGeom>
          <a:noFill/>
        </p:spPr>
        <p:txBody>
          <a:bodyPr wrap="square" rtlCol="0">
            <a:spAutoFit/>
          </a:bodyPr>
          <a:lstStyle/>
          <a:p>
            <a:r>
              <a:rPr lang="en-US" sz="2400" b="1" dirty="0" smtClean="0">
                <a:latin typeface="+mj-lt"/>
              </a:rPr>
              <a:t>Aroostook: Past-30-day </a:t>
            </a:r>
            <a:br>
              <a:rPr lang="en-US" sz="2400" b="1" dirty="0" smtClean="0">
                <a:latin typeface="+mj-lt"/>
              </a:rPr>
            </a:br>
            <a:r>
              <a:rPr lang="en-US" sz="2400" b="1" dirty="0" smtClean="0">
                <a:latin typeface="+mj-lt"/>
              </a:rPr>
              <a:t>E-Cigarette Use (High School)</a:t>
            </a:r>
            <a:endParaRPr lang="en-US" sz="2400" b="1" dirty="0">
              <a:latin typeface="+mj-lt"/>
            </a:endParaRPr>
          </a:p>
          <a:p>
            <a:endParaRPr lang="en-US" sz="2400" b="1" dirty="0">
              <a:latin typeface="+mj-lt"/>
            </a:endParaRPr>
          </a:p>
        </p:txBody>
      </p:sp>
    </p:spTree>
    <p:extLst>
      <p:ext uri="{BB962C8B-B14F-4D97-AF65-F5344CB8AC3E}">
        <p14:creationId xmlns:p14="http://schemas.microsoft.com/office/powerpoint/2010/main" val="2748368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430986"/>
            <a:ext cx="10717731" cy="968440"/>
          </a:xfrm>
        </p:spPr>
        <p:txBody>
          <a:bodyPr>
            <a:noAutofit/>
          </a:bodyPr>
          <a:lstStyle/>
          <a:p>
            <a:r>
              <a:rPr lang="en-US" dirty="0"/>
              <a:t>Health </a:t>
            </a:r>
            <a:r>
              <a:rPr lang="en-US" dirty="0" smtClean="0"/>
              <a:t>Behaviors- Substance </a:t>
            </a:r>
            <a:r>
              <a:rPr lang="en-US" dirty="0"/>
              <a:t>Use</a:t>
            </a:r>
          </a:p>
        </p:txBody>
      </p:sp>
      <p:sp>
        <p:nvSpPr>
          <p:cNvPr id="4" name="Slide Number Placeholder 3"/>
          <p:cNvSpPr>
            <a:spLocks noGrp="1"/>
          </p:cNvSpPr>
          <p:nvPr>
            <p:ph type="sldNum" sz="quarter" idx="12"/>
          </p:nvPr>
        </p:nvSpPr>
        <p:spPr/>
        <p:txBody>
          <a:bodyPr/>
          <a:lstStyle/>
          <a:p>
            <a:fld id="{6113E31D-E2AB-40D1-8B51-AFA5AFEF393A}" type="slidenum">
              <a:rPr lang="en-US" smtClean="0"/>
              <a:t>26</a:t>
            </a:fld>
            <a:endParaRPr lang="en-US" dirty="0"/>
          </a:p>
        </p:txBody>
      </p:sp>
      <p:graphicFrame>
        <p:nvGraphicFramePr>
          <p:cNvPr id="13" name="Chart 12"/>
          <p:cNvGraphicFramePr/>
          <p:nvPr>
            <p:extLst>
              <p:ext uri="{D42A27DB-BD31-4B8C-83A1-F6EECF244321}">
                <p14:modId xmlns:p14="http://schemas.microsoft.com/office/powerpoint/2010/main" val="2991883914"/>
              </p:ext>
            </p:extLst>
          </p:nvPr>
        </p:nvGraphicFramePr>
        <p:xfrm>
          <a:off x="3571156" y="2552496"/>
          <a:ext cx="5769976" cy="368249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
          <p:cNvSpPr txBox="1"/>
          <p:nvPr/>
        </p:nvSpPr>
        <p:spPr>
          <a:xfrm>
            <a:off x="2478036" y="2508577"/>
            <a:ext cx="1963408" cy="2764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mj-lt"/>
              </a:rPr>
              <a:t>30% </a:t>
            </a:r>
            <a:endParaRPr lang="en-US" sz="1600" dirty="0">
              <a:latin typeface="+mj-lt"/>
            </a:endParaRPr>
          </a:p>
        </p:txBody>
      </p:sp>
      <p:sp>
        <p:nvSpPr>
          <p:cNvPr id="5" name="Rectangle 4"/>
          <p:cNvSpPr/>
          <p:nvPr/>
        </p:nvSpPr>
        <p:spPr>
          <a:xfrm>
            <a:off x="2819400" y="1447870"/>
            <a:ext cx="6096000" cy="830997"/>
          </a:xfrm>
          <a:prstGeom prst="rect">
            <a:avLst/>
          </a:prstGeom>
        </p:spPr>
        <p:txBody>
          <a:bodyPr>
            <a:spAutoFit/>
          </a:bodyPr>
          <a:lstStyle/>
          <a:p>
            <a:pPr algn="ctr">
              <a:defRPr sz="1862" b="0" i="0" u="none" strike="noStrike" kern="1200" spc="0" baseline="0">
                <a:solidFill>
                  <a:srgbClr val="000000">
                    <a:lumMod val="65000"/>
                    <a:lumOff val="35000"/>
                  </a:srgbClr>
                </a:solidFill>
                <a:latin typeface="+mn-lt"/>
                <a:ea typeface="+mn-ea"/>
                <a:cs typeface="+mn-cs"/>
              </a:defRPr>
            </a:pPr>
            <a:r>
              <a:rPr lang="en-US" sz="2400" b="1" dirty="0" smtClean="0">
                <a:solidFill>
                  <a:schemeClr val="tx1">
                    <a:lumMod val="95000"/>
                    <a:lumOff val="5000"/>
                  </a:schemeClr>
                </a:solidFill>
                <a:latin typeface="+mj-lt"/>
              </a:rPr>
              <a:t>Aroostook: Past-30-day Alcohol </a:t>
            </a:r>
            <a:r>
              <a:rPr lang="en-US" sz="2400" b="1" dirty="0">
                <a:solidFill>
                  <a:schemeClr val="tx1">
                    <a:lumMod val="95000"/>
                    <a:lumOff val="5000"/>
                  </a:schemeClr>
                </a:solidFill>
                <a:latin typeface="+mj-lt"/>
              </a:rPr>
              <a:t>and </a:t>
            </a:r>
            <a:r>
              <a:rPr lang="en-US" sz="2400" b="1" dirty="0" smtClean="0">
                <a:solidFill>
                  <a:schemeClr val="tx1">
                    <a:lumMod val="95000"/>
                    <a:lumOff val="5000"/>
                  </a:schemeClr>
                </a:solidFill>
                <a:latin typeface="+mj-lt"/>
              </a:rPr>
              <a:t>Marijuana Use </a:t>
            </a:r>
            <a:r>
              <a:rPr lang="en-US" sz="2400" b="1" dirty="0">
                <a:solidFill>
                  <a:schemeClr val="tx1">
                    <a:lumMod val="95000"/>
                    <a:lumOff val="5000"/>
                  </a:schemeClr>
                </a:solidFill>
                <a:latin typeface="+mj-lt"/>
              </a:rPr>
              <a:t>(High School)</a:t>
            </a:r>
          </a:p>
        </p:txBody>
      </p:sp>
    </p:spTree>
    <p:extLst>
      <p:ext uri="{BB962C8B-B14F-4D97-AF65-F5344CB8AC3E}">
        <p14:creationId xmlns:p14="http://schemas.microsoft.com/office/powerpoint/2010/main" val="1599739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t>
            </a:r>
            <a:r>
              <a:rPr lang="en-US" dirty="0" smtClean="0"/>
              <a:t>Outcomes- Cancer</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2189428463"/>
              </p:ext>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t>27</a:t>
            </a:fld>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527"/>
          <a:stretch/>
        </p:blipFill>
        <p:spPr>
          <a:xfrm>
            <a:off x="4442555" y="1540281"/>
            <a:ext cx="3134625" cy="4739141"/>
          </a:xfrm>
          <a:prstGeom prst="rect">
            <a:avLst/>
          </a:prstGeom>
        </p:spPr>
      </p:pic>
      <p:sp>
        <p:nvSpPr>
          <p:cNvPr id="7" name="TextBox 6"/>
          <p:cNvSpPr txBox="1"/>
          <p:nvPr/>
        </p:nvSpPr>
        <p:spPr>
          <a:xfrm>
            <a:off x="2269398" y="1610996"/>
            <a:ext cx="2904182" cy="1200329"/>
          </a:xfrm>
          <a:prstGeom prst="rect">
            <a:avLst/>
          </a:prstGeom>
          <a:noFill/>
        </p:spPr>
        <p:txBody>
          <a:bodyPr wrap="square" rtlCol="0">
            <a:spAutoFit/>
          </a:bodyPr>
          <a:lstStyle/>
          <a:p>
            <a:r>
              <a:rPr lang="en-US" sz="2400" b="1" dirty="0" smtClean="0">
                <a:latin typeface="+mj-lt"/>
              </a:rPr>
              <a:t>All Cancer Deaths, 2016</a:t>
            </a:r>
            <a:endParaRPr lang="en-US" sz="2400" b="1" dirty="0">
              <a:latin typeface="+mj-lt"/>
            </a:endParaRPr>
          </a:p>
          <a:p>
            <a:endParaRPr lang="en-US" sz="2400" b="1" dirty="0">
              <a:latin typeface="+mj-lt"/>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9615" t="72982"/>
          <a:stretch/>
        </p:blipFill>
        <p:spPr>
          <a:xfrm>
            <a:off x="7206916" y="1884894"/>
            <a:ext cx="1785624" cy="1852863"/>
          </a:xfrm>
          <a:prstGeom prst="rect">
            <a:avLst/>
          </a:prstGeom>
        </p:spPr>
      </p:pic>
      <p:sp>
        <p:nvSpPr>
          <p:cNvPr id="9" name="Rectangle 8"/>
          <p:cNvSpPr/>
          <p:nvPr/>
        </p:nvSpPr>
        <p:spPr>
          <a:xfrm>
            <a:off x="6126480" y="5113421"/>
            <a:ext cx="1790299" cy="1166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0" y="5113421"/>
            <a:ext cx="4782969" cy="1024922"/>
          </a:xfrm>
          <a:prstGeom prst="rect">
            <a:avLst/>
          </a:prstGeom>
        </p:spPr>
      </p:pic>
    </p:spTree>
    <p:extLst>
      <p:ext uri="{BB962C8B-B14F-4D97-AF65-F5344CB8AC3E}">
        <p14:creationId xmlns:p14="http://schemas.microsoft.com/office/powerpoint/2010/main" val="1384562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924" y="310691"/>
            <a:ext cx="10349202" cy="986020"/>
          </a:xfrm>
        </p:spPr>
        <p:txBody>
          <a:bodyPr>
            <a:noAutofit/>
          </a:bodyPr>
          <a:lstStyle/>
          <a:p>
            <a:r>
              <a:rPr lang="en-US" dirty="0"/>
              <a:t>Health </a:t>
            </a:r>
            <a:r>
              <a:rPr lang="en-US" dirty="0" smtClean="0"/>
              <a:t>Outcomes- Adult </a:t>
            </a:r>
            <a:r>
              <a:rPr lang="en-US" dirty="0"/>
              <a:t>Chronic Disease</a:t>
            </a:r>
          </a:p>
        </p:txBody>
      </p:sp>
      <p:graphicFrame>
        <p:nvGraphicFramePr>
          <p:cNvPr id="4" name="Content Placeholder 5"/>
          <p:cNvGraphicFramePr>
            <a:graphicFrameLocks/>
          </p:cNvGraphicFramePr>
          <p:nvPr>
            <p:extLst>
              <p:ext uri="{D42A27DB-BD31-4B8C-83A1-F6EECF244321}">
                <p14:modId xmlns:p14="http://schemas.microsoft.com/office/powerpoint/2010/main" val="801360482"/>
              </p:ext>
            </p:extLst>
          </p:nvPr>
        </p:nvGraphicFramePr>
        <p:xfrm>
          <a:off x="773418" y="2290842"/>
          <a:ext cx="4877925" cy="415910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3806305" y="3598507"/>
            <a:ext cx="1143970" cy="1"/>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4726407" y="3414380"/>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10%</a:t>
            </a:r>
            <a:endParaRPr lang="en-US" sz="1600" dirty="0">
              <a:latin typeface="+mj-lt"/>
            </a:endParaRPr>
          </a:p>
        </p:txBody>
      </p:sp>
      <p:graphicFrame>
        <p:nvGraphicFramePr>
          <p:cNvPr id="13" name="Content Placeholder 5"/>
          <p:cNvGraphicFramePr>
            <a:graphicFrameLocks/>
          </p:cNvGraphicFramePr>
          <p:nvPr>
            <p:extLst>
              <p:ext uri="{D42A27DB-BD31-4B8C-83A1-F6EECF244321}">
                <p14:modId xmlns:p14="http://schemas.microsoft.com/office/powerpoint/2010/main" val="1869712443"/>
              </p:ext>
            </p:extLst>
          </p:nvPr>
        </p:nvGraphicFramePr>
        <p:xfrm>
          <a:off x="6297194" y="1888761"/>
          <a:ext cx="5178932" cy="457102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p:cNvCxnSpPr/>
          <p:nvPr/>
        </p:nvCxnSpPr>
        <p:spPr>
          <a:xfrm>
            <a:off x="9524115" y="3296918"/>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
          <p:cNvSpPr txBox="1"/>
          <p:nvPr/>
        </p:nvSpPr>
        <p:spPr>
          <a:xfrm>
            <a:off x="10186952" y="3122404"/>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12%</a:t>
            </a:r>
            <a:endParaRPr lang="en-US" sz="1600" dirty="0">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28</a:t>
            </a:fld>
            <a:endParaRPr lang="en-US" dirty="0"/>
          </a:p>
        </p:txBody>
      </p:sp>
      <p:sp>
        <p:nvSpPr>
          <p:cNvPr id="5" name="TextBox 4"/>
          <p:cNvSpPr txBox="1"/>
          <p:nvPr/>
        </p:nvSpPr>
        <p:spPr>
          <a:xfrm>
            <a:off x="709917" y="2276799"/>
            <a:ext cx="693787" cy="307777"/>
          </a:xfrm>
          <a:prstGeom prst="rect">
            <a:avLst/>
          </a:prstGeom>
          <a:noFill/>
        </p:spPr>
        <p:txBody>
          <a:bodyPr wrap="square" rtlCol="0">
            <a:spAutoFit/>
          </a:bodyPr>
          <a:lstStyle/>
          <a:p>
            <a:r>
              <a:rPr lang="en-US" sz="1400" dirty="0" smtClean="0">
                <a:latin typeface="+mj-lt"/>
              </a:rPr>
              <a:t>15%</a:t>
            </a:r>
            <a:endParaRPr lang="en-US" sz="1400" dirty="0">
              <a:latin typeface="+mj-lt"/>
            </a:endParaRPr>
          </a:p>
        </p:txBody>
      </p:sp>
      <p:sp>
        <p:nvSpPr>
          <p:cNvPr id="22" name="TextBox 21"/>
          <p:cNvSpPr txBox="1"/>
          <p:nvPr/>
        </p:nvSpPr>
        <p:spPr>
          <a:xfrm>
            <a:off x="6152923" y="2343793"/>
            <a:ext cx="693787" cy="307777"/>
          </a:xfrm>
          <a:prstGeom prst="rect">
            <a:avLst/>
          </a:prstGeom>
          <a:noFill/>
        </p:spPr>
        <p:txBody>
          <a:bodyPr wrap="square" rtlCol="0">
            <a:spAutoFit/>
          </a:bodyPr>
          <a:lstStyle/>
          <a:p>
            <a:r>
              <a:rPr lang="en-US" sz="1400" dirty="0" smtClean="0">
                <a:latin typeface="+mj-lt"/>
              </a:rPr>
              <a:t>15%</a:t>
            </a:r>
            <a:endParaRPr lang="en-US" sz="1400" dirty="0">
              <a:latin typeface="+mj-lt"/>
            </a:endParaRPr>
          </a:p>
        </p:txBody>
      </p:sp>
      <p:sp>
        <p:nvSpPr>
          <p:cNvPr id="12" name="TextBox 11"/>
          <p:cNvSpPr txBox="1"/>
          <p:nvPr/>
        </p:nvSpPr>
        <p:spPr>
          <a:xfrm>
            <a:off x="1089855" y="1448201"/>
            <a:ext cx="5161385" cy="1200329"/>
          </a:xfrm>
          <a:prstGeom prst="rect">
            <a:avLst/>
          </a:prstGeom>
          <a:noFill/>
        </p:spPr>
        <p:txBody>
          <a:bodyPr wrap="square" rtlCol="0">
            <a:spAutoFit/>
          </a:bodyPr>
          <a:lstStyle/>
          <a:p>
            <a:r>
              <a:rPr lang="en-US" sz="2400" b="1" dirty="0" smtClean="0">
                <a:latin typeface="+mj-lt"/>
              </a:rPr>
              <a:t>Aroostook: Diabetes Prevalence (Adults)</a:t>
            </a:r>
            <a:endParaRPr lang="en-US" sz="2400" b="1" dirty="0">
              <a:latin typeface="+mj-lt"/>
            </a:endParaRPr>
          </a:p>
          <a:p>
            <a:endParaRPr lang="en-US" sz="2400" b="1" dirty="0">
              <a:latin typeface="+mj-lt"/>
            </a:endParaRPr>
          </a:p>
        </p:txBody>
      </p:sp>
      <p:sp>
        <p:nvSpPr>
          <p:cNvPr id="14" name="TextBox 13"/>
          <p:cNvSpPr txBox="1"/>
          <p:nvPr/>
        </p:nvSpPr>
        <p:spPr>
          <a:xfrm>
            <a:off x="6314741" y="1459845"/>
            <a:ext cx="5161385" cy="1200329"/>
          </a:xfrm>
          <a:prstGeom prst="rect">
            <a:avLst/>
          </a:prstGeom>
          <a:noFill/>
        </p:spPr>
        <p:txBody>
          <a:bodyPr wrap="square" rtlCol="0">
            <a:spAutoFit/>
          </a:bodyPr>
          <a:lstStyle/>
          <a:p>
            <a:r>
              <a:rPr lang="en-US" sz="2400" b="1" dirty="0" smtClean="0">
                <a:latin typeface="+mj-lt"/>
              </a:rPr>
              <a:t>Aroostook: Asthma Prevalence (Adults)</a:t>
            </a:r>
            <a:endParaRPr lang="en-US" sz="2400" b="1" dirty="0">
              <a:latin typeface="+mj-lt"/>
            </a:endParaRPr>
          </a:p>
          <a:p>
            <a:endParaRPr lang="en-US" sz="2400" b="1" dirty="0">
              <a:latin typeface="+mj-lt"/>
            </a:endParaRPr>
          </a:p>
        </p:txBody>
      </p:sp>
    </p:spTree>
    <p:extLst>
      <p:ext uri="{BB962C8B-B14F-4D97-AF65-F5344CB8AC3E}">
        <p14:creationId xmlns:p14="http://schemas.microsoft.com/office/powerpoint/2010/main" val="2379391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924" y="310691"/>
            <a:ext cx="10058400" cy="986020"/>
          </a:xfrm>
        </p:spPr>
        <p:txBody>
          <a:bodyPr>
            <a:noAutofit/>
          </a:bodyPr>
          <a:lstStyle/>
          <a:p>
            <a:r>
              <a:rPr lang="en-US" dirty="0"/>
              <a:t>Health </a:t>
            </a:r>
            <a:r>
              <a:rPr lang="en-US" dirty="0" smtClean="0"/>
              <a:t>Outcomes-Adult </a:t>
            </a:r>
            <a:r>
              <a:rPr lang="en-US" dirty="0"/>
              <a:t>Chronic Disease</a:t>
            </a:r>
          </a:p>
        </p:txBody>
      </p:sp>
      <p:graphicFrame>
        <p:nvGraphicFramePr>
          <p:cNvPr id="14" name="Content Placeholder 5"/>
          <p:cNvGraphicFramePr>
            <a:graphicFrameLocks/>
          </p:cNvGraphicFramePr>
          <p:nvPr>
            <p:extLst>
              <p:ext uri="{D42A27DB-BD31-4B8C-83A1-F6EECF244321}">
                <p14:modId xmlns:p14="http://schemas.microsoft.com/office/powerpoint/2010/main" val="1185038052"/>
              </p:ext>
            </p:extLst>
          </p:nvPr>
        </p:nvGraphicFramePr>
        <p:xfrm>
          <a:off x="68585" y="1906036"/>
          <a:ext cx="5692513" cy="42862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5"/>
          <p:cNvGraphicFramePr>
            <a:graphicFrameLocks/>
          </p:cNvGraphicFramePr>
          <p:nvPr>
            <p:extLst>
              <p:ext uri="{D42A27DB-BD31-4B8C-83A1-F6EECF244321}">
                <p14:modId xmlns:p14="http://schemas.microsoft.com/office/powerpoint/2010/main" val="3038983439"/>
              </p:ext>
            </p:extLst>
          </p:nvPr>
        </p:nvGraphicFramePr>
        <p:xfrm>
          <a:off x="6061260" y="1296711"/>
          <a:ext cx="5696712" cy="4895539"/>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7"/>
          <p:cNvCxnSpPr/>
          <p:nvPr/>
        </p:nvCxnSpPr>
        <p:spPr>
          <a:xfrm>
            <a:off x="9996154" y="4017058"/>
            <a:ext cx="935242"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Box 1"/>
          <p:cNvSpPr txBox="1"/>
          <p:nvPr/>
        </p:nvSpPr>
        <p:spPr>
          <a:xfrm>
            <a:off x="10675672" y="3832366"/>
            <a:ext cx="1773410" cy="4990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34%</a:t>
            </a:r>
            <a:endParaRPr lang="en-US" sz="1600" dirty="0">
              <a:latin typeface="+mj-lt"/>
            </a:endParaRPr>
          </a:p>
        </p:txBody>
      </p:sp>
      <p:cxnSp>
        <p:nvCxnSpPr>
          <p:cNvPr id="20" name="Straight Connector 19"/>
          <p:cNvCxnSpPr/>
          <p:nvPr/>
        </p:nvCxnSpPr>
        <p:spPr>
          <a:xfrm flipV="1">
            <a:off x="3832635" y="3832365"/>
            <a:ext cx="1042737" cy="1"/>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4664818" y="3649852"/>
            <a:ext cx="1773410" cy="3766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39%</a:t>
            </a:r>
            <a:endParaRPr lang="en-US" sz="1600" dirty="0">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latin typeface="+mj-lt"/>
              </a:rPr>
              <a:t>29</a:t>
            </a:fld>
            <a:endParaRPr lang="en-US" dirty="0">
              <a:latin typeface="+mj-lt"/>
            </a:endParaRPr>
          </a:p>
        </p:txBody>
      </p:sp>
      <p:sp>
        <p:nvSpPr>
          <p:cNvPr id="22" name="TextBox 21"/>
          <p:cNvSpPr txBox="1"/>
          <p:nvPr/>
        </p:nvSpPr>
        <p:spPr>
          <a:xfrm>
            <a:off x="191747" y="2136991"/>
            <a:ext cx="693787" cy="307777"/>
          </a:xfrm>
          <a:prstGeom prst="rect">
            <a:avLst/>
          </a:prstGeom>
          <a:noFill/>
        </p:spPr>
        <p:txBody>
          <a:bodyPr wrap="square" rtlCol="0">
            <a:spAutoFit/>
          </a:bodyPr>
          <a:lstStyle/>
          <a:p>
            <a:r>
              <a:rPr lang="en-US" sz="1400" dirty="0" smtClean="0">
                <a:latin typeface="+mj-lt"/>
              </a:rPr>
              <a:t>60%</a:t>
            </a:r>
            <a:endParaRPr lang="en-US" sz="1400" dirty="0">
              <a:latin typeface="+mj-lt"/>
            </a:endParaRPr>
          </a:p>
        </p:txBody>
      </p:sp>
      <p:sp>
        <p:nvSpPr>
          <p:cNvPr id="23" name="TextBox 22"/>
          <p:cNvSpPr txBox="1"/>
          <p:nvPr/>
        </p:nvSpPr>
        <p:spPr>
          <a:xfrm>
            <a:off x="6088350" y="2136991"/>
            <a:ext cx="693787" cy="307777"/>
          </a:xfrm>
          <a:prstGeom prst="rect">
            <a:avLst/>
          </a:prstGeom>
          <a:noFill/>
        </p:spPr>
        <p:txBody>
          <a:bodyPr wrap="square" rtlCol="0">
            <a:spAutoFit/>
          </a:bodyPr>
          <a:lstStyle/>
          <a:p>
            <a:r>
              <a:rPr lang="en-US" sz="1400" dirty="0" smtClean="0">
                <a:latin typeface="+mj-lt"/>
              </a:rPr>
              <a:t>60%</a:t>
            </a:r>
            <a:endParaRPr lang="en-US" sz="1400" dirty="0">
              <a:latin typeface="+mj-lt"/>
            </a:endParaRPr>
          </a:p>
        </p:txBody>
      </p:sp>
      <p:sp>
        <p:nvSpPr>
          <p:cNvPr id="12" name="TextBox 11"/>
          <p:cNvSpPr txBox="1"/>
          <p:nvPr/>
        </p:nvSpPr>
        <p:spPr>
          <a:xfrm>
            <a:off x="687375" y="1448201"/>
            <a:ext cx="5613474" cy="1200329"/>
          </a:xfrm>
          <a:prstGeom prst="rect">
            <a:avLst/>
          </a:prstGeom>
          <a:noFill/>
        </p:spPr>
        <p:txBody>
          <a:bodyPr wrap="square" rtlCol="0">
            <a:spAutoFit/>
          </a:bodyPr>
          <a:lstStyle/>
          <a:p>
            <a:r>
              <a:rPr lang="en-US" sz="2400" b="1" dirty="0" smtClean="0">
                <a:latin typeface="+mj-lt"/>
              </a:rPr>
              <a:t>Aroostook: High Cholesterol </a:t>
            </a:r>
          </a:p>
          <a:p>
            <a:r>
              <a:rPr lang="en-US" sz="2400" b="1" dirty="0" smtClean="0">
                <a:latin typeface="+mj-lt"/>
              </a:rPr>
              <a:t>(Adults)</a:t>
            </a:r>
            <a:endParaRPr lang="en-US" sz="2400" b="1" dirty="0">
              <a:latin typeface="+mj-lt"/>
            </a:endParaRPr>
          </a:p>
          <a:p>
            <a:endParaRPr lang="en-US" sz="2400" b="1" dirty="0">
              <a:latin typeface="+mj-lt"/>
            </a:endParaRPr>
          </a:p>
        </p:txBody>
      </p:sp>
      <p:sp>
        <p:nvSpPr>
          <p:cNvPr id="13" name="TextBox 12"/>
          <p:cNvSpPr txBox="1"/>
          <p:nvPr/>
        </p:nvSpPr>
        <p:spPr>
          <a:xfrm>
            <a:off x="6628101" y="1442845"/>
            <a:ext cx="5161385" cy="1200329"/>
          </a:xfrm>
          <a:prstGeom prst="rect">
            <a:avLst/>
          </a:prstGeom>
          <a:noFill/>
        </p:spPr>
        <p:txBody>
          <a:bodyPr wrap="square" rtlCol="0">
            <a:spAutoFit/>
          </a:bodyPr>
          <a:lstStyle/>
          <a:p>
            <a:r>
              <a:rPr lang="en-US" sz="2400" b="1" dirty="0" smtClean="0">
                <a:latin typeface="+mj-lt"/>
              </a:rPr>
              <a:t>Aroostook: High Blood Pressure (Adults)</a:t>
            </a:r>
            <a:endParaRPr lang="en-US" sz="2400" b="1" dirty="0">
              <a:latin typeface="+mj-lt"/>
            </a:endParaRPr>
          </a:p>
          <a:p>
            <a:endParaRPr lang="en-US" sz="2400" b="1" dirty="0">
              <a:latin typeface="+mj-lt"/>
            </a:endParaRPr>
          </a:p>
        </p:txBody>
      </p:sp>
    </p:spTree>
    <p:extLst>
      <p:ext uri="{BB962C8B-B14F-4D97-AF65-F5344CB8AC3E}">
        <p14:creationId xmlns:p14="http://schemas.microsoft.com/office/powerpoint/2010/main" val="4219350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97408" y="317176"/>
            <a:ext cx="11058144" cy="968440"/>
          </a:xfrm>
        </p:spPr>
        <p:txBody>
          <a:bodyPr>
            <a:normAutofit fontScale="90000"/>
          </a:bodyPr>
          <a:lstStyle/>
          <a:p>
            <a:r>
              <a:rPr lang="en-US" dirty="0"/>
              <a:t>Thank you to the following sponsors of this forum!</a:t>
            </a:r>
            <a:endParaRPr lang="en-US" alt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98604001"/>
              </p:ext>
            </p:extLst>
          </p:nvPr>
        </p:nvGraphicFramePr>
        <p:xfrm>
          <a:off x="1769423" y="1598967"/>
          <a:ext cx="9037122" cy="4440761"/>
        </p:xfrm>
        <a:graphic>
          <a:graphicData uri="http://schemas.openxmlformats.org/drawingml/2006/table">
            <a:tbl>
              <a:tblPr>
                <a:tableStyleId>{5C22544A-7EE6-4342-B048-85BDC9FD1C3A}</a:tableStyleId>
              </a:tblPr>
              <a:tblGrid>
                <a:gridCol w="3170712">
                  <a:extLst>
                    <a:ext uri="{9D8B030D-6E8A-4147-A177-3AD203B41FA5}">
                      <a16:colId xmlns="" xmlns:a16="http://schemas.microsoft.com/office/drawing/2014/main" val="20000"/>
                    </a:ext>
                  </a:extLst>
                </a:gridCol>
                <a:gridCol w="5866410">
                  <a:extLst>
                    <a:ext uri="{9D8B030D-6E8A-4147-A177-3AD203B41FA5}">
                      <a16:colId xmlns="" xmlns:a16="http://schemas.microsoft.com/office/drawing/2014/main" val="20001"/>
                    </a:ext>
                  </a:extLst>
                </a:gridCol>
              </a:tblGrid>
              <a:tr h="342251">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Laura Turner</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The Aroostook Medical Center</a:t>
                      </a:r>
                    </a:p>
                  </a:txBody>
                  <a:tcPr marL="9525" marR="9525" marT="9525" marB="0" anchor="ctr">
                    <a:solidFill>
                      <a:srgbClr val="A2ADB1">
                        <a:alpha val="25098"/>
                      </a:srgbClr>
                    </a:solidFill>
                  </a:tcPr>
                </a:tc>
                <a:extLst>
                  <a:ext uri="{0D108BD9-81ED-4DB2-BD59-A6C34878D82A}">
                    <a16:rowId xmlns="" xmlns:a16="http://schemas.microsoft.com/office/drawing/2014/main" val="10000"/>
                  </a:ext>
                </a:extLst>
              </a:tr>
              <a:tr h="342251">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Leah Buck</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Northern Maine AHEC</a:t>
                      </a:r>
                    </a:p>
                  </a:txBody>
                  <a:tcPr marL="9525" marR="9525" marT="9525" marB="0" anchor="ctr">
                    <a:solidFill>
                      <a:srgbClr val="A2ADB1">
                        <a:alpha val="25098"/>
                      </a:srgbClr>
                    </a:solidFill>
                  </a:tcPr>
                </a:tc>
                <a:extLst>
                  <a:ext uri="{0D108BD9-81ED-4DB2-BD59-A6C34878D82A}">
                    <a16:rowId xmlns="" xmlns:a16="http://schemas.microsoft.com/office/drawing/2014/main" val="10001"/>
                  </a:ext>
                </a:extLst>
              </a:tr>
              <a:tr h="342251">
                <a:tc>
                  <a:txBody>
                    <a:bodyPr/>
                    <a:lstStyle/>
                    <a:p>
                      <a:pPr algn="ctr" fontAlgn="ctr"/>
                      <a:r>
                        <a:rPr lang="en-US" sz="2000" b="0" i="0" u="none" strike="noStrike" dirty="0" smtClean="0">
                          <a:solidFill>
                            <a:srgbClr val="000000"/>
                          </a:solidFill>
                          <a:effectLst/>
                          <a:latin typeface="Calibri" panose="020F0502020204030204" pitchFamily="34" charset="0"/>
                          <a:cs typeface="Times New Roman" panose="02020603050405020304" pitchFamily="18" charset="0"/>
                        </a:rPr>
                        <a:t>Nichole Cullinan</a:t>
                      </a:r>
                      <a:endParaRPr lang="en-US" sz="2000" b="0" i="0" u="none" strike="noStrike" dirty="0">
                        <a:solidFill>
                          <a:srgbClr val="000000"/>
                        </a:solidFill>
                        <a:effectLst/>
                        <a:latin typeface="Calibri" panose="020F0502020204030204" pitchFamily="34" charset="0"/>
                        <a:cs typeface="Times New Roman" panose="02020603050405020304" pitchFamily="18" charset="0"/>
                      </a:endParaRPr>
                    </a:p>
                  </a:txBody>
                  <a:tcPr marL="9525" marR="9525" marT="9525" marB="0" anchor="ctr">
                    <a:solidFill>
                      <a:srgbClr val="A2ADB1">
                        <a:alpha val="25098"/>
                      </a:srgbClr>
                    </a:solidFill>
                  </a:tcPr>
                </a:tc>
                <a:tc>
                  <a:txBody>
                    <a:bodyPr/>
                    <a:lstStyle/>
                    <a:p>
                      <a:pPr algn="ctr"/>
                      <a:r>
                        <a:rPr lang="en-US" sz="2000" b="0" dirty="0">
                          <a:latin typeface="Calibri" panose="020F0502020204030204" pitchFamily="34" charset="0"/>
                        </a:rPr>
                        <a:t>Houlton Regional Hospital</a:t>
                      </a:r>
                    </a:p>
                  </a:txBody>
                  <a:tcPr marL="9525" marR="9525" marT="9525" marB="0" anchor="ctr">
                    <a:solidFill>
                      <a:srgbClr val="A2ADB1">
                        <a:alpha val="25098"/>
                      </a:srgbClr>
                    </a:solidFill>
                  </a:tcPr>
                </a:tc>
                <a:extLst>
                  <a:ext uri="{0D108BD9-81ED-4DB2-BD59-A6C34878D82A}">
                    <a16:rowId xmlns="" xmlns:a16="http://schemas.microsoft.com/office/drawing/2014/main" val="1599352873"/>
                  </a:ext>
                </a:extLst>
              </a:tr>
              <a:tr h="342251">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Rachael Albert</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University of Maine at Fort Kent</a:t>
                      </a:r>
                    </a:p>
                  </a:txBody>
                  <a:tcPr marL="9525" marR="9525" marT="9525" marB="0" anchor="ctr">
                    <a:solidFill>
                      <a:srgbClr val="A2ADB1">
                        <a:alpha val="25098"/>
                      </a:srgbClr>
                    </a:solidFill>
                  </a:tcPr>
                </a:tc>
                <a:extLst>
                  <a:ext uri="{0D108BD9-81ED-4DB2-BD59-A6C34878D82A}">
                    <a16:rowId xmlns="" xmlns:a16="http://schemas.microsoft.com/office/drawing/2014/main" val="3779578958"/>
                  </a:ext>
                </a:extLst>
              </a:tr>
              <a:tr h="342251">
                <a:tc>
                  <a:txBody>
                    <a:bodyPr/>
                    <a:lstStyle/>
                    <a:p>
                      <a:pPr algn="ctr" fontAlgn="ctr"/>
                      <a:r>
                        <a:rPr lang="en-US" sz="2000" b="0" i="0" u="none" strike="noStrike" baseline="0" dirty="0">
                          <a:solidFill>
                            <a:srgbClr val="000000"/>
                          </a:solidFill>
                          <a:effectLst/>
                          <a:latin typeface="Calibri" panose="020F0502020204030204" pitchFamily="34" charset="0"/>
                          <a:cs typeface="Times New Roman" panose="02020603050405020304" pitchFamily="18" charset="0"/>
                        </a:rPr>
                        <a:t>Nicole Hammar</a:t>
                      </a:r>
                    </a:p>
                  </a:txBody>
                  <a:tcPr marL="9525" marR="9525" marT="9525" marB="0" anchor="ctr">
                    <a:solidFill>
                      <a:srgbClr val="A2ADB1">
                        <a:alpha val="25098"/>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baseline="0" dirty="0" smtClean="0">
                          <a:solidFill>
                            <a:srgbClr val="000000"/>
                          </a:solidFill>
                          <a:effectLst/>
                          <a:latin typeface="Calibri" panose="020F0502020204030204" pitchFamily="34" charset="0"/>
                          <a:cs typeface="Times New Roman" panose="02020603050405020304" pitchFamily="18" charset="0"/>
                        </a:rPr>
                        <a:t>EMHS</a:t>
                      </a:r>
                      <a:endParaRPr lang="en-US" sz="2000" b="0" i="0" u="none" strike="noStrike" baseline="0" dirty="0">
                        <a:solidFill>
                          <a:srgbClr val="000000"/>
                        </a:solidFill>
                        <a:effectLst/>
                        <a:latin typeface="Calibri" panose="020F0502020204030204" pitchFamily="34" charset="0"/>
                        <a:cs typeface="Times New Roman" panose="02020603050405020304" pitchFamily="18" charset="0"/>
                      </a:endParaRPr>
                    </a:p>
                  </a:txBody>
                  <a:tcPr marL="9525" marR="9525" marT="9525" marB="0" anchor="ctr">
                    <a:solidFill>
                      <a:srgbClr val="A2ADB1">
                        <a:alpha val="25098"/>
                      </a:srgbClr>
                    </a:solidFill>
                  </a:tcPr>
                </a:tc>
                <a:extLst>
                  <a:ext uri="{0D108BD9-81ED-4DB2-BD59-A6C34878D82A}">
                    <a16:rowId xmlns="" xmlns:a16="http://schemas.microsoft.com/office/drawing/2014/main" val="1715990464"/>
                  </a:ext>
                </a:extLst>
              </a:tr>
              <a:tr h="342251">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Bill Flagg</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Cary Medical Center</a:t>
                      </a:r>
                    </a:p>
                  </a:txBody>
                  <a:tcPr marL="9525" marR="9525" marT="9525" marB="0" anchor="ctr">
                    <a:solidFill>
                      <a:srgbClr val="A2ADB1">
                        <a:alpha val="25098"/>
                      </a:srgbClr>
                    </a:solidFill>
                  </a:tcPr>
                </a:tc>
                <a:extLst>
                  <a:ext uri="{0D108BD9-81ED-4DB2-BD59-A6C34878D82A}">
                    <a16:rowId xmlns="" xmlns:a16="http://schemas.microsoft.com/office/drawing/2014/main" val="1379186515"/>
                  </a:ext>
                </a:extLst>
              </a:tr>
              <a:tr h="342251">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Susan </a:t>
                      </a:r>
                      <a:r>
                        <a:rPr lang="en-US" sz="2000" b="0" i="0" u="none" strike="noStrike" dirty="0" smtClean="0">
                          <a:solidFill>
                            <a:srgbClr val="000000"/>
                          </a:solidFill>
                          <a:effectLst/>
                          <a:latin typeface="Calibri" panose="020F0502020204030204" pitchFamily="34" charset="0"/>
                          <a:cs typeface="Times New Roman" panose="02020603050405020304" pitchFamily="18" charset="0"/>
                        </a:rPr>
                        <a:t>Bouchard</a:t>
                      </a:r>
                      <a:endParaRPr lang="en-US" sz="2000" b="0" i="0" u="none" strike="noStrike" dirty="0">
                        <a:solidFill>
                          <a:srgbClr val="000000"/>
                        </a:solidFill>
                        <a:effectLst/>
                        <a:latin typeface="Calibri" panose="020F0502020204030204" pitchFamily="34" charset="0"/>
                        <a:cs typeface="Times New Roman" panose="02020603050405020304" pitchFamily="18" charset="0"/>
                      </a:endParaRP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Fish River Rural Health</a:t>
                      </a:r>
                    </a:p>
                  </a:txBody>
                  <a:tcPr marL="9525" marR="9525" marT="9525" marB="0" anchor="ctr">
                    <a:solidFill>
                      <a:srgbClr val="A2ADB1">
                        <a:alpha val="25098"/>
                      </a:srgbClr>
                    </a:solidFill>
                  </a:tcPr>
                </a:tc>
                <a:extLst>
                  <a:ext uri="{0D108BD9-81ED-4DB2-BD59-A6C34878D82A}">
                    <a16:rowId xmlns="" xmlns:a16="http://schemas.microsoft.com/office/drawing/2014/main" val="2676463703"/>
                  </a:ext>
                </a:extLst>
              </a:tr>
              <a:tr h="342251">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Joy Barresi Saucier</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Aroostook Agency on Aging</a:t>
                      </a:r>
                    </a:p>
                  </a:txBody>
                  <a:tcPr marL="9525" marR="9525" marT="9525" marB="0" anchor="ctr">
                    <a:solidFill>
                      <a:srgbClr val="A2ADB1">
                        <a:alpha val="25098"/>
                      </a:srgbClr>
                    </a:solidFill>
                  </a:tcPr>
                </a:tc>
                <a:extLst>
                  <a:ext uri="{0D108BD9-81ED-4DB2-BD59-A6C34878D82A}">
                    <a16:rowId xmlns="" xmlns:a16="http://schemas.microsoft.com/office/drawing/2014/main" val="4141043273"/>
                  </a:ext>
                </a:extLst>
              </a:tr>
              <a:tr h="333749">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Stacy </a:t>
                      </a:r>
                      <a:r>
                        <a:rPr lang="en-US" sz="2000" b="0" i="0" u="none" strike="noStrike" dirty="0" smtClean="0">
                          <a:solidFill>
                            <a:srgbClr val="000000"/>
                          </a:solidFill>
                          <a:effectLst/>
                          <a:latin typeface="Calibri" panose="020F0502020204030204" pitchFamily="34" charset="0"/>
                          <a:cs typeface="Times New Roman" panose="02020603050405020304" pitchFamily="18" charset="0"/>
                        </a:rPr>
                        <a:t>Boucher</a:t>
                      </a:r>
                      <a:endParaRPr lang="en-US" sz="2000" b="0" i="0" u="none" strike="noStrike" dirty="0">
                        <a:solidFill>
                          <a:srgbClr val="000000"/>
                        </a:solidFill>
                        <a:effectLst/>
                        <a:latin typeface="Calibri" panose="020F0502020204030204" pitchFamily="34" charset="0"/>
                        <a:cs typeface="Times New Roman" panose="02020603050405020304" pitchFamily="18" charset="0"/>
                      </a:endParaRP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Aroostook District Coordinating Council</a:t>
                      </a:r>
                    </a:p>
                  </a:txBody>
                  <a:tcPr marL="9525" marR="9525" marT="9525" marB="0" anchor="ctr">
                    <a:solidFill>
                      <a:srgbClr val="A2ADB1">
                        <a:alpha val="25098"/>
                      </a:srgbClr>
                    </a:solidFill>
                  </a:tcPr>
                </a:tc>
                <a:extLst>
                  <a:ext uri="{0D108BD9-81ED-4DB2-BD59-A6C34878D82A}">
                    <a16:rowId xmlns="" xmlns:a16="http://schemas.microsoft.com/office/drawing/2014/main" val="10003"/>
                  </a:ext>
                </a:extLst>
              </a:tr>
              <a:tr h="342251">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Joanne Fortin</a:t>
                      </a:r>
                    </a:p>
                  </a:txBody>
                  <a:tcPr marL="9525" marR="9525" marT="9525" marB="0" anchor="ctr">
                    <a:solidFill>
                      <a:srgbClr val="A2ADB1">
                        <a:alpha val="25098"/>
                      </a:srgbClr>
                    </a:solidFill>
                  </a:tcPr>
                </a:tc>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Northern Maine Medical Center</a:t>
                      </a:r>
                    </a:p>
                  </a:txBody>
                  <a:tcPr marL="9525" marR="9525" marT="9525" marB="0" anchor="ctr">
                    <a:solidFill>
                      <a:srgbClr val="A2ADB1">
                        <a:alpha val="25098"/>
                      </a:srgbClr>
                    </a:solidFill>
                  </a:tcPr>
                </a:tc>
                <a:extLst>
                  <a:ext uri="{0D108BD9-81ED-4DB2-BD59-A6C34878D82A}">
                    <a16:rowId xmlns="" xmlns:a16="http://schemas.microsoft.com/office/drawing/2014/main" val="10004"/>
                  </a:ext>
                </a:extLst>
              </a:tr>
              <a:tr h="342251">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Carol Bell</a:t>
                      </a:r>
                    </a:p>
                  </a:txBody>
                  <a:tcPr marL="9525" marR="9525" marT="9525" marB="0" anchor="ctr">
                    <a:solidFill>
                      <a:srgbClr val="A2ADB1">
                        <a:alpha val="25098"/>
                      </a:srgbClr>
                    </a:solidFill>
                  </a:tcPr>
                </a:tc>
                <a:tc>
                  <a:txBody>
                    <a:bodyPr/>
                    <a:lstStyle/>
                    <a:p>
                      <a:pPr algn="ctr"/>
                      <a:r>
                        <a:rPr lang="en-US" sz="2000" dirty="0">
                          <a:latin typeface="Calibri" panose="020F0502020204030204" pitchFamily="34" charset="0"/>
                        </a:rPr>
                        <a:t>Community Member</a:t>
                      </a:r>
                    </a:p>
                  </a:txBody>
                  <a:tcPr marL="9525" marR="9525" marT="9525" marB="0" anchor="ctr">
                    <a:solidFill>
                      <a:srgbClr val="A2ADB1">
                        <a:alpha val="25098"/>
                      </a:srgbClr>
                    </a:solidFill>
                  </a:tcPr>
                </a:tc>
                <a:extLst>
                  <a:ext uri="{0D108BD9-81ED-4DB2-BD59-A6C34878D82A}">
                    <a16:rowId xmlns="" xmlns:a16="http://schemas.microsoft.com/office/drawing/2014/main" val="890978384"/>
                  </a:ext>
                </a:extLst>
              </a:tr>
              <a:tr h="342251">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Greg Disy</a:t>
                      </a:r>
                    </a:p>
                  </a:txBody>
                  <a:tcPr marL="9525" marR="9525" marT="9525" marB="0" anchor="ctr">
                    <a:solidFill>
                      <a:srgbClr val="A2ADB1">
                        <a:alpha val="25098"/>
                      </a:srgbClr>
                    </a:solidFill>
                  </a:tcPr>
                </a:tc>
                <a:tc>
                  <a:txBody>
                    <a:bodyPr/>
                    <a:lstStyle/>
                    <a:p>
                      <a:pPr algn="ctr"/>
                      <a:r>
                        <a:rPr lang="en-US" sz="2000" dirty="0">
                          <a:latin typeface="Calibri" panose="020F0502020204030204" pitchFamily="34" charset="0"/>
                        </a:rPr>
                        <a:t>Aroostook Mental Health Center</a:t>
                      </a:r>
                    </a:p>
                  </a:txBody>
                  <a:tcPr marL="9525" marR="9525" marT="9525" marB="0" anchor="ctr">
                    <a:solidFill>
                      <a:srgbClr val="A2ADB1">
                        <a:alpha val="25098"/>
                      </a:srgbClr>
                    </a:solidFill>
                  </a:tcPr>
                </a:tc>
                <a:extLst>
                  <a:ext uri="{0D108BD9-81ED-4DB2-BD59-A6C34878D82A}">
                    <a16:rowId xmlns="" xmlns:a16="http://schemas.microsoft.com/office/drawing/2014/main" val="4082979031"/>
                  </a:ext>
                </a:extLst>
              </a:tr>
              <a:tr h="342251">
                <a:tc>
                  <a:txBody>
                    <a:bodyPr/>
                    <a:lstStyle/>
                    <a:p>
                      <a:pPr algn="ctr" fontAlgn="ctr"/>
                      <a:r>
                        <a:rPr lang="en-US" sz="2000" b="0" i="0" u="none" strike="noStrike" dirty="0">
                          <a:solidFill>
                            <a:srgbClr val="000000"/>
                          </a:solidFill>
                          <a:effectLst/>
                          <a:latin typeface="Calibri" panose="020F0502020204030204" pitchFamily="34" charset="0"/>
                          <a:cs typeface="Times New Roman" panose="02020603050405020304" pitchFamily="18" charset="0"/>
                        </a:rPr>
                        <a:t>Amy Kane</a:t>
                      </a:r>
                    </a:p>
                  </a:txBody>
                  <a:tcPr marL="9525" marR="9525" marT="9525" marB="0" anchor="ctr">
                    <a:solidFill>
                      <a:srgbClr val="A2ADB1">
                        <a:alpha val="25098"/>
                      </a:srgbClr>
                    </a:solidFill>
                  </a:tcPr>
                </a:tc>
                <a:tc>
                  <a:txBody>
                    <a:bodyPr/>
                    <a:lstStyle/>
                    <a:p>
                      <a:pPr algn="ctr"/>
                      <a:r>
                        <a:rPr lang="en-US" sz="2000" dirty="0">
                          <a:latin typeface="Calibri" panose="020F0502020204030204" pitchFamily="34" charset="0"/>
                        </a:rPr>
                        <a:t>Pines Health Service/Aroostook County Health Network</a:t>
                      </a:r>
                    </a:p>
                  </a:txBody>
                  <a:tcPr marL="9525" marR="9525" marT="9525" marB="0" anchor="ctr">
                    <a:solidFill>
                      <a:srgbClr val="A2ADB1">
                        <a:alpha val="25098"/>
                      </a:srgbClr>
                    </a:solidFill>
                  </a:tcPr>
                </a:tc>
                <a:extLst>
                  <a:ext uri="{0D108BD9-81ED-4DB2-BD59-A6C34878D82A}">
                    <a16:rowId xmlns="" xmlns:a16="http://schemas.microsoft.com/office/drawing/2014/main" val="2761251084"/>
                  </a:ext>
                </a:extLst>
              </a:tr>
            </a:tbl>
          </a:graphicData>
        </a:graphic>
      </p:graphicFrame>
      <p:sp>
        <p:nvSpPr>
          <p:cNvPr id="2" name="Slide Number Placeholder 1"/>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1375683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Outcomes- Mental Health</a:t>
            </a:r>
          </a:p>
        </p:txBody>
      </p:sp>
      <p:sp>
        <p:nvSpPr>
          <p:cNvPr id="4" name="Slide Number Placeholder 3"/>
          <p:cNvSpPr>
            <a:spLocks noGrp="1"/>
          </p:cNvSpPr>
          <p:nvPr>
            <p:ph type="sldNum" sz="quarter" idx="12"/>
          </p:nvPr>
        </p:nvSpPr>
        <p:spPr/>
        <p:txBody>
          <a:bodyPr/>
          <a:lstStyle/>
          <a:p>
            <a:fld id="{4FAB73BC-B049-4115-A692-8D63A059BFB8}" type="slidenum">
              <a:rPr lang="en-US" smtClean="0">
                <a:latin typeface="+mj-lt"/>
              </a:rPr>
              <a:t>30</a:t>
            </a:fld>
            <a:endParaRPr lang="en-US"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78" y="2117038"/>
            <a:ext cx="2687313" cy="4161918"/>
          </a:xfrm>
          <a:prstGeom prst="rect">
            <a:avLst/>
          </a:prstGeom>
        </p:spPr>
      </p:pic>
      <p:sp>
        <p:nvSpPr>
          <p:cNvPr id="14" name="TextBox 13"/>
          <p:cNvSpPr txBox="1"/>
          <p:nvPr/>
        </p:nvSpPr>
        <p:spPr>
          <a:xfrm>
            <a:off x="1012996" y="1606623"/>
            <a:ext cx="6062174" cy="769441"/>
          </a:xfrm>
          <a:prstGeom prst="rect">
            <a:avLst/>
          </a:prstGeom>
          <a:noFill/>
        </p:spPr>
        <p:txBody>
          <a:bodyPr wrap="square" rtlCol="0">
            <a:spAutoFit/>
          </a:bodyPr>
          <a:lstStyle/>
          <a:p>
            <a:r>
              <a:rPr lang="en-US" sz="2000" b="1" dirty="0" smtClean="0">
                <a:latin typeface="+mj-lt"/>
              </a:rPr>
              <a:t>Current Depression (Adults), 2014-2016</a:t>
            </a:r>
            <a:endParaRPr lang="en-US" sz="2000" b="1" dirty="0">
              <a:latin typeface="+mj-lt"/>
            </a:endParaRPr>
          </a:p>
          <a:p>
            <a:endParaRPr lang="en-US" sz="2400" b="1" dirty="0">
              <a:latin typeface="+mj-lt"/>
            </a:endParaRPr>
          </a:p>
        </p:txBody>
      </p:sp>
      <p:graphicFrame>
        <p:nvGraphicFramePr>
          <p:cNvPr id="15" name="Content Placeholder 5"/>
          <p:cNvGraphicFramePr>
            <a:graphicFrameLocks/>
          </p:cNvGraphicFramePr>
          <p:nvPr>
            <p:extLst>
              <p:ext uri="{D42A27DB-BD31-4B8C-83A1-F6EECF244321}">
                <p14:modId xmlns:p14="http://schemas.microsoft.com/office/powerpoint/2010/main" val="3873077393"/>
              </p:ext>
            </p:extLst>
          </p:nvPr>
        </p:nvGraphicFramePr>
        <p:xfrm>
          <a:off x="6818860" y="2389529"/>
          <a:ext cx="3737610" cy="3717027"/>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p:cNvCxnSpPr/>
          <p:nvPr/>
        </p:nvCxnSpPr>
        <p:spPr>
          <a:xfrm>
            <a:off x="9112154" y="2882883"/>
            <a:ext cx="84522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
          <p:cNvSpPr txBox="1"/>
          <p:nvPr/>
        </p:nvSpPr>
        <p:spPr>
          <a:xfrm>
            <a:off x="9782521" y="2698648"/>
            <a:ext cx="1547897" cy="2167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mj-lt"/>
              </a:rPr>
              <a:t>Maine 27%</a:t>
            </a:r>
          </a:p>
        </p:txBody>
      </p:sp>
      <p:sp>
        <p:nvSpPr>
          <p:cNvPr id="18" name="TextBox 17"/>
          <p:cNvSpPr txBox="1"/>
          <p:nvPr/>
        </p:nvSpPr>
        <p:spPr>
          <a:xfrm>
            <a:off x="8383363" y="5977703"/>
            <a:ext cx="608603" cy="307777"/>
          </a:xfrm>
          <a:prstGeom prst="rect">
            <a:avLst/>
          </a:prstGeom>
          <a:noFill/>
        </p:spPr>
        <p:txBody>
          <a:bodyPr wrap="square" rtlCol="0">
            <a:spAutoFit/>
          </a:bodyPr>
          <a:lstStyle/>
          <a:p>
            <a:r>
              <a:rPr lang="en-US" sz="1400" b="1" dirty="0" smtClean="0">
                <a:latin typeface="+mj-lt"/>
              </a:rPr>
              <a:t>2011</a:t>
            </a:r>
            <a:endParaRPr lang="en-US" sz="1400" b="1" dirty="0">
              <a:latin typeface="+mj-lt"/>
            </a:endParaRPr>
          </a:p>
        </p:txBody>
      </p:sp>
      <p:sp>
        <p:nvSpPr>
          <p:cNvPr id="19" name="TextBox 18"/>
          <p:cNvSpPr txBox="1"/>
          <p:nvPr/>
        </p:nvSpPr>
        <p:spPr>
          <a:xfrm>
            <a:off x="9198563" y="5971179"/>
            <a:ext cx="608603" cy="307777"/>
          </a:xfrm>
          <a:prstGeom prst="rect">
            <a:avLst/>
          </a:prstGeom>
          <a:noFill/>
        </p:spPr>
        <p:txBody>
          <a:bodyPr wrap="square" rtlCol="0">
            <a:spAutoFit/>
          </a:bodyPr>
          <a:lstStyle/>
          <a:p>
            <a:r>
              <a:rPr lang="en-US" sz="1400" b="1" dirty="0" smtClean="0">
                <a:latin typeface="+mj-lt"/>
              </a:rPr>
              <a:t>2017</a:t>
            </a:r>
            <a:endParaRPr lang="en-US" sz="1400" b="1" dirty="0">
              <a:latin typeface="+mj-lt"/>
            </a:endParaRPr>
          </a:p>
        </p:txBody>
      </p:sp>
      <p:sp>
        <p:nvSpPr>
          <p:cNvPr id="20" name="TextBox 19"/>
          <p:cNvSpPr txBox="1"/>
          <p:nvPr/>
        </p:nvSpPr>
        <p:spPr>
          <a:xfrm>
            <a:off x="7185956" y="2389529"/>
            <a:ext cx="857578" cy="307777"/>
          </a:xfrm>
          <a:prstGeom prst="rect">
            <a:avLst/>
          </a:prstGeom>
          <a:noFill/>
        </p:spPr>
        <p:txBody>
          <a:bodyPr wrap="square" rtlCol="0">
            <a:spAutoFit/>
          </a:bodyPr>
          <a:lstStyle/>
          <a:p>
            <a:r>
              <a:rPr lang="en-US" sz="1400" dirty="0" smtClean="0"/>
              <a:t>30%</a:t>
            </a:r>
            <a:endParaRPr lang="en-US" sz="1400" dirty="0"/>
          </a:p>
        </p:txBody>
      </p:sp>
      <p:sp>
        <p:nvSpPr>
          <p:cNvPr id="21" name="TextBox 20"/>
          <p:cNvSpPr txBox="1"/>
          <p:nvPr/>
        </p:nvSpPr>
        <p:spPr>
          <a:xfrm>
            <a:off x="6129826" y="1613359"/>
            <a:ext cx="6062174" cy="1077218"/>
          </a:xfrm>
          <a:prstGeom prst="rect">
            <a:avLst/>
          </a:prstGeom>
          <a:noFill/>
        </p:spPr>
        <p:txBody>
          <a:bodyPr wrap="square" rtlCol="0">
            <a:spAutoFit/>
          </a:bodyPr>
          <a:lstStyle/>
          <a:p>
            <a:pPr algn="ctr"/>
            <a:r>
              <a:rPr lang="en-US" sz="2000" b="1" dirty="0" smtClean="0">
                <a:latin typeface="+mj-lt"/>
              </a:rPr>
              <a:t>Aroostook: Sad/Hopeless for 2 Weeks in a Row (High School)</a:t>
            </a:r>
            <a:endParaRPr lang="en-US" sz="2000" b="1" dirty="0">
              <a:latin typeface="+mj-lt"/>
            </a:endParaRPr>
          </a:p>
          <a:p>
            <a:endParaRPr lang="en-US" sz="2400" b="1" dirty="0">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9600" t="73509"/>
          <a:stretch/>
        </p:blipFill>
        <p:spPr>
          <a:xfrm>
            <a:off x="3790906" y="2359051"/>
            <a:ext cx="1788958" cy="1816768"/>
          </a:xfrm>
          <a:prstGeom prst="rect">
            <a:avLst/>
          </a:prstGeom>
        </p:spPr>
      </p:pic>
      <p:sp>
        <p:nvSpPr>
          <p:cNvPr id="6" name="Rectangle 5"/>
          <p:cNvSpPr/>
          <p:nvPr/>
        </p:nvSpPr>
        <p:spPr>
          <a:xfrm>
            <a:off x="2863516" y="5197642"/>
            <a:ext cx="1788932" cy="108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176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Outcomes- Mental Health</a:t>
            </a:r>
          </a:p>
        </p:txBody>
      </p:sp>
      <p:sp>
        <p:nvSpPr>
          <p:cNvPr id="4" name="Slide Number Placeholder 3"/>
          <p:cNvSpPr>
            <a:spLocks noGrp="1"/>
          </p:cNvSpPr>
          <p:nvPr>
            <p:ph type="sldNum" sz="quarter" idx="12"/>
          </p:nvPr>
        </p:nvSpPr>
        <p:spPr/>
        <p:txBody>
          <a:bodyPr/>
          <a:lstStyle/>
          <a:p>
            <a:fld id="{4FAB73BC-B049-4115-A692-8D63A059BFB8}" type="slidenum">
              <a:rPr lang="en-US" smtClean="0">
                <a:latin typeface="+mj-lt"/>
              </a:rPr>
              <a:t>31</a:t>
            </a:fld>
            <a:endParaRPr lang="en-US" dirty="0">
              <a:latin typeface="+mj-lt"/>
            </a:endParaRPr>
          </a:p>
        </p:txBody>
      </p:sp>
      <p:sp>
        <p:nvSpPr>
          <p:cNvPr id="11" name="TextBox 10"/>
          <p:cNvSpPr txBox="1"/>
          <p:nvPr/>
        </p:nvSpPr>
        <p:spPr>
          <a:xfrm>
            <a:off x="3560015" y="2291928"/>
            <a:ext cx="968136" cy="307777"/>
          </a:xfrm>
          <a:prstGeom prst="rect">
            <a:avLst/>
          </a:prstGeom>
          <a:noFill/>
        </p:spPr>
        <p:txBody>
          <a:bodyPr wrap="square" rtlCol="0">
            <a:spAutoFit/>
          </a:bodyPr>
          <a:lstStyle/>
          <a:p>
            <a:r>
              <a:rPr lang="en-US" sz="1400" dirty="0" smtClean="0"/>
              <a:t>25.0</a:t>
            </a:r>
            <a:endParaRPr lang="en-US" sz="1400" dirty="0"/>
          </a:p>
        </p:txBody>
      </p:sp>
      <p:graphicFrame>
        <p:nvGraphicFramePr>
          <p:cNvPr id="13" name="Content Placeholder 8"/>
          <p:cNvGraphicFramePr>
            <a:graphicFrameLocks/>
          </p:cNvGraphicFramePr>
          <p:nvPr>
            <p:extLst>
              <p:ext uri="{D42A27DB-BD31-4B8C-83A1-F6EECF244321}">
                <p14:modId xmlns:p14="http://schemas.microsoft.com/office/powerpoint/2010/main" val="1025786384"/>
              </p:ext>
            </p:extLst>
          </p:nvPr>
        </p:nvGraphicFramePr>
        <p:xfrm>
          <a:off x="3780999" y="2312095"/>
          <a:ext cx="4392588" cy="366137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flipV="1">
            <a:off x="6400801" y="3254444"/>
            <a:ext cx="1020726" cy="496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latin typeface="+mj-lt"/>
            </a:endParaRPr>
          </a:p>
        </p:txBody>
      </p:sp>
      <p:sp>
        <p:nvSpPr>
          <p:cNvPr id="10" name="TextBox 1"/>
          <p:cNvSpPr txBox="1"/>
          <p:nvPr/>
        </p:nvSpPr>
        <p:spPr>
          <a:xfrm>
            <a:off x="7046206" y="3084419"/>
            <a:ext cx="2532137" cy="3331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latin typeface="+mj-lt"/>
              </a:rPr>
              <a:t>Maine </a:t>
            </a:r>
            <a:r>
              <a:rPr lang="en-US" sz="1800" dirty="0" smtClean="0">
                <a:latin typeface="+mj-lt"/>
              </a:rPr>
              <a:t>15.9</a:t>
            </a:r>
            <a:endParaRPr lang="en-US" sz="1800" dirty="0">
              <a:latin typeface="+mj-lt"/>
            </a:endParaRPr>
          </a:p>
        </p:txBody>
      </p:sp>
      <p:sp>
        <p:nvSpPr>
          <p:cNvPr id="14" name="TextBox 13"/>
          <p:cNvSpPr txBox="1"/>
          <p:nvPr/>
        </p:nvSpPr>
        <p:spPr>
          <a:xfrm>
            <a:off x="4044083" y="1542654"/>
            <a:ext cx="6062174" cy="1077218"/>
          </a:xfrm>
          <a:prstGeom prst="rect">
            <a:avLst/>
          </a:prstGeom>
          <a:noFill/>
        </p:spPr>
        <p:txBody>
          <a:bodyPr wrap="square" rtlCol="0">
            <a:spAutoFit/>
          </a:bodyPr>
          <a:lstStyle/>
          <a:p>
            <a:r>
              <a:rPr lang="en-US" sz="2000" b="1" dirty="0" smtClean="0">
                <a:latin typeface="+mj-lt"/>
              </a:rPr>
              <a:t>Aroostook: Suicide Deaths per </a:t>
            </a:r>
          </a:p>
          <a:p>
            <a:r>
              <a:rPr lang="en-US" sz="2000" b="1" dirty="0" smtClean="0">
                <a:latin typeface="+mj-lt"/>
              </a:rPr>
              <a:t>100,000 Population</a:t>
            </a:r>
            <a:endParaRPr lang="en-US" sz="2000" b="1" dirty="0">
              <a:latin typeface="+mj-lt"/>
            </a:endParaRPr>
          </a:p>
          <a:p>
            <a:endParaRPr lang="en-US" sz="2400" b="1" dirty="0">
              <a:latin typeface="+mj-lt"/>
            </a:endParaRPr>
          </a:p>
        </p:txBody>
      </p:sp>
    </p:spTree>
    <p:extLst>
      <p:ext uri="{BB962C8B-B14F-4D97-AF65-F5344CB8AC3E}">
        <p14:creationId xmlns:p14="http://schemas.microsoft.com/office/powerpoint/2010/main" val="2303486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t>
            </a:r>
            <a:r>
              <a:rPr lang="en-US" dirty="0" smtClean="0"/>
              <a:t>Outcomes- Substance </a:t>
            </a:r>
            <a:r>
              <a:rPr lang="en-US" dirty="0"/>
              <a:t>Use</a:t>
            </a:r>
          </a:p>
        </p:txBody>
      </p:sp>
      <p:graphicFrame>
        <p:nvGraphicFramePr>
          <p:cNvPr id="4" name="Content Placeholder 5"/>
          <p:cNvGraphicFramePr>
            <a:graphicFrameLocks/>
          </p:cNvGraphicFramePr>
          <p:nvPr>
            <p:extLst>
              <p:ext uri="{D42A27DB-BD31-4B8C-83A1-F6EECF244321}">
                <p14:modId xmlns:p14="http://schemas.microsoft.com/office/powerpoint/2010/main" val="2189428463"/>
              </p:ext>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100765" y="1553994"/>
            <a:ext cx="5080236" cy="1077218"/>
          </a:xfrm>
          <a:prstGeom prst="rect">
            <a:avLst/>
          </a:prstGeom>
          <a:noFill/>
        </p:spPr>
        <p:txBody>
          <a:bodyPr wrap="square" rtlCol="0">
            <a:spAutoFit/>
          </a:bodyPr>
          <a:lstStyle/>
          <a:p>
            <a:r>
              <a:rPr lang="en-US" sz="2000" b="1" dirty="0">
                <a:latin typeface="+mj-lt"/>
              </a:rPr>
              <a:t>Overdose </a:t>
            </a:r>
            <a:r>
              <a:rPr lang="en-US" sz="2000" b="1" dirty="0" smtClean="0">
                <a:latin typeface="+mj-lt"/>
              </a:rPr>
              <a:t>Deaths Per 100,000 Population, 2012-2016</a:t>
            </a:r>
            <a:endParaRPr lang="en-US" sz="2000" b="1" dirty="0">
              <a:latin typeface="+mj-lt"/>
            </a:endParaRPr>
          </a:p>
          <a:p>
            <a:endParaRPr lang="en-US" sz="2400" b="1" dirty="0">
              <a:latin typeface="+mj-lt"/>
            </a:endParaRPr>
          </a:p>
        </p:txBody>
      </p:sp>
      <p:sp>
        <p:nvSpPr>
          <p:cNvPr id="6" name="TextBox 5"/>
          <p:cNvSpPr txBox="1"/>
          <p:nvPr/>
        </p:nvSpPr>
        <p:spPr>
          <a:xfrm>
            <a:off x="6307015" y="1519390"/>
            <a:ext cx="4905468" cy="707886"/>
          </a:xfrm>
          <a:prstGeom prst="rect">
            <a:avLst/>
          </a:prstGeom>
          <a:noFill/>
        </p:spPr>
        <p:txBody>
          <a:bodyPr wrap="square" rtlCol="0">
            <a:spAutoFit/>
          </a:bodyPr>
          <a:lstStyle/>
          <a:p>
            <a:r>
              <a:rPr lang="en-US" sz="2000" b="1" dirty="0" smtClean="0">
                <a:latin typeface="+mj-lt"/>
              </a:rPr>
              <a:t>Aroostook: Drug-Affected Infant Reports per 100,000 Population</a:t>
            </a:r>
            <a:endParaRPr lang="en-US" sz="2000" b="1" i="1" dirty="0">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32</a:t>
            </a:fld>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663"/>
          <a:stretch/>
        </p:blipFill>
        <p:spPr>
          <a:xfrm>
            <a:off x="955392" y="2260955"/>
            <a:ext cx="2685491" cy="4031704"/>
          </a:xfrm>
          <a:prstGeom prst="rect">
            <a:avLst/>
          </a:prstGeom>
        </p:spPr>
      </p:pic>
      <p:sp>
        <p:nvSpPr>
          <p:cNvPr id="7" name="Oval 6"/>
          <p:cNvSpPr/>
          <p:nvPr/>
        </p:nvSpPr>
        <p:spPr>
          <a:xfrm>
            <a:off x="7369098" y="2613525"/>
            <a:ext cx="2653990" cy="256458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p>
        </p:txBody>
      </p:sp>
      <p:sp>
        <p:nvSpPr>
          <p:cNvPr id="10" name="Oval 9"/>
          <p:cNvSpPr/>
          <p:nvPr/>
        </p:nvSpPr>
        <p:spPr>
          <a:xfrm>
            <a:off x="7854175" y="3516634"/>
            <a:ext cx="1687551" cy="1661474"/>
          </a:xfrm>
          <a:prstGeom prst="ellipse">
            <a:avLst/>
          </a:prstGeom>
          <a:solidFill>
            <a:schemeClr val="accent3">
              <a:lumMod val="50000"/>
              <a:lumOff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2010</a:t>
            </a:r>
          </a:p>
          <a:p>
            <a:pPr algn="ctr"/>
            <a:r>
              <a:rPr lang="en-US" dirty="0" smtClean="0"/>
              <a:t>55</a:t>
            </a:r>
          </a:p>
        </p:txBody>
      </p:sp>
      <p:sp>
        <p:nvSpPr>
          <p:cNvPr id="8" name="Rectangle 7"/>
          <p:cNvSpPr/>
          <p:nvPr/>
        </p:nvSpPr>
        <p:spPr>
          <a:xfrm>
            <a:off x="5648093" y="2799658"/>
            <a:ext cx="6096000" cy="646331"/>
          </a:xfrm>
          <a:prstGeom prst="rect">
            <a:avLst/>
          </a:prstGeom>
        </p:spPr>
        <p:txBody>
          <a:bodyPr>
            <a:spAutoFit/>
          </a:bodyPr>
          <a:lstStyle/>
          <a:p>
            <a:pPr algn="ctr"/>
            <a:r>
              <a:rPr lang="en-US" b="1" dirty="0" smtClean="0">
                <a:solidFill>
                  <a:schemeClr val="bg1"/>
                </a:solidFill>
              </a:rPr>
              <a:t>2017</a:t>
            </a:r>
            <a:endParaRPr lang="en-US" b="1" dirty="0">
              <a:solidFill>
                <a:schemeClr val="bg1"/>
              </a:solidFill>
            </a:endParaRPr>
          </a:p>
          <a:p>
            <a:pPr algn="ctr"/>
            <a:r>
              <a:rPr lang="en-US" dirty="0">
                <a:solidFill>
                  <a:schemeClr val="bg1"/>
                </a:solidFill>
              </a:rPr>
              <a:t>114</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928" t="73294"/>
          <a:stretch/>
        </p:blipFill>
        <p:spPr>
          <a:xfrm>
            <a:off x="3345740" y="2467341"/>
            <a:ext cx="1851119" cy="1730073"/>
          </a:xfrm>
          <a:prstGeom prst="rect">
            <a:avLst/>
          </a:prstGeom>
        </p:spPr>
      </p:pic>
      <p:sp>
        <p:nvSpPr>
          <p:cNvPr id="13" name="Rounded Rectangle 12"/>
          <p:cNvSpPr/>
          <p:nvPr/>
        </p:nvSpPr>
        <p:spPr>
          <a:xfrm>
            <a:off x="4764505" y="5178108"/>
            <a:ext cx="1687313" cy="9523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406316" y="5323963"/>
            <a:ext cx="1803078" cy="968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4313" y="5178108"/>
            <a:ext cx="4619841" cy="989966"/>
          </a:xfrm>
          <a:prstGeom prst="rect">
            <a:avLst/>
          </a:prstGeom>
        </p:spPr>
      </p:pic>
    </p:spTree>
    <p:extLst>
      <p:ext uri="{BB962C8B-B14F-4D97-AF65-F5344CB8AC3E}">
        <p14:creationId xmlns:p14="http://schemas.microsoft.com/office/powerpoint/2010/main" val="3040925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a:t>
            </a:r>
            <a:r>
              <a:rPr lang="en-US" dirty="0" smtClean="0"/>
              <a:t>Outcomes- Infectious </a:t>
            </a:r>
            <a:r>
              <a:rPr lang="en-US" dirty="0"/>
              <a:t>Disease</a:t>
            </a:r>
          </a:p>
        </p:txBody>
      </p:sp>
      <p:graphicFrame>
        <p:nvGraphicFramePr>
          <p:cNvPr id="8" name="Chart 7"/>
          <p:cNvGraphicFramePr/>
          <p:nvPr>
            <p:extLst>
              <p:ext uri="{D42A27DB-BD31-4B8C-83A1-F6EECF244321}">
                <p14:modId xmlns:p14="http://schemas.microsoft.com/office/powerpoint/2010/main" val="1565259308"/>
              </p:ext>
            </p:extLst>
          </p:nvPr>
        </p:nvGraphicFramePr>
        <p:xfrm>
          <a:off x="2156059" y="1977064"/>
          <a:ext cx="8172982" cy="4315595"/>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flipV="1">
            <a:off x="7188122" y="2143701"/>
            <a:ext cx="648083"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latin typeface="+mj-lt"/>
            </a:endParaRPr>
          </a:p>
        </p:txBody>
      </p:sp>
      <p:sp>
        <p:nvSpPr>
          <p:cNvPr id="7" name="TextBox 1"/>
          <p:cNvSpPr txBox="1"/>
          <p:nvPr/>
        </p:nvSpPr>
        <p:spPr>
          <a:xfrm>
            <a:off x="5542915" y="2010619"/>
            <a:ext cx="2250314" cy="306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mj-lt"/>
              </a:rPr>
              <a:t>Maine </a:t>
            </a:r>
            <a:r>
              <a:rPr lang="en-US" sz="1400" dirty="0" smtClean="0">
                <a:latin typeface="+mj-lt"/>
              </a:rPr>
              <a:t>293.4</a:t>
            </a:r>
            <a:endParaRPr lang="en-US" sz="1400" dirty="0">
              <a:latin typeface="+mj-lt"/>
            </a:endParaRPr>
          </a:p>
        </p:txBody>
      </p:sp>
      <p:sp>
        <p:nvSpPr>
          <p:cNvPr id="9" name="TextBox 1"/>
          <p:cNvSpPr txBox="1"/>
          <p:nvPr/>
        </p:nvSpPr>
        <p:spPr>
          <a:xfrm>
            <a:off x="4973904" y="4408284"/>
            <a:ext cx="2250314" cy="306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mj-lt"/>
              </a:rPr>
              <a:t>Maine </a:t>
            </a:r>
            <a:r>
              <a:rPr lang="en-US" sz="1400" dirty="0" smtClean="0">
                <a:latin typeface="+mj-lt"/>
              </a:rPr>
              <a:t>92.8</a:t>
            </a:r>
            <a:endParaRPr lang="en-US" sz="1400" dirty="0">
              <a:latin typeface="+mj-lt"/>
            </a:endParaRPr>
          </a:p>
        </p:txBody>
      </p:sp>
      <p:sp>
        <p:nvSpPr>
          <p:cNvPr id="11" name="TextBox 1"/>
          <p:cNvSpPr txBox="1"/>
          <p:nvPr/>
        </p:nvSpPr>
        <p:spPr>
          <a:xfrm>
            <a:off x="4417758" y="5133936"/>
            <a:ext cx="2250314" cy="306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mj-lt"/>
              </a:rPr>
              <a:t>Maine 45.5</a:t>
            </a:r>
          </a:p>
        </p:txBody>
      </p:sp>
      <p:sp>
        <p:nvSpPr>
          <p:cNvPr id="3" name="Slide Number Placeholder 2"/>
          <p:cNvSpPr>
            <a:spLocks noGrp="1"/>
          </p:cNvSpPr>
          <p:nvPr>
            <p:ph type="sldNum" sz="quarter" idx="12"/>
          </p:nvPr>
        </p:nvSpPr>
        <p:spPr>
          <a:xfrm>
            <a:off x="9283440" y="6453435"/>
            <a:ext cx="1197523" cy="333260"/>
          </a:xfrm>
        </p:spPr>
        <p:txBody>
          <a:bodyPr/>
          <a:lstStyle/>
          <a:p>
            <a:fld id="{6113E31D-E2AB-40D1-8B51-AFA5AFEF393A}" type="slidenum">
              <a:rPr lang="en-US" smtClean="0">
                <a:latin typeface="+mj-lt"/>
              </a:rPr>
              <a:t>33</a:t>
            </a:fld>
            <a:endParaRPr lang="en-US" dirty="0">
              <a:latin typeface="+mj-lt"/>
            </a:endParaRPr>
          </a:p>
        </p:txBody>
      </p:sp>
      <p:sp>
        <p:nvSpPr>
          <p:cNvPr id="4" name="TextBox 3"/>
          <p:cNvSpPr txBox="1"/>
          <p:nvPr/>
        </p:nvSpPr>
        <p:spPr>
          <a:xfrm>
            <a:off x="1693761" y="1858633"/>
            <a:ext cx="907810" cy="338554"/>
          </a:xfrm>
          <a:prstGeom prst="rect">
            <a:avLst/>
          </a:prstGeom>
          <a:noFill/>
        </p:spPr>
        <p:txBody>
          <a:bodyPr wrap="square" rtlCol="0">
            <a:spAutoFit/>
          </a:bodyPr>
          <a:lstStyle/>
          <a:p>
            <a:r>
              <a:rPr lang="en-US" sz="1600" dirty="0" smtClean="0">
                <a:latin typeface="+mj-lt"/>
              </a:rPr>
              <a:t>300.0</a:t>
            </a:r>
            <a:endParaRPr lang="en-US" sz="1600" dirty="0">
              <a:latin typeface="+mj-lt"/>
            </a:endParaRPr>
          </a:p>
        </p:txBody>
      </p:sp>
      <p:sp>
        <p:nvSpPr>
          <p:cNvPr id="12" name="TextBox 11"/>
          <p:cNvSpPr txBox="1"/>
          <p:nvPr/>
        </p:nvSpPr>
        <p:spPr>
          <a:xfrm>
            <a:off x="2679006" y="1465122"/>
            <a:ext cx="6062174" cy="769441"/>
          </a:xfrm>
          <a:prstGeom prst="rect">
            <a:avLst/>
          </a:prstGeom>
          <a:noFill/>
        </p:spPr>
        <p:txBody>
          <a:bodyPr wrap="square" rtlCol="0">
            <a:spAutoFit/>
          </a:bodyPr>
          <a:lstStyle/>
          <a:p>
            <a:r>
              <a:rPr lang="en-US" sz="2000" b="1" dirty="0" smtClean="0">
                <a:latin typeface="+mj-lt"/>
              </a:rPr>
              <a:t>Aroostook: New cases per 100,000 Population</a:t>
            </a:r>
            <a:endParaRPr lang="en-US" sz="2000" b="1" dirty="0">
              <a:latin typeface="+mj-lt"/>
            </a:endParaRPr>
          </a:p>
          <a:p>
            <a:endParaRPr lang="en-US" sz="2400" b="1" dirty="0">
              <a:latin typeface="+mj-lt"/>
            </a:endParaRPr>
          </a:p>
        </p:txBody>
      </p:sp>
    </p:spTree>
    <p:extLst>
      <p:ext uri="{BB962C8B-B14F-4D97-AF65-F5344CB8AC3E}">
        <p14:creationId xmlns:p14="http://schemas.microsoft.com/office/powerpoint/2010/main" val="3480380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Access and Quality</a:t>
            </a:r>
          </a:p>
        </p:txBody>
      </p:sp>
      <p:sp>
        <p:nvSpPr>
          <p:cNvPr id="7" name="TextBox 1"/>
          <p:cNvSpPr txBox="1"/>
          <p:nvPr/>
        </p:nvSpPr>
        <p:spPr>
          <a:xfrm>
            <a:off x="6948467" y="3205291"/>
            <a:ext cx="2465479" cy="3360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mj-lt"/>
              </a:rPr>
              <a:t>Maine 14%</a:t>
            </a:r>
            <a:endParaRPr lang="en-US" sz="1600" dirty="0">
              <a:latin typeface="+mj-lt"/>
            </a:endParaRPr>
          </a:p>
        </p:txBody>
      </p:sp>
      <p:sp>
        <p:nvSpPr>
          <p:cNvPr id="11" name="TextBox 10"/>
          <p:cNvSpPr txBox="1"/>
          <p:nvPr/>
        </p:nvSpPr>
        <p:spPr>
          <a:xfrm>
            <a:off x="1946563" y="1443829"/>
            <a:ext cx="9265920" cy="646331"/>
          </a:xfrm>
          <a:prstGeom prst="rect">
            <a:avLst/>
          </a:prstGeom>
          <a:noFill/>
        </p:spPr>
        <p:txBody>
          <a:bodyPr wrap="square" rtlCol="0">
            <a:spAutoFit/>
          </a:bodyPr>
          <a:lstStyle/>
          <a:p>
            <a:r>
              <a:rPr lang="en-US" b="1" dirty="0" smtClean="0">
                <a:latin typeface="+mj-lt"/>
              </a:rPr>
              <a:t>Aroostook: Patients with Hospital </a:t>
            </a:r>
            <a:r>
              <a:rPr lang="en-US" b="1" dirty="0">
                <a:latin typeface="+mj-lt"/>
              </a:rPr>
              <a:t>Re-admissions </a:t>
            </a:r>
            <a:r>
              <a:rPr lang="en-US" b="1" dirty="0" smtClean="0">
                <a:latin typeface="+mj-lt"/>
              </a:rPr>
              <a:t>within 30 </a:t>
            </a:r>
            <a:r>
              <a:rPr lang="en-US" b="1" dirty="0">
                <a:latin typeface="+mj-lt"/>
              </a:rPr>
              <a:t>Days of Discharge </a:t>
            </a:r>
            <a:r>
              <a:rPr lang="en-US" b="1" dirty="0" smtClean="0">
                <a:latin typeface="+mj-lt"/>
              </a:rPr>
              <a:t/>
            </a:r>
            <a:br>
              <a:rPr lang="en-US" b="1" dirty="0" smtClean="0">
                <a:latin typeface="+mj-lt"/>
              </a:rPr>
            </a:br>
            <a:r>
              <a:rPr lang="en-US" b="1" dirty="0" smtClean="0">
                <a:latin typeface="+mj-lt"/>
              </a:rPr>
              <a:t>After </a:t>
            </a:r>
            <a:r>
              <a:rPr lang="en-US" b="1" dirty="0">
                <a:latin typeface="+mj-lt"/>
              </a:rPr>
              <a:t>Surgery</a:t>
            </a:r>
            <a:endParaRPr lang="en-US" i="1" dirty="0">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34</a:t>
            </a:fld>
            <a:endParaRPr lang="en-US" dirty="0"/>
          </a:p>
        </p:txBody>
      </p:sp>
      <p:sp>
        <p:nvSpPr>
          <p:cNvPr id="4" name="TextBox 3"/>
          <p:cNvSpPr txBox="1"/>
          <p:nvPr/>
        </p:nvSpPr>
        <p:spPr>
          <a:xfrm>
            <a:off x="3494638" y="1983138"/>
            <a:ext cx="890691" cy="307777"/>
          </a:xfrm>
          <a:prstGeom prst="rect">
            <a:avLst/>
          </a:prstGeom>
          <a:noFill/>
        </p:spPr>
        <p:txBody>
          <a:bodyPr wrap="square" rtlCol="0">
            <a:spAutoFit/>
          </a:bodyPr>
          <a:lstStyle/>
          <a:p>
            <a:r>
              <a:rPr lang="en-US" sz="1400" dirty="0" smtClean="0"/>
              <a:t>20%</a:t>
            </a:r>
            <a:endParaRPr lang="en-US" sz="1400" dirty="0"/>
          </a:p>
        </p:txBody>
      </p:sp>
      <p:graphicFrame>
        <p:nvGraphicFramePr>
          <p:cNvPr id="13" name="Content Placeholder 8"/>
          <p:cNvGraphicFramePr>
            <a:graphicFrameLocks noGrp="1"/>
          </p:cNvGraphicFramePr>
          <p:nvPr>
            <p:ph sz="half" idx="1"/>
            <p:extLst>
              <p:ext uri="{D42A27DB-BD31-4B8C-83A1-F6EECF244321}">
                <p14:modId xmlns:p14="http://schemas.microsoft.com/office/powerpoint/2010/main" val="3224884959"/>
              </p:ext>
            </p:extLst>
          </p:nvPr>
        </p:nvGraphicFramePr>
        <p:xfrm>
          <a:off x="3582847" y="2006844"/>
          <a:ext cx="4560598" cy="427050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flipV="1">
            <a:off x="6403892" y="3327580"/>
            <a:ext cx="1201466"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135170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Access and Quality</a:t>
            </a:r>
          </a:p>
        </p:txBody>
      </p:sp>
      <p:graphicFrame>
        <p:nvGraphicFramePr>
          <p:cNvPr id="4" name="Content Placeholder 5"/>
          <p:cNvGraphicFramePr>
            <a:graphicFrameLocks/>
          </p:cNvGraphicFramePr>
          <p:nvPr>
            <p:extLst>
              <p:ext uri="{D42A27DB-BD31-4B8C-83A1-F6EECF244321}">
                <p14:modId xmlns:p14="http://schemas.microsoft.com/office/powerpoint/2010/main" val="2189428463"/>
              </p:ext>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35</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498" y="1489213"/>
            <a:ext cx="3131588" cy="47610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3833" y="4981074"/>
            <a:ext cx="5069196" cy="1177954"/>
          </a:xfrm>
          <a:prstGeom prst="rect">
            <a:avLst/>
          </a:prstGeom>
        </p:spPr>
      </p:pic>
      <p:sp>
        <p:nvSpPr>
          <p:cNvPr id="22" name="TextBox 21"/>
          <p:cNvSpPr txBox="1"/>
          <p:nvPr/>
        </p:nvSpPr>
        <p:spPr>
          <a:xfrm>
            <a:off x="1469557" y="1539352"/>
            <a:ext cx="5209735" cy="1200329"/>
          </a:xfrm>
          <a:prstGeom prst="rect">
            <a:avLst/>
          </a:prstGeom>
          <a:noFill/>
        </p:spPr>
        <p:txBody>
          <a:bodyPr wrap="square" rtlCol="0">
            <a:spAutoFit/>
          </a:bodyPr>
          <a:lstStyle/>
          <a:p>
            <a:r>
              <a:rPr lang="en-US" sz="2400" b="1" dirty="0">
                <a:latin typeface="+mj-lt"/>
              </a:rPr>
              <a:t>Unable to Obtain Care Due to </a:t>
            </a:r>
            <a:r>
              <a:rPr lang="en-US" sz="2400" b="1" dirty="0" smtClean="0">
                <a:latin typeface="+mj-lt"/>
              </a:rPr>
              <a:t>Cost, 2014-2016 </a:t>
            </a:r>
            <a:endParaRPr lang="en-US" sz="2400" b="1" dirty="0">
              <a:latin typeface="+mj-lt"/>
            </a:endParaRPr>
          </a:p>
          <a:p>
            <a:endParaRPr lang="en-US" sz="2400" b="1" dirty="0">
              <a:latin typeface="+mj-lt"/>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8746" t="72950"/>
          <a:stretch/>
        </p:blipFill>
        <p:spPr>
          <a:xfrm>
            <a:off x="8065392" y="1886525"/>
            <a:ext cx="1835066" cy="1829301"/>
          </a:xfrm>
          <a:prstGeom prst="rect">
            <a:avLst/>
          </a:prstGeom>
        </p:spPr>
      </p:pic>
    </p:spTree>
    <p:extLst>
      <p:ext uri="{BB962C8B-B14F-4D97-AF65-F5344CB8AC3E}">
        <p14:creationId xmlns:p14="http://schemas.microsoft.com/office/powerpoint/2010/main" val="1843953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Facilitated Discussion</a:t>
            </a:r>
          </a:p>
        </p:txBody>
      </p:sp>
      <p:sp>
        <p:nvSpPr>
          <p:cNvPr id="3" name="Slide Number Placeholder 2"/>
          <p:cNvSpPr>
            <a:spLocks noGrp="1"/>
          </p:cNvSpPr>
          <p:nvPr>
            <p:ph type="sldNum" sz="quarter" idx="12"/>
          </p:nvPr>
        </p:nvSpPr>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2081513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Small Group Discussion Questions</a:t>
            </a:r>
          </a:p>
        </p:txBody>
      </p:sp>
      <p:graphicFrame>
        <p:nvGraphicFramePr>
          <p:cNvPr id="4" name="Content Placeholder 5"/>
          <p:cNvGraphicFramePr>
            <a:graphicFrameLocks/>
          </p:cNvGraphicFramePr>
          <p:nvPr>
            <p:extLst>
              <p:ext uri="{D42A27DB-BD31-4B8C-83A1-F6EECF244321}">
                <p14:modId xmlns:p14="http://schemas.microsoft.com/office/powerpoint/2010/main" val="2189428463"/>
              </p:ext>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89185" y="1350859"/>
            <a:ext cx="11745311" cy="4632037"/>
          </a:xfrm>
          <a:prstGeom prst="rect">
            <a:avLst/>
          </a:prstGeom>
          <a:noFill/>
        </p:spPr>
        <p:txBody>
          <a:bodyPr wrap="square" rtlCol="0">
            <a:spAutoFit/>
          </a:bodyPr>
          <a:lstStyle/>
          <a:p>
            <a:pPr marL="514350" indent="-514350">
              <a:spcAft>
                <a:spcPts val="600"/>
              </a:spcAft>
              <a:buFont typeface="+mj-lt"/>
              <a:buAutoNum type="arabicPeriod"/>
            </a:pPr>
            <a:r>
              <a:rPr lang="en-US" sz="3000" dirty="0">
                <a:latin typeface="+mj-lt"/>
              </a:rPr>
              <a:t>Based on your own knowledge and experiences, are there any major health issues that are not represented in the data</a:t>
            </a:r>
            <a:r>
              <a:rPr lang="en-US" sz="3000" dirty="0" smtClean="0">
                <a:latin typeface="+mj-lt"/>
              </a:rPr>
              <a:t>?          (</a:t>
            </a:r>
            <a:r>
              <a:rPr lang="en-US" sz="3000" b="1" dirty="0" smtClean="0">
                <a:latin typeface="+mj-lt"/>
              </a:rPr>
              <a:t>10 mins</a:t>
            </a:r>
            <a:r>
              <a:rPr lang="en-US" sz="3000" dirty="0" smtClean="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Based on the data, past priorities, and your observations, what do you see as the top needs of our community</a:t>
            </a:r>
            <a:r>
              <a:rPr lang="en-US" sz="3000" dirty="0" smtClean="0">
                <a:latin typeface="+mj-lt"/>
              </a:rPr>
              <a:t>? (</a:t>
            </a:r>
            <a:r>
              <a:rPr lang="en-US" sz="3000" b="1" dirty="0" smtClean="0">
                <a:latin typeface="+mj-lt"/>
              </a:rPr>
              <a:t>20-25 mins</a:t>
            </a:r>
            <a:r>
              <a:rPr lang="en-US" sz="3000" dirty="0" smtClean="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What community resources are available to address these needs, and what more may be needed</a:t>
            </a:r>
            <a:r>
              <a:rPr lang="en-US" sz="3000" dirty="0" smtClean="0">
                <a:latin typeface="+mj-lt"/>
              </a:rPr>
              <a:t>? (</a:t>
            </a:r>
            <a:r>
              <a:rPr lang="en-US" sz="3000" b="1" dirty="0" smtClean="0">
                <a:latin typeface="+mj-lt"/>
              </a:rPr>
              <a:t>5-10 mins</a:t>
            </a:r>
            <a:r>
              <a:rPr lang="en-US" sz="3000" dirty="0" smtClean="0">
                <a:latin typeface="+mj-lt"/>
              </a:rPr>
              <a:t>)</a:t>
            </a:r>
            <a:endParaRPr lang="en-US" sz="3000" dirty="0">
              <a:latin typeface="+mj-lt"/>
            </a:endParaRPr>
          </a:p>
        </p:txBody>
      </p:sp>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242671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Report Back</a:t>
            </a:r>
          </a:p>
        </p:txBody>
      </p:sp>
      <p:sp>
        <p:nvSpPr>
          <p:cNvPr id="3" name="Slide Number Placeholder 2"/>
          <p:cNvSpPr>
            <a:spLocks noGrp="1"/>
          </p:cNvSpPr>
          <p:nvPr>
            <p:ph type="sldNum" sz="quarter" idx="12"/>
          </p:nvPr>
        </p:nvSpPr>
        <p:spPr/>
        <p:txBody>
          <a:bodyPr/>
          <a:lstStyle/>
          <a:p>
            <a:fld id="{4FAB73BC-B049-4115-A692-8D63A059BFB8}" type="slidenum">
              <a:rPr lang="en-US" smtClean="0"/>
              <a:t>38</a:t>
            </a:fld>
            <a:endParaRPr lang="en-US" dirty="0"/>
          </a:p>
        </p:txBody>
      </p:sp>
    </p:spTree>
    <p:extLst>
      <p:ext uri="{BB962C8B-B14F-4D97-AF65-F5344CB8AC3E}">
        <p14:creationId xmlns:p14="http://schemas.microsoft.com/office/powerpoint/2010/main" val="1488549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Prioritization Exercise</a:t>
            </a:r>
          </a:p>
        </p:txBody>
      </p:sp>
      <p:sp>
        <p:nvSpPr>
          <p:cNvPr id="3" name="Slide Number Placeholder 2"/>
          <p:cNvSpPr>
            <a:spLocks noGrp="1"/>
          </p:cNvSpPr>
          <p:nvPr>
            <p:ph type="sldNum" sz="quarter" idx="12"/>
          </p:nvPr>
        </p:nvSpPr>
        <p:spPr/>
        <p:txBody>
          <a:bodyPr/>
          <a:lstStyle/>
          <a:p>
            <a:fld id="{4FAB73BC-B049-4115-A692-8D63A059BFB8}" type="slidenum">
              <a:rPr lang="en-US" smtClean="0"/>
              <a:t>39</a:t>
            </a:fld>
            <a:endParaRPr lang="en-US" dirty="0"/>
          </a:p>
        </p:txBody>
      </p:sp>
    </p:spTree>
    <p:extLst>
      <p:ext uri="{BB962C8B-B14F-4D97-AF65-F5344CB8AC3E}">
        <p14:creationId xmlns:p14="http://schemas.microsoft.com/office/powerpoint/2010/main" val="3444561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Forum Agenda</a:t>
            </a:r>
          </a:p>
        </p:txBody>
      </p:sp>
      <p:graphicFrame>
        <p:nvGraphicFramePr>
          <p:cNvPr id="5" name="Content Placeholder 4"/>
          <p:cNvGraphicFramePr>
            <a:graphicFrameLocks noGrp="1"/>
          </p:cNvGraphicFramePr>
          <p:nvPr>
            <p:ph idx="1"/>
            <p:extLst/>
          </p:nvPr>
        </p:nvGraphicFramePr>
        <p:xfrm>
          <a:off x="3206608" y="396238"/>
          <a:ext cx="7924688" cy="5078966"/>
        </p:xfrm>
        <a:graphic>
          <a:graphicData uri="http://schemas.openxmlformats.org/drawingml/2006/table">
            <a:tbl>
              <a:tblPr bandRow="1">
                <a:tableStyleId>{5FD0F851-EC5A-4D38-B0AD-8093EC10F338}</a:tableStyleId>
              </a:tblPr>
              <a:tblGrid>
                <a:gridCol w="1976144">
                  <a:extLst>
                    <a:ext uri="{9D8B030D-6E8A-4147-A177-3AD203B41FA5}">
                      <a16:colId xmlns="" xmlns:a16="http://schemas.microsoft.com/office/drawing/2014/main" val="20000"/>
                    </a:ext>
                  </a:extLst>
                </a:gridCol>
                <a:gridCol w="3306981">
                  <a:extLst>
                    <a:ext uri="{9D8B030D-6E8A-4147-A177-3AD203B41FA5}">
                      <a16:colId xmlns="" xmlns:a16="http://schemas.microsoft.com/office/drawing/2014/main" val="20001"/>
                    </a:ext>
                  </a:extLst>
                </a:gridCol>
                <a:gridCol w="2641563">
                  <a:extLst>
                    <a:ext uri="{9D8B030D-6E8A-4147-A177-3AD203B41FA5}">
                      <a16:colId xmlns="" xmlns:a16="http://schemas.microsoft.com/office/drawing/2014/main" val="20002"/>
                    </a:ext>
                  </a:extLst>
                </a:gridCol>
              </a:tblGrid>
              <a:tr h="632766">
                <a:tc>
                  <a:txBody>
                    <a:bodyPr/>
                    <a:lstStyle/>
                    <a:p>
                      <a:pPr marL="0" marR="0" algn="ctr">
                        <a:spcBef>
                          <a:spcPts val="0"/>
                        </a:spcBef>
                        <a:spcAft>
                          <a:spcPts val="0"/>
                        </a:spcAft>
                      </a:pPr>
                      <a:r>
                        <a:rPr lang="en-US" sz="1400" b="1" dirty="0">
                          <a:effectLst/>
                        </a:rPr>
                        <a:t>Time Spent</a:t>
                      </a:r>
                      <a:endParaRPr lang="en-US" sz="1200" b="1" dirty="0">
                        <a:effectLst/>
                        <a:latin typeface="Arial Narrow"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8AC1">
                        <a:alpha val="52941"/>
                      </a:srgbClr>
                    </a:solidFill>
                  </a:tcPr>
                </a:tc>
                <a:tc>
                  <a:txBody>
                    <a:bodyPr/>
                    <a:lstStyle/>
                    <a:p>
                      <a:pPr marL="0" marR="0" algn="ctr">
                        <a:spcBef>
                          <a:spcPts val="0"/>
                        </a:spcBef>
                        <a:spcAft>
                          <a:spcPts val="0"/>
                        </a:spcAft>
                      </a:pPr>
                      <a:r>
                        <a:rPr lang="en-US" sz="1400" b="1" dirty="0">
                          <a:effectLst/>
                        </a:rPr>
                        <a:t>Activity</a:t>
                      </a:r>
                      <a:endParaRPr lang="en-US" sz="1200" b="1" dirty="0">
                        <a:effectLst/>
                        <a:latin typeface="Arial Narrow"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8AC1">
                        <a:alpha val="52941"/>
                      </a:srgbClr>
                    </a:solidFill>
                  </a:tcPr>
                </a:tc>
                <a:tc>
                  <a:txBody>
                    <a:bodyPr/>
                    <a:lstStyle/>
                    <a:p>
                      <a:pPr marL="0" marR="0" algn="ctr">
                        <a:spcBef>
                          <a:spcPts val="0"/>
                        </a:spcBef>
                        <a:spcAft>
                          <a:spcPts val="0"/>
                        </a:spcAft>
                      </a:pPr>
                      <a:r>
                        <a:rPr lang="en-US" sz="1400" b="1" dirty="0">
                          <a:effectLst/>
                        </a:rPr>
                        <a:t>Speaker/Facilitator</a:t>
                      </a:r>
                      <a:endParaRPr lang="en-US" sz="1200" b="1" dirty="0">
                        <a:effectLst/>
                        <a:latin typeface="Arial Narrow"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8AC1">
                        <a:alpha val="52941"/>
                      </a:srgbClr>
                    </a:solidFill>
                  </a:tcPr>
                </a:tc>
                <a:extLst>
                  <a:ext uri="{0D108BD9-81ED-4DB2-BD59-A6C34878D82A}">
                    <a16:rowId xmlns="" xmlns:a16="http://schemas.microsoft.com/office/drawing/2014/main" val="10000"/>
                  </a:ext>
                </a:extLst>
              </a:tr>
              <a:tr h="776335">
                <a:tc>
                  <a:txBody>
                    <a:bodyPr/>
                    <a:lstStyle/>
                    <a:p>
                      <a:pPr marL="0" marR="0" algn="ctr">
                        <a:spcBef>
                          <a:spcPts val="0"/>
                        </a:spcBef>
                        <a:spcAft>
                          <a:spcPts val="0"/>
                        </a:spcAft>
                      </a:pPr>
                      <a:r>
                        <a:rPr lang="en-US" sz="1400" dirty="0">
                          <a:effectLst/>
                        </a:rPr>
                        <a:t>5 minutes</a:t>
                      </a:r>
                      <a:endParaRPr lang="en-US" sz="1200" dirty="0">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Welcome and Introductions</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Local Facilitator</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916358">
                <a:tc>
                  <a:txBody>
                    <a:bodyPr/>
                    <a:lstStyle/>
                    <a:p>
                      <a:pPr marL="0" marR="0" algn="ctr">
                        <a:spcBef>
                          <a:spcPts val="0"/>
                        </a:spcBef>
                        <a:spcAft>
                          <a:spcPts val="0"/>
                        </a:spcAft>
                      </a:pPr>
                      <a:r>
                        <a:rPr lang="en-US" sz="1400" dirty="0">
                          <a:effectLst/>
                        </a:rPr>
                        <a:t>10-15 minutes</a:t>
                      </a:r>
                      <a:endParaRPr lang="en-US" sz="1200" dirty="0">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Review of previous</a:t>
                      </a:r>
                      <a:r>
                        <a:rPr lang="en-US" sz="1400" baseline="0" dirty="0">
                          <a:effectLst/>
                        </a:rPr>
                        <a:t>ly identified priorities </a:t>
                      </a:r>
                      <a:r>
                        <a:rPr lang="en-US" sz="1400" dirty="0">
                          <a:effectLst/>
                        </a:rPr>
                        <a:t>and activities since last effort</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Local Facilitator</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631880">
                <a:tc>
                  <a:txBody>
                    <a:bodyPr/>
                    <a:lstStyle/>
                    <a:p>
                      <a:pPr marL="0" marR="0" algn="ctr">
                        <a:spcBef>
                          <a:spcPts val="0"/>
                        </a:spcBef>
                        <a:spcAft>
                          <a:spcPts val="0"/>
                        </a:spcAft>
                      </a:pPr>
                      <a:r>
                        <a:rPr lang="en-US" sz="1400" dirty="0">
                          <a:effectLst/>
                        </a:rPr>
                        <a:t>25 minutes</a:t>
                      </a:r>
                      <a:endParaRPr lang="en-US" sz="1200" dirty="0">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Present key findings from Data Profile</a:t>
                      </a:r>
                    </a:p>
                    <a:p>
                      <a:pPr marL="0" marR="0" algn="ctr">
                        <a:spcBef>
                          <a:spcPts val="0"/>
                        </a:spcBef>
                        <a:spcAft>
                          <a:spcPts val="0"/>
                        </a:spcAft>
                      </a:pPr>
                      <a:r>
                        <a:rPr lang="en-US" sz="1400" dirty="0">
                          <a:effectLst/>
                          <a:latin typeface="Arial Narrow" charset="0"/>
                        </a:rPr>
                        <a:t>Q&amp;A</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JSI</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893317">
                <a:tc>
                  <a:txBody>
                    <a:bodyPr/>
                    <a:lstStyle/>
                    <a:p>
                      <a:pPr marL="0" marR="0" lvl="0" algn="ctr">
                        <a:spcBef>
                          <a:spcPts val="0"/>
                        </a:spcBef>
                        <a:spcAft>
                          <a:spcPts val="0"/>
                        </a:spcAft>
                      </a:pPr>
                      <a:r>
                        <a:rPr lang="en-US" sz="1400" dirty="0">
                          <a:effectLst/>
                        </a:rPr>
                        <a:t>35-45</a:t>
                      </a:r>
                      <a:r>
                        <a:rPr lang="en-US" sz="1400" baseline="0" dirty="0">
                          <a:effectLst/>
                        </a:rPr>
                        <a:t> minutes</a:t>
                      </a:r>
                      <a:endParaRPr lang="en-US" sz="1200" dirty="0">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Facilitated discussion on data and identifying health priorities</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JSI &amp; Local Facilitators</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632766">
                <a:tc>
                  <a:txBody>
                    <a:bodyPr/>
                    <a:lstStyle/>
                    <a:p>
                      <a:pPr marL="0" marR="0" algn="ctr">
                        <a:spcBef>
                          <a:spcPts val="0"/>
                        </a:spcBef>
                        <a:spcAft>
                          <a:spcPts val="0"/>
                        </a:spcAft>
                      </a:pPr>
                      <a:r>
                        <a:rPr lang="en-US" sz="1400" dirty="0">
                          <a:effectLst/>
                        </a:rPr>
                        <a:t>20 minutes</a:t>
                      </a:r>
                      <a:endParaRPr lang="en-US" sz="1200" dirty="0">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Reconvene</a:t>
                      </a:r>
                      <a:r>
                        <a:rPr lang="en-US" sz="1400" baseline="0" dirty="0">
                          <a:effectLst/>
                        </a:rPr>
                        <a:t> and full vote on health priorities</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JSI</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595544">
                <a:tc>
                  <a:txBody>
                    <a:bodyPr/>
                    <a:lstStyle/>
                    <a:p>
                      <a:pPr marL="0" marR="0" algn="ctr">
                        <a:spcBef>
                          <a:spcPts val="0"/>
                        </a:spcBef>
                        <a:spcAft>
                          <a:spcPts val="0"/>
                        </a:spcAft>
                      </a:pPr>
                      <a:r>
                        <a:rPr lang="en-US" sz="1400" dirty="0">
                          <a:effectLst/>
                        </a:rPr>
                        <a:t>10 minutes</a:t>
                      </a:r>
                      <a:endParaRPr lang="en-US" sz="1200" dirty="0">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Wrap up and next steps</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Local Facilitator </a:t>
                      </a:r>
                    </a:p>
                    <a:p>
                      <a:pPr marL="0" marR="0" algn="ctr">
                        <a:spcBef>
                          <a:spcPts val="0"/>
                        </a:spcBef>
                        <a:spcAft>
                          <a:spcPts val="0"/>
                        </a:spcAft>
                      </a:pPr>
                      <a:r>
                        <a:rPr lang="en-US" sz="1400" dirty="0">
                          <a:effectLst/>
                        </a:rPr>
                        <a:t>(or JSI if preferred)</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119807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Wrap Up and Next Steps</a:t>
            </a:r>
          </a:p>
        </p:txBody>
      </p:sp>
      <p:sp>
        <p:nvSpPr>
          <p:cNvPr id="4" name="Slide Number Placeholder 3"/>
          <p:cNvSpPr>
            <a:spLocks noGrp="1"/>
          </p:cNvSpPr>
          <p:nvPr>
            <p:ph type="sldNum" sz="quarter" idx="12"/>
          </p:nvPr>
        </p:nvSpPr>
        <p:spPr/>
        <p:txBody>
          <a:bodyPr/>
          <a:lstStyle/>
          <a:p>
            <a:fld id="{4FAB73BC-B049-4115-A692-8D63A059BFB8}" type="slidenum">
              <a:rPr lang="en-US" smtClean="0"/>
              <a:t>40</a:t>
            </a:fld>
            <a:endParaRPr lang="en-US" dirty="0"/>
          </a:p>
        </p:txBody>
      </p:sp>
    </p:spTree>
    <p:extLst>
      <p:ext uri="{BB962C8B-B14F-4D97-AF65-F5344CB8AC3E}">
        <p14:creationId xmlns:p14="http://schemas.microsoft.com/office/powerpoint/2010/main" val="2015652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Why are we here?</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1931212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dirty="0"/>
              <a:t>Guidance, Regulations &amp; the Law</a:t>
            </a:r>
          </a:p>
        </p:txBody>
      </p:sp>
      <p:sp>
        <p:nvSpPr>
          <p:cNvPr id="4" name="Slide Number Placeholder 3">
            <a:extLst/>
          </p:cNvPr>
          <p:cNvSpPr>
            <a:spLocks noGrp="1"/>
          </p:cNvSpPr>
          <p:nvPr>
            <p:ph type="sldNum" sz="quarter" idx="12"/>
          </p:nvPr>
        </p:nvSpPr>
        <p:spPr/>
        <p:txBody>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A9216CDE-3755-D443-8613-CCE1F464822F}" type="slidenum">
              <a:rPr lang="en-US" altLang="en-US">
                <a:solidFill>
                  <a:srgbClr val="898989"/>
                </a:solidFill>
              </a:rPr>
              <a:pPr eaLnBrk="1" hangingPunct="1"/>
              <a:t>6</a:t>
            </a:fld>
            <a:endParaRPr lang="en-US" altLang="en-US" dirty="0">
              <a:solidFill>
                <a:srgbClr val="898989"/>
              </a:solidFill>
            </a:endParaRPr>
          </a:p>
        </p:txBody>
      </p:sp>
      <p:sp>
        <p:nvSpPr>
          <p:cNvPr id="3077" name="TextBox 4"/>
          <p:cNvSpPr txBox="1">
            <a:spLocks noChangeArrowheads="1"/>
          </p:cNvSpPr>
          <p:nvPr/>
        </p:nvSpPr>
        <p:spPr bwMode="auto">
          <a:xfrm>
            <a:off x="9678421" y="5987980"/>
            <a:ext cx="2676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
        <p:nvSpPr>
          <p:cNvPr id="10" name="Oval 9"/>
          <p:cNvSpPr/>
          <p:nvPr/>
        </p:nvSpPr>
        <p:spPr>
          <a:xfrm>
            <a:off x="4660062" y="1851327"/>
            <a:ext cx="4158409" cy="415840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11" name="Picture 2"/>
          <p:cNvPicPr>
            <a:picLocks noChangeAspect="1"/>
          </p:cNvPicPr>
          <p:nvPr/>
        </p:nvPicPr>
        <p:blipFill rotWithShape="1">
          <a:blip r:embed="rId3">
            <a:extLst>
              <a:ext uri="{28A0092B-C50C-407E-A947-70E740481C1C}">
                <a14:useLocalDpi xmlns:a14="http://schemas.microsoft.com/office/drawing/2010/main" val="0"/>
              </a:ext>
            </a:extLst>
          </a:blip>
          <a:srcRect r="63516"/>
          <a:stretch/>
        </p:blipFill>
        <p:spPr bwMode="auto">
          <a:xfrm>
            <a:off x="2700670" y="2996418"/>
            <a:ext cx="1867021" cy="19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rotWithShape="1">
          <a:blip r:embed="rId3">
            <a:extLst>
              <a:ext uri="{28A0092B-C50C-407E-A947-70E740481C1C}">
                <a14:useLocalDpi xmlns:a14="http://schemas.microsoft.com/office/drawing/2010/main" val="0"/>
              </a:ext>
            </a:extLst>
          </a:blip>
          <a:srcRect l="69424"/>
          <a:stretch/>
        </p:blipFill>
        <p:spPr bwMode="auto">
          <a:xfrm>
            <a:off x="6961431" y="299641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92446" y="3355195"/>
            <a:ext cx="2096086" cy="1323439"/>
          </a:xfrm>
          <a:prstGeom prst="rect">
            <a:avLst/>
          </a:prstGeom>
          <a:noFill/>
        </p:spPr>
        <p:txBody>
          <a:bodyPr wrap="square" rtlCol="0">
            <a:spAutoFit/>
          </a:bodyPr>
          <a:lstStyle/>
          <a:p>
            <a:pPr algn="ctr"/>
            <a:r>
              <a:rPr lang="en-US" sz="2000" b="1" dirty="0">
                <a:solidFill>
                  <a:schemeClr val="accent2"/>
                </a:solidFill>
              </a:rPr>
              <a:t>Maine Shared </a:t>
            </a:r>
          </a:p>
          <a:p>
            <a:pPr algn="ctr"/>
            <a:r>
              <a:rPr lang="en-US" sz="2000" b="1" dirty="0">
                <a:solidFill>
                  <a:schemeClr val="accent2"/>
                </a:solidFill>
              </a:rPr>
              <a:t>Community </a:t>
            </a:r>
            <a:br>
              <a:rPr lang="en-US" sz="2000" b="1" dirty="0">
                <a:solidFill>
                  <a:schemeClr val="accent2"/>
                </a:solidFill>
              </a:rPr>
            </a:br>
            <a:r>
              <a:rPr lang="en-US" sz="2000" b="1" dirty="0">
                <a:solidFill>
                  <a:schemeClr val="accent2"/>
                </a:solidFill>
              </a:rPr>
              <a:t>Health Needs Assessment</a:t>
            </a:r>
          </a:p>
        </p:txBody>
      </p:sp>
      <p:sp>
        <p:nvSpPr>
          <p:cNvPr id="9" name="Oval 8"/>
          <p:cNvSpPr/>
          <p:nvPr/>
        </p:nvSpPr>
        <p:spPr>
          <a:xfrm>
            <a:off x="2461849" y="1829571"/>
            <a:ext cx="4158409" cy="415840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2105555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Maine Shared CHNA </a:t>
            </a:r>
          </a:p>
        </p:txBody>
      </p:sp>
      <p:sp>
        <p:nvSpPr>
          <p:cNvPr id="4" name="Text Placeholder 3"/>
          <p:cNvSpPr>
            <a:spLocks noGrp="1"/>
          </p:cNvSpPr>
          <p:nvPr>
            <p:ph type="body" sz="half" idx="2"/>
          </p:nvPr>
        </p:nvSpPr>
        <p:spPr/>
        <p:txBody>
          <a:bodyPr/>
          <a:lstStyle/>
          <a:p>
            <a:r>
              <a:rPr lang="en-US" dirty="0"/>
              <a:t>Governance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00962462"/>
              </p:ext>
            </p:extLst>
          </p:nvPr>
        </p:nvGraphicFramePr>
        <p:xfrm>
          <a:off x="3037398" y="103367"/>
          <a:ext cx="8770289" cy="5405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1063158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t>Health Improvement Process</a:t>
            </a:r>
            <a:endParaRPr lang="en-US" altLang="en-US" dirty="0"/>
          </a:p>
        </p:txBody>
      </p:sp>
      <p:graphicFrame>
        <p:nvGraphicFramePr>
          <p:cNvPr id="3" name="Content Placeholder 7"/>
          <p:cNvGraphicFramePr>
            <a:graphicFrameLocks/>
          </p:cNvGraphicFramePr>
          <p:nvPr>
            <p:extLst>
              <p:ext uri="{D42A27DB-BD31-4B8C-83A1-F6EECF244321}">
                <p14:modId xmlns:p14="http://schemas.microsoft.com/office/powerpoint/2010/main" val="371305712"/>
              </p:ext>
            </p:extLst>
          </p:nvPr>
        </p:nvGraphicFramePr>
        <p:xfrm>
          <a:off x="3411243" y="1589124"/>
          <a:ext cx="4937125" cy="433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1474416" y="3391784"/>
            <a:ext cx="1109295" cy="62732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6" name="Oval 5"/>
          <p:cNvSpPr/>
          <p:nvPr/>
        </p:nvSpPr>
        <p:spPr>
          <a:xfrm>
            <a:off x="2029063" y="1951072"/>
            <a:ext cx="1109295" cy="627321"/>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7" name="Oval 6"/>
          <p:cNvSpPr/>
          <p:nvPr/>
        </p:nvSpPr>
        <p:spPr>
          <a:xfrm>
            <a:off x="7428684" y="1637412"/>
            <a:ext cx="1109295" cy="62732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8" name="Oval 7"/>
          <p:cNvSpPr/>
          <p:nvPr/>
        </p:nvSpPr>
        <p:spPr>
          <a:xfrm>
            <a:off x="8740033" y="3033818"/>
            <a:ext cx="1109295" cy="627321"/>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9" name="Oval 8"/>
          <p:cNvSpPr/>
          <p:nvPr/>
        </p:nvSpPr>
        <p:spPr>
          <a:xfrm>
            <a:off x="8688694" y="4813001"/>
            <a:ext cx="1109295" cy="62732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10" name="Oval 9"/>
          <p:cNvSpPr/>
          <p:nvPr/>
        </p:nvSpPr>
        <p:spPr>
          <a:xfrm>
            <a:off x="2301948" y="4813002"/>
            <a:ext cx="1109295" cy="62732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3246305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Local Activities and Accomplishments</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4247669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Healthy Maine">
      <a:dk1>
        <a:srgbClr val="000000"/>
      </a:dk1>
      <a:lt1>
        <a:srgbClr val="FFFFFF"/>
      </a:lt1>
      <a:dk2>
        <a:srgbClr val="637052"/>
      </a:dk2>
      <a:lt2>
        <a:srgbClr val="CCDDEA"/>
      </a:lt2>
      <a:accent1>
        <a:srgbClr val="9FADB1"/>
      </a:accent1>
      <a:accent2>
        <a:srgbClr val="3C6E6F"/>
      </a:accent2>
      <a:accent3>
        <a:srgbClr val="061D38"/>
      </a:accent3>
      <a:accent4>
        <a:srgbClr val="660F44"/>
      </a:accent4>
      <a:accent5>
        <a:srgbClr val="178AC1"/>
      </a:accent5>
      <a:accent6>
        <a:srgbClr val="94CF4F"/>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Healthy Maine">
      <a:dk1>
        <a:srgbClr val="000000"/>
      </a:dk1>
      <a:lt1>
        <a:srgbClr val="FFFFFF"/>
      </a:lt1>
      <a:dk2>
        <a:srgbClr val="637052"/>
      </a:dk2>
      <a:lt2>
        <a:srgbClr val="CCDDEA"/>
      </a:lt2>
      <a:accent1>
        <a:srgbClr val="9FADB1"/>
      </a:accent1>
      <a:accent2>
        <a:srgbClr val="3C6E6F"/>
      </a:accent2>
      <a:accent3>
        <a:srgbClr val="061D38"/>
      </a:accent3>
      <a:accent4>
        <a:srgbClr val="660F44"/>
      </a:accent4>
      <a:accent5>
        <a:srgbClr val="178AC1"/>
      </a:accent5>
      <a:accent6>
        <a:srgbClr val="94CF4F"/>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ealthy Maine">
    <a:dk1>
      <a:srgbClr val="000000"/>
    </a:dk1>
    <a:lt1>
      <a:srgbClr val="FFFFFF"/>
    </a:lt1>
    <a:dk2>
      <a:srgbClr val="637052"/>
    </a:dk2>
    <a:lt2>
      <a:srgbClr val="CCDDEA"/>
    </a:lt2>
    <a:accent1>
      <a:srgbClr val="9FADB1"/>
    </a:accent1>
    <a:accent2>
      <a:srgbClr val="3C6E6F"/>
    </a:accent2>
    <a:accent3>
      <a:srgbClr val="061D38"/>
    </a:accent3>
    <a:accent4>
      <a:srgbClr val="660F44"/>
    </a:accent4>
    <a:accent5>
      <a:srgbClr val="178AC1"/>
    </a:accent5>
    <a:accent6>
      <a:srgbClr val="94CF4F"/>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4245</TotalTime>
  <Words>5485</Words>
  <Application>Microsoft Office PowerPoint</Application>
  <PresentationFormat>Custom</PresentationFormat>
  <Paragraphs>645</Paragraphs>
  <Slides>40</Slides>
  <Notes>40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Retrospect</vt:lpstr>
      <vt:lpstr>1_Retrospect</vt:lpstr>
      <vt:lpstr>Maine Shared Community Health Needs Assessment </vt:lpstr>
      <vt:lpstr>Welcome and Introductions</vt:lpstr>
      <vt:lpstr>Thank you to the following sponsors of this forum!</vt:lpstr>
      <vt:lpstr>Forum Agenda</vt:lpstr>
      <vt:lpstr>Why are we here?</vt:lpstr>
      <vt:lpstr>Guidance, Regulations &amp; the Law</vt:lpstr>
      <vt:lpstr>Maine Shared CHNA </vt:lpstr>
      <vt:lpstr>Health Improvement Process</vt:lpstr>
      <vt:lpstr>Local Activities and Accomplishments</vt:lpstr>
      <vt:lpstr>PowerPoint Presentation</vt:lpstr>
      <vt:lpstr>Partners</vt:lpstr>
      <vt:lpstr>Accomplishments of Note</vt:lpstr>
      <vt:lpstr>How to Read County Health Profile </vt:lpstr>
      <vt:lpstr>How to Read County Health Profile </vt:lpstr>
      <vt:lpstr>Key Findings </vt:lpstr>
      <vt:lpstr>Demographics</vt:lpstr>
      <vt:lpstr>Demographics </vt:lpstr>
      <vt:lpstr>Demographics</vt:lpstr>
      <vt:lpstr>Health Equity Data   </vt:lpstr>
      <vt:lpstr>Years of Potential Life Lost</vt:lpstr>
      <vt:lpstr>Social Determinants of Health</vt:lpstr>
      <vt:lpstr>Social Determinants of Health</vt:lpstr>
      <vt:lpstr>Health Behaviors- Obesity</vt:lpstr>
      <vt:lpstr>Health Behaviors- Smoking</vt:lpstr>
      <vt:lpstr>Health Behaviors- Smoking</vt:lpstr>
      <vt:lpstr>Health Behaviors- Substance Use</vt:lpstr>
      <vt:lpstr>Health Outcomes- Cancer</vt:lpstr>
      <vt:lpstr>Health Outcomes- Adult Chronic Disease</vt:lpstr>
      <vt:lpstr>Health Outcomes-Adult Chronic Disease</vt:lpstr>
      <vt:lpstr>Health Outcomes- Mental Health</vt:lpstr>
      <vt:lpstr>Health Outcomes- Mental Health</vt:lpstr>
      <vt:lpstr>Health Outcomes- Substance Use</vt:lpstr>
      <vt:lpstr>Health Outcomes- Infectious Disease</vt:lpstr>
      <vt:lpstr>Health Access and Quality</vt:lpstr>
      <vt:lpstr>Health Access and Quality</vt:lpstr>
      <vt:lpstr>Facilitated Discussion</vt:lpstr>
      <vt:lpstr>Small Group Discussion Questions</vt:lpstr>
      <vt:lpstr>Report Back</vt:lpstr>
      <vt:lpstr>Prioritization Exercise</vt:lpstr>
      <vt:lpstr>Wrap Up and 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Li</dc:creator>
  <cp:lastModifiedBy>Joanna L. Morrissey</cp:lastModifiedBy>
  <cp:revision>260</cp:revision>
  <cp:lastPrinted>2018-08-08T18:33:20Z</cp:lastPrinted>
  <dcterms:created xsi:type="dcterms:W3CDTF">2018-06-04T14:53:24Z</dcterms:created>
  <dcterms:modified xsi:type="dcterms:W3CDTF">2018-11-15T15:27:25Z</dcterms:modified>
</cp:coreProperties>
</file>