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34.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charts/chart17.xml" ContentType="application/vnd.openxmlformats-officedocument.drawingml.chart+xml"/>
  <Override PartName="/ppt/notesSlides/notesSlide38.xml" ContentType="application/vnd.openxmlformats-officedocument.presentationml.notesSlide+xml"/>
  <Override PartName="/ppt/charts/chart18.xml" ContentType="application/vnd.openxmlformats-officedocument.drawingml.chart+xml"/>
  <Override PartName="/ppt/notesSlides/notesSlide39.xml" ContentType="application/vnd.openxmlformats-officedocument.presentationml.notesSlide+xml"/>
  <Override PartName="/ppt/charts/chart19.xml" ContentType="application/vnd.openxmlformats-officedocument.drawingml.chart+xml"/>
  <Override PartName="/ppt/notesSlides/notesSlide40.xml" ContentType="application/vnd.openxmlformats-officedocument.presentationml.notesSlide+xml"/>
  <Override PartName="/ppt/charts/chart20.xml" ContentType="application/vnd.openxmlformats-officedocument.drawingml.chart+xml"/>
  <Override PartName="/ppt/notesSlides/notesSlide41.xml" ContentType="application/vnd.openxmlformats-officedocument.presentationml.notesSlide+xml"/>
  <Override PartName="/ppt/charts/chart21.xml" ContentType="application/vnd.openxmlformats-officedocument.drawingml.chart+xml"/>
  <Override PartName="/ppt/notesSlides/notesSlide42.xml" ContentType="application/vnd.openxmlformats-officedocument.presentationml.notesSlide+xml"/>
  <Override PartName="/ppt/charts/chart22.xml" ContentType="application/vnd.openxmlformats-officedocument.drawingml.chart+xml"/>
  <Override PartName="/ppt/notesSlides/notesSlide4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4.xml" ContentType="application/vnd.openxmlformats-officedocument.presentationml.notesSlide+xml"/>
  <Override PartName="/ppt/charts/chart25.xml" ContentType="application/vnd.openxmlformats-officedocument.drawingml.chart+xml"/>
  <Override PartName="/ppt/notesSlides/notesSlide45.xml" ContentType="application/vnd.openxmlformats-officedocument.presentationml.notesSlide+xml"/>
  <Override PartName="/ppt/charts/chart26.xml" ContentType="application/vnd.openxmlformats-officedocument.drawingml.chart+xml"/>
  <Override PartName="/ppt/notesSlides/notesSlide46.xml" ContentType="application/vnd.openxmlformats-officedocument.presentationml.notesSlide+xml"/>
  <Override PartName="/ppt/charts/chart27.xml" ContentType="application/vnd.openxmlformats-officedocument.drawingml.chart+xml"/>
  <Override PartName="/ppt/notesSlides/notesSlide47.xml" ContentType="application/vnd.openxmlformats-officedocument.presentationml.notesSlide+xml"/>
  <Override PartName="/ppt/charts/chart28.xml" ContentType="application/vnd.openxmlformats-officedocument.drawingml.chart+xml"/>
  <Override PartName="/ppt/charts/style5.xml" ContentType="application/vnd.ms-office.chartstyle+xml"/>
  <Override PartName="/ppt/charts/colors5.xml" ContentType="application/vnd.ms-office.chartcolorstyle+xml"/>
  <Override PartName="/ppt/charts/chart2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8.xml" ContentType="application/vnd.openxmlformats-officedocument.presentationml.notesSlide+xml"/>
  <Override PartName="/ppt/charts/chart30.xml" ContentType="application/vnd.openxmlformats-officedocument.drawingml.chart+xml"/>
  <Override PartName="/ppt/notesSlides/notesSlide49.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379" r:id="rId4"/>
    <p:sldId id="380" r:id="rId5"/>
    <p:sldId id="308" r:id="rId6"/>
    <p:sldId id="261" r:id="rId7"/>
    <p:sldId id="262" r:id="rId8"/>
    <p:sldId id="372" r:id="rId9"/>
    <p:sldId id="358" r:id="rId10"/>
    <p:sldId id="381" r:id="rId11"/>
    <p:sldId id="382" r:id="rId12"/>
    <p:sldId id="383" r:id="rId13"/>
    <p:sldId id="384" r:id="rId14"/>
    <p:sldId id="385" r:id="rId15"/>
    <p:sldId id="275" r:id="rId16"/>
    <p:sldId id="376" r:id="rId17"/>
    <p:sldId id="309" r:id="rId18"/>
    <p:sldId id="374" r:id="rId19"/>
    <p:sldId id="269" r:id="rId20"/>
    <p:sldId id="375" r:id="rId21"/>
    <p:sldId id="274" r:id="rId22"/>
    <p:sldId id="281" r:id="rId23"/>
    <p:sldId id="280" r:id="rId24"/>
    <p:sldId id="283" r:id="rId25"/>
    <p:sldId id="284" r:id="rId26"/>
    <p:sldId id="285" r:id="rId27"/>
    <p:sldId id="286" r:id="rId28"/>
    <p:sldId id="287" r:id="rId29"/>
    <p:sldId id="378"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270" r:id="rId51"/>
    <p:sldId id="271" r:id="rId52"/>
    <p:sldId id="272" r:id="rId53"/>
    <p:sldId id="38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6E16F-25CA-BD8F-2167-72B31D3BD054}" name="Mark Noyes" initials="MN" userId="S::mnoyes@marketdecisions.com::6fae3f0c-57c9-4fc0-9b6f-4cb153c406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13" clrIdx="1">
    <p:extLst>
      <p:ext uri="{19B8F6BF-5375-455C-9EA6-DF929625EA0E}">
        <p15:presenceInfo xmlns:p15="http://schemas.microsoft.com/office/powerpoint/2012/main" userId="S::cwalsh@marketdecisions.com::3b654986-3b7f-4d06-83b0-3ee07a404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2" autoAdjust="0"/>
    <p:restoredTop sz="60369" autoAdjust="0"/>
  </p:normalViewPr>
  <p:slideViewPr>
    <p:cSldViewPr snapToGrid="0">
      <p:cViewPr varScale="1">
        <p:scale>
          <a:sx n="59" d="100"/>
          <a:sy n="59" d="100"/>
        </p:scale>
        <p:origin x="9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roostook%20County%20Indicator%20Chart%2010.20.20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roostook%20County%20Indicator%20Chart%2010.20.2021.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roostook%20County%20Indicator%20Chart%2010.20.2021.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roostook%20County%20Indicator%20Chart%2010.20.2021.xlsx" TargetMode="External"/><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roostook%20County%20Indicator%20Chart%2010.20.2021.xlsx" TargetMode="External"/><Relationship Id="rId2" Type="http://schemas.microsoft.com/office/2011/relationships/chartColorStyle" Target="colors4.xml"/><Relationship Id="rId1" Type="http://schemas.microsoft.com/office/2011/relationships/chartStyle" Target="style4.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2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roostook%20County%20Indicator%20Chart%2010.20.2021.xlsx" TargetMode="External"/><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3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roostook%20County%20Indicator%20Chart%2010.20.2021.xlsx" TargetMode="External"/><Relationship Id="rId2" Type="http://schemas.microsoft.com/office/2011/relationships/chartColorStyle" Target="colors7.xml"/><Relationship Id="rId1" Type="http://schemas.microsoft.com/office/2011/relationships/chartStyle" Target="style7.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roostook%20County%20Indicator%20Chart%2010.20.202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roostook%20County%20Indicator%20Chart%2010.20.20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roostook%20County%20Indicator%20Chart%2010.20.20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roostook%20County%20Indicator%20Chart%2010.20.20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roostook%20County%20Indicator%20Chart%2010.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Stroke hospitalizations per 10,000 population</a:t>
            </a:r>
          </a:p>
        </c:rich>
      </c:tx>
      <c:layout/>
      <c:overlay val="0"/>
    </c:title>
    <c:autoTitleDeleted val="0"/>
    <c:plotArea>
      <c:layout/>
      <c:barChart>
        <c:barDir val="col"/>
        <c:grouping val="clustered"/>
        <c:varyColors val="0"/>
        <c:ser>
          <c:idx val="0"/>
          <c:order val="0"/>
          <c:tx>
            <c:strRef>
              <c:f>'Indicator Tables2'!$I$4</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2B73-4AD4-B385-7035F605EDF2}"/>
              </c:ext>
            </c:extLst>
          </c:dPt>
          <c:dPt>
            <c:idx val="1"/>
            <c:invertIfNegative val="0"/>
            <c:bubble3D val="0"/>
            <c:spPr>
              <a:solidFill>
                <a:srgbClr val="A2ADB1"/>
              </a:solidFill>
            </c:spPr>
            <c:extLst>
              <c:ext xmlns:c16="http://schemas.microsoft.com/office/drawing/2014/chart" uri="{C3380CC4-5D6E-409C-BE32-E72D297353CC}">
                <c16:uniqueId val="{00000003-2B73-4AD4-B385-7035F605EDF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Tables2'!$N$4:$O$4</c:f>
              <c:strCache>
                <c:ptCount val="2"/>
                <c:pt idx="0">
                  <c:v>2016-2018
Aroostook County</c:v>
                </c:pt>
                <c:pt idx="1">
                  <c:v>2016-2018
Maine</c:v>
                </c:pt>
              </c:strCache>
            </c:strRef>
          </c:cat>
          <c:val>
            <c:numRef>
              <c:f>'Indicator Tables2'!$J$4:$K$4</c:f>
              <c:numCache>
                <c:formatCode>General</c:formatCode>
                <c:ptCount val="2"/>
                <c:pt idx="0">
                  <c:v>23.6</c:v>
                </c:pt>
                <c:pt idx="1">
                  <c:v>21.2</c:v>
                </c:pt>
              </c:numCache>
            </c:numRef>
          </c:val>
          <c:extLst>
            <c:ext xmlns:c16="http://schemas.microsoft.com/office/drawing/2014/chart" uri="{C3380CC4-5D6E-409C-BE32-E72D297353CC}">
              <c16:uniqueId val="{00000004-2B73-4AD4-B385-7035F605EDF2}"/>
            </c:ext>
          </c:extLst>
        </c:ser>
        <c:dLbls>
          <c:dLblPos val="outEnd"/>
          <c:showLegendKey val="0"/>
          <c:showVal val="1"/>
          <c:showCatName val="0"/>
          <c:showSerName val="0"/>
          <c:showPercent val="0"/>
          <c:showBubbleSize val="0"/>
        </c:dLbls>
        <c:gapWidth val="150"/>
        <c:axId val="62424336"/>
        <c:axId val="62426416"/>
      </c:barChart>
      <c:catAx>
        <c:axId val="62424336"/>
        <c:scaling>
          <c:orientation val="minMax"/>
        </c:scaling>
        <c:delete val="0"/>
        <c:axPos val="b"/>
        <c:numFmt formatCode="General" sourceLinked="1"/>
        <c:majorTickMark val="out"/>
        <c:minorTickMark val="none"/>
        <c:tickLblPos val="nextTo"/>
        <c:crossAx val="62426416"/>
        <c:crosses val="autoZero"/>
        <c:auto val="1"/>
        <c:lblAlgn val="ctr"/>
        <c:lblOffset val="100"/>
        <c:noMultiLvlLbl val="0"/>
      </c:catAx>
      <c:valAx>
        <c:axId val="62426416"/>
        <c:scaling>
          <c:orientation val="minMax"/>
          <c:min val="0"/>
        </c:scaling>
        <c:delete val="1"/>
        <c:axPos val="l"/>
        <c:numFmt formatCode="General" sourceLinked="1"/>
        <c:majorTickMark val="out"/>
        <c:minorTickMark val="none"/>
        <c:tickLblPos val="nextTo"/>
        <c:crossAx val="6242433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Chronic lower respiratory disease deaths per 100,000 population</a:t>
            </a:r>
          </a:p>
        </c:rich>
      </c:tx>
      <c:layout/>
      <c:overlay val="0"/>
    </c:title>
    <c:autoTitleDeleted val="0"/>
    <c:plotArea>
      <c:layout/>
      <c:barChart>
        <c:barDir val="col"/>
        <c:grouping val="clustered"/>
        <c:varyColors val="0"/>
        <c:ser>
          <c:idx val="0"/>
          <c:order val="0"/>
          <c:tx>
            <c:strRef>
              <c:f>'Indicator Tables'!$H$15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64A-4763-826D-EF1E643BFAF8}"/>
              </c:ext>
            </c:extLst>
          </c:dPt>
          <c:dPt>
            <c:idx val="1"/>
            <c:invertIfNegative val="0"/>
            <c:bubble3D val="0"/>
            <c:spPr>
              <a:solidFill>
                <a:srgbClr val="3D6E6F"/>
              </a:solidFill>
            </c:spPr>
            <c:extLst>
              <c:ext xmlns:c16="http://schemas.microsoft.com/office/drawing/2014/chart" uri="{C3380CC4-5D6E-409C-BE32-E72D297353CC}">
                <c16:uniqueId val="{00000003-D64A-4763-826D-EF1E643BFAF8}"/>
              </c:ext>
            </c:extLst>
          </c:dPt>
          <c:dPt>
            <c:idx val="2"/>
            <c:invertIfNegative val="0"/>
            <c:bubble3D val="0"/>
            <c:spPr>
              <a:solidFill>
                <a:srgbClr val="A2ADB1"/>
              </a:solidFill>
            </c:spPr>
            <c:extLst>
              <c:ext xmlns:c16="http://schemas.microsoft.com/office/drawing/2014/chart" uri="{C3380CC4-5D6E-409C-BE32-E72D297353CC}">
                <c16:uniqueId val="{00000005-D64A-4763-826D-EF1E643BFAF8}"/>
              </c:ext>
            </c:extLst>
          </c:dPt>
          <c:dPt>
            <c:idx val="3"/>
            <c:invertIfNegative val="0"/>
            <c:bubble3D val="0"/>
            <c:spPr>
              <a:solidFill>
                <a:srgbClr val="A2ADB1"/>
              </a:solidFill>
            </c:spPr>
            <c:extLst>
              <c:ext xmlns:c16="http://schemas.microsoft.com/office/drawing/2014/chart" uri="{C3380CC4-5D6E-409C-BE32-E72D297353CC}">
                <c16:uniqueId val="{00000007-D64A-4763-826D-EF1E643BFAF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Tables'!$M$15:$P$15</c:f>
              <c:strCache>
                <c:ptCount val="4"/>
                <c:pt idx="0">
                  <c:v>2007-2011
Aroostook County</c:v>
                </c:pt>
                <c:pt idx="1">
                  <c:v>2015-2019
Aroostook County</c:v>
                </c:pt>
                <c:pt idx="2">
                  <c:v>2015-2019
Maine</c:v>
                </c:pt>
                <c:pt idx="3">
                  <c:v>2019
U.S.</c:v>
                </c:pt>
              </c:strCache>
            </c:strRef>
          </c:cat>
          <c:val>
            <c:numRef>
              <c:f>'Indicator Tables'!$I$15:$L$15</c:f>
              <c:numCache>
                <c:formatCode>General</c:formatCode>
                <c:ptCount val="4"/>
                <c:pt idx="0">
                  <c:v>48.2</c:v>
                </c:pt>
                <c:pt idx="1">
                  <c:v>58.5</c:v>
                </c:pt>
                <c:pt idx="2">
                  <c:v>48.6</c:v>
                </c:pt>
                <c:pt idx="3">
                  <c:v>38.200000000000003</c:v>
                </c:pt>
              </c:numCache>
            </c:numRef>
          </c:val>
          <c:extLst>
            <c:ext xmlns:c16="http://schemas.microsoft.com/office/drawing/2014/chart" uri="{C3380CC4-5D6E-409C-BE32-E72D297353CC}">
              <c16:uniqueId val="{00000008-D64A-4763-826D-EF1E643BFAF8}"/>
            </c:ext>
          </c:extLst>
        </c:ser>
        <c:dLbls>
          <c:dLblPos val="outEnd"/>
          <c:showLegendKey val="0"/>
          <c:showVal val="1"/>
          <c:showCatName val="0"/>
          <c:showSerName val="0"/>
          <c:showPercent val="0"/>
          <c:showBubbleSize val="0"/>
        </c:dLbls>
        <c:gapWidth val="150"/>
        <c:axId val="1564355456"/>
        <c:axId val="1564360448"/>
      </c:barChart>
      <c:catAx>
        <c:axId val="1564355456"/>
        <c:scaling>
          <c:orientation val="minMax"/>
        </c:scaling>
        <c:delete val="0"/>
        <c:axPos val="b"/>
        <c:numFmt formatCode="General" sourceLinked="1"/>
        <c:majorTickMark val="none"/>
        <c:minorTickMark val="none"/>
        <c:tickLblPos val="nextTo"/>
        <c:crossAx val="1564360448"/>
        <c:crosses val="autoZero"/>
        <c:auto val="1"/>
        <c:lblAlgn val="ctr"/>
        <c:lblOffset val="100"/>
        <c:noMultiLvlLbl val="0"/>
      </c:catAx>
      <c:valAx>
        <c:axId val="1564360448"/>
        <c:scaling>
          <c:orientation val="minMax"/>
        </c:scaling>
        <c:delete val="1"/>
        <c:axPos val="l"/>
        <c:numFmt formatCode="General" sourceLinked="1"/>
        <c:majorTickMark val="none"/>
        <c:minorTickMark val="none"/>
        <c:tickLblPos val="nextTo"/>
        <c:crossAx val="15643554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Asthma emergency department rate per 10,000 population</a:t>
            </a:r>
          </a:p>
        </c:rich>
      </c:tx>
      <c:layout/>
      <c:overlay val="0"/>
    </c:title>
    <c:autoTitleDeleted val="0"/>
    <c:plotArea>
      <c:layout/>
      <c:barChart>
        <c:barDir val="col"/>
        <c:grouping val="clustered"/>
        <c:varyColors val="0"/>
        <c:ser>
          <c:idx val="0"/>
          <c:order val="0"/>
          <c:tx>
            <c:strRef>
              <c:f>'Indicator Tables'!$I$16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C81-4508-B8C7-36AC98691DCE}"/>
              </c:ext>
            </c:extLst>
          </c:dPt>
          <c:dPt>
            <c:idx val="1"/>
            <c:invertIfNegative val="0"/>
            <c:bubble3D val="0"/>
            <c:spPr>
              <a:solidFill>
                <a:srgbClr val="A2ADB1"/>
              </a:solidFill>
            </c:spPr>
            <c:extLst>
              <c:ext xmlns:c16="http://schemas.microsoft.com/office/drawing/2014/chart" uri="{C3380CC4-5D6E-409C-BE32-E72D297353CC}">
                <c16:uniqueId val="{00000003-BC81-4508-B8C7-36AC98691DC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Tables'!$N$16:$O$16</c:f>
              <c:strCache>
                <c:ptCount val="2"/>
                <c:pt idx="0">
                  <c:v>2016-2018
Aroostook County</c:v>
                </c:pt>
                <c:pt idx="1">
                  <c:v>2016-2018
Maine</c:v>
                </c:pt>
              </c:strCache>
            </c:strRef>
          </c:cat>
          <c:val>
            <c:numRef>
              <c:f>'Indicator Tables'!$J$16:$K$16</c:f>
              <c:numCache>
                <c:formatCode>General</c:formatCode>
                <c:ptCount val="2"/>
                <c:pt idx="0">
                  <c:v>55.4</c:v>
                </c:pt>
                <c:pt idx="1">
                  <c:v>42.5</c:v>
                </c:pt>
              </c:numCache>
            </c:numRef>
          </c:val>
          <c:extLst>
            <c:ext xmlns:c16="http://schemas.microsoft.com/office/drawing/2014/chart" uri="{C3380CC4-5D6E-409C-BE32-E72D297353CC}">
              <c16:uniqueId val="{00000004-BC81-4508-B8C7-36AC98691DCE}"/>
            </c:ext>
          </c:extLst>
        </c:ser>
        <c:dLbls>
          <c:dLblPos val="outEnd"/>
          <c:showLegendKey val="0"/>
          <c:showVal val="1"/>
          <c:showCatName val="0"/>
          <c:showSerName val="0"/>
          <c:showPercent val="0"/>
          <c:showBubbleSize val="0"/>
        </c:dLbls>
        <c:gapWidth val="150"/>
        <c:axId val="1564357120"/>
        <c:axId val="1564357536"/>
      </c:barChart>
      <c:catAx>
        <c:axId val="1564357120"/>
        <c:scaling>
          <c:orientation val="minMax"/>
        </c:scaling>
        <c:delete val="0"/>
        <c:axPos val="b"/>
        <c:numFmt formatCode="General" sourceLinked="1"/>
        <c:majorTickMark val="out"/>
        <c:minorTickMark val="none"/>
        <c:tickLblPos val="nextTo"/>
        <c:crossAx val="1564357536"/>
        <c:crosses val="autoZero"/>
        <c:auto val="1"/>
        <c:lblAlgn val="ctr"/>
        <c:lblOffset val="100"/>
        <c:noMultiLvlLbl val="0"/>
      </c:catAx>
      <c:valAx>
        <c:axId val="1564357536"/>
        <c:scaling>
          <c:orientation val="minMax"/>
        </c:scaling>
        <c:delete val="1"/>
        <c:axPos val="l"/>
        <c:numFmt formatCode="General" sourceLinked="1"/>
        <c:majorTickMark val="out"/>
        <c:minorTickMark val="none"/>
        <c:tickLblPos val="nextTo"/>
        <c:crossAx val="15643571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Chronic obstructive pulmonary</a:t>
            </a:r>
            <a:r>
              <a:rPr lang="en-US" b="1" baseline="0" dirty="0">
                <a:solidFill>
                  <a:schemeClr val="tx1"/>
                </a:solidFill>
              </a:rPr>
              <a:t> disease hospitalization per 10,000</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B2F6-473E-B8BA-462F4B9C218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Sheet7!$A$36:$A$37</c:f>
              <c:strCache>
                <c:ptCount val="2"/>
                <c:pt idx="0">
                  <c:v>2016-2018
Aroostook County</c:v>
                </c:pt>
                <c:pt idx="1">
                  <c:v>2016-2018
Maine</c:v>
                </c:pt>
              </c:strCache>
            </c:strRef>
          </c:cat>
          <c:val>
            <c:numRef>
              <c:f>Sheet7!$B$36:$B$37</c:f>
              <c:numCache>
                <c:formatCode>General</c:formatCode>
                <c:ptCount val="2"/>
                <c:pt idx="0">
                  <c:v>31.3</c:v>
                </c:pt>
                <c:pt idx="1">
                  <c:v>16.7</c:v>
                </c:pt>
              </c:numCache>
            </c:numRef>
          </c:val>
          <c:extLst>
            <c:ext xmlns:c16="http://schemas.microsoft.com/office/drawing/2014/chart" uri="{C3380CC4-5D6E-409C-BE32-E72D297353CC}">
              <c16:uniqueId val="{00000000-B2F6-473E-B8BA-462F4B9C2188}"/>
            </c:ext>
          </c:extLst>
        </c:ser>
        <c:dLbls>
          <c:dLblPos val="outEnd"/>
          <c:showLegendKey val="0"/>
          <c:showVal val="1"/>
          <c:showCatName val="0"/>
          <c:showSerName val="0"/>
          <c:showPercent val="0"/>
          <c:showBubbleSize val="0"/>
        </c:dLbls>
        <c:gapWidth val="219"/>
        <c:overlap val="-27"/>
        <c:axId val="438599904"/>
        <c:axId val="438600736"/>
      </c:barChart>
      <c:catAx>
        <c:axId val="43859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38600736"/>
        <c:crosses val="autoZero"/>
        <c:auto val="1"/>
        <c:lblAlgn val="ctr"/>
        <c:lblOffset val="100"/>
        <c:noMultiLvlLbl val="0"/>
      </c:catAx>
      <c:valAx>
        <c:axId val="438600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8599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Soda/sports drink consumption (high school students reporting one or more a day)</a:t>
            </a:r>
          </a:p>
        </c:rich>
      </c:tx>
      <c:layout/>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5"/>
              <c:pt idx="0">
                <c:v>2011</c:v>
              </c:pt>
              <c:pt idx="1">
                <c:v>2013</c:v>
              </c:pt>
              <c:pt idx="2">
                <c:v>2015</c:v>
              </c:pt>
              <c:pt idx="3">
                <c:v>2017</c:v>
              </c:pt>
              <c:pt idx="4">
                <c:v>2019</c:v>
              </c:pt>
            </c:numLit>
          </c:cat>
          <c:val>
            <c:numRef>
              <c:f>Trendings!$B$2:$F$2</c:f>
              <c:numCache>
                <c:formatCode>0.0%</c:formatCode>
                <c:ptCount val="5"/>
                <c:pt idx="0">
                  <c:v>0.33900000000000002</c:v>
                </c:pt>
                <c:pt idx="1">
                  <c:v>0.30099999999999999</c:v>
                </c:pt>
                <c:pt idx="2">
                  <c:v>0.26900000000000002</c:v>
                </c:pt>
                <c:pt idx="3">
                  <c:v>0.248</c:v>
                </c:pt>
                <c:pt idx="4">
                  <c:v>0.254</c:v>
                </c:pt>
              </c:numCache>
            </c:numRef>
          </c:val>
          <c:smooth val="0"/>
          <c:extLst>
            <c:ext xmlns:c16="http://schemas.microsoft.com/office/drawing/2014/chart" uri="{C3380CC4-5D6E-409C-BE32-E72D297353CC}">
              <c16:uniqueId val="{00000000-9400-4BA1-A6B3-D50B75BDF2F7}"/>
            </c:ext>
          </c:extLst>
        </c:ser>
        <c:dLbls>
          <c:showLegendKey val="0"/>
          <c:showVal val="0"/>
          <c:showCatName val="0"/>
          <c:showSerName val="0"/>
          <c:showPercent val="0"/>
          <c:showBubbleSize val="0"/>
        </c:dLbls>
        <c:marker val="1"/>
        <c:smooth val="0"/>
        <c:axId val="330232959"/>
        <c:axId val="330233791"/>
      </c:lineChart>
      <c:catAx>
        <c:axId val="330232959"/>
        <c:scaling>
          <c:orientation val="minMax"/>
        </c:scaling>
        <c:delete val="0"/>
        <c:axPos val="b"/>
        <c:numFmt formatCode="General" sourceLinked="1"/>
        <c:majorTickMark val="out"/>
        <c:minorTickMark val="none"/>
        <c:tickLblPos val="nextTo"/>
        <c:crossAx val="330233791"/>
        <c:crosses val="autoZero"/>
        <c:auto val="1"/>
        <c:lblAlgn val="ctr"/>
        <c:lblOffset val="100"/>
        <c:noMultiLvlLbl val="0"/>
      </c:catAx>
      <c:valAx>
        <c:axId val="330233791"/>
        <c:scaling>
          <c:orientation val="minMax"/>
          <c:max val="0.4"/>
          <c:min val="0"/>
        </c:scaling>
        <c:delete val="1"/>
        <c:axPos val="l"/>
        <c:majorGridlines/>
        <c:numFmt formatCode="0%" sourceLinked="0"/>
        <c:majorTickMark val="out"/>
        <c:minorTickMark val="none"/>
        <c:tickLblPos val="nextTo"/>
        <c:crossAx val="330232959"/>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Soda/sports drink consumption (high school students reporting one or more a day)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'Soda &amp; Sports Drink HS'!$A$38</c:f>
              <c:strCache>
                <c:ptCount val="1"/>
                <c:pt idx="0">
                  <c:v>Maine (2019)</c:v>
                </c:pt>
              </c:strCache>
            </c:strRef>
          </c:cat>
          <c:val>
            <c:numRef>
              <c:f>'Soda &amp; Sports Drink HS'!$B$38</c:f>
              <c:numCache>
                <c:formatCode>0.0%</c:formatCode>
                <c:ptCount val="1"/>
                <c:pt idx="0">
                  <c:v>0.19600000000000001</c:v>
                </c:pt>
              </c:numCache>
            </c:numRef>
          </c:val>
          <c:extLst>
            <c:ext xmlns:c16="http://schemas.microsoft.com/office/drawing/2014/chart" uri="{C3380CC4-5D6E-409C-BE32-E72D297353CC}">
              <c16:uniqueId val="{00000000-7182-455F-AC83-1DF38E3E4502}"/>
            </c:ext>
          </c:extLst>
        </c:ser>
        <c:dLbls>
          <c:dLblPos val="outEnd"/>
          <c:showLegendKey val="0"/>
          <c:showVal val="1"/>
          <c:showCatName val="0"/>
          <c:showSerName val="0"/>
          <c:showPercent val="0"/>
          <c:showBubbleSize val="0"/>
        </c:dLbls>
        <c:gapWidth val="219"/>
        <c:overlap val="-27"/>
        <c:axId val="1922276320"/>
        <c:axId val="1922278400"/>
      </c:barChart>
      <c:catAx>
        <c:axId val="192227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22278400"/>
        <c:crosses val="autoZero"/>
        <c:auto val="1"/>
        <c:lblAlgn val="ctr"/>
        <c:lblOffset val="100"/>
        <c:noMultiLvlLbl val="0"/>
      </c:catAx>
      <c:valAx>
        <c:axId val="1922278400"/>
        <c:scaling>
          <c:orientation val="minMax"/>
          <c:max val="0.4"/>
        </c:scaling>
        <c:delete val="1"/>
        <c:axPos val="l"/>
        <c:numFmt formatCode="0.0%" sourceLinked="1"/>
        <c:majorTickMark val="none"/>
        <c:minorTickMark val="none"/>
        <c:tickLblPos val="nextTo"/>
        <c:crossAx val="192227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Births to 15-19 year olds per 1,000 population</a:t>
            </a:r>
          </a:p>
        </c:rich>
      </c:tx>
      <c:layout/>
      <c:overlay val="0"/>
    </c:title>
    <c:autoTitleDeleted val="0"/>
    <c:plotArea>
      <c:layout/>
      <c:barChart>
        <c:barDir val="col"/>
        <c:grouping val="clustered"/>
        <c:varyColors val="0"/>
        <c:ser>
          <c:idx val="0"/>
          <c:order val="0"/>
          <c:tx>
            <c:strRef>
              <c:f>'Indicator Tables'!$H$21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683-4E45-8143-69264A20DE80}"/>
              </c:ext>
            </c:extLst>
          </c:dPt>
          <c:dPt>
            <c:idx val="1"/>
            <c:invertIfNegative val="0"/>
            <c:bubble3D val="0"/>
            <c:spPr>
              <a:solidFill>
                <a:srgbClr val="3D6E6F"/>
              </a:solidFill>
            </c:spPr>
            <c:extLst>
              <c:ext xmlns:c16="http://schemas.microsoft.com/office/drawing/2014/chart" uri="{C3380CC4-5D6E-409C-BE32-E72D297353CC}">
                <c16:uniqueId val="{00000003-6683-4E45-8143-69264A20DE80}"/>
              </c:ext>
            </c:extLst>
          </c:dPt>
          <c:dPt>
            <c:idx val="2"/>
            <c:invertIfNegative val="0"/>
            <c:bubble3D val="0"/>
            <c:spPr>
              <a:solidFill>
                <a:srgbClr val="A2ADB1"/>
              </a:solidFill>
            </c:spPr>
            <c:extLst>
              <c:ext xmlns:c16="http://schemas.microsoft.com/office/drawing/2014/chart" uri="{C3380CC4-5D6E-409C-BE32-E72D297353CC}">
                <c16:uniqueId val="{00000005-6683-4E45-8143-69264A20DE80}"/>
              </c:ext>
            </c:extLst>
          </c:dPt>
          <c:dPt>
            <c:idx val="3"/>
            <c:invertIfNegative val="0"/>
            <c:bubble3D val="0"/>
            <c:spPr>
              <a:solidFill>
                <a:srgbClr val="A2ADB1"/>
              </a:solidFill>
            </c:spPr>
            <c:extLst>
              <c:ext xmlns:c16="http://schemas.microsoft.com/office/drawing/2014/chart" uri="{C3380CC4-5D6E-409C-BE32-E72D297353CC}">
                <c16:uniqueId val="{00000007-6683-4E45-8143-69264A20DE8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Tables'!$M$21:$P$21</c:f>
              <c:strCache>
                <c:ptCount val="4"/>
                <c:pt idx="0">
                  <c:v>2016-2017
Aroostook County</c:v>
                </c:pt>
                <c:pt idx="1">
                  <c:v>2018-2019
Aroostook County</c:v>
                </c:pt>
                <c:pt idx="2">
                  <c:v>2018-2019
Maine</c:v>
                </c:pt>
                <c:pt idx="3">
                  <c:v>2019
U.S.</c:v>
                </c:pt>
              </c:strCache>
            </c:strRef>
          </c:cat>
          <c:val>
            <c:numRef>
              <c:f>'Indicator Tables'!$I$21:$L$21</c:f>
              <c:numCache>
                <c:formatCode>General</c:formatCode>
                <c:ptCount val="4"/>
                <c:pt idx="0">
                  <c:v>23.1</c:v>
                </c:pt>
                <c:pt idx="1">
                  <c:v>16</c:v>
                </c:pt>
                <c:pt idx="2">
                  <c:v>10</c:v>
                </c:pt>
                <c:pt idx="3">
                  <c:v>16.7</c:v>
                </c:pt>
              </c:numCache>
            </c:numRef>
          </c:val>
          <c:extLst>
            <c:ext xmlns:c16="http://schemas.microsoft.com/office/drawing/2014/chart" uri="{C3380CC4-5D6E-409C-BE32-E72D297353CC}">
              <c16:uniqueId val="{00000008-6683-4E45-8143-69264A20DE80}"/>
            </c:ext>
          </c:extLst>
        </c:ser>
        <c:dLbls>
          <c:dLblPos val="outEnd"/>
          <c:showLegendKey val="0"/>
          <c:showVal val="1"/>
          <c:showCatName val="0"/>
          <c:showSerName val="0"/>
          <c:showPercent val="0"/>
          <c:showBubbleSize val="0"/>
        </c:dLbls>
        <c:gapWidth val="150"/>
        <c:axId val="1564360448"/>
        <c:axId val="1564357120"/>
      </c:barChart>
      <c:catAx>
        <c:axId val="1564360448"/>
        <c:scaling>
          <c:orientation val="minMax"/>
        </c:scaling>
        <c:delete val="0"/>
        <c:axPos val="b"/>
        <c:numFmt formatCode="General" sourceLinked="1"/>
        <c:majorTickMark val="out"/>
        <c:minorTickMark val="none"/>
        <c:tickLblPos val="nextTo"/>
        <c:crossAx val="1564357120"/>
        <c:crosses val="autoZero"/>
        <c:auto val="1"/>
        <c:lblAlgn val="ctr"/>
        <c:lblOffset val="100"/>
        <c:noMultiLvlLbl val="0"/>
      </c:catAx>
      <c:valAx>
        <c:axId val="1564357120"/>
        <c:scaling>
          <c:orientation val="minMax"/>
          <c:max val="25"/>
        </c:scaling>
        <c:delete val="1"/>
        <c:axPos val="l"/>
        <c:numFmt formatCode="General" sourceLinked="1"/>
        <c:majorTickMark val="out"/>
        <c:minorTickMark val="none"/>
        <c:tickLblPos val="nextTo"/>
        <c:crossAx val="15643604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Infants who are ever breast fed</a:t>
            </a:r>
          </a:p>
        </c:rich>
      </c:tx>
      <c:layout/>
      <c:overlay val="0"/>
    </c:title>
    <c:autoTitleDeleted val="0"/>
    <c:plotArea>
      <c:layout/>
      <c:barChart>
        <c:barDir val="col"/>
        <c:grouping val="clustered"/>
        <c:varyColors val="0"/>
        <c:ser>
          <c:idx val="0"/>
          <c:order val="0"/>
          <c:tx>
            <c:strRef>
              <c:f>'Indicator Tables'!$H$22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564-49ED-8F55-347559AD989D}"/>
              </c:ext>
            </c:extLst>
          </c:dPt>
          <c:dPt>
            <c:idx val="1"/>
            <c:invertIfNegative val="0"/>
            <c:bubble3D val="0"/>
            <c:spPr>
              <a:solidFill>
                <a:srgbClr val="3D6E6F"/>
              </a:solidFill>
            </c:spPr>
            <c:extLst>
              <c:ext xmlns:c16="http://schemas.microsoft.com/office/drawing/2014/chart" uri="{C3380CC4-5D6E-409C-BE32-E72D297353CC}">
                <c16:uniqueId val="{00000003-C564-49ED-8F55-347559AD989D}"/>
              </c:ext>
            </c:extLst>
          </c:dPt>
          <c:dPt>
            <c:idx val="2"/>
            <c:invertIfNegative val="0"/>
            <c:bubble3D val="0"/>
            <c:spPr>
              <a:solidFill>
                <a:srgbClr val="A2ADB1"/>
              </a:solidFill>
            </c:spPr>
            <c:extLst>
              <c:ext xmlns:c16="http://schemas.microsoft.com/office/drawing/2014/chart" uri="{C3380CC4-5D6E-409C-BE32-E72D297353CC}">
                <c16:uniqueId val="{00000005-C564-49ED-8F55-347559AD989D}"/>
              </c:ext>
            </c:extLst>
          </c:dPt>
          <c:dPt>
            <c:idx val="3"/>
            <c:invertIfNegative val="0"/>
            <c:bubble3D val="0"/>
            <c:spPr>
              <a:solidFill>
                <a:srgbClr val="A2ADB1"/>
              </a:solidFill>
            </c:spPr>
            <c:extLst>
              <c:ext xmlns:c16="http://schemas.microsoft.com/office/drawing/2014/chart" uri="{C3380CC4-5D6E-409C-BE32-E72D297353CC}">
                <c16:uniqueId val="{00000007-C564-49ED-8F55-347559AD989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Tables'!$M$22:$P$22</c:f>
              <c:strCache>
                <c:ptCount val="4"/>
                <c:pt idx="0">
                  <c:v>2016-2017
Aroostook County</c:v>
                </c:pt>
                <c:pt idx="1">
                  <c:v>2018-2019
Aroostook County</c:v>
                </c:pt>
                <c:pt idx="2">
                  <c:v>2018-2019
Maine</c:v>
                </c:pt>
                <c:pt idx="3">
                  <c:v>2019
U.S.</c:v>
                </c:pt>
              </c:strCache>
            </c:strRef>
          </c:cat>
          <c:val>
            <c:numRef>
              <c:f>'Indicator Tables'!$I$22:$L$22</c:f>
              <c:numCache>
                <c:formatCode>0.0%</c:formatCode>
                <c:ptCount val="4"/>
                <c:pt idx="0">
                  <c:v>0.73599999999999999</c:v>
                </c:pt>
                <c:pt idx="1">
                  <c:v>0.76300000000000001</c:v>
                </c:pt>
                <c:pt idx="2">
                  <c:v>0.89300000000000002</c:v>
                </c:pt>
                <c:pt idx="3">
                  <c:v>0.83599999999999997</c:v>
                </c:pt>
              </c:numCache>
            </c:numRef>
          </c:val>
          <c:extLst>
            <c:ext xmlns:c16="http://schemas.microsoft.com/office/drawing/2014/chart" uri="{C3380CC4-5D6E-409C-BE32-E72D297353CC}">
              <c16:uniqueId val="{00000008-C564-49ED-8F55-347559AD989D}"/>
            </c:ext>
          </c:extLst>
        </c:ser>
        <c:dLbls>
          <c:dLblPos val="outEnd"/>
          <c:showLegendKey val="0"/>
          <c:showVal val="1"/>
          <c:showCatName val="0"/>
          <c:showSerName val="0"/>
          <c:showPercent val="0"/>
          <c:showBubbleSize val="0"/>
        </c:dLbls>
        <c:gapWidth val="150"/>
        <c:axId val="1564358784"/>
        <c:axId val="1577425152"/>
      </c:barChart>
      <c:catAx>
        <c:axId val="1564358784"/>
        <c:scaling>
          <c:orientation val="minMax"/>
        </c:scaling>
        <c:delete val="0"/>
        <c:axPos val="b"/>
        <c:numFmt formatCode="General" sourceLinked="1"/>
        <c:majorTickMark val="out"/>
        <c:minorTickMark val="none"/>
        <c:tickLblPos val="nextTo"/>
        <c:crossAx val="1577425152"/>
        <c:crosses val="autoZero"/>
        <c:auto val="1"/>
        <c:lblAlgn val="ctr"/>
        <c:lblOffset val="100"/>
        <c:noMultiLvlLbl val="0"/>
      </c:catAx>
      <c:valAx>
        <c:axId val="1577425152"/>
        <c:scaling>
          <c:orientation val="minMax"/>
        </c:scaling>
        <c:delete val="1"/>
        <c:axPos val="l"/>
        <c:numFmt formatCode="0.0%" sourceLinked="1"/>
        <c:majorTickMark val="out"/>
        <c:minorTickMark val="none"/>
        <c:tickLblPos val="nextTo"/>
        <c:crossAx val="156435878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Arthritis</a:t>
            </a:r>
          </a:p>
        </c:rich>
      </c:tx>
      <c:layout/>
      <c:overlay val="0"/>
    </c:title>
    <c:autoTitleDeleted val="0"/>
    <c:plotArea>
      <c:layout/>
      <c:barChart>
        <c:barDir val="col"/>
        <c:grouping val="clustered"/>
        <c:varyColors val="0"/>
        <c:ser>
          <c:idx val="0"/>
          <c:order val="0"/>
          <c:tx>
            <c:strRef>
              <c:f>'Indicator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64F-4394-8BB5-2AC1144B4AD9}"/>
              </c:ext>
            </c:extLst>
          </c:dPt>
          <c:dPt>
            <c:idx val="1"/>
            <c:invertIfNegative val="0"/>
            <c:bubble3D val="0"/>
            <c:spPr>
              <a:solidFill>
                <a:srgbClr val="3D6E6F"/>
              </a:solidFill>
            </c:spPr>
            <c:extLst>
              <c:ext xmlns:c16="http://schemas.microsoft.com/office/drawing/2014/chart" uri="{C3380CC4-5D6E-409C-BE32-E72D297353CC}">
                <c16:uniqueId val="{00000003-A64F-4394-8BB5-2AC1144B4AD9}"/>
              </c:ext>
            </c:extLst>
          </c:dPt>
          <c:dPt>
            <c:idx val="2"/>
            <c:invertIfNegative val="0"/>
            <c:bubble3D val="0"/>
            <c:spPr>
              <a:solidFill>
                <a:srgbClr val="A2ADB1"/>
              </a:solidFill>
            </c:spPr>
            <c:extLst>
              <c:ext xmlns:c16="http://schemas.microsoft.com/office/drawing/2014/chart" uri="{C3380CC4-5D6E-409C-BE32-E72D297353CC}">
                <c16:uniqueId val="{00000005-A64F-4394-8BB5-2AC1144B4AD9}"/>
              </c:ext>
            </c:extLst>
          </c:dPt>
          <c:dPt>
            <c:idx val="3"/>
            <c:invertIfNegative val="0"/>
            <c:bubble3D val="0"/>
            <c:spPr>
              <a:solidFill>
                <a:srgbClr val="A2ADB1"/>
              </a:solidFill>
            </c:spPr>
            <c:extLst>
              <c:ext xmlns:c16="http://schemas.microsoft.com/office/drawing/2014/chart" uri="{C3380CC4-5D6E-409C-BE32-E72D297353CC}">
                <c16:uniqueId val="{00000007-A64F-4394-8BB5-2AC1144B4AD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Tables'!$M$24:$P$24</c:f>
              <c:strCache>
                <c:ptCount val="4"/>
                <c:pt idx="0">
                  <c:v>2012-2014
Aroostook County</c:v>
                </c:pt>
                <c:pt idx="1">
                  <c:v>2015-2017
Aroostook County</c:v>
                </c:pt>
                <c:pt idx="2">
                  <c:v>2015-2017
Maine</c:v>
                </c:pt>
                <c:pt idx="3">
                  <c:v>2017
U.S.</c:v>
                </c:pt>
              </c:strCache>
            </c:strRef>
          </c:cat>
          <c:val>
            <c:numRef>
              <c:f>'Indicator Tables'!$I$24:$L$24</c:f>
              <c:numCache>
                <c:formatCode>0.0%</c:formatCode>
                <c:ptCount val="4"/>
                <c:pt idx="0">
                  <c:v>0.34899999999999998</c:v>
                </c:pt>
                <c:pt idx="1">
                  <c:v>0.372</c:v>
                </c:pt>
                <c:pt idx="2">
                  <c:v>0.32</c:v>
                </c:pt>
                <c:pt idx="3">
                  <c:v>0.249</c:v>
                </c:pt>
              </c:numCache>
            </c:numRef>
          </c:val>
          <c:extLst>
            <c:ext xmlns:c16="http://schemas.microsoft.com/office/drawing/2014/chart" uri="{C3380CC4-5D6E-409C-BE32-E72D297353CC}">
              <c16:uniqueId val="{00000008-A64F-4394-8BB5-2AC1144B4AD9}"/>
            </c:ext>
          </c:extLst>
        </c:ser>
        <c:dLbls>
          <c:dLblPos val="outEnd"/>
          <c:showLegendKey val="0"/>
          <c:showVal val="1"/>
          <c:showCatName val="0"/>
          <c:showSerName val="0"/>
          <c:showPercent val="0"/>
          <c:showBubbleSize val="0"/>
        </c:dLbls>
        <c:gapWidth val="150"/>
        <c:axId val="1577419328"/>
        <c:axId val="1577422656"/>
      </c:barChart>
      <c:catAx>
        <c:axId val="1577419328"/>
        <c:scaling>
          <c:orientation val="minMax"/>
        </c:scaling>
        <c:delete val="0"/>
        <c:axPos val="b"/>
        <c:numFmt formatCode="General" sourceLinked="1"/>
        <c:majorTickMark val="out"/>
        <c:minorTickMark val="none"/>
        <c:tickLblPos val="nextTo"/>
        <c:crossAx val="1577422656"/>
        <c:crosses val="autoZero"/>
        <c:auto val="1"/>
        <c:lblAlgn val="ctr"/>
        <c:lblOffset val="100"/>
        <c:noMultiLvlLbl val="0"/>
      </c:catAx>
      <c:valAx>
        <c:axId val="1577422656"/>
        <c:scaling>
          <c:orientation val="minMax"/>
        </c:scaling>
        <c:delete val="1"/>
        <c:axPos val="l"/>
        <c:numFmt formatCode="0.0%" sourceLinked="1"/>
        <c:majorTickMark val="out"/>
        <c:minorTickMark val="none"/>
        <c:tickLblPos val="nextTo"/>
        <c:crossAx val="15774193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Homes with private wells tested for arsenic</a:t>
            </a:r>
          </a:p>
        </c:rich>
      </c:tx>
      <c:layout/>
      <c:overlay val="0"/>
    </c:title>
    <c:autoTitleDeleted val="0"/>
    <c:plotArea>
      <c:layout/>
      <c:barChart>
        <c:barDir val="col"/>
        <c:grouping val="clustered"/>
        <c:varyColors val="0"/>
        <c:ser>
          <c:idx val="0"/>
          <c:order val="0"/>
          <c:tx>
            <c:strRef>
              <c:f>'Indicator Tables'!$H$26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7FB-4413-A2B8-88E64B104434}"/>
              </c:ext>
            </c:extLst>
          </c:dPt>
          <c:dPt>
            <c:idx val="1"/>
            <c:invertIfNegative val="0"/>
            <c:bubble3D val="0"/>
            <c:spPr>
              <a:solidFill>
                <a:srgbClr val="3D6E6F"/>
              </a:solidFill>
            </c:spPr>
            <c:extLst>
              <c:ext xmlns:c16="http://schemas.microsoft.com/office/drawing/2014/chart" uri="{C3380CC4-5D6E-409C-BE32-E72D297353CC}">
                <c16:uniqueId val="{00000003-B7FB-4413-A2B8-88E64B104434}"/>
              </c:ext>
            </c:extLst>
          </c:dPt>
          <c:dPt>
            <c:idx val="2"/>
            <c:invertIfNegative val="0"/>
            <c:bubble3D val="0"/>
            <c:spPr>
              <a:solidFill>
                <a:srgbClr val="A2ADB1"/>
              </a:solidFill>
            </c:spPr>
            <c:extLst>
              <c:ext xmlns:c16="http://schemas.microsoft.com/office/drawing/2014/chart" uri="{C3380CC4-5D6E-409C-BE32-E72D297353CC}">
                <c16:uniqueId val="{00000005-B7FB-4413-A2B8-88E64B10443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Tables'!$M$26:$O$26</c:f>
              <c:strCache>
                <c:ptCount val="3"/>
                <c:pt idx="0">
                  <c:v>2012 &amp; 2014
Aroostook County</c:v>
                </c:pt>
                <c:pt idx="1">
                  <c:v>2015-2017
Aroostook County</c:v>
                </c:pt>
                <c:pt idx="2">
                  <c:v>2015-2017
Maine</c:v>
                </c:pt>
              </c:strCache>
            </c:strRef>
          </c:cat>
          <c:val>
            <c:numRef>
              <c:f>'Indicator Tables'!$I$26:$K$26</c:f>
              <c:numCache>
                <c:formatCode>0.0%</c:formatCode>
                <c:ptCount val="3"/>
                <c:pt idx="0">
                  <c:v>0.32400000000000001</c:v>
                </c:pt>
                <c:pt idx="1">
                  <c:v>0.42599999999999999</c:v>
                </c:pt>
                <c:pt idx="2">
                  <c:v>0.53200000000000003</c:v>
                </c:pt>
              </c:numCache>
            </c:numRef>
          </c:val>
          <c:extLst>
            <c:ext xmlns:c16="http://schemas.microsoft.com/office/drawing/2014/chart" uri="{C3380CC4-5D6E-409C-BE32-E72D297353CC}">
              <c16:uniqueId val="{00000006-B7FB-4413-A2B8-88E64B104434}"/>
            </c:ext>
          </c:extLst>
        </c:ser>
        <c:dLbls>
          <c:dLblPos val="outEnd"/>
          <c:showLegendKey val="0"/>
          <c:showVal val="1"/>
          <c:showCatName val="0"/>
          <c:showSerName val="0"/>
          <c:showPercent val="0"/>
          <c:showBubbleSize val="0"/>
        </c:dLbls>
        <c:gapWidth val="150"/>
        <c:axId val="1577425152"/>
        <c:axId val="1577422240"/>
      </c:barChart>
      <c:catAx>
        <c:axId val="1577425152"/>
        <c:scaling>
          <c:orientation val="minMax"/>
        </c:scaling>
        <c:delete val="0"/>
        <c:axPos val="b"/>
        <c:numFmt formatCode="General" sourceLinked="1"/>
        <c:majorTickMark val="out"/>
        <c:minorTickMark val="none"/>
        <c:tickLblPos val="nextTo"/>
        <c:crossAx val="1577422240"/>
        <c:crosses val="autoZero"/>
        <c:auto val="1"/>
        <c:lblAlgn val="ctr"/>
        <c:lblOffset val="100"/>
        <c:noMultiLvlLbl val="0"/>
      </c:catAx>
      <c:valAx>
        <c:axId val="1577422240"/>
        <c:scaling>
          <c:orientation val="minMax"/>
        </c:scaling>
        <c:delete val="1"/>
        <c:axPos val="l"/>
        <c:numFmt formatCode="0.0%" sourceLinked="1"/>
        <c:majorTickMark val="out"/>
        <c:minorTickMark val="none"/>
        <c:tickLblPos val="nextTo"/>
        <c:crossAx val="15774251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Aroostook'!$B$23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1391-4BD9-8D89-6E5BE0F1F3C0}"/>
              </c:ext>
            </c:extLst>
          </c:dPt>
          <c:dPt>
            <c:idx val="5"/>
            <c:invertIfNegative val="0"/>
            <c:bubble3D val="0"/>
            <c:spPr>
              <a:solidFill>
                <a:schemeClr val="accent2"/>
              </a:solidFill>
            </c:spPr>
            <c:extLst>
              <c:ext xmlns:c16="http://schemas.microsoft.com/office/drawing/2014/chart" uri="{C3380CC4-5D6E-409C-BE32-E72D297353CC}">
                <c16:uniqueId val="{00000003-1391-4BD9-8D89-6E5BE0F1F3C0}"/>
              </c:ext>
            </c:extLst>
          </c:dPt>
          <c:dPt>
            <c:idx val="6"/>
            <c:invertIfNegative val="0"/>
            <c:bubble3D val="0"/>
            <c:spPr>
              <a:solidFill>
                <a:schemeClr val="accent2"/>
              </a:solidFill>
            </c:spPr>
            <c:extLst>
              <c:ext xmlns:c16="http://schemas.microsoft.com/office/drawing/2014/chart" uri="{C3380CC4-5D6E-409C-BE32-E72D297353CC}">
                <c16:uniqueId val="{00000005-1391-4BD9-8D89-6E5BE0F1F3C0}"/>
              </c:ext>
            </c:extLst>
          </c:dPt>
          <c:dPt>
            <c:idx val="7"/>
            <c:invertIfNegative val="0"/>
            <c:bubble3D val="0"/>
            <c:spPr>
              <a:solidFill>
                <a:schemeClr val="accent2"/>
              </a:solidFill>
            </c:spPr>
            <c:extLst>
              <c:ext xmlns:c16="http://schemas.microsoft.com/office/drawing/2014/chart" uri="{C3380CC4-5D6E-409C-BE32-E72D297353CC}">
                <c16:uniqueId val="{00000007-1391-4BD9-8D89-6E5BE0F1F3C0}"/>
              </c:ext>
            </c:extLst>
          </c:dPt>
          <c:dPt>
            <c:idx val="8"/>
            <c:invertIfNegative val="0"/>
            <c:bubble3D val="0"/>
            <c:spPr>
              <a:solidFill>
                <a:schemeClr val="accent2"/>
              </a:solidFill>
            </c:spPr>
            <c:extLst>
              <c:ext xmlns:c16="http://schemas.microsoft.com/office/drawing/2014/chart" uri="{C3380CC4-5D6E-409C-BE32-E72D297353CC}">
                <c16:uniqueId val="{00000009-1391-4BD9-8D89-6E5BE0F1F3C0}"/>
              </c:ext>
            </c:extLst>
          </c:dPt>
          <c:dPt>
            <c:idx val="9"/>
            <c:invertIfNegative val="0"/>
            <c:bubble3D val="0"/>
            <c:spPr>
              <a:solidFill>
                <a:schemeClr val="accent2"/>
              </a:solidFill>
            </c:spPr>
            <c:extLst>
              <c:ext xmlns:c16="http://schemas.microsoft.com/office/drawing/2014/chart" uri="{C3380CC4-5D6E-409C-BE32-E72D297353CC}">
                <c16:uniqueId val="{0000000B-1391-4BD9-8D89-6E5BE0F1F3C0}"/>
              </c:ext>
            </c:extLst>
          </c:dPt>
          <c:dPt>
            <c:idx val="10"/>
            <c:invertIfNegative val="0"/>
            <c:bubble3D val="0"/>
            <c:spPr>
              <a:solidFill>
                <a:schemeClr val="accent2"/>
              </a:solidFill>
            </c:spPr>
            <c:extLst>
              <c:ext xmlns:c16="http://schemas.microsoft.com/office/drawing/2014/chart" uri="{C3380CC4-5D6E-409C-BE32-E72D297353CC}">
                <c16:uniqueId val="{0000000D-1391-4BD9-8D89-6E5BE0F1F3C0}"/>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1391-4BD9-8D89-6E5BE0F1F3C0}"/>
              </c:ext>
            </c:extLst>
          </c:dPt>
          <c:dPt>
            <c:idx val="12"/>
            <c:invertIfNegative val="0"/>
            <c:bubble3D val="0"/>
            <c:spPr>
              <a:solidFill>
                <a:schemeClr val="accent2"/>
              </a:solidFill>
            </c:spPr>
            <c:extLst>
              <c:ext xmlns:c16="http://schemas.microsoft.com/office/drawing/2014/chart" uri="{C3380CC4-5D6E-409C-BE32-E72D297353CC}">
                <c16:uniqueId val="{00000011-1391-4BD9-8D89-6E5BE0F1F3C0}"/>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Aroostook'!$B$24:$B$41</c:f>
              <c:numCache>
                <c:formatCode>#,##0</c:formatCode>
                <c:ptCount val="18"/>
                <c:pt idx="0">
                  <c:v>3356</c:v>
                </c:pt>
                <c:pt idx="1">
                  <c:v>3268</c:v>
                </c:pt>
                <c:pt idx="2">
                  <c:v>3517</c:v>
                </c:pt>
                <c:pt idx="3">
                  <c:v>3820</c:v>
                </c:pt>
                <c:pt idx="4">
                  <c:v>3568</c:v>
                </c:pt>
                <c:pt idx="5">
                  <c:v>3398</c:v>
                </c:pt>
                <c:pt idx="6">
                  <c:v>3318</c:v>
                </c:pt>
                <c:pt idx="7">
                  <c:v>3663</c:v>
                </c:pt>
                <c:pt idx="8">
                  <c:v>3401</c:v>
                </c:pt>
                <c:pt idx="9">
                  <c:v>4343</c:v>
                </c:pt>
                <c:pt idx="10">
                  <c:v>5027</c:v>
                </c:pt>
                <c:pt idx="11">
                  <c:v>5621</c:v>
                </c:pt>
                <c:pt idx="12">
                  <c:v>5628</c:v>
                </c:pt>
                <c:pt idx="13">
                  <c:v>5193</c:v>
                </c:pt>
                <c:pt idx="14">
                  <c:v>3792</c:v>
                </c:pt>
                <c:pt idx="15">
                  <c:v>2638</c:v>
                </c:pt>
                <c:pt idx="16">
                  <c:v>1951</c:v>
                </c:pt>
                <c:pt idx="17">
                  <c:v>2307</c:v>
                </c:pt>
              </c:numCache>
            </c:numRef>
          </c:val>
          <c:extLst>
            <c:ext xmlns:c16="http://schemas.microsoft.com/office/drawing/2014/chart" uri="{C3380CC4-5D6E-409C-BE32-E72D297353CC}">
              <c16:uniqueId val="{00000012-1391-4BD9-8D89-6E5BE0F1F3C0}"/>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max val="8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Pneumococcal pneumonia vaccination (adults ages 65+)</a:t>
            </a:r>
          </a:p>
        </c:rich>
      </c:tx>
      <c:layout/>
      <c:overlay val="0"/>
    </c:title>
    <c:autoTitleDeleted val="0"/>
    <c:plotArea>
      <c:layout/>
      <c:barChart>
        <c:barDir val="col"/>
        <c:grouping val="clustered"/>
        <c:varyColors val="0"/>
        <c:ser>
          <c:idx val="0"/>
          <c:order val="0"/>
          <c:tx>
            <c:strRef>
              <c:f>'Indicator Tables'!$H$28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540-4A66-8C71-B353941763B1}"/>
              </c:ext>
            </c:extLst>
          </c:dPt>
          <c:dPt>
            <c:idx val="1"/>
            <c:invertIfNegative val="0"/>
            <c:bubble3D val="0"/>
            <c:spPr>
              <a:solidFill>
                <a:srgbClr val="3D6E6F"/>
              </a:solidFill>
            </c:spPr>
            <c:extLst>
              <c:ext xmlns:c16="http://schemas.microsoft.com/office/drawing/2014/chart" uri="{C3380CC4-5D6E-409C-BE32-E72D297353CC}">
                <c16:uniqueId val="{00000003-7540-4A66-8C71-B353941763B1}"/>
              </c:ext>
            </c:extLst>
          </c:dPt>
          <c:dPt>
            <c:idx val="2"/>
            <c:invertIfNegative val="0"/>
            <c:bubble3D val="0"/>
            <c:spPr>
              <a:solidFill>
                <a:srgbClr val="A2ADB1"/>
              </a:solidFill>
            </c:spPr>
            <c:extLst>
              <c:ext xmlns:c16="http://schemas.microsoft.com/office/drawing/2014/chart" uri="{C3380CC4-5D6E-409C-BE32-E72D297353CC}">
                <c16:uniqueId val="{00000005-7540-4A66-8C71-B353941763B1}"/>
              </c:ext>
            </c:extLst>
          </c:dPt>
          <c:dPt>
            <c:idx val="3"/>
            <c:invertIfNegative val="0"/>
            <c:bubble3D val="0"/>
            <c:spPr>
              <a:solidFill>
                <a:srgbClr val="A2ADB1"/>
              </a:solidFill>
            </c:spPr>
            <c:extLst>
              <c:ext xmlns:c16="http://schemas.microsoft.com/office/drawing/2014/chart" uri="{C3380CC4-5D6E-409C-BE32-E72D297353CC}">
                <c16:uniqueId val="{00000007-7540-4A66-8C71-B353941763B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Tables'!$M$28:$P$28</c:f>
              <c:strCache>
                <c:ptCount val="4"/>
                <c:pt idx="0">
                  <c:v>2012-2014
Aroostook County</c:v>
                </c:pt>
                <c:pt idx="1">
                  <c:v>2015-2017
Aroostook County</c:v>
                </c:pt>
                <c:pt idx="2">
                  <c:v>2015-2017
Maine</c:v>
                </c:pt>
                <c:pt idx="3">
                  <c:v>2017
U.S.</c:v>
                </c:pt>
              </c:strCache>
            </c:strRef>
          </c:cat>
          <c:val>
            <c:numRef>
              <c:f>'Indicator Tables'!$I$28:$L$28</c:f>
              <c:numCache>
                <c:formatCode>0.0%</c:formatCode>
                <c:ptCount val="4"/>
                <c:pt idx="0">
                  <c:v>0.68799999999999994</c:v>
                </c:pt>
                <c:pt idx="1">
                  <c:v>0.71899999999999997</c:v>
                </c:pt>
                <c:pt idx="2">
                  <c:v>0.78</c:v>
                </c:pt>
                <c:pt idx="3">
                  <c:v>0.747</c:v>
                </c:pt>
              </c:numCache>
            </c:numRef>
          </c:val>
          <c:extLst>
            <c:ext xmlns:c16="http://schemas.microsoft.com/office/drawing/2014/chart" uri="{C3380CC4-5D6E-409C-BE32-E72D297353CC}">
              <c16:uniqueId val="{00000008-7540-4A66-8C71-B353941763B1}"/>
            </c:ext>
          </c:extLst>
        </c:ser>
        <c:dLbls>
          <c:dLblPos val="outEnd"/>
          <c:showLegendKey val="0"/>
          <c:showVal val="1"/>
          <c:showCatName val="0"/>
          <c:showSerName val="0"/>
          <c:showPercent val="0"/>
          <c:showBubbleSize val="0"/>
        </c:dLbls>
        <c:gapWidth val="150"/>
        <c:axId val="1577422656"/>
        <c:axId val="1577423488"/>
      </c:barChart>
      <c:catAx>
        <c:axId val="1577422656"/>
        <c:scaling>
          <c:orientation val="minMax"/>
        </c:scaling>
        <c:delete val="0"/>
        <c:axPos val="b"/>
        <c:numFmt formatCode="General" sourceLinked="1"/>
        <c:majorTickMark val="out"/>
        <c:minorTickMark val="none"/>
        <c:tickLblPos val="nextTo"/>
        <c:crossAx val="1577423488"/>
        <c:crosses val="autoZero"/>
        <c:auto val="1"/>
        <c:lblAlgn val="ctr"/>
        <c:lblOffset val="100"/>
        <c:noMultiLvlLbl val="0"/>
      </c:catAx>
      <c:valAx>
        <c:axId val="1577423488"/>
        <c:scaling>
          <c:orientation val="minMax"/>
          <c:max val="0.9"/>
        </c:scaling>
        <c:delete val="1"/>
        <c:axPos val="l"/>
        <c:numFmt formatCode="0.0%" sourceLinked="1"/>
        <c:majorTickMark val="out"/>
        <c:minorTickMark val="none"/>
        <c:tickLblPos val="nextTo"/>
        <c:crossAx val="15774226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layout/>
      <c:overlay val="0"/>
    </c:title>
    <c:autoTitleDeleted val="0"/>
    <c:plotArea>
      <c:layout/>
      <c:barChart>
        <c:barDir val="col"/>
        <c:grouping val="clustered"/>
        <c:varyColors val="0"/>
        <c:ser>
          <c:idx val="0"/>
          <c:order val="0"/>
          <c:tx>
            <c:strRef>
              <c:f>'Indicator Tables'!$H$30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C6D-4896-A456-8E31F0D17AA9}"/>
              </c:ext>
            </c:extLst>
          </c:dPt>
          <c:dPt>
            <c:idx val="1"/>
            <c:invertIfNegative val="0"/>
            <c:bubble3D val="0"/>
            <c:spPr>
              <a:solidFill>
                <a:srgbClr val="3D6E6F"/>
              </a:solidFill>
            </c:spPr>
            <c:extLst>
              <c:ext xmlns:c16="http://schemas.microsoft.com/office/drawing/2014/chart" uri="{C3380CC4-5D6E-409C-BE32-E72D297353CC}">
                <c16:uniqueId val="{00000003-BC6D-4896-A456-8E31F0D17AA9}"/>
              </c:ext>
            </c:extLst>
          </c:dPt>
          <c:dPt>
            <c:idx val="2"/>
            <c:invertIfNegative val="0"/>
            <c:bubble3D val="0"/>
            <c:spPr>
              <a:solidFill>
                <a:srgbClr val="A2ADB1"/>
              </a:solidFill>
            </c:spPr>
            <c:extLst>
              <c:ext xmlns:c16="http://schemas.microsoft.com/office/drawing/2014/chart" uri="{C3380CC4-5D6E-409C-BE32-E72D297353CC}">
                <c16:uniqueId val="{00000005-BC6D-4896-A456-8E31F0D17AA9}"/>
              </c:ext>
            </c:extLst>
          </c:dPt>
          <c:dPt>
            <c:idx val="3"/>
            <c:invertIfNegative val="0"/>
            <c:bubble3D val="0"/>
            <c:spPr>
              <a:solidFill>
                <a:srgbClr val="A2ADB1"/>
              </a:solidFill>
            </c:spPr>
            <c:extLst>
              <c:ext xmlns:c16="http://schemas.microsoft.com/office/drawing/2014/chart" uri="{C3380CC4-5D6E-409C-BE32-E72D297353CC}">
                <c16:uniqueId val="{00000007-BC6D-4896-A456-8E31F0D17A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Tables'!$M$30:$P$30</c:f>
              <c:strCache>
                <c:ptCount val="4"/>
                <c:pt idx="0">
                  <c:v>2007-2011
Aroostook County</c:v>
                </c:pt>
                <c:pt idx="1">
                  <c:v>2015-2019
Aroostook County</c:v>
                </c:pt>
                <c:pt idx="2">
                  <c:v>2015-2019
Maine</c:v>
                </c:pt>
                <c:pt idx="3">
                  <c:v>2019
U.S.</c:v>
                </c:pt>
              </c:strCache>
            </c:strRef>
          </c:cat>
          <c:val>
            <c:numRef>
              <c:f>'Indicator Tables'!$I$30:$L$30</c:f>
              <c:numCache>
                <c:formatCode>General</c:formatCode>
                <c:ptCount val="4"/>
                <c:pt idx="0">
                  <c:v>3.8</c:v>
                </c:pt>
                <c:pt idx="1">
                  <c:v>10.8</c:v>
                </c:pt>
                <c:pt idx="2">
                  <c:v>14.4</c:v>
                </c:pt>
                <c:pt idx="3">
                  <c:v>10.199999999999999</c:v>
                </c:pt>
              </c:numCache>
            </c:numRef>
          </c:val>
          <c:extLst>
            <c:ext xmlns:c16="http://schemas.microsoft.com/office/drawing/2014/chart" uri="{C3380CC4-5D6E-409C-BE32-E72D297353CC}">
              <c16:uniqueId val="{00000008-BC6D-4896-A456-8E31F0D17AA9}"/>
            </c:ext>
          </c:extLst>
        </c:ser>
        <c:dLbls>
          <c:dLblPos val="outEnd"/>
          <c:showLegendKey val="0"/>
          <c:showVal val="1"/>
          <c:showCatName val="0"/>
          <c:showSerName val="0"/>
          <c:showPercent val="0"/>
          <c:showBubbleSize val="0"/>
        </c:dLbls>
        <c:gapWidth val="150"/>
        <c:axId val="1577421824"/>
        <c:axId val="1577419744"/>
      </c:barChart>
      <c:catAx>
        <c:axId val="1577421824"/>
        <c:scaling>
          <c:orientation val="minMax"/>
        </c:scaling>
        <c:delete val="0"/>
        <c:axPos val="b"/>
        <c:numFmt formatCode="General" sourceLinked="1"/>
        <c:majorTickMark val="out"/>
        <c:minorTickMark val="none"/>
        <c:tickLblPos val="nextTo"/>
        <c:crossAx val="1577419744"/>
        <c:crosses val="autoZero"/>
        <c:auto val="1"/>
        <c:lblAlgn val="ctr"/>
        <c:lblOffset val="100"/>
        <c:noMultiLvlLbl val="0"/>
      </c:catAx>
      <c:valAx>
        <c:axId val="1577419744"/>
        <c:scaling>
          <c:orientation val="minMax"/>
          <c:max val="15"/>
          <c:min val="0"/>
        </c:scaling>
        <c:delete val="1"/>
        <c:axPos val="l"/>
        <c:numFmt formatCode="General" sourceLinked="1"/>
        <c:majorTickMark val="out"/>
        <c:minorTickMark val="none"/>
        <c:tickLblPos val="nextTo"/>
        <c:crossAx val="157742182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layout/>
      <c:overlay val="0"/>
    </c:title>
    <c:autoTitleDeleted val="0"/>
    <c:plotArea>
      <c:layout/>
      <c:barChart>
        <c:barDir val="col"/>
        <c:grouping val="clustered"/>
        <c:varyColors val="0"/>
        <c:ser>
          <c:idx val="0"/>
          <c:order val="0"/>
          <c:tx>
            <c:strRef>
              <c:f>'Indicator Tables'!$I$31</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581-4541-AD28-FA6A9598F853}"/>
              </c:ext>
            </c:extLst>
          </c:dPt>
          <c:dPt>
            <c:idx val="1"/>
            <c:invertIfNegative val="0"/>
            <c:bubble3D val="0"/>
            <c:spPr>
              <a:solidFill>
                <a:srgbClr val="A2ADB1"/>
              </a:solidFill>
            </c:spPr>
            <c:extLst>
              <c:ext xmlns:c16="http://schemas.microsoft.com/office/drawing/2014/chart" uri="{C3380CC4-5D6E-409C-BE32-E72D297353CC}">
                <c16:uniqueId val="{00000003-0581-4541-AD28-FA6A9598F85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Tables'!$N$31:$O$31</c:f>
              <c:strCache>
                <c:ptCount val="2"/>
                <c:pt idx="0">
                  <c:v>2016-2018
Aroostook County</c:v>
                </c:pt>
                <c:pt idx="1">
                  <c:v>2016-2018
Maine</c:v>
                </c:pt>
              </c:strCache>
            </c:strRef>
          </c:cat>
          <c:val>
            <c:numRef>
              <c:f>'Indicator Tables'!$J$31:$K$31</c:f>
              <c:numCache>
                <c:formatCode>General</c:formatCode>
                <c:ptCount val="2"/>
                <c:pt idx="0">
                  <c:v>446.3</c:v>
                </c:pt>
                <c:pt idx="1">
                  <c:v>307.39999999999998</c:v>
                </c:pt>
              </c:numCache>
            </c:numRef>
          </c:val>
          <c:extLst>
            <c:ext xmlns:c16="http://schemas.microsoft.com/office/drawing/2014/chart" uri="{C3380CC4-5D6E-409C-BE32-E72D297353CC}">
              <c16:uniqueId val="{00000004-0581-4541-AD28-FA6A9598F853}"/>
            </c:ext>
          </c:extLst>
        </c:ser>
        <c:dLbls>
          <c:dLblPos val="outEnd"/>
          <c:showLegendKey val="0"/>
          <c:showVal val="1"/>
          <c:showCatName val="0"/>
          <c:showSerName val="0"/>
          <c:showPercent val="0"/>
          <c:showBubbleSize val="0"/>
        </c:dLbls>
        <c:gapWidth val="150"/>
        <c:axId val="1577422656"/>
        <c:axId val="1577423488"/>
      </c:barChart>
      <c:catAx>
        <c:axId val="1577422656"/>
        <c:scaling>
          <c:orientation val="minMax"/>
        </c:scaling>
        <c:delete val="0"/>
        <c:axPos val="b"/>
        <c:numFmt formatCode="General" sourceLinked="1"/>
        <c:majorTickMark val="out"/>
        <c:minorTickMark val="none"/>
        <c:tickLblPos val="nextTo"/>
        <c:crossAx val="1577423488"/>
        <c:crosses val="autoZero"/>
        <c:auto val="1"/>
        <c:lblAlgn val="ctr"/>
        <c:lblOffset val="100"/>
        <c:noMultiLvlLbl val="0"/>
      </c:catAx>
      <c:valAx>
        <c:axId val="1577423488"/>
        <c:scaling>
          <c:orientation val="minMax"/>
        </c:scaling>
        <c:delete val="1"/>
        <c:axPos val="l"/>
        <c:numFmt formatCode="General" sourceLinked="1"/>
        <c:majorTickMark val="out"/>
        <c:minorTickMark val="none"/>
        <c:tickLblPos val="nextTo"/>
        <c:crossAx val="15774226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Bullying on school property (middle school students)</a:t>
            </a:r>
          </a:p>
        </c:rich>
      </c:tx>
      <c:layout/>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5"/>
              <c:pt idx="0">
                <c:v>2011</c:v>
              </c:pt>
              <c:pt idx="1">
                <c:v>2013</c:v>
              </c:pt>
              <c:pt idx="2">
                <c:v>2015</c:v>
              </c:pt>
              <c:pt idx="3">
                <c:v>2017</c:v>
              </c:pt>
              <c:pt idx="4">
                <c:v>2019</c:v>
              </c:pt>
            </c:numLit>
          </c:cat>
          <c:val>
            <c:numRef>
              <c:f>[1]Trendings!$B$2:$F$2</c:f>
              <c:numCache>
                <c:formatCode>0.0%</c:formatCode>
                <c:ptCount val="5"/>
                <c:pt idx="0">
                  <c:v>0.58399999999999996</c:v>
                </c:pt>
                <c:pt idx="1">
                  <c:v>0.59199999999999997</c:v>
                </c:pt>
                <c:pt idx="2">
                  <c:v>0.63300000000000001</c:v>
                </c:pt>
                <c:pt idx="3">
                  <c:v>0.59899999999999998</c:v>
                </c:pt>
                <c:pt idx="4">
                  <c:v>0.56699999999999995</c:v>
                </c:pt>
              </c:numCache>
            </c:numRef>
          </c:val>
          <c:smooth val="0"/>
          <c:extLst>
            <c:ext xmlns:c16="http://schemas.microsoft.com/office/drawing/2014/chart" uri="{C3380CC4-5D6E-409C-BE32-E72D297353CC}">
              <c16:uniqueId val="{00000000-BCD8-4C58-A04B-2B960D7361C7}"/>
            </c:ext>
          </c:extLst>
        </c:ser>
        <c:dLbls>
          <c:showLegendKey val="0"/>
          <c:showVal val="0"/>
          <c:showCatName val="0"/>
          <c:showSerName val="0"/>
          <c:showPercent val="0"/>
          <c:showBubbleSize val="0"/>
        </c:dLbls>
        <c:marker val="1"/>
        <c:smooth val="0"/>
        <c:axId val="582166959"/>
        <c:axId val="582167375"/>
      </c:lineChart>
      <c:catAx>
        <c:axId val="582166959"/>
        <c:scaling>
          <c:orientation val="minMax"/>
        </c:scaling>
        <c:delete val="0"/>
        <c:axPos val="b"/>
        <c:numFmt formatCode="General" sourceLinked="1"/>
        <c:majorTickMark val="out"/>
        <c:minorTickMark val="none"/>
        <c:tickLblPos val="nextTo"/>
        <c:crossAx val="582167375"/>
        <c:crosses val="autoZero"/>
        <c:auto val="1"/>
        <c:lblAlgn val="ctr"/>
        <c:lblOffset val="100"/>
        <c:noMultiLvlLbl val="0"/>
      </c:catAx>
      <c:valAx>
        <c:axId val="582167375"/>
        <c:scaling>
          <c:orientation val="minMax"/>
          <c:max val="0.70000000000000007"/>
          <c:min val="0"/>
        </c:scaling>
        <c:delete val="1"/>
        <c:axPos val="l"/>
        <c:majorGridlines/>
        <c:numFmt formatCode="0%" sourceLinked="0"/>
        <c:majorTickMark val="out"/>
        <c:minorTickMark val="none"/>
        <c:tickLblPos val="nextTo"/>
        <c:crossAx val="582166959"/>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Bullying on school property (middle school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'Bulling on School Prop. MS'!$A$38</c:f>
              <c:strCache>
                <c:ptCount val="1"/>
                <c:pt idx="0">
                  <c:v>Maine (2019)</c:v>
                </c:pt>
              </c:strCache>
            </c:strRef>
          </c:cat>
          <c:val>
            <c:numRef>
              <c:f>'Bulling on School Prop. MS'!$B$38</c:f>
              <c:numCache>
                <c:formatCode>0.0%</c:formatCode>
                <c:ptCount val="1"/>
                <c:pt idx="0">
                  <c:v>0.46300000000000002</c:v>
                </c:pt>
              </c:numCache>
            </c:numRef>
          </c:val>
          <c:extLst>
            <c:ext xmlns:c16="http://schemas.microsoft.com/office/drawing/2014/chart" uri="{C3380CC4-5D6E-409C-BE32-E72D297353CC}">
              <c16:uniqueId val="{00000000-E4A8-46DE-ADED-B9FB43578E86}"/>
            </c:ext>
          </c:extLst>
        </c:ser>
        <c:dLbls>
          <c:showLegendKey val="0"/>
          <c:showVal val="0"/>
          <c:showCatName val="0"/>
          <c:showSerName val="0"/>
          <c:showPercent val="0"/>
          <c:showBubbleSize val="0"/>
        </c:dLbls>
        <c:gapWidth val="219"/>
        <c:overlap val="-27"/>
        <c:axId val="60567296"/>
        <c:axId val="60573952"/>
      </c:barChart>
      <c:catAx>
        <c:axId val="6056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573952"/>
        <c:crosses val="autoZero"/>
        <c:auto val="1"/>
        <c:lblAlgn val="ctr"/>
        <c:lblOffset val="100"/>
        <c:noMultiLvlLbl val="0"/>
      </c:catAx>
      <c:valAx>
        <c:axId val="60573952"/>
        <c:scaling>
          <c:orientation val="minMax"/>
          <c:max val="0.60000000000000009"/>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056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Mental health emergency department rate per 10,000 population</a:t>
            </a:r>
          </a:p>
        </c:rich>
      </c:tx>
      <c:layout/>
      <c:overlay val="0"/>
    </c:title>
    <c:autoTitleDeleted val="0"/>
    <c:plotArea>
      <c:layout/>
      <c:barChart>
        <c:barDir val="col"/>
        <c:grouping val="clustered"/>
        <c:varyColors val="0"/>
        <c:ser>
          <c:idx val="0"/>
          <c:order val="0"/>
          <c:tx>
            <c:strRef>
              <c:f>'Indicator Tables'!$I$35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6F6A-49DC-AF2B-8CF0DA51BD8F}"/>
              </c:ext>
            </c:extLst>
          </c:dPt>
          <c:dPt>
            <c:idx val="1"/>
            <c:invertIfNegative val="0"/>
            <c:bubble3D val="0"/>
            <c:spPr>
              <a:solidFill>
                <a:srgbClr val="A2ADB1"/>
              </a:solidFill>
            </c:spPr>
            <c:extLst>
              <c:ext xmlns:c16="http://schemas.microsoft.com/office/drawing/2014/chart" uri="{C3380CC4-5D6E-409C-BE32-E72D297353CC}">
                <c16:uniqueId val="{00000003-6F6A-49DC-AF2B-8CF0DA51BD8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Tables'!$N$35:$O$35</c:f>
              <c:strCache>
                <c:ptCount val="2"/>
                <c:pt idx="0">
                  <c:v>2016-2018
Aroostook County</c:v>
                </c:pt>
                <c:pt idx="1">
                  <c:v>2016-2018
Maine</c:v>
                </c:pt>
              </c:strCache>
            </c:strRef>
          </c:cat>
          <c:val>
            <c:numRef>
              <c:f>'Indicator Tables'!$J$35:$K$35</c:f>
              <c:numCache>
                <c:formatCode>General</c:formatCode>
                <c:ptCount val="2"/>
                <c:pt idx="0">
                  <c:v>193</c:v>
                </c:pt>
                <c:pt idx="1">
                  <c:v>181.5</c:v>
                </c:pt>
              </c:numCache>
            </c:numRef>
          </c:val>
          <c:extLst>
            <c:ext xmlns:c16="http://schemas.microsoft.com/office/drawing/2014/chart" uri="{C3380CC4-5D6E-409C-BE32-E72D297353CC}">
              <c16:uniqueId val="{00000004-6F6A-49DC-AF2B-8CF0DA51BD8F}"/>
            </c:ext>
          </c:extLst>
        </c:ser>
        <c:dLbls>
          <c:dLblPos val="outEnd"/>
          <c:showLegendKey val="0"/>
          <c:showVal val="1"/>
          <c:showCatName val="0"/>
          <c:showSerName val="0"/>
          <c:showPercent val="0"/>
          <c:showBubbleSize val="0"/>
        </c:dLbls>
        <c:gapWidth val="150"/>
        <c:axId val="1577423488"/>
        <c:axId val="1577424736"/>
      </c:barChart>
      <c:catAx>
        <c:axId val="1577423488"/>
        <c:scaling>
          <c:orientation val="minMax"/>
        </c:scaling>
        <c:delete val="0"/>
        <c:axPos val="b"/>
        <c:numFmt formatCode="General" sourceLinked="1"/>
        <c:majorTickMark val="out"/>
        <c:minorTickMark val="none"/>
        <c:tickLblPos val="nextTo"/>
        <c:crossAx val="1577424736"/>
        <c:crosses val="autoZero"/>
        <c:auto val="1"/>
        <c:lblAlgn val="ctr"/>
        <c:lblOffset val="100"/>
        <c:noMultiLvlLbl val="0"/>
      </c:catAx>
      <c:valAx>
        <c:axId val="1577424736"/>
        <c:scaling>
          <c:orientation val="minMax"/>
          <c:min val="140"/>
        </c:scaling>
        <c:delete val="1"/>
        <c:axPos val="l"/>
        <c:numFmt formatCode="General" sourceLinked="1"/>
        <c:majorTickMark val="out"/>
        <c:minorTickMark val="none"/>
        <c:tickLblPos val="nextTo"/>
        <c:crossAx val="15774234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Adult tooth loss</a:t>
            </a:r>
          </a:p>
        </c:rich>
      </c:tx>
      <c:layout/>
      <c:overlay val="0"/>
    </c:title>
    <c:autoTitleDeleted val="0"/>
    <c:plotArea>
      <c:layout/>
      <c:barChart>
        <c:barDir val="col"/>
        <c:grouping val="clustered"/>
        <c:varyColors val="0"/>
        <c:ser>
          <c:idx val="0"/>
          <c:order val="0"/>
          <c:tx>
            <c:strRef>
              <c:f>'Indicator Tables'!$H$37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125-4C48-B023-9242965458F4}"/>
              </c:ext>
            </c:extLst>
          </c:dPt>
          <c:dPt>
            <c:idx val="1"/>
            <c:invertIfNegative val="0"/>
            <c:bubble3D val="0"/>
            <c:spPr>
              <a:solidFill>
                <a:srgbClr val="3D6E6F"/>
              </a:solidFill>
            </c:spPr>
            <c:extLst>
              <c:ext xmlns:c16="http://schemas.microsoft.com/office/drawing/2014/chart" uri="{C3380CC4-5D6E-409C-BE32-E72D297353CC}">
                <c16:uniqueId val="{00000003-0125-4C48-B023-9242965458F4}"/>
              </c:ext>
            </c:extLst>
          </c:dPt>
          <c:dPt>
            <c:idx val="2"/>
            <c:invertIfNegative val="0"/>
            <c:bubble3D val="0"/>
            <c:spPr>
              <a:solidFill>
                <a:srgbClr val="A2ADB1"/>
              </a:solidFill>
            </c:spPr>
            <c:extLst>
              <c:ext xmlns:c16="http://schemas.microsoft.com/office/drawing/2014/chart" uri="{C3380CC4-5D6E-409C-BE32-E72D297353CC}">
                <c16:uniqueId val="{00000005-0125-4C48-B023-9242965458F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Tables'!$M$37:$O$37</c:f>
              <c:strCache>
                <c:ptCount val="3"/>
                <c:pt idx="0">
                  <c:v>2014
Aroostook County</c:v>
                </c:pt>
                <c:pt idx="1">
                  <c:v>2016
Aroostook County</c:v>
                </c:pt>
                <c:pt idx="2">
                  <c:v>2016
Maine</c:v>
                </c:pt>
              </c:strCache>
            </c:strRef>
          </c:cat>
          <c:val>
            <c:numRef>
              <c:f>'Indicator Tables'!$I$37:$K$37</c:f>
              <c:numCache>
                <c:formatCode>0.0%</c:formatCode>
                <c:ptCount val="3"/>
                <c:pt idx="0">
                  <c:v>0.249</c:v>
                </c:pt>
                <c:pt idx="1">
                  <c:v>0.28100000000000003</c:v>
                </c:pt>
                <c:pt idx="2">
                  <c:v>0.19500000000000001</c:v>
                </c:pt>
              </c:numCache>
            </c:numRef>
          </c:val>
          <c:extLst>
            <c:ext xmlns:c16="http://schemas.microsoft.com/office/drawing/2014/chart" uri="{C3380CC4-5D6E-409C-BE32-E72D297353CC}">
              <c16:uniqueId val="{00000006-0125-4C48-B023-9242965458F4}"/>
            </c:ext>
          </c:extLst>
        </c:ser>
        <c:dLbls>
          <c:dLblPos val="outEnd"/>
          <c:showLegendKey val="0"/>
          <c:showVal val="1"/>
          <c:showCatName val="0"/>
          <c:showSerName val="0"/>
          <c:showPercent val="0"/>
          <c:showBubbleSize val="0"/>
        </c:dLbls>
        <c:gapWidth val="150"/>
        <c:axId val="1564357120"/>
        <c:axId val="1577424320"/>
      </c:barChart>
      <c:catAx>
        <c:axId val="1564357120"/>
        <c:scaling>
          <c:orientation val="minMax"/>
        </c:scaling>
        <c:delete val="0"/>
        <c:axPos val="b"/>
        <c:numFmt formatCode="General" sourceLinked="1"/>
        <c:majorTickMark val="out"/>
        <c:minorTickMark val="none"/>
        <c:tickLblPos val="nextTo"/>
        <c:crossAx val="1577424320"/>
        <c:crosses val="autoZero"/>
        <c:auto val="1"/>
        <c:lblAlgn val="ctr"/>
        <c:lblOffset val="100"/>
        <c:noMultiLvlLbl val="0"/>
      </c:catAx>
      <c:valAx>
        <c:axId val="1577424320"/>
        <c:scaling>
          <c:orientation val="minMax"/>
        </c:scaling>
        <c:delete val="1"/>
        <c:axPos val="l"/>
        <c:numFmt formatCode="0.0%" sourceLinked="1"/>
        <c:majorTickMark val="out"/>
        <c:minorTickMark val="none"/>
        <c:tickLblPos val="nextTo"/>
        <c:crossAx val="15643571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 sensitive dental emergency department rates for children per 10,000 population</a:t>
            </a:r>
          </a:p>
        </c:rich>
      </c:tx>
      <c:layout/>
      <c:overlay val="0"/>
    </c:title>
    <c:autoTitleDeleted val="0"/>
    <c:plotArea>
      <c:layout/>
      <c:barChart>
        <c:barDir val="col"/>
        <c:grouping val="clustered"/>
        <c:varyColors val="0"/>
        <c:ser>
          <c:idx val="0"/>
          <c:order val="0"/>
          <c:tx>
            <c:strRef>
              <c:f>'Indicator Tables'!$I$38</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9357-42CB-8DC9-35D07023CE9B}"/>
              </c:ext>
            </c:extLst>
          </c:dPt>
          <c:dPt>
            <c:idx val="1"/>
            <c:invertIfNegative val="0"/>
            <c:bubble3D val="0"/>
            <c:spPr>
              <a:solidFill>
                <a:srgbClr val="A2ADB1"/>
              </a:solidFill>
            </c:spPr>
            <c:extLst>
              <c:ext xmlns:c16="http://schemas.microsoft.com/office/drawing/2014/chart" uri="{C3380CC4-5D6E-409C-BE32-E72D297353CC}">
                <c16:uniqueId val="{00000003-9357-42CB-8DC9-35D07023CE9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Tables'!$N$38:$O$38</c:f>
              <c:strCache>
                <c:ptCount val="2"/>
                <c:pt idx="0">
                  <c:v>2016-2018
Aroostook County</c:v>
                </c:pt>
                <c:pt idx="1">
                  <c:v>2016-2018
Maine</c:v>
                </c:pt>
              </c:strCache>
            </c:strRef>
          </c:cat>
          <c:val>
            <c:numRef>
              <c:f>'Indicator Tables'!$J$38:$K$38</c:f>
              <c:numCache>
                <c:formatCode>General</c:formatCode>
                <c:ptCount val="2"/>
                <c:pt idx="0">
                  <c:v>32.299999999999997</c:v>
                </c:pt>
                <c:pt idx="1">
                  <c:v>17.899999999999999</c:v>
                </c:pt>
              </c:numCache>
            </c:numRef>
          </c:val>
          <c:extLst>
            <c:ext xmlns:c16="http://schemas.microsoft.com/office/drawing/2014/chart" uri="{C3380CC4-5D6E-409C-BE32-E72D297353CC}">
              <c16:uniqueId val="{00000004-9357-42CB-8DC9-35D07023CE9B}"/>
            </c:ext>
          </c:extLst>
        </c:ser>
        <c:dLbls>
          <c:dLblPos val="outEnd"/>
          <c:showLegendKey val="0"/>
          <c:showVal val="1"/>
          <c:showCatName val="0"/>
          <c:showSerName val="0"/>
          <c:showPercent val="0"/>
          <c:showBubbleSize val="0"/>
        </c:dLbls>
        <c:gapWidth val="150"/>
        <c:axId val="1577425152"/>
        <c:axId val="1577425984"/>
      </c:barChart>
      <c:catAx>
        <c:axId val="1577425152"/>
        <c:scaling>
          <c:orientation val="minMax"/>
        </c:scaling>
        <c:delete val="0"/>
        <c:axPos val="b"/>
        <c:numFmt formatCode="General" sourceLinked="1"/>
        <c:majorTickMark val="out"/>
        <c:minorTickMark val="none"/>
        <c:tickLblPos val="nextTo"/>
        <c:crossAx val="1577425984"/>
        <c:crosses val="autoZero"/>
        <c:auto val="1"/>
        <c:lblAlgn val="ctr"/>
        <c:lblOffset val="100"/>
        <c:noMultiLvlLbl val="0"/>
      </c:catAx>
      <c:valAx>
        <c:axId val="1577425984"/>
        <c:scaling>
          <c:orientation val="minMax"/>
        </c:scaling>
        <c:delete val="1"/>
        <c:axPos val="l"/>
        <c:numFmt formatCode="General" sourceLinked="1"/>
        <c:majorTickMark val="out"/>
        <c:minorTickMark val="none"/>
        <c:tickLblPos val="nextTo"/>
        <c:crossAx val="15774251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Drug-affected</a:t>
            </a:r>
            <a:r>
              <a:rPr lang="en-US" b="1" baseline="0">
                <a:solidFill>
                  <a:schemeClr val="tx1"/>
                </a:solidFill>
              </a:rPr>
              <a:t> infant reports per 1,000 births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PowerPoint]Sheet4'!$A$4:$A$10</c:f>
              <c:numCache>
                <c:formatCode>General</c:formatCode>
                <c:ptCount val="7"/>
                <c:pt idx="0">
                  <c:v>2011</c:v>
                </c:pt>
                <c:pt idx="1">
                  <c:v>2012</c:v>
                </c:pt>
                <c:pt idx="2">
                  <c:v>2013</c:v>
                </c:pt>
                <c:pt idx="3">
                  <c:v>2014</c:v>
                </c:pt>
                <c:pt idx="4">
                  <c:v>2015</c:v>
                </c:pt>
                <c:pt idx="5">
                  <c:v>2016</c:v>
                </c:pt>
                <c:pt idx="6">
                  <c:v>2017</c:v>
                </c:pt>
              </c:numCache>
            </c:numRef>
          </c:cat>
          <c:val>
            <c:numRef>
              <c:f>'[Chart in Microsoft PowerPoint]Sheet4'!$B$4:$B$10</c:f>
              <c:numCache>
                <c:formatCode>General</c:formatCode>
                <c:ptCount val="7"/>
                <c:pt idx="0">
                  <c:v>55.6</c:v>
                </c:pt>
                <c:pt idx="1">
                  <c:v>86.8</c:v>
                </c:pt>
                <c:pt idx="2">
                  <c:v>102.1</c:v>
                </c:pt>
                <c:pt idx="3">
                  <c:v>87.9</c:v>
                </c:pt>
                <c:pt idx="4">
                  <c:v>87.1</c:v>
                </c:pt>
                <c:pt idx="5">
                  <c:v>115.9</c:v>
                </c:pt>
                <c:pt idx="6">
                  <c:v>113.5</c:v>
                </c:pt>
              </c:numCache>
            </c:numRef>
          </c:val>
          <c:smooth val="0"/>
          <c:extLst>
            <c:ext xmlns:c16="http://schemas.microsoft.com/office/drawing/2014/chart" uri="{C3380CC4-5D6E-409C-BE32-E72D297353CC}">
              <c16:uniqueId val="{00000000-FC12-4E57-857E-BF7446522B7E}"/>
            </c:ext>
          </c:extLst>
        </c:ser>
        <c:dLbls>
          <c:dLblPos val="t"/>
          <c:showLegendKey val="0"/>
          <c:showVal val="1"/>
          <c:showCatName val="0"/>
          <c:showSerName val="0"/>
          <c:showPercent val="0"/>
          <c:showBubbleSize val="0"/>
        </c:dLbls>
        <c:marker val="1"/>
        <c:smooth val="0"/>
        <c:axId val="215926960"/>
        <c:axId val="215940688"/>
      </c:lineChart>
      <c:catAx>
        <c:axId val="21592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5940688"/>
        <c:crosses val="autoZero"/>
        <c:auto val="1"/>
        <c:lblAlgn val="ctr"/>
        <c:lblOffset val="100"/>
        <c:noMultiLvlLbl val="0"/>
      </c:catAx>
      <c:valAx>
        <c:axId val="2159406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1592696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Drug-affected infant reports per 1,000 births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256B-4196-9739-3FEFF53CC4E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Sheet7!$A$1:$A$2</c:f>
              <c:strCache>
                <c:ptCount val="2"/>
                <c:pt idx="0">
                  <c:v>Aroostook County (2018-2019)</c:v>
                </c:pt>
                <c:pt idx="1">
                  <c:v>Maine (2019)</c:v>
                </c:pt>
              </c:strCache>
            </c:strRef>
          </c:cat>
          <c:val>
            <c:numRef>
              <c:f>Sheet7!$B$1:$B$2</c:f>
              <c:numCache>
                <c:formatCode>General</c:formatCode>
                <c:ptCount val="2"/>
                <c:pt idx="0">
                  <c:v>124.1</c:v>
                </c:pt>
                <c:pt idx="1">
                  <c:v>72.599999999999994</c:v>
                </c:pt>
              </c:numCache>
            </c:numRef>
          </c:val>
          <c:extLst>
            <c:ext xmlns:c16="http://schemas.microsoft.com/office/drawing/2014/chart" uri="{C3380CC4-5D6E-409C-BE32-E72D297353CC}">
              <c16:uniqueId val="{00000000-256B-4196-9739-3FEFF53CC4E5}"/>
            </c:ext>
          </c:extLst>
        </c:ser>
        <c:dLbls>
          <c:dLblPos val="outEnd"/>
          <c:showLegendKey val="0"/>
          <c:showVal val="1"/>
          <c:showCatName val="0"/>
          <c:showSerName val="0"/>
          <c:showPercent val="0"/>
          <c:showBubbleSize val="0"/>
        </c:dLbls>
        <c:gapWidth val="219"/>
        <c:overlap val="-27"/>
        <c:axId val="609774688"/>
        <c:axId val="609775104"/>
      </c:barChart>
      <c:catAx>
        <c:axId val="60977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9775104"/>
        <c:crosses val="autoZero"/>
        <c:auto val="1"/>
        <c:lblAlgn val="ctr"/>
        <c:lblOffset val="100"/>
        <c:noMultiLvlLbl val="0"/>
      </c:catAx>
      <c:valAx>
        <c:axId val="6097751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977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ADDB-4294-AAD3-76806DE89D14}"/>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ADDB-4294-AAD3-76806DE89D14}"/>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ADDB-4294-AAD3-76806DE89D14}"/>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ADDB-4294-AAD3-76806DE89D14}"/>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ADDB-4294-AAD3-76806DE89D14}"/>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ADDB-4294-AAD3-76806DE89D14}"/>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ADDB-4294-AAD3-76806DE89D14}"/>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ADDB-4294-AAD3-76806DE89D14}"/>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ADDB-4294-AAD3-76806DE89D14}"/>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ADDB-4294-AAD3-76806DE89D14}"/>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ADDB-4294-AAD3-76806DE89D14}"/>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ADDB-4294-AAD3-76806DE89D14}"/>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ADDB-4294-AAD3-76806DE89D14}"/>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ADDB-4294-AAD3-76806DE89D14}"/>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ADDB-4294-AAD3-76806DE89D14}"/>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ADDB-4294-AAD3-76806DE89D14}"/>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ADDB-4294-AAD3-76806DE89D14}"/>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ADDB-4294-AAD3-76806DE89D14}"/>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Aroostook'!$B$4:$B$21</c:f>
              <c:numCache>
                <c:formatCode>0</c:formatCode>
                <c:ptCount val="18"/>
                <c:pt idx="0">
                  <c:v>3497</c:v>
                </c:pt>
                <c:pt idx="1">
                  <c:v>3778</c:v>
                </c:pt>
                <c:pt idx="2">
                  <c:v>4203</c:v>
                </c:pt>
                <c:pt idx="3">
                  <c:v>4801</c:v>
                </c:pt>
                <c:pt idx="4">
                  <c:v>3826</c:v>
                </c:pt>
                <c:pt idx="5">
                  <c:v>3391</c:v>
                </c:pt>
                <c:pt idx="6">
                  <c:v>3518</c:v>
                </c:pt>
                <c:pt idx="7">
                  <c:v>3920</c:v>
                </c:pt>
                <c:pt idx="8">
                  <c:v>4699</c:v>
                </c:pt>
                <c:pt idx="9">
                  <c:v>5642</c:v>
                </c:pt>
                <c:pt idx="10">
                  <c:v>5917</c:v>
                </c:pt>
                <c:pt idx="11">
                  <c:v>5827</c:v>
                </c:pt>
                <c:pt idx="12">
                  <c:v>5200</c:v>
                </c:pt>
                <c:pt idx="13">
                  <c:v>4027</c:v>
                </c:pt>
                <c:pt idx="14">
                  <c:v>3190</c:v>
                </c:pt>
                <c:pt idx="15">
                  <c:v>2635</c:v>
                </c:pt>
                <c:pt idx="16">
                  <c:v>2087</c:v>
                </c:pt>
                <c:pt idx="17">
                  <c:v>1712</c:v>
                </c:pt>
              </c:numCache>
            </c:numRef>
          </c:val>
          <c:extLst>
            <c:ext xmlns:c16="http://schemas.microsoft.com/office/drawing/2014/chart" uri="{C3380CC4-5D6E-409C-BE32-E72D297353CC}">
              <c16:uniqueId val="{00000024-ADDB-4294-AAD3-76806DE89D14}"/>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Cardiovascular disease deaths per 100,000 population</a:t>
            </a:r>
          </a:p>
        </c:rich>
      </c:tx>
      <c:layout/>
      <c:overlay val="0"/>
    </c:title>
    <c:autoTitleDeleted val="0"/>
    <c:plotArea>
      <c:layout/>
      <c:barChart>
        <c:barDir val="col"/>
        <c:grouping val="clustered"/>
        <c:varyColors val="0"/>
        <c:ser>
          <c:idx val="0"/>
          <c:order val="0"/>
          <c:tx>
            <c:strRef>
              <c:f>'Indicator Tables'!$H$41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1CE-4ACA-A6F9-9312B9576F4E}"/>
              </c:ext>
            </c:extLst>
          </c:dPt>
          <c:dPt>
            <c:idx val="1"/>
            <c:invertIfNegative val="0"/>
            <c:bubble3D val="0"/>
            <c:spPr>
              <a:solidFill>
                <a:srgbClr val="3D6E6F"/>
              </a:solidFill>
            </c:spPr>
            <c:extLst>
              <c:ext xmlns:c16="http://schemas.microsoft.com/office/drawing/2014/chart" uri="{C3380CC4-5D6E-409C-BE32-E72D297353CC}">
                <c16:uniqueId val="{00000003-C1CE-4ACA-A6F9-9312B9576F4E}"/>
              </c:ext>
            </c:extLst>
          </c:dPt>
          <c:dPt>
            <c:idx val="2"/>
            <c:invertIfNegative val="0"/>
            <c:bubble3D val="0"/>
            <c:spPr>
              <a:solidFill>
                <a:srgbClr val="A2ADB1"/>
              </a:solidFill>
            </c:spPr>
            <c:extLst>
              <c:ext xmlns:c16="http://schemas.microsoft.com/office/drawing/2014/chart" uri="{C3380CC4-5D6E-409C-BE32-E72D297353CC}">
                <c16:uniqueId val="{00000005-C1CE-4ACA-A6F9-9312B9576F4E}"/>
              </c:ext>
            </c:extLst>
          </c:dPt>
          <c:dPt>
            <c:idx val="3"/>
            <c:invertIfNegative val="0"/>
            <c:bubble3D val="0"/>
            <c:spPr>
              <a:solidFill>
                <a:srgbClr val="A2ADB1"/>
              </a:solidFill>
            </c:spPr>
            <c:extLst>
              <c:ext xmlns:c16="http://schemas.microsoft.com/office/drawing/2014/chart" uri="{C3380CC4-5D6E-409C-BE32-E72D297353CC}">
                <c16:uniqueId val="{00000007-C1CE-4ACA-A6F9-9312B9576F4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Tables'!$M$41:$P$41</c:f>
              <c:strCache>
                <c:ptCount val="4"/>
                <c:pt idx="0">
                  <c:v>2007-2011
Aroostook County</c:v>
                </c:pt>
                <c:pt idx="1">
                  <c:v>2015-2019
Aroostook County</c:v>
                </c:pt>
                <c:pt idx="2">
                  <c:v>2015-2019
Maine</c:v>
                </c:pt>
                <c:pt idx="3">
                  <c:v>2019
U.S.</c:v>
                </c:pt>
              </c:strCache>
            </c:strRef>
          </c:cat>
          <c:val>
            <c:numRef>
              <c:f>'Indicator Tables'!$I$41:$L$41</c:f>
              <c:numCache>
                <c:formatCode>General</c:formatCode>
                <c:ptCount val="4"/>
                <c:pt idx="0">
                  <c:v>239.6</c:v>
                </c:pt>
                <c:pt idx="1">
                  <c:v>201</c:v>
                </c:pt>
                <c:pt idx="2">
                  <c:v>193.9</c:v>
                </c:pt>
                <c:pt idx="3">
                  <c:v>213.4</c:v>
                </c:pt>
              </c:numCache>
            </c:numRef>
          </c:val>
          <c:extLst>
            <c:ext xmlns:c16="http://schemas.microsoft.com/office/drawing/2014/chart" uri="{C3380CC4-5D6E-409C-BE32-E72D297353CC}">
              <c16:uniqueId val="{00000008-C1CE-4ACA-A6F9-9312B9576F4E}"/>
            </c:ext>
          </c:extLst>
        </c:ser>
        <c:dLbls>
          <c:dLblPos val="outEnd"/>
          <c:showLegendKey val="0"/>
          <c:showVal val="1"/>
          <c:showCatName val="0"/>
          <c:showSerName val="0"/>
          <c:showPercent val="0"/>
          <c:showBubbleSize val="0"/>
        </c:dLbls>
        <c:gapWidth val="150"/>
        <c:axId val="1626588352"/>
        <c:axId val="1626589184"/>
      </c:barChart>
      <c:catAx>
        <c:axId val="1626588352"/>
        <c:scaling>
          <c:orientation val="minMax"/>
        </c:scaling>
        <c:delete val="0"/>
        <c:axPos val="b"/>
        <c:numFmt formatCode="General" sourceLinked="1"/>
        <c:majorTickMark val="none"/>
        <c:minorTickMark val="none"/>
        <c:tickLblPos val="nextTo"/>
        <c:crossAx val="1626589184"/>
        <c:crosses val="autoZero"/>
        <c:auto val="1"/>
        <c:lblAlgn val="ctr"/>
        <c:lblOffset val="100"/>
        <c:noMultiLvlLbl val="0"/>
      </c:catAx>
      <c:valAx>
        <c:axId val="1626589184"/>
        <c:scaling>
          <c:orientation val="minMax"/>
        </c:scaling>
        <c:delete val="1"/>
        <c:axPos val="l"/>
        <c:numFmt formatCode="General" sourceLinked="1"/>
        <c:majorTickMark val="none"/>
        <c:minorTickMark val="none"/>
        <c:tickLblPos val="nextTo"/>
        <c:crossAx val="16265883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Past-30-day misuse of prescription drugs (high school students)</a:t>
            </a:r>
          </a:p>
        </c:rich>
      </c:tx>
      <c:layout/>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5"/>
              <c:pt idx="0">
                <c:v>2011</c:v>
              </c:pt>
              <c:pt idx="1">
                <c:v>2013</c:v>
              </c:pt>
              <c:pt idx="2">
                <c:v>2015</c:v>
              </c:pt>
              <c:pt idx="3">
                <c:v>2017</c:v>
              </c:pt>
              <c:pt idx="4">
                <c:v>2019</c:v>
              </c:pt>
            </c:numLit>
          </c:cat>
          <c:val>
            <c:numRef>
              <c:f>[1]Trendings!$B$2:$F$2</c:f>
              <c:numCache>
                <c:formatCode>0.0%</c:formatCode>
                <c:ptCount val="5"/>
                <c:pt idx="0">
                  <c:v>5.1999999999999998E-2</c:v>
                </c:pt>
                <c:pt idx="1">
                  <c:v>0.05</c:v>
                </c:pt>
                <c:pt idx="2">
                  <c:v>3.7999999999999999E-2</c:v>
                </c:pt>
                <c:pt idx="3">
                  <c:v>5.3999999999999999E-2</c:v>
                </c:pt>
                <c:pt idx="4">
                  <c:v>0.03</c:v>
                </c:pt>
              </c:numCache>
            </c:numRef>
          </c:val>
          <c:smooth val="0"/>
          <c:extLst>
            <c:ext xmlns:c16="http://schemas.microsoft.com/office/drawing/2014/chart" uri="{C3380CC4-5D6E-409C-BE32-E72D297353CC}">
              <c16:uniqueId val="{00000000-56C5-4ECA-9792-D007974C2043}"/>
            </c:ext>
          </c:extLst>
        </c:ser>
        <c:dLbls>
          <c:showLegendKey val="0"/>
          <c:showVal val="0"/>
          <c:showCatName val="0"/>
          <c:showSerName val="0"/>
          <c:showPercent val="0"/>
          <c:showBubbleSize val="0"/>
        </c:dLbls>
        <c:marker val="1"/>
        <c:smooth val="0"/>
        <c:axId val="332484559"/>
        <c:axId val="332485391"/>
      </c:lineChart>
      <c:catAx>
        <c:axId val="332484559"/>
        <c:scaling>
          <c:orientation val="minMax"/>
        </c:scaling>
        <c:delete val="0"/>
        <c:axPos val="b"/>
        <c:numFmt formatCode="General" sourceLinked="1"/>
        <c:majorTickMark val="out"/>
        <c:minorTickMark val="none"/>
        <c:tickLblPos val="nextTo"/>
        <c:crossAx val="332485391"/>
        <c:crosses val="autoZero"/>
        <c:auto val="0"/>
        <c:lblAlgn val="ctr"/>
        <c:lblOffset val="100"/>
        <c:noMultiLvlLbl val="0"/>
      </c:catAx>
      <c:valAx>
        <c:axId val="332485391"/>
        <c:scaling>
          <c:orientation val="minMax"/>
          <c:max val="0.1"/>
          <c:min val="0"/>
        </c:scaling>
        <c:delete val="1"/>
        <c:axPos val="l"/>
        <c:majorGridlines/>
        <c:minorGridlines/>
        <c:numFmt formatCode="0%" sourceLinked="0"/>
        <c:majorTickMark val="out"/>
        <c:minorTickMark val="none"/>
        <c:tickLblPos val="nextTo"/>
        <c:crossAx val="332484559"/>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Past 30-day</a:t>
            </a:r>
            <a:r>
              <a:rPr lang="en-US" b="1" baseline="0" dirty="0">
                <a:solidFill>
                  <a:schemeClr val="tx1"/>
                </a:solidFill>
              </a:rPr>
              <a:t> misuse of prescription drugs (high school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Sheet7!$A$10</c:f>
              <c:strCache>
                <c:ptCount val="1"/>
                <c:pt idx="0">
                  <c:v>Maine (2019)</c:v>
                </c:pt>
              </c:strCache>
            </c:strRef>
          </c:cat>
          <c:val>
            <c:numRef>
              <c:f>Sheet7!$B$10</c:f>
              <c:numCache>
                <c:formatCode>0.0%</c:formatCode>
                <c:ptCount val="1"/>
                <c:pt idx="0">
                  <c:v>0.05</c:v>
                </c:pt>
              </c:numCache>
            </c:numRef>
          </c:val>
          <c:extLst>
            <c:ext xmlns:c16="http://schemas.microsoft.com/office/drawing/2014/chart" uri="{C3380CC4-5D6E-409C-BE32-E72D297353CC}">
              <c16:uniqueId val="{00000000-AF15-4BE8-AE74-5372E3F90E66}"/>
            </c:ext>
          </c:extLst>
        </c:ser>
        <c:dLbls>
          <c:dLblPos val="outEnd"/>
          <c:showLegendKey val="0"/>
          <c:showVal val="1"/>
          <c:showCatName val="0"/>
          <c:showSerName val="0"/>
          <c:showPercent val="0"/>
          <c:showBubbleSize val="0"/>
        </c:dLbls>
        <c:gapWidth val="219"/>
        <c:overlap val="-27"/>
        <c:axId val="400033536"/>
        <c:axId val="400043520"/>
      </c:barChart>
      <c:catAx>
        <c:axId val="4000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0043520"/>
        <c:crosses val="autoZero"/>
        <c:auto val="1"/>
        <c:lblAlgn val="ctr"/>
        <c:lblOffset val="100"/>
        <c:noMultiLvlLbl val="0"/>
      </c:catAx>
      <c:valAx>
        <c:axId val="400043520"/>
        <c:scaling>
          <c:orientation val="minMax"/>
          <c:max val="0.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0003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Fair or poor health (self-rated)</a:t>
            </a:r>
          </a:p>
        </c:rich>
      </c:tx>
      <c:layout/>
      <c:overlay val="0"/>
    </c:title>
    <c:autoTitleDeleted val="0"/>
    <c:plotArea>
      <c:layout/>
      <c:barChart>
        <c:barDir val="col"/>
        <c:grouping val="clustered"/>
        <c:varyColors val="0"/>
        <c:ser>
          <c:idx val="0"/>
          <c:order val="0"/>
          <c:tx>
            <c:strRef>
              <c:f>'Indicator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59D-4C32-8FDE-65F508440633}"/>
              </c:ext>
            </c:extLst>
          </c:dPt>
          <c:dPt>
            <c:idx val="1"/>
            <c:invertIfNegative val="0"/>
            <c:bubble3D val="0"/>
            <c:spPr>
              <a:solidFill>
                <a:srgbClr val="3D6E6F"/>
              </a:solidFill>
            </c:spPr>
            <c:extLst>
              <c:ext xmlns:c16="http://schemas.microsoft.com/office/drawing/2014/chart" uri="{C3380CC4-5D6E-409C-BE32-E72D297353CC}">
                <c16:uniqueId val="{00000003-A59D-4C32-8FDE-65F508440633}"/>
              </c:ext>
            </c:extLst>
          </c:dPt>
          <c:dPt>
            <c:idx val="2"/>
            <c:invertIfNegative val="0"/>
            <c:bubble3D val="0"/>
            <c:spPr>
              <a:solidFill>
                <a:srgbClr val="A2ADB1"/>
              </a:solidFill>
            </c:spPr>
            <c:extLst>
              <c:ext xmlns:c16="http://schemas.microsoft.com/office/drawing/2014/chart" uri="{C3380CC4-5D6E-409C-BE32-E72D297353CC}">
                <c16:uniqueId val="{00000005-A59D-4C32-8FDE-65F508440633}"/>
              </c:ext>
            </c:extLst>
          </c:dPt>
          <c:dPt>
            <c:idx val="3"/>
            <c:invertIfNegative val="0"/>
            <c:bubble3D val="0"/>
            <c:spPr>
              <a:solidFill>
                <a:srgbClr val="A2ADB1"/>
              </a:solidFill>
            </c:spPr>
            <c:extLst>
              <c:ext xmlns:c16="http://schemas.microsoft.com/office/drawing/2014/chart" uri="{C3380CC4-5D6E-409C-BE32-E72D297353CC}">
                <c16:uniqueId val="{00000007-A59D-4C32-8FDE-65F5084406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Tables'!$M$4:$P$4</c:f>
              <c:strCache>
                <c:ptCount val="4"/>
                <c:pt idx="0">
                  <c:v>2011-2013
Aroostook County</c:v>
                </c:pt>
                <c:pt idx="1">
                  <c:v>2015-2017
Aroostook County</c:v>
                </c:pt>
                <c:pt idx="2">
                  <c:v>2015-2017
Maine</c:v>
                </c:pt>
                <c:pt idx="3">
                  <c:v>2018
U.S.</c:v>
                </c:pt>
              </c:strCache>
            </c:strRef>
          </c:cat>
          <c:val>
            <c:numRef>
              <c:f>'Indicator Tables'!$I$4:$L$4</c:f>
              <c:numCache>
                <c:formatCode>0.0%</c:formatCode>
                <c:ptCount val="4"/>
                <c:pt idx="0">
                  <c:v>0.21</c:v>
                </c:pt>
                <c:pt idx="1">
                  <c:v>0.23</c:v>
                </c:pt>
                <c:pt idx="2">
                  <c:v>0.16200000000000001</c:v>
                </c:pt>
                <c:pt idx="3">
                  <c:v>0.17299999999999999</c:v>
                </c:pt>
              </c:numCache>
            </c:numRef>
          </c:val>
          <c:extLst>
            <c:ext xmlns:c16="http://schemas.microsoft.com/office/drawing/2014/chart" uri="{C3380CC4-5D6E-409C-BE32-E72D297353CC}">
              <c16:uniqueId val="{00000008-A59D-4C32-8FDE-65F508440633}"/>
            </c:ext>
          </c:extLst>
        </c:ser>
        <c:dLbls>
          <c:dLblPos val="outEnd"/>
          <c:showLegendKey val="0"/>
          <c:showVal val="1"/>
          <c:showCatName val="0"/>
          <c:showSerName val="0"/>
          <c:showPercent val="0"/>
          <c:showBubbleSize val="0"/>
        </c:dLbls>
        <c:gapWidth val="150"/>
        <c:axId val="773698464"/>
        <c:axId val="773698048"/>
      </c:barChart>
      <c:catAx>
        <c:axId val="773698464"/>
        <c:scaling>
          <c:orientation val="minMax"/>
        </c:scaling>
        <c:delete val="0"/>
        <c:axPos val="b"/>
        <c:numFmt formatCode="General" sourceLinked="1"/>
        <c:majorTickMark val="none"/>
        <c:minorTickMark val="none"/>
        <c:tickLblPos val="nextTo"/>
        <c:crossAx val="773698048"/>
        <c:crosses val="autoZero"/>
        <c:auto val="1"/>
        <c:lblAlgn val="ctr"/>
        <c:lblOffset val="100"/>
        <c:noMultiLvlLbl val="0"/>
      </c:catAx>
      <c:valAx>
        <c:axId val="773698048"/>
        <c:scaling>
          <c:orientation val="minMax"/>
        </c:scaling>
        <c:delete val="1"/>
        <c:axPos val="l"/>
        <c:numFmt formatCode="0.0%" sourceLinked="1"/>
        <c:majorTickMark val="none"/>
        <c:minorTickMark val="none"/>
        <c:tickLblPos val="nextTo"/>
        <c:crossAx val="773698464"/>
        <c:crosses val="autoZero"/>
        <c:crossBetween val="between"/>
      </c:valAx>
      <c:spPr>
        <a:noFill/>
        <a:ln w="25400">
          <a:noFill/>
        </a:ln>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hospitalizations per 10,000 population</a:t>
            </a:r>
          </a:p>
        </c:rich>
      </c:tx>
      <c:layout/>
      <c:overlay val="0"/>
    </c:title>
    <c:autoTitleDeleted val="0"/>
    <c:plotArea>
      <c:layout/>
      <c:barChart>
        <c:barDir val="col"/>
        <c:grouping val="clustered"/>
        <c:varyColors val="0"/>
        <c:ser>
          <c:idx val="0"/>
          <c:order val="0"/>
          <c:tx>
            <c:strRef>
              <c:f>'Indicator Tables'!$I$6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1BA1-41E6-9ABE-C9893AE46608}"/>
              </c:ext>
            </c:extLst>
          </c:dPt>
          <c:dPt>
            <c:idx val="1"/>
            <c:invertIfNegative val="0"/>
            <c:bubble3D val="0"/>
            <c:spPr>
              <a:solidFill>
                <a:srgbClr val="A2ADB1"/>
              </a:solidFill>
            </c:spPr>
            <c:extLst>
              <c:ext xmlns:c16="http://schemas.microsoft.com/office/drawing/2014/chart" uri="{C3380CC4-5D6E-409C-BE32-E72D297353CC}">
                <c16:uniqueId val="{00000003-1BA1-41E6-9ABE-C9893AE4660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Tables'!$N$6:$O$6</c:f>
              <c:strCache>
                <c:ptCount val="2"/>
                <c:pt idx="0">
                  <c:v>2016-2018
Aroostook County</c:v>
                </c:pt>
                <c:pt idx="1">
                  <c:v>2016-2018
Maine</c:v>
                </c:pt>
              </c:strCache>
            </c:strRef>
          </c:cat>
          <c:val>
            <c:numRef>
              <c:f>'Indicator Tables'!$J$6:$K$6</c:f>
              <c:numCache>
                <c:formatCode>General</c:formatCode>
                <c:ptCount val="2"/>
                <c:pt idx="0">
                  <c:v>81.099999999999994</c:v>
                </c:pt>
                <c:pt idx="1">
                  <c:v>61.4</c:v>
                </c:pt>
              </c:numCache>
            </c:numRef>
          </c:val>
          <c:extLst>
            <c:ext xmlns:c16="http://schemas.microsoft.com/office/drawing/2014/chart" uri="{C3380CC4-5D6E-409C-BE32-E72D297353CC}">
              <c16:uniqueId val="{00000004-1BA1-41E6-9ABE-C9893AE46608}"/>
            </c:ext>
          </c:extLst>
        </c:ser>
        <c:dLbls>
          <c:dLblPos val="outEnd"/>
          <c:showLegendKey val="0"/>
          <c:showVal val="1"/>
          <c:showCatName val="0"/>
          <c:showSerName val="0"/>
          <c:showPercent val="0"/>
          <c:showBubbleSize val="0"/>
        </c:dLbls>
        <c:gapWidth val="150"/>
        <c:axId val="1265297968"/>
        <c:axId val="1265298384"/>
      </c:barChart>
      <c:catAx>
        <c:axId val="1265297968"/>
        <c:scaling>
          <c:orientation val="minMax"/>
        </c:scaling>
        <c:delete val="0"/>
        <c:axPos val="b"/>
        <c:numFmt formatCode="General" sourceLinked="1"/>
        <c:majorTickMark val="none"/>
        <c:minorTickMark val="none"/>
        <c:tickLblPos val="nextTo"/>
        <c:crossAx val="1265298384"/>
        <c:crosses val="autoZero"/>
        <c:auto val="1"/>
        <c:lblAlgn val="ctr"/>
        <c:lblOffset val="100"/>
        <c:noMultiLvlLbl val="0"/>
      </c:catAx>
      <c:valAx>
        <c:axId val="1265298384"/>
        <c:scaling>
          <c:orientation val="minMax"/>
        </c:scaling>
        <c:delete val="1"/>
        <c:axPos val="l"/>
        <c:numFmt formatCode="General" sourceLinked="1"/>
        <c:majorTickMark val="none"/>
        <c:minorTickMark val="none"/>
        <c:tickLblPos val="nextTo"/>
        <c:crossAx val="12652979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emergency department rate per 10,000 population</a:t>
            </a:r>
          </a:p>
        </c:rich>
      </c:tx>
      <c:layout/>
      <c:overlay val="0"/>
    </c:title>
    <c:autoTitleDeleted val="0"/>
    <c:plotArea>
      <c:layout/>
      <c:barChart>
        <c:barDir val="col"/>
        <c:grouping val="clustered"/>
        <c:varyColors val="0"/>
        <c:ser>
          <c:idx val="0"/>
          <c:order val="0"/>
          <c:tx>
            <c:strRef>
              <c:f>'Indicator Tables'!$I$7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36C-4817-B473-A001290391D4}"/>
              </c:ext>
            </c:extLst>
          </c:dPt>
          <c:dPt>
            <c:idx val="1"/>
            <c:invertIfNegative val="0"/>
            <c:bubble3D val="0"/>
            <c:spPr>
              <a:solidFill>
                <a:srgbClr val="A2ADB1"/>
              </a:solidFill>
            </c:spPr>
            <c:extLst>
              <c:ext xmlns:c16="http://schemas.microsoft.com/office/drawing/2014/chart" uri="{C3380CC4-5D6E-409C-BE32-E72D297353CC}">
                <c16:uniqueId val="{00000003-B36C-4817-B473-A001290391D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Tables'!$N$7:$O$7</c:f>
              <c:strCache>
                <c:ptCount val="2"/>
                <c:pt idx="0">
                  <c:v>2016-2018
Aroostook County</c:v>
                </c:pt>
                <c:pt idx="1">
                  <c:v>2016-2018
Maine</c:v>
                </c:pt>
              </c:strCache>
            </c:strRef>
          </c:cat>
          <c:val>
            <c:numRef>
              <c:f>'Indicator Tables'!$J$7:$K$7</c:f>
              <c:numCache>
                <c:formatCode>General</c:formatCode>
                <c:ptCount val="2"/>
                <c:pt idx="0">
                  <c:v>436</c:v>
                </c:pt>
                <c:pt idx="1">
                  <c:v>282.5</c:v>
                </c:pt>
              </c:numCache>
            </c:numRef>
          </c:val>
          <c:extLst>
            <c:ext xmlns:c16="http://schemas.microsoft.com/office/drawing/2014/chart" uri="{C3380CC4-5D6E-409C-BE32-E72D297353CC}">
              <c16:uniqueId val="{00000004-B36C-4817-B473-A001290391D4}"/>
            </c:ext>
          </c:extLst>
        </c:ser>
        <c:dLbls>
          <c:dLblPos val="outEnd"/>
          <c:showLegendKey val="0"/>
          <c:showVal val="1"/>
          <c:showCatName val="0"/>
          <c:showSerName val="0"/>
          <c:showPercent val="0"/>
          <c:showBubbleSize val="0"/>
        </c:dLbls>
        <c:gapWidth val="150"/>
        <c:axId val="773698048"/>
        <c:axId val="773698464"/>
      </c:barChart>
      <c:catAx>
        <c:axId val="773698048"/>
        <c:scaling>
          <c:orientation val="minMax"/>
        </c:scaling>
        <c:delete val="0"/>
        <c:axPos val="b"/>
        <c:numFmt formatCode="General" sourceLinked="1"/>
        <c:majorTickMark val="out"/>
        <c:minorTickMark val="none"/>
        <c:tickLblPos val="nextTo"/>
        <c:crossAx val="773698464"/>
        <c:crosses val="autoZero"/>
        <c:auto val="1"/>
        <c:lblAlgn val="ctr"/>
        <c:lblOffset val="100"/>
        <c:noMultiLvlLbl val="0"/>
      </c:catAx>
      <c:valAx>
        <c:axId val="773698464"/>
        <c:scaling>
          <c:orientation val="minMax"/>
        </c:scaling>
        <c:delete val="1"/>
        <c:axPos val="l"/>
        <c:numFmt formatCode="General" sourceLinked="1"/>
        <c:majorTickMark val="out"/>
        <c:minorTickMark val="none"/>
        <c:tickLblPos val="nextTo"/>
        <c:crossAx val="7736980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Colorectal cancer new cases per 100,000 population</a:t>
            </a:r>
          </a:p>
        </c:rich>
      </c:tx>
      <c:layout/>
      <c:overlay val="0"/>
    </c:title>
    <c:autoTitleDeleted val="0"/>
    <c:plotArea>
      <c:layout/>
      <c:barChart>
        <c:barDir val="col"/>
        <c:grouping val="clustered"/>
        <c:varyColors val="0"/>
        <c:ser>
          <c:idx val="0"/>
          <c:order val="0"/>
          <c:tx>
            <c:strRef>
              <c:f>'Indicator Tables'!$H$9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958-4353-A285-63847596334A}"/>
              </c:ext>
            </c:extLst>
          </c:dPt>
          <c:dPt>
            <c:idx val="1"/>
            <c:invertIfNegative val="0"/>
            <c:bubble3D val="0"/>
            <c:spPr>
              <a:solidFill>
                <a:srgbClr val="3D6E6F"/>
              </a:solidFill>
            </c:spPr>
            <c:extLst>
              <c:ext xmlns:c16="http://schemas.microsoft.com/office/drawing/2014/chart" uri="{C3380CC4-5D6E-409C-BE32-E72D297353CC}">
                <c16:uniqueId val="{00000003-F958-4353-A285-63847596334A}"/>
              </c:ext>
            </c:extLst>
          </c:dPt>
          <c:dPt>
            <c:idx val="2"/>
            <c:invertIfNegative val="0"/>
            <c:bubble3D val="0"/>
            <c:spPr>
              <a:solidFill>
                <a:srgbClr val="A2ADB1"/>
              </a:solidFill>
            </c:spPr>
            <c:extLst>
              <c:ext xmlns:c16="http://schemas.microsoft.com/office/drawing/2014/chart" uri="{C3380CC4-5D6E-409C-BE32-E72D297353CC}">
                <c16:uniqueId val="{00000005-F958-4353-A285-63847596334A}"/>
              </c:ext>
            </c:extLst>
          </c:dPt>
          <c:dPt>
            <c:idx val="3"/>
            <c:invertIfNegative val="0"/>
            <c:bubble3D val="0"/>
            <c:spPr>
              <a:solidFill>
                <a:srgbClr val="A2ADB1"/>
              </a:solidFill>
            </c:spPr>
            <c:extLst>
              <c:ext xmlns:c16="http://schemas.microsoft.com/office/drawing/2014/chart" uri="{C3380CC4-5D6E-409C-BE32-E72D297353CC}">
                <c16:uniqueId val="{00000007-F958-4353-A285-63847596334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Tables'!$M$9:$P$9</c:f>
              <c:strCache>
                <c:ptCount val="4"/>
                <c:pt idx="0">
                  <c:v>2013-2015
Aroostook County</c:v>
                </c:pt>
                <c:pt idx="1">
                  <c:v>2016-2018
Aroostook County</c:v>
                </c:pt>
                <c:pt idx="2">
                  <c:v>2016-2018
Maine</c:v>
                </c:pt>
                <c:pt idx="3">
                  <c:v>2017
U.S.</c:v>
                </c:pt>
              </c:strCache>
            </c:strRef>
          </c:cat>
          <c:val>
            <c:numRef>
              <c:f>'Indicator Tables'!$I$9:$L$9</c:f>
              <c:numCache>
                <c:formatCode>General</c:formatCode>
                <c:ptCount val="4"/>
                <c:pt idx="0">
                  <c:v>44.3</c:v>
                </c:pt>
                <c:pt idx="1">
                  <c:v>46.3</c:v>
                </c:pt>
                <c:pt idx="2">
                  <c:v>36.299999999999997</c:v>
                </c:pt>
                <c:pt idx="3">
                  <c:v>36.9</c:v>
                </c:pt>
              </c:numCache>
            </c:numRef>
          </c:val>
          <c:extLst>
            <c:ext xmlns:c16="http://schemas.microsoft.com/office/drawing/2014/chart" uri="{C3380CC4-5D6E-409C-BE32-E72D297353CC}">
              <c16:uniqueId val="{00000008-F958-4353-A285-63847596334A}"/>
            </c:ext>
          </c:extLst>
        </c:ser>
        <c:dLbls>
          <c:dLblPos val="outEnd"/>
          <c:showLegendKey val="0"/>
          <c:showVal val="1"/>
          <c:showCatName val="0"/>
          <c:showSerName val="0"/>
          <c:showPercent val="0"/>
          <c:showBubbleSize val="0"/>
        </c:dLbls>
        <c:gapWidth val="150"/>
        <c:axId val="1564360448"/>
        <c:axId val="1564357952"/>
      </c:barChart>
      <c:catAx>
        <c:axId val="1564360448"/>
        <c:scaling>
          <c:orientation val="minMax"/>
        </c:scaling>
        <c:delete val="0"/>
        <c:axPos val="b"/>
        <c:numFmt formatCode="General" sourceLinked="1"/>
        <c:majorTickMark val="out"/>
        <c:minorTickMark val="none"/>
        <c:tickLblPos val="nextTo"/>
        <c:crossAx val="1564357952"/>
        <c:crosses val="autoZero"/>
        <c:auto val="1"/>
        <c:lblAlgn val="ctr"/>
        <c:lblOffset val="100"/>
        <c:noMultiLvlLbl val="0"/>
      </c:catAx>
      <c:valAx>
        <c:axId val="1564357952"/>
        <c:scaling>
          <c:orientation val="minMax"/>
        </c:scaling>
        <c:delete val="1"/>
        <c:axPos val="l"/>
        <c:numFmt formatCode="General" sourceLinked="1"/>
        <c:majorTickMark val="out"/>
        <c:minorTickMark val="none"/>
        <c:tickLblPos val="nextTo"/>
        <c:crossAx val="15643604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Heart attack hospitalizations per 10,000 population</a:t>
            </a:r>
          </a:p>
        </c:rich>
      </c:tx>
      <c:layout/>
      <c:overlay val="0"/>
    </c:title>
    <c:autoTitleDeleted val="0"/>
    <c:plotArea>
      <c:layout/>
      <c:barChart>
        <c:barDir val="col"/>
        <c:grouping val="clustered"/>
        <c:varyColors val="0"/>
        <c:ser>
          <c:idx val="0"/>
          <c:order val="0"/>
          <c:tx>
            <c:strRef>
              <c:f>'Indicator Tables2'!$I$10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DDDE-4628-A69A-CAECF2BF7899}"/>
              </c:ext>
            </c:extLst>
          </c:dPt>
          <c:dPt>
            <c:idx val="1"/>
            <c:invertIfNegative val="0"/>
            <c:bubble3D val="0"/>
            <c:spPr>
              <a:solidFill>
                <a:srgbClr val="A2ADB1"/>
              </a:solidFill>
            </c:spPr>
            <c:extLst>
              <c:ext xmlns:c16="http://schemas.microsoft.com/office/drawing/2014/chart" uri="{C3380CC4-5D6E-409C-BE32-E72D297353CC}">
                <c16:uniqueId val="{00000003-DDDE-4628-A69A-CAECF2BF789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Tables2'!$N$10:$O$10</c:f>
              <c:strCache>
                <c:ptCount val="2"/>
                <c:pt idx="0">
                  <c:v>2016-2018
Aroostook County</c:v>
                </c:pt>
                <c:pt idx="1">
                  <c:v>2016-2018
Maine</c:v>
                </c:pt>
              </c:strCache>
            </c:strRef>
          </c:cat>
          <c:val>
            <c:numRef>
              <c:f>'Indicator Tables2'!$J$10:$K$10</c:f>
              <c:numCache>
                <c:formatCode>General</c:formatCode>
                <c:ptCount val="2"/>
                <c:pt idx="0">
                  <c:v>32.299999999999997</c:v>
                </c:pt>
                <c:pt idx="1">
                  <c:v>22.5</c:v>
                </c:pt>
              </c:numCache>
            </c:numRef>
          </c:val>
          <c:extLst>
            <c:ext xmlns:c16="http://schemas.microsoft.com/office/drawing/2014/chart" uri="{C3380CC4-5D6E-409C-BE32-E72D297353CC}">
              <c16:uniqueId val="{00000004-DDDE-4628-A69A-CAECF2BF7899}"/>
            </c:ext>
          </c:extLst>
        </c:ser>
        <c:dLbls>
          <c:dLblPos val="outEnd"/>
          <c:showLegendKey val="0"/>
          <c:showVal val="1"/>
          <c:showCatName val="0"/>
          <c:showSerName val="0"/>
          <c:showPercent val="0"/>
          <c:showBubbleSize val="0"/>
        </c:dLbls>
        <c:gapWidth val="150"/>
        <c:axId val="62440976"/>
        <c:axId val="62432656"/>
      </c:barChart>
      <c:catAx>
        <c:axId val="62440976"/>
        <c:scaling>
          <c:orientation val="minMax"/>
        </c:scaling>
        <c:delete val="0"/>
        <c:axPos val="b"/>
        <c:numFmt formatCode="General" sourceLinked="1"/>
        <c:majorTickMark val="out"/>
        <c:minorTickMark val="none"/>
        <c:tickLblPos val="nextTo"/>
        <c:crossAx val="62432656"/>
        <c:crosses val="autoZero"/>
        <c:auto val="1"/>
        <c:lblAlgn val="ctr"/>
        <c:lblOffset val="100"/>
        <c:noMultiLvlLbl val="0"/>
      </c:catAx>
      <c:valAx>
        <c:axId val="62432656"/>
        <c:scaling>
          <c:orientation val="minMax"/>
          <c:max val="35"/>
        </c:scaling>
        <c:delete val="1"/>
        <c:axPos val="l"/>
        <c:numFmt formatCode="General" sourceLinked="1"/>
        <c:majorTickMark val="out"/>
        <c:minorTickMark val="none"/>
        <c:tickLblPos val="nextTo"/>
        <c:crossAx val="624409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High blood pressure hospitalizations per 10,000 population</a:t>
            </a:r>
          </a:p>
        </c:rich>
      </c:tx>
      <c:layout/>
      <c:overlay val="0"/>
    </c:title>
    <c:autoTitleDeleted val="0"/>
    <c:plotArea>
      <c:layout/>
      <c:barChart>
        <c:barDir val="col"/>
        <c:grouping val="clustered"/>
        <c:varyColors val="0"/>
        <c:ser>
          <c:idx val="0"/>
          <c:order val="0"/>
          <c:tx>
            <c:strRef>
              <c:f>'Indicator Tables2'!$I$5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FECA-4249-9D3F-AC635CD33EA2}"/>
              </c:ext>
            </c:extLst>
          </c:dPt>
          <c:dPt>
            <c:idx val="1"/>
            <c:invertIfNegative val="0"/>
            <c:bubble3D val="0"/>
            <c:spPr>
              <a:solidFill>
                <a:srgbClr val="A2ADB1"/>
              </a:solidFill>
            </c:spPr>
            <c:extLst>
              <c:ext xmlns:c16="http://schemas.microsoft.com/office/drawing/2014/chart" uri="{C3380CC4-5D6E-409C-BE32-E72D297353CC}">
                <c16:uniqueId val="{00000003-FECA-4249-9D3F-AC635CD33EA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Tables2'!$N$5:$O$5</c:f>
              <c:strCache>
                <c:ptCount val="2"/>
                <c:pt idx="0">
                  <c:v>2016-2018
Aroostook County</c:v>
                </c:pt>
                <c:pt idx="1">
                  <c:v>2016-2018
Maine</c:v>
                </c:pt>
              </c:strCache>
            </c:strRef>
          </c:cat>
          <c:val>
            <c:numRef>
              <c:f>'Indicator Tables2'!$J$5:$K$5</c:f>
              <c:numCache>
                <c:formatCode>General</c:formatCode>
                <c:ptCount val="2"/>
                <c:pt idx="0">
                  <c:v>14.5</c:v>
                </c:pt>
                <c:pt idx="1">
                  <c:v>13.8</c:v>
                </c:pt>
              </c:numCache>
            </c:numRef>
          </c:val>
          <c:extLst>
            <c:ext xmlns:c16="http://schemas.microsoft.com/office/drawing/2014/chart" uri="{C3380CC4-5D6E-409C-BE32-E72D297353CC}">
              <c16:uniqueId val="{00000004-FECA-4249-9D3F-AC635CD33EA2}"/>
            </c:ext>
          </c:extLst>
        </c:ser>
        <c:dLbls>
          <c:dLblPos val="outEnd"/>
          <c:showLegendKey val="0"/>
          <c:showVal val="1"/>
          <c:showCatName val="0"/>
          <c:showSerName val="0"/>
          <c:showPercent val="0"/>
          <c:showBubbleSize val="0"/>
        </c:dLbls>
        <c:gapWidth val="150"/>
        <c:axId val="62426832"/>
        <c:axId val="62437232"/>
      </c:barChart>
      <c:catAx>
        <c:axId val="62426832"/>
        <c:scaling>
          <c:orientation val="minMax"/>
        </c:scaling>
        <c:delete val="0"/>
        <c:axPos val="b"/>
        <c:numFmt formatCode="General" sourceLinked="1"/>
        <c:majorTickMark val="out"/>
        <c:minorTickMark val="none"/>
        <c:tickLblPos val="nextTo"/>
        <c:crossAx val="62437232"/>
        <c:crosses val="autoZero"/>
        <c:auto val="1"/>
        <c:lblAlgn val="ctr"/>
        <c:lblOffset val="100"/>
        <c:noMultiLvlLbl val="0"/>
      </c:catAx>
      <c:valAx>
        <c:axId val="62437232"/>
        <c:scaling>
          <c:orientation val="minMax"/>
          <c:max val="15"/>
          <c:min val="10"/>
        </c:scaling>
        <c:delete val="1"/>
        <c:axPos val="l"/>
        <c:numFmt formatCode="General" sourceLinked="1"/>
        <c:majorTickMark val="out"/>
        <c:minorTickMark val="none"/>
        <c:tickLblPos val="nextTo"/>
        <c:crossAx val="6242683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99347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Rachael</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10</a:t>
            </a:fld>
            <a:endParaRPr lang="en-US" dirty="0"/>
          </a:p>
        </p:txBody>
      </p:sp>
    </p:spTree>
    <p:extLst>
      <p:ext uri="{BB962C8B-B14F-4D97-AF65-F5344CB8AC3E}">
        <p14:creationId xmlns:p14="http://schemas.microsoft.com/office/powerpoint/2010/main" val="176229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Rachael</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145672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Rachael</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14421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Rachael</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387266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Rachael</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352192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 to introduce</a:t>
            </a:r>
            <a:r>
              <a:rPr lang="en-US" baseline="0" dirty="0" smtClean="0"/>
              <a:t> Madison who will walk us through some data that has been curated by the local planning team that may be of interest to you.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smtClean="0"/>
              <a:t>address </a:t>
            </a:r>
            <a:r>
              <a:rPr lang="en-US" baseline="0" dirty="0"/>
              <a:t>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Stacy</a:t>
            </a:r>
            <a:endParaRPr lang="en-US" sz="1200" b="1"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Aroostook County is 78.6, which is very close to the state average of 78.7.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Aroostook County.  They are the leading causes of death for the whole state of Maine with the exception of Alzheimer’s Disease as the 5</a:t>
            </a:r>
            <a:r>
              <a:rPr lang="en-US" baseline="30000" dirty="0"/>
              <a:t>th</a:t>
            </a:r>
            <a:r>
              <a:rPr lang="en-US" baseline="0" dirty="0"/>
              <a:t> leading cause of death in Aroostook. </a:t>
            </a:r>
            <a:endParaRPr lang="en-US" dirty="0"/>
          </a:p>
          <a:p>
            <a:endParaRPr lang="en-US" dirty="0"/>
          </a:p>
          <a:p>
            <a:endParaRPr lang="en-US" strike="sngStrike" dirty="0"/>
          </a:p>
          <a:p>
            <a:endParaRPr lang="en-US" strike="sngStrike" baseline="0" dirty="0"/>
          </a:p>
          <a:p>
            <a:r>
              <a:rPr lang="en-US" strike="noStrike" baseline="0" dirty="0"/>
              <a:t>Some highlights:</a:t>
            </a:r>
          </a:p>
          <a:p>
            <a:r>
              <a:rPr lang="en-US" baseline="0" dirty="0"/>
              <a:t>In Aroostook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a:t>
            </a:r>
            <a:r>
              <a:rPr lang="en-US" dirty="0"/>
              <a:t>As we will see later in the presentation, Aroostook has a high rate of colorectal cancer, which is reflected as the leading causes of death. </a:t>
            </a:r>
            <a:endParaRPr lang="en-US" baseline="0" dirty="0"/>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i) Deaths due to motor vehicle crashes, ii) deaths due to accidental falls, iii) deaths due to poisonings that either were unintentional, or the intent was undetermined. Some Firearm deaths may also be classified as unintentional.  Suicides, some Firearm deaths and some Poisoning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Aroostook County has the sixth largest population of any Maine County after </a:t>
            </a:r>
            <a:r>
              <a:rPr lang="en-US" sz="1800" b="0" i="0" u="none" strike="noStrike" dirty="0">
                <a:solidFill>
                  <a:srgbClr val="000000"/>
                </a:solidFill>
                <a:effectLst/>
                <a:latin typeface="Calibri" panose="020F0502020204030204" pitchFamily="34" charset="0"/>
              </a:rPr>
              <a:t>Cumberland, York,</a:t>
            </a:r>
            <a:r>
              <a:rPr lang="en-US" dirty="0"/>
              <a:t> </a:t>
            </a:r>
            <a:r>
              <a:rPr lang="en-US" sz="1800" b="0" i="0" u="none" strike="noStrike" dirty="0">
                <a:solidFill>
                  <a:srgbClr val="000000"/>
                </a:solidFill>
                <a:effectLst/>
                <a:latin typeface="Calibri" panose="020F0502020204030204" pitchFamily="34" charset="0"/>
              </a:rPr>
              <a:t>Penobscot,</a:t>
            </a:r>
            <a:r>
              <a:rPr lang="en-US" dirty="0"/>
              <a:t> </a:t>
            </a:r>
            <a:r>
              <a:rPr lang="en-US" sz="1800" b="0" i="0" u="none" strike="noStrike" dirty="0">
                <a:solidFill>
                  <a:srgbClr val="000000"/>
                </a:solidFill>
                <a:effectLst/>
                <a:latin typeface="Calibri" panose="020F0502020204030204" pitchFamily="34" charset="0"/>
              </a:rPr>
              <a:t>Kennebec, and</a:t>
            </a:r>
            <a:r>
              <a:rPr lang="en-US" dirty="0"/>
              <a:t> </a:t>
            </a:r>
            <a:r>
              <a:rPr lang="en-US" sz="1800" b="0" i="0" u="none" strike="noStrike" dirty="0">
                <a:solidFill>
                  <a:srgbClr val="000000"/>
                </a:solidFill>
                <a:effectLst/>
                <a:latin typeface="Calibri" panose="020F0502020204030204" pitchFamily="34" charset="0"/>
              </a:rPr>
              <a:t>Androscoggin</a:t>
            </a:r>
            <a:r>
              <a:rPr lang="en-US" dirty="0">
                <a:cs typeface="Calibri"/>
              </a:rPr>
              <a:t>. </a:t>
            </a:r>
            <a:r>
              <a:rPr lang="en-US" dirty="0"/>
              <a:t>The population is aging.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Aroostook County is one of 12 counties with no population in an urban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Aroostook County has had an increase in the rate of adults who have achieved an associate’s degree or higher degree of education. This is highlighted in the change over time map, which shows that this was a greater increase than 2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Aroostook County’s poverty rate has increased slightly over the time period, as shown in the change over time map, but other counties have higher levels of poverty in the state.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Aroostook county residents are significantly more likely to rate their health as fair or poor when compared to the state overall. This is a self-rated measure meaning respondents subjectively rate their own health. </a:t>
            </a:r>
            <a:r>
              <a:rPr lang="en-US" dirty="0">
                <a:highlight>
                  <a:srgbClr val="FFFF00"/>
                </a:highlight>
              </a:rPr>
              <a:t>  </a:t>
            </a:r>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adults who rate their health as fair or poor (vs. excellent, very good or good).</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1734859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Ambulatory care sensitive conditions are ones for which good outpatient care can potentially prevent the need for hospitalization or early intervention can prevent the progression or severity of the disease. A few examples of this type of condition are asthma, atrial fibrillation, gastroenteritis and pneumonia. As this chart shows, residents in Aroostook county are significantly more likely to be hospitalized for these types of conditions when compared to the state overall.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Data Source: Maine Health Data Organization Hospital Inpatient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National Institute of Health https://www.ncbi.nlm.nih.gov/pmc/articles/PMC7429814/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as needed - Definition: Rate per 10,000 people of hospitalizations with a principal diagnosis of an ambulatory care-sensitive condition. ACSCs are conditions for which good outpatient care can potentially prevent the need for hospitalization, or for which early intervention can prevent complications or more severe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822706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previous slide, this graph shows that the rate of Aroostook County residents seeking treatment for an ambulatory-care condition in emergency departments is significantly higher than the overall state rate. This indicates people are going to the emergency department for conditions that could be treated with outpatient care or would benefit from early intervention.  </a:t>
            </a:r>
          </a:p>
          <a:p>
            <a:endParaRPr lang="en-US" dirty="0"/>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emergency department discharges with a principal diagnosis of an ambulatory care-sensitive condition.  ACSCs are conditions for which good outpatient care can potentially prevent the need for hospitalization, or for which early intervention can prevent complications or more severe disease.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1132187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The rate of new colorectal cancer diagnoses are higher than the state overall. Rates have risen within the county, but not to a significant degree. </a:t>
            </a:r>
            <a:r>
              <a:rPr lang="en-US" sz="1200" dirty="0"/>
              <a:t>These data are age-adjusted, meaning that we have calculated the rates so that they can be compared to other parts of the state that might have a younger population. Older people tend to have higher rates of many diseases, including cancer. It’s important to adjust for age so that we don’t accidentally mistake a place with older people for a place with an unusual number of disease-related deaths.</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Cancer Registry</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 Definition: </a:t>
            </a:r>
            <a:r>
              <a:rPr lang="en-US" sz="1800" b="0" i="0" u="none" strike="noStrike" dirty="0">
                <a:solidFill>
                  <a:srgbClr val="000000"/>
                </a:solidFill>
                <a:effectLst/>
                <a:latin typeface="Arial" panose="020B0604020202020204" pitchFamily="34" charset="0"/>
              </a:rPr>
              <a:t>Rate per 100,000 people of deaths from colon or rectum cancers.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Aroostook County residents are significantly more likely to be hospitalized due to a heart attack when compared to the state. </a:t>
            </a:r>
            <a:r>
              <a:rPr lang="en-US" sz="1200" b="0" i="0" u="none" strike="sngStrike" dirty="0">
                <a:solidFill>
                  <a:srgbClr val="000000"/>
                </a:solidFill>
                <a:effectLst/>
                <a:latin typeface="Calibri" panose="020F0502020204030204" pitchFamily="34" charset="0"/>
              </a:rPr>
              <a:t>The rate has decreased since 2016-2017, but not significantly.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Health Data Organization Hospital Inpatient Database</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 Definition: </a:t>
            </a:r>
            <a:r>
              <a:rPr lang="en-US" sz="1800" b="0" i="0" u="none" strike="noStrike" dirty="0">
                <a:solidFill>
                  <a:srgbClr val="000000"/>
                </a:solidFill>
                <a:effectLst/>
                <a:latin typeface="Arial" panose="020B0604020202020204" pitchFamily="34" charset="0"/>
              </a:rPr>
              <a:t>Rate per 100,000 people of deaths with heart attack as an underlying cause of death.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54508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Stacy</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249443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Aroostook County residents are more likely to be hospitalized due to high blood pressure than the State.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hospital discharges with a principal diagnosis of hypertension.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2889562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rate of hospitalizations due to stroke. As you can see, Aroostook County has a slightly higher rate of stroke hospitalizations when compared to the state. </a:t>
            </a:r>
          </a:p>
          <a:p>
            <a:endParaRPr lang="en-US" dirty="0"/>
          </a:p>
          <a:p>
            <a:r>
              <a:rPr lang="en-US" sz="1800" b="0" i="0" u="none" strike="noStrike" dirty="0">
                <a:solidFill>
                  <a:srgbClr val="000000"/>
                </a:solidFill>
                <a:effectLst/>
                <a:latin typeface="Calibri" panose="020F0502020204030204" pitchFamily="34" charset="0"/>
              </a:rPr>
              <a:t>Data Source: Maine Health Data Organization Hospital Inpatient Database</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hospital discharges with a principal diagnosis of stroke.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1473884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lower respiratory deaths within Aroostook County have increased since 2007-2011. While Aroostook County’s rate is higher than the State and the U.S., the difference is not considered significant. </a:t>
            </a:r>
          </a:p>
          <a:p>
            <a:endParaRPr lang="en-US" dirty="0"/>
          </a:p>
          <a:p>
            <a:r>
              <a:rPr lang="en-US" sz="1800" b="0" i="0" u="none" strike="noStrike" dirty="0">
                <a:solidFill>
                  <a:srgbClr val="000000"/>
                </a:solidFill>
                <a:effectLst/>
                <a:latin typeface="Calibri" panose="020F0502020204030204" pitchFamily="34" charset="0"/>
              </a:rPr>
              <a:t>Data Source: Maine CDC Vital Records and CDC WONDER Online Database</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100,000 people of deaths due to chronic lower respiratory disease.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3501012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of Aroostook County are significantly more likely to require treatment in the emergency room for asthma when compared to the state overall.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emergency department discharges with a principal diagnosis of asthma.</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3679597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 of hospitalizations from chronic obstructive pulmonary disease. As you can see, Aroostook County has a higher rate of hospitalization due to COPD when compared to the state. This difference is considered significant.  </a:t>
            </a:r>
          </a:p>
          <a:p>
            <a:endParaRPr lang="en-US" dirty="0"/>
          </a:p>
          <a:p>
            <a:r>
              <a:rPr lang="en-US" sz="1800" b="0" i="0" u="none" strike="noStrike" dirty="0">
                <a:solidFill>
                  <a:srgbClr val="000000"/>
                </a:solidFill>
                <a:effectLst/>
                <a:latin typeface="Calibri" panose="020F0502020204030204" pitchFamily="34" charset="0"/>
              </a:rPr>
              <a:t>Data Source: Maine Health Data Organization Hospital Inpatient Database</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hospital discharges with a principal diagnosis of chronic obstructive pulmonary disease (COPD).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1122838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students in Aroostook are less likely to drink one or more, soda or sports drink than  in previous years. The rate is significantly higher than the State overall. Data for this indicator is collected in odd numbered years.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BRFSS</a:t>
            </a:r>
          </a:p>
          <a:p>
            <a:endParaRPr lang="en-US" dirty="0"/>
          </a:p>
          <a:p>
            <a:r>
              <a:rPr lang="en-US" dirty="0"/>
              <a:t>Read as needed - Definition: </a:t>
            </a:r>
            <a:r>
              <a:rPr lang="en-US" sz="1800" b="0" i="0" u="none" strike="noStrike" dirty="0">
                <a:solidFill>
                  <a:srgbClr val="000000"/>
                </a:solidFill>
                <a:effectLst/>
                <a:latin typeface="Arial" panose="020B0604020202020204" pitchFamily="34" charset="0"/>
              </a:rPr>
              <a:t>Percentage of high school students who drank at least one can, bottle, or glass of sugar-sweetened beverages per day during the past week. Data collected in odd numbered years.</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1397943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significant decrease of teen births ages 15-19. While the County’s rate remains significantly higher than the State, this is a promising improvement.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endParaRPr lang="en-US" dirty="0"/>
          </a:p>
          <a:p>
            <a:r>
              <a:rPr lang="en-US" dirty="0"/>
              <a:t>Read as needed - Definition: </a:t>
            </a:r>
            <a:r>
              <a:rPr lang="en-US" sz="1800" b="0" i="0" u="none" strike="noStrike" dirty="0">
                <a:solidFill>
                  <a:srgbClr val="000000"/>
                </a:solidFill>
                <a:effectLst/>
                <a:latin typeface="Arial" panose="020B0604020202020204" pitchFamily="34" charset="0"/>
              </a:rPr>
              <a:t>Rate per 1,000 women, ages 15-19 years, who gave birth.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563876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infants who have been breast fed within Aroostook County. Although there has been a slight increase over time, the County’s rate is significantly lower than the State. </a:t>
            </a:r>
          </a:p>
          <a:p>
            <a:endParaRPr lang="en-US" dirty="0"/>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babies who were ever fed breast milk.</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208911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one-third of Aroostook County residents have been diagnosed with arthritis, which is significantly higher than the state overall. As you can see, Aroostook’s rate has increased over the years. </a:t>
            </a:r>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adults who have been told by a healthcare provider that they have arthritis.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303499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residents who are having their private wells tested for arsenic has been increasing within Aroostook County. This is significantly lower than state testing levels but is trending in the right direction. This measure has been weighted, so it is representative of all households in the county.</a:t>
            </a:r>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households with a private well where the well water has been tested for arsenic. This data is weighted to be representative of all households in Maine.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185649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Then introduce</a:t>
            </a:r>
            <a:r>
              <a:rPr lang="en-US" baseline="0" dirty="0" smtClean="0"/>
              <a:t> JO Morrissey for some housekeeping and CHNA overview</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3533242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Aroostook County residence of those 65 or older that have received the pneumococcal </a:t>
            </a:r>
            <a:r>
              <a:rPr lang="en-US" dirty="0" smtClean="0"/>
              <a:t>vaccine</a:t>
            </a:r>
            <a:r>
              <a:rPr lang="en-US" dirty="0"/>
              <a:t>. The County’s rate is significantly lower than the State’s. While Aroostook County’s rate is lower than the U.S., the data for significance testing was not present.</a:t>
            </a:r>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adults, ages 65 and older, who have ever had a pneumonia vaccine.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1233215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fall related deaths within Aroostook County have increased significantly since 2007-2011 but remain slightly below the state rate. </a:t>
            </a:r>
          </a:p>
          <a:p>
            <a:endParaRPr lang="en-US" dirty="0"/>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100,000 people of deaths due to unintentional falls.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2409511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Aroostook County has a significantly higher rate of ER discharges from an unintentional fall-related injury than the State.  </a:t>
            </a:r>
          </a:p>
          <a:p>
            <a:endParaRPr lang="en-US" dirty="0"/>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emergency department discharges with a diagnoses of a fall-related injury.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2838148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rate of Aroostook County’s 7</a:t>
            </a:r>
            <a:r>
              <a:rPr lang="en-US" baseline="30000" dirty="0"/>
              <a:t>th</a:t>
            </a:r>
            <a:r>
              <a:rPr lang="en-US" dirty="0"/>
              <a:t> and 8</a:t>
            </a:r>
            <a:r>
              <a:rPr lang="en-US" baseline="30000" dirty="0"/>
              <a:t>th</a:t>
            </a:r>
            <a:r>
              <a:rPr lang="en-US" dirty="0"/>
              <a:t> grade students who reported being bullied on school property. Although there’s been a decrease since 2017, the County’s rate is significantly higher than the State’s overall rate.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seventh- and eighth-grade students who have ever been bullied on school property.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93999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Aroostook County residents being treated in the emergency room for a mental health condition is significantly higher than the state rate. This could be related to a lack of access to mental health professionals in the area.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endParaRPr lang="en-US" dirty="0"/>
          </a:p>
          <a:p>
            <a:r>
              <a:rPr lang="en-US" dirty="0"/>
              <a:t>Read as needed - Definition: </a:t>
            </a:r>
            <a:r>
              <a:rPr lang="en-US" sz="1800" b="0" i="0" u="none" strike="noStrike" dirty="0">
                <a:solidFill>
                  <a:srgbClr val="000000"/>
                </a:solidFill>
                <a:effectLst/>
                <a:latin typeface="Arial" panose="020B0604020202020204" pitchFamily="34" charset="0"/>
              </a:rPr>
              <a:t>Rate per 10,000 people of emergency department discharges with a principal diagnosis of mental health condition.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4287039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measure shows the percentage of adults who have lost 6 or more teeth due to tooth decay or gum disease, As you can see, the percentage of adults in Aroostook county who have dealt with tooth loss is significantly higher than the overall state rate.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endParaRPr lang="en-US" dirty="0"/>
          </a:p>
          <a:p>
            <a:r>
              <a:rPr lang="en-US" dirty="0"/>
              <a:t>Read as needed - Definition: </a:t>
            </a:r>
            <a:r>
              <a:rPr lang="en-US" sz="1800" b="0" i="0" u="none" strike="noStrike" dirty="0">
                <a:solidFill>
                  <a:srgbClr val="000000"/>
                </a:solidFill>
                <a:effectLst/>
                <a:latin typeface="Arial" panose="020B0604020202020204" pitchFamily="34" charset="0"/>
              </a:rPr>
              <a:t>Percentage of adults who have lost six or more teeth due to tooth decay or gum disease. Data collected in even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2044815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ambulatory care condition is one that could be avoid with good preventative care or early intervention. This slide shows the rate of children within Aroostook who needed ambulatory care due to a dental emergency, which primarily includes untreated cavities.  Aroostook’s rate is significantly greater than Maine’s overall rate.  </a:t>
            </a:r>
          </a:p>
          <a:p>
            <a:endParaRPr lang="en-US" dirty="0"/>
          </a:p>
          <a:p>
            <a:r>
              <a:rPr lang="en-US" dirty="0"/>
              <a:t>Data Source: Maine Health Data Organization Hospital Inpatient and Outpatient Databases</a:t>
            </a:r>
          </a:p>
          <a:p>
            <a:endParaRPr lang="en-US" dirty="0"/>
          </a:p>
          <a:p>
            <a:r>
              <a:rPr lang="en-US" dirty="0"/>
              <a:t>Read as needed - Definition: Rate per 10,000 children with emergency department (ED) visits for dental-related reasons for which good regular dental care can potentially prevent the need for hospitalization, or for which early intervention can prevent complications or more severe disease. Note that included conditions for children are primarily for untreated cavities and are different for adults.</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3218231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 of infants who have been born addicted to a substance. This data is collected from healthcare providers who report there is a reasonable cause to suspect the baby has been affected by an illegal substance or is demonstrating withdrawal symptoms. The line graph shows the trend from 2011-2017.  These single year data are not as </a:t>
            </a:r>
            <a:r>
              <a:rPr lang="en-US" dirty="0" smtClean="0"/>
              <a:t>reliable </a:t>
            </a:r>
            <a:r>
              <a:rPr lang="en-US" dirty="0"/>
              <a:t>as the most recent two year, but still show a clear increase.  The two-year rate of drug-affected infants born in Aroostook County is significantly higher than the State overall. The data shows the average annual rate for the two years, and therefore can be compared to the single year dat. There is a concern given the birth and health risk associated with drug exposure in utero. </a:t>
            </a:r>
          </a:p>
          <a:p>
            <a:endParaRPr lang="en-US" dirty="0"/>
          </a:p>
          <a:p>
            <a:r>
              <a:rPr lang="en-US" sz="1200" b="0" i="0" u="none" strike="noStrike" dirty="0">
                <a:solidFill>
                  <a:srgbClr val="000000"/>
                </a:solidFill>
                <a:effectLst/>
                <a:latin typeface="Calibri" panose="020F0502020204030204" pitchFamily="34" charset="0"/>
              </a:rPr>
              <a:t>Data Source: Maine CDC Vital Records</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 Definition: </a:t>
            </a:r>
            <a:r>
              <a:rPr lang="en-US" sz="1800" b="0" i="0" u="none" strike="noStrike" dirty="0">
                <a:solidFill>
                  <a:srgbClr val="000000"/>
                </a:solidFill>
                <a:effectLst/>
                <a:latin typeface="Arial" panose="020B0604020202020204" pitchFamily="34" charset="0"/>
              </a:rPr>
              <a:t>Rate per 1,000 births of infants for which a healthcare provider reported that there was reasonable cause to suspect the baby may be affected by illegal substance abuse or demonstrating withdrawal symptoms resulting from prenatal drug exposure or has a fetal alcohol spectrum disorder.</a:t>
            </a:r>
            <a:r>
              <a:rPr lang="en-US" dirty="0"/>
              <a:t> </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4020912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decreased rate of cardiovascular disease deaths within Aroostook County. There has been significant decline over time in Aroostook County. Although the County’s rate greater than the States overall, the difference would not be considered significant. </a:t>
            </a:r>
          </a:p>
          <a:p>
            <a:endParaRPr lang="en-US" dirty="0"/>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100,000 people of deaths with cardiovascular disease as an underlying cause of death.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1223342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decreased rate of prescription drug misuse among Aroostook County’s high school students. There has been a major, significant decline of prescription drug misuse since 2017. The difference between Aroostook County’s rate and the State’s overall rate is also considered significant.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high school students who used a prescription drug without a doctor's prescription at least one time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94062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 introduces:</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Dawn Roberts</a:t>
            </a:r>
            <a:r>
              <a:rPr lang="en-US" sz="12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Northern Light AR Gould Hospital</a:t>
            </a:r>
            <a:endParaRPr lang="en-US" sz="16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52</a:t>
            </a:fld>
            <a:endParaRPr lang="en-US"/>
          </a:p>
        </p:txBody>
      </p:sp>
    </p:spTree>
    <p:extLst>
      <p:ext uri="{BB962C8B-B14F-4D97-AF65-F5344CB8AC3E}">
        <p14:creationId xmlns:p14="http://schemas.microsoft.com/office/powerpoint/2010/main" val="428126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highlight>
                  <a:srgbClr val="FFFF00"/>
                </a:highlight>
                <a:latin typeface="+mn-lt"/>
              </a:rPr>
              <a:t>Introduce: </a:t>
            </a:r>
          </a:p>
          <a:p>
            <a:pPr marL="0" marR="0" algn="l" fontAlgn="ctr">
              <a:lnSpc>
                <a:spcPct val="107000"/>
              </a:lnSpc>
              <a:spcBef>
                <a:spcPts val="0"/>
              </a:spcBef>
              <a:spcAft>
                <a:spcPts val="0"/>
              </a:spcAft>
            </a:pPr>
            <a:r>
              <a:rPr lang="en-US" sz="12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Peter </a:t>
            </a:r>
            <a:r>
              <a:rPr lang="en-US" sz="1200" b="1" i="0" u="none" strike="noStrik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Sirois</a:t>
            </a:r>
            <a:r>
              <a:rPr lang="en-US" sz="12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CEO, Northern Maine Medical Center</a:t>
            </a:r>
            <a:endParaRPr lang="en-US" sz="1200" b="0" i="0" u="none" strike="noStrike" dirty="0">
              <a:solidFill>
                <a:schemeClr val="tx1"/>
              </a:solidFill>
              <a:effectLst/>
              <a:latin typeface="Arial" panose="020B0604020202020204" pitchFamily="34" charset="0"/>
            </a:endParaRPr>
          </a:p>
          <a:p>
            <a:pPr marL="0" marR="0" algn="l" fontAlgn="ctr">
              <a:lnSpc>
                <a:spcPct val="107000"/>
              </a:lnSpc>
              <a:spcBef>
                <a:spcPts val="0"/>
              </a:spcBef>
              <a:spcAft>
                <a:spcPts val="0"/>
              </a:spcAft>
            </a:pPr>
            <a:r>
              <a:rPr lang="en-US" sz="12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Greg </a:t>
            </a:r>
            <a:r>
              <a:rPr lang="en-US" sz="1200" b="1" i="0" u="none" strike="noStrik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LaFrancois</a:t>
            </a:r>
            <a:r>
              <a:rPr lang="en-US" sz="12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CEO, Northern Light AR Gould Hospital</a:t>
            </a:r>
            <a:endParaRPr lang="en-US" sz="1200" b="0" i="0" u="none" strike="noStrike" dirty="0">
              <a:solidFill>
                <a:schemeClr val="tx1"/>
              </a:solidFill>
              <a:effectLst/>
              <a:latin typeface="Arial" panose="020B0604020202020204" pitchFamily="34" charset="0"/>
            </a:endParaRPr>
          </a:p>
          <a:p>
            <a:pPr marL="0" marR="0" algn="l" fontAlgn="ctr">
              <a:lnSpc>
                <a:spcPct val="107000"/>
              </a:lnSpc>
              <a:spcBef>
                <a:spcPts val="0"/>
              </a:spcBef>
              <a:spcAft>
                <a:spcPts val="0"/>
              </a:spcAft>
            </a:pPr>
            <a:r>
              <a:rPr lang="en-US" sz="12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Kris Doody</a:t>
            </a:r>
            <a:r>
              <a:rPr lang="en-US" sz="12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CEO, Cary Medical Center</a:t>
            </a:r>
            <a:endParaRPr lang="en-US" sz="1200" b="0" i="0" u="none" strike="noStrike" dirty="0">
              <a:solidFill>
                <a:schemeClr val="tx1"/>
              </a:solidFill>
              <a:effectLst/>
              <a:latin typeface="Arial" panose="020B0604020202020204" pitchFamily="34" charset="0"/>
            </a:endParaRPr>
          </a:p>
          <a:p>
            <a:pPr marL="0" marR="0" algn="l" fontAlgn="ctr">
              <a:lnSpc>
                <a:spcPct val="107000"/>
              </a:lnSpc>
              <a:spcBef>
                <a:spcPts val="0"/>
              </a:spcBef>
              <a:spcAft>
                <a:spcPts val="0"/>
              </a:spcAft>
            </a:pPr>
            <a:r>
              <a:rPr lang="en-US"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Shawn Anderson</a:t>
            </a:r>
            <a:r>
              <a:rPr lang="en-US" sz="12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CEO, Houlton Regional Hospital</a:t>
            </a:r>
            <a:endParaRPr lang="en-US" sz="1200" b="0" i="0" u="none" strike="noStrike" dirty="0">
              <a:effectLst/>
              <a:latin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Leader to introduce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Dr. Rachael Albert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UMFK </a:t>
            </a:r>
            <a:r>
              <a:rPr lang="en-US" dirty="0" smtClean="0"/>
              <a:t>who will provide comments</a:t>
            </a:r>
            <a:r>
              <a:rPr lang="en-US" baseline="0" dirty="0" smtClean="0"/>
              <a:t> on recent health improvement efforts</a:t>
            </a:r>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49543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10/29/2021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10/29/2021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10/29/2021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10/29/2021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10/29/2021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10/29/2021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10/29/2021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10/29/2021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10/29/2021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droberts@northernlight.org" TargetMode="External"/><Relationship Id="rId2" Type="http://schemas.openxmlformats.org/officeDocument/2006/relationships/hyperlink" Target="mailto:stacy.boucher@maine.gov" TargetMode="External"/><Relationship Id="rId1" Type="http://schemas.openxmlformats.org/officeDocument/2006/relationships/slideLayout" Target="../slideLayouts/slideLayout2.xml"/><Relationship Id="rId4" Type="http://schemas.openxmlformats.org/officeDocument/2006/relationships/hyperlink" Target="mailto:info@Mainechn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Aroostook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a:extLst>
              <a:ext uri="{FF2B5EF4-FFF2-40B4-BE49-F238E27FC236}">
                <a16:creationId xmlns:a16="http://schemas.microsoft.com/office/drawing/2014/main" id="{EF8762BB-5605-4D87-B972-FCEF8C265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719" y="456840"/>
            <a:ext cx="3931920" cy="594432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Local Activities and Accomplishments</a:t>
            </a:r>
          </a:p>
        </p:txBody>
      </p:sp>
      <p:sp>
        <p:nvSpPr>
          <p:cNvPr id="3" name="Slide Number Placeholder 2"/>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58238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Aroostook District – Aroostook County</a:t>
            </a:r>
            <a:br>
              <a:rPr lang="en-US" dirty="0"/>
            </a:br>
            <a:r>
              <a:rPr lang="en-US" sz="2700" dirty="0"/>
              <a:t>Hospital and District priority areas of work since the 2019 Shared CHNA</a:t>
            </a:r>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11</a:t>
            </a:fld>
            <a:endParaRPr lang="en-US"/>
          </a:p>
        </p:txBody>
      </p:sp>
      <p:graphicFrame>
        <p:nvGraphicFramePr>
          <p:cNvPr id="12" name="Table 11">
            <a:extLst>
              <a:ext uri="{FF2B5EF4-FFF2-40B4-BE49-F238E27FC236}">
                <a16:creationId xmlns:a16="http://schemas.microsoft.com/office/drawing/2014/main" id="{3615DC22-96D7-45C7-B035-101F4A68012A}"/>
              </a:ext>
            </a:extLst>
          </p:cNvPr>
          <p:cNvGraphicFramePr>
            <a:graphicFrameLocks noGrp="1"/>
          </p:cNvGraphicFramePr>
          <p:nvPr/>
        </p:nvGraphicFramePr>
        <p:xfrm>
          <a:off x="4142192" y="1721167"/>
          <a:ext cx="3834266" cy="1522305"/>
        </p:xfrm>
        <a:graphic>
          <a:graphicData uri="http://schemas.openxmlformats.org/drawingml/2006/table">
            <a:tbl>
              <a:tblPr firstRow="1" firstCol="1" bandRow="1">
                <a:tableStyleId>{7DF18680-E054-41AD-8BC1-D1AEF772440D}</a:tableStyleId>
              </a:tblPr>
              <a:tblGrid>
                <a:gridCol w="3834266">
                  <a:extLst>
                    <a:ext uri="{9D8B030D-6E8A-4147-A177-3AD203B41FA5}">
                      <a16:colId xmlns:a16="http://schemas.microsoft.com/office/drawing/2014/main" val="1948596266"/>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COVID-19</a:t>
                      </a:r>
                    </a:p>
                  </a:txBody>
                  <a:tcPr marL="68580" marR="68580" marT="0" marB="0" anchor="ctr">
                    <a:solidFill>
                      <a:schemeClr val="accent2"/>
                    </a:solidFill>
                  </a:tcPr>
                </a:tc>
                <a:extLst>
                  <a:ext uri="{0D108BD9-81ED-4DB2-BD59-A6C34878D82A}">
                    <a16:rowId xmlns:a16="http://schemas.microsoft.com/office/drawing/2014/main" val="3653423732"/>
                  </a:ext>
                </a:extLst>
              </a:tr>
              <a:tr h="124188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Aroostook Public Health Council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AR Gould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Cary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Houlton Regional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graphicFrame>
        <p:nvGraphicFramePr>
          <p:cNvPr id="11" name="Table 10">
            <a:extLst>
              <a:ext uri="{FF2B5EF4-FFF2-40B4-BE49-F238E27FC236}">
                <a16:creationId xmlns:a16="http://schemas.microsoft.com/office/drawing/2014/main" id="{30A09A4F-C79D-4BE4-A4E0-95E2F77F5038}"/>
              </a:ext>
            </a:extLst>
          </p:cNvPr>
          <p:cNvGraphicFramePr>
            <a:graphicFrameLocks noGrp="1"/>
          </p:cNvGraphicFramePr>
          <p:nvPr/>
        </p:nvGraphicFramePr>
        <p:xfrm>
          <a:off x="237109" y="3682622"/>
          <a:ext cx="3934104" cy="1406476"/>
        </p:xfrm>
        <a:graphic>
          <a:graphicData uri="http://schemas.openxmlformats.org/drawingml/2006/table">
            <a:tbl>
              <a:tblPr firstRow="1" firstCol="1" bandRow="1">
                <a:tableStyleId>{7DF18680-E054-41AD-8BC1-D1AEF772440D}</a:tableStyleId>
              </a:tblPr>
              <a:tblGrid>
                <a:gridCol w="3934104">
                  <a:extLst>
                    <a:ext uri="{9D8B030D-6E8A-4147-A177-3AD203B41FA5}">
                      <a16:colId xmlns:a16="http://schemas.microsoft.com/office/drawing/2014/main" val="3891376059"/>
                    </a:ext>
                  </a:extLst>
                </a:gridCol>
              </a:tblGrid>
              <a:tr h="42502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Access to Care</a:t>
                      </a:r>
                    </a:p>
                  </a:txBody>
                  <a:tcPr marL="68580" marR="68580" marT="0" marB="0" anchor="ctr">
                    <a:solidFill>
                      <a:schemeClr val="accent2"/>
                    </a:solidFill>
                  </a:tcPr>
                </a:tc>
                <a:extLst>
                  <a:ext uri="{0D108BD9-81ED-4DB2-BD59-A6C34878D82A}">
                    <a16:rowId xmlns:a16="http://schemas.microsoft.com/office/drawing/2014/main" val="3179199194"/>
                  </a:ext>
                </a:extLst>
              </a:tr>
              <a:tr h="81799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Aroostook Public Health Council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Houlton Regional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NL AR Gould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21" name="Table 20">
            <a:extLst>
              <a:ext uri="{FF2B5EF4-FFF2-40B4-BE49-F238E27FC236}">
                <a16:creationId xmlns:a16="http://schemas.microsoft.com/office/drawing/2014/main" id="{9C87C427-D906-4CD7-9610-531AE7DFAF11}"/>
              </a:ext>
            </a:extLst>
          </p:cNvPr>
          <p:cNvGraphicFramePr>
            <a:graphicFrameLocks noGrp="1"/>
          </p:cNvGraphicFramePr>
          <p:nvPr/>
        </p:nvGraphicFramePr>
        <p:xfrm>
          <a:off x="7976458" y="3683968"/>
          <a:ext cx="3907616" cy="1507236"/>
        </p:xfrm>
        <a:graphic>
          <a:graphicData uri="http://schemas.openxmlformats.org/drawingml/2006/table">
            <a:tbl>
              <a:tblPr firstRow="1" firstCol="1" bandRow="1">
                <a:tableStyleId>{7DF18680-E054-41AD-8BC1-D1AEF772440D}</a:tableStyleId>
              </a:tblPr>
              <a:tblGrid>
                <a:gridCol w="3907616">
                  <a:extLst>
                    <a:ext uri="{9D8B030D-6E8A-4147-A177-3AD203B41FA5}">
                      <a16:colId xmlns:a16="http://schemas.microsoft.com/office/drawing/2014/main" val="3025723715"/>
                    </a:ext>
                  </a:extLst>
                </a:gridCol>
              </a:tblGrid>
              <a:tr h="42391">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Substance and Alcohol use</a:t>
                      </a:r>
                    </a:p>
                  </a:txBody>
                  <a:tcPr marL="68580" marR="68580" marT="0" marB="0" anchor="ctr">
                    <a:solidFill>
                      <a:schemeClr val="accent2"/>
                    </a:solidFill>
                  </a:tcPr>
                </a:tc>
                <a:extLst>
                  <a:ext uri="{0D108BD9-81ED-4DB2-BD59-A6C34878D82A}">
                    <a16:rowId xmlns:a16="http://schemas.microsoft.com/office/drawing/2014/main" val="417813764"/>
                  </a:ext>
                </a:extLst>
              </a:tr>
              <a:tr h="1031632">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Aroostook Public Health Council </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AR Gould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Cary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Houlton Regional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3017020601"/>
                  </a:ext>
                </a:extLst>
              </a:tr>
            </a:tbl>
          </a:graphicData>
        </a:graphic>
      </p:graphicFrame>
      <p:graphicFrame>
        <p:nvGraphicFramePr>
          <p:cNvPr id="14" name="Table 13">
            <a:extLst>
              <a:ext uri="{FF2B5EF4-FFF2-40B4-BE49-F238E27FC236}">
                <a16:creationId xmlns:a16="http://schemas.microsoft.com/office/drawing/2014/main" id="{C3A238B7-82D2-476C-807B-297C8DA09667}"/>
              </a:ext>
            </a:extLst>
          </p:cNvPr>
          <p:cNvGraphicFramePr>
            <a:graphicFrameLocks noGrp="1"/>
          </p:cNvGraphicFramePr>
          <p:nvPr/>
        </p:nvGraphicFramePr>
        <p:xfrm>
          <a:off x="4171213" y="3683968"/>
          <a:ext cx="3805245" cy="1353138"/>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220964">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Healthy Aging</a:t>
                      </a:r>
                    </a:p>
                  </a:txBody>
                  <a:tcPr marL="68580" marR="68580" marT="0" marB="0" anchor="ctr">
                    <a:solidFill>
                      <a:schemeClr val="accent2"/>
                    </a:solidFill>
                  </a:tcPr>
                </a:tc>
                <a:extLst>
                  <a:ext uri="{0D108BD9-81ED-4DB2-BD59-A6C34878D82A}">
                    <a16:rowId xmlns:a16="http://schemas.microsoft.com/office/drawing/2014/main" val="3179199194"/>
                  </a:ext>
                </a:extLst>
              </a:tr>
              <a:tr h="827358">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Aroostook Public Health Council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AR Gould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Houlton Regional Hospital</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r h="193344">
                <a:tc>
                  <a:txBody>
                    <a:bodyPr/>
                    <a:lstStyle/>
                    <a:p>
                      <a:pPr marL="0" marR="0" algn="l">
                        <a:lnSpc>
                          <a:spcPct val="115000"/>
                        </a:lnSpc>
                        <a:spcBef>
                          <a:spcPts val="0"/>
                        </a:spcBef>
                        <a:spcAft>
                          <a:spcPts val="0"/>
                        </a:spcAft>
                      </a:pP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alpha val="25098"/>
                      </a:schemeClr>
                    </a:solidFill>
                  </a:tcPr>
                </a:tc>
                <a:extLst>
                  <a:ext uri="{0D108BD9-81ED-4DB2-BD59-A6C34878D82A}">
                    <a16:rowId xmlns:a16="http://schemas.microsoft.com/office/drawing/2014/main" val="3194308119"/>
                  </a:ext>
                </a:extLst>
              </a:tr>
            </a:tbl>
          </a:graphicData>
        </a:graphic>
      </p:graphicFrame>
    </p:spTree>
    <p:extLst>
      <p:ext uri="{BB962C8B-B14F-4D97-AF65-F5344CB8AC3E}">
        <p14:creationId xmlns:p14="http://schemas.microsoft.com/office/powerpoint/2010/main" val="266458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Aroostook District – Aroostook County</a:t>
            </a:r>
            <a:br>
              <a:rPr lang="en-US" dirty="0"/>
            </a:br>
            <a:r>
              <a:rPr lang="en-US" sz="2700" dirty="0"/>
              <a:t>Hospital and District priority areas of work since the 2019 Shared CHNA</a:t>
            </a:r>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12</a:t>
            </a:fld>
            <a:endParaRPr lang="en-US"/>
          </a:p>
        </p:txBody>
      </p:sp>
      <p:graphicFrame>
        <p:nvGraphicFramePr>
          <p:cNvPr id="5" name="Table 4">
            <a:extLst>
              <a:ext uri="{FF2B5EF4-FFF2-40B4-BE49-F238E27FC236}">
                <a16:creationId xmlns:a16="http://schemas.microsoft.com/office/drawing/2014/main" id="{0813C378-0222-4D02-84C4-13FEED77DDD7}"/>
              </a:ext>
            </a:extLst>
          </p:cNvPr>
          <p:cNvGraphicFramePr>
            <a:graphicFrameLocks noGrp="1"/>
          </p:cNvGraphicFramePr>
          <p:nvPr/>
        </p:nvGraphicFramePr>
        <p:xfrm>
          <a:off x="639895" y="1508443"/>
          <a:ext cx="9968346" cy="4778475"/>
        </p:xfrm>
        <a:graphic>
          <a:graphicData uri="http://schemas.openxmlformats.org/drawingml/2006/table">
            <a:tbl>
              <a:tblPr firstRow="1" firstCol="1" bandRow="1">
                <a:tableStyleId>{7DF18680-E054-41AD-8BC1-D1AEF772440D}</a:tableStyleId>
              </a:tblPr>
              <a:tblGrid>
                <a:gridCol w="4791013">
                  <a:extLst>
                    <a:ext uri="{9D8B030D-6E8A-4147-A177-3AD203B41FA5}">
                      <a16:colId xmlns:a16="http://schemas.microsoft.com/office/drawing/2014/main" val="2204544279"/>
                    </a:ext>
                  </a:extLst>
                </a:gridCol>
                <a:gridCol w="5177333">
                  <a:extLst>
                    <a:ext uri="{9D8B030D-6E8A-4147-A177-3AD203B41FA5}">
                      <a16:colId xmlns:a16="http://schemas.microsoft.com/office/drawing/2014/main" val="2770059475"/>
                    </a:ext>
                  </a:extLst>
                </a:gridCol>
              </a:tblGrid>
              <a:tr h="554959">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Emergency Planning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Aroostook Public Health Council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49797646"/>
                  </a:ext>
                </a:extLst>
              </a:tr>
              <a:tr h="554959">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Mental Health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Cary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Houlton Regional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Maine Medical Center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8046308"/>
                  </a:ext>
                </a:extLst>
              </a:tr>
              <a:tr h="626492">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Tobacco</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Cary Medical Center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2812503"/>
                  </a:ext>
                </a:extLst>
              </a:tr>
              <a:tr h="626492">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Social Determinants of Health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AR Gould Hospital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106482"/>
                  </a:ext>
                </a:extLst>
              </a:tr>
              <a:tr h="834461">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Physical activity, nutrition, weight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Aroostook Public Health Council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AR Gould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Houlton Regional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Maine Medical Center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1968957"/>
                  </a:ext>
                </a:extLst>
              </a:tr>
              <a:tr h="62649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effectLst/>
                          <a:latin typeface="Arial" panose="020B0604020202020204" pitchFamily="34" charset="0"/>
                          <a:ea typeface="Calibri"/>
                          <a:cs typeface="Arial" panose="020B0604020202020204" pitchFamily="34" charset="0"/>
                        </a:rPr>
                        <a:t>Diabetes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Cary Medical Center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86283908"/>
                  </a:ext>
                </a:extLst>
              </a:tr>
              <a:tr h="62649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effectLst/>
                          <a:latin typeface="Arial" panose="020B0604020202020204" pitchFamily="34" charset="0"/>
                          <a:ea typeface="Calibri"/>
                          <a:cs typeface="Arial" panose="020B0604020202020204" pitchFamily="34" charset="0"/>
                        </a:rPr>
                        <a:t>Cardiovascular Disease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Maine Medical Center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0670460"/>
                  </a:ext>
                </a:extLst>
              </a:tr>
            </a:tbl>
          </a:graphicData>
        </a:graphic>
      </p:graphicFrame>
    </p:spTree>
    <p:extLst>
      <p:ext uri="{BB962C8B-B14F-4D97-AF65-F5344CB8AC3E}">
        <p14:creationId xmlns:p14="http://schemas.microsoft.com/office/powerpoint/2010/main" val="328489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Accomplishments of Note</a:t>
            </a:r>
            <a:endParaRPr lang="en-US" dirty="0">
              <a:solidFill>
                <a:srgbClr val="FF0000"/>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13</a:t>
            </a:fld>
            <a:endParaRPr lang="en-US"/>
          </a:p>
        </p:txBody>
      </p:sp>
      <p:sp>
        <p:nvSpPr>
          <p:cNvPr id="6" name="Oval 5">
            <a:extLst>
              <a:ext uri="{FF2B5EF4-FFF2-40B4-BE49-F238E27FC236}">
                <a16:creationId xmlns:a16="http://schemas.microsoft.com/office/drawing/2014/main" id="{21FA4DEC-EC5B-490D-9273-F7A09F9CE7E9}"/>
              </a:ext>
            </a:extLst>
          </p:cNvPr>
          <p:cNvSpPr/>
          <p:nvPr/>
        </p:nvSpPr>
        <p:spPr>
          <a:xfrm>
            <a:off x="662711" y="1764148"/>
            <a:ext cx="4009172" cy="3935763"/>
          </a:xfrm>
          <a:prstGeom prst="ellipse">
            <a:avLst/>
          </a:prstGeom>
          <a:solidFill>
            <a:srgbClr val="3D6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BFA858B-97BD-4A53-BE38-6C002F68E2F1}"/>
              </a:ext>
            </a:extLst>
          </p:cNvPr>
          <p:cNvSpPr txBox="1">
            <a:spLocks/>
          </p:cNvSpPr>
          <p:nvPr/>
        </p:nvSpPr>
        <p:spPr>
          <a:xfrm>
            <a:off x="1040397" y="2169902"/>
            <a:ext cx="3253799" cy="35300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sz="3200" dirty="0">
                <a:solidFill>
                  <a:schemeClr val="bg1"/>
                </a:solidFill>
                <a:latin typeface="Calibri" panose="020F0502020204030204" pitchFamily="34" charset="0"/>
              </a:rPr>
              <a:t>Update on  selected priorities and activities since the </a:t>
            </a:r>
            <a:r>
              <a:rPr lang="en-US" altLang="en-US" sz="3200" b="1" dirty="0">
                <a:solidFill>
                  <a:schemeClr val="bg1"/>
                </a:solidFill>
                <a:latin typeface="Calibri" panose="020F0502020204030204" pitchFamily="34" charset="0"/>
              </a:rPr>
              <a:t>2019 Shared CHNA</a:t>
            </a:r>
          </a:p>
        </p:txBody>
      </p:sp>
      <p:pic>
        <p:nvPicPr>
          <p:cNvPr id="9" name="Picture 8">
            <a:extLst>
              <a:ext uri="{FF2B5EF4-FFF2-40B4-BE49-F238E27FC236}">
                <a16:creationId xmlns:a16="http://schemas.microsoft.com/office/drawing/2014/main" id="{A9BA745C-AEAB-42EC-8C1D-696CCAE4D970}"/>
              </a:ext>
            </a:extLst>
          </p:cNvPr>
          <p:cNvPicPr>
            <a:picLocks noChangeAspect="1"/>
          </p:cNvPicPr>
          <p:nvPr/>
        </p:nvPicPr>
        <p:blipFill>
          <a:blip r:embed="rId3"/>
          <a:stretch>
            <a:fillRect/>
          </a:stretch>
        </p:blipFill>
        <p:spPr>
          <a:xfrm>
            <a:off x="4989873" y="1508443"/>
            <a:ext cx="6741613" cy="4467484"/>
          </a:xfrm>
          <a:prstGeom prst="rect">
            <a:avLst/>
          </a:prstGeom>
          <a:ln>
            <a:solidFill>
              <a:schemeClr val="tx1">
                <a:lumMod val="50000"/>
                <a:lumOff val="50000"/>
              </a:schemeClr>
            </a:solidFill>
          </a:ln>
        </p:spPr>
      </p:pic>
    </p:spTree>
    <p:extLst>
      <p:ext uri="{BB962C8B-B14F-4D97-AF65-F5344CB8AC3E}">
        <p14:creationId xmlns:p14="http://schemas.microsoft.com/office/powerpoint/2010/main" val="210269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777D-FF7D-47CC-9FE4-36BC11BAFC03}"/>
              </a:ext>
            </a:extLst>
          </p:cNvPr>
          <p:cNvSpPr>
            <a:spLocks noGrp="1"/>
          </p:cNvSpPr>
          <p:nvPr>
            <p:ph type="title"/>
          </p:nvPr>
        </p:nvSpPr>
        <p:spPr/>
        <p:txBody>
          <a:bodyPr/>
          <a:lstStyle/>
          <a:p>
            <a:r>
              <a:rPr lang="en-US" dirty="0"/>
              <a:t>Aroostook Public Health District </a:t>
            </a:r>
            <a:br>
              <a:rPr lang="en-US" dirty="0"/>
            </a:br>
            <a:r>
              <a:rPr lang="en-US" dirty="0"/>
              <a:t>Aroostook  Public Health Council (APHC)</a:t>
            </a:r>
          </a:p>
        </p:txBody>
      </p:sp>
      <p:sp>
        <p:nvSpPr>
          <p:cNvPr id="3" name="Slide Number Placeholder 2">
            <a:extLst>
              <a:ext uri="{FF2B5EF4-FFF2-40B4-BE49-F238E27FC236}">
                <a16:creationId xmlns:a16="http://schemas.microsoft.com/office/drawing/2014/main" id="{FCF284CE-D9A6-4688-9C24-D2CDDD1BB35F}"/>
              </a:ext>
            </a:extLst>
          </p:cNvPr>
          <p:cNvSpPr>
            <a:spLocks noGrp="1"/>
          </p:cNvSpPr>
          <p:nvPr>
            <p:ph type="sldNum" sz="quarter" idx="12"/>
          </p:nvPr>
        </p:nvSpPr>
        <p:spPr/>
        <p:txBody>
          <a:bodyPr/>
          <a:lstStyle/>
          <a:p>
            <a:fld id="{9B536768-C171-4A40-86CF-A60E08BEB5A1}" type="slidenum">
              <a:rPr lang="en-US" smtClean="0"/>
              <a:t>14</a:t>
            </a:fld>
            <a:endParaRPr lang="en-US"/>
          </a:p>
        </p:txBody>
      </p:sp>
      <p:pic>
        <p:nvPicPr>
          <p:cNvPr id="4" name="Picture 3">
            <a:extLst>
              <a:ext uri="{FF2B5EF4-FFF2-40B4-BE49-F238E27FC236}">
                <a16:creationId xmlns:a16="http://schemas.microsoft.com/office/drawing/2014/main" id="{B8D2503E-03F7-4BFF-8814-A50A045EC89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043361" y="-1"/>
            <a:ext cx="1564455" cy="1653309"/>
          </a:xfrm>
          <a:prstGeom prst="rect">
            <a:avLst/>
          </a:prstGeom>
        </p:spPr>
      </p:pic>
      <p:sp>
        <p:nvSpPr>
          <p:cNvPr id="6" name="TextBox 5">
            <a:extLst>
              <a:ext uri="{FF2B5EF4-FFF2-40B4-BE49-F238E27FC236}">
                <a16:creationId xmlns:a16="http://schemas.microsoft.com/office/drawing/2014/main" id="{8F2FA4FD-7616-463F-9901-5E1C23A599A1}"/>
              </a:ext>
            </a:extLst>
          </p:cNvPr>
          <p:cNvSpPr txBox="1"/>
          <p:nvPr/>
        </p:nvSpPr>
        <p:spPr>
          <a:xfrm>
            <a:off x="838200" y="2258950"/>
            <a:ext cx="10402454" cy="2031325"/>
          </a:xfrm>
          <a:prstGeom prst="rect">
            <a:avLst/>
          </a:prstGeom>
          <a:noFill/>
        </p:spPr>
        <p:txBody>
          <a:bodyPr wrap="square">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Aroostook Public Health Council is a representative, district-wide body authorized to engage in collaborative planning and decision making in the delivery and assurance of the ten essential public health services.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Current 2019 – 2021 priorities are healthy aging; access to care; physical activity, nutrition and weight; substance and alcohol use .</a:t>
            </a:r>
          </a:p>
        </p:txBody>
      </p:sp>
    </p:spTree>
    <p:extLst>
      <p:ext uri="{BB962C8B-B14F-4D97-AF65-F5344CB8AC3E}">
        <p14:creationId xmlns:p14="http://schemas.microsoft.com/office/powerpoint/2010/main" val="397246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15</a:t>
            </a:fld>
            <a:endParaRPr lang="en-US"/>
          </a:p>
        </p:txBody>
      </p:sp>
    </p:spTree>
    <p:extLst>
      <p:ext uri="{BB962C8B-B14F-4D97-AF65-F5344CB8AC3E}">
        <p14:creationId xmlns:p14="http://schemas.microsoft.com/office/powerpoint/2010/main" val="263744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17</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18</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534390" y="3474720"/>
            <a:ext cx="45316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19</a:t>
            </a:fld>
            <a:endParaRPr lang="en-US"/>
          </a:p>
        </p:txBody>
      </p:sp>
    </p:spTree>
    <p:extLst>
      <p:ext uri="{BB962C8B-B14F-4D97-AF65-F5344CB8AC3E}">
        <p14:creationId xmlns:p14="http://schemas.microsoft.com/office/powerpoint/2010/main" val="63842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3742868269"/>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AROOSTOOK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Cancer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Heart Disease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Chronic Lower Respiratory Disease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Unintentional Injury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Alzheimer's Disease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AROOSTOOK </a:t>
            </a:r>
            <a:r>
              <a:rPr lang="en-US" sz="1400" dirty="0">
                <a:effectLst/>
                <a:latin typeface="Arial Narrow" panose="020B0606020202030204" pitchFamily="34" charset="0"/>
                <a:ea typeface="Calibri" panose="020F0502020204030204" pitchFamily="34" charset="0"/>
                <a:cs typeface="Calibri" panose="020F0502020204030204" pitchFamily="34" charset="0"/>
              </a:rPr>
              <a:t>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i="0" u="none" strike="noStrike" dirty="0">
                <a:solidFill>
                  <a:srgbClr val="000000"/>
                </a:solidFill>
                <a:effectLst/>
                <a:latin typeface="HelveticaNeueLT Std Lt" panose="020B0403020202020204"/>
              </a:rPr>
              <a:t>67,809</a:t>
            </a:r>
            <a:r>
              <a:rPr lang="en-US" sz="2800" dirty="0"/>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Aroostook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18343A2-DF4C-4D00-BF12-AB145D2AC300}"/>
              </a:ext>
            </a:extLst>
          </p:cNvPr>
          <p:cNvGrpSpPr/>
          <p:nvPr/>
        </p:nvGrpSpPr>
        <p:grpSpPr>
          <a:xfrm>
            <a:off x="4362811" y="1964441"/>
            <a:ext cx="6858000" cy="3995928"/>
            <a:chOff x="0" y="0"/>
            <a:chExt cx="5595938" cy="3479482"/>
          </a:xfrm>
          <a:noFill/>
        </p:grpSpPr>
        <p:graphicFrame>
          <p:nvGraphicFramePr>
            <p:cNvPr id="8" name="Chart 7">
              <a:extLst>
                <a:ext uri="{FF2B5EF4-FFF2-40B4-BE49-F238E27FC236}">
                  <a16:creationId xmlns:a16="http://schemas.microsoft.com/office/drawing/2014/main" id="{688F833B-A654-413B-9281-0104B840037E}"/>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D263250-AB92-448F-8A2D-BED1E3996B89}"/>
                </a:ext>
              </a:extLst>
            </p:cNvPr>
            <p:cNvGraphicFramePr/>
            <p:nvPr>
              <p:extLst>
                <p:ext uri="{D42A27DB-BD31-4B8C-83A1-F6EECF244321}">
                  <p14:modId xmlns:p14="http://schemas.microsoft.com/office/powerpoint/2010/main" val="1924589484"/>
                </p:ext>
              </p:extLst>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25</a:t>
            </a:fld>
            <a:endParaRPr lang="en-US"/>
          </a:p>
        </p:txBody>
      </p:sp>
      <p:graphicFrame>
        <p:nvGraphicFramePr>
          <p:cNvPr id="5" name="Chart 4">
            <a:extLst>
              <a:ext uri="{FF2B5EF4-FFF2-40B4-BE49-F238E27FC236}">
                <a16:creationId xmlns:a16="http://schemas.microsoft.com/office/drawing/2014/main" id="{FFCE9603-B644-40FB-9CCF-4BFB4331297C}"/>
              </a:ext>
            </a:extLst>
          </p:cNvPr>
          <p:cNvGraphicFramePr>
            <a:graphicFrameLocks noGrp="1"/>
          </p:cNvGraphicFramePr>
          <p:nvPr>
            <p:extLst>
              <p:ext uri="{D42A27DB-BD31-4B8C-83A1-F6EECF244321}">
                <p14:modId xmlns:p14="http://schemas.microsoft.com/office/powerpoint/2010/main" val="622624375"/>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6" name="Chart 5">
            <a:extLst>
              <a:ext uri="{FF2B5EF4-FFF2-40B4-BE49-F238E27FC236}">
                <a16:creationId xmlns:a16="http://schemas.microsoft.com/office/drawing/2014/main" id="{7B0EBB6D-5FE1-409E-ABEF-ADC85BE43E1D}"/>
              </a:ext>
            </a:extLst>
          </p:cNvPr>
          <p:cNvGraphicFramePr>
            <a:graphicFrameLocks noGrp="1"/>
          </p:cNvGraphicFramePr>
          <p:nvPr>
            <p:extLst>
              <p:ext uri="{D42A27DB-BD31-4B8C-83A1-F6EECF244321}">
                <p14:modId xmlns:p14="http://schemas.microsoft.com/office/powerpoint/2010/main" val="3279006122"/>
              </p:ext>
            </p:extLst>
          </p:nvPr>
        </p:nvGraphicFramePr>
        <p:xfrm>
          <a:off x="2095500" y="131599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5" name="Chart 4">
            <a:extLst>
              <a:ext uri="{FF2B5EF4-FFF2-40B4-BE49-F238E27FC236}">
                <a16:creationId xmlns:a16="http://schemas.microsoft.com/office/drawing/2014/main" id="{075B6B96-CB5D-4E55-AA02-17695C0F2E84}"/>
              </a:ext>
            </a:extLst>
          </p:cNvPr>
          <p:cNvGraphicFramePr>
            <a:graphicFrameLocks noGrp="1"/>
          </p:cNvGraphicFramePr>
          <p:nvPr>
            <p:extLst>
              <p:ext uri="{D42A27DB-BD31-4B8C-83A1-F6EECF244321}">
                <p14:modId xmlns:p14="http://schemas.microsoft.com/office/powerpoint/2010/main" val="386405100"/>
              </p:ext>
            </p:extLst>
          </p:nvPr>
        </p:nvGraphicFramePr>
        <p:xfrm>
          <a:off x="2095500" y="130802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2A56003C-CDFB-4124-B0A6-167D46C94694}"/>
              </a:ext>
            </a:extLst>
          </p:cNvPr>
          <p:cNvGraphicFramePr>
            <a:graphicFrameLocks noGrp="1"/>
          </p:cNvGraphicFramePr>
          <p:nvPr>
            <p:extLst>
              <p:ext uri="{D42A27DB-BD31-4B8C-83A1-F6EECF244321}">
                <p14:modId xmlns:p14="http://schemas.microsoft.com/office/powerpoint/2010/main" val="1437270532"/>
              </p:ext>
            </p:extLst>
          </p:nvPr>
        </p:nvGraphicFramePr>
        <p:xfrm>
          <a:off x="2095500" y="130363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6" name="Chart 5">
            <a:extLst>
              <a:ext uri="{FF2B5EF4-FFF2-40B4-BE49-F238E27FC236}">
                <a16:creationId xmlns:a16="http://schemas.microsoft.com/office/drawing/2014/main" id="{9887D4F4-BDBA-47F0-AFCF-A8F4F0FCF06A}"/>
              </a:ext>
            </a:extLst>
          </p:cNvPr>
          <p:cNvGraphicFramePr>
            <a:graphicFrameLocks noGrp="1"/>
          </p:cNvGraphicFramePr>
          <p:nvPr>
            <p:extLst>
              <p:ext uri="{D42A27DB-BD31-4B8C-83A1-F6EECF244321}">
                <p14:modId xmlns:p14="http://schemas.microsoft.com/office/powerpoint/2010/main" val="3958947904"/>
              </p:ext>
            </p:extLst>
          </p:nvPr>
        </p:nvGraphicFramePr>
        <p:xfrm>
          <a:off x="2095500" y="133193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259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E950-3364-4095-8A7C-2C243AE2EE28}"/>
              </a:ext>
            </a:extLst>
          </p:cNvPr>
          <p:cNvSpPr>
            <a:spLocks noGrp="1"/>
          </p:cNvSpPr>
          <p:nvPr>
            <p:ph type="title"/>
          </p:nvPr>
        </p:nvSpPr>
        <p:spPr/>
        <p:txBody>
          <a:bodyPr/>
          <a:lstStyle/>
          <a:p>
            <a:r>
              <a:rPr lang="en-US" dirty="0"/>
              <a:t>Thank you, forum sponsors!</a:t>
            </a:r>
          </a:p>
        </p:txBody>
      </p:sp>
      <p:sp>
        <p:nvSpPr>
          <p:cNvPr id="4" name="Slide Number Placeholder 3">
            <a:extLst>
              <a:ext uri="{FF2B5EF4-FFF2-40B4-BE49-F238E27FC236}">
                <a16:creationId xmlns:a16="http://schemas.microsoft.com/office/drawing/2014/main" id="{64358BA4-7227-44F1-8E4E-7A455CF52811}"/>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8" name="Table 7">
            <a:extLst>
              <a:ext uri="{FF2B5EF4-FFF2-40B4-BE49-F238E27FC236}">
                <a16:creationId xmlns:a16="http://schemas.microsoft.com/office/drawing/2014/main" id="{46C70A94-5595-49F4-AB54-CA9FEC3E0749}"/>
              </a:ext>
            </a:extLst>
          </p:cNvPr>
          <p:cNvGraphicFramePr>
            <a:graphicFrameLocks noGrp="1"/>
          </p:cNvGraphicFramePr>
          <p:nvPr/>
        </p:nvGraphicFramePr>
        <p:xfrm>
          <a:off x="1808018" y="1271442"/>
          <a:ext cx="8993274" cy="4853349"/>
        </p:xfrm>
        <a:graphic>
          <a:graphicData uri="http://schemas.openxmlformats.org/drawingml/2006/table">
            <a:tbl>
              <a:tblPr>
                <a:tableStyleId>{5C22544A-7EE6-4342-B048-85BDC9FD1C3A}</a:tableStyleId>
              </a:tblPr>
              <a:tblGrid>
                <a:gridCol w="3171476">
                  <a:extLst>
                    <a:ext uri="{9D8B030D-6E8A-4147-A177-3AD203B41FA5}">
                      <a16:colId xmlns:a16="http://schemas.microsoft.com/office/drawing/2014/main" val="1920334679"/>
                    </a:ext>
                  </a:extLst>
                </a:gridCol>
                <a:gridCol w="5821798">
                  <a:extLst>
                    <a:ext uri="{9D8B030D-6E8A-4147-A177-3AD203B41FA5}">
                      <a16:colId xmlns:a16="http://schemas.microsoft.com/office/drawing/2014/main" val="852091370"/>
                    </a:ext>
                  </a:extLst>
                </a:gridCol>
              </a:tblGrid>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Dawn Roberts</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Northern Light AR Gould Hospital</a:t>
                      </a:r>
                    </a:p>
                  </a:txBody>
                  <a:tcPr marL="9525" marR="9525" marT="9525" marB="0" anchor="ctr">
                    <a:solidFill>
                      <a:srgbClr val="A2ADB1">
                        <a:alpha val="25098"/>
                      </a:srgbClr>
                    </a:solidFill>
                  </a:tcPr>
                </a:tc>
                <a:extLst>
                  <a:ext uri="{0D108BD9-81ED-4DB2-BD59-A6C34878D82A}">
                    <a16:rowId xmlns:a16="http://schemas.microsoft.com/office/drawing/2014/main" val="3398193664"/>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Leah Buck</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Northern Maine AHEC</a:t>
                      </a:r>
                    </a:p>
                  </a:txBody>
                  <a:tcPr marL="9525" marR="9525" marT="9525" marB="0" anchor="ctr">
                    <a:solidFill>
                      <a:srgbClr val="A2ADB1">
                        <a:alpha val="25098"/>
                      </a:srgbClr>
                    </a:solidFill>
                  </a:tcPr>
                </a:tc>
                <a:extLst>
                  <a:ext uri="{0D108BD9-81ED-4DB2-BD59-A6C34878D82A}">
                    <a16:rowId xmlns:a16="http://schemas.microsoft.com/office/drawing/2014/main" val="1860427814"/>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Gina Brown</a:t>
                      </a:r>
                    </a:p>
                  </a:txBody>
                  <a:tcPr marL="9525" marR="9525" marT="9525" marB="0" anchor="ctr">
                    <a:solidFill>
                      <a:srgbClr val="A2ADB1">
                        <a:alpha val="25098"/>
                      </a:srgbClr>
                    </a:solidFill>
                  </a:tcPr>
                </a:tc>
                <a:tc>
                  <a:txBody>
                    <a:bodyPr/>
                    <a:lstStyle/>
                    <a:p>
                      <a:pPr algn="ctr"/>
                      <a:r>
                        <a:rPr lang="en-US" sz="2000" b="0" dirty="0">
                          <a:latin typeface="Calibri" panose="020F0502020204030204" pitchFamily="34" charset="0"/>
                        </a:rPr>
                        <a:t>Houlton Regional Hospital</a:t>
                      </a:r>
                    </a:p>
                  </a:txBody>
                  <a:tcPr marL="9525" marR="9525" marT="9525" marB="0" anchor="ctr">
                    <a:solidFill>
                      <a:srgbClr val="A2ADB1">
                        <a:alpha val="25098"/>
                      </a:srgbClr>
                    </a:solidFill>
                  </a:tcPr>
                </a:tc>
                <a:extLst>
                  <a:ext uri="{0D108BD9-81ED-4DB2-BD59-A6C34878D82A}">
                    <a16:rowId xmlns:a16="http://schemas.microsoft.com/office/drawing/2014/main" val="2148444856"/>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Rachael Albert</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University of Maine at Fort Kent</a:t>
                      </a:r>
                    </a:p>
                  </a:txBody>
                  <a:tcPr marL="9525" marR="9525" marT="9525" marB="0" anchor="ctr">
                    <a:solidFill>
                      <a:srgbClr val="A2ADB1">
                        <a:alpha val="25098"/>
                      </a:srgbClr>
                    </a:solidFill>
                  </a:tcPr>
                </a:tc>
                <a:extLst>
                  <a:ext uri="{0D108BD9-81ED-4DB2-BD59-A6C34878D82A}">
                    <a16:rowId xmlns:a16="http://schemas.microsoft.com/office/drawing/2014/main" val="2166100849"/>
                  </a:ext>
                </a:extLst>
              </a:tr>
              <a:tr h="347284">
                <a:tc>
                  <a:txBody>
                    <a:bodyPr/>
                    <a:lstStyle/>
                    <a:p>
                      <a:pPr algn="ctr" fontAlgn="ctr"/>
                      <a:r>
                        <a:rPr lang="en-US" sz="2000" b="0" i="0" u="none" strike="noStrike" baseline="0" dirty="0">
                          <a:solidFill>
                            <a:srgbClr val="000000"/>
                          </a:solidFill>
                          <a:effectLst/>
                          <a:latin typeface="Calibri" panose="020F0502020204030204" pitchFamily="34" charset="0"/>
                          <a:cs typeface="Times New Roman" panose="02020603050405020304" pitchFamily="18" charset="0"/>
                        </a:rPr>
                        <a:t>Nicole Hammar</a:t>
                      </a:r>
                    </a:p>
                  </a:txBody>
                  <a:tcPr marL="9525" marR="9525" marT="9525" marB="0" anchor="ctr">
                    <a:solidFill>
                      <a:srgbClr val="A2ADB1">
                        <a:alpha val="25098"/>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baseline="0" dirty="0">
                          <a:solidFill>
                            <a:srgbClr val="000000"/>
                          </a:solidFill>
                          <a:effectLst/>
                          <a:latin typeface="Calibri" panose="020F0502020204030204" pitchFamily="34" charset="0"/>
                          <a:cs typeface="Times New Roman" panose="02020603050405020304" pitchFamily="18" charset="0"/>
                        </a:rPr>
                        <a:t>Northern Light Health</a:t>
                      </a:r>
                    </a:p>
                  </a:txBody>
                  <a:tcPr marL="9525" marR="9525" marT="9525" marB="0" anchor="ctr">
                    <a:solidFill>
                      <a:srgbClr val="A2ADB1">
                        <a:alpha val="25098"/>
                      </a:srgbClr>
                    </a:solidFill>
                  </a:tcPr>
                </a:tc>
                <a:extLst>
                  <a:ext uri="{0D108BD9-81ED-4DB2-BD59-A6C34878D82A}">
                    <a16:rowId xmlns:a16="http://schemas.microsoft.com/office/drawing/2014/main" val="1670177940"/>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Bill Flagg</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Cary Medical Center</a:t>
                      </a:r>
                    </a:p>
                  </a:txBody>
                  <a:tcPr marL="9525" marR="9525" marT="9525" marB="0" anchor="ctr">
                    <a:solidFill>
                      <a:srgbClr val="A2ADB1">
                        <a:alpha val="25098"/>
                      </a:srgbClr>
                    </a:solidFill>
                  </a:tcPr>
                </a:tc>
                <a:extLst>
                  <a:ext uri="{0D108BD9-81ED-4DB2-BD59-A6C34878D82A}">
                    <a16:rowId xmlns:a16="http://schemas.microsoft.com/office/drawing/2014/main" val="2306415558"/>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Susan Bouchard</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Fish River Rural Health</a:t>
                      </a:r>
                    </a:p>
                  </a:txBody>
                  <a:tcPr marL="9525" marR="9525" marT="9525" marB="0" anchor="ctr">
                    <a:solidFill>
                      <a:srgbClr val="A2ADB1">
                        <a:alpha val="25098"/>
                      </a:srgbClr>
                    </a:solidFill>
                  </a:tcPr>
                </a:tc>
                <a:extLst>
                  <a:ext uri="{0D108BD9-81ED-4DB2-BD59-A6C34878D82A}">
                    <a16:rowId xmlns:a16="http://schemas.microsoft.com/office/drawing/2014/main" val="1706170169"/>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Joy Barresi Saucier</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Aroostook Agency on Aging</a:t>
                      </a:r>
                    </a:p>
                  </a:txBody>
                  <a:tcPr marL="9525" marR="9525" marT="9525" marB="0" anchor="ctr">
                    <a:solidFill>
                      <a:srgbClr val="A2ADB1">
                        <a:alpha val="25098"/>
                      </a:srgbClr>
                    </a:solidFill>
                  </a:tcPr>
                </a:tc>
                <a:extLst>
                  <a:ext uri="{0D108BD9-81ED-4DB2-BD59-A6C34878D82A}">
                    <a16:rowId xmlns:a16="http://schemas.microsoft.com/office/drawing/2014/main" val="3686608889"/>
                  </a:ext>
                </a:extLst>
              </a:tr>
              <a:tr h="338657">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Stacy Boucher</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Maine CDC Aroostook District Liaison</a:t>
                      </a:r>
                    </a:p>
                  </a:txBody>
                  <a:tcPr marL="9525" marR="9525" marT="9525" marB="0" anchor="ctr">
                    <a:solidFill>
                      <a:srgbClr val="A2ADB1">
                        <a:alpha val="25098"/>
                      </a:srgbClr>
                    </a:solidFill>
                  </a:tcPr>
                </a:tc>
                <a:extLst>
                  <a:ext uri="{0D108BD9-81ED-4DB2-BD59-A6C34878D82A}">
                    <a16:rowId xmlns:a16="http://schemas.microsoft.com/office/drawing/2014/main" val="3338164124"/>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Alain Bois</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Northern Maine Medical Center</a:t>
                      </a:r>
                    </a:p>
                  </a:txBody>
                  <a:tcPr marL="9525" marR="9525" marT="9525" marB="0" anchor="ctr">
                    <a:solidFill>
                      <a:srgbClr val="A2ADB1">
                        <a:alpha val="25098"/>
                      </a:srgbClr>
                    </a:solidFill>
                  </a:tcPr>
                </a:tc>
                <a:extLst>
                  <a:ext uri="{0D108BD9-81ED-4DB2-BD59-A6C34878D82A}">
                    <a16:rowId xmlns:a16="http://schemas.microsoft.com/office/drawing/2014/main" val="2257171177"/>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Carol Bell</a:t>
                      </a:r>
                    </a:p>
                  </a:txBody>
                  <a:tcPr marL="9525" marR="9525" marT="9525" marB="0" anchor="ctr">
                    <a:solidFill>
                      <a:srgbClr val="A2ADB1">
                        <a:alpha val="25098"/>
                      </a:srgbClr>
                    </a:solidFill>
                  </a:tcPr>
                </a:tc>
                <a:tc>
                  <a:txBody>
                    <a:bodyPr/>
                    <a:lstStyle/>
                    <a:p>
                      <a:pPr algn="ctr"/>
                      <a:r>
                        <a:rPr lang="en-US" sz="2000" dirty="0">
                          <a:latin typeface="Calibri" panose="020F0502020204030204" pitchFamily="34" charset="0"/>
                        </a:rPr>
                        <a:t>Community Member</a:t>
                      </a:r>
                    </a:p>
                  </a:txBody>
                  <a:tcPr marL="9525" marR="9525" marT="9525" marB="0" anchor="ctr">
                    <a:solidFill>
                      <a:srgbClr val="A2ADB1">
                        <a:alpha val="25098"/>
                      </a:srgbClr>
                    </a:solidFill>
                  </a:tcPr>
                </a:tc>
                <a:extLst>
                  <a:ext uri="{0D108BD9-81ED-4DB2-BD59-A6C34878D82A}">
                    <a16:rowId xmlns:a16="http://schemas.microsoft.com/office/drawing/2014/main" val="2974856008"/>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Ellen Bemis</a:t>
                      </a:r>
                    </a:p>
                  </a:txBody>
                  <a:tcPr marL="9525" marR="9525" marT="9525" marB="0" anchor="ctr">
                    <a:solidFill>
                      <a:srgbClr val="A2ADB1">
                        <a:alpha val="25098"/>
                      </a:srgbClr>
                    </a:solidFill>
                  </a:tcPr>
                </a:tc>
                <a:tc>
                  <a:txBody>
                    <a:bodyPr/>
                    <a:lstStyle/>
                    <a:p>
                      <a:pPr algn="ctr"/>
                      <a:r>
                        <a:rPr lang="en-US" sz="2000" dirty="0">
                          <a:latin typeface="Calibri" panose="020F0502020204030204" pitchFamily="34" charset="0"/>
                        </a:rPr>
                        <a:t>Aroostook Mental Health Center</a:t>
                      </a:r>
                    </a:p>
                  </a:txBody>
                  <a:tcPr marL="9525" marR="9525" marT="9525" marB="0" anchor="ctr">
                    <a:solidFill>
                      <a:srgbClr val="A2ADB1">
                        <a:alpha val="25098"/>
                      </a:srgbClr>
                    </a:solidFill>
                  </a:tcPr>
                </a:tc>
                <a:extLst>
                  <a:ext uri="{0D108BD9-81ED-4DB2-BD59-A6C34878D82A}">
                    <a16:rowId xmlns:a16="http://schemas.microsoft.com/office/drawing/2014/main" val="3709640714"/>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Laura Turner</a:t>
                      </a:r>
                    </a:p>
                  </a:txBody>
                  <a:tcPr marL="9525" marR="9525" marT="9525" marB="0" anchor="ctr">
                    <a:solidFill>
                      <a:srgbClr val="A2ADB1">
                        <a:alpha val="25098"/>
                      </a:srgbClr>
                    </a:solidFill>
                  </a:tcPr>
                </a:tc>
                <a:tc>
                  <a:txBody>
                    <a:bodyPr/>
                    <a:lstStyle/>
                    <a:p>
                      <a:pPr algn="ctr"/>
                      <a:r>
                        <a:rPr lang="en-US" sz="2000" dirty="0">
                          <a:latin typeface="Calibri" panose="020F0502020204030204" pitchFamily="34" charset="0"/>
                        </a:rPr>
                        <a:t>Northern Light AR Gould Hospital</a:t>
                      </a:r>
                    </a:p>
                  </a:txBody>
                  <a:tcPr marL="9525" marR="9525" marT="9525" marB="0" anchor="ctr">
                    <a:solidFill>
                      <a:srgbClr val="A2ADB1">
                        <a:alpha val="25098"/>
                      </a:srgbClr>
                    </a:solidFill>
                  </a:tcPr>
                </a:tc>
                <a:extLst>
                  <a:ext uri="{0D108BD9-81ED-4DB2-BD59-A6C34878D82A}">
                    <a16:rowId xmlns:a16="http://schemas.microsoft.com/office/drawing/2014/main" val="3221464425"/>
                  </a:ext>
                </a:extLst>
              </a:tr>
              <a:tr h="347284">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Maura Goss</a:t>
                      </a:r>
                    </a:p>
                  </a:txBody>
                  <a:tcPr marL="9525" marR="9525" marT="9525" marB="0" anchor="ctr">
                    <a:solidFill>
                      <a:srgbClr val="A2ADB1">
                        <a:alpha val="25098"/>
                      </a:srgbClr>
                    </a:solidFill>
                  </a:tcPr>
                </a:tc>
                <a:tc>
                  <a:txBody>
                    <a:bodyPr/>
                    <a:lstStyle/>
                    <a:p>
                      <a:pPr algn="ctr"/>
                      <a:r>
                        <a:rPr lang="en-US" sz="2000" dirty="0">
                          <a:latin typeface="Calibri" panose="020F0502020204030204" pitchFamily="34" charset="0"/>
                        </a:rPr>
                        <a:t>Aroostook Public Health Council </a:t>
                      </a:r>
                    </a:p>
                  </a:txBody>
                  <a:tcPr marL="9525" marR="9525" marT="9525" marB="0" anchor="ctr">
                    <a:solidFill>
                      <a:srgbClr val="A2ADB1">
                        <a:alpha val="25098"/>
                      </a:srgbClr>
                    </a:solidFill>
                  </a:tcPr>
                </a:tc>
                <a:extLst>
                  <a:ext uri="{0D108BD9-81ED-4DB2-BD59-A6C34878D82A}">
                    <a16:rowId xmlns:a16="http://schemas.microsoft.com/office/drawing/2014/main" val="3551260719"/>
                  </a:ext>
                </a:extLst>
              </a:tr>
            </a:tbl>
          </a:graphicData>
        </a:graphic>
      </p:graphicFrame>
    </p:spTree>
    <p:extLst>
      <p:ext uri="{BB962C8B-B14F-4D97-AF65-F5344CB8AC3E}">
        <p14:creationId xmlns:p14="http://schemas.microsoft.com/office/powerpoint/2010/main" val="2571754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7" name="Chart 6">
            <a:extLst>
              <a:ext uri="{FF2B5EF4-FFF2-40B4-BE49-F238E27FC236}">
                <a16:creationId xmlns:a16="http://schemas.microsoft.com/office/drawing/2014/main" id="{D67A11B9-11F7-4F4D-A998-323B1D28461F}"/>
              </a:ext>
            </a:extLst>
          </p:cNvPr>
          <p:cNvGraphicFramePr>
            <a:graphicFrameLocks noGrp="1"/>
          </p:cNvGraphicFramePr>
          <p:nvPr>
            <p:extLst>
              <p:ext uri="{D42A27DB-BD31-4B8C-83A1-F6EECF244321}">
                <p14:modId xmlns:p14="http://schemas.microsoft.com/office/powerpoint/2010/main" val="4156413600"/>
              </p:ext>
            </p:extLst>
          </p:nvPr>
        </p:nvGraphicFramePr>
        <p:xfrm>
          <a:off x="2196681" y="130721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7" name="Chart 6">
            <a:extLst>
              <a:ext uri="{FF2B5EF4-FFF2-40B4-BE49-F238E27FC236}">
                <a16:creationId xmlns:a16="http://schemas.microsoft.com/office/drawing/2014/main" id="{BB360512-6D55-4E2D-ADC9-DD6FE524937C}"/>
              </a:ext>
            </a:extLst>
          </p:cNvPr>
          <p:cNvGraphicFramePr>
            <a:graphicFrameLocks noGrp="1"/>
          </p:cNvGraphicFramePr>
          <p:nvPr>
            <p:extLst>
              <p:ext uri="{D42A27DB-BD31-4B8C-83A1-F6EECF244321}">
                <p14:modId xmlns:p14="http://schemas.microsoft.com/office/powerpoint/2010/main" val="701966229"/>
              </p:ext>
            </p:extLst>
          </p:nvPr>
        </p:nvGraphicFramePr>
        <p:xfrm>
          <a:off x="2095500" y="129486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1BE9F3BB-E060-456A-8C9C-9C23A7357FA4}"/>
              </a:ext>
            </a:extLst>
          </p:cNvPr>
          <p:cNvGraphicFramePr>
            <a:graphicFrameLocks noGrp="1"/>
          </p:cNvGraphicFramePr>
          <p:nvPr>
            <p:extLst>
              <p:ext uri="{D42A27DB-BD31-4B8C-83A1-F6EECF244321}">
                <p14:modId xmlns:p14="http://schemas.microsoft.com/office/powerpoint/2010/main" val="1591044574"/>
              </p:ext>
            </p:extLst>
          </p:nvPr>
        </p:nvGraphicFramePr>
        <p:xfrm>
          <a:off x="2095500" y="127892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440BA810-9953-437A-BBC2-2FC25684D545}"/>
              </a:ext>
            </a:extLst>
          </p:cNvPr>
          <p:cNvGraphicFramePr>
            <a:graphicFrameLocks noGrp="1"/>
          </p:cNvGraphicFramePr>
          <p:nvPr>
            <p:extLst>
              <p:ext uri="{D42A27DB-BD31-4B8C-83A1-F6EECF244321}">
                <p14:modId xmlns:p14="http://schemas.microsoft.com/office/powerpoint/2010/main" val="1328072334"/>
              </p:ext>
            </p:extLst>
          </p:nvPr>
        </p:nvGraphicFramePr>
        <p:xfrm>
          <a:off x="2095500" y="1265437"/>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F71CFAF3-AB9F-4DF2-A48B-F9B5A2579502}"/>
              </a:ext>
            </a:extLst>
          </p:cNvPr>
          <p:cNvGraphicFramePr>
            <a:graphicFrameLocks/>
          </p:cNvGraphicFramePr>
          <p:nvPr>
            <p:extLst>
              <p:ext uri="{D42A27DB-BD31-4B8C-83A1-F6EECF244321}">
                <p14:modId xmlns:p14="http://schemas.microsoft.com/office/powerpoint/2010/main" val="561887569"/>
              </p:ext>
            </p:extLst>
          </p:nvPr>
        </p:nvGraphicFramePr>
        <p:xfrm>
          <a:off x="2095500" y="130363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6" name="Chart 5">
            <a:extLst>
              <a:ext uri="{FF2B5EF4-FFF2-40B4-BE49-F238E27FC236}">
                <a16:creationId xmlns:a16="http://schemas.microsoft.com/office/drawing/2014/main" id="{1981A49D-19AC-468D-8F93-06BFAC87F925}"/>
              </a:ext>
            </a:extLst>
          </p:cNvPr>
          <p:cNvGraphicFramePr>
            <a:graphicFrameLocks noGrp="1"/>
          </p:cNvGraphicFramePr>
          <p:nvPr>
            <p:extLst>
              <p:ext uri="{D42A27DB-BD31-4B8C-83A1-F6EECF244321}">
                <p14:modId xmlns:p14="http://schemas.microsoft.com/office/powerpoint/2010/main" val="1803793787"/>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0621257-D51E-4476-8626-A4F5FCBFC7BB}"/>
              </a:ext>
            </a:extLst>
          </p:cNvPr>
          <p:cNvGraphicFramePr>
            <a:graphicFrameLocks/>
          </p:cNvGraphicFramePr>
          <p:nvPr>
            <p:extLst>
              <p:ext uri="{D42A27DB-BD31-4B8C-83A1-F6EECF244321}">
                <p14:modId xmlns:p14="http://schemas.microsoft.com/office/powerpoint/2010/main" val="99383418"/>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284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8CDF7486-2595-4C4A-A611-DC7483760248}"/>
              </a:ext>
            </a:extLst>
          </p:cNvPr>
          <p:cNvGraphicFramePr>
            <a:graphicFrameLocks noGrp="1"/>
          </p:cNvGraphicFramePr>
          <p:nvPr>
            <p:extLst>
              <p:ext uri="{D42A27DB-BD31-4B8C-83A1-F6EECF244321}">
                <p14:modId xmlns:p14="http://schemas.microsoft.com/office/powerpoint/2010/main" val="1211895992"/>
              </p:ext>
            </p:extLst>
          </p:nvPr>
        </p:nvGraphicFramePr>
        <p:xfrm>
          <a:off x="2095500" y="127765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861BDD11-BFAA-4E25-AF03-A4E11F311B60}"/>
              </a:ext>
            </a:extLst>
          </p:cNvPr>
          <p:cNvGraphicFramePr>
            <a:graphicFrameLocks noGrp="1"/>
          </p:cNvGraphicFramePr>
          <p:nvPr>
            <p:extLst>
              <p:ext uri="{D42A27DB-BD31-4B8C-83A1-F6EECF244321}">
                <p14:modId xmlns:p14="http://schemas.microsoft.com/office/powerpoint/2010/main" val="1773921222"/>
              </p:ext>
            </p:extLst>
          </p:nvPr>
        </p:nvGraphicFramePr>
        <p:xfrm>
          <a:off x="2095500" y="128503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6610EEE8-44EB-4E59-8305-DE940762533A}"/>
              </a:ext>
            </a:extLst>
          </p:cNvPr>
          <p:cNvGraphicFramePr>
            <a:graphicFrameLocks noGrp="1"/>
          </p:cNvGraphicFramePr>
          <p:nvPr>
            <p:extLst>
              <p:ext uri="{D42A27DB-BD31-4B8C-83A1-F6EECF244321}">
                <p14:modId xmlns:p14="http://schemas.microsoft.com/office/powerpoint/2010/main" val="353075005"/>
              </p:ext>
            </p:extLst>
          </p:nvPr>
        </p:nvGraphicFramePr>
        <p:xfrm>
          <a:off x="2095500" y="1247457"/>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1EA04DC8-B905-4BBC-88A9-4614C08C245F}"/>
              </a:ext>
            </a:extLst>
          </p:cNvPr>
          <p:cNvGraphicFramePr>
            <a:graphicFrameLocks noGrp="1"/>
          </p:cNvGraphicFramePr>
          <p:nvPr>
            <p:extLst>
              <p:ext uri="{D42A27DB-BD31-4B8C-83A1-F6EECF244321}">
                <p14:modId xmlns:p14="http://schemas.microsoft.com/office/powerpoint/2010/main" val="3414245842"/>
              </p:ext>
            </p:extLst>
          </p:nvPr>
        </p:nvGraphicFramePr>
        <p:xfrm>
          <a:off x="2095500" y="127250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CDC8-F1BD-4B0A-A740-CB33D7A09503}"/>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9BDB4286-40BD-449D-8F92-5DC54F191933}"/>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5" name="Table 4">
            <a:extLst>
              <a:ext uri="{FF2B5EF4-FFF2-40B4-BE49-F238E27FC236}">
                <a16:creationId xmlns:a16="http://schemas.microsoft.com/office/drawing/2014/main" id="{4EA659A9-35C5-424F-91F8-2F02ECB0A3E4}"/>
              </a:ext>
            </a:extLst>
          </p:cNvPr>
          <p:cNvGraphicFramePr>
            <a:graphicFrameLocks noGrp="1"/>
          </p:cNvGraphicFramePr>
          <p:nvPr>
            <p:extLst>
              <p:ext uri="{D42A27DB-BD31-4B8C-83A1-F6EECF244321}">
                <p14:modId xmlns:p14="http://schemas.microsoft.com/office/powerpoint/2010/main" val="1481589819"/>
              </p:ext>
            </p:extLst>
          </p:nvPr>
        </p:nvGraphicFramePr>
        <p:xfrm>
          <a:off x="517236" y="1286080"/>
          <a:ext cx="11157527" cy="4835901"/>
        </p:xfrm>
        <a:graphic>
          <a:graphicData uri="http://schemas.openxmlformats.org/drawingml/2006/table">
            <a:tbl>
              <a:tblPr firstRow="1" bandRow="1">
                <a:tableStyleId>{5C22544A-7EE6-4342-B048-85BDC9FD1C3A}</a:tableStyleId>
              </a:tblPr>
              <a:tblGrid>
                <a:gridCol w="1468582">
                  <a:extLst>
                    <a:ext uri="{9D8B030D-6E8A-4147-A177-3AD203B41FA5}">
                      <a16:colId xmlns:a16="http://schemas.microsoft.com/office/drawing/2014/main" val="389726339"/>
                    </a:ext>
                  </a:extLst>
                </a:gridCol>
                <a:gridCol w="3186546">
                  <a:extLst>
                    <a:ext uri="{9D8B030D-6E8A-4147-A177-3AD203B41FA5}">
                      <a16:colId xmlns:a16="http://schemas.microsoft.com/office/drawing/2014/main" val="227619001"/>
                    </a:ext>
                  </a:extLst>
                </a:gridCol>
                <a:gridCol w="6502399">
                  <a:extLst>
                    <a:ext uri="{9D8B030D-6E8A-4147-A177-3AD203B41FA5}">
                      <a16:colId xmlns:a16="http://schemas.microsoft.com/office/drawing/2014/main" val="111843345"/>
                    </a:ext>
                  </a:extLst>
                </a:gridCol>
              </a:tblGrid>
              <a:tr h="356107">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Time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Activity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Speaker/Facilitator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extLst>
                  <a:ext uri="{0D108BD9-81ED-4DB2-BD59-A6C34878D82A}">
                    <a16:rowId xmlns:a16="http://schemas.microsoft.com/office/drawing/2014/main" val="1644099094"/>
                  </a:ext>
                </a:extLst>
              </a:tr>
              <a:tr h="596690">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Welcome and introductions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gn="l" fontAlgn="ctr">
                        <a:lnSpc>
                          <a:spcPct val="107000"/>
                        </a:lnSpc>
                        <a:spcBef>
                          <a:spcPts val="0"/>
                        </a:spcBef>
                        <a:spcAft>
                          <a:spcPts val="0"/>
                        </a:spcAft>
                      </a:pPr>
                      <a:r>
                        <a:rPr lang="en-US" sz="16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Stacy Boucher, </a:t>
                      </a:r>
                      <a:r>
                        <a:rPr lang="en-US" sz="16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Maine CDC Aroostook District Liaison </a:t>
                      </a:r>
                      <a:endParaRPr lang="en-US" sz="2000" b="0" i="0" u="none" strike="noStrike" dirty="0">
                        <a:solidFill>
                          <a:schemeClr val="tx1"/>
                        </a:solidFill>
                        <a:effectLst/>
                        <a:latin typeface="Arial" panose="020B0604020202020204" pitchFamily="34" charset="0"/>
                      </a:endParaRPr>
                    </a:p>
                  </a:txBody>
                  <a:tcPr marL="84455" marR="84455" marT="42545" marB="42545" anchor="ctr"/>
                </a:tc>
                <a:extLst>
                  <a:ext uri="{0D108BD9-81ED-4DB2-BD59-A6C34878D82A}">
                    <a16:rowId xmlns:a16="http://schemas.microsoft.com/office/drawing/2014/main" val="2269797888"/>
                  </a:ext>
                </a:extLst>
              </a:tr>
              <a:tr h="4480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Zoom environment and CHNA background</a:t>
                      </a:r>
                    </a:p>
                  </a:txBody>
                  <a:tcPr marL="61239" marR="61239" marT="30850" marB="30850" anchor="ct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 Morrissey</a:t>
                      </a:r>
                      <a:r>
                        <a:rPr lang="en-US" sz="1600" dirty="0">
                          <a:effectLst/>
                          <a:latin typeface="Calibri" panose="020F0502020204030204" pitchFamily="34" charset="0"/>
                          <a:ea typeface="Calibri" panose="020F0502020204030204" pitchFamily="34" charset="0"/>
                          <a:cs typeface="Times New Roman" panose="02020603050405020304" pitchFamily="18" charset="0"/>
                        </a:rPr>
                        <a:t>, Program Manager, Maine Shared Community Health Needs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069928312"/>
                  </a:ext>
                </a:extLst>
              </a:tr>
              <a:tr h="448004">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Leadership remarks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gn="l" fontAlgn="ctr">
                        <a:lnSpc>
                          <a:spcPct val="107000"/>
                        </a:lnSpc>
                        <a:spcBef>
                          <a:spcPts val="0"/>
                        </a:spcBef>
                        <a:spcAft>
                          <a:spcPts val="0"/>
                        </a:spcAft>
                      </a:pPr>
                      <a:r>
                        <a:rPr lang="en-US" sz="16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Peter Sirois</a:t>
                      </a:r>
                      <a:r>
                        <a:rPr lang="en-US" sz="16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CEO, Northern Maine Medical Center</a:t>
                      </a:r>
                      <a:endParaRPr lang="en-US" sz="1600" b="0" i="0" u="none" strike="noStrike" dirty="0">
                        <a:solidFill>
                          <a:schemeClr val="tx1"/>
                        </a:solidFill>
                        <a:effectLst/>
                        <a:latin typeface="Arial" panose="020B0604020202020204" pitchFamily="34" charset="0"/>
                      </a:endParaRPr>
                    </a:p>
                    <a:p>
                      <a:pPr marL="0" marR="0" algn="l" fontAlgn="ctr">
                        <a:lnSpc>
                          <a:spcPct val="107000"/>
                        </a:lnSpc>
                        <a:spcBef>
                          <a:spcPts val="0"/>
                        </a:spcBef>
                        <a:spcAft>
                          <a:spcPts val="0"/>
                        </a:spcAft>
                      </a:pPr>
                      <a:r>
                        <a:rPr lang="en-US" sz="16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Greg </a:t>
                      </a:r>
                      <a:r>
                        <a:rPr lang="en-US" sz="1600" b="1" i="0" u="none" strike="noStrik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LaFrancois</a:t>
                      </a:r>
                      <a:r>
                        <a:rPr lang="en-US" sz="16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CEO, Northern Light AR Gould Hospital</a:t>
                      </a:r>
                      <a:endParaRPr lang="en-US" sz="1600" b="0" i="0" u="none" strike="noStrike" dirty="0">
                        <a:solidFill>
                          <a:schemeClr val="tx1"/>
                        </a:solidFill>
                        <a:effectLst/>
                        <a:latin typeface="Arial" panose="020B0604020202020204" pitchFamily="34" charset="0"/>
                      </a:endParaRPr>
                    </a:p>
                    <a:p>
                      <a:pPr marL="0" marR="0" algn="l" fontAlgn="ctr">
                        <a:lnSpc>
                          <a:spcPct val="107000"/>
                        </a:lnSpc>
                        <a:spcBef>
                          <a:spcPts val="0"/>
                        </a:spcBef>
                        <a:spcAft>
                          <a:spcPts val="0"/>
                        </a:spcAft>
                      </a:pPr>
                      <a:r>
                        <a:rPr lang="en-US" sz="16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Kris Doody</a:t>
                      </a:r>
                      <a:r>
                        <a:rPr lang="en-US" sz="16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CEO, Cary Medical Center</a:t>
                      </a:r>
                      <a:endParaRPr lang="en-US" sz="1600" b="0" i="0" u="none" strike="noStrike" dirty="0">
                        <a:solidFill>
                          <a:schemeClr val="tx1"/>
                        </a:solidFill>
                        <a:effectLst/>
                        <a:latin typeface="Arial" panose="020B0604020202020204" pitchFamily="34" charset="0"/>
                      </a:endParaRPr>
                    </a:p>
                    <a:p>
                      <a:pPr marL="0" marR="0" algn="l" fontAlgn="ctr">
                        <a:lnSpc>
                          <a:spcPct val="107000"/>
                        </a:lnSpc>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Shawn Anderson</a:t>
                      </a:r>
                      <a:r>
                        <a:rPr lang="en-US"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CEO, Houlton Regional Hospital</a:t>
                      </a:r>
                      <a:endParaRPr lang="en-US" sz="1600" b="0" i="0" u="none" strike="noStrike" dirty="0">
                        <a:effectLst/>
                        <a:latin typeface="Arial" panose="020B0604020202020204" pitchFamily="34" charset="0"/>
                      </a:endParaRPr>
                    </a:p>
                  </a:txBody>
                  <a:tcPr marL="84455" marR="84455" marT="42545" marB="42545" anchor="ctr"/>
                </a:tc>
                <a:extLst>
                  <a:ext uri="{0D108BD9-81ED-4DB2-BD59-A6C34878D82A}">
                    <a16:rowId xmlns:a16="http://schemas.microsoft.com/office/drawing/2014/main" val="2313689978"/>
                  </a:ext>
                </a:extLst>
              </a:tr>
              <a:tr h="627506">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Review previous CHNA priorities and activities since last effort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12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Dr. Rachael Albert</a:t>
                      </a:r>
                      <a:r>
                        <a:rPr lang="en-US" sz="1600" dirty="0">
                          <a:effectLst/>
                          <a:latin typeface="Calibri" panose="020F0502020204030204" pitchFamily="34" charset="0"/>
                          <a:ea typeface="Calibri" panose="020F0502020204030204" pitchFamily="34" charset="0"/>
                          <a:cs typeface="Times New Roman" panose="02020603050405020304" pitchFamily="18" charset="0"/>
                        </a:rPr>
                        <a:t>, UMFK</a:t>
                      </a:r>
                    </a:p>
                  </a:txBody>
                  <a:tcPr marL="84455" marR="84455" marT="42545" marB="42545" anchor="ctr"/>
                </a:tc>
                <a:extLst>
                  <a:ext uri="{0D108BD9-81ED-4DB2-BD59-A6C34878D82A}">
                    <a16:rowId xmlns:a16="http://schemas.microsoft.com/office/drawing/2014/main" val="3402246589"/>
                  </a:ext>
                </a:extLst>
              </a:tr>
              <a:tr h="474471">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Presentation of key findings from the data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Snow, Inc.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749850226"/>
                  </a:ext>
                </a:extLst>
              </a:tr>
              <a:tr h="689311">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Break-out session – facilitated discussion on data and health priority identification</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Local Facilitators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941281649"/>
                  </a:ext>
                </a:extLst>
              </a:tr>
              <a:tr h="356107">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Wrap up and next steps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Dawn Roberts</a:t>
                      </a:r>
                      <a:r>
                        <a:rPr lang="en-US" sz="1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Northern Light AR Gould Hospital</a:t>
                      </a:r>
                      <a:endParaRPr lang="en-US" sz="2000" b="0" i="0" u="none" strike="noStrike" dirty="0">
                        <a:effectLst/>
                        <a:latin typeface="Arial" panose="020B0604020202020204" pitchFamily="34" charset="0"/>
                      </a:endParaRPr>
                    </a:p>
                  </a:txBody>
                  <a:tcPr marL="84455" marR="84455" marT="42545" marB="42545" anchor="ctr"/>
                </a:tc>
                <a:extLst>
                  <a:ext uri="{0D108BD9-81ED-4DB2-BD59-A6C34878D82A}">
                    <a16:rowId xmlns:a16="http://schemas.microsoft.com/office/drawing/2014/main" val="4287690344"/>
                  </a:ext>
                </a:extLst>
              </a:tr>
            </a:tbl>
          </a:graphicData>
        </a:graphic>
      </p:graphicFrame>
    </p:spTree>
    <p:extLst>
      <p:ext uri="{BB962C8B-B14F-4D97-AF65-F5344CB8AC3E}">
        <p14:creationId xmlns:p14="http://schemas.microsoft.com/office/powerpoint/2010/main" val="4080326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D4BF3818-76CC-4C28-9A0F-65C6F8F7F16F}"/>
              </a:ext>
            </a:extLst>
          </p:cNvPr>
          <p:cNvGraphicFramePr>
            <a:graphicFrameLocks noGrp="1"/>
          </p:cNvGraphicFramePr>
          <p:nvPr>
            <p:extLst>
              <p:ext uri="{D42A27DB-BD31-4B8C-83A1-F6EECF244321}">
                <p14:modId xmlns:p14="http://schemas.microsoft.com/office/powerpoint/2010/main" val="396311214"/>
              </p:ext>
            </p:extLst>
          </p:nvPr>
        </p:nvGraphicFramePr>
        <p:xfrm>
          <a:off x="2095500" y="1247457"/>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5257AC3C-3754-4778-BF2E-5EBBE0E84AD3}"/>
              </a:ext>
            </a:extLst>
          </p:cNvPr>
          <p:cNvGraphicFramePr>
            <a:graphicFrameLocks noGrp="1"/>
          </p:cNvGraphicFramePr>
          <p:nvPr>
            <p:extLst>
              <p:ext uri="{D42A27DB-BD31-4B8C-83A1-F6EECF244321}">
                <p14:modId xmlns:p14="http://schemas.microsoft.com/office/powerpoint/2010/main" val="3302978088"/>
              </p:ext>
            </p:extLst>
          </p:nvPr>
        </p:nvGraphicFramePr>
        <p:xfrm>
          <a:off x="2095500" y="125573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71B7ED56-E995-4B2A-805C-2C71B9E69D0B}"/>
              </a:ext>
            </a:extLst>
          </p:cNvPr>
          <p:cNvGraphicFramePr>
            <a:graphicFrameLocks noGrp="1"/>
          </p:cNvGraphicFramePr>
          <p:nvPr>
            <p:extLst>
              <p:ext uri="{D42A27DB-BD31-4B8C-83A1-F6EECF244321}">
                <p14:modId xmlns:p14="http://schemas.microsoft.com/office/powerpoint/2010/main" val="4127316519"/>
              </p:ext>
            </p:extLst>
          </p:nvPr>
        </p:nvGraphicFramePr>
        <p:xfrm>
          <a:off x="2095500" y="125998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6" name="Chart 5">
            <a:extLst>
              <a:ext uri="{FF2B5EF4-FFF2-40B4-BE49-F238E27FC236}">
                <a16:creationId xmlns:a16="http://schemas.microsoft.com/office/drawing/2014/main" id="{F3EE4BA5-C661-4DE4-A20C-EDF6CE859052}"/>
              </a:ext>
            </a:extLst>
          </p:cNvPr>
          <p:cNvGraphicFramePr>
            <a:graphicFrameLocks noGrp="1"/>
          </p:cNvGraphicFramePr>
          <p:nvPr>
            <p:extLst>
              <p:ext uri="{D42A27DB-BD31-4B8C-83A1-F6EECF244321}">
                <p14:modId xmlns:p14="http://schemas.microsoft.com/office/powerpoint/2010/main" val="2317773708"/>
              </p:ext>
            </p:extLst>
          </p:nvPr>
        </p:nvGraphicFramePr>
        <p:xfrm>
          <a:off x="728003" y="137160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876BFDB-E2E9-4756-90AD-2412D16B9A73}"/>
              </a:ext>
            </a:extLst>
          </p:cNvPr>
          <p:cNvGraphicFramePr>
            <a:graphicFrameLocks/>
          </p:cNvGraphicFramePr>
          <p:nvPr>
            <p:extLst>
              <p:ext uri="{D42A27DB-BD31-4B8C-83A1-F6EECF244321}">
                <p14:modId xmlns:p14="http://schemas.microsoft.com/office/powerpoint/2010/main" val="3514547002"/>
              </p:ext>
            </p:extLst>
          </p:nvPr>
        </p:nvGraphicFramePr>
        <p:xfrm>
          <a:off x="6506880" y="135601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033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32DA1779-2909-4D18-B3DA-ECC70CAB65C1}"/>
              </a:ext>
            </a:extLst>
          </p:cNvPr>
          <p:cNvGraphicFramePr>
            <a:graphicFrameLocks noGrp="1"/>
          </p:cNvGraphicFramePr>
          <p:nvPr>
            <p:extLst>
              <p:ext uri="{D42A27DB-BD31-4B8C-83A1-F6EECF244321}">
                <p14:modId xmlns:p14="http://schemas.microsoft.com/office/powerpoint/2010/main" val="3705484178"/>
              </p:ext>
            </p:extLst>
          </p:nvPr>
        </p:nvGraphicFramePr>
        <p:xfrm>
          <a:off x="2095500" y="126826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24CC06B0-ACF1-4CE3-8C31-B095B22D5CD5}"/>
              </a:ext>
            </a:extLst>
          </p:cNvPr>
          <p:cNvGraphicFramePr>
            <a:graphicFrameLocks noGrp="1"/>
          </p:cNvGraphicFramePr>
          <p:nvPr>
            <p:extLst>
              <p:ext uri="{D42A27DB-BD31-4B8C-83A1-F6EECF244321}">
                <p14:modId xmlns:p14="http://schemas.microsoft.com/office/powerpoint/2010/main" val="1991896574"/>
              </p:ext>
            </p:extLst>
          </p:nvPr>
        </p:nvGraphicFramePr>
        <p:xfrm>
          <a:off x="2095500" y="127892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715C7F06-21A9-4F95-A341-DEE550EDD6BF}"/>
              </a:ext>
            </a:extLst>
          </p:cNvPr>
          <p:cNvGraphicFramePr>
            <a:graphicFrameLocks noGrp="1"/>
          </p:cNvGraphicFramePr>
          <p:nvPr>
            <p:extLst>
              <p:ext uri="{D42A27DB-BD31-4B8C-83A1-F6EECF244321}">
                <p14:modId xmlns:p14="http://schemas.microsoft.com/office/powerpoint/2010/main" val="2597737565"/>
              </p:ext>
            </p:extLst>
          </p:nvPr>
        </p:nvGraphicFramePr>
        <p:xfrm>
          <a:off x="2095500" y="125573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9" name="Chart 8">
            <a:extLst>
              <a:ext uri="{FF2B5EF4-FFF2-40B4-BE49-F238E27FC236}">
                <a16:creationId xmlns:a16="http://schemas.microsoft.com/office/drawing/2014/main" id="{0D69621B-DA1F-4579-B88A-2275F9CC6892}"/>
              </a:ext>
            </a:extLst>
          </p:cNvPr>
          <p:cNvGraphicFramePr>
            <a:graphicFrameLocks/>
          </p:cNvGraphicFramePr>
          <p:nvPr>
            <p:extLst>
              <p:ext uri="{D42A27DB-BD31-4B8C-83A1-F6EECF244321}">
                <p14:modId xmlns:p14="http://schemas.microsoft.com/office/powerpoint/2010/main" val="1357409495"/>
              </p:ext>
            </p:extLst>
          </p:nvPr>
        </p:nvGraphicFramePr>
        <p:xfrm>
          <a:off x="671385" y="144002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F7A2774-968F-4B27-8531-5DAF55982D94}"/>
              </a:ext>
            </a:extLst>
          </p:cNvPr>
          <p:cNvGraphicFramePr>
            <a:graphicFrameLocks/>
          </p:cNvGraphicFramePr>
          <p:nvPr>
            <p:extLst>
              <p:ext uri="{D42A27DB-BD31-4B8C-83A1-F6EECF244321}">
                <p14:modId xmlns:p14="http://schemas.microsoft.com/office/powerpoint/2010/main" val="344910596"/>
              </p:ext>
            </p:extLst>
          </p:nvPr>
        </p:nvGraphicFramePr>
        <p:xfrm>
          <a:off x="6664411"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49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5" name="Chart 4">
            <a:extLst>
              <a:ext uri="{FF2B5EF4-FFF2-40B4-BE49-F238E27FC236}">
                <a16:creationId xmlns:a16="http://schemas.microsoft.com/office/drawing/2014/main" id="{D75CB205-9B59-4AC8-8269-6318986301A9}"/>
              </a:ext>
            </a:extLst>
          </p:cNvPr>
          <p:cNvGraphicFramePr>
            <a:graphicFrameLocks noGrp="1"/>
          </p:cNvGraphicFramePr>
          <p:nvPr>
            <p:extLst>
              <p:ext uri="{D42A27DB-BD31-4B8C-83A1-F6EECF244321}">
                <p14:modId xmlns:p14="http://schemas.microsoft.com/office/powerpoint/2010/main" val="3405348663"/>
              </p:ext>
            </p:extLst>
          </p:nvPr>
        </p:nvGraphicFramePr>
        <p:xfrm>
          <a:off x="2095500" y="129128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6" name="Chart 5">
            <a:extLst>
              <a:ext uri="{FF2B5EF4-FFF2-40B4-BE49-F238E27FC236}">
                <a16:creationId xmlns:a16="http://schemas.microsoft.com/office/drawing/2014/main" id="{BFA5778E-D7B7-4611-A993-8BDEB7953752}"/>
              </a:ext>
            </a:extLst>
          </p:cNvPr>
          <p:cNvGraphicFramePr>
            <a:graphicFrameLocks noGrp="1"/>
          </p:cNvGraphicFramePr>
          <p:nvPr>
            <p:extLst>
              <p:ext uri="{D42A27DB-BD31-4B8C-83A1-F6EECF244321}">
                <p14:modId xmlns:p14="http://schemas.microsoft.com/office/powerpoint/2010/main" val="1081672256"/>
              </p:ext>
            </p:extLst>
          </p:nvPr>
        </p:nvGraphicFramePr>
        <p:xfrm>
          <a:off x="838200" y="154643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E6BA9D9-E920-4895-B132-0D1AF5BA985A}"/>
              </a:ext>
            </a:extLst>
          </p:cNvPr>
          <p:cNvGraphicFramePr>
            <a:graphicFrameLocks/>
          </p:cNvGraphicFramePr>
          <p:nvPr>
            <p:extLst>
              <p:ext uri="{D42A27DB-BD31-4B8C-83A1-F6EECF244321}">
                <p14:modId xmlns:p14="http://schemas.microsoft.com/office/powerpoint/2010/main" val="1930430837"/>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776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50</a:t>
            </a:fld>
            <a:endParaRPr lang="en-US"/>
          </a:p>
        </p:txBody>
      </p:sp>
    </p:spTree>
    <p:extLst>
      <p:ext uri="{BB962C8B-B14F-4D97-AF65-F5344CB8AC3E}">
        <p14:creationId xmlns:p14="http://schemas.microsoft.com/office/powerpoint/2010/main" val="283368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276121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3996175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508443"/>
            <a:ext cx="8555182" cy="4568701"/>
          </a:xfrm>
        </p:spPr>
        <p:txBody>
          <a:bodyPr>
            <a:normAutofit/>
          </a:bodyPr>
          <a:lstStyle/>
          <a:p>
            <a:pPr>
              <a:lnSpc>
                <a:spcPct val="120000"/>
              </a:lnSpc>
              <a:spcBef>
                <a:spcPts val="600"/>
              </a:spcBef>
              <a:spcAft>
                <a:spcPts val="600"/>
              </a:spcAft>
            </a:pPr>
            <a:r>
              <a:rPr lang="en-US" sz="2000" b="1" i="0" dirty="0">
                <a:solidFill>
                  <a:srgbClr val="444444"/>
                </a:solidFill>
                <a:effectLst/>
              </a:rPr>
              <a:t>Stacy Boucher</a:t>
            </a:r>
            <a:r>
              <a:rPr lang="en-US" sz="2000" b="0" i="0" dirty="0">
                <a:solidFill>
                  <a:srgbClr val="444444"/>
                </a:solidFill>
                <a:effectLst/>
              </a:rPr>
              <a:t>, Aroostook District Public Health Liaison, </a:t>
            </a:r>
            <a:r>
              <a:rPr lang="en-US" sz="2000" b="0" i="0" dirty="0">
                <a:solidFill>
                  <a:srgbClr val="444444"/>
                </a:solidFill>
                <a:effectLst/>
                <a:hlinkClick r:id="rId2"/>
              </a:rPr>
              <a:t>stacy.boucher@maine.gov</a:t>
            </a:r>
            <a:r>
              <a:rPr lang="en-US" sz="2000" b="0" i="0" dirty="0">
                <a:solidFill>
                  <a:srgbClr val="444444"/>
                </a:solidFill>
                <a:effectLst/>
              </a:rPr>
              <a:t>  207-493-4087 </a:t>
            </a:r>
          </a:p>
          <a:p>
            <a:pPr>
              <a:lnSpc>
                <a:spcPct val="120000"/>
              </a:lnSpc>
              <a:spcBef>
                <a:spcPts val="600"/>
              </a:spcBef>
              <a:spcAft>
                <a:spcPts val="600"/>
              </a:spcAft>
            </a:pPr>
            <a:r>
              <a:rPr lang="en-US" sz="2000" b="1" i="0" dirty="0">
                <a:solidFill>
                  <a:srgbClr val="444444"/>
                </a:solidFill>
                <a:effectLst/>
              </a:rPr>
              <a:t>Dawn Roberts</a:t>
            </a:r>
            <a:r>
              <a:rPr lang="en-US" sz="2000" b="0" i="0" dirty="0">
                <a:solidFill>
                  <a:srgbClr val="444444"/>
                </a:solidFill>
                <a:effectLst/>
              </a:rPr>
              <a:t>, Community Health &amp; Volunteer Coordinator, Northern Light AR Gould Hospital, </a:t>
            </a:r>
            <a:r>
              <a:rPr lang="en-US" sz="2000" b="0" i="0" dirty="0">
                <a:solidFill>
                  <a:srgbClr val="444444"/>
                </a:solidFill>
                <a:effectLst/>
                <a:hlinkClick r:id="rId3"/>
              </a:rPr>
              <a:t>droberts@northernlight.org</a:t>
            </a:r>
            <a:r>
              <a:rPr lang="en-US" sz="2000" b="0" i="0" dirty="0">
                <a:solidFill>
                  <a:srgbClr val="444444"/>
                </a:solidFill>
                <a:effectLst/>
              </a:rPr>
              <a:t> 207-768-4248</a:t>
            </a:r>
          </a:p>
          <a:p>
            <a:pPr marL="0" indent="0">
              <a:buNone/>
            </a:pPr>
            <a:endParaRPr lang="en-US" dirty="0"/>
          </a:p>
          <a:p>
            <a:pPr marL="0" indent="0">
              <a:buNone/>
            </a:pPr>
            <a:r>
              <a:rPr lang="en-US" dirty="0"/>
              <a:t>Maine Shared CHNA: </a:t>
            </a:r>
            <a:r>
              <a:rPr lang="en-US" dirty="0">
                <a:hlinkClick r:id="rId4"/>
              </a:rPr>
              <a:t>info@mainechna.org</a:t>
            </a:r>
            <a:r>
              <a:rPr lang="en-US"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54028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54122302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10+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1500+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684020"/>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6" y="1154617"/>
            <a:ext cx="4514970" cy="2277547"/>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4514969" cy="2277547"/>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2237</TotalTime>
  <Words>5471</Words>
  <Application>Microsoft Office PowerPoint</Application>
  <PresentationFormat>Widescreen</PresentationFormat>
  <Paragraphs>696</Paragraphs>
  <Slides>53</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Arial Black</vt:lpstr>
      <vt:lpstr>Arial Narrow</vt:lpstr>
      <vt:lpstr>Calibri</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Aroostook County</vt:lpstr>
      <vt:lpstr>PowerPoint Presentation</vt:lpstr>
      <vt:lpstr>Thank you, forum sponsors!</vt:lpstr>
      <vt:lpstr>Forum agenda</vt:lpstr>
      <vt:lpstr>PowerPoint Presentation</vt:lpstr>
      <vt:lpstr>Matching Interests</vt:lpstr>
      <vt:lpstr>The Evolution of an Idea…</vt:lpstr>
      <vt:lpstr>Inputs and Outcomes</vt:lpstr>
      <vt:lpstr>Leadership remarks</vt:lpstr>
      <vt:lpstr>Local Activities and Accomplishments</vt:lpstr>
      <vt:lpstr>Aroostook District – Aroostook County Hospital and District priority areas of work since the 2019 Shared CHNA</vt:lpstr>
      <vt:lpstr>Aroostook District – Aroostook County Hospital and District priority areas of work since the 2019 Shared CHNA</vt:lpstr>
      <vt:lpstr>Accomplishments of Note</vt:lpstr>
      <vt:lpstr>Aroostook Public Health District  Aroostook  Public Health Council (APHC)</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61</cp:revision>
  <dcterms:created xsi:type="dcterms:W3CDTF">2021-07-27T22:49:15Z</dcterms:created>
  <dcterms:modified xsi:type="dcterms:W3CDTF">2021-10-29T15:14:20Z</dcterms:modified>
</cp:coreProperties>
</file>