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notesSlides/notesSlide26.xml" ContentType="application/vnd.openxmlformats-officedocument.presentationml.notesSlide+xml"/>
  <Override PartName="/ppt/charts/chart9.xml" ContentType="application/vnd.openxmlformats-officedocument.drawingml.chart+xml"/>
  <Override PartName="/ppt/notesSlides/notesSlide27.xml" ContentType="application/vnd.openxmlformats-officedocument.presentationml.notesSlide+xml"/>
  <Override PartName="/ppt/charts/chart10.xml" ContentType="application/vnd.openxmlformats-officedocument.drawingml.chart+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charts/chart12.xml" ContentType="application/vnd.openxmlformats-officedocument.drawingml.chart+xml"/>
  <Override PartName="/ppt/notesSlides/notesSlide30.xml" ContentType="application/vnd.openxmlformats-officedocument.presentationml.notesSlide+xml"/>
  <Override PartName="/ppt/charts/chart13.xml" ContentType="application/vnd.openxmlformats-officedocument.drawingml.chart+xml"/>
  <Override PartName="/ppt/notesSlides/notesSlide31.xml" ContentType="application/vnd.openxmlformats-officedocument.presentationml.notesSlide+xml"/>
  <Override PartName="/ppt/charts/chart14.xml" ContentType="application/vnd.openxmlformats-officedocument.drawingml.chart+xml"/>
  <Override PartName="/ppt/notesSlides/notesSlide32.xml" ContentType="application/vnd.openxmlformats-officedocument.presentationml.notesSlide+xml"/>
  <Override PartName="/ppt/charts/chart15.xml" ContentType="application/vnd.openxmlformats-officedocument.drawingml.chart+xml"/>
  <Override PartName="/ppt/notesSlides/notesSlide33.xml" ContentType="application/vnd.openxmlformats-officedocument.presentationml.notesSlide+xml"/>
  <Override PartName="/ppt/charts/chart16.xml" ContentType="application/vnd.openxmlformats-officedocument.drawingml.chart+xml"/>
  <Override PartName="/ppt/charts/style2.xml" ContentType="application/vnd.ms-office.chartstyle+xml"/>
  <Override PartName="/ppt/charts/colors2.xml" ContentType="application/vnd.ms-office.chartcolorstyle+xml"/>
  <Override PartName="/ppt/charts/chart1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4.xml" ContentType="application/vnd.openxmlformats-officedocument.presentationml.notesSlide+xml"/>
  <Override PartName="/ppt/charts/chart18.xml" ContentType="application/vnd.openxmlformats-officedocument.drawingml.chart+xml"/>
  <Override PartName="/ppt/notesSlides/notesSlide35.xml" ContentType="application/vnd.openxmlformats-officedocument.presentationml.notesSlide+xml"/>
  <Override PartName="/ppt/charts/chart19.xml" ContentType="application/vnd.openxmlformats-officedocument.drawingml.chart+xml"/>
  <Override PartName="/ppt/notesSlides/notesSlide36.xml" ContentType="application/vnd.openxmlformats-officedocument.presentationml.notesSlide+xml"/>
  <Override PartName="/ppt/charts/chart20.xml" ContentType="application/vnd.openxmlformats-officedocument.drawingml.chart+xml"/>
  <Override PartName="/ppt/notesSlides/notesSlide37.xml" ContentType="application/vnd.openxmlformats-officedocument.presentationml.notesSlide+xml"/>
  <Override PartName="/ppt/charts/chart21.xml" ContentType="application/vnd.openxmlformats-officedocument.drawingml.chart+xml"/>
  <Override PartName="/ppt/notesSlides/notesSlide38.xml" ContentType="application/vnd.openxmlformats-officedocument.presentationml.notesSlide+xml"/>
  <Override PartName="/ppt/charts/chart22.xml" ContentType="application/vnd.openxmlformats-officedocument.drawingml.chart+xml"/>
  <Override PartName="/ppt/notesSlides/notesSlide39.xml" ContentType="application/vnd.openxmlformats-officedocument.presentationml.notesSlide+xml"/>
  <Override PartName="/ppt/charts/chart23.xml" ContentType="application/vnd.openxmlformats-officedocument.drawingml.chart+xml"/>
  <Override PartName="/ppt/charts/style4.xml" ContentType="application/vnd.ms-office.chartstyle+xml"/>
  <Override PartName="/ppt/charts/colors4.xml" ContentType="application/vnd.ms-office.chartcolorstyle+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0.xml" ContentType="application/vnd.openxmlformats-officedocument.presentationml.notesSlide+xml"/>
  <Override PartName="/ppt/charts/chart25.xml" ContentType="application/vnd.openxmlformats-officedocument.drawingml.chart+xml"/>
  <Override PartName="/ppt/notesSlides/notesSlide41.xml" ContentType="application/vnd.openxmlformats-officedocument.presentationml.notesSlide+xml"/>
  <Override PartName="/ppt/charts/chart2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2.xml" ContentType="application/vnd.openxmlformats-officedocument.presentationml.notesSlide+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charts/chart2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3.xml" ContentType="application/vnd.openxmlformats-officedocument.presentationml.notesSlide+xml"/>
  <Override PartName="/ppt/charts/chart29.xml" ContentType="application/vnd.openxmlformats-officedocument.drawingml.chart+xml"/>
  <Override PartName="/ppt/notesSlides/notesSlide44.xml" ContentType="application/vnd.openxmlformats-officedocument.presentationml.notesSlide+xml"/>
  <Override PartName="/ppt/charts/chart30.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56" r:id="rId2"/>
    <p:sldId id="257" r:id="rId3"/>
    <p:sldId id="356" r:id="rId4"/>
    <p:sldId id="357" r:id="rId5"/>
    <p:sldId id="308" r:id="rId6"/>
    <p:sldId id="261" r:id="rId7"/>
    <p:sldId id="262" r:id="rId8"/>
    <p:sldId id="372" r:id="rId9"/>
    <p:sldId id="358" r:id="rId10"/>
    <p:sldId id="322" r:id="rId11"/>
    <p:sldId id="383" r:id="rId12"/>
    <p:sldId id="359" r:id="rId13"/>
    <p:sldId id="360" r:id="rId14"/>
    <p:sldId id="275" r:id="rId15"/>
    <p:sldId id="376" r:id="rId16"/>
    <p:sldId id="309" r:id="rId17"/>
    <p:sldId id="374" r:id="rId18"/>
    <p:sldId id="269" r:id="rId19"/>
    <p:sldId id="375" r:id="rId20"/>
    <p:sldId id="274" r:id="rId21"/>
    <p:sldId id="281" r:id="rId22"/>
    <p:sldId id="280" r:id="rId23"/>
    <p:sldId id="283" r:id="rId24"/>
    <p:sldId id="381" r:id="rId25"/>
    <p:sldId id="382" r:id="rId26"/>
    <p:sldId id="378" r:id="rId27"/>
    <p:sldId id="284" r:id="rId28"/>
    <p:sldId id="287" r:id="rId29"/>
    <p:sldId id="286" r:id="rId30"/>
    <p:sldId id="288" r:id="rId31"/>
    <p:sldId id="289" r:id="rId32"/>
    <p:sldId id="290" r:id="rId33"/>
    <p:sldId id="291" r:id="rId34"/>
    <p:sldId id="292" r:id="rId35"/>
    <p:sldId id="293" r:id="rId36"/>
    <p:sldId id="295" r:id="rId37"/>
    <p:sldId id="294"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270" r:id="rId51"/>
    <p:sldId id="271" r:id="rId52"/>
    <p:sldId id="272" r:id="rId53"/>
    <p:sldId id="38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Noyes" initials="MN" lastIdx="4" clrIdx="0">
    <p:extLst>
      <p:ext uri="{19B8F6BF-5375-455C-9EA6-DF929625EA0E}">
        <p15:presenceInfo xmlns:p15="http://schemas.microsoft.com/office/powerpoint/2012/main" userId="S::mnoyes@marketdecisions.com::6fae3f0c-57c9-4fc0-9b6f-4cb153c40693" providerId="AD"/>
      </p:ext>
    </p:extLst>
  </p:cmAuthor>
  <p:cmAuthor id="2" name="Candace Walsh" initials="CW" lastIdx="1" clrIdx="1">
    <p:extLst>
      <p:ext uri="{19B8F6BF-5375-455C-9EA6-DF929625EA0E}">
        <p15:presenceInfo xmlns:p15="http://schemas.microsoft.com/office/powerpoint/2012/main" userId="S::cwalsh@marketdecisions.com::3b654986-3b7f-4d06-83b0-3ee07a404b9d" providerId="AD"/>
      </p:ext>
    </p:extLst>
  </p:cmAuthor>
  <p:cmAuthor id="3" name="Birkhimer, Nancy" initials="BN" lastIdx="1" clrIdx="2">
    <p:extLst>
      <p:ext uri="{19B8F6BF-5375-455C-9EA6-DF929625EA0E}">
        <p15:presenceInfo xmlns:p15="http://schemas.microsoft.com/office/powerpoint/2012/main" userId="S::Nancy.Birkhimer@maine.gov::eea87271-d092-4f81-9218-a8bfcbafb9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93" autoAdjust="0"/>
  </p:normalViewPr>
  <p:slideViewPr>
    <p:cSldViewPr snapToGrid="0">
      <p:cViewPr varScale="1">
        <p:scale>
          <a:sx n="89" d="100"/>
          <a:sy n="89" d="100"/>
        </p:scale>
        <p:origin x="13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ndroscoggin%20County%20Indicator%20Charts%2011.3.21.xlsx" TargetMode="External"/><Relationship Id="rId2" Type="http://schemas.microsoft.com/office/2011/relationships/chartColorStyle" Target="colors2.xml"/><Relationship Id="rId1" Type="http://schemas.microsoft.com/office/2011/relationships/chartStyle" Target="style2.xml"/></Relationships>
</file>

<file path=ppt/charts/_rels/chart1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ndroscoggin%20County%20Indicator%20Charts%2011.3.21.xlsx" TargetMode="External"/><Relationship Id="rId2" Type="http://schemas.microsoft.com/office/2011/relationships/chartColorStyle" Target="colors3.xml"/><Relationship Id="rId1" Type="http://schemas.microsoft.com/office/2011/relationships/chartStyle" Target="style3.xml"/></Relationships>
</file>

<file path=ppt/charts/_rels/chart1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Health%20Profiles\Statewide%20&amp;%20County%20Charts\Maine%20SCHNA%20-%20AGE%20CHARTS%20-%2007.30.2021.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ndroscoggin%20County%20Indicator%20Charts%2011.3.21.xlsx" TargetMode="External"/><Relationship Id="rId2" Type="http://schemas.microsoft.com/office/2011/relationships/chartColorStyle" Target="colors4.xml"/><Relationship Id="rId1" Type="http://schemas.microsoft.com/office/2011/relationships/chartStyle" Target="style4.xml"/></Relationships>
</file>

<file path=ppt/charts/_rels/chart24.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ndroscoggin%20County%20Indicator%20Charts%2011.3.21.xlsx" TargetMode="External"/><Relationship Id="rId2" Type="http://schemas.microsoft.com/office/2011/relationships/chartColorStyle" Target="colors5.xml"/><Relationship Id="rId1" Type="http://schemas.microsoft.com/office/2011/relationships/chartStyle" Target="style5.xml"/></Relationships>
</file>

<file path=ppt/charts/_rels/chart2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ndroscoggin%20County%20Indicator%20Charts%2011.3.21.xlsx" TargetMode="External"/><Relationship Id="rId2" Type="http://schemas.microsoft.com/office/2011/relationships/chartColorStyle" Target="colors6.xml"/><Relationship Id="rId1" Type="http://schemas.microsoft.com/office/2011/relationships/chartStyle" Target="style6.xml"/></Relationships>
</file>

<file path=ppt/charts/_rels/chart27.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roostook%20County%20Indicator%20Chart%2010.20.2021.xlsx" TargetMode="External"/><Relationship Id="rId2" Type="http://schemas.microsoft.com/office/2011/relationships/chartColorStyle" Target="colors7.xml"/><Relationship Id="rId1" Type="http://schemas.microsoft.com/office/2011/relationships/chartStyle" Target="style7.xml"/></Relationships>
</file>

<file path=ppt/charts/_rels/chart28.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Presentations\County%20Indicator%20Charts\Androscoggin%20County%20Indicator%20Charts%2011.3.21.xlsx" TargetMode="External"/><Relationship Id="rId2" Type="http://schemas.microsoft.com/office/2011/relationships/chartColorStyle" Target="colors8.xml"/><Relationship Id="rId1" Type="http://schemas.microsoft.com/office/2011/relationships/chartStyle" Target="style8.xml"/></Relationships>
</file>

<file path=ppt/charts/_rels/chart2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SERVER02\Survey\PROJECTS\2877021%20MaineHealth%20MSCHNA%20Communications%202021\Health%20Profiles\Statewide%20&amp;%20County%20Charts\Maine%20SCHNA%20-%20AGE%20CHARTS%20-%2007.30.2021.xlsx" TargetMode="External"/><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02\Survey\PROJECTS\2877021%20MaineHealth%20MSCHNA%20Communications%202021\Presentations\County%20Indicator%20Charts\Androscoggin%20County%20Indicator%20Charts%2011.3.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Individuals living in poverty</a:t>
            </a:r>
          </a:p>
        </c:rich>
      </c:tx>
      <c:overlay val="0"/>
    </c:title>
    <c:autoTitleDeleted val="0"/>
    <c:plotArea>
      <c:layout/>
      <c:barChart>
        <c:barDir val="col"/>
        <c:grouping val="clustered"/>
        <c:varyColors val="0"/>
        <c:ser>
          <c:idx val="0"/>
          <c:order val="0"/>
          <c:tx>
            <c:strRef>
              <c:f>[1]Data!$H$4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4AB-4273-B387-95F10F73A779}"/>
              </c:ext>
            </c:extLst>
          </c:dPt>
          <c:dPt>
            <c:idx val="1"/>
            <c:invertIfNegative val="0"/>
            <c:bubble3D val="0"/>
            <c:spPr>
              <a:solidFill>
                <a:srgbClr val="3D6E6F"/>
              </a:solidFill>
            </c:spPr>
            <c:extLst>
              <c:ext xmlns:c16="http://schemas.microsoft.com/office/drawing/2014/chart" uri="{C3380CC4-5D6E-409C-BE32-E72D297353CC}">
                <c16:uniqueId val="{00000003-A4AB-4273-B387-95F10F73A779}"/>
              </c:ext>
            </c:extLst>
          </c:dPt>
          <c:dPt>
            <c:idx val="2"/>
            <c:invertIfNegative val="0"/>
            <c:bubble3D val="0"/>
            <c:spPr>
              <a:solidFill>
                <a:srgbClr val="A2ADB1"/>
              </a:solidFill>
            </c:spPr>
            <c:extLst>
              <c:ext xmlns:c16="http://schemas.microsoft.com/office/drawing/2014/chart" uri="{C3380CC4-5D6E-409C-BE32-E72D297353CC}">
                <c16:uniqueId val="{00000005-A4AB-4273-B387-95F10F73A779}"/>
              </c:ext>
            </c:extLst>
          </c:dPt>
          <c:dPt>
            <c:idx val="3"/>
            <c:invertIfNegative val="0"/>
            <c:bubble3D val="0"/>
            <c:spPr>
              <a:solidFill>
                <a:srgbClr val="A2ADB1"/>
              </a:solidFill>
            </c:spPr>
            <c:extLst>
              <c:ext xmlns:c16="http://schemas.microsoft.com/office/drawing/2014/chart" uri="{C3380CC4-5D6E-409C-BE32-E72D297353CC}">
                <c16:uniqueId val="{00000007-A4AB-4273-B387-95F10F73A77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[1]Data!$M$4:$P$4</c:f>
              <c:strCache>
                <c:ptCount val="4"/>
                <c:pt idx="0">
                  <c:v>2009-2011
Aroostook County</c:v>
                </c:pt>
                <c:pt idx="1">
                  <c:v>2015-2019
Aroostook County</c:v>
                </c:pt>
                <c:pt idx="2">
                  <c:v>2015-2019
Maine</c:v>
                </c:pt>
                <c:pt idx="3">
                  <c:v>2019
U.S.</c:v>
                </c:pt>
              </c:strCache>
            </c:strRef>
          </c:cat>
          <c:val>
            <c:numRef>
              <c:f>[1]Data!$I$4:$L$4</c:f>
              <c:numCache>
                <c:formatCode>0.0%</c:formatCode>
                <c:ptCount val="4"/>
                <c:pt idx="0">
                  <c:v>0.156</c:v>
                </c:pt>
                <c:pt idx="1">
                  <c:v>0.161</c:v>
                </c:pt>
                <c:pt idx="2">
                  <c:v>0.11799999999999999</c:v>
                </c:pt>
                <c:pt idx="3">
                  <c:v>0.123</c:v>
                </c:pt>
              </c:numCache>
            </c:numRef>
          </c:val>
          <c:extLst>
            <c:ext xmlns:c16="http://schemas.microsoft.com/office/drawing/2014/chart" uri="{C3380CC4-5D6E-409C-BE32-E72D297353CC}">
              <c16:uniqueId val="{00000008-A4AB-4273-B387-95F10F73A779}"/>
            </c:ext>
          </c:extLst>
        </c:ser>
        <c:dLbls>
          <c:dLblPos val="outEnd"/>
          <c:showLegendKey val="0"/>
          <c:showVal val="1"/>
          <c:showCatName val="0"/>
          <c:showSerName val="0"/>
          <c:showPercent val="0"/>
          <c:showBubbleSize val="0"/>
        </c:dLbls>
        <c:gapWidth val="150"/>
        <c:axId val="348206176"/>
        <c:axId val="348209920"/>
      </c:barChart>
      <c:catAx>
        <c:axId val="348206176"/>
        <c:scaling>
          <c:orientation val="minMax"/>
        </c:scaling>
        <c:delete val="0"/>
        <c:axPos val="b"/>
        <c:numFmt formatCode="General" sourceLinked="1"/>
        <c:majorTickMark val="out"/>
        <c:minorTickMark val="none"/>
        <c:tickLblPos val="nextTo"/>
        <c:crossAx val="348209920"/>
        <c:crosses val="autoZero"/>
        <c:auto val="1"/>
        <c:lblAlgn val="ctr"/>
        <c:lblOffset val="100"/>
        <c:noMultiLvlLbl val="0"/>
      </c:catAx>
      <c:valAx>
        <c:axId val="348209920"/>
        <c:scaling>
          <c:orientation val="minMax"/>
        </c:scaling>
        <c:delete val="1"/>
        <c:axPos val="l"/>
        <c:numFmt formatCode="0.0%" sourceLinked="1"/>
        <c:majorTickMark val="out"/>
        <c:minorTickMark val="none"/>
        <c:tickLblPos val="nextTo"/>
        <c:crossAx val="34820617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Diabetes hospitalizations (principal diagnosis) per 10,000 population</a:t>
            </a:r>
          </a:p>
        </c:rich>
      </c:tx>
      <c:overlay val="0"/>
    </c:title>
    <c:autoTitleDeleted val="0"/>
    <c:plotArea>
      <c:layout/>
      <c:barChart>
        <c:barDir val="col"/>
        <c:grouping val="clustered"/>
        <c:varyColors val="0"/>
        <c:ser>
          <c:idx val="0"/>
          <c:order val="0"/>
          <c:tx>
            <c:strRef>
              <c:f>'Indicator Tables'!$I$10</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4F92-4EFB-9436-34F0227A28A4}"/>
              </c:ext>
            </c:extLst>
          </c:dPt>
          <c:dPt>
            <c:idx val="1"/>
            <c:invertIfNegative val="0"/>
            <c:bubble3D val="0"/>
            <c:spPr>
              <a:solidFill>
                <a:srgbClr val="A2ADB1"/>
              </a:solidFill>
            </c:spPr>
            <c:extLst>
              <c:ext xmlns:c16="http://schemas.microsoft.com/office/drawing/2014/chart" uri="{C3380CC4-5D6E-409C-BE32-E72D297353CC}">
                <c16:uniqueId val="{00000003-4F92-4EFB-9436-34F0227A28A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Tables'!$N$10:$O$10</c:f>
              <c:strCache>
                <c:ptCount val="2"/>
                <c:pt idx="0">
                  <c:v>2016-2018
Androscoggin County</c:v>
                </c:pt>
                <c:pt idx="1">
                  <c:v>2016-2018
Maine</c:v>
                </c:pt>
              </c:strCache>
            </c:strRef>
          </c:cat>
          <c:val>
            <c:numRef>
              <c:f>'Indicator Tables'!$J$10:$K$10</c:f>
              <c:numCache>
                <c:formatCode>General</c:formatCode>
                <c:ptCount val="2"/>
                <c:pt idx="0">
                  <c:v>16.899999999999999</c:v>
                </c:pt>
                <c:pt idx="1">
                  <c:v>12.7</c:v>
                </c:pt>
              </c:numCache>
            </c:numRef>
          </c:val>
          <c:extLst>
            <c:ext xmlns:c16="http://schemas.microsoft.com/office/drawing/2014/chart" uri="{C3380CC4-5D6E-409C-BE32-E72D297353CC}">
              <c16:uniqueId val="{00000004-4F92-4EFB-9436-34F0227A28A4}"/>
            </c:ext>
          </c:extLst>
        </c:ser>
        <c:dLbls>
          <c:dLblPos val="outEnd"/>
          <c:showLegendKey val="0"/>
          <c:showVal val="1"/>
          <c:showCatName val="0"/>
          <c:showSerName val="0"/>
          <c:showPercent val="0"/>
          <c:showBubbleSize val="0"/>
        </c:dLbls>
        <c:gapWidth val="150"/>
        <c:axId val="966019840"/>
        <c:axId val="966032320"/>
      </c:barChart>
      <c:catAx>
        <c:axId val="966019840"/>
        <c:scaling>
          <c:orientation val="minMax"/>
        </c:scaling>
        <c:delete val="0"/>
        <c:axPos val="b"/>
        <c:numFmt formatCode="General" sourceLinked="1"/>
        <c:majorTickMark val="out"/>
        <c:minorTickMark val="none"/>
        <c:tickLblPos val="nextTo"/>
        <c:crossAx val="966032320"/>
        <c:crosses val="autoZero"/>
        <c:auto val="1"/>
        <c:lblAlgn val="ctr"/>
        <c:lblOffset val="100"/>
        <c:noMultiLvlLbl val="0"/>
      </c:catAx>
      <c:valAx>
        <c:axId val="966032320"/>
        <c:scaling>
          <c:orientation val="minMax"/>
        </c:scaling>
        <c:delete val="1"/>
        <c:axPos val="l"/>
        <c:numFmt formatCode="General" sourceLinked="1"/>
        <c:majorTickMark val="out"/>
        <c:minorTickMark val="none"/>
        <c:tickLblPos val="nextTo"/>
        <c:crossAx val="96601984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Diabetes emergency department rate (principal diagnosis) per 10,000 population</a:t>
            </a:r>
          </a:p>
        </c:rich>
      </c:tx>
      <c:overlay val="0"/>
    </c:title>
    <c:autoTitleDeleted val="0"/>
    <c:plotArea>
      <c:layout/>
      <c:barChart>
        <c:barDir val="col"/>
        <c:grouping val="clustered"/>
        <c:varyColors val="0"/>
        <c:ser>
          <c:idx val="0"/>
          <c:order val="0"/>
          <c:tx>
            <c:strRef>
              <c:f>'Indicator Tables'!$I$11</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9609-4288-8D2B-40914ECD2A37}"/>
              </c:ext>
            </c:extLst>
          </c:dPt>
          <c:dPt>
            <c:idx val="1"/>
            <c:invertIfNegative val="0"/>
            <c:bubble3D val="0"/>
            <c:spPr>
              <a:solidFill>
                <a:srgbClr val="A2ADB1"/>
              </a:solidFill>
            </c:spPr>
            <c:extLst>
              <c:ext xmlns:c16="http://schemas.microsoft.com/office/drawing/2014/chart" uri="{C3380CC4-5D6E-409C-BE32-E72D297353CC}">
                <c16:uniqueId val="{00000003-9609-4288-8D2B-40914ECD2A3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Tables'!$N$11:$O$11</c:f>
              <c:strCache>
                <c:ptCount val="2"/>
                <c:pt idx="0">
                  <c:v>2016-2018
Androscoggin County</c:v>
                </c:pt>
                <c:pt idx="1">
                  <c:v>2016-2018
Maine</c:v>
                </c:pt>
              </c:strCache>
            </c:strRef>
          </c:cat>
          <c:val>
            <c:numRef>
              <c:f>'Indicator Tables'!$J$11:$K$11</c:f>
              <c:numCache>
                <c:formatCode>General</c:formatCode>
                <c:ptCount val="2"/>
                <c:pt idx="0">
                  <c:v>45.8</c:v>
                </c:pt>
                <c:pt idx="1">
                  <c:v>31.2</c:v>
                </c:pt>
              </c:numCache>
            </c:numRef>
          </c:val>
          <c:extLst>
            <c:ext xmlns:c16="http://schemas.microsoft.com/office/drawing/2014/chart" uri="{C3380CC4-5D6E-409C-BE32-E72D297353CC}">
              <c16:uniqueId val="{00000004-9609-4288-8D2B-40914ECD2A37}"/>
            </c:ext>
          </c:extLst>
        </c:ser>
        <c:dLbls>
          <c:dLblPos val="outEnd"/>
          <c:showLegendKey val="0"/>
          <c:showVal val="1"/>
          <c:showCatName val="0"/>
          <c:showSerName val="0"/>
          <c:showPercent val="0"/>
          <c:showBubbleSize val="0"/>
        </c:dLbls>
        <c:gapWidth val="150"/>
        <c:axId val="954845648"/>
        <c:axId val="954846064"/>
      </c:barChart>
      <c:catAx>
        <c:axId val="954845648"/>
        <c:scaling>
          <c:orientation val="minMax"/>
        </c:scaling>
        <c:delete val="0"/>
        <c:axPos val="b"/>
        <c:numFmt formatCode="General" sourceLinked="1"/>
        <c:majorTickMark val="out"/>
        <c:minorTickMark val="none"/>
        <c:tickLblPos val="nextTo"/>
        <c:crossAx val="954846064"/>
        <c:crosses val="autoZero"/>
        <c:auto val="1"/>
        <c:lblAlgn val="ctr"/>
        <c:lblOffset val="100"/>
        <c:noMultiLvlLbl val="0"/>
      </c:catAx>
      <c:valAx>
        <c:axId val="954846064"/>
        <c:scaling>
          <c:orientation val="minMax"/>
        </c:scaling>
        <c:delete val="1"/>
        <c:axPos val="l"/>
        <c:numFmt formatCode="General" sourceLinked="1"/>
        <c:majorTickMark val="out"/>
        <c:minorTickMark val="none"/>
        <c:tickLblPos val="nextTo"/>
        <c:crossAx val="9548456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Injury deaths per 100,000 population</a:t>
            </a:r>
          </a:p>
        </c:rich>
      </c:tx>
      <c:overlay val="0"/>
    </c:title>
    <c:autoTitleDeleted val="0"/>
    <c:plotArea>
      <c:layout/>
      <c:barChart>
        <c:barDir val="col"/>
        <c:grouping val="clustered"/>
        <c:varyColors val="0"/>
        <c:ser>
          <c:idx val="0"/>
          <c:order val="0"/>
          <c:tx>
            <c:strRef>
              <c:f>'Indicator Tables'!$H$12</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B42-4DE2-8522-B581E785D430}"/>
              </c:ext>
            </c:extLst>
          </c:dPt>
          <c:dPt>
            <c:idx val="1"/>
            <c:invertIfNegative val="0"/>
            <c:bubble3D val="0"/>
            <c:spPr>
              <a:solidFill>
                <a:srgbClr val="3D6E6F"/>
              </a:solidFill>
            </c:spPr>
            <c:extLst>
              <c:ext xmlns:c16="http://schemas.microsoft.com/office/drawing/2014/chart" uri="{C3380CC4-5D6E-409C-BE32-E72D297353CC}">
                <c16:uniqueId val="{00000003-0B42-4DE2-8522-B581E785D430}"/>
              </c:ext>
            </c:extLst>
          </c:dPt>
          <c:dPt>
            <c:idx val="2"/>
            <c:invertIfNegative val="0"/>
            <c:bubble3D val="0"/>
            <c:spPr>
              <a:solidFill>
                <a:srgbClr val="A2ADB1"/>
              </a:solidFill>
            </c:spPr>
            <c:extLst>
              <c:ext xmlns:c16="http://schemas.microsoft.com/office/drawing/2014/chart" uri="{C3380CC4-5D6E-409C-BE32-E72D297353CC}">
                <c16:uniqueId val="{00000005-0B42-4DE2-8522-B581E785D430}"/>
              </c:ext>
            </c:extLst>
          </c:dPt>
          <c:dPt>
            <c:idx val="3"/>
            <c:invertIfNegative val="0"/>
            <c:bubble3D val="0"/>
            <c:spPr>
              <a:solidFill>
                <a:srgbClr val="A2ADB1"/>
              </a:solidFill>
            </c:spPr>
            <c:extLst>
              <c:ext xmlns:c16="http://schemas.microsoft.com/office/drawing/2014/chart" uri="{C3380CC4-5D6E-409C-BE32-E72D297353CC}">
                <c16:uniqueId val="{00000007-0B42-4DE2-8522-B581E785D430}"/>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Tables'!$M$12:$P$12</c:f>
              <c:strCache>
                <c:ptCount val="4"/>
                <c:pt idx="0">
                  <c:v>2007-2011
Androscoggin County</c:v>
                </c:pt>
                <c:pt idx="1">
                  <c:v>2015-2019
Androscoggin County</c:v>
                </c:pt>
                <c:pt idx="2">
                  <c:v>2015-2019
Maine</c:v>
                </c:pt>
                <c:pt idx="3">
                  <c:v>2019
U.S.</c:v>
                </c:pt>
              </c:strCache>
            </c:strRef>
          </c:cat>
          <c:val>
            <c:numRef>
              <c:f>'Indicator Tables'!$I$12:$L$12</c:f>
              <c:numCache>
                <c:formatCode>General</c:formatCode>
                <c:ptCount val="4"/>
                <c:pt idx="0">
                  <c:v>53.3</c:v>
                </c:pt>
                <c:pt idx="1">
                  <c:v>82.8</c:v>
                </c:pt>
                <c:pt idx="2">
                  <c:v>83.9</c:v>
                </c:pt>
                <c:pt idx="3">
                  <c:v>71.2</c:v>
                </c:pt>
              </c:numCache>
            </c:numRef>
          </c:val>
          <c:extLst>
            <c:ext xmlns:c16="http://schemas.microsoft.com/office/drawing/2014/chart" uri="{C3380CC4-5D6E-409C-BE32-E72D297353CC}">
              <c16:uniqueId val="{00000008-0B42-4DE2-8522-B581E785D430}"/>
            </c:ext>
          </c:extLst>
        </c:ser>
        <c:dLbls>
          <c:dLblPos val="outEnd"/>
          <c:showLegendKey val="0"/>
          <c:showVal val="1"/>
          <c:showCatName val="0"/>
          <c:showSerName val="0"/>
          <c:showPercent val="0"/>
          <c:showBubbleSize val="0"/>
        </c:dLbls>
        <c:gapWidth val="150"/>
        <c:axId val="966024832"/>
        <c:axId val="966032320"/>
      </c:barChart>
      <c:catAx>
        <c:axId val="966024832"/>
        <c:scaling>
          <c:orientation val="minMax"/>
        </c:scaling>
        <c:delete val="0"/>
        <c:axPos val="b"/>
        <c:numFmt formatCode="General" sourceLinked="1"/>
        <c:majorTickMark val="out"/>
        <c:minorTickMark val="none"/>
        <c:tickLblPos val="nextTo"/>
        <c:crossAx val="966032320"/>
        <c:crosses val="autoZero"/>
        <c:auto val="1"/>
        <c:lblAlgn val="ctr"/>
        <c:lblOffset val="100"/>
        <c:noMultiLvlLbl val="0"/>
      </c:catAx>
      <c:valAx>
        <c:axId val="966032320"/>
        <c:scaling>
          <c:orientation val="minMax"/>
        </c:scaling>
        <c:delete val="1"/>
        <c:axPos val="l"/>
        <c:numFmt formatCode="General" sourceLinked="1"/>
        <c:majorTickMark val="out"/>
        <c:minorTickMark val="none"/>
        <c:tickLblPos val="nextTo"/>
        <c:crossAx val="96602483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deaths (unintentional) per 100,000 population</a:t>
            </a:r>
          </a:p>
        </c:rich>
      </c:tx>
      <c:overlay val="0"/>
    </c:title>
    <c:autoTitleDeleted val="0"/>
    <c:plotArea>
      <c:layout/>
      <c:barChart>
        <c:barDir val="col"/>
        <c:grouping val="clustered"/>
        <c:varyColors val="0"/>
        <c:ser>
          <c:idx val="0"/>
          <c:order val="0"/>
          <c:tx>
            <c:strRef>
              <c:f>'Indicator Tables'!$H$13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61E-4CF6-8C38-99C7AEBA4E1E}"/>
              </c:ext>
            </c:extLst>
          </c:dPt>
          <c:dPt>
            <c:idx val="1"/>
            <c:invertIfNegative val="0"/>
            <c:bubble3D val="0"/>
            <c:spPr>
              <a:solidFill>
                <a:srgbClr val="3D6E6F"/>
              </a:solidFill>
            </c:spPr>
            <c:extLst>
              <c:ext xmlns:c16="http://schemas.microsoft.com/office/drawing/2014/chart" uri="{C3380CC4-5D6E-409C-BE32-E72D297353CC}">
                <c16:uniqueId val="{00000003-B61E-4CF6-8C38-99C7AEBA4E1E}"/>
              </c:ext>
            </c:extLst>
          </c:dPt>
          <c:dPt>
            <c:idx val="2"/>
            <c:invertIfNegative val="0"/>
            <c:bubble3D val="0"/>
            <c:spPr>
              <a:solidFill>
                <a:srgbClr val="A2ADB1"/>
              </a:solidFill>
            </c:spPr>
            <c:extLst>
              <c:ext xmlns:c16="http://schemas.microsoft.com/office/drawing/2014/chart" uri="{C3380CC4-5D6E-409C-BE32-E72D297353CC}">
                <c16:uniqueId val="{00000005-B61E-4CF6-8C38-99C7AEBA4E1E}"/>
              </c:ext>
            </c:extLst>
          </c:dPt>
          <c:dPt>
            <c:idx val="3"/>
            <c:invertIfNegative val="0"/>
            <c:bubble3D val="0"/>
            <c:spPr>
              <a:solidFill>
                <a:srgbClr val="A2ADB1"/>
              </a:solidFill>
            </c:spPr>
            <c:extLst>
              <c:ext xmlns:c16="http://schemas.microsoft.com/office/drawing/2014/chart" uri="{C3380CC4-5D6E-409C-BE32-E72D297353CC}">
                <c16:uniqueId val="{00000007-B61E-4CF6-8C38-99C7AEBA4E1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Tables'!$M$13:$P$13</c:f>
              <c:strCache>
                <c:ptCount val="4"/>
                <c:pt idx="0">
                  <c:v>2007-2011
Androscoggin County</c:v>
                </c:pt>
                <c:pt idx="1">
                  <c:v>2015-2019
Androscoggin County</c:v>
                </c:pt>
                <c:pt idx="2">
                  <c:v>2015-2019
Maine</c:v>
                </c:pt>
                <c:pt idx="3">
                  <c:v>2019
U.S.</c:v>
                </c:pt>
              </c:strCache>
            </c:strRef>
          </c:cat>
          <c:val>
            <c:numRef>
              <c:f>'Indicator Tables'!$I$13:$L$13</c:f>
              <c:numCache>
                <c:formatCode>General</c:formatCode>
                <c:ptCount val="4"/>
                <c:pt idx="0">
                  <c:v>5.3</c:v>
                </c:pt>
                <c:pt idx="1">
                  <c:v>15.9</c:v>
                </c:pt>
                <c:pt idx="2">
                  <c:v>14.4</c:v>
                </c:pt>
                <c:pt idx="3">
                  <c:v>10.199999999999999</c:v>
                </c:pt>
              </c:numCache>
            </c:numRef>
          </c:val>
          <c:extLst>
            <c:ext xmlns:c16="http://schemas.microsoft.com/office/drawing/2014/chart" uri="{C3380CC4-5D6E-409C-BE32-E72D297353CC}">
              <c16:uniqueId val="{00000008-B61E-4CF6-8C38-99C7AEBA4E1E}"/>
            </c:ext>
          </c:extLst>
        </c:ser>
        <c:dLbls>
          <c:dLblPos val="outEnd"/>
          <c:showLegendKey val="0"/>
          <c:showVal val="1"/>
          <c:showCatName val="0"/>
          <c:showSerName val="0"/>
          <c:showPercent val="0"/>
          <c:showBubbleSize val="0"/>
        </c:dLbls>
        <c:gapWidth val="150"/>
        <c:axId val="954846064"/>
        <c:axId val="1082443056"/>
      </c:barChart>
      <c:catAx>
        <c:axId val="954846064"/>
        <c:scaling>
          <c:orientation val="minMax"/>
        </c:scaling>
        <c:delete val="0"/>
        <c:axPos val="b"/>
        <c:numFmt formatCode="General" sourceLinked="1"/>
        <c:majorTickMark val="out"/>
        <c:minorTickMark val="none"/>
        <c:tickLblPos val="nextTo"/>
        <c:crossAx val="1082443056"/>
        <c:crosses val="autoZero"/>
        <c:auto val="1"/>
        <c:lblAlgn val="ctr"/>
        <c:lblOffset val="100"/>
        <c:noMultiLvlLbl val="0"/>
      </c:catAx>
      <c:valAx>
        <c:axId val="1082443056"/>
        <c:scaling>
          <c:orientation val="minMax"/>
        </c:scaling>
        <c:delete val="1"/>
        <c:axPos val="l"/>
        <c:numFmt formatCode="General" sourceLinked="1"/>
        <c:majorTickMark val="out"/>
        <c:minorTickMark val="none"/>
        <c:tickLblPos val="nextTo"/>
        <c:crossAx val="95484606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Fall-related injury (unintentional) emergency department rate per 10,000 population</a:t>
            </a:r>
          </a:p>
        </c:rich>
      </c:tx>
      <c:overlay val="0"/>
    </c:title>
    <c:autoTitleDeleted val="0"/>
    <c:plotArea>
      <c:layout/>
      <c:barChart>
        <c:barDir val="col"/>
        <c:grouping val="clustered"/>
        <c:varyColors val="0"/>
        <c:ser>
          <c:idx val="0"/>
          <c:order val="0"/>
          <c:tx>
            <c:strRef>
              <c:f>'Indicator Tables'!$I$15</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F24E-4186-9C08-6E08F19B7175}"/>
              </c:ext>
            </c:extLst>
          </c:dPt>
          <c:dPt>
            <c:idx val="1"/>
            <c:invertIfNegative val="0"/>
            <c:bubble3D val="0"/>
            <c:spPr>
              <a:solidFill>
                <a:srgbClr val="A2ADB1"/>
              </a:solidFill>
            </c:spPr>
            <c:extLst>
              <c:ext xmlns:c16="http://schemas.microsoft.com/office/drawing/2014/chart" uri="{C3380CC4-5D6E-409C-BE32-E72D297353CC}">
                <c16:uniqueId val="{00000003-F24E-4186-9C08-6E08F19B717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Tables'!$N$15:$O$15</c:f>
              <c:strCache>
                <c:ptCount val="2"/>
                <c:pt idx="0">
                  <c:v>2016-2018
Androscoggin County</c:v>
                </c:pt>
                <c:pt idx="1">
                  <c:v>2016-2018
Maine</c:v>
                </c:pt>
              </c:strCache>
            </c:strRef>
          </c:cat>
          <c:val>
            <c:numRef>
              <c:f>'Indicator Tables'!$J$15:$K$15</c:f>
              <c:numCache>
                <c:formatCode>General</c:formatCode>
                <c:ptCount val="2"/>
                <c:pt idx="0">
                  <c:v>371</c:v>
                </c:pt>
                <c:pt idx="1">
                  <c:v>307.39999999999998</c:v>
                </c:pt>
              </c:numCache>
            </c:numRef>
          </c:val>
          <c:extLst>
            <c:ext xmlns:c16="http://schemas.microsoft.com/office/drawing/2014/chart" uri="{C3380CC4-5D6E-409C-BE32-E72D297353CC}">
              <c16:uniqueId val="{00000004-F24E-4186-9C08-6E08F19B7175}"/>
            </c:ext>
          </c:extLst>
        </c:ser>
        <c:dLbls>
          <c:dLblPos val="outEnd"/>
          <c:showLegendKey val="0"/>
          <c:showVal val="1"/>
          <c:showCatName val="0"/>
          <c:showSerName val="0"/>
          <c:showPercent val="0"/>
          <c:showBubbleSize val="0"/>
        </c:dLbls>
        <c:gapWidth val="150"/>
        <c:axId val="1358084688"/>
        <c:axId val="1358082192"/>
      </c:barChart>
      <c:catAx>
        <c:axId val="1358084688"/>
        <c:scaling>
          <c:orientation val="minMax"/>
        </c:scaling>
        <c:delete val="0"/>
        <c:axPos val="b"/>
        <c:numFmt formatCode="General" sourceLinked="1"/>
        <c:majorTickMark val="out"/>
        <c:minorTickMark val="none"/>
        <c:tickLblPos val="nextTo"/>
        <c:crossAx val="1358082192"/>
        <c:crosses val="autoZero"/>
        <c:auto val="1"/>
        <c:lblAlgn val="ctr"/>
        <c:lblOffset val="100"/>
        <c:noMultiLvlLbl val="0"/>
      </c:catAx>
      <c:valAx>
        <c:axId val="1358082192"/>
        <c:scaling>
          <c:orientation val="minMax"/>
        </c:scaling>
        <c:delete val="1"/>
        <c:axPos val="l"/>
        <c:numFmt formatCode="General" sourceLinked="1"/>
        <c:majorTickMark val="out"/>
        <c:minorTickMark val="none"/>
        <c:tickLblPos val="nextTo"/>
        <c:crossAx val="135808468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Poisoning deaths (unintentional and undetermined intent) per 100,000 population</a:t>
            </a:r>
          </a:p>
        </c:rich>
      </c:tx>
      <c:overlay val="0"/>
    </c:title>
    <c:autoTitleDeleted val="0"/>
    <c:plotArea>
      <c:layout/>
      <c:barChart>
        <c:barDir val="col"/>
        <c:grouping val="clustered"/>
        <c:varyColors val="0"/>
        <c:ser>
          <c:idx val="0"/>
          <c:order val="0"/>
          <c:tx>
            <c:strRef>
              <c:f>'Indicator Tables'!$H$14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53B-4DC9-B740-D04584448AC7}"/>
              </c:ext>
            </c:extLst>
          </c:dPt>
          <c:dPt>
            <c:idx val="1"/>
            <c:invertIfNegative val="0"/>
            <c:bubble3D val="0"/>
            <c:spPr>
              <a:solidFill>
                <a:srgbClr val="3D6E6F"/>
              </a:solidFill>
            </c:spPr>
            <c:extLst>
              <c:ext xmlns:c16="http://schemas.microsoft.com/office/drawing/2014/chart" uri="{C3380CC4-5D6E-409C-BE32-E72D297353CC}">
                <c16:uniqueId val="{00000003-A53B-4DC9-B740-D04584448AC7}"/>
              </c:ext>
            </c:extLst>
          </c:dPt>
          <c:dPt>
            <c:idx val="2"/>
            <c:invertIfNegative val="0"/>
            <c:bubble3D val="0"/>
            <c:spPr>
              <a:solidFill>
                <a:srgbClr val="A2ADB1"/>
              </a:solidFill>
            </c:spPr>
            <c:extLst>
              <c:ext xmlns:c16="http://schemas.microsoft.com/office/drawing/2014/chart" uri="{C3380CC4-5D6E-409C-BE32-E72D297353CC}">
                <c16:uniqueId val="{00000005-A53B-4DC9-B740-D04584448AC7}"/>
              </c:ext>
            </c:extLst>
          </c:dPt>
          <c:dPt>
            <c:idx val="3"/>
            <c:invertIfNegative val="0"/>
            <c:bubble3D val="0"/>
            <c:spPr>
              <a:solidFill>
                <a:srgbClr val="A2ADB1"/>
              </a:solidFill>
            </c:spPr>
            <c:extLst>
              <c:ext xmlns:c16="http://schemas.microsoft.com/office/drawing/2014/chart" uri="{C3380CC4-5D6E-409C-BE32-E72D297353CC}">
                <c16:uniqueId val="{00000007-A53B-4DC9-B740-D04584448AC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Tables'!$M$14:$P$14</c:f>
              <c:strCache>
                <c:ptCount val="4"/>
                <c:pt idx="0">
                  <c:v>2007-2011
Androscoggin County</c:v>
                </c:pt>
                <c:pt idx="1">
                  <c:v>2015-2019
Androscoggin County</c:v>
                </c:pt>
                <c:pt idx="2">
                  <c:v>2015-2019
Maine</c:v>
                </c:pt>
                <c:pt idx="3">
                  <c:v>2019
U.S.</c:v>
                </c:pt>
              </c:strCache>
            </c:strRef>
          </c:cat>
          <c:val>
            <c:numRef>
              <c:f>'Indicator Tables'!$I$14:$L$14</c:f>
              <c:numCache>
                <c:formatCode>General</c:formatCode>
                <c:ptCount val="4"/>
                <c:pt idx="0">
                  <c:v>11.8</c:v>
                </c:pt>
                <c:pt idx="1">
                  <c:v>26.1</c:v>
                </c:pt>
                <c:pt idx="2">
                  <c:v>28</c:v>
                </c:pt>
                <c:pt idx="3">
                  <c:v>21.4</c:v>
                </c:pt>
              </c:numCache>
            </c:numRef>
          </c:val>
          <c:extLst>
            <c:ext xmlns:c16="http://schemas.microsoft.com/office/drawing/2014/chart" uri="{C3380CC4-5D6E-409C-BE32-E72D297353CC}">
              <c16:uniqueId val="{00000008-A53B-4DC9-B740-D04584448AC7}"/>
            </c:ext>
          </c:extLst>
        </c:ser>
        <c:dLbls>
          <c:dLblPos val="outEnd"/>
          <c:showLegendKey val="0"/>
          <c:showVal val="1"/>
          <c:showCatName val="0"/>
          <c:showSerName val="0"/>
          <c:showPercent val="0"/>
          <c:showBubbleSize val="0"/>
        </c:dLbls>
        <c:gapWidth val="150"/>
        <c:axId val="857592832"/>
        <c:axId val="719996704"/>
      </c:barChart>
      <c:catAx>
        <c:axId val="857592832"/>
        <c:scaling>
          <c:orientation val="minMax"/>
        </c:scaling>
        <c:delete val="0"/>
        <c:axPos val="b"/>
        <c:numFmt formatCode="General" sourceLinked="1"/>
        <c:majorTickMark val="out"/>
        <c:minorTickMark val="none"/>
        <c:tickLblPos val="nextTo"/>
        <c:crossAx val="719996704"/>
        <c:crosses val="autoZero"/>
        <c:auto val="1"/>
        <c:lblAlgn val="ctr"/>
        <c:lblOffset val="100"/>
        <c:noMultiLvlLbl val="0"/>
      </c:catAx>
      <c:valAx>
        <c:axId val="719996704"/>
        <c:scaling>
          <c:orientation val="minMax"/>
        </c:scaling>
        <c:delete val="1"/>
        <c:axPos val="l"/>
        <c:numFmt formatCode="General" sourceLinked="1"/>
        <c:majorTickMark val="out"/>
        <c:minorTickMark val="none"/>
        <c:tickLblPos val="nextTo"/>
        <c:crossAx val="85759283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Violent crime rate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DC2C-44E1-8E01-7FC57DD3F16C}"/>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2C-44E1-8E01-7FC57DD3F16C}"/>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2C-44E1-8E01-7FC57DD3F16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Sheet1!$A$54:$A$55</c:f>
              <c:strCache>
                <c:ptCount val="2"/>
                <c:pt idx="0">
                  <c:v>2019
Maine</c:v>
                </c:pt>
                <c:pt idx="1">
                  <c:v>2019
U.S.</c:v>
                </c:pt>
              </c:strCache>
            </c:strRef>
          </c:cat>
          <c:val>
            <c:numRef>
              <c:f>Sheet1!$B$54:$B$55</c:f>
              <c:numCache>
                <c:formatCode>General</c:formatCode>
                <c:ptCount val="2"/>
                <c:pt idx="0">
                  <c:v>114.9</c:v>
                </c:pt>
                <c:pt idx="1">
                  <c:v>366.7</c:v>
                </c:pt>
              </c:numCache>
            </c:numRef>
          </c:val>
          <c:extLst>
            <c:ext xmlns:c16="http://schemas.microsoft.com/office/drawing/2014/chart" uri="{C3380CC4-5D6E-409C-BE32-E72D297353CC}">
              <c16:uniqueId val="{00000000-DC2C-44E1-8E01-7FC57DD3F16C}"/>
            </c:ext>
          </c:extLst>
        </c:ser>
        <c:dLbls>
          <c:showLegendKey val="0"/>
          <c:showVal val="0"/>
          <c:showCatName val="0"/>
          <c:showSerName val="0"/>
          <c:showPercent val="0"/>
          <c:showBubbleSize val="0"/>
        </c:dLbls>
        <c:gapWidth val="219"/>
        <c:overlap val="-27"/>
        <c:axId val="1506153840"/>
        <c:axId val="1506154672"/>
      </c:barChart>
      <c:catAx>
        <c:axId val="1506153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6154672"/>
        <c:crosses val="autoZero"/>
        <c:auto val="1"/>
        <c:lblAlgn val="ctr"/>
        <c:lblOffset val="100"/>
        <c:noMultiLvlLbl val="0"/>
      </c:catAx>
      <c:valAx>
        <c:axId val="1506154672"/>
        <c:scaling>
          <c:orientation val="minMax"/>
        </c:scaling>
        <c:delete val="1"/>
        <c:axPos val="l"/>
        <c:numFmt formatCode="General" sourceLinked="1"/>
        <c:majorTickMark val="none"/>
        <c:minorTickMark val="none"/>
        <c:tickLblPos val="nextTo"/>
        <c:crossAx val="1506153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Violent crime rate per 100,000 population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Sheet1!$A$47:$A$51</c:f>
              <c:numCache>
                <c:formatCode>General</c:formatCode>
                <c:ptCount val="5"/>
                <c:pt idx="0">
                  <c:v>2015</c:v>
                </c:pt>
                <c:pt idx="1">
                  <c:v>2016</c:v>
                </c:pt>
                <c:pt idx="2">
                  <c:v>2017</c:v>
                </c:pt>
                <c:pt idx="3">
                  <c:v>2018</c:v>
                </c:pt>
                <c:pt idx="4">
                  <c:v>2019</c:v>
                </c:pt>
              </c:numCache>
            </c:numRef>
          </c:cat>
          <c:val>
            <c:numRef>
              <c:f>Sheet1!$B$47:$B$51</c:f>
              <c:numCache>
                <c:formatCode>General</c:formatCode>
                <c:ptCount val="5"/>
                <c:pt idx="0">
                  <c:v>137.80000000000001</c:v>
                </c:pt>
                <c:pt idx="1">
                  <c:v>143.4</c:v>
                </c:pt>
                <c:pt idx="2">
                  <c:v>158.4</c:v>
                </c:pt>
                <c:pt idx="3">
                  <c:v>149.19999999999999</c:v>
                </c:pt>
                <c:pt idx="4">
                  <c:v>174.6</c:v>
                </c:pt>
              </c:numCache>
            </c:numRef>
          </c:val>
          <c:smooth val="0"/>
          <c:extLst>
            <c:ext xmlns:c16="http://schemas.microsoft.com/office/drawing/2014/chart" uri="{C3380CC4-5D6E-409C-BE32-E72D297353CC}">
              <c16:uniqueId val="{00000000-35F4-4048-ADCE-A10DF2B0AB23}"/>
            </c:ext>
          </c:extLst>
        </c:ser>
        <c:dLbls>
          <c:showLegendKey val="0"/>
          <c:showVal val="0"/>
          <c:showCatName val="0"/>
          <c:showSerName val="0"/>
          <c:showPercent val="0"/>
          <c:showBubbleSize val="0"/>
        </c:dLbls>
        <c:marker val="1"/>
        <c:smooth val="0"/>
        <c:axId val="1371013216"/>
        <c:axId val="1371019040"/>
      </c:lineChart>
      <c:catAx>
        <c:axId val="137101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71019040"/>
        <c:crosses val="autoZero"/>
        <c:auto val="1"/>
        <c:lblAlgn val="ctr"/>
        <c:lblOffset val="100"/>
        <c:noMultiLvlLbl val="0"/>
      </c:catAx>
      <c:valAx>
        <c:axId val="1371019040"/>
        <c:scaling>
          <c:orientation val="minMax"/>
          <c:max val="4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37101321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Mental health emergency department rate per 10,000 population</a:t>
            </a:r>
          </a:p>
        </c:rich>
      </c:tx>
      <c:overlay val="0"/>
    </c:title>
    <c:autoTitleDeleted val="0"/>
    <c:plotArea>
      <c:layout/>
      <c:barChart>
        <c:barDir val="col"/>
        <c:grouping val="clustered"/>
        <c:varyColors val="0"/>
        <c:ser>
          <c:idx val="0"/>
          <c:order val="0"/>
          <c:tx>
            <c:strRef>
              <c:f>'Indicator Tables'!$I$17</c:f>
              <c:strCache>
                <c:ptCount val="1"/>
              </c:strCache>
            </c:strRef>
          </c:tx>
          <c:invertIfNegative val="0"/>
          <c:dPt>
            <c:idx val="0"/>
            <c:invertIfNegative val="0"/>
            <c:bubble3D val="0"/>
            <c:spPr>
              <a:solidFill>
                <a:srgbClr val="3D6E6F"/>
              </a:solidFill>
            </c:spPr>
            <c:extLst>
              <c:ext xmlns:c16="http://schemas.microsoft.com/office/drawing/2014/chart" uri="{C3380CC4-5D6E-409C-BE32-E72D297353CC}">
                <c16:uniqueId val="{00000001-618C-46EA-BB00-5B2F521ACD9D}"/>
              </c:ext>
            </c:extLst>
          </c:dPt>
          <c:dPt>
            <c:idx val="1"/>
            <c:invertIfNegative val="0"/>
            <c:bubble3D val="0"/>
            <c:spPr>
              <a:solidFill>
                <a:srgbClr val="A2ADB1"/>
              </a:solidFill>
            </c:spPr>
            <c:extLst>
              <c:ext xmlns:c16="http://schemas.microsoft.com/office/drawing/2014/chart" uri="{C3380CC4-5D6E-409C-BE32-E72D297353CC}">
                <c16:uniqueId val="{00000003-618C-46EA-BB00-5B2F521ACD9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Tables'!$N$17:$O$17</c:f>
              <c:strCache>
                <c:ptCount val="2"/>
                <c:pt idx="0">
                  <c:v>2016-2018
Androscoggin County</c:v>
                </c:pt>
                <c:pt idx="1">
                  <c:v>2016-2018
Maine</c:v>
                </c:pt>
              </c:strCache>
            </c:strRef>
          </c:cat>
          <c:val>
            <c:numRef>
              <c:f>'Indicator Tables'!$J$17:$K$17</c:f>
              <c:numCache>
                <c:formatCode>General</c:formatCode>
                <c:ptCount val="2"/>
                <c:pt idx="0">
                  <c:v>278.8</c:v>
                </c:pt>
                <c:pt idx="1">
                  <c:v>181.5</c:v>
                </c:pt>
              </c:numCache>
            </c:numRef>
          </c:val>
          <c:extLst>
            <c:ext xmlns:c16="http://schemas.microsoft.com/office/drawing/2014/chart" uri="{C3380CC4-5D6E-409C-BE32-E72D297353CC}">
              <c16:uniqueId val="{00000004-618C-46EA-BB00-5B2F521ACD9D}"/>
            </c:ext>
          </c:extLst>
        </c:ser>
        <c:dLbls>
          <c:dLblPos val="outEnd"/>
          <c:showLegendKey val="0"/>
          <c:showVal val="1"/>
          <c:showCatName val="0"/>
          <c:showSerName val="0"/>
          <c:showPercent val="0"/>
          <c:showBubbleSize val="0"/>
        </c:dLbls>
        <c:gapWidth val="150"/>
        <c:axId val="1358076368"/>
        <c:axId val="1358085104"/>
      </c:barChart>
      <c:catAx>
        <c:axId val="1358076368"/>
        <c:scaling>
          <c:orientation val="minMax"/>
        </c:scaling>
        <c:delete val="0"/>
        <c:axPos val="b"/>
        <c:numFmt formatCode="General" sourceLinked="1"/>
        <c:majorTickMark val="out"/>
        <c:minorTickMark val="none"/>
        <c:tickLblPos val="nextTo"/>
        <c:crossAx val="1358085104"/>
        <c:crosses val="autoZero"/>
        <c:auto val="1"/>
        <c:lblAlgn val="ctr"/>
        <c:lblOffset val="100"/>
        <c:noMultiLvlLbl val="0"/>
      </c:catAx>
      <c:valAx>
        <c:axId val="1358085104"/>
        <c:scaling>
          <c:orientation val="minMax"/>
        </c:scaling>
        <c:delete val="1"/>
        <c:axPos val="l"/>
        <c:numFmt formatCode="General" sourceLinked="1"/>
        <c:majorTickMark val="out"/>
        <c:minorTickMark val="none"/>
        <c:tickLblPos val="nextTo"/>
        <c:crossAx val="135807636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Anxiety, lifetime</a:t>
            </a:r>
          </a:p>
        </c:rich>
      </c:tx>
      <c:overlay val="0"/>
    </c:title>
    <c:autoTitleDeleted val="0"/>
    <c:plotArea>
      <c:layout/>
      <c:barChart>
        <c:barDir val="col"/>
        <c:grouping val="clustered"/>
        <c:varyColors val="0"/>
        <c:ser>
          <c:idx val="0"/>
          <c:order val="0"/>
          <c:tx>
            <c:strRef>
              <c:f>'Indicator Tables'!$H$18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B66-41A6-A0BA-5DCF06DE0C87}"/>
              </c:ext>
            </c:extLst>
          </c:dPt>
          <c:dPt>
            <c:idx val="1"/>
            <c:invertIfNegative val="0"/>
            <c:bubble3D val="0"/>
            <c:spPr>
              <a:solidFill>
                <a:srgbClr val="3D6E6F"/>
              </a:solidFill>
            </c:spPr>
            <c:extLst>
              <c:ext xmlns:c16="http://schemas.microsoft.com/office/drawing/2014/chart" uri="{C3380CC4-5D6E-409C-BE32-E72D297353CC}">
                <c16:uniqueId val="{00000003-5B66-41A6-A0BA-5DCF06DE0C87}"/>
              </c:ext>
            </c:extLst>
          </c:dPt>
          <c:dPt>
            <c:idx val="2"/>
            <c:invertIfNegative val="0"/>
            <c:bubble3D val="0"/>
            <c:spPr>
              <a:solidFill>
                <a:srgbClr val="A2ADB1"/>
              </a:solidFill>
            </c:spPr>
            <c:extLst>
              <c:ext xmlns:c16="http://schemas.microsoft.com/office/drawing/2014/chart" uri="{C3380CC4-5D6E-409C-BE32-E72D297353CC}">
                <c16:uniqueId val="{00000005-5B66-41A6-A0BA-5DCF06DE0C87}"/>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Tables'!$M$18:$O$18</c:f>
              <c:strCache>
                <c:ptCount val="3"/>
                <c:pt idx="0">
                  <c:v>2012-2014
Androscoggin County</c:v>
                </c:pt>
                <c:pt idx="1">
                  <c:v>2015-2017
Androscoggin County</c:v>
                </c:pt>
                <c:pt idx="2">
                  <c:v>2015-2017
Maine</c:v>
                </c:pt>
              </c:strCache>
            </c:strRef>
          </c:cat>
          <c:val>
            <c:numRef>
              <c:f>'Indicator Tables'!$I$18:$K$18</c:f>
              <c:numCache>
                <c:formatCode>0.0%</c:formatCode>
                <c:ptCount val="3"/>
                <c:pt idx="0">
                  <c:v>0.22</c:v>
                </c:pt>
                <c:pt idx="1">
                  <c:v>0.26300000000000001</c:v>
                </c:pt>
                <c:pt idx="2">
                  <c:v>0.214</c:v>
                </c:pt>
              </c:numCache>
            </c:numRef>
          </c:val>
          <c:extLst>
            <c:ext xmlns:c16="http://schemas.microsoft.com/office/drawing/2014/chart" uri="{C3380CC4-5D6E-409C-BE32-E72D297353CC}">
              <c16:uniqueId val="{00000006-5B66-41A6-A0BA-5DCF06DE0C87}"/>
            </c:ext>
          </c:extLst>
        </c:ser>
        <c:dLbls>
          <c:dLblPos val="outEnd"/>
          <c:showLegendKey val="0"/>
          <c:showVal val="1"/>
          <c:showCatName val="0"/>
          <c:showSerName val="0"/>
          <c:showPercent val="0"/>
          <c:showBubbleSize val="0"/>
        </c:dLbls>
        <c:gapWidth val="150"/>
        <c:axId val="1358081360"/>
        <c:axId val="1358080112"/>
      </c:barChart>
      <c:catAx>
        <c:axId val="1358081360"/>
        <c:scaling>
          <c:orientation val="minMax"/>
        </c:scaling>
        <c:delete val="0"/>
        <c:axPos val="b"/>
        <c:numFmt formatCode="General" sourceLinked="1"/>
        <c:majorTickMark val="out"/>
        <c:minorTickMark val="none"/>
        <c:tickLblPos val="nextTo"/>
        <c:crossAx val="1358080112"/>
        <c:crosses val="autoZero"/>
        <c:auto val="1"/>
        <c:lblAlgn val="ctr"/>
        <c:lblOffset val="100"/>
        <c:noMultiLvlLbl val="0"/>
      </c:catAx>
      <c:valAx>
        <c:axId val="1358080112"/>
        <c:scaling>
          <c:orientation val="minMax"/>
        </c:scaling>
        <c:delete val="1"/>
        <c:axPos val="l"/>
        <c:numFmt formatCode="0.0%" sourceLinked="1"/>
        <c:majorTickMark val="out"/>
        <c:minorTickMark val="none"/>
        <c:tickLblPos val="nextTo"/>
        <c:crossAx val="135808136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81481481481484E-2"/>
          <c:y val="4.78084922529367E-2"/>
          <c:w val="0.82961796442111402"/>
          <c:h val="0.78528203417092302"/>
        </c:manualLayout>
      </c:layout>
      <c:barChart>
        <c:barDir val="bar"/>
        <c:grouping val="clustered"/>
        <c:varyColors val="0"/>
        <c:ser>
          <c:idx val="0"/>
          <c:order val="0"/>
          <c:tx>
            <c:strRef>
              <c:f>'Age Chart - Androscoggin'!$B$23</c:f>
              <c:strCache>
                <c:ptCount val="1"/>
                <c:pt idx="0">
                  <c:v>2019</c:v>
                </c:pt>
              </c:strCache>
            </c:strRef>
          </c:tx>
          <c:spPr>
            <a:solidFill>
              <a:schemeClr val="tx2"/>
            </a:solidFill>
          </c:spPr>
          <c:invertIfNegative val="0"/>
          <c:dPt>
            <c:idx val="4"/>
            <c:invertIfNegative val="0"/>
            <c:bubble3D val="0"/>
            <c:spPr>
              <a:solidFill>
                <a:schemeClr val="accent2"/>
              </a:solidFill>
            </c:spPr>
            <c:extLst>
              <c:ext xmlns:c16="http://schemas.microsoft.com/office/drawing/2014/chart" uri="{C3380CC4-5D6E-409C-BE32-E72D297353CC}">
                <c16:uniqueId val="{00000001-6B6C-464F-A409-26ED7AB04C60}"/>
              </c:ext>
            </c:extLst>
          </c:dPt>
          <c:dPt>
            <c:idx val="5"/>
            <c:invertIfNegative val="0"/>
            <c:bubble3D val="0"/>
            <c:spPr>
              <a:solidFill>
                <a:schemeClr val="accent2"/>
              </a:solidFill>
            </c:spPr>
            <c:extLst>
              <c:ext xmlns:c16="http://schemas.microsoft.com/office/drawing/2014/chart" uri="{C3380CC4-5D6E-409C-BE32-E72D297353CC}">
                <c16:uniqueId val="{00000003-6B6C-464F-A409-26ED7AB04C60}"/>
              </c:ext>
            </c:extLst>
          </c:dPt>
          <c:dPt>
            <c:idx val="6"/>
            <c:invertIfNegative val="0"/>
            <c:bubble3D val="0"/>
            <c:spPr>
              <a:solidFill>
                <a:schemeClr val="accent2"/>
              </a:solidFill>
            </c:spPr>
            <c:extLst>
              <c:ext xmlns:c16="http://schemas.microsoft.com/office/drawing/2014/chart" uri="{C3380CC4-5D6E-409C-BE32-E72D297353CC}">
                <c16:uniqueId val="{00000005-6B6C-464F-A409-26ED7AB04C60}"/>
              </c:ext>
            </c:extLst>
          </c:dPt>
          <c:dPt>
            <c:idx val="7"/>
            <c:invertIfNegative val="0"/>
            <c:bubble3D val="0"/>
            <c:spPr>
              <a:solidFill>
                <a:schemeClr val="accent2"/>
              </a:solidFill>
            </c:spPr>
            <c:extLst>
              <c:ext xmlns:c16="http://schemas.microsoft.com/office/drawing/2014/chart" uri="{C3380CC4-5D6E-409C-BE32-E72D297353CC}">
                <c16:uniqueId val="{00000007-6B6C-464F-A409-26ED7AB04C60}"/>
              </c:ext>
            </c:extLst>
          </c:dPt>
          <c:dPt>
            <c:idx val="8"/>
            <c:invertIfNegative val="0"/>
            <c:bubble3D val="0"/>
            <c:spPr>
              <a:solidFill>
                <a:schemeClr val="accent2"/>
              </a:solidFill>
            </c:spPr>
            <c:extLst>
              <c:ext xmlns:c16="http://schemas.microsoft.com/office/drawing/2014/chart" uri="{C3380CC4-5D6E-409C-BE32-E72D297353CC}">
                <c16:uniqueId val="{00000009-6B6C-464F-A409-26ED7AB04C60}"/>
              </c:ext>
            </c:extLst>
          </c:dPt>
          <c:dPt>
            <c:idx val="9"/>
            <c:invertIfNegative val="0"/>
            <c:bubble3D val="0"/>
            <c:spPr>
              <a:solidFill>
                <a:schemeClr val="accent2"/>
              </a:solidFill>
            </c:spPr>
            <c:extLst>
              <c:ext xmlns:c16="http://schemas.microsoft.com/office/drawing/2014/chart" uri="{C3380CC4-5D6E-409C-BE32-E72D297353CC}">
                <c16:uniqueId val="{0000000B-6B6C-464F-A409-26ED7AB04C60}"/>
              </c:ext>
            </c:extLst>
          </c:dPt>
          <c:dPt>
            <c:idx val="10"/>
            <c:invertIfNegative val="0"/>
            <c:bubble3D val="0"/>
            <c:spPr>
              <a:solidFill>
                <a:schemeClr val="accent2"/>
              </a:solidFill>
            </c:spPr>
            <c:extLst>
              <c:ext xmlns:c16="http://schemas.microsoft.com/office/drawing/2014/chart" uri="{C3380CC4-5D6E-409C-BE32-E72D297353CC}">
                <c16:uniqueId val="{0000000D-6B6C-464F-A409-26ED7AB04C60}"/>
              </c:ext>
            </c:extLst>
          </c:dPt>
          <c:dPt>
            <c:idx val="11"/>
            <c:invertIfNegative val="0"/>
            <c:bubble3D val="0"/>
            <c:spPr>
              <a:solidFill>
                <a:schemeClr val="accent2"/>
              </a:solidFill>
              <a:ln>
                <a:solidFill>
                  <a:schemeClr val="accent1"/>
                </a:solidFill>
              </a:ln>
            </c:spPr>
            <c:extLst>
              <c:ext xmlns:c16="http://schemas.microsoft.com/office/drawing/2014/chart" uri="{C3380CC4-5D6E-409C-BE32-E72D297353CC}">
                <c16:uniqueId val="{0000000F-6B6C-464F-A409-26ED7AB04C60}"/>
              </c:ext>
            </c:extLst>
          </c:dPt>
          <c:dPt>
            <c:idx val="12"/>
            <c:invertIfNegative val="0"/>
            <c:bubble3D val="0"/>
            <c:spPr>
              <a:solidFill>
                <a:schemeClr val="accent2"/>
              </a:solidFill>
            </c:spPr>
            <c:extLst>
              <c:ext xmlns:c16="http://schemas.microsoft.com/office/drawing/2014/chart" uri="{C3380CC4-5D6E-409C-BE32-E72D297353CC}">
                <c16:uniqueId val="{00000011-6B6C-464F-A409-26ED7AB04C60}"/>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Androscoggin'!$B$24:$B$41</c:f>
              <c:numCache>
                <c:formatCode>#,##0</c:formatCode>
                <c:ptCount val="18"/>
                <c:pt idx="0">
                  <c:v>6399</c:v>
                </c:pt>
                <c:pt idx="1">
                  <c:v>6658</c:v>
                </c:pt>
                <c:pt idx="2">
                  <c:v>6562</c:v>
                </c:pt>
                <c:pt idx="3">
                  <c:v>6739</c:v>
                </c:pt>
                <c:pt idx="4">
                  <c:v>6518</c:v>
                </c:pt>
                <c:pt idx="5">
                  <c:v>6505</c:v>
                </c:pt>
                <c:pt idx="6">
                  <c:v>6541</c:v>
                </c:pt>
                <c:pt idx="7">
                  <c:v>6594</c:v>
                </c:pt>
                <c:pt idx="8">
                  <c:v>6303</c:v>
                </c:pt>
                <c:pt idx="9">
                  <c:v>6996</c:v>
                </c:pt>
                <c:pt idx="10">
                  <c:v>7874</c:v>
                </c:pt>
                <c:pt idx="11">
                  <c:v>8098</c:v>
                </c:pt>
                <c:pt idx="12">
                  <c:v>7212</c:v>
                </c:pt>
                <c:pt idx="13">
                  <c:v>6217</c:v>
                </c:pt>
                <c:pt idx="14">
                  <c:v>4661</c:v>
                </c:pt>
                <c:pt idx="15">
                  <c:v>3142</c:v>
                </c:pt>
                <c:pt idx="16">
                  <c:v>2330</c:v>
                </c:pt>
                <c:pt idx="17">
                  <c:v>2253</c:v>
                </c:pt>
              </c:numCache>
            </c:numRef>
          </c:val>
          <c:extLst>
            <c:ext xmlns:c16="http://schemas.microsoft.com/office/drawing/2014/chart" uri="{C3380CC4-5D6E-409C-BE32-E72D297353CC}">
              <c16:uniqueId val="{00000012-6B6C-464F-A409-26ED7AB04C60}"/>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l"/>
        <c:minorGridlines>
          <c:spPr>
            <a:ln w="9525" cap="flat" cmpd="sng" algn="ctr">
              <a:noFill/>
              <a:round/>
            </a:ln>
            <a:effectLst/>
          </c:spPr>
        </c:minorGridlines>
        <c:numFmt formatCode="General" sourceLinked="1"/>
        <c:majorTickMark val="none"/>
        <c:minorTickMark val="none"/>
        <c:tickLblPos val="none"/>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a:t>
                </a:r>
                <a:r>
                  <a:rPr lang="en-US" b="1" baseline="0">
                    <a:solidFill>
                      <a:schemeClr val="tx1">
                        <a:lumMod val="85000"/>
                        <a:lumOff val="15000"/>
                      </a:schemeClr>
                    </a:solidFill>
                  </a:rPr>
                  <a:t> in 2019</a:t>
                </a:r>
                <a:endParaRPr lang="en-US" b="1">
                  <a:solidFill>
                    <a:schemeClr val="tx1">
                      <a:lumMod val="85000"/>
                      <a:lumOff val="15000"/>
                    </a:schemeClr>
                  </a:solidFill>
                </a:endParaRPr>
              </a:p>
            </c:rich>
          </c:tx>
          <c:layout>
            <c:manualLayout>
              <c:xMode val="edge"/>
              <c:yMode val="edge"/>
              <c:x val="5.2106299212598413E-2"/>
              <c:y val="0.92615117189298701"/>
            </c:manualLayout>
          </c:layout>
          <c:overlay val="0"/>
          <c:spPr>
            <a:noFill/>
            <a:ln>
              <a:noFill/>
            </a:ln>
            <a:effectLst/>
          </c:spPr>
        </c:title>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c:spPr>
    </c:plotArea>
    <c:plotVisOnly val="1"/>
    <c:dispBlanksAs val="gap"/>
    <c:showDLblsOverMax val="0"/>
    <c:extLst/>
  </c:chart>
  <c:spPr>
    <a:noFill/>
    <a:ln w="9525" cap="flat" cmpd="sng" algn="ctr">
      <a:no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Sad/hopeless for two weeks in a row (high school students)</a:t>
            </a:r>
          </a:p>
        </c:rich>
      </c:tx>
      <c:overlay val="0"/>
    </c:title>
    <c:autoTitleDeleted val="0"/>
    <c:plotArea>
      <c:layout/>
      <c:barChart>
        <c:barDir val="col"/>
        <c:grouping val="clustered"/>
        <c:varyColors val="0"/>
        <c:ser>
          <c:idx val="0"/>
          <c:order val="0"/>
          <c:tx>
            <c:strRef>
              <c:f>'Indicator Tables'!$H$19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3C9-449A-B3D8-EA7700F347BD}"/>
              </c:ext>
            </c:extLst>
          </c:dPt>
          <c:dPt>
            <c:idx val="1"/>
            <c:invertIfNegative val="0"/>
            <c:bubble3D val="0"/>
            <c:spPr>
              <a:solidFill>
                <a:srgbClr val="3D6E6F"/>
              </a:solidFill>
            </c:spPr>
            <c:extLst>
              <c:ext xmlns:c16="http://schemas.microsoft.com/office/drawing/2014/chart" uri="{C3380CC4-5D6E-409C-BE32-E72D297353CC}">
                <c16:uniqueId val="{00000003-B3C9-449A-B3D8-EA7700F347BD}"/>
              </c:ext>
            </c:extLst>
          </c:dPt>
          <c:dPt>
            <c:idx val="2"/>
            <c:invertIfNegative val="0"/>
            <c:bubble3D val="0"/>
            <c:spPr>
              <a:solidFill>
                <a:srgbClr val="A2ADB1"/>
              </a:solidFill>
            </c:spPr>
            <c:extLst>
              <c:ext xmlns:c16="http://schemas.microsoft.com/office/drawing/2014/chart" uri="{C3380CC4-5D6E-409C-BE32-E72D297353CC}">
                <c16:uniqueId val="{00000005-B3C9-449A-B3D8-EA7700F347BD}"/>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Tables'!$M$19:$O$19</c:f>
              <c:strCache>
                <c:ptCount val="3"/>
                <c:pt idx="0">
                  <c:v>2017
Androscoggin County</c:v>
                </c:pt>
                <c:pt idx="1">
                  <c:v>2019
Androscoggin County</c:v>
                </c:pt>
                <c:pt idx="2">
                  <c:v>2019
Maine</c:v>
                </c:pt>
              </c:strCache>
            </c:strRef>
          </c:cat>
          <c:val>
            <c:numRef>
              <c:f>'Indicator Tables'!$I$19:$K$19</c:f>
              <c:numCache>
                <c:formatCode>0.0%</c:formatCode>
                <c:ptCount val="3"/>
                <c:pt idx="0">
                  <c:v>0.26700000000000002</c:v>
                </c:pt>
                <c:pt idx="1">
                  <c:v>0.34100000000000003</c:v>
                </c:pt>
                <c:pt idx="2">
                  <c:v>0.32100000000000001</c:v>
                </c:pt>
              </c:numCache>
            </c:numRef>
          </c:val>
          <c:extLst>
            <c:ext xmlns:c16="http://schemas.microsoft.com/office/drawing/2014/chart" uri="{C3380CC4-5D6E-409C-BE32-E72D297353CC}">
              <c16:uniqueId val="{00000006-B3C9-449A-B3D8-EA7700F347BD}"/>
            </c:ext>
          </c:extLst>
        </c:ser>
        <c:dLbls>
          <c:dLblPos val="outEnd"/>
          <c:showLegendKey val="0"/>
          <c:showVal val="1"/>
          <c:showCatName val="0"/>
          <c:showSerName val="0"/>
          <c:showPercent val="0"/>
          <c:showBubbleSize val="0"/>
        </c:dLbls>
        <c:gapWidth val="150"/>
        <c:axId val="1358078448"/>
        <c:axId val="1358089680"/>
      </c:barChart>
      <c:catAx>
        <c:axId val="1358078448"/>
        <c:scaling>
          <c:orientation val="minMax"/>
        </c:scaling>
        <c:delete val="0"/>
        <c:axPos val="b"/>
        <c:numFmt formatCode="General" sourceLinked="1"/>
        <c:majorTickMark val="out"/>
        <c:minorTickMark val="none"/>
        <c:tickLblPos val="nextTo"/>
        <c:crossAx val="1358089680"/>
        <c:crosses val="autoZero"/>
        <c:auto val="1"/>
        <c:lblAlgn val="ctr"/>
        <c:lblOffset val="100"/>
        <c:noMultiLvlLbl val="0"/>
      </c:catAx>
      <c:valAx>
        <c:axId val="1358089680"/>
        <c:scaling>
          <c:orientation val="minMax"/>
        </c:scaling>
        <c:delete val="1"/>
        <c:axPos val="l"/>
        <c:numFmt formatCode="0.0%" sourceLinked="1"/>
        <c:majorTickMark val="out"/>
        <c:minorTickMark val="none"/>
        <c:tickLblPos val="nextTo"/>
        <c:crossAx val="13580784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Drug-induced deaths per 100,000 population</a:t>
            </a:r>
          </a:p>
        </c:rich>
      </c:tx>
      <c:overlay val="0"/>
    </c:title>
    <c:autoTitleDeleted val="0"/>
    <c:plotArea>
      <c:layout/>
      <c:barChart>
        <c:barDir val="col"/>
        <c:grouping val="clustered"/>
        <c:varyColors val="0"/>
        <c:ser>
          <c:idx val="0"/>
          <c:order val="0"/>
          <c:tx>
            <c:strRef>
              <c:f>'Indicator Tables'!$H$20</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ABCB-40F2-BD08-7287B4D64D7A}"/>
              </c:ext>
            </c:extLst>
          </c:dPt>
          <c:dPt>
            <c:idx val="1"/>
            <c:invertIfNegative val="0"/>
            <c:bubble3D val="0"/>
            <c:spPr>
              <a:solidFill>
                <a:srgbClr val="3D6E6F"/>
              </a:solidFill>
            </c:spPr>
            <c:extLst>
              <c:ext xmlns:c16="http://schemas.microsoft.com/office/drawing/2014/chart" uri="{C3380CC4-5D6E-409C-BE32-E72D297353CC}">
                <c16:uniqueId val="{00000003-ABCB-40F2-BD08-7287B4D64D7A}"/>
              </c:ext>
            </c:extLst>
          </c:dPt>
          <c:dPt>
            <c:idx val="2"/>
            <c:invertIfNegative val="0"/>
            <c:bubble3D val="0"/>
            <c:spPr>
              <a:solidFill>
                <a:srgbClr val="A2ADB1"/>
              </a:solidFill>
            </c:spPr>
            <c:extLst>
              <c:ext xmlns:c16="http://schemas.microsoft.com/office/drawing/2014/chart" uri="{C3380CC4-5D6E-409C-BE32-E72D297353CC}">
                <c16:uniqueId val="{00000005-ABCB-40F2-BD08-7287B4D64D7A}"/>
              </c:ext>
            </c:extLst>
          </c:dPt>
          <c:dPt>
            <c:idx val="3"/>
            <c:invertIfNegative val="0"/>
            <c:bubble3D val="0"/>
            <c:spPr>
              <a:solidFill>
                <a:srgbClr val="A2ADB1"/>
              </a:solidFill>
            </c:spPr>
            <c:extLst>
              <c:ext xmlns:c16="http://schemas.microsoft.com/office/drawing/2014/chart" uri="{C3380CC4-5D6E-409C-BE32-E72D297353CC}">
                <c16:uniqueId val="{00000007-ABCB-40F2-BD08-7287B4D64D7A}"/>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Tables'!$M$20:$P$20</c:f>
              <c:strCache>
                <c:ptCount val="4"/>
                <c:pt idx="0">
                  <c:v>2007-2011
Androscoggin County</c:v>
                </c:pt>
                <c:pt idx="1">
                  <c:v>2015-2019
Androscoggin County</c:v>
                </c:pt>
                <c:pt idx="2">
                  <c:v>2015-2019
Maine</c:v>
                </c:pt>
                <c:pt idx="3">
                  <c:v>2019
U.S.</c:v>
                </c:pt>
              </c:strCache>
            </c:strRef>
          </c:cat>
          <c:val>
            <c:numRef>
              <c:f>'Indicator Tables'!$I$20:$L$20</c:f>
              <c:numCache>
                <c:formatCode>General</c:formatCode>
                <c:ptCount val="4"/>
                <c:pt idx="0">
                  <c:v>12.7</c:v>
                </c:pt>
                <c:pt idx="1">
                  <c:v>28.4</c:v>
                </c:pt>
                <c:pt idx="2">
                  <c:v>29.5</c:v>
                </c:pt>
                <c:pt idx="3">
                  <c:v>22.8</c:v>
                </c:pt>
              </c:numCache>
            </c:numRef>
          </c:val>
          <c:extLst>
            <c:ext xmlns:c16="http://schemas.microsoft.com/office/drawing/2014/chart" uri="{C3380CC4-5D6E-409C-BE32-E72D297353CC}">
              <c16:uniqueId val="{00000008-ABCB-40F2-BD08-7287B4D64D7A}"/>
            </c:ext>
          </c:extLst>
        </c:ser>
        <c:dLbls>
          <c:dLblPos val="outEnd"/>
          <c:showLegendKey val="0"/>
          <c:showVal val="1"/>
          <c:showCatName val="0"/>
          <c:showSerName val="0"/>
          <c:showPercent val="0"/>
          <c:showBubbleSize val="0"/>
        </c:dLbls>
        <c:gapWidth val="150"/>
        <c:axId val="1358079696"/>
        <c:axId val="1358081360"/>
      </c:barChart>
      <c:catAx>
        <c:axId val="1358079696"/>
        <c:scaling>
          <c:orientation val="minMax"/>
        </c:scaling>
        <c:delete val="0"/>
        <c:axPos val="b"/>
        <c:numFmt formatCode="General" sourceLinked="1"/>
        <c:majorTickMark val="out"/>
        <c:minorTickMark val="none"/>
        <c:tickLblPos val="nextTo"/>
        <c:crossAx val="1358081360"/>
        <c:crosses val="autoZero"/>
        <c:auto val="1"/>
        <c:lblAlgn val="ctr"/>
        <c:lblOffset val="100"/>
        <c:noMultiLvlLbl val="0"/>
      </c:catAx>
      <c:valAx>
        <c:axId val="1358081360"/>
        <c:scaling>
          <c:orientation val="minMax"/>
        </c:scaling>
        <c:delete val="1"/>
        <c:axPos val="l"/>
        <c:numFmt formatCode="General" sourceLinked="1"/>
        <c:majorTickMark val="out"/>
        <c:minorTickMark val="none"/>
        <c:tickLblPos val="nextTo"/>
        <c:crossAx val="135807969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Alcohol-induced deaths per 100,000 population</a:t>
            </a:r>
          </a:p>
        </c:rich>
      </c:tx>
      <c:overlay val="0"/>
    </c:title>
    <c:autoTitleDeleted val="0"/>
    <c:plotArea>
      <c:layout/>
      <c:barChart>
        <c:barDir val="col"/>
        <c:grouping val="clustered"/>
        <c:varyColors val="0"/>
        <c:ser>
          <c:idx val="0"/>
          <c:order val="0"/>
          <c:tx>
            <c:strRef>
              <c:f>'Indicator Tables'!$H$21</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E496-4C0C-8D26-54C030A04C59}"/>
              </c:ext>
            </c:extLst>
          </c:dPt>
          <c:dPt>
            <c:idx val="1"/>
            <c:invertIfNegative val="0"/>
            <c:bubble3D val="0"/>
            <c:spPr>
              <a:solidFill>
                <a:srgbClr val="3D6E6F"/>
              </a:solidFill>
            </c:spPr>
            <c:extLst>
              <c:ext xmlns:c16="http://schemas.microsoft.com/office/drawing/2014/chart" uri="{C3380CC4-5D6E-409C-BE32-E72D297353CC}">
                <c16:uniqueId val="{00000003-E496-4C0C-8D26-54C030A04C59}"/>
              </c:ext>
            </c:extLst>
          </c:dPt>
          <c:dPt>
            <c:idx val="2"/>
            <c:invertIfNegative val="0"/>
            <c:bubble3D val="0"/>
            <c:spPr>
              <a:solidFill>
                <a:srgbClr val="A2ADB1"/>
              </a:solidFill>
            </c:spPr>
            <c:extLst>
              <c:ext xmlns:c16="http://schemas.microsoft.com/office/drawing/2014/chart" uri="{C3380CC4-5D6E-409C-BE32-E72D297353CC}">
                <c16:uniqueId val="{00000005-E496-4C0C-8D26-54C030A04C59}"/>
              </c:ext>
            </c:extLst>
          </c:dPt>
          <c:dPt>
            <c:idx val="3"/>
            <c:invertIfNegative val="0"/>
            <c:bubble3D val="0"/>
            <c:spPr>
              <a:solidFill>
                <a:srgbClr val="A2ADB1"/>
              </a:solidFill>
            </c:spPr>
            <c:extLst>
              <c:ext xmlns:c16="http://schemas.microsoft.com/office/drawing/2014/chart" uri="{C3380CC4-5D6E-409C-BE32-E72D297353CC}">
                <c16:uniqueId val="{00000007-E496-4C0C-8D26-54C030A04C5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Tables'!$M$21:$P$21</c:f>
              <c:strCache>
                <c:ptCount val="4"/>
                <c:pt idx="0">
                  <c:v>2007-2011
Androscoggin County</c:v>
                </c:pt>
                <c:pt idx="1">
                  <c:v>2015-2019
Androscoggin County</c:v>
                </c:pt>
                <c:pt idx="2">
                  <c:v>2015-2019
Maine</c:v>
                </c:pt>
                <c:pt idx="3">
                  <c:v>2019
U.S.</c:v>
                </c:pt>
              </c:strCache>
            </c:strRef>
          </c:cat>
          <c:val>
            <c:numRef>
              <c:f>'Indicator Tables'!$I$21:$L$21</c:f>
              <c:numCache>
                <c:formatCode>General</c:formatCode>
                <c:ptCount val="4"/>
                <c:pt idx="0">
                  <c:v>8.8000000000000007</c:v>
                </c:pt>
                <c:pt idx="1">
                  <c:v>14.9</c:v>
                </c:pt>
                <c:pt idx="2">
                  <c:v>11.6</c:v>
                </c:pt>
                <c:pt idx="3">
                  <c:v>10.4</c:v>
                </c:pt>
              </c:numCache>
            </c:numRef>
          </c:val>
          <c:extLst>
            <c:ext xmlns:c16="http://schemas.microsoft.com/office/drawing/2014/chart" uri="{C3380CC4-5D6E-409C-BE32-E72D297353CC}">
              <c16:uniqueId val="{00000008-E496-4C0C-8D26-54C030A04C59}"/>
            </c:ext>
          </c:extLst>
        </c:ser>
        <c:dLbls>
          <c:dLblPos val="outEnd"/>
          <c:showLegendKey val="0"/>
          <c:showVal val="1"/>
          <c:showCatName val="0"/>
          <c:showSerName val="0"/>
          <c:showPercent val="0"/>
          <c:showBubbleSize val="0"/>
        </c:dLbls>
        <c:gapWidth val="150"/>
        <c:axId val="1358078864"/>
        <c:axId val="1358081776"/>
      </c:barChart>
      <c:catAx>
        <c:axId val="1358078864"/>
        <c:scaling>
          <c:orientation val="minMax"/>
        </c:scaling>
        <c:delete val="0"/>
        <c:axPos val="b"/>
        <c:numFmt formatCode="General" sourceLinked="1"/>
        <c:majorTickMark val="out"/>
        <c:minorTickMark val="none"/>
        <c:tickLblPos val="nextTo"/>
        <c:crossAx val="1358081776"/>
        <c:crosses val="autoZero"/>
        <c:auto val="1"/>
        <c:lblAlgn val="ctr"/>
        <c:lblOffset val="100"/>
        <c:noMultiLvlLbl val="0"/>
      </c:catAx>
      <c:valAx>
        <c:axId val="1358081776"/>
        <c:scaling>
          <c:orientation val="minMax"/>
        </c:scaling>
        <c:delete val="1"/>
        <c:axPos val="l"/>
        <c:numFmt formatCode="General" sourceLinked="1"/>
        <c:majorTickMark val="out"/>
        <c:minorTickMark val="none"/>
        <c:tickLblPos val="nextTo"/>
        <c:crossAx val="135807886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Drug-affected infant reports per 1,000 births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447-46E3-B016-1A0CD23A3950}"/>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Sheet1!$A$42:$A$43</c:f>
              <c:strCache>
                <c:ptCount val="2"/>
                <c:pt idx="0">
                  <c:v>2018-2019
Androscoggin County</c:v>
                </c:pt>
                <c:pt idx="1">
                  <c:v>2018-2019
Maine</c:v>
                </c:pt>
              </c:strCache>
            </c:strRef>
          </c:cat>
          <c:val>
            <c:numRef>
              <c:f>Sheet1!$B$42:$B$43</c:f>
              <c:numCache>
                <c:formatCode>General</c:formatCode>
                <c:ptCount val="2"/>
                <c:pt idx="0">
                  <c:v>113.5</c:v>
                </c:pt>
                <c:pt idx="1">
                  <c:v>73.7</c:v>
                </c:pt>
              </c:numCache>
            </c:numRef>
          </c:val>
          <c:extLst>
            <c:ext xmlns:c16="http://schemas.microsoft.com/office/drawing/2014/chart" uri="{C3380CC4-5D6E-409C-BE32-E72D297353CC}">
              <c16:uniqueId val="{00000000-6447-46E3-B016-1A0CD23A3950}"/>
            </c:ext>
          </c:extLst>
        </c:ser>
        <c:dLbls>
          <c:dLblPos val="outEnd"/>
          <c:showLegendKey val="0"/>
          <c:showVal val="1"/>
          <c:showCatName val="0"/>
          <c:showSerName val="0"/>
          <c:showPercent val="0"/>
          <c:showBubbleSize val="0"/>
        </c:dLbls>
        <c:gapWidth val="219"/>
        <c:overlap val="-27"/>
        <c:axId val="1759711488"/>
        <c:axId val="1759711904"/>
      </c:barChart>
      <c:catAx>
        <c:axId val="175971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59711904"/>
        <c:crosses val="autoZero"/>
        <c:auto val="1"/>
        <c:lblAlgn val="ctr"/>
        <c:lblOffset val="100"/>
        <c:noMultiLvlLbl val="0"/>
      </c:catAx>
      <c:valAx>
        <c:axId val="1759711904"/>
        <c:scaling>
          <c:orientation val="minMax"/>
          <c:max val="16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9711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a:solidFill>
                  <a:schemeClr val="tx1"/>
                </a:solidFill>
              </a:rPr>
              <a:t>Drug-affected infant reports</a:t>
            </a:r>
            <a:r>
              <a:rPr lang="en-US" b="1" baseline="0">
                <a:solidFill>
                  <a:schemeClr val="tx1"/>
                </a:solidFill>
              </a:rPr>
              <a:t> per 1,000 births</a:t>
            </a:r>
            <a:endParaRPr lang="en-US"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Sheet1!$A$30:$A$37</c:f>
              <c:numCache>
                <c:formatCode>General</c:formatCode>
                <c:ptCount val="8"/>
                <c:pt idx="0">
                  <c:v>2010</c:v>
                </c:pt>
                <c:pt idx="1">
                  <c:v>2011</c:v>
                </c:pt>
                <c:pt idx="2">
                  <c:v>2012</c:v>
                </c:pt>
                <c:pt idx="3">
                  <c:v>2013</c:v>
                </c:pt>
                <c:pt idx="4">
                  <c:v>2014</c:v>
                </c:pt>
                <c:pt idx="5">
                  <c:v>2015</c:v>
                </c:pt>
                <c:pt idx="6">
                  <c:v>2016</c:v>
                </c:pt>
                <c:pt idx="7">
                  <c:v>2017</c:v>
                </c:pt>
              </c:numCache>
            </c:numRef>
          </c:cat>
          <c:val>
            <c:numRef>
              <c:f>Sheet1!$B$30:$B$37</c:f>
              <c:numCache>
                <c:formatCode>General</c:formatCode>
                <c:ptCount val="8"/>
                <c:pt idx="0">
                  <c:v>41</c:v>
                </c:pt>
                <c:pt idx="1">
                  <c:v>60.4</c:v>
                </c:pt>
                <c:pt idx="2">
                  <c:v>73.900000000000006</c:v>
                </c:pt>
                <c:pt idx="3">
                  <c:v>96.9</c:v>
                </c:pt>
                <c:pt idx="4">
                  <c:v>83.7</c:v>
                </c:pt>
                <c:pt idx="5">
                  <c:v>101.1</c:v>
                </c:pt>
                <c:pt idx="6">
                  <c:v>107.8</c:v>
                </c:pt>
                <c:pt idx="7">
                  <c:v>95.1</c:v>
                </c:pt>
              </c:numCache>
            </c:numRef>
          </c:val>
          <c:smooth val="0"/>
          <c:extLst>
            <c:ext xmlns:c16="http://schemas.microsoft.com/office/drawing/2014/chart" uri="{C3380CC4-5D6E-409C-BE32-E72D297353CC}">
              <c16:uniqueId val="{00000000-713B-4D8A-AE38-E9FDCBB05C02}"/>
            </c:ext>
          </c:extLst>
        </c:ser>
        <c:dLbls>
          <c:showLegendKey val="0"/>
          <c:showVal val="0"/>
          <c:showCatName val="0"/>
          <c:showSerName val="0"/>
          <c:showPercent val="0"/>
          <c:showBubbleSize val="0"/>
        </c:dLbls>
        <c:marker val="1"/>
        <c:smooth val="0"/>
        <c:axId val="717910400"/>
        <c:axId val="717911648"/>
      </c:lineChart>
      <c:catAx>
        <c:axId val="71791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17911648"/>
        <c:crosses val="autoZero"/>
        <c:auto val="1"/>
        <c:lblAlgn val="ctr"/>
        <c:lblOffset val="100"/>
        <c:noMultiLvlLbl val="0"/>
      </c:catAx>
      <c:valAx>
        <c:axId val="717911648"/>
        <c:scaling>
          <c:orientation val="minMax"/>
          <c:max val="16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1791040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Binge drinking (adults)</a:t>
            </a:r>
          </a:p>
        </c:rich>
      </c:tx>
      <c:overlay val="0"/>
    </c:title>
    <c:autoTitleDeleted val="0"/>
    <c:plotArea>
      <c:layout/>
      <c:barChart>
        <c:barDir val="col"/>
        <c:grouping val="clustered"/>
        <c:varyColors val="0"/>
        <c:ser>
          <c:idx val="0"/>
          <c:order val="0"/>
          <c:tx>
            <c:strRef>
              <c:f>'Indicator Tables'!$H$23</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9D2-420C-902B-68AC7BDFF596}"/>
              </c:ext>
            </c:extLst>
          </c:dPt>
          <c:dPt>
            <c:idx val="1"/>
            <c:invertIfNegative val="0"/>
            <c:bubble3D val="0"/>
            <c:spPr>
              <a:solidFill>
                <a:srgbClr val="3D6E6F"/>
              </a:solidFill>
            </c:spPr>
            <c:extLst>
              <c:ext xmlns:c16="http://schemas.microsoft.com/office/drawing/2014/chart" uri="{C3380CC4-5D6E-409C-BE32-E72D297353CC}">
                <c16:uniqueId val="{00000003-99D2-420C-902B-68AC7BDFF596}"/>
              </c:ext>
            </c:extLst>
          </c:dPt>
          <c:dPt>
            <c:idx val="2"/>
            <c:invertIfNegative val="0"/>
            <c:bubble3D val="0"/>
            <c:spPr>
              <a:solidFill>
                <a:srgbClr val="A2ADB1"/>
              </a:solidFill>
            </c:spPr>
            <c:extLst>
              <c:ext xmlns:c16="http://schemas.microsoft.com/office/drawing/2014/chart" uri="{C3380CC4-5D6E-409C-BE32-E72D297353CC}">
                <c16:uniqueId val="{00000005-99D2-420C-902B-68AC7BDFF596}"/>
              </c:ext>
            </c:extLst>
          </c:dPt>
          <c:dPt>
            <c:idx val="3"/>
            <c:invertIfNegative val="0"/>
            <c:bubble3D val="0"/>
            <c:spPr>
              <a:solidFill>
                <a:srgbClr val="A2ADB1"/>
              </a:solidFill>
            </c:spPr>
            <c:extLst>
              <c:ext xmlns:c16="http://schemas.microsoft.com/office/drawing/2014/chart" uri="{C3380CC4-5D6E-409C-BE32-E72D297353CC}">
                <c16:uniqueId val="{00000007-99D2-420C-902B-68AC7BDFF596}"/>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Tables'!$M$23:$P$23</c:f>
              <c:strCache>
                <c:ptCount val="4"/>
                <c:pt idx="0">
                  <c:v>2012-2014
Androscoggin County</c:v>
                </c:pt>
                <c:pt idx="1">
                  <c:v>2015-2017
Androscoggin County</c:v>
                </c:pt>
                <c:pt idx="2">
                  <c:v>2015-2017
Maine</c:v>
                </c:pt>
                <c:pt idx="3">
                  <c:v>2017
U.S.</c:v>
                </c:pt>
              </c:strCache>
            </c:strRef>
          </c:cat>
          <c:val>
            <c:numRef>
              <c:f>'Indicator Tables'!$I$23:$L$23</c:f>
              <c:numCache>
                <c:formatCode>0.0%</c:formatCode>
                <c:ptCount val="4"/>
                <c:pt idx="0">
                  <c:v>0.16400000000000001</c:v>
                </c:pt>
                <c:pt idx="1">
                  <c:v>0.17199999999999999</c:v>
                </c:pt>
                <c:pt idx="2">
                  <c:v>0.17899999999999999</c:v>
                </c:pt>
                <c:pt idx="3">
                  <c:v>0.17399999999999999</c:v>
                </c:pt>
              </c:numCache>
            </c:numRef>
          </c:val>
          <c:extLst>
            <c:ext xmlns:c16="http://schemas.microsoft.com/office/drawing/2014/chart" uri="{C3380CC4-5D6E-409C-BE32-E72D297353CC}">
              <c16:uniqueId val="{00000008-99D2-420C-902B-68AC7BDFF596}"/>
            </c:ext>
          </c:extLst>
        </c:ser>
        <c:dLbls>
          <c:dLblPos val="outEnd"/>
          <c:showLegendKey val="0"/>
          <c:showVal val="1"/>
          <c:showCatName val="0"/>
          <c:showSerName val="0"/>
          <c:showPercent val="0"/>
          <c:showBubbleSize val="0"/>
        </c:dLbls>
        <c:gapWidth val="150"/>
        <c:axId val="1358084272"/>
        <c:axId val="1358078032"/>
      </c:barChart>
      <c:catAx>
        <c:axId val="1358084272"/>
        <c:scaling>
          <c:orientation val="minMax"/>
        </c:scaling>
        <c:delete val="0"/>
        <c:axPos val="b"/>
        <c:numFmt formatCode="General" sourceLinked="1"/>
        <c:majorTickMark val="out"/>
        <c:minorTickMark val="none"/>
        <c:tickLblPos val="nextTo"/>
        <c:crossAx val="1358078032"/>
        <c:crosses val="autoZero"/>
        <c:auto val="1"/>
        <c:lblAlgn val="ctr"/>
        <c:lblOffset val="100"/>
        <c:noMultiLvlLbl val="0"/>
      </c:catAx>
      <c:valAx>
        <c:axId val="1358078032"/>
        <c:scaling>
          <c:orientation val="minMax"/>
          <c:min val="0"/>
        </c:scaling>
        <c:delete val="1"/>
        <c:axPos val="l"/>
        <c:numFmt formatCode="0.0%" sourceLinked="1"/>
        <c:majorTickMark val="out"/>
        <c:minorTickMark val="none"/>
        <c:tickLblPos val="nextTo"/>
        <c:crossAx val="1358084272"/>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Binge drinking (high school students)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81AC-403B-9A31-D38C6004849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1AC-403B-9A31-D38C6004849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Sheet1!$A$1:$A$3</c:f>
              <c:strCache>
                <c:ptCount val="3"/>
                <c:pt idx="0">
                  <c:v>2015
Androscoggin County</c:v>
                </c:pt>
                <c:pt idx="1">
                  <c:v>2019
Androscoggin County</c:v>
                </c:pt>
                <c:pt idx="2">
                  <c:v>2109
Maine</c:v>
                </c:pt>
              </c:strCache>
            </c:strRef>
          </c:cat>
          <c:val>
            <c:numRef>
              <c:f>Sheet1!$B$1:$B$3</c:f>
              <c:numCache>
                <c:formatCode>0.0%</c:formatCode>
                <c:ptCount val="3"/>
                <c:pt idx="0">
                  <c:v>9.0999999999999998E-2</c:v>
                </c:pt>
                <c:pt idx="1">
                  <c:v>6.2E-2</c:v>
                </c:pt>
                <c:pt idx="2">
                  <c:v>8.2000000000000003E-2</c:v>
                </c:pt>
              </c:numCache>
            </c:numRef>
          </c:val>
          <c:extLst>
            <c:ext xmlns:c16="http://schemas.microsoft.com/office/drawing/2014/chart" uri="{C3380CC4-5D6E-409C-BE32-E72D297353CC}">
              <c16:uniqueId val="{00000000-81AC-403B-9A31-D38C6004849F}"/>
            </c:ext>
          </c:extLst>
        </c:ser>
        <c:dLbls>
          <c:dLblPos val="outEnd"/>
          <c:showLegendKey val="0"/>
          <c:showVal val="1"/>
          <c:showCatName val="0"/>
          <c:showSerName val="0"/>
          <c:showPercent val="0"/>
          <c:showBubbleSize val="0"/>
        </c:dLbls>
        <c:gapWidth val="219"/>
        <c:overlap val="-27"/>
        <c:axId val="1759708576"/>
        <c:axId val="1759714400"/>
      </c:barChart>
      <c:catAx>
        <c:axId val="1759708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59714400"/>
        <c:crosses val="autoZero"/>
        <c:auto val="1"/>
        <c:lblAlgn val="ctr"/>
        <c:lblOffset val="100"/>
        <c:noMultiLvlLbl val="0"/>
      </c:catAx>
      <c:valAx>
        <c:axId val="1759714400"/>
        <c:scaling>
          <c:orientation val="minMax"/>
        </c:scaling>
        <c:delete val="1"/>
        <c:axPos val="l"/>
        <c:numFmt formatCode="0.0%" sourceLinked="1"/>
        <c:majorTickMark val="none"/>
        <c:minorTickMark val="none"/>
        <c:tickLblPos val="nextTo"/>
        <c:crossAx val="1759708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Past 30-day</a:t>
            </a:r>
            <a:r>
              <a:rPr lang="en-US" b="1" baseline="0" dirty="0">
                <a:solidFill>
                  <a:schemeClr val="tx1"/>
                </a:solidFill>
              </a:rPr>
              <a:t> misuse of prescription drugs (high school students)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Sheet7!$A$10</c:f>
              <c:strCache>
                <c:ptCount val="1"/>
                <c:pt idx="0">
                  <c:v>Maine (2019)</c:v>
                </c:pt>
              </c:strCache>
            </c:strRef>
          </c:cat>
          <c:val>
            <c:numRef>
              <c:f>Sheet7!$B$10</c:f>
              <c:numCache>
                <c:formatCode>0.0%</c:formatCode>
                <c:ptCount val="1"/>
                <c:pt idx="0">
                  <c:v>0.05</c:v>
                </c:pt>
              </c:numCache>
            </c:numRef>
          </c:val>
          <c:extLst>
            <c:ext xmlns:c16="http://schemas.microsoft.com/office/drawing/2014/chart" uri="{C3380CC4-5D6E-409C-BE32-E72D297353CC}">
              <c16:uniqueId val="{00000000-91C1-437A-8DBD-0F3593401A11}"/>
            </c:ext>
          </c:extLst>
        </c:ser>
        <c:dLbls>
          <c:dLblPos val="outEnd"/>
          <c:showLegendKey val="0"/>
          <c:showVal val="1"/>
          <c:showCatName val="0"/>
          <c:showSerName val="0"/>
          <c:showPercent val="0"/>
          <c:showBubbleSize val="0"/>
        </c:dLbls>
        <c:gapWidth val="219"/>
        <c:overlap val="-27"/>
        <c:axId val="400033536"/>
        <c:axId val="400043520"/>
      </c:barChart>
      <c:catAx>
        <c:axId val="40003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00043520"/>
        <c:crosses val="autoZero"/>
        <c:auto val="1"/>
        <c:lblAlgn val="ctr"/>
        <c:lblOffset val="100"/>
        <c:noMultiLvlLbl val="0"/>
      </c:catAx>
      <c:valAx>
        <c:axId val="400043520"/>
        <c:scaling>
          <c:orientation val="minMax"/>
          <c:max val="0.1"/>
        </c:scaling>
        <c:delete val="1"/>
        <c:axPos val="l"/>
        <c:numFmt formatCode="0.0%" sourceLinked="1"/>
        <c:majorTickMark val="out"/>
        <c:minorTickMark val="none"/>
        <c:tickLblPos val="nextTo"/>
        <c:crossAx val="400033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tx1"/>
                </a:solidFill>
              </a:rPr>
              <a:t>Past 30-day misuse</a:t>
            </a:r>
            <a:r>
              <a:rPr lang="en-US" b="1" baseline="0" dirty="0">
                <a:solidFill>
                  <a:schemeClr val="tx1"/>
                </a:solidFill>
              </a:rPr>
              <a:t> of prescription drugs (high school students)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spPr>
            <a:ln w="28575" cap="rnd">
              <a:solidFill>
                <a:schemeClr val="accent2"/>
              </a:solidFill>
              <a:round/>
            </a:ln>
            <a:effectLst/>
          </c:spPr>
          <c:marker>
            <c:symbol val="circle"/>
            <c:size val="5"/>
            <c:spPr>
              <a:solidFill>
                <a:schemeClr val="accent2"/>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Sheet1!$A$19:$A$23</c:f>
              <c:numCache>
                <c:formatCode>General</c:formatCode>
                <c:ptCount val="5"/>
                <c:pt idx="0">
                  <c:v>2011</c:v>
                </c:pt>
                <c:pt idx="1">
                  <c:v>2013</c:v>
                </c:pt>
                <c:pt idx="2">
                  <c:v>2015</c:v>
                </c:pt>
                <c:pt idx="3">
                  <c:v>2017</c:v>
                </c:pt>
                <c:pt idx="4">
                  <c:v>2019</c:v>
                </c:pt>
              </c:numCache>
            </c:numRef>
          </c:cat>
          <c:val>
            <c:numRef>
              <c:f>Sheet1!$B$19:$B$23</c:f>
              <c:numCache>
                <c:formatCode>0.0%</c:formatCode>
                <c:ptCount val="5"/>
                <c:pt idx="0">
                  <c:v>7.1999999999999995E-2</c:v>
                </c:pt>
                <c:pt idx="1">
                  <c:v>4.7E-2</c:v>
                </c:pt>
                <c:pt idx="2">
                  <c:v>5.0999999999999997E-2</c:v>
                </c:pt>
                <c:pt idx="3">
                  <c:v>7.4999999999999997E-2</c:v>
                </c:pt>
                <c:pt idx="4">
                  <c:v>5.5E-2</c:v>
                </c:pt>
              </c:numCache>
            </c:numRef>
          </c:val>
          <c:smooth val="0"/>
          <c:extLst>
            <c:ext xmlns:c16="http://schemas.microsoft.com/office/drawing/2014/chart" uri="{C3380CC4-5D6E-409C-BE32-E72D297353CC}">
              <c16:uniqueId val="{00000000-AADA-4BEF-9EC9-DEF65F875543}"/>
            </c:ext>
          </c:extLst>
        </c:ser>
        <c:dLbls>
          <c:dLblPos val="t"/>
          <c:showLegendKey val="0"/>
          <c:showVal val="1"/>
          <c:showCatName val="0"/>
          <c:showSerName val="0"/>
          <c:showPercent val="0"/>
          <c:showBubbleSize val="0"/>
        </c:dLbls>
        <c:marker val="1"/>
        <c:smooth val="0"/>
        <c:axId val="1506153424"/>
        <c:axId val="1506154256"/>
      </c:lineChart>
      <c:catAx>
        <c:axId val="150615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06154256"/>
        <c:crosses val="autoZero"/>
        <c:auto val="1"/>
        <c:lblAlgn val="ctr"/>
        <c:lblOffset val="100"/>
        <c:noMultiLvlLbl val="0"/>
      </c:catAx>
      <c:valAx>
        <c:axId val="1506154256"/>
        <c:scaling>
          <c:orientation val="minMax"/>
          <c:max val="0.1"/>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50615342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Overdose emergency medical service responses per 10,000 population</a:t>
            </a:r>
          </a:p>
        </c:rich>
      </c:tx>
      <c:overlay val="0"/>
    </c:title>
    <c:autoTitleDeleted val="0"/>
    <c:plotArea>
      <c:layout/>
      <c:barChart>
        <c:barDir val="col"/>
        <c:grouping val="clustered"/>
        <c:varyColors val="0"/>
        <c:ser>
          <c:idx val="0"/>
          <c:order val="0"/>
          <c:tx>
            <c:strRef>
              <c:f>'Indicator Tables'!$H$26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89DE-4318-A2EA-FBCF4299AF2E}"/>
              </c:ext>
            </c:extLst>
          </c:dPt>
          <c:dPt>
            <c:idx val="1"/>
            <c:invertIfNegative val="0"/>
            <c:bubble3D val="0"/>
            <c:spPr>
              <a:solidFill>
                <a:srgbClr val="3D6E6F"/>
              </a:solidFill>
            </c:spPr>
            <c:extLst>
              <c:ext xmlns:c16="http://schemas.microsoft.com/office/drawing/2014/chart" uri="{C3380CC4-5D6E-409C-BE32-E72D297353CC}">
                <c16:uniqueId val="{00000003-89DE-4318-A2EA-FBCF4299AF2E}"/>
              </c:ext>
            </c:extLst>
          </c:dPt>
          <c:dPt>
            <c:idx val="2"/>
            <c:invertIfNegative val="0"/>
            <c:bubble3D val="0"/>
            <c:spPr>
              <a:solidFill>
                <a:srgbClr val="A2ADB1"/>
              </a:solidFill>
            </c:spPr>
            <c:extLst>
              <c:ext xmlns:c16="http://schemas.microsoft.com/office/drawing/2014/chart" uri="{C3380CC4-5D6E-409C-BE32-E72D297353CC}">
                <c16:uniqueId val="{00000005-89DE-4318-A2EA-FBCF4299AF2E}"/>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Tables'!$M$26:$O$26</c:f>
              <c:strCache>
                <c:ptCount val="3"/>
                <c:pt idx="0">
                  <c:v>2019
Androscoggin County</c:v>
                </c:pt>
                <c:pt idx="1">
                  <c:v>2020
Androscoggin County</c:v>
                </c:pt>
                <c:pt idx="2">
                  <c:v>2020
Maine</c:v>
                </c:pt>
              </c:strCache>
            </c:strRef>
          </c:cat>
          <c:val>
            <c:numRef>
              <c:f>'Indicator Tables'!$I$26:$K$26</c:f>
              <c:numCache>
                <c:formatCode>General</c:formatCode>
                <c:ptCount val="3"/>
                <c:pt idx="0">
                  <c:v>96.2</c:v>
                </c:pt>
                <c:pt idx="1">
                  <c:v>108.1</c:v>
                </c:pt>
                <c:pt idx="2">
                  <c:v>76.7</c:v>
                </c:pt>
              </c:numCache>
            </c:numRef>
          </c:val>
          <c:extLst>
            <c:ext xmlns:c16="http://schemas.microsoft.com/office/drawing/2014/chart" uri="{C3380CC4-5D6E-409C-BE32-E72D297353CC}">
              <c16:uniqueId val="{00000006-89DE-4318-A2EA-FBCF4299AF2E}"/>
            </c:ext>
          </c:extLst>
        </c:ser>
        <c:dLbls>
          <c:dLblPos val="outEnd"/>
          <c:showLegendKey val="0"/>
          <c:showVal val="1"/>
          <c:showCatName val="0"/>
          <c:showSerName val="0"/>
          <c:showPercent val="0"/>
          <c:showBubbleSize val="0"/>
        </c:dLbls>
        <c:gapWidth val="150"/>
        <c:axId val="1358085520"/>
        <c:axId val="1358085936"/>
      </c:barChart>
      <c:catAx>
        <c:axId val="1358085520"/>
        <c:scaling>
          <c:orientation val="minMax"/>
        </c:scaling>
        <c:delete val="0"/>
        <c:axPos val="b"/>
        <c:numFmt formatCode="General" sourceLinked="1"/>
        <c:majorTickMark val="out"/>
        <c:minorTickMark val="none"/>
        <c:tickLblPos val="nextTo"/>
        <c:crossAx val="1358085936"/>
        <c:crosses val="autoZero"/>
        <c:auto val="1"/>
        <c:lblAlgn val="ctr"/>
        <c:lblOffset val="100"/>
        <c:noMultiLvlLbl val="0"/>
      </c:catAx>
      <c:valAx>
        <c:axId val="1358085936"/>
        <c:scaling>
          <c:orientation val="minMax"/>
        </c:scaling>
        <c:delete val="1"/>
        <c:axPos val="l"/>
        <c:numFmt formatCode="General" sourceLinked="1"/>
        <c:majorTickMark val="out"/>
        <c:minorTickMark val="none"/>
        <c:tickLblPos val="nextTo"/>
        <c:crossAx val="13580855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276094276094277E-2"/>
          <c:y val="4.0204678362573097E-2"/>
          <c:w val="0.74032317929955727"/>
          <c:h val="0.79750253257816461"/>
        </c:manualLayout>
      </c:layout>
      <c:barChart>
        <c:barDir val="bar"/>
        <c:grouping val="clustered"/>
        <c:varyColors val="0"/>
        <c:ser>
          <c:idx val="0"/>
          <c:order val="0"/>
          <c:tx>
            <c:strRef>
              <c:f>'Age Chart - Androscoggin'!$B$3</c:f>
              <c:strCache>
                <c:ptCount val="1"/>
                <c:pt idx="0">
                  <c:v>2010</c:v>
                </c:pt>
              </c:strCache>
            </c:strRef>
          </c:tx>
          <c:spPr>
            <a:solidFill>
              <a:schemeClr val="accent1"/>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1-D6AD-434B-9BDB-C0B6A9833B8D}"/>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D6AD-434B-9BDB-C0B6A9833B8D}"/>
              </c:ext>
            </c:extLst>
          </c:dPt>
          <c:dPt>
            <c:idx val="2"/>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5-D6AD-434B-9BDB-C0B6A9833B8D}"/>
              </c:ext>
            </c:extLst>
          </c:dPt>
          <c:dPt>
            <c:idx val="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7-D6AD-434B-9BDB-C0B6A9833B8D}"/>
              </c:ext>
            </c:extLst>
          </c:dPt>
          <c:dPt>
            <c:idx val="4"/>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9-D6AD-434B-9BDB-C0B6A9833B8D}"/>
              </c:ext>
            </c:extLst>
          </c:dPt>
          <c:dPt>
            <c:idx val="5"/>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B-D6AD-434B-9BDB-C0B6A9833B8D}"/>
              </c:ext>
            </c:extLst>
          </c:dPt>
          <c:dPt>
            <c:idx val="6"/>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D-D6AD-434B-9BDB-C0B6A9833B8D}"/>
              </c:ext>
            </c:extLst>
          </c:dPt>
          <c:dPt>
            <c:idx val="7"/>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F-D6AD-434B-9BDB-C0B6A9833B8D}"/>
              </c:ext>
            </c:extLst>
          </c:dPt>
          <c:dPt>
            <c:idx val="8"/>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1-D6AD-434B-9BDB-C0B6A9833B8D}"/>
              </c:ext>
            </c:extLst>
          </c:dPt>
          <c:dPt>
            <c:idx val="9"/>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3-D6AD-434B-9BDB-C0B6A9833B8D}"/>
              </c:ext>
            </c:extLst>
          </c:dPt>
          <c:dPt>
            <c:idx val="1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5-D6AD-434B-9BDB-C0B6A9833B8D}"/>
              </c:ext>
            </c:extLst>
          </c:dPt>
          <c:dPt>
            <c:idx val="11"/>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7-D6AD-434B-9BDB-C0B6A9833B8D}"/>
              </c:ext>
            </c:extLst>
          </c:dPt>
          <c:dPt>
            <c:idx val="12"/>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19-D6AD-434B-9BDB-C0B6A9833B8D}"/>
              </c:ext>
            </c:extLst>
          </c:dPt>
          <c:dPt>
            <c:idx val="13"/>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B-D6AD-434B-9BDB-C0B6A9833B8D}"/>
              </c:ext>
            </c:extLst>
          </c:dPt>
          <c:dPt>
            <c:idx val="14"/>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D-D6AD-434B-9BDB-C0B6A9833B8D}"/>
              </c:ext>
            </c:extLst>
          </c:dPt>
          <c:dPt>
            <c:idx val="15"/>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F-D6AD-434B-9BDB-C0B6A9833B8D}"/>
              </c:ext>
            </c:extLst>
          </c:dPt>
          <c:dPt>
            <c:idx val="16"/>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1-D6AD-434B-9BDB-C0B6A9833B8D}"/>
              </c:ext>
            </c:extLst>
          </c:dPt>
          <c:dPt>
            <c:idx val="17"/>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23-D6AD-434B-9BDB-C0B6A9833B8D}"/>
              </c:ext>
            </c:extLst>
          </c:dPt>
          <c:cat>
            <c:strRef>
              <c:f>'Age Chart - Androscoggin'!$A$4:$A$21</c:f>
              <c:strCache>
                <c:ptCount val="18"/>
                <c:pt idx="0">
                  <c:v>Under 5</c:v>
                </c:pt>
                <c:pt idx="1">
                  <c:v>   5-9</c:v>
                </c:pt>
                <c:pt idx="2">
                  <c:v> 10-14</c:v>
                </c:pt>
                <c:pt idx="3">
                  <c:v> 15-19</c:v>
                </c:pt>
                <c:pt idx="4">
                  <c:v> 20-24</c:v>
                </c:pt>
                <c:pt idx="5">
                  <c:v> 25-29</c:v>
                </c:pt>
                <c:pt idx="6">
                  <c:v> 30-34</c:v>
                </c:pt>
                <c:pt idx="7">
                  <c:v> 35-39</c:v>
                </c:pt>
                <c:pt idx="8">
                  <c:v> 40-44</c:v>
                </c:pt>
                <c:pt idx="9">
                  <c:v> 45-49</c:v>
                </c:pt>
                <c:pt idx="10">
                  <c:v> 50-54</c:v>
                </c:pt>
                <c:pt idx="11">
                  <c:v> 55-59</c:v>
                </c:pt>
                <c:pt idx="12">
                  <c:v> 60-64</c:v>
                </c:pt>
                <c:pt idx="13">
                  <c:v> 65-69</c:v>
                </c:pt>
                <c:pt idx="14">
                  <c:v> 70-74</c:v>
                </c:pt>
                <c:pt idx="15">
                  <c:v> 75-79</c:v>
                </c:pt>
                <c:pt idx="16">
                  <c:v> 80-84</c:v>
                </c:pt>
                <c:pt idx="17">
                  <c:v>    85+</c:v>
                </c:pt>
              </c:strCache>
            </c:strRef>
          </c:cat>
          <c:val>
            <c:numRef>
              <c:f>'Age Chart - Androscoggin'!$B$4:$B$21</c:f>
              <c:numCache>
                <c:formatCode>0</c:formatCode>
                <c:ptCount val="18"/>
                <c:pt idx="0">
                  <c:v>6886</c:v>
                </c:pt>
                <c:pt idx="1">
                  <c:v>6586</c:v>
                </c:pt>
                <c:pt idx="2">
                  <c:v>6616</c:v>
                </c:pt>
                <c:pt idx="3">
                  <c:v>7276</c:v>
                </c:pt>
                <c:pt idx="4">
                  <c:v>6966</c:v>
                </c:pt>
                <c:pt idx="5">
                  <c:v>6458</c:v>
                </c:pt>
                <c:pt idx="6">
                  <c:v>6502</c:v>
                </c:pt>
                <c:pt idx="7">
                  <c:v>6796</c:v>
                </c:pt>
                <c:pt idx="8">
                  <c:v>7647</c:v>
                </c:pt>
                <c:pt idx="9">
                  <c:v>8704</c:v>
                </c:pt>
                <c:pt idx="10">
                  <c:v>8323</c:v>
                </c:pt>
                <c:pt idx="11">
                  <c:v>7321</c:v>
                </c:pt>
                <c:pt idx="12">
                  <c:v>6437</c:v>
                </c:pt>
                <c:pt idx="13">
                  <c:v>4463</c:v>
                </c:pt>
                <c:pt idx="14">
                  <c:v>3393</c:v>
                </c:pt>
                <c:pt idx="15">
                  <c:v>2953</c:v>
                </c:pt>
                <c:pt idx="16">
                  <c:v>2209</c:v>
                </c:pt>
                <c:pt idx="17">
                  <c:v>2166</c:v>
                </c:pt>
              </c:numCache>
            </c:numRef>
          </c:val>
          <c:extLst>
            <c:ext xmlns:c16="http://schemas.microsoft.com/office/drawing/2014/chart" uri="{C3380CC4-5D6E-409C-BE32-E72D297353CC}">
              <c16:uniqueId val="{00000024-D6AD-434B-9BDB-C0B6A9833B8D}"/>
            </c:ext>
          </c:extLst>
        </c:ser>
        <c:dLbls>
          <c:showLegendKey val="0"/>
          <c:showVal val="0"/>
          <c:showCatName val="0"/>
          <c:showSerName val="0"/>
          <c:showPercent val="0"/>
          <c:showBubbleSize val="0"/>
        </c:dLbls>
        <c:gapWidth val="50"/>
        <c:axId val="369730160"/>
        <c:axId val="369730576"/>
      </c:barChart>
      <c:catAx>
        <c:axId val="369730160"/>
        <c:scaling>
          <c:orientation val="maxMin"/>
        </c:scaling>
        <c:delete val="0"/>
        <c:axPos val="r"/>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85000"/>
                    <a:lumOff val="15000"/>
                  </a:schemeClr>
                </a:solidFill>
                <a:latin typeface="+mn-lt"/>
                <a:ea typeface="+mn-ea"/>
                <a:cs typeface="+mn-cs"/>
              </a:defRPr>
            </a:pPr>
            <a:endParaRPr lang="en-US"/>
          </a:p>
        </c:txPr>
        <c:crossAx val="369730576"/>
        <c:crosses val="autoZero"/>
        <c:auto val="1"/>
        <c:lblAlgn val="ctr"/>
        <c:lblOffset val="100"/>
        <c:noMultiLvlLbl val="0"/>
      </c:catAx>
      <c:valAx>
        <c:axId val="369730576"/>
        <c:scaling>
          <c:orientation val="maxMin"/>
        </c:scaling>
        <c:delete val="0"/>
        <c:axPos val="b"/>
        <c:majorGridlines>
          <c:spPr>
            <a:ln w="9525" cap="flat" cmpd="sng" algn="ctr">
              <a:noFill/>
              <a:round/>
            </a:ln>
            <a:effectLst/>
          </c:spPr>
        </c:majorGridlines>
        <c:title>
          <c:tx>
            <c:rich>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r>
                  <a:rPr lang="en-US" b="1">
                    <a:solidFill>
                      <a:schemeClr val="tx1">
                        <a:lumMod val="85000"/>
                        <a:lumOff val="15000"/>
                      </a:schemeClr>
                    </a:solidFill>
                  </a:rPr>
                  <a:t>Population in 2010</a:t>
                </a:r>
              </a:p>
            </c:rich>
          </c:tx>
          <c:layout>
            <c:manualLayout>
              <c:xMode val="edge"/>
              <c:yMode val="edge"/>
              <c:x val="0.46213314244810305"/>
              <c:y val="0.92615117189298701"/>
            </c:manualLayout>
          </c:layout>
          <c:overlay val="0"/>
          <c:spPr>
            <a:noFill/>
            <a:ln>
              <a:noFill/>
            </a:ln>
            <a:effectLst/>
          </c:spPr>
          <c:txPr>
            <a:bodyPr rot="0" spcFirstLastPara="1" vertOverflow="ellipsis" vert="horz" wrap="square" anchor="ctr" anchorCtr="1"/>
            <a:lstStyle/>
            <a:p>
              <a:pPr algn="ctr">
                <a:defRPr sz="1000" b="1" i="0" u="none" strike="noStrike" kern="1200" baseline="0">
                  <a:solidFill>
                    <a:schemeClr val="tx1">
                      <a:lumMod val="85000"/>
                      <a:lumOff val="15000"/>
                    </a:schemeClr>
                  </a:solidFill>
                  <a:latin typeface="+mn-lt"/>
                  <a:ea typeface="+mn-ea"/>
                  <a:cs typeface="+mn-cs"/>
                </a:defRPr>
              </a:pPr>
              <a:endParaRPr lang="en-US"/>
            </a:p>
          </c:txPr>
        </c:title>
        <c:numFmt formatCode="#,##0" sourceLinked="0"/>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n-lt"/>
                <a:ea typeface="+mn-ea"/>
                <a:cs typeface="+mn-cs"/>
              </a:defRPr>
            </a:pPr>
            <a:endParaRPr lang="en-US"/>
          </a:p>
        </c:txPr>
        <c:crossAx val="36973016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Past-30-day e-cigarette use (high school students)</a:t>
            </a:r>
          </a:p>
        </c:rich>
      </c:tx>
      <c:overlay val="0"/>
    </c:title>
    <c:autoTitleDeleted val="0"/>
    <c:plotArea>
      <c:layout/>
      <c:barChart>
        <c:barDir val="col"/>
        <c:grouping val="clustered"/>
        <c:varyColors val="0"/>
        <c:ser>
          <c:idx val="0"/>
          <c:order val="0"/>
          <c:tx>
            <c:strRef>
              <c:f>'Indicator Tables'!$H$27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302-4242-AD8A-26642C7EC165}"/>
              </c:ext>
            </c:extLst>
          </c:dPt>
          <c:dPt>
            <c:idx val="1"/>
            <c:invertIfNegative val="0"/>
            <c:bubble3D val="0"/>
            <c:spPr>
              <a:solidFill>
                <a:srgbClr val="3D6E6F"/>
              </a:solidFill>
            </c:spPr>
            <c:extLst>
              <c:ext xmlns:c16="http://schemas.microsoft.com/office/drawing/2014/chart" uri="{C3380CC4-5D6E-409C-BE32-E72D297353CC}">
                <c16:uniqueId val="{00000003-0302-4242-AD8A-26642C7EC165}"/>
              </c:ext>
            </c:extLst>
          </c:dPt>
          <c:dPt>
            <c:idx val="2"/>
            <c:invertIfNegative val="0"/>
            <c:bubble3D val="0"/>
            <c:spPr>
              <a:solidFill>
                <a:srgbClr val="A2ADB1"/>
              </a:solidFill>
            </c:spPr>
            <c:extLst>
              <c:ext xmlns:c16="http://schemas.microsoft.com/office/drawing/2014/chart" uri="{C3380CC4-5D6E-409C-BE32-E72D297353CC}">
                <c16:uniqueId val="{00000005-0302-4242-AD8A-26642C7EC165}"/>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Tables'!$M$27:$O$27</c:f>
              <c:strCache>
                <c:ptCount val="3"/>
                <c:pt idx="0">
                  <c:v>2017
Androscoggin County</c:v>
                </c:pt>
                <c:pt idx="1">
                  <c:v>2019
Androscoggin County</c:v>
                </c:pt>
                <c:pt idx="2">
                  <c:v>2019
Maine</c:v>
                </c:pt>
              </c:strCache>
            </c:strRef>
          </c:cat>
          <c:val>
            <c:numRef>
              <c:f>'Indicator Tables'!$I$27:$K$27</c:f>
              <c:numCache>
                <c:formatCode>0.0%</c:formatCode>
                <c:ptCount val="3"/>
                <c:pt idx="0">
                  <c:v>0.14099999999999999</c:v>
                </c:pt>
                <c:pt idx="1">
                  <c:v>0.28299999999999997</c:v>
                </c:pt>
                <c:pt idx="2">
                  <c:v>0.28699999999999998</c:v>
                </c:pt>
              </c:numCache>
            </c:numRef>
          </c:val>
          <c:extLst>
            <c:ext xmlns:c16="http://schemas.microsoft.com/office/drawing/2014/chart" uri="{C3380CC4-5D6E-409C-BE32-E72D297353CC}">
              <c16:uniqueId val="{00000006-0302-4242-AD8A-26642C7EC165}"/>
            </c:ext>
          </c:extLst>
        </c:ser>
        <c:dLbls>
          <c:dLblPos val="outEnd"/>
          <c:showLegendKey val="0"/>
          <c:showVal val="1"/>
          <c:showCatName val="0"/>
          <c:showSerName val="0"/>
          <c:showPercent val="0"/>
          <c:showBubbleSize val="0"/>
        </c:dLbls>
        <c:gapWidth val="150"/>
        <c:axId val="719996704"/>
        <c:axId val="857592832"/>
      </c:barChart>
      <c:catAx>
        <c:axId val="719996704"/>
        <c:scaling>
          <c:orientation val="minMax"/>
        </c:scaling>
        <c:delete val="0"/>
        <c:axPos val="b"/>
        <c:numFmt formatCode="General" sourceLinked="1"/>
        <c:majorTickMark val="out"/>
        <c:minorTickMark val="none"/>
        <c:tickLblPos val="nextTo"/>
        <c:crossAx val="857592832"/>
        <c:crosses val="autoZero"/>
        <c:auto val="1"/>
        <c:lblAlgn val="ctr"/>
        <c:lblOffset val="100"/>
        <c:noMultiLvlLbl val="0"/>
      </c:catAx>
      <c:valAx>
        <c:axId val="857592832"/>
        <c:scaling>
          <c:orientation val="minMax"/>
        </c:scaling>
        <c:delete val="1"/>
        <c:axPos val="l"/>
        <c:numFmt formatCode="0.0%" sourceLinked="1"/>
        <c:majorTickMark val="out"/>
        <c:minorTickMark val="none"/>
        <c:tickLblPos val="nextTo"/>
        <c:crossAx val="719996704"/>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Fair or poor health (self-rated)</a:t>
            </a:r>
          </a:p>
        </c:rich>
      </c:tx>
      <c:overlay val="0"/>
    </c:title>
    <c:autoTitleDeleted val="0"/>
    <c:plotArea>
      <c:layout/>
      <c:barChart>
        <c:barDir val="col"/>
        <c:grouping val="clustered"/>
        <c:varyColors val="0"/>
        <c:ser>
          <c:idx val="0"/>
          <c:order val="0"/>
          <c:tx>
            <c:strRef>
              <c:f>'Indicator Tables (2)'!$H$4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9AF6-4316-BEDD-72E1A4B80302}"/>
              </c:ext>
            </c:extLst>
          </c:dPt>
          <c:dPt>
            <c:idx val="1"/>
            <c:invertIfNegative val="0"/>
            <c:bubble3D val="0"/>
            <c:spPr>
              <a:solidFill>
                <a:srgbClr val="3D6E6F"/>
              </a:solidFill>
            </c:spPr>
            <c:extLst>
              <c:ext xmlns:c16="http://schemas.microsoft.com/office/drawing/2014/chart" uri="{C3380CC4-5D6E-409C-BE32-E72D297353CC}">
                <c16:uniqueId val="{00000003-9AF6-4316-BEDD-72E1A4B80302}"/>
              </c:ext>
            </c:extLst>
          </c:dPt>
          <c:dPt>
            <c:idx val="2"/>
            <c:invertIfNegative val="0"/>
            <c:bubble3D val="0"/>
            <c:spPr>
              <a:solidFill>
                <a:srgbClr val="A2ADB1"/>
              </a:solidFill>
            </c:spPr>
            <c:extLst>
              <c:ext xmlns:c16="http://schemas.microsoft.com/office/drawing/2014/chart" uri="{C3380CC4-5D6E-409C-BE32-E72D297353CC}">
                <c16:uniqueId val="{00000005-9AF6-4316-BEDD-72E1A4B80302}"/>
              </c:ext>
            </c:extLst>
          </c:dPt>
          <c:dPt>
            <c:idx val="3"/>
            <c:invertIfNegative val="0"/>
            <c:bubble3D val="0"/>
            <c:spPr>
              <a:solidFill>
                <a:srgbClr val="A2ADB1"/>
              </a:solidFill>
            </c:spPr>
            <c:extLst>
              <c:ext xmlns:c16="http://schemas.microsoft.com/office/drawing/2014/chart" uri="{C3380CC4-5D6E-409C-BE32-E72D297353CC}">
                <c16:uniqueId val="{00000007-9AF6-4316-BEDD-72E1A4B8030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 (2)'!$M$4:$P$4</c:f>
              <c:strCache>
                <c:ptCount val="4"/>
                <c:pt idx="0">
                  <c:v>2011-2013
Androscoggin County</c:v>
                </c:pt>
                <c:pt idx="1">
                  <c:v>2015-2017
Androscoggin County</c:v>
                </c:pt>
                <c:pt idx="2">
                  <c:v>2015-2017
Maine</c:v>
                </c:pt>
                <c:pt idx="3">
                  <c:v>2018
U.S.</c:v>
                </c:pt>
              </c:strCache>
            </c:strRef>
          </c:cat>
          <c:val>
            <c:numRef>
              <c:f>'Indicator Tables (2)'!$I$4:$L$4</c:f>
              <c:numCache>
                <c:formatCode>0.0%</c:formatCode>
                <c:ptCount val="4"/>
                <c:pt idx="0">
                  <c:v>0.16800000000000001</c:v>
                </c:pt>
                <c:pt idx="1">
                  <c:v>0.2</c:v>
                </c:pt>
                <c:pt idx="2">
                  <c:v>0.16200000000000001</c:v>
                </c:pt>
                <c:pt idx="3">
                  <c:v>0.17299999999999999</c:v>
                </c:pt>
              </c:numCache>
            </c:numRef>
          </c:val>
          <c:extLst>
            <c:ext xmlns:c16="http://schemas.microsoft.com/office/drawing/2014/chart" uri="{C3380CC4-5D6E-409C-BE32-E72D297353CC}">
              <c16:uniqueId val="{00000008-9AF6-4316-BEDD-72E1A4B80302}"/>
            </c:ext>
          </c:extLst>
        </c:ser>
        <c:dLbls>
          <c:dLblPos val="outEnd"/>
          <c:showLegendKey val="0"/>
          <c:showVal val="1"/>
          <c:showCatName val="0"/>
          <c:showSerName val="0"/>
          <c:showPercent val="0"/>
          <c:showBubbleSize val="0"/>
        </c:dLbls>
        <c:gapWidth val="150"/>
        <c:axId val="1351216256"/>
        <c:axId val="1351207104"/>
      </c:barChart>
      <c:catAx>
        <c:axId val="1351216256"/>
        <c:scaling>
          <c:orientation val="minMax"/>
        </c:scaling>
        <c:delete val="0"/>
        <c:axPos val="b"/>
        <c:numFmt formatCode="General" sourceLinked="1"/>
        <c:majorTickMark val="out"/>
        <c:minorTickMark val="none"/>
        <c:tickLblPos val="nextTo"/>
        <c:crossAx val="1351207104"/>
        <c:crosses val="autoZero"/>
        <c:auto val="1"/>
        <c:lblAlgn val="ctr"/>
        <c:lblOffset val="100"/>
        <c:noMultiLvlLbl val="0"/>
      </c:catAx>
      <c:valAx>
        <c:axId val="1351207104"/>
        <c:scaling>
          <c:orientation val="minMax"/>
        </c:scaling>
        <c:delete val="1"/>
        <c:axPos val="l"/>
        <c:numFmt formatCode="0.0%" sourceLinked="1"/>
        <c:majorTickMark val="out"/>
        <c:minorTickMark val="none"/>
        <c:tickLblPos val="nextTo"/>
        <c:crossAx val="13512162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Overall death rate per 100,000 population</a:t>
            </a:r>
          </a:p>
        </c:rich>
      </c:tx>
      <c:overlay val="0"/>
    </c:title>
    <c:autoTitleDeleted val="0"/>
    <c:plotArea>
      <c:layout/>
      <c:barChart>
        <c:barDir val="col"/>
        <c:grouping val="clustered"/>
        <c:varyColors val="0"/>
        <c:ser>
          <c:idx val="0"/>
          <c:order val="0"/>
          <c:tx>
            <c:strRef>
              <c:f>'Indicator Tables'!$H$4</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EA1-40EE-9E0E-D7185092D432}"/>
              </c:ext>
            </c:extLst>
          </c:dPt>
          <c:dPt>
            <c:idx val="1"/>
            <c:invertIfNegative val="0"/>
            <c:bubble3D val="0"/>
            <c:spPr>
              <a:solidFill>
                <a:srgbClr val="3D6E6F"/>
              </a:solidFill>
            </c:spPr>
            <c:extLst>
              <c:ext xmlns:c16="http://schemas.microsoft.com/office/drawing/2014/chart" uri="{C3380CC4-5D6E-409C-BE32-E72D297353CC}">
                <c16:uniqueId val="{00000003-5EA1-40EE-9E0E-D7185092D432}"/>
              </c:ext>
            </c:extLst>
          </c:dPt>
          <c:dPt>
            <c:idx val="2"/>
            <c:invertIfNegative val="0"/>
            <c:bubble3D val="0"/>
            <c:spPr>
              <a:solidFill>
                <a:srgbClr val="A2ADB1"/>
              </a:solidFill>
            </c:spPr>
            <c:extLst>
              <c:ext xmlns:c16="http://schemas.microsoft.com/office/drawing/2014/chart" uri="{C3380CC4-5D6E-409C-BE32-E72D297353CC}">
                <c16:uniqueId val="{00000005-5EA1-40EE-9E0E-D7185092D432}"/>
              </c:ext>
            </c:extLst>
          </c:dPt>
          <c:dPt>
            <c:idx val="3"/>
            <c:invertIfNegative val="0"/>
            <c:bubble3D val="0"/>
            <c:spPr>
              <a:solidFill>
                <a:srgbClr val="A2ADB1"/>
              </a:solidFill>
            </c:spPr>
            <c:extLst>
              <c:ext xmlns:c16="http://schemas.microsoft.com/office/drawing/2014/chart" uri="{C3380CC4-5D6E-409C-BE32-E72D297353CC}">
                <c16:uniqueId val="{00000007-5EA1-40EE-9E0E-D7185092D432}"/>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Tables'!$M$4:$P$4</c:f>
              <c:strCache>
                <c:ptCount val="4"/>
                <c:pt idx="0">
                  <c:v>2007-2011
Androscoggin County</c:v>
                </c:pt>
                <c:pt idx="1">
                  <c:v>2015-2019
Androscoggin County</c:v>
                </c:pt>
                <c:pt idx="2">
                  <c:v>2015-2019
Maine</c:v>
                </c:pt>
                <c:pt idx="3">
                  <c:v>2019
U.S.</c:v>
                </c:pt>
              </c:strCache>
            </c:strRef>
          </c:cat>
          <c:val>
            <c:numRef>
              <c:f>'Indicator Tables'!$I$4:$L$4</c:f>
              <c:numCache>
                <c:formatCode>General</c:formatCode>
                <c:ptCount val="4"/>
                <c:pt idx="0">
                  <c:v>784.8</c:v>
                </c:pt>
                <c:pt idx="1">
                  <c:v>858.5</c:v>
                </c:pt>
                <c:pt idx="2">
                  <c:v>764.9</c:v>
                </c:pt>
                <c:pt idx="3">
                  <c:v>715.2</c:v>
                </c:pt>
              </c:numCache>
            </c:numRef>
          </c:val>
          <c:extLst>
            <c:ext xmlns:c16="http://schemas.microsoft.com/office/drawing/2014/chart" uri="{C3380CC4-5D6E-409C-BE32-E72D297353CC}">
              <c16:uniqueId val="{00000008-5EA1-40EE-9E0E-D7185092D432}"/>
            </c:ext>
          </c:extLst>
        </c:ser>
        <c:dLbls>
          <c:dLblPos val="outEnd"/>
          <c:showLegendKey val="0"/>
          <c:showVal val="1"/>
          <c:showCatName val="0"/>
          <c:showSerName val="0"/>
          <c:showPercent val="0"/>
          <c:showBubbleSize val="0"/>
        </c:dLbls>
        <c:gapWidth val="150"/>
        <c:axId val="1082443056"/>
        <c:axId val="1082428080"/>
      </c:barChart>
      <c:catAx>
        <c:axId val="1082443056"/>
        <c:scaling>
          <c:orientation val="minMax"/>
        </c:scaling>
        <c:delete val="0"/>
        <c:axPos val="b"/>
        <c:numFmt formatCode="General" sourceLinked="1"/>
        <c:majorTickMark val="out"/>
        <c:minorTickMark val="none"/>
        <c:tickLblPos val="nextTo"/>
        <c:crossAx val="1082428080"/>
        <c:crosses val="autoZero"/>
        <c:auto val="1"/>
        <c:lblAlgn val="ctr"/>
        <c:lblOffset val="100"/>
        <c:noMultiLvlLbl val="0"/>
      </c:catAx>
      <c:valAx>
        <c:axId val="1082428080"/>
        <c:scaling>
          <c:orientation val="minMax"/>
        </c:scaling>
        <c:delete val="1"/>
        <c:axPos val="l"/>
        <c:numFmt formatCode="General" sourceLinked="1"/>
        <c:majorTickMark val="out"/>
        <c:minorTickMark val="none"/>
        <c:tickLblPos val="nextTo"/>
        <c:crossAx val="108244305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Cost barriers to health care</a:t>
            </a:r>
          </a:p>
        </c:rich>
      </c:tx>
      <c:overlay val="0"/>
    </c:title>
    <c:autoTitleDeleted val="0"/>
    <c:plotArea>
      <c:layout/>
      <c:barChart>
        <c:barDir val="col"/>
        <c:grouping val="clustered"/>
        <c:varyColors val="0"/>
        <c:ser>
          <c:idx val="0"/>
          <c:order val="0"/>
          <c:tx>
            <c:strRef>
              <c:f>'Indicator Tables'!$H$6</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B0F8-486A-BB1E-90BAEFCB9DE8}"/>
              </c:ext>
            </c:extLst>
          </c:dPt>
          <c:dPt>
            <c:idx val="1"/>
            <c:invertIfNegative val="0"/>
            <c:bubble3D val="0"/>
            <c:spPr>
              <a:solidFill>
                <a:srgbClr val="3D6E6F"/>
              </a:solidFill>
            </c:spPr>
            <c:extLst>
              <c:ext xmlns:c16="http://schemas.microsoft.com/office/drawing/2014/chart" uri="{C3380CC4-5D6E-409C-BE32-E72D297353CC}">
                <c16:uniqueId val="{00000003-B0F8-486A-BB1E-90BAEFCB9DE8}"/>
              </c:ext>
            </c:extLst>
          </c:dPt>
          <c:dPt>
            <c:idx val="2"/>
            <c:invertIfNegative val="0"/>
            <c:bubble3D val="0"/>
            <c:spPr>
              <a:solidFill>
                <a:srgbClr val="A2ADB1"/>
              </a:solidFill>
            </c:spPr>
            <c:extLst>
              <c:ext xmlns:c16="http://schemas.microsoft.com/office/drawing/2014/chart" uri="{C3380CC4-5D6E-409C-BE32-E72D297353CC}">
                <c16:uniqueId val="{00000005-B0F8-486A-BB1E-90BAEFCB9DE8}"/>
              </c:ext>
            </c:extLst>
          </c:dPt>
          <c:dPt>
            <c:idx val="3"/>
            <c:invertIfNegative val="0"/>
            <c:bubble3D val="0"/>
            <c:spPr>
              <a:solidFill>
                <a:srgbClr val="A2ADB1"/>
              </a:solidFill>
            </c:spPr>
            <c:extLst>
              <c:ext xmlns:c16="http://schemas.microsoft.com/office/drawing/2014/chart" uri="{C3380CC4-5D6E-409C-BE32-E72D297353CC}">
                <c16:uniqueId val="{00000007-B0F8-486A-BB1E-90BAEFCB9DE8}"/>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Tables'!$M$6:$P$6</c:f>
              <c:strCache>
                <c:ptCount val="4"/>
                <c:pt idx="0">
                  <c:v>2011-2013
Androscoggin County</c:v>
                </c:pt>
                <c:pt idx="1">
                  <c:v>2015-2017
Androscoggin County</c:v>
                </c:pt>
                <c:pt idx="2">
                  <c:v>2015-2017
Maine</c:v>
                </c:pt>
                <c:pt idx="3">
                  <c:v>2016
U.S.</c:v>
                </c:pt>
              </c:strCache>
            </c:strRef>
          </c:cat>
          <c:val>
            <c:numRef>
              <c:f>'Indicator Tables'!$I$6:$L$6</c:f>
              <c:numCache>
                <c:formatCode>0.0%</c:formatCode>
                <c:ptCount val="4"/>
                <c:pt idx="0">
                  <c:v>0.109</c:v>
                </c:pt>
                <c:pt idx="1">
                  <c:v>0.14199999999999999</c:v>
                </c:pt>
                <c:pt idx="2">
                  <c:v>0.106</c:v>
                </c:pt>
                <c:pt idx="3">
                  <c:v>0.12</c:v>
                </c:pt>
              </c:numCache>
            </c:numRef>
          </c:val>
          <c:extLst>
            <c:ext xmlns:c16="http://schemas.microsoft.com/office/drawing/2014/chart" uri="{C3380CC4-5D6E-409C-BE32-E72D297353CC}">
              <c16:uniqueId val="{00000008-B0F8-486A-BB1E-90BAEFCB9DE8}"/>
            </c:ext>
          </c:extLst>
        </c:ser>
        <c:dLbls>
          <c:dLblPos val="outEnd"/>
          <c:showLegendKey val="0"/>
          <c:showVal val="1"/>
          <c:showCatName val="0"/>
          <c:showSerName val="0"/>
          <c:showPercent val="0"/>
          <c:showBubbleSize val="0"/>
        </c:dLbls>
        <c:gapWidth val="150"/>
        <c:axId val="1074283120"/>
        <c:axId val="1074283536"/>
      </c:barChart>
      <c:catAx>
        <c:axId val="1074283120"/>
        <c:scaling>
          <c:orientation val="minMax"/>
        </c:scaling>
        <c:delete val="0"/>
        <c:axPos val="b"/>
        <c:numFmt formatCode="General" sourceLinked="1"/>
        <c:majorTickMark val="out"/>
        <c:minorTickMark val="none"/>
        <c:tickLblPos val="nextTo"/>
        <c:crossAx val="1074283536"/>
        <c:crosses val="autoZero"/>
        <c:auto val="1"/>
        <c:lblAlgn val="ctr"/>
        <c:lblOffset val="100"/>
        <c:noMultiLvlLbl val="0"/>
      </c:catAx>
      <c:valAx>
        <c:axId val="1074283536"/>
        <c:scaling>
          <c:orientation val="minMax"/>
        </c:scaling>
        <c:delete val="1"/>
        <c:axPos val="l"/>
        <c:numFmt formatCode="0.0%" sourceLinked="1"/>
        <c:majorTickMark val="out"/>
        <c:minorTickMark val="none"/>
        <c:tickLblPos val="nextTo"/>
        <c:crossAx val="1074283120"/>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Lung cancer deaths per 100,000 population</a:t>
            </a:r>
          </a:p>
        </c:rich>
      </c:tx>
      <c:overlay val="0"/>
    </c:title>
    <c:autoTitleDeleted val="0"/>
    <c:plotArea>
      <c:layout/>
      <c:barChart>
        <c:barDir val="col"/>
        <c:grouping val="clustered"/>
        <c:varyColors val="0"/>
        <c:ser>
          <c:idx val="0"/>
          <c:order val="0"/>
          <c:tx>
            <c:strRef>
              <c:f>'Indicator Tables'!$H$7</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5765-4962-9E70-4227D5C10A61}"/>
              </c:ext>
            </c:extLst>
          </c:dPt>
          <c:dPt>
            <c:idx val="1"/>
            <c:invertIfNegative val="0"/>
            <c:bubble3D val="0"/>
            <c:spPr>
              <a:solidFill>
                <a:srgbClr val="3D6E6F"/>
              </a:solidFill>
            </c:spPr>
            <c:extLst>
              <c:ext xmlns:c16="http://schemas.microsoft.com/office/drawing/2014/chart" uri="{C3380CC4-5D6E-409C-BE32-E72D297353CC}">
                <c16:uniqueId val="{00000003-5765-4962-9E70-4227D5C10A61}"/>
              </c:ext>
            </c:extLst>
          </c:dPt>
          <c:dPt>
            <c:idx val="2"/>
            <c:invertIfNegative val="0"/>
            <c:bubble3D val="0"/>
            <c:spPr>
              <a:solidFill>
                <a:srgbClr val="A2ADB1"/>
              </a:solidFill>
            </c:spPr>
            <c:extLst>
              <c:ext xmlns:c16="http://schemas.microsoft.com/office/drawing/2014/chart" uri="{C3380CC4-5D6E-409C-BE32-E72D297353CC}">
                <c16:uniqueId val="{00000005-5765-4962-9E70-4227D5C10A61}"/>
              </c:ext>
            </c:extLst>
          </c:dPt>
          <c:dPt>
            <c:idx val="3"/>
            <c:invertIfNegative val="0"/>
            <c:bubble3D val="0"/>
            <c:spPr>
              <a:solidFill>
                <a:srgbClr val="A2ADB1"/>
              </a:solidFill>
            </c:spPr>
            <c:extLst>
              <c:ext xmlns:c16="http://schemas.microsoft.com/office/drawing/2014/chart" uri="{C3380CC4-5D6E-409C-BE32-E72D297353CC}">
                <c16:uniqueId val="{00000007-5765-4962-9E70-4227D5C10A61}"/>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Tables'!$M$7:$P$7</c:f>
              <c:strCache>
                <c:ptCount val="4"/>
                <c:pt idx="0">
                  <c:v>2007-2011
Androscoggin County</c:v>
                </c:pt>
                <c:pt idx="1">
                  <c:v>2015-2019
Androscoggin County</c:v>
                </c:pt>
                <c:pt idx="2">
                  <c:v>2015-2019
Maine</c:v>
                </c:pt>
                <c:pt idx="3">
                  <c:v>2019
U.S.</c:v>
                </c:pt>
              </c:strCache>
            </c:strRef>
          </c:cat>
          <c:val>
            <c:numRef>
              <c:f>'Indicator Tables'!$I$7:$L$7</c:f>
              <c:numCache>
                <c:formatCode>General</c:formatCode>
                <c:ptCount val="4"/>
                <c:pt idx="0">
                  <c:v>60.3</c:v>
                </c:pt>
                <c:pt idx="1">
                  <c:v>54.4</c:v>
                </c:pt>
                <c:pt idx="2">
                  <c:v>45.5</c:v>
                </c:pt>
                <c:pt idx="3">
                  <c:v>33.4</c:v>
                </c:pt>
              </c:numCache>
            </c:numRef>
          </c:val>
          <c:extLst>
            <c:ext xmlns:c16="http://schemas.microsoft.com/office/drawing/2014/chart" uri="{C3380CC4-5D6E-409C-BE32-E72D297353CC}">
              <c16:uniqueId val="{00000008-5765-4962-9E70-4227D5C10A61}"/>
            </c:ext>
          </c:extLst>
        </c:ser>
        <c:dLbls>
          <c:dLblPos val="outEnd"/>
          <c:showLegendKey val="0"/>
          <c:showVal val="1"/>
          <c:showCatName val="0"/>
          <c:showSerName val="0"/>
          <c:showPercent val="0"/>
          <c:showBubbleSize val="0"/>
        </c:dLbls>
        <c:gapWidth val="150"/>
        <c:axId val="1074275216"/>
        <c:axId val="1074286448"/>
      </c:barChart>
      <c:catAx>
        <c:axId val="1074275216"/>
        <c:scaling>
          <c:orientation val="minMax"/>
        </c:scaling>
        <c:delete val="0"/>
        <c:axPos val="b"/>
        <c:numFmt formatCode="General" sourceLinked="1"/>
        <c:majorTickMark val="out"/>
        <c:minorTickMark val="none"/>
        <c:tickLblPos val="nextTo"/>
        <c:crossAx val="1074286448"/>
        <c:crosses val="autoZero"/>
        <c:auto val="1"/>
        <c:lblAlgn val="ctr"/>
        <c:lblOffset val="100"/>
        <c:noMultiLvlLbl val="0"/>
      </c:catAx>
      <c:valAx>
        <c:axId val="1074286448"/>
        <c:scaling>
          <c:orientation val="minMax"/>
        </c:scaling>
        <c:delete val="1"/>
        <c:axPos val="l"/>
        <c:numFmt formatCode="General" sourceLinked="1"/>
        <c:majorTickMark val="out"/>
        <c:minorTickMark val="none"/>
        <c:tickLblPos val="nextTo"/>
        <c:crossAx val="107427521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Cardiovascular disease deaths per 100,000 population</a:t>
            </a:r>
          </a:p>
        </c:rich>
      </c:tx>
      <c:overlay val="0"/>
    </c:title>
    <c:autoTitleDeleted val="0"/>
    <c:plotArea>
      <c:layout/>
      <c:barChart>
        <c:barDir val="col"/>
        <c:grouping val="clustered"/>
        <c:varyColors val="0"/>
        <c:ser>
          <c:idx val="0"/>
          <c:order val="0"/>
          <c:tx>
            <c:strRef>
              <c:f>'Indicator Tables'!$H$8</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03FE-482B-8FC7-D50F6123F263}"/>
              </c:ext>
            </c:extLst>
          </c:dPt>
          <c:dPt>
            <c:idx val="1"/>
            <c:invertIfNegative val="0"/>
            <c:bubble3D val="0"/>
            <c:spPr>
              <a:solidFill>
                <a:srgbClr val="3D6E6F"/>
              </a:solidFill>
            </c:spPr>
            <c:extLst>
              <c:ext xmlns:c16="http://schemas.microsoft.com/office/drawing/2014/chart" uri="{C3380CC4-5D6E-409C-BE32-E72D297353CC}">
                <c16:uniqueId val="{00000003-03FE-482B-8FC7-D50F6123F263}"/>
              </c:ext>
            </c:extLst>
          </c:dPt>
          <c:dPt>
            <c:idx val="2"/>
            <c:invertIfNegative val="0"/>
            <c:bubble3D val="0"/>
            <c:spPr>
              <a:solidFill>
                <a:srgbClr val="A2ADB1"/>
              </a:solidFill>
            </c:spPr>
            <c:extLst>
              <c:ext xmlns:c16="http://schemas.microsoft.com/office/drawing/2014/chart" uri="{C3380CC4-5D6E-409C-BE32-E72D297353CC}">
                <c16:uniqueId val="{00000005-03FE-482B-8FC7-D50F6123F263}"/>
              </c:ext>
            </c:extLst>
          </c:dPt>
          <c:dPt>
            <c:idx val="3"/>
            <c:invertIfNegative val="0"/>
            <c:bubble3D val="0"/>
            <c:spPr>
              <a:solidFill>
                <a:srgbClr val="A2ADB1"/>
              </a:solidFill>
            </c:spPr>
            <c:extLst>
              <c:ext xmlns:c16="http://schemas.microsoft.com/office/drawing/2014/chart" uri="{C3380CC4-5D6E-409C-BE32-E72D297353CC}">
                <c16:uniqueId val="{00000007-03FE-482B-8FC7-D50F6123F263}"/>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Tables'!$M$8:$P$8</c:f>
              <c:strCache>
                <c:ptCount val="4"/>
                <c:pt idx="0">
                  <c:v>2007-2011
Androscoggin County</c:v>
                </c:pt>
                <c:pt idx="1">
                  <c:v>2015-2019
Androscoggin County</c:v>
                </c:pt>
                <c:pt idx="2">
                  <c:v>2015-2019
Maine</c:v>
                </c:pt>
                <c:pt idx="3">
                  <c:v>2019
U.S.</c:v>
                </c:pt>
              </c:strCache>
            </c:strRef>
          </c:cat>
          <c:val>
            <c:numRef>
              <c:f>'Indicator Tables'!$I$8:$L$8</c:f>
              <c:numCache>
                <c:formatCode>General</c:formatCode>
                <c:ptCount val="4"/>
                <c:pt idx="0">
                  <c:v>216.8</c:v>
                </c:pt>
                <c:pt idx="1">
                  <c:v>221.2</c:v>
                </c:pt>
                <c:pt idx="2">
                  <c:v>193.9</c:v>
                </c:pt>
                <c:pt idx="3">
                  <c:v>213.4</c:v>
                </c:pt>
              </c:numCache>
            </c:numRef>
          </c:val>
          <c:extLst>
            <c:ext xmlns:c16="http://schemas.microsoft.com/office/drawing/2014/chart" uri="{C3380CC4-5D6E-409C-BE32-E72D297353CC}">
              <c16:uniqueId val="{00000008-03FE-482B-8FC7-D50F6123F263}"/>
            </c:ext>
          </c:extLst>
        </c:ser>
        <c:dLbls>
          <c:dLblPos val="outEnd"/>
          <c:showLegendKey val="0"/>
          <c:showVal val="1"/>
          <c:showCatName val="0"/>
          <c:showSerName val="0"/>
          <c:showPercent val="0"/>
          <c:showBubbleSize val="0"/>
        </c:dLbls>
        <c:gapWidth val="150"/>
        <c:axId val="954845648"/>
        <c:axId val="954846064"/>
      </c:barChart>
      <c:catAx>
        <c:axId val="954845648"/>
        <c:scaling>
          <c:orientation val="minMax"/>
        </c:scaling>
        <c:delete val="0"/>
        <c:axPos val="b"/>
        <c:numFmt formatCode="General" sourceLinked="1"/>
        <c:majorTickMark val="out"/>
        <c:minorTickMark val="none"/>
        <c:tickLblPos val="nextTo"/>
        <c:crossAx val="954846064"/>
        <c:crosses val="autoZero"/>
        <c:auto val="1"/>
        <c:lblAlgn val="ctr"/>
        <c:lblOffset val="100"/>
        <c:noMultiLvlLbl val="0"/>
      </c:catAx>
      <c:valAx>
        <c:axId val="954846064"/>
        <c:scaling>
          <c:orientation val="minMax"/>
          <c:min val="0"/>
        </c:scaling>
        <c:delete val="1"/>
        <c:axPos val="l"/>
        <c:numFmt formatCode="General" sourceLinked="1"/>
        <c:majorTickMark val="out"/>
        <c:minorTickMark val="none"/>
        <c:tickLblPos val="nextTo"/>
        <c:crossAx val="954845648"/>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Stroke deaths per 100,000 population</a:t>
            </a:r>
          </a:p>
        </c:rich>
      </c:tx>
      <c:overlay val="0"/>
    </c:title>
    <c:autoTitleDeleted val="0"/>
    <c:plotArea>
      <c:layout/>
      <c:barChart>
        <c:barDir val="col"/>
        <c:grouping val="clustered"/>
        <c:varyColors val="0"/>
        <c:ser>
          <c:idx val="0"/>
          <c:order val="0"/>
          <c:tx>
            <c:strRef>
              <c:f>'Indicator Tables'!$H$9</c:f>
              <c:strCache>
                <c:ptCount val="1"/>
                <c:pt idx="0">
                  <c:v>N/A</c:v>
                </c:pt>
              </c:strCache>
            </c:strRef>
          </c:tx>
          <c:invertIfNegative val="0"/>
          <c:dPt>
            <c:idx val="0"/>
            <c:invertIfNegative val="0"/>
            <c:bubble3D val="0"/>
            <c:spPr>
              <a:solidFill>
                <a:srgbClr val="3D6E6F"/>
              </a:solidFill>
            </c:spPr>
            <c:extLst>
              <c:ext xmlns:c16="http://schemas.microsoft.com/office/drawing/2014/chart" uri="{C3380CC4-5D6E-409C-BE32-E72D297353CC}">
                <c16:uniqueId val="{00000001-6A28-4351-8C4B-4A75A9C90C39}"/>
              </c:ext>
            </c:extLst>
          </c:dPt>
          <c:dPt>
            <c:idx val="1"/>
            <c:invertIfNegative val="0"/>
            <c:bubble3D val="0"/>
            <c:spPr>
              <a:solidFill>
                <a:srgbClr val="3D6E6F"/>
              </a:solidFill>
            </c:spPr>
            <c:extLst>
              <c:ext xmlns:c16="http://schemas.microsoft.com/office/drawing/2014/chart" uri="{C3380CC4-5D6E-409C-BE32-E72D297353CC}">
                <c16:uniqueId val="{00000003-6A28-4351-8C4B-4A75A9C90C39}"/>
              </c:ext>
            </c:extLst>
          </c:dPt>
          <c:dPt>
            <c:idx val="2"/>
            <c:invertIfNegative val="0"/>
            <c:bubble3D val="0"/>
            <c:spPr>
              <a:solidFill>
                <a:srgbClr val="A2ADB1"/>
              </a:solidFill>
            </c:spPr>
            <c:extLst>
              <c:ext xmlns:c16="http://schemas.microsoft.com/office/drawing/2014/chart" uri="{C3380CC4-5D6E-409C-BE32-E72D297353CC}">
                <c16:uniqueId val="{00000005-6A28-4351-8C4B-4A75A9C90C39}"/>
              </c:ext>
            </c:extLst>
          </c:dPt>
          <c:dPt>
            <c:idx val="3"/>
            <c:invertIfNegative val="0"/>
            <c:bubble3D val="0"/>
            <c:spPr>
              <a:solidFill>
                <a:srgbClr val="A2ADB1"/>
              </a:solidFill>
            </c:spPr>
            <c:extLst>
              <c:ext xmlns:c16="http://schemas.microsoft.com/office/drawing/2014/chart" uri="{C3380CC4-5D6E-409C-BE32-E72D297353CC}">
                <c16:uniqueId val="{00000007-6A28-4351-8C4B-4A75A9C90C39}"/>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'Indicator Tables'!$M$9:$P$9</c:f>
              <c:strCache>
                <c:ptCount val="4"/>
                <c:pt idx="0">
                  <c:v>2007-2011
Androscoggin County</c:v>
                </c:pt>
                <c:pt idx="1">
                  <c:v>2015-2019
Androscoggin County</c:v>
                </c:pt>
                <c:pt idx="2">
                  <c:v>2015-2019
Maine</c:v>
                </c:pt>
                <c:pt idx="3">
                  <c:v>2019
U.S.</c:v>
                </c:pt>
              </c:strCache>
            </c:strRef>
          </c:cat>
          <c:val>
            <c:numRef>
              <c:f>'Indicator Tables'!$I$9:$L$9</c:f>
              <c:numCache>
                <c:formatCode>General</c:formatCode>
                <c:ptCount val="4"/>
                <c:pt idx="0">
                  <c:v>35.9</c:v>
                </c:pt>
                <c:pt idx="1">
                  <c:v>40.299999999999997</c:v>
                </c:pt>
                <c:pt idx="2">
                  <c:v>33.9</c:v>
                </c:pt>
                <c:pt idx="3">
                  <c:v>37</c:v>
                </c:pt>
              </c:numCache>
            </c:numRef>
          </c:val>
          <c:extLst>
            <c:ext xmlns:c16="http://schemas.microsoft.com/office/drawing/2014/chart" uri="{C3380CC4-5D6E-409C-BE32-E72D297353CC}">
              <c16:uniqueId val="{00000008-6A28-4351-8C4B-4A75A9C90C39}"/>
            </c:ext>
          </c:extLst>
        </c:ser>
        <c:dLbls>
          <c:dLblPos val="outEnd"/>
          <c:showLegendKey val="0"/>
          <c:showVal val="1"/>
          <c:showCatName val="0"/>
          <c:showSerName val="0"/>
          <c:showPercent val="0"/>
          <c:showBubbleSize val="0"/>
        </c:dLbls>
        <c:gapWidth val="150"/>
        <c:axId val="1074275216"/>
        <c:axId val="1074286448"/>
      </c:barChart>
      <c:catAx>
        <c:axId val="1074275216"/>
        <c:scaling>
          <c:orientation val="minMax"/>
        </c:scaling>
        <c:delete val="0"/>
        <c:axPos val="b"/>
        <c:numFmt formatCode="General" sourceLinked="1"/>
        <c:majorTickMark val="out"/>
        <c:minorTickMark val="none"/>
        <c:tickLblPos val="nextTo"/>
        <c:crossAx val="1074286448"/>
        <c:crosses val="autoZero"/>
        <c:auto val="1"/>
        <c:lblAlgn val="ctr"/>
        <c:lblOffset val="100"/>
        <c:noMultiLvlLbl val="0"/>
      </c:catAx>
      <c:valAx>
        <c:axId val="1074286448"/>
        <c:scaling>
          <c:orientation val="minMax"/>
          <c:min val="0"/>
        </c:scaling>
        <c:delete val="1"/>
        <c:axPos val="l"/>
        <c:numFmt formatCode="General" sourceLinked="1"/>
        <c:majorTickMark val="out"/>
        <c:minorTickMark val="none"/>
        <c:tickLblPos val="nextTo"/>
        <c:crossAx val="1074275216"/>
        <c:crosses val="autoZero"/>
        <c:crossBetween val="between"/>
      </c:valAx>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ln w="6350">
      <a:noFill/>
    </a:ln>
  </c:spPr>
  <c:txPr>
    <a:bodyPr/>
    <a:lstStyle/>
    <a:p>
      <a:pPr>
        <a:defRPr sz="1200" b="1">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5D2B-9422-4547-9E81-2D8D2D1904FC}"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6CDD7-021C-4D44-A941-E7B69ADD70F4}" type="slidenum">
              <a:rPr lang="en-US" smtClean="0"/>
              <a:t>‹#›</a:t>
            </a:fld>
            <a:endParaRPr lang="en-US"/>
          </a:p>
        </p:txBody>
      </p:sp>
    </p:spTree>
    <p:extLst>
      <p:ext uri="{BB962C8B-B14F-4D97-AF65-F5344CB8AC3E}">
        <p14:creationId xmlns:p14="http://schemas.microsoft.com/office/powerpoint/2010/main" val="3818375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fhop.ucsf.edu/sites/fhop.ucsf.edu/files/wysiwyg/Adolescent%20Mental%20Health%20Data.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Calibri" panose="020F0502020204030204" pitchFamily="34" charset="0"/>
              </a:rPr>
              <a:t>Local Planning Committee Member </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a:t>
            </a:fld>
            <a:endParaRPr lang="en-US"/>
          </a:p>
        </p:txBody>
      </p:sp>
    </p:spTree>
    <p:extLst>
      <p:ext uri="{BB962C8B-B14F-4D97-AF65-F5344CB8AC3E}">
        <p14:creationId xmlns:p14="http://schemas.microsoft.com/office/powerpoint/2010/main" val="15781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A star means that the health issue or problem is getting better over time or better in comparison to another place</a:t>
            </a:r>
          </a:p>
          <a:p>
            <a:r>
              <a:rPr lang="en-US" sz="1200" kern="1200" baseline="0" dirty="0">
                <a:solidFill>
                  <a:schemeClr val="tx1"/>
                </a:solidFill>
                <a:effectLst/>
                <a:latin typeface="+mn-lt"/>
                <a:ea typeface="+mn-ea"/>
                <a:cs typeface="+mn-cs"/>
              </a:rPr>
              <a:t>A red exclamation point means that the health issue or problem is getting worse over time or worse in comparison to another place</a:t>
            </a:r>
          </a:p>
          <a:p>
            <a:r>
              <a:rPr lang="en-US" sz="1200" kern="1200" baseline="0" dirty="0">
                <a:solidFill>
                  <a:schemeClr val="tx1"/>
                </a:solidFill>
                <a:effectLst/>
                <a:latin typeface="+mn-lt"/>
                <a:ea typeface="+mn-ea"/>
                <a:cs typeface="+mn-cs"/>
              </a:rPr>
              <a:t>A gray circle means that the dating hasn’t changed over time or isn’t much different in comparison to another place</a:t>
            </a:r>
          </a:p>
          <a:p>
            <a:r>
              <a:rPr lang="en-US" sz="1200" kern="1200" baseline="0" dirty="0">
                <a:solidFill>
                  <a:schemeClr val="tx1"/>
                </a:solidFill>
                <a:effectLst/>
                <a:latin typeface="+mn-lt"/>
                <a:ea typeface="+mn-ea"/>
                <a:cs typeface="+mn-cs"/>
              </a:rPr>
              <a:t>N/A means that there was not enough data to be able to make a comparison</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There are two additional symbols you might see:</a:t>
            </a:r>
          </a:p>
          <a:p>
            <a:r>
              <a:rPr lang="en-US" sz="1200" kern="1200" baseline="0" dirty="0">
                <a:solidFill>
                  <a:schemeClr val="tx1"/>
                </a:solidFill>
                <a:effectLst/>
                <a:latin typeface="+mn-lt"/>
                <a:ea typeface="+mn-ea"/>
                <a:cs typeface="+mn-cs"/>
              </a:rPr>
              <a:t>A black dot means that you should use caution when interpreting the data – the results might be unreliable because of small numbers</a:t>
            </a:r>
          </a:p>
          <a:p>
            <a:r>
              <a:rPr lang="en-US" sz="1200" kern="1200" baseline="0" dirty="0">
                <a:solidFill>
                  <a:schemeClr val="tx1"/>
                </a:solidFill>
                <a:effectLst/>
                <a:latin typeface="+mn-lt"/>
                <a:ea typeface="+mn-ea"/>
                <a:cs typeface="+mn-cs"/>
              </a:rPr>
              <a:t>A black dash means that data was unavailable, or that data was suppressed due to a small number of respondents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(Go to next slide and walk audience through an example)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886CDD7-021C-4D44-A941-E7B69ADD70F4}" type="slidenum">
              <a:rPr lang="en-US" smtClean="0"/>
              <a:t>15</a:t>
            </a:fld>
            <a:endParaRPr lang="en-US"/>
          </a:p>
        </p:txBody>
      </p:sp>
    </p:spTree>
    <p:extLst>
      <p:ext uri="{BB962C8B-B14F-4D97-AF65-F5344CB8AC3E}">
        <p14:creationId xmlns:p14="http://schemas.microsoft.com/office/powerpoint/2010/main" val="1479829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how we’ve visualized the data in the County Health Profiles.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charts in this presentation are all excerpts from the Data Health Profiles that were created by </a:t>
            </a:r>
            <a:r>
              <a:rPr lang="en-US" dirty="0" err="1"/>
              <a:t>MaineHealth</a:t>
            </a:r>
            <a:r>
              <a:rPr lang="en-US" dirty="0"/>
              <a:t> and the Maine CDC. They contain data pulled from publicly available sources that are designed to help people learn more about the health of their communities. Not all the data points are available for every measure, but we’ve included data wherever we can.</a:t>
            </a:r>
          </a:p>
          <a:p>
            <a:endParaRPr lang="en-US" dirty="0"/>
          </a:p>
          <a:p>
            <a:r>
              <a:rPr lang="en-US" dirty="0"/>
              <a:t>The green bars represent data from your community. The left most one represents a past data point, and the right bar represents the most recent data point available when the data was gathered. These are the same data points used in the Data Health Profiles.</a:t>
            </a:r>
          </a:p>
          <a:p>
            <a:endParaRPr lang="en-US" dirty="0"/>
          </a:p>
          <a:p>
            <a:r>
              <a:rPr lang="en-US" dirty="0"/>
              <a:t>The grey bars represent data for the state of Maine as a whole- on the left- and for the United States as a whole- on the right, when it is available.</a:t>
            </a:r>
          </a:p>
          <a:p>
            <a:endParaRPr lang="en-US" dirty="0"/>
          </a:p>
          <a:p>
            <a:r>
              <a:rPr lang="en-US" dirty="0"/>
              <a:t>We’ve also noted where differences in the data points are ‘statistically significant’. A difference between two measurements is significant when scientists can say, with a known degree of confidence, that the difference between them is large enough that the difference is most likely to be caused by an actual difference in the item being measured, and not caused by error associated taking the measurement. All of these tests are comparing the most recent data point for your community to other data points. A red exclamation mark indicates a difference that your community is significantly different in a less desirable direction compared to the data point with the symbol. A green star indicates that your community is significantly different in a more desirable direction. A grey circle indicates that there is no significant difference.</a:t>
            </a:r>
          </a:p>
          <a:p>
            <a:endParaRPr lang="en-US" baseline="0" dirty="0"/>
          </a:p>
          <a:p>
            <a:r>
              <a:rPr lang="en-US" b="1" dirty="0"/>
              <a:t>(keep in presentation – do not read</a:t>
            </a:r>
            <a:r>
              <a:rPr lang="en-US" b="1" baseline="0" dirty="0"/>
              <a:t> for deaf/HOH event or people with disabilities). </a:t>
            </a:r>
            <a:r>
              <a:rPr lang="en-US" dirty="0"/>
              <a:t>A difference between two measurements is significant when scientists can say, with a known degree of confidence, that the difference between them is large enough that the difference is most likely to be caused by an actual difference in the item being measured, and not caused by an</a:t>
            </a:r>
            <a:r>
              <a:rPr lang="en-US" baseline="0" dirty="0"/>
              <a:t> error</a:t>
            </a:r>
            <a:r>
              <a:rPr lang="en-US" dirty="0"/>
              <a:t> associated taking the measurement. All of these tests are comparing the most recent data point for your community to other data points. </a:t>
            </a:r>
          </a:p>
          <a:p>
            <a:endParaRPr lang="en-US" dirty="0"/>
          </a:p>
          <a:p>
            <a:r>
              <a:rPr lang="en-US" dirty="0"/>
              <a:t>For example, in this slide, we have two symbols. The grey circle next to the measurement for 2009-2011 Aroostook County means that there is no significantly different change in the rate of poverty in Aroostook County when comparing the data from 2009-2011 to the data from 2015-2019. The red exclamation mark next to the Maine data point says there is a significant difference between 2015-2019 Aroostook County and 2015-2019 Maine, and that it is less desirable that Aroostook County has a higher rate of individuals living in poverty. No comparison could be made to the data for the U.S. because the years of data collection were different.</a:t>
            </a:r>
          </a:p>
          <a:p>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16</a:t>
            </a:fld>
            <a:endParaRPr lang="en-US"/>
          </a:p>
        </p:txBody>
      </p:sp>
    </p:spTree>
    <p:extLst>
      <p:ext uri="{BB962C8B-B14F-4D97-AF65-F5344CB8AC3E}">
        <p14:creationId xmlns:p14="http://schemas.microsoft.com/office/powerpoint/2010/main" val="2617010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Maine Shared CHNA website contains</a:t>
            </a:r>
            <a:r>
              <a:rPr lang="en-US" baseline="0" dirty="0"/>
              <a:t> health profiles for 3 of Maine’s largest cities, 16 counties, 5 public health districts, the state, as well as data provided by race, ethnicity, educational attainment, gender, sexual orientation, older adults, insurance status, income, and rurality. </a:t>
            </a:r>
          </a:p>
          <a:p>
            <a:endParaRPr lang="en-US" baseline="0" dirty="0"/>
          </a:p>
          <a:p>
            <a:r>
              <a:rPr lang="en-US" baseline="0" dirty="0"/>
              <a:t>IN addition, there is an interactive data portal where you can search by specific data points. All these breakdowns are then provided by data point. </a:t>
            </a:r>
          </a:p>
          <a:p>
            <a:endParaRPr lang="en-US" baseline="0" dirty="0"/>
          </a:p>
          <a:p>
            <a:r>
              <a:rPr lang="en-US" b="1" baseline="0" dirty="0"/>
              <a:t>REGARDING COVID-19 DATA</a:t>
            </a:r>
          </a:p>
          <a:p>
            <a:r>
              <a:rPr lang="en-US" baseline="0" dirty="0"/>
              <a:t>The Maine Shared CHNA data set does not include any data of COVID-19. This is largely due to the fact that there is a much more up-to-date and comprehensive Maine Data Dashboard continually being updated on the Maine CDC website. </a:t>
            </a:r>
          </a:p>
          <a:p>
            <a:endParaRPr lang="en-US" baseline="0" dirty="0"/>
          </a:p>
          <a:p>
            <a:r>
              <a:rPr lang="en-US" baseline="0" dirty="0"/>
              <a:t>Here you can find daily lab results, new case counts by date, trends, county breakdowns, data by race, and comparisons to other states and the nation. </a:t>
            </a:r>
          </a:p>
        </p:txBody>
      </p:sp>
      <p:sp>
        <p:nvSpPr>
          <p:cNvPr id="4" name="Slide Number Placeholder 3"/>
          <p:cNvSpPr>
            <a:spLocks noGrp="1"/>
          </p:cNvSpPr>
          <p:nvPr>
            <p:ph type="sldNum" sz="quarter" idx="10"/>
          </p:nvPr>
        </p:nvSpPr>
        <p:spPr/>
        <p:txBody>
          <a:bodyPr/>
          <a:lstStyle/>
          <a:p>
            <a:fld id="{4886CDD7-021C-4D44-A941-E7B69ADD70F4}" type="slidenum">
              <a:rPr lang="en-US" smtClean="0"/>
              <a:t>17</a:t>
            </a:fld>
            <a:endParaRPr lang="en-US"/>
          </a:p>
        </p:txBody>
      </p:sp>
    </p:spTree>
    <p:extLst>
      <p:ext uri="{BB962C8B-B14F-4D97-AF65-F5344CB8AC3E}">
        <p14:creationId xmlns:p14="http://schemas.microsoft.com/office/powerpoint/2010/main" val="815546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we walk through the following data slides together, take notes. What surprises you? What stands out? What’s moving in the wrong direction? </a:t>
            </a:r>
          </a:p>
          <a:p>
            <a:endParaRPr lang="en-US" baseline="0" dirty="0"/>
          </a:p>
          <a:p>
            <a:r>
              <a:rPr lang="en-US" baseline="0" dirty="0"/>
              <a:t>Once the data presentation is over, you will be divided into breakout groups to discuss the data, share your top concerns, identify your top priorities, and share your knowledge about what’s working and what we need to work on to </a:t>
            </a:r>
            <a:r>
              <a:rPr lang="en-US" baseline="0" dirty="0" err="1"/>
              <a:t>addres</a:t>
            </a:r>
            <a:r>
              <a:rPr lang="en-US" baseline="0" dirty="0"/>
              <a:t> those top concerns. </a:t>
            </a:r>
          </a:p>
          <a:p>
            <a:endParaRPr lang="en-US" baseline="0" dirty="0"/>
          </a:p>
          <a:p>
            <a:r>
              <a:rPr lang="en-US" baseline="0" dirty="0"/>
              <a:t>Ready? Here we go.</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18</a:t>
            </a:fld>
            <a:endParaRPr lang="en-US"/>
          </a:p>
        </p:txBody>
      </p:sp>
    </p:spTree>
    <p:extLst>
      <p:ext uri="{BB962C8B-B14F-4D97-AF65-F5344CB8AC3E}">
        <p14:creationId xmlns:p14="http://schemas.microsoft.com/office/powerpoint/2010/main" val="1352829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life expectancy in Androscoggin County is 77.1, which is slightly lower than the state average of 78. Androscoggin County has one of the lower life expectancy in the state.  This is an indication that more people</a:t>
            </a:r>
            <a:r>
              <a:rPr lang="en-US" baseline="0" dirty="0"/>
              <a:t> are dying at younger ages than residents in many other counties in Maine</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a:t>
            </a:r>
            <a:r>
              <a:rPr lang="en-US" baseline="0" dirty="0"/>
              <a:t> on the right side of the slides shows the five leading causes of death in Androscoggin County.  They are also the leading causes of death for the whole state of Maine with the exception of Alzheimer's Disease, which is the 5</a:t>
            </a:r>
            <a:r>
              <a:rPr lang="en-US" baseline="30000" dirty="0"/>
              <a:t>th</a:t>
            </a:r>
            <a:r>
              <a:rPr lang="en-US" baseline="0" dirty="0"/>
              <a:t> leading cause of death in the county.</a:t>
            </a:r>
            <a:endParaRPr lang="en-US" dirty="0"/>
          </a:p>
          <a:p>
            <a:endParaRPr lang="en-US" dirty="0"/>
          </a:p>
          <a:p>
            <a:r>
              <a:rPr lang="en-US" dirty="0"/>
              <a:t>The leading cause of death is Heart disease and cancer is second. </a:t>
            </a:r>
            <a:r>
              <a:rPr lang="en-US" baseline="0" dirty="0"/>
              <a:t>The is true in the U.S. overall- Heart Disease is the leading cause of death, and cancer is the 2</a:t>
            </a:r>
            <a:r>
              <a:rPr lang="en-US" baseline="30000" dirty="0"/>
              <a:t>nd</a:t>
            </a:r>
            <a:r>
              <a:rPr lang="en-US" baseline="0" dirty="0"/>
              <a:t> leading cause. However, the </a:t>
            </a:r>
            <a:r>
              <a:rPr lang="en-US" dirty="0"/>
              <a:t>opposite is true for Maine- Cancer is the leading cause of death, followed by heart disease. </a:t>
            </a:r>
          </a:p>
          <a:p>
            <a:endParaRPr lang="en-US" baseline="0" dirty="0"/>
          </a:p>
          <a:p>
            <a:r>
              <a:rPr lang="en-US" b="0" i="0" dirty="0">
                <a:solidFill>
                  <a:srgbClr val="000000"/>
                </a:solidFill>
                <a:effectLst/>
                <a:latin typeface="Calibri" panose="020F0502020204030204" pitchFamily="34" charset="0"/>
              </a:rPr>
              <a:t>The 4th leading cause of death- Unintentional Injury- includes a number of accidental causes:</a:t>
            </a:r>
            <a:br>
              <a:rPr lang="en-US" dirty="0"/>
            </a:br>
            <a:r>
              <a:rPr lang="en-US" b="0" i="0" dirty="0">
                <a:solidFill>
                  <a:srgbClr val="000000"/>
                </a:solidFill>
                <a:effectLst/>
                <a:latin typeface="Calibri" panose="020F0502020204030204" pitchFamily="34" charset="0"/>
              </a:rPr>
              <a:t>Three of the most common causes are i) Deaths due to motor vehicle crashes, ii) deaths due to accidental falls, iii) deaths due to poisonings that either were unintentional, or the intent was undetermined. Some Firearm deaths may also be classified as unintentional.  Suicides, some Firearm deaths and some Poisoning deaths are classified as intentional injury</a:t>
            </a: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19</a:t>
            </a:fld>
            <a:endParaRPr lang="en-US"/>
          </a:p>
        </p:txBody>
      </p:sp>
    </p:spTree>
    <p:extLst>
      <p:ext uri="{BB962C8B-B14F-4D97-AF65-F5344CB8AC3E}">
        <p14:creationId xmlns:p14="http://schemas.microsoft.com/office/powerpoint/2010/main" val="4005543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Androscoggin County has the 5th largest population of any Maine County after Cumberland, York, Penobscot and Kennebec. </a:t>
            </a:r>
            <a:r>
              <a:rPr lang="en-US" dirty="0"/>
              <a:t>The population is aging but doesn’t have the same age disparities seen in many other counties. There are more adults between 50 and 65, than other age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Source: </a:t>
            </a:r>
            <a:r>
              <a:rPr lang="en-US" dirty="0"/>
              <a:t>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20</a:t>
            </a:fld>
            <a:endParaRPr lang="en-US"/>
          </a:p>
        </p:txBody>
      </p:sp>
    </p:spTree>
    <p:extLst>
      <p:ext uri="{BB962C8B-B14F-4D97-AF65-F5344CB8AC3E}">
        <p14:creationId xmlns:p14="http://schemas.microsoft.com/office/powerpoint/2010/main" val="64867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Androscoggin County is one of 4 counties with a population in an urban area.  These data are based on the most recent Census estimates at the Zip-code level, and calculated use rural Urban Commuting Area codes.  The categories were established by the New England Rural Health Association.  This data is NOT comparable to 2010 US Census data on populations living in rural areas, as that data uses a different definition for rural]</a:t>
            </a:r>
          </a:p>
          <a:p>
            <a:endParaRPr lang="en-US" dirty="0">
              <a:cs typeface="Calibri"/>
            </a:endParaRPr>
          </a:p>
          <a:p>
            <a:r>
              <a:rPr lang="en-US" dirty="0">
                <a:cs typeface="Calibri"/>
              </a:rPr>
              <a:t>Source: </a:t>
            </a:r>
            <a:r>
              <a:rPr lang="en-US" dirty="0"/>
              <a:t>Data, Research and Vital Statistics town-level population file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21</a:t>
            </a:fld>
            <a:endParaRPr lang="en-US"/>
          </a:p>
        </p:txBody>
      </p:sp>
    </p:spTree>
    <p:extLst>
      <p:ext uri="{BB962C8B-B14F-4D97-AF65-F5344CB8AC3E}">
        <p14:creationId xmlns:p14="http://schemas.microsoft.com/office/powerpoint/2010/main" val="453975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maps show the educational attainment of adults over 25 for two different time periods.  Androscoggin County has had an increase in the rate of adults who have achieved an associate’s degree or higher degree of education. This is highlighted in the change over time map, which shows that this was a greater increase than 8 other counties and equal to 6 other counties.</a:t>
            </a:r>
          </a:p>
          <a:p>
            <a:endParaRPr lang="en-US" dirty="0">
              <a:cs typeface="Calibri"/>
            </a:endParaRPr>
          </a:p>
          <a:p>
            <a:r>
              <a:rPr lang="en-US" dirty="0"/>
              <a:t>Source: US Census Bureau, American Community Survey</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22</a:t>
            </a:fld>
            <a:endParaRPr lang="en-US"/>
          </a:p>
        </p:txBody>
      </p:sp>
    </p:spTree>
    <p:extLst>
      <p:ext uri="{BB962C8B-B14F-4D97-AF65-F5344CB8AC3E}">
        <p14:creationId xmlns:p14="http://schemas.microsoft.com/office/powerpoint/2010/main" val="1982770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maps show the rate of poverty for two different time periods.  Androscoggin county’s poverty rate has decreased more than all but 2 other counties over the time period, as shown in the change over time map, and does have among the lowest levels of poverty in the state. During this period, poverty decreased in Maine overall.</a:t>
            </a:r>
          </a:p>
          <a:p>
            <a:endParaRPr lang="en-US" dirty="0"/>
          </a:p>
          <a:p>
            <a:r>
              <a:rPr lang="en-US" dirty="0"/>
              <a:t>Source: US Census Bureau, American Community Survey</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23</a:t>
            </a:fld>
            <a:endParaRPr lang="en-US"/>
          </a:p>
        </p:txBody>
      </p:sp>
    </p:spTree>
    <p:extLst>
      <p:ext uri="{BB962C8B-B14F-4D97-AF65-F5344CB8AC3E}">
        <p14:creationId xmlns:p14="http://schemas.microsoft.com/office/powerpoint/2010/main" val="206752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00000"/>
                </a:solidFill>
                <a:highlight>
                  <a:srgbClr val="FFFF00"/>
                </a:highlight>
              </a:rPr>
              <a:t>Androscoggin County has a median household income of </a:t>
            </a:r>
            <a:r>
              <a:rPr lang="en-US" sz="1800" b="0" i="0" u="none" strike="noStrike" dirty="0">
                <a:solidFill>
                  <a:srgbClr val="000000"/>
                </a:solidFill>
                <a:effectLst/>
                <a:latin typeface="Calibri" panose="020F0502020204030204" pitchFamily="34" charset="0"/>
              </a:rPr>
              <a:t>$53,509.</a:t>
            </a:r>
            <a:r>
              <a:rPr lang="en-US" dirty="0">
                <a:solidFill>
                  <a:srgbClr val="C00000"/>
                </a:solidFill>
                <a:highlight>
                  <a:srgbClr val="FFFF00"/>
                </a:highlight>
              </a:rPr>
              <a:t> Half of the households in the county have an income higher than this amount and half have an income less that this amount. This is higher than 8 other counties and in the same range as 4 other counties. Androscoggin County has among a mid-range median income when looking at the state overall. This may be due to the mix of occupations among residents in the county, the employment outlook, educational attainment of residents in the county or other demographic, economic and social factors.</a:t>
            </a: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24</a:t>
            </a:fld>
            <a:endParaRPr lang="en-US"/>
          </a:p>
        </p:txBody>
      </p:sp>
    </p:spTree>
    <p:extLst>
      <p:ext uri="{BB962C8B-B14F-4D97-AF65-F5344CB8AC3E}">
        <p14:creationId xmlns:p14="http://schemas.microsoft.com/office/powerpoint/2010/main" val="233339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5</a:t>
            </a:fld>
            <a:endParaRPr lang="en-US"/>
          </a:p>
        </p:txBody>
      </p:sp>
    </p:spTree>
    <p:extLst>
      <p:ext uri="{BB962C8B-B14F-4D97-AF65-F5344CB8AC3E}">
        <p14:creationId xmlns:p14="http://schemas.microsoft.com/office/powerpoint/2010/main" val="2187566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Androscoggin County has an uninsured rate of 8.0%, which is higher than four counties and about equal to nine counties. Lack of insurance can lead to delayed medical care, emergency room treatment and poorer health outcomes. This measure does not reflect “under-insurance” – people with high deductibles or other insurance that does not cover their health care costs well for which there is not good consistent data.</a:t>
            </a:r>
          </a:p>
          <a:p>
            <a:endParaRPr lang="en-US" dirty="0">
              <a:cs typeface="Calibri"/>
            </a:endParaRPr>
          </a:p>
          <a:p>
            <a:endParaRPr lang="en-US" dirty="0">
              <a:cs typeface="Calibri"/>
            </a:endParaRPr>
          </a:p>
          <a:p>
            <a:r>
              <a:rPr lang="en-US" dirty="0">
                <a:cs typeface="Calibri"/>
              </a:rPr>
              <a:t>Source: </a:t>
            </a:r>
            <a:r>
              <a:rPr lang="en-US" dirty="0"/>
              <a:t>American Community Survey</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25</a:t>
            </a:fld>
            <a:endParaRPr lang="en-US"/>
          </a:p>
        </p:txBody>
      </p:sp>
    </p:spTree>
    <p:extLst>
      <p:ext uri="{BB962C8B-B14F-4D97-AF65-F5344CB8AC3E}">
        <p14:creationId xmlns:p14="http://schemas.microsoft.com/office/powerpoint/2010/main" val="984793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Androscoggin county residents are significantly more likely to rate their health as fair or poor when compared to the state overall. This is a self-rated measure meaning respondents subjectively rate their own health, rather than relying on some external measure like a diagnosis.</a:t>
            </a:r>
            <a:endParaRPr lang="en-US" sz="1800" dirty="0">
              <a:highlight>
                <a:srgbClr val="FFFF00"/>
              </a:highlight>
            </a:endParaRP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rate their health as fair or poor (vs. excellent, very good or good).</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26</a:t>
            </a:fld>
            <a:endParaRPr lang="en-US"/>
          </a:p>
        </p:txBody>
      </p:sp>
    </p:spTree>
    <p:extLst>
      <p:ext uri="{BB962C8B-B14F-4D97-AF65-F5344CB8AC3E}">
        <p14:creationId xmlns:p14="http://schemas.microsoft.com/office/powerpoint/2010/main" val="2862599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This graph shows the number of deaths per 100,000 within Androscoggin county. This rate has increased significantly within the county over time. It is also significantly higher than the state overall.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National Center for Health Statistics, US CDC</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from any cause.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27</a:t>
            </a:fld>
            <a:endParaRPr lang="en-US"/>
          </a:p>
        </p:txBody>
      </p:sp>
    </p:spTree>
    <p:extLst>
      <p:ext uri="{BB962C8B-B14F-4D97-AF65-F5344CB8AC3E}">
        <p14:creationId xmlns:p14="http://schemas.microsoft.com/office/powerpoint/2010/main" val="291820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slide shows the percentage of adults who have needed to see a provider but could not because of the cost. Delaying care can result in worsening conditions and poorer health outcomes. Androscoggin county residents are significantly more likely to have delayed care when compared to the state overall.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reporting that there was a time during the last 12 months when they needed to see a doctor but could not because of the cost.</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28</a:t>
            </a:fld>
            <a:endParaRPr lang="en-US"/>
          </a:p>
        </p:txBody>
      </p:sp>
    </p:spTree>
    <p:extLst>
      <p:ext uri="{BB962C8B-B14F-4D97-AF65-F5344CB8AC3E}">
        <p14:creationId xmlns:p14="http://schemas.microsoft.com/office/powerpoint/2010/main" val="2270991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The rate of lung cancer diagnoses are decreasing within Androscoggin County  but remains significantly higher when compared to the state. </a:t>
            </a:r>
            <a:r>
              <a:rPr lang="en-US" sz="18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from lung or bronchus cancers.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29</a:t>
            </a:fld>
            <a:endParaRPr lang="en-US"/>
          </a:p>
        </p:txBody>
      </p:sp>
    </p:spTree>
    <p:extLst>
      <p:ext uri="{BB962C8B-B14F-4D97-AF65-F5344CB8AC3E}">
        <p14:creationId xmlns:p14="http://schemas.microsoft.com/office/powerpoint/2010/main" val="1979196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Cardiovascular disease deaths have remained relatively stable within the county over time, seeing only a slight increase. The State’s overall rate of deaths due to cardiovascular disease is significantly lower than Androscoggin County’s.</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with cardiovascular disease as an underlying cause of death.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Age-Adjustment: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30</a:t>
            </a:fld>
            <a:endParaRPr lang="en-US"/>
          </a:p>
        </p:txBody>
      </p:sp>
    </p:spTree>
    <p:extLst>
      <p:ext uri="{BB962C8B-B14F-4D97-AF65-F5344CB8AC3E}">
        <p14:creationId xmlns:p14="http://schemas.microsoft.com/office/powerpoint/2010/main" val="233440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Stroke deaths have increased within Androscoggin County over time, but not to a significant degree. The rate of death due to stroke is significantly higher in Androscoggin County than in Maine overall.  </a:t>
            </a:r>
          </a:p>
          <a:p>
            <a:r>
              <a:rPr lang="en-US" sz="1800" b="0" i="0" u="none" strike="noStrike" dirty="0">
                <a:solidFill>
                  <a:srgbClr val="000000"/>
                </a:solidFill>
                <a:effectLst/>
                <a:latin typeface="Calibri" panose="020F0502020204030204" pitchFamily="34" charset="0"/>
              </a:rPr>
              <a:t>Data Source: Maine CDC Vital Records</a:t>
            </a:r>
          </a:p>
          <a:p>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with stroke as an underlying cause of death.</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31</a:t>
            </a:fld>
            <a:endParaRPr lang="en-US"/>
          </a:p>
        </p:txBody>
      </p:sp>
    </p:spTree>
    <p:extLst>
      <p:ext uri="{BB962C8B-B14F-4D97-AF65-F5344CB8AC3E}">
        <p14:creationId xmlns:p14="http://schemas.microsoft.com/office/powerpoint/2010/main" val="3078279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Rates of hospitalization due to diabetes are higher significantly higher in Androscoggin County than the State overall.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Database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people of hospital discharges with a principal diagnosis of diabetes.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32</a:t>
            </a:fld>
            <a:endParaRPr lang="en-US"/>
          </a:p>
        </p:txBody>
      </p:sp>
    </p:spTree>
    <p:extLst>
      <p:ext uri="{BB962C8B-B14F-4D97-AF65-F5344CB8AC3E}">
        <p14:creationId xmlns:p14="http://schemas.microsoft.com/office/powerpoint/2010/main" val="3690653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Similar to the previous slide showing higher rates of diabetes-related hospitalizations, Androscoggin County residents are significantly more likely to be treated in the emergency department for diabetes.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people of emergency department discharges with a principal diagnosis of diabetes.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33</a:t>
            </a:fld>
            <a:endParaRPr lang="en-US"/>
          </a:p>
        </p:txBody>
      </p:sp>
    </p:spTree>
    <p:extLst>
      <p:ext uri="{BB962C8B-B14F-4D97-AF65-F5344CB8AC3E}">
        <p14:creationId xmlns:p14="http://schemas.microsoft.com/office/powerpoint/2010/main" val="1402479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u="none" strike="noStrike" dirty="0">
                <a:solidFill>
                  <a:srgbClr val="000000"/>
                </a:solidFill>
                <a:effectLst/>
                <a:latin typeface="Calibri" panose="020F0502020204030204" pitchFamily="34" charset="0"/>
              </a:rPr>
              <a:t>Injury-related deaths are the 4th leading cause of death in Androscoggin County. The rate has risen significantly within the county and is now roughly equal to the state rate of injury deaths. </a:t>
            </a:r>
          </a:p>
          <a:p>
            <a:endParaRPr lang="en-US" sz="2800" b="0" i="0" u="none" strike="noStrike" dirty="0">
              <a:solidFill>
                <a:srgbClr val="000000"/>
              </a:solidFill>
              <a:effectLst/>
              <a:latin typeface="Calibri" panose="020F0502020204030204" pitchFamily="34" charset="0"/>
            </a:endParaRPr>
          </a:p>
          <a:p>
            <a:r>
              <a:rPr lang="en-US" sz="2800" b="0" i="0" u="none" strike="noStrike" dirty="0">
                <a:solidFill>
                  <a:srgbClr val="000000"/>
                </a:solidFill>
                <a:effectLst/>
                <a:latin typeface="Calibri" panose="020F0502020204030204" pitchFamily="34" charset="0"/>
              </a:rPr>
              <a:t>Data Source: Maine CDC Vital Records</a:t>
            </a:r>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To be read as needed. To be read as needed. Definition:   Rate per 100,000 people of deaths due to injuries.</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Adjustment: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p:txBody>
      </p:sp>
      <p:sp>
        <p:nvSpPr>
          <p:cNvPr id="4" name="Slide Number Placeholder 3"/>
          <p:cNvSpPr>
            <a:spLocks noGrp="1"/>
          </p:cNvSpPr>
          <p:nvPr>
            <p:ph type="sldNum" sz="quarter" idx="5"/>
          </p:nvPr>
        </p:nvSpPr>
        <p:spPr/>
        <p:txBody>
          <a:bodyPr/>
          <a:lstStyle/>
          <a:p>
            <a:fld id="{4886CDD7-021C-4D44-A941-E7B69ADD70F4}" type="slidenum">
              <a:rPr lang="en-US" smtClean="0"/>
              <a:t>34</a:t>
            </a:fld>
            <a:endParaRPr lang="en-US"/>
          </a:p>
        </p:txBody>
      </p:sp>
    </p:spTree>
    <p:extLst>
      <p:ext uri="{BB962C8B-B14F-4D97-AF65-F5344CB8AC3E}">
        <p14:creationId xmlns:p14="http://schemas.microsoft.com/office/powerpoint/2010/main" val="69882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6</a:t>
            </a:fld>
            <a:endParaRPr lang="en-US"/>
          </a:p>
        </p:txBody>
      </p:sp>
    </p:spTree>
    <p:extLst>
      <p:ext uri="{BB962C8B-B14F-4D97-AF65-F5344CB8AC3E}">
        <p14:creationId xmlns:p14="http://schemas.microsoft.com/office/powerpoint/2010/main" val="174881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The rate of fall related deaths within Androscoggin County have increased significantly since 2007-2011 and is now slightly higher than the state rate. </a:t>
            </a:r>
          </a:p>
          <a:p>
            <a:endParaRPr lang="en-US" sz="1800" dirty="0"/>
          </a:p>
          <a:p>
            <a:r>
              <a:rPr lang="en-US" sz="2800" b="0" i="0" u="none" strike="noStrike" dirty="0">
                <a:solidFill>
                  <a:srgbClr val="000000"/>
                </a:solidFill>
                <a:effectLst/>
                <a:latin typeface="Calibri" panose="020F0502020204030204" pitchFamily="34" charset="0"/>
              </a:rPr>
              <a:t>Data Source: Maine CDC Vital Records</a:t>
            </a:r>
          </a:p>
          <a:p>
            <a:br>
              <a:rPr lang="en-US" sz="2800" b="0" i="0" u="none" strike="noStrike" dirty="0">
                <a:solidFill>
                  <a:srgbClr val="000000"/>
                </a:solidFill>
                <a:effectLst/>
                <a:latin typeface="Calibri" panose="020F0502020204030204" pitchFamily="34" charset="0"/>
              </a:rPr>
            </a:br>
            <a:r>
              <a:rPr lang="en-US" sz="2800" b="0" i="0" u="none" strike="noStrike" dirty="0">
                <a:solidFill>
                  <a:srgbClr val="000000"/>
                </a:solidFill>
                <a:effectLst/>
                <a:latin typeface="Calibri" panose="020F0502020204030204" pitchFamily="34" charset="0"/>
              </a:rPr>
              <a:t>Read as needed - To be read as needed. Definition:  Rate per 100,000 people of deaths due to unintentional falls.</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effectLst/>
                <a:latin typeface="Calibri" panose="020F0502020204030204" pitchFamily="34" charset="0"/>
              </a:rPr>
              <a:t>Age Adjustment To be read as needed.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p:txBody>
      </p:sp>
      <p:sp>
        <p:nvSpPr>
          <p:cNvPr id="4" name="Slide Number Placeholder 3"/>
          <p:cNvSpPr>
            <a:spLocks noGrp="1"/>
          </p:cNvSpPr>
          <p:nvPr>
            <p:ph type="sldNum" sz="quarter" idx="5"/>
          </p:nvPr>
        </p:nvSpPr>
        <p:spPr/>
        <p:txBody>
          <a:bodyPr/>
          <a:lstStyle/>
          <a:p>
            <a:fld id="{4886CDD7-021C-4D44-A941-E7B69ADD70F4}" type="slidenum">
              <a:rPr lang="en-US" smtClean="0"/>
              <a:t>35</a:t>
            </a:fld>
            <a:endParaRPr lang="en-US"/>
          </a:p>
        </p:txBody>
      </p:sp>
    </p:spTree>
    <p:extLst>
      <p:ext uri="{BB962C8B-B14F-4D97-AF65-F5344CB8AC3E}">
        <p14:creationId xmlns:p14="http://schemas.microsoft.com/office/powerpoint/2010/main" val="2870400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Androscoggin County has a significantly higher rate of ER discharges due to an unintentional fall-related injury than the State overall. This measure has been age-adjusted, so it cannot be attributed to Androscoggin county’s older residents.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people of emergency department discharges with a diagnoses of a fall-related injury.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To be read as needed. Definition: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36</a:t>
            </a:fld>
            <a:endParaRPr lang="en-US"/>
          </a:p>
        </p:txBody>
      </p:sp>
    </p:spTree>
    <p:extLst>
      <p:ext uri="{BB962C8B-B14F-4D97-AF65-F5344CB8AC3E}">
        <p14:creationId xmlns:p14="http://schemas.microsoft.com/office/powerpoint/2010/main" val="18069655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indicator shows unintentional or undetermined poisoning, meaning these deaths are not due to suicide or other intentional injuries. As you can see the rate within Androscoggin County has increased. This increase is significant and is now slightly below the state rate. </a:t>
            </a:r>
            <a:endParaRPr lang="en-US" sz="2400" dirty="0"/>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due to poisonings of unintentional and undetermined intent.</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Age Adjustment:  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37</a:t>
            </a:fld>
            <a:endParaRPr lang="en-US"/>
          </a:p>
        </p:txBody>
      </p:sp>
    </p:spTree>
    <p:extLst>
      <p:ext uri="{BB962C8B-B14F-4D97-AF65-F5344CB8AC3E}">
        <p14:creationId xmlns:p14="http://schemas.microsoft.com/office/powerpoint/2010/main" val="1560986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 violent crime is defined as a murder, rape, robbery or aggravated assault. This slide shows the rate is increasing within Androscoggin County, but the change is not significant. The rate is significantly higher than the state but remains significantly lower than the US rate overall.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Dept. of Public Safety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violent crime offenses. Violent crime is defined as a murder, rape, robbery or aggravated assault.</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38</a:t>
            </a:fld>
            <a:endParaRPr lang="en-US"/>
          </a:p>
        </p:txBody>
      </p:sp>
    </p:spTree>
    <p:extLst>
      <p:ext uri="{BB962C8B-B14F-4D97-AF65-F5344CB8AC3E}">
        <p14:creationId xmlns:p14="http://schemas.microsoft.com/office/powerpoint/2010/main" val="15917146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rate of Androscoggin County residents being treated in the emergency room for a mental health condition is significantly higher than the state rate. This could be related to a lack of access to mental health professionals in the area.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Health Data Organization Hospital Inpatient and Outpatient Databases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people of emergency department discharges with a principal diagnosis of mental health condition.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latin typeface="Calibri" panose="020F0502020204030204" pitchFamily="34" charset="0"/>
              </a:rPr>
              <a:t>We have calculated the rates so that they can be compared to other parts of the state that might have a population with a different mix of ages. Older people tend to have higher rates of many diseases and health conditions. It’s important to adjust for age so that we don’t accidentally mistake a place with older people for a place with an unusual number of disease-related deaths.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39</a:t>
            </a:fld>
            <a:endParaRPr lang="en-US"/>
          </a:p>
        </p:txBody>
      </p:sp>
    </p:spTree>
    <p:extLst>
      <p:ext uri="{BB962C8B-B14F-4D97-AF65-F5344CB8AC3E}">
        <p14:creationId xmlns:p14="http://schemas.microsoft.com/office/powerpoint/2010/main" val="42551910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slide shows the percentage of adults who have been diagnosed with anxiety by a healthcare provider. The rate within Androscoggin County is significantly higher than the state and has been rising within the county.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have ever been told by a healthcare provider that they have an anxiety disorder.</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40</a:t>
            </a:fld>
            <a:endParaRPr lang="en-US"/>
          </a:p>
        </p:txBody>
      </p:sp>
    </p:spTree>
    <p:extLst>
      <p:ext uri="{BB962C8B-B14F-4D97-AF65-F5344CB8AC3E}">
        <p14:creationId xmlns:p14="http://schemas.microsoft.com/office/powerpoint/2010/main" val="4009619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slide shows Androscoggin County high school students who reported of feeling sad and hopeless for two weeks or more during the past 12 months and caused them to stop doing some of their usual activities. Depression in adolescence is linked with increased risks for negative effects on growth and development, school performance, and peer/family relationships in later adolescence. The precent has </a:t>
            </a:r>
            <a:r>
              <a:rPr lang="en-US" sz="1800" b="0" i="0" u="none" strike="noStrike" dirty="0">
                <a:solidFill>
                  <a:srgbClr val="000000"/>
                </a:solidFill>
                <a:effectLst/>
                <a:latin typeface="Calibri" panose="020F0502020204030204" pitchFamily="34" charset="0"/>
              </a:rPr>
              <a:t>increased significantly in Androscoggin County between 2017 and 2019. Androscoggin County’s rate is higher than the overall State but the difference is not significant. </a:t>
            </a:r>
          </a:p>
          <a:p>
            <a:endParaRPr lang="en-US" sz="1800" dirty="0"/>
          </a:p>
          <a:p>
            <a:r>
              <a:rPr lang="en-US" sz="2800" b="0" i="0" u="none" strike="noStrike" dirty="0">
                <a:solidFill>
                  <a:srgbClr val="000000"/>
                </a:solidFill>
                <a:effectLst/>
                <a:latin typeface="Calibri" panose="020F0502020204030204" pitchFamily="34" charset="0"/>
              </a:rPr>
              <a:t>Data Source: Maine Integrated Youth Health Survey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hlinkClick r:id="rId3"/>
              </a:rPr>
              <a:t>Adolescent Mental Health Data.pdf (ucsf.edu)</a:t>
            </a:r>
            <a:endParaRPr lang="en-US" sz="2800" dirty="0"/>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high school students who felt so sad or hopeless almost every day for two weeks or more in a row during the past 12 months that they stopped doing some usual activities.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41</a:t>
            </a:fld>
            <a:endParaRPr lang="en-US"/>
          </a:p>
        </p:txBody>
      </p:sp>
    </p:spTree>
    <p:extLst>
      <p:ext uri="{BB962C8B-B14F-4D97-AF65-F5344CB8AC3E}">
        <p14:creationId xmlns:p14="http://schemas.microsoft.com/office/powerpoint/2010/main" val="360306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Here we see the r</a:t>
            </a:r>
            <a:r>
              <a:rPr lang="en-US" sz="1800" b="0" i="0" u="none" strike="noStrike" dirty="0">
                <a:solidFill>
                  <a:srgbClr val="000000"/>
                </a:solidFill>
                <a:effectLst/>
                <a:latin typeface="Arial" panose="020B0604020202020204" pitchFamily="34" charset="0"/>
              </a:rPr>
              <a:t>ate of deaths for which substance use was the underlying cause, including those attributable to acute poisoning by drugs and those from medical conditions resulting from chronic drug use.  Deaths due to alcohol use are not included. The rate of drug-induced deaths among Androscoggin County residents is significantly higher within the county when compared to prior years and is now close to the state rate.</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CDC WONDER Online Database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for which drugs are the underlying cause, including those attributable to acute poisoning by drugs and those from medical conditions resulting from chronic drug use.  Deaths due to alcohol use are excluded.</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42</a:t>
            </a:fld>
            <a:endParaRPr lang="en-US"/>
          </a:p>
        </p:txBody>
      </p:sp>
    </p:spTree>
    <p:extLst>
      <p:ext uri="{BB962C8B-B14F-4D97-AF65-F5344CB8AC3E}">
        <p14:creationId xmlns:p14="http://schemas.microsoft.com/office/powerpoint/2010/main" val="314343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slide shows the deaths that are attributed to alcohol, including acute alcohol poisoning and from medical conditions resulting in long-term, chronic alcohol use, such as cirrhosis. The rate of alcohol related deaths has risen significantly within the county and has surpassed the state rate. The difference between county and state is not significant.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CDC Vital Records and CDC WONDER Online Database</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100,000 people of deaths for which alcohol is the underlying cause, including those attributable to acute alcohol poisoning and those from medical conditions resulting from chronic alcohol use.</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43</a:t>
            </a:fld>
            <a:endParaRPr lang="en-US"/>
          </a:p>
        </p:txBody>
      </p:sp>
    </p:spTree>
    <p:extLst>
      <p:ext uri="{BB962C8B-B14F-4D97-AF65-F5344CB8AC3E}">
        <p14:creationId xmlns:p14="http://schemas.microsoft.com/office/powerpoint/2010/main" val="31715555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This slide shows the rate of infants who have been born addicted to a substance. This data is collected from healthcare providers who report there is a reasonable cause to suspect the baby has been affected by an illegal substance or is demonstrating withdrawal symptoms. The line graph shows the trend from 2011-2017.  These single year data are not as reliable as the most recent two year, but still show a clear increase.  The two-year rate of drug-affected infants born in Androscoggin County is significantly higher than the State overall. The data shows the average annual rate for the two years, and therefore </a:t>
            </a:r>
            <a:r>
              <a:rPr lang="en-US" b="0" i="0" u="sng" dirty="0">
                <a:solidFill>
                  <a:srgbClr val="000000"/>
                </a:solidFill>
                <a:effectLst/>
                <a:latin typeface="Calibri" panose="020F0502020204030204" pitchFamily="34" charset="0"/>
              </a:rPr>
              <a:t>can</a:t>
            </a:r>
            <a:r>
              <a:rPr lang="en-US" b="0" i="0" dirty="0">
                <a:solidFill>
                  <a:srgbClr val="000000"/>
                </a:solidFill>
                <a:effectLst/>
                <a:latin typeface="Calibri" panose="020F0502020204030204" pitchFamily="34" charset="0"/>
              </a:rPr>
              <a:t> be compared to the single year data. There is a concern given the birth and health risk associated with drug exposure in utero.</a:t>
            </a:r>
          </a:p>
          <a:p>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Data Source: </a:t>
            </a:r>
            <a:r>
              <a:rPr lang="en-US" sz="1800" b="0" i="0" u="none" strike="noStrike" dirty="0">
                <a:solidFill>
                  <a:srgbClr val="000000"/>
                </a:solidFill>
                <a:effectLst/>
                <a:latin typeface="Arial" panose="020B0604020202020204" pitchFamily="34" charset="0"/>
              </a:rPr>
              <a:t>Maine Automated Child Welfare Information System (Maine Office of Child and Family Services)</a:t>
            </a:r>
            <a:r>
              <a:rPr lang="en-US" dirty="0"/>
              <a:t> </a:t>
            </a:r>
            <a:endParaRPr lang="en-US" b="0" i="0" dirty="0">
              <a:solidFill>
                <a:srgbClr val="000000"/>
              </a:solidFill>
              <a:effectLst/>
              <a:latin typeface="Calibri" panose="020F0502020204030204" pitchFamily="34" charset="0"/>
            </a:endParaRPr>
          </a:p>
          <a:p>
            <a:r>
              <a:rPr lang="en-US" b="0" i="0" dirty="0">
                <a:solidFill>
                  <a:srgbClr val="000000"/>
                </a:solidFill>
                <a:effectLst/>
                <a:latin typeface="Calibri" panose="020F0502020204030204" pitchFamily="34" charset="0"/>
              </a:rPr>
              <a:t>To be read as needed. To be read as needed. Definition:  </a:t>
            </a:r>
            <a:r>
              <a:rPr lang="en-US" sz="1800" b="0" i="0" u="none" strike="noStrike" dirty="0">
                <a:solidFill>
                  <a:srgbClr val="000000"/>
                </a:solidFill>
                <a:effectLst/>
                <a:latin typeface="Arial" panose="020B0604020202020204" pitchFamily="34" charset="0"/>
              </a:rPr>
              <a:t>Rate per 1,000 births of infants for which a healthcare provider reported that there was reasonable cause to suspect the baby may be affected by illegal substance abuse or demonstrating withdrawal symptoms resulting from prenatal drug exposure or has a fetal alcohol spectrum disorder.</a:t>
            </a:r>
            <a:r>
              <a:rPr lang="en-US" dirty="0"/>
              <a:t> </a:t>
            </a:r>
            <a:endParaRPr lang="en-US"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44</a:t>
            </a:fld>
            <a:endParaRPr lang="en-US"/>
          </a:p>
        </p:txBody>
      </p:sp>
    </p:spTree>
    <p:extLst>
      <p:ext uri="{BB962C8B-B14F-4D97-AF65-F5344CB8AC3E}">
        <p14:creationId xmlns:p14="http://schemas.microsoft.com/office/powerpoint/2010/main" val="418433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Jo or JSI</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7</a:t>
            </a:fld>
            <a:endParaRPr lang="en-US"/>
          </a:p>
        </p:txBody>
      </p:sp>
    </p:spTree>
    <p:extLst>
      <p:ext uri="{BB962C8B-B14F-4D97-AF65-F5344CB8AC3E}">
        <p14:creationId xmlns:p14="http://schemas.microsoft.com/office/powerpoint/2010/main" val="40514854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graph shows an increase over time in reported binge drinking among adults in Androscoggin County. Binge drinking is defined as consuming 5 or more alcoholic drinks on at least one day in the past 30 days. There was an increase between 2012-2014 and 2015-2017 and is now almost equal to the state percentage.  However, none of these differences are significant.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Behavioral Risk Factor Surveillance System</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adults who had five or more drinks on at least one occasion for men or four or more drinks on at least one occasion for women in the past 30 days.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45</a:t>
            </a:fld>
            <a:endParaRPr lang="en-US"/>
          </a:p>
        </p:txBody>
      </p:sp>
    </p:spTree>
    <p:extLst>
      <p:ext uri="{BB962C8B-B14F-4D97-AF65-F5344CB8AC3E}">
        <p14:creationId xmlns:p14="http://schemas.microsoft.com/office/powerpoint/2010/main" val="510230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The rate of binge drinking among high school students has decreased within Androscoggin County and is below the state percentage of students who have reported binge drinking.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high school students who had five or more alcoholic drinks on at least one day in the last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46</a:t>
            </a:fld>
            <a:endParaRPr lang="en-US"/>
          </a:p>
        </p:txBody>
      </p:sp>
    </p:spTree>
    <p:extLst>
      <p:ext uri="{BB962C8B-B14F-4D97-AF65-F5344CB8AC3E}">
        <p14:creationId xmlns:p14="http://schemas.microsoft.com/office/powerpoint/2010/main" val="7628922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slide shows a decreasing rate of prescription drug misuse among Androscoggin County’s high school students. There has been a major, significant decline of prescription drug misuse since 2017. The difference between Androscoggin County’s rate and the State is minimal and is not significant.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seventh- and eighth-grade students who used a prescription drug without a doctor's prescription at least one time in the last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47</a:t>
            </a:fld>
            <a:endParaRPr lang="en-US"/>
          </a:p>
        </p:txBody>
      </p:sp>
    </p:spTree>
    <p:extLst>
      <p:ext uri="{BB962C8B-B14F-4D97-AF65-F5344CB8AC3E}">
        <p14:creationId xmlns:p14="http://schemas.microsoft.com/office/powerpoint/2010/main" val="18410790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slide shows the EMS response to overdoses from drugs, medications, alcohol and inhalants. The rate has risen in Androscoggin county and is now significantly higher than the state rate. </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Emergency Medical Services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Rate per 10,000 population of overdose emergency medical service responses, including overdoses from drugs, medications, alcohol, and inhalants.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48</a:t>
            </a:fld>
            <a:endParaRPr lang="en-US"/>
          </a:p>
        </p:txBody>
      </p:sp>
    </p:spTree>
    <p:extLst>
      <p:ext uri="{BB962C8B-B14F-4D97-AF65-F5344CB8AC3E}">
        <p14:creationId xmlns:p14="http://schemas.microsoft.com/office/powerpoint/2010/main" val="3481179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slide shows the percentage of Androscoggin County high school students who have used an e-cigarette at least once in the last 30 days.  Data is collected in odd numbered years and, as you can see, use has increased between 2017 &amp; 2019. This increase is significant.</a:t>
            </a:r>
          </a:p>
          <a:p>
            <a:endParaRPr lang="en-US" sz="1800" b="0" i="0" u="none" strike="noStrike" dirty="0">
              <a:solidFill>
                <a:srgbClr val="000000"/>
              </a:solidFill>
              <a:effectLst/>
              <a:latin typeface="Calibri" panose="020F0502020204030204" pitchFamily="34" charset="0"/>
            </a:endParaRPr>
          </a:p>
          <a:p>
            <a:r>
              <a:rPr lang="en-US" sz="1800" b="0" i="0" u="none" strike="noStrike" dirty="0">
                <a:solidFill>
                  <a:srgbClr val="000000"/>
                </a:solidFill>
                <a:effectLst/>
                <a:latin typeface="Calibri" panose="020F0502020204030204" pitchFamily="34" charset="0"/>
              </a:rPr>
              <a:t>Data Source: Maine Integrated Youth Health Survey</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To be read as needed. Definition:  Percentage of high school students who used an electronic vapor product at least one day in the last 30 days.  Data collected in odd numbered years.</a:t>
            </a:r>
            <a:r>
              <a:rPr lang="en-US" dirty="0"/>
              <a:t> </a:t>
            </a:r>
          </a:p>
        </p:txBody>
      </p:sp>
      <p:sp>
        <p:nvSpPr>
          <p:cNvPr id="4" name="Slide Number Placeholder 3"/>
          <p:cNvSpPr>
            <a:spLocks noGrp="1"/>
          </p:cNvSpPr>
          <p:nvPr>
            <p:ph type="sldNum" sz="quarter" idx="5"/>
          </p:nvPr>
        </p:nvSpPr>
        <p:spPr/>
        <p:txBody>
          <a:bodyPr/>
          <a:lstStyle/>
          <a:p>
            <a:fld id="{4886CDD7-021C-4D44-A941-E7B69ADD70F4}" type="slidenum">
              <a:rPr lang="en-US" smtClean="0"/>
              <a:t>49</a:t>
            </a:fld>
            <a:endParaRPr lang="en-US"/>
          </a:p>
        </p:txBody>
      </p:sp>
    </p:spTree>
    <p:extLst>
      <p:ext uri="{BB962C8B-B14F-4D97-AF65-F5344CB8AC3E}">
        <p14:creationId xmlns:p14="http://schemas.microsoft.com/office/powerpoint/2010/main" val="143794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Steve Jorgensen, </a:t>
            </a:r>
            <a:r>
              <a:rPr lang="en-US" sz="12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President, St. Mary’s Regional Medical Center</a:t>
            </a:r>
          </a:p>
          <a:p>
            <a:pPr marL="0" marR="0">
              <a:lnSpc>
                <a:spcPct val="107000"/>
              </a:lnSpc>
              <a:spcBef>
                <a:spcPts val="0"/>
              </a:spcBef>
              <a:spcAft>
                <a:spcPts val="0"/>
              </a:spcAf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Steve </a:t>
            </a:r>
            <a:r>
              <a:rPr lang="en-US" sz="1200" b="1" kern="12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Littleson</a:t>
            </a: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President and CEO, Central Maine Healthcare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Jo or JSI</a:t>
            </a:r>
          </a:p>
          <a:p>
            <a:r>
              <a:rPr lang="en-US" b="1" dirty="0"/>
              <a:t>Community</a:t>
            </a:r>
            <a:r>
              <a:rPr lang="en-US" b="1" baseline="0" dirty="0"/>
              <a:t> Sponsored Event Partners include </a:t>
            </a:r>
            <a:endParaRPr lang="en-US" baseline="0" dirty="0"/>
          </a:p>
          <a:p>
            <a:pPr marL="228600" indent="-228600">
              <a:buFont typeface="+mj-lt"/>
              <a:buAutoNum type="arabicPeriod"/>
            </a:pPr>
            <a:r>
              <a:rPr lang="en-US" baseline="0" dirty="0"/>
              <a:t>Disability Rights Maine (2 events: people who are deaf or hard of hearing and people with other disabilities)</a:t>
            </a:r>
          </a:p>
          <a:p>
            <a:pPr marL="228600" indent="-228600">
              <a:buFont typeface="+mj-lt"/>
              <a:buAutoNum type="arabicPeriod"/>
            </a:pPr>
            <a:r>
              <a:rPr lang="en-US" baseline="0" dirty="0"/>
              <a:t>Maine Primary Care Association (People who are served by Maine’s Federally Qualified Health Centers</a:t>
            </a:r>
          </a:p>
          <a:p>
            <a:pPr marL="228600" indent="-228600">
              <a:buFont typeface="+mj-lt"/>
              <a:buAutoNum type="arabicPeriod"/>
            </a:pPr>
            <a:r>
              <a:rPr lang="en-US" baseline="0" dirty="0"/>
              <a:t>Maine Council on Aging (Older Adults 65+</a:t>
            </a:r>
          </a:p>
          <a:p>
            <a:pPr marL="228600" indent="-228600">
              <a:buFont typeface="+mj-lt"/>
              <a:buAutoNum type="arabicPeriod"/>
            </a:pPr>
            <a:r>
              <a:rPr lang="en-US" baseline="0" dirty="0"/>
              <a:t>Consumer Right Council of Maine (people with a mental health diagnosis)</a:t>
            </a:r>
          </a:p>
          <a:p>
            <a:pPr marL="228600" indent="-228600">
              <a:buFont typeface="+mj-lt"/>
              <a:buAutoNum type="arabicPeriod"/>
            </a:pPr>
            <a:r>
              <a:rPr lang="en-US" baseline="0" dirty="0"/>
              <a:t>Formerly Incarcerated (Maine Prisoner Re-Entry Network)</a:t>
            </a:r>
          </a:p>
          <a:p>
            <a:pPr marL="228600" indent="-228600">
              <a:buFont typeface="+mj-lt"/>
              <a:buAutoNum type="arabicPeriod"/>
            </a:pPr>
            <a:r>
              <a:rPr lang="en-US" baseline="0" dirty="0"/>
              <a:t>Maine Youth Action Network and Friends (Raising the voices of Maine’s diverse youth)</a:t>
            </a:r>
          </a:p>
          <a:p>
            <a:pPr marL="228600" indent="-228600">
              <a:buFont typeface="+mj-lt"/>
              <a:buAutoNum type="arabicPeriod"/>
            </a:pPr>
            <a:r>
              <a:rPr lang="en-US" baseline="0" dirty="0"/>
              <a:t>Green Memorial A.M.E. Zion Church (Black/African American)</a:t>
            </a:r>
          </a:p>
          <a:p>
            <a:pPr marL="228600" indent="-228600">
              <a:buFont typeface="+mj-lt"/>
              <a:buAutoNum type="arabicPeriod"/>
            </a:pPr>
            <a:r>
              <a:rPr lang="en-US" baseline="0" dirty="0"/>
              <a:t>Health Equity Alliance (LGBTQ+ community)</a:t>
            </a:r>
          </a:p>
          <a:p>
            <a:pPr marL="228600" indent="-228600">
              <a:buFont typeface="+mj-lt"/>
              <a:buAutoNum type="arabicPeriod"/>
            </a:pPr>
            <a:r>
              <a:rPr lang="en-US" baseline="0" dirty="0"/>
              <a:t>Portland Recovery Center (for people with a substance use disorder or in recovery)</a:t>
            </a:r>
          </a:p>
          <a:p>
            <a:pPr marL="228600" indent="-228600">
              <a:buFont typeface="+mj-lt"/>
              <a:buAutoNum type="arabicPeriod"/>
            </a:pPr>
            <a:r>
              <a:rPr lang="en-US" baseline="0" dirty="0"/>
              <a:t>ADD HOUSING INSECURE IF NEED BE</a:t>
            </a:r>
          </a:p>
          <a:p>
            <a:pPr marL="228600" indent="-228600">
              <a:buFont typeface="+mj-lt"/>
              <a:buAutoNum type="arabicPeriod"/>
            </a:pPr>
            <a:r>
              <a:rPr lang="en-US" baseline="0" dirty="0"/>
              <a:t>ADD VETERAN IF NEED BE</a:t>
            </a:r>
          </a:p>
          <a:p>
            <a:endParaRPr lang="en-US" baseline="0" dirty="0"/>
          </a:p>
          <a:p>
            <a:r>
              <a:rPr lang="en-US" b="1" baseline="0" dirty="0"/>
              <a:t>Oral Survey Partners include: </a:t>
            </a:r>
            <a:endParaRPr lang="en-US" baseline="0" dirty="0"/>
          </a:p>
          <a:p>
            <a:r>
              <a:rPr lang="en-US" baseline="0" dirty="0"/>
              <a:t>City of Portland’s Minority Health Program</a:t>
            </a:r>
          </a:p>
          <a:p>
            <a:r>
              <a:rPr lang="en-US" baseline="0" dirty="0"/>
              <a:t>New Mainer’s Public Health Initiative</a:t>
            </a:r>
          </a:p>
          <a:p>
            <a:r>
              <a:rPr lang="en-US" baseline="0" dirty="0"/>
              <a:t>Maine Immigrant Access Network</a:t>
            </a:r>
          </a:p>
          <a:p>
            <a:r>
              <a:rPr lang="en-US" baseline="0" dirty="0"/>
              <a:t>Gateway Community Services</a:t>
            </a:r>
          </a:p>
          <a:p>
            <a:r>
              <a:rPr lang="en-US" baseline="0" dirty="0"/>
              <a:t>Maine Immigrant and Refugee Services</a:t>
            </a:r>
          </a:p>
          <a:p>
            <a:r>
              <a:rPr lang="en-US" baseline="0" dirty="0"/>
              <a:t>Maine Community Integration</a:t>
            </a:r>
          </a:p>
          <a:p>
            <a:r>
              <a:rPr lang="en-US" baseline="0" dirty="0"/>
              <a:t>Mano </a:t>
            </a:r>
            <a:r>
              <a:rPr lang="en-US" baseline="0" dirty="0" err="1"/>
              <a:t>en</a:t>
            </a:r>
            <a:r>
              <a:rPr lang="en-US" baseline="0" dirty="0"/>
              <a:t> Mano</a:t>
            </a:r>
          </a:p>
          <a:p>
            <a:endParaRPr lang="en-US" baseline="0" dirty="0"/>
          </a:p>
          <a:p>
            <a:r>
              <a:rPr lang="en-US" baseline="0" dirty="0"/>
              <a:t>We are piloting these additional outreach methods with support from </a:t>
            </a:r>
          </a:p>
          <a:p>
            <a:r>
              <a:rPr lang="en-US" baseline="0" dirty="0"/>
              <a:t>State of Maine’s Preventative Health and Health Services Block Grant</a:t>
            </a:r>
          </a:p>
          <a:p>
            <a:r>
              <a:rPr lang="en-US" baseline="0" dirty="0"/>
              <a:t>Maine Health Access Foundation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Introduce leader for leadership remarks</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8</a:t>
            </a:fld>
            <a:endParaRPr lang="en-US"/>
          </a:p>
        </p:txBody>
      </p:sp>
    </p:spTree>
    <p:extLst>
      <p:ext uri="{BB962C8B-B14F-4D97-AF65-F5344CB8AC3E}">
        <p14:creationId xmlns:p14="http://schemas.microsoft.com/office/powerpoint/2010/main" val="2141971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remarks</a:t>
            </a:r>
          </a:p>
          <a:p>
            <a:endParaRPr lang="en-US" dirty="0"/>
          </a:p>
          <a:p>
            <a:r>
              <a:rPr lang="en-US" dirty="0"/>
              <a:t>Leader to introduce the following who will provide comments</a:t>
            </a:r>
            <a:r>
              <a:rPr lang="en-US" baseline="0" dirty="0"/>
              <a:t> on recent health improvement efforts</a:t>
            </a:r>
          </a:p>
          <a:p>
            <a:pPr marL="0" marR="0">
              <a:lnSpc>
                <a:spcPct val="107000"/>
              </a:lnSpc>
              <a:spcBef>
                <a:spcPts val="0"/>
              </a:spcBef>
              <a:spcAft>
                <a:spcPts val="0"/>
              </a:spcAft>
            </a:pPr>
            <a:r>
              <a:rPr lang="en-US" sz="12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Steve Jorgensen, </a:t>
            </a:r>
            <a:r>
              <a:rPr lang="en-US" sz="12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President, St. Mary’s Regional Medical Center</a:t>
            </a:r>
          </a:p>
          <a:p>
            <a:pPr marL="0" marR="0">
              <a:lnSpc>
                <a:spcPct val="107000"/>
              </a:lnSpc>
              <a:spcBef>
                <a:spcPts val="0"/>
              </a:spcBef>
              <a:spcAft>
                <a:spcPts val="0"/>
              </a:spcAft>
            </a:pPr>
            <a:r>
              <a:rPr lang="en-US" sz="12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Hugh Jones, </a:t>
            </a:r>
            <a:r>
              <a:rPr lang="en-US" sz="12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VP, Service Line Strategy, Central Maine Medical Center</a:t>
            </a:r>
            <a:endParaRPr lang="en-US" sz="105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9</a:t>
            </a:fld>
            <a:endParaRPr lang="en-US"/>
          </a:p>
        </p:txBody>
      </p:sp>
    </p:spTree>
    <p:extLst>
      <p:ext uri="{BB962C8B-B14F-4D97-AF65-F5344CB8AC3E}">
        <p14:creationId xmlns:p14="http://schemas.microsoft.com/office/powerpoint/2010/main" val="49543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1200"/>
              </a:spcAft>
            </a:pPr>
            <a:r>
              <a:rPr lang="en-US" sz="12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Elizabeth Keene, </a:t>
            </a:r>
            <a:r>
              <a:rPr lang="en-US" sz="12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VP, Mission Integration, St. Mary’s Regional Medical Center</a:t>
            </a:r>
          </a:p>
          <a:p>
            <a:pPr marL="0" marR="0">
              <a:lnSpc>
                <a:spcPct val="107000"/>
              </a:lnSpc>
              <a:spcBef>
                <a:spcPts val="0"/>
              </a:spcBef>
              <a:spcAft>
                <a:spcPts val="1200"/>
              </a:spcAft>
            </a:pPr>
            <a:r>
              <a:rPr lang="en-US" sz="12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Holly Lasagna, </a:t>
            </a:r>
            <a:r>
              <a:rPr lang="en-US" sz="12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 Promotion Manager, Healthy Androscoggin, Central Maine Medical Center</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A5E2EEE-0310-C24D-981C-65A489894E8C}" type="slidenum">
              <a:rPr lang="en-US" smtClean="0"/>
              <a:t>10</a:t>
            </a:fld>
            <a:endParaRPr lang="en-US" dirty="0"/>
          </a:p>
        </p:txBody>
      </p:sp>
    </p:spTree>
    <p:extLst>
      <p:ext uri="{BB962C8B-B14F-4D97-AF65-F5344CB8AC3E}">
        <p14:creationId xmlns:p14="http://schemas.microsoft.com/office/powerpoint/2010/main" val="197879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a:t>
            </a:r>
            <a:r>
              <a:rPr lang="en-US" baseline="0" dirty="0"/>
              <a:t> Madison MacLean of John Snow, Inc. (JSI) who will now give a data presentation on the top indicators </a:t>
            </a:r>
            <a:endParaRPr lang="en-US" dirty="0"/>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13</a:t>
            </a:fld>
            <a:endParaRPr lang="en-US"/>
          </a:p>
        </p:txBody>
      </p:sp>
    </p:spTree>
    <p:extLst>
      <p:ext uri="{BB962C8B-B14F-4D97-AF65-F5344CB8AC3E}">
        <p14:creationId xmlns:p14="http://schemas.microsoft.com/office/powerpoint/2010/main" val="198395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JSI or other facilitator</a:t>
            </a:r>
          </a:p>
          <a:p>
            <a:endParaRPr lang="en-US" dirty="0"/>
          </a:p>
        </p:txBody>
      </p:sp>
      <p:sp>
        <p:nvSpPr>
          <p:cNvPr id="4" name="Slide Number Placeholder 3"/>
          <p:cNvSpPr>
            <a:spLocks noGrp="1"/>
          </p:cNvSpPr>
          <p:nvPr>
            <p:ph type="sldNum" sz="quarter" idx="5"/>
          </p:nvPr>
        </p:nvSpPr>
        <p:spPr/>
        <p:txBody>
          <a:bodyPr/>
          <a:lstStyle/>
          <a:p>
            <a:fld id="{4886CDD7-021C-4D44-A941-E7B69ADD70F4}" type="slidenum">
              <a:rPr lang="en-US" smtClean="0"/>
              <a:t>14</a:t>
            </a:fld>
            <a:endParaRPr lang="en-US"/>
          </a:p>
        </p:txBody>
      </p:sp>
    </p:spTree>
    <p:extLst>
      <p:ext uri="{BB962C8B-B14F-4D97-AF65-F5344CB8AC3E}">
        <p14:creationId xmlns:p14="http://schemas.microsoft.com/office/powerpoint/2010/main" val="73635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tree, outdoor, day&#10;&#10;Description automatically generated">
            <a:extLst>
              <a:ext uri="{FF2B5EF4-FFF2-40B4-BE49-F238E27FC236}">
                <a16:creationId xmlns:a16="http://schemas.microsoft.com/office/drawing/2014/main" id="{C6DBB9B2-05AB-4FBB-BB61-7EF2F015D6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19400"/>
            <a:ext cx="12192000" cy="4038600"/>
          </a:xfrm>
          <a:prstGeom prst="rect">
            <a:avLst/>
          </a:prstGeom>
        </p:spPr>
      </p:pic>
      <p:sp>
        <p:nvSpPr>
          <p:cNvPr id="2" name="Title 1">
            <a:extLst>
              <a:ext uri="{FF2B5EF4-FFF2-40B4-BE49-F238E27FC236}">
                <a16:creationId xmlns:a16="http://schemas.microsoft.com/office/drawing/2014/main" id="{4DD4D6BE-4C37-452C-8595-4DDB044600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0199-6BD7-430D-9E3C-0B33CC4AF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B2DDCB-F568-4BD9-A210-75006C8E2720}"/>
              </a:ext>
            </a:extLst>
          </p:cNvPr>
          <p:cNvSpPr>
            <a:spLocks noGrp="1"/>
          </p:cNvSpPr>
          <p:nvPr>
            <p:ph type="dt" sz="half" idx="10"/>
          </p:nvPr>
        </p:nvSpPr>
        <p:spPr/>
        <p:txBody>
          <a:bodyPr/>
          <a:lstStyle/>
          <a:p>
            <a:fld id="{C7FB0EC0-7725-4B45-AAE1-87676323C3F6}" type="datetime1">
              <a:rPr lang="en-US" smtClean="0"/>
              <a:t>11/8/2021</a:t>
            </a:fld>
            <a:endParaRPr lang="en-US"/>
          </a:p>
        </p:txBody>
      </p:sp>
      <p:sp>
        <p:nvSpPr>
          <p:cNvPr id="5" name="Footer Placeholder 4">
            <a:extLst>
              <a:ext uri="{FF2B5EF4-FFF2-40B4-BE49-F238E27FC236}">
                <a16:creationId xmlns:a16="http://schemas.microsoft.com/office/drawing/2014/main" id="{83FE77F8-DDCB-4219-8292-B20380EAD6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4D4EA-501C-4DD6-8EB9-D44797C2C0DC}"/>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62578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A874-F320-4C0F-B471-1F8F5EE474F5}"/>
              </a:ext>
            </a:extLst>
          </p:cNvPr>
          <p:cNvSpPr>
            <a:spLocks noGrp="1"/>
          </p:cNvSpPr>
          <p:nvPr>
            <p:ph type="title"/>
          </p:nvPr>
        </p:nvSpPr>
        <p:spPr>
          <a:xfrm>
            <a:off x="838200" y="182880"/>
            <a:ext cx="10515600" cy="1325563"/>
          </a:xfrm>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2349CD46-C696-4832-914B-9C93C6CD9CF9}"/>
              </a:ext>
            </a:extLst>
          </p:cNvPr>
          <p:cNvSpPr>
            <a:spLocks noGrp="1"/>
          </p:cNvSpPr>
          <p:nvPr>
            <p:ph idx="1"/>
          </p:nvPr>
        </p:nvSpPr>
        <p:spPr>
          <a:xfrm>
            <a:off x="838200" y="164592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5B4DB-743C-4D01-B645-051A4746FDED}"/>
              </a:ext>
            </a:extLst>
          </p:cNvPr>
          <p:cNvSpPr>
            <a:spLocks noGrp="1"/>
          </p:cNvSpPr>
          <p:nvPr>
            <p:ph type="dt" sz="half" idx="10"/>
          </p:nvPr>
        </p:nvSpPr>
        <p:spPr/>
        <p:txBody>
          <a:bodyPr/>
          <a:lstStyle/>
          <a:p>
            <a:fld id="{F766CAFF-1ACC-451D-A43C-8B74351726F0}" type="datetime1">
              <a:rPr lang="en-US" smtClean="0"/>
              <a:t>11/8/2021</a:t>
            </a:fld>
            <a:endParaRPr lang="en-US"/>
          </a:p>
        </p:txBody>
      </p:sp>
      <p:sp>
        <p:nvSpPr>
          <p:cNvPr id="5" name="Footer Placeholder 4">
            <a:extLst>
              <a:ext uri="{FF2B5EF4-FFF2-40B4-BE49-F238E27FC236}">
                <a16:creationId xmlns:a16="http://schemas.microsoft.com/office/drawing/2014/main" id="{3D59069B-162A-425B-9F2C-373D91C1B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98B58-2E55-412A-8165-8F43CB1B9FB9}"/>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7" name="Rectangle 6">
            <a:extLst>
              <a:ext uri="{FF2B5EF4-FFF2-40B4-BE49-F238E27FC236}">
                <a16:creationId xmlns:a16="http://schemas.microsoft.com/office/drawing/2014/main" id="{A9E20A3F-9324-493B-BF73-0853E2DF67EB}"/>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71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308AA99-904E-40C9-8228-1F837226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86" y="0"/>
            <a:ext cx="12158227" cy="6858000"/>
          </a:xfrm>
          <a:prstGeom prst="rect">
            <a:avLst/>
          </a:prstGeom>
        </p:spPr>
      </p:pic>
      <p:sp>
        <p:nvSpPr>
          <p:cNvPr id="2" name="Title 1">
            <a:extLst>
              <a:ext uri="{FF2B5EF4-FFF2-40B4-BE49-F238E27FC236}">
                <a16:creationId xmlns:a16="http://schemas.microsoft.com/office/drawing/2014/main" id="{587B4A6C-655B-4BE7-B991-03D2B43C2FAD}"/>
              </a:ext>
            </a:extLst>
          </p:cNvPr>
          <p:cNvSpPr>
            <a:spLocks noGrp="1"/>
          </p:cNvSpPr>
          <p:nvPr>
            <p:ph type="title"/>
          </p:nvPr>
        </p:nvSpPr>
        <p:spPr>
          <a:xfrm>
            <a:off x="831850" y="3252247"/>
            <a:ext cx="10515600" cy="1310228"/>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79828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7FD11-A1A2-48E0-8684-C6F4D5072B23}"/>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32276F4-7CE7-42A8-B619-1D3EBB47B56B}"/>
              </a:ext>
            </a:extLst>
          </p:cNvPr>
          <p:cNvSpPr>
            <a:spLocks noGrp="1"/>
          </p:cNvSpPr>
          <p:nvPr>
            <p:ph sz="half" idx="1"/>
          </p:nvPr>
        </p:nvSpPr>
        <p:spPr>
          <a:xfrm>
            <a:off x="838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D43B8-6E4F-4D36-9542-C0A16D77E7EA}"/>
              </a:ext>
            </a:extLst>
          </p:cNvPr>
          <p:cNvSpPr>
            <a:spLocks noGrp="1"/>
          </p:cNvSpPr>
          <p:nvPr>
            <p:ph sz="half" idx="2"/>
          </p:nvPr>
        </p:nvSpPr>
        <p:spPr>
          <a:xfrm>
            <a:off x="6172200" y="16459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ECE040-5D2A-4F08-8320-B45277F719F5}"/>
              </a:ext>
            </a:extLst>
          </p:cNvPr>
          <p:cNvSpPr>
            <a:spLocks noGrp="1"/>
          </p:cNvSpPr>
          <p:nvPr>
            <p:ph type="dt" sz="half" idx="10"/>
          </p:nvPr>
        </p:nvSpPr>
        <p:spPr/>
        <p:txBody>
          <a:bodyPr/>
          <a:lstStyle/>
          <a:p>
            <a:fld id="{2715074A-0EC0-4822-8A03-AAAF51A60715}" type="datetime1">
              <a:rPr lang="en-US" smtClean="0"/>
              <a:t>11/8/2021</a:t>
            </a:fld>
            <a:endParaRPr lang="en-US"/>
          </a:p>
        </p:txBody>
      </p:sp>
      <p:sp>
        <p:nvSpPr>
          <p:cNvPr id="6" name="Footer Placeholder 5">
            <a:extLst>
              <a:ext uri="{FF2B5EF4-FFF2-40B4-BE49-F238E27FC236}">
                <a16:creationId xmlns:a16="http://schemas.microsoft.com/office/drawing/2014/main" id="{B2D733A4-0F02-41B8-8CA1-056AA4646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843AF1-1635-4F50-9B47-D2C8CE8079C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8" name="Rectangle 7">
            <a:extLst>
              <a:ext uri="{FF2B5EF4-FFF2-40B4-BE49-F238E27FC236}">
                <a16:creationId xmlns:a16="http://schemas.microsoft.com/office/drawing/2014/main" id="{914B8FC1-DDC7-42C8-A9A4-6FC3B2635FF1}"/>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2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B7A1C-6125-4EF4-97C2-069B415A9CE8}"/>
              </a:ext>
            </a:extLst>
          </p:cNvPr>
          <p:cNvSpPr>
            <a:spLocks noGrp="1"/>
          </p:cNvSpPr>
          <p:nvPr>
            <p:ph type="title"/>
          </p:nvPr>
        </p:nvSpPr>
        <p:spPr>
          <a:xfrm>
            <a:off x="838200" y="18288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B05D3AE-2981-49F4-9E2C-A7DC79C93C90}"/>
              </a:ext>
            </a:extLst>
          </p:cNvPr>
          <p:cNvSpPr>
            <a:spLocks noGrp="1"/>
          </p:cNvSpPr>
          <p:nvPr>
            <p:ph type="dt" sz="half" idx="10"/>
          </p:nvPr>
        </p:nvSpPr>
        <p:spPr/>
        <p:txBody>
          <a:bodyPr/>
          <a:lstStyle/>
          <a:p>
            <a:fld id="{C4106077-5A9F-40F7-B641-2496B7F408E1}" type="datetime1">
              <a:rPr lang="en-US" smtClean="0"/>
              <a:t>11/8/2021</a:t>
            </a:fld>
            <a:endParaRPr lang="en-US"/>
          </a:p>
        </p:txBody>
      </p:sp>
      <p:sp>
        <p:nvSpPr>
          <p:cNvPr id="4" name="Footer Placeholder 3">
            <a:extLst>
              <a:ext uri="{FF2B5EF4-FFF2-40B4-BE49-F238E27FC236}">
                <a16:creationId xmlns:a16="http://schemas.microsoft.com/office/drawing/2014/main" id="{71C1D8EC-C03F-4DD5-B3B5-78865D8990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69FB1E-0CC4-4406-BFA6-6799ADB41E46}"/>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6" name="Rectangle 5">
            <a:extLst>
              <a:ext uri="{FF2B5EF4-FFF2-40B4-BE49-F238E27FC236}">
                <a16:creationId xmlns:a16="http://schemas.microsoft.com/office/drawing/2014/main" id="{1A764D4D-B9D0-468A-AFD5-98402AA77F13}"/>
              </a:ext>
            </a:extLst>
          </p:cNvPr>
          <p:cNvSpPr/>
          <p:nvPr userDrawn="1"/>
        </p:nvSpPr>
        <p:spPr>
          <a:xfrm>
            <a:off x="0" y="777240"/>
            <a:ext cx="86868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91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11/8/2021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109967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0D8A71-8623-462C-B2BD-4C3EB752032A}"/>
              </a:ext>
            </a:extLst>
          </p:cNvPr>
          <p:cNvSpPr>
            <a:spLocks noGrp="1"/>
          </p:cNvSpPr>
          <p:nvPr>
            <p:ph type="dt" sz="half" idx="10"/>
          </p:nvPr>
        </p:nvSpPr>
        <p:spPr/>
        <p:txBody>
          <a:bodyPr/>
          <a:lstStyle/>
          <a:p>
            <a:fld id="{BFC6812A-3A8B-4BEB-90E1-9469D4F4B59B}" type="datetime1">
              <a:rPr lang="en-US" smtClean="0"/>
              <a:t>11/8/2021</a:t>
            </a:fld>
            <a:endParaRPr lang="en-US"/>
          </a:p>
        </p:txBody>
      </p:sp>
      <p:sp>
        <p:nvSpPr>
          <p:cNvPr id="3" name="Footer Placeholder 2">
            <a:extLst>
              <a:ext uri="{FF2B5EF4-FFF2-40B4-BE49-F238E27FC236}">
                <a16:creationId xmlns:a16="http://schemas.microsoft.com/office/drawing/2014/main" id="{0FF27232-3E27-47DE-8850-C0C5F4290F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EFA2BD-7690-49DE-80ED-84518B993FD1}"/>
              </a:ext>
            </a:extLst>
          </p:cNvPr>
          <p:cNvSpPr>
            <a:spLocks noGrp="1"/>
          </p:cNvSpPr>
          <p:nvPr>
            <p:ph type="sldNum" sz="quarter" idx="12"/>
          </p:nvPr>
        </p:nvSpPr>
        <p:spPr/>
        <p:txBody>
          <a:bodyPr/>
          <a:lstStyle/>
          <a:p>
            <a:fld id="{9B536768-C171-4A40-86CF-A60E08BEB5A1}" type="slidenum">
              <a:rPr lang="en-US" smtClean="0"/>
              <a:t>‹#›</a:t>
            </a:fld>
            <a:endParaRPr lang="en-US"/>
          </a:p>
        </p:txBody>
      </p:sp>
      <p:sp>
        <p:nvSpPr>
          <p:cNvPr id="5" name="Rectangle 4">
            <a:extLst>
              <a:ext uri="{FF2B5EF4-FFF2-40B4-BE49-F238E27FC236}">
                <a16:creationId xmlns:a16="http://schemas.microsoft.com/office/drawing/2014/main" id="{D60C18B7-5CC0-4439-A175-498D5D286898}"/>
              </a:ext>
            </a:extLst>
          </p:cNvPr>
          <p:cNvSpPr/>
          <p:nvPr userDrawn="1"/>
        </p:nvSpPr>
        <p:spPr>
          <a:xfrm>
            <a:off x="0" y="6185140"/>
            <a:ext cx="12192000" cy="67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245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30DD-F4AE-4102-BEF8-F668F2C41B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FE8E0A-0DA3-4750-B15D-AEF0528C49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F75D806-C3B1-4AE0-B312-92DA6E5C5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7AB03-8739-4F91-A5A9-F58219983F69}"/>
              </a:ext>
            </a:extLst>
          </p:cNvPr>
          <p:cNvSpPr>
            <a:spLocks noGrp="1"/>
          </p:cNvSpPr>
          <p:nvPr>
            <p:ph type="dt" sz="half" idx="10"/>
          </p:nvPr>
        </p:nvSpPr>
        <p:spPr/>
        <p:txBody>
          <a:bodyPr/>
          <a:lstStyle/>
          <a:p>
            <a:fld id="{682C7752-2A2B-4858-88A2-82ED84690948}" type="datetime1">
              <a:rPr lang="en-US" smtClean="0"/>
              <a:t>11/8/2021</a:t>
            </a:fld>
            <a:endParaRPr lang="en-US"/>
          </a:p>
        </p:txBody>
      </p:sp>
      <p:sp>
        <p:nvSpPr>
          <p:cNvPr id="6" name="Footer Placeholder 5">
            <a:extLst>
              <a:ext uri="{FF2B5EF4-FFF2-40B4-BE49-F238E27FC236}">
                <a16:creationId xmlns:a16="http://schemas.microsoft.com/office/drawing/2014/main" id="{53B25173-348A-4081-B718-FB610541A1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DEBDE-B91A-4574-9D7B-51EFB6435031}"/>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255960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6489-0BB8-4CF9-913C-5B70BE996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9224F0-7720-4D6B-9151-1B6D043248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CF022-FE79-407C-94DF-36A1A43EDB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6AB73-B024-4BBE-A375-E60CEDDB63EE}"/>
              </a:ext>
            </a:extLst>
          </p:cNvPr>
          <p:cNvSpPr>
            <a:spLocks noGrp="1"/>
          </p:cNvSpPr>
          <p:nvPr>
            <p:ph type="dt" sz="half" idx="10"/>
          </p:nvPr>
        </p:nvSpPr>
        <p:spPr/>
        <p:txBody>
          <a:bodyPr/>
          <a:lstStyle/>
          <a:p>
            <a:fld id="{A6AFCCA7-12E7-4780-A53C-8B9FDA72E971}" type="datetime1">
              <a:rPr lang="en-US" smtClean="0"/>
              <a:t>11/8/2021</a:t>
            </a:fld>
            <a:endParaRPr lang="en-US"/>
          </a:p>
        </p:txBody>
      </p:sp>
      <p:sp>
        <p:nvSpPr>
          <p:cNvPr id="6" name="Footer Placeholder 5">
            <a:extLst>
              <a:ext uri="{FF2B5EF4-FFF2-40B4-BE49-F238E27FC236}">
                <a16:creationId xmlns:a16="http://schemas.microsoft.com/office/drawing/2014/main" id="{6BE261D0-CE72-4E28-9CE9-6BA86FE5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24976-B325-49A8-A40D-7F2091CA1A9F}"/>
              </a:ext>
            </a:extLst>
          </p:cNvPr>
          <p:cNvSpPr>
            <a:spLocks noGrp="1"/>
          </p:cNvSpPr>
          <p:nvPr>
            <p:ph type="sldNum" sz="quarter" idx="12"/>
          </p:nvPr>
        </p:nvSpPr>
        <p:spPr/>
        <p:txBody>
          <a:bodyPr/>
          <a:lstStyle/>
          <a:p>
            <a:fld id="{9B536768-C171-4A40-86CF-A60E08BEB5A1}" type="slidenum">
              <a:rPr lang="en-US" smtClean="0"/>
              <a:t>‹#›</a:t>
            </a:fld>
            <a:endParaRPr lang="en-US"/>
          </a:p>
        </p:txBody>
      </p:sp>
    </p:spTree>
    <p:extLst>
      <p:ext uri="{BB962C8B-B14F-4D97-AF65-F5344CB8AC3E}">
        <p14:creationId xmlns:p14="http://schemas.microsoft.com/office/powerpoint/2010/main" val="1555117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FBAD3A2-DF06-47BE-8C12-9DEEA0E812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191250"/>
            <a:ext cx="12192000" cy="666750"/>
          </a:xfrm>
          <a:prstGeom prst="rect">
            <a:avLst/>
          </a:prstGeom>
        </p:spPr>
      </p:pic>
      <p:sp>
        <p:nvSpPr>
          <p:cNvPr id="2" name="Title Placeholder 1">
            <a:extLst>
              <a:ext uri="{FF2B5EF4-FFF2-40B4-BE49-F238E27FC236}">
                <a16:creationId xmlns:a16="http://schemas.microsoft.com/office/drawing/2014/main" id="{78DAB17A-7FDA-477B-8CD6-61B6F88603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1E0656-4A03-4FFF-A41C-742D4F942B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C6D63C5-A2CD-455F-A63A-99D52B286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b"/>
          <a:lstStyle>
            <a:lvl1pPr algn="l">
              <a:defRPr sz="1200">
                <a:solidFill>
                  <a:schemeClr val="bg1"/>
                </a:solidFill>
                <a:latin typeface="Arial" panose="020B0604020202020204" pitchFamily="34" charset="0"/>
                <a:cs typeface="Arial" panose="020B0604020202020204" pitchFamily="34" charset="0"/>
              </a:defRPr>
            </a:lvl1pPr>
          </a:lstStyle>
          <a:p>
            <a:fld id="{D0876B55-2E50-4278-80BF-510C46209E25}" type="datetime1">
              <a:rPr lang="en-US" smtClean="0"/>
              <a:pPr/>
              <a:t>11/8/2021</a:t>
            </a:fld>
            <a:endParaRPr lang="en-US"/>
          </a:p>
        </p:txBody>
      </p:sp>
      <p:sp>
        <p:nvSpPr>
          <p:cNvPr id="5" name="Footer Placeholder 4">
            <a:extLst>
              <a:ext uri="{FF2B5EF4-FFF2-40B4-BE49-F238E27FC236}">
                <a16:creationId xmlns:a16="http://schemas.microsoft.com/office/drawing/2014/main" id="{2E419B54-86A5-4AF9-974D-B67D2D2BDB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b"/>
          <a:lstStyle>
            <a:lvl1pPr algn="ctr">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06A4F946-3C1A-4C39-9232-854FC191D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b"/>
          <a:lstStyle>
            <a:lvl1pPr algn="r">
              <a:defRPr sz="1100">
                <a:solidFill>
                  <a:schemeClr val="bg1"/>
                </a:solidFill>
                <a:latin typeface="Arial" panose="020B0604020202020204" pitchFamily="34" charset="0"/>
                <a:cs typeface="Arial" panose="020B0604020202020204" pitchFamily="34" charset="0"/>
              </a:defRPr>
            </a:lvl1pPr>
          </a:lstStyle>
          <a:p>
            <a:fld id="{9B536768-C171-4A40-86CF-A60E08BEB5A1}" type="slidenum">
              <a:rPr lang="en-US" smtClean="0"/>
              <a:pPr/>
              <a:t>‹#›</a:t>
            </a:fld>
            <a:endParaRPr lang="en-US"/>
          </a:p>
        </p:txBody>
      </p:sp>
    </p:spTree>
    <p:extLst>
      <p:ext uri="{BB962C8B-B14F-4D97-AF65-F5344CB8AC3E}">
        <p14:creationId xmlns:p14="http://schemas.microsoft.com/office/powerpoint/2010/main" val="2287901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b="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mainechna.org/"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4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mailto:ekeene@stmarysmaine.com" TargetMode="External"/><Relationship Id="rId2" Type="http://schemas.openxmlformats.org/officeDocument/2006/relationships/hyperlink" Target="mailto:holly.lasagna1@cmhc.org" TargetMode="External"/><Relationship Id="rId1" Type="http://schemas.openxmlformats.org/officeDocument/2006/relationships/slideLayout" Target="../slideLayouts/slideLayout2.xml"/><Relationship Id="rId4" Type="http://schemas.openxmlformats.org/officeDocument/2006/relationships/hyperlink" Target="mailto:info@Mainechn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DA1C51D-AE00-4087-8261-2475AACF970F}"/>
              </a:ext>
            </a:extLst>
          </p:cNvPr>
          <p:cNvSpPr>
            <a:spLocks noGrp="1"/>
          </p:cNvSpPr>
          <p:nvPr>
            <p:ph type="ctrTitle"/>
          </p:nvPr>
        </p:nvSpPr>
        <p:spPr>
          <a:xfrm>
            <a:off x="1524000" y="1584571"/>
            <a:ext cx="9144000" cy="2387600"/>
          </a:xfrm>
        </p:spPr>
        <p:txBody>
          <a:bodyPr anchor="t">
            <a:normAutofit/>
          </a:bodyPr>
          <a:lstStyle/>
          <a:p>
            <a:pPr algn="l">
              <a:lnSpc>
                <a:spcPct val="100000"/>
              </a:lnSpc>
            </a:pPr>
            <a:r>
              <a:rPr lang="en-US" sz="4400" dirty="0">
                <a:solidFill>
                  <a:schemeClr val="tx2"/>
                </a:solidFill>
              </a:rPr>
              <a:t>Maine Shared Community</a:t>
            </a:r>
            <a:br>
              <a:rPr lang="en-US" sz="4400" dirty="0">
                <a:solidFill>
                  <a:schemeClr val="tx2"/>
                </a:solidFill>
              </a:rPr>
            </a:br>
            <a:r>
              <a:rPr lang="en-US" sz="4400" dirty="0">
                <a:solidFill>
                  <a:schemeClr val="tx2"/>
                </a:solidFill>
              </a:rPr>
              <a:t>Health Needs Assessment</a:t>
            </a:r>
            <a:br>
              <a:rPr lang="en-US" sz="4400" dirty="0">
                <a:solidFill>
                  <a:schemeClr val="tx2"/>
                </a:solidFill>
              </a:rPr>
            </a:br>
            <a:r>
              <a:rPr lang="en-US" sz="4400" dirty="0">
                <a:solidFill>
                  <a:schemeClr val="tx2"/>
                </a:solidFill>
              </a:rPr>
              <a:t>Androscoggin County</a:t>
            </a:r>
          </a:p>
        </p:txBody>
      </p:sp>
      <p:sp>
        <p:nvSpPr>
          <p:cNvPr id="9" name="Subtitle 2">
            <a:extLst>
              <a:ext uri="{FF2B5EF4-FFF2-40B4-BE49-F238E27FC236}">
                <a16:creationId xmlns:a16="http://schemas.microsoft.com/office/drawing/2014/main" id="{86307824-5B7E-4D20-BC40-FA095FE58F48}"/>
              </a:ext>
            </a:extLst>
          </p:cNvPr>
          <p:cNvSpPr>
            <a:spLocks noGrp="1"/>
          </p:cNvSpPr>
          <p:nvPr>
            <p:ph type="subTitle" idx="1"/>
          </p:nvPr>
        </p:nvSpPr>
        <p:spPr>
          <a:xfrm>
            <a:off x="1176184" y="725911"/>
            <a:ext cx="2068013" cy="1014585"/>
          </a:xfrm>
        </p:spPr>
        <p:txBody>
          <a:bodyPr>
            <a:normAutofit/>
          </a:bodyPr>
          <a:lstStyle/>
          <a:p>
            <a:pPr algn="r"/>
            <a:r>
              <a:rPr lang="en-US" sz="6600" b="1" dirty="0">
                <a:solidFill>
                  <a:schemeClr val="tx2"/>
                </a:solidFill>
                <a:latin typeface="Arial Narrow" panose="020B0606020202030204" pitchFamily="34" charset="0"/>
              </a:rPr>
              <a:t>2021</a:t>
            </a:r>
          </a:p>
        </p:txBody>
      </p:sp>
      <p:pic>
        <p:nvPicPr>
          <p:cNvPr id="3" name="Picture 2">
            <a:extLst>
              <a:ext uri="{FF2B5EF4-FFF2-40B4-BE49-F238E27FC236}">
                <a16:creationId xmlns:a16="http://schemas.microsoft.com/office/drawing/2014/main" id="{CF013646-5100-423B-A565-A4FB58160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590" y="418605"/>
            <a:ext cx="3982501" cy="6020790"/>
          </a:xfrm>
          <a:prstGeom prst="rect">
            <a:avLst/>
          </a:prstGeom>
        </p:spPr>
      </p:pic>
    </p:spTree>
    <p:extLst>
      <p:ext uri="{BB962C8B-B14F-4D97-AF65-F5344CB8AC3E}">
        <p14:creationId xmlns:p14="http://schemas.microsoft.com/office/powerpoint/2010/main" val="3001040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ormAutofit/>
          </a:bodyPr>
          <a:lstStyle/>
          <a:p>
            <a:r>
              <a:rPr lang="en-US"/>
              <a:t>Local Activities and Accomplishments</a:t>
            </a:r>
            <a:endParaRPr lang="en-US" dirty="0"/>
          </a:p>
        </p:txBody>
      </p:sp>
      <p:sp>
        <p:nvSpPr>
          <p:cNvPr id="3" name="Slide Number Placeholder 2"/>
          <p:cNvSpPr>
            <a:spLocks noGrp="1"/>
          </p:cNvSpPr>
          <p:nvPr>
            <p:ph type="sldNum" sz="quarter" idx="12"/>
          </p:nvPr>
        </p:nvSpPr>
        <p:spPr>
          <a:xfrm>
            <a:off x="8610600" y="6356350"/>
            <a:ext cx="2743200" cy="365125"/>
          </a:xfrm>
        </p:spPr>
        <p:txBody>
          <a:bodyPr/>
          <a:lstStyle/>
          <a:p>
            <a:fld id="{4FAB73BC-B049-4115-A692-8D63A059BFB8}" type="slidenum">
              <a:rPr lang="en-US" smtClean="0"/>
              <a:t>10</a:t>
            </a:fld>
            <a:endParaRPr lang="en-US" dirty="0"/>
          </a:p>
        </p:txBody>
      </p:sp>
      <p:pic>
        <p:nvPicPr>
          <p:cNvPr id="6" name="Picture 5">
            <a:extLst>
              <a:ext uri="{FF2B5EF4-FFF2-40B4-BE49-F238E27FC236}">
                <a16:creationId xmlns:a16="http://schemas.microsoft.com/office/drawing/2014/main" id="{5219B2FB-E45D-4382-8BAE-51BDA098B3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0800000">
            <a:off x="4451664" y="3603167"/>
            <a:ext cx="3038264" cy="3038264"/>
          </a:xfrm>
          <a:prstGeom prst="rect">
            <a:avLst/>
          </a:prstGeom>
        </p:spPr>
      </p:pic>
      <p:pic>
        <p:nvPicPr>
          <p:cNvPr id="8" name="Picture 7">
            <a:extLst>
              <a:ext uri="{FF2B5EF4-FFF2-40B4-BE49-F238E27FC236}">
                <a16:creationId xmlns:a16="http://schemas.microsoft.com/office/drawing/2014/main" id="{B2F0814B-33B0-49A8-B10B-C89FA1A3586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81883">
            <a:off x="9234379" y="2036950"/>
            <a:ext cx="2209520" cy="2946026"/>
          </a:xfrm>
          <a:prstGeom prst="rect">
            <a:avLst/>
          </a:prstGeom>
        </p:spPr>
      </p:pic>
      <p:pic>
        <p:nvPicPr>
          <p:cNvPr id="21" name="Picture 20">
            <a:extLst>
              <a:ext uri="{FF2B5EF4-FFF2-40B4-BE49-F238E27FC236}">
                <a16:creationId xmlns:a16="http://schemas.microsoft.com/office/drawing/2014/main" id="{E30A0599-FA3E-4AA6-998A-828FF183805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744058">
            <a:off x="609713" y="2545748"/>
            <a:ext cx="2238989" cy="2114838"/>
          </a:xfrm>
          <a:prstGeom prst="rect">
            <a:avLst/>
          </a:prstGeom>
        </p:spPr>
      </p:pic>
    </p:spTree>
    <p:extLst>
      <p:ext uri="{BB962C8B-B14F-4D97-AF65-F5344CB8AC3E}">
        <p14:creationId xmlns:p14="http://schemas.microsoft.com/office/powerpoint/2010/main" val="90363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C54D-0CFE-4F55-88ED-A78EC3F90599}"/>
              </a:ext>
            </a:extLst>
          </p:cNvPr>
          <p:cNvSpPr>
            <a:spLocks noGrp="1"/>
          </p:cNvSpPr>
          <p:nvPr>
            <p:ph type="title"/>
          </p:nvPr>
        </p:nvSpPr>
        <p:spPr/>
        <p:txBody>
          <a:bodyPr>
            <a:normAutofit/>
          </a:bodyPr>
          <a:lstStyle/>
          <a:p>
            <a:r>
              <a:rPr lang="en-US" dirty="0"/>
              <a:t>Western Maine District– Androscoggin County</a:t>
            </a:r>
            <a:br>
              <a:rPr lang="en-US" dirty="0"/>
            </a:br>
            <a:r>
              <a:rPr lang="en-US" sz="2700" dirty="0"/>
              <a:t>Hospital and District priority areas of work since the 2019 Shared CHNA</a:t>
            </a:r>
            <a:endParaRPr lang="en-US" dirty="0"/>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11</a:t>
            </a:fld>
            <a:endParaRPr lang="en-US"/>
          </a:p>
        </p:txBody>
      </p:sp>
      <p:graphicFrame>
        <p:nvGraphicFramePr>
          <p:cNvPr id="12" name="Table 11">
            <a:extLst>
              <a:ext uri="{FF2B5EF4-FFF2-40B4-BE49-F238E27FC236}">
                <a16:creationId xmlns:a16="http://schemas.microsoft.com/office/drawing/2014/main" id="{3615DC22-96D7-45C7-B035-101F4A68012A}"/>
              </a:ext>
            </a:extLst>
          </p:cNvPr>
          <p:cNvGraphicFramePr>
            <a:graphicFrameLocks noGrp="1"/>
          </p:cNvGraphicFramePr>
          <p:nvPr/>
        </p:nvGraphicFramePr>
        <p:xfrm>
          <a:off x="4234433" y="1508443"/>
          <a:ext cx="3834266" cy="2243328"/>
        </p:xfrm>
        <a:graphic>
          <a:graphicData uri="http://schemas.openxmlformats.org/drawingml/2006/table">
            <a:tbl>
              <a:tblPr firstRow="1" firstCol="1" bandRow="1">
                <a:tableStyleId>{7DF18680-E054-41AD-8BC1-D1AEF772440D}</a:tableStyleId>
              </a:tblPr>
              <a:tblGrid>
                <a:gridCol w="3834266">
                  <a:extLst>
                    <a:ext uri="{9D8B030D-6E8A-4147-A177-3AD203B41FA5}">
                      <a16:colId xmlns:a16="http://schemas.microsoft.com/office/drawing/2014/main" val="1948596266"/>
                    </a:ext>
                  </a:extLst>
                </a:gridCol>
              </a:tblGrid>
              <a:tr h="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Mental Health</a:t>
                      </a:r>
                    </a:p>
                  </a:txBody>
                  <a:tcPr marL="68580" marR="68580" marT="0" marB="0" anchor="ctr">
                    <a:solidFill>
                      <a:schemeClr val="accent2"/>
                    </a:solidFill>
                  </a:tcPr>
                </a:tc>
                <a:extLst>
                  <a:ext uri="{0D108BD9-81ED-4DB2-BD59-A6C34878D82A}">
                    <a16:rowId xmlns:a16="http://schemas.microsoft.com/office/drawing/2014/main" val="3653423732"/>
                  </a:ext>
                </a:extLst>
              </a:tr>
              <a:tr h="124188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Central Maine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Community Clinical Services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Healthy Androscoggin</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Lewiston Police Department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Recovery Connections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St. Mary’s Regional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err="1">
                          <a:solidFill>
                            <a:schemeClr val="tx1"/>
                          </a:solidFill>
                          <a:effectLst/>
                          <a:latin typeface="Arial" panose="020B0604020202020204" pitchFamily="34" charset="0"/>
                          <a:ea typeface="Calibri"/>
                          <a:cs typeface="Arial" panose="020B0604020202020204" pitchFamily="34" charset="0"/>
                        </a:rPr>
                        <a:t>Sweetser</a:t>
                      </a:r>
                      <a:endParaRPr lang="en-US" sz="1400" b="0" dirty="0">
                        <a:solidFill>
                          <a:schemeClr val="tx1"/>
                        </a:solidFill>
                        <a:effectLst/>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Tri-County Mental Health Services</a:t>
                      </a:r>
                    </a:p>
                  </a:txBody>
                  <a:tcPr marL="68580" marR="68580" marT="0" marB="0">
                    <a:solidFill>
                      <a:schemeClr val="bg1">
                        <a:lumMod val="85000"/>
                        <a:alpha val="25098"/>
                      </a:schemeClr>
                    </a:solidFill>
                  </a:tcPr>
                </a:tc>
                <a:extLst>
                  <a:ext uri="{0D108BD9-81ED-4DB2-BD59-A6C34878D82A}">
                    <a16:rowId xmlns:a16="http://schemas.microsoft.com/office/drawing/2014/main" val="3875244555"/>
                  </a:ext>
                </a:extLst>
              </a:tr>
            </a:tbl>
          </a:graphicData>
        </a:graphic>
      </p:graphicFrame>
      <p:graphicFrame>
        <p:nvGraphicFramePr>
          <p:cNvPr id="11" name="Table 10">
            <a:extLst>
              <a:ext uri="{FF2B5EF4-FFF2-40B4-BE49-F238E27FC236}">
                <a16:creationId xmlns:a16="http://schemas.microsoft.com/office/drawing/2014/main" id="{30A09A4F-C79D-4BE4-A4E0-95E2F77F5038}"/>
              </a:ext>
            </a:extLst>
          </p:cNvPr>
          <p:cNvGraphicFramePr>
            <a:graphicFrameLocks noGrp="1"/>
          </p:cNvGraphicFramePr>
          <p:nvPr/>
        </p:nvGraphicFramePr>
        <p:xfrm>
          <a:off x="8227983" y="1508443"/>
          <a:ext cx="3842089" cy="2734056"/>
        </p:xfrm>
        <a:graphic>
          <a:graphicData uri="http://schemas.openxmlformats.org/drawingml/2006/table">
            <a:tbl>
              <a:tblPr firstRow="1" firstCol="1" bandRow="1">
                <a:tableStyleId>{7DF18680-E054-41AD-8BC1-D1AEF772440D}</a:tableStyleId>
              </a:tblPr>
              <a:tblGrid>
                <a:gridCol w="3842089">
                  <a:extLst>
                    <a:ext uri="{9D8B030D-6E8A-4147-A177-3AD203B41FA5}">
                      <a16:colId xmlns:a16="http://schemas.microsoft.com/office/drawing/2014/main" val="3891376059"/>
                    </a:ext>
                  </a:extLst>
                </a:gridCol>
              </a:tblGrid>
              <a:tr h="252778">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Substance Use</a:t>
                      </a:r>
                    </a:p>
                  </a:txBody>
                  <a:tcPr marL="68580" marR="68580" marT="0" marB="0" anchor="ctr">
                    <a:solidFill>
                      <a:schemeClr val="accent2"/>
                    </a:solidFill>
                  </a:tcPr>
                </a:tc>
                <a:extLst>
                  <a:ext uri="{0D108BD9-81ED-4DB2-BD59-A6C34878D82A}">
                    <a16:rowId xmlns:a16="http://schemas.microsoft.com/office/drawing/2014/main" val="3179199194"/>
                  </a:ext>
                </a:extLst>
              </a:tr>
              <a:tr h="2241284">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Central Maine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Community Clinical Services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Healthy Androscoggin</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Lewiston Area Public Health Committee</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Lewiston Police Department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Recovery Connections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St. Mary’s Regional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err="1">
                          <a:solidFill>
                            <a:schemeClr val="tx1"/>
                          </a:solidFill>
                          <a:effectLst/>
                          <a:latin typeface="Arial" panose="020B0604020202020204" pitchFamily="34" charset="0"/>
                          <a:ea typeface="Calibri"/>
                          <a:cs typeface="Arial" panose="020B0604020202020204" pitchFamily="34" charset="0"/>
                        </a:rPr>
                        <a:t>Sweetser</a:t>
                      </a:r>
                      <a:endParaRPr lang="en-US" sz="1400" b="0" dirty="0">
                        <a:solidFill>
                          <a:schemeClr val="tx1"/>
                        </a:solidFill>
                        <a:effectLst/>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Tri-County Mental Health Services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14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21" name="Table 20">
            <a:extLst>
              <a:ext uri="{FF2B5EF4-FFF2-40B4-BE49-F238E27FC236}">
                <a16:creationId xmlns:a16="http://schemas.microsoft.com/office/drawing/2014/main" id="{9C87C427-D906-4CD7-9610-531AE7DFAF11}"/>
              </a:ext>
            </a:extLst>
          </p:cNvPr>
          <p:cNvGraphicFramePr>
            <a:graphicFrameLocks noGrp="1"/>
          </p:cNvGraphicFramePr>
          <p:nvPr/>
        </p:nvGraphicFramePr>
        <p:xfrm>
          <a:off x="8211461" y="4105468"/>
          <a:ext cx="3907616" cy="2144706"/>
        </p:xfrm>
        <a:graphic>
          <a:graphicData uri="http://schemas.openxmlformats.org/drawingml/2006/table">
            <a:tbl>
              <a:tblPr firstRow="1" firstCol="1" bandRow="1">
                <a:tableStyleId>{7DF18680-E054-41AD-8BC1-D1AEF772440D}</a:tableStyleId>
              </a:tblPr>
              <a:tblGrid>
                <a:gridCol w="3907616">
                  <a:extLst>
                    <a:ext uri="{9D8B030D-6E8A-4147-A177-3AD203B41FA5}">
                      <a16:colId xmlns:a16="http://schemas.microsoft.com/office/drawing/2014/main" val="3025723715"/>
                    </a:ext>
                  </a:extLst>
                </a:gridCol>
              </a:tblGrid>
              <a:tr h="270621">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Tobacco Use</a:t>
                      </a:r>
                    </a:p>
                  </a:txBody>
                  <a:tcPr marL="68580" marR="68580" marT="0" marB="0" anchor="ctr">
                    <a:solidFill>
                      <a:schemeClr val="accent2"/>
                    </a:solidFill>
                  </a:tcPr>
                </a:tc>
                <a:extLst>
                  <a:ext uri="{0D108BD9-81ED-4DB2-BD59-A6C34878D82A}">
                    <a16:rowId xmlns:a16="http://schemas.microsoft.com/office/drawing/2014/main" val="417813764"/>
                  </a:ext>
                </a:extLst>
              </a:tr>
              <a:tr h="186429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Central Maine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Healthy Androscoggin</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St. Mary’s Regional Medical Center</a:t>
                      </a:r>
                    </a:p>
                  </a:txBody>
                  <a:tcPr marL="68580" marR="68580" marT="0" marB="0">
                    <a:solidFill>
                      <a:schemeClr val="bg1">
                        <a:lumMod val="85000"/>
                        <a:alpha val="25098"/>
                      </a:schemeClr>
                    </a:solidFill>
                  </a:tcPr>
                </a:tc>
                <a:extLst>
                  <a:ext uri="{0D108BD9-81ED-4DB2-BD59-A6C34878D82A}">
                    <a16:rowId xmlns:a16="http://schemas.microsoft.com/office/drawing/2014/main" val="3017020601"/>
                  </a:ext>
                </a:extLst>
              </a:tr>
            </a:tbl>
          </a:graphicData>
        </a:graphic>
      </p:graphicFrame>
      <p:graphicFrame>
        <p:nvGraphicFramePr>
          <p:cNvPr id="14" name="Table 13">
            <a:extLst>
              <a:ext uri="{FF2B5EF4-FFF2-40B4-BE49-F238E27FC236}">
                <a16:creationId xmlns:a16="http://schemas.microsoft.com/office/drawing/2014/main" id="{C3A238B7-82D2-476C-807B-297C8DA09667}"/>
              </a:ext>
            </a:extLst>
          </p:cNvPr>
          <p:cNvGraphicFramePr>
            <a:graphicFrameLocks noGrp="1"/>
          </p:cNvGraphicFramePr>
          <p:nvPr/>
        </p:nvGraphicFramePr>
        <p:xfrm>
          <a:off x="4169697" y="4105468"/>
          <a:ext cx="3899002" cy="2250882"/>
        </p:xfrm>
        <a:graphic>
          <a:graphicData uri="http://schemas.openxmlformats.org/drawingml/2006/table">
            <a:tbl>
              <a:tblPr firstRow="1" firstCol="1" bandRow="1">
                <a:tableStyleId>{7DF18680-E054-41AD-8BC1-D1AEF772440D}</a:tableStyleId>
              </a:tblPr>
              <a:tblGrid>
                <a:gridCol w="3899002">
                  <a:extLst>
                    <a:ext uri="{9D8B030D-6E8A-4147-A177-3AD203B41FA5}">
                      <a16:colId xmlns:a16="http://schemas.microsoft.com/office/drawing/2014/main" val="3891376059"/>
                    </a:ext>
                  </a:extLst>
                </a:gridCol>
              </a:tblGrid>
              <a:tr h="28136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Access to Care</a:t>
                      </a:r>
                    </a:p>
                  </a:txBody>
                  <a:tcPr marL="68580" marR="68580" marT="0" marB="0" anchor="ctr">
                    <a:solidFill>
                      <a:schemeClr val="accent2"/>
                    </a:solidFill>
                  </a:tcPr>
                </a:tc>
                <a:extLst>
                  <a:ext uri="{0D108BD9-81ED-4DB2-BD59-A6C34878D82A}">
                    <a16:rowId xmlns:a16="http://schemas.microsoft.com/office/drawing/2014/main" val="3179199194"/>
                  </a:ext>
                </a:extLst>
              </a:tr>
              <a:tr h="196952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Central Maine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Community Clinical Services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Lewiston Police Department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Recovery Connections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St. Mary’s Regional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Tri-County Mental Health Services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YMCA</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YWCA</a:t>
                      </a:r>
                    </a:p>
                  </a:txBody>
                  <a:tcPr marL="68580" marR="68580" marT="0" marB="0">
                    <a:solidFill>
                      <a:schemeClr val="bg1">
                        <a:lumMod val="85000"/>
                        <a:alpha val="25098"/>
                      </a:schemeClr>
                    </a:solidFill>
                  </a:tcPr>
                </a:tc>
                <a:extLst>
                  <a:ext uri="{0D108BD9-81ED-4DB2-BD59-A6C34878D82A}">
                    <a16:rowId xmlns:a16="http://schemas.microsoft.com/office/drawing/2014/main" val="17096437"/>
                  </a:ext>
                </a:extLst>
              </a:tr>
            </a:tbl>
          </a:graphicData>
        </a:graphic>
      </p:graphicFrame>
      <p:graphicFrame>
        <p:nvGraphicFramePr>
          <p:cNvPr id="3" name="Table 2">
            <a:extLst>
              <a:ext uri="{FF2B5EF4-FFF2-40B4-BE49-F238E27FC236}">
                <a16:creationId xmlns:a16="http://schemas.microsoft.com/office/drawing/2014/main" id="{13E1C1EE-90C1-41A3-A012-1ACD60C178A9}"/>
              </a:ext>
            </a:extLst>
          </p:cNvPr>
          <p:cNvGraphicFramePr>
            <a:graphicFrameLocks noGrp="1"/>
          </p:cNvGraphicFramePr>
          <p:nvPr/>
        </p:nvGraphicFramePr>
        <p:xfrm>
          <a:off x="121928" y="1508443"/>
          <a:ext cx="3954379" cy="2593848"/>
        </p:xfrm>
        <a:graphic>
          <a:graphicData uri="http://schemas.openxmlformats.org/drawingml/2006/table">
            <a:tbl>
              <a:tblPr firstRow="1" firstCol="1" bandRow="1">
                <a:tableStyleId>{7DF18680-E054-41AD-8BC1-D1AEF772440D}</a:tableStyleId>
              </a:tblPr>
              <a:tblGrid>
                <a:gridCol w="3954379">
                  <a:extLst>
                    <a:ext uri="{9D8B030D-6E8A-4147-A177-3AD203B41FA5}">
                      <a16:colId xmlns:a16="http://schemas.microsoft.com/office/drawing/2014/main" val="2170462895"/>
                    </a:ext>
                  </a:extLst>
                </a:gridCol>
              </a:tblGrid>
              <a:tr h="0">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Social Determinants of Health</a:t>
                      </a:r>
                    </a:p>
                  </a:txBody>
                  <a:tcPr marL="68580" marR="68580" marT="0" marB="0" anchor="ctr">
                    <a:solidFill>
                      <a:schemeClr val="accent2"/>
                    </a:solidFill>
                  </a:tcPr>
                </a:tc>
                <a:extLst>
                  <a:ext uri="{0D108BD9-81ED-4DB2-BD59-A6C34878D82A}">
                    <a16:rowId xmlns:a16="http://schemas.microsoft.com/office/drawing/2014/main" val="713526350"/>
                  </a:ext>
                </a:extLst>
              </a:tr>
              <a:tr h="1241889">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a:solidFill>
                            <a:schemeClr val="tx1"/>
                          </a:solidFill>
                          <a:effectLst/>
                          <a:latin typeface="Arial" panose="020B0604020202020204" pitchFamily="34" charset="0"/>
                          <a:ea typeface="Calibri"/>
                          <a:cs typeface="Arial" panose="020B0604020202020204" pitchFamily="34" charset="0"/>
                        </a:rPr>
                        <a:t>Adverse Childhood Experiences (ACEs):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Arial" panose="020B0604020202020204" pitchFamily="34" charset="0"/>
                          <a:ea typeface="Calibri"/>
                          <a:cs typeface="Arial" panose="020B0604020202020204" pitchFamily="34" charset="0"/>
                        </a:rPr>
                        <a:t>Androscoggin Community Health Stakeholder Coalition</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a:solidFill>
                            <a:schemeClr val="tx1"/>
                          </a:solidFill>
                          <a:effectLst/>
                          <a:latin typeface="Arial" panose="020B0604020202020204" pitchFamily="34" charset="0"/>
                          <a:ea typeface="Calibri"/>
                          <a:cs typeface="Arial" panose="020B0604020202020204" pitchFamily="34" charset="0"/>
                        </a:rPr>
                        <a:t>Food Security:</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Arial" panose="020B0604020202020204" pitchFamily="34" charset="0"/>
                          <a:ea typeface="Calibri"/>
                          <a:cs typeface="Arial" panose="020B0604020202020204" pitchFamily="34" charset="0"/>
                        </a:rPr>
                        <a:t>Androscoggin Home Healthcare + Hospice</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Arial" panose="020B0604020202020204" pitchFamily="34" charset="0"/>
                          <a:ea typeface="Calibri"/>
                          <a:cs typeface="Arial" panose="020B0604020202020204" pitchFamily="34" charset="0"/>
                        </a:rPr>
                        <a:t>St. Mary’s Regional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Arial" panose="020B0604020202020204" pitchFamily="34" charset="0"/>
                          <a:ea typeface="Calibri"/>
                          <a:cs typeface="Arial" panose="020B0604020202020204" pitchFamily="34" charset="0"/>
                        </a:rPr>
                        <a:t>YMCA</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Arial" panose="020B0604020202020204" pitchFamily="34" charset="0"/>
                          <a:ea typeface="Calibri"/>
                          <a:cs typeface="Arial" panose="020B0604020202020204" pitchFamily="34" charset="0"/>
                        </a:rPr>
                        <a:t>YWCA</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a:solidFill>
                            <a:schemeClr val="tx1"/>
                          </a:solidFill>
                          <a:effectLst/>
                          <a:latin typeface="Arial" panose="020B0604020202020204" pitchFamily="34" charset="0"/>
                          <a:ea typeface="Calibri"/>
                          <a:cs typeface="Arial" panose="020B0604020202020204" pitchFamily="34" charset="0"/>
                        </a:rPr>
                        <a:t>Housing:</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Arial" panose="020B0604020202020204" pitchFamily="34" charset="0"/>
                          <a:ea typeface="Calibri"/>
                          <a:cs typeface="Arial" panose="020B0604020202020204" pitchFamily="34" charset="0"/>
                        </a:rPr>
                        <a:t>Androscoggin Home Healthcare + Hospice</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Arial" panose="020B0604020202020204" pitchFamily="34" charset="0"/>
                          <a:ea typeface="Calibri"/>
                          <a:cs typeface="Arial" panose="020B0604020202020204" pitchFamily="34" charset="0"/>
                        </a:rPr>
                        <a:t>Recovery Connections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1" dirty="0">
                          <a:solidFill>
                            <a:schemeClr val="tx1"/>
                          </a:solidFill>
                          <a:effectLst/>
                          <a:latin typeface="Arial" panose="020B0604020202020204" pitchFamily="34" charset="0"/>
                          <a:ea typeface="Calibri"/>
                          <a:cs typeface="Arial" panose="020B0604020202020204" pitchFamily="34" charset="0"/>
                        </a:rPr>
                        <a:t>Non-emergent Transportation:</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100" b="0" dirty="0">
                          <a:solidFill>
                            <a:schemeClr val="tx1"/>
                          </a:solidFill>
                          <a:effectLst/>
                          <a:latin typeface="Arial" panose="020B0604020202020204" pitchFamily="34" charset="0"/>
                          <a:ea typeface="Calibri"/>
                          <a:cs typeface="Arial" panose="020B0604020202020204" pitchFamily="34" charset="0"/>
                        </a:rPr>
                        <a:t>LAR Community Health Committee</a:t>
                      </a:r>
                    </a:p>
                  </a:txBody>
                  <a:tcPr marL="68580" marR="68580" marT="0" marB="0">
                    <a:solidFill>
                      <a:schemeClr val="bg1">
                        <a:lumMod val="85000"/>
                        <a:alpha val="25098"/>
                      </a:schemeClr>
                    </a:solidFill>
                  </a:tcPr>
                </a:tc>
                <a:extLst>
                  <a:ext uri="{0D108BD9-81ED-4DB2-BD59-A6C34878D82A}">
                    <a16:rowId xmlns:a16="http://schemas.microsoft.com/office/drawing/2014/main" val="502289468"/>
                  </a:ext>
                </a:extLst>
              </a:tr>
            </a:tbl>
          </a:graphicData>
        </a:graphic>
      </p:graphicFrame>
      <p:graphicFrame>
        <p:nvGraphicFramePr>
          <p:cNvPr id="5" name="Table 4">
            <a:extLst>
              <a:ext uri="{FF2B5EF4-FFF2-40B4-BE49-F238E27FC236}">
                <a16:creationId xmlns:a16="http://schemas.microsoft.com/office/drawing/2014/main" id="{80019DC8-D1C8-437D-B976-15031A33C915}"/>
              </a:ext>
            </a:extLst>
          </p:cNvPr>
          <p:cNvGraphicFramePr>
            <a:graphicFrameLocks noGrp="1"/>
          </p:cNvGraphicFramePr>
          <p:nvPr/>
        </p:nvGraphicFramePr>
        <p:xfrm>
          <a:off x="121927" y="4105468"/>
          <a:ext cx="3954379" cy="2734056"/>
        </p:xfrm>
        <a:graphic>
          <a:graphicData uri="http://schemas.openxmlformats.org/drawingml/2006/table">
            <a:tbl>
              <a:tblPr firstRow="1" firstCol="1" bandRow="1">
                <a:tableStyleId>{7DF18680-E054-41AD-8BC1-D1AEF772440D}</a:tableStyleId>
              </a:tblPr>
              <a:tblGrid>
                <a:gridCol w="3954379">
                  <a:extLst>
                    <a:ext uri="{9D8B030D-6E8A-4147-A177-3AD203B41FA5}">
                      <a16:colId xmlns:a16="http://schemas.microsoft.com/office/drawing/2014/main" val="2975079526"/>
                    </a:ext>
                  </a:extLst>
                </a:gridCol>
              </a:tblGrid>
              <a:tr h="257354">
                <a:tc>
                  <a:txBody>
                    <a:bodyPr/>
                    <a:lstStyle/>
                    <a:p>
                      <a:pPr marL="0" marR="0" algn="ctr">
                        <a:lnSpc>
                          <a:spcPct val="115000"/>
                        </a:lnSpc>
                        <a:spcBef>
                          <a:spcPts val="0"/>
                        </a:spcBef>
                        <a:spcAft>
                          <a:spcPts val="0"/>
                        </a:spcAft>
                      </a:pPr>
                      <a:r>
                        <a:rPr lang="en-US" sz="1600" dirty="0">
                          <a:solidFill>
                            <a:schemeClr val="bg1"/>
                          </a:solidFill>
                          <a:effectLst/>
                          <a:latin typeface="Arial" panose="020B0604020202020204" pitchFamily="34" charset="0"/>
                          <a:ea typeface="Calibri"/>
                          <a:cs typeface="Arial" panose="020B0604020202020204" pitchFamily="34" charset="0"/>
                        </a:rPr>
                        <a:t>COVID-19 Testing &amp; Vaccines</a:t>
                      </a:r>
                    </a:p>
                  </a:txBody>
                  <a:tcPr marL="68580" marR="68580" marT="0" marB="0" anchor="ctr">
                    <a:solidFill>
                      <a:schemeClr val="accent2"/>
                    </a:solidFill>
                  </a:tcPr>
                </a:tc>
                <a:extLst>
                  <a:ext uri="{0D108BD9-81ED-4DB2-BD59-A6C34878D82A}">
                    <a16:rowId xmlns:a16="http://schemas.microsoft.com/office/drawing/2014/main" val="1620847617"/>
                  </a:ext>
                </a:extLst>
              </a:tr>
              <a:tr h="2251845">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Androscoggin Emergency Management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Auburn Fire/Police Department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Central Maine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City of Auburn Government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City of Lewiston Government &amp; Schools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Community Clinical Services</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Healthy Androscoggin</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Lewiston Fire/Police Department</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St. Mary’s Regional Medical Center</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400" b="0" dirty="0">
                          <a:solidFill>
                            <a:schemeClr val="tx1"/>
                          </a:solidFill>
                          <a:effectLst/>
                          <a:latin typeface="Arial" panose="020B0604020202020204" pitchFamily="34" charset="0"/>
                          <a:ea typeface="Calibri"/>
                          <a:cs typeface="Arial" panose="020B0604020202020204" pitchFamily="34" charset="0"/>
                        </a:rPr>
                        <a:t>YMCA</a:t>
                      </a:r>
                    </a:p>
                  </a:txBody>
                  <a:tcPr marL="68580" marR="68580" marT="0" marB="0">
                    <a:solidFill>
                      <a:schemeClr val="bg1">
                        <a:lumMod val="85000"/>
                        <a:alpha val="25098"/>
                      </a:schemeClr>
                    </a:solidFill>
                  </a:tcPr>
                </a:tc>
                <a:extLst>
                  <a:ext uri="{0D108BD9-81ED-4DB2-BD59-A6C34878D82A}">
                    <a16:rowId xmlns:a16="http://schemas.microsoft.com/office/drawing/2014/main" val="839280910"/>
                  </a:ext>
                </a:extLst>
              </a:tr>
            </a:tbl>
          </a:graphicData>
        </a:graphic>
      </p:graphicFrame>
    </p:spTree>
    <p:extLst>
      <p:ext uri="{BB962C8B-B14F-4D97-AF65-F5344CB8AC3E}">
        <p14:creationId xmlns:p14="http://schemas.microsoft.com/office/powerpoint/2010/main" val="3862721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Accomplishments of Note</a:t>
            </a:r>
            <a:endParaRPr lang="en-US" dirty="0">
              <a:solidFill>
                <a:srgbClr val="FF0000"/>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12</a:t>
            </a:fld>
            <a:endParaRPr lang="en-US"/>
          </a:p>
        </p:txBody>
      </p:sp>
      <p:sp>
        <p:nvSpPr>
          <p:cNvPr id="7" name="TextBox 6">
            <a:extLst>
              <a:ext uri="{FF2B5EF4-FFF2-40B4-BE49-F238E27FC236}">
                <a16:creationId xmlns:a16="http://schemas.microsoft.com/office/drawing/2014/main" id="{09D97650-031B-4376-B9C2-01A7834DA2F1}"/>
              </a:ext>
            </a:extLst>
          </p:cNvPr>
          <p:cNvSpPr txBox="1"/>
          <p:nvPr/>
        </p:nvSpPr>
        <p:spPr>
          <a:xfrm>
            <a:off x="112295" y="1084105"/>
            <a:ext cx="5526385" cy="2523768"/>
          </a:xfrm>
          <a:prstGeom prst="rect">
            <a:avLst/>
          </a:prstGeom>
          <a:noFill/>
        </p:spPr>
        <p:txBody>
          <a:bodyPr wrap="square" rtlCol="0">
            <a:spAutoFit/>
          </a:bodyPr>
          <a:lstStyle/>
          <a:p>
            <a:r>
              <a:rPr lang="en-US" b="1" u="sng" dirty="0"/>
              <a:t>Social Determinants of Health:</a:t>
            </a:r>
          </a:p>
          <a:p>
            <a:r>
              <a:rPr lang="en-US" sz="1400" b="1" dirty="0"/>
              <a:t>Adverse Childhood Experiences (ACEs)</a:t>
            </a:r>
          </a:p>
          <a:p>
            <a:r>
              <a:rPr lang="en-US" sz="1400" dirty="0"/>
              <a:t>-Created resource list</a:t>
            </a:r>
          </a:p>
          <a:p>
            <a:r>
              <a:rPr lang="en-US" sz="1400" dirty="0"/>
              <a:t>-Trained health care and school employees</a:t>
            </a:r>
          </a:p>
          <a:p>
            <a:r>
              <a:rPr lang="en-US" sz="1400" b="1" dirty="0"/>
              <a:t>Food Security</a:t>
            </a:r>
          </a:p>
          <a:p>
            <a:r>
              <a:rPr lang="en-US" sz="1400" dirty="0"/>
              <a:t>-Added one new community garden &amp; one school garden</a:t>
            </a:r>
          </a:p>
          <a:p>
            <a:r>
              <a:rPr lang="en-US" sz="1400" dirty="0"/>
              <a:t>-Established Local Foods, Local Places council and work plan</a:t>
            </a:r>
          </a:p>
          <a:p>
            <a:r>
              <a:rPr lang="en-US" sz="1400" dirty="0"/>
              <a:t>-Engaged community members as Community Food Champions</a:t>
            </a:r>
          </a:p>
          <a:p>
            <a:r>
              <a:rPr lang="en-US" sz="1400" dirty="0"/>
              <a:t>-Developing Community Food Center as part of Choice grant</a:t>
            </a:r>
          </a:p>
          <a:p>
            <a:r>
              <a:rPr lang="en-US" sz="1400" b="1" dirty="0"/>
              <a:t>Supportive Housing</a:t>
            </a:r>
          </a:p>
          <a:p>
            <a:r>
              <a:rPr lang="en-US" sz="1400" dirty="0"/>
              <a:t>-Emergency Wellness Shelter coordinated by Community Concepts</a:t>
            </a:r>
          </a:p>
        </p:txBody>
      </p:sp>
      <p:pic>
        <p:nvPicPr>
          <p:cNvPr id="3" name="Picture 2">
            <a:extLst>
              <a:ext uri="{FF2B5EF4-FFF2-40B4-BE49-F238E27FC236}">
                <a16:creationId xmlns:a16="http://schemas.microsoft.com/office/drawing/2014/main" id="{4302F4F0-8DA2-4206-ADF2-522DB9F48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168" y="686952"/>
            <a:ext cx="2708226" cy="2031169"/>
          </a:xfrm>
          <a:prstGeom prst="rect">
            <a:avLst/>
          </a:prstGeom>
        </p:spPr>
      </p:pic>
      <p:pic>
        <p:nvPicPr>
          <p:cNvPr id="9" name="Picture 8">
            <a:extLst>
              <a:ext uri="{FF2B5EF4-FFF2-40B4-BE49-F238E27FC236}">
                <a16:creationId xmlns:a16="http://schemas.microsoft.com/office/drawing/2014/main" id="{80A36FC2-D562-42E4-9B7E-C3FAD07DA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274" y="708751"/>
            <a:ext cx="2862746" cy="1934590"/>
          </a:xfrm>
          <a:prstGeom prst="rect">
            <a:avLst/>
          </a:prstGeom>
        </p:spPr>
      </p:pic>
      <p:sp>
        <p:nvSpPr>
          <p:cNvPr id="12" name="TextBox 11">
            <a:extLst>
              <a:ext uri="{FF2B5EF4-FFF2-40B4-BE49-F238E27FC236}">
                <a16:creationId xmlns:a16="http://schemas.microsoft.com/office/drawing/2014/main" id="{789FDF57-D21A-4DD4-9DE7-93DE92634956}"/>
              </a:ext>
            </a:extLst>
          </p:cNvPr>
          <p:cNvSpPr txBox="1"/>
          <p:nvPr/>
        </p:nvSpPr>
        <p:spPr>
          <a:xfrm>
            <a:off x="112295" y="3874168"/>
            <a:ext cx="5638800" cy="2092881"/>
          </a:xfrm>
          <a:prstGeom prst="rect">
            <a:avLst/>
          </a:prstGeom>
          <a:noFill/>
        </p:spPr>
        <p:txBody>
          <a:bodyPr wrap="square" rtlCol="0">
            <a:spAutoFit/>
          </a:bodyPr>
          <a:lstStyle/>
          <a:p>
            <a:r>
              <a:rPr lang="en-US" b="1" u="sng" dirty="0"/>
              <a:t>Mental Health:</a:t>
            </a:r>
          </a:p>
          <a:p>
            <a:r>
              <a:rPr lang="en-US" sz="1400" dirty="0"/>
              <a:t>-14 members of the Lewiston Youth Advisory Council</a:t>
            </a:r>
          </a:p>
          <a:p>
            <a:r>
              <a:rPr lang="en-US" sz="1400" dirty="0"/>
              <a:t>participated in a Photo Voice project for mental health support coordinated by Healthy Androscoggin</a:t>
            </a:r>
          </a:p>
          <a:p>
            <a:r>
              <a:rPr lang="en-US" sz="1400" dirty="0"/>
              <a:t>-St. Mary’s opened a new child/adolescent psychiatric unit and will open a new adult psychiatric unit this fall</a:t>
            </a:r>
          </a:p>
          <a:p>
            <a:r>
              <a:rPr lang="en-US" sz="1400" dirty="0"/>
              <a:t>-Tri-County Mental Health Services and Lewiston Police Department expanded the program for mental health support professionals to ride along with Lewiston police officers</a:t>
            </a:r>
          </a:p>
        </p:txBody>
      </p:sp>
      <p:sp>
        <p:nvSpPr>
          <p:cNvPr id="14" name="TextBox 13">
            <a:extLst>
              <a:ext uri="{FF2B5EF4-FFF2-40B4-BE49-F238E27FC236}">
                <a16:creationId xmlns:a16="http://schemas.microsoft.com/office/drawing/2014/main" id="{85945E18-1BE4-4428-8C0B-DF485306C67D}"/>
              </a:ext>
            </a:extLst>
          </p:cNvPr>
          <p:cNvSpPr txBox="1"/>
          <p:nvPr/>
        </p:nvSpPr>
        <p:spPr>
          <a:xfrm>
            <a:off x="7383610" y="5269833"/>
            <a:ext cx="3360820" cy="261610"/>
          </a:xfrm>
          <a:prstGeom prst="rect">
            <a:avLst/>
          </a:prstGeom>
          <a:noFill/>
        </p:spPr>
        <p:txBody>
          <a:bodyPr wrap="square" rtlCol="0">
            <a:spAutoFit/>
          </a:bodyPr>
          <a:lstStyle/>
          <a:p>
            <a:r>
              <a:rPr lang="en-US" sz="1100" dirty="0"/>
              <a:t>Lewiston Youth Advisory Council Photo Voice Project</a:t>
            </a:r>
          </a:p>
        </p:txBody>
      </p:sp>
      <p:pic>
        <p:nvPicPr>
          <p:cNvPr id="6" name="Picture 5">
            <a:extLst>
              <a:ext uri="{FF2B5EF4-FFF2-40B4-BE49-F238E27FC236}">
                <a16:creationId xmlns:a16="http://schemas.microsoft.com/office/drawing/2014/main" id="{1EE53E5B-8BF2-4D37-A37A-CCF6DF79A825}"/>
              </a:ext>
            </a:extLst>
          </p:cNvPr>
          <p:cNvPicPr>
            <a:picLocks noChangeAspect="1"/>
          </p:cNvPicPr>
          <p:nvPr/>
        </p:nvPicPr>
        <p:blipFill>
          <a:blip r:embed="rId4"/>
          <a:stretch>
            <a:fillRect/>
          </a:stretch>
        </p:blipFill>
        <p:spPr>
          <a:xfrm>
            <a:off x="6956258" y="3145854"/>
            <a:ext cx="3757011" cy="2115957"/>
          </a:xfrm>
          <a:prstGeom prst="rect">
            <a:avLst/>
          </a:prstGeom>
        </p:spPr>
      </p:pic>
    </p:spTree>
    <p:extLst>
      <p:ext uri="{BB962C8B-B14F-4D97-AF65-F5344CB8AC3E}">
        <p14:creationId xmlns:p14="http://schemas.microsoft.com/office/powerpoint/2010/main" val="395257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BE24B8-8BE3-4D60-A450-9F2618514EAB}"/>
              </a:ext>
            </a:extLst>
          </p:cNvPr>
          <p:cNvSpPr>
            <a:spLocks noGrp="1"/>
          </p:cNvSpPr>
          <p:nvPr>
            <p:ph type="title"/>
          </p:nvPr>
        </p:nvSpPr>
        <p:spPr/>
        <p:txBody>
          <a:bodyPr/>
          <a:lstStyle/>
          <a:p>
            <a:r>
              <a:rPr lang="en-US" dirty="0"/>
              <a:t>Accomplishments of Note</a:t>
            </a:r>
            <a:endParaRPr lang="en-US" dirty="0">
              <a:solidFill>
                <a:srgbClr val="FF0000"/>
              </a:solidFill>
            </a:endParaRPr>
          </a:p>
        </p:txBody>
      </p:sp>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13</a:t>
            </a:fld>
            <a:endParaRPr lang="en-US"/>
          </a:p>
        </p:txBody>
      </p:sp>
      <p:sp>
        <p:nvSpPr>
          <p:cNvPr id="8" name="Content Placeholder 2">
            <a:extLst>
              <a:ext uri="{FF2B5EF4-FFF2-40B4-BE49-F238E27FC236}">
                <a16:creationId xmlns:a16="http://schemas.microsoft.com/office/drawing/2014/main" id="{9BFA858B-97BD-4A53-BE38-6C002F68E2F1}"/>
              </a:ext>
            </a:extLst>
          </p:cNvPr>
          <p:cNvSpPr txBox="1">
            <a:spLocks/>
          </p:cNvSpPr>
          <p:nvPr/>
        </p:nvSpPr>
        <p:spPr>
          <a:xfrm>
            <a:off x="1040397" y="2169902"/>
            <a:ext cx="3253799" cy="35300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altLang="en-US" sz="3200" dirty="0">
                <a:solidFill>
                  <a:schemeClr val="bg1"/>
                </a:solidFill>
                <a:latin typeface="Calibri" panose="020F0502020204030204" pitchFamily="34" charset="0"/>
              </a:rPr>
              <a:t>Update on  selected priorities and activities since the </a:t>
            </a:r>
            <a:r>
              <a:rPr lang="en-US" altLang="en-US" sz="3200" b="1" dirty="0">
                <a:solidFill>
                  <a:schemeClr val="bg1"/>
                </a:solidFill>
                <a:latin typeface="Calibri" panose="020F0502020204030204" pitchFamily="34" charset="0"/>
              </a:rPr>
              <a:t>2019 Shared CHNA</a:t>
            </a:r>
          </a:p>
        </p:txBody>
      </p:sp>
      <p:sp>
        <p:nvSpPr>
          <p:cNvPr id="7" name="TextBox 6">
            <a:extLst>
              <a:ext uri="{FF2B5EF4-FFF2-40B4-BE49-F238E27FC236}">
                <a16:creationId xmlns:a16="http://schemas.microsoft.com/office/drawing/2014/main" id="{09D97650-031B-4376-B9C2-01A7834DA2F1}"/>
              </a:ext>
            </a:extLst>
          </p:cNvPr>
          <p:cNvSpPr txBox="1"/>
          <p:nvPr/>
        </p:nvSpPr>
        <p:spPr>
          <a:xfrm>
            <a:off x="275606" y="1198902"/>
            <a:ext cx="3959510" cy="1200329"/>
          </a:xfrm>
          <a:prstGeom prst="rect">
            <a:avLst/>
          </a:prstGeom>
          <a:noFill/>
        </p:spPr>
        <p:txBody>
          <a:bodyPr wrap="square" rtlCol="0">
            <a:spAutoFit/>
          </a:bodyPr>
          <a:lstStyle/>
          <a:p>
            <a:r>
              <a:rPr lang="en-US" b="1" u="sng" dirty="0"/>
              <a:t>Substance Use:</a:t>
            </a:r>
          </a:p>
          <a:p>
            <a:r>
              <a:rPr lang="en-US" dirty="0"/>
              <a:t>-Tri-County </a:t>
            </a:r>
            <a:r>
              <a:rPr lang="en-US" dirty="0" err="1"/>
              <a:t>CommUNITY</a:t>
            </a:r>
            <a:r>
              <a:rPr lang="en-US" dirty="0"/>
              <a:t> Recovery Grant</a:t>
            </a:r>
          </a:p>
          <a:p>
            <a:r>
              <a:rPr lang="en-US" dirty="0"/>
              <a:t>-Over 250 people attended Rally for Recovery in Kennedy Park</a:t>
            </a:r>
          </a:p>
        </p:txBody>
      </p:sp>
      <p:sp>
        <p:nvSpPr>
          <p:cNvPr id="10" name="TextBox 9">
            <a:extLst>
              <a:ext uri="{FF2B5EF4-FFF2-40B4-BE49-F238E27FC236}">
                <a16:creationId xmlns:a16="http://schemas.microsoft.com/office/drawing/2014/main" id="{1CFE95AA-A2D6-4AB9-A791-11A4E3E56049}"/>
              </a:ext>
            </a:extLst>
          </p:cNvPr>
          <p:cNvSpPr txBox="1"/>
          <p:nvPr/>
        </p:nvSpPr>
        <p:spPr>
          <a:xfrm>
            <a:off x="360947" y="2692473"/>
            <a:ext cx="2783306" cy="1477328"/>
          </a:xfrm>
          <a:prstGeom prst="rect">
            <a:avLst/>
          </a:prstGeom>
          <a:noFill/>
        </p:spPr>
        <p:txBody>
          <a:bodyPr wrap="square" rtlCol="0">
            <a:spAutoFit/>
          </a:bodyPr>
          <a:lstStyle/>
          <a:p>
            <a:r>
              <a:rPr lang="en-US" b="1" u="sng" dirty="0"/>
              <a:t>Access to Care:</a:t>
            </a:r>
          </a:p>
          <a:p>
            <a:r>
              <a:rPr lang="en-US" dirty="0"/>
              <a:t>-Auburn Mall high-volume vaccine clinic totals through 10/5/21</a:t>
            </a:r>
          </a:p>
          <a:p>
            <a:endParaRPr lang="en-US" dirty="0"/>
          </a:p>
        </p:txBody>
      </p:sp>
      <p:sp>
        <p:nvSpPr>
          <p:cNvPr id="11" name="TextBox 10">
            <a:extLst>
              <a:ext uri="{FF2B5EF4-FFF2-40B4-BE49-F238E27FC236}">
                <a16:creationId xmlns:a16="http://schemas.microsoft.com/office/drawing/2014/main" id="{C86FB99A-6401-47EF-B22E-8DD8FA6DB466}"/>
              </a:ext>
            </a:extLst>
          </p:cNvPr>
          <p:cNvSpPr txBox="1"/>
          <p:nvPr/>
        </p:nvSpPr>
        <p:spPr>
          <a:xfrm>
            <a:off x="360947" y="4959991"/>
            <a:ext cx="2817414" cy="1200329"/>
          </a:xfrm>
          <a:prstGeom prst="rect">
            <a:avLst/>
          </a:prstGeom>
          <a:noFill/>
        </p:spPr>
        <p:txBody>
          <a:bodyPr wrap="square" rtlCol="0">
            <a:spAutoFit/>
          </a:bodyPr>
          <a:lstStyle/>
          <a:p>
            <a:r>
              <a:rPr lang="en-US" b="1" u="sng" dirty="0"/>
              <a:t>Tobacco Use:</a:t>
            </a:r>
          </a:p>
          <a:p>
            <a:r>
              <a:rPr lang="en-US" dirty="0"/>
              <a:t>-Youth Vaping Initiative</a:t>
            </a:r>
          </a:p>
          <a:p>
            <a:r>
              <a:rPr lang="en-US" dirty="0"/>
              <a:t>-T21</a:t>
            </a:r>
          </a:p>
          <a:p>
            <a:r>
              <a:rPr lang="en-US" dirty="0"/>
              <a:t>-Quit &amp; Win Program</a:t>
            </a:r>
          </a:p>
        </p:txBody>
      </p:sp>
      <p:pic>
        <p:nvPicPr>
          <p:cNvPr id="15" name="Picture 14">
            <a:extLst>
              <a:ext uri="{FF2B5EF4-FFF2-40B4-BE49-F238E27FC236}">
                <a16:creationId xmlns:a16="http://schemas.microsoft.com/office/drawing/2014/main" id="{F38AEECD-4453-4738-B80B-A81432965E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294196" y="1487721"/>
            <a:ext cx="2430695" cy="1823020"/>
          </a:xfrm>
          <a:prstGeom prst="rect">
            <a:avLst/>
          </a:prstGeom>
        </p:spPr>
      </p:pic>
      <p:pic>
        <p:nvPicPr>
          <p:cNvPr id="2" name="Picture 1">
            <a:extLst>
              <a:ext uri="{FF2B5EF4-FFF2-40B4-BE49-F238E27FC236}">
                <a16:creationId xmlns:a16="http://schemas.microsoft.com/office/drawing/2014/main" id="{5F43EAAE-9F86-4C50-ABC2-6F9A66ED57DA}"/>
              </a:ext>
            </a:extLst>
          </p:cNvPr>
          <p:cNvPicPr>
            <a:picLocks noChangeAspect="1"/>
          </p:cNvPicPr>
          <p:nvPr/>
        </p:nvPicPr>
        <p:blipFill>
          <a:blip r:embed="rId4"/>
          <a:stretch>
            <a:fillRect/>
          </a:stretch>
        </p:blipFill>
        <p:spPr>
          <a:xfrm>
            <a:off x="9840307" y="196806"/>
            <a:ext cx="2076087" cy="3946192"/>
          </a:xfrm>
          <a:prstGeom prst="rect">
            <a:avLst/>
          </a:prstGeom>
        </p:spPr>
      </p:pic>
      <p:pic>
        <p:nvPicPr>
          <p:cNvPr id="6" name="Picture 5">
            <a:extLst>
              <a:ext uri="{FF2B5EF4-FFF2-40B4-BE49-F238E27FC236}">
                <a16:creationId xmlns:a16="http://schemas.microsoft.com/office/drawing/2014/main" id="{B1E155AA-D235-42E1-8B77-E5A1576773C3}"/>
              </a:ext>
            </a:extLst>
          </p:cNvPr>
          <p:cNvPicPr>
            <a:picLocks noChangeAspect="1"/>
          </p:cNvPicPr>
          <p:nvPr/>
        </p:nvPicPr>
        <p:blipFill>
          <a:blip r:embed="rId5"/>
          <a:stretch>
            <a:fillRect/>
          </a:stretch>
        </p:blipFill>
        <p:spPr>
          <a:xfrm>
            <a:off x="9978808" y="4140293"/>
            <a:ext cx="1937586" cy="1044565"/>
          </a:xfrm>
          <a:prstGeom prst="rect">
            <a:avLst/>
          </a:prstGeom>
        </p:spPr>
      </p:pic>
      <p:pic>
        <p:nvPicPr>
          <p:cNvPr id="12" name="Picture 11">
            <a:extLst>
              <a:ext uri="{FF2B5EF4-FFF2-40B4-BE49-F238E27FC236}">
                <a16:creationId xmlns:a16="http://schemas.microsoft.com/office/drawing/2014/main" id="{DAAC3FAB-2091-4430-93BF-9A191E1B2607}"/>
              </a:ext>
            </a:extLst>
          </p:cNvPr>
          <p:cNvPicPr>
            <a:picLocks noChangeAspect="1"/>
          </p:cNvPicPr>
          <p:nvPr/>
        </p:nvPicPr>
        <p:blipFill>
          <a:blip r:embed="rId6"/>
          <a:stretch>
            <a:fillRect/>
          </a:stretch>
        </p:blipFill>
        <p:spPr>
          <a:xfrm>
            <a:off x="3402976" y="3334050"/>
            <a:ext cx="2413536" cy="2409981"/>
          </a:xfrm>
          <a:prstGeom prst="rect">
            <a:avLst/>
          </a:prstGeom>
        </p:spPr>
      </p:pic>
      <p:pic>
        <p:nvPicPr>
          <p:cNvPr id="19" name="Picture 18">
            <a:extLst>
              <a:ext uri="{FF2B5EF4-FFF2-40B4-BE49-F238E27FC236}">
                <a16:creationId xmlns:a16="http://schemas.microsoft.com/office/drawing/2014/main" id="{A0810855-B082-4746-BE6C-B07C6C4441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0694" y="441924"/>
            <a:ext cx="2379021" cy="3172028"/>
          </a:xfrm>
          <a:prstGeom prst="rect">
            <a:avLst/>
          </a:prstGeom>
        </p:spPr>
      </p:pic>
      <p:pic>
        <p:nvPicPr>
          <p:cNvPr id="21" name="Picture 20">
            <a:extLst>
              <a:ext uri="{FF2B5EF4-FFF2-40B4-BE49-F238E27FC236}">
                <a16:creationId xmlns:a16="http://schemas.microsoft.com/office/drawing/2014/main" id="{83F4A367-9235-4276-843C-6D1A6651C7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494542" y="3934906"/>
            <a:ext cx="3537054" cy="2210659"/>
          </a:xfrm>
          <a:prstGeom prst="rect">
            <a:avLst/>
          </a:prstGeom>
        </p:spPr>
      </p:pic>
      <p:pic>
        <p:nvPicPr>
          <p:cNvPr id="9" name="Picture 8">
            <a:extLst>
              <a:ext uri="{FF2B5EF4-FFF2-40B4-BE49-F238E27FC236}">
                <a16:creationId xmlns:a16="http://schemas.microsoft.com/office/drawing/2014/main" id="{3FB7D72A-B470-48B0-B4AF-D52013BAEA6D}"/>
              </a:ext>
            </a:extLst>
          </p:cNvPr>
          <p:cNvPicPr>
            <a:picLocks noChangeAspect="1"/>
          </p:cNvPicPr>
          <p:nvPr/>
        </p:nvPicPr>
        <p:blipFill>
          <a:blip r:embed="rId9"/>
          <a:stretch>
            <a:fillRect/>
          </a:stretch>
        </p:blipFill>
        <p:spPr>
          <a:xfrm>
            <a:off x="529940" y="3864173"/>
            <a:ext cx="1480277" cy="815353"/>
          </a:xfrm>
          <a:prstGeom prst="rect">
            <a:avLst/>
          </a:prstGeom>
        </p:spPr>
      </p:pic>
      <p:pic>
        <p:nvPicPr>
          <p:cNvPr id="13" name="Picture 12">
            <a:extLst>
              <a:ext uri="{FF2B5EF4-FFF2-40B4-BE49-F238E27FC236}">
                <a16:creationId xmlns:a16="http://schemas.microsoft.com/office/drawing/2014/main" id="{07A1C7B7-2B28-4AF6-943F-AC1C52A6EDFF}"/>
              </a:ext>
            </a:extLst>
          </p:cNvPr>
          <p:cNvPicPr>
            <a:picLocks noChangeAspect="1"/>
          </p:cNvPicPr>
          <p:nvPr/>
        </p:nvPicPr>
        <p:blipFill>
          <a:blip r:embed="rId10"/>
          <a:stretch>
            <a:fillRect/>
          </a:stretch>
        </p:blipFill>
        <p:spPr>
          <a:xfrm>
            <a:off x="3178361" y="5744031"/>
            <a:ext cx="2977166" cy="995261"/>
          </a:xfrm>
          <a:prstGeom prst="rect">
            <a:avLst/>
          </a:prstGeom>
        </p:spPr>
      </p:pic>
    </p:spTree>
    <p:extLst>
      <p:ext uri="{BB962C8B-B14F-4D97-AF65-F5344CB8AC3E}">
        <p14:creationId xmlns:p14="http://schemas.microsoft.com/office/powerpoint/2010/main" val="365269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4F9CC0-6B5D-41F7-946F-E167C7728125}"/>
              </a:ext>
            </a:extLst>
          </p:cNvPr>
          <p:cNvSpPr>
            <a:spLocks noGrp="1"/>
          </p:cNvSpPr>
          <p:nvPr>
            <p:ph type="title"/>
          </p:nvPr>
        </p:nvSpPr>
        <p:spPr/>
        <p:txBody>
          <a:bodyPr>
            <a:normAutofit fontScale="90000"/>
          </a:bodyPr>
          <a:lstStyle/>
          <a:p>
            <a:r>
              <a:rPr lang="en-US" dirty="0"/>
              <a:t>How to Read the County Health Profiles and Health Equity Data Sheets</a:t>
            </a:r>
          </a:p>
        </p:txBody>
      </p:sp>
      <p:sp>
        <p:nvSpPr>
          <p:cNvPr id="3" name="Slide Number Placeholder 2">
            <a:extLst>
              <a:ext uri="{FF2B5EF4-FFF2-40B4-BE49-F238E27FC236}">
                <a16:creationId xmlns:a16="http://schemas.microsoft.com/office/drawing/2014/main" id="{622F3425-EC87-4974-9D58-882E3A471F71}"/>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14</a:t>
            </a:fld>
            <a:endParaRPr lang="en-US"/>
          </a:p>
        </p:txBody>
      </p:sp>
    </p:spTree>
    <p:extLst>
      <p:ext uri="{BB962C8B-B14F-4D97-AF65-F5344CB8AC3E}">
        <p14:creationId xmlns:p14="http://schemas.microsoft.com/office/powerpoint/2010/main" val="2637443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A762-C633-4BF1-BB9B-48A679403940}"/>
              </a:ext>
            </a:extLst>
          </p:cNvPr>
          <p:cNvSpPr>
            <a:spLocks noGrp="1"/>
          </p:cNvSpPr>
          <p:nvPr>
            <p:ph type="title"/>
          </p:nvPr>
        </p:nvSpPr>
        <p:spPr/>
        <p:txBody>
          <a:bodyPr/>
          <a:lstStyle/>
          <a:p>
            <a:r>
              <a:rPr lang="en-US" dirty="0"/>
              <a:t>How to Read County Health Profile </a:t>
            </a:r>
          </a:p>
        </p:txBody>
      </p:sp>
      <p:sp>
        <p:nvSpPr>
          <p:cNvPr id="3" name="Slide Number Placeholder 2">
            <a:extLst>
              <a:ext uri="{FF2B5EF4-FFF2-40B4-BE49-F238E27FC236}">
                <a16:creationId xmlns:a16="http://schemas.microsoft.com/office/drawing/2014/main" id="{0108C908-A237-46F7-BE79-CB0607EF3ABD}"/>
              </a:ext>
            </a:extLst>
          </p:cNvPr>
          <p:cNvSpPr>
            <a:spLocks noGrp="1"/>
          </p:cNvSpPr>
          <p:nvPr>
            <p:ph type="sldNum" sz="quarter" idx="12"/>
          </p:nvPr>
        </p:nvSpPr>
        <p:spPr/>
        <p:txBody>
          <a:bodyPr/>
          <a:lstStyle/>
          <a:p>
            <a:fld id="{9B536768-C171-4A40-86CF-A60E08BEB5A1}" type="slidenum">
              <a:rPr lang="en-US" smtClean="0"/>
              <a:t>15</a:t>
            </a:fld>
            <a:endParaRPr lang="en-US"/>
          </a:p>
        </p:txBody>
      </p:sp>
      <p:graphicFrame>
        <p:nvGraphicFramePr>
          <p:cNvPr id="11" name="Table 10">
            <a:extLst>
              <a:ext uri="{FF2B5EF4-FFF2-40B4-BE49-F238E27FC236}">
                <a16:creationId xmlns:a16="http://schemas.microsoft.com/office/drawing/2014/main" id="{6C77DC5A-92CA-4DDD-B255-19A7C1FABCE9}"/>
              </a:ext>
            </a:extLst>
          </p:cNvPr>
          <p:cNvGraphicFramePr/>
          <p:nvPr/>
        </p:nvGraphicFramePr>
        <p:xfrm>
          <a:off x="1630221" y="1894308"/>
          <a:ext cx="7578437" cy="4063146"/>
        </p:xfrm>
        <a:graphic>
          <a:graphicData uri="http://schemas.openxmlformats.org/drawingml/2006/table">
            <a:tbl>
              <a:tblPr firstRow="1" firstCol="1" lastRow="1" lastCol="1" bandRow="1" bandCol="1"/>
              <a:tblGrid>
                <a:gridCol w="438728">
                  <a:extLst>
                    <a:ext uri="{9D8B030D-6E8A-4147-A177-3AD203B41FA5}">
                      <a16:colId xmlns:a16="http://schemas.microsoft.com/office/drawing/2014/main" val="3577076310"/>
                    </a:ext>
                  </a:extLst>
                </a:gridCol>
                <a:gridCol w="7139709">
                  <a:extLst>
                    <a:ext uri="{9D8B030D-6E8A-4147-A177-3AD203B41FA5}">
                      <a16:colId xmlns:a16="http://schemas.microsoft.com/office/drawing/2014/main" val="2809193044"/>
                    </a:ext>
                  </a:extLst>
                </a:gridCol>
              </a:tblGrid>
              <a:tr h="467675">
                <a:tc gridSpan="2">
                  <a:txBody>
                    <a:bodyPr/>
                    <a:lstStyle/>
                    <a:p>
                      <a:pPr marL="173736" marR="0" algn="l" fontAlgn="t">
                        <a:lnSpc>
                          <a:spcPct val="103000"/>
                        </a:lnSpc>
                        <a:spcBef>
                          <a:spcPts val="270"/>
                        </a:spcBef>
                        <a:spcAft>
                          <a:spcPts val="0"/>
                        </a:spcAft>
                      </a:pPr>
                      <a:r>
                        <a:rPr lang="en-US" sz="1100" b="1" i="0" u="none" strike="noStrike" dirty="0">
                          <a:effectLst/>
                          <a:latin typeface="Arial" panose="020B0604020202020204" pitchFamily="34" charset="0"/>
                          <a:ea typeface="Arial" panose="020B0604020202020204" pitchFamily="34" charset="0"/>
                          <a:cs typeface="Arial" panose="020B0604020202020204" pitchFamily="34" charset="0"/>
                        </a:rPr>
                        <a:t>CHANGE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shows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changes</a:t>
                      </a:r>
                      <a:r>
                        <a:rPr lang="en-US" sz="1100" b="1" i="0" u="none" strike="noStrike" spc="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indicator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extLst>
                  <a:ext uri="{0D108BD9-81ED-4DB2-BD59-A6C34878D82A}">
                    <a16:rowId xmlns:a16="http://schemas.microsoft.com/office/drawing/2014/main" val="44129809"/>
                  </a:ext>
                </a:extLst>
              </a:tr>
              <a:tr h="262309">
                <a:tc>
                  <a:txBody>
                    <a:bodyPr/>
                    <a:lstStyle/>
                    <a:p>
                      <a:pPr marL="0" marR="0" indent="0" algn="ctr" fontAlgn="t">
                        <a:lnSpc>
                          <a:spcPct val="10000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24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0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86829740"/>
                  </a:ext>
                </a:extLst>
              </a:tr>
              <a:tr h="285368">
                <a:tc>
                  <a:txBody>
                    <a:bodyPr/>
                    <a:lstStyle/>
                    <a:p>
                      <a:pPr marL="0" marR="0" indent="0" algn="ctr" fontAlgn="t">
                        <a:lnSpc>
                          <a:spcPct val="100000"/>
                        </a:lnSpc>
                        <a:spcBef>
                          <a:spcPts val="0"/>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health</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issue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problem</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getting</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over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time.</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67666145"/>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change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was</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4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3830009"/>
                  </a:ext>
                </a:extLst>
              </a:tr>
              <a:tr h="292606">
                <a:tc>
                  <a:txBody>
                    <a:bodyPr/>
                    <a:lstStyle/>
                    <a:p>
                      <a:pPr marL="0" marR="54864" indent="0" algn="ctr" fontAlgn="t">
                        <a:lnSpc>
                          <a:spcPct val="100000"/>
                        </a:lnSpc>
                        <a:spcBef>
                          <a:spcPts val="0"/>
                        </a:spcBef>
                        <a:spcAft>
                          <a:spcPts val="0"/>
                        </a:spcAft>
                      </a:pPr>
                      <a:r>
                        <a:rPr lang="en-US" sz="105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24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9483283"/>
                  </a:ext>
                </a:extLst>
              </a:tr>
              <a:tr h="581175">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BENCHMARK</a:t>
                      </a:r>
                      <a:r>
                        <a:rPr lang="en-US" sz="1100" b="1"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compares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and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based</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on</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95%</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confidence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interval</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4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(see </a:t>
                      </a:r>
                      <a:r>
                        <a:rPr lang="en-US" sz="1100" b="0" i="0" u="none" strike="noStrike" spc="-2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description on page 3).</a:t>
                      </a:r>
                      <a:endParaRPr lang="en-US" sz="1100" b="0"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924337544"/>
                  </a:ext>
                </a:extLst>
              </a:tr>
              <a:tr h="258317">
                <a:tc>
                  <a:txBody>
                    <a:bodyPr/>
                    <a:lstStyle/>
                    <a:p>
                      <a:pPr marL="0" marR="0" indent="0" algn="ctr" fontAlgn="t">
                        <a:lnSpc>
                          <a:spcPts val="1560"/>
                        </a:lnSpc>
                        <a:spcBef>
                          <a:spcPts val="0"/>
                        </a:spcBef>
                        <a:spcAft>
                          <a:spcPts val="0"/>
                        </a:spcAft>
                      </a:pPr>
                      <a:r>
                        <a:rPr lang="en-US" sz="1600" b="0" i="0" u="none" strike="noStrike" dirty="0">
                          <a:solidFill>
                            <a:schemeClr val="accent2"/>
                          </a:solidFill>
                          <a:effectLst/>
                          <a:latin typeface="Wingdings 2" panose="05020102010507070707" pitchFamily="18" charset="2"/>
                          <a:ea typeface="Arial" panose="020B0604020202020204" pitchFamily="34" charset="0"/>
                          <a:cs typeface="Times New Roman" panose="02020603050405020304" pitchFamily="18" charset="0"/>
                        </a:rPr>
                        <a:t>ê</a:t>
                      </a:r>
                      <a:endParaRPr lang="en-US" sz="1600" b="0" i="0" u="none" strike="noStrike" dirty="0">
                        <a:solidFill>
                          <a:schemeClr val="accent2"/>
                        </a:solidFill>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better</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solidFill>
                          <a:schemeClr val="accent2"/>
                        </a:solidFill>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551793"/>
                  </a:ext>
                </a:extLst>
              </a:tr>
              <a:tr h="286534">
                <a:tc>
                  <a:txBody>
                    <a:bodyPr/>
                    <a:lstStyle/>
                    <a:p>
                      <a:pPr marL="0" marR="0" indent="0" algn="ctr" fontAlgn="t">
                        <a:lnSpc>
                          <a:spcPct val="107000"/>
                        </a:lnSpc>
                        <a:spcBef>
                          <a:spcPts val="145"/>
                        </a:spcBef>
                        <a:spcAft>
                          <a:spcPts val="0"/>
                        </a:spcAft>
                      </a:pPr>
                      <a:r>
                        <a:rPr lang="en-US" sz="1600" b="1" i="0" u="none" strike="noStrike" dirty="0">
                          <a:solidFill>
                            <a:srgbClr val="EC442E"/>
                          </a:solidFill>
                          <a:effectLst/>
                          <a:latin typeface="Arial" panose="020B0604020202020204" pitchFamily="34" charset="0"/>
                          <a:ea typeface="Arial" panose="020B0604020202020204" pitchFamily="34" charset="0"/>
                          <a:cs typeface="Times New Roman" panose="02020603050405020304" pitchFamily="18" charset="0"/>
                        </a:rPr>
                        <a:t>!</a:t>
                      </a:r>
                      <a:endParaRPr lang="en-US" sz="16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[COUNTY</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doing</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significantly</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worse</a:t>
                      </a:r>
                      <a:r>
                        <a:rPr lang="en-US" sz="1100" b="1"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than</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state</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national</a:t>
                      </a:r>
                      <a:r>
                        <a:rPr lang="en-US" sz="1100" b="0" i="0" u="none" strike="noStrike" spc="1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average.</a:t>
                      </a:r>
                      <a:endParaRPr lang="en-US" sz="16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86992782"/>
                  </a:ext>
                </a:extLst>
              </a:tr>
              <a:tr h="258317">
                <a:tc>
                  <a:txBody>
                    <a:bodyPr/>
                    <a:lstStyle/>
                    <a:p>
                      <a:pPr marL="0" marR="0" indent="0" algn="ctr" fontAlgn="t">
                        <a:lnSpc>
                          <a:spcPts val="1550"/>
                        </a:lnSpc>
                        <a:spcBef>
                          <a:spcPts val="0"/>
                        </a:spcBef>
                        <a:spcAft>
                          <a:spcPts val="0"/>
                        </a:spcAft>
                      </a:pPr>
                      <a:r>
                        <a:rPr lang="en-US" sz="1600" b="0" i="0" u="none" strike="noStrike" dirty="0">
                          <a:solidFill>
                            <a:schemeClr val="bg1">
                              <a:lumMod val="65000"/>
                            </a:schemeClr>
                          </a:solidFill>
                          <a:effectLst/>
                          <a:latin typeface="Wingdings 2" panose="05020102010507070707" pitchFamily="18" charset="2"/>
                          <a:cs typeface="Times New Roman" panose="02020603050405020304" pitchFamily="18" charset="0"/>
                          <a:sym typeface="Wingdings" panose="05000000000000000000" pitchFamily="2" charset="2"/>
                        </a:rPr>
                        <a:t></a:t>
                      </a:r>
                      <a:endParaRPr lang="en-US" sz="2400" b="0" i="0" u="none" strike="noStrike" dirty="0">
                        <a:solidFill>
                          <a:schemeClr val="bg1">
                            <a:lumMod val="65000"/>
                          </a:schemeClr>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significant</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difference</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between</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a:t>
                      </a:r>
                      <a:r>
                        <a:rPr lang="en-US" sz="1100" b="0" i="0" u="none" strike="noStrike" spc="3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3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points.</a:t>
                      </a:r>
                      <a:endParaRPr lang="en-US" sz="24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98453940"/>
                  </a:ext>
                </a:extLst>
              </a:tr>
              <a:tr h="292606">
                <a:tc>
                  <a:txBody>
                    <a:bodyPr/>
                    <a:lstStyle/>
                    <a:p>
                      <a:pPr marL="0" marR="54864" indent="0" algn="ctr" fontAlgn="t">
                        <a:lnSpc>
                          <a:spcPct val="107000"/>
                        </a:lnSpc>
                        <a:spcBef>
                          <a:spcPts val="235"/>
                        </a:spcBef>
                        <a:spcAft>
                          <a:spcPts val="0"/>
                        </a:spcAft>
                      </a:pPr>
                      <a:r>
                        <a:rPr lang="en-US" sz="1100" b="0" i="0" u="none" strike="noStrike" dirty="0">
                          <a:solidFill>
                            <a:srgbClr val="636466"/>
                          </a:solidFill>
                          <a:effectLst/>
                          <a:latin typeface="Arial" panose="020B0604020202020204" pitchFamily="34" charset="0"/>
                          <a:ea typeface="Arial" panose="020B0604020202020204" pitchFamily="34" charset="0"/>
                          <a:cs typeface="Times New Roman" panose="02020603050405020304" pitchFamily="18" charset="0"/>
                        </a:rPr>
                        <a:t>   N/A</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54864" indent="0" algn="l" fontAlgn="t">
                        <a:lnSpc>
                          <a:spcPct val="100000"/>
                        </a:lnSpc>
                        <a:spcBef>
                          <a:spcPts val="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there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not</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enough</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make</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comparison.</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4275082"/>
                  </a:ext>
                </a:extLst>
              </a:tr>
              <a:tr h="323543">
                <a:tc gridSpan="2">
                  <a:txBody>
                    <a:bodyPr/>
                    <a:lstStyle/>
                    <a:p>
                      <a:pPr marL="118872" marR="0" algn="l" fontAlgn="t">
                        <a:lnSpc>
                          <a:spcPts val="100"/>
                        </a:lnSpc>
                        <a:spcBef>
                          <a:spcPts val="0"/>
                        </a:spcBef>
                        <a:spcAft>
                          <a:spcPts val="0"/>
                        </a:spcAft>
                      </a:pPr>
                      <a:endParaRPr lang="en-US" sz="1100" b="0" i="0" u="none" strike="noStrike" dirty="0">
                        <a:effectLst/>
                        <a:latin typeface="Arial" panose="020B0604020202020204" pitchFamily="34" charset="0"/>
                        <a:cs typeface="Arial" panose="020B0604020202020204" pitchFamily="34" charset="0"/>
                      </a:endParaRPr>
                    </a:p>
                    <a:p>
                      <a:pPr marL="173736" marR="0" algn="l" fontAlgn="t">
                        <a:lnSpc>
                          <a:spcPct val="107000"/>
                        </a:lnSpc>
                        <a:spcBef>
                          <a:spcPts val="595"/>
                        </a:spcBef>
                        <a:spcAft>
                          <a:spcPts val="0"/>
                        </a:spcAft>
                      </a:pPr>
                      <a:r>
                        <a:rPr lang="en-US" sz="1100" b="1"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ADDITIONAL SYMBOLS</a:t>
                      </a:r>
                      <a:endParaRPr lang="en-US" sz="1100" b="1" i="0" u="none" strike="noStrike" dirty="0">
                        <a:effectLst/>
                        <a:latin typeface="Arial" panose="020B0604020202020204" pitchFamily="34" charset="0"/>
                        <a:cs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n-US"/>
                    </a:p>
                  </a:txBody>
                  <a:tcPr/>
                </a:tc>
                <a:extLst>
                  <a:ext uri="{0D108BD9-81ED-4DB2-BD59-A6C34878D82A}">
                    <a16:rowId xmlns:a16="http://schemas.microsoft.com/office/drawing/2014/main" val="2223602133"/>
                  </a:ext>
                </a:extLst>
              </a:tr>
              <a:tr h="234695">
                <a:tc>
                  <a:txBody>
                    <a:bodyPr/>
                    <a:lstStyle/>
                    <a:p>
                      <a:pPr marL="0" marR="0" indent="0" algn="ctr" fontAlgn="t">
                        <a:lnSpc>
                          <a:spcPts val="1035"/>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indent="0" algn="l" fontAlgn="t">
                        <a:lnSpc>
                          <a:spcPct val="100000"/>
                        </a:lnSpc>
                        <a:spcBef>
                          <a:spcPts val="405"/>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1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results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may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statistically</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unreliable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caution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when</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interpreting.</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80737088"/>
                  </a:ext>
                </a:extLst>
              </a:tr>
              <a:tr h="261684">
                <a:tc>
                  <a:txBody>
                    <a:bodyPr/>
                    <a:lstStyle/>
                    <a:p>
                      <a:pPr marL="0" marR="0" indent="0" algn="ctr" fontAlgn="t">
                        <a:lnSpc>
                          <a:spcPct val="107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1100" b="0" i="0" u="none" strike="noStrike" dirty="0">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indent="0" algn="l" fontAlgn="t">
                        <a:lnSpc>
                          <a:spcPct val="100000"/>
                        </a:lnSpc>
                        <a:spcBef>
                          <a:spcPts val="110"/>
                        </a:spcBef>
                        <a:spcAft>
                          <a:spcPts val="0"/>
                        </a:spcAft>
                      </a:pP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means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is</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unavailable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because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lack</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suppressed</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data</a:t>
                      </a:r>
                      <a:r>
                        <a:rPr lang="en-US" sz="1100" b="0" i="0" u="none" strike="noStrike" spc="25"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due</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to</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a</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small</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number</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of</a:t>
                      </a:r>
                      <a:r>
                        <a:rPr lang="en-US" sz="1100" b="0" i="0" u="none" strike="noStrike" spc="2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100" b="0" i="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rPr>
                        <a:t>respondents.</a:t>
                      </a:r>
                      <a:endParaRPr lang="en-US" sz="1100" b="0" i="0" u="none" strike="noStrike" dirty="0">
                        <a:effectLst/>
                        <a:latin typeface="Arial" panose="020B0604020202020204" pitchFamily="34" charset="0"/>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5252415"/>
                  </a:ext>
                </a:extLst>
              </a:tr>
            </a:tbl>
          </a:graphicData>
        </a:graphic>
      </p:graphicFrame>
      <p:grpSp>
        <p:nvGrpSpPr>
          <p:cNvPr id="12" name="Group 11">
            <a:extLst>
              <a:ext uri="{FF2B5EF4-FFF2-40B4-BE49-F238E27FC236}">
                <a16:creationId xmlns:a16="http://schemas.microsoft.com/office/drawing/2014/main" id="{A4AE06E1-40E7-4064-BCF3-9261B3827261}"/>
              </a:ext>
            </a:extLst>
          </p:cNvPr>
          <p:cNvGrpSpPr>
            <a:grpSpLocks/>
          </p:cNvGrpSpPr>
          <p:nvPr/>
        </p:nvGrpSpPr>
        <p:grpSpPr bwMode="auto">
          <a:xfrm>
            <a:off x="1704690" y="3511267"/>
            <a:ext cx="7315200" cy="0"/>
            <a:chOff x="0" y="5"/>
            <a:chExt cx="9700" cy="0"/>
          </a:xfrm>
        </p:grpSpPr>
        <p:cxnSp>
          <p:nvCxnSpPr>
            <p:cNvPr id="13" name="Line 12">
              <a:extLst>
                <a:ext uri="{FF2B5EF4-FFF2-40B4-BE49-F238E27FC236}">
                  <a16:creationId xmlns:a16="http://schemas.microsoft.com/office/drawing/2014/main" id="{FE7C6E95-A452-4535-A69B-9AF18903DD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4" name="Line 13">
              <a:extLst>
                <a:ext uri="{FF2B5EF4-FFF2-40B4-BE49-F238E27FC236}">
                  <a16:creationId xmlns:a16="http://schemas.microsoft.com/office/drawing/2014/main" id="{4A1523D7-9ABA-4933-A320-3ACF7FD6E46C}"/>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grpSp>
        <p:nvGrpSpPr>
          <p:cNvPr id="15" name="Group 14">
            <a:extLst>
              <a:ext uri="{FF2B5EF4-FFF2-40B4-BE49-F238E27FC236}">
                <a16:creationId xmlns:a16="http://schemas.microsoft.com/office/drawing/2014/main" id="{E32B7EE0-D3B7-4D3C-A8F8-0B2CABBC3A81}"/>
              </a:ext>
            </a:extLst>
          </p:cNvPr>
          <p:cNvGrpSpPr>
            <a:grpSpLocks/>
          </p:cNvGrpSpPr>
          <p:nvPr/>
        </p:nvGrpSpPr>
        <p:grpSpPr bwMode="auto">
          <a:xfrm>
            <a:off x="1704690" y="5166884"/>
            <a:ext cx="7315200" cy="0"/>
            <a:chOff x="0" y="5"/>
            <a:chExt cx="9700" cy="0"/>
          </a:xfrm>
        </p:grpSpPr>
        <p:cxnSp>
          <p:nvCxnSpPr>
            <p:cNvPr id="16" name="Line 12">
              <a:extLst>
                <a:ext uri="{FF2B5EF4-FFF2-40B4-BE49-F238E27FC236}">
                  <a16:creationId xmlns:a16="http://schemas.microsoft.com/office/drawing/2014/main" id="{FEBB8047-F331-4322-A92C-98EE6153C4F6}"/>
                </a:ext>
              </a:extLst>
            </p:cNvPr>
            <p:cNvCxnSpPr>
              <a:cxnSpLocks noChangeShapeType="1"/>
            </p:cNvCxnSpPr>
            <p:nvPr/>
          </p:nvCxnSpPr>
          <p:spPr bwMode="auto">
            <a:xfrm>
              <a:off x="0" y="5"/>
              <a:ext cx="576"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F7580AC2-1FB1-4FA8-9891-551D7469FF96}"/>
                </a:ext>
              </a:extLst>
            </p:cNvPr>
            <p:cNvCxnSpPr>
              <a:cxnSpLocks noChangeShapeType="1"/>
            </p:cNvCxnSpPr>
            <p:nvPr/>
          </p:nvCxnSpPr>
          <p:spPr bwMode="auto">
            <a:xfrm>
              <a:off x="576" y="5"/>
              <a:ext cx="91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cxnSp>
      </p:grpSp>
      <p:sp>
        <p:nvSpPr>
          <p:cNvPr id="18" name="Rectangle 17">
            <a:extLst>
              <a:ext uri="{FF2B5EF4-FFF2-40B4-BE49-F238E27FC236}">
                <a16:creationId xmlns:a16="http://schemas.microsoft.com/office/drawing/2014/main" id="{BCAB0281-BC40-42FE-BC18-52515F9FCF6E}"/>
              </a:ext>
            </a:extLst>
          </p:cNvPr>
          <p:cNvSpPr/>
          <p:nvPr/>
        </p:nvSpPr>
        <p:spPr>
          <a:xfrm rot="1752931">
            <a:off x="7455685" y="2697851"/>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2420693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B956-788B-46F1-B834-9ACC4E1FAD3D}"/>
              </a:ext>
            </a:extLst>
          </p:cNvPr>
          <p:cNvSpPr>
            <a:spLocks noGrp="1"/>
          </p:cNvSpPr>
          <p:nvPr>
            <p:ph type="title"/>
          </p:nvPr>
        </p:nvSpPr>
        <p:spPr/>
        <p:txBody>
          <a:bodyPr/>
          <a:lstStyle/>
          <a:p>
            <a:r>
              <a:rPr lang="en-US" dirty="0"/>
              <a:t>How to Read County Health Profile</a:t>
            </a:r>
          </a:p>
        </p:txBody>
      </p:sp>
      <p:sp>
        <p:nvSpPr>
          <p:cNvPr id="3" name="Slide Number Placeholder 2">
            <a:extLst>
              <a:ext uri="{FF2B5EF4-FFF2-40B4-BE49-F238E27FC236}">
                <a16:creationId xmlns:a16="http://schemas.microsoft.com/office/drawing/2014/main" id="{C8EB47CA-AD6A-4E1A-B51A-C0BAEB7C5C7D}"/>
              </a:ext>
            </a:extLst>
          </p:cNvPr>
          <p:cNvSpPr>
            <a:spLocks noGrp="1"/>
          </p:cNvSpPr>
          <p:nvPr>
            <p:ph type="sldNum" sz="quarter" idx="12"/>
          </p:nvPr>
        </p:nvSpPr>
        <p:spPr/>
        <p:txBody>
          <a:bodyPr/>
          <a:lstStyle/>
          <a:p>
            <a:fld id="{9B536768-C171-4A40-86CF-A60E08BEB5A1}" type="slidenum">
              <a:rPr lang="en-US" smtClean="0"/>
              <a:t>16</a:t>
            </a:fld>
            <a:endParaRPr lang="en-US"/>
          </a:p>
        </p:txBody>
      </p:sp>
      <p:graphicFrame>
        <p:nvGraphicFramePr>
          <p:cNvPr id="5" name="Table 4">
            <a:extLst>
              <a:ext uri="{FF2B5EF4-FFF2-40B4-BE49-F238E27FC236}">
                <a16:creationId xmlns:a16="http://schemas.microsoft.com/office/drawing/2014/main" id="{679AECEC-8B60-4BE5-B8EB-5EC09ED121B2}"/>
              </a:ext>
            </a:extLst>
          </p:cNvPr>
          <p:cNvGraphicFramePr/>
          <p:nvPr>
            <p:extLst>
              <p:ext uri="{D42A27DB-BD31-4B8C-83A1-F6EECF244321}">
                <p14:modId xmlns:p14="http://schemas.microsoft.com/office/powerpoint/2010/main" val="3102822799"/>
              </p:ext>
            </p:extLst>
          </p:nvPr>
        </p:nvGraphicFramePr>
        <p:xfrm>
          <a:off x="1353105" y="1265923"/>
          <a:ext cx="8700652" cy="1276350"/>
        </p:xfrm>
        <a:graphic>
          <a:graphicData uri="http://schemas.openxmlformats.org/drawingml/2006/table">
            <a:tbl>
              <a:tblPr/>
              <a:tblGrid>
                <a:gridCol w="2907260">
                  <a:extLst>
                    <a:ext uri="{9D8B030D-6E8A-4147-A177-3AD203B41FA5}">
                      <a16:colId xmlns:a16="http://schemas.microsoft.com/office/drawing/2014/main" val="3486292571"/>
                    </a:ext>
                  </a:extLst>
                </a:gridCol>
                <a:gridCol w="862036">
                  <a:extLst>
                    <a:ext uri="{9D8B030D-6E8A-4147-A177-3AD203B41FA5}">
                      <a16:colId xmlns:a16="http://schemas.microsoft.com/office/drawing/2014/main" val="4038501399"/>
                    </a:ext>
                  </a:extLst>
                </a:gridCol>
                <a:gridCol w="862036">
                  <a:extLst>
                    <a:ext uri="{9D8B030D-6E8A-4147-A177-3AD203B41FA5}">
                      <a16:colId xmlns:a16="http://schemas.microsoft.com/office/drawing/2014/main" val="565970528"/>
                    </a:ext>
                  </a:extLst>
                </a:gridCol>
                <a:gridCol w="862036">
                  <a:extLst>
                    <a:ext uri="{9D8B030D-6E8A-4147-A177-3AD203B41FA5}">
                      <a16:colId xmlns:a16="http://schemas.microsoft.com/office/drawing/2014/main" val="3059820968"/>
                    </a:ext>
                  </a:extLst>
                </a:gridCol>
                <a:gridCol w="991370">
                  <a:extLst>
                    <a:ext uri="{9D8B030D-6E8A-4147-A177-3AD203B41FA5}">
                      <a16:colId xmlns:a16="http://schemas.microsoft.com/office/drawing/2014/main" val="3174305511"/>
                    </a:ext>
                  </a:extLst>
                </a:gridCol>
                <a:gridCol w="705955">
                  <a:extLst>
                    <a:ext uri="{9D8B030D-6E8A-4147-A177-3AD203B41FA5}">
                      <a16:colId xmlns:a16="http://schemas.microsoft.com/office/drawing/2014/main" val="3302479852"/>
                    </a:ext>
                  </a:extLst>
                </a:gridCol>
                <a:gridCol w="863431">
                  <a:extLst>
                    <a:ext uri="{9D8B030D-6E8A-4147-A177-3AD203B41FA5}">
                      <a16:colId xmlns:a16="http://schemas.microsoft.com/office/drawing/2014/main" val="3775131590"/>
                    </a:ext>
                  </a:extLst>
                </a:gridCol>
                <a:gridCol w="646528">
                  <a:extLst>
                    <a:ext uri="{9D8B030D-6E8A-4147-A177-3AD203B41FA5}">
                      <a16:colId xmlns:a16="http://schemas.microsoft.com/office/drawing/2014/main" val="2111280700"/>
                    </a:ext>
                  </a:extLst>
                </a:gridCol>
              </a:tblGrid>
              <a:tr h="276225">
                <a:tc>
                  <a:txBody>
                    <a:bodyPr/>
                    <a:lstStyle/>
                    <a:p>
                      <a:pPr algn="l" fontAlgn="ctr">
                        <a:spcBef>
                          <a:spcPts val="0"/>
                        </a:spcBef>
                        <a:spcAft>
                          <a:spcPts val="0"/>
                        </a:spcAft>
                      </a:pPr>
                      <a:endParaRPr lang="en-US" sz="3200" b="0" i="0" u="none" strike="noStrike" dirty="0">
                        <a:effectLst/>
                        <a:latin typeface="Arial" panose="020B0604020202020204" pitchFamily="34" charset="0"/>
                      </a:endParaRPr>
                    </a:p>
                  </a:txBody>
                  <a:tcPr marL="9525" marR="9525" marT="9525"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gridSpan="3">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AROOSTOOK COUNTY</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BENCHMARKS</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22373"/>
                  </a:ext>
                </a:extLst>
              </a:tr>
              <a:tr h="247650">
                <a:tc>
                  <a:txBody>
                    <a:bodyPr/>
                    <a:lstStyle/>
                    <a:p>
                      <a:pPr algn="l" fontAlgn="ctr">
                        <a:spcBef>
                          <a:spcPts val="0"/>
                        </a:spcBef>
                        <a:spcAft>
                          <a:spcPts val="0"/>
                        </a:spcAft>
                      </a:pPr>
                      <a:r>
                        <a:rPr lang="en-US" sz="1800" b="1" i="0" u="none" strike="noStrike" dirty="0">
                          <a:solidFill>
                            <a:srgbClr val="FFFFFF"/>
                          </a:solidFill>
                          <a:effectLst/>
                          <a:latin typeface="Calibri" panose="020F0502020204030204" pitchFamily="34" charset="0"/>
                        </a:rPr>
                        <a:t>INDICATOR</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61D39"/>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1</a:t>
                      </a:r>
                      <a:endParaRPr lang="en-US" sz="3200" b="0" i="0" u="none" strike="noStrike">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a:solidFill>
                            <a:srgbClr val="FFFFFF"/>
                          </a:solidFill>
                          <a:effectLst/>
                          <a:latin typeface="Calibri" panose="020F0502020204030204" pitchFamily="34" charset="0"/>
                        </a:rPr>
                        <a:t>POINT 2</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200" b="1" i="0" u="none" strike="noStrike">
                          <a:solidFill>
                            <a:srgbClr val="FFFFFF"/>
                          </a:solidFill>
                          <a:effectLst/>
                          <a:latin typeface="Calibri" panose="020F0502020204030204" pitchFamily="34" charset="0"/>
                        </a:rPr>
                        <a:t>CHANGE</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3D6E6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MAINE</a:t>
                      </a:r>
                      <a:endParaRPr lang="en-US" sz="32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dirty="0">
                          <a:solidFill>
                            <a:srgbClr val="000000"/>
                          </a:solidFill>
                          <a:effectLst/>
                          <a:latin typeface="Calibri" panose="020F0502020204030204" pitchFamily="34" charset="0"/>
                        </a:rPr>
                        <a:t>U.S.</a:t>
                      </a:r>
                      <a:endParaRPr lang="en-US" sz="3200" b="0" i="0" u="none" strike="noStrike" dirty="0">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tc>
                  <a:txBody>
                    <a:bodyPr/>
                    <a:lstStyle/>
                    <a:p>
                      <a:pPr algn="ctr" fontAlgn="ctr">
                        <a:spcBef>
                          <a:spcPts val="0"/>
                        </a:spcBef>
                        <a:spcAft>
                          <a:spcPts val="0"/>
                        </a:spcAft>
                      </a:pPr>
                      <a:r>
                        <a:rPr lang="en-US" sz="1400" b="1" i="0" u="none" strike="noStrike">
                          <a:solidFill>
                            <a:srgbClr val="000000"/>
                          </a:solidFill>
                          <a:effectLst/>
                          <a:latin typeface="Calibri" panose="020F0502020204030204" pitchFamily="34" charset="0"/>
                        </a:rPr>
                        <a:t>+/-</a:t>
                      </a:r>
                      <a:endParaRPr lang="en-US" sz="3200" b="0" i="0" u="none" strike="noStrike">
                        <a:effectLst/>
                        <a:latin typeface="Arial" panose="020B0604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A7CECF"/>
                    </a:solidFill>
                  </a:tcPr>
                </a:tc>
                <a:extLst>
                  <a:ext uri="{0D108BD9-81ED-4DB2-BD59-A6C34878D82A}">
                    <a16:rowId xmlns:a16="http://schemas.microsoft.com/office/drawing/2014/main" val="1564827386"/>
                  </a:ext>
                </a:extLst>
              </a:tr>
              <a:tr h="323850">
                <a:tc>
                  <a:txBody>
                    <a:bodyPr/>
                    <a:lstStyle/>
                    <a:p>
                      <a:pPr algn="l" fontAlgn="ctr">
                        <a:spcBef>
                          <a:spcPts val="0"/>
                        </a:spcBef>
                        <a:spcAft>
                          <a:spcPts val="0"/>
                        </a:spcAft>
                      </a:pPr>
                      <a:r>
                        <a:rPr lang="en-US" sz="1400" b="1" i="0" u="none" strike="noStrike" dirty="0">
                          <a:solidFill>
                            <a:srgbClr val="000000"/>
                          </a:solidFill>
                          <a:effectLst/>
                          <a:latin typeface="Calibri" panose="020F0502020204030204" pitchFamily="34" charset="0"/>
                        </a:rPr>
                        <a:t>Individuals living in poverty</a:t>
                      </a:r>
                      <a:endParaRPr lang="en-US" sz="3600" b="0" i="0" u="none" strike="noStrike" dirty="0">
                        <a:effectLst/>
                        <a:latin typeface="Arial" panose="020B0604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2009-2011</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15.6%</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16.1%</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2400" b="0" i="0" u="none" strike="noStrike" dirty="0">
                          <a:solidFill>
                            <a:srgbClr val="BFBFBF"/>
                          </a:solidFill>
                          <a:effectLst/>
                          <a:latin typeface="Wingdings" panose="05000000000000000000" pitchFamily="2" charset="2"/>
                        </a:rPr>
                        <a:t>¡</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2015-2019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11.8%</a:t>
                      </a:r>
                      <a:endParaRPr lang="en-US" sz="1100" b="0" i="0" u="none" strike="noStrike" dirty="0">
                        <a:solidFill>
                          <a:srgbClr val="808080"/>
                        </a:solidFill>
                        <a:effectLst/>
                        <a:latin typeface="Calibri" panose="020F0502020204030204" pitchFamily="34" charset="0"/>
                      </a:endParaRPr>
                    </a:p>
                  </a:txBody>
                  <a:tcPr marL="7620" marR="7620" marT="7620"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3200" b="0" i="0" u="none" strike="noStrike" dirty="0">
                          <a:solidFill>
                            <a:srgbClr val="FF0000"/>
                          </a:solidFill>
                          <a:effectLst/>
                          <a:latin typeface="Arial Black" panose="020B0A04020102020204" pitchFamily="34" charset="0"/>
                        </a:rPr>
                        <a:t>!</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r" fontAlgn="ctr"/>
                      <a:r>
                        <a:rPr lang="en-US" sz="1100" b="0" i="0" u="none" strike="noStrike" dirty="0">
                          <a:solidFill>
                            <a:srgbClr val="808080"/>
                          </a:solidFill>
                          <a:effectLst/>
                          <a:latin typeface="Calibri" panose="020F0502020204030204" pitchFamily="34" charset="0"/>
                        </a:rPr>
                        <a:t>2019</a:t>
                      </a:r>
                      <a:br>
                        <a:rPr lang="en-US" sz="1100" b="0" i="0" u="none" strike="noStrike" dirty="0">
                          <a:solidFill>
                            <a:srgbClr val="808080"/>
                          </a:solidFill>
                          <a:effectLst/>
                          <a:latin typeface="Calibri" panose="020F0502020204030204" pitchFamily="34" charset="0"/>
                        </a:rPr>
                      </a:br>
                      <a:r>
                        <a:rPr lang="en-US" sz="1400" b="1" i="0" u="none" strike="noStrike" dirty="0">
                          <a:solidFill>
                            <a:srgbClr val="000000"/>
                          </a:solidFill>
                          <a:effectLst/>
                          <a:latin typeface="Calibri" panose="020F0502020204030204" pitchFamily="34" charset="0"/>
                        </a:rPr>
                        <a:t>12.3%</a:t>
                      </a:r>
                      <a:endParaRPr lang="en-US" sz="1100" b="0" i="0" u="none" strike="noStrike" dirty="0">
                        <a:solidFill>
                          <a:srgbClr val="808080"/>
                        </a:solidFill>
                        <a:effectLst/>
                        <a:latin typeface="Calibri" panose="020F0502020204030204" pitchFamily="34" charset="0"/>
                      </a:endParaRP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en-US" sz="1200" b="1" i="0" u="none" strike="noStrike" dirty="0">
                          <a:solidFill>
                            <a:srgbClr val="808080"/>
                          </a:solidFill>
                          <a:effectLst/>
                          <a:latin typeface="Calibri" panose="020F0502020204030204" pitchFamily="34" charset="0"/>
                        </a:rPr>
                        <a:t>N/A</a:t>
                      </a:r>
                    </a:p>
                  </a:txBody>
                  <a:tcPr marL="7620" marR="7620" marT="7620"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50693085"/>
                  </a:ext>
                </a:extLst>
              </a:tr>
            </a:tbl>
          </a:graphicData>
        </a:graphic>
      </p:graphicFrame>
      <p:sp>
        <p:nvSpPr>
          <p:cNvPr id="7" name="Rectangle 6">
            <a:extLst>
              <a:ext uri="{FF2B5EF4-FFF2-40B4-BE49-F238E27FC236}">
                <a16:creationId xmlns:a16="http://schemas.microsoft.com/office/drawing/2014/main" id="{EF941650-DCEB-4916-A790-871750623C5C}"/>
              </a:ext>
            </a:extLst>
          </p:cNvPr>
          <p:cNvSpPr/>
          <p:nvPr/>
        </p:nvSpPr>
        <p:spPr>
          <a:xfrm rot="1752931">
            <a:off x="8543434" y="779654"/>
            <a:ext cx="3454793" cy="923330"/>
          </a:xfrm>
          <a:prstGeom prst="rect">
            <a:avLst/>
          </a:prstGeom>
          <a:noFill/>
        </p:spPr>
        <p:txBody>
          <a:bodyPr wrap="non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5400" b="0" cap="none" spc="0" dirty="0">
                <a:ln w="18415" cmpd="sng">
                  <a:solidFill>
                    <a:srgbClr val="FFFFFF"/>
                  </a:solidFill>
                  <a:prstDash val="solid"/>
                </a:ln>
                <a:solidFill>
                  <a:srgbClr val="C00000"/>
                </a:solidFill>
                <a:effectLst>
                  <a:outerShdw blurRad="63500" dir="3600000" algn="tl" rotWithShape="0">
                    <a:srgbClr val="000000">
                      <a:alpha val="70000"/>
                    </a:srgbClr>
                  </a:outerShdw>
                </a:effectLst>
              </a:rPr>
              <a:t>EXAMPLE</a:t>
            </a:r>
          </a:p>
        </p:txBody>
      </p:sp>
      <p:graphicFrame>
        <p:nvGraphicFramePr>
          <p:cNvPr id="6" name="Chart 5">
            <a:extLst>
              <a:ext uri="{FF2B5EF4-FFF2-40B4-BE49-F238E27FC236}">
                <a16:creationId xmlns:a16="http://schemas.microsoft.com/office/drawing/2014/main" id="{7547B645-18EF-4F6C-9065-916427B1FB43}"/>
              </a:ext>
            </a:extLst>
          </p:cNvPr>
          <p:cNvGraphicFramePr>
            <a:graphicFrameLocks noGrp="1"/>
          </p:cNvGraphicFramePr>
          <p:nvPr>
            <p:extLst>
              <p:ext uri="{D42A27DB-BD31-4B8C-83A1-F6EECF244321}">
                <p14:modId xmlns:p14="http://schemas.microsoft.com/office/powerpoint/2010/main" val="1083206333"/>
              </p:ext>
            </p:extLst>
          </p:nvPr>
        </p:nvGraphicFramePr>
        <p:xfrm>
          <a:off x="2518403" y="2754515"/>
          <a:ext cx="7535354" cy="3361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6198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Data</a:t>
            </a:r>
          </a:p>
        </p:txBody>
      </p:sp>
      <p:sp>
        <p:nvSpPr>
          <p:cNvPr id="3" name="Slide Number Placeholder 2"/>
          <p:cNvSpPr>
            <a:spLocks noGrp="1"/>
          </p:cNvSpPr>
          <p:nvPr>
            <p:ph type="sldNum" sz="quarter" idx="12"/>
          </p:nvPr>
        </p:nvSpPr>
        <p:spPr/>
        <p:txBody>
          <a:bodyPr/>
          <a:lstStyle/>
          <a:p>
            <a:fld id="{9B536768-C171-4A40-86CF-A60E08BEB5A1}" type="slidenum">
              <a:rPr lang="en-US" smtClean="0"/>
              <a:t>17</a:t>
            </a:fld>
            <a:endParaRPr lang="en-US"/>
          </a:p>
        </p:txBody>
      </p:sp>
      <p:sp>
        <p:nvSpPr>
          <p:cNvPr id="4" name="TextBox 3"/>
          <p:cNvSpPr txBox="1"/>
          <p:nvPr/>
        </p:nvSpPr>
        <p:spPr>
          <a:xfrm>
            <a:off x="7973568" y="914400"/>
            <a:ext cx="3236976" cy="523220"/>
          </a:xfrm>
          <a:prstGeom prst="rect">
            <a:avLst/>
          </a:prstGeom>
          <a:noFill/>
        </p:spPr>
        <p:txBody>
          <a:bodyPr wrap="square" rtlCol="0">
            <a:spAutoFit/>
          </a:bodyPr>
          <a:lstStyle/>
          <a:p>
            <a:r>
              <a:rPr lang="en-US" sz="2800" dirty="0">
                <a:hlinkClick r:id="rId3"/>
              </a:rPr>
              <a:t>www.mainechna.org</a:t>
            </a:r>
            <a:endParaRPr lang="en-US" sz="2800" dirty="0"/>
          </a:p>
        </p:txBody>
      </p:sp>
      <p:pic>
        <p:nvPicPr>
          <p:cNvPr id="5" name="Picture 4"/>
          <p:cNvPicPr>
            <a:picLocks noChangeAspect="1"/>
          </p:cNvPicPr>
          <p:nvPr/>
        </p:nvPicPr>
        <p:blipFill rotWithShape="1">
          <a:blip r:embed="rId4"/>
          <a:srcRect l="666" t="681" r="57633" b="1598"/>
          <a:stretch/>
        </p:blipFill>
        <p:spPr>
          <a:xfrm>
            <a:off x="922742" y="1205126"/>
            <a:ext cx="6215674" cy="4931444"/>
          </a:xfrm>
          <a:prstGeom prst="rect">
            <a:avLst/>
          </a:prstGeom>
        </p:spPr>
      </p:pic>
      <p:pic>
        <p:nvPicPr>
          <p:cNvPr id="6" name="Picture 5"/>
          <p:cNvPicPr>
            <a:picLocks noChangeAspect="1"/>
          </p:cNvPicPr>
          <p:nvPr/>
        </p:nvPicPr>
        <p:blipFill>
          <a:blip r:embed="rId5"/>
          <a:stretch>
            <a:fillRect/>
          </a:stretch>
        </p:blipFill>
        <p:spPr>
          <a:xfrm>
            <a:off x="7118223" y="2508533"/>
            <a:ext cx="3177921" cy="3847817"/>
          </a:xfrm>
          <a:prstGeom prst="rect">
            <a:avLst/>
          </a:prstGeom>
        </p:spPr>
      </p:pic>
      <p:pic>
        <p:nvPicPr>
          <p:cNvPr id="7" name="Picture 6"/>
          <p:cNvPicPr>
            <a:picLocks noChangeAspect="1"/>
          </p:cNvPicPr>
          <p:nvPr/>
        </p:nvPicPr>
        <p:blipFill rotWithShape="1">
          <a:blip r:embed="rId6"/>
          <a:srcRect l="21913" t="-16937" r="548" b="22953"/>
          <a:stretch/>
        </p:blipFill>
        <p:spPr>
          <a:xfrm>
            <a:off x="3602735" y="1688640"/>
            <a:ext cx="7488937" cy="286464"/>
          </a:xfrm>
          <a:prstGeom prst="rect">
            <a:avLst/>
          </a:prstGeom>
        </p:spPr>
      </p:pic>
      <p:cxnSp>
        <p:nvCxnSpPr>
          <p:cNvPr id="9" name="Straight Arrow Connector 8"/>
          <p:cNvCxnSpPr>
            <a:cxnSpLocks/>
          </p:cNvCxnSpPr>
          <p:nvPr/>
        </p:nvCxnSpPr>
        <p:spPr>
          <a:xfrm>
            <a:off x="581891" y="3474720"/>
            <a:ext cx="40566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5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457245-D920-43DC-944B-515557010D31}"/>
              </a:ext>
            </a:extLst>
          </p:cNvPr>
          <p:cNvSpPr>
            <a:spLocks noGrp="1"/>
          </p:cNvSpPr>
          <p:nvPr>
            <p:ph type="title"/>
          </p:nvPr>
        </p:nvSpPr>
        <p:spPr/>
        <p:txBody>
          <a:bodyPr>
            <a:normAutofit/>
          </a:bodyPr>
          <a:lstStyle/>
          <a:p>
            <a:r>
              <a:rPr lang="en-US" dirty="0"/>
              <a:t>Key Findings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18</a:t>
            </a:fld>
            <a:endParaRPr lang="en-US"/>
          </a:p>
        </p:txBody>
      </p:sp>
    </p:spTree>
    <p:extLst>
      <p:ext uri="{BB962C8B-B14F-4D97-AF65-F5344CB8AC3E}">
        <p14:creationId xmlns:p14="http://schemas.microsoft.com/office/powerpoint/2010/main" val="63842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pic>
        <p:nvPicPr>
          <p:cNvPr id="5" name="Picture 4" descr="Map&#10;&#10;Description automatically generated">
            <a:extLst>
              <a:ext uri="{FF2B5EF4-FFF2-40B4-BE49-F238E27FC236}">
                <a16:creationId xmlns:a16="http://schemas.microsoft.com/office/drawing/2014/main" id="{AE80D32D-E797-4E3F-ACDA-6509A5239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20" y="1484144"/>
            <a:ext cx="3510242" cy="4663440"/>
          </a:xfrm>
          <a:prstGeom prst="rect">
            <a:avLst/>
          </a:prstGeom>
        </p:spPr>
      </p:pic>
      <p:sp>
        <p:nvSpPr>
          <p:cNvPr id="6" name="Text Box 62">
            <a:extLst>
              <a:ext uri="{FF2B5EF4-FFF2-40B4-BE49-F238E27FC236}">
                <a16:creationId xmlns:a16="http://schemas.microsoft.com/office/drawing/2014/main" id="{2FD7DBAD-00E4-4571-8310-05E76BCB708E}"/>
              </a:ext>
            </a:extLst>
          </p:cNvPr>
          <p:cNvSpPr txBox="1">
            <a:spLocks noChangeArrowheads="1"/>
          </p:cNvSpPr>
          <p:nvPr/>
        </p:nvSpPr>
        <p:spPr bwMode="auto">
          <a:xfrm>
            <a:off x="549603" y="1316391"/>
            <a:ext cx="2620500" cy="64537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050" b="1" dirty="0">
                <a:effectLst/>
                <a:latin typeface="Arial" panose="020B0604020202020204" pitchFamily="34" charset="0"/>
                <a:ea typeface="Calibri" panose="020F0502020204030204" pitchFamily="34" charset="0"/>
                <a:cs typeface="Arial" panose="020B0604020202020204" pitchFamily="34" charset="0"/>
              </a:rPr>
              <a:t>Life Expectancy</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2017-2019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National Center for Health Statistics,</a:t>
            </a: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CDC</a:t>
            </a: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5482" y="2419514"/>
            <a:ext cx="3037777" cy="344123"/>
          </a:xfrm>
          <a:prstGeom prst="rect">
            <a:avLst/>
          </a:prstGeom>
        </p:spPr>
      </p:pic>
      <p:graphicFrame>
        <p:nvGraphicFramePr>
          <p:cNvPr id="2" name="Table 7">
            <a:extLst>
              <a:ext uri="{FF2B5EF4-FFF2-40B4-BE49-F238E27FC236}">
                <a16:creationId xmlns:a16="http://schemas.microsoft.com/office/drawing/2014/main" id="{7EA8C6EE-B091-4B0C-915B-39EBCFAB1396}"/>
              </a:ext>
            </a:extLst>
          </p:cNvPr>
          <p:cNvGraphicFramePr>
            <a:graphicFrameLocks noGrp="1"/>
          </p:cNvGraphicFramePr>
          <p:nvPr>
            <p:extLst>
              <p:ext uri="{D42A27DB-BD31-4B8C-83A1-F6EECF244321}">
                <p14:modId xmlns:p14="http://schemas.microsoft.com/office/powerpoint/2010/main" val="3015923256"/>
              </p:ext>
            </p:extLst>
          </p:nvPr>
        </p:nvGraphicFramePr>
        <p:xfrm>
          <a:off x="5465482" y="2986276"/>
          <a:ext cx="5381334" cy="1712408"/>
        </p:xfrm>
        <a:graphic>
          <a:graphicData uri="http://schemas.openxmlformats.org/drawingml/2006/table">
            <a:tbl>
              <a:tblPr firstRow="1" bandRow="1">
                <a:tableStyleId>{2A488322-F2BA-4B5B-9748-0D474271808F}</a:tableStyleId>
              </a:tblPr>
              <a:tblGrid>
                <a:gridCol w="556627">
                  <a:extLst>
                    <a:ext uri="{9D8B030D-6E8A-4147-A177-3AD203B41FA5}">
                      <a16:colId xmlns:a16="http://schemas.microsoft.com/office/drawing/2014/main" val="2218372706"/>
                    </a:ext>
                  </a:extLst>
                </a:gridCol>
                <a:gridCol w="2410691">
                  <a:extLst>
                    <a:ext uri="{9D8B030D-6E8A-4147-A177-3AD203B41FA5}">
                      <a16:colId xmlns:a16="http://schemas.microsoft.com/office/drawing/2014/main" val="783766752"/>
                    </a:ext>
                  </a:extLst>
                </a:gridCol>
                <a:gridCol w="2414016">
                  <a:extLst>
                    <a:ext uri="{9D8B030D-6E8A-4147-A177-3AD203B41FA5}">
                      <a16:colId xmlns:a16="http://schemas.microsoft.com/office/drawing/2014/main" val="1199976438"/>
                    </a:ext>
                  </a:extLst>
                </a:gridCol>
              </a:tblGrid>
              <a:tr h="270171">
                <a:tc>
                  <a:txBody>
                    <a:bodyPr/>
                    <a:lstStyle/>
                    <a:p>
                      <a:pPr algn="ctr"/>
                      <a:r>
                        <a:rPr lang="en-US" sz="1200" dirty="0">
                          <a:solidFill>
                            <a:schemeClr val="bg1"/>
                          </a:solidFill>
                        </a:rPr>
                        <a:t>RANK</a:t>
                      </a:r>
                      <a:endParaRPr lang="en-US"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MAINE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tc>
                  <a:txBody>
                    <a:bodyPr/>
                    <a:lstStyle/>
                    <a:p>
                      <a:pPr algn="ctr"/>
                      <a:r>
                        <a:rPr lang="en-US" sz="1200" dirty="0">
                          <a:solidFill>
                            <a:schemeClr val="bg1"/>
                          </a:solidFill>
                        </a:rPr>
                        <a:t>ANDROSCOGGIN 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D6E6F"/>
                    </a:solidFill>
                  </a:tcPr>
                </a:tc>
                <a:extLst>
                  <a:ext uri="{0D108BD9-81ED-4DB2-BD59-A6C34878D82A}">
                    <a16:rowId xmlns:a16="http://schemas.microsoft.com/office/drawing/2014/main" val="3425050845"/>
                  </a:ext>
                </a:extLst>
              </a:tr>
              <a:tr h="270171">
                <a:tc>
                  <a:txBody>
                    <a:bodyPr/>
                    <a:lstStyle/>
                    <a:p>
                      <a:pPr algn="ctr"/>
                      <a:r>
                        <a:rPr lang="en-US" sz="1200"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Cancer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Heart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8068524"/>
                  </a:ext>
                </a:extLst>
              </a:tr>
              <a:tr h="270171">
                <a:tc>
                  <a:txBody>
                    <a:bodyPr/>
                    <a:lstStyle/>
                    <a:p>
                      <a:pPr algn="ctr"/>
                      <a:r>
                        <a:rPr lang="en-US" sz="1200"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Heart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Cancer</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1578050"/>
                  </a:ext>
                </a:extLst>
              </a:tr>
              <a:tr h="270171">
                <a:tc>
                  <a:txBody>
                    <a:bodyPr/>
                    <a:lstStyle/>
                    <a:p>
                      <a:pPr algn="ctr"/>
                      <a:r>
                        <a:rPr lang="en-US" sz="1200"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Unintentional Injury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Chronic Lower Respiratory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5492348"/>
                  </a:ext>
                </a:extLst>
              </a:tr>
              <a:tr h="340808">
                <a:tc>
                  <a:txBody>
                    <a:bodyPr/>
                    <a:lstStyle/>
                    <a:p>
                      <a:pPr algn="ctr"/>
                      <a:r>
                        <a:rPr lang="en-US" sz="1200"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Chronic Lower Respiratory Disease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Unintentional Injury</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2243075"/>
                  </a:ext>
                </a:extLst>
              </a:tr>
              <a:tr h="270171">
                <a:tc>
                  <a:txBody>
                    <a:bodyPr/>
                    <a:lstStyle/>
                    <a:p>
                      <a:pPr algn="ctr"/>
                      <a:r>
                        <a:rPr lang="en-US" sz="1200" b="1"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dirty="0">
                          <a:solidFill>
                            <a:schemeClr val="tx1"/>
                          </a:solidFill>
                        </a:rPr>
                        <a:t>Stroke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200" b="0" i="0" u="none" strike="noStrike" dirty="0">
                          <a:solidFill>
                            <a:srgbClr val="000000"/>
                          </a:solidFill>
                          <a:effectLst/>
                          <a:latin typeface="Calibri" panose="020F0502020204030204" pitchFamily="34" charset="0"/>
                        </a:rPr>
                        <a:t>Alzheimer's Disease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8483294"/>
                  </a:ext>
                </a:extLst>
              </a:tr>
            </a:tbl>
          </a:graphicData>
        </a:graphic>
      </p:graphicFrame>
    </p:spTree>
    <p:extLst>
      <p:ext uri="{BB962C8B-B14F-4D97-AF65-F5344CB8AC3E}">
        <p14:creationId xmlns:p14="http://schemas.microsoft.com/office/powerpoint/2010/main" val="141311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7965F13-A610-413D-AA45-D1E1B099D50B}"/>
              </a:ext>
            </a:extLst>
          </p:cNvPr>
          <p:cNvSpPr>
            <a:spLocks noGrp="1"/>
          </p:cNvSpPr>
          <p:nvPr>
            <p:ph type="sldNum" sz="quarter" idx="12"/>
          </p:nvPr>
        </p:nvSpPr>
        <p:spPr/>
        <p:txBody>
          <a:bodyPr/>
          <a:lstStyle/>
          <a:p>
            <a:fld id="{9B536768-C171-4A40-86CF-A60E08BEB5A1}" type="slidenum">
              <a:rPr lang="en-US" smtClean="0"/>
              <a:t>2</a:t>
            </a:fld>
            <a:endParaRPr lang="en-US"/>
          </a:p>
        </p:txBody>
      </p:sp>
      <p:sp>
        <p:nvSpPr>
          <p:cNvPr id="6" name="TextBox 5">
            <a:extLst>
              <a:ext uri="{FF2B5EF4-FFF2-40B4-BE49-F238E27FC236}">
                <a16:creationId xmlns:a16="http://schemas.microsoft.com/office/drawing/2014/main" id="{18C7B6B6-FDF4-45EE-951D-E951EDDF50E9}"/>
              </a:ext>
            </a:extLst>
          </p:cNvPr>
          <p:cNvSpPr txBox="1"/>
          <p:nvPr/>
        </p:nvSpPr>
        <p:spPr>
          <a:xfrm>
            <a:off x="457200" y="731520"/>
            <a:ext cx="11064240" cy="1166410"/>
          </a:xfrm>
          <a:prstGeom prst="rect">
            <a:avLst/>
          </a:prstGeom>
          <a:noFill/>
        </p:spPr>
        <p:txBody>
          <a:bodyPr wrap="square">
            <a:spAutoFit/>
          </a:bodyPr>
          <a:lstStyle/>
          <a:p>
            <a:pPr marL="0" marR="0" algn="ctr">
              <a:lnSpc>
                <a:spcPct val="120000"/>
              </a:lnSpc>
              <a:spcBef>
                <a:spcPts val="0"/>
              </a:spcBef>
              <a:spcAft>
                <a:spcPts val="0"/>
              </a:spcAft>
            </a:pP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Shared</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CHNA</a:t>
            </a:r>
            <a:r>
              <a:rPr lang="en-US" sz="2000" b="1"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is</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collaboration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between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the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Center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for</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Disease</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Control</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and</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Prevention</a:t>
            </a:r>
            <a:r>
              <a:rPr lang="en-US" sz="2000" spc="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CDC),</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Central</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Maine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Healthcare,</a:t>
            </a:r>
            <a:r>
              <a:rPr lang="en-US" sz="2000" spc="-15"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Northern</a:t>
            </a:r>
            <a:r>
              <a:rPr lang="en-US" sz="2000" spc="-1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 </a:t>
            </a:r>
            <a:r>
              <a:rPr lang="en-US" sz="2000" dirty="0">
                <a:solidFill>
                  <a:schemeClr val="accent3"/>
                </a:solidFill>
                <a:effectLst/>
                <a:latin typeface="Arial" panose="020B0604020202020204" pitchFamily="34" charset="0"/>
                <a:ea typeface="Calibri" panose="020F0502020204030204" pitchFamily="34" charset="0"/>
                <a:cs typeface="Arial" panose="020B0604020202020204" pitchFamily="34" charset="0"/>
              </a:rPr>
              <a:t>Light Health, MaineGeneral Health, and MaineHealth.</a:t>
            </a:r>
            <a:endParaRPr lang="en-US" sz="2800" dirty="0">
              <a:solidFill>
                <a:schemeClr val="accent3"/>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F7FCA8C-6FC3-4A9D-8ECE-774DA622D9E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0570" y="2350770"/>
            <a:ext cx="2752725" cy="857250"/>
          </a:xfrm>
          <a:prstGeom prst="rect">
            <a:avLst/>
          </a:prstGeom>
          <a:noFill/>
          <a:ln>
            <a:noFill/>
          </a:ln>
        </p:spPr>
      </p:pic>
      <p:pic>
        <p:nvPicPr>
          <p:cNvPr id="8" name="Picture 7" descr="Logo&#10;&#10;Description automatically generated">
            <a:extLst>
              <a:ext uri="{FF2B5EF4-FFF2-40B4-BE49-F238E27FC236}">
                <a16:creationId xmlns:a16="http://schemas.microsoft.com/office/drawing/2014/main" id="{EAA0AA7F-7EAE-4896-9AC0-078B2E80366A}"/>
              </a:ext>
            </a:extLst>
          </p:cNvPr>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9050" y="3655695"/>
            <a:ext cx="2926080" cy="658495"/>
          </a:xfrm>
          <a:prstGeom prst="rect">
            <a:avLst/>
          </a:prstGeom>
          <a:noFill/>
          <a:ln>
            <a:noFill/>
          </a:ln>
        </p:spPr>
      </p:pic>
      <p:pic>
        <p:nvPicPr>
          <p:cNvPr id="9" name="Picture 8">
            <a:extLst>
              <a:ext uri="{FF2B5EF4-FFF2-40B4-BE49-F238E27FC236}">
                <a16:creationId xmlns:a16="http://schemas.microsoft.com/office/drawing/2014/main" id="{2D9B8293-DFFF-40CD-9A7B-4C11D0B508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055" y="3769995"/>
            <a:ext cx="2103120" cy="330200"/>
          </a:xfrm>
          <a:prstGeom prst="rect">
            <a:avLst/>
          </a:prstGeom>
          <a:noFill/>
          <a:ln>
            <a:noFill/>
          </a:ln>
        </p:spPr>
      </p:pic>
      <p:pic>
        <p:nvPicPr>
          <p:cNvPr id="10" name="Picture 9" descr="A picture containing text&#10;&#10;Description automatically generated">
            <a:extLst>
              <a:ext uri="{FF2B5EF4-FFF2-40B4-BE49-F238E27FC236}">
                <a16:creationId xmlns:a16="http://schemas.microsoft.com/office/drawing/2014/main" id="{2428F2E9-0177-4A8D-9A07-703CCF9BC327}"/>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42445" y="2185670"/>
            <a:ext cx="1828800" cy="1023620"/>
          </a:xfrm>
          <a:prstGeom prst="rect">
            <a:avLst/>
          </a:prstGeom>
          <a:noFill/>
          <a:ln>
            <a:noFill/>
          </a:ln>
        </p:spPr>
      </p:pic>
      <p:pic>
        <p:nvPicPr>
          <p:cNvPr id="11" name="Picture 10">
            <a:extLst>
              <a:ext uri="{FF2B5EF4-FFF2-40B4-BE49-F238E27FC236}">
                <a16:creationId xmlns:a16="http://schemas.microsoft.com/office/drawing/2014/main" id="{2F18B575-0CA9-4E60-A0C5-753D8C38AC5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32745" y="4480560"/>
            <a:ext cx="1463040" cy="1463040"/>
          </a:xfrm>
          <a:prstGeom prst="rect">
            <a:avLst/>
          </a:prstGeom>
          <a:noFill/>
          <a:ln>
            <a:noFill/>
          </a:ln>
        </p:spPr>
      </p:pic>
    </p:spTree>
    <p:extLst>
      <p:ext uri="{BB962C8B-B14F-4D97-AF65-F5344CB8AC3E}">
        <p14:creationId xmlns:p14="http://schemas.microsoft.com/office/powerpoint/2010/main" val="2565919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4" name="Text Box 2">
            <a:extLst>
              <a:ext uri="{FF2B5EF4-FFF2-40B4-BE49-F238E27FC236}">
                <a16:creationId xmlns:a16="http://schemas.microsoft.com/office/drawing/2014/main" id="{8B1609A1-F397-4B45-A933-1675B1C5BA06}"/>
              </a:ext>
            </a:extLst>
          </p:cNvPr>
          <p:cNvSpPr txBox="1">
            <a:spLocks noChangeArrowheads="1"/>
          </p:cNvSpPr>
          <p:nvPr/>
        </p:nvSpPr>
        <p:spPr bwMode="auto">
          <a:xfrm>
            <a:off x="1298142" y="1607127"/>
            <a:ext cx="2102572" cy="2290619"/>
          </a:xfrm>
          <a:prstGeom prst="rect">
            <a:avLst/>
          </a:prstGeom>
          <a:solidFill>
            <a:schemeClr val="accent1">
              <a:lumMod val="20000"/>
              <a:lumOff val="80000"/>
            </a:schemeClr>
          </a:solidFill>
          <a:ln w="9525">
            <a:solidFill>
              <a:schemeClr val="tx1">
                <a:lumMod val="50000"/>
                <a:lumOff val="50000"/>
              </a:schemeClr>
            </a:solidFill>
            <a:miter lim="800000"/>
            <a:headEnd/>
            <a:tailEnd/>
          </a:ln>
        </p:spPr>
        <p:txBody>
          <a:bodyPr rot="0" vert="horz" wrap="square" lIns="0" tIns="0" rIns="0" bIns="0" anchor="ctr" anchorCtr="0">
            <a:noAutofit/>
          </a:bodyPr>
          <a:lstStyle/>
          <a:p>
            <a:pPr marL="0" marR="0" algn="ctr">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Calibri" panose="020F0502020204030204" pitchFamily="34" charset="0"/>
              </a:rPr>
              <a:t>ANDROSCOGGIN</a:t>
            </a:r>
            <a:r>
              <a:rPr lang="en-US" sz="1400" dirty="0">
                <a:effectLst/>
                <a:latin typeface="Arial Narrow" panose="020B0606020202030204" pitchFamily="34" charset="0"/>
                <a:ea typeface="Calibri" panose="020F0502020204030204" pitchFamily="34" charset="0"/>
                <a:cs typeface="Calibri" panose="020F0502020204030204" pitchFamily="34" charset="0"/>
              </a:rPr>
              <a:t> COUNTY</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300"/>
              </a:spcAft>
            </a:pPr>
            <a:r>
              <a:rPr lang="en-US" sz="2800" b="1" dirty="0">
                <a:latin typeface="HelveticaNeueLT Std Med" panose="020B0604020202020204" pitchFamily="34" charset="0"/>
                <a:ea typeface="Calibri" panose="020F0502020204030204" pitchFamily="34" charset="0"/>
                <a:cs typeface="Calibri" panose="020F0502020204030204" pitchFamily="34" charset="0"/>
              </a:rPr>
              <a:t>107,602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STATE OF MAINE</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Arial Narrow" panose="020B0606020202030204" pitchFamily="34" charset="0"/>
                <a:ea typeface="Calibri" panose="020F0502020204030204" pitchFamily="34" charset="0"/>
                <a:cs typeface="Calibri" panose="020F0502020204030204" pitchFamily="34" charset="0"/>
              </a:rPr>
              <a:t>POPULATION</a:t>
            </a:r>
            <a:endParaRPr lang="en-US" sz="12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b="1" dirty="0">
                <a:effectLst/>
                <a:latin typeface="HelveticaNeueLT Std Med" panose="020B0604020202020204" pitchFamily="34" charset="0"/>
                <a:ea typeface="Calibri" panose="020F0502020204030204" pitchFamily="34" charset="0"/>
                <a:cs typeface="Calibri" panose="020F0502020204030204" pitchFamily="34" charset="0"/>
              </a:rPr>
              <a:t>1,362,359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F603DAE-02DD-4B36-90E6-57A9007491DC}"/>
              </a:ext>
            </a:extLst>
          </p:cNvPr>
          <p:cNvSpPr/>
          <p:nvPr/>
        </p:nvSpPr>
        <p:spPr>
          <a:xfrm>
            <a:off x="4229822" y="1388369"/>
            <a:ext cx="6858000" cy="4572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distribution for Androscoggin County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900" b="1" dirty="0">
                <a:effectLst/>
                <a:latin typeface="HelveticaNeueLT Std Lt" panose="020B0403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sz="900" dirty="0">
                <a:solidFill>
                  <a:srgbClr val="000000"/>
                </a:solidFill>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b="1" dirty="0">
                <a:effectLst/>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cxnSp>
        <p:nvCxnSpPr>
          <p:cNvPr id="6" name="Straight Connector 5">
            <a:extLst>
              <a:ext uri="{FF2B5EF4-FFF2-40B4-BE49-F238E27FC236}">
                <a16:creationId xmlns:a16="http://schemas.microsoft.com/office/drawing/2014/main" id="{D667CE54-A0EE-40A6-8D25-7C0079FBE327}"/>
              </a:ext>
            </a:extLst>
          </p:cNvPr>
          <p:cNvCxnSpPr>
            <a:stCxn id="4" idx="1"/>
            <a:endCxn id="4" idx="3"/>
          </p:cNvCxnSpPr>
          <p:nvPr/>
        </p:nvCxnSpPr>
        <p:spPr>
          <a:xfrm>
            <a:off x="1298142" y="2752437"/>
            <a:ext cx="210257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A1DFDA2-44F1-424A-AD1B-F61519E8187D}"/>
              </a:ext>
            </a:extLst>
          </p:cNvPr>
          <p:cNvGrpSpPr/>
          <p:nvPr/>
        </p:nvGrpSpPr>
        <p:grpSpPr>
          <a:xfrm>
            <a:off x="4229822" y="1987031"/>
            <a:ext cx="6858000" cy="3821430"/>
            <a:chOff x="0" y="0"/>
            <a:chExt cx="5595938" cy="3479482"/>
          </a:xfrm>
          <a:noFill/>
        </p:grpSpPr>
        <p:graphicFrame>
          <p:nvGraphicFramePr>
            <p:cNvPr id="8" name="Chart 7">
              <a:extLst>
                <a:ext uri="{FF2B5EF4-FFF2-40B4-BE49-F238E27FC236}">
                  <a16:creationId xmlns:a16="http://schemas.microsoft.com/office/drawing/2014/main" id="{03D6A530-F467-4B25-A13E-91D0A1487AA8}"/>
                </a:ext>
              </a:extLst>
            </p:cNvPr>
            <p:cNvGraphicFramePr>
              <a:graphicFrameLocks/>
            </p:cNvGraphicFramePr>
            <p:nvPr/>
          </p:nvGraphicFramePr>
          <p:xfrm>
            <a:off x="2852738" y="0"/>
            <a:ext cx="2743200" cy="3474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F9B1ED9-7EDC-48DD-9265-FEA3134A1CC9}"/>
                </a:ext>
              </a:extLst>
            </p:cNvPr>
            <p:cNvGraphicFramePr/>
            <p:nvPr/>
          </p:nvGraphicFramePr>
          <p:xfrm>
            <a:off x="0" y="4762"/>
            <a:ext cx="3017520" cy="3474720"/>
          </p:xfrm>
          <a:graphic>
            <a:graphicData uri="http://schemas.openxmlformats.org/drawingml/2006/chart">
              <c:chart xmlns:c="http://schemas.openxmlformats.org/drawingml/2006/chart" xmlns:r="http://schemas.openxmlformats.org/officeDocument/2006/relationships" r:id="rId4"/>
            </a:graphicData>
          </a:graphic>
        </p:graphicFrame>
      </p:grpSp>
    </p:spTree>
    <p:extLst>
      <p:ext uri="{BB962C8B-B14F-4D97-AF65-F5344CB8AC3E}">
        <p14:creationId xmlns:p14="http://schemas.microsoft.com/office/powerpoint/2010/main" val="677055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
        <p:nvSpPr>
          <p:cNvPr id="7" name="Text Box 62">
            <a:extLst>
              <a:ext uri="{FF2B5EF4-FFF2-40B4-BE49-F238E27FC236}">
                <a16:creationId xmlns:a16="http://schemas.microsoft.com/office/drawing/2014/main" id="{2F87A891-F78D-4E2D-BB22-D5AB07C2D5B1}"/>
              </a:ext>
            </a:extLst>
          </p:cNvPr>
          <p:cNvSpPr txBox="1">
            <a:spLocks noChangeArrowheads="1"/>
          </p:cNvSpPr>
          <p:nvPr/>
        </p:nvSpPr>
        <p:spPr bwMode="auto">
          <a:xfrm>
            <a:off x="3077497" y="1386727"/>
            <a:ext cx="3267886" cy="1179492"/>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Percentage of people living in</a:t>
            </a:r>
          </a:p>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rural areas</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2019</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100" i="1" dirty="0">
                <a:effectLst/>
                <a:latin typeface="Arial" panose="020B0604020202020204" pitchFamily="34" charset="0"/>
                <a:ea typeface="Calibri" panose="020F0502020204030204" pitchFamily="34" charset="0"/>
                <a:cs typeface="Arial" panose="020B0604020202020204" pitchFamily="34" charset="0"/>
              </a:rPr>
              <a:t>New England Round Table for Rural Health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Map&#10;&#10;Description automatically generated">
            <a:extLst>
              <a:ext uri="{FF2B5EF4-FFF2-40B4-BE49-F238E27FC236}">
                <a16:creationId xmlns:a16="http://schemas.microsoft.com/office/drawing/2014/main" id="{C87C7D66-8417-4DE4-BFCB-6B9712EE8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9354" y="0"/>
            <a:ext cx="4316361" cy="6108736"/>
          </a:xfrm>
          <a:prstGeom prst="rect">
            <a:avLst/>
          </a:prstGeom>
        </p:spPr>
      </p:pic>
    </p:spTree>
    <p:extLst>
      <p:ext uri="{BB962C8B-B14F-4D97-AF65-F5344CB8AC3E}">
        <p14:creationId xmlns:p14="http://schemas.microsoft.com/office/powerpoint/2010/main" val="3826487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10" name="Group 9">
            <a:extLst>
              <a:ext uri="{FF2B5EF4-FFF2-40B4-BE49-F238E27FC236}">
                <a16:creationId xmlns:a16="http://schemas.microsoft.com/office/drawing/2014/main" id="{24095972-EC4A-49B5-8123-8E600158184D}"/>
              </a:ext>
            </a:extLst>
          </p:cNvPr>
          <p:cNvGrpSpPr>
            <a:grpSpLocks noChangeAspect="1"/>
          </p:cNvGrpSpPr>
          <p:nvPr/>
        </p:nvGrpSpPr>
        <p:grpSpPr>
          <a:xfrm>
            <a:off x="1053857" y="1332730"/>
            <a:ext cx="6858806" cy="4853757"/>
            <a:chOff x="1098953" y="1333023"/>
            <a:chExt cx="6782345" cy="4799648"/>
          </a:xfrm>
        </p:grpSpPr>
        <p:pic>
          <p:nvPicPr>
            <p:cNvPr id="11" name="Picture 10">
              <a:extLst>
                <a:ext uri="{FF2B5EF4-FFF2-40B4-BE49-F238E27FC236}">
                  <a16:creationId xmlns:a16="http://schemas.microsoft.com/office/drawing/2014/main" id="{6646A9A3-6154-4330-8262-B92B6B3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98953" y="1652111"/>
              <a:ext cx="6782345" cy="4480560"/>
            </a:xfrm>
            <a:prstGeom prst="rect">
              <a:avLst/>
            </a:prstGeom>
            <a:noFill/>
            <a:ln>
              <a:solidFill>
                <a:schemeClr val="bg1">
                  <a:lumMod val="85000"/>
                </a:schemeClr>
              </a:solidFill>
            </a:ln>
          </p:spPr>
        </p:pic>
        <p:sp>
          <p:nvSpPr>
            <p:cNvPr id="12" name="Text Box 62">
              <a:extLst>
                <a:ext uri="{FF2B5EF4-FFF2-40B4-BE49-F238E27FC236}">
                  <a16:creationId xmlns:a16="http://schemas.microsoft.com/office/drawing/2014/main" id="{80DA1F40-CED8-4DF4-B2B5-F6AB0A73F410}"/>
                </a:ext>
              </a:extLst>
            </p:cNvPr>
            <p:cNvSpPr txBox="1">
              <a:spLocks noChangeArrowheads="1"/>
            </p:cNvSpPr>
            <p:nvPr/>
          </p:nvSpPr>
          <p:spPr bwMode="auto">
            <a:xfrm>
              <a:off x="1148823" y="1333023"/>
              <a:ext cx="5372135" cy="638175"/>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over age 25 with an associate’s degree or higher</a:t>
              </a:r>
            </a:p>
            <a:p>
              <a:pPr marL="0" marR="0">
                <a:lnSpc>
                  <a:spcPct val="107000"/>
                </a:lnSpc>
                <a:spcBef>
                  <a:spcPts val="0"/>
                </a:spcBef>
                <a:spcAft>
                  <a:spcPts val="0"/>
                </a:spcAft>
              </a:pPr>
              <a:endParaRPr lang="en-US" sz="9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800" i="1" dirty="0">
                  <a:effectLst/>
                  <a:latin typeface="HelveticaNeueLT Std"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B237C1AC-CDE8-41CF-8031-30AC9CF51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8574183" y="1771622"/>
            <a:ext cx="3037472" cy="4389120"/>
          </a:xfrm>
          <a:prstGeom prst="rect">
            <a:avLst/>
          </a:prstGeom>
          <a:noFill/>
          <a:ln>
            <a:noFill/>
          </a:ln>
        </p:spPr>
      </p:pic>
      <p:sp>
        <p:nvSpPr>
          <p:cNvPr id="14" name="Text Box 193">
            <a:extLst>
              <a:ext uri="{FF2B5EF4-FFF2-40B4-BE49-F238E27FC236}">
                <a16:creationId xmlns:a16="http://schemas.microsoft.com/office/drawing/2014/main" id="{21A878E2-74AE-4718-B373-D919DF46B0E0}"/>
              </a:ext>
            </a:extLst>
          </p:cNvPr>
          <p:cNvSpPr txBox="1">
            <a:spLocks noChangeArrowheads="1"/>
          </p:cNvSpPr>
          <p:nvPr/>
        </p:nvSpPr>
        <p:spPr bwMode="auto">
          <a:xfrm>
            <a:off x="8199154" y="1390368"/>
            <a:ext cx="3785323" cy="624979"/>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over age 25 with an associate’s degree or higher</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 Box 63">
            <a:extLst>
              <a:ext uri="{FF2B5EF4-FFF2-40B4-BE49-F238E27FC236}">
                <a16:creationId xmlns:a16="http://schemas.microsoft.com/office/drawing/2014/main" id="{7269B76C-1259-413A-8221-3D25D0C57CB3}"/>
              </a:ext>
            </a:extLst>
          </p:cNvPr>
          <p:cNvSpPr txBox="1">
            <a:spLocks noChangeArrowheads="1"/>
          </p:cNvSpPr>
          <p:nvPr/>
        </p:nvSpPr>
        <p:spPr bwMode="auto">
          <a:xfrm>
            <a:off x="4880084" y="1508443"/>
            <a:ext cx="2988310" cy="698974"/>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344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grpSp>
        <p:nvGrpSpPr>
          <p:cNvPr id="5" name="Group 4">
            <a:extLst>
              <a:ext uri="{FF2B5EF4-FFF2-40B4-BE49-F238E27FC236}">
                <a16:creationId xmlns:a16="http://schemas.microsoft.com/office/drawing/2014/main" id="{EBAEB9FA-1EC0-4648-9AA7-CC0E020D3404}"/>
              </a:ext>
            </a:extLst>
          </p:cNvPr>
          <p:cNvGrpSpPr>
            <a:grpSpLocks noChangeAspect="1"/>
          </p:cNvGrpSpPr>
          <p:nvPr/>
        </p:nvGrpSpPr>
        <p:grpSpPr>
          <a:xfrm>
            <a:off x="1038205" y="1364664"/>
            <a:ext cx="7092890" cy="4828195"/>
            <a:chOff x="122008" y="-91451"/>
            <a:chExt cx="6218812" cy="4232255"/>
          </a:xfrm>
        </p:grpSpPr>
        <p:pic>
          <p:nvPicPr>
            <p:cNvPr id="6" name="Picture 5">
              <a:extLst>
                <a:ext uri="{FF2B5EF4-FFF2-40B4-BE49-F238E27FC236}">
                  <a16:creationId xmlns:a16="http://schemas.microsoft.com/office/drawing/2014/main" id="{7A912E71-3BBA-475A-A409-B7BCC10C7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2008" y="208884"/>
              <a:ext cx="6019273" cy="3931920"/>
            </a:xfrm>
            <a:prstGeom prst="rect">
              <a:avLst/>
            </a:prstGeom>
            <a:noFill/>
            <a:ln>
              <a:solidFill>
                <a:schemeClr val="bg1">
                  <a:lumMod val="75000"/>
                </a:schemeClr>
              </a:solidFill>
            </a:ln>
          </p:spPr>
        </p:pic>
        <p:sp>
          <p:nvSpPr>
            <p:cNvPr id="7" name="Text Box 56">
              <a:extLst>
                <a:ext uri="{FF2B5EF4-FFF2-40B4-BE49-F238E27FC236}">
                  <a16:creationId xmlns:a16="http://schemas.microsoft.com/office/drawing/2014/main" id="{2AD36BC6-271B-4927-940C-B88E493799AE}"/>
                </a:ext>
              </a:extLst>
            </p:cNvPr>
            <p:cNvSpPr txBox="1">
              <a:spLocks noChangeArrowheads="1"/>
            </p:cNvSpPr>
            <p:nvPr/>
          </p:nvSpPr>
          <p:spPr bwMode="auto">
            <a:xfrm>
              <a:off x="146189" y="-91451"/>
              <a:ext cx="2875923" cy="764287"/>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9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a:t>
              </a:r>
              <a:endParaRPr lang="en-US"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 Box 58">
              <a:extLst>
                <a:ext uri="{FF2B5EF4-FFF2-40B4-BE49-F238E27FC236}">
                  <a16:creationId xmlns:a16="http://schemas.microsoft.com/office/drawing/2014/main" id="{13BDAFFA-DFFC-49C9-A6DF-1625C09A6932}"/>
                </a:ext>
              </a:extLst>
            </p:cNvPr>
            <p:cNvSpPr txBox="1">
              <a:spLocks noChangeArrowheads="1"/>
            </p:cNvSpPr>
            <p:nvPr/>
          </p:nvSpPr>
          <p:spPr bwMode="auto">
            <a:xfrm>
              <a:off x="3351841" y="60260"/>
              <a:ext cx="2988979" cy="632446"/>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050" dirty="0">
                  <a:effectLst/>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dirty="0">
                  <a:effectLst/>
                  <a:latin typeface="Arial" panose="020B0604020202020204" pitchFamily="34" charset="0"/>
                  <a:ea typeface="Calibri" panose="020F0502020204030204" pitchFamily="34" charset="0"/>
                  <a:cs typeface="Arial" panose="020B0604020202020204" pitchFamily="34" charset="0"/>
                </a:rPr>
                <a:t>2015-2019</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American Community</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i="1" dirty="0">
                  <a:effectLst/>
                  <a:latin typeface="Arial" panose="020B0604020202020204" pitchFamily="34" charset="0"/>
                  <a:ea typeface="Calibri" panose="020F0502020204030204" pitchFamily="34" charset="0"/>
                  <a:cs typeface="Arial" panose="020B0604020202020204" pitchFamily="34" charset="0"/>
                </a:rPr>
                <a:t>Survey</a:t>
              </a: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grpSp>
      <p:pic>
        <p:nvPicPr>
          <p:cNvPr id="9" name="Picture 8">
            <a:extLst>
              <a:ext uri="{FF2B5EF4-FFF2-40B4-BE49-F238E27FC236}">
                <a16:creationId xmlns:a16="http://schemas.microsoft.com/office/drawing/2014/main" id="{30C74EE7-D29D-4079-8EBC-8AAA5B991A3C}"/>
              </a:ext>
            </a:extLst>
          </p:cNvPr>
          <p:cNvPicPr>
            <a:picLocks noChangeAspect="1"/>
          </p:cNvPicPr>
          <p:nvPr/>
        </p:nvPicPr>
        <p:blipFill rotWithShape="1">
          <a:blip r:embed="rId4">
            <a:extLst>
              <a:ext uri="{28A0092B-C50C-407E-A947-70E740481C1C}">
                <a14:useLocalDpi xmlns:a14="http://schemas.microsoft.com/office/drawing/2010/main" val="0"/>
              </a:ext>
            </a:extLst>
          </a:blip>
          <a:srcRect t="-4" b="183"/>
          <a:stretch/>
        </p:blipFill>
        <p:spPr bwMode="auto">
          <a:xfrm>
            <a:off x="8455490" y="1690376"/>
            <a:ext cx="3054925" cy="4480560"/>
          </a:xfrm>
          <a:prstGeom prst="rect">
            <a:avLst/>
          </a:prstGeom>
          <a:noFill/>
          <a:ln>
            <a:noFill/>
          </a:ln>
          <a:extLst>
            <a:ext uri="{53640926-AAD7-44D8-BBD7-CCE9431645EC}">
              <a14:shadowObscured xmlns:a14="http://schemas.microsoft.com/office/drawing/2010/main"/>
            </a:ext>
          </a:extLst>
        </p:spPr>
      </p:pic>
      <p:sp>
        <p:nvSpPr>
          <p:cNvPr id="10" name="Text Box 61">
            <a:extLst>
              <a:ext uri="{FF2B5EF4-FFF2-40B4-BE49-F238E27FC236}">
                <a16:creationId xmlns:a16="http://schemas.microsoft.com/office/drawing/2014/main" id="{6BFA936C-A24E-492A-8F5E-672C78E11AFF}"/>
              </a:ext>
            </a:extLst>
          </p:cNvPr>
          <p:cNvSpPr txBox="1">
            <a:spLocks noChangeArrowheads="1"/>
          </p:cNvSpPr>
          <p:nvPr/>
        </p:nvSpPr>
        <p:spPr bwMode="auto">
          <a:xfrm>
            <a:off x="8161533" y="1336433"/>
            <a:ext cx="3409091" cy="427361"/>
          </a:xfrm>
          <a:prstGeom prst="rect">
            <a:avLst/>
          </a:prstGeom>
          <a:no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Change in percent of population in poverty</a:t>
            </a:r>
            <a:endParaRPr lang="en-US" sz="16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900" b="1" dirty="0">
                <a:effectLst/>
                <a:latin typeface="Arial" panose="020B0604020202020204" pitchFamily="34" charset="0"/>
                <a:ea typeface="Calibri" panose="020F0502020204030204" pitchFamily="34" charset="0"/>
                <a:cs typeface="Arial" panose="020B0604020202020204" pitchFamily="34" charset="0"/>
              </a:rPr>
              <a:t>2010 to 2015-2019</a:t>
            </a:r>
            <a:endParaRPr lang="en-US" sz="12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8952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273F5BB5-E167-4DC2-98D9-72C391A1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689" y="428035"/>
            <a:ext cx="7167899" cy="5711508"/>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Tree>
    <p:extLst>
      <p:ext uri="{BB962C8B-B14F-4D97-AF65-F5344CB8AC3E}">
        <p14:creationId xmlns:p14="http://schemas.microsoft.com/office/powerpoint/2010/main" val="931648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3E3E8397-3EB7-4C33-B392-12614C8FA6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1678" y="308758"/>
            <a:ext cx="7301720" cy="5818909"/>
          </a:xfrm>
          <a:prstGeom prst="rect">
            <a:avLst/>
          </a:prstGeom>
        </p:spPr>
      </p:pic>
      <p:sp>
        <p:nvSpPr>
          <p:cNvPr id="3" name="Title 2">
            <a:extLst>
              <a:ext uri="{FF2B5EF4-FFF2-40B4-BE49-F238E27FC236}">
                <a16:creationId xmlns:a16="http://schemas.microsoft.com/office/drawing/2014/main" id="{7A24A532-E9CE-42FD-82B2-563BC431AA36}"/>
              </a:ext>
            </a:extLst>
          </p:cNvPr>
          <p:cNvSpPr>
            <a:spLocks noGrp="1"/>
          </p:cNvSpPr>
          <p:nvPr>
            <p:ph type="title"/>
          </p:nvPr>
        </p:nvSpPr>
        <p:spPr/>
        <p:txBody>
          <a:bodyPr/>
          <a:lstStyle/>
          <a:p>
            <a:r>
              <a:rPr lang="en-US" dirty="0"/>
              <a:t>Demographics</a:t>
            </a:r>
          </a:p>
        </p:txBody>
      </p:sp>
    </p:spTree>
    <p:extLst>
      <p:ext uri="{BB962C8B-B14F-4D97-AF65-F5344CB8AC3E}">
        <p14:creationId xmlns:p14="http://schemas.microsoft.com/office/powerpoint/2010/main" val="643720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26</a:t>
            </a:fld>
            <a:endParaRPr lang="en-US"/>
          </a:p>
        </p:txBody>
      </p:sp>
      <p:graphicFrame>
        <p:nvGraphicFramePr>
          <p:cNvPr id="6" name="Chart 5">
            <a:extLst>
              <a:ext uri="{FF2B5EF4-FFF2-40B4-BE49-F238E27FC236}">
                <a16:creationId xmlns:a16="http://schemas.microsoft.com/office/drawing/2014/main" id="{03BFA937-4E68-4BE3-9127-7E1CACE05946}"/>
              </a:ext>
            </a:extLst>
          </p:cNvPr>
          <p:cNvGraphicFramePr>
            <a:graphicFrameLocks noGrp="1"/>
          </p:cNvGraphicFramePr>
          <p:nvPr>
            <p:extLst>
              <p:ext uri="{D42A27DB-BD31-4B8C-83A1-F6EECF244321}">
                <p14:modId xmlns:p14="http://schemas.microsoft.com/office/powerpoint/2010/main" val="3413298142"/>
              </p:ext>
            </p:extLst>
          </p:nvPr>
        </p:nvGraphicFramePr>
        <p:xfrm>
          <a:off x="2095500" y="1287813"/>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0893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27</a:t>
            </a:fld>
            <a:endParaRPr lang="en-US"/>
          </a:p>
        </p:txBody>
      </p:sp>
      <p:graphicFrame>
        <p:nvGraphicFramePr>
          <p:cNvPr id="5" name="Chart 4">
            <a:extLst>
              <a:ext uri="{FF2B5EF4-FFF2-40B4-BE49-F238E27FC236}">
                <a16:creationId xmlns:a16="http://schemas.microsoft.com/office/drawing/2014/main" id="{3C823C86-199C-4D6D-BFB4-B6E58035B03A}"/>
              </a:ext>
            </a:extLst>
          </p:cNvPr>
          <p:cNvGraphicFramePr>
            <a:graphicFrameLocks noGrp="1"/>
          </p:cNvGraphicFramePr>
          <p:nvPr>
            <p:extLst>
              <p:ext uri="{D42A27DB-BD31-4B8C-83A1-F6EECF244321}">
                <p14:modId xmlns:p14="http://schemas.microsoft.com/office/powerpoint/2010/main" val="1326653521"/>
              </p:ext>
            </p:extLst>
          </p:nvPr>
        </p:nvGraphicFramePr>
        <p:xfrm>
          <a:off x="2095500" y="127913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19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28</a:t>
            </a:fld>
            <a:endParaRPr lang="en-US"/>
          </a:p>
        </p:txBody>
      </p:sp>
      <p:graphicFrame>
        <p:nvGraphicFramePr>
          <p:cNvPr id="5" name="Chart 4">
            <a:extLst>
              <a:ext uri="{FF2B5EF4-FFF2-40B4-BE49-F238E27FC236}">
                <a16:creationId xmlns:a16="http://schemas.microsoft.com/office/drawing/2014/main" id="{783EE529-0053-40FD-9CBB-A704CBEC584C}"/>
              </a:ext>
            </a:extLst>
          </p:cNvPr>
          <p:cNvGraphicFramePr>
            <a:graphicFrameLocks noGrp="1"/>
          </p:cNvGraphicFramePr>
          <p:nvPr>
            <p:extLst>
              <p:ext uri="{D42A27DB-BD31-4B8C-83A1-F6EECF244321}">
                <p14:modId xmlns:p14="http://schemas.microsoft.com/office/powerpoint/2010/main" val="732363811"/>
              </p:ext>
            </p:extLst>
          </p:nvPr>
        </p:nvGraphicFramePr>
        <p:xfrm>
          <a:off x="2095500" y="132366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7571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29</a:t>
            </a:fld>
            <a:endParaRPr lang="en-US"/>
          </a:p>
        </p:txBody>
      </p:sp>
      <p:graphicFrame>
        <p:nvGraphicFramePr>
          <p:cNvPr id="5" name="Chart 4">
            <a:extLst>
              <a:ext uri="{FF2B5EF4-FFF2-40B4-BE49-F238E27FC236}">
                <a16:creationId xmlns:a16="http://schemas.microsoft.com/office/drawing/2014/main" id="{461F8784-9A4E-47F5-BF49-CCE8ECFC95F3}"/>
              </a:ext>
            </a:extLst>
          </p:cNvPr>
          <p:cNvGraphicFramePr>
            <a:graphicFrameLocks noGrp="1"/>
          </p:cNvGraphicFramePr>
          <p:nvPr>
            <p:extLst>
              <p:ext uri="{D42A27DB-BD31-4B8C-83A1-F6EECF244321}">
                <p14:modId xmlns:p14="http://schemas.microsoft.com/office/powerpoint/2010/main" val="3559414399"/>
              </p:ext>
            </p:extLst>
          </p:nvPr>
        </p:nvGraphicFramePr>
        <p:xfrm>
          <a:off x="2095500" y="133554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2606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E950-3364-4095-8A7C-2C243AE2EE28}"/>
              </a:ext>
            </a:extLst>
          </p:cNvPr>
          <p:cNvSpPr>
            <a:spLocks noGrp="1"/>
          </p:cNvSpPr>
          <p:nvPr>
            <p:ph type="title"/>
          </p:nvPr>
        </p:nvSpPr>
        <p:spPr/>
        <p:txBody>
          <a:bodyPr/>
          <a:lstStyle/>
          <a:p>
            <a:r>
              <a:rPr lang="en-US" dirty="0"/>
              <a:t>Thank you, forum supporters!</a:t>
            </a:r>
          </a:p>
        </p:txBody>
      </p:sp>
      <p:sp>
        <p:nvSpPr>
          <p:cNvPr id="4" name="Slide Number Placeholder 3">
            <a:extLst>
              <a:ext uri="{FF2B5EF4-FFF2-40B4-BE49-F238E27FC236}">
                <a16:creationId xmlns:a16="http://schemas.microsoft.com/office/drawing/2014/main" id="{64358BA4-7227-44F1-8E4E-7A455CF52811}"/>
              </a:ext>
            </a:extLst>
          </p:cNvPr>
          <p:cNvSpPr>
            <a:spLocks noGrp="1"/>
          </p:cNvSpPr>
          <p:nvPr>
            <p:ph type="sldNum" sz="quarter" idx="12"/>
          </p:nvPr>
        </p:nvSpPr>
        <p:spPr/>
        <p:txBody>
          <a:bodyPr/>
          <a:lstStyle/>
          <a:p>
            <a:fld id="{9B536768-C171-4A40-86CF-A60E08BEB5A1}" type="slidenum">
              <a:rPr lang="en-US" smtClean="0"/>
              <a:t>3</a:t>
            </a:fld>
            <a:endParaRPr lang="en-US"/>
          </a:p>
        </p:txBody>
      </p:sp>
      <p:graphicFrame>
        <p:nvGraphicFramePr>
          <p:cNvPr id="5" name="Content Placeholder 4">
            <a:extLst>
              <a:ext uri="{FF2B5EF4-FFF2-40B4-BE49-F238E27FC236}">
                <a16:creationId xmlns:a16="http://schemas.microsoft.com/office/drawing/2014/main" id="{81D6F01A-255E-44D7-9E80-0E0CD3C2A86B}"/>
              </a:ext>
            </a:extLst>
          </p:cNvPr>
          <p:cNvGraphicFramePr>
            <a:graphicFrameLocks noGrp="1"/>
          </p:cNvGraphicFramePr>
          <p:nvPr>
            <p:ph idx="1"/>
          </p:nvPr>
        </p:nvGraphicFramePr>
        <p:xfrm>
          <a:off x="417096" y="1972409"/>
          <a:ext cx="10154652" cy="3291840"/>
        </p:xfrm>
        <a:graphic>
          <a:graphicData uri="http://schemas.openxmlformats.org/drawingml/2006/table">
            <a:tbl>
              <a:tblPr>
                <a:tableStyleId>{2D5ABB26-0587-4C30-8999-92F81FD0307C}</a:tableStyleId>
              </a:tblPr>
              <a:tblGrid>
                <a:gridCol w="5330575">
                  <a:extLst>
                    <a:ext uri="{9D8B030D-6E8A-4147-A177-3AD203B41FA5}">
                      <a16:colId xmlns:a16="http://schemas.microsoft.com/office/drawing/2014/main" val="20000"/>
                    </a:ext>
                  </a:extLst>
                </a:gridCol>
                <a:gridCol w="4824077">
                  <a:extLst>
                    <a:ext uri="{9D8B030D-6E8A-4147-A177-3AD203B41FA5}">
                      <a16:colId xmlns:a16="http://schemas.microsoft.com/office/drawing/2014/main" val="20001"/>
                    </a:ext>
                  </a:extLst>
                </a:gridCol>
              </a:tblGrid>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Androscoggin Home Healthcare + Hospice</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Sandcastle Clinical &amp; Education Services</a:t>
                      </a:r>
                    </a:p>
                  </a:txBody>
                  <a:tcPr marL="9525" marR="9525" marT="9525" marB="0" anchor="ctr"/>
                </a:tc>
                <a:extLst>
                  <a:ext uri="{0D108BD9-81ED-4DB2-BD59-A6C34878D82A}">
                    <a16:rowId xmlns:a16="http://schemas.microsoft.com/office/drawing/2014/main" val="10000"/>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Central Maine Medical Center</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St. Mary’s Regional Medical Center</a:t>
                      </a:r>
                    </a:p>
                  </a:txBody>
                  <a:tcPr marL="9525" marR="9525" marT="9525" marB="0" anchor="ctr"/>
                </a:tc>
                <a:extLst>
                  <a:ext uri="{0D108BD9-81ED-4DB2-BD59-A6C34878D82A}">
                    <a16:rowId xmlns:a16="http://schemas.microsoft.com/office/drawing/2014/main" val="10001"/>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City of Auburn Public Health</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err="1">
                          <a:solidFill>
                            <a:srgbClr val="000000"/>
                          </a:solidFill>
                          <a:effectLst/>
                          <a:latin typeface="Arial" panose="020B0604020202020204" pitchFamily="34" charset="0"/>
                          <a:cs typeface="Arial" panose="020B0604020202020204" pitchFamily="34" charset="0"/>
                        </a:rPr>
                        <a:t>Sweetser</a:t>
                      </a:r>
                      <a:endParaRPr lang="en-US"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Community Concepts</a:t>
                      </a:r>
                    </a:p>
                  </a:txBody>
                  <a:tcPr marL="9525" marR="9525" marT="9525" marB="0" anchor="ctr"/>
                </a:tc>
                <a:tc>
                  <a:txBody>
                    <a:bodyPr/>
                    <a:lstStyle/>
                    <a:p>
                      <a:pPr algn="l" fontAlgn="ctr"/>
                      <a:r>
                        <a:rPr lang="en-US" sz="2000" b="0" i="0" u="none" strike="noStrike" dirty="0">
                          <a:solidFill>
                            <a:srgbClr val="000000"/>
                          </a:solidFill>
                          <a:effectLst/>
                          <a:latin typeface="Arial" panose="020B0604020202020204" pitchFamily="34" charset="0"/>
                          <a:cs typeface="Arial" panose="020B0604020202020204" pitchFamily="34" charset="0"/>
                        </a:rPr>
                        <a:t>Tri-County Mental Health Services</a:t>
                      </a:r>
                    </a:p>
                  </a:txBody>
                  <a:tcPr marL="9525" marR="9525" marT="9525" marB="0" anchor="ctr"/>
                </a:tc>
                <a:extLst>
                  <a:ext uri="{0D108BD9-81ED-4DB2-BD59-A6C34878D82A}">
                    <a16:rowId xmlns:a16="http://schemas.microsoft.com/office/drawing/2014/main" val="10003"/>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Healthy Androscoggin</a:t>
                      </a:r>
                    </a:p>
                  </a:txBody>
                  <a:tcPr marL="9525" marR="9525" marT="9525"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Western Maine Community Action WIC</a:t>
                      </a:r>
                    </a:p>
                  </a:txBody>
                  <a:tcPr marL="9525" marR="9525" marT="9525" marB="0" anchor="ctr"/>
                </a:tc>
                <a:extLst>
                  <a:ext uri="{0D108BD9-81ED-4DB2-BD59-A6C34878D82A}">
                    <a16:rowId xmlns:a16="http://schemas.microsoft.com/office/drawing/2014/main" val="10004"/>
                  </a:ext>
                </a:extLst>
              </a:tr>
              <a:tr h="54864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Arial" panose="020B0604020202020204" pitchFamily="34" charset="0"/>
                          <a:cs typeface="Arial" panose="020B0604020202020204" pitchFamily="34" charset="0"/>
                        </a:rPr>
                        <a:t>      </a:t>
                      </a:r>
                      <a:r>
                        <a:rPr lang="en-US" sz="2000" b="0" i="1" u="none" strike="noStrike" dirty="0">
                          <a:solidFill>
                            <a:srgbClr val="000000"/>
                          </a:solidFill>
                          <a:effectLst/>
                          <a:latin typeface="Arial" panose="020B0604020202020204" pitchFamily="34" charset="0"/>
                          <a:cs typeface="Arial" panose="020B0604020202020204" pitchFamily="34" charset="0"/>
                        </a:rPr>
                        <a:t>(members of the Androscoggin Community</a:t>
                      </a:r>
                    </a:p>
                  </a:txBody>
                  <a:tcPr marL="9525" marR="9525" marT="9525" marB="0" anchor="ctr"/>
                </a:tc>
                <a:tc>
                  <a:txBody>
                    <a:bodyPr/>
                    <a:lstStyle/>
                    <a:p>
                      <a:r>
                        <a:rPr lang="en-US" sz="2000" i="1" dirty="0">
                          <a:latin typeface="Arial" panose="020B0604020202020204" pitchFamily="34" charset="0"/>
                          <a:cs typeface="Arial" panose="020B0604020202020204" pitchFamily="34" charset="0"/>
                        </a:rPr>
                        <a:t>Health Stakeholder Coalition)</a:t>
                      </a:r>
                    </a:p>
                  </a:txBody>
                  <a:tcPr marL="9525" marR="9525" marT="9525"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54572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30</a:t>
            </a:fld>
            <a:endParaRPr lang="en-US"/>
          </a:p>
        </p:txBody>
      </p:sp>
      <p:graphicFrame>
        <p:nvGraphicFramePr>
          <p:cNvPr id="5" name="Chart 4">
            <a:extLst>
              <a:ext uri="{FF2B5EF4-FFF2-40B4-BE49-F238E27FC236}">
                <a16:creationId xmlns:a16="http://schemas.microsoft.com/office/drawing/2014/main" id="{F18F1558-E7BD-45C4-BD12-B721DB1CFFD5}"/>
              </a:ext>
            </a:extLst>
          </p:cNvPr>
          <p:cNvGraphicFramePr>
            <a:graphicFrameLocks noGrp="1"/>
          </p:cNvGraphicFramePr>
          <p:nvPr>
            <p:extLst>
              <p:ext uri="{D42A27DB-BD31-4B8C-83A1-F6EECF244321}">
                <p14:modId xmlns:p14="http://schemas.microsoft.com/office/powerpoint/2010/main" val="1788647612"/>
              </p:ext>
            </p:extLst>
          </p:nvPr>
        </p:nvGraphicFramePr>
        <p:xfrm>
          <a:off x="2095500" y="1288039"/>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268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31</a:t>
            </a:fld>
            <a:endParaRPr lang="en-US"/>
          </a:p>
        </p:txBody>
      </p:sp>
      <p:graphicFrame>
        <p:nvGraphicFramePr>
          <p:cNvPr id="5" name="Chart 4">
            <a:extLst>
              <a:ext uri="{FF2B5EF4-FFF2-40B4-BE49-F238E27FC236}">
                <a16:creationId xmlns:a16="http://schemas.microsoft.com/office/drawing/2014/main" id="{CD6987F9-F5CB-49F6-8EF9-DF16289F28AD}"/>
              </a:ext>
            </a:extLst>
          </p:cNvPr>
          <p:cNvGraphicFramePr>
            <a:graphicFrameLocks noGrp="1"/>
          </p:cNvGraphicFramePr>
          <p:nvPr>
            <p:extLst>
              <p:ext uri="{D42A27DB-BD31-4B8C-83A1-F6EECF244321}">
                <p14:modId xmlns:p14="http://schemas.microsoft.com/office/powerpoint/2010/main" val="2080554138"/>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4636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32</a:t>
            </a:fld>
            <a:endParaRPr lang="en-US"/>
          </a:p>
        </p:txBody>
      </p:sp>
      <p:graphicFrame>
        <p:nvGraphicFramePr>
          <p:cNvPr id="5" name="Chart 4">
            <a:extLst>
              <a:ext uri="{FF2B5EF4-FFF2-40B4-BE49-F238E27FC236}">
                <a16:creationId xmlns:a16="http://schemas.microsoft.com/office/drawing/2014/main" id="{9B93BC04-160D-4BF0-BA6B-24E72B1D5D1E}"/>
              </a:ext>
            </a:extLst>
          </p:cNvPr>
          <p:cNvGraphicFramePr>
            <a:graphicFrameLocks noGrp="1"/>
          </p:cNvGraphicFramePr>
          <p:nvPr>
            <p:extLst>
              <p:ext uri="{D42A27DB-BD31-4B8C-83A1-F6EECF244321}">
                <p14:modId xmlns:p14="http://schemas.microsoft.com/office/powerpoint/2010/main" val="1813250104"/>
              </p:ext>
            </p:extLst>
          </p:nvPr>
        </p:nvGraphicFramePr>
        <p:xfrm>
          <a:off x="2095500" y="133554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465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33</a:t>
            </a:fld>
            <a:endParaRPr lang="en-US"/>
          </a:p>
        </p:txBody>
      </p:sp>
      <p:graphicFrame>
        <p:nvGraphicFramePr>
          <p:cNvPr id="5" name="Chart 4">
            <a:extLst>
              <a:ext uri="{FF2B5EF4-FFF2-40B4-BE49-F238E27FC236}">
                <a16:creationId xmlns:a16="http://schemas.microsoft.com/office/drawing/2014/main" id="{94BB4D19-BB52-42C9-95DE-F2AFCFEE32B3}"/>
              </a:ext>
            </a:extLst>
          </p:cNvPr>
          <p:cNvGraphicFramePr>
            <a:graphicFrameLocks noGrp="1"/>
          </p:cNvGraphicFramePr>
          <p:nvPr>
            <p:extLst>
              <p:ext uri="{D42A27DB-BD31-4B8C-83A1-F6EECF244321}">
                <p14:modId xmlns:p14="http://schemas.microsoft.com/office/powerpoint/2010/main" val="3530660291"/>
              </p:ext>
            </p:extLst>
          </p:nvPr>
        </p:nvGraphicFramePr>
        <p:xfrm>
          <a:off x="2095500" y="133554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614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34</a:t>
            </a:fld>
            <a:endParaRPr lang="en-US"/>
          </a:p>
        </p:txBody>
      </p:sp>
      <p:graphicFrame>
        <p:nvGraphicFramePr>
          <p:cNvPr id="5" name="Chart 4">
            <a:extLst>
              <a:ext uri="{FF2B5EF4-FFF2-40B4-BE49-F238E27FC236}">
                <a16:creationId xmlns:a16="http://schemas.microsoft.com/office/drawing/2014/main" id="{64F3E58F-EA7B-452B-8B31-CCDF011AEBCE}"/>
              </a:ext>
            </a:extLst>
          </p:cNvPr>
          <p:cNvGraphicFramePr>
            <a:graphicFrameLocks noGrp="1"/>
          </p:cNvGraphicFramePr>
          <p:nvPr>
            <p:extLst>
              <p:ext uri="{D42A27DB-BD31-4B8C-83A1-F6EECF244321}">
                <p14:modId xmlns:p14="http://schemas.microsoft.com/office/powerpoint/2010/main" val="3160717668"/>
              </p:ext>
            </p:extLst>
          </p:nvPr>
        </p:nvGraphicFramePr>
        <p:xfrm>
          <a:off x="2095500" y="1311790"/>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787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35</a:t>
            </a:fld>
            <a:endParaRPr lang="en-US"/>
          </a:p>
        </p:txBody>
      </p:sp>
      <p:graphicFrame>
        <p:nvGraphicFramePr>
          <p:cNvPr id="5" name="Chart 4">
            <a:extLst>
              <a:ext uri="{FF2B5EF4-FFF2-40B4-BE49-F238E27FC236}">
                <a16:creationId xmlns:a16="http://schemas.microsoft.com/office/drawing/2014/main" id="{A7C74026-DCE7-4CC2-A054-BD3C4C1FE91B}"/>
              </a:ext>
            </a:extLst>
          </p:cNvPr>
          <p:cNvGraphicFramePr>
            <a:graphicFrameLocks noGrp="1"/>
          </p:cNvGraphicFramePr>
          <p:nvPr>
            <p:extLst>
              <p:ext uri="{D42A27DB-BD31-4B8C-83A1-F6EECF244321}">
                <p14:modId xmlns:p14="http://schemas.microsoft.com/office/powerpoint/2010/main" val="3377453721"/>
              </p:ext>
            </p:extLst>
          </p:nvPr>
        </p:nvGraphicFramePr>
        <p:xfrm>
          <a:off x="2095500" y="132366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2847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36</a:t>
            </a:fld>
            <a:endParaRPr lang="en-US"/>
          </a:p>
        </p:txBody>
      </p:sp>
      <p:graphicFrame>
        <p:nvGraphicFramePr>
          <p:cNvPr id="5" name="Chart 4">
            <a:extLst>
              <a:ext uri="{FF2B5EF4-FFF2-40B4-BE49-F238E27FC236}">
                <a16:creationId xmlns:a16="http://schemas.microsoft.com/office/drawing/2014/main" id="{E24FFFFB-0531-4415-BD18-53557C2F4E7E}"/>
              </a:ext>
            </a:extLst>
          </p:cNvPr>
          <p:cNvGraphicFramePr>
            <a:graphicFrameLocks noGrp="1"/>
          </p:cNvGraphicFramePr>
          <p:nvPr>
            <p:extLst>
              <p:ext uri="{D42A27DB-BD31-4B8C-83A1-F6EECF244321}">
                <p14:modId xmlns:p14="http://schemas.microsoft.com/office/powerpoint/2010/main" val="3219059126"/>
              </p:ext>
            </p:extLst>
          </p:nvPr>
        </p:nvGraphicFramePr>
        <p:xfrm>
          <a:off x="2095500" y="132366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4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37</a:t>
            </a:fld>
            <a:endParaRPr lang="en-US"/>
          </a:p>
        </p:txBody>
      </p:sp>
      <p:graphicFrame>
        <p:nvGraphicFramePr>
          <p:cNvPr id="5" name="Chart 4">
            <a:extLst>
              <a:ext uri="{FF2B5EF4-FFF2-40B4-BE49-F238E27FC236}">
                <a16:creationId xmlns:a16="http://schemas.microsoft.com/office/drawing/2014/main" id="{CB3E61BD-29D4-412A-9B18-B7B93996DCAD}"/>
              </a:ext>
            </a:extLst>
          </p:cNvPr>
          <p:cNvGraphicFramePr>
            <a:graphicFrameLocks noGrp="1"/>
          </p:cNvGraphicFramePr>
          <p:nvPr>
            <p:extLst>
              <p:ext uri="{D42A27DB-BD31-4B8C-83A1-F6EECF244321}">
                <p14:modId xmlns:p14="http://schemas.microsoft.com/office/powerpoint/2010/main" val="4265178734"/>
              </p:ext>
            </p:extLst>
          </p:nvPr>
        </p:nvGraphicFramePr>
        <p:xfrm>
          <a:off x="2095500" y="132366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6739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38</a:t>
            </a:fld>
            <a:endParaRPr lang="en-US"/>
          </a:p>
        </p:txBody>
      </p:sp>
      <p:graphicFrame>
        <p:nvGraphicFramePr>
          <p:cNvPr id="6" name="Chart 5">
            <a:extLst>
              <a:ext uri="{FF2B5EF4-FFF2-40B4-BE49-F238E27FC236}">
                <a16:creationId xmlns:a16="http://schemas.microsoft.com/office/drawing/2014/main" id="{3A162C21-6D81-4C4C-93E5-CB92A8534132}"/>
              </a:ext>
            </a:extLst>
          </p:cNvPr>
          <p:cNvGraphicFramePr>
            <a:graphicFrameLocks/>
          </p:cNvGraphicFramePr>
          <p:nvPr>
            <p:extLst>
              <p:ext uri="{D42A27DB-BD31-4B8C-83A1-F6EECF244321}">
                <p14:modId xmlns:p14="http://schemas.microsoft.com/office/powerpoint/2010/main" val="1075897345"/>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F6BFDC5-CE18-49DD-9B3B-BBAFAAB9101A}"/>
              </a:ext>
            </a:extLst>
          </p:cNvPr>
          <p:cNvGraphicFramePr>
            <a:graphicFrameLocks/>
          </p:cNvGraphicFramePr>
          <p:nvPr>
            <p:extLst>
              <p:ext uri="{D42A27DB-BD31-4B8C-83A1-F6EECF244321}">
                <p14:modId xmlns:p14="http://schemas.microsoft.com/office/powerpoint/2010/main" val="3121496383"/>
              </p:ext>
            </p:extLst>
          </p:nvPr>
        </p:nvGraphicFramePr>
        <p:xfrm>
          <a:off x="838201"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403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39</a:t>
            </a:fld>
            <a:endParaRPr lang="en-US"/>
          </a:p>
        </p:txBody>
      </p:sp>
      <p:graphicFrame>
        <p:nvGraphicFramePr>
          <p:cNvPr id="5" name="Chart 4">
            <a:extLst>
              <a:ext uri="{FF2B5EF4-FFF2-40B4-BE49-F238E27FC236}">
                <a16:creationId xmlns:a16="http://schemas.microsoft.com/office/drawing/2014/main" id="{6580CE18-FDA2-4E1F-8968-8F424191D855}"/>
              </a:ext>
            </a:extLst>
          </p:cNvPr>
          <p:cNvGraphicFramePr>
            <a:graphicFrameLocks noGrp="1"/>
          </p:cNvGraphicFramePr>
          <p:nvPr>
            <p:extLst>
              <p:ext uri="{D42A27DB-BD31-4B8C-83A1-F6EECF244321}">
                <p14:modId xmlns:p14="http://schemas.microsoft.com/office/powerpoint/2010/main" val="2519129012"/>
              </p:ext>
            </p:extLst>
          </p:nvPr>
        </p:nvGraphicFramePr>
        <p:xfrm>
          <a:off x="2095500" y="134741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193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DCDC8-F1BD-4B0A-A740-CB33D7A09503}"/>
              </a:ext>
            </a:extLst>
          </p:cNvPr>
          <p:cNvSpPr>
            <a:spLocks noGrp="1"/>
          </p:cNvSpPr>
          <p:nvPr>
            <p:ph type="title"/>
          </p:nvPr>
        </p:nvSpPr>
        <p:spPr/>
        <p:txBody>
          <a:bodyPr/>
          <a:lstStyle/>
          <a:p>
            <a:r>
              <a:rPr lang="en-US" dirty="0"/>
              <a:t>Forum agenda</a:t>
            </a:r>
          </a:p>
        </p:txBody>
      </p:sp>
      <p:sp>
        <p:nvSpPr>
          <p:cNvPr id="4" name="Slide Number Placeholder 3">
            <a:extLst>
              <a:ext uri="{FF2B5EF4-FFF2-40B4-BE49-F238E27FC236}">
                <a16:creationId xmlns:a16="http://schemas.microsoft.com/office/drawing/2014/main" id="{9BDB4286-40BD-449D-8F92-5DC54F191933}"/>
              </a:ext>
            </a:extLst>
          </p:cNvPr>
          <p:cNvSpPr>
            <a:spLocks noGrp="1"/>
          </p:cNvSpPr>
          <p:nvPr>
            <p:ph type="sldNum" sz="quarter" idx="12"/>
          </p:nvPr>
        </p:nvSpPr>
        <p:spPr/>
        <p:txBody>
          <a:bodyPr/>
          <a:lstStyle/>
          <a:p>
            <a:fld id="{9B536768-C171-4A40-86CF-A60E08BEB5A1}" type="slidenum">
              <a:rPr lang="en-US" smtClean="0"/>
              <a:t>4</a:t>
            </a:fld>
            <a:endParaRPr lang="en-US"/>
          </a:p>
        </p:txBody>
      </p:sp>
      <p:graphicFrame>
        <p:nvGraphicFramePr>
          <p:cNvPr id="5" name="Table 4">
            <a:extLst>
              <a:ext uri="{FF2B5EF4-FFF2-40B4-BE49-F238E27FC236}">
                <a16:creationId xmlns:a16="http://schemas.microsoft.com/office/drawing/2014/main" id="{4EA659A9-35C5-424F-91F8-2F02ECB0A3E4}"/>
              </a:ext>
            </a:extLst>
          </p:cNvPr>
          <p:cNvGraphicFramePr>
            <a:graphicFrameLocks noGrp="1"/>
          </p:cNvGraphicFramePr>
          <p:nvPr>
            <p:extLst>
              <p:ext uri="{D42A27DB-BD31-4B8C-83A1-F6EECF244321}">
                <p14:modId xmlns:p14="http://schemas.microsoft.com/office/powerpoint/2010/main" val="3079283114"/>
              </p:ext>
            </p:extLst>
          </p:nvPr>
        </p:nvGraphicFramePr>
        <p:xfrm>
          <a:off x="517236" y="1147535"/>
          <a:ext cx="11157527" cy="4862145"/>
        </p:xfrm>
        <a:graphic>
          <a:graphicData uri="http://schemas.openxmlformats.org/drawingml/2006/table">
            <a:tbl>
              <a:tblPr firstRow="1" bandRow="1">
                <a:tableStyleId>{5C22544A-7EE6-4342-B048-85BDC9FD1C3A}</a:tableStyleId>
              </a:tblPr>
              <a:tblGrid>
                <a:gridCol w="1468582">
                  <a:extLst>
                    <a:ext uri="{9D8B030D-6E8A-4147-A177-3AD203B41FA5}">
                      <a16:colId xmlns:a16="http://schemas.microsoft.com/office/drawing/2014/main" val="389726339"/>
                    </a:ext>
                  </a:extLst>
                </a:gridCol>
                <a:gridCol w="2473887">
                  <a:extLst>
                    <a:ext uri="{9D8B030D-6E8A-4147-A177-3AD203B41FA5}">
                      <a16:colId xmlns:a16="http://schemas.microsoft.com/office/drawing/2014/main" val="227619001"/>
                    </a:ext>
                  </a:extLst>
                </a:gridCol>
                <a:gridCol w="7215058">
                  <a:extLst>
                    <a:ext uri="{9D8B030D-6E8A-4147-A177-3AD203B41FA5}">
                      <a16:colId xmlns:a16="http://schemas.microsoft.com/office/drawing/2014/main" val="111843345"/>
                    </a:ext>
                  </a:extLst>
                </a:gridCol>
              </a:tblGrid>
              <a:tr h="356107">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Time </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Activity</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tc>
                  <a:txBody>
                    <a:bodyPr/>
                    <a:lstStyle/>
                    <a:p>
                      <a:pPr marL="0" marR="0">
                        <a:lnSpc>
                          <a:spcPct val="107000"/>
                        </a:lnSpc>
                        <a:spcBef>
                          <a:spcPts val="0"/>
                        </a:spcBef>
                        <a:spcAft>
                          <a:spcPts val="0"/>
                        </a:spcAft>
                      </a:pPr>
                      <a:r>
                        <a:rPr lang="en-US" sz="1400" kern="1200" dirty="0">
                          <a:effectLst/>
                          <a:latin typeface="Arial" panose="020B0604020202020204" pitchFamily="34" charset="0"/>
                          <a:cs typeface="Arial" panose="020B0604020202020204" pitchFamily="34" charset="0"/>
                        </a:rPr>
                        <a:t>Speaker/Facilitator</a:t>
                      </a:r>
                      <a:endParaRPr lang="en-US" sz="9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solidFill>
                      <a:srgbClr val="3D6E6F"/>
                    </a:solidFill>
                  </a:tcPr>
                </a:tc>
                <a:extLst>
                  <a:ext uri="{0D108BD9-81ED-4DB2-BD59-A6C34878D82A}">
                    <a16:rowId xmlns:a16="http://schemas.microsoft.com/office/drawing/2014/main" val="1644099094"/>
                  </a:ext>
                </a:extLst>
              </a:tr>
              <a:tr h="596690">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5:00-5:05 pm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Welcome and introductions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Holly Lasagna, </a:t>
                      </a:r>
                      <a:r>
                        <a:rPr lang="en-US" sz="14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 Promotion Manager, Healthy Androscoggin, Central Maine Medical Center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269797888"/>
                  </a:ext>
                </a:extLst>
              </a:tr>
              <a:tr h="4480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300" dirty="0">
                          <a:effectLst/>
                          <a:latin typeface="Arial" panose="020B0604020202020204" pitchFamily="34" charset="0"/>
                          <a:ea typeface="Calibri" panose="020F0502020204030204" pitchFamily="34" charset="0"/>
                          <a:cs typeface="Arial" panose="020B0604020202020204" pitchFamily="34" charset="0"/>
                        </a:rPr>
                        <a:t>5:05-5:10 pm</a:t>
                      </a:r>
                    </a:p>
                  </a:txBody>
                  <a:tcPr marL="61239" marR="61239" marT="30850" marB="30850" anchor="ctr"/>
                </a:tc>
                <a:tc>
                  <a:txBody>
                    <a:bodyPr/>
                    <a:lstStyle/>
                    <a:p>
                      <a:pPr marL="0" marR="0">
                        <a:lnSpc>
                          <a:spcPct val="115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Zoom environment and CHNA background</a:t>
                      </a:r>
                    </a:p>
                  </a:txBody>
                  <a:tcPr marL="61239" marR="61239" marT="30850" marB="30850" anchor="ctr"/>
                </a:tc>
                <a:tc>
                  <a:txBody>
                    <a:bodyPr/>
                    <a:lstStyle/>
                    <a:p>
                      <a:pPr marL="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Jo Morrissey</a:t>
                      </a:r>
                      <a:r>
                        <a:rPr lang="en-US" sz="1600" dirty="0">
                          <a:effectLst/>
                          <a:latin typeface="Calibri" panose="020F0502020204030204" pitchFamily="34" charset="0"/>
                          <a:ea typeface="Calibri" panose="020F0502020204030204" pitchFamily="34" charset="0"/>
                          <a:cs typeface="Times New Roman" panose="02020603050405020304" pitchFamily="18" charset="0"/>
                        </a:rPr>
                        <a:t>, Program Manager, Maine Shared Community Health Needs Assessment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069928312"/>
                  </a:ext>
                </a:extLst>
              </a:tr>
              <a:tr h="448004">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5:10-5:15 pm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Leadership remarks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Steve Jorgensen, </a:t>
                      </a:r>
                      <a:r>
                        <a:rPr lang="en-US" sz="1400" b="0"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President, St. Mary’s Regional Medical Center</a:t>
                      </a:r>
                    </a:p>
                    <a:p>
                      <a:pPr marL="0" marR="0">
                        <a:lnSpc>
                          <a:spcPct val="107000"/>
                        </a:lnSpc>
                        <a:spcBef>
                          <a:spcPts val="0"/>
                        </a:spcBef>
                        <a:spcAft>
                          <a:spcPts val="0"/>
                        </a:spcAft>
                      </a:pPr>
                      <a:r>
                        <a:rPr lang="en-US" sz="14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Hugh Jones, </a:t>
                      </a:r>
                      <a:r>
                        <a:rPr lang="en-US" sz="14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Vice President of Service </a:t>
                      </a:r>
                      <a:r>
                        <a:rPr lang="en-US" sz="1400" b="0" kern="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Line Strategy, </a:t>
                      </a:r>
                      <a:r>
                        <a:rPr lang="en-US" sz="1400" b="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Central Maine Healthcare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313689978"/>
                  </a:ext>
                </a:extLst>
              </a:tr>
              <a:tr h="882033">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5:15-5:25 pm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Review previous CHNA priorities and activities since last effort</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120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Elizabeth Keene, </a:t>
                      </a:r>
                      <a:r>
                        <a:rPr lang="en-US" sz="14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VP, Mission Integration, St. Mary’s Regional Medical Center</a:t>
                      </a:r>
                    </a:p>
                    <a:p>
                      <a:pPr marL="0" marR="0">
                        <a:lnSpc>
                          <a:spcPct val="107000"/>
                        </a:lnSpc>
                        <a:spcBef>
                          <a:spcPts val="0"/>
                        </a:spcBef>
                        <a:spcAft>
                          <a:spcPts val="1200"/>
                        </a:spcAft>
                      </a:pPr>
                      <a:r>
                        <a:rPr lang="en-US" sz="1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Holly Lasagna, </a:t>
                      </a:r>
                      <a:r>
                        <a:rPr lang="en-US" sz="1400" b="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 Promotion Manager, Healthy Androscoggin, Central Maine Medical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3402246589"/>
                  </a:ext>
                </a:extLst>
              </a:tr>
              <a:tr h="474471">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5:25-5:50 pm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Presentation of key findings from the data</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Snow, Inc.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749850226"/>
                  </a:ext>
                </a:extLst>
              </a:tr>
              <a:tr h="840586">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5:50-6:50 pm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Break-out session – facilitated discussion on data and health priority identification</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John Snow, Inc. &amp; Local Facilitator(s)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2941281649"/>
                  </a:ext>
                </a:extLst>
              </a:tr>
              <a:tr h="356107">
                <a:tc>
                  <a:txBody>
                    <a:bodyPr/>
                    <a:lstStyle/>
                    <a:p>
                      <a:pPr marL="0" marR="0">
                        <a:lnSpc>
                          <a:spcPct val="107000"/>
                        </a:lnSpc>
                        <a:spcBef>
                          <a:spcPts val="0"/>
                        </a:spcBef>
                        <a:spcAft>
                          <a:spcPts val="0"/>
                        </a:spcAft>
                      </a:pPr>
                      <a:r>
                        <a:rPr lang="en-US" sz="1300" dirty="0">
                          <a:effectLst/>
                          <a:latin typeface="Arial" panose="020B0604020202020204" pitchFamily="34" charset="0"/>
                          <a:ea typeface="Calibri" panose="020F0502020204030204" pitchFamily="34" charset="0"/>
                          <a:cs typeface="Arial" panose="020B0604020202020204" pitchFamily="34" charset="0"/>
                        </a:rPr>
                        <a:t>6:50-7:00 pm</a:t>
                      </a:r>
                    </a:p>
                  </a:txBody>
                  <a:tcPr marL="61239" marR="61239" marT="30850" marB="30850" anchor="ctr"/>
                </a:tc>
                <a:tc>
                  <a:txBody>
                    <a:bodyPr/>
                    <a:lstStyle/>
                    <a:p>
                      <a:pPr marL="0" marR="0">
                        <a:lnSpc>
                          <a:spcPct val="115000"/>
                        </a:lnSpc>
                        <a:spcBef>
                          <a:spcPts val="0"/>
                        </a:spcBef>
                        <a:spcAft>
                          <a:spcPts val="0"/>
                        </a:spcAft>
                      </a:pPr>
                      <a:r>
                        <a:rPr lang="en-US" sz="1300" kern="1200" dirty="0">
                          <a:effectLst/>
                          <a:latin typeface="Arial" panose="020B0604020202020204" pitchFamily="34" charset="0"/>
                          <a:cs typeface="Arial" panose="020B0604020202020204" pitchFamily="34" charset="0"/>
                        </a:rPr>
                        <a:t>Wrap up and next steps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1239" marR="61239" marT="30850" marB="30850" anchor="ctr"/>
                </a:tc>
                <a:tc>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Elizabeth Keene, </a:t>
                      </a:r>
                      <a:r>
                        <a:rPr lang="en-US" sz="1400" b="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VP, Mission Integration, St. Mary’s Regional Medical Center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4455" marR="84455" marT="42545" marB="42545" anchor="ctr"/>
                </a:tc>
                <a:extLst>
                  <a:ext uri="{0D108BD9-81ED-4DB2-BD59-A6C34878D82A}">
                    <a16:rowId xmlns:a16="http://schemas.microsoft.com/office/drawing/2014/main" val="4287690344"/>
                  </a:ext>
                </a:extLst>
              </a:tr>
            </a:tbl>
          </a:graphicData>
        </a:graphic>
      </p:graphicFrame>
    </p:spTree>
    <p:extLst>
      <p:ext uri="{BB962C8B-B14F-4D97-AF65-F5344CB8AC3E}">
        <p14:creationId xmlns:p14="http://schemas.microsoft.com/office/powerpoint/2010/main" val="2328651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40</a:t>
            </a:fld>
            <a:endParaRPr lang="en-US"/>
          </a:p>
        </p:txBody>
      </p:sp>
      <p:graphicFrame>
        <p:nvGraphicFramePr>
          <p:cNvPr id="5" name="Chart 4">
            <a:extLst>
              <a:ext uri="{FF2B5EF4-FFF2-40B4-BE49-F238E27FC236}">
                <a16:creationId xmlns:a16="http://schemas.microsoft.com/office/drawing/2014/main" id="{43A7466A-AF50-4D92-8903-1CACA6159C13}"/>
              </a:ext>
            </a:extLst>
          </p:cNvPr>
          <p:cNvGraphicFramePr>
            <a:graphicFrameLocks noGrp="1"/>
          </p:cNvGraphicFramePr>
          <p:nvPr>
            <p:extLst>
              <p:ext uri="{D42A27DB-BD31-4B8C-83A1-F6EECF244321}">
                <p14:modId xmlns:p14="http://schemas.microsoft.com/office/powerpoint/2010/main" val="1899904477"/>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4975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41</a:t>
            </a:fld>
            <a:endParaRPr lang="en-US"/>
          </a:p>
        </p:txBody>
      </p:sp>
      <p:graphicFrame>
        <p:nvGraphicFramePr>
          <p:cNvPr id="5" name="Chart 4">
            <a:extLst>
              <a:ext uri="{FF2B5EF4-FFF2-40B4-BE49-F238E27FC236}">
                <a16:creationId xmlns:a16="http://schemas.microsoft.com/office/drawing/2014/main" id="{8C96C8E7-74C9-47E7-8918-891DC9613786}"/>
              </a:ext>
            </a:extLst>
          </p:cNvPr>
          <p:cNvGraphicFramePr>
            <a:graphicFrameLocks noGrp="1"/>
          </p:cNvGraphicFramePr>
          <p:nvPr>
            <p:extLst>
              <p:ext uri="{D42A27DB-BD31-4B8C-83A1-F6EECF244321}">
                <p14:modId xmlns:p14="http://schemas.microsoft.com/office/powerpoint/2010/main" val="1586761260"/>
              </p:ext>
            </p:extLst>
          </p:nvPr>
        </p:nvGraphicFramePr>
        <p:xfrm>
          <a:off x="2095500" y="129991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38154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42</a:t>
            </a:fld>
            <a:endParaRPr lang="en-US"/>
          </a:p>
        </p:txBody>
      </p:sp>
      <p:graphicFrame>
        <p:nvGraphicFramePr>
          <p:cNvPr id="5" name="Chart 4">
            <a:extLst>
              <a:ext uri="{FF2B5EF4-FFF2-40B4-BE49-F238E27FC236}">
                <a16:creationId xmlns:a16="http://schemas.microsoft.com/office/drawing/2014/main" id="{A8090B8C-6F51-489C-A1AF-4381C64EF50D}"/>
              </a:ext>
            </a:extLst>
          </p:cNvPr>
          <p:cNvGraphicFramePr>
            <a:graphicFrameLocks noGrp="1"/>
          </p:cNvGraphicFramePr>
          <p:nvPr>
            <p:extLst>
              <p:ext uri="{D42A27DB-BD31-4B8C-83A1-F6EECF244321}">
                <p14:modId xmlns:p14="http://schemas.microsoft.com/office/powerpoint/2010/main" val="349614131"/>
              </p:ext>
            </p:extLst>
          </p:nvPr>
        </p:nvGraphicFramePr>
        <p:xfrm>
          <a:off x="2095500" y="1335541"/>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99259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43</a:t>
            </a:fld>
            <a:endParaRPr lang="en-US"/>
          </a:p>
        </p:txBody>
      </p:sp>
      <p:graphicFrame>
        <p:nvGraphicFramePr>
          <p:cNvPr id="5" name="Chart 4">
            <a:extLst>
              <a:ext uri="{FF2B5EF4-FFF2-40B4-BE49-F238E27FC236}">
                <a16:creationId xmlns:a16="http://schemas.microsoft.com/office/drawing/2014/main" id="{B35D4119-1834-4C60-B212-EBB51445B135}"/>
              </a:ext>
            </a:extLst>
          </p:cNvPr>
          <p:cNvGraphicFramePr>
            <a:graphicFrameLocks noGrp="1"/>
          </p:cNvGraphicFramePr>
          <p:nvPr>
            <p:extLst>
              <p:ext uri="{D42A27DB-BD31-4B8C-83A1-F6EECF244321}">
                <p14:modId xmlns:p14="http://schemas.microsoft.com/office/powerpoint/2010/main" val="1504235240"/>
              </p:ext>
            </p:extLst>
          </p:nvPr>
        </p:nvGraphicFramePr>
        <p:xfrm>
          <a:off x="2095500" y="132366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05033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44</a:t>
            </a:fld>
            <a:endParaRPr lang="en-US"/>
          </a:p>
        </p:txBody>
      </p:sp>
      <p:graphicFrame>
        <p:nvGraphicFramePr>
          <p:cNvPr id="6" name="Chart 5">
            <a:extLst>
              <a:ext uri="{FF2B5EF4-FFF2-40B4-BE49-F238E27FC236}">
                <a16:creationId xmlns:a16="http://schemas.microsoft.com/office/drawing/2014/main" id="{1DA1C6DA-23EB-4986-B513-654F697B0BA8}"/>
              </a:ext>
            </a:extLst>
          </p:cNvPr>
          <p:cNvGraphicFramePr>
            <a:graphicFrameLocks/>
          </p:cNvGraphicFramePr>
          <p:nvPr>
            <p:extLst>
              <p:ext uri="{D42A27DB-BD31-4B8C-83A1-F6EECF244321}">
                <p14:modId xmlns:p14="http://schemas.microsoft.com/office/powerpoint/2010/main" val="1505962444"/>
              </p:ext>
            </p:extLst>
          </p:nvPr>
        </p:nvGraphicFramePr>
        <p:xfrm>
          <a:off x="6324600" y="1371600"/>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F176FFC-7EA9-4C56-BDF8-22131F96F6F3}"/>
              </a:ext>
            </a:extLst>
          </p:cNvPr>
          <p:cNvGraphicFramePr>
            <a:graphicFrameLocks/>
          </p:cNvGraphicFramePr>
          <p:nvPr>
            <p:extLst>
              <p:ext uri="{D42A27DB-BD31-4B8C-83A1-F6EECF244321}">
                <p14:modId xmlns:p14="http://schemas.microsoft.com/office/powerpoint/2010/main" val="3480601554"/>
              </p:ext>
            </p:extLst>
          </p:nvPr>
        </p:nvGraphicFramePr>
        <p:xfrm>
          <a:off x="838200" y="1440022"/>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8787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45</a:t>
            </a:fld>
            <a:endParaRPr lang="en-US"/>
          </a:p>
        </p:txBody>
      </p:sp>
      <p:graphicFrame>
        <p:nvGraphicFramePr>
          <p:cNvPr id="5" name="Chart 4">
            <a:extLst>
              <a:ext uri="{FF2B5EF4-FFF2-40B4-BE49-F238E27FC236}">
                <a16:creationId xmlns:a16="http://schemas.microsoft.com/office/drawing/2014/main" id="{ED037F39-F8B2-41FC-8D6E-CAF3F752D480}"/>
              </a:ext>
            </a:extLst>
          </p:cNvPr>
          <p:cNvGraphicFramePr>
            <a:graphicFrameLocks noGrp="1"/>
          </p:cNvGraphicFramePr>
          <p:nvPr>
            <p:extLst>
              <p:ext uri="{D42A27DB-BD31-4B8C-83A1-F6EECF244321}">
                <p14:modId xmlns:p14="http://schemas.microsoft.com/office/powerpoint/2010/main" val="1741548308"/>
              </p:ext>
            </p:extLst>
          </p:nvPr>
        </p:nvGraphicFramePr>
        <p:xfrm>
          <a:off x="2095500" y="132366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7813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46</a:t>
            </a:fld>
            <a:endParaRPr lang="en-US"/>
          </a:p>
        </p:txBody>
      </p:sp>
      <p:graphicFrame>
        <p:nvGraphicFramePr>
          <p:cNvPr id="6" name="Chart 5">
            <a:extLst>
              <a:ext uri="{FF2B5EF4-FFF2-40B4-BE49-F238E27FC236}">
                <a16:creationId xmlns:a16="http://schemas.microsoft.com/office/drawing/2014/main" id="{B86C8225-97CF-431A-A726-095DEC0A7FC0}"/>
              </a:ext>
            </a:extLst>
          </p:cNvPr>
          <p:cNvGraphicFramePr>
            <a:graphicFrameLocks/>
          </p:cNvGraphicFramePr>
          <p:nvPr>
            <p:extLst>
              <p:ext uri="{D42A27DB-BD31-4B8C-83A1-F6EECF244321}">
                <p14:modId xmlns:p14="http://schemas.microsoft.com/office/powerpoint/2010/main" val="4134741010"/>
              </p:ext>
            </p:extLst>
          </p:nvPr>
        </p:nvGraphicFramePr>
        <p:xfrm>
          <a:off x="2095500" y="1309255"/>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663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47</a:t>
            </a:fld>
            <a:endParaRPr lang="en-US"/>
          </a:p>
        </p:txBody>
      </p:sp>
      <p:graphicFrame>
        <p:nvGraphicFramePr>
          <p:cNvPr id="6" name="Chart 5">
            <a:extLst>
              <a:ext uri="{FF2B5EF4-FFF2-40B4-BE49-F238E27FC236}">
                <a16:creationId xmlns:a16="http://schemas.microsoft.com/office/drawing/2014/main" id="{D4DE6DA5-38BD-4B6F-92BF-6D4898F68461}"/>
              </a:ext>
            </a:extLst>
          </p:cNvPr>
          <p:cNvGraphicFramePr>
            <a:graphicFrameLocks/>
          </p:cNvGraphicFramePr>
          <p:nvPr>
            <p:extLst>
              <p:ext uri="{D42A27DB-BD31-4B8C-83A1-F6EECF244321}">
                <p14:modId xmlns:p14="http://schemas.microsoft.com/office/powerpoint/2010/main" val="893572696"/>
              </p:ext>
            </p:extLst>
          </p:nvPr>
        </p:nvGraphicFramePr>
        <p:xfrm>
          <a:off x="6324600" y="1508443"/>
          <a:ext cx="5029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5A0EC76-B35C-4C74-9FB1-8F083A9D157B}"/>
              </a:ext>
            </a:extLst>
          </p:cNvPr>
          <p:cNvGraphicFramePr>
            <a:graphicFrameLocks/>
          </p:cNvGraphicFramePr>
          <p:nvPr>
            <p:extLst>
              <p:ext uri="{D42A27DB-BD31-4B8C-83A1-F6EECF244321}">
                <p14:modId xmlns:p14="http://schemas.microsoft.com/office/powerpoint/2010/main" val="1801084934"/>
              </p:ext>
            </p:extLst>
          </p:nvPr>
        </p:nvGraphicFramePr>
        <p:xfrm>
          <a:off x="838201" y="1508443"/>
          <a:ext cx="50292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76149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48</a:t>
            </a:fld>
            <a:endParaRPr lang="en-US"/>
          </a:p>
        </p:txBody>
      </p:sp>
      <p:graphicFrame>
        <p:nvGraphicFramePr>
          <p:cNvPr id="5" name="Chart 4">
            <a:extLst>
              <a:ext uri="{FF2B5EF4-FFF2-40B4-BE49-F238E27FC236}">
                <a16:creationId xmlns:a16="http://schemas.microsoft.com/office/drawing/2014/main" id="{C6C2C459-C7C9-4B95-A5A5-559C5C4474E7}"/>
              </a:ext>
            </a:extLst>
          </p:cNvPr>
          <p:cNvGraphicFramePr>
            <a:graphicFrameLocks noGrp="1"/>
          </p:cNvGraphicFramePr>
          <p:nvPr>
            <p:extLst>
              <p:ext uri="{D42A27DB-BD31-4B8C-83A1-F6EECF244321}">
                <p14:modId xmlns:p14="http://schemas.microsoft.com/office/powerpoint/2010/main" val="2584276803"/>
              </p:ext>
            </p:extLst>
          </p:nvPr>
        </p:nvGraphicFramePr>
        <p:xfrm>
          <a:off x="2095500" y="134741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8646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0BCB-8EFD-4929-98DE-AFDF251DAB23}"/>
              </a:ext>
            </a:extLst>
          </p:cNvPr>
          <p:cNvSpPr>
            <a:spLocks noGrp="1"/>
          </p:cNvSpPr>
          <p:nvPr>
            <p:ph type="title"/>
          </p:nvPr>
        </p:nvSpPr>
        <p:spPr/>
        <p:txBody>
          <a:bodyPr/>
          <a:lstStyle/>
          <a:p>
            <a:r>
              <a:rPr lang="en-US" dirty="0"/>
              <a:t>Health Indicators</a:t>
            </a:r>
          </a:p>
        </p:txBody>
      </p:sp>
      <p:sp>
        <p:nvSpPr>
          <p:cNvPr id="4" name="Slide Number Placeholder 3">
            <a:extLst>
              <a:ext uri="{FF2B5EF4-FFF2-40B4-BE49-F238E27FC236}">
                <a16:creationId xmlns:a16="http://schemas.microsoft.com/office/drawing/2014/main" id="{F2A2CCA9-A694-44C0-8ED7-AA5E13C84907}"/>
              </a:ext>
            </a:extLst>
          </p:cNvPr>
          <p:cNvSpPr>
            <a:spLocks noGrp="1"/>
          </p:cNvSpPr>
          <p:nvPr>
            <p:ph type="sldNum" sz="quarter" idx="12"/>
          </p:nvPr>
        </p:nvSpPr>
        <p:spPr/>
        <p:txBody>
          <a:bodyPr/>
          <a:lstStyle/>
          <a:p>
            <a:fld id="{9B536768-C171-4A40-86CF-A60E08BEB5A1}" type="slidenum">
              <a:rPr lang="en-US" smtClean="0"/>
              <a:t>49</a:t>
            </a:fld>
            <a:endParaRPr lang="en-US"/>
          </a:p>
        </p:txBody>
      </p:sp>
      <p:graphicFrame>
        <p:nvGraphicFramePr>
          <p:cNvPr id="5" name="Chart 4">
            <a:extLst>
              <a:ext uri="{FF2B5EF4-FFF2-40B4-BE49-F238E27FC236}">
                <a16:creationId xmlns:a16="http://schemas.microsoft.com/office/drawing/2014/main" id="{D64961E8-CD56-47D7-AE88-7BA276D98D3C}"/>
              </a:ext>
            </a:extLst>
          </p:cNvPr>
          <p:cNvGraphicFramePr>
            <a:graphicFrameLocks noGrp="1"/>
          </p:cNvGraphicFramePr>
          <p:nvPr>
            <p:extLst>
              <p:ext uri="{D42A27DB-BD31-4B8C-83A1-F6EECF244321}">
                <p14:modId xmlns:p14="http://schemas.microsoft.com/office/powerpoint/2010/main" val="1171594392"/>
              </p:ext>
            </p:extLst>
          </p:nvPr>
        </p:nvGraphicFramePr>
        <p:xfrm>
          <a:off x="2095500" y="1347416"/>
          <a:ext cx="80010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7760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E7746C1-9389-4743-BE08-A6F187B5E1F3}"/>
              </a:ext>
            </a:extLst>
          </p:cNvPr>
          <p:cNvPicPr>
            <a:picLocks noChangeAspect="1"/>
          </p:cNvPicPr>
          <p:nvPr/>
        </p:nvPicPr>
        <p:blipFill>
          <a:blip r:embed="rId3"/>
          <a:stretch>
            <a:fillRect/>
          </a:stretch>
        </p:blipFill>
        <p:spPr>
          <a:xfrm>
            <a:off x="0" y="192325"/>
            <a:ext cx="12188952" cy="6665675"/>
          </a:xfrm>
          <a:prstGeom prst="rect">
            <a:avLst/>
          </a:prstGeom>
        </p:spPr>
      </p:pic>
      <p:cxnSp>
        <p:nvCxnSpPr>
          <p:cNvPr id="12" name="Straight Arrow Connector 11">
            <a:extLst>
              <a:ext uri="{FF2B5EF4-FFF2-40B4-BE49-F238E27FC236}">
                <a16:creationId xmlns:a16="http://schemas.microsoft.com/office/drawing/2014/main" id="{C2347EE7-F6C2-4B6F-A7C9-C33FF0DF5F36}"/>
              </a:ext>
            </a:extLst>
          </p:cNvPr>
          <p:cNvCxnSpPr/>
          <p:nvPr/>
        </p:nvCxnSpPr>
        <p:spPr>
          <a:xfrm>
            <a:off x="489098" y="2785730"/>
            <a:ext cx="10632" cy="306217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83872C-B4BD-467C-A9C4-4F828D079982}"/>
              </a:ext>
            </a:extLst>
          </p:cNvPr>
          <p:cNvSpPr txBox="1"/>
          <p:nvPr/>
        </p:nvSpPr>
        <p:spPr>
          <a:xfrm>
            <a:off x="84082" y="2404362"/>
            <a:ext cx="3094075" cy="369332"/>
          </a:xfrm>
          <a:prstGeom prst="rect">
            <a:avLst/>
          </a:prstGeom>
          <a:noFill/>
        </p:spPr>
        <p:txBody>
          <a:bodyPr wrap="square" rtlCol="0">
            <a:spAutoFit/>
          </a:bodyPr>
          <a:lstStyle/>
          <a:p>
            <a:r>
              <a:rPr lang="en-US" dirty="0">
                <a:solidFill>
                  <a:srgbClr val="FF0000"/>
                </a:solidFill>
              </a:rPr>
              <a:t>Join Audio, Mute On/Off</a:t>
            </a:r>
          </a:p>
        </p:txBody>
      </p:sp>
      <p:cxnSp>
        <p:nvCxnSpPr>
          <p:cNvPr id="14" name="Straight Arrow Connector 13">
            <a:extLst>
              <a:ext uri="{FF2B5EF4-FFF2-40B4-BE49-F238E27FC236}">
                <a16:creationId xmlns:a16="http://schemas.microsoft.com/office/drawing/2014/main" id="{EAE5D856-842F-480D-96CF-B077506B2E0C}"/>
              </a:ext>
            </a:extLst>
          </p:cNvPr>
          <p:cNvCxnSpPr/>
          <p:nvPr/>
        </p:nvCxnSpPr>
        <p:spPr>
          <a:xfrm flipH="1">
            <a:off x="1417674" y="4316818"/>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BA3B680-147F-455B-BB1C-6CF6BBA5E939}"/>
              </a:ext>
            </a:extLst>
          </p:cNvPr>
          <p:cNvSpPr txBox="1"/>
          <p:nvPr/>
        </p:nvSpPr>
        <p:spPr>
          <a:xfrm>
            <a:off x="652131" y="3947485"/>
            <a:ext cx="3094075" cy="369332"/>
          </a:xfrm>
          <a:prstGeom prst="rect">
            <a:avLst/>
          </a:prstGeom>
          <a:noFill/>
        </p:spPr>
        <p:txBody>
          <a:bodyPr wrap="square" rtlCol="0">
            <a:spAutoFit/>
          </a:bodyPr>
          <a:lstStyle/>
          <a:p>
            <a:r>
              <a:rPr lang="en-US" dirty="0">
                <a:solidFill>
                  <a:srgbClr val="FF0000"/>
                </a:solidFill>
              </a:rPr>
              <a:t>Turn Video On/Off</a:t>
            </a:r>
          </a:p>
        </p:txBody>
      </p:sp>
      <p:cxnSp>
        <p:nvCxnSpPr>
          <p:cNvPr id="16" name="Straight Arrow Connector 15">
            <a:extLst>
              <a:ext uri="{FF2B5EF4-FFF2-40B4-BE49-F238E27FC236}">
                <a16:creationId xmlns:a16="http://schemas.microsoft.com/office/drawing/2014/main" id="{81676237-6906-4D7B-A0C8-4D94CB7F3F21}"/>
              </a:ext>
            </a:extLst>
          </p:cNvPr>
          <p:cNvCxnSpPr/>
          <p:nvPr/>
        </p:nvCxnSpPr>
        <p:spPr>
          <a:xfrm flipH="1">
            <a:off x="4408967" y="4316817"/>
            <a:ext cx="7089" cy="153108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B860EBB-562D-434F-927A-D93CD120CC24}"/>
              </a:ext>
            </a:extLst>
          </p:cNvPr>
          <p:cNvSpPr txBox="1"/>
          <p:nvPr/>
        </p:nvSpPr>
        <p:spPr>
          <a:xfrm>
            <a:off x="2420669" y="3745746"/>
            <a:ext cx="2269088" cy="646331"/>
          </a:xfrm>
          <a:prstGeom prst="rect">
            <a:avLst/>
          </a:prstGeom>
          <a:noFill/>
        </p:spPr>
        <p:txBody>
          <a:bodyPr wrap="square" rtlCol="0">
            <a:spAutoFit/>
          </a:bodyPr>
          <a:lstStyle/>
          <a:p>
            <a:r>
              <a:rPr lang="en-US" dirty="0">
                <a:solidFill>
                  <a:srgbClr val="FF0000"/>
                </a:solidFill>
              </a:rPr>
              <a:t>Open/close participant list or chat</a:t>
            </a:r>
          </a:p>
        </p:txBody>
      </p:sp>
      <p:cxnSp>
        <p:nvCxnSpPr>
          <p:cNvPr id="19" name="Straight Arrow Connector 18">
            <a:extLst>
              <a:ext uri="{FF2B5EF4-FFF2-40B4-BE49-F238E27FC236}">
                <a16:creationId xmlns:a16="http://schemas.microsoft.com/office/drawing/2014/main" id="{A31D5898-18A0-468E-B64A-A9EB2DA00864}"/>
              </a:ext>
            </a:extLst>
          </p:cNvPr>
          <p:cNvCxnSpPr>
            <a:cxnSpLocks/>
          </p:cNvCxnSpPr>
          <p:nvPr/>
        </p:nvCxnSpPr>
        <p:spPr>
          <a:xfrm flipV="1">
            <a:off x="4568457" y="3753568"/>
            <a:ext cx="3965943" cy="56325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B39902-1E37-41A0-A32B-461F22EAC084}"/>
              </a:ext>
            </a:extLst>
          </p:cNvPr>
          <p:cNvCxnSpPr>
            <a:cxnSpLocks/>
          </p:cNvCxnSpPr>
          <p:nvPr/>
        </p:nvCxnSpPr>
        <p:spPr>
          <a:xfrm flipV="1">
            <a:off x="4633009" y="671198"/>
            <a:ext cx="3974615" cy="355664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E6A396-C220-4AB0-BD3D-42AD676C72E0}"/>
              </a:ext>
            </a:extLst>
          </p:cNvPr>
          <p:cNvCxnSpPr/>
          <p:nvPr/>
        </p:nvCxnSpPr>
        <p:spPr>
          <a:xfrm flipH="1">
            <a:off x="5326912" y="2115879"/>
            <a:ext cx="7088" cy="3732027"/>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8BD6329-8601-4F8C-8DDB-C7C626B9AFD3}"/>
              </a:ext>
            </a:extLst>
          </p:cNvPr>
          <p:cNvSpPr txBox="1"/>
          <p:nvPr/>
        </p:nvSpPr>
        <p:spPr>
          <a:xfrm>
            <a:off x="4661889" y="1710367"/>
            <a:ext cx="3094075" cy="369332"/>
          </a:xfrm>
          <a:prstGeom prst="rect">
            <a:avLst/>
          </a:prstGeom>
          <a:noFill/>
        </p:spPr>
        <p:txBody>
          <a:bodyPr wrap="square" rtlCol="0">
            <a:spAutoFit/>
          </a:bodyPr>
          <a:lstStyle/>
          <a:p>
            <a:r>
              <a:rPr lang="en-US" dirty="0">
                <a:solidFill>
                  <a:srgbClr val="FF0000"/>
                </a:solidFill>
              </a:rPr>
              <a:t>Share screen</a:t>
            </a:r>
          </a:p>
        </p:txBody>
      </p:sp>
      <p:cxnSp>
        <p:nvCxnSpPr>
          <p:cNvPr id="24" name="Straight Arrow Connector 23">
            <a:extLst>
              <a:ext uri="{FF2B5EF4-FFF2-40B4-BE49-F238E27FC236}">
                <a16:creationId xmlns:a16="http://schemas.microsoft.com/office/drawing/2014/main" id="{4BCD0B92-65FE-40C8-9F3B-C9206B785335}"/>
              </a:ext>
            </a:extLst>
          </p:cNvPr>
          <p:cNvCxnSpPr/>
          <p:nvPr/>
        </p:nvCxnSpPr>
        <p:spPr>
          <a:xfrm flipH="1">
            <a:off x="6209412" y="4285656"/>
            <a:ext cx="14178" cy="158779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736139D-4E0B-43B5-8AA3-658DF15E2D62}"/>
              </a:ext>
            </a:extLst>
          </p:cNvPr>
          <p:cNvSpPr txBox="1"/>
          <p:nvPr/>
        </p:nvSpPr>
        <p:spPr>
          <a:xfrm>
            <a:off x="5674240" y="3906362"/>
            <a:ext cx="3094075" cy="369332"/>
          </a:xfrm>
          <a:prstGeom prst="rect">
            <a:avLst/>
          </a:prstGeom>
          <a:noFill/>
        </p:spPr>
        <p:txBody>
          <a:bodyPr wrap="square" rtlCol="0">
            <a:spAutoFit/>
          </a:bodyPr>
          <a:lstStyle/>
          <a:p>
            <a:r>
              <a:rPr lang="en-US" dirty="0">
                <a:solidFill>
                  <a:srgbClr val="FF0000"/>
                </a:solidFill>
              </a:rPr>
              <a:t>Reactions</a:t>
            </a:r>
          </a:p>
        </p:txBody>
      </p:sp>
      <p:cxnSp>
        <p:nvCxnSpPr>
          <p:cNvPr id="26" name="Straight Arrow Connector 25">
            <a:extLst>
              <a:ext uri="{FF2B5EF4-FFF2-40B4-BE49-F238E27FC236}">
                <a16:creationId xmlns:a16="http://schemas.microsoft.com/office/drawing/2014/main" id="{BA4B8EB8-66B4-4D6D-8E20-3D173CF57A98}"/>
              </a:ext>
            </a:extLst>
          </p:cNvPr>
          <p:cNvCxnSpPr>
            <a:cxnSpLocks/>
          </p:cNvCxnSpPr>
          <p:nvPr/>
        </p:nvCxnSpPr>
        <p:spPr>
          <a:xfrm>
            <a:off x="9304623" y="4132151"/>
            <a:ext cx="0" cy="143447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BD18AD5-7AEC-488E-8501-74BEEDEF0A66}"/>
              </a:ext>
            </a:extLst>
          </p:cNvPr>
          <p:cNvCxnSpPr>
            <a:cxnSpLocks/>
          </p:cNvCxnSpPr>
          <p:nvPr/>
        </p:nvCxnSpPr>
        <p:spPr>
          <a:xfrm flipH="1">
            <a:off x="3305693" y="4358358"/>
            <a:ext cx="1050408" cy="171541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2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7"/>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4"/>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2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2"/>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P spid="17" grpId="0"/>
      <p:bldP spid="17" grpId="1"/>
      <p:bldP spid="23" grpId="0"/>
      <p:bldP spid="23" grpId="1"/>
      <p:bldP spid="25" grpId="0"/>
      <p:bldP spid="25"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542E9-3609-429E-BC68-BBD1E6DBFA44}"/>
              </a:ext>
            </a:extLst>
          </p:cNvPr>
          <p:cNvSpPr>
            <a:spLocks noGrp="1"/>
          </p:cNvSpPr>
          <p:nvPr>
            <p:ph type="title"/>
          </p:nvPr>
        </p:nvSpPr>
        <p:spPr/>
        <p:txBody>
          <a:bodyPr>
            <a:normAutofit/>
          </a:bodyPr>
          <a:lstStyle/>
          <a:p>
            <a:r>
              <a:rPr lang="en-US" dirty="0"/>
              <a:t>Breakout Discussions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50</a:t>
            </a:fld>
            <a:endParaRPr lang="en-US"/>
          </a:p>
        </p:txBody>
      </p:sp>
    </p:spTree>
    <p:extLst>
      <p:ext uri="{BB962C8B-B14F-4D97-AF65-F5344CB8AC3E}">
        <p14:creationId xmlns:p14="http://schemas.microsoft.com/office/powerpoint/2010/main" val="28336827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1E928-9896-488D-9448-B3CE46F00291}"/>
              </a:ext>
            </a:extLst>
          </p:cNvPr>
          <p:cNvSpPr>
            <a:spLocks noGrp="1"/>
          </p:cNvSpPr>
          <p:nvPr>
            <p:ph type="title"/>
          </p:nvPr>
        </p:nvSpPr>
        <p:spPr/>
        <p:txBody>
          <a:bodyPr>
            <a:normAutofit/>
          </a:bodyPr>
          <a:lstStyle/>
          <a:p>
            <a:r>
              <a:rPr lang="en-US" dirty="0"/>
              <a:t>Reconvene</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51</a:t>
            </a:fld>
            <a:endParaRPr lang="en-US"/>
          </a:p>
        </p:txBody>
      </p:sp>
    </p:spTree>
    <p:extLst>
      <p:ext uri="{BB962C8B-B14F-4D97-AF65-F5344CB8AC3E}">
        <p14:creationId xmlns:p14="http://schemas.microsoft.com/office/powerpoint/2010/main" val="27612172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11591E-7E49-4106-93E5-E4006F8EB7C5}"/>
              </a:ext>
            </a:extLst>
          </p:cNvPr>
          <p:cNvSpPr>
            <a:spLocks noGrp="1"/>
          </p:cNvSpPr>
          <p:nvPr>
            <p:ph type="title"/>
          </p:nvPr>
        </p:nvSpPr>
        <p:spPr/>
        <p:txBody>
          <a:bodyPr>
            <a:normAutofit/>
          </a:bodyPr>
          <a:lstStyle/>
          <a:p>
            <a:r>
              <a:rPr lang="en-US" dirty="0"/>
              <a:t>Wrap up and Next Steps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4294967295"/>
          </p:nvPr>
        </p:nvSpPr>
        <p:spPr>
          <a:xfrm>
            <a:off x="9448800" y="6356350"/>
            <a:ext cx="2743200" cy="365125"/>
          </a:xfrm>
        </p:spPr>
        <p:txBody>
          <a:bodyPr/>
          <a:lstStyle/>
          <a:p>
            <a:fld id="{9B536768-C171-4A40-86CF-A60E08BEB5A1}" type="slidenum">
              <a:rPr lang="en-US" smtClean="0"/>
              <a:t>52</a:t>
            </a:fld>
            <a:endParaRPr lang="en-US"/>
          </a:p>
        </p:txBody>
      </p:sp>
    </p:spTree>
    <p:extLst>
      <p:ext uri="{BB962C8B-B14F-4D97-AF65-F5344CB8AC3E}">
        <p14:creationId xmlns:p14="http://schemas.microsoft.com/office/powerpoint/2010/main" val="3996175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92F8DF-3E66-499B-AEEA-60EB2F661EC5}"/>
              </a:ext>
            </a:extLst>
          </p:cNvPr>
          <p:cNvSpPr>
            <a:spLocks noGrp="1"/>
          </p:cNvSpPr>
          <p:nvPr>
            <p:ph type="title"/>
          </p:nvPr>
        </p:nvSpPr>
        <p:spPr/>
        <p:txBody>
          <a:bodyPr/>
          <a:lstStyle/>
          <a:p>
            <a:r>
              <a:rPr lang="en-US" dirty="0"/>
              <a:t>Contacts</a:t>
            </a:r>
          </a:p>
        </p:txBody>
      </p:sp>
      <p:sp>
        <p:nvSpPr>
          <p:cNvPr id="5" name="Content Placeholder 4">
            <a:extLst>
              <a:ext uri="{FF2B5EF4-FFF2-40B4-BE49-F238E27FC236}">
                <a16:creationId xmlns:a16="http://schemas.microsoft.com/office/drawing/2014/main" id="{8971EC0D-4C7B-47CD-AF0B-1159E0838D4B}"/>
              </a:ext>
            </a:extLst>
          </p:cNvPr>
          <p:cNvSpPr>
            <a:spLocks noGrp="1"/>
          </p:cNvSpPr>
          <p:nvPr>
            <p:ph idx="1"/>
          </p:nvPr>
        </p:nvSpPr>
        <p:spPr>
          <a:xfrm>
            <a:off x="838200" y="1151332"/>
            <a:ext cx="8555182" cy="4568701"/>
          </a:xfrm>
        </p:spPr>
        <p:txBody>
          <a:bodyPr>
            <a:normAutofit fontScale="85000" lnSpcReduction="20000"/>
          </a:bodyPr>
          <a:lstStyle/>
          <a:p>
            <a:pPr>
              <a:lnSpc>
                <a:spcPct val="120000"/>
              </a:lnSpc>
              <a:spcBef>
                <a:spcPts val="600"/>
              </a:spcBef>
              <a:spcAft>
                <a:spcPts val="600"/>
              </a:spcAft>
            </a:pPr>
            <a:r>
              <a:rPr lang="en-US" sz="2100" b="1" dirty="0">
                <a:solidFill>
                  <a:srgbClr val="444444"/>
                </a:solidFill>
              </a:rPr>
              <a:t>Holly Lasagna</a:t>
            </a:r>
            <a:r>
              <a:rPr lang="en-US" sz="2100" dirty="0">
                <a:solidFill>
                  <a:srgbClr val="444444"/>
                </a:solidFill>
              </a:rPr>
              <a:t>, Health Promotion Manager, Healthy Androscoggin</a:t>
            </a:r>
          </a:p>
          <a:p>
            <a:pPr marL="0" indent="0">
              <a:lnSpc>
                <a:spcPct val="120000"/>
              </a:lnSpc>
              <a:spcBef>
                <a:spcPts val="600"/>
              </a:spcBef>
              <a:spcAft>
                <a:spcPts val="600"/>
              </a:spcAft>
              <a:buNone/>
            </a:pPr>
            <a:r>
              <a:rPr lang="en-US" sz="2100" dirty="0">
                <a:solidFill>
                  <a:srgbClr val="444444"/>
                </a:solidFill>
              </a:rPr>
              <a:t>	Central Maine Medical Center</a:t>
            </a:r>
          </a:p>
          <a:p>
            <a:pPr marL="0" indent="0">
              <a:lnSpc>
                <a:spcPct val="120000"/>
              </a:lnSpc>
              <a:spcBef>
                <a:spcPts val="600"/>
              </a:spcBef>
              <a:spcAft>
                <a:spcPts val="600"/>
              </a:spcAft>
              <a:buNone/>
            </a:pPr>
            <a:r>
              <a:rPr lang="en-US" sz="2100" dirty="0">
                <a:solidFill>
                  <a:srgbClr val="444444"/>
                </a:solidFill>
              </a:rPr>
              <a:t>	 </a:t>
            </a:r>
            <a:r>
              <a:rPr lang="en-US" sz="2100" u="sng" dirty="0">
                <a:hlinkClick r:id="rId2"/>
              </a:rPr>
              <a:t>holly.lasagna1@cmhc.org</a:t>
            </a:r>
            <a:r>
              <a:rPr lang="en-US" sz="2100" dirty="0">
                <a:solidFill>
                  <a:srgbClr val="444444"/>
                </a:solidFill>
              </a:rPr>
              <a:t>		207-795-5990</a:t>
            </a:r>
          </a:p>
          <a:p>
            <a:pPr marL="0" indent="0">
              <a:lnSpc>
                <a:spcPct val="120000"/>
              </a:lnSpc>
              <a:spcBef>
                <a:spcPts val="600"/>
              </a:spcBef>
              <a:spcAft>
                <a:spcPts val="600"/>
              </a:spcAft>
              <a:buNone/>
            </a:pPr>
            <a:endParaRPr lang="en-US" sz="2100" dirty="0">
              <a:solidFill>
                <a:srgbClr val="444444"/>
              </a:solidFill>
            </a:endParaRPr>
          </a:p>
          <a:p>
            <a:pPr>
              <a:lnSpc>
                <a:spcPct val="120000"/>
              </a:lnSpc>
              <a:spcBef>
                <a:spcPts val="600"/>
              </a:spcBef>
              <a:spcAft>
                <a:spcPts val="600"/>
              </a:spcAft>
            </a:pPr>
            <a:r>
              <a:rPr lang="en-US" sz="2100" b="1" dirty="0">
                <a:solidFill>
                  <a:srgbClr val="444444"/>
                </a:solidFill>
              </a:rPr>
              <a:t>Elizabeth Keene</a:t>
            </a:r>
            <a:r>
              <a:rPr lang="en-US" sz="2100" dirty="0">
                <a:solidFill>
                  <a:srgbClr val="444444"/>
                </a:solidFill>
              </a:rPr>
              <a:t>, VP, Mission Integration</a:t>
            </a:r>
          </a:p>
          <a:p>
            <a:pPr marL="0" indent="0">
              <a:lnSpc>
                <a:spcPct val="120000"/>
              </a:lnSpc>
              <a:spcBef>
                <a:spcPts val="600"/>
              </a:spcBef>
              <a:spcAft>
                <a:spcPts val="600"/>
              </a:spcAft>
              <a:buNone/>
            </a:pPr>
            <a:r>
              <a:rPr lang="en-US" sz="2100" dirty="0">
                <a:solidFill>
                  <a:srgbClr val="444444"/>
                </a:solidFill>
              </a:rPr>
              <a:t>	St. Mary’s Regional Medical Center</a:t>
            </a:r>
          </a:p>
          <a:p>
            <a:pPr marL="0" indent="0">
              <a:lnSpc>
                <a:spcPct val="120000"/>
              </a:lnSpc>
              <a:spcBef>
                <a:spcPts val="600"/>
              </a:spcBef>
              <a:spcAft>
                <a:spcPts val="600"/>
              </a:spcAft>
              <a:buNone/>
            </a:pPr>
            <a:r>
              <a:rPr lang="en-US" sz="2100" dirty="0">
                <a:solidFill>
                  <a:srgbClr val="444444"/>
                </a:solidFill>
              </a:rPr>
              <a:t>	</a:t>
            </a:r>
            <a:r>
              <a:rPr lang="en-US" sz="2100" dirty="0">
                <a:solidFill>
                  <a:srgbClr val="444444"/>
                </a:solidFill>
                <a:hlinkClick r:id="rId3"/>
              </a:rPr>
              <a:t>ekeene@stmarysmaine.com</a:t>
            </a:r>
            <a:r>
              <a:rPr lang="en-US" sz="2100" dirty="0">
                <a:solidFill>
                  <a:srgbClr val="444444"/>
                </a:solidFill>
              </a:rPr>
              <a:t>	207-777-8806</a:t>
            </a:r>
          </a:p>
          <a:p>
            <a:pPr marL="0" indent="0">
              <a:lnSpc>
                <a:spcPct val="120000"/>
              </a:lnSpc>
              <a:spcBef>
                <a:spcPts val="600"/>
              </a:spcBef>
              <a:spcAft>
                <a:spcPts val="600"/>
              </a:spcAft>
              <a:buNone/>
            </a:pPr>
            <a:endParaRPr lang="en-US" sz="2100" dirty="0">
              <a:solidFill>
                <a:srgbClr val="444444"/>
              </a:solidFill>
            </a:endParaRPr>
          </a:p>
          <a:p>
            <a:pPr>
              <a:lnSpc>
                <a:spcPct val="120000"/>
              </a:lnSpc>
              <a:spcBef>
                <a:spcPts val="600"/>
              </a:spcBef>
              <a:spcAft>
                <a:spcPts val="600"/>
              </a:spcAft>
            </a:pPr>
            <a:r>
              <a:rPr lang="en-US" sz="2100" b="1" dirty="0">
                <a:solidFill>
                  <a:srgbClr val="444444"/>
                </a:solidFill>
              </a:rPr>
              <a:t>Jo Morrissey</a:t>
            </a:r>
            <a:r>
              <a:rPr lang="en-US" sz="2100" dirty="0">
                <a:solidFill>
                  <a:srgbClr val="444444"/>
                </a:solidFill>
              </a:rPr>
              <a:t>, Program Manager, </a:t>
            </a:r>
          </a:p>
          <a:p>
            <a:pPr marL="457200" lvl="1" indent="0">
              <a:lnSpc>
                <a:spcPct val="120000"/>
              </a:lnSpc>
              <a:spcBef>
                <a:spcPts val="600"/>
              </a:spcBef>
              <a:spcAft>
                <a:spcPts val="600"/>
              </a:spcAft>
              <a:buNone/>
            </a:pPr>
            <a:r>
              <a:rPr lang="en-US" sz="2100" dirty="0">
                <a:solidFill>
                  <a:srgbClr val="444444"/>
                </a:solidFill>
              </a:rPr>
              <a:t>Maine Shared CHNA </a:t>
            </a:r>
          </a:p>
          <a:p>
            <a:pPr marL="457200" lvl="1" indent="0">
              <a:buNone/>
            </a:pPr>
            <a:r>
              <a:rPr lang="en-US" sz="2100" dirty="0">
                <a:hlinkClick r:id="rId4"/>
              </a:rPr>
              <a:t>info@mainechna.org</a:t>
            </a:r>
            <a:r>
              <a:rPr lang="en-US" sz="2100" dirty="0"/>
              <a:t>  </a:t>
            </a:r>
          </a:p>
          <a:p>
            <a:endParaRPr lang="en-US" dirty="0"/>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91814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A464-1F9B-4B52-8394-B45C85E08658}"/>
              </a:ext>
            </a:extLst>
          </p:cNvPr>
          <p:cNvSpPr>
            <a:spLocks noGrp="1"/>
          </p:cNvSpPr>
          <p:nvPr>
            <p:ph type="title"/>
          </p:nvPr>
        </p:nvSpPr>
        <p:spPr/>
        <p:txBody>
          <a:bodyPr/>
          <a:lstStyle/>
          <a:p>
            <a:r>
              <a:rPr lang="en-US" dirty="0"/>
              <a:t>Matching Interests</a:t>
            </a:r>
          </a:p>
        </p:txBody>
      </p:sp>
      <p:sp>
        <p:nvSpPr>
          <p:cNvPr id="5" name="Slide Number Placeholder 4">
            <a:extLst>
              <a:ext uri="{FF2B5EF4-FFF2-40B4-BE49-F238E27FC236}">
                <a16:creationId xmlns:a16="http://schemas.microsoft.com/office/drawing/2014/main" id="{E7C81B8E-3E42-4E04-B98C-BA45C004C380}"/>
              </a:ext>
            </a:extLst>
          </p:cNvPr>
          <p:cNvSpPr>
            <a:spLocks noGrp="1"/>
          </p:cNvSpPr>
          <p:nvPr>
            <p:ph type="sldNum" sz="quarter" idx="12"/>
          </p:nvPr>
        </p:nvSpPr>
        <p:spPr/>
        <p:txBody>
          <a:bodyPr/>
          <a:lstStyle/>
          <a:p>
            <a:fld id="{9B536768-C171-4A40-86CF-A60E08BEB5A1}" type="slidenum">
              <a:rPr lang="en-US" smtClean="0"/>
              <a:t>6</a:t>
            </a:fld>
            <a:endParaRPr lang="en-US"/>
          </a:p>
        </p:txBody>
      </p:sp>
      <p:sp>
        <p:nvSpPr>
          <p:cNvPr id="4" name="Oval 3">
            <a:extLst>
              <a:ext uri="{FF2B5EF4-FFF2-40B4-BE49-F238E27FC236}">
                <a16:creationId xmlns:a16="http://schemas.microsoft.com/office/drawing/2014/main" id="{89EAA11A-628E-47C4-A1F7-D073EAECA354}"/>
              </a:ext>
            </a:extLst>
          </p:cNvPr>
          <p:cNvSpPr/>
          <p:nvPr/>
        </p:nvSpPr>
        <p:spPr>
          <a:xfrm>
            <a:off x="5103718" y="1621398"/>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pic>
        <p:nvPicPr>
          <p:cNvPr id="6" name="Picture 5">
            <a:extLst>
              <a:ext uri="{FF2B5EF4-FFF2-40B4-BE49-F238E27FC236}">
                <a16:creationId xmlns:a16="http://schemas.microsoft.com/office/drawing/2014/main" id="{405392F1-07CD-49F5-9821-1D1353357938}"/>
              </a:ext>
            </a:extLst>
          </p:cNvPr>
          <p:cNvPicPr>
            <a:picLocks/>
          </p:cNvPicPr>
          <p:nvPr/>
        </p:nvPicPr>
        <p:blipFill rotWithShape="1">
          <a:blip r:embed="rId3" cstate="print">
            <a:extLst>
              <a:ext uri="{28A0092B-C50C-407E-A947-70E740481C1C}">
                <a14:useLocalDpi xmlns:a14="http://schemas.microsoft.com/office/drawing/2010/main" val="0"/>
              </a:ext>
            </a:extLst>
          </a:blip>
          <a:srcRect r="63516"/>
          <a:stretch/>
        </p:blipFill>
        <p:spPr bwMode="auto">
          <a:xfrm>
            <a:off x="3134899" y="2766489"/>
            <a:ext cx="1920240" cy="192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667B849D-0BCE-4985-A91B-06F32A77EB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9424"/>
          <a:stretch/>
        </p:blipFill>
        <p:spPr bwMode="auto">
          <a:xfrm>
            <a:off x="7584201" y="2804199"/>
            <a:ext cx="1258353" cy="168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65F4D93-A382-4A26-B606-99FC80A882FA}"/>
              </a:ext>
            </a:extLst>
          </p:cNvPr>
          <p:cNvSpPr txBox="1"/>
          <p:nvPr/>
        </p:nvSpPr>
        <p:spPr>
          <a:xfrm>
            <a:off x="5083238" y="3125267"/>
            <a:ext cx="2096086" cy="1323439"/>
          </a:xfrm>
          <a:prstGeom prst="rect">
            <a:avLst/>
          </a:prstGeom>
          <a:noFill/>
        </p:spPr>
        <p:txBody>
          <a:bodyPr wrap="square" rtlCol="0">
            <a:spAutoFit/>
          </a:bodyPr>
          <a:lstStyle/>
          <a:p>
            <a:pPr algn="ctr"/>
            <a:r>
              <a:rPr lang="en-US" sz="2000" b="1" dirty="0">
                <a:solidFill>
                  <a:schemeClr val="accent2"/>
                </a:solidFill>
                <a:latin typeface="Arial" panose="020B0604020202020204" pitchFamily="34" charset="0"/>
                <a:cs typeface="Arial" panose="020B0604020202020204" pitchFamily="34" charset="0"/>
              </a:rPr>
              <a:t>Maine Shared </a:t>
            </a:r>
          </a:p>
          <a:p>
            <a:pPr algn="ctr"/>
            <a:r>
              <a:rPr lang="en-US" sz="2000" b="1" dirty="0">
                <a:solidFill>
                  <a:schemeClr val="accent2"/>
                </a:solidFill>
                <a:latin typeface="Arial" panose="020B0604020202020204" pitchFamily="34" charset="0"/>
                <a:cs typeface="Arial" panose="020B0604020202020204" pitchFamily="34" charset="0"/>
              </a:rPr>
              <a:t>Community </a:t>
            </a:r>
            <a:br>
              <a:rPr lang="en-US" sz="2000" b="1" dirty="0">
                <a:solidFill>
                  <a:schemeClr val="accent2"/>
                </a:solidFill>
                <a:latin typeface="Arial" panose="020B0604020202020204" pitchFamily="34" charset="0"/>
                <a:cs typeface="Arial" panose="020B0604020202020204" pitchFamily="34" charset="0"/>
              </a:rPr>
            </a:br>
            <a:r>
              <a:rPr lang="en-US" sz="2000" b="1" dirty="0">
                <a:solidFill>
                  <a:schemeClr val="accent2"/>
                </a:solidFill>
                <a:latin typeface="Arial" panose="020B0604020202020204" pitchFamily="34" charset="0"/>
                <a:cs typeface="Arial" panose="020B0604020202020204" pitchFamily="34" charset="0"/>
              </a:rPr>
              <a:t>Health Needs Assessment</a:t>
            </a:r>
          </a:p>
        </p:txBody>
      </p:sp>
      <p:sp>
        <p:nvSpPr>
          <p:cNvPr id="9" name="Oval 8">
            <a:extLst>
              <a:ext uri="{FF2B5EF4-FFF2-40B4-BE49-F238E27FC236}">
                <a16:creationId xmlns:a16="http://schemas.microsoft.com/office/drawing/2014/main" id="{A44D995E-2CF0-4CB9-AAF6-1A1EE516D9CC}"/>
              </a:ext>
            </a:extLst>
          </p:cNvPr>
          <p:cNvSpPr/>
          <p:nvPr/>
        </p:nvSpPr>
        <p:spPr>
          <a:xfrm>
            <a:off x="2764100" y="1599642"/>
            <a:ext cx="4480560" cy="420624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10" name="TextBox 4">
            <a:extLst>
              <a:ext uri="{FF2B5EF4-FFF2-40B4-BE49-F238E27FC236}">
                <a16:creationId xmlns:a16="http://schemas.microsoft.com/office/drawing/2014/main" id="{ECF9FB2A-DC66-4955-8FE4-75C4F809B960}"/>
              </a:ext>
            </a:extLst>
          </p:cNvPr>
          <p:cNvSpPr txBox="1">
            <a:spLocks noChangeArrowheads="1"/>
          </p:cNvSpPr>
          <p:nvPr/>
        </p:nvSpPr>
        <p:spPr bwMode="auto">
          <a:xfrm>
            <a:off x="9754181" y="6019087"/>
            <a:ext cx="243781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000" i="1" dirty="0"/>
              <a:t>Images of PHAB and IRS from the internet</a:t>
            </a:r>
          </a:p>
        </p:txBody>
      </p:sp>
    </p:spTree>
    <p:extLst>
      <p:ext uri="{BB962C8B-B14F-4D97-AF65-F5344CB8AC3E}">
        <p14:creationId xmlns:p14="http://schemas.microsoft.com/office/powerpoint/2010/main" val="71267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F824-7A43-4834-BFB1-08C569341EEB}"/>
              </a:ext>
            </a:extLst>
          </p:cNvPr>
          <p:cNvSpPr>
            <a:spLocks noGrp="1"/>
          </p:cNvSpPr>
          <p:nvPr>
            <p:ph type="title"/>
          </p:nvPr>
        </p:nvSpPr>
        <p:spPr/>
        <p:txBody>
          <a:bodyPr/>
          <a:lstStyle/>
          <a:p>
            <a:r>
              <a:rPr lang="en-US" dirty="0"/>
              <a:t>The Evolution of an Idea…</a:t>
            </a:r>
          </a:p>
        </p:txBody>
      </p:sp>
      <p:sp>
        <p:nvSpPr>
          <p:cNvPr id="3" name="Slide Number Placeholder 2">
            <a:extLst>
              <a:ext uri="{FF2B5EF4-FFF2-40B4-BE49-F238E27FC236}">
                <a16:creationId xmlns:a16="http://schemas.microsoft.com/office/drawing/2014/main" id="{BE642C64-BB34-4CFA-B07A-E3AC390853F7}"/>
              </a:ext>
            </a:extLst>
          </p:cNvPr>
          <p:cNvSpPr>
            <a:spLocks noGrp="1"/>
          </p:cNvSpPr>
          <p:nvPr>
            <p:ph type="sldNum" sz="quarter" idx="12"/>
          </p:nvPr>
        </p:nvSpPr>
        <p:spPr>
          <a:xfrm>
            <a:off x="8610600" y="6340959"/>
            <a:ext cx="2743200" cy="365125"/>
          </a:xfrm>
        </p:spPr>
        <p:txBody>
          <a:bodyPr/>
          <a:lstStyle/>
          <a:p>
            <a:fld id="{9B536768-C171-4A40-86CF-A60E08BEB5A1}" type="slidenum">
              <a:rPr lang="en-US" smtClean="0"/>
              <a:t>7</a:t>
            </a:fld>
            <a:endParaRPr lang="en-US"/>
          </a:p>
        </p:txBody>
      </p:sp>
      <p:graphicFrame>
        <p:nvGraphicFramePr>
          <p:cNvPr id="4" name="Table 4">
            <a:extLst>
              <a:ext uri="{FF2B5EF4-FFF2-40B4-BE49-F238E27FC236}">
                <a16:creationId xmlns:a16="http://schemas.microsoft.com/office/drawing/2014/main" id="{B896A5CE-955D-4191-BA1F-AC512B45B88F}"/>
              </a:ext>
            </a:extLst>
          </p:cNvPr>
          <p:cNvGraphicFramePr>
            <a:graphicFrameLocks noGrp="1"/>
          </p:cNvGraphicFramePr>
          <p:nvPr>
            <p:extLst>
              <p:ext uri="{D42A27DB-BD31-4B8C-83A1-F6EECF244321}">
                <p14:modId xmlns:p14="http://schemas.microsoft.com/office/powerpoint/2010/main" val="2744074989"/>
              </p:ext>
            </p:extLst>
          </p:nvPr>
        </p:nvGraphicFramePr>
        <p:xfrm>
          <a:off x="764488" y="1508443"/>
          <a:ext cx="10663024" cy="4232482"/>
        </p:xfrm>
        <a:graphic>
          <a:graphicData uri="http://schemas.openxmlformats.org/drawingml/2006/table">
            <a:tbl>
              <a:tblPr bandRow="1">
                <a:tableStyleId>{5C22544A-7EE6-4342-B048-85BDC9FD1C3A}</a:tableStyleId>
              </a:tblPr>
              <a:tblGrid>
                <a:gridCol w="2665756">
                  <a:extLst>
                    <a:ext uri="{9D8B030D-6E8A-4147-A177-3AD203B41FA5}">
                      <a16:colId xmlns:a16="http://schemas.microsoft.com/office/drawing/2014/main" val="210714180"/>
                    </a:ext>
                  </a:extLst>
                </a:gridCol>
                <a:gridCol w="2665756">
                  <a:extLst>
                    <a:ext uri="{9D8B030D-6E8A-4147-A177-3AD203B41FA5}">
                      <a16:colId xmlns:a16="http://schemas.microsoft.com/office/drawing/2014/main" val="2832070079"/>
                    </a:ext>
                  </a:extLst>
                </a:gridCol>
                <a:gridCol w="2665756">
                  <a:extLst>
                    <a:ext uri="{9D8B030D-6E8A-4147-A177-3AD203B41FA5}">
                      <a16:colId xmlns:a16="http://schemas.microsoft.com/office/drawing/2014/main" val="391589670"/>
                    </a:ext>
                  </a:extLst>
                </a:gridCol>
                <a:gridCol w="2665756">
                  <a:extLst>
                    <a:ext uri="{9D8B030D-6E8A-4147-A177-3AD203B41FA5}">
                      <a16:colId xmlns:a16="http://schemas.microsoft.com/office/drawing/2014/main" val="1624228692"/>
                    </a:ext>
                  </a:extLst>
                </a:gridCol>
              </a:tblGrid>
              <a:tr h="982109">
                <a:tc>
                  <a:txBody>
                    <a:bodyPr/>
                    <a:lstStyle/>
                    <a:p>
                      <a:pPr algn="ctr"/>
                      <a:r>
                        <a:rPr lang="en-US" sz="2800" b="1" dirty="0">
                          <a:solidFill>
                            <a:schemeClr val="bg1"/>
                          </a:solidFill>
                          <a:latin typeface="Arial Narrow" panose="020B0606020202030204" pitchFamily="34" charset="0"/>
                          <a:cs typeface="Arial" panose="020B0604020202020204" pitchFamily="34" charset="0"/>
                        </a:rPr>
                        <a:t>2010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schemeClr val="bg1"/>
                          </a:solidFill>
                          <a:latin typeface="Arial Narrow" panose="020B0606020202030204" pitchFamily="34" charset="0"/>
                          <a:cs typeface="Arial" panose="020B0604020202020204" pitchFamily="34" charset="0"/>
                        </a:rPr>
                        <a:t>OneMaine</a:t>
                      </a:r>
                      <a:endParaRPr lang="en-US" sz="2400" b="1" dirty="0">
                        <a:solidFill>
                          <a:schemeClr val="bg1"/>
                        </a:solidFill>
                        <a:latin typeface="Arial Narrow" panose="020B0606020202030204" pitchFamily="34" charset="0"/>
                        <a:cs typeface="Arial" panose="020B0604020202020204" pitchFamily="34" charset="0"/>
                      </a:endParaRP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SHNAPP</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1"/>
                    </a:solidFill>
                  </a:tcPr>
                </a:tc>
                <a:tc>
                  <a:txBody>
                    <a:bodyPr/>
                    <a:lstStyle/>
                    <a:p>
                      <a:pPr algn="ctr"/>
                      <a:r>
                        <a:rPr lang="en-US" sz="2800" b="1" dirty="0">
                          <a:solidFill>
                            <a:schemeClr val="bg1"/>
                          </a:solidFill>
                          <a:latin typeface="Arial Narrow" panose="020B0606020202030204" pitchFamily="34" charset="0"/>
                          <a:cs typeface="Arial" panose="020B0604020202020204" pitchFamily="34" charset="0"/>
                        </a:rPr>
                        <a:t>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Arial Narrow" panose="020B0606020202030204" pitchFamily="34" charset="0"/>
                          <a:cs typeface="Arial" panose="020B0604020202020204" pitchFamily="34" charset="0"/>
                        </a:rPr>
                        <a:t>Maine Shared CHNA</a:t>
                      </a:r>
                    </a:p>
                  </a:txBody>
                  <a:tcPr anchor="ctr">
                    <a:solidFill>
                      <a:schemeClr val="accent5"/>
                    </a:solidFill>
                  </a:tcPr>
                </a:tc>
                <a:extLst>
                  <a:ext uri="{0D108BD9-81ED-4DB2-BD59-A6C34878D82A}">
                    <a16:rowId xmlns:a16="http://schemas.microsoft.com/office/drawing/2014/main" val="240855251"/>
                  </a:ext>
                </a:extLst>
              </a:tr>
              <a:tr h="3250373">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1639 Surveys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22 Mainstream Forums (live)</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2 Immigrant Forums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600"/>
                        </a:spcBef>
                      </a:pPr>
                      <a:r>
                        <a:rPr lang="en-US" sz="2000" dirty="0">
                          <a:solidFill>
                            <a:schemeClr val="tx1">
                              <a:lumMod val="75000"/>
                              <a:lumOff val="25000"/>
                            </a:schemeClr>
                          </a:solidFill>
                          <a:latin typeface="Arial" panose="020B0604020202020204" pitchFamily="34" charset="0"/>
                          <a:cs typeface="Arial" panose="020B0604020202020204" pitchFamily="34" charset="0"/>
                        </a:rPr>
                        <a:t>45 Interviews</a:t>
                      </a:r>
                    </a:p>
                    <a:p>
                      <a:pPr algn="ctr">
                        <a:spcBef>
                          <a:spcPts val="600"/>
                        </a:spcBef>
                      </a:pPr>
                      <a:endParaRPr lang="en-US" sz="2000" dirty="0">
                        <a:solidFill>
                          <a:schemeClr val="tx1">
                            <a:lumMod val="75000"/>
                            <a:lumOff val="25000"/>
                          </a:schemeClr>
                        </a:solidFill>
                        <a:latin typeface="Arial" panose="020B0604020202020204" pitchFamily="34" charset="0"/>
                        <a:cs typeface="Arial" panose="020B0604020202020204" pitchFamily="34" charset="0"/>
                      </a:endParaRPr>
                    </a:p>
                  </a:txBody>
                  <a:tcPr>
                    <a:solidFill>
                      <a:schemeClr val="accent1">
                        <a:lumMod val="40000"/>
                        <a:lumOff val="60000"/>
                      </a:schemeClr>
                    </a:solidFill>
                  </a:tcPr>
                </a:tc>
                <a:tc>
                  <a:txBody>
                    <a:bodyPr/>
                    <a:lstStyle/>
                    <a:p>
                      <a:pPr algn="ctr">
                        <a:spcBef>
                          <a:spcPts val="600"/>
                        </a:spcBef>
                      </a:pPr>
                      <a:r>
                        <a:rPr lang="en-US" sz="2000" dirty="0">
                          <a:latin typeface="Arial" panose="020B0604020202020204" pitchFamily="34" charset="0"/>
                          <a:cs typeface="Arial" panose="020B0604020202020204" pitchFamily="34" charset="0"/>
                        </a:rPr>
                        <a:t>16+ Mainstream Forums (virtual)</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12+ Community Sponsored Events</a:t>
                      </a:r>
                    </a:p>
                    <a:p>
                      <a:pPr algn="ctr">
                        <a:spcBef>
                          <a:spcPts val="600"/>
                        </a:spcBef>
                      </a:pPr>
                      <a:endParaRPr lang="en-US" sz="2000" dirty="0">
                        <a:latin typeface="Arial" panose="020B0604020202020204" pitchFamily="34" charset="0"/>
                        <a:cs typeface="Arial" panose="020B0604020202020204" pitchFamily="34" charset="0"/>
                      </a:endParaRPr>
                    </a:p>
                    <a:p>
                      <a:pPr algn="ctr">
                        <a:spcBef>
                          <a:spcPts val="600"/>
                        </a:spcBef>
                      </a:pPr>
                      <a:r>
                        <a:rPr lang="en-US" sz="2000" dirty="0">
                          <a:latin typeface="Arial" panose="020B0604020202020204" pitchFamily="34" charset="0"/>
                          <a:cs typeface="Arial" panose="020B0604020202020204" pitchFamily="34" charset="0"/>
                        </a:rPr>
                        <a:t>2000+ Oral Surveys</a:t>
                      </a:r>
                    </a:p>
                    <a:p>
                      <a:pPr algn="ctr">
                        <a:spcBef>
                          <a:spcPts val="600"/>
                        </a:spcBef>
                      </a:pPr>
                      <a:endParaRPr lang="en-US" sz="20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331030645"/>
                  </a:ext>
                </a:extLst>
              </a:tr>
            </a:tbl>
          </a:graphicData>
        </a:graphic>
      </p:graphicFrame>
    </p:spTree>
    <p:extLst>
      <p:ext uri="{BB962C8B-B14F-4D97-AF65-F5344CB8AC3E}">
        <p14:creationId xmlns:p14="http://schemas.microsoft.com/office/powerpoint/2010/main" val="330863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969DC-A541-4ED3-B052-7256715D7657}"/>
              </a:ext>
            </a:extLst>
          </p:cNvPr>
          <p:cNvSpPr>
            <a:spLocks noGrp="1"/>
          </p:cNvSpPr>
          <p:nvPr>
            <p:ph type="title"/>
          </p:nvPr>
        </p:nvSpPr>
        <p:spPr/>
        <p:txBody>
          <a:bodyPr>
            <a:normAutofit/>
          </a:bodyPr>
          <a:lstStyle/>
          <a:p>
            <a:r>
              <a:rPr lang="en-US" dirty="0"/>
              <a:t>Inputs and Outcomes</a:t>
            </a:r>
          </a:p>
        </p:txBody>
      </p:sp>
      <p:sp>
        <p:nvSpPr>
          <p:cNvPr id="3" name="Slide Number Placeholder 2">
            <a:extLst>
              <a:ext uri="{FF2B5EF4-FFF2-40B4-BE49-F238E27FC236}">
                <a16:creationId xmlns:a16="http://schemas.microsoft.com/office/drawing/2014/main" id="{879BB078-EA36-4AB3-86FF-29C6DAB0CCEF}"/>
              </a:ext>
            </a:extLst>
          </p:cNvPr>
          <p:cNvSpPr>
            <a:spLocks noGrp="1"/>
          </p:cNvSpPr>
          <p:nvPr>
            <p:ph type="sldNum" sz="quarter" idx="12"/>
          </p:nvPr>
        </p:nvSpPr>
        <p:spPr/>
        <p:txBody>
          <a:bodyPr/>
          <a:lstStyle/>
          <a:p>
            <a:fld id="{9B536768-C171-4A40-86CF-A60E08BEB5A1}" type="slidenum">
              <a:rPr lang="en-US" smtClean="0"/>
              <a:t>8</a:t>
            </a:fld>
            <a:endParaRPr lang="en-US" dirty="0"/>
          </a:p>
        </p:txBody>
      </p:sp>
      <p:sp>
        <p:nvSpPr>
          <p:cNvPr id="37" name="TextBox 36"/>
          <p:cNvSpPr txBox="1"/>
          <p:nvPr/>
        </p:nvSpPr>
        <p:spPr>
          <a:xfrm>
            <a:off x="294640" y="2017103"/>
            <a:ext cx="2224708" cy="646331"/>
          </a:xfrm>
          <a:prstGeom prst="rect">
            <a:avLst/>
          </a:prstGeom>
          <a:solidFill>
            <a:srgbClr val="9EC9CA"/>
          </a:solidFill>
          <a:ln>
            <a:solidFill>
              <a:schemeClr val="tx1"/>
            </a:solidFill>
          </a:ln>
        </p:spPr>
        <p:txBody>
          <a:bodyPr wrap="square" rtlCol="0">
            <a:spAutoFit/>
          </a:bodyPr>
          <a:lstStyle/>
          <a:p>
            <a:pPr algn="ctr"/>
            <a:r>
              <a:rPr lang="en-US" dirty="0"/>
              <a:t>Mainstream county forums</a:t>
            </a:r>
          </a:p>
        </p:txBody>
      </p:sp>
      <p:sp>
        <p:nvSpPr>
          <p:cNvPr id="38" name="TextBox 37"/>
          <p:cNvSpPr txBox="1"/>
          <p:nvPr/>
        </p:nvSpPr>
        <p:spPr>
          <a:xfrm>
            <a:off x="104000" y="1332412"/>
            <a:ext cx="257049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Ways to Provide Input</a:t>
            </a:r>
          </a:p>
        </p:txBody>
      </p:sp>
      <p:sp>
        <p:nvSpPr>
          <p:cNvPr id="39" name="TextBox 38"/>
          <p:cNvSpPr txBox="1"/>
          <p:nvPr/>
        </p:nvSpPr>
        <p:spPr>
          <a:xfrm>
            <a:off x="3591567" y="1332412"/>
            <a:ext cx="257264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Data Collected</a:t>
            </a:r>
          </a:p>
        </p:txBody>
      </p:sp>
      <p:sp>
        <p:nvSpPr>
          <p:cNvPr id="40" name="TextBox 39"/>
          <p:cNvSpPr txBox="1"/>
          <p:nvPr/>
        </p:nvSpPr>
        <p:spPr>
          <a:xfrm>
            <a:off x="259466" y="3296710"/>
            <a:ext cx="2224708" cy="646331"/>
          </a:xfrm>
          <a:prstGeom prst="rect">
            <a:avLst/>
          </a:prstGeom>
          <a:solidFill>
            <a:srgbClr val="9EC9CA"/>
          </a:solidFill>
          <a:ln>
            <a:solidFill>
              <a:schemeClr val="tx1"/>
            </a:solidFill>
          </a:ln>
        </p:spPr>
        <p:txBody>
          <a:bodyPr wrap="square" rtlCol="0">
            <a:spAutoFit/>
          </a:bodyPr>
          <a:lstStyle/>
          <a:p>
            <a:pPr algn="ctr"/>
            <a:r>
              <a:rPr lang="en-US" dirty="0"/>
              <a:t>Community sponsored events</a:t>
            </a:r>
          </a:p>
        </p:txBody>
      </p:sp>
      <p:sp>
        <p:nvSpPr>
          <p:cNvPr id="41" name="TextBox 40"/>
          <p:cNvSpPr txBox="1"/>
          <p:nvPr/>
        </p:nvSpPr>
        <p:spPr>
          <a:xfrm>
            <a:off x="245712" y="4542114"/>
            <a:ext cx="2224708" cy="369332"/>
          </a:xfrm>
          <a:prstGeom prst="rect">
            <a:avLst/>
          </a:prstGeom>
          <a:solidFill>
            <a:srgbClr val="9EC9CA"/>
          </a:solidFill>
          <a:ln>
            <a:solidFill>
              <a:schemeClr val="tx1"/>
            </a:solidFill>
          </a:ln>
        </p:spPr>
        <p:txBody>
          <a:bodyPr wrap="square" rtlCol="0">
            <a:spAutoFit/>
          </a:bodyPr>
          <a:lstStyle/>
          <a:p>
            <a:pPr algn="ctr"/>
            <a:r>
              <a:rPr lang="en-US" dirty="0"/>
              <a:t>Oral Survey</a:t>
            </a:r>
          </a:p>
        </p:txBody>
      </p:sp>
      <p:sp>
        <p:nvSpPr>
          <p:cNvPr id="45" name="TextBox 44"/>
          <p:cNvSpPr txBox="1"/>
          <p:nvPr/>
        </p:nvSpPr>
        <p:spPr>
          <a:xfrm>
            <a:off x="7081285" y="1332412"/>
            <a:ext cx="5070075" cy="338554"/>
          </a:xfrm>
          <a:prstGeom prst="rect">
            <a:avLst/>
          </a:prstGeom>
          <a:solidFill>
            <a:schemeClr val="accent6">
              <a:lumMod val="60000"/>
              <a:lumOff val="40000"/>
            </a:schemeClr>
          </a:solidFill>
          <a:ln>
            <a:solidFill>
              <a:schemeClr val="tx1"/>
            </a:solidFill>
          </a:ln>
        </p:spPr>
        <p:txBody>
          <a:bodyPr wrap="square" rtlCol="0">
            <a:spAutoFit/>
          </a:bodyPr>
          <a:lstStyle/>
          <a:p>
            <a:r>
              <a:rPr lang="en-US" sz="1600" dirty="0"/>
              <a:t>Outcomes</a:t>
            </a:r>
            <a:endParaRPr lang="en-US" sz="1200" dirty="0"/>
          </a:p>
        </p:txBody>
      </p:sp>
      <p:sp>
        <p:nvSpPr>
          <p:cNvPr id="46" name="TextBox 45"/>
          <p:cNvSpPr txBox="1"/>
          <p:nvPr/>
        </p:nvSpPr>
        <p:spPr>
          <a:xfrm>
            <a:off x="7081285" y="1803009"/>
            <a:ext cx="5110715"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District &amp; County Reports  DUE APRIL 2022</a:t>
            </a:r>
          </a:p>
          <a:p>
            <a:pPr marL="112713" indent="-112713">
              <a:spcAft>
                <a:spcPts val="600"/>
              </a:spcAft>
              <a:buFont typeface="Arial" panose="020B0604020202020204" pitchFamily="34" charset="0"/>
              <a:buChar char="•"/>
            </a:pPr>
            <a:r>
              <a:rPr lang="en-US" sz="1400" dirty="0"/>
              <a:t>4 Health Priorities by county</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between attendee input and the data.</a:t>
            </a:r>
          </a:p>
          <a:p>
            <a:pPr marL="112713" indent="-112713">
              <a:spcAft>
                <a:spcPts val="600"/>
              </a:spcAft>
              <a:buFont typeface="Arial" panose="020B0604020202020204" pitchFamily="34" charset="0"/>
              <a:buChar char="•"/>
            </a:pPr>
            <a:r>
              <a:rPr lang="en-US" sz="1400" dirty="0"/>
              <a:t>Description of those who provided input</a:t>
            </a:r>
          </a:p>
          <a:p>
            <a:pPr marL="112713" indent="-112713">
              <a:spcAft>
                <a:spcPts val="600"/>
              </a:spcAft>
              <a:buFont typeface="Arial" panose="020B0604020202020204" pitchFamily="34" charset="0"/>
              <a:buChar char="•"/>
            </a:pPr>
            <a:r>
              <a:rPr lang="en-US" sz="1400" dirty="0"/>
              <a:t>Methodology</a:t>
            </a:r>
          </a:p>
        </p:txBody>
      </p:sp>
      <p:sp>
        <p:nvSpPr>
          <p:cNvPr id="47" name="TextBox 46"/>
          <p:cNvSpPr txBox="1"/>
          <p:nvPr/>
        </p:nvSpPr>
        <p:spPr>
          <a:xfrm>
            <a:off x="7081286" y="4009436"/>
            <a:ext cx="5110714" cy="2062103"/>
          </a:xfrm>
          <a:prstGeom prst="rect">
            <a:avLst/>
          </a:prstGeom>
          <a:solidFill>
            <a:srgbClr val="B7D4F7"/>
          </a:solidFill>
          <a:ln>
            <a:solidFill>
              <a:schemeClr val="tx1"/>
            </a:solidFill>
          </a:ln>
        </p:spPr>
        <p:txBody>
          <a:bodyPr wrap="square" rtlCol="0">
            <a:spAutoFit/>
          </a:bodyPr>
          <a:lstStyle/>
          <a:p>
            <a:pPr>
              <a:spcAft>
                <a:spcPts val="600"/>
              </a:spcAft>
            </a:pPr>
            <a:r>
              <a:rPr lang="en-US" sz="1400" b="1" dirty="0"/>
              <a:t>State Report  DUE APRIL 2022</a:t>
            </a:r>
          </a:p>
          <a:p>
            <a:pPr marL="112713" indent="-112713">
              <a:spcAft>
                <a:spcPts val="600"/>
              </a:spcAft>
              <a:buFont typeface="Arial" panose="020B0604020202020204" pitchFamily="34" charset="0"/>
              <a:buChar char="•"/>
            </a:pPr>
            <a:r>
              <a:rPr lang="en-US" sz="1400" dirty="0"/>
              <a:t>4 Health Priorities by Community Event and immigrant population. </a:t>
            </a:r>
          </a:p>
          <a:p>
            <a:pPr marL="112713" indent="-112713">
              <a:spcAft>
                <a:spcPts val="600"/>
              </a:spcAft>
              <a:buFont typeface="Arial" panose="020B0604020202020204" pitchFamily="34" charset="0"/>
              <a:buChar char="•"/>
            </a:pPr>
            <a:r>
              <a:rPr lang="en-US" sz="1400" dirty="0"/>
              <a:t>Related indicators</a:t>
            </a:r>
          </a:p>
          <a:p>
            <a:pPr marL="112713" indent="-112713">
              <a:spcAft>
                <a:spcPts val="600"/>
              </a:spcAft>
              <a:buFont typeface="Arial" panose="020B0604020202020204" pitchFamily="34" charset="0"/>
              <a:buChar char="•"/>
            </a:pPr>
            <a:r>
              <a:rPr lang="en-US" sz="1400" dirty="0"/>
              <a:t>Gaps/barriers and resources/assets, </a:t>
            </a:r>
          </a:p>
          <a:p>
            <a:pPr marL="112713" indent="-112713">
              <a:spcAft>
                <a:spcPts val="600"/>
              </a:spcAft>
              <a:buFont typeface="Arial" panose="020B0604020202020204" pitchFamily="34" charset="0"/>
              <a:buChar char="•"/>
            </a:pPr>
            <a:r>
              <a:rPr lang="en-US" sz="1400" dirty="0"/>
              <a:t>Notable comparisons to mainstream population.</a:t>
            </a:r>
          </a:p>
          <a:p>
            <a:pPr marL="112713" indent="-112713">
              <a:spcAft>
                <a:spcPts val="600"/>
              </a:spcAft>
              <a:buFont typeface="Arial" panose="020B0604020202020204" pitchFamily="34" charset="0"/>
              <a:buChar char="•"/>
            </a:pPr>
            <a:r>
              <a:rPr lang="en-US" sz="1400" dirty="0"/>
              <a:t>Description of those who provided input</a:t>
            </a:r>
            <a:endParaRPr lang="en-US" sz="1100" dirty="0"/>
          </a:p>
          <a:p>
            <a:pPr marL="112713" indent="-112713">
              <a:spcAft>
                <a:spcPts val="600"/>
              </a:spcAft>
              <a:buFont typeface="Arial" panose="020B0604020202020204" pitchFamily="34" charset="0"/>
              <a:buChar char="•"/>
            </a:pPr>
            <a:r>
              <a:rPr lang="en-US" sz="1400" dirty="0"/>
              <a:t>Methodology</a:t>
            </a:r>
          </a:p>
        </p:txBody>
      </p:sp>
      <p:sp>
        <p:nvSpPr>
          <p:cNvPr id="48" name="TextBox 47"/>
          <p:cNvSpPr txBox="1"/>
          <p:nvPr/>
        </p:nvSpPr>
        <p:spPr>
          <a:xfrm>
            <a:off x="2826370" y="2159203"/>
            <a:ext cx="4086058" cy="2277547"/>
          </a:xfrm>
          <a:prstGeom prst="rect">
            <a:avLst/>
          </a:prstGeom>
          <a:solidFill>
            <a:srgbClr val="EEEEEE"/>
          </a:solidFill>
          <a:ln>
            <a:solidFill>
              <a:schemeClr val="tx1"/>
            </a:solidFill>
          </a:ln>
        </p:spPr>
        <p:txBody>
          <a:bodyPr wrap="square" rtlCol="0">
            <a:spAutoFit/>
          </a:bodyPr>
          <a:lstStyle/>
          <a:p>
            <a:pPr marL="171450" indent="-171450">
              <a:spcAft>
                <a:spcPts val="600"/>
              </a:spcAft>
              <a:buFont typeface="Arial" panose="020B0604020202020204" pitchFamily="34" charset="0"/>
              <a:buChar char="•"/>
            </a:pPr>
            <a:r>
              <a:rPr lang="en-US" sz="1600" dirty="0"/>
              <a:t>Number of attendees</a:t>
            </a:r>
          </a:p>
          <a:p>
            <a:pPr marL="171450" indent="-171450">
              <a:spcAft>
                <a:spcPts val="600"/>
              </a:spcAft>
              <a:buFont typeface="Arial" panose="020B0604020202020204" pitchFamily="34" charset="0"/>
              <a:buChar char="•"/>
            </a:pPr>
            <a:r>
              <a:rPr lang="en-US" sz="1600" dirty="0"/>
              <a:t>Where attendees live (not CSE)</a:t>
            </a:r>
          </a:p>
          <a:p>
            <a:pPr marL="171450" indent="-171450">
              <a:spcAft>
                <a:spcPts val="600"/>
              </a:spcAft>
              <a:buFont typeface="Arial" panose="020B0604020202020204" pitchFamily="34" charset="0"/>
              <a:buChar char="•"/>
            </a:pPr>
            <a:r>
              <a:rPr lang="en-US" sz="1600" dirty="0"/>
              <a:t>List of data identified Forums and CSE only)</a:t>
            </a:r>
          </a:p>
          <a:p>
            <a:pPr marL="171450" indent="-171450">
              <a:spcAft>
                <a:spcPts val="600"/>
              </a:spcAft>
              <a:buFont typeface="Arial" panose="020B0604020202020204" pitchFamily="34" charset="0"/>
              <a:buChar char="•"/>
            </a:pPr>
            <a:r>
              <a:rPr lang="en-US" sz="1600" dirty="0"/>
              <a:t>Discussion notes (Forums and CSE only)</a:t>
            </a:r>
          </a:p>
          <a:p>
            <a:pPr marL="171450" indent="-171450">
              <a:spcAft>
                <a:spcPts val="600"/>
              </a:spcAft>
              <a:buFont typeface="Arial" panose="020B0604020202020204" pitchFamily="34" charset="0"/>
              <a:buChar char="•"/>
            </a:pPr>
            <a:r>
              <a:rPr lang="en-US" sz="1600" dirty="0"/>
              <a:t>Chat box comments (Forums and CSE only)</a:t>
            </a:r>
          </a:p>
          <a:p>
            <a:pPr marL="171450" indent="-171450">
              <a:spcAft>
                <a:spcPts val="600"/>
              </a:spcAft>
              <a:buFont typeface="Arial" panose="020B0604020202020204" pitchFamily="34" charset="0"/>
              <a:buChar char="•"/>
            </a:pPr>
            <a:r>
              <a:rPr lang="en-US" sz="1600" dirty="0"/>
              <a:t>Health Priorities</a:t>
            </a:r>
          </a:p>
          <a:p>
            <a:pPr marL="171450" indent="-171450">
              <a:spcAft>
                <a:spcPts val="600"/>
              </a:spcAft>
              <a:buFont typeface="Arial" panose="020B0604020202020204" pitchFamily="34" charset="0"/>
              <a:buChar char="•"/>
            </a:pPr>
            <a:r>
              <a:rPr lang="en-US" sz="1600" dirty="0"/>
              <a:t>Gaps and Resources</a:t>
            </a:r>
          </a:p>
        </p:txBody>
      </p:sp>
      <p:sp>
        <p:nvSpPr>
          <p:cNvPr id="17" name="TextBox 16"/>
          <p:cNvSpPr txBox="1"/>
          <p:nvPr/>
        </p:nvSpPr>
        <p:spPr>
          <a:xfrm>
            <a:off x="538480" y="5486400"/>
            <a:ext cx="5161280" cy="369332"/>
          </a:xfrm>
          <a:prstGeom prst="rect">
            <a:avLst/>
          </a:prstGeom>
          <a:noFill/>
        </p:spPr>
        <p:txBody>
          <a:bodyPr wrap="square" rtlCol="0">
            <a:spAutoFit/>
          </a:bodyPr>
          <a:lstStyle/>
          <a:p>
            <a:r>
              <a:rPr lang="en-US" dirty="0"/>
              <a:t>Forums, Events and Surveys conducted Fall 2021</a:t>
            </a:r>
          </a:p>
        </p:txBody>
      </p:sp>
    </p:spTree>
    <p:extLst>
      <p:ext uri="{BB962C8B-B14F-4D97-AF65-F5344CB8AC3E}">
        <p14:creationId xmlns:p14="http://schemas.microsoft.com/office/powerpoint/2010/main" val="362494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F0666-2240-43DF-9E16-A7B55D4748BE}"/>
              </a:ext>
            </a:extLst>
          </p:cNvPr>
          <p:cNvSpPr>
            <a:spLocks noGrp="1"/>
          </p:cNvSpPr>
          <p:nvPr>
            <p:ph type="title"/>
          </p:nvPr>
        </p:nvSpPr>
        <p:spPr/>
        <p:txBody>
          <a:bodyPr/>
          <a:lstStyle/>
          <a:p>
            <a:r>
              <a:rPr lang="en-US" dirty="0"/>
              <a:t>Leadership remarks</a:t>
            </a:r>
          </a:p>
        </p:txBody>
      </p:sp>
    </p:spTree>
    <p:extLst>
      <p:ext uri="{BB962C8B-B14F-4D97-AF65-F5344CB8AC3E}">
        <p14:creationId xmlns:p14="http://schemas.microsoft.com/office/powerpoint/2010/main" val="1304882623"/>
      </p:ext>
    </p:extLst>
  </p:cSld>
  <p:clrMapOvr>
    <a:masterClrMapping/>
  </p:clrMapOvr>
</p:sld>
</file>

<file path=ppt/theme/theme1.xml><?xml version="1.0" encoding="utf-8"?>
<a:theme xmlns:a="http://schemas.openxmlformats.org/drawingml/2006/main" name="Office Theme">
  <a:themeElements>
    <a:clrScheme name="Maine CHNA">
      <a:dk1>
        <a:sysClr val="windowText" lastClr="000000"/>
      </a:dk1>
      <a:lt1>
        <a:sysClr val="window" lastClr="FFFFFF"/>
      </a:lt1>
      <a:dk2>
        <a:srgbClr val="44546A"/>
      </a:dk2>
      <a:lt2>
        <a:srgbClr val="E7E6E6"/>
      </a:lt2>
      <a:accent1>
        <a:srgbClr val="A2ADB1"/>
      </a:accent1>
      <a:accent2>
        <a:srgbClr val="3D6E6F"/>
      </a:accent2>
      <a:accent3>
        <a:srgbClr val="061D39"/>
      </a:accent3>
      <a:accent4>
        <a:srgbClr val="660F44"/>
      </a:accent4>
      <a:accent5>
        <a:srgbClr val="178AC1"/>
      </a:accent5>
      <a:accent6>
        <a:srgbClr val="94CF4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4882</Words>
  <Application>Microsoft Office PowerPoint</Application>
  <PresentationFormat>Widescreen</PresentationFormat>
  <Paragraphs>685</Paragraphs>
  <Slides>53</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Arial Black</vt:lpstr>
      <vt:lpstr>Arial Narrow</vt:lpstr>
      <vt:lpstr>Calibri</vt:lpstr>
      <vt:lpstr>HelveticaNeueLT Std</vt:lpstr>
      <vt:lpstr>HelveticaNeueLT Std Lt</vt:lpstr>
      <vt:lpstr>HelveticaNeueLT Std Med</vt:lpstr>
      <vt:lpstr>Times New Roman</vt:lpstr>
      <vt:lpstr>Wingdings</vt:lpstr>
      <vt:lpstr>Wingdings 2</vt:lpstr>
      <vt:lpstr>Office Theme</vt:lpstr>
      <vt:lpstr>Maine Shared Community Health Needs Assessment Androscoggin County</vt:lpstr>
      <vt:lpstr>PowerPoint Presentation</vt:lpstr>
      <vt:lpstr>Thank you, forum supporters!</vt:lpstr>
      <vt:lpstr>Forum agenda</vt:lpstr>
      <vt:lpstr>PowerPoint Presentation</vt:lpstr>
      <vt:lpstr>Matching Interests</vt:lpstr>
      <vt:lpstr>The Evolution of an Idea…</vt:lpstr>
      <vt:lpstr>Inputs and Outcomes</vt:lpstr>
      <vt:lpstr>Leadership remarks</vt:lpstr>
      <vt:lpstr>Local Activities and Accomplishments</vt:lpstr>
      <vt:lpstr>Western Maine District– Androscoggin County Hospital and District priority areas of work since the 2019 Shared CHNA</vt:lpstr>
      <vt:lpstr>Accomplishments of Note</vt:lpstr>
      <vt:lpstr>Accomplishments of Note</vt:lpstr>
      <vt:lpstr>How to Read the County Health Profiles and Health Equity Data Sheets</vt:lpstr>
      <vt:lpstr>How to Read County Health Profile </vt:lpstr>
      <vt:lpstr>How to Read County Health Profile</vt:lpstr>
      <vt:lpstr>For More Data</vt:lpstr>
      <vt:lpstr>Key Findings</vt:lpstr>
      <vt:lpstr>Demographics</vt:lpstr>
      <vt:lpstr>Demographics</vt:lpstr>
      <vt:lpstr>Demographics</vt:lpstr>
      <vt:lpstr>Demographics</vt:lpstr>
      <vt:lpstr>Demographics</vt:lpstr>
      <vt:lpstr>Demographics</vt:lpstr>
      <vt:lpstr>Demographics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Health Indicators</vt:lpstr>
      <vt:lpstr>Breakout Discussions</vt:lpstr>
      <vt:lpstr>Reconvene</vt:lpstr>
      <vt:lpstr>Wrap up and Next Steps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 Shared Community Health Needs Assessment [COMMUNITY FORUM]</dc:title>
  <dc:creator>Patrick Madden</dc:creator>
  <cp:lastModifiedBy>Elizabeth Keene</cp:lastModifiedBy>
  <cp:revision>62</cp:revision>
  <dcterms:created xsi:type="dcterms:W3CDTF">2021-07-27T22:49:15Z</dcterms:created>
  <dcterms:modified xsi:type="dcterms:W3CDTF">2021-11-08T21:00:25Z</dcterms:modified>
</cp:coreProperties>
</file>