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sldIdLst>
    <p:sldId id="256" r:id="rId2"/>
    <p:sldId id="258" r:id="rId3"/>
    <p:sldId id="260" r:id="rId4"/>
    <p:sldId id="282" r:id="rId5"/>
    <p:sldId id="261" r:id="rId6"/>
    <p:sldId id="283" r:id="rId7"/>
    <p:sldId id="28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5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83" autoAdjust="0"/>
  </p:normalViewPr>
  <p:slideViewPr>
    <p:cSldViewPr>
      <p:cViewPr varScale="1">
        <p:scale>
          <a:sx n="95" d="100"/>
          <a:sy n="95" d="100"/>
        </p:scale>
        <p:origin x="79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92" d="100"/>
          <a:sy n="92" d="100"/>
        </p:scale>
        <p:origin x="-378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1EF8D6-63E5-486F-AB26-A06DF4BC1118}" type="datetimeFigureOut">
              <a:rPr lang="en-US" smtClean="0"/>
              <a:t>9/7/2018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2466D7-9A87-44B8-86F8-6A10C149D494}" type="slidenum">
              <a:rPr lang="en-US" smtClean="0"/>
              <a:t>‹#›</a:t>
            </a:fld>
            <a:endParaRPr lang="en-US"/>
          </a:p>
        </p:txBody>
      </p:sp>
    </p:spTree>
    <p:extLst>
      <p:ext uri="{BB962C8B-B14F-4D97-AF65-F5344CB8AC3E}">
        <p14:creationId xmlns:p14="http://schemas.microsoft.com/office/powerpoint/2010/main" val="2872575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838200"/>
            <a:ext cx="9144000" cy="1981200"/>
          </a:xfrm>
          <a:solidFill>
            <a:srgbClr val="006666"/>
          </a:solidFill>
        </p:spPr>
        <p:txBody>
          <a:bodyPr/>
          <a:lstStyle>
            <a:lvl1pPr>
              <a:defRPr/>
            </a:lvl1pPr>
          </a:lstStyle>
          <a:p>
            <a:r>
              <a:rPr lang="en-US" dirty="0"/>
              <a:t>Presentation Title</a:t>
            </a:r>
            <a:br>
              <a:rPr lang="en-US" dirty="0"/>
            </a:br>
            <a:r>
              <a:rPr lang="en-US" dirty="0"/>
              <a:t>Over Two Lines</a:t>
            </a:r>
          </a:p>
        </p:txBody>
      </p:sp>
      <p:sp>
        <p:nvSpPr>
          <p:cNvPr id="3" name="Subtitle 2"/>
          <p:cNvSpPr>
            <a:spLocks noGrp="1"/>
          </p:cNvSpPr>
          <p:nvPr>
            <p:ph type="subTitle" idx="1"/>
          </p:nvPr>
        </p:nvSpPr>
        <p:spPr>
          <a:xfrm>
            <a:off x="1371600" y="3276600"/>
            <a:ext cx="64008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15571" y="5501471"/>
            <a:ext cx="1112858" cy="1112858"/>
          </a:xfrm>
          <a:prstGeom prst="rect">
            <a:avLst/>
          </a:prstGeom>
        </p:spPr>
      </p:pic>
    </p:spTree>
    <p:extLst>
      <p:ext uri="{BB962C8B-B14F-4D97-AF65-F5344CB8AC3E}">
        <p14:creationId xmlns:p14="http://schemas.microsoft.com/office/powerpoint/2010/main" val="107660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714" y="0"/>
            <a:ext cx="9168714" cy="1143000"/>
          </a:xfrm>
          <a:solidFill>
            <a:srgbClr val="006666"/>
          </a:solidFill>
        </p:spPr>
        <p:txBody>
          <a:bodyPr/>
          <a:lstStyle>
            <a:lvl1pPr algn="l">
              <a:defRPr baseline="0"/>
            </a:lvl1pPr>
          </a:lstStyle>
          <a:p>
            <a:r>
              <a:rPr lang="en-US" dirty="0"/>
              <a:t>Content Slide</a:t>
            </a:r>
            <a:br>
              <a:rPr lang="en-US" dirty="0"/>
            </a:br>
            <a:r>
              <a:rPr lang="en-US" dirty="0"/>
              <a:t>Over Two Lines</a:t>
            </a:r>
          </a:p>
        </p:txBody>
      </p:sp>
      <p:sp>
        <p:nvSpPr>
          <p:cNvPr id="3" name="Content Placeholder 2"/>
          <p:cNvSpPr>
            <a:spLocks noGrp="1"/>
          </p:cNvSpPr>
          <p:nvPr>
            <p:ph idx="1"/>
          </p:nvPr>
        </p:nvSpPr>
        <p:spPr>
          <a:xfrm>
            <a:off x="152400" y="1295400"/>
            <a:ext cx="88392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Maine Center for Disease Control and Prevention</a:t>
            </a:r>
          </a:p>
        </p:txBody>
      </p:sp>
      <p:sp>
        <p:nvSpPr>
          <p:cNvPr id="6" name="Slide Number Placeholder 5"/>
          <p:cNvSpPr>
            <a:spLocks noGrp="1"/>
          </p:cNvSpPr>
          <p:nvPr>
            <p:ph type="sldNum" sz="quarter" idx="12"/>
          </p:nvPr>
        </p:nvSpPr>
        <p:spPr/>
        <p:txBody>
          <a:bodyPr/>
          <a:lstStyle/>
          <a:p>
            <a:fld id="{584961FE-557B-45BA-B4B6-FC83F881436E}" type="slidenum">
              <a:rPr lang="en-US" smtClean="0"/>
              <a:t>‹#›</a:t>
            </a:fld>
            <a:endParaRPr lang="en-US"/>
          </a:p>
        </p:txBody>
      </p:sp>
    </p:spTree>
    <p:extLst>
      <p:ext uri="{BB962C8B-B14F-4D97-AF65-F5344CB8AC3E}">
        <p14:creationId xmlns:p14="http://schemas.microsoft.com/office/powerpoint/2010/main" val="3790219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Fina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714" y="0"/>
            <a:ext cx="9168714" cy="1143000"/>
          </a:xfrm>
          <a:solidFill>
            <a:srgbClr val="006666"/>
          </a:solidFill>
        </p:spPr>
        <p:txBody>
          <a:bodyPr/>
          <a:lstStyle>
            <a:lvl1pPr algn="l">
              <a:defRPr/>
            </a:lvl1pPr>
          </a:lstStyle>
          <a:p>
            <a:r>
              <a:rPr lang="en-US" dirty="0"/>
              <a:t>Questions?</a:t>
            </a:r>
          </a:p>
        </p:txBody>
      </p:sp>
      <p:sp>
        <p:nvSpPr>
          <p:cNvPr id="3" name="Content Placeholder 2"/>
          <p:cNvSpPr>
            <a:spLocks noGrp="1"/>
          </p:cNvSpPr>
          <p:nvPr>
            <p:ph idx="1"/>
          </p:nvPr>
        </p:nvSpPr>
        <p:spPr>
          <a:xfrm>
            <a:off x="152400" y="1295401"/>
            <a:ext cx="8839200" cy="2438399"/>
          </a:xfrm>
        </p:spPr>
        <p:txBody>
          <a:bodyPr>
            <a:normAutofit/>
          </a:bodyPr>
          <a:lstStyle>
            <a:lvl1pPr marL="0" indent="0" algn="ctr">
              <a:buNone/>
              <a:defRPr sz="2800" b="0"/>
            </a:lvl1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Maine Center for Disease Control and Prevention</a:t>
            </a:r>
          </a:p>
        </p:txBody>
      </p:sp>
      <p:sp>
        <p:nvSpPr>
          <p:cNvPr id="6" name="Slide Number Placeholder 5"/>
          <p:cNvSpPr>
            <a:spLocks noGrp="1"/>
          </p:cNvSpPr>
          <p:nvPr>
            <p:ph type="sldNum" sz="quarter" idx="12"/>
          </p:nvPr>
        </p:nvSpPr>
        <p:spPr/>
        <p:txBody>
          <a:bodyPr/>
          <a:lstStyle/>
          <a:p>
            <a:fld id="{584961FE-557B-45BA-B4B6-FC83F881436E}"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15571" y="4587071"/>
            <a:ext cx="1112858" cy="1112858"/>
          </a:xfrm>
          <a:prstGeom prst="rect">
            <a:avLst/>
          </a:prstGeom>
        </p:spPr>
      </p:pic>
    </p:spTree>
    <p:extLst>
      <p:ext uri="{BB962C8B-B14F-4D97-AF65-F5344CB8AC3E}">
        <p14:creationId xmlns:p14="http://schemas.microsoft.com/office/powerpoint/2010/main" val="356769908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9144000" cy="1143000"/>
          </a:xfrm>
          <a:prstGeom prst="rect">
            <a:avLst/>
          </a:prstGeom>
          <a:solidFill>
            <a:srgbClr val="006666"/>
          </a:solidFill>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2743200" y="6356350"/>
            <a:ext cx="3657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Maine Center for Disease Control and Prevention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961FE-557B-45BA-B4B6-FC83F881436E}" type="slidenum">
              <a:rPr lang="en-US" smtClean="0"/>
              <a:t>‹#›</a:t>
            </a:fld>
            <a:endParaRPr lang="en-US"/>
          </a:p>
        </p:txBody>
      </p:sp>
    </p:spTree>
    <p:extLst>
      <p:ext uri="{BB962C8B-B14F-4D97-AF65-F5344CB8AC3E}">
        <p14:creationId xmlns:p14="http://schemas.microsoft.com/office/powerpoint/2010/main" val="2983898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defTabSz="914400" rtl="0" eaLnBrk="1" latinLnBrk="0" hangingPunct="1">
        <a:spcBef>
          <a:spcPct val="0"/>
        </a:spcBef>
        <a:buNone/>
        <a:defRPr sz="3600" kern="1200">
          <a:solidFill>
            <a:schemeClr val="bg1"/>
          </a:solidFill>
          <a:latin typeface="+mj-lt"/>
          <a:ea typeface="+mj-ea"/>
          <a:cs typeface="Times New Roman" panose="02020603050405020304" pitchFamily="18"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maine.gov/dhhs/mecdc/infectious-disease/immunization/annual-education-requirement.s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cdc.gov/vaccines/hcp/vis/current-vis.html" TargetMode="External"/><Relationship Id="rId2" Type="http://schemas.openxmlformats.org/officeDocument/2006/relationships/hyperlink" Target="https://www.maine.gov/dhhs/mecdc/infectious-disease/immunization" TargetMode="External"/><Relationship Id="rId1" Type="http://schemas.openxmlformats.org/officeDocument/2006/relationships/slideLayout" Target="../slideLayouts/slideLayout2.xml"/><Relationship Id="rId4" Type="http://schemas.openxmlformats.org/officeDocument/2006/relationships/hyperlink" Target="https://www.cdc.gov/vaccines/hcp/admin/storage/toolkit/storage-handling-toolkit.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maine.gov/dhhs/mecdc/infectious-disease/immunization" TargetMode="External"/><Relationship Id="rId2" Type="http://schemas.openxmlformats.org/officeDocument/2006/relationships/hyperlink" Target="mailto:ImmunizeME.DHHS@maine.gov" TargetMode="External"/><Relationship Id="rId1" Type="http://schemas.openxmlformats.org/officeDocument/2006/relationships/slideLayout" Target="../slideLayouts/slideLayout2.xml"/><Relationship Id="rId5" Type="http://schemas.openxmlformats.org/officeDocument/2006/relationships/hyperlink" Target="https://immpact.maine.gov/" TargetMode="External"/><Relationship Id="rId4" Type="http://schemas.openxmlformats.org/officeDocument/2006/relationships/hyperlink" Target="mailto:ImmPact.Support@maine.gov"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mailto:clara.alvarez@maine.gov"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Valerie.mackenzie@maine.gov"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prstClr val="white"/>
                </a:solidFill>
                <a:latin typeface="Calibri" panose="020F0502020204030204" pitchFamily="34" charset="0"/>
              </a:rPr>
              <a:t>VFC Vaccine Coordinator</a:t>
            </a:r>
            <a:br>
              <a:rPr lang="en-US" dirty="0">
                <a:solidFill>
                  <a:prstClr val="white"/>
                </a:solidFill>
                <a:latin typeface="Calibri" panose="020F0502020204030204" pitchFamily="34" charset="0"/>
              </a:rPr>
            </a:br>
            <a:r>
              <a:rPr lang="en-US" dirty="0">
                <a:solidFill>
                  <a:prstClr val="white"/>
                </a:solidFill>
                <a:latin typeface="Calibri" panose="020F0502020204030204" pitchFamily="34" charset="0"/>
              </a:rPr>
              <a:t>Education </a:t>
            </a:r>
            <a:endParaRPr lang="en-US" dirty="0">
              <a:latin typeface="Calibri" panose="020F0502020204030204" pitchFamily="34" charset="0"/>
            </a:endParaRPr>
          </a:p>
        </p:txBody>
      </p:sp>
      <p:sp>
        <p:nvSpPr>
          <p:cNvPr id="3" name="Subtitle 2"/>
          <p:cNvSpPr>
            <a:spLocks noGrp="1"/>
          </p:cNvSpPr>
          <p:nvPr>
            <p:ph type="subTitle" idx="1"/>
          </p:nvPr>
        </p:nvSpPr>
        <p:spPr>
          <a:xfrm>
            <a:off x="1371600" y="3276600"/>
            <a:ext cx="6400800" cy="1295400"/>
          </a:xfrm>
        </p:spPr>
        <p:txBody>
          <a:bodyPr>
            <a:normAutofit/>
          </a:bodyPr>
          <a:lstStyle/>
          <a:p>
            <a:pPr lvl="0"/>
            <a:r>
              <a:rPr lang="en-US" dirty="0">
                <a:solidFill>
                  <a:prstClr val="black">
                    <a:tint val="75000"/>
                  </a:prstClr>
                </a:solidFill>
                <a:latin typeface="Calibri" panose="020F0502020204030204" pitchFamily="34" charset="0"/>
              </a:rPr>
              <a:t>Valerie MacKenzie</a:t>
            </a:r>
          </a:p>
          <a:p>
            <a:pPr lvl="0"/>
            <a:r>
              <a:rPr lang="en-US" dirty="0">
                <a:solidFill>
                  <a:prstClr val="black">
                    <a:tint val="75000"/>
                  </a:prstClr>
                </a:solidFill>
                <a:latin typeface="Calibri" panose="020F0502020204030204" pitchFamily="34" charset="0"/>
              </a:rPr>
              <a:t>Provider Relations Specialist</a:t>
            </a:r>
          </a:p>
        </p:txBody>
      </p:sp>
    </p:spTree>
    <p:extLst>
      <p:ext uri="{BB962C8B-B14F-4D97-AF65-F5344CB8AC3E}">
        <p14:creationId xmlns:p14="http://schemas.microsoft.com/office/powerpoint/2010/main" val="2217119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Times New Roman" panose="02020603050405020304" pitchFamily="18" charset="0"/>
              </a:rPr>
              <a:t>Sample Temperature Log</a:t>
            </a:r>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10</a:t>
            </a:fld>
            <a:endParaRPr lang="en-US"/>
          </a:p>
        </p:txBody>
      </p:sp>
      <p:pic>
        <p:nvPicPr>
          <p:cNvPr id="6" name="Picture 2">
            <a:extLst>
              <a:ext uri="{FF2B5EF4-FFF2-40B4-BE49-F238E27FC236}">
                <a16:creationId xmlns:a16="http://schemas.microsoft.com/office/drawing/2014/main" id="{9D2774EE-C97C-4C9E-B63D-1EAC11AD42F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9608" y="1163979"/>
            <a:ext cx="4057392" cy="5266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3967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Times New Roman" panose="02020603050405020304" pitchFamily="18" charset="0"/>
              </a:rPr>
              <a:t>The To Do’s and Not to Do’s</a:t>
            </a:r>
            <a:endParaRPr lang="en-US" dirty="0"/>
          </a:p>
        </p:txBody>
      </p:sp>
      <p:graphicFrame>
        <p:nvGraphicFramePr>
          <p:cNvPr id="6" name="Content Placeholder 5">
            <a:extLst>
              <a:ext uri="{FF2B5EF4-FFF2-40B4-BE49-F238E27FC236}">
                <a16:creationId xmlns:a16="http://schemas.microsoft.com/office/drawing/2014/main" id="{CCB9F6E8-D93B-4E68-84AD-0833B3D32EF5}"/>
              </a:ext>
            </a:extLst>
          </p:cNvPr>
          <p:cNvGraphicFramePr>
            <a:graphicFrameLocks noGrp="1"/>
          </p:cNvGraphicFramePr>
          <p:nvPr>
            <p:ph idx="1"/>
            <p:extLst>
              <p:ext uri="{D42A27DB-BD31-4B8C-83A1-F6EECF244321}">
                <p14:modId xmlns:p14="http://schemas.microsoft.com/office/powerpoint/2010/main" val="771710280"/>
              </p:ext>
            </p:extLst>
          </p:nvPr>
        </p:nvGraphicFramePr>
        <p:xfrm>
          <a:off x="152400" y="1295400"/>
          <a:ext cx="8839200" cy="301752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2474210233"/>
                    </a:ext>
                  </a:extLst>
                </a:gridCol>
                <a:gridCol w="4419600">
                  <a:extLst>
                    <a:ext uri="{9D8B030D-6E8A-4147-A177-3AD203B41FA5}">
                      <a16:colId xmlns:a16="http://schemas.microsoft.com/office/drawing/2014/main" val="3515238342"/>
                    </a:ext>
                  </a:extLst>
                </a:gridCol>
              </a:tblGrid>
              <a:tr h="370840">
                <a:tc>
                  <a:txBody>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DO include details of temperature excursions in the comment section.</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Not documented, did not happen. </a:t>
                      </a:r>
                    </a:p>
                  </a:txBody>
                  <a:tcPr>
                    <a:solidFill>
                      <a:schemeClr val="accent3">
                        <a:lumMod val="60000"/>
                        <a:lumOff val="40000"/>
                      </a:schemeClr>
                    </a:solidFill>
                  </a:tcPr>
                </a:tc>
                <a:tc>
                  <a:txBody>
                    <a:bodyPr/>
                    <a:lstStyle/>
                    <a:p>
                      <a:pPr marL="285750" indent="-285750">
                        <a:buFont typeface="Arial" panose="020B0604020202020204" pitchFamily="34" charset="0"/>
                        <a:buChar char="•"/>
                      </a:pPr>
                      <a:r>
                        <a:rPr lang="en-US" sz="2400" b="0" dirty="0">
                          <a:solidFill>
                            <a:schemeClr val="tx1"/>
                          </a:solidFill>
                          <a:latin typeface="Times New Roman" panose="02020603050405020304" pitchFamily="18" charset="0"/>
                          <a:cs typeface="Times New Roman" panose="02020603050405020304" pitchFamily="18" charset="0"/>
                        </a:rPr>
                        <a:t>DO NOT pre-fill out temperature logs. </a:t>
                      </a:r>
                    </a:p>
                    <a:p>
                      <a:pPr marL="285750" indent="-285750">
                        <a:buFont typeface="Arial" panose="020B0604020202020204" pitchFamily="34" charset="0"/>
                        <a:buChar char="•"/>
                      </a:pPr>
                      <a:r>
                        <a:rPr lang="en-US" sz="2400" b="0" dirty="0">
                          <a:solidFill>
                            <a:schemeClr val="tx1"/>
                          </a:solidFill>
                          <a:latin typeface="Times New Roman" panose="02020603050405020304" pitchFamily="18" charset="0"/>
                          <a:cs typeface="Times New Roman" panose="02020603050405020304" pitchFamily="18" charset="0"/>
                        </a:rPr>
                        <a:t>DO NOT back fill out temperature logs.</a:t>
                      </a:r>
                    </a:p>
                    <a:p>
                      <a:pPr marL="285750" indent="-285750">
                        <a:buFont typeface="Arial" panose="020B0604020202020204" pitchFamily="34" charset="0"/>
                        <a:buChar char="•"/>
                      </a:pPr>
                      <a:r>
                        <a:rPr lang="en-US" sz="2400" b="0" dirty="0">
                          <a:solidFill>
                            <a:schemeClr val="tx1"/>
                          </a:solidFill>
                          <a:latin typeface="Times New Roman" panose="02020603050405020304" pitchFamily="18" charset="0"/>
                          <a:cs typeface="Times New Roman" panose="02020603050405020304" pitchFamily="18" charset="0"/>
                        </a:rPr>
                        <a:t>DO NOT use “ to indicate as “the same as above”.</a:t>
                      </a:r>
                    </a:p>
                    <a:p>
                      <a:pPr marL="285750" indent="-285750">
                        <a:buFont typeface="Arial" panose="020B0604020202020204" pitchFamily="34" charset="0"/>
                        <a:buChar char="•"/>
                      </a:pPr>
                      <a:r>
                        <a:rPr lang="en-US" sz="2400" b="0" dirty="0">
                          <a:solidFill>
                            <a:schemeClr val="tx1"/>
                          </a:solidFill>
                          <a:latin typeface="Times New Roman" panose="02020603050405020304" pitchFamily="18" charset="0"/>
                          <a:cs typeface="Times New Roman" panose="02020603050405020304" pitchFamily="18" charset="0"/>
                        </a:rPr>
                        <a:t>DO NOT use ------ with arrows to indicate “the same as above”.</a:t>
                      </a:r>
                    </a:p>
                  </a:txBody>
                  <a:tcPr>
                    <a:solidFill>
                      <a:schemeClr val="accent2">
                        <a:lumMod val="40000"/>
                        <a:lumOff val="60000"/>
                      </a:schemeClr>
                    </a:solidFill>
                  </a:tcPr>
                </a:tc>
                <a:extLst>
                  <a:ext uri="{0D108BD9-81ED-4DB2-BD59-A6C34878D82A}">
                    <a16:rowId xmlns:a16="http://schemas.microsoft.com/office/drawing/2014/main" val="2754468002"/>
                  </a:ext>
                </a:extLst>
              </a:tr>
            </a:tbl>
          </a:graphicData>
        </a:graphic>
      </p:graphicFrame>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11</a:t>
            </a:fld>
            <a:endParaRPr lang="en-US"/>
          </a:p>
        </p:txBody>
      </p:sp>
      <p:pic>
        <p:nvPicPr>
          <p:cNvPr id="7" name="Picture 6">
            <a:extLst>
              <a:ext uri="{FF2B5EF4-FFF2-40B4-BE49-F238E27FC236}">
                <a16:creationId xmlns:a16="http://schemas.microsoft.com/office/drawing/2014/main" id="{B348CD8C-8F26-49B3-8A19-290D712BC3A7}"/>
              </a:ext>
            </a:extLst>
          </p:cNvPr>
          <p:cNvPicPr>
            <a:picLocks noChangeAspect="1"/>
          </p:cNvPicPr>
          <p:nvPr/>
        </p:nvPicPr>
        <p:blipFill>
          <a:blip r:embed="rId2"/>
          <a:stretch>
            <a:fillRect/>
          </a:stretch>
        </p:blipFill>
        <p:spPr>
          <a:xfrm>
            <a:off x="2743200" y="4465320"/>
            <a:ext cx="3657600" cy="1816994"/>
          </a:xfrm>
          <a:prstGeom prst="rect">
            <a:avLst/>
          </a:prstGeom>
        </p:spPr>
      </p:pic>
    </p:spTree>
    <p:extLst>
      <p:ext uri="{BB962C8B-B14F-4D97-AF65-F5344CB8AC3E}">
        <p14:creationId xmlns:p14="http://schemas.microsoft.com/office/powerpoint/2010/main" val="220691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4" y="0"/>
            <a:ext cx="9168714" cy="1143000"/>
          </a:xfrm>
        </p:spPr>
        <p:txBody>
          <a:bodyPr>
            <a:normAutofit/>
          </a:bodyPr>
          <a:lstStyle/>
          <a:p>
            <a:pPr algn="ctr"/>
            <a:r>
              <a:rPr lang="en-US" dirty="0"/>
              <a:t>Storage</a:t>
            </a:r>
          </a:p>
        </p:txBody>
      </p:sp>
      <p:sp>
        <p:nvSpPr>
          <p:cNvPr id="3" name="Content Placeholder 2"/>
          <p:cNvSpPr>
            <a:spLocks noGrp="1"/>
          </p:cNvSpPr>
          <p:nvPr>
            <p:ph idx="1"/>
          </p:nvPr>
        </p:nvSpPr>
        <p:spPr/>
        <p:txBody>
          <a:bodyPr>
            <a:normAutofit/>
          </a:bodyPr>
          <a:lstStyle/>
          <a:p>
            <a:r>
              <a:rPr lang="en-US" sz="2000" dirty="0"/>
              <a:t>Best practice is to use are stand-alone storage units. </a:t>
            </a:r>
          </a:p>
          <a:p>
            <a:r>
              <a:rPr lang="en-US" sz="2000" dirty="0"/>
              <a:t>If using a combination unit, only use the refrigerator section.</a:t>
            </a:r>
          </a:p>
          <a:p>
            <a:r>
              <a:rPr lang="en-US" sz="2000" dirty="0"/>
              <a:t>Must have adequate space around the vaccine for air flow.</a:t>
            </a:r>
          </a:p>
          <a:p>
            <a:r>
              <a:rPr lang="en-US" sz="2000" dirty="0"/>
              <a:t>Temperature probes should be as close to the center as possible. </a:t>
            </a:r>
          </a:p>
          <a:p>
            <a:r>
              <a:rPr lang="en-US" sz="2000" dirty="0"/>
              <a:t>Vaccines cannot be on the bottom of the unit.</a:t>
            </a:r>
          </a:p>
          <a:p>
            <a:r>
              <a:rPr lang="en-US" sz="2000" dirty="0"/>
              <a:t>Vaccines cannot be on the door of the unit.</a:t>
            </a:r>
          </a:p>
          <a:p>
            <a:r>
              <a:rPr lang="en-US" sz="2000" dirty="0"/>
              <a:t>Vaccines cannot be in vegetable/fruit draws in a unit. </a:t>
            </a:r>
          </a:p>
          <a:p>
            <a:r>
              <a:rPr lang="en-US" sz="2000" b="1" dirty="0"/>
              <a:t>Never</a:t>
            </a:r>
            <a:r>
              <a:rPr lang="en-US" sz="2000" dirty="0"/>
              <a:t> store vaccines in a dorm style storage unit.</a:t>
            </a:r>
          </a:p>
          <a:p>
            <a:r>
              <a:rPr lang="en-US" sz="2000" dirty="0"/>
              <a:t>Do not unplug stickers are near the outlet/on unit.</a:t>
            </a:r>
          </a:p>
          <a:p>
            <a:r>
              <a:rPr lang="en-US" sz="2000" dirty="0"/>
              <a:t>Do no unplug sticker with breaker number on the breaker </a:t>
            </a:r>
          </a:p>
          <a:p>
            <a:pPr marL="0" indent="0">
              <a:buNone/>
            </a:pPr>
            <a:r>
              <a:rPr lang="en-US" sz="2000" dirty="0"/>
              <a:t>	box.  </a:t>
            </a:r>
          </a:p>
          <a:p>
            <a:r>
              <a:rPr lang="en-US" sz="2000" dirty="0"/>
              <a:t>Public stock of vaccine and private stock are clearly labeled.</a:t>
            </a:r>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12</a:t>
            </a:fld>
            <a:endParaRPr lang="en-US"/>
          </a:p>
        </p:txBody>
      </p:sp>
      <p:pic>
        <p:nvPicPr>
          <p:cNvPr id="6" name="Picture 5">
            <a:extLst>
              <a:ext uri="{FF2B5EF4-FFF2-40B4-BE49-F238E27FC236}">
                <a16:creationId xmlns:a16="http://schemas.microsoft.com/office/drawing/2014/main" id="{BDFD053E-16BD-4BC9-A612-3B5223BD050F}"/>
              </a:ext>
            </a:extLst>
          </p:cNvPr>
          <p:cNvPicPr>
            <a:picLocks noChangeAspect="1"/>
          </p:cNvPicPr>
          <p:nvPr/>
        </p:nvPicPr>
        <p:blipFill>
          <a:blip r:embed="rId2"/>
          <a:stretch>
            <a:fillRect/>
          </a:stretch>
        </p:blipFill>
        <p:spPr>
          <a:xfrm>
            <a:off x="6773630" y="4319986"/>
            <a:ext cx="1981200" cy="2080814"/>
          </a:xfrm>
          <a:prstGeom prst="rect">
            <a:avLst/>
          </a:prstGeom>
        </p:spPr>
      </p:pic>
    </p:spTree>
    <p:extLst>
      <p:ext uri="{BB962C8B-B14F-4D97-AF65-F5344CB8AC3E}">
        <p14:creationId xmlns:p14="http://schemas.microsoft.com/office/powerpoint/2010/main" val="2599499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Calibri" panose="020F0502020204030204" pitchFamily="34" charset="0"/>
              </a:rPr>
              <a:t>Thermometers</a:t>
            </a:r>
          </a:p>
        </p:txBody>
      </p:sp>
      <p:sp>
        <p:nvSpPr>
          <p:cNvPr id="3" name="Content Placeholder 2"/>
          <p:cNvSpPr>
            <a:spLocks noGrp="1"/>
          </p:cNvSpPr>
          <p:nvPr>
            <p:ph idx="1"/>
          </p:nvPr>
        </p:nvSpPr>
        <p:spPr/>
        <p:txBody>
          <a:bodyPr/>
          <a:lstStyle/>
          <a:p>
            <a:r>
              <a:rPr lang="en-US" sz="2000" b="1" dirty="0"/>
              <a:t>All Thermometers must be digital data loggers (primary and backup).</a:t>
            </a:r>
          </a:p>
          <a:p>
            <a:pPr lvl="1" fontAlgn="t"/>
            <a:r>
              <a:rPr lang="en-US" sz="1600" dirty="0">
                <a:solidFill>
                  <a:prstClr val="black"/>
                </a:solidFill>
              </a:rPr>
              <a:t>Active temperature display that can be easily read from the outside of the unit</a:t>
            </a:r>
          </a:p>
          <a:p>
            <a:pPr lvl="1" fontAlgn="t"/>
            <a:r>
              <a:rPr lang="en-US" sz="1600" dirty="0">
                <a:solidFill>
                  <a:prstClr val="black"/>
                </a:solidFill>
              </a:rPr>
              <a:t>Capacity for continuous monitoring and recording capabilities where the data can		 be routinely downloaded </a:t>
            </a:r>
          </a:p>
          <a:p>
            <a:pPr lvl="1" fontAlgn="t"/>
            <a:r>
              <a:rPr lang="en-US" sz="1600" dirty="0">
                <a:solidFill>
                  <a:prstClr val="black"/>
                </a:solidFill>
              </a:rPr>
              <a:t>Alarm for out-of-range temperatures</a:t>
            </a:r>
          </a:p>
          <a:p>
            <a:pPr lvl="1" fontAlgn="t"/>
            <a:r>
              <a:rPr lang="en-US" sz="1600" dirty="0">
                <a:solidFill>
                  <a:prstClr val="black"/>
                </a:solidFill>
              </a:rPr>
              <a:t>Current, minimum, and maximum temperatures display</a:t>
            </a:r>
          </a:p>
          <a:p>
            <a:pPr lvl="1" fontAlgn="t"/>
            <a:r>
              <a:rPr lang="en-US" sz="1600" dirty="0">
                <a:solidFill>
                  <a:prstClr val="black"/>
                </a:solidFill>
              </a:rPr>
              <a:t>Low battery indicator</a:t>
            </a:r>
          </a:p>
          <a:p>
            <a:pPr lvl="1" fontAlgn="t"/>
            <a:r>
              <a:rPr lang="en-US" sz="1600" dirty="0">
                <a:solidFill>
                  <a:prstClr val="black"/>
                </a:solidFill>
              </a:rPr>
              <a:t>Accuracy of +/- 1°F (0.5°C)</a:t>
            </a:r>
          </a:p>
          <a:p>
            <a:pPr lvl="1" fontAlgn="t"/>
            <a:r>
              <a:rPr lang="en-US" sz="1600" dirty="0">
                <a:solidFill>
                  <a:prstClr val="black"/>
                </a:solidFill>
              </a:rPr>
              <a:t>Memory storage of at least 4,000 readings</a:t>
            </a:r>
          </a:p>
          <a:p>
            <a:pPr lvl="1" fontAlgn="t"/>
            <a:r>
              <a:rPr lang="en-US" sz="1600" dirty="0">
                <a:solidFill>
                  <a:prstClr val="black"/>
                </a:solidFill>
              </a:rPr>
              <a:t>User programmable logging interval (or reading rate) 					at maximum time interval of every 30 minutes</a:t>
            </a:r>
          </a:p>
          <a:p>
            <a:pPr lvl="1" fontAlgn="t"/>
            <a:r>
              <a:rPr lang="en-US" sz="1600" dirty="0">
                <a:solidFill>
                  <a:prstClr val="black"/>
                </a:solidFill>
              </a:rPr>
              <a:t>A probe that best reflects the temperature of the vaccine 				(such as a buffered probe)</a:t>
            </a:r>
          </a:p>
          <a:p>
            <a:pPr lvl="1" fontAlgn="t"/>
            <a:r>
              <a:rPr lang="en-US" sz="1600" dirty="0">
                <a:solidFill>
                  <a:prstClr val="black"/>
                </a:solidFill>
              </a:rPr>
              <a:t>Have a primary and backup data logger for each unit. </a:t>
            </a:r>
          </a:p>
          <a:p>
            <a:pPr lvl="1" fontAlgn="t"/>
            <a:r>
              <a:rPr lang="en-US" sz="1600" dirty="0">
                <a:solidFill>
                  <a:prstClr val="black"/>
                </a:solidFill>
              </a:rPr>
              <a:t>Must be currently calibrated and have calibration </a:t>
            </a:r>
          </a:p>
          <a:p>
            <a:pPr marL="457200" lvl="1" indent="0" fontAlgn="t">
              <a:buNone/>
            </a:pPr>
            <a:r>
              <a:rPr lang="en-US" sz="1600" dirty="0">
                <a:solidFill>
                  <a:prstClr val="black"/>
                </a:solidFill>
              </a:rPr>
              <a:t>	certificates available</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13</a:t>
            </a:fld>
            <a:endParaRPr lang="en-US"/>
          </a:p>
        </p:txBody>
      </p:sp>
      <p:pic>
        <p:nvPicPr>
          <p:cNvPr id="6" name="Picture 5">
            <a:extLst>
              <a:ext uri="{FF2B5EF4-FFF2-40B4-BE49-F238E27FC236}">
                <a16:creationId xmlns:a16="http://schemas.microsoft.com/office/drawing/2014/main" id="{C4EAA8AB-793F-4AF0-A9F7-31061A738732}"/>
              </a:ext>
            </a:extLst>
          </p:cNvPr>
          <p:cNvPicPr>
            <a:picLocks noChangeAspect="1"/>
          </p:cNvPicPr>
          <p:nvPr/>
        </p:nvPicPr>
        <p:blipFill>
          <a:blip r:embed="rId2"/>
          <a:stretch>
            <a:fillRect/>
          </a:stretch>
        </p:blipFill>
        <p:spPr>
          <a:xfrm>
            <a:off x="5867400" y="2590800"/>
            <a:ext cx="2590800" cy="3420329"/>
          </a:xfrm>
          <a:prstGeom prst="rect">
            <a:avLst/>
          </a:prstGeom>
        </p:spPr>
      </p:pic>
    </p:spTree>
    <p:extLst>
      <p:ext uri="{BB962C8B-B14F-4D97-AF65-F5344CB8AC3E}">
        <p14:creationId xmlns:p14="http://schemas.microsoft.com/office/powerpoint/2010/main" val="4203835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Temperature Excursions </a:t>
            </a:r>
          </a:p>
        </p:txBody>
      </p:sp>
      <p:sp>
        <p:nvSpPr>
          <p:cNvPr id="3" name="Content Placeholder 2"/>
          <p:cNvSpPr>
            <a:spLocks noGrp="1"/>
          </p:cNvSpPr>
          <p:nvPr>
            <p:ph idx="1"/>
          </p:nvPr>
        </p:nvSpPr>
        <p:spPr/>
        <p:txBody>
          <a:bodyPr/>
          <a:lstStyle/>
          <a:p>
            <a:r>
              <a:rPr lang="en-US" dirty="0"/>
              <a:t>Any temperature above 46° or below 36° Fahrenheit for a refrigerator unit. Any temperature above 5° or below -58° Fahrenheit for a freezer unit. </a:t>
            </a:r>
          </a:p>
          <a:p>
            <a:pPr lvl="1"/>
            <a:r>
              <a:rPr lang="en-US" dirty="0"/>
              <a:t>Quarantine vaccines and label the vaccines “Do Not Use". </a:t>
            </a:r>
          </a:p>
          <a:p>
            <a:pPr lvl="1"/>
            <a:r>
              <a:rPr lang="en-US" dirty="0"/>
              <a:t>Follow site’s emergency plan to move the vaccine to a stable storage unit. </a:t>
            </a:r>
          </a:p>
          <a:p>
            <a:pPr lvl="1"/>
            <a:r>
              <a:rPr lang="en-US" dirty="0"/>
              <a:t>Download data logger.</a:t>
            </a:r>
          </a:p>
          <a:p>
            <a:pPr lvl="1"/>
            <a:r>
              <a:rPr lang="en-US" dirty="0"/>
              <a:t>Call manufacturers of all vaccines in your unit(s).</a:t>
            </a:r>
          </a:p>
          <a:p>
            <a:pPr lvl="1"/>
            <a:r>
              <a:rPr lang="en-US" dirty="0"/>
              <a:t>Call Maine Immunization Program if vaccine needs to be wasted.</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14</a:t>
            </a:fld>
            <a:endParaRPr lang="en-US"/>
          </a:p>
        </p:txBody>
      </p:sp>
      <p:pic>
        <p:nvPicPr>
          <p:cNvPr id="6" name="Picture 5">
            <a:extLst>
              <a:ext uri="{FF2B5EF4-FFF2-40B4-BE49-F238E27FC236}">
                <a16:creationId xmlns:a16="http://schemas.microsoft.com/office/drawing/2014/main" id="{A3B9D5D6-92B5-4C90-B10E-D2225F57C236}"/>
              </a:ext>
            </a:extLst>
          </p:cNvPr>
          <p:cNvPicPr>
            <a:picLocks noChangeAspect="1"/>
          </p:cNvPicPr>
          <p:nvPr/>
        </p:nvPicPr>
        <p:blipFill>
          <a:blip r:embed="rId2"/>
          <a:stretch>
            <a:fillRect/>
          </a:stretch>
        </p:blipFill>
        <p:spPr>
          <a:xfrm>
            <a:off x="1066800" y="4457700"/>
            <a:ext cx="6667500" cy="1790700"/>
          </a:xfrm>
          <a:prstGeom prst="rect">
            <a:avLst/>
          </a:prstGeom>
        </p:spPr>
      </p:pic>
    </p:spTree>
    <p:extLst>
      <p:ext uri="{BB962C8B-B14F-4D97-AF65-F5344CB8AC3E}">
        <p14:creationId xmlns:p14="http://schemas.microsoft.com/office/powerpoint/2010/main" val="715773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Data Entry</a:t>
            </a:r>
          </a:p>
        </p:txBody>
      </p:sp>
      <p:sp>
        <p:nvSpPr>
          <p:cNvPr id="3" name="Content Placeholder 2"/>
          <p:cNvSpPr>
            <a:spLocks noGrp="1"/>
          </p:cNvSpPr>
          <p:nvPr>
            <p:ph idx="1"/>
          </p:nvPr>
        </p:nvSpPr>
        <p:spPr/>
        <p:txBody>
          <a:bodyPr/>
          <a:lstStyle/>
          <a:p>
            <a:r>
              <a:rPr lang="en-US" dirty="0"/>
              <a:t>By law, administered State supplied vaccines must be entered into ImmPact within 5 business days.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15</a:t>
            </a:fld>
            <a:endParaRPr lang="en-US"/>
          </a:p>
        </p:txBody>
      </p:sp>
      <p:pic>
        <p:nvPicPr>
          <p:cNvPr id="6" name="Picture 5">
            <a:extLst>
              <a:ext uri="{FF2B5EF4-FFF2-40B4-BE49-F238E27FC236}">
                <a16:creationId xmlns:a16="http://schemas.microsoft.com/office/drawing/2014/main" id="{2F59B35D-7510-43E7-AA80-340A46683E1A}"/>
              </a:ext>
            </a:extLst>
          </p:cNvPr>
          <p:cNvPicPr>
            <a:picLocks noChangeAspect="1"/>
          </p:cNvPicPr>
          <p:nvPr/>
        </p:nvPicPr>
        <p:blipFill>
          <a:blip r:embed="rId2"/>
          <a:stretch>
            <a:fillRect/>
          </a:stretch>
        </p:blipFill>
        <p:spPr>
          <a:xfrm>
            <a:off x="2238375" y="2590800"/>
            <a:ext cx="4162425" cy="2228850"/>
          </a:xfrm>
          <a:prstGeom prst="rect">
            <a:avLst/>
          </a:prstGeom>
        </p:spPr>
      </p:pic>
    </p:spTree>
    <p:extLst>
      <p:ext uri="{BB962C8B-B14F-4D97-AF65-F5344CB8AC3E}">
        <p14:creationId xmlns:p14="http://schemas.microsoft.com/office/powerpoint/2010/main" val="3867032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Inventory Reconciliation</a:t>
            </a:r>
          </a:p>
        </p:txBody>
      </p:sp>
      <p:sp>
        <p:nvSpPr>
          <p:cNvPr id="3" name="Content Placeholder 2"/>
          <p:cNvSpPr>
            <a:spLocks noGrp="1"/>
          </p:cNvSpPr>
          <p:nvPr>
            <p:ph idx="1"/>
          </p:nvPr>
        </p:nvSpPr>
        <p:spPr/>
        <p:txBody>
          <a:bodyPr/>
          <a:lstStyle/>
          <a:p>
            <a:r>
              <a:rPr lang="en-US" dirty="0"/>
              <a:t>Compare what is in your site’s inventory in ImmPact to what is in your site’s units. </a:t>
            </a:r>
          </a:p>
          <a:p>
            <a:pPr lvl="1"/>
            <a:r>
              <a:rPr lang="en-US" dirty="0"/>
              <a:t>Unit count of stock</a:t>
            </a:r>
          </a:p>
          <a:p>
            <a:pPr lvl="1"/>
            <a:r>
              <a:rPr lang="en-US" dirty="0"/>
              <a:t>Rotate stock (and when vaccine is received) </a:t>
            </a:r>
          </a:p>
          <a:p>
            <a:pPr lvl="1"/>
            <a:r>
              <a:rPr lang="en-US" dirty="0"/>
              <a:t>Number of doses need to match</a:t>
            </a:r>
          </a:p>
          <a:p>
            <a:pPr lvl="2"/>
            <a:r>
              <a:rPr lang="en-US" dirty="0"/>
              <a:t>Administered (interfaced?) </a:t>
            </a:r>
          </a:p>
          <a:p>
            <a:pPr lvl="2"/>
            <a:r>
              <a:rPr lang="en-US" dirty="0"/>
              <a:t>Wastage</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16</a:t>
            </a:fld>
            <a:endParaRPr lang="en-US"/>
          </a:p>
        </p:txBody>
      </p:sp>
      <p:pic>
        <p:nvPicPr>
          <p:cNvPr id="6" name="Picture 5">
            <a:extLst>
              <a:ext uri="{FF2B5EF4-FFF2-40B4-BE49-F238E27FC236}">
                <a16:creationId xmlns:a16="http://schemas.microsoft.com/office/drawing/2014/main" id="{705A33AB-3B35-4D9A-B94C-8B3D418B4AEC}"/>
              </a:ext>
            </a:extLst>
          </p:cNvPr>
          <p:cNvPicPr>
            <a:picLocks noChangeAspect="1"/>
          </p:cNvPicPr>
          <p:nvPr/>
        </p:nvPicPr>
        <p:blipFill>
          <a:blip r:embed="rId2"/>
          <a:stretch>
            <a:fillRect/>
          </a:stretch>
        </p:blipFill>
        <p:spPr>
          <a:xfrm>
            <a:off x="2664430" y="4028860"/>
            <a:ext cx="3719623" cy="2183533"/>
          </a:xfrm>
          <a:prstGeom prst="rect">
            <a:avLst/>
          </a:prstGeom>
        </p:spPr>
      </p:pic>
    </p:spTree>
    <p:extLst>
      <p:ext uri="{BB962C8B-B14F-4D97-AF65-F5344CB8AC3E}">
        <p14:creationId xmlns:p14="http://schemas.microsoft.com/office/powerpoint/2010/main" val="756751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Expired Vaccine</a:t>
            </a:r>
          </a:p>
        </p:txBody>
      </p:sp>
      <p:sp>
        <p:nvSpPr>
          <p:cNvPr id="3" name="Content Placeholder 2"/>
          <p:cNvSpPr>
            <a:spLocks noGrp="1"/>
          </p:cNvSpPr>
          <p:nvPr>
            <p:ph idx="1"/>
          </p:nvPr>
        </p:nvSpPr>
        <p:spPr/>
        <p:txBody>
          <a:bodyPr>
            <a:normAutofit fontScale="85000" lnSpcReduction="20000"/>
          </a:bodyPr>
          <a:lstStyle/>
          <a:p>
            <a:r>
              <a:rPr lang="en-US" sz="1900" dirty="0"/>
              <a:t>All expired vaccines must be returned to the manufacturer. </a:t>
            </a:r>
          </a:p>
          <a:p>
            <a:pPr lvl="1"/>
            <a:r>
              <a:rPr lang="en-US" sz="1900" dirty="0"/>
              <a:t>If a vaccine expires remove it from your inventory by placing it into a paper/plastic bag. Clearly label the bag “Do Not Use”. You will continue the process by logging into ImmPact.</a:t>
            </a:r>
          </a:p>
          <a:p>
            <a:pPr marL="914400" lvl="2" indent="0">
              <a:buNone/>
            </a:pPr>
            <a:r>
              <a:rPr lang="en-US" sz="1900" dirty="0"/>
              <a:t>   1. Make sure your temperature logs are entered and saved within 24 hours of calling</a:t>
            </a:r>
          </a:p>
          <a:p>
            <a:pPr marL="914400" lvl="2" indent="0">
              <a:buNone/>
            </a:pPr>
            <a:r>
              <a:rPr lang="en-US" sz="1900" dirty="0"/>
              <a:t>         us to return vaccine.</a:t>
            </a:r>
          </a:p>
          <a:p>
            <a:pPr marL="914400" lvl="2" indent="0">
              <a:buNone/>
            </a:pPr>
            <a:r>
              <a:rPr lang="en-US" sz="1900" dirty="0"/>
              <a:t>   2. You will need to click on Manage Transfer, then New Transfer.</a:t>
            </a:r>
          </a:p>
          <a:p>
            <a:pPr marL="914400" lvl="2" indent="0">
              <a:buNone/>
            </a:pPr>
            <a:r>
              <a:rPr lang="en-US" sz="1900" dirty="0"/>
              <a:t>   3. Choose the Inactive or Expired radio button.</a:t>
            </a:r>
          </a:p>
          <a:p>
            <a:pPr marL="914400" lvl="2" indent="0">
              <a:buNone/>
            </a:pPr>
            <a:r>
              <a:rPr lang="en-US" sz="1900" dirty="0"/>
              <a:t>   4. Find your vaccine that has expired. </a:t>
            </a:r>
          </a:p>
          <a:p>
            <a:pPr marL="914400" lvl="2" indent="0">
              <a:buNone/>
            </a:pPr>
            <a:r>
              <a:rPr lang="en-US" sz="1900" dirty="0"/>
              <a:t>   5. Enter the amount you are returning in the Transfer Quantity. </a:t>
            </a:r>
          </a:p>
          <a:p>
            <a:pPr marL="914400" lvl="2" indent="0">
              <a:buNone/>
            </a:pPr>
            <a:r>
              <a:rPr lang="en-US" sz="1900" dirty="0"/>
              <a:t>   6. Scroll up to your search string. </a:t>
            </a:r>
          </a:p>
          <a:p>
            <a:pPr marL="914400" lvl="2" indent="0">
              <a:buNone/>
            </a:pPr>
            <a:r>
              <a:rPr lang="en-US" sz="1900" dirty="0"/>
              <a:t>   7. Type Maine in the empty space and click search. </a:t>
            </a:r>
          </a:p>
          <a:p>
            <a:pPr marL="914400" lvl="2" indent="0">
              <a:buNone/>
            </a:pPr>
            <a:r>
              <a:rPr lang="en-US" sz="1900" dirty="0"/>
              <a:t>   8. In the Organization drop down, choose Maine Immunization Program. </a:t>
            </a:r>
          </a:p>
          <a:p>
            <a:pPr marL="914400" lvl="2" indent="0">
              <a:buNone/>
            </a:pPr>
            <a:r>
              <a:rPr lang="en-US" sz="1900" dirty="0"/>
              <a:t>   9. Click Save. </a:t>
            </a:r>
          </a:p>
          <a:p>
            <a:pPr marL="914400" lvl="2" indent="0">
              <a:buNone/>
            </a:pPr>
            <a:r>
              <a:rPr lang="en-US" sz="1900" dirty="0"/>
              <a:t> 10. Click the Packing List button. Open and close. (You do not have to print )</a:t>
            </a:r>
          </a:p>
          <a:p>
            <a:pPr marL="914400" lvl="2" indent="0">
              <a:buNone/>
            </a:pPr>
            <a:r>
              <a:rPr lang="en-US" sz="1900" dirty="0"/>
              <a:t> 11. Click Ship</a:t>
            </a:r>
          </a:p>
          <a:p>
            <a:pPr marL="914400" lvl="2" indent="0">
              <a:buNone/>
            </a:pPr>
            <a:r>
              <a:rPr lang="en-US" sz="1900" dirty="0"/>
              <a:t> 12. Click Ship (again)</a:t>
            </a:r>
          </a:p>
          <a:p>
            <a:pPr marL="914400" lvl="2" indent="0">
              <a:buNone/>
            </a:pPr>
            <a:r>
              <a:rPr lang="en-US" sz="1900" dirty="0"/>
              <a:t> 13. You will see a message that transfer was successful. </a:t>
            </a:r>
          </a:p>
          <a:p>
            <a:pPr lvl="1"/>
            <a:r>
              <a:rPr lang="en-US" sz="1900" dirty="0"/>
              <a:t>Now call vaccine management at 287-3347 to go through the process to get return labels for the vaccine.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17</a:t>
            </a:fld>
            <a:endParaRPr lang="en-US"/>
          </a:p>
        </p:txBody>
      </p:sp>
      <p:pic>
        <p:nvPicPr>
          <p:cNvPr id="6" name="Picture 5">
            <a:extLst>
              <a:ext uri="{FF2B5EF4-FFF2-40B4-BE49-F238E27FC236}">
                <a16:creationId xmlns:a16="http://schemas.microsoft.com/office/drawing/2014/main" id="{4918F017-EF4E-4A52-9A6A-0DBB7E3BA9D7}"/>
              </a:ext>
            </a:extLst>
          </p:cNvPr>
          <p:cNvPicPr>
            <a:picLocks noChangeAspect="1"/>
          </p:cNvPicPr>
          <p:nvPr/>
        </p:nvPicPr>
        <p:blipFill>
          <a:blip r:embed="rId2"/>
          <a:stretch>
            <a:fillRect/>
          </a:stretch>
        </p:blipFill>
        <p:spPr>
          <a:xfrm>
            <a:off x="6934200" y="2395733"/>
            <a:ext cx="1905000" cy="1376167"/>
          </a:xfrm>
          <a:prstGeom prst="rect">
            <a:avLst/>
          </a:prstGeom>
        </p:spPr>
      </p:pic>
    </p:spTree>
    <p:extLst>
      <p:ext uri="{BB962C8B-B14F-4D97-AF65-F5344CB8AC3E}">
        <p14:creationId xmlns:p14="http://schemas.microsoft.com/office/powerpoint/2010/main" val="1412403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prstClr val="white"/>
                </a:solidFill>
              </a:rPr>
              <a:t>Educational Requirements </a:t>
            </a:r>
            <a:endParaRPr lang="en-US" dirty="0"/>
          </a:p>
        </p:txBody>
      </p:sp>
      <p:sp>
        <p:nvSpPr>
          <p:cNvPr id="3" name="Content Placeholder 2"/>
          <p:cNvSpPr>
            <a:spLocks noGrp="1"/>
          </p:cNvSpPr>
          <p:nvPr>
            <p:ph idx="1"/>
          </p:nvPr>
        </p:nvSpPr>
        <p:spPr/>
        <p:txBody>
          <a:bodyPr/>
          <a:lstStyle/>
          <a:p>
            <a:r>
              <a:rPr lang="en-US" dirty="0"/>
              <a:t>Every new vaccine coordinator needs to complete the Vaccines for Children and Storage &amp; Handling “You Call the Shots” modules.</a:t>
            </a:r>
          </a:p>
          <a:p>
            <a:r>
              <a:rPr lang="en-US" dirty="0"/>
              <a:t>Every year the vaccine coordinators will need to meet an educational requirement by either;</a:t>
            </a:r>
          </a:p>
          <a:p>
            <a:pPr lvl="2"/>
            <a:r>
              <a:rPr lang="en-US" dirty="0"/>
              <a:t>completing “You Call the Shots Storage &amp; Handling Module” or</a:t>
            </a:r>
          </a:p>
          <a:p>
            <a:pPr lvl="2"/>
            <a:r>
              <a:rPr lang="en-US" dirty="0"/>
              <a:t>completing a VFC Compliance site visit with MIP Staff.</a:t>
            </a:r>
          </a:p>
          <a:p>
            <a:pPr lvl="1"/>
            <a:r>
              <a:rPr lang="en-US" dirty="0">
                <a:hlinkClick r:id="rId2"/>
              </a:rPr>
              <a:t>https://www.maine.gov/dhhs/mecdc/infectious-disease/immunization/annual-education-requirement.shtml</a:t>
            </a:r>
            <a:endParaRPr lang="en-US" dirty="0"/>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18</a:t>
            </a:fld>
            <a:endParaRPr lang="en-US"/>
          </a:p>
        </p:txBody>
      </p:sp>
      <p:pic>
        <p:nvPicPr>
          <p:cNvPr id="6" name="Picture 5">
            <a:extLst>
              <a:ext uri="{FF2B5EF4-FFF2-40B4-BE49-F238E27FC236}">
                <a16:creationId xmlns:a16="http://schemas.microsoft.com/office/drawing/2014/main" id="{2BA4728E-F9C1-4619-9C98-8D2D00E0C901}"/>
              </a:ext>
            </a:extLst>
          </p:cNvPr>
          <p:cNvPicPr>
            <a:picLocks noChangeAspect="1"/>
          </p:cNvPicPr>
          <p:nvPr/>
        </p:nvPicPr>
        <p:blipFill>
          <a:blip r:embed="rId3"/>
          <a:stretch>
            <a:fillRect/>
          </a:stretch>
        </p:blipFill>
        <p:spPr>
          <a:xfrm>
            <a:off x="2286000" y="4635159"/>
            <a:ext cx="3962400" cy="1611566"/>
          </a:xfrm>
          <a:prstGeom prst="rect">
            <a:avLst/>
          </a:prstGeom>
        </p:spPr>
      </p:pic>
    </p:spTree>
    <p:extLst>
      <p:ext uri="{BB962C8B-B14F-4D97-AF65-F5344CB8AC3E}">
        <p14:creationId xmlns:p14="http://schemas.microsoft.com/office/powerpoint/2010/main" val="3775369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Preventable Wastage</a:t>
            </a:r>
          </a:p>
        </p:txBody>
      </p:sp>
      <p:sp>
        <p:nvSpPr>
          <p:cNvPr id="3" name="Content Placeholder 2"/>
          <p:cNvSpPr>
            <a:spLocks noGrp="1"/>
          </p:cNvSpPr>
          <p:nvPr>
            <p:ph idx="1"/>
          </p:nvPr>
        </p:nvSpPr>
        <p:spPr/>
        <p:txBody>
          <a:bodyPr/>
          <a:lstStyle/>
          <a:p>
            <a:r>
              <a:rPr lang="en-US" dirty="0"/>
              <a:t>All sites have a 5% preventable Wastage Allowance.</a:t>
            </a:r>
          </a:p>
          <a:p>
            <a:pPr lvl="1"/>
            <a:r>
              <a:rPr lang="en-US" dirty="0"/>
              <a:t>3% is a warning level and a warning letter will go to the site (if possible). </a:t>
            </a:r>
          </a:p>
          <a:p>
            <a:pPr lvl="1"/>
            <a:r>
              <a:rPr lang="en-US" dirty="0"/>
              <a:t>5% is the level of when vaccine will need to be replaced dose for dose. </a:t>
            </a:r>
          </a:p>
          <a:p>
            <a:pPr lvl="2"/>
            <a:r>
              <a:rPr lang="en-US" dirty="0"/>
              <a:t>All sites receive a threshold report in the beginning of the year that notifies the site of it’s preventable wastage allowance. </a:t>
            </a:r>
          </a:p>
          <a:p>
            <a:r>
              <a:rPr lang="en-US" dirty="0"/>
              <a:t>How do I avoid having preventable wastage?</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19</a:t>
            </a:fld>
            <a:endParaRPr lang="en-US"/>
          </a:p>
        </p:txBody>
      </p:sp>
      <p:pic>
        <p:nvPicPr>
          <p:cNvPr id="6" name="Picture 5">
            <a:extLst>
              <a:ext uri="{FF2B5EF4-FFF2-40B4-BE49-F238E27FC236}">
                <a16:creationId xmlns:a16="http://schemas.microsoft.com/office/drawing/2014/main" id="{E378DA89-55A8-49DC-905F-162FC6DBA5EA}"/>
              </a:ext>
            </a:extLst>
          </p:cNvPr>
          <p:cNvPicPr>
            <a:picLocks noChangeAspect="1"/>
          </p:cNvPicPr>
          <p:nvPr/>
        </p:nvPicPr>
        <p:blipFill>
          <a:blip r:embed="rId2"/>
          <a:stretch>
            <a:fillRect/>
          </a:stretch>
        </p:blipFill>
        <p:spPr>
          <a:xfrm>
            <a:off x="2286000" y="3581400"/>
            <a:ext cx="4572000" cy="2560597"/>
          </a:xfrm>
          <a:prstGeom prst="rect">
            <a:avLst/>
          </a:prstGeom>
        </p:spPr>
      </p:pic>
    </p:spTree>
    <p:extLst>
      <p:ext uri="{BB962C8B-B14F-4D97-AF65-F5344CB8AC3E}">
        <p14:creationId xmlns:p14="http://schemas.microsoft.com/office/powerpoint/2010/main" val="423592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prstClr val="white"/>
                </a:solidFill>
                <a:latin typeface="Calibri" panose="020F0502020204030204" pitchFamily="34" charset="0"/>
              </a:rPr>
              <a:t>Objectives</a:t>
            </a:r>
            <a:endParaRPr lang="en-US" dirty="0">
              <a:latin typeface="Calibri" panose="020F0502020204030204" pitchFamily="34" charset="0"/>
            </a:endParaRPr>
          </a:p>
        </p:txBody>
      </p:sp>
      <p:sp>
        <p:nvSpPr>
          <p:cNvPr id="3" name="Content Placeholder 2"/>
          <p:cNvSpPr>
            <a:spLocks noGrp="1"/>
          </p:cNvSpPr>
          <p:nvPr>
            <p:ph idx="1"/>
          </p:nvPr>
        </p:nvSpPr>
        <p:spPr/>
        <p:txBody>
          <a:bodyPr/>
          <a:lstStyle/>
          <a:p>
            <a:pPr lvl="0"/>
            <a:r>
              <a:rPr lang="en-US" sz="2200" dirty="0">
                <a:solidFill>
                  <a:prstClr val="black"/>
                </a:solidFill>
                <a:latin typeface="Calibri" panose="020F0502020204030204" pitchFamily="34" charset="0"/>
              </a:rPr>
              <a:t>Learn the responsibilities of being a vaccine coordinator.</a:t>
            </a:r>
          </a:p>
          <a:p>
            <a:pPr lvl="0"/>
            <a:r>
              <a:rPr lang="en-US" sz="2200" dirty="0">
                <a:solidFill>
                  <a:prstClr val="black"/>
                </a:solidFill>
                <a:latin typeface="Calibri" panose="020F0502020204030204" pitchFamily="34" charset="0"/>
              </a:rPr>
              <a:t>Know the eligibility criteria for Federally Vaccine-eligible children (VFC eligible) and State Vaccine-eligible children.</a:t>
            </a:r>
          </a:p>
          <a:p>
            <a:pPr lvl="0"/>
            <a:r>
              <a:rPr lang="en-US" sz="2200" dirty="0">
                <a:solidFill>
                  <a:prstClr val="black"/>
                </a:solidFill>
                <a:latin typeface="Calibri" panose="020F0502020204030204" pitchFamily="34" charset="0"/>
              </a:rPr>
              <a:t>Understand the requirements of the program to maintain compliance. </a:t>
            </a:r>
          </a:p>
          <a:p>
            <a:pPr lvl="0"/>
            <a:r>
              <a:rPr lang="en-US" sz="2200" dirty="0">
                <a:solidFill>
                  <a:prstClr val="black"/>
                </a:solidFill>
                <a:latin typeface="Calibri" panose="020F0502020204030204" pitchFamily="34" charset="0"/>
              </a:rPr>
              <a:t>Learn about preventable wastage and how to avoid having preventable wastage. </a:t>
            </a:r>
          </a:p>
          <a:p>
            <a:pPr lvl="0"/>
            <a:endParaRPr lang="en-US" dirty="0">
              <a:solidFill>
                <a:prstClr val="black"/>
              </a:solidFill>
            </a:endParaRPr>
          </a:p>
          <a:p>
            <a:pPr marL="0" lvl="0" indent="0">
              <a:buNone/>
            </a:pPr>
            <a:endParaRPr lang="en-US" dirty="0">
              <a:solidFill>
                <a:prstClr val="black"/>
              </a:solidFill>
            </a:endParaRPr>
          </a:p>
          <a:p>
            <a:pPr lvl="0"/>
            <a:endParaRPr lang="en-US" dirty="0">
              <a:solidFill>
                <a:prstClr val="black"/>
              </a:solidFill>
            </a:endParaRP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a:t>
            </a:fld>
            <a:endParaRPr lang="en-US"/>
          </a:p>
        </p:txBody>
      </p:sp>
      <p:pic>
        <p:nvPicPr>
          <p:cNvPr id="6" name="Picture 5">
            <a:extLst>
              <a:ext uri="{FF2B5EF4-FFF2-40B4-BE49-F238E27FC236}">
                <a16:creationId xmlns:a16="http://schemas.microsoft.com/office/drawing/2014/main" id="{8A7D0FC0-D2CA-48DE-BBC8-AF6B6CFE97A9}"/>
              </a:ext>
            </a:extLst>
          </p:cNvPr>
          <p:cNvPicPr>
            <a:picLocks noChangeAspect="1"/>
          </p:cNvPicPr>
          <p:nvPr/>
        </p:nvPicPr>
        <p:blipFill>
          <a:blip r:embed="rId2"/>
          <a:stretch>
            <a:fillRect/>
          </a:stretch>
        </p:blipFill>
        <p:spPr>
          <a:xfrm>
            <a:off x="1904999" y="3276599"/>
            <a:ext cx="5211885" cy="3079751"/>
          </a:xfrm>
          <a:prstGeom prst="rect">
            <a:avLst/>
          </a:prstGeom>
        </p:spPr>
      </p:pic>
    </p:spTree>
    <p:extLst>
      <p:ext uri="{BB962C8B-B14F-4D97-AF65-F5344CB8AC3E}">
        <p14:creationId xmlns:p14="http://schemas.microsoft.com/office/powerpoint/2010/main" val="3622122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What do I do if I forget to write the temperatures on the temperature log and notice the next day?</a:t>
            </a:r>
          </a:p>
        </p:txBody>
      </p:sp>
      <p:sp>
        <p:nvSpPr>
          <p:cNvPr id="3" name="Content Placeholder 2"/>
          <p:cNvSpPr>
            <a:spLocks noGrp="1"/>
          </p:cNvSpPr>
          <p:nvPr>
            <p:ph idx="1"/>
          </p:nvPr>
        </p:nvSpPr>
        <p:spPr/>
        <p:txBody>
          <a:bodyPr/>
          <a:lstStyle/>
          <a:p>
            <a:pPr lvl="1"/>
            <a:r>
              <a:rPr lang="en-US" dirty="0"/>
              <a:t>Download the data logger and print out the Summery tab on the </a:t>
            </a:r>
            <a:r>
              <a:rPr lang="en-US" dirty="0" err="1"/>
              <a:t>LogTag</a:t>
            </a:r>
            <a:r>
              <a:rPr lang="en-US" dirty="0"/>
              <a:t> Analyzer for the date range in question. </a:t>
            </a:r>
          </a:p>
          <a:p>
            <a:pPr lvl="2"/>
            <a:r>
              <a:rPr lang="en-US" sz="1600" dirty="0"/>
              <a:t>Reading range is the min and max of temperatures for all of the dates that is in this range. </a:t>
            </a:r>
          </a:p>
          <a:p>
            <a:pPr lvl="2"/>
            <a:r>
              <a:rPr lang="en-US" sz="1600" dirty="0"/>
              <a:t>Average readings is the average temperature for all the reading in the date range which could be used as the current temperature when inputting data into ImmPact. </a:t>
            </a:r>
          </a:p>
          <a:p>
            <a:pPr lvl="2"/>
            <a:r>
              <a:rPr lang="en-US" sz="1600" dirty="0"/>
              <a:t>The last three categories will show if there has been a temperature excursion and for how long. Ideally these will show nothing. </a:t>
            </a:r>
          </a:p>
          <a:p>
            <a:pPr lvl="2"/>
            <a:r>
              <a:rPr lang="en-US" sz="1600" dirty="0"/>
              <a:t>Attach the summary print out to the temperature log. Document on the temperature log in comments to see the attached data logger summery for the date in question. Please make note of why the day is blank for temperatures. The blank dates can be left blank or could have a line through them to prevent accidently putting any data into these slots. Please make note of this in comments on the temperature log.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20</a:t>
            </a:fld>
            <a:endParaRPr lang="en-US"/>
          </a:p>
        </p:txBody>
      </p:sp>
      <p:pic>
        <p:nvPicPr>
          <p:cNvPr id="6" name="Picture 5">
            <a:extLst>
              <a:ext uri="{FF2B5EF4-FFF2-40B4-BE49-F238E27FC236}">
                <a16:creationId xmlns:a16="http://schemas.microsoft.com/office/drawing/2014/main" id="{3D8CC9FB-B315-48D4-ABE3-0CED89B41C56}"/>
              </a:ext>
            </a:extLst>
          </p:cNvPr>
          <p:cNvPicPr>
            <a:picLocks noChangeAspect="1"/>
          </p:cNvPicPr>
          <p:nvPr/>
        </p:nvPicPr>
        <p:blipFill>
          <a:blip r:embed="rId2"/>
          <a:stretch>
            <a:fillRect/>
          </a:stretch>
        </p:blipFill>
        <p:spPr>
          <a:xfrm>
            <a:off x="2156000" y="4588800"/>
            <a:ext cx="4831999" cy="1812000"/>
          </a:xfrm>
          <a:prstGeom prst="rect">
            <a:avLst/>
          </a:prstGeom>
        </p:spPr>
      </p:pic>
    </p:spTree>
    <p:extLst>
      <p:ext uri="{BB962C8B-B14F-4D97-AF65-F5344CB8AC3E}">
        <p14:creationId xmlns:p14="http://schemas.microsoft.com/office/powerpoint/2010/main" val="1214798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 download the data logger and it just says Ready, what do I do?</a:t>
            </a:r>
          </a:p>
        </p:txBody>
      </p:sp>
      <p:sp>
        <p:nvSpPr>
          <p:cNvPr id="3" name="Content Placeholder 2"/>
          <p:cNvSpPr>
            <a:spLocks noGrp="1"/>
          </p:cNvSpPr>
          <p:nvPr>
            <p:ph idx="1"/>
          </p:nvPr>
        </p:nvSpPr>
        <p:spPr/>
        <p:txBody>
          <a:bodyPr/>
          <a:lstStyle/>
          <a:p>
            <a:r>
              <a:rPr lang="en-US" dirty="0"/>
              <a:t>Hold down the start button and the word “Starting”  will appear and will begin to blink. This may take a minute or two but continue to hold down the button. When “Starting” stops blinking release the button and the screen should return to the normal format of recording temperatures.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21</a:t>
            </a:fld>
            <a:endParaRPr lang="en-US"/>
          </a:p>
        </p:txBody>
      </p:sp>
      <p:pic>
        <p:nvPicPr>
          <p:cNvPr id="6" name="Picture 5">
            <a:extLst>
              <a:ext uri="{FF2B5EF4-FFF2-40B4-BE49-F238E27FC236}">
                <a16:creationId xmlns:a16="http://schemas.microsoft.com/office/drawing/2014/main" id="{A906AF5A-BD1C-4366-AC77-4641F05ABE5C}"/>
              </a:ext>
            </a:extLst>
          </p:cNvPr>
          <p:cNvPicPr>
            <a:picLocks noChangeAspect="1"/>
          </p:cNvPicPr>
          <p:nvPr/>
        </p:nvPicPr>
        <p:blipFill>
          <a:blip r:embed="rId2"/>
          <a:stretch>
            <a:fillRect/>
          </a:stretch>
        </p:blipFill>
        <p:spPr>
          <a:xfrm>
            <a:off x="2727290" y="3117361"/>
            <a:ext cx="3444910" cy="3098381"/>
          </a:xfrm>
          <a:prstGeom prst="rect">
            <a:avLst/>
          </a:prstGeom>
        </p:spPr>
      </p:pic>
    </p:spTree>
    <p:extLst>
      <p:ext uri="{BB962C8B-B14F-4D97-AF65-F5344CB8AC3E}">
        <p14:creationId xmlns:p14="http://schemas.microsoft.com/office/powerpoint/2010/main" val="4133519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What do I do if the data loggers says stopped?</a:t>
            </a:r>
          </a:p>
        </p:txBody>
      </p:sp>
      <p:sp>
        <p:nvSpPr>
          <p:cNvPr id="3" name="Content Placeholder 2"/>
          <p:cNvSpPr>
            <a:spLocks noGrp="1"/>
          </p:cNvSpPr>
          <p:nvPr>
            <p:ph idx="1"/>
          </p:nvPr>
        </p:nvSpPr>
        <p:spPr/>
        <p:txBody>
          <a:bodyPr/>
          <a:lstStyle/>
          <a:p>
            <a:pPr lvl="1"/>
            <a:r>
              <a:rPr lang="en-US" dirty="0"/>
              <a:t>This means that the data logger’s memory is full and it can not record anymore temperatures until the memory has been cleared. </a:t>
            </a:r>
          </a:p>
          <a:p>
            <a:pPr lvl="2"/>
            <a:r>
              <a:rPr lang="en-US" dirty="0"/>
              <a:t>First down load the data logger.</a:t>
            </a:r>
          </a:p>
          <a:p>
            <a:pPr lvl="2"/>
            <a:r>
              <a:rPr lang="en-US" dirty="0"/>
              <a:t>Review the data to confirm the dates that the reports shows temperatures for. </a:t>
            </a:r>
          </a:p>
          <a:p>
            <a:pPr lvl="2"/>
            <a:r>
              <a:rPr lang="en-US" dirty="0"/>
              <a:t>If there are missing days of temperatures it can not be confirmed the vaccines cold chain has been in range. The stock of vaccine may be deemed not viable. </a:t>
            </a:r>
          </a:p>
          <a:p>
            <a:pPr lvl="2"/>
            <a:r>
              <a:rPr lang="en-US" dirty="0"/>
              <a:t>If this preventable wastage goes over the sites 5% preventable allowance than the site will be required to replace vaccines.</a:t>
            </a:r>
          </a:p>
          <a:p>
            <a:pPr lvl="2"/>
            <a:r>
              <a:rPr lang="en-US" dirty="0"/>
              <a:t>If the unit has a back up data logger or equivalent system recording temperature that meets MIP requirements, temperatures can be used.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22</a:t>
            </a:fld>
            <a:endParaRPr lang="en-US"/>
          </a:p>
        </p:txBody>
      </p:sp>
      <p:pic>
        <p:nvPicPr>
          <p:cNvPr id="6" name="Picture 5">
            <a:extLst>
              <a:ext uri="{FF2B5EF4-FFF2-40B4-BE49-F238E27FC236}">
                <a16:creationId xmlns:a16="http://schemas.microsoft.com/office/drawing/2014/main" id="{9852A58D-4E98-453B-82E1-784DB413D0AE}"/>
              </a:ext>
            </a:extLst>
          </p:cNvPr>
          <p:cNvPicPr>
            <a:picLocks noChangeAspect="1"/>
          </p:cNvPicPr>
          <p:nvPr/>
        </p:nvPicPr>
        <p:blipFill>
          <a:blip r:embed="rId2"/>
          <a:stretch>
            <a:fillRect/>
          </a:stretch>
        </p:blipFill>
        <p:spPr>
          <a:xfrm>
            <a:off x="2590800" y="5299556"/>
            <a:ext cx="3581400" cy="1151604"/>
          </a:xfrm>
          <a:prstGeom prst="rect">
            <a:avLst/>
          </a:prstGeom>
        </p:spPr>
      </p:pic>
    </p:spTree>
    <p:extLst>
      <p:ext uri="{BB962C8B-B14F-4D97-AF65-F5344CB8AC3E}">
        <p14:creationId xmlns:p14="http://schemas.microsoft.com/office/powerpoint/2010/main" val="4119714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Resources</a:t>
            </a:r>
          </a:p>
        </p:txBody>
      </p:sp>
      <p:sp>
        <p:nvSpPr>
          <p:cNvPr id="3" name="Content Placeholder 2"/>
          <p:cNvSpPr>
            <a:spLocks noGrp="1"/>
          </p:cNvSpPr>
          <p:nvPr>
            <p:ph idx="1"/>
          </p:nvPr>
        </p:nvSpPr>
        <p:spPr/>
        <p:txBody>
          <a:bodyPr/>
          <a:lstStyle/>
          <a:p>
            <a:r>
              <a:rPr lang="en-US" dirty="0"/>
              <a:t>Maine Immunization Program </a:t>
            </a:r>
          </a:p>
          <a:p>
            <a:pPr lvl="1"/>
            <a:r>
              <a:rPr lang="en-US" dirty="0">
                <a:hlinkClick r:id="rId2"/>
              </a:rPr>
              <a:t>https://www.maine.gov/dhhs/mecdc/infectious-disease/immunization</a:t>
            </a:r>
            <a:endParaRPr lang="en-US" dirty="0"/>
          </a:p>
          <a:p>
            <a:r>
              <a:rPr lang="en-US" dirty="0"/>
              <a:t>CDC Vaccine Information Statements (VISs)</a:t>
            </a:r>
          </a:p>
          <a:p>
            <a:pPr lvl="1"/>
            <a:r>
              <a:rPr lang="en-US" dirty="0">
                <a:hlinkClick r:id="rId3"/>
              </a:rPr>
              <a:t>https://www.cdc.gov/vaccines/hcp/vis/current-vis.html</a:t>
            </a:r>
            <a:endParaRPr lang="en-US" dirty="0"/>
          </a:p>
          <a:p>
            <a:r>
              <a:rPr lang="en-US" dirty="0"/>
              <a:t>CDC Vaccine Storage &amp; Handling Toolkit</a:t>
            </a:r>
          </a:p>
          <a:p>
            <a:pPr lvl="1"/>
            <a:r>
              <a:rPr lang="en-US" dirty="0">
                <a:hlinkClick r:id="rId4"/>
              </a:rPr>
              <a:t>https://www.cdc.gov/vaccines/hcp/admin/storage/toolkit/storage-handling-toolkit.pdf</a:t>
            </a:r>
            <a:r>
              <a:rPr lang="en-US" dirty="0"/>
              <a:t>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23</a:t>
            </a:fld>
            <a:endParaRPr lang="en-US"/>
          </a:p>
        </p:txBody>
      </p:sp>
    </p:spTree>
    <p:extLst>
      <p:ext uri="{BB962C8B-B14F-4D97-AF65-F5344CB8AC3E}">
        <p14:creationId xmlns:p14="http://schemas.microsoft.com/office/powerpoint/2010/main" val="3982635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Program Contacts </a:t>
            </a:r>
          </a:p>
        </p:txBody>
      </p:sp>
      <p:sp>
        <p:nvSpPr>
          <p:cNvPr id="3" name="Content Placeholder 2"/>
          <p:cNvSpPr>
            <a:spLocks noGrp="1"/>
          </p:cNvSpPr>
          <p:nvPr>
            <p:ph idx="1"/>
          </p:nvPr>
        </p:nvSpPr>
        <p:spPr/>
        <p:txBody>
          <a:bodyPr/>
          <a:lstStyle/>
          <a:p>
            <a:r>
              <a:rPr lang="en-US" dirty="0"/>
              <a:t>Maine Immunization Program</a:t>
            </a:r>
          </a:p>
          <a:p>
            <a:pPr lvl="2"/>
            <a:r>
              <a:rPr lang="en-US" dirty="0"/>
              <a:t>Maine line: 287-3746</a:t>
            </a:r>
          </a:p>
          <a:p>
            <a:pPr lvl="2"/>
            <a:r>
              <a:rPr lang="en-US" dirty="0"/>
              <a:t>Fax line: 287-8127</a:t>
            </a:r>
          </a:p>
          <a:p>
            <a:pPr lvl="2"/>
            <a:r>
              <a:rPr lang="en-US" dirty="0"/>
              <a:t>Email: </a:t>
            </a:r>
            <a:r>
              <a:rPr lang="en-US" dirty="0">
                <a:hlinkClick r:id="rId2"/>
              </a:rPr>
              <a:t>ImmunizeME.DHHS@maine.gov</a:t>
            </a:r>
            <a:endParaRPr lang="en-US" dirty="0"/>
          </a:p>
          <a:p>
            <a:pPr lvl="2"/>
            <a:r>
              <a:rPr lang="en-US" dirty="0"/>
              <a:t>Website: </a:t>
            </a:r>
            <a:r>
              <a:rPr lang="en-US" dirty="0">
                <a:hlinkClick r:id="rId3"/>
              </a:rPr>
              <a:t>https://www.maine.gov/dhhs/mecdc/infectious-disease/immunization</a:t>
            </a:r>
            <a:endParaRPr lang="en-US" dirty="0"/>
          </a:p>
          <a:p>
            <a:pPr lvl="2"/>
            <a:r>
              <a:rPr lang="en-US" dirty="0"/>
              <a:t>Educator line: 287-9972</a:t>
            </a:r>
          </a:p>
          <a:p>
            <a:pPr lvl="2"/>
            <a:r>
              <a:rPr lang="en-US" dirty="0"/>
              <a:t>Vaccine Management line: 287-3347</a:t>
            </a:r>
          </a:p>
          <a:p>
            <a:pPr lvl="2"/>
            <a:r>
              <a:rPr lang="en-US" dirty="0"/>
              <a:t>ImmPact Help Desk line: 287-3006</a:t>
            </a:r>
          </a:p>
          <a:p>
            <a:pPr lvl="2"/>
            <a:r>
              <a:rPr lang="en-US" dirty="0"/>
              <a:t>ImmPact Help Desk email: </a:t>
            </a:r>
            <a:r>
              <a:rPr lang="en-US" dirty="0">
                <a:hlinkClick r:id="rId4"/>
              </a:rPr>
              <a:t>ImmPact.Support@maine.gov</a:t>
            </a:r>
            <a:endParaRPr lang="en-US" dirty="0"/>
          </a:p>
          <a:p>
            <a:pPr lvl="2"/>
            <a:r>
              <a:rPr lang="en-US" dirty="0"/>
              <a:t>ImmPact website: </a:t>
            </a:r>
            <a:r>
              <a:rPr lang="en-US" dirty="0">
                <a:hlinkClick r:id="rId5"/>
              </a:rPr>
              <a:t>https://immpact.maine.gov</a:t>
            </a:r>
            <a:endParaRPr lang="en-US" dirty="0"/>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24</a:t>
            </a:fld>
            <a:endParaRPr lang="en-US"/>
          </a:p>
        </p:txBody>
      </p:sp>
    </p:spTree>
    <p:extLst>
      <p:ext uri="{BB962C8B-B14F-4D97-AF65-F5344CB8AC3E}">
        <p14:creationId xmlns:p14="http://schemas.microsoft.com/office/powerpoint/2010/main" val="3420168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AFIX</a:t>
            </a:r>
          </a:p>
        </p:txBody>
      </p:sp>
      <p:sp>
        <p:nvSpPr>
          <p:cNvPr id="3" name="Content Placeholder 2"/>
          <p:cNvSpPr>
            <a:spLocks noGrp="1"/>
          </p:cNvSpPr>
          <p:nvPr>
            <p:ph idx="1"/>
          </p:nvPr>
        </p:nvSpPr>
        <p:spPr/>
        <p:txBody>
          <a:bodyPr/>
          <a:lstStyle/>
          <a:p>
            <a:r>
              <a:rPr lang="en-US" dirty="0"/>
              <a:t>If your site is interest in immunization rate improvement please contact Clara Alvarez.</a:t>
            </a:r>
          </a:p>
          <a:p>
            <a:pPr lvl="1"/>
            <a:r>
              <a:rPr lang="en-US" dirty="0">
                <a:hlinkClick r:id="rId2"/>
              </a:rPr>
              <a:t>clara.alvarez@maine.gov</a:t>
            </a:r>
            <a:r>
              <a:rPr lang="en-US" dirty="0"/>
              <a:t> </a:t>
            </a:r>
          </a:p>
          <a:p>
            <a:pPr lvl="1"/>
            <a:r>
              <a:rPr lang="en-US" dirty="0"/>
              <a:t>287-4068</a:t>
            </a:r>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25</a:t>
            </a:fld>
            <a:endParaRPr lang="en-US"/>
          </a:p>
        </p:txBody>
      </p:sp>
    </p:spTree>
    <p:extLst>
      <p:ext uri="{BB962C8B-B14F-4D97-AF65-F5344CB8AC3E}">
        <p14:creationId xmlns:p14="http://schemas.microsoft.com/office/powerpoint/2010/main" val="410607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Questions</a:t>
            </a:r>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26</a:t>
            </a:fld>
            <a:endParaRPr lang="en-US"/>
          </a:p>
        </p:txBody>
      </p:sp>
      <p:pic>
        <p:nvPicPr>
          <p:cNvPr id="6" name="Content Placeholder 5">
            <a:extLst>
              <a:ext uri="{FF2B5EF4-FFF2-40B4-BE49-F238E27FC236}">
                <a16:creationId xmlns:a16="http://schemas.microsoft.com/office/drawing/2014/main" id="{FE55189E-801A-44E5-A3EB-6241B26C53FC}"/>
              </a:ext>
            </a:extLst>
          </p:cNvPr>
          <p:cNvPicPr>
            <a:picLocks noGrp="1" noChangeAspect="1"/>
          </p:cNvPicPr>
          <p:nvPr>
            <p:ph idx="1"/>
          </p:nvPr>
        </p:nvPicPr>
        <p:blipFill>
          <a:blip r:embed="rId2"/>
          <a:stretch>
            <a:fillRect/>
          </a:stretch>
        </p:blipFill>
        <p:spPr>
          <a:xfrm>
            <a:off x="304800" y="2392362"/>
            <a:ext cx="3810000" cy="2714625"/>
          </a:xfrm>
          <a:prstGeom prst="rect">
            <a:avLst/>
          </a:prstGeom>
          <a:solidFill>
            <a:schemeClr val="bg1"/>
          </a:solidFill>
        </p:spPr>
      </p:pic>
      <p:pic>
        <p:nvPicPr>
          <p:cNvPr id="7" name="Picture 6">
            <a:extLst>
              <a:ext uri="{FF2B5EF4-FFF2-40B4-BE49-F238E27FC236}">
                <a16:creationId xmlns:a16="http://schemas.microsoft.com/office/drawing/2014/main" id="{2B06FC1A-5EEA-459D-86A0-DB7E773FD5B5}"/>
              </a:ext>
            </a:extLst>
          </p:cNvPr>
          <p:cNvPicPr>
            <a:picLocks noChangeAspect="1"/>
          </p:cNvPicPr>
          <p:nvPr/>
        </p:nvPicPr>
        <p:blipFill>
          <a:blip r:embed="rId3"/>
          <a:stretch>
            <a:fillRect/>
          </a:stretch>
        </p:blipFill>
        <p:spPr>
          <a:xfrm>
            <a:off x="5334000" y="2363892"/>
            <a:ext cx="2743200" cy="2743200"/>
          </a:xfrm>
          <a:prstGeom prst="rect">
            <a:avLst/>
          </a:prstGeom>
        </p:spPr>
      </p:pic>
    </p:spTree>
    <p:extLst>
      <p:ext uri="{BB962C8B-B14F-4D97-AF65-F5344CB8AC3E}">
        <p14:creationId xmlns:p14="http://schemas.microsoft.com/office/powerpoint/2010/main" val="2902085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endParaRPr lang="en-US" dirty="0"/>
          </a:p>
        </p:txBody>
      </p:sp>
      <p:sp>
        <p:nvSpPr>
          <p:cNvPr id="5" name="Content Placeholder 4"/>
          <p:cNvSpPr>
            <a:spLocks noGrp="1"/>
          </p:cNvSpPr>
          <p:nvPr>
            <p:ph idx="1"/>
          </p:nvPr>
        </p:nvSpPr>
        <p:spPr/>
        <p:txBody>
          <a:bodyPr/>
          <a:lstStyle/>
          <a:p>
            <a:r>
              <a:rPr lang="en-US" b="0" dirty="0"/>
              <a:t>Valerie MacKenzie</a:t>
            </a:r>
          </a:p>
          <a:p>
            <a:r>
              <a:rPr lang="en-US" b="0" dirty="0"/>
              <a:t> Provider Relations Specialist</a:t>
            </a:r>
          </a:p>
          <a:p>
            <a:r>
              <a:rPr lang="en-US" dirty="0">
                <a:hlinkClick r:id="rId2"/>
              </a:rPr>
              <a:t>Valerie.mackenzie@maine.gov</a:t>
            </a:r>
            <a:endParaRPr lang="en-US" dirty="0"/>
          </a:p>
          <a:p>
            <a:r>
              <a:rPr lang="en-US" b="0" dirty="0"/>
              <a:t>287-3862</a:t>
            </a:r>
          </a:p>
        </p:txBody>
      </p:sp>
    </p:spTree>
    <p:extLst>
      <p:ext uri="{BB962C8B-B14F-4D97-AF65-F5344CB8AC3E}">
        <p14:creationId xmlns:p14="http://schemas.microsoft.com/office/powerpoint/2010/main" val="120512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Cambria" panose="02040503050406030204" pitchFamily="18" charset="0"/>
              </a:rPr>
              <a:t>Vaccine Coordinator Role</a:t>
            </a:r>
          </a:p>
        </p:txBody>
      </p:sp>
      <p:sp>
        <p:nvSpPr>
          <p:cNvPr id="3" name="Content Placeholder 2"/>
          <p:cNvSpPr>
            <a:spLocks noGrp="1"/>
          </p:cNvSpPr>
          <p:nvPr>
            <p:ph idx="1"/>
          </p:nvPr>
        </p:nvSpPr>
        <p:spPr/>
        <p:txBody>
          <a:bodyPr/>
          <a:lstStyle/>
          <a:p>
            <a:r>
              <a:rPr lang="en-US" dirty="0">
                <a:latin typeface="Calibri" panose="020F0502020204030204" pitchFamily="34" charset="0"/>
              </a:rPr>
              <a:t>What is the roll of vaccine coordinator for Maine Immunization Program (MIP)? </a:t>
            </a:r>
          </a:p>
          <a:p>
            <a:pPr lvl="1"/>
            <a:r>
              <a:rPr lang="en-US" dirty="0">
                <a:latin typeface="Calibri" panose="020F0502020204030204" pitchFamily="34" charset="0"/>
              </a:rPr>
              <a:t>It is required by federal.</a:t>
            </a:r>
          </a:p>
          <a:p>
            <a:pPr lvl="1"/>
            <a:r>
              <a:rPr lang="en-US" dirty="0">
                <a:latin typeface="Calibri" panose="020F0502020204030204" pitchFamily="34" charset="0"/>
              </a:rPr>
              <a:t>Ensure program requirements are followed.</a:t>
            </a:r>
          </a:p>
          <a:p>
            <a:pPr lvl="1"/>
            <a:r>
              <a:rPr lang="en-US" dirty="0">
                <a:latin typeface="Calibri" panose="020F0502020204030204" pitchFamily="34" charset="0"/>
              </a:rPr>
              <a:t>Point personal for contact.</a:t>
            </a:r>
          </a:p>
          <a:p>
            <a:pPr lvl="1"/>
            <a:r>
              <a:rPr lang="en-US" dirty="0">
                <a:latin typeface="Calibri" panose="020F0502020204030204" pitchFamily="34" charset="0"/>
              </a:rPr>
              <a:t>Who can be a vaccine coordinator?</a:t>
            </a:r>
          </a:p>
          <a:p>
            <a:pPr lvl="1"/>
            <a:endParaRPr lang="en-US" dirty="0"/>
          </a:p>
          <a:p>
            <a:pPr lvl="1"/>
            <a:endParaRPr lang="en-US" dirty="0"/>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3</a:t>
            </a:fld>
            <a:endParaRPr lang="en-US"/>
          </a:p>
        </p:txBody>
      </p:sp>
      <p:pic>
        <p:nvPicPr>
          <p:cNvPr id="6" name="Picture 5">
            <a:extLst>
              <a:ext uri="{FF2B5EF4-FFF2-40B4-BE49-F238E27FC236}">
                <a16:creationId xmlns:a16="http://schemas.microsoft.com/office/drawing/2014/main" id="{D5A2EB7A-568B-4EC1-816D-9758B4992F6C}"/>
              </a:ext>
            </a:extLst>
          </p:cNvPr>
          <p:cNvPicPr>
            <a:picLocks noChangeAspect="1"/>
          </p:cNvPicPr>
          <p:nvPr/>
        </p:nvPicPr>
        <p:blipFill>
          <a:blip r:embed="rId2"/>
          <a:stretch>
            <a:fillRect/>
          </a:stretch>
        </p:blipFill>
        <p:spPr>
          <a:xfrm>
            <a:off x="2667000" y="3581400"/>
            <a:ext cx="3200400" cy="2400300"/>
          </a:xfrm>
          <a:prstGeom prst="rect">
            <a:avLst/>
          </a:prstGeom>
        </p:spPr>
      </p:pic>
    </p:spTree>
    <p:extLst>
      <p:ext uri="{BB962C8B-B14F-4D97-AF65-F5344CB8AC3E}">
        <p14:creationId xmlns:p14="http://schemas.microsoft.com/office/powerpoint/2010/main" val="1424925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Provider Agreement </a:t>
            </a:r>
          </a:p>
        </p:txBody>
      </p:sp>
      <p:sp>
        <p:nvSpPr>
          <p:cNvPr id="3" name="Content Placeholder 2"/>
          <p:cNvSpPr>
            <a:spLocks noGrp="1"/>
          </p:cNvSpPr>
          <p:nvPr>
            <p:ph idx="1"/>
          </p:nvPr>
        </p:nvSpPr>
        <p:spPr>
          <a:xfrm>
            <a:off x="109537" y="1248891"/>
            <a:ext cx="8839200" cy="4953000"/>
          </a:xfrm>
        </p:spPr>
        <p:txBody>
          <a:bodyPr/>
          <a:lstStyle/>
          <a:p>
            <a:r>
              <a:rPr lang="en-US" dirty="0"/>
              <a:t>Every site must complete a Provider Agreement each year.</a:t>
            </a:r>
          </a:p>
          <a:p>
            <a:pPr lvl="1"/>
            <a:r>
              <a:rPr lang="en-US" dirty="0"/>
              <a:t>Vaccine coordinators are responsible for completing and maintaining the information in the agreement. </a:t>
            </a:r>
          </a:p>
          <a:p>
            <a:pPr lvl="1"/>
            <a:endParaRPr lang="en-US" dirty="0"/>
          </a:p>
          <a:p>
            <a:pPr marL="457200" lvl="1" indent="0">
              <a:buNone/>
            </a:pPr>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4</a:t>
            </a:fld>
            <a:endParaRPr lang="en-US"/>
          </a:p>
        </p:txBody>
      </p:sp>
      <p:pic>
        <p:nvPicPr>
          <p:cNvPr id="7" name="Picture 6">
            <a:extLst>
              <a:ext uri="{FF2B5EF4-FFF2-40B4-BE49-F238E27FC236}">
                <a16:creationId xmlns:a16="http://schemas.microsoft.com/office/drawing/2014/main" id="{8B7D76ED-7110-4706-B9C6-F82FA12822EF}"/>
              </a:ext>
            </a:extLst>
          </p:cNvPr>
          <p:cNvPicPr>
            <a:picLocks noChangeAspect="1"/>
          </p:cNvPicPr>
          <p:nvPr/>
        </p:nvPicPr>
        <p:blipFill>
          <a:blip r:embed="rId2"/>
          <a:stretch>
            <a:fillRect/>
          </a:stretch>
        </p:blipFill>
        <p:spPr>
          <a:xfrm>
            <a:off x="2209800" y="3276600"/>
            <a:ext cx="4631344" cy="2420295"/>
          </a:xfrm>
          <a:prstGeom prst="rect">
            <a:avLst/>
          </a:prstGeom>
        </p:spPr>
      </p:pic>
    </p:spTree>
    <p:extLst>
      <p:ext uri="{BB962C8B-B14F-4D97-AF65-F5344CB8AC3E}">
        <p14:creationId xmlns:p14="http://schemas.microsoft.com/office/powerpoint/2010/main" val="3517259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Eligibility Categories</a:t>
            </a:r>
          </a:p>
        </p:txBody>
      </p:sp>
      <p:sp>
        <p:nvSpPr>
          <p:cNvPr id="3" name="Content Placeholder 2"/>
          <p:cNvSpPr>
            <a:spLocks noGrp="1"/>
          </p:cNvSpPr>
          <p:nvPr>
            <p:ph idx="1"/>
          </p:nvPr>
        </p:nvSpPr>
        <p:spPr/>
        <p:txBody>
          <a:bodyPr>
            <a:normAutofit fontScale="92500" lnSpcReduction="10000"/>
          </a:bodyPr>
          <a:lstStyle/>
          <a:p>
            <a:r>
              <a:rPr lang="en-US" dirty="0"/>
              <a:t>Federally Vaccine-eligible children (VFC eligible) are:</a:t>
            </a:r>
          </a:p>
          <a:p>
            <a:pPr lvl="1"/>
            <a:r>
              <a:rPr lang="en-US" dirty="0"/>
              <a:t>American Indian or Alaska Native;</a:t>
            </a:r>
          </a:p>
          <a:p>
            <a:pPr lvl="1"/>
            <a:r>
              <a:rPr lang="en-US" dirty="0"/>
              <a:t>Enrolled in Medicaid;                                                     </a:t>
            </a:r>
          </a:p>
          <a:p>
            <a:pPr lvl="1"/>
            <a:r>
              <a:rPr lang="en-US" dirty="0"/>
              <a:t>Uninsured (self pay);</a:t>
            </a:r>
          </a:p>
          <a:p>
            <a:pPr lvl="1"/>
            <a:r>
              <a:rPr lang="en-US" dirty="0"/>
              <a:t>Underinsured (insurance does not pay for vaccines) and;</a:t>
            </a:r>
          </a:p>
          <a:p>
            <a:pPr lvl="1"/>
            <a:r>
              <a:rPr lang="en-US" dirty="0"/>
              <a:t>Under the age of 19.</a:t>
            </a:r>
          </a:p>
          <a:p>
            <a:r>
              <a:rPr lang="en-US" dirty="0"/>
              <a:t>Every child at every visit must be screened and documented for Vaccine for Children eligibility. Paper screening (save for three years with all other VFC related documentation) or</a:t>
            </a:r>
          </a:p>
          <a:p>
            <a:pPr lvl="1"/>
            <a:r>
              <a:rPr lang="en-US" dirty="0"/>
              <a:t>Electronic screening (done in ImmPact). </a:t>
            </a:r>
          </a:p>
          <a:p>
            <a:r>
              <a:rPr lang="en-US" dirty="0"/>
              <a:t>State Vaccine-eligible children are:</a:t>
            </a:r>
          </a:p>
          <a:p>
            <a:pPr lvl="1"/>
            <a:r>
              <a:rPr lang="en-US" dirty="0"/>
              <a:t>Privately insured,</a:t>
            </a:r>
          </a:p>
          <a:p>
            <a:pPr lvl="1"/>
            <a:r>
              <a:rPr lang="en-US" dirty="0"/>
              <a:t>Under the age of 19 and,</a:t>
            </a:r>
          </a:p>
          <a:p>
            <a:pPr lvl="1"/>
            <a:r>
              <a:rPr lang="en-US" dirty="0"/>
              <a:t>Have a Maine residence.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5</a:t>
            </a:fld>
            <a:endParaRPr lang="en-US"/>
          </a:p>
        </p:txBody>
      </p:sp>
      <p:pic>
        <p:nvPicPr>
          <p:cNvPr id="6" name="Picture 5">
            <a:extLst>
              <a:ext uri="{FF2B5EF4-FFF2-40B4-BE49-F238E27FC236}">
                <a16:creationId xmlns:a16="http://schemas.microsoft.com/office/drawing/2014/main" id="{0AC4231B-9205-4292-A61A-56FE47F8F00C}"/>
              </a:ext>
            </a:extLst>
          </p:cNvPr>
          <p:cNvPicPr>
            <a:picLocks noChangeAspect="1"/>
          </p:cNvPicPr>
          <p:nvPr/>
        </p:nvPicPr>
        <p:blipFill>
          <a:blip r:embed="rId2"/>
          <a:stretch>
            <a:fillRect/>
          </a:stretch>
        </p:blipFill>
        <p:spPr>
          <a:xfrm>
            <a:off x="5554082" y="4267201"/>
            <a:ext cx="2675518" cy="2093594"/>
          </a:xfrm>
          <a:prstGeom prst="rect">
            <a:avLst/>
          </a:prstGeom>
        </p:spPr>
      </p:pic>
    </p:spTree>
    <p:extLst>
      <p:ext uri="{BB962C8B-B14F-4D97-AF65-F5344CB8AC3E}">
        <p14:creationId xmlns:p14="http://schemas.microsoft.com/office/powerpoint/2010/main" val="254285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41A1B-CE71-4621-A5DD-403B7E196FF0}"/>
              </a:ext>
            </a:extLst>
          </p:cNvPr>
          <p:cNvSpPr>
            <a:spLocks noGrp="1"/>
          </p:cNvSpPr>
          <p:nvPr>
            <p:ph type="title"/>
          </p:nvPr>
        </p:nvSpPr>
        <p:spPr/>
        <p:txBody>
          <a:bodyPr/>
          <a:lstStyle/>
          <a:p>
            <a:pPr algn="ctr"/>
            <a:r>
              <a:rPr lang="en-US" dirty="0"/>
              <a:t>Required Federal Documentation Elements </a:t>
            </a:r>
          </a:p>
        </p:txBody>
      </p:sp>
      <p:sp>
        <p:nvSpPr>
          <p:cNvPr id="3" name="Content Placeholder 2">
            <a:extLst>
              <a:ext uri="{FF2B5EF4-FFF2-40B4-BE49-F238E27FC236}">
                <a16:creationId xmlns:a16="http://schemas.microsoft.com/office/drawing/2014/main" id="{07C52035-AB94-442D-ADF0-8F1B9FE361D0}"/>
              </a:ext>
            </a:extLst>
          </p:cNvPr>
          <p:cNvSpPr>
            <a:spLocks noGrp="1"/>
          </p:cNvSpPr>
          <p:nvPr>
            <p:ph idx="1"/>
          </p:nvPr>
        </p:nvSpPr>
        <p:spPr/>
        <p:txBody>
          <a:bodyPr/>
          <a:lstStyle/>
          <a:p>
            <a:r>
              <a:rPr lang="en-US" dirty="0"/>
              <a:t>Address of clinic where vaccine was administered</a:t>
            </a:r>
          </a:p>
          <a:p>
            <a:r>
              <a:rPr lang="en-US" dirty="0"/>
              <a:t>Name, manufacturer, and lot number of vaccine administered</a:t>
            </a:r>
          </a:p>
          <a:p>
            <a:r>
              <a:rPr lang="en-US" dirty="0"/>
              <a:t>Date when the dose was administered </a:t>
            </a:r>
          </a:p>
          <a:p>
            <a:r>
              <a:rPr lang="en-US" dirty="0"/>
              <a:t>Name and title of the individual administering the vaccine</a:t>
            </a:r>
          </a:p>
          <a:p>
            <a:r>
              <a:rPr lang="en-US" dirty="0"/>
              <a:t>Date when VIS was given and VIS publication date</a:t>
            </a:r>
          </a:p>
        </p:txBody>
      </p:sp>
      <p:sp>
        <p:nvSpPr>
          <p:cNvPr id="4" name="Footer Placeholder 3">
            <a:extLst>
              <a:ext uri="{FF2B5EF4-FFF2-40B4-BE49-F238E27FC236}">
                <a16:creationId xmlns:a16="http://schemas.microsoft.com/office/drawing/2014/main" id="{8B36CD4A-E157-4F38-9439-F1D0EF803396}"/>
              </a:ext>
            </a:extLst>
          </p:cNvPr>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a:extLst>
              <a:ext uri="{FF2B5EF4-FFF2-40B4-BE49-F238E27FC236}">
                <a16:creationId xmlns:a16="http://schemas.microsoft.com/office/drawing/2014/main" id="{20320926-E7BE-4AB6-8FA2-6A5057C5C419}"/>
              </a:ext>
            </a:extLst>
          </p:cNvPr>
          <p:cNvSpPr>
            <a:spLocks noGrp="1"/>
          </p:cNvSpPr>
          <p:nvPr>
            <p:ph type="sldNum" sz="quarter" idx="12"/>
          </p:nvPr>
        </p:nvSpPr>
        <p:spPr/>
        <p:txBody>
          <a:bodyPr/>
          <a:lstStyle/>
          <a:p>
            <a:fld id="{584961FE-557B-45BA-B4B6-FC83F881436E}" type="slidenum">
              <a:rPr lang="en-US" smtClean="0"/>
              <a:t>6</a:t>
            </a:fld>
            <a:endParaRPr lang="en-US"/>
          </a:p>
        </p:txBody>
      </p:sp>
      <p:pic>
        <p:nvPicPr>
          <p:cNvPr id="6" name="Picture 5">
            <a:extLst>
              <a:ext uri="{FF2B5EF4-FFF2-40B4-BE49-F238E27FC236}">
                <a16:creationId xmlns:a16="http://schemas.microsoft.com/office/drawing/2014/main" id="{C22854C2-9A16-42E7-B736-D0476CED826E}"/>
              </a:ext>
            </a:extLst>
          </p:cNvPr>
          <p:cNvPicPr>
            <a:picLocks noChangeAspect="1"/>
          </p:cNvPicPr>
          <p:nvPr/>
        </p:nvPicPr>
        <p:blipFill>
          <a:blip r:embed="rId2"/>
          <a:stretch>
            <a:fillRect/>
          </a:stretch>
        </p:blipFill>
        <p:spPr>
          <a:xfrm>
            <a:off x="3111843" y="3455772"/>
            <a:ext cx="2831757" cy="2945027"/>
          </a:xfrm>
          <a:prstGeom prst="rect">
            <a:avLst/>
          </a:prstGeom>
        </p:spPr>
      </p:pic>
    </p:spTree>
    <p:extLst>
      <p:ext uri="{BB962C8B-B14F-4D97-AF65-F5344CB8AC3E}">
        <p14:creationId xmlns:p14="http://schemas.microsoft.com/office/powerpoint/2010/main" val="2274454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Requirements </a:t>
            </a:r>
          </a:p>
        </p:txBody>
      </p:sp>
      <p:sp>
        <p:nvSpPr>
          <p:cNvPr id="3" name="Content Placeholder 2"/>
          <p:cNvSpPr>
            <a:spLocks noGrp="1"/>
          </p:cNvSpPr>
          <p:nvPr>
            <p:ph idx="1"/>
          </p:nvPr>
        </p:nvSpPr>
        <p:spPr>
          <a:xfrm>
            <a:off x="152400" y="1295400"/>
            <a:ext cx="8839200" cy="4953000"/>
          </a:xfrm>
        </p:spPr>
        <p:txBody>
          <a:bodyPr/>
          <a:lstStyle/>
          <a:p>
            <a:r>
              <a:rPr lang="en-US" dirty="0"/>
              <a:t>Your site cannot charge an administration fee that exceeds $21.58. </a:t>
            </a:r>
          </a:p>
          <a:p>
            <a:r>
              <a:rPr lang="en-US" dirty="0"/>
              <a:t>Your site cannot deny administration of publicly purchased vaccine to an established patient due to inability to pay the administration fee. </a:t>
            </a:r>
          </a:p>
          <a:p>
            <a:r>
              <a:rPr lang="en-US" dirty="0"/>
              <a:t>Your site will distribute the current Vaccine Information Statements every time vaccine is administered. </a:t>
            </a:r>
          </a:p>
          <a:p>
            <a:r>
              <a:rPr lang="en-US" dirty="0"/>
              <a:t>Do not pre-draw vaccines.</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7</a:t>
            </a:fld>
            <a:endParaRPr lang="en-US"/>
          </a:p>
        </p:txBody>
      </p:sp>
      <p:pic>
        <p:nvPicPr>
          <p:cNvPr id="6" name="Picture 5">
            <a:extLst>
              <a:ext uri="{FF2B5EF4-FFF2-40B4-BE49-F238E27FC236}">
                <a16:creationId xmlns:a16="http://schemas.microsoft.com/office/drawing/2014/main" id="{0B2931D4-C2B7-4354-913D-64841845478D}"/>
              </a:ext>
            </a:extLst>
          </p:cNvPr>
          <p:cNvPicPr>
            <a:picLocks noChangeAspect="1"/>
          </p:cNvPicPr>
          <p:nvPr/>
        </p:nvPicPr>
        <p:blipFill>
          <a:blip r:embed="rId2"/>
          <a:stretch>
            <a:fillRect/>
          </a:stretch>
        </p:blipFill>
        <p:spPr>
          <a:xfrm>
            <a:off x="5030874" y="3551184"/>
            <a:ext cx="3044651" cy="2751191"/>
          </a:xfrm>
          <a:prstGeom prst="rect">
            <a:avLst/>
          </a:prstGeom>
        </p:spPr>
      </p:pic>
    </p:spTree>
    <p:extLst>
      <p:ext uri="{BB962C8B-B14F-4D97-AF65-F5344CB8AC3E}">
        <p14:creationId xmlns:p14="http://schemas.microsoft.com/office/powerpoint/2010/main" val="646634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Times New Roman" panose="02020603050405020304" pitchFamily="18" charset="0"/>
              </a:rPr>
              <a:t>Temperatures</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rPr>
              <a:t>Check temperatures twice a day on every unit on days the practice is open.</a:t>
            </a:r>
          </a:p>
          <a:p>
            <a:pPr lvl="1"/>
            <a:r>
              <a:rPr lang="en-US" dirty="0">
                <a:latin typeface="Times New Roman" panose="02020603050405020304" pitchFamily="18" charset="0"/>
              </a:rPr>
              <a:t>The morning (practice opening) recording will be the current temperature and the min/max temperature for the last 24 hours. </a:t>
            </a:r>
          </a:p>
          <a:p>
            <a:pPr lvl="1"/>
            <a:r>
              <a:rPr lang="en-US" dirty="0">
                <a:latin typeface="Times New Roman" panose="02020603050405020304" pitchFamily="18" charset="0"/>
              </a:rPr>
              <a:t>The afternoon recording (practice closing) will be the current temperature.</a:t>
            </a:r>
          </a:p>
          <a:p>
            <a:pPr lvl="1"/>
            <a:r>
              <a:rPr lang="en-US" dirty="0">
                <a:latin typeface="Times New Roman" panose="02020603050405020304" pitchFamily="18" charset="0"/>
              </a:rPr>
              <a:t>All temperatures will be recorded onto a log for each month (a.k.a. temperature log).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8</a:t>
            </a:fld>
            <a:endParaRPr lang="en-US"/>
          </a:p>
        </p:txBody>
      </p:sp>
      <p:pic>
        <p:nvPicPr>
          <p:cNvPr id="6" name="Picture 5">
            <a:extLst>
              <a:ext uri="{FF2B5EF4-FFF2-40B4-BE49-F238E27FC236}">
                <a16:creationId xmlns:a16="http://schemas.microsoft.com/office/drawing/2014/main" id="{4C6F4D28-DE34-4EC1-9EEC-12ABD47B7853}"/>
              </a:ext>
            </a:extLst>
          </p:cNvPr>
          <p:cNvPicPr>
            <a:picLocks noChangeAspect="1"/>
          </p:cNvPicPr>
          <p:nvPr/>
        </p:nvPicPr>
        <p:blipFill>
          <a:blip r:embed="rId2"/>
          <a:stretch>
            <a:fillRect/>
          </a:stretch>
        </p:blipFill>
        <p:spPr>
          <a:xfrm>
            <a:off x="3124200" y="3491732"/>
            <a:ext cx="2864618" cy="2864618"/>
          </a:xfrm>
          <a:prstGeom prst="rect">
            <a:avLst/>
          </a:prstGeom>
        </p:spPr>
      </p:pic>
    </p:spTree>
    <p:extLst>
      <p:ext uri="{BB962C8B-B14F-4D97-AF65-F5344CB8AC3E}">
        <p14:creationId xmlns:p14="http://schemas.microsoft.com/office/powerpoint/2010/main" val="1179835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Times New Roman" panose="02020603050405020304" pitchFamily="18" charset="0"/>
              </a:rPr>
              <a:t>Temperature Logs</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rPr>
              <a:t>There will be a temperature log for every storage unit.</a:t>
            </a:r>
          </a:p>
          <a:p>
            <a:r>
              <a:rPr lang="en-US" dirty="0">
                <a:latin typeface="Times New Roman" panose="02020603050405020304" pitchFamily="18" charset="0"/>
              </a:rPr>
              <a:t>All temperature logs will have on them:</a:t>
            </a:r>
          </a:p>
          <a:p>
            <a:pPr lvl="1"/>
            <a:r>
              <a:rPr lang="en-US" dirty="0">
                <a:latin typeface="Times New Roman" panose="02020603050405020304" pitchFamily="18" charset="0"/>
              </a:rPr>
              <a:t>Date</a:t>
            </a:r>
          </a:p>
          <a:p>
            <a:pPr lvl="1"/>
            <a:r>
              <a:rPr lang="en-US" dirty="0">
                <a:latin typeface="Times New Roman" panose="02020603050405020304" pitchFamily="18" charset="0"/>
              </a:rPr>
              <a:t>Two current temperatures for each day ( at open and close),</a:t>
            </a:r>
          </a:p>
          <a:p>
            <a:pPr lvl="1"/>
            <a:r>
              <a:rPr lang="en-US" dirty="0">
                <a:latin typeface="Times New Roman" panose="02020603050405020304" pitchFamily="18" charset="0"/>
              </a:rPr>
              <a:t>Min/max temperatures for the pervious 24 hours in the morning,</a:t>
            </a:r>
          </a:p>
          <a:p>
            <a:pPr lvl="1"/>
            <a:r>
              <a:rPr lang="en-US" dirty="0">
                <a:latin typeface="Times New Roman" panose="02020603050405020304" pitchFamily="18" charset="0"/>
              </a:rPr>
              <a:t>Time that each temperature was taken,</a:t>
            </a:r>
          </a:p>
          <a:p>
            <a:pPr lvl="1"/>
            <a:r>
              <a:rPr lang="en-US" dirty="0">
                <a:latin typeface="Times New Roman" panose="02020603050405020304" pitchFamily="18" charset="0"/>
              </a:rPr>
              <a:t>Days the practice are close will be indicated and, </a:t>
            </a:r>
          </a:p>
          <a:p>
            <a:pPr lvl="1"/>
            <a:r>
              <a:rPr lang="en-US" dirty="0">
                <a:latin typeface="Times New Roman" panose="02020603050405020304" pitchFamily="18" charset="0"/>
              </a:rPr>
              <a:t>Initials of the person taking down the temperature. </a:t>
            </a:r>
          </a:p>
          <a:p>
            <a:endParaRPr lang="en-US" dirty="0"/>
          </a:p>
        </p:txBody>
      </p:sp>
      <p:sp>
        <p:nvSpPr>
          <p:cNvPr id="4" name="Footer Placeholder 3"/>
          <p:cNvSpPr>
            <a:spLocks noGrp="1"/>
          </p:cNvSpPr>
          <p:nvPr>
            <p:ph type="ftr" sz="quarter" idx="11"/>
          </p:nvPr>
        </p:nvSpPr>
        <p:spPr/>
        <p:txBody>
          <a:bodyPr/>
          <a:lstStyle/>
          <a:p>
            <a:r>
              <a:rPr lang="en-US"/>
              <a:t>Maine Center for Disease Control and Prevention</a:t>
            </a:r>
            <a:endParaRPr lang="en-US" dirty="0"/>
          </a:p>
        </p:txBody>
      </p:sp>
      <p:sp>
        <p:nvSpPr>
          <p:cNvPr id="5" name="Slide Number Placeholder 4"/>
          <p:cNvSpPr>
            <a:spLocks noGrp="1"/>
          </p:cNvSpPr>
          <p:nvPr>
            <p:ph type="sldNum" sz="quarter" idx="12"/>
          </p:nvPr>
        </p:nvSpPr>
        <p:spPr/>
        <p:txBody>
          <a:bodyPr/>
          <a:lstStyle/>
          <a:p>
            <a:fld id="{584961FE-557B-45BA-B4B6-FC83F881436E}" type="slidenum">
              <a:rPr lang="en-US" smtClean="0"/>
              <a:t>9</a:t>
            </a:fld>
            <a:endParaRPr lang="en-US"/>
          </a:p>
        </p:txBody>
      </p:sp>
      <p:pic>
        <p:nvPicPr>
          <p:cNvPr id="6" name="Picture 5">
            <a:extLst>
              <a:ext uri="{FF2B5EF4-FFF2-40B4-BE49-F238E27FC236}">
                <a16:creationId xmlns:a16="http://schemas.microsoft.com/office/drawing/2014/main" id="{8E626D5A-5563-45B0-A3F6-6D90CE465323}"/>
              </a:ext>
            </a:extLst>
          </p:cNvPr>
          <p:cNvPicPr>
            <a:picLocks noChangeAspect="1"/>
          </p:cNvPicPr>
          <p:nvPr/>
        </p:nvPicPr>
        <p:blipFill>
          <a:blip r:embed="rId2"/>
          <a:stretch>
            <a:fillRect/>
          </a:stretch>
        </p:blipFill>
        <p:spPr>
          <a:xfrm>
            <a:off x="3352801" y="4429125"/>
            <a:ext cx="1752600" cy="1752600"/>
          </a:xfrm>
          <a:prstGeom prst="rect">
            <a:avLst/>
          </a:prstGeom>
        </p:spPr>
      </p:pic>
    </p:spTree>
    <p:extLst>
      <p:ext uri="{BB962C8B-B14F-4D97-AF65-F5344CB8AC3E}">
        <p14:creationId xmlns:p14="http://schemas.microsoft.com/office/powerpoint/2010/main" val="533658672"/>
      </p:ext>
    </p:extLst>
  </p:cSld>
  <p:clrMapOvr>
    <a:masterClrMapping/>
  </p:clrMapOvr>
</p:sld>
</file>

<file path=ppt/theme/theme1.xml><?xml version="1.0" encoding="utf-8"?>
<a:theme xmlns:a="http://schemas.openxmlformats.org/drawingml/2006/main" name="Maine CD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FC Vaccine Coordinator Education.potx" id="{8BD62B80-17E3-4EDD-8A56-72ED0131B1C5}" vid="{7134B6B0-0370-48E2-B892-2FAAE0FE95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VFC Vaccine Coordinator Education</Template>
  <TotalTime>402</TotalTime>
  <Words>2008</Words>
  <Application>Microsoft Office PowerPoint</Application>
  <PresentationFormat>On-screen Show (4:3)</PresentationFormat>
  <Paragraphs>231</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vt:lpstr>
      <vt:lpstr>Times New Roman</vt:lpstr>
      <vt:lpstr>Maine CDC Presentation Template</vt:lpstr>
      <vt:lpstr>VFC Vaccine Coordinator Education </vt:lpstr>
      <vt:lpstr>Objectives</vt:lpstr>
      <vt:lpstr>Vaccine Coordinator Role</vt:lpstr>
      <vt:lpstr>Provider Agreement </vt:lpstr>
      <vt:lpstr>Eligibility Categories</vt:lpstr>
      <vt:lpstr>Required Federal Documentation Elements </vt:lpstr>
      <vt:lpstr>Requirements </vt:lpstr>
      <vt:lpstr>Temperatures</vt:lpstr>
      <vt:lpstr>Temperature Logs</vt:lpstr>
      <vt:lpstr>Sample Temperature Log</vt:lpstr>
      <vt:lpstr>The To Do’s and Not to Do’s</vt:lpstr>
      <vt:lpstr>Storage</vt:lpstr>
      <vt:lpstr>Thermometers</vt:lpstr>
      <vt:lpstr>Temperature Excursions </vt:lpstr>
      <vt:lpstr>Data Entry</vt:lpstr>
      <vt:lpstr>Inventory Reconciliation</vt:lpstr>
      <vt:lpstr>Expired Vaccine</vt:lpstr>
      <vt:lpstr>Educational Requirements </vt:lpstr>
      <vt:lpstr>Preventable Wastage</vt:lpstr>
      <vt:lpstr>What do I do if I forget to write the temperatures on the temperature log and notice the next day?</vt:lpstr>
      <vt:lpstr>I download the data logger and it just says Ready, what do I do?</vt:lpstr>
      <vt:lpstr>What do I do if the data loggers says stopped?</vt:lpstr>
      <vt:lpstr>Resources</vt:lpstr>
      <vt:lpstr>Program Contacts </vt:lpstr>
      <vt:lpstr>AFIX</vt:lpstr>
      <vt:lpstr>Questions</vt:lpstr>
      <vt:lpstr>PowerPoint Presentation</vt:lpstr>
    </vt:vector>
  </TitlesOfParts>
  <Company>State of Maine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VFC Vaccine Coordinator Education</dc:title>
  <dc:creator>MacKenzie, Valerie</dc:creator>
  <cp:lastModifiedBy>MacKenzie, Valerie</cp:lastModifiedBy>
  <cp:revision>21</cp:revision>
  <dcterms:created xsi:type="dcterms:W3CDTF">2018-09-07T13:11:44Z</dcterms:created>
  <dcterms:modified xsi:type="dcterms:W3CDTF">2018-09-07T19:53:58Z</dcterms:modified>
</cp:coreProperties>
</file>