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4" r:id="rId2"/>
    <p:sldId id="288" r:id="rId3"/>
    <p:sldId id="256" r:id="rId4"/>
    <p:sldId id="286" r:id="rId5"/>
    <p:sldId id="296" r:id="rId6"/>
    <p:sldId id="285" r:id="rId7"/>
    <p:sldId id="257" r:id="rId8"/>
    <p:sldId id="293" r:id="rId9"/>
    <p:sldId id="294" r:id="rId10"/>
    <p:sldId id="272" r:id="rId11"/>
    <p:sldId id="277" r:id="rId12"/>
    <p:sldId id="297" r:id="rId13"/>
    <p:sldId id="279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6" autoAdjust="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D09D7-160B-474E-A024-5BE0D429D7C1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AB48C-17FC-4EAA-BB08-FE1C331E3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1478" indent="-28506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1815" indent="-22742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599787" indent="-22742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6200" indent="-22742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04826" indent="-22742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53452" indent="-22742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02077" indent="-22742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50703" indent="-22742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eaLnBrk="1" hangingPunct="1"/>
            <a:fld id="{DADB2F60-4735-4369-9263-AB9FC9FCD76F}" type="slidenum">
              <a:rPr lang="en-US" altLang="en-US" smtClean="0"/>
              <a:pPr eaLnBrk="1" hangingPunct="1"/>
              <a:t>10</a:t>
            </a:fld>
            <a:endParaRPr lang="en-US" altLang="en-US"/>
          </a:p>
        </p:txBody>
      </p:sp>
      <p:sp>
        <p:nvSpPr>
          <p:cNvPr id="126979" name="Rectangle 7"/>
          <p:cNvSpPr txBox="1">
            <a:spLocks noGrp="1" noChangeArrowheads="1"/>
          </p:cNvSpPr>
          <p:nvPr/>
        </p:nvSpPr>
        <p:spPr bwMode="auto">
          <a:xfrm>
            <a:off x="3884028" y="8686488"/>
            <a:ext cx="2970868" cy="4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0" tIns="46794" rIns="89990" bIns="46794" anchor="b"/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457200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defTabSz="457200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defTabSz="457200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defTabSz="457200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r" eaLnBrk="1" hangingPunct="1"/>
            <a:fld id="{B4C5C8CC-BB64-4E0F-966B-960F2932D339}" type="slidenum">
              <a:rPr kumimoji="0" lang="en-US" altLang="en-US">
                <a:solidFill>
                  <a:srgbClr val="000000"/>
                </a:solidFill>
                <a:latin typeface="Arial" charset="0"/>
                <a:ea typeface="SimSun" pitchFamily="2" charset="-122"/>
              </a:rPr>
              <a:pPr algn="r" eaLnBrk="1" hangingPunct="1"/>
              <a:t>10</a:t>
            </a:fld>
            <a:endParaRPr kumimoji="0" lang="en-US" altLang="en-US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126980" name="Text Box 1"/>
          <p:cNvSpPr txBox="1">
            <a:spLocks noChangeArrowheads="1"/>
          </p:cNvSpPr>
          <p:nvPr/>
        </p:nvSpPr>
        <p:spPr bwMode="auto">
          <a:xfrm>
            <a:off x="3884028" y="8686490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0" tIns="46794" rIns="89990" bIns="46794" anchor="b"/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457200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defTabSz="457200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defTabSz="457200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defTabSz="457200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r" eaLnBrk="1" hangingPunct="1"/>
            <a:fld id="{EA3C263D-0505-4CE5-B16A-A5FEB929DB5A}" type="slidenum">
              <a:rPr kumimoji="0" lang="en-US" altLang="en-US">
                <a:solidFill>
                  <a:srgbClr val="000000"/>
                </a:solidFill>
                <a:latin typeface="Arial" charset="0"/>
                <a:ea typeface="SimSun" pitchFamily="2" charset="-122"/>
              </a:rPr>
              <a:pPr algn="r" eaLnBrk="1" hangingPunct="1"/>
              <a:t>10</a:t>
            </a:fld>
            <a:endParaRPr kumimoji="0" lang="en-US" altLang="en-US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1269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</p:spPr>
      </p:sp>
      <p:sp>
        <p:nvSpPr>
          <p:cNvPr id="1269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5588"/>
            <a:ext cx="5485158" cy="41144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89990" tIns="46794" rIns="89990" bIns="46794" anchor="ctr"/>
          <a:lstStyle/>
          <a:p>
            <a:pPr defTabSz="456414">
              <a:spcBef>
                <a:spcPts val="454"/>
              </a:spcBef>
              <a:tabLst>
                <a:tab pos="0" algn="l"/>
                <a:tab pos="912829" algn="l"/>
                <a:tab pos="1827215" algn="l"/>
                <a:tab pos="2741600" algn="l"/>
                <a:tab pos="3655987" algn="l"/>
                <a:tab pos="4570373" algn="l"/>
                <a:tab pos="5484759" algn="l"/>
                <a:tab pos="6399145" algn="l"/>
                <a:tab pos="7313532" algn="l"/>
                <a:tab pos="8227917" algn="l"/>
                <a:tab pos="9142303" algn="l"/>
                <a:tab pos="10056690" algn="l"/>
              </a:tabLst>
            </a:pPr>
            <a:endParaRPr lang="en-US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DD54-E724-4627-9366-160A59ADC76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D252-9C91-4ACF-8991-720E09435D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DD54-E724-4627-9366-160A59ADC76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D252-9C91-4ACF-8991-720E09435D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DD54-E724-4627-9366-160A59ADC76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D252-9C91-4ACF-8991-720E09435D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DD54-E724-4627-9366-160A59ADC76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D252-9C91-4ACF-8991-720E09435D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DD54-E724-4627-9366-160A59ADC76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D252-9C91-4ACF-8991-720E09435D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DD54-E724-4627-9366-160A59ADC76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D252-9C91-4ACF-8991-720E09435D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DD54-E724-4627-9366-160A59ADC76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D252-9C91-4ACF-8991-720E09435D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DD54-E724-4627-9366-160A59ADC76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D252-9C91-4ACF-8991-720E09435D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DD54-E724-4627-9366-160A59ADC76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D252-9C91-4ACF-8991-720E09435D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DD54-E724-4627-9366-160A59ADC76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D252-9C91-4ACF-8991-720E09435D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DD54-E724-4627-9366-160A59ADC76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ECD252-9C91-4ACF-8991-720E09435D2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CECD252-9C91-4ACF-8991-720E09435D2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1E7DD54-E724-4627-9366-160A59ADC767}" type="datetimeFigureOut">
              <a:rPr lang="en-US" smtClean="0"/>
              <a:t>4/18/2019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600200"/>
            <a:ext cx="8763000" cy="2898775"/>
          </a:xfrm>
        </p:spPr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Biosecurity and Agritourism</a:t>
            </a:r>
            <a:br>
              <a:rPr lang="en-US" sz="4800" b="1" dirty="0">
                <a:latin typeface="Comic Sans MS" panose="030F0702030302020204" pitchFamily="66" charset="0"/>
              </a:rPr>
            </a:br>
            <a:r>
              <a:rPr lang="en-US" sz="3600" b="1" i="1" dirty="0">
                <a:latin typeface="Comic Sans MS" panose="030F0702030302020204" pitchFamily="66" charset="0"/>
              </a:rPr>
              <a:t>(What I think you should know)</a:t>
            </a:r>
            <a:br>
              <a:rPr lang="en-US" sz="4000" b="1" i="1" dirty="0">
                <a:latin typeface="Comic Sans MS" panose="030F0702030302020204" pitchFamily="66" charset="0"/>
              </a:rPr>
            </a:br>
            <a:endParaRPr lang="en-US" sz="4000" b="1" i="1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Dr. Justin Bergeron, BVMS MPH DACVPM</a:t>
            </a:r>
          </a:p>
          <a:p>
            <a:r>
              <a:rPr lang="en-US" b="1" dirty="0"/>
              <a:t>Assistant State Veterinarian</a:t>
            </a:r>
          </a:p>
          <a:p>
            <a:r>
              <a:rPr lang="en-US" b="1" dirty="0"/>
              <a:t>Maine Department of Agriculture, Conservation and Forestry</a:t>
            </a:r>
          </a:p>
        </p:txBody>
      </p:sp>
    </p:spTree>
    <p:extLst>
      <p:ext uri="{BB962C8B-B14F-4D97-AF65-F5344CB8AC3E}">
        <p14:creationId xmlns:p14="http://schemas.microsoft.com/office/powerpoint/2010/main" val="3286050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457200" y="533400"/>
            <a:ext cx="82296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lnSpc>
                <a:spcPts val="5788"/>
              </a:lnSpc>
              <a:buSzPct val="100000"/>
              <a:defRPr/>
            </a:pPr>
            <a:r>
              <a:rPr kumimoji="0" lang="en-US" altLang="en-US" sz="3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SimSun"/>
                <a:cs typeface="SimSun"/>
              </a:rPr>
              <a:t>A Few Words About Disinfectants</a:t>
            </a:r>
          </a:p>
        </p:txBody>
      </p:sp>
      <p:sp>
        <p:nvSpPr>
          <p:cNvPr id="88067" name="Text Box 2"/>
          <p:cNvSpPr txBox="1">
            <a:spLocks noChangeArrowheads="1"/>
          </p:cNvSpPr>
          <p:nvPr/>
        </p:nvSpPr>
        <p:spPr bwMode="auto">
          <a:xfrm>
            <a:off x="381000" y="1447800"/>
            <a:ext cx="82296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defTabSz="4572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marL="0" indent="0" eaLnBrk="1" hangingPunct="1">
              <a:spcBef>
                <a:spcPts val="600"/>
              </a:spcBef>
              <a:buClr>
                <a:srgbClr val="7F7F7F"/>
              </a:buClr>
              <a:buSzTx/>
              <a:buNone/>
            </a:pPr>
            <a:r>
              <a:rPr kumimoji="0" lang="en-US" altLang="en-US" sz="2000" dirty="0">
                <a:solidFill>
                  <a:schemeClr val="tx1"/>
                </a:solidFill>
                <a:latin typeface="+mn-lt"/>
                <a:ea typeface="SimSun" pitchFamily="2" charset="-122"/>
              </a:rPr>
              <a:t>Cleaning is not disinfection</a:t>
            </a:r>
          </a:p>
          <a:p>
            <a:pPr marL="0" indent="0" eaLnBrk="1" hangingPunct="1">
              <a:spcBef>
                <a:spcPts val="600"/>
              </a:spcBef>
              <a:buClr>
                <a:srgbClr val="7F7F7F"/>
              </a:buClr>
              <a:buSzTx/>
              <a:buNone/>
            </a:pPr>
            <a:endParaRPr lang="en-US" altLang="en-US" sz="2000" dirty="0">
              <a:solidFill>
                <a:schemeClr val="tx1"/>
              </a:solidFill>
              <a:latin typeface="+mn-lt"/>
              <a:ea typeface="SimSun" pitchFamily="2" charset="-122"/>
            </a:endParaRPr>
          </a:p>
          <a:p>
            <a:pPr marL="0" indent="0" eaLnBrk="1" hangingPunct="1">
              <a:spcBef>
                <a:spcPts val="600"/>
              </a:spcBef>
              <a:buClr>
                <a:srgbClr val="7F7F7F"/>
              </a:buClr>
              <a:buSzTx/>
              <a:buNone/>
            </a:pPr>
            <a:r>
              <a:rPr kumimoji="0" lang="en-US" altLang="en-US" sz="2000" dirty="0">
                <a:solidFill>
                  <a:schemeClr val="tx1"/>
                </a:solidFill>
                <a:latin typeface="+mn-lt"/>
                <a:ea typeface="SimSun" pitchFamily="2" charset="-122"/>
              </a:rPr>
              <a:t>Disinfectants vary in their activity against viruses, bacteria, fungi and protozoa that are commonly found in animal areas</a:t>
            </a:r>
          </a:p>
          <a:p>
            <a:pPr marL="0" indent="0" eaLnBrk="1" hangingPunct="1">
              <a:spcBef>
                <a:spcPts val="600"/>
              </a:spcBef>
              <a:buClr>
                <a:srgbClr val="7F7F7F"/>
              </a:buClr>
              <a:buSzTx/>
              <a:buNone/>
            </a:pPr>
            <a:endParaRPr kumimoji="0" lang="en-US" altLang="en-US" sz="2000" dirty="0">
              <a:solidFill>
                <a:schemeClr val="tx1"/>
              </a:solidFill>
              <a:latin typeface="+mn-lt"/>
              <a:ea typeface="SimSun" pitchFamily="2" charset="-122"/>
            </a:endParaRPr>
          </a:p>
          <a:p>
            <a:pPr marL="0" indent="0" eaLnBrk="1" hangingPunct="1">
              <a:spcBef>
                <a:spcPts val="600"/>
              </a:spcBef>
              <a:buClr>
                <a:srgbClr val="7F7F7F"/>
              </a:buClr>
              <a:buSzTx/>
              <a:buNone/>
            </a:pPr>
            <a:r>
              <a:rPr kumimoji="0" lang="en-US" altLang="en-US" sz="2000" dirty="0">
                <a:solidFill>
                  <a:schemeClr val="tx1"/>
                </a:solidFill>
                <a:latin typeface="+mn-lt"/>
                <a:ea typeface="SimSun" pitchFamily="2" charset="-122"/>
              </a:rPr>
              <a:t>Most disinfectants are </a:t>
            </a:r>
            <a:r>
              <a:rPr kumimoji="0" lang="en-US" altLang="en-US" sz="2000" b="1" u="sng" dirty="0">
                <a:solidFill>
                  <a:schemeClr val="tx1"/>
                </a:solidFill>
                <a:latin typeface="+mn-lt"/>
                <a:ea typeface="SimSun" pitchFamily="2" charset="-122"/>
              </a:rPr>
              <a:t>inactivated by organic matter</a:t>
            </a:r>
            <a:r>
              <a:rPr kumimoji="0" lang="en-US" altLang="en-US" sz="2000" dirty="0">
                <a:solidFill>
                  <a:schemeClr val="tx1"/>
                </a:solidFill>
                <a:latin typeface="+mn-lt"/>
                <a:ea typeface="SimSun" pitchFamily="2" charset="-122"/>
              </a:rPr>
              <a:t> –dirt, </a:t>
            </a:r>
            <a:r>
              <a:rPr lang="en-US" altLang="en-US" sz="2000" dirty="0">
                <a:solidFill>
                  <a:schemeClr val="tx1"/>
                </a:solidFill>
                <a:latin typeface="+mn-lt"/>
                <a:ea typeface="SimSun" pitchFamily="2" charset="-122"/>
              </a:rPr>
              <a:t>manure</a:t>
            </a:r>
            <a:r>
              <a:rPr kumimoji="0" lang="en-US" altLang="en-US" sz="2000" dirty="0">
                <a:solidFill>
                  <a:schemeClr val="tx1"/>
                </a:solidFill>
                <a:latin typeface="+mn-lt"/>
                <a:ea typeface="SimSun" pitchFamily="2" charset="-122"/>
              </a:rPr>
              <a:t>, </a:t>
            </a:r>
            <a:r>
              <a:rPr kumimoji="0" lang="en-US" altLang="en-US" sz="2000" dirty="0" err="1">
                <a:solidFill>
                  <a:schemeClr val="tx1"/>
                </a:solidFill>
                <a:latin typeface="+mn-lt"/>
                <a:ea typeface="SimSun" pitchFamily="2" charset="-122"/>
              </a:rPr>
              <a:t>etc</a:t>
            </a:r>
            <a:endParaRPr kumimoji="0" lang="en-US" altLang="en-US" sz="2000" dirty="0">
              <a:solidFill>
                <a:schemeClr val="tx1"/>
              </a:solidFill>
              <a:latin typeface="+mn-lt"/>
              <a:ea typeface="SimSun" pitchFamily="2" charset="-122"/>
            </a:endParaRPr>
          </a:p>
          <a:p>
            <a:pPr marL="0" indent="0" eaLnBrk="1" hangingPunct="1">
              <a:spcBef>
                <a:spcPts val="600"/>
              </a:spcBef>
              <a:buClr>
                <a:srgbClr val="7F7F7F"/>
              </a:buClr>
              <a:buSzTx/>
              <a:buNone/>
            </a:pPr>
            <a:endParaRPr kumimoji="0" lang="en-US" altLang="en-US" sz="2000" dirty="0">
              <a:solidFill>
                <a:schemeClr val="tx1"/>
              </a:solidFill>
              <a:latin typeface="+mn-lt"/>
              <a:ea typeface="SimSun" pitchFamily="2" charset="-122"/>
            </a:endParaRPr>
          </a:p>
          <a:p>
            <a:pPr marL="0" indent="0" eaLnBrk="1" hangingPunct="1">
              <a:spcBef>
                <a:spcPts val="600"/>
              </a:spcBef>
              <a:buClr>
                <a:srgbClr val="7F7F7F"/>
              </a:buClr>
              <a:buSzTx/>
              <a:buNone/>
            </a:pPr>
            <a:r>
              <a:rPr kumimoji="0" lang="en-US" altLang="en-US" sz="2000" dirty="0">
                <a:solidFill>
                  <a:schemeClr val="tx1"/>
                </a:solidFill>
                <a:latin typeface="+mn-lt"/>
                <a:ea typeface="SimSun" pitchFamily="2" charset="-122"/>
              </a:rPr>
              <a:t>Disinfectants </a:t>
            </a:r>
            <a:r>
              <a:rPr kumimoji="0" lang="en-US" altLang="en-US" sz="2000" b="1" u="sng" dirty="0">
                <a:solidFill>
                  <a:schemeClr val="tx1"/>
                </a:solidFill>
                <a:latin typeface="+mn-lt"/>
                <a:ea typeface="SimSun" pitchFamily="2" charset="-122"/>
              </a:rPr>
              <a:t>must have contact time</a:t>
            </a:r>
            <a:r>
              <a:rPr kumimoji="0" lang="en-US" altLang="en-US" sz="2000" dirty="0">
                <a:solidFill>
                  <a:schemeClr val="tx1"/>
                </a:solidFill>
                <a:latin typeface="+mn-lt"/>
                <a:ea typeface="SimSun" pitchFamily="2" charset="-122"/>
              </a:rPr>
              <a:t> in order to work</a:t>
            </a:r>
          </a:p>
          <a:p>
            <a:pPr marL="0" indent="0" eaLnBrk="1" hangingPunct="1">
              <a:spcBef>
                <a:spcPts val="600"/>
              </a:spcBef>
              <a:buClr>
                <a:srgbClr val="7F7F7F"/>
              </a:buClr>
              <a:buSzTx/>
              <a:buNone/>
            </a:pPr>
            <a:endParaRPr kumimoji="0" lang="en-US" altLang="en-US" sz="2000" dirty="0">
              <a:solidFill>
                <a:schemeClr val="tx1"/>
              </a:solidFill>
              <a:latin typeface="+mn-lt"/>
              <a:ea typeface="SimSun" pitchFamily="2" charset="-122"/>
            </a:endParaRPr>
          </a:p>
          <a:p>
            <a:pPr marL="0" indent="0" eaLnBrk="1" hangingPunct="1">
              <a:spcBef>
                <a:spcPts val="600"/>
              </a:spcBef>
              <a:buClr>
                <a:srgbClr val="7F7F7F"/>
              </a:buClr>
              <a:buSzTx/>
              <a:buNone/>
            </a:pPr>
            <a:r>
              <a:rPr kumimoji="0" lang="en-US" altLang="en-US" sz="2000" dirty="0">
                <a:solidFill>
                  <a:schemeClr val="tx1"/>
                </a:solidFill>
                <a:latin typeface="+mn-lt"/>
                <a:ea typeface="SimSun" pitchFamily="2" charset="-122"/>
              </a:rPr>
              <a:t>Read the label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62600"/>
            <a:ext cx="1470025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629340"/>
            <a:ext cx="1169861" cy="186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9742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061" y="43688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995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Comic Sans MS" panose="030F0702030302020204" pitchFamily="66" charset="0"/>
              </a:rPr>
              <a:t>Biosecurity Plan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62600"/>
            <a:ext cx="1469263" cy="111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5353050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68594" y="5262871"/>
            <a:ext cx="14638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http://blog.uvm.edu/jmsmith/</a:t>
            </a:r>
          </a:p>
        </p:txBody>
      </p:sp>
    </p:spTree>
    <p:extLst>
      <p:ext uri="{BB962C8B-B14F-4D97-AF65-F5344CB8AC3E}">
        <p14:creationId xmlns:p14="http://schemas.microsoft.com/office/powerpoint/2010/main" val="2066704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5280E-24E7-4DF5-A245-427A63960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9372600" cy="1143000"/>
          </a:xfrm>
        </p:spPr>
        <p:txBody>
          <a:bodyPr/>
          <a:lstStyle/>
          <a:p>
            <a:r>
              <a:rPr lang="en-US" sz="4000" b="1" dirty="0">
                <a:latin typeface="Comic Sans MS" panose="030F0702030302020204" pitchFamily="66" charset="0"/>
              </a:rPr>
              <a:t>Dr. B’s Rules for Staying Healthy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E382-156E-4583-9E27-A803DA553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Remember rabies is real and really scary</a:t>
            </a:r>
          </a:p>
          <a:p>
            <a:r>
              <a:rPr lang="en-US" b="1" i="1" u="sng" dirty="0"/>
              <a:t>Don’t eat poop</a:t>
            </a:r>
          </a:p>
          <a:p>
            <a:pPr lvl="1"/>
            <a:r>
              <a:rPr lang="en-US" b="1" dirty="0"/>
              <a:t>Wash you hands</a:t>
            </a:r>
          </a:p>
          <a:p>
            <a:pPr lvl="1"/>
            <a:r>
              <a:rPr lang="en-US" dirty="0"/>
              <a:t>Cook Stuff</a:t>
            </a:r>
          </a:p>
          <a:p>
            <a:r>
              <a:rPr lang="en-US" b="1" dirty="0"/>
              <a:t>Wear your PPE</a:t>
            </a:r>
          </a:p>
          <a:p>
            <a:r>
              <a:rPr lang="en-US" dirty="0"/>
              <a:t>You are not a naturalist, don’t touch things</a:t>
            </a:r>
          </a:p>
          <a:p>
            <a:r>
              <a:rPr lang="en-US" b="1" dirty="0"/>
              <a:t>No kissing, animals or people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AEB8B6-1342-49B9-85CA-2D5288C68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562600"/>
            <a:ext cx="1469263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39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4416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Need some help?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52800"/>
            <a:ext cx="2743200" cy="208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733" y="1752600"/>
            <a:ext cx="330460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064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86483"/>
            <a:ext cx="1470025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5790546"/>
            <a:ext cx="33473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Questions 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EC8ECD-D44A-4872-995B-D2BE2F55B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273"/>
          <a:stretch/>
        </p:blipFill>
        <p:spPr>
          <a:xfrm>
            <a:off x="0" y="-1"/>
            <a:ext cx="9144000" cy="552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9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mic Sans MS" panose="030F0702030302020204" pitchFamily="66" charset="0"/>
              </a:rPr>
              <a:t>What is Agritourism?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600200"/>
            <a:ext cx="5181600" cy="4800600"/>
          </a:xfrm>
        </p:spPr>
        <p:txBody>
          <a:bodyPr>
            <a:normAutofit/>
          </a:bodyPr>
          <a:lstStyle/>
          <a:p>
            <a:r>
              <a:rPr lang="en-US" b="1" dirty="0"/>
              <a:t>Agritourism or </a:t>
            </a:r>
            <a:r>
              <a:rPr lang="en-US" b="1" dirty="0" err="1"/>
              <a:t>agrotourism</a:t>
            </a:r>
            <a:r>
              <a:rPr lang="en-US" dirty="0"/>
              <a:t>, as it is defined most broadly, involves any agriculturally based operation or activity that brings visitors to a farm or ranch.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DE72A-AC21-4F9C-BBC4-A7AF1A227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75" y="1622071"/>
            <a:ext cx="2608372" cy="17357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558B92-18FF-4AC4-9B88-EE760A349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69" y="3904146"/>
            <a:ext cx="2143125" cy="2143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318AB0-5E64-440C-82C9-C6DE42E97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3040678"/>
            <a:ext cx="2505075" cy="182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EDCC18-EFFD-41BB-8B30-597E05FA7D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0" y="5073911"/>
            <a:ext cx="2619375" cy="1752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D09024-E50F-4B6F-B03D-4A4801F45C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5073911"/>
            <a:ext cx="2466975" cy="1762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7D9602-22B6-4C8A-BB15-4C4A60A58C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3225" y="3040678"/>
            <a:ext cx="26003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58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62600"/>
            <a:ext cx="1474787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0A9AE5-C4FA-456B-9B0C-D76915FED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"/>
            <a:ext cx="7663912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74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610600" cy="1143000"/>
          </a:xfrm>
        </p:spPr>
        <p:txBody>
          <a:bodyPr/>
          <a:lstStyle/>
          <a:p>
            <a:r>
              <a:rPr lang="en-US" sz="11500" b="1" dirty="0">
                <a:latin typeface="Comic Sans MS" panose="030F0702030302020204" pitchFamily="66" charset="0"/>
              </a:rPr>
              <a:t>So what…….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8AB1CA-E51A-4AD7-A06E-A452941AF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5486400"/>
            <a:ext cx="1469263" cy="11156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DDF1BC-028E-4282-9777-D906C3FCA456}"/>
              </a:ext>
            </a:extLst>
          </p:cNvPr>
          <p:cNvSpPr/>
          <p:nvPr/>
        </p:nvSpPr>
        <p:spPr>
          <a:xfrm>
            <a:off x="2209800" y="31242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“Why are we talking about biosecurity? my father didn't have these issues and he farmed for years!”</a:t>
            </a:r>
          </a:p>
          <a:p>
            <a:endParaRPr lang="en-US" dirty="0"/>
          </a:p>
          <a:p>
            <a:r>
              <a:rPr lang="en-US" dirty="0"/>
              <a:t>“I have been around animals all my life and have been eating in the barns. I never had a problem!”</a:t>
            </a:r>
          </a:p>
        </p:txBody>
      </p:sp>
    </p:spTree>
    <p:extLst>
      <p:ext uri="{BB962C8B-B14F-4D97-AF65-F5344CB8AC3E}">
        <p14:creationId xmlns:p14="http://schemas.microsoft.com/office/powerpoint/2010/main" val="3610456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5280E-24E7-4DF5-A245-427A63960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9372600" cy="1143000"/>
          </a:xfrm>
        </p:spPr>
        <p:txBody>
          <a:bodyPr/>
          <a:lstStyle/>
          <a:p>
            <a:r>
              <a:rPr lang="en-US" sz="4000" b="1" dirty="0">
                <a:latin typeface="Comic Sans MS" panose="030F0702030302020204" pitchFamily="66" charset="0"/>
              </a:rPr>
              <a:t>Dr. B’s Rules for Staying Healthy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E382-156E-4583-9E27-A803DA553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Remember rabies is real and really scary</a:t>
            </a:r>
          </a:p>
          <a:p>
            <a:r>
              <a:rPr lang="en-US" dirty="0"/>
              <a:t>Don’t eat poop</a:t>
            </a:r>
          </a:p>
          <a:p>
            <a:pPr lvl="1"/>
            <a:r>
              <a:rPr lang="en-US" dirty="0"/>
              <a:t>Wash you hands</a:t>
            </a:r>
          </a:p>
          <a:p>
            <a:pPr lvl="1"/>
            <a:r>
              <a:rPr lang="en-US" dirty="0"/>
              <a:t>Cook Stuff</a:t>
            </a:r>
          </a:p>
          <a:p>
            <a:r>
              <a:rPr lang="en-US" dirty="0"/>
              <a:t>Wear your PPE</a:t>
            </a:r>
          </a:p>
          <a:p>
            <a:r>
              <a:rPr lang="en-US" dirty="0"/>
              <a:t>You are not a naturalist, don’t touch things</a:t>
            </a:r>
          </a:p>
          <a:p>
            <a:r>
              <a:rPr lang="en-US" dirty="0"/>
              <a:t>No kissing, animals or people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AEB8B6-1342-49B9-85CA-2D5288C68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562600"/>
            <a:ext cx="1469263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45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62600"/>
            <a:ext cx="1474787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471990"/>
            <a:ext cx="31774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Biosecurity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3001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8746" y="1981200"/>
            <a:ext cx="34522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Limiting </a:t>
            </a:r>
          </a:p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      the risk …..</a:t>
            </a:r>
          </a:p>
        </p:txBody>
      </p:sp>
      <p:sp>
        <p:nvSpPr>
          <p:cNvPr id="6" name="Rectangle 5"/>
          <p:cNvSpPr/>
          <p:nvPr/>
        </p:nvSpPr>
        <p:spPr>
          <a:xfrm>
            <a:off x="6244376" y="5940945"/>
            <a:ext cx="145584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Swinehealthalliance.com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489" y="843010"/>
            <a:ext cx="3061335" cy="220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89284" y="3127177"/>
            <a:ext cx="166103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Thshsarchibull.blogspot.com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17" y="3657600"/>
            <a:ext cx="3024188" cy="21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317379" y="5889774"/>
            <a:ext cx="7168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Cal-ila.org</a:t>
            </a:r>
          </a:p>
        </p:txBody>
      </p:sp>
    </p:spTree>
    <p:extLst>
      <p:ext uri="{BB962C8B-B14F-4D97-AF65-F5344CB8AC3E}">
        <p14:creationId xmlns:p14="http://schemas.microsoft.com/office/powerpoint/2010/main" val="2026734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y Documents\Expenses\2016 dacf logo dacf-500p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62600"/>
            <a:ext cx="1476375" cy="111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2228671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The original definition of biosecurity </a:t>
            </a:r>
            <a:r>
              <a:rPr lang="en-US" dirty="0"/>
              <a:t>started out as a set of preventive measures designed to reduce the risk of transmission of infectious diseases in crops and livestock, quarantined pests, invasive alien species, and living modified organisms (</a:t>
            </a:r>
            <a:r>
              <a:rPr lang="en-US" dirty="0" err="1"/>
              <a:t>Koblentz</a:t>
            </a:r>
            <a:r>
              <a:rPr lang="en-US" dirty="0"/>
              <a:t>, 2010).</a:t>
            </a:r>
          </a:p>
        </p:txBody>
      </p:sp>
      <p:sp>
        <p:nvSpPr>
          <p:cNvPr id="3" name="Rectangle 2"/>
          <p:cNvSpPr/>
          <p:nvPr/>
        </p:nvSpPr>
        <p:spPr>
          <a:xfrm>
            <a:off x="290146" y="721750"/>
            <a:ext cx="55964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What is biosecurity ?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7623" y="3613666"/>
            <a:ext cx="5943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The current definition:  </a:t>
            </a:r>
            <a:r>
              <a:rPr lang="en-US" dirty="0"/>
              <a:t>Biosecurity is a strategic and integrated approach that encompasses the policy and regulatory frameworks (including instruments and activities) that </a:t>
            </a:r>
            <a:r>
              <a:rPr lang="en-US" dirty="0" err="1"/>
              <a:t>analyse</a:t>
            </a:r>
            <a:r>
              <a:rPr lang="en-US" dirty="0"/>
              <a:t> and manage risks in the sectors of food safety, animal life and health, and plant life and health, including associated environmental risk</a:t>
            </a:r>
          </a:p>
        </p:txBody>
      </p:sp>
      <p:sp>
        <p:nvSpPr>
          <p:cNvPr id="5" name="Rectangle 4"/>
          <p:cNvSpPr/>
          <p:nvPr/>
        </p:nvSpPr>
        <p:spPr>
          <a:xfrm>
            <a:off x="2954215" y="5478411"/>
            <a:ext cx="525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The easy definition of farm biosecurity </a:t>
            </a:r>
            <a:r>
              <a:rPr lang="en-US" dirty="0"/>
              <a:t>- </a:t>
            </a:r>
            <a:r>
              <a:rPr lang="en-US" b="1" dirty="0"/>
              <a:t>A series of management practices designed to minimize or prevent the importation of infectious agents onto a farm.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415" y="123914"/>
            <a:ext cx="21336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06570" y="1859339"/>
            <a:ext cx="123783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www.poultryhelp.com</a:t>
            </a:r>
          </a:p>
        </p:txBody>
      </p:sp>
    </p:spTree>
    <p:extLst>
      <p:ext uri="{BB962C8B-B14F-4D97-AF65-F5344CB8AC3E}">
        <p14:creationId xmlns:p14="http://schemas.microsoft.com/office/powerpoint/2010/main" val="2323957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Comic Sans MS" panose="030F0702030302020204" pitchFamily="66" charset="0"/>
              </a:rPr>
              <a:t>HMMMMM………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4754562"/>
            <a:ext cx="64389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025" y="1219200"/>
            <a:ext cx="50863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33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Comic Sans MS" panose="030F0702030302020204" pitchFamily="66" charset="0"/>
              </a:rPr>
              <a:t>Or…………..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17638"/>
            <a:ext cx="7643204" cy="515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392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901</TotalTime>
  <Words>405</Words>
  <Application>Microsoft Office PowerPoint</Application>
  <PresentationFormat>On-screen Show (4:3)</PresentationFormat>
  <Paragraphs>58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SimSun</vt:lpstr>
      <vt:lpstr>Arial</vt:lpstr>
      <vt:lpstr>Calibri</vt:lpstr>
      <vt:lpstr>Cambria</vt:lpstr>
      <vt:lpstr>Comic Sans MS</vt:lpstr>
      <vt:lpstr>Times New Roman</vt:lpstr>
      <vt:lpstr>Wingdings 2</vt:lpstr>
      <vt:lpstr>Adjacency</vt:lpstr>
      <vt:lpstr>Biosecurity and Agritourism (What I think you should know) </vt:lpstr>
      <vt:lpstr>What is Agritourism?</vt:lpstr>
      <vt:lpstr>PowerPoint Presentation</vt:lpstr>
      <vt:lpstr>So what…….</vt:lpstr>
      <vt:lpstr>Dr. B’s Rules for Staying Healthy</vt:lpstr>
      <vt:lpstr>PowerPoint Presentation</vt:lpstr>
      <vt:lpstr>PowerPoint Presentation</vt:lpstr>
      <vt:lpstr>HMMMMM………</vt:lpstr>
      <vt:lpstr>Or…………..</vt:lpstr>
      <vt:lpstr>PowerPoint Presentation</vt:lpstr>
      <vt:lpstr>Biosecurity Plan</vt:lpstr>
      <vt:lpstr>Dr. B’s Rules for Staying Healthy</vt:lpstr>
      <vt:lpstr>PowerPoint Presentation</vt:lpstr>
      <vt:lpstr>PowerPoint Presentation</vt:lpstr>
    </vt:vector>
  </TitlesOfParts>
  <Company>State of Maine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Kilgore, Cindy</dc:creator>
  <cp:lastModifiedBy>Peranzi, Catie</cp:lastModifiedBy>
  <cp:revision>72</cp:revision>
  <dcterms:created xsi:type="dcterms:W3CDTF">2016-02-17T16:11:58Z</dcterms:created>
  <dcterms:modified xsi:type="dcterms:W3CDTF">2019-04-18T16:36:16Z</dcterms:modified>
</cp:coreProperties>
</file>