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57" r:id="rId6"/>
    <p:sldId id="258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A5"/>
    <a:srgbClr val="003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F110-3D1B-4C3C-8716-FD862CF3B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D48F3-A8C8-4083-B655-5A6F819DF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90153-1A7E-43B3-AF18-57A24A32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B6F64-8ECF-4F43-A316-8BF34EE2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C38E-9D3E-479F-85BA-CACC9FA9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3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3259-02AC-4307-924B-E8CE17D0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5A395-202E-4884-9E72-C2A73BB06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E43B2-A6BB-4BD2-9A39-C07F9A42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B6930-04B1-4663-8BB7-0E7A99A2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10CCE-E6F0-4317-9BAD-7CA9FE60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38557-6584-44B4-88D2-1BCC4E73F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D1A92-7633-42F8-9EA4-F98D88484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37897-A4F0-4CBB-8B0D-14EE5077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D12F0-2FD9-4C21-96D1-EB0D74C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C7FAA-BA7A-42A3-9B3A-C59D6F23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8FBC-18B9-4D83-9080-583B735A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D78BB-BC2F-40E9-9496-C8CA7C1A9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C0739-898E-4105-8E55-C275C760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5B5AB-D756-40FF-9581-0DA3B924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697F-06C5-44FB-85D1-3C6F7265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2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4ACA-4D80-4286-88BD-8CF97D87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977EB-D6C8-48E1-BC98-0CCD896FB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72D96-2BC5-4719-87D7-BBA8DC19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C7D4-A013-456C-A78C-1EB0BE1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E9E8-D92B-43A3-9FF2-12DFECB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0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6013-A9CE-4A43-9A8B-1219F638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59FA6-07AF-4A32-95A9-40503E02D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2A52A-08FA-4D62-AA8A-53545CBD8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2986-2B09-4D23-8EEA-DA5E1390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C9D2E-0663-421B-95DB-283A71CE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FD6A6-A74B-4ACF-9975-20475344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98CD-98E4-4B80-909A-232981E9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28697-EC8B-4806-AA83-CE2A3DCAF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37E87-EFD9-4318-B152-0C4DA1A81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F00493-CA48-40A6-B0DC-67582F50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38253-A417-45EB-99CA-C6E70D33D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500639-EF7F-49D4-B503-C8EBE461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2A8C6-A249-48F9-AF08-3D3AFE4F8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433EDC-F8F6-48E4-AF92-BCBB129E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3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0AB4-6FE2-44CE-9929-657AE40F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01799-F9F5-4D3B-908C-DFB1CA0A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45137-0DA6-44B0-8884-AC8851D8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23CCD-7379-4DC4-BC45-DB8FB253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6DCFE-19DA-4867-9D0F-67F21AFF9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9B305-7C4A-425F-A0B3-67CCA075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EE82F-C911-4447-BD6C-EA245D6E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0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FAEB-CDC6-458E-A53A-F1630B97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D9DD0-9865-4751-A28B-178DED89D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6CC4A-061E-411A-85A0-EAD4059BD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1D67F-F446-4BC0-B31B-9AACC44B3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F1E03-536D-47CB-ACCA-044109DE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E32A-09B0-45C7-9A0B-2F02FB84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2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5774-1558-41F4-AAF4-391DF01C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2A3B5-5C72-4B56-8B6F-395E544AA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024F1-A2EE-4810-9225-E5DE02FB0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46AAC-7764-4E85-A867-22958D0F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B8272-AB96-4467-8931-931E02FE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45552-165C-4D08-B449-C817B222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D63FF-6A62-4FE5-8327-848D2A82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5109E-459C-47A8-B54F-913FEE64E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FB0CF-4CF9-4033-A391-BD986D36C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2BEF5-3645-4293-A910-409802D930F9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1960E-199C-41BE-8C28-6236F12E0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EE20F-770F-4AF0-9945-2DD539B27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1705-6AEB-4C35-8E67-115D18F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A56D7-9251-4597-AAB2-F6DD27206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953" b="2"/>
          <a:stretch/>
        </p:blipFill>
        <p:spPr>
          <a:xfrm>
            <a:off x="3084394" y="-435196"/>
            <a:ext cx="9107606" cy="7728391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5A0E1-CD12-4B12-895D-E3F6860D0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763" y="133025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Tick Identification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rgbClr val="003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0034B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46B87-792C-46C9-A7F1-E806C224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95" y="4885424"/>
            <a:ext cx="1621539" cy="162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5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FCE9-AFB9-4873-B18E-60051476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3" y="-140505"/>
            <a:ext cx="10515600" cy="1325563"/>
          </a:xfrm>
        </p:spPr>
        <p:txBody>
          <a:bodyPr/>
          <a:lstStyle/>
          <a:p>
            <a:r>
              <a:rPr lang="en-US" dirty="0"/>
              <a:t>Tick Anatomy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56EE0-B81D-4819-9C66-DCD6C9B5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21743" r="24715" b="18202"/>
          <a:stretch/>
        </p:blipFill>
        <p:spPr>
          <a:xfrm rot="5400000">
            <a:off x="3338424" y="1400440"/>
            <a:ext cx="5515150" cy="4669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2B4DC-35CD-4C3C-969F-5B4AFADDA881}"/>
              </a:ext>
            </a:extLst>
          </p:cNvPr>
          <p:cNvSpPr txBox="1"/>
          <p:nvPr/>
        </p:nvSpPr>
        <p:spPr>
          <a:xfrm>
            <a:off x="11420" y="1982472"/>
            <a:ext cx="376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Head/capitulum/mouthparts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42169-3D02-4DFE-AA3A-ADDEAD43F3B5}"/>
              </a:ext>
            </a:extLst>
          </p:cNvPr>
          <p:cNvSpPr txBox="1"/>
          <p:nvPr/>
        </p:nvSpPr>
        <p:spPr>
          <a:xfrm>
            <a:off x="838199" y="3106433"/>
            <a:ext cx="201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Scutum/shield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42D10-3683-4793-BB7C-E6CD8DF0F2BE}"/>
              </a:ext>
            </a:extLst>
          </p:cNvPr>
          <p:cNvSpPr txBox="1"/>
          <p:nvPr/>
        </p:nvSpPr>
        <p:spPr>
          <a:xfrm>
            <a:off x="9567748" y="3979772"/>
            <a:ext cx="144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Abdomen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66D63B-2F7F-4378-A89E-30E607269BFA}"/>
              </a:ext>
            </a:extLst>
          </p:cNvPr>
          <p:cNvSpPr txBox="1"/>
          <p:nvPr/>
        </p:nvSpPr>
        <p:spPr>
          <a:xfrm>
            <a:off x="9846528" y="5022513"/>
            <a:ext cx="8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D87EB1-9C17-43A0-A7C6-A1C3C590C22D}"/>
              </a:ext>
            </a:extLst>
          </p:cNvPr>
          <p:cNvCxnSpPr>
            <a:stCxn id="6" idx="3"/>
          </p:cNvCxnSpPr>
          <p:nvPr/>
        </p:nvCxnSpPr>
        <p:spPr>
          <a:xfrm flipV="1">
            <a:off x="3780532" y="2213304"/>
            <a:ext cx="1906859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C1510E-11FB-4225-B6F5-6D6146CDC4D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854712" y="3318712"/>
            <a:ext cx="2341756" cy="185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D896DD-6E99-4E96-A996-6434A4BA9726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501161" y="4210605"/>
            <a:ext cx="30665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11D3D4-14C4-4772-BF88-9650246547DA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7069873" y="5252224"/>
            <a:ext cx="2776655" cy="11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2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AA856-D482-416A-BC87-69E24BED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Mouthparts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rgbClr val="002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002CA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49E0AE-1DA7-4302-9388-2623AD8471D3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Hypostome – the barbed part of the mouthparts that ticks insert into the skin.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8086F-415D-41D0-A4D2-C022652C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651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89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A466-1307-4768-9132-26A328F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41" y="142101"/>
            <a:ext cx="10515600" cy="1325563"/>
          </a:xfrm>
        </p:spPr>
        <p:txBody>
          <a:bodyPr/>
          <a:lstStyle/>
          <a:p>
            <a:r>
              <a:rPr lang="en-US" dirty="0"/>
              <a:t>How to tell male and female ticks apart: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400F6-3BCB-49E8-AD5E-E150B2ED6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0" y="1370614"/>
            <a:ext cx="5234182" cy="3925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B5077-4E2E-4C16-8A84-0B26676FB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10" y="1370614"/>
            <a:ext cx="5234183" cy="3925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3B327-3375-42E5-AB04-E6FFF1A252A7}"/>
              </a:ext>
            </a:extLst>
          </p:cNvPr>
          <p:cNvSpPr txBox="1"/>
          <p:nvPr/>
        </p:nvSpPr>
        <p:spPr>
          <a:xfrm>
            <a:off x="1261425" y="5426563"/>
            <a:ext cx="349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Female = short scutum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790E3-6C49-4FA4-A98B-32BCAFCD6C67}"/>
              </a:ext>
            </a:extLst>
          </p:cNvPr>
          <p:cNvSpPr txBox="1"/>
          <p:nvPr/>
        </p:nvSpPr>
        <p:spPr>
          <a:xfrm>
            <a:off x="7777948" y="5426563"/>
            <a:ext cx="280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Male = long scutum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2BB55D3-245D-4DD4-9D2E-F31D1956620A}"/>
              </a:ext>
            </a:extLst>
          </p:cNvPr>
          <p:cNvSpPr/>
          <p:nvPr/>
        </p:nvSpPr>
        <p:spPr>
          <a:xfrm>
            <a:off x="3791415" y="2152185"/>
            <a:ext cx="423746" cy="1594625"/>
          </a:xfrm>
          <a:prstGeom prst="rightBrac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7DAE205-1C83-43B1-BD3F-970CA92244B1}"/>
              </a:ext>
            </a:extLst>
          </p:cNvPr>
          <p:cNvSpPr/>
          <p:nvPr/>
        </p:nvSpPr>
        <p:spPr>
          <a:xfrm>
            <a:off x="10402229" y="2152184"/>
            <a:ext cx="423746" cy="3144067"/>
          </a:xfrm>
          <a:prstGeom prst="rightBrac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8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20D0-D173-4355-ABB1-A1227D1D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75"/>
            <a:ext cx="10515600" cy="1325563"/>
          </a:xfrm>
        </p:spPr>
        <p:txBody>
          <a:bodyPr/>
          <a:lstStyle/>
          <a:p>
            <a:r>
              <a:rPr lang="en-US" dirty="0"/>
              <a:t>There are 14 species of tick found in Maine.  The two most common are: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3F166-E4D2-4B9E-9319-4B665FDCC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21555" r="24878" b="17524"/>
          <a:stretch/>
        </p:blipFill>
        <p:spPr>
          <a:xfrm rot="5400000">
            <a:off x="936584" y="2029633"/>
            <a:ext cx="4449575" cy="36241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44919-6FDC-4DDA-9341-7503802D2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06" y="1616918"/>
            <a:ext cx="5932767" cy="4449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B3211A-9EED-4C3E-9543-EB999D76F9F3}"/>
              </a:ext>
            </a:extLst>
          </p:cNvPr>
          <p:cNvSpPr txBox="1"/>
          <p:nvPr/>
        </p:nvSpPr>
        <p:spPr>
          <a:xfrm>
            <a:off x="1505415" y="6177776"/>
            <a:ext cx="3468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Deer ticks (</a:t>
            </a:r>
            <a:r>
              <a:rPr lang="en-US" i="1" dirty="0"/>
              <a:t>Ixodes scapularis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73945-7E1D-4F21-BFD7-491D2C26D5C9}"/>
              </a:ext>
            </a:extLst>
          </p:cNvPr>
          <p:cNvSpPr txBox="1"/>
          <p:nvPr/>
        </p:nvSpPr>
        <p:spPr>
          <a:xfrm>
            <a:off x="6096000" y="6177776"/>
            <a:ext cx="489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American dog ticks (</a:t>
            </a:r>
            <a:r>
              <a:rPr lang="en-US" i="1" dirty="0" err="1"/>
              <a:t>Dermacentor</a:t>
            </a:r>
            <a:r>
              <a:rPr lang="en-US" i="1" dirty="0"/>
              <a:t> </a:t>
            </a:r>
            <a:r>
              <a:rPr lang="en-US" i="1" dirty="0" err="1"/>
              <a:t>variabilis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522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BDCF-1A77-4E8A-B750-5AA5FD07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51"/>
            <a:ext cx="10515600" cy="1325563"/>
          </a:xfrm>
        </p:spPr>
        <p:txBody>
          <a:bodyPr/>
          <a:lstStyle/>
          <a:p>
            <a:r>
              <a:rPr lang="en-US" dirty="0"/>
              <a:t>American dog ticks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B202B-5239-460E-9465-4FEAE12F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0" y="1370614"/>
            <a:ext cx="5234182" cy="3925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F94F0-27B1-42D5-BB87-3B6033D3D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10" y="1370614"/>
            <a:ext cx="5234183" cy="3925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62A170-1C5E-4FC6-94BC-62B43ED20512}"/>
              </a:ext>
            </a:extLst>
          </p:cNvPr>
          <p:cNvSpPr txBox="1"/>
          <p:nvPr/>
        </p:nvSpPr>
        <p:spPr>
          <a:xfrm>
            <a:off x="735980" y="5296251"/>
            <a:ext cx="4248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White decorations on scutum/shield – collar or necklace.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Brown body color.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C4673-9139-4950-A5AE-B32063FEC69E}"/>
              </a:ext>
            </a:extLst>
          </p:cNvPr>
          <p:cNvSpPr txBox="1"/>
          <p:nvPr/>
        </p:nvSpPr>
        <p:spPr>
          <a:xfrm>
            <a:off x="6876585" y="5304449"/>
            <a:ext cx="4248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White decorations all over back – racing stripes or suspenders.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Brown body color.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9AF2C-2D00-4072-9226-CB84AECE1132}"/>
              </a:ext>
            </a:extLst>
          </p:cNvPr>
          <p:cNvSpPr txBox="1"/>
          <p:nvPr/>
        </p:nvSpPr>
        <p:spPr>
          <a:xfrm>
            <a:off x="6349302" y="200000"/>
            <a:ext cx="5234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*Nymphs and larvae stay mainly around the nests of their hosts, so are not commonly seen by people. </a:t>
            </a:r>
          </a:p>
        </p:txBody>
      </p:sp>
    </p:spTree>
    <p:extLst>
      <p:ext uri="{BB962C8B-B14F-4D97-AF65-F5344CB8AC3E}">
        <p14:creationId xmlns:p14="http://schemas.microsoft.com/office/powerpoint/2010/main" val="387494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AD4ED-4153-41B5-9A25-1BC481CC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97"/>
            <a:ext cx="10515600" cy="1325563"/>
          </a:xfrm>
        </p:spPr>
        <p:txBody>
          <a:bodyPr/>
          <a:lstStyle/>
          <a:p>
            <a:r>
              <a:rPr lang="en-US" dirty="0"/>
              <a:t>Deer ticks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013D9-C57D-4E8D-B628-F10FECE4F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2" r="2911"/>
          <a:stretch/>
        </p:blipFill>
        <p:spPr>
          <a:xfrm>
            <a:off x="402641" y="1030249"/>
            <a:ext cx="3316149" cy="3205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A8C6B-298D-4822-89BE-BA294B97F5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8164" r="12684" b="4032"/>
          <a:stretch/>
        </p:blipFill>
        <p:spPr>
          <a:xfrm>
            <a:off x="3507195" y="1030249"/>
            <a:ext cx="3409417" cy="3371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B6621-1AF5-4D1A-8989-FF2962E3DE8B}"/>
              </a:ext>
            </a:extLst>
          </p:cNvPr>
          <p:cNvSpPr txBox="1"/>
          <p:nvPr/>
        </p:nvSpPr>
        <p:spPr>
          <a:xfrm>
            <a:off x="402641" y="4371434"/>
            <a:ext cx="2588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 colored body.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Black oval scutum.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Long mouthparts.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618BA6-3221-4B59-99AD-58A4727D7C94}"/>
              </a:ext>
            </a:extLst>
          </p:cNvPr>
          <p:cNvSpPr txBox="1"/>
          <p:nvPr/>
        </p:nvSpPr>
        <p:spPr>
          <a:xfrm>
            <a:off x="3507195" y="4525322"/>
            <a:ext cx="2420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Dark colored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Short mouthparts.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BB7F49-2E31-4C4D-8880-F1542A79BD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32892" r="31829" b="18792"/>
          <a:stretch/>
        </p:blipFill>
        <p:spPr>
          <a:xfrm>
            <a:off x="6842794" y="1525220"/>
            <a:ext cx="2292411" cy="23796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EB0763-5129-4AC5-A45D-9D9CEA13607C}"/>
              </a:ext>
            </a:extLst>
          </p:cNvPr>
          <p:cNvSpPr txBox="1"/>
          <p:nvPr/>
        </p:nvSpPr>
        <p:spPr>
          <a:xfrm>
            <a:off x="6699198" y="4410820"/>
            <a:ext cx="2579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Nymph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Long mouthparts.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Black oval scutum.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Poppy seed size.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7424E0-4BD5-4D62-8B41-86A1A7BC64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9" t="11097" r="9330"/>
          <a:stretch/>
        </p:blipFill>
        <p:spPr>
          <a:xfrm>
            <a:off x="9585607" y="1939068"/>
            <a:ext cx="1967088" cy="15519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DC192B-730E-4798-A5C7-19CC41F26BDD}"/>
              </a:ext>
            </a:extLst>
          </p:cNvPr>
          <p:cNvSpPr txBox="1"/>
          <p:nvPr/>
        </p:nvSpPr>
        <p:spPr>
          <a:xfrm>
            <a:off x="9585607" y="4397137"/>
            <a:ext cx="25796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Larva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Six legs.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Almost clear.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size of a period on a piece of paper. </a:t>
            </a:r>
          </a:p>
        </p:txBody>
      </p:sp>
    </p:spTree>
    <p:extLst>
      <p:ext uri="{BB962C8B-B14F-4D97-AF65-F5344CB8AC3E}">
        <p14:creationId xmlns:p14="http://schemas.microsoft.com/office/powerpoint/2010/main" val="37113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CB42-4AD9-440C-98A1-E7B5299F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39" y="-278781"/>
            <a:ext cx="10515600" cy="1325563"/>
          </a:xfrm>
        </p:spPr>
        <p:txBody>
          <a:bodyPr/>
          <a:lstStyle/>
          <a:p>
            <a:r>
              <a:rPr lang="en-US" dirty="0"/>
              <a:t>Size differences between deer tick life stages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9DB4A-8E27-41AC-9C90-95E72E25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5" t="265" r="27537" b="12073"/>
          <a:stretch/>
        </p:blipFill>
        <p:spPr>
          <a:xfrm>
            <a:off x="2912571" y="587089"/>
            <a:ext cx="6366858" cy="6177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3E436-5C68-492D-A0D7-915F0CA87595}"/>
              </a:ext>
            </a:extLst>
          </p:cNvPr>
          <p:cNvSpPr txBox="1"/>
          <p:nvPr/>
        </p:nvSpPr>
        <p:spPr>
          <a:xfrm>
            <a:off x="6324478" y="1616281"/>
            <a:ext cx="371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Ball point pen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F45B0-2910-48A7-9311-A126A70DCEEC}"/>
              </a:ext>
            </a:extLst>
          </p:cNvPr>
          <p:cNvSpPr txBox="1"/>
          <p:nvPr/>
        </p:nvSpPr>
        <p:spPr>
          <a:xfrm>
            <a:off x="8198005" y="3560992"/>
            <a:ext cx="371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female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AF92A-3BBC-4174-9DE8-25136C9D2CBC}"/>
              </a:ext>
            </a:extLst>
          </p:cNvPr>
          <p:cNvSpPr txBox="1"/>
          <p:nvPr/>
        </p:nvSpPr>
        <p:spPr>
          <a:xfrm>
            <a:off x="3087029" y="4192895"/>
            <a:ext cx="371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B1F09-DB34-4CAB-8711-1F72D0CA2826}"/>
              </a:ext>
            </a:extLst>
          </p:cNvPr>
          <p:cNvSpPr txBox="1"/>
          <p:nvPr/>
        </p:nvSpPr>
        <p:spPr>
          <a:xfrm>
            <a:off x="4365702" y="5901579"/>
            <a:ext cx="371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Nymph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38D8F-1BB4-42AA-8F72-04BCC1321BD3}"/>
              </a:ext>
            </a:extLst>
          </p:cNvPr>
          <p:cNvSpPr txBox="1"/>
          <p:nvPr/>
        </p:nvSpPr>
        <p:spPr>
          <a:xfrm>
            <a:off x="8079058" y="5738345"/>
            <a:ext cx="371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Larva</a:t>
            </a:r>
          </a:p>
        </p:txBody>
      </p:sp>
    </p:spTree>
    <p:extLst>
      <p:ext uri="{BB962C8B-B14F-4D97-AF65-F5344CB8AC3E}">
        <p14:creationId xmlns:p14="http://schemas.microsoft.com/office/powerpoint/2010/main" val="127511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4644-586B-4EB3-998C-429995A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4" y="119798"/>
            <a:ext cx="11075020" cy="1325563"/>
          </a:xfrm>
        </p:spPr>
        <p:txBody>
          <a:bodyPr/>
          <a:lstStyle/>
          <a:p>
            <a:r>
              <a:rPr lang="en-US" dirty="0"/>
              <a:t>Size difference between deer ticks and dog ticks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6683D-DC20-45A4-839C-3A955A42C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25" y="1050336"/>
            <a:ext cx="7984300" cy="5988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B6FF1-4BAA-4C8D-830C-F60E298AC233}"/>
              </a:ext>
            </a:extLst>
          </p:cNvPr>
          <p:cNvSpPr txBox="1"/>
          <p:nvPr/>
        </p:nvSpPr>
        <p:spPr>
          <a:xfrm>
            <a:off x="569837" y="2177765"/>
            <a:ext cx="1992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female dog tick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E7196-77E7-41FA-A031-0BAD5B1B67C1}"/>
              </a:ext>
            </a:extLst>
          </p:cNvPr>
          <p:cNvSpPr txBox="1"/>
          <p:nvPr/>
        </p:nvSpPr>
        <p:spPr>
          <a:xfrm>
            <a:off x="9547303" y="2177765"/>
            <a:ext cx="1750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male dog tick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98AC2-C854-47E4-81DE-BBA089B39A24}"/>
              </a:ext>
            </a:extLst>
          </p:cNvPr>
          <p:cNvSpPr txBox="1"/>
          <p:nvPr/>
        </p:nvSpPr>
        <p:spPr>
          <a:xfrm>
            <a:off x="569836" y="5103541"/>
            <a:ext cx="1992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female deer tick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5349B-77E0-42D3-8AD0-64A118130D46}"/>
              </a:ext>
            </a:extLst>
          </p:cNvPr>
          <p:cNvSpPr txBox="1"/>
          <p:nvPr/>
        </p:nvSpPr>
        <p:spPr>
          <a:xfrm>
            <a:off x="9547302" y="5103540"/>
            <a:ext cx="1750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 male deer tick</a:t>
            </a:r>
          </a:p>
        </p:txBody>
      </p:sp>
    </p:spTree>
    <p:extLst>
      <p:ext uri="{BB962C8B-B14F-4D97-AF65-F5344CB8AC3E}">
        <p14:creationId xmlns:p14="http://schemas.microsoft.com/office/powerpoint/2010/main" val="3859254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228</Words>
  <Application>Microsoft Office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Tick Identification</vt:lpstr>
      <vt:lpstr>Tick Anatomy</vt:lpstr>
      <vt:lpstr>Mouthparts</vt:lpstr>
      <vt:lpstr>How to tell male and female ticks apart: </vt:lpstr>
      <vt:lpstr>There are 14 species of tick found in Maine.  The two most common are: </vt:lpstr>
      <vt:lpstr>American dog ticks</vt:lpstr>
      <vt:lpstr>Deer ticks</vt:lpstr>
      <vt:lpstr>Size differences between deer tick life stages</vt:lpstr>
      <vt:lpstr>Size difference between deer ticks and dog ticks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Tick Identification</dc:title>
  <dc:creator>Porter, Megan</dc:creator>
  <cp:lastModifiedBy>Peranzi, Catie</cp:lastModifiedBy>
  <cp:revision>6</cp:revision>
  <dcterms:created xsi:type="dcterms:W3CDTF">2020-08-06T19:52:31Z</dcterms:created>
  <dcterms:modified xsi:type="dcterms:W3CDTF">2020-09-11T16:39:39Z</dcterms:modified>
</cp:coreProperties>
</file>