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handoutMasterIdLst>
    <p:handoutMasterId r:id="rId19"/>
  </p:handoutMasterIdLst>
  <p:sldIdLst>
    <p:sldId id="257" r:id="rId2"/>
    <p:sldId id="269" r:id="rId3"/>
    <p:sldId id="270" r:id="rId4"/>
    <p:sldId id="271" r:id="rId5"/>
    <p:sldId id="272" r:id="rId6"/>
    <p:sldId id="273" r:id="rId7"/>
    <p:sldId id="281" r:id="rId8"/>
    <p:sldId id="274" r:id="rId9"/>
    <p:sldId id="275" r:id="rId10"/>
    <p:sldId id="276" r:id="rId11"/>
    <p:sldId id="277" r:id="rId12"/>
    <p:sldId id="283" r:id="rId13"/>
    <p:sldId id="278" r:id="rId14"/>
    <p:sldId id="279" r:id="rId15"/>
    <p:sldId id="282" r:id="rId16"/>
    <p:sldId id="267"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3" autoAdjust="0"/>
    <p:restoredTop sz="60491" autoAdjust="0"/>
  </p:normalViewPr>
  <p:slideViewPr>
    <p:cSldViewPr>
      <p:cViewPr varScale="1">
        <p:scale>
          <a:sx n="54" d="100"/>
          <a:sy n="54" d="100"/>
        </p:scale>
        <p:origin x="-204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4/23/2018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4/23/2018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fpub.epa.gov/oppref/insec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this presentation, we will address: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do mosquitoes look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Where do mosquitoes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Can mosquitoes cause diseases?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can happen if an infected mosquito bites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can I prevent a mosquito from biting me?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a:t>
            </a:fld>
            <a:endParaRPr lang="en-US" dirty="0"/>
          </a:p>
        </p:txBody>
      </p:sp>
    </p:spTree>
    <p:extLst>
      <p:ext uri="{BB962C8B-B14F-4D97-AF65-F5344CB8AC3E}">
        <p14:creationId xmlns:p14="http://schemas.microsoft.com/office/powerpoint/2010/main" val="157553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WNV or EEE may start off with symptoms that look like the flu.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person can get a headache and fever, may vomit, and may be very tired. In most cases, the infection doesn’t go beyond those symptoms.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people infected with WNV or EEE, more serious symptoms develop. These symptoms can include disorientation, seizures, paralysis, coma, or death.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11</a:t>
            </a:fld>
            <a:endParaRPr lang="en-US" dirty="0"/>
          </a:p>
        </p:txBody>
      </p:sp>
    </p:spTree>
    <p:extLst>
      <p:ext uri="{BB962C8B-B14F-4D97-AF65-F5344CB8AC3E}">
        <p14:creationId xmlns:p14="http://schemas.microsoft.com/office/powerpoint/2010/main" val="74819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Chikungunya, dengue fever, malaria, and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are some of the most common mosquito-borne diseases acquired during international travel.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Local transmission in the United States is not common, but outbreaks of Chikungunya, Dengue, and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occasionally occur. Maine currently does not have the mosquitoes that carry chikungunya, dengue, malaria, or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important to use the same prevention measures that are taken at home when traveling along with: staying indoors when mosquitoes are especially abundant, sleeping under a mosquito net when traveling to endemic areas, and taking preventative action, such as anti-malarial medications, before traveling to areas with a threat of disease.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12</a:t>
            </a:fld>
            <a:endParaRPr lang="en-US" dirty="0"/>
          </a:p>
        </p:txBody>
      </p:sp>
    </p:spTree>
    <p:extLst>
      <p:ext uri="{BB962C8B-B14F-4D97-AF65-F5344CB8AC3E}">
        <p14:creationId xmlns:p14="http://schemas.microsoft.com/office/powerpoint/2010/main" val="3832069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best way to protect yourself from getting these diseases is by preventing getting bitten in the first place. Here are some tips to help you not get bit by mosquitoes:</a:t>
            </a:r>
          </a:p>
          <a:p>
            <a:pPr lvl="0"/>
            <a:r>
              <a:rPr lang="en-US" sz="1200" kern="1200" dirty="0" smtClean="0">
                <a:solidFill>
                  <a:schemeClr val="tx1"/>
                </a:solidFill>
                <a:effectLst/>
                <a:latin typeface="+mn-lt"/>
                <a:ea typeface="+mn-ea"/>
                <a:cs typeface="+mn-cs"/>
              </a:rPr>
              <a:t>Wear long pants and long-sleeved shirts to lessen the amount of uncovered skin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Use a </a:t>
            </a:r>
            <a:r>
              <a:rPr lang="en-US" sz="1200" b="1" kern="1200" dirty="0" smtClean="0">
                <a:solidFill>
                  <a:schemeClr val="tx1"/>
                </a:solidFill>
                <a:effectLst/>
                <a:latin typeface="+mn-lt"/>
                <a:ea typeface="+mn-ea"/>
                <a:cs typeface="+mn-cs"/>
              </a:rPr>
              <a:t>repellent</a:t>
            </a:r>
            <a:r>
              <a:rPr lang="en-US" sz="1200" kern="1200" dirty="0" smtClean="0">
                <a:solidFill>
                  <a:schemeClr val="tx1"/>
                </a:solidFill>
                <a:effectLst/>
                <a:latin typeface="+mn-lt"/>
                <a:ea typeface="+mn-ea"/>
                <a:cs typeface="+mn-cs"/>
              </a:rPr>
              <a:t> (also known as “spray”) that is approved by the EPA (</a:t>
            </a:r>
            <a:r>
              <a:rPr lang="en-US" sz="1200" b="1" kern="1200" dirty="0" smtClean="0">
                <a:solidFill>
                  <a:schemeClr val="tx1"/>
                </a:solidFill>
                <a:effectLst/>
                <a:latin typeface="+mn-lt"/>
                <a:ea typeface="+mn-ea"/>
                <a:cs typeface="+mn-cs"/>
              </a:rPr>
              <a:t>Environmental Protection Agency</a:t>
            </a:r>
            <a:r>
              <a:rPr lang="en-US" sz="1200" kern="1200" dirty="0" smtClean="0">
                <a:solidFill>
                  <a:schemeClr val="tx1"/>
                </a:solidFill>
                <a:effectLst/>
                <a:latin typeface="+mn-lt"/>
                <a:ea typeface="+mn-ea"/>
                <a:cs typeface="+mn-cs"/>
              </a:rPr>
              <a:t>) for repelling mosquitoes.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using a repellent, follow the label instructions carefully. You can find the repellent that will work best for you here: </a:t>
            </a:r>
            <a:r>
              <a:rPr lang="en-US" sz="1200" u="sng" kern="1200" dirty="0" smtClean="0">
                <a:solidFill>
                  <a:schemeClr val="tx1"/>
                </a:solidFill>
                <a:effectLst/>
                <a:latin typeface="+mn-lt"/>
                <a:ea typeface="+mn-ea"/>
                <a:cs typeface="+mn-cs"/>
                <a:hlinkClick r:id="rId3"/>
              </a:rPr>
              <a:t>http://cfpub.epa.gov/oppref/insect/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Try to minimize your time outside during early morning and early evening (this is when mosquitoes that transmit viruses in Maine are most active)</a:t>
            </a:r>
          </a:p>
          <a:p>
            <a:pPr lvl="0"/>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Repellent</a:t>
            </a:r>
            <a:r>
              <a:rPr lang="en-US" sz="1200" kern="1200" dirty="0" smtClean="0">
                <a:solidFill>
                  <a:schemeClr val="tx1"/>
                </a:solidFill>
                <a:effectLst/>
                <a:latin typeface="+mn-lt"/>
                <a:ea typeface="+mn-ea"/>
                <a:cs typeface="+mn-cs"/>
              </a:rPr>
              <a:t> – a spray applied to skin to prevent insect bites</a:t>
            </a:r>
          </a:p>
          <a:p>
            <a:pPr lvl="0"/>
            <a:r>
              <a:rPr lang="en-US" sz="1200" b="1" kern="1200" dirty="0" smtClean="0">
                <a:solidFill>
                  <a:schemeClr val="tx1"/>
                </a:solidFill>
                <a:effectLst/>
                <a:latin typeface="+mn-lt"/>
                <a:ea typeface="+mn-ea"/>
                <a:cs typeface="+mn-cs"/>
              </a:rPr>
              <a:t>EPA</a:t>
            </a:r>
            <a:r>
              <a:rPr lang="en-US" sz="1200" kern="1200" dirty="0" smtClean="0">
                <a:solidFill>
                  <a:schemeClr val="tx1"/>
                </a:solidFill>
                <a:effectLst/>
                <a:latin typeface="+mn-lt"/>
                <a:ea typeface="+mn-ea"/>
                <a:cs typeface="+mn-cs"/>
              </a:rPr>
              <a:t> (Environmental Protection Agency) – federal agency devoted to protecting human health and the environment</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376145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protect yourself at home, check your doors and window screens to be sure there aren’t any tears or holes in them.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don’t have man-made containers around your home, the risk of being bitten decreases. Removing un-needed containers from around the home, or placing them so they will not hold water, is one way to reduce the number of mosquitoes. Throw-away or recycle old tires, cans, bottles or other containers left outside that might collect water and serve as a mosquito breeding ground.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containers must be there, like bird baths or pet bowls, empty the water out of them once each week so that mosquito larvae in them won’t have time to complete their life cycle.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14</a:t>
            </a:fld>
            <a:endParaRPr lang="en-US" dirty="0"/>
          </a:p>
        </p:txBody>
      </p:sp>
    </p:spTree>
    <p:extLst>
      <p:ext uri="{BB962C8B-B14F-4D97-AF65-F5344CB8AC3E}">
        <p14:creationId xmlns:p14="http://schemas.microsoft.com/office/powerpoint/2010/main" val="391395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let us know if you have questions.</a:t>
            </a:r>
          </a:p>
          <a:p>
            <a:endParaRPr lang="en-US" dirty="0"/>
          </a:p>
        </p:txBody>
      </p:sp>
      <p:sp>
        <p:nvSpPr>
          <p:cNvPr id="4" name="Slide Number Placeholder 3"/>
          <p:cNvSpPr>
            <a:spLocks noGrp="1"/>
          </p:cNvSpPr>
          <p:nvPr>
            <p:ph type="sldNum" sz="quarter" idx="10"/>
          </p:nvPr>
        </p:nvSpPr>
        <p:spPr/>
        <p:txBody>
          <a:bodyPr/>
          <a:lstStyle/>
          <a:p>
            <a:fld id="{C8A9F27D-83D8-4CE4-B3BD-A4581E189851}" type="slidenum">
              <a:rPr lang="en-US" smtClean="0"/>
              <a:t>16</a:t>
            </a:fld>
            <a:endParaRPr lang="en-US" dirty="0"/>
          </a:p>
        </p:txBody>
      </p:sp>
    </p:spTree>
    <p:extLst>
      <p:ext uri="{BB962C8B-B14F-4D97-AF65-F5344CB8AC3E}">
        <p14:creationId xmlns:p14="http://schemas.microsoft.com/office/powerpoint/2010/main" val="426030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45 different species of mosquitoes found in Maine.</a:t>
            </a:r>
          </a:p>
          <a:p>
            <a:r>
              <a:rPr lang="en-US" sz="1200" kern="1200" dirty="0" smtClean="0">
                <a:solidFill>
                  <a:schemeClr val="tx1"/>
                </a:solidFill>
                <a:effectLst/>
                <a:latin typeface="+mn-lt"/>
                <a:ea typeface="+mn-ea"/>
                <a:cs typeface="+mn-cs"/>
              </a:rPr>
              <a:t>Mosquitoes have </a:t>
            </a:r>
            <a:r>
              <a:rPr lang="en-US" sz="1200" b="1" kern="1200" dirty="0" smtClean="0">
                <a:solidFill>
                  <a:schemeClr val="tx1"/>
                </a:solidFill>
                <a:effectLst/>
                <a:latin typeface="+mn-lt"/>
                <a:ea typeface="+mn-ea"/>
                <a:cs typeface="+mn-cs"/>
              </a:rPr>
              <a:t>antennae,</a:t>
            </a:r>
            <a:r>
              <a:rPr lang="en-US" sz="1200" kern="1200" dirty="0" smtClean="0">
                <a:solidFill>
                  <a:schemeClr val="tx1"/>
                </a:solidFill>
                <a:effectLst/>
                <a:latin typeface="+mn-lt"/>
                <a:ea typeface="+mn-ea"/>
                <a:cs typeface="+mn-cs"/>
              </a:rPr>
              <a:t> wings, legs, eyes, a </a:t>
            </a:r>
            <a:r>
              <a:rPr lang="en-US" sz="1200" b="1" kern="1200" dirty="0" smtClean="0">
                <a:solidFill>
                  <a:schemeClr val="tx1"/>
                </a:solidFill>
                <a:effectLst/>
                <a:latin typeface="+mn-lt"/>
                <a:ea typeface="+mn-ea"/>
                <a:cs typeface="+mn-cs"/>
              </a:rPr>
              <a:t>proboscis</a:t>
            </a:r>
            <a:r>
              <a:rPr lang="en-US" sz="1200" kern="1200" dirty="0" smtClean="0">
                <a:solidFill>
                  <a:schemeClr val="tx1"/>
                </a:solidFill>
                <a:effectLst/>
                <a:latin typeface="+mn-lt"/>
                <a:ea typeface="+mn-ea"/>
                <a:cs typeface="+mn-cs"/>
              </a:rPr>
              <a:t>, a head, a </a:t>
            </a:r>
            <a:r>
              <a:rPr lang="en-US" sz="1200" b="1" kern="1200" dirty="0" smtClean="0">
                <a:solidFill>
                  <a:schemeClr val="tx1"/>
                </a:solidFill>
                <a:effectLst/>
                <a:latin typeface="+mn-lt"/>
                <a:ea typeface="+mn-ea"/>
                <a:cs typeface="+mn-cs"/>
              </a:rPr>
              <a:t>thorax</a:t>
            </a:r>
            <a:r>
              <a:rPr lang="en-US" sz="1200" kern="1200" dirty="0" smtClean="0">
                <a:solidFill>
                  <a:schemeClr val="tx1"/>
                </a:solidFill>
                <a:effectLst/>
                <a:latin typeface="+mn-lt"/>
                <a:ea typeface="+mn-ea"/>
                <a:cs typeface="+mn-cs"/>
              </a:rPr>
              <a:t>, and an </a:t>
            </a:r>
            <a:r>
              <a:rPr lang="en-US" sz="1200" b="1" kern="1200" dirty="0" smtClean="0">
                <a:solidFill>
                  <a:schemeClr val="tx1"/>
                </a:solidFill>
                <a:effectLst/>
                <a:latin typeface="+mn-lt"/>
                <a:ea typeface="+mn-ea"/>
                <a:cs typeface="+mn-cs"/>
              </a:rPr>
              <a:t>abdomen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Only female mosquitoes have a proboscis for piercing skin, and only the females feed on blood. Male mosquitoes typically feed on plant nectar.</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Antennae</a:t>
            </a:r>
            <a:r>
              <a:rPr lang="en-US" sz="1200" kern="1200" dirty="0" smtClean="0">
                <a:solidFill>
                  <a:schemeClr val="tx1"/>
                </a:solidFill>
                <a:effectLst/>
                <a:latin typeface="+mn-lt"/>
                <a:ea typeface="+mn-ea"/>
                <a:cs typeface="+mn-cs"/>
              </a:rPr>
              <a:t> (antenna) – long, feathery sensory organs on the mosquito’s head, used to hear and smell </a:t>
            </a:r>
          </a:p>
          <a:p>
            <a:pPr lvl="0"/>
            <a:r>
              <a:rPr lang="en-US" sz="1200" b="1" kern="1200" dirty="0" smtClean="0">
                <a:solidFill>
                  <a:schemeClr val="tx1"/>
                </a:solidFill>
                <a:effectLst/>
                <a:latin typeface="+mn-lt"/>
                <a:ea typeface="+mn-ea"/>
                <a:cs typeface="+mn-cs"/>
              </a:rPr>
              <a:t>Proboscis</a:t>
            </a:r>
            <a:r>
              <a:rPr lang="en-US" sz="1200" kern="1200" dirty="0" smtClean="0">
                <a:solidFill>
                  <a:schemeClr val="tx1"/>
                </a:solidFill>
                <a:effectLst/>
                <a:latin typeface="+mn-lt"/>
                <a:ea typeface="+mn-ea"/>
                <a:cs typeface="+mn-cs"/>
              </a:rPr>
              <a:t> – long, jagged mouth part on the mosquito’s head that is used to pierce the skin and suck out the blood</a:t>
            </a:r>
          </a:p>
          <a:p>
            <a:pPr lvl="0"/>
            <a:r>
              <a:rPr lang="en-US" sz="1200" b="1" kern="1200" dirty="0" smtClean="0">
                <a:solidFill>
                  <a:schemeClr val="tx1"/>
                </a:solidFill>
                <a:effectLst/>
                <a:latin typeface="+mn-lt"/>
                <a:ea typeface="+mn-ea"/>
                <a:cs typeface="+mn-cs"/>
              </a:rPr>
              <a:t>Thorax</a:t>
            </a:r>
            <a:r>
              <a:rPr lang="en-US" sz="1200" kern="1200" dirty="0" smtClean="0">
                <a:solidFill>
                  <a:schemeClr val="tx1"/>
                </a:solidFill>
                <a:effectLst/>
                <a:latin typeface="+mn-lt"/>
                <a:ea typeface="+mn-ea"/>
                <a:cs typeface="+mn-cs"/>
              </a:rPr>
              <a:t> – the part of the mosquito between the head and the abdomen, where the wings and legs attach</a:t>
            </a:r>
          </a:p>
          <a:p>
            <a:pPr lvl="0"/>
            <a:r>
              <a:rPr lang="en-US" sz="1200" b="1" kern="1200" dirty="0" smtClean="0">
                <a:solidFill>
                  <a:schemeClr val="tx1"/>
                </a:solidFill>
                <a:effectLst/>
                <a:latin typeface="+mn-lt"/>
                <a:ea typeface="+mn-ea"/>
                <a:cs typeface="+mn-cs"/>
              </a:rPr>
              <a:t>Abdomen</a:t>
            </a:r>
            <a:r>
              <a:rPr lang="en-US" sz="1200" kern="1200" dirty="0" smtClean="0">
                <a:solidFill>
                  <a:schemeClr val="tx1"/>
                </a:solidFill>
                <a:effectLst/>
                <a:latin typeface="+mn-lt"/>
                <a:ea typeface="+mn-ea"/>
                <a:cs typeface="+mn-cs"/>
              </a:rPr>
              <a:t> – part of the mosquito’s body that hangs from the thorax and serves as the mosquito’s stomach and lungs, holds the blood that the female takes in, as well as stores the female’s eggs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3</a:t>
            </a:fld>
            <a:endParaRPr lang="en-US" dirty="0"/>
          </a:p>
        </p:txBody>
      </p:sp>
    </p:spTree>
    <p:extLst>
      <p:ext uri="{BB962C8B-B14F-4D97-AF65-F5344CB8AC3E}">
        <p14:creationId xmlns:p14="http://schemas.microsoft.com/office/powerpoint/2010/main" val="324572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Mosquitoes grow from immature to adult in a process called </a:t>
            </a:r>
            <a:r>
              <a:rPr lang="en-US" sz="1200" b="1" kern="1200" dirty="0" smtClean="0">
                <a:solidFill>
                  <a:schemeClr val="tx1"/>
                </a:solidFill>
                <a:effectLst/>
                <a:latin typeface="+mn-lt"/>
                <a:ea typeface="+mn-ea"/>
                <a:cs typeface="+mn-cs"/>
              </a:rPr>
              <a:t>metamorphosis</a:t>
            </a:r>
            <a:r>
              <a:rPr lang="en-US" sz="1200" kern="1200" dirty="0" smtClean="0">
                <a:solidFill>
                  <a:schemeClr val="tx1"/>
                </a:solidFill>
                <a:effectLst/>
                <a:latin typeface="+mn-lt"/>
                <a:ea typeface="+mn-ea"/>
                <a:cs typeface="+mn-cs"/>
              </a:rPr>
              <a:t> (meta=change, morph=shape), just like a caterpillar turns into a moth. During their life cycle, the mosquito goes through four different stages: </a:t>
            </a:r>
            <a:r>
              <a:rPr lang="en-US" sz="1200" b="1" kern="1200" dirty="0" smtClean="0">
                <a:solidFill>
                  <a:schemeClr val="tx1"/>
                </a:solidFill>
                <a:effectLst/>
                <a:latin typeface="+mn-lt"/>
                <a:ea typeface="+mn-ea"/>
                <a:cs typeface="+mn-cs"/>
              </a:rPr>
              <a:t>egg</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larvae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pupae</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adult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egg, larval and pupal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stages all require the mosquito to live in water.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Metamorphosis</a:t>
            </a:r>
            <a:r>
              <a:rPr lang="en-US" sz="1200" kern="1200" dirty="0" smtClean="0">
                <a:solidFill>
                  <a:schemeClr val="tx1"/>
                </a:solidFill>
                <a:effectLst/>
                <a:latin typeface="+mn-lt"/>
                <a:ea typeface="+mn-ea"/>
                <a:cs typeface="+mn-cs"/>
              </a:rPr>
              <a:t> (“meta” = change; “morph” = shape) - the process of development from immature to adult</a:t>
            </a:r>
          </a:p>
          <a:p>
            <a:pPr lvl="0"/>
            <a:r>
              <a:rPr lang="en-US" sz="1200" b="1" kern="1200" dirty="0" smtClean="0">
                <a:solidFill>
                  <a:schemeClr val="tx1"/>
                </a:solidFill>
                <a:effectLst/>
                <a:latin typeface="+mn-lt"/>
                <a:ea typeface="+mn-ea"/>
                <a:cs typeface="+mn-cs"/>
              </a:rPr>
              <a:t>Eggs</a:t>
            </a:r>
            <a:r>
              <a:rPr lang="en-US" sz="1200" kern="1200" dirty="0" smtClean="0">
                <a:solidFill>
                  <a:schemeClr val="tx1"/>
                </a:solidFill>
                <a:effectLst/>
                <a:latin typeface="+mn-lt"/>
                <a:ea typeface="+mn-ea"/>
                <a:cs typeface="+mn-cs"/>
              </a:rPr>
              <a:t> – the adult female mosquito lays between 50 – 300 eggs about every third day of her lifespan. The eggs can be laid as “rafts”, floating on the surface of standing water, or laid on an area of ground that floods on a regular basis. The egg stage lasts for 2 – 3 days.</a:t>
            </a:r>
          </a:p>
          <a:p>
            <a:pPr lvl="0"/>
            <a:r>
              <a:rPr lang="en-US" sz="1200" b="1" kern="1200" dirty="0" smtClean="0">
                <a:solidFill>
                  <a:schemeClr val="tx1"/>
                </a:solidFill>
                <a:effectLst/>
                <a:latin typeface="+mn-lt"/>
                <a:ea typeface="+mn-ea"/>
                <a:cs typeface="+mn-cs"/>
              </a:rPr>
              <a:t>Larvae</a:t>
            </a:r>
            <a:r>
              <a:rPr lang="en-US" sz="1200" kern="1200" dirty="0" smtClean="0">
                <a:solidFill>
                  <a:schemeClr val="tx1"/>
                </a:solidFill>
                <a:effectLst/>
                <a:latin typeface="+mn-lt"/>
                <a:ea typeface="+mn-ea"/>
                <a:cs typeface="+mn-cs"/>
              </a:rPr>
              <a:t> (larva) – (also called wigglers or wrigglers) part of the mosquito lifecycle that comes after the eggs hatch. The larvae hang from the surface of water and breathe through tubes. The larval stage lasts for about 1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Pupae</a:t>
            </a:r>
            <a:r>
              <a:rPr lang="en-US" sz="1200" kern="1200" dirty="0" smtClean="0">
                <a:solidFill>
                  <a:schemeClr val="tx1"/>
                </a:solidFill>
                <a:effectLst/>
                <a:latin typeface="+mn-lt"/>
                <a:ea typeface="+mn-ea"/>
                <a:cs typeface="+mn-cs"/>
              </a:rPr>
              <a:t> (pupa) – (also called tumblers) part of the mosquito lifecycle that come after the larvae stage; pupae are partially encased in a cocoon. The pupa’ stage lasts for about 4 days before it becomes an adult mosquito.</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Adult</a:t>
            </a:r>
            <a:r>
              <a:rPr lang="en-US" sz="1200" kern="1200" dirty="0" smtClean="0">
                <a:solidFill>
                  <a:schemeClr val="tx1"/>
                </a:solidFill>
                <a:effectLst/>
                <a:latin typeface="+mn-lt"/>
                <a:ea typeface="+mn-ea"/>
                <a:cs typeface="+mn-cs"/>
              </a:rPr>
              <a:t> – emerges from the pupa and rests on the surface of the water until it dries its wings and can fly away.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4</a:t>
            </a:fld>
            <a:endParaRPr lang="en-US" dirty="0"/>
          </a:p>
        </p:txBody>
      </p:sp>
    </p:spTree>
    <p:extLst>
      <p:ext uri="{BB962C8B-B14F-4D97-AF65-F5344CB8AC3E}">
        <p14:creationId xmlns:p14="http://schemas.microsoft.com/office/powerpoint/2010/main" val="135903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all mosquitoes require water for their larvae to develop, different species like different types of water habitats. Generally, mosquitoes lay eggs in two types of habitats: </a:t>
            </a:r>
            <a:r>
              <a:rPr lang="en-US" sz="1200" b="1" kern="1200" dirty="0" smtClean="0">
                <a:solidFill>
                  <a:schemeClr val="tx1"/>
                </a:solidFill>
                <a:effectLst/>
                <a:latin typeface="+mn-lt"/>
                <a:ea typeface="+mn-ea"/>
                <a:cs typeface="+mn-cs"/>
              </a:rPr>
              <a:t>permanent water</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floodwater</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mosquitoes prefer to live in bogs with clear or tea colored water, and where there are different kinds of plants. This is the favored habitat for mosquitoes that can spread a virus that causes </a:t>
            </a:r>
            <a:r>
              <a:rPr lang="en-US" sz="1200" b="1" kern="1200" dirty="0" smtClean="0">
                <a:solidFill>
                  <a:schemeClr val="tx1"/>
                </a:solidFill>
                <a:effectLst/>
                <a:latin typeface="+mn-lt"/>
                <a:ea typeface="+mn-ea"/>
                <a:cs typeface="+mn-cs"/>
              </a:rPr>
              <a:t>Eastern equine encephalitis (EEE)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Permanent water</a:t>
            </a:r>
            <a:r>
              <a:rPr lang="en-US" sz="1200" kern="1200" dirty="0" smtClean="0">
                <a:solidFill>
                  <a:schemeClr val="tx1"/>
                </a:solidFill>
                <a:effectLst/>
                <a:latin typeface="+mn-lt"/>
                <a:ea typeface="+mn-ea"/>
                <a:cs typeface="+mn-cs"/>
              </a:rPr>
              <a:t> – water sources that are present for long periods of time and can support the growth of different types of plants </a:t>
            </a:r>
          </a:p>
          <a:p>
            <a:pPr lvl="0"/>
            <a:r>
              <a:rPr lang="en-US" sz="1200" b="1" kern="1200" dirty="0" smtClean="0">
                <a:solidFill>
                  <a:schemeClr val="tx1"/>
                </a:solidFill>
                <a:effectLst/>
                <a:latin typeface="+mn-lt"/>
                <a:ea typeface="+mn-ea"/>
                <a:cs typeface="+mn-cs"/>
              </a:rPr>
              <a:t>Floodwater</a:t>
            </a:r>
            <a:r>
              <a:rPr lang="en-US" sz="1200" kern="1200" dirty="0" smtClean="0">
                <a:solidFill>
                  <a:schemeClr val="tx1"/>
                </a:solidFill>
                <a:effectLst/>
                <a:latin typeface="+mn-lt"/>
                <a:ea typeface="+mn-ea"/>
                <a:cs typeface="+mn-cs"/>
              </a:rPr>
              <a:t> – water sources that alternate between periods of dry and wet, such as when water overflows as a result of a flood or melting snow</a:t>
            </a:r>
          </a:p>
          <a:p>
            <a:pPr lvl="0"/>
            <a:r>
              <a:rPr lang="en-US" sz="1200" b="1" kern="1200" dirty="0" smtClean="0">
                <a:solidFill>
                  <a:schemeClr val="tx1"/>
                </a:solidFill>
                <a:effectLst/>
                <a:latin typeface="+mn-lt"/>
                <a:ea typeface="+mn-ea"/>
                <a:cs typeface="+mn-cs"/>
              </a:rPr>
              <a:t>Eastern equine encephalitis (EEE) virus</a:t>
            </a:r>
            <a:r>
              <a:rPr lang="en-US" sz="1200" kern="1200" dirty="0" smtClean="0">
                <a:solidFill>
                  <a:schemeClr val="tx1"/>
                </a:solidFill>
                <a:effectLst/>
                <a:latin typeface="+mn-lt"/>
                <a:ea typeface="+mn-ea"/>
                <a:cs typeface="+mn-cs"/>
              </a:rPr>
              <a:t> – EEE is a virus that can be transmitted to humans by the bite of an infected mosquito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5</a:t>
            </a:fld>
            <a:endParaRPr lang="en-US" dirty="0"/>
          </a:p>
        </p:txBody>
      </p:sp>
    </p:spTree>
    <p:extLst>
      <p:ext uri="{BB962C8B-B14F-4D97-AF65-F5344CB8AC3E}">
        <p14:creationId xmlns:p14="http://schemas.microsoft.com/office/powerpoint/2010/main" val="27795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Man-made containers</a:t>
            </a:r>
            <a:r>
              <a:rPr lang="en-US" sz="1200" kern="1200" dirty="0" smtClean="0">
                <a:solidFill>
                  <a:schemeClr val="tx1"/>
                </a:solidFill>
                <a:effectLst/>
                <a:latin typeface="+mn-lt"/>
                <a:ea typeface="+mn-ea"/>
                <a:cs typeface="+mn-cs"/>
              </a:rPr>
              <a:t> are also important mosquito habitats. Mosquitoes can use buckets, cans, flower pots, or old tires to lay their eggs. Many of these man-made containers can be found around our houses and are important sources of mosquitoes near our homes.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#1 mosquito breeding site around the home is unmounted car tires.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species live in </a:t>
            </a:r>
            <a:r>
              <a:rPr lang="en-US" sz="1200" b="1" kern="1200" dirty="0" smtClean="0">
                <a:solidFill>
                  <a:schemeClr val="tx1"/>
                </a:solidFill>
                <a:effectLst/>
                <a:latin typeface="+mn-lt"/>
                <a:ea typeface="+mn-ea"/>
                <a:cs typeface="+mn-cs"/>
              </a:rPr>
              <a:t>natural containers</a:t>
            </a:r>
            <a:r>
              <a:rPr lang="en-US" sz="1200" kern="1200" dirty="0" smtClean="0">
                <a:solidFill>
                  <a:schemeClr val="tx1"/>
                </a:solidFill>
                <a:effectLst/>
                <a:latin typeface="+mn-lt"/>
                <a:ea typeface="+mn-ea"/>
                <a:cs typeface="+mn-cs"/>
              </a:rPr>
              <a:t>, such as the spots between branches of trees, where water collects; some live in the holes formed in trees when branches break off. These are the favored habitats for mosquitoes that can carry </a:t>
            </a:r>
            <a:r>
              <a:rPr lang="en-US" sz="1200" b="1" kern="1200" dirty="0" smtClean="0">
                <a:solidFill>
                  <a:schemeClr val="tx1"/>
                </a:solidFill>
                <a:effectLst/>
                <a:latin typeface="+mn-lt"/>
                <a:ea typeface="+mn-ea"/>
                <a:cs typeface="+mn-cs"/>
              </a:rPr>
              <a:t>West Nile virus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Man-made containers</a:t>
            </a:r>
            <a:r>
              <a:rPr lang="en-US" sz="1200" kern="1200" dirty="0" smtClean="0">
                <a:solidFill>
                  <a:schemeClr val="tx1"/>
                </a:solidFill>
                <a:effectLst/>
                <a:latin typeface="+mn-lt"/>
                <a:ea typeface="+mn-ea"/>
                <a:cs typeface="+mn-cs"/>
              </a:rPr>
              <a:t> – buckets, pails, flowerpots and other containers that can hold water and become part of mosquitoes’ habitat</a:t>
            </a:r>
          </a:p>
          <a:p>
            <a:pPr lvl="0"/>
            <a:r>
              <a:rPr lang="en-US" sz="1200" b="1" kern="1200" dirty="0" smtClean="0">
                <a:solidFill>
                  <a:schemeClr val="tx1"/>
                </a:solidFill>
                <a:effectLst/>
                <a:latin typeface="+mn-lt"/>
                <a:ea typeface="+mn-ea"/>
                <a:cs typeface="+mn-cs"/>
              </a:rPr>
              <a:t>Natural containers</a:t>
            </a:r>
            <a:r>
              <a:rPr lang="en-US" sz="1200" kern="1200" dirty="0" smtClean="0">
                <a:solidFill>
                  <a:schemeClr val="tx1"/>
                </a:solidFill>
                <a:effectLst/>
                <a:latin typeface="+mn-lt"/>
                <a:ea typeface="+mn-ea"/>
                <a:cs typeface="+mn-cs"/>
              </a:rPr>
              <a:t> – containers found in nature that can hold water, such as the junction in between tree branches where water can collect</a:t>
            </a:r>
          </a:p>
          <a:p>
            <a:pPr lvl="0"/>
            <a:r>
              <a:rPr lang="en-US" sz="1200" b="1" kern="1200" dirty="0" smtClean="0">
                <a:solidFill>
                  <a:schemeClr val="tx1"/>
                </a:solidFill>
                <a:effectLst/>
                <a:latin typeface="+mn-lt"/>
                <a:ea typeface="+mn-ea"/>
                <a:cs typeface="+mn-cs"/>
              </a:rPr>
              <a:t>West Nile virus (WNV)</a:t>
            </a:r>
            <a:r>
              <a:rPr lang="en-US" sz="1200" kern="1200" dirty="0" smtClean="0">
                <a:solidFill>
                  <a:schemeClr val="tx1"/>
                </a:solidFill>
                <a:effectLst/>
                <a:latin typeface="+mn-lt"/>
                <a:ea typeface="+mn-ea"/>
                <a:cs typeface="+mn-cs"/>
              </a:rPr>
              <a:t> – WNV is a virus that can be transmitted to humans by the bite of an infected mosquito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6</a:t>
            </a:fld>
            <a:endParaRPr lang="en-US" dirty="0"/>
          </a:p>
        </p:txBody>
      </p:sp>
    </p:spTree>
    <p:extLst>
      <p:ext uri="{BB962C8B-B14F-4D97-AF65-F5344CB8AC3E}">
        <p14:creationId xmlns:p14="http://schemas.microsoft.com/office/powerpoint/2010/main" val="16792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Regardless of the type of mosquito, they all need water in order to reproduce!</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7</a:t>
            </a:fld>
            <a:endParaRPr lang="en-US" dirty="0"/>
          </a:p>
        </p:txBody>
      </p:sp>
    </p:spTree>
    <p:extLst>
      <p:ext uri="{BB962C8B-B14F-4D97-AF65-F5344CB8AC3E}">
        <p14:creationId xmlns:p14="http://schemas.microsoft.com/office/powerpoint/2010/main" val="62919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humans and animals exhale </a:t>
            </a:r>
            <a:r>
              <a:rPr lang="en-US" sz="1200" b="1" kern="1200" dirty="0" smtClean="0">
                <a:solidFill>
                  <a:schemeClr val="tx1"/>
                </a:solidFill>
                <a:effectLst/>
                <a:latin typeface="+mn-lt"/>
                <a:ea typeface="+mn-ea"/>
                <a:cs typeface="+mn-cs"/>
              </a:rPr>
              <a:t>carbon dioxide </a:t>
            </a:r>
            <a:r>
              <a:rPr lang="en-US" sz="1200" kern="1200" dirty="0" smtClean="0">
                <a:solidFill>
                  <a:schemeClr val="tx1"/>
                </a:solidFill>
                <a:effectLst/>
                <a:latin typeface="+mn-lt"/>
                <a:ea typeface="+mn-ea"/>
                <a:cs typeface="+mn-cs"/>
              </a:rPr>
              <a:t>when they breathe, which attracts mosquitoes. When a female mosquito (remember, only the female mosquitoes bite humans and other animals) senses carbon dioxide, she flies toward it. As she gets closer, she is attracted by the heat and moisture your body gives off.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Carbon dioxide</a:t>
            </a:r>
            <a:r>
              <a:rPr lang="en-US" sz="1200" kern="1200" dirty="0" smtClean="0">
                <a:solidFill>
                  <a:schemeClr val="tx1"/>
                </a:solidFill>
                <a:effectLst/>
                <a:latin typeface="+mn-lt"/>
                <a:ea typeface="+mn-ea"/>
                <a:cs typeface="+mn-cs"/>
              </a:rPr>
              <a:t> – the gas that all animals exhale that can attract mosquitoes from several hundred feet away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8</a:t>
            </a:fld>
            <a:endParaRPr lang="en-US" dirty="0"/>
          </a:p>
        </p:txBody>
      </p:sp>
    </p:spTree>
    <p:extLst>
      <p:ext uri="{BB962C8B-B14F-4D97-AF65-F5344CB8AC3E}">
        <p14:creationId xmlns:p14="http://schemas.microsoft.com/office/powerpoint/2010/main" val="1007101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Mosquitoes can carry viruses that cause diseases and different mosquitoes can carry different viruses.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Mosquitoes can pick up viruses when they bite an animal or bird that carries the virus (also known as a </a:t>
            </a:r>
            <a:r>
              <a:rPr lang="en-US" sz="1200" b="1" kern="1200" dirty="0" smtClean="0">
                <a:solidFill>
                  <a:schemeClr val="tx1"/>
                </a:solidFill>
                <a:effectLst/>
                <a:latin typeface="+mn-lt"/>
                <a:ea typeface="+mn-ea"/>
                <a:cs typeface="+mn-cs"/>
              </a:rPr>
              <a:t>host</a:t>
            </a:r>
            <a:r>
              <a:rPr lang="en-US" sz="1200" kern="1200" dirty="0" smtClean="0">
                <a:solidFill>
                  <a:schemeClr val="tx1"/>
                </a:solidFill>
                <a:effectLst/>
                <a:latin typeface="+mn-lt"/>
                <a:ea typeface="+mn-ea"/>
                <a:cs typeface="+mn-cs"/>
              </a:rPr>
              <a:t>). They then spread the virus by biting another animal or human.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most common diseases in Maine are: Eastern Equine Encephalitis (EEE) virus and West Nile virus (WNV). </a:t>
            </a:r>
          </a:p>
          <a:p>
            <a:r>
              <a:rPr lang="en-US" sz="1200" kern="1200" dirty="0" smtClean="0">
                <a:solidFill>
                  <a:schemeClr val="tx1"/>
                </a:solidFill>
                <a:effectLst/>
                <a:latin typeface="+mn-lt"/>
                <a:ea typeface="+mn-ea"/>
                <a:cs typeface="+mn-cs"/>
              </a:rPr>
              <a:t>Another virus that some mosquitoes in Maine carry is </a:t>
            </a:r>
            <a:r>
              <a:rPr lang="en-US" sz="1200" b="1" kern="1200" dirty="0" smtClean="0">
                <a:solidFill>
                  <a:schemeClr val="tx1"/>
                </a:solidFill>
                <a:effectLst/>
                <a:latin typeface="+mn-lt"/>
                <a:ea typeface="+mn-ea"/>
                <a:cs typeface="+mn-cs"/>
              </a:rPr>
              <a:t>Jamestown Canyon virus</a:t>
            </a:r>
            <a:r>
              <a:rPr lang="en-US" sz="1200" kern="1200" dirty="0" smtClean="0">
                <a:solidFill>
                  <a:schemeClr val="tx1"/>
                </a:solidFill>
                <a:effectLst/>
                <a:latin typeface="+mn-lt"/>
                <a:ea typeface="+mn-ea"/>
                <a:cs typeface="+mn-cs"/>
              </a:rPr>
              <a:t> (JCV).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Host</a:t>
            </a:r>
            <a:r>
              <a:rPr lang="en-US" sz="1200" kern="1200" dirty="0" smtClean="0">
                <a:solidFill>
                  <a:schemeClr val="tx1"/>
                </a:solidFill>
                <a:effectLst/>
                <a:latin typeface="+mn-lt"/>
                <a:ea typeface="+mn-ea"/>
                <a:cs typeface="+mn-cs"/>
              </a:rPr>
              <a:t> - The animal in which the viruses live</a:t>
            </a:r>
          </a:p>
          <a:p>
            <a:pPr lvl="0"/>
            <a:r>
              <a:rPr lang="en-US" sz="1200" b="1" kern="1200" dirty="0" smtClean="0">
                <a:solidFill>
                  <a:schemeClr val="tx1"/>
                </a:solidFill>
                <a:effectLst/>
                <a:latin typeface="+mn-lt"/>
                <a:ea typeface="+mn-ea"/>
                <a:cs typeface="+mn-cs"/>
              </a:rPr>
              <a:t>Jamestown Canyon virus (JCV) </a:t>
            </a:r>
            <a:r>
              <a:rPr lang="en-US" sz="1200" kern="1200" dirty="0" smtClean="0">
                <a:solidFill>
                  <a:schemeClr val="tx1"/>
                </a:solidFill>
                <a:effectLst/>
                <a:latin typeface="+mn-lt"/>
                <a:ea typeface="+mn-ea"/>
                <a:cs typeface="+mn-cs"/>
              </a:rPr>
              <a:t>– JCV is a virus that can be transmitted to humans by the bite of an infected mosquito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9</a:t>
            </a:fld>
            <a:endParaRPr lang="en-US" dirty="0"/>
          </a:p>
        </p:txBody>
      </p:sp>
    </p:spTree>
    <p:extLst>
      <p:ext uri="{BB962C8B-B14F-4D97-AF65-F5344CB8AC3E}">
        <p14:creationId xmlns:p14="http://schemas.microsoft.com/office/powerpoint/2010/main" val="154271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Transmission Cycle</a:t>
            </a:r>
            <a:r>
              <a:rPr lang="en-US" sz="1200" kern="1200" dirty="0" smtClean="0">
                <a:solidFill>
                  <a:schemeClr val="tx1"/>
                </a:solidFill>
                <a:effectLst/>
                <a:latin typeface="+mn-lt"/>
                <a:ea typeface="+mn-ea"/>
                <a:cs typeface="+mn-cs"/>
              </a:rPr>
              <a:t> is the cycle in which some infected hosts can develop high levels of the virus in their bloodstream and mosquitoes can become infected by biting these infected hosts. The now infected mosquito then goes on to bite someone else.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Birds serve as </a:t>
            </a:r>
            <a:r>
              <a:rPr lang="en-US" sz="1200" b="1" kern="1200" dirty="0" smtClean="0">
                <a:solidFill>
                  <a:schemeClr val="tx1"/>
                </a:solidFill>
                <a:effectLst/>
                <a:latin typeface="+mn-lt"/>
                <a:ea typeface="+mn-ea"/>
                <a:cs typeface="+mn-cs"/>
              </a:rPr>
              <a:t>reservoirs</a:t>
            </a:r>
            <a:r>
              <a:rPr lang="en-US" sz="1200" kern="1200" dirty="0" smtClean="0">
                <a:solidFill>
                  <a:schemeClr val="tx1"/>
                </a:solidFill>
                <a:effectLst/>
                <a:latin typeface="+mn-lt"/>
                <a:ea typeface="+mn-ea"/>
                <a:cs typeface="+mn-cs"/>
              </a:rPr>
              <a:t> for EEE virus and WNV. Reservoirs are organisms that carry the germ but often will not get the disease itself (meaning reservoirs can carry the germ but not get sick from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Normally, what happens is:</a:t>
            </a:r>
          </a:p>
          <a:p>
            <a:r>
              <a:rPr lang="en-US" sz="1200" kern="1200" dirty="0" smtClean="0">
                <a:solidFill>
                  <a:schemeClr val="tx1"/>
                </a:solidFill>
                <a:effectLst/>
                <a:latin typeface="+mn-lt"/>
                <a:ea typeface="+mn-ea"/>
                <a:cs typeface="+mn-cs"/>
              </a:rPr>
              <a:t>The bird carries the virus; a mosquito feeds on the bird; then the mosquito feeds on another bird transmitting the virus to them to keep the cycle going and growing (also known as the </a:t>
            </a:r>
            <a:r>
              <a:rPr lang="en-US" sz="1200" b="1" kern="1200" dirty="0" smtClean="0">
                <a:solidFill>
                  <a:schemeClr val="tx1"/>
                </a:solidFill>
                <a:effectLst/>
                <a:latin typeface="+mn-lt"/>
                <a:ea typeface="+mn-ea"/>
                <a:cs typeface="+mn-cs"/>
              </a:rPr>
              <a:t>amplification cycle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Humans become infected when an infected mosquito bites them. Fortunately, humans can’t infect other mosquitoes, which make them </a:t>
            </a:r>
            <a:r>
              <a:rPr lang="en-US" sz="1200" b="1" kern="1200" dirty="0" smtClean="0">
                <a:solidFill>
                  <a:schemeClr val="tx1"/>
                </a:solidFill>
                <a:effectLst/>
                <a:latin typeface="+mn-lt"/>
                <a:ea typeface="+mn-ea"/>
                <a:cs typeface="+mn-cs"/>
              </a:rPr>
              <a:t>“dead-end” hosts</a:t>
            </a:r>
            <a:r>
              <a:rPr lang="en-US" sz="1200" kern="1200" dirty="0" smtClean="0">
                <a:solidFill>
                  <a:schemeClr val="tx1"/>
                </a:solidFill>
                <a:effectLst/>
                <a:latin typeface="+mn-lt"/>
                <a:ea typeface="+mn-ea"/>
                <a:cs typeface="+mn-cs"/>
              </a:rPr>
              <a:t> for the disease.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Transmission Cycle</a:t>
            </a:r>
            <a:r>
              <a:rPr lang="en-US" sz="1200" kern="1200" dirty="0" smtClean="0">
                <a:solidFill>
                  <a:schemeClr val="tx1"/>
                </a:solidFill>
                <a:effectLst/>
                <a:latin typeface="+mn-lt"/>
                <a:ea typeface="+mn-ea"/>
                <a:cs typeface="+mn-cs"/>
              </a:rPr>
              <a:t> – the cycle in which some infected hosts can develop high levels of the virus in their bloodstream and mosquitoes can become infected by biting these infected hosts. </a:t>
            </a:r>
            <a:r>
              <a:rPr lang="en-US" sz="1200" b="1" kern="1200" dirty="0" smtClean="0">
                <a:solidFill>
                  <a:schemeClr val="tx1"/>
                </a:solidFill>
                <a:effectLst/>
                <a:latin typeface="+mn-lt"/>
                <a:ea typeface="+mn-ea"/>
                <a:cs typeface="+mn-cs"/>
              </a:rPr>
              <a:t>Reservoirs</a:t>
            </a:r>
            <a:r>
              <a:rPr lang="en-US" sz="1200" kern="1200" dirty="0" smtClean="0">
                <a:solidFill>
                  <a:schemeClr val="tx1"/>
                </a:solidFill>
                <a:effectLst/>
                <a:latin typeface="+mn-lt"/>
                <a:ea typeface="+mn-ea"/>
                <a:cs typeface="+mn-cs"/>
              </a:rPr>
              <a:t> – organisms that host a germ that is often not harmful to the host, but can cause illness in a different species </a:t>
            </a:r>
          </a:p>
          <a:p>
            <a:pPr lvl="0"/>
            <a:r>
              <a:rPr lang="en-US" sz="1200" b="1" kern="1200" dirty="0" smtClean="0">
                <a:solidFill>
                  <a:schemeClr val="tx1"/>
                </a:solidFill>
                <a:effectLst/>
                <a:latin typeface="+mn-lt"/>
                <a:ea typeface="+mn-ea"/>
                <a:cs typeface="+mn-cs"/>
              </a:rPr>
              <a:t>Amplification cycle</a:t>
            </a:r>
            <a:r>
              <a:rPr lang="en-US" sz="1200" kern="1200" dirty="0" smtClean="0">
                <a:solidFill>
                  <a:schemeClr val="tx1"/>
                </a:solidFill>
                <a:effectLst/>
                <a:latin typeface="+mn-lt"/>
                <a:ea typeface="+mn-ea"/>
                <a:cs typeface="+mn-cs"/>
              </a:rPr>
              <a:t> – the process of replicating something and increasing its production</a:t>
            </a:r>
          </a:p>
          <a:p>
            <a:pPr lvl="0"/>
            <a:r>
              <a:rPr lang="en-US" sz="1200" b="1" kern="1200" dirty="0" smtClean="0">
                <a:solidFill>
                  <a:schemeClr val="tx1"/>
                </a:solidFill>
                <a:effectLst/>
                <a:latin typeface="+mn-lt"/>
                <a:ea typeface="+mn-ea"/>
                <a:cs typeface="+mn-cs"/>
              </a:rPr>
              <a:t>“Dead End” host</a:t>
            </a:r>
            <a:r>
              <a:rPr lang="en-US" sz="1200" kern="1200" dirty="0" smtClean="0">
                <a:solidFill>
                  <a:schemeClr val="tx1"/>
                </a:solidFill>
                <a:effectLst/>
                <a:latin typeface="+mn-lt"/>
                <a:ea typeface="+mn-ea"/>
                <a:cs typeface="+mn-cs"/>
              </a:rPr>
              <a:t>- The virus cycle ends with this host. The host cannot transmit the virus to others.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10F91F-2413-4B17-A2A4-E081FA6F39B7}" type="slidenum">
              <a:rPr lang="en-US" smtClean="0"/>
              <a:t>10</a:t>
            </a:fld>
            <a:endParaRPr lang="en-US" dirty="0"/>
          </a:p>
        </p:txBody>
      </p:sp>
    </p:spTree>
    <p:extLst>
      <p:ext uri="{BB962C8B-B14F-4D97-AF65-F5344CB8AC3E}">
        <p14:creationId xmlns:p14="http://schemas.microsoft.com/office/powerpoint/2010/main" val="13349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371600"/>
          </a:xfrm>
          <a:solidFill>
            <a:srgbClr val="006666"/>
          </a:solidFill>
        </p:spPr>
        <p:txBody>
          <a:bodyPr/>
          <a:lstStyle>
            <a:lvl1pPr>
              <a:defRPr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71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Maine Center for Disease Control and Prevention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66" y="5669280"/>
            <a:ext cx="2872740" cy="1188720"/>
          </a:xfrm>
          <a:prstGeom prst="rect">
            <a:avLst/>
          </a:prstGeom>
        </p:spPr>
      </p:pic>
      <p:pic>
        <p:nvPicPr>
          <p:cNvPr id="9" name="Picture 2" descr="C:\Users\Jeff.Caulfield\AppData\Local\Microsoft\Windows\Temporary Internet Files\Content.Outlook\J1YXC8IQ\epi_graphic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8848" y="5994881"/>
            <a:ext cx="1828800" cy="84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4194"/>
            <a:ext cx="9144000" cy="13716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rot="5400000">
            <a:off x="-1493838" y="3246437"/>
            <a:ext cx="3505200" cy="365125"/>
          </a:xfrm>
        </p:spPr>
        <p:txBody>
          <a:bodyPr/>
          <a:lstStyle/>
          <a:p>
            <a:r>
              <a:rPr lang="en-US" dirty="0"/>
              <a:t>Maine Center for Disease Control and Prevention</a:t>
            </a:r>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0" y="2906713"/>
            <a:ext cx="91439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316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371600"/>
          </a:xfrm>
          <a:prstGeom prst="rect">
            <a:avLst/>
          </a:prstGeom>
          <a:solidFill>
            <a:srgbClr val="006666"/>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2438399"/>
            <a:ext cx="6096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971800" y="6356350"/>
            <a:ext cx="350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Maine Center for Disease Control and Prevention</a:t>
            </a:r>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Disease.reporting@maine.gov" TargetMode="External"/><Relationship Id="rId7"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6.png"/><Relationship Id="rId4" Type="http://schemas.openxmlformats.org/officeDocument/2006/relationships/hyperlink" Target="http://www.maine.gov/dhhs/mecdc/infectious-disease/epi/vector-borne/index.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6666"/>
          </a:solidFill>
        </p:spPr>
        <p:txBody>
          <a:bodyPr>
            <a:noAutofit/>
          </a:bodyPr>
          <a:lstStyle/>
          <a:p>
            <a:r>
              <a:rPr lang="en-US" sz="3600" dirty="0">
                <a:solidFill>
                  <a:schemeClr val="bg1"/>
                </a:solidFill>
                <a:latin typeface="Times New Roman" panose="02020603050405020304" pitchFamily="18" charset="0"/>
                <a:cs typeface="Times New Roman" panose="02020603050405020304" pitchFamily="18" charset="0"/>
              </a:rPr>
              <a:t/>
            </a:r>
            <a:br>
              <a:rPr lang="en-US" sz="3600" dirty="0">
                <a:solidFill>
                  <a:schemeClr val="bg1"/>
                </a:solidFill>
                <a:latin typeface="Times New Roman" panose="02020603050405020304" pitchFamily="18" charset="0"/>
                <a:cs typeface="Times New Roman" panose="02020603050405020304" pitchFamily="18" charset="0"/>
              </a:rPr>
            </a:br>
            <a:r>
              <a:rPr lang="en-US" sz="3600" b="1" dirty="0"/>
              <a:t>Fight the Bite!</a:t>
            </a:r>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5562600"/>
            <a:ext cx="3087624" cy="1277637"/>
          </a:xfrm>
          <a:prstGeom prst="rect">
            <a:avLst/>
          </a:prstGeom>
        </p:spPr>
      </p:pic>
      <p:sp>
        <p:nvSpPr>
          <p:cNvPr id="6" name="Subtitle 2"/>
          <p:cNvSpPr txBox="1">
            <a:spLocks/>
          </p:cNvSpPr>
          <p:nvPr/>
        </p:nvSpPr>
        <p:spPr>
          <a:xfrm>
            <a:off x="1524000" y="3358055"/>
            <a:ext cx="6400800" cy="2209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8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Maine Center for Disease Control and Prevention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latin typeface="Candara"/>
              </a:rPr>
              <a:t>EEE and WNV Transmission Cycle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041" y="1295400"/>
            <a:ext cx="1746559" cy="130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6260592" y="1825991"/>
            <a:ext cx="978408" cy="231409"/>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a:ea typeface="+mn-ea"/>
              <a:cs typeface="+mn-cs"/>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00348"/>
            <a:ext cx="1514485" cy="113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Left Arrow 6"/>
          <p:cNvSpPr/>
          <p:nvPr/>
        </p:nvSpPr>
        <p:spPr>
          <a:xfrm rot="11096557">
            <a:off x="3935751" y="1618509"/>
            <a:ext cx="612892" cy="1176675"/>
          </a:xfrm>
          <a:prstGeom prst="curvedLef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a typeface="+mn-ea"/>
              <a:cs typeface="+mn-cs"/>
            </a:endParaRPr>
          </a:p>
        </p:txBody>
      </p:sp>
      <p:sp>
        <p:nvSpPr>
          <p:cNvPr id="8" name="Curved Right Arrow 7"/>
          <p:cNvSpPr/>
          <p:nvPr/>
        </p:nvSpPr>
        <p:spPr>
          <a:xfrm rot="8746385">
            <a:off x="3327901" y="1798028"/>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a typeface="+mn-ea"/>
              <a:cs typeface="+mn-cs"/>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07479"/>
            <a:ext cx="1423825" cy="106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rved Right Arrow 9"/>
          <p:cNvSpPr/>
          <p:nvPr/>
        </p:nvSpPr>
        <p:spPr>
          <a:xfrm rot="2289051">
            <a:off x="606149" y="1865176"/>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a typeface="+mn-ea"/>
              <a:cs typeface="+mn-cs"/>
            </a:endParaRPr>
          </a:p>
        </p:txBody>
      </p:sp>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217004"/>
            <a:ext cx="1453630" cy="99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urved Right Arrow 11"/>
          <p:cNvSpPr/>
          <p:nvPr/>
        </p:nvSpPr>
        <p:spPr>
          <a:xfrm rot="20228889">
            <a:off x="661073" y="4398479"/>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a typeface="+mn-ea"/>
              <a:cs typeface="+mn-cs"/>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937" y="4475018"/>
            <a:ext cx="1393949" cy="104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urved Right Arrow 13"/>
          <p:cNvSpPr/>
          <p:nvPr/>
        </p:nvSpPr>
        <p:spPr>
          <a:xfrm rot="12696254">
            <a:off x="3388352" y="4393252"/>
            <a:ext cx="516972" cy="1154426"/>
          </a:xfrm>
          <a:prstGeom prst="curved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a typeface="+mn-ea"/>
              <a:cs typeface="+mn-cs"/>
            </a:endParaRPr>
          </a:p>
        </p:txBody>
      </p:sp>
      <p:pic>
        <p:nvPicPr>
          <p:cNvPr id="1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1222" y="3217004"/>
            <a:ext cx="14509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533899" y="2695132"/>
            <a:ext cx="1743085" cy="646331"/>
          </a:xfrm>
          <a:prstGeom prst="rect">
            <a:avLst/>
          </a:prstGeom>
        </p:spPr>
        <p:txBody>
          <a:bodyPr wrap="square">
            <a:spAutoFit/>
          </a:bodyPr>
          <a:lstStyle/>
          <a:p>
            <a:pPr algn="ctr"/>
            <a:r>
              <a:rPr lang="en-US" i="1" dirty="0">
                <a:solidFill>
                  <a:schemeClr val="tx2"/>
                </a:solidFill>
              </a:rPr>
              <a:t>Bridge mosquito vectors </a:t>
            </a:r>
            <a:endParaRPr lang="en-US" dirty="0">
              <a:solidFill>
                <a:schemeClr val="tx2"/>
              </a:solidFill>
            </a:endParaRPr>
          </a:p>
        </p:txBody>
      </p:sp>
      <p:sp>
        <p:nvSpPr>
          <p:cNvPr id="17" name="Right Arrow 16"/>
          <p:cNvSpPr/>
          <p:nvPr/>
        </p:nvSpPr>
        <p:spPr>
          <a:xfrm rot="2788404">
            <a:off x="5801104" y="2968952"/>
            <a:ext cx="1546211" cy="217705"/>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a:ea typeface="+mn-ea"/>
              <a:cs typeface="+mn-cs"/>
            </a:endParaRPr>
          </a:p>
        </p:txBody>
      </p:sp>
      <p:pic>
        <p:nvPicPr>
          <p:cNvPr id="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2684" y="3713315"/>
            <a:ext cx="2751389" cy="183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220249" y="5607984"/>
            <a:ext cx="2031325" cy="369332"/>
          </a:xfrm>
          <a:prstGeom prst="rect">
            <a:avLst/>
          </a:prstGeom>
        </p:spPr>
        <p:txBody>
          <a:bodyPr wrap="none">
            <a:spAutoFit/>
          </a:bodyPr>
          <a:lstStyle/>
          <a:p>
            <a:pPr algn="ctr"/>
            <a:r>
              <a:rPr lang="en-US" i="1" dirty="0">
                <a:solidFill>
                  <a:schemeClr val="tx2"/>
                </a:solidFill>
              </a:rPr>
              <a:t>Amplification cycle </a:t>
            </a:r>
          </a:p>
        </p:txBody>
      </p:sp>
      <p:sp>
        <p:nvSpPr>
          <p:cNvPr id="20" name="Rectangle 19"/>
          <p:cNvSpPr/>
          <p:nvPr/>
        </p:nvSpPr>
        <p:spPr>
          <a:xfrm>
            <a:off x="5164141" y="5654150"/>
            <a:ext cx="4572000" cy="646331"/>
          </a:xfrm>
          <a:prstGeom prst="rect">
            <a:avLst/>
          </a:prstGeom>
        </p:spPr>
        <p:txBody>
          <a:bodyPr>
            <a:spAutoFit/>
          </a:bodyPr>
          <a:lstStyle/>
          <a:p>
            <a:pPr algn="ctr"/>
            <a:r>
              <a:rPr lang="en-US" i="1" dirty="0">
                <a:solidFill>
                  <a:schemeClr val="tx2"/>
                </a:solidFill>
              </a:rPr>
              <a:t>“Dead-end” </a:t>
            </a:r>
          </a:p>
          <a:p>
            <a:pPr algn="ctr"/>
            <a:r>
              <a:rPr lang="en-US" i="1" dirty="0">
                <a:solidFill>
                  <a:schemeClr val="tx2"/>
                </a:solidFill>
              </a:rPr>
              <a:t>hosts </a:t>
            </a:r>
          </a:p>
        </p:txBody>
      </p:sp>
    </p:spTree>
    <p:extLst>
      <p:ext uri="{BB962C8B-B14F-4D97-AF65-F5344CB8AC3E}">
        <p14:creationId xmlns:p14="http://schemas.microsoft.com/office/powerpoint/2010/main" val="393661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FF"/>
                </a:solidFill>
                <a:latin typeface="Candara"/>
              </a:rPr>
              <a:t>What can happen if an infected mosquito bites me?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sp>
        <p:nvSpPr>
          <p:cNvPr id="4" name="Rectangle 3"/>
          <p:cNvSpPr/>
          <p:nvPr/>
        </p:nvSpPr>
        <p:spPr>
          <a:xfrm>
            <a:off x="1143000" y="1905000"/>
            <a:ext cx="6934200" cy="3354765"/>
          </a:xfrm>
          <a:prstGeom prst="rect">
            <a:avLst/>
          </a:prstGeom>
        </p:spPr>
        <p:txBody>
          <a:bodyPr wrap="square">
            <a:spAutoFit/>
          </a:bodyPr>
          <a:lstStyle/>
          <a:p>
            <a:r>
              <a:rPr lang="en-US" sz="2200" dirty="0"/>
              <a:t>Symptoms can include: fever, head and body aches, lack of energy </a:t>
            </a:r>
          </a:p>
          <a:p>
            <a:endParaRPr lang="en-US" sz="1200" dirty="0"/>
          </a:p>
          <a:p>
            <a:r>
              <a:rPr lang="en-US" sz="2200" dirty="0"/>
              <a:t>MOST people infected with one of these viruses will not have any symptoms </a:t>
            </a:r>
          </a:p>
          <a:p>
            <a:endParaRPr lang="en-US" sz="1200" dirty="0"/>
          </a:p>
          <a:p>
            <a:r>
              <a:rPr lang="en-US" sz="2200" dirty="0"/>
              <a:t>Symptoms can be mild to severe </a:t>
            </a:r>
          </a:p>
          <a:p>
            <a:r>
              <a:rPr lang="en-US" sz="2200" i="1" dirty="0"/>
              <a:t>	Appear 3-18 days after infection </a:t>
            </a:r>
          </a:p>
          <a:p>
            <a:pPr marL="627063" lvl="2" indent="0">
              <a:buNone/>
            </a:pPr>
            <a:endParaRPr lang="en-US" sz="1200" dirty="0"/>
          </a:p>
          <a:p>
            <a:r>
              <a:rPr lang="en-US" sz="2200" dirty="0"/>
              <a:t>Symptoms usually last 1-2 weeks: no treatment, only support </a:t>
            </a:r>
          </a:p>
        </p:txBody>
      </p:sp>
    </p:spTree>
    <p:extLst>
      <p:ext uri="{BB962C8B-B14F-4D97-AF65-F5344CB8AC3E}">
        <p14:creationId xmlns:p14="http://schemas.microsoft.com/office/powerpoint/2010/main" val="287626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ubtitle 2"/>
          <p:cNvSpPr txBox="1">
            <a:spLocks/>
          </p:cNvSpPr>
          <p:nvPr/>
        </p:nvSpPr>
        <p:spPr>
          <a:xfrm>
            <a:off x="228600" y="1600200"/>
            <a:ext cx="8915400" cy="4419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Chikungunya</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Symptoms include fever, joint pain, headache, muscle pain, joint swelling, and rash.</a:t>
            </a:r>
          </a:p>
          <a:p>
            <a:r>
              <a:rPr lang="en-US" sz="2400" dirty="0">
                <a:latin typeface="Times New Roman" panose="02020603050405020304" pitchFamily="18" charset="0"/>
                <a:cs typeface="Times New Roman" panose="02020603050405020304" pitchFamily="18" charset="0"/>
              </a:rPr>
              <a:t>Dengue Fever</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Symptoms include high fever, severe headache, backache, joint pain, nausea and vomiting, eye pain, a “breaking bone feeling,” and rash. </a:t>
            </a:r>
          </a:p>
          <a:p>
            <a:r>
              <a:rPr lang="en-US" sz="2400" dirty="0">
                <a:latin typeface="Times New Roman" panose="02020603050405020304" pitchFamily="18" charset="0"/>
                <a:cs typeface="Times New Roman" panose="02020603050405020304" pitchFamily="18" charset="0"/>
              </a:rPr>
              <a:t>Malaria</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Symptoms may include high fevers, shaking chills, flu-like illness, headache, muscle aches, tiredness, nausea, vomiting, and diarrhea.</a:t>
            </a:r>
          </a:p>
          <a:p>
            <a:r>
              <a:rPr lang="en-US" sz="2400" dirty="0">
                <a:latin typeface="Times New Roman" panose="02020603050405020304" pitchFamily="18" charset="0"/>
                <a:cs typeface="Times New Roman" panose="02020603050405020304" pitchFamily="18" charset="0"/>
              </a:rPr>
              <a:t>Zika</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Symptoms include fever, rash, joint pain, and red eyes.</a:t>
            </a:r>
          </a:p>
        </p:txBody>
      </p:sp>
      <p:sp>
        <p:nvSpPr>
          <p:cNvPr id="5" name="Title 1"/>
          <p:cNvSpPr txBox="1">
            <a:spLocks/>
          </p:cNvSpPr>
          <p:nvPr/>
        </p:nvSpPr>
        <p:spPr>
          <a:xfrm>
            <a:off x="152400" y="152400"/>
            <a:ext cx="8915400" cy="1143000"/>
          </a:xfrm>
          <a:prstGeom prst="rect">
            <a:avLst/>
          </a:prstGeom>
          <a:solidFill>
            <a:srgbClr val="006666"/>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Candara" panose="020E0502030303020204" pitchFamily="34" charset="0"/>
                <a:cs typeface="Times New Roman" panose="02020603050405020304" pitchFamily="18" charset="0"/>
              </a:rPr>
              <a:t>Travel Related Mosquito-Borne Diseases</a:t>
            </a:r>
          </a:p>
        </p:txBody>
      </p:sp>
      <p:sp>
        <p:nvSpPr>
          <p:cNvPr id="6" name="Footer Placeholder 3"/>
          <p:cNvSpPr txBox="1">
            <a:spLocks/>
          </p:cNvSpPr>
          <p:nvPr/>
        </p:nvSpPr>
        <p:spPr>
          <a:xfrm>
            <a:off x="2971800" y="6329634"/>
            <a:ext cx="3505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Mane Center for Disease Control and Prevention</a:t>
            </a:r>
          </a:p>
        </p:txBody>
      </p:sp>
    </p:spTree>
    <p:extLst>
      <p:ext uri="{BB962C8B-B14F-4D97-AF65-F5344CB8AC3E}">
        <p14:creationId xmlns:p14="http://schemas.microsoft.com/office/powerpoint/2010/main" val="160408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How can I protect myself?</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8"/>
          <p:cNvPicPr>
            <a:picLocks noChangeAspect="1" noChangeArrowheads="1"/>
          </p:cNvPicPr>
          <p:nvPr/>
        </p:nvPicPr>
        <p:blipFill>
          <a:blip r:embed="rId3" cstate="print"/>
          <a:srcRect/>
          <a:stretch>
            <a:fillRect/>
          </a:stretch>
        </p:blipFill>
        <p:spPr bwMode="auto">
          <a:xfrm>
            <a:off x="5283200" y="3657600"/>
            <a:ext cx="3632200" cy="2724150"/>
          </a:xfrm>
          <a:prstGeom prst="rect">
            <a:avLst/>
          </a:prstGeom>
          <a:noFill/>
          <a:ln w="9525">
            <a:noFill/>
            <a:miter lim="800000"/>
            <a:headEnd/>
            <a:tailEnd/>
          </a:ln>
        </p:spPr>
      </p:pic>
      <p:sp>
        <p:nvSpPr>
          <p:cNvPr id="5" name="Rectangle 4"/>
          <p:cNvSpPr/>
          <p:nvPr/>
        </p:nvSpPr>
        <p:spPr>
          <a:xfrm>
            <a:off x="457200" y="1905000"/>
            <a:ext cx="4572000" cy="3662541"/>
          </a:xfrm>
          <a:prstGeom prst="rect">
            <a:avLst/>
          </a:prstGeom>
        </p:spPr>
        <p:txBody>
          <a:bodyPr>
            <a:spAutoFit/>
          </a:bodyPr>
          <a:lstStyle/>
          <a:p>
            <a:pPr marL="609600" indent="-609600">
              <a:buFontTx/>
              <a:buAutoNum type="arabicPeriod"/>
            </a:pPr>
            <a:r>
              <a:rPr lang="en-US" sz="2200" b="1" dirty="0"/>
              <a:t>Wear protective clothing</a:t>
            </a:r>
          </a:p>
          <a:p>
            <a:pPr marL="1009650" lvl="1" indent="-609600"/>
            <a:r>
              <a:rPr lang="en-US" dirty="0"/>
              <a:t>     </a:t>
            </a:r>
            <a:r>
              <a:rPr lang="en-US" sz="2000" dirty="0"/>
              <a:t>Wear long pants and long-sleeved </a:t>
            </a:r>
          </a:p>
          <a:p>
            <a:pPr marL="1009650" lvl="1" indent="-609600"/>
            <a:r>
              <a:rPr lang="en-US" sz="2000" dirty="0"/>
              <a:t>     shirts</a:t>
            </a:r>
          </a:p>
          <a:p>
            <a:pPr marL="1009650" lvl="1" indent="-609600"/>
            <a:endParaRPr lang="en-US" sz="2200" dirty="0"/>
          </a:p>
          <a:p>
            <a:pPr marL="609600" indent="-609600">
              <a:buFontTx/>
              <a:buAutoNum type="arabicPeriod"/>
            </a:pPr>
            <a:r>
              <a:rPr lang="en-US" sz="2200" b="1" dirty="0"/>
              <a:t>Use a repellent</a:t>
            </a:r>
          </a:p>
          <a:p>
            <a:pPr marL="609600" indent="-609600">
              <a:buFontTx/>
              <a:buAutoNum type="arabicPeriod"/>
            </a:pPr>
            <a:endParaRPr lang="en-US" sz="2200" b="1" dirty="0"/>
          </a:p>
          <a:p>
            <a:pPr marL="609600" indent="-609600">
              <a:buFontTx/>
              <a:buAutoNum type="arabicPeriod"/>
            </a:pPr>
            <a:r>
              <a:rPr lang="en-US" sz="2200" b="1" dirty="0"/>
              <a:t>Be extra careful from dusk until dawn</a:t>
            </a:r>
          </a:p>
          <a:p>
            <a:pPr lvl="1">
              <a:spcBef>
                <a:spcPts val="0"/>
              </a:spcBef>
            </a:pPr>
            <a:r>
              <a:rPr lang="en-US" dirty="0"/>
              <a:t>      </a:t>
            </a:r>
            <a:r>
              <a:rPr lang="en-US" sz="2000" dirty="0"/>
              <a:t>Mosquitoes that carry EEE and   </a:t>
            </a:r>
          </a:p>
          <a:p>
            <a:pPr marL="627063" lvl="2" indent="0">
              <a:spcBef>
                <a:spcPts val="0"/>
              </a:spcBef>
              <a:buNone/>
            </a:pPr>
            <a:r>
              <a:rPr lang="en-US" sz="2000" dirty="0"/>
              <a:t>   WNV are most active in the    </a:t>
            </a:r>
          </a:p>
          <a:p>
            <a:pPr marL="627063" lvl="2" indent="0">
              <a:spcBef>
                <a:spcPts val="0"/>
              </a:spcBef>
              <a:buNone/>
            </a:pPr>
            <a:r>
              <a:rPr lang="en-US" sz="2000" dirty="0"/>
              <a:t>   early morning and evening</a:t>
            </a:r>
          </a:p>
        </p:txBody>
      </p:sp>
    </p:spTree>
    <p:extLst>
      <p:ext uri="{BB962C8B-B14F-4D97-AF65-F5344CB8AC3E}">
        <p14:creationId xmlns:p14="http://schemas.microsoft.com/office/powerpoint/2010/main" val="1958024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Make Your Yard Safer</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sp>
        <p:nvSpPr>
          <p:cNvPr id="6" name="Rectangle 5"/>
          <p:cNvSpPr/>
          <p:nvPr/>
        </p:nvSpPr>
        <p:spPr>
          <a:xfrm>
            <a:off x="1371600" y="1600200"/>
            <a:ext cx="6400800" cy="2308324"/>
          </a:xfrm>
          <a:prstGeom prst="rect">
            <a:avLst/>
          </a:prstGeom>
        </p:spPr>
        <p:txBody>
          <a:bodyPr wrap="square">
            <a:spAutoFit/>
          </a:bodyPr>
          <a:lstStyle/>
          <a:p>
            <a:pPr>
              <a:lnSpc>
                <a:spcPct val="90000"/>
              </a:lnSpc>
            </a:pPr>
            <a:r>
              <a:rPr lang="en-US" sz="2000" dirty="0"/>
              <a:t>*Check door and window screens to make sure there are no tears in them</a:t>
            </a:r>
          </a:p>
          <a:p>
            <a:pPr>
              <a:lnSpc>
                <a:spcPct val="90000"/>
              </a:lnSpc>
            </a:pPr>
            <a:endParaRPr lang="en-US" sz="2000" dirty="0"/>
          </a:p>
          <a:p>
            <a:pPr>
              <a:lnSpc>
                <a:spcPct val="90000"/>
              </a:lnSpc>
            </a:pPr>
            <a:r>
              <a:rPr lang="en-US" sz="2000" dirty="0"/>
              <a:t>*Dispose of old tires, cans, bottles and other  containers left outside that hold water</a:t>
            </a:r>
          </a:p>
          <a:p>
            <a:pPr>
              <a:lnSpc>
                <a:spcPct val="90000"/>
              </a:lnSpc>
            </a:pPr>
            <a:endParaRPr lang="en-US" sz="2000" dirty="0"/>
          </a:p>
          <a:p>
            <a:pPr>
              <a:lnSpc>
                <a:spcPct val="90000"/>
              </a:lnSpc>
            </a:pPr>
            <a:r>
              <a:rPr lang="en-US" sz="2000" dirty="0"/>
              <a:t>*Drain water from gutters, flower pots, pet bowls and wading pools</a:t>
            </a:r>
          </a:p>
        </p:txBody>
      </p:sp>
      <p:pic>
        <p:nvPicPr>
          <p:cNvPr id="1026" name="Picture 2" descr="S:\Health Education\School Interventions\Resources\Images\bird ba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976" y="4158652"/>
            <a:ext cx="2679040" cy="17825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dc.gov/media/video/b-roll/images/window-screen-installation-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020" y="3919720"/>
            <a:ext cx="1695706" cy="226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529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Maine Center for Disease Control and Prevention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111125"/>
            <a:ext cx="5310187" cy="63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835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9144000" cy="3124199"/>
          </a:xfrm>
        </p:spPr>
        <p:txBody>
          <a:bodyPr>
            <a:normAutofit fontScale="92500" lnSpcReduction="10000"/>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lvl="0" indent="0">
              <a:buClr>
                <a:srgbClr val="31B6FD"/>
              </a:buClr>
              <a:buSzPct val="100000"/>
              <a:buNone/>
            </a:pPr>
            <a:r>
              <a:rPr lang="en-US" sz="2200" dirty="0">
                <a:solidFill>
                  <a:srgbClr val="073E87"/>
                </a:solidFill>
                <a:latin typeface="Candara"/>
              </a:rPr>
              <a:t>*  Maine CDC disease reporting and consultation line: 1-800-821-5821 </a:t>
            </a:r>
            <a:r>
              <a:rPr lang="en-US" sz="2200" dirty="0">
                <a:solidFill>
                  <a:srgbClr val="073E87"/>
                </a:solidFill>
                <a:latin typeface="Candara"/>
                <a:hlinkClick r:id="rId3"/>
              </a:rPr>
              <a:t>Disease.reporting@maine.gov</a:t>
            </a:r>
            <a:endParaRPr lang="en-US" sz="2200" dirty="0">
              <a:solidFill>
                <a:srgbClr val="073E87"/>
              </a:solidFill>
              <a:latin typeface="Candara"/>
            </a:endParaRPr>
          </a:p>
          <a:p>
            <a:pPr marL="274320" lvl="0" indent="-274320">
              <a:buClr>
                <a:srgbClr val="31B6FD"/>
              </a:buClr>
              <a:buSzPct val="100000"/>
              <a:buFont typeface="Symbol" pitchFamily="18" charset="2"/>
              <a:buChar char=""/>
            </a:pPr>
            <a:endParaRPr lang="en-US" sz="2200" dirty="0">
              <a:solidFill>
                <a:srgbClr val="073E87"/>
              </a:solidFill>
              <a:latin typeface="Candara"/>
            </a:endParaRPr>
          </a:p>
          <a:p>
            <a:pPr marL="0" lvl="0" indent="0">
              <a:buClr>
                <a:srgbClr val="31B6FD"/>
              </a:buClr>
              <a:buSzPct val="100000"/>
              <a:buNone/>
            </a:pPr>
            <a:r>
              <a:rPr lang="en-US" sz="2200" dirty="0">
                <a:solidFill>
                  <a:srgbClr val="073E87"/>
                </a:solidFill>
                <a:latin typeface="Candara"/>
              </a:rPr>
              <a:t>*  Maine CDC Vector-Borne Disease Website:     </a:t>
            </a:r>
            <a:r>
              <a:rPr lang="en-US" sz="2200" dirty="0">
                <a:solidFill>
                  <a:srgbClr val="073E87"/>
                </a:solidFill>
                <a:latin typeface="Candara"/>
                <a:hlinkClick r:id="rId4"/>
              </a:rPr>
              <a:t>www.maine.gov/dhhs/mecdc/infectious-disease/epi/vector-borne/index.shtml</a:t>
            </a:r>
            <a:r>
              <a:rPr lang="en-US" sz="2200" dirty="0">
                <a:solidFill>
                  <a:srgbClr val="073E87"/>
                </a:solidFill>
                <a:latin typeface="Candara"/>
              </a:rPr>
              <a:t> </a:t>
            </a:r>
          </a:p>
          <a:p>
            <a:pPr marL="274320" lvl="0" indent="-274320">
              <a:buClr>
                <a:srgbClr val="31B6FD"/>
              </a:buClr>
              <a:buSzPct val="100000"/>
              <a:buFont typeface="Symbol" pitchFamily="18" charset="2"/>
              <a:buChar char=""/>
            </a:pPr>
            <a:endParaRPr lang="en-US" sz="2200" dirty="0">
              <a:solidFill>
                <a:srgbClr val="073E87"/>
              </a:solidFill>
              <a:latin typeface="Candara"/>
            </a:endParaRPr>
          </a:p>
          <a:p>
            <a:pPr marL="0" lvl="0" indent="0">
              <a:buClr>
                <a:srgbClr val="31B6FD"/>
              </a:buClr>
              <a:buSzPct val="100000"/>
              <a:buNone/>
            </a:pPr>
            <a:r>
              <a:rPr lang="en-US" sz="2200" dirty="0">
                <a:solidFill>
                  <a:srgbClr val="073E87"/>
                </a:solidFill>
                <a:latin typeface="Candara"/>
              </a:rPr>
              <a:t>*  Maine Medical Center Research Institute – Vector-borne Disease Lab: </a:t>
            </a:r>
          </a:p>
          <a:p>
            <a:pPr marL="0" lvl="0" indent="0">
              <a:buClr>
                <a:srgbClr val="31B6FD"/>
              </a:buClr>
              <a:buSzPct val="100000"/>
              <a:buNone/>
            </a:pPr>
            <a:r>
              <a:rPr lang="en-US" sz="2200" dirty="0">
                <a:solidFill>
                  <a:srgbClr val="073E87"/>
                </a:solidFill>
                <a:latin typeface="Candara"/>
              </a:rPr>
              <a:t>     207-662-7142</a:t>
            </a:r>
          </a:p>
          <a:p>
            <a:pPr marL="0" indent="0">
              <a:buNone/>
            </a:pPr>
            <a:endParaRPr lang="en-US" b="1" dirty="0"/>
          </a:p>
          <a:p>
            <a:pPr marL="0" indent="0">
              <a:buNone/>
            </a:pPr>
            <a:endParaRPr lang="en-US" b="1" dirty="0"/>
          </a:p>
        </p:txBody>
      </p:sp>
      <p:sp>
        <p:nvSpPr>
          <p:cNvPr id="2" name="Footer Placeholder 1"/>
          <p:cNvSpPr>
            <a:spLocks noGrp="1"/>
          </p:cNvSpPr>
          <p:nvPr>
            <p:ph type="ftr" sz="quarter" idx="11"/>
          </p:nvPr>
        </p:nvSpPr>
        <p:spPr>
          <a:xfrm>
            <a:off x="3352800" y="6320637"/>
            <a:ext cx="3352800" cy="365125"/>
          </a:xfrm>
        </p:spPr>
        <p:txBody>
          <a:bodyPr/>
          <a:lstStyle/>
          <a:p>
            <a:r>
              <a:rPr lang="en-US" dirty="0"/>
              <a:t>Maine Center for Disease Control and Prevention</a:t>
            </a:r>
          </a:p>
        </p:txBody>
      </p:sp>
      <p:pic>
        <p:nvPicPr>
          <p:cNvPr id="6" name="Picture 5"/>
          <p:cNvPicPr>
            <a:picLocks noChangeAspect="1"/>
          </p:cNvPicPr>
          <p:nvPr/>
        </p:nvPicPr>
        <p:blipFill>
          <a:blip r:embed="rId5"/>
          <a:stretch>
            <a:fillRect/>
          </a:stretch>
        </p:blipFill>
        <p:spPr>
          <a:xfrm>
            <a:off x="0" y="5669280"/>
            <a:ext cx="3047343" cy="1188720"/>
          </a:xfrm>
          <a:prstGeom prst="rect">
            <a:avLst/>
          </a:prstGeom>
        </p:spPr>
      </p:pic>
      <p:pic>
        <p:nvPicPr>
          <p:cNvPr id="8" name="Picture 2" descr="C:\Users\Jeff.Caulfield\AppData\Local\Microsoft\Windows\Temporary Internet Files\Content.Outlook\J1YXC8IQ\epi_graphic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5841518"/>
            <a:ext cx="1828800" cy="844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76200"/>
            <a:ext cx="4648200" cy="769441"/>
          </a:xfrm>
          <a:prstGeom prst="rect">
            <a:avLst/>
          </a:prstGeom>
          <a:noFill/>
        </p:spPr>
        <p:txBody>
          <a:bodyPr wrap="square" rtlCol="0">
            <a:spAutoFit/>
          </a:bodyPr>
          <a:lstStyle/>
          <a:p>
            <a:r>
              <a:rPr lang="en-US" sz="4400" dirty="0">
                <a:latin typeface="Candara" panose="020E0502030303020204" pitchFamily="34" charset="0"/>
              </a:rPr>
              <a:t>Questions?</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6" y="5562600"/>
            <a:ext cx="3087624" cy="1277637"/>
          </a:xfrm>
          <a:prstGeom prst="rect">
            <a:avLst/>
          </a:prstGeom>
        </p:spPr>
      </p:pic>
    </p:spTree>
    <p:extLst>
      <p:ext uri="{BB962C8B-B14F-4D97-AF65-F5344CB8AC3E}">
        <p14:creationId xmlns:p14="http://schemas.microsoft.com/office/powerpoint/2010/main" val="265645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…Mosquitoes</a:t>
            </a:r>
          </a:p>
        </p:txBody>
      </p:sp>
      <p:sp>
        <p:nvSpPr>
          <p:cNvPr id="3" name="Content Placeholder 2"/>
          <p:cNvSpPr>
            <a:spLocks noGrp="1"/>
          </p:cNvSpPr>
          <p:nvPr>
            <p:ph idx="1"/>
          </p:nvPr>
        </p:nvSpPr>
        <p:spPr/>
        <p:txBody>
          <a:bodyPr>
            <a:normAutofit/>
          </a:bodyPr>
          <a:lstStyle/>
          <a:p>
            <a:r>
              <a:rPr lang="en-US" sz="2400" dirty="0"/>
              <a:t>What do mosquitoes look like?</a:t>
            </a:r>
          </a:p>
          <a:p>
            <a:r>
              <a:rPr lang="en-US" sz="2400" dirty="0"/>
              <a:t>Where do mosquitoes live?</a:t>
            </a:r>
          </a:p>
          <a:p>
            <a:r>
              <a:rPr lang="en-US" sz="2400" dirty="0"/>
              <a:t>Can mosquitoes cause diseases?</a:t>
            </a:r>
          </a:p>
          <a:p>
            <a:r>
              <a:rPr lang="en-US" sz="2400" dirty="0"/>
              <a:t>What can happen if an infected mosquito bites me?</a:t>
            </a:r>
          </a:p>
          <a:p>
            <a:r>
              <a:rPr lang="en-US" sz="2400" dirty="0"/>
              <a:t>How can I prevent a mosquito from biting me?</a:t>
            </a:r>
          </a:p>
          <a:p>
            <a:pPr marL="0" indent="0">
              <a:buNone/>
            </a:pPr>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Tree>
    <p:extLst>
      <p:ext uri="{BB962C8B-B14F-4D97-AF65-F5344CB8AC3E}">
        <p14:creationId xmlns:p14="http://schemas.microsoft.com/office/powerpoint/2010/main" val="62946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mosquitoes look like?</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sp>
        <p:nvSpPr>
          <p:cNvPr id="5" name="Content Placeholder 2"/>
          <p:cNvSpPr txBox="1">
            <a:spLocks/>
          </p:cNvSpPr>
          <p:nvPr/>
        </p:nvSpPr>
        <p:spPr>
          <a:xfrm>
            <a:off x="457200" y="1143000"/>
            <a:ext cx="8049492"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200" dirty="0"/>
              <a:t>In Maine, there are many different kinds of mosquitoes</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7838" y="2438400"/>
            <a:ext cx="535112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50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Mosquito Life Cycle</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190" y="1591244"/>
            <a:ext cx="3068348" cy="229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Up Arrow 5"/>
          <p:cNvSpPr/>
          <p:nvPr/>
        </p:nvSpPr>
        <p:spPr>
          <a:xfrm rot="10800000">
            <a:off x="1269768" y="2636308"/>
            <a:ext cx="1131744" cy="1044564"/>
          </a:xfrm>
          <a:prstGeom prst="bentUpArrow">
            <a:avLst>
              <a:gd name="adj1" fmla="val 23289"/>
              <a:gd name="adj2" fmla="val 25000"/>
              <a:gd name="adj3" fmla="val 23289"/>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a:ea typeface="+mn-ea"/>
              <a:cs typeface="+mn-cs"/>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91000"/>
            <a:ext cx="28098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3276600" y="5054742"/>
            <a:ext cx="804761" cy="484632"/>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a:ea typeface="+mn-ea"/>
              <a:cs typeface="+mn-cs"/>
            </a:endParaRPr>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275" y="4191000"/>
            <a:ext cx="13811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a:off x="5504004" y="5054742"/>
            <a:ext cx="820596" cy="484632"/>
          </a:xfrm>
          <a:prstGeom prst="right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a:ea typeface="+mn-ea"/>
              <a:cs typeface="+mn-cs"/>
            </a:endParaRPr>
          </a:p>
        </p:txBody>
      </p:sp>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0" y="4191000"/>
            <a:ext cx="24574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Bent-Up Arrow 11"/>
          <p:cNvSpPr/>
          <p:nvPr/>
        </p:nvSpPr>
        <p:spPr>
          <a:xfrm rot="16200000">
            <a:off x="6701831" y="2670770"/>
            <a:ext cx="1131744" cy="971806"/>
          </a:xfrm>
          <a:prstGeom prst="bentUpArrow">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a:ea typeface="+mn-ea"/>
              <a:cs typeface="+mn-cs"/>
            </a:endParaRPr>
          </a:p>
        </p:txBody>
      </p:sp>
      <p:sp>
        <p:nvSpPr>
          <p:cNvPr id="3" name="TextBox 2"/>
          <p:cNvSpPr txBox="1"/>
          <p:nvPr/>
        </p:nvSpPr>
        <p:spPr>
          <a:xfrm>
            <a:off x="1295400" y="3821668"/>
            <a:ext cx="685800" cy="369332"/>
          </a:xfrm>
          <a:prstGeom prst="rect">
            <a:avLst/>
          </a:prstGeom>
          <a:noFill/>
        </p:spPr>
        <p:txBody>
          <a:bodyPr wrap="square" rtlCol="0">
            <a:spAutoFit/>
          </a:bodyPr>
          <a:lstStyle/>
          <a:p>
            <a:r>
              <a:rPr lang="en-US" dirty="0" smtClean="0"/>
              <a:t>Egg</a:t>
            </a:r>
            <a:endParaRPr lang="en-US" dirty="0"/>
          </a:p>
        </p:txBody>
      </p:sp>
      <p:sp>
        <p:nvSpPr>
          <p:cNvPr id="13" name="TextBox 12"/>
          <p:cNvSpPr txBox="1"/>
          <p:nvPr/>
        </p:nvSpPr>
        <p:spPr>
          <a:xfrm>
            <a:off x="4253544" y="3821668"/>
            <a:ext cx="1004256" cy="369332"/>
          </a:xfrm>
          <a:prstGeom prst="rect">
            <a:avLst/>
          </a:prstGeom>
          <a:noFill/>
        </p:spPr>
        <p:txBody>
          <a:bodyPr wrap="square" rtlCol="0">
            <a:spAutoFit/>
          </a:bodyPr>
          <a:lstStyle/>
          <a:p>
            <a:r>
              <a:rPr lang="en-US" dirty="0" smtClean="0"/>
              <a:t>Larva</a:t>
            </a:r>
            <a:endParaRPr lang="en-US" dirty="0"/>
          </a:p>
        </p:txBody>
      </p:sp>
      <p:sp>
        <p:nvSpPr>
          <p:cNvPr id="14" name="TextBox 13"/>
          <p:cNvSpPr txBox="1"/>
          <p:nvPr/>
        </p:nvSpPr>
        <p:spPr>
          <a:xfrm>
            <a:off x="7251478" y="3833336"/>
            <a:ext cx="1004256" cy="369332"/>
          </a:xfrm>
          <a:prstGeom prst="rect">
            <a:avLst/>
          </a:prstGeom>
          <a:noFill/>
        </p:spPr>
        <p:txBody>
          <a:bodyPr wrap="square" rtlCol="0">
            <a:spAutoFit/>
          </a:bodyPr>
          <a:lstStyle/>
          <a:p>
            <a:r>
              <a:rPr lang="en-US" dirty="0" smtClean="0"/>
              <a:t>Pupa</a:t>
            </a:r>
            <a:endParaRPr lang="en-US" dirty="0"/>
          </a:p>
        </p:txBody>
      </p:sp>
      <p:sp>
        <p:nvSpPr>
          <p:cNvPr id="15" name="TextBox 14"/>
          <p:cNvSpPr txBox="1"/>
          <p:nvPr/>
        </p:nvSpPr>
        <p:spPr>
          <a:xfrm>
            <a:off x="4105275" y="1201250"/>
            <a:ext cx="1004256" cy="369332"/>
          </a:xfrm>
          <a:prstGeom prst="rect">
            <a:avLst/>
          </a:prstGeom>
          <a:noFill/>
        </p:spPr>
        <p:txBody>
          <a:bodyPr wrap="square" rtlCol="0">
            <a:spAutoFit/>
          </a:bodyPr>
          <a:lstStyle/>
          <a:p>
            <a:r>
              <a:rPr lang="en-US" dirty="0" smtClean="0"/>
              <a:t>Adult</a:t>
            </a:r>
            <a:endParaRPr lang="en-US" dirty="0"/>
          </a:p>
        </p:txBody>
      </p:sp>
    </p:spTree>
    <p:extLst>
      <p:ext uri="{BB962C8B-B14F-4D97-AF65-F5344CB8AC3E}">
        <p14:creationId xmlns:p14="http://schemas.microsoft.com/office/powerpoint/2010/main" val="404538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Where do mosquitoes live?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308350" cy="441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91000" y="2345561"/>
            <a:ext cx="4572000" cy="2769989"/>
          </a:xfrm>
          <a:prstGeom prst="rect">
            <a:avLst/>
          </a:prstGeom>
        </p:spPr>
        <p:txBody>
          <a:bodyPr>
            <a:spAutoFit/>
          </a:bodyPr>
          <a:lstStyle/>
          <a:p>
            <a:pPr lvl="0"/>
            <a:r>
              <a:rPr lang="en-US" sz="2200" dirty="0"/>
              <a:t>Some mosquitoes like bogs and swamps with: </a:t>
            </a:r>
          </a:p>
          <a:p>
            <a:pPr lvl="1">
              <a:buFont typeface="Candara" panose="020E0502030303020204" pitchFamily="34" charset="0"/>
              <a:buChar char="*"/>
            </a:pPr>
            <a:r>
              <a:rPr lang="en-US" sz="2200" dirty="0"/>
              <a:t>Different kinds of plants</a:t>
            </a:r>
          </a:p>
          <a:p>
            <a:pPr lvl="1">
              <a:buFont typeface="Candara" panose="020E0502030303020204" pitchFamily="34" charset="0"/>
              <a:buChar char="*"/>
            </a:pPr>
            <a:r>
              <a:rPr lang="en-US" sz="2200" dirty="0"/>
              <a:t>Clear or tea colored water </a:t>
            </a:r>
          </a:p>
          <a:p>
            <a:pPr lvl="1">
              <a:buFont typeface="Candara" panose="020E0502030303020204" pitchFamily="34" charset="0"/>
              <a:buChar char="*"/>
            </a:pPr>
            <a:endParaRPr lang="en-US" sz="2000" dirty="0"/>
          </a:p>
          <a:p>
            <a:pPr lvl="0"/>
            <a:r>
              <a:rPr lang="en-US" sz="2200" dirty="0"/>
              <a:t>This is the favored habitat for  mosquitoes carrying Eastern </a:t>
            </a:r>
            <a:r>
              <a:rPr lang="en-US" sz="2200" dirty="0" smtClean="0"/>
              <a:t>Equine </a:t>
            </a:r>
            <a:r>
              <a:rPr lang="en-US" sz="2200" dirty="0"/>
              <a:t>E</a:t>
            </a:r>
            <a:r>
              <a:rPr lang="en-US" sz="2200" dirty="0" smtClean="0"/>
              <a:t>ncephalitis </a:t>
            </a:r>
            <a:r>
              <a:rPr lang="en-US" sz="2200" dirty="0"/>
              <a:t>(EEE) virus</a:t>
            </a:r>
          </a:p>
        </p:txBody>
      </p:sp>
    </p:spTree>
    <p:extLst>
      <p:ext uri="{BB962C8B-B14F-4D97-AF65-F5344CB8AC3E}">
        <p14:creationId xmlns:p14="http://schemas.microsoft.com/office/powerpoint/2010/main" val="112474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FFFFFF"/>
                </a:solidFill>
                <a:latin typeface="Candara"/>
              </a:rPr>
              <a:t>       Other Mosquito Habitats</a:t>
            </a:r>
            <a:endParaRPr lang="en-US" dirty="0"/>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808" y="2489074"/>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464" y="914400"/>
            <a:ext cx="5758344"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808" y="3917824"/>
            <a:ext cx="3429000" cy="256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52400" y="1371600"/>
            <a:ext cx="4572000" cy="5663089"/>
          </a:xfrm>
          <a:prstGeom prst="rect">
            <a:avLst/>
          </a:prstGeom>
        </p:spPr>
        <p:txBody>
          <a:bodyPr>
            <a:spAutoFit/>
          </a:bodyPr>
          <a:lstStyle/>
          <a:p>
            <a:r>
              <a:rPr lang="en-US" sz="2200" dirty="0"/>
              <a:t>Some mosquitoes like:</a:t>
            </a:r>
          </a:p>
          <a:p>
            <a:r>
              <a:rPr lang="en-US" sz="2200" dirty="0"/>
              <a:t>Artificial containers </a:t>
            </a:r>
          </a:p>
          <a:p>
            <a:pPr lvl="1"/>
            <a:r>
              <a:rPr lang="en-US" sz="2000" dirty="0"/>
              <a:t>Catch basins </a:t>
            </a:r>
          </a:p>
          <a:p>
            <a:pPr lvl="1"/>
            <a:r>
              <a:rPr lang="en-US" sz="2000" dirty="0"/>
              <a:t>Flower pots </a:t>
            </a:r>
          </a:p>
          <a:p>
            <a:pPr lvl="1"/>
            <a:r>
              <a:rPr lang="en-US" sz="2000" dirty="0"/>
              <a:t>Discarded tires </a:t>
            </a:r>
          </a:p>
          <a:p>
            <a:endParaRPr lang="en-US" sz="1000" dirty="0" smtClean="0"/>
          </a:p>
          <a:p>
            <a:endParaRPr lang="en-US" sz="1000" dirty="0" smtClean="0"/>
          </a:p>
          <a:p>
            <a:r>
              <a:rPr lang="en-US" sz="2200" dirty="0"/>
              <a:t>The #1 mosquito breeding site is unmounted car tires</a:t>
            </a:r>
          </a:p>
          <a:p>
            <a:endParaRPr lang="en-US" sz="2000" dirty="0"/>
          </a:p>
          <a:p>
            <a:r>
              <a:rPr lang="en-US" sz="2200" dirty="0"/>
              <a:t>Stagnant (motionless) </a:t>
            </a:r>
          </a:p>
          <a:p>
            <a:r>
              <a:rPr lang="en-US" sz="2200" dirty="0"/>
              <a:t>     temporary pools </a:t>
            </a:r>
          </a:p>
          <a:p>
            <a:endParaRPr lang="en-US" sz="1000" dirty="0"/>
          </a:p>
          <a:p>
            <a:r>
              <a:rPr lang="en-US" sz="2200" dirty="0"/>
              <a:t>Holes in trees </a:t>
            </a:r>
          </a:p>
          <a:p>
            <a:endParaRPr lang="en-US" sz="1000" dirty="0"/>
          </a:p>
          <a:p>
            <a:r>
              <a:rPr lang="en-US" sz="2200" dirty="0"/>
              <a:t>These are the favored habitats for     mosquitoes carrying West Nile </a:t>
            </a:r>
            <a:r>
              <a:rPr lang="en-US" sz="2200" dirty="0" smtClean="0"/>
              <a:t>virus (WNV)</a:t>
            </a:r>
          </a:p>
          <a:p>
            <a:endParaRPr lang="en-US" sz="2200" dirty="0"/>
          </a:p>
        </p:txBody>
      </p:sp>
    </p:spTree>
    <p:extLst>
      <p:ext uri="{BB962C8B-B14F-4D97-AF65-F5344CB8AC3E}">
        <p14:creationId xmlns:p14="http://schemas.microsoft.com/office/powerpoint/2010/main" val="25346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Mosquitos Need Water</a:t>
            </a:r>
          </a:p>
        </p:txBody>
      </p:sp>
      <p:sp>
        <p:nvSpPr>
          <p:cNvPr id="3" name="Content Placeholder 2"/>
          <p:cNvSpPr>
            <a:spLocks noGrp="1"/>
          </p:cNvSpPr>
          <p:nvPr>
            <p:ph idx="1"/>
          </p:nvPr>
        </p:nvSpPr>
        <p:spPr>
          <a:xfrm>
            <a:off x="1905000" y="1828800"/>
            <a:ext cx="6096000" cy="2057400"/>
          </a:xfrm>
        </p:spPr>
        <p:txBody>
          <a:bodyPr/>
          <a:lstStyle/>
          <a:p>
            <a:r>
              <a:rPr lang="en-US" dirty="0"/>
              <a:t>Regardless of the type of mosquito…all mosquitos need water in order to reproduce</a:t>
            </a:r>
          </a:p>
        </p:txBody>
      </p:sp>
      <p:sp>
        <p:nvSpPr>
          <p:cNvPr id="4" name="Footer Placeholder 3"/>
          <p:cNvSpPr>
            <a:spLocks noGrp="1"/>
          </p:cNvSpPr>
          <p:nvPr>
            <p:ph type="ftr" sz="quarter" idx="11"/>
          </p:nvPr>
        </p:nvSpPr>
        <p:spPr/>
        <p:txBody>
          <a:bodyPr/>
          <a:lstStyle/>
          <a:p>
            <a:r>
              <a:rPr lang="en-US"/>
              <a:t>Maine Center for Disease Control and Prevention</a:t>
            </a:r>
            <a:endParaRPr lang="en-US" dirty="0"/>
          </a:p>
        </p:txBody>
      </p:sp>
      <p:pic>
        <p:nvPicPr>
          <p:cNvPr id="1026" name="Picture 2" descr="http://www.hww.ca/assets/images/insects/mosquito/mosquito_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898900"/>
            <a:ext cx="28575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92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Mosquitoes and People</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sp>
        <p:nvSpPr>
          <p:cNvPr id="4" name="Rectangle 3"/>
          <p:cNvSpPr/>
          <p:nvPr/>
        </p:nvSpPr>
        <p:spPr>
          <a:xfrm>
            <a:off x="5418955" y="1828800"/>
            <a:ext cx="2513830" cy="430887"/>
          </a:xfrm>
          <a:prstGeom prst="rect">
            <a:avLst/>
          </a:prstGeom>
        </p:spPr>
        <p:txBody>
          <a:bodyPr wrap="none">
            <a:spAutoFit/>
          </a:bodyPr>
          <a:lstStyle/>
          <a:p>
            <a:pPr lvl="0"/>
            <a:r>
              <a:rPr lang="en-US" sz="2200" dirty="0">
                <a:solidFill>
                  <a:prstClr val="black"/>
                </a:solidFill>
                <a:latin typeface="Candara"/>
              </a:rPr>
              <a:t>Far: Carbon Dioxide</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44243"/>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2595562"/>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880" y="2595561"/>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920" y="2312984"/>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2955920"/>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3255957"/>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38562"/>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43375"/>
            <a:ext cx="25908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799555" y="4876800"/>
            <a:ext cx="3496470" cy="430887"/>
          </a:xfrm>
          <a:prstGeom prst="rect">
            <a:avLst/>
          </a:prstGeom>
        </p:spPr>
        <p:txBody>
          <a:bodyPr wrap="none">
            <a:spAutoFit/>
          </a:bodyPr>
          <a:lstStyle/>
          <a:p>
            <a:pPr lvl="0"/>
            <a:r>
              <a:rPr lang="en-US" sz="2200" dirty="0">
                <a:solidFill>
                  <a:prstClr val="black"/>
                </a:solidFill>
                <a:latin typeface="Candara"/>
              </a:rPr>
              <a:t>Near: Heat, Moisture, Vision</a:t>
            </a:r>
          </a:p>
        </p:txBody>
      </p:sp>
    </p:spTree>
    <p:extLst>
      <p:ext uri="{BB962C8B-B14F-4D97-AF65-F5344CB8AC3E}">
        <p14:creationId xmlns:p14="http://schemas.microsoft.com/office/powerpoint/2010/main" val="305555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Candara"/>
              </a:rPr>
              <a:t>Can mosquitoes cause diseases?</a:t>
            </a:r>
            <a:endParaRPr lang="en-US" dirty="0"/>
          </a:p>
        </p:txBody>
      </p:sp>
      <p:sp>
        <p:nvSpPr>
          <p:cNvPr id="3" name="Footer Placeholder 2"/>
          <p:cNvSpPr>
            <a:spLocks noGrp="1"/>
          </p:cNvSpPr>
          <p:nvPr>
            <p:ph type="ftr" sz="quarter" idx="11"/>
          </p:nvPr>
        </p:nvSpPr>
        <p:spPr/>
        <p:txBody>
          <a:bodyPr/>
          <a:lstStyle/>
          <a:p>
            <a:r>
              <a:rPr lang="en-US"/>
              <a:t>Maine Center for Disease Control and Prevention</a:t>
            </a:r>
            <a:endParaRPr lang="en-US" dirty="0"/>
          </a:p>
        </p:txBody>
      </p:sp>
      <p:sp>
        <p:nvSpPr>
          <p:cNvPr id="4" name="Rectangle 3"/>
          <p:cNvSpPr/>
          <p:nvPr/>
        </p:nvSpPr>
        <p:spPr>
          <a:xfrm>
            <a:off x="1066800" y="1981200"/>
            <a:ext cx="7239000" cy="769441"/>
          </a:xfrm>
          <a:prstGeom prst="rect">
            <a:avLst/>
          </a:prstGeom>
        </p:spPr>
        <p:txBody>
          <a:bodyPr wrap="square">
            <a:spAutoFit/>
          </a:bodyPr>
          <a:lstStyle/>
          <a:p>
            <a:r>
              <a:rPr lang="en-US" sz="2200" b="1" dirty="0"/>
              <a:t>YES. Two of the most common diseases in Maine are:</a:t>
            </a:r>
          </a:p>
          <a:p>
            <a:endParaRPr lang="en-US" sz="2200" b="1" dirty="0"/>
          </a:p>
        </p:txBody>
      </p:sp>
      <p:sp>
        <p:nvSpPr>
          <p:cNvPr id="5" name="TextBox 4"/>
          <p:cNvSpPr txBox="1"/>
          <p:nvPr/>
        </p:nvSpPr>
        <p:spPr>
          <a:xfrm>
            <a:off x="1066800" y="2550905"/>
            <a:ext cx="6553200" cy="1292662"/>
          </a:xfrm>
          <a:prstGeom prst="rect">
            <a:avLst/>
          </a:prstGeom>
          <a:noFill/>
        </p:spPr>
        <p:txBody>
          <a:bodyPr wrap="square" rtlCol="0">
            <a:spAutoFit/>
          </a:bodyPr>
          <a:lstStyle/>
          <a:p>
            <a:r>
              <a:rPr lang="en-US" sz="2000" b="1" dirty="0"/>
              <a:t>Eastern Equine Encephalitis (EEE) virus</a:t>
            </a:r>
          </a:p>
          <a:p>
            <a:r>
              <a:rPr lang="en-US" sz="2000" dirty="0"/>
              <a:t>One of the most serious mosquito-borne diseases in the United States </a:t>
            </a:r>
          </a:p>
          <a:p>
            <a:endParaRPr lang="en-US" dirty="0"/>
          </a:p>
        </p:txBody>
      </p:sp>
      <p:sp>
        <p:nvSpPr>
          <p:cNvPr id="6" name="TextBox 5"/>
          <p:cNvSpPr txBox="1"/>
          <p:nvPr/>
        </p:nvSpPr>
        <p:spPr>
          <a:xfrm>
            <a:off x="1066800" y="3657600"/>
            <a:ext cx="6553200" cy="707886"/>
          </a:xfrm>
          <a:prstGeom prst="rect">
            <a:avLst/>
          </a:prstGeom>
          <a:noFill/>
        </p:spPr>
        <p:txBody>
          <a:bodyPr wrap="square" rtlCol="0">
            <a:spAutoFit/>
          </a:bodyPr>
          <a:lstStyle/>
          <a:p>
            <a:r>
              <a:rPr lang="en-US" sz="2000" b="1" dirty="0"/>
              <a:t>West Nile </a:t>
            </a:r>
            <a:r>
              <a:rPr lang="en-US" sz="2000" b="1" dirty="0" smtClean="0"/>
              <a:t>virus </a:t>
            </a:r>
            <a:r>
              <a:rPr lang="en-US" sz="2000" b="1" dirty="0"/>
              <a:t>(WNV)</a:t>
            </a:r>
          </a:p>
          <a:p>
            <a:r>
              <a:rPr lang="en-US" sz="2000" dirty="0"/>
              <a:t>Occurs throughout the United States </a:t>
            </a:r>
          </a:p>
        </p:txBody>
      </p:sp>
      <p:sp>
        <p:nvSpPr>
          <p:cNvPr id="7" name="TextBox 6"/>
          <p:cNvSpPr txBox="1"/>
          <p:nvPr/>
        </p:nvSpPr>
        <p:spPr>
          <a:xfrm>
            <a:off x="1066800" y="5334000"/>
            <a:ext cx="6553200" cy="707886"/>
          </a:xfrm>
          <a:prstGeom prst="rect">
            <a:avLst/>
          </a:prstGeom>
          <a:noFill/>
        </p:spPr>
        <p:txBody>
          <a:bodyPr wrap="square" rtlCol="0">
            <a:spAutoFit/>
          </a:bodyPr>
          <a:lstStyle/>
          <a:p>
            <a:r>
              <a:rPr lang="en-US" sz="2000" b="1" dirty="0"/>
              <a:t>Jamestown Canyon </a:t>
            </a:r>
            <a:r>
              <a:rPr lang="en-US" sz="2000" b="1" dirty="0" smtClean="0"/>
              <a:t>virus </a:t>
            </a:r>
            <a:r>
              <a:rPr lang="en-US" sz="2000" b="1" dirty="0"/>
              <a:t>(JCV)</a:t>
            </a:r>
          </a:p>
          <a:p>
            <a:r>
              <a:rPr lang="en-US" sz="2000" dirty="0"/>
              <a:t>Occurs throughout the United States </a:t>
            </a:r>
          </a:p>
        </p:txBody>
      </p:sp>
      <p:sp>
        <p:nvSpPr>
          <p:cNvPr id="8" name="Rectangle 7"/>
          <p:cNvSpPr/>
          <p:nvPr/>
        </p:nvSpPr>
        <p:spPr>
          <a:xfrm>
            <a:off x="1066800" y="4724400"/>
            <a:ext cx="7239000" cy="769441"/>
          </a:xfrm>
          <a:prstGeom prst="rect">
            <a:avLst/>
          </a:prstGeom>
        </p:spPr>
        <p:txBody>
          <a:bodyPr wrap="square">
            <a:spAutoFit/>
          </a:bodyPr>
          <a:lstStyle/>
          <a:p>
            <a:r>
              <a:rPr lang="en-US" sz="2200" b="1" dirty="0"/>
              <a:t>Another disease sometimes found in Maine is:</a:t>
            </a:r>
          </a:p>
          <a:p>
            <a:endParaRPr lang="en-US" sz="2200" b="1" dirty="0"/>
          </a:p>
        </p:txBody>
      </p:sp>
    </p:spTree>
    <p:extLst>
      <p:ext uri="{BB962C8B-B14F-4D97-AF65-F5344CB8AC3E}">
        <p14:creationId xmlns:p14="http://schemas.microsoft.com/office/powerpoint/2010/main" val="3560611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Maine CDC ID Ep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TotalTime>
  <Words>2284</Words>
  <Application>Microsoft Office PowerPoint</Application>
  <PresentationFormat>On-screen Show (4:3)</PresentationFormat>
  <Paragraphs>228</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Maine CDC ID Epi Template</vt:lpstr>
      <vt:lpstr> Fight the Bite!</vt:lpstr>
      <vt:lpstr>…Mosquitoes</vt:lpstr>
      <vt:lpstr>What do mosquitoes look like?</vt:lpstr>
      <vt:lpstr>Mosquito Life Cycle</vt:lpstr>
      <vt:lpstr>Where do mosquitoes live?</vt:lpstr>
      <vt:lpstr>       Other Mosquito Habitats</vt:lpstr>
      <vt:lpstr>Mosquitos Need Water</vt:lpstr>
      <vt:lpstr>Mosquitoes and People</vt:lpstr>
      <vt:lpstr>Can mosquitoes cause diseases?</vt:lpstr>
      <vt:lpstr>EEE and WNV Transmission Cycle</vt:lpstr>
      <vt:lpstr>What can happen if an infected mosquito bites me?</vt:lpstr>
      <vt:lpstr>PowerPoint Presentation</vt:lpstr>
      <vt:lpstr>How can I protect myself?</vt:lpstr>
      <vt:lpstr>Make Your Yard Safer</vt:lpstr>
      <vt:lpstr>PowerPoint Presentation</vt:lpstr>
      <vt:lpstr>PowerPoint Presentation</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the Bite!</dc:title>
  <dc:creator>Robinson, Sara</dc:creator>
  <cp:lastModifiedBy>McFarren, Lindsay</cp:lastModifiedBy>
  <cp:revision>43</cp:revision>
  <cp:lastPrinted>2015-04-30T14:04:41Z</cp:lastPrinted>
  <dcterms:created xsi:type="dcterms:W3CDTF">2015-11-06T15:07:04Z</dcterms:created>
  <dcterms:modified xsi:type="dcterms:W3CDTF">2018-04-23T14:46:46Z</dcterms:modified>
</cp:coreProperties>
</file>