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2"/>
  </p:sldMasterIdLst>
  <p:notesMasterIdLst>
    <p:notesMasterId r:id="rId4"/>
  </p:notesMasterIdLst>
  <p:sldIdLst>
    <p:sldId id="256" r:id="rId3"/>
  </p:sldIdLst>
  <p:sldSz cx="43891200" cy="32918400"/>
  <p:notesSz cx="69850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000099"/>
    <a:srgbClr val="FFBF0B"/>
    <a:srgbClr val="FF3300"/>
    <a:srgbClr val="FF0000"/>
    <a:srgbClr val="9F9FCF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3201" autoAdjust="0"/>
  </p:normalViewPr>
  <p:slideViewPr>
    <p:cSldViewPr>
      <p:cViewPr varScale="1">
        <p:scale>
          <a:sx n="16" d="100"/>
          <a:sy n="16" d="100"/>
        </p:scale>
        <p:origin x="-1386" y="-186"/>
      </p:cViewPr>
      <p:guideLst>
        <p:guide orient="horz" pos="11088"/>
        <p:guide pos="13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24"/>
        <p:guide pos="2199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dc.gov\private\M104\dvl7\H1N1\presentation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E:\Maine\New%20Datasets%20Nurse%20Conference\NursesGraphs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cdc.gov\private\M310\ZDN5\Maine%20VE\Task3_allschool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ra.Robinson\Desktop\SLVC%20post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Sara.Robinson\Desktop\SLVC%20post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018285214348209"/>
          <c:y val="5.1400554097404488E-2"/>
          <c:w val="0.80341268105375363"/>
          <c:h val="0.7385374744823564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U.S.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showSerName val="1"/>
            <c:separator>
</c:separator>
          </c:dLbls>
          <c:cat>
            <c:strRef>
              <c:f>Sheet1!$A$2:$A$3</c:f>
              <c:strCache>
                <c:ptCount val="2"/>
                <c:pt idx="0">
                  <c:v>H1N1</c:v>
                </c:pt>
                <c:pt idx="1">
                  <c:v>Seasonal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0.37000000000000038</c:v>
                </c:pt>
                <c:pt idx="1">
                  <c:v>0.41000000000000031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Maine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Val val="1"/>
            <c:showSerName val="1"/>
            <c:separator>
</c:separator>
          </c:dLbls>
          <c:cat>
            <c:strRef>
              <c:f>Sheet1!$A$2:$A$3</c:f>
              <c:strCache>
                <c:ptCount val="2"/>
                <c:pt idx="0">
                  <c:v>H1N1</c:v>
                </c:pt>
                <c:pt idx="1">
                  <c:v>Seasonal</c:v>
                </c:pt>
              </c:strCache>
            </c:strRef>
          </c:cat>
          <c:val>
            <c:numRef>
              <c:f>Sheet1!$C$2:$C$3</c:f>
              <c:numCache>
                <c:formatCode>0%</c:formatCode>
                <c:ptCount val="2"/>
                <c:pt idx="0">
                  <c:v>0.60000000000000064</c:v>
                </c:pt>
                <c:pt idx="1">
                  <c:v>0.56999999999999995</c:v>
                </c:pt>
              </c:numCache>
            </c:numRef>
          </c:val>
        </c:ser>
        <c:axId val="65148032"/>
        <c:axId val="65149568"/>
      </c:barChart>
      <c:catAx>
        <c:axId val="65148032"/>
        <c:scaling>
          <c:orientation val="minMax"/>
        </c:scaling>
        <c:axPos val="b"/>
        <c:tickLblPos val="nextTo"/>
        <c:txPr>
          <a:bodyPr anchor="b" anchorCtr="1"/>
          <a:lstStyle/>
          <a:p>
            <a:pPr>
              <a:defRPr sz="28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149568"/>
        <c:crosses val="autoZero"/>
        <c:auto val="1"/>
        <c:lblAlgn val="ctr"/>
        <c:lblOffset val="100"/>
      </c:catAx>
      <c:valAx>
        <c:axId val="65149568"/>
        <c:scaling>
          <c:orientation val="minMax"/>
        </c:scaling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 baseline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r>
                  <a:rPr lang="en-US" sz="2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Vaccination</a:t>
                </a:r>
                <a:r>
                  <a:rPr lang="en-US" sz="1800" baseline="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800" baseline="0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Rate</a:t>
                </a:r>
                <a:endParaRPr lang="en-US" sz="2800" baseline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c:rich>
          </c:tx>
          <c:layout/>
        </c:title>
        <c:numFmt formatCode="0%" sourceLinked="1"/>
        <c:tickLblPos val="nextTo"/>
        <c:spPr>
          <a:solidFill>
            <a:prstClr val="white"/>
          </a:solidFill>
          <a:ln>
            <a:noFill/>
          </a:ln>
          <a:effectLst/>
        </c:spPr>
        <c:txPr>
          <a:bodyPr/>
          <a:lstStyle/>
          <a:p>
            <a:pPr>
              <a:defRPr sz="1800" b="1" baseline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148032"/>
        <c:crosses val="autoZero"/>
        <c:crossBetween val="between"/>
      </c:valAx>
      <c:spPr>
        <a:solidFill>
          <a:schemeClr val="bg1"/>
        </a:solidFill>
        <a:ln w="25400"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a:ln>
      </c:spPr>
    </c:plotArea>
    <c:plotVisOnly val="1"/>
  </c:chart>
  <c:spPr>
    <a:solidFill>
      <a:schemeClr val="bg1"/>
    </a:solidFill>
    <a:ln w="0"/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30330304294034E-2"/>
          <c:y val="4.6634864110167616E-2"/>
          <c:w val="0.93943944421276049"/>
          <c:h val="0.80873075648848891"/>
        </c:manualLayout>
      </c:layout>
      <c:barChart>
        <c:barDir val="col"/>
        <c:grouping val="percentStacked"/>
        <c:ser>
          <c:idx val="0"/>
          <c:order val="0"/>
          <c:tx>
            <c:strRef>
              <c:f>'SES-Lunches'!$B$38</c:f>
              <c:strCache>
                <c:ptCount val="1"/>
                <c:pt idx="0">
                  <c:v>Vaccinated</c:v>
                </c:pt>
              </c:strCache>
            </c:strRef>
          </c:tx>
          <c:spPr>
            <a:solidFill>
              <a:srgbClr val="00B050"/>
            </a:solidFill>
          </c:spPr>
          <c:dLbls>
            <c:txPr>
              <a:bodyPr/>
              <a:lstStyle/>
              <a:p>
                <a:pPr>
                  <a:defRPr sz="2400" baseline="0">
                    <a:solidFill>
                      <a:srgbClr val="333399"/>
                    </a:solidFill>
                  </a:defRPr>
                </a:pPr>
                <a:endParaRPr lang="en-US"/>
              </a:p>
            </c:txPr>
            <c:dLblPos val="inEnd"/>
            <c:showVal val="1"/>
          </c:dLbls>
          <c:cat>
            <c:strRef>
              <c:f>'SES-Lunches'!$B$44:$B$47</c:f>
              <c:strCache>
                <c:ptCount val="4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</c:strCache>
            </c:strRef>
          </c:cat>
          <c:val>
            <c:numRef>
              <c:f>'SES-Lunches'!$E$40:$E$43</c:f>
              <c:numCache>
                <c:formatCode>0%</c:formatCode>
                <c:ptCount val="4"/>
                <c:pt idx="0">
                  <c:v>0.60585353274884224</c:v>
                </c:pt>
                <c:pt idx="1">
                  <c:v>0.58676099039919161</c:v>
                </c:pt>
                <c:pt idx="2">
                  <c:v>0.49360906162319446</c:v>
                </c:pt>
                <c:pt idx="3">
                  <c:v>0.47118702553485342</c:v>
                </c:pt>
              </c:numCache>
            </c:numRef>
          </c:val>
        </c:ser>
        <c:ser>
          <c:idx val="1"/>
          <c:order val="1"/>
          <c:tx>
            <c:strRef>
              <c:f>'SES-Lunches'!$C$38</c:f>
              <c:strCache>
                <c:ptCount val="1"/>
                <c:pt idx="0">
                  <c:v>Unvaccinated</c:v>
                </c:pt>
              </c:strCache>
            </c:strRef>
          </c:tx>
          <c:spPr>
            <a:solidFill>
              <a:srgbClr val="92D050"/>
            </a:solidFill>
          </c:spPr>
          <c:dLbls>
            <c:txPr>
              <a:bodyPr/>
              <a:lstStyle/>
              <a:p>
                <a:pPr>
                  <a:defRPr sz="2000" b="1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endParaRPr lang="en-US"/>
              </a:p>
            </c:txPr>
            <c:showVal val="1"/>
          </c:dLbls>
          <c:cat>
            <c:strRef>
              <c:f>'SES-Lunches'!$B$44:$B$47</c:f>
              <c:strCache>
                <c:ptCount val="4"/>
                <c:pt idx="0">
                  <c:v>Group 1</c:v>
                </c:pt>
                <c:pt idx="1">
                  <c:v>Group 2</c:v>
                </c:pt>
                <c:pt idx="2">
                  <c:v>Group 3</c:v>
                </c:pt>
                <c:pt idx="3">
                  <c:v>Group 4</c:v>
                </c:pt>
              </c:strCache>
            </c:strRef>
          </c:cat>
          <c:val>
            <c:numRef>
              <c:f>'SES-Lunches'!$F$40:$F$43</c:f>
              <c:numCache>
                <c:formatCode>0%</c:formatCode>
                <c:ptCount val="4"/>
                <c:pt idx="0">
                  <c:v>0.39414646725116237</c:v>
                </c:pt>
                <c:pt idx="1">
                  <c:v>0.4132390096008085</c:v>
                </c:pt>
                <c:pt idx="2">
                  <c:v>0.5063909383768056</c:v>
                </c:pt>
                <c:pt idx="3">
                  <c:v>0.52881297446514841</c:v>
                </c:pt>
              </c:numCache>
            </c:numRef>
          </c:val>
        </c:ser>
        <c:dLbls>
          <c:showVal val="1"/>
        </c:dLbls>
        <c:gapWidth val="43"/>
        <c:overlap val="100"/>
        <c:axId val="65191296"/>
        <c:axId val="65201280"/>
      </c:barChart>
      <c:catAx>
        <c:axId val="651912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en-US"/>
          </a:p>
        </c:txPr>
        <c:crossAx val="65201280"/>
        <c:crosses val="autoZero"/>
        <c:auto val="1"/>
        <c:lblAlgn val="ctr"/>
        <c:lblOffset val="100"/>
      </c:catAx>
      <c:valAx>
        <c:axId val="65201280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65191296"/>
        <c:crosses val="autoZero"/>
        <c:crossBetween val="between"/>
      </c:valAx>
      <c:spPr>
        <a:ln>
          <a:solidFill>
            <a:sysClr val="window" lastClr="FFFFFF">
              <a:lumMod val="50000"/>
            </a:sysClr>
          </a:solidFill>
        </a:ln>
      </c:spPr>
    </c:plotArea>
    <c:legend>
      <c:legendPos val="b"/>
      <c:legendEntry>
        <c:idx val="0"/>
        <c:txPr>
          <a:bodyPr/>
          <a:lstStyle/>
          <a:p>
            <a:pPr>
              <a:defRPr sz="1800" baseline="0">
                <a:solidFill>
                  <a:srgbClr val="333399"/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800" baseline="0">
                <a:solidFill>
                  <a:schemeClr val="tx1"/>
                </a:solidFill>
              </a:defRPr>
            </a:pPr>
            <a:endParaRPr lang="en-US"/>
          </a:p>
        </c:txPr>
      </c:legendEntry>
      <c:layout/>
      <c:txPr>
        <a:bodyPr/>
        <a:lstStyle/>
        <a:p>
          <a:pPr>
            <a:defRPr sz="1800" baseline="0"/>
          </a:pPr>
          <a:endParaRPr lang="en-US"/>
        </a:p>
      </c:txPr>
    </c:legend>
    <c:plotVisOnly val="1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2800" baseline="0">
                <a:solidFill>
                  <a:schemeClr val="tx1"/>
                </a:solidFill>
                <a:latin typeface="Times New Roman" pitchFamily="18" charset="0"/>
              </a:defRPr>
            </a:pPr>
            <a:r>
              <a:rPr lang="en-US" sz="2800" b="1" i="0" baseline="0" dirty="0" smtClean="0">
                <a:solidFill>
                  <a:schemeClr val="tx1"/>
                </a:solidFill>
                <a:latin typeface="Times New Roman" pitchFamily="18" charset="0"/>
              </a:rPr>
              <a:t>Vaccine Coverage by Mean Daily Absence Rate </a:t>
            </a:r>
          </a:p>
          <a:p>
            <a:pPr algn="ctr">
              <a:defRPr sz="2800" baseline="0">
                <a:solidFill>
                  <a:schemeClr val="tx1"/>
                </a:solidFill>
                <a:latin typeface="Times New Roman" pitchFamily="18" charset="0"/>
              </a:defRPr>
            </a:pPr>
            <a:r>
              <a:rPr lang="en-US" sz="2800" b="1" i="0" baseline="0" dirty="0" smtClean="0">
                <a:solidFill>
                  <a:schemeClr val="tx1"/>
                </a:solidFill>
                <a:latin typeface="Times New Roman" pitchFamily="18" charset="0"/>
              </a:rPr>
              <a:t>During the Study Period,  All Schools – Maine, 2009-2010  (N = 93)</a:t>
            </a:r>
            <a:endParaRPr lang="en-US" sz="2800" baseline="0" dirty="0">
              <a:solidFill>
                <a:schemeClr val="tx1"/>
              </a:solidFill>
              <a:latin typeface="Times New Roman" pitchFamily="18" charset="0"/>
            </a:endParaRPr>
          </a:p>
        </c:rich>
      </c:tx>
      <c:layout>
        <c:manualLayout>
          <c:xMode val="edge"/>
          <c:yMode val="edge"/>
          <c:x val="0.11669237406967968"/>
          <c:y val="0"/>
        </c:manualLayout>
      </c:layout>
    </c:title>
    <c:plotArea>
      <c:layout>
        <c:manualLayout>
          <c:layoutTarget val="inner"/>
          <c:xMode val="edge"/>
          <c:yMode val="edge"/>
          <c:x val="0.14115474027285052"/>
          <c:y val="0.19602322436968087"/>
          <c:w val="0.74114908713334504"/>
          <c:h val="0.65565942893502538"/>
        </c:manualLayout>
      </c:layout>
      <c:scatterChart>
        <c:scatterStyle val="lineMarker"/>
        <c:ser>
          <c:idx val="0"/>
          <c:order val="0"/>
          <c:tx>
            <c:strRef>
              <c:f>'G:\Holly\maine\[Dir_inDir.xls]interview'!$F$1</c:f>
              <c:strCache>
                <c:ptCount val="1"/>
                <c:pt idx="0">
                  <c:v>absent_percent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F0000"/>
              </a:solidFill>
            </c:spPr>
          </c:marker>
          <c:trendline>
            <c:spPr>
              <a:ln w="31750">
                <a:solidFill>
                  <a:srgbClr val="FF0000"/>
                </a:solidFill>
              </a:ln>
            </c:spPr>
            <c:trendlineType val="linear"/>
            <c:dispRSqr val="1"/>
            <c:trendlineLbl>
              <c:layout>
                <c:manualLayout>
                  <c:x val="7.2963813551083931E-2"/>
                  <c:y val="-0.20020291814139993"/>
                </c:manualLayout>
              </c:layout>
              <c:tx>
                <c:rich>
                  <a:bodyPr/>
                  <a:lstStyle/>
                  <a:p>
                    <a:pPr algn="ctr">
                      <a:defRPr lang="en-US" sz="2000" b="1" i="0" u="none" strike="noStrike" kern="1200" baseline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+mn-cs"/>
                      </a:defRPr>
                    </a:pPr>
                    <a:r>
                      <a:rPr lang="en-US" dirty="0"/>
                      <a:t>R² = 0.11</a:t>
                    </a:r>
                  </a:p>
                </c:rich>
              </c:tx>
              <c:numFmt formatCode="General" sourceLinked="0"/>
            </c:trendlineLbl>
          </c:trendline>
          <c:xVal>
            <c:numRef>
              <c:f>'G:\Holly\maine\[Dir_inDir.xls]interview'!$E$2:$E$94</c:f>
              <c:numCache>
                <c:formatCode>General</c:formatCode>
                <c:ptCount val="93"/>
                <c:pt idx="0">
                  <c:v>0.17521367521367437</c:v>
                </c:pt>
                <c:pt idx="1">
                  <c:v>0.21590909090909324</c:v>
                </c:pt>
                <c:pt idx="2">
                  <c:v>0.27956989247311925</c:v>
                </c:pt>
                <c:pt idx="3">
                  <c:v>0.28085642317381176</c:v>
                </c:pt>
                <c:pt idx="4">
                  <c:v>0.32775119617224935</c:v>
                </c:pt>
                <c:pt idx="5">
                  <c:v>0.33259423503326246</c:v>
                </c:pt>
                <c:pt idx="6">
                  <c:v>0.34567901234567938</c:v>
                </c:pt>
                <c:pt idx="7">
                  <c:v>0.35401459854014738</c:v>
                </c:pt>
                <c:pt idx="8">
                  <c:v>0.35652173913043445</c:v>
                </c:pt>
                <c:pt idx="9">
                  <c:v>0.36124401913875437</c:v>
                </c:pt>
                <c:pt idx="10">
                  <c:v>0.36893203883495201</c:v>
                </c:pt>
                <c:pt idx="11">
                  <c:v>0.39205526770294052</c:v>
                </c:pt>
                <c:pt idx="12">
                  <c:v>0.39247311827957387</c:v>
                </c:pt>
                <c:pt idx="13">
                  <c:v>0.39669421487603307</c:v>
                </c:pt>
                <c:pt idx="14">
                  <c:v>0.43086816720257975</c:v>
                </c:pt>
                <c:pt idx="15">
                  <c:v>0.43555555555555381</c:v>
                </c:pt>
                <c:pt idx="16">
                  <c:v>0.44102564102564651</c:v>
                </c:pt>
                <c:pt idx="17">
                  <c:v>0.44495412844036825</c:v>
                </c:pt>
                <c:pt idx="18">
                  <c:v>0.44933920704846048</c:v>
                </c:pt>
                <c:pt idx="19">
                  <c:v>0.47011952191235423</c:v>
                </c:pt>
                <c:pt idx="20">
                  <c:v>0.47115384615384198</c:v>
                </c:pt>
                <c:pt idx="21">
                  <c:v>0.47639484978541036</c:v>
                </c:pt>
                <c:pt idx="22">
                  <c:v>0.48424068767908496</c:v>
                </c:pt>
                <c:pt idx="23">
                  <c:v>0.48566878980892464</c:v>
                </c:pt>
                <c:pt idx="24">
                  <c:v>0.4888888888888937</c:v>
                </c:pt>
                <c:pt idx="25">
                  <c:v>0.48936170212766117</c:v>
                </c:pt>
                <c:pt idx="26">
                  <c:v>0.49289099526067126</c:v>
                </c:pt>
                <c:pt idx="27">
                  <c:v>0.49742268041237342</c:v>
                </c:pt>
                <c:pt idx="28">
                  <c:v>0.49872122762148097</c:v>
                </c:pt>
                <c:pt idx="29">
                  <c:v>0.51898734177214045</c:v>
                </c:pt>
                <c:pt idx="30">
                  <c:v>0.5190839694656445</c:v>
                </c:pt>
                <c:pt idx="31">
                  <c:v>0.52043596730245356</c:v>
                </c:pt>
                <c:pt idx="32">
                  <c:v>0.5205047318611965</c:v>
                </c:pt>
                <c:pt idx="33">
                  <c:v>0.52134146341463472</c:v>
                </c:pt>
                <c:pt idx="34">
                  <c:v>0.5256410256410291</c:v>
                </c:pt>
                <c:pt idx="35">
                  <c:v>0.53539823008849963</c:v>
                </c:pt>
                <c:pt idx="36">
                  <c:v>0.53684210526315945</c:v>
                </c:pt>
                <c:pt idx="37">
                  <c:v>0.54455445544554393</c:v>
                </c:pt>
                <c:pt idx="38">
                  <c:v>0.54517133956386465</c:v>
                </c:pt>
                <c:pt idx="39">
                  <c:v>0.5478260869565198</c:v>
                </c:pt>
                <c:pt idx="40">
                  <c:v>0.54978354978354649</c:v>
                </c:pt>
                <c:pt idx="41">
                  <c:v>0.55200000000000382</c:v>
                </c:pt>
                <c:pt idx="42">
                  <c:v>0.55208333333333603</c:v>
                </c:pt>
                <c:pt idx="43">
                  <c:v>0.55312499999999687</c:v>
                </c:pt>
                <c:pt idx="44">
                  <c:v>0.5595611285266352</c:v>
                </c:pt>
                <c:pt idx="45">
                  <c:v>0.56370656370656258</c:v>
                </c:pt>
                <c:pt idx="46">
                  <c:v>0.56934306569343163</c:v>
                </c:pt>
                <c:pt idx="47">
                  <c:v>0.56990679094541052</c:v>
                </c:pt>
                <c:pt idx="48">
                  <c:v>0.57196969696970212</c:v>
                </c:pt>
                <c:pt idx="49">
                  <c:v>0.57880794701986804</c:v>
                </c:pt>
                <c:pt idx="50">
                  <c:v>0.58166189111747779</c:v>
                </c:pt>
                <c:pt idx="51">
                  <c:v>0.58646616541352858</c:v>
                </c:pt>
                <c:pt idx="52">
                  <c:v>0.58860759493670956</c:v>
                </c:pt>
                <c:pt idx="53">
                  <c:v>0.59696969696970492</c:v>
                </c:pt>
                <c:pt idx="54">
                  <c:v>0.59712230215827355</c:v>
                </c:pt>
                <c:pt idx="55">
                  <c:v>0.60000000000000164</c:v>
                </c:pt>
                <c:pt idx="56">
                  <c:v>0.60112359550561634</c:v>
                </c:pt>
                <c:pt idx="57">
                  <c:v>0.6020942408376978</c:v>
                </c:pt>
                <c:pt idx="58">
                  <c:v>0.6030927835051576</c:v>
                </c:pt>
                <c:pt idx="59">
                  <c:v>0.6047619047619035</c:v>
                </c:pt>
                <c:pt idx="60">
                  <c:v>0.60652591170825298</c:v>
                </c:pt>
                <c:pt idx="61">
                  <c:v>0.61061946902654785</c:v>
                </c:pt>
                <c:pt idx="62">
                  <c:v>0.61073825503356471</c:v>
                </c:pt>
                <c:pt idx="63">
                  <c:v>0.61296296296296027</c:v>
                </c:pt>
                <c:pt idx="64">
                  <c:v>0.61538461538461575</c:v>
                </c:pt>
                <c:pt idx="65">
                  <c:v>0.61684782608696065</c:v>
                </c:pt>
                <c:pt idx="66">
                  <c:v>0.61837455830389276</c:v>
                </c:pt>
                <c:pt idx="67">
                  <c:v>0.62141491395794346</c:v>
                </c:pt>
                <c:pt idx="68">
                  <c:v>0.62213740458015265</c:v>
                </c:pt>
                <c:pt idx="69">
                  <c:v>0.62325581395349561</c:v>
                </c:pt>
                <c:pt idx="70">
                  <c:v>0.62337662337662425</c:v>
                </c:pt>
                <c:pt idx="71">
                  <c:v>0.63529411764706056</c:v>
                </c:pt>
                <c:pt idx="72">
                  <c:v>0.63758389261744663</c:v>
                </c:pt>
                <c:pt idx="73">
                  <c:v>0.64855072463768471</c:v>
                </c:pt>
                <c:pt idx="74">
                  <c:v>0.64864864864865635</c:v>
                </c:pt>
                <c:pt idx="75">
                  <c:v>0.64981949458484856</c:v>
                </c:pt>
                <c:pt idx="76">
                  <c:v>0.65217391304348926</c:v>
                </c:pt>
                <c:pt idx="77">
                  <c:v>0.65360824742268375</c:v>
                </c:pt>
                <c:pt idx="78">
                  <c:v>0.653721682847904</c:v>
                </c:pt>
                <c:pt idx="79">
                  <c:v>0.66216216216216151</c:v>
                </c:pt>
                <c:pt idx="80">
                  <c:v>0.6690140845070407</c:v>
                </c:pt>
                <c:pt idx="81">
                  <c:v>0.67672413793104014</c:v>
                </c:pt>
                <c:pt idx="82">
                  <c:v>0.67992424242425553</c:v>
                </c:pt>
                <c:pt idx="83">
                  <c:v>0.68080357142857983</c:v>
                </c:pt>
                <c:pt idx="84">
                  <c:v>0.68292682926829684</c:v>
                </c:pt>
                <c:pt idx="85">
                  <c:v>0.69417475728155564</c:v>
                </c:pt>
                <c:pt idx="86">
                  <c:v>0.71854304635761179</c:v>
                </c:pt>
                <c:pt idx="87">
                  <c:v>0.72499999999999665</c:v>
                </c:pt>
                <c:pt idx="88">
                  <c:v>0.74090909090909696</c:v>
                </c:pt>
                <c:pt idx="89">
                  <c:v>0.74509803921569207</c:v>
                </c:pt>
                <c:pt idx="90">
                  <c:v>0.75121951219512728</c:v>
                </c:pt>
                <c:pt idx="91">
                  <c:v>0.7755102040816273</c:v>
                </c:pt>
                <c:pt idx="92">
                  <c:v>0.83035714285715156</c:v>
                </c:pt>
              </c:numCache>
            </c:numRef>
          </c:xVal>
          <c:yVal>
            <c:numRef>
              <c:f>'G:\Holly\maine\[Dir_inDir.xls]interview'!$F$2:$F$94</c:f>
              <c:numCache>
                <c:formatCode>General</c:formatCode>
                <c:ptCount val="93"/>
                <c:pt idx="0">
                  <c:v>6.2217194570135774</c:v>
                </c:pt>
                <c:pt idx="1">
                  <c:v>5.1470588235293855</c:v>
                </c:pt>
                <c:pt idx="2">
                  <c:v>6.6975894300372003</c:v>
                </c:pt>
                <c:pt idx="3">
                  <c:v>5.4032696201907111</c:v>
                </c:pt>
                <c:pt idx="4">
                  <c:v>6.1075147762453286</c:v>
                </c:pt>
                <c:pt idx="5">
                  <c:v>6.3171166471022273</c:v>
                </c:pt>
                <c:pt idx="6">
                  <c:v>5.6402808036794845</c:v>
                </c:pt>
                <c:pt idx="7">
                  <c:v>6.2330041505653364</c:v>
                </c:pt>
                <c:pt idx="8">
                  <c:v>5.0809889173060245</c:v>
                </c:pt>
                <c:pt idx="9">
                  <c:v>5.5117740876254775</c:v>
                </c:pt>
                <c:pt idx="10">
                  <c:v>4.8086807538549401</c:v>
                </c:pt>
                <c:pt idx="11">
                  <c:v>6.9795793965254491</c:v>
                </c:pt>
                <c:pt idx="12">
                  <c:v>7.121020451191229</c:v>
                </c:pt>
                <c:pt idx="13">
                  <c:v>4.7642197374817696</c:v>
                </c:pt>
                <c:pt idx="14">
                  <c:v>7.1306979383393232</c:v>
                </c:pt>
                <c:pt idx="15">
                  <c:v>4.6187363834422674</c:v>
                </c:pt>
                <c:pt idx="16">
                  <c:v>5.1784816490698846</c:v>
                </c:pt>
                <c:pt idx="17">
                  <c:v>5.9633027522935924</c:v>
                </c:pt>
                <c:pt idx="18">
                  <c:v>6.4351731882180534</c:v>
                </c:pt>
                <c:pt idx="19">
                  <c:v>6.8275915944066865</c:v>
                </c:pt>
                <c:pt idx="20">
                  <c:v>5.1517722473604755</c:v>
                </c:pt>
                <c:pt idx="21">
                  <c:v>6.4041067070605067</c:v>
                </c:pt>
                <c:pt idx="22">
                  <c:v>5.2418675206472294</c:v>
                </c:pt>
                <c:pt idx="23">
                  <c:v>8.1553640564506065</c:v>
                </c:pt>
                <c:pt idx="24">
                  <c:v>4.9818445896877304</c:v>
                </c:pt>
                <c:pt idx="25">
                  <c:v>4.4555694618272854</c:v>
                </c:pt>
                <c:pt idx="26">
                  <c:v>5.2690270420964556</c:v>
                </c:pt>
                <c:pt idx="27">
                  <c:v>5.7155852031534256</c:v>
                </c:pt>
                <c:pt idx="28">
                  <c:v>4.3729000551627299</c:v>
                </c:pt>
                <c:pt idx="29">
                  <c:v>7.1183916604616515</c:v>
                </c:pt>
                <c:pt idx="30">
                  <c:v>5.8075138452327355</c:v>
                </c:pt>
                <c:pt idx="31">
                  <c:v>5.6419297964417394</c:v>
                </c:pt>
                <c:pt idx="32">
                  <c:v>8.2451908208078191</c:v>
                </c:pt>
                <c:pt idx="33">
                  <c:v>5.6133428981348734</c:v>
                </c:pt>
                <c:pt idx="34">
                  <c:v>4.7427518015753307</c:v>
                </c:pt>
                <c:pt idx="35">
                  <c:v>5.4659031754294638</c:v>
                </c:pt>
                <c:pt idx="36">
                  <c:v>3.4262125902992571</c:v>
                </c:pt>
                <c:pt idx="37">
                  <c:v>4.0962919821394124</c:v>
                </c:pt>
                <c:pt idx="38">
                  <c:v>5.1188076476696445</c:v>
                </c:pt>
                <c:pt idx="39">
                  <c:v>5.1321398124466855</c:v>
                </c:pt>
                <c:pt idx="40">
                  <c:v>6.1200237670825866</c:v>
                </c:pt>
                <c:pt idx="41">
                  <c:v>4.5301960784313726</c:v>
                </c:pt>
                <c:pt idx="42">
                  <c:v>5.0296160130718954</c:v>
                </c:pt>
                <c:pt idx="43">
                  <c:v>6.2806372549019613</c:v>
                </c:pt>
                <c:pt idx="44">
                  <c:v>4.9173274325404144</c:v>
                </c:pt>
                <c:pt idx="45">
                  <c:v>6.7378302672420265</c:v>
                </c:pt>
                <c:pt idx="46">
                  <c:v>5.9896951481322533</c:v>
                </c:pt>
                <c:pt idx="47">
                  <c:v>5.775306127777343</c:v>
                </c:pt>
                <c:pt idx="48">
                  <c:v>6.7290552584669703</c:v>
                </c:pt>
                <c:pt idx="49">
                  <c:v>5.0279184521490645</c:v>
                </c:pt>
                <c:pt idx="50">
                  <c:v>4.8879150514073313</c:v>
                </c:pt>
                <c:pt idx="51">
                  <c:v>5.3442429603420312</c:v>
                </c:pt>
                <c:pt idx="52">
                  <c:v>5.9133780094316624</c:v>
                </c:pt>
                <c:pt idx="53">
                  <c:v>5.2584670231729094</c:v>
                </c:pt>
                <c:pt idx="54">
                  <c:v>3.6676541120045152</c:v>
                </c:pt>
                <c:pt idx="55">
                  <c:v>3.5294117647058822</c:v>
                </c:pt>
                <c:pt idx="56">
                  <c:v>5.8382903723287072</c:v>
                </c:pt>
                <c:pt idx="57">
                  <c:v>7.4735653423673138</c:v>
                </c:pt>
                <c:pt idx="58">
                  <c:v>3.7598544572468162</c:v>
                </c:pt>
                <c:pt idx="59">
                  <c:v>5.1353874883286714</c:v>
                </c:pt>
                <c:pt idx="60">
                  <c:v>4.8172819991720299</c:v>
                </c:pt>
                <c:pt idx="61">
                  <c:v>7.2488287350338911</c:v>
                </c:pt>
                <c:pt idx="62">
                  <c:v>3.8294512435846824</c:v>
                </c:pt>
                <c:pt idx="63">
                  <c:v>6.8155410312273057</c:v>
                </c:pt>
                <c:pt idx="64">
                  <c:v>7.0512820512820511</c:v>
                </c:pt>
                <c:pt idx="65">
                  <c:v>7.0812020460358074</c:v>
                </c:pt>
                <c:pt idx="66">
                  <c:v>6.5059239243400544</c:v>
                </c:pt>
                <c:pt idx="67">
                  <c:v>7.0933153376072751</c:v>
                </c:pt>
                <c:pt idx="68">
                  <c:v>5.1414458913336434</c:v>
                </c:pt>
                <c:pt idx="69">
                  <c:v>3.7619699042407637</c:v>
                </c:pt>
                <c:pt idx="70">
                  <c:v>4.2271454036159755</c:v>
                </c:pt>
                <c:pt idx="71">
                  <c:v>4.5098039215686434</c:v>
                </c:pt>
                <c:pt idx="72">
                  <c:v>4.1255428345834755</c:v>
                </c:pt>
                <c:pt idx="73">
                  <c:v>6.6140949133276346</c:v>
                </c:pt>
                <c:pt idx="74">
                  <c:v>3.6389330506977755</c:v>
                </c:pt>
                <c:pt idx="75">
                  <c:v>3.8507821901323704</c:v>
                </c:pt>
                <c:pt idx="76">
                  <c:v>6.7159230842095434</c:v>
                </c:pt>
                <c:pt idx="77">
                  <c:v>5.5023246411966849</c:v>
                </c:pt>
                <c:pt idx="78">
                  <c:v>3.2870105971191212</c:v>
                </c:pt>
                <c:pt idx="79">
                  <c:v>3.5903550609432964</c:v>
                </c:pt>
                <c:pt idx="80">
                  <c:v>6.0894780447390424</c:v>
                </c:pt>
                <c:pt idx="81">
                  <c:v>3.9976335361730877</c:v>
                </c:pt>
                <c:pt idx="82">
                  <c:v>4.9316696375520506</c:v>
                </c:pt>
                <c:pt idx="83">
                  <c:v>4.6087184873949578</c:v>
                </c:pt>
                <c:pt idx="84">
                  <c:v>5.4688159338340787</c:v>
                </c:pt>
                <c:pt idx="85">
                  <c:v>3.9358461831334095</c:v>
                </c:pt>
                <c:pt idx="86">
                  <c:v>6.3757953512530836</c:v>
                </c:pt>
                <c:pt idx="87">
                  <c:v>3.8602941176470602</c:v>
                </c:pt>
                <c:pt idx="88">
                  <c:v>4.3493761140819984</c:v>
                </c:pt>
                <c:pt idx="89">
                  <c:v>3.0565167243367934</c:v>
                </c:pt>
                <c:pt idx="90">
                  <c:v>4.6102343376374302</c:v>
                </c:pt>
                <c:pt idx="91">
                  <c:v>3.6014405762304942</c:v>
                </c:pt>
                <c:pt idx="92">
                  <c:v>4.8949579831932777</c:v>
                </c:pt>
              </c:numCache>
            </c:numRef>
          </c:yVal>
        </c:ser>
        <c:axId val="65337984"/>
        <c:axId val="65356544"/>
      </c:scatterChart>
      <c:valAx>
        <c:axId val="65337984"/>
        <c:scaling>
          <c:orientation val="minMax"/>
          <c:max val="0.9"/>
          <c:min val="0"/>
        </c:scaling>
        <c:axPos val="b"/>
        <c:title>
          <c:tx>
            <c:rich>
              <a:bodyPr/>
              <a:lstStyle/>
              <a:p>
                <a:pPr>
                  <a:defRPr sz="2400" baseline="0">
                    <a:latin typeface="Times New Roman" pitchFamily="18" charset="0"/>
                  </a:defRPr>
                </a:pPr>
                <a:r>
                  <a:rPr lang="en-US" sz="2400" baseline="0" dirty="0">
                    <a:solidFill>
                      <a:schemeClr val="tx1"/>
                    </a:solidFill>
                    <a:latin typeface="Times New Roman" pitchFamily="18" charset="0"/>
                  </a:rPr>
                  <a:t>Proportion of students </a:t>
                </a:r>
                <a:r>
                  <a:rPr lang="en-US" sz="2400" baseline="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vaccinated</a:t>
                </a:r>
                <a:endParaRPr lang="en-US" sz="2400" baseline="0" dirty="0">
                  <a:solidFill>
                    <a:schemeClr val="tx1"/>
                  </a:solidFill>
                  <a:latin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 rot="0" vert="horz"/>
          <a:lstStyle/>
          <a:p>
            <a:pPr>
              <a:defRPr sz="2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en-US"/>
          </a:p>
        </c:txPr>
        <c:crossAx val="65356544"/>
        <c:crosses val="autoZero"/>
        <c:crossBetween val="midCat"/>
        <c:majorUnit val="0.1"/>
      </c:valAx>
      <c:valAx>
        <c:axId val="65356544"/>
        <c:scaling>
          <c:orientation val="minMax"/>
          <c:max val="10"/>
          <c:min val="0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 baseline="0">
                    <a:solidFill>
                      <a:schemeClr val="tx1"/>
                    </a:solidFill>
                    <a:latin typeface="Times New Roman" pitchFamily="18" charset="0"/>
                  </a:defRPr>
                </a:pPr>
                <a:r>
                  <a:rPr lang="en-US" sz="2400" b="1" i="0" baseline="0" dirty="0" smtClean="0">
                    <a:solidFill>
                      <a:schemeClr val="tx1"/>
                    </a:solidFill>
                    <a:latin typeface="Times New Roman" pitchFamily="18" charset="0"/>
                  </a:rPr>
                  <a:t>Mean daily % absent</a:t>
                </a:r>
                <a:endParaRPr lang="en-US" sz="2400" b="1" i="0" baseline="0" dirty="0">
                  <a:solidFill>
                    <a:schemeClr val="tx1"/>
                  </a:solidFill>
                  <a:latin typeface="Times New Roman" pitchFamily="18" charset="0"/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2000" baseline="0">
                <a:solidFill>
                  <a:schemeClr val="tx1"/>
                </a:solidFill>
                <a:latin typeface="Times New Roman" pitchFamily="18" charset="0"/>
              </a:defRPr>
            </a:pPr>
            <a:endParaRPr lang="en-US"/>
          </a:p>
        </c:txPr>
        <c:crossAx val="65337984"/>
        <c:crosses val="autoZero"/>
        <c:crossBetween val="midCat"/>
        <c:majorUnit val="1"/>
      </c:valAx>
    </c:plotArea>
    <c:plotVisOnly val="1"/>
    <c:dispBlanksAs val="gap"/>
  </c:chart>
  <c:spPr>
    <a:solidFill>
      <a:sysClr val="window" lastClr="FFFFFF"/>
    </a:solidFill>
    <a:ln>
      <a:noFill/>
    </a:ln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2400" baseline="0">
                <a:latin typeface="Times New Roman" pitchFamily="18" charset="0"/>
                <a:cs typeface="Times New Roman" pitchFamily="18" charset="0"/>
              </a:defRPr>
            </a:pP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Number 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of SLVC by provider </a:t>
            </a:r>
            <a:r>
              <a:rPr lang="en-US" sz="2400" baseline="0" dirty="0" smtClean="0">
                <a:latin typeface="Times New Roman" pitchFamily="18" charset="0"/>
                <a:cs typeface="Times New Roman" pitchFamily="18" charset="0"/>
              </a:rPr>
              <a:t>type – Maine, 2010-11 </a:t>
            </a:r>
            <a:r>
              <a:rPr lang="en-US" sz="2400" baseline="0" dirty="0">
                <a:latin typeface="Times New Roman" pitchFamily="18" charset="0"/>
                <a:cs typeface="Times New Roman" pitchFamily="18" charset="0"/>
              </a:rPr>
              <a:t>(n=347)</a:t>
            </a:r>
          </a:p>
        </c:rich>
      </c:tx>
      <c:layout/>
    </c:title>
    <c:plotArea>
      <c:layout/>
      <c:pieChart>
        <c:varyColors val="1"/>
        <c:ser>
          <c:idx val="0"/>
          <c:order val="0"/>
          <c:dPt>
            <c:idx val="0"/>
            <c:spPr>
              <a:ln>
                <a:solidFill>
                  <a:prstClr val="black"/>
                </a:solidFill>
              </a:ln>
            </c:spPr>
          </c:dPt>
          <c:dPt>
            <c:idx val="1"/>
            <c:spPr>
              <a:solidFill>
                <a:srgbClr val="FF0000"/>
              </a:solidFill>
              <a:ln>
                <a:solidFill>
                  <a:prstClr val="black"/>
                </a:solidFill>
              </a:ln>
            </c:spPr>
          </c:dPt>
          <c:dPt>
            <c:idx val="2"/>
            <c:spPr>
              <a:solidFill>
                <a:srgbClr val="00B050"/>
              </a:solidFill>
              <a:ln>
                <a:solidFill>
                  <a:prstClr val="black"/>
                </a:solidFill>
              </a:ln>
            </c:spPr>
          </c:dPt>
          <c:dPt>
            <c:idx val="3"/>
            <c:spPr>
              <a:ln>
                <a:solidFill>
                  <a:prstClr val="black"/>
                </a:solidFill>
              </a:ln>
            </c:spPr>
          </c:dPt>
          <c:dPt>
            <c:idx val="4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sz="2000" baseline="0"/>
                </a:pPr>
                <a:endParaRPr lang="en-US"/>
              </a:p>
            </c:txPr>
            <c:showVal val="1"/>
            <c:showLeaderLines val="1"/>
          </c:dLbls>
          <c:cat>
            <c:strRef>
              <c:f>Sheet1!$A$1:$A$5</c:f>
              <c:strCache>
                <c:ptCount val="5"/>
                <c:pt idx="0">
                  <c:v>School Districts (self provided)</c:v>
                </c:pt>
                <c:pt idx="1">
                  <c:v>Primary Care (FQHC and other)</c:v>
                </c:pt>
                <c:pt idx="2">
                  <c:v>Hospitals</c:v>
                </c:pt>
                <c:pt idx="3">
                  <c:v>Visiting Nurses</c:v>
                </c:pt>
                <c:pt idx="4">
                  <c:v>Public Health</c:v>
                </c:pt>
              </c:strCache>
            </c:strRef>
          </c:cat>
          <c:val>
            <c:numRef>
              <c:f>Sheet1!$B$1:$B$5</c:f>
              <c:numCache>
                <c:formatCode>General</c:formatCode>
                <c:ptCount val="5"/>
                <c:pt idx="0">
                  <c:v>115</c:v>
                </c:pt>
                <c:pt idx="1">
                  <c:v>45</c:v>
                </c:pt>
                <c:pt idx="2">
                  <c:v>90</c:v>
                </c:pt>
                <c:pt idx="3">
                  <c:v>81</c:v>
                </c:pt>
                <c:pt idx="4">
                  <c:v>16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52707581227436906"/>
          <c:y val="0.25039932508436447"/>
          <c:w val="0.47051744885679903"/>
          <c:h val="0.73279902512186013"/>
        </c:manualLayout>
      </c:layout>
      <c:txPr>
        <a:bodyPr/>
        <a:lstStyle/>
        <a:p>
          <a:pPr>
            <a:defRPr sz="2400" baseline="0">
              <a:latin typeface="Times New Roman" pitchFamily="18" charset="0"/>
              <a:cs typeface="Times New Roman" pitchFamily="18" charset="0"/>
            </a:defRPr>
          </a:pPr>
          <a:endParaRPr lang="en-US"/>
        </a:p>
      </c:txPr>
    </c:legend>
    <c:plotVisOnly val="1"/>
  </c:chart>
  <c:spPr>
    <a:solidFill>
      <a:schemeClr val="bg1"/>
    </a:solidFill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baseline="0">
                <a:latin typeface="Times New Roman" pitchFamily="18" charset="0"/>
                <a:cs typeface="Times New Roman" pitchFamily="18" charset="0"/>
              </a:defRPr>
            </a:pP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Location of fall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flu </a:t>
            </a:r>
            <a:r>
              <a:rPr lang="en-US" sz="2000" baseline="0" dirty="0">
                <a:latin typeface="Times New Roman" pitchFamily="18" charset="0"/>
                <a:cs typeface="Times New Roman" pitchFamily="18" charset="0"/>
              </a:rPr>
              <a:t>shot - Cumberland County children age 6 months - 17 </a:t>
            </a:r>
            <a:r>
              <a:rPr lang="en-US" sz="2000" baseline="0" dirty="0" smtClean="0">
                <a:latin typeface="Times New Roman" pitchFamily="18" charset="0"/>
                <a:cs typeface="Times New Roman" pitchFamily="18" charset="0"/>
              </a:rPr>
              <a:t>years – Maine, 2010 </a:t>
            </a:r>
            <a:endParaRPr lang="en-US" sz="2000" baseline="0" dirty="0">
              <a:latin typeface="Times New Roman" pitchFamily="18" charset="0"/>
              <a:cs typeface="Times New Roman" pitchFamily="18" charset="0"/>
            </a:endParaRPr>
          </a:p>
          <a:p>
            <a:pPr>
              <a:defRPr baseline="0">
                <a:latin typeface="Times New Roman" pitchFamily="18" charset="0"/>
                <a:cs typeface="Times New Roman" pitchFamily="18" charset="0"/>
              </a:defRPr>
            </a:pPr>
            <a:r>
              <a:rPr lang="en-US" sz="1000" baseline="0" dirty="0">
                <a:latin typeface="Times New Roman" pitchFamily="18" charset="0"/>
                <a:cs typeface="Times New Roman" pitchFamily="18" charset="0"/>
              </a:rPr>
              <a:t>(Source: US CDC Nov, 2010 Rapid Flu Survey)</a:t>
            </a:r>
          </a:p>
        </c:rich>
      </c:tx>
      <c:layout>
        <c:manualLayout>
          <c:xMode val="edge"/>
          <c:yMode val="edge"/>
          <c:x val="0.14306255468066492"/>
          <c:y val="3.614457831325301E-2"/>
        </c:manualLayout>
      </c:layout>
    </c:title>
    <c:plotArea>
      <c:layout>
        <c:manualLayout>
          <c:layoutTarget val="inner"/>
          <c:xMode val="edge"/>
          <c:yMode val="edge"/>
          <c:x val="0.11668744531933505"/>
          <c:y val="0.38323308983967402"/>
          <c:w val="0.8527569991251096"/>
          <c:h val="0.51259020333301764"/>
        </c:manualLayout>
      </c:layout>
      <c:barChart>
        <c:barDir val="col"/>
        <c:grouping val="clustered"/>
        <c:ser>
          <c:idx val="0"/>
          <c:order val="0"/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cat>
            <c:strRef>
              <c:f>Sheet1!$A$9:$A$11</c:f>
              <c:strCache>
                <c:ptCount val="3"/>
                <c:pt idx="0">
                  <c:v>Doctor's Office</c:v>
                </c:pt>
                <c:pt idx="1">
                  <c:v>School</c:v>
                </c:pt>
                <c:pt idx="2">
                  <c:v>Other</c:v>
                </c:pt>
              </c:strCache>
            </c:strRef>
          </c:cat>
          <c:val>
            <c:numRef>
              <c:f>Sheet1!$B$9:$B$11</c:f>
              <c:numCache>
                <c:formatCode>General</c:formatCode>
                <c:ptCount val="3"/>
                <c:pt idx="0">
                  <c:v>60</c:v>
                </c:pt>
                <c:pt idx="1">
                  <c:v>32.9</c:v>
                </c:pt>
                <c:pt idx="2">
                  <c:v>7.1</c:v>
                </c:pt>
              </c:numCache>
            </c:numRef>
          </c:val>
        </c:ser>
        <c:gapWidth val="50"/>
        <c:axId val="65422848"/>
        <c:axId val="65424384"/>
      </c:barChart>
      <c:catAx>
        <c:axId val="65422848"/>
        <c:scaling>
          <c:orientation val="minMax"/>
        </c:scaling>
        <c:axPos val="b"/>
        <c:tickLblPos val="nextTo"/>
        <c:txPr>
          <a:bodyPr/>
          <a:lstStyle/>
          <a:p>
            <a:pPr>
              <a:defRPr sz="2000" b="1" i="0" baseline="0"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424384"/>
        <c:crosses val="autoZero"/>
        <c:auto val="1"/>
        <c:lblAlgn val="ctr"/>
        <c:lblOffset val="100"/>
      </c:catAx>
      <c:valAx>
        <c:axId val="6542438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 baseline="0"/>
                </a:pPr>
                <a:r>
                  <a:rPr lang="en-US" sz="2000" baseline="0">
                    <a:latin typeface="Times New Roman" pitchFamily="18" charset="0"/>
                    <a:cs typeface="Times New Roman" pitchFamily="18" charset="0"/>
                  </a:rPr>
                  <a:t>Percentage</a:t>
                </a:r>
              </a:p>
            </c:rich>
          </c:tx>
          <c:layout>
            <c:manualLayout>
              <c:xMode val="edge"/>
              <c:yMode val="edge"/>
              <c:x val="2.2082239720035029E-3"/>
              <c:y val="0.46147582455807484"/>
            </c:manualLayout>
          </c:layout>
        </c:title>
        <c:numFmt formatCode="#,##0" sourceLinked="0"/>
        <c:tickLblPos val="nextTo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en-US"/>
          </a:p>
        </c:txPr>
        <c:crossAx val="65422848"/>
        <c:crosses val="autoZero"/>
        <c:crossBetween val="between"/>
      </c:valAx>
    </c:plotArea>
    <c:plotVisOnly val="1"/>
  </c:chart>
  <c:spPr>
    <a:solidFill>
      <a:sysClr val="window" lastClr="FFFFFF"/>
    </a:solidFill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1260" cy="4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2" rIns="93225" bIns="46612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2183" y="0"/>
            <a:ext cx="3011260" cy="4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2" rIns="93225" bIns="466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38238" y="688975"/>
            <a:ext cx="4697412" cy="3522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0924" y="4440863"/>
            <a:ext cx="5071595" cy="4134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2" rIns="93225" bIns="466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59"/>
            <a:ext cx="3011260" cy="4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2" rIns="93225" bIns="46612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2183" y="8805159"/>
            <a:ext cx="3011260" cy="4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25" tIns="46612" rIns="93225" bIns="466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</a:defRPr>
            </a:lvl1pPr>
          </a:lstStyle>
          <a:p>
            <a:fld id="{52634601-F843-421B-8ECA-81F96577AB7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8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0E8588-45BE-4149-A941-166E9F488E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0D6EC-C6F3-4E83-8838-214E096EBA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2742909" y="6324600"/>
            <a:ext cx="47404018" cy="134820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0847" y="6324600"/>
            <a:ext cx="141480542" cy="134820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D079C-B546-4D74-A2E3-CD721F20FE1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BE26-06BE-42BB-8F2D-C98AF7B2DC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2" y="21153122"/>
            <a:ext cx="37307520" cy="65379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2" y="13952229"/>
            <a:ext cx="37307520" cy="7200898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21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8419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2629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6834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104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5253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5946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3672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7D52C-F46A-4311-B276-9928EBD067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5308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5704642" y="36865560"/>
            <a:ext cx="94442280" cy="104279702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7583E-6873-45B4-817B-2C447B9ED12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368542"/>
            <a:ext cx="19392902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0" y="10439400"/>
            <a:ext cx="19392902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2" y="7368542"/>
            <a:ext cx="19400520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210" indent="0">
              <a:buNone/>
              <a:defRPr sz="9600" b="1"/>
            </a:lvl2pPr>
            <a:lvl3pPr marL="4388419" indent="0">
              <a:buNone/>
              <a:defRPr sz="8600" b="1"/>
            </a:lvl3pPr>
            <a:lvl4pPr marL="6582629" indent="0">
              <a:buNone/>
              <a:defRPr sz="7700" b="1"/>
            </a:lvl4pPr>
            <a:lvl5pPr marL="8776834" indent="0">
              <a:buNone/>
              <a:defRPr sz="7700" b="1"/>
            </a:lvl5pPr>
            <a:lvl6pPr marL="10971043" indent="0">
              <a:buNone/>
              <a:defRPr sz="7700" b="1"/>
            </a:lvl6pPr>
            <a:lvl7pPr marL="13165253" indent="0">
              <a:buNone/>
              <a:defRPr sz="7700" b="1"/>
            </a:lvl7pPr>
            <a:lvl8pPr marL="15359462" indent="0">
              <a:buNone/>
              <a:defRPr sz="7700" b="1"/>
            </a:lvl8pPr>
            <a:lvl9pPr marL="17553672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2" y="10439400"/>
            <a:ext cx="19400520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B555D-80E6-40BA-99DA-C3B906AAD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986A8B-8811-4C65-9F86-BA9E41FC33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A351F4-43AC-4426-9702-2848E66EDF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7" y="1310640"/>
            <a:ext cx="14439902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7"/>
            <a:ext cx="24536400" cy="28094942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7" y="6888487"/>
            <a:ext cx="14439902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291E14-7ADF-4ED6-9FA4-348AA5DAB85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2" y="23042880"/>
            <a:ext cx="26334720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2" y="2941320"/>
            <a:ext cx="26334720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94210" indent="0">
              <a:buNone/>
              <a:defRPr sz="13400"/>
            </a:lvl2pPr>
            <a:lvl3pPr marL="4388419" indent="0">
              <a:buNone/>
              <a:defRPr sz="11500"/>
            </a:lvl3pPr>
            <a:lvl4pPr marL="6582629" indent="0">
              <a:buNone/>
              <a:defRPr sz="9600"/>
            </a:lvl4pPr>
            <a:lvl5pPr marL="8776834" indent="0">
              <a:buNone/>
              <a:defRPr sz="9600"/>
            </a:lvl5pPr>
            <a:lvl6pPr marL="10971043" indent="0">
              <a:buNone/>
              <a:defRPr sz="9600"/>
            </a:lvl6pPr>
            <a:lvl7pPr marL="13165253" indent="0">
              <a:buNone/>
              <a:defRPr sz="9600"/>
            </a:lvl7pPr>
            <a:lvl8pPr marL="15359462" indent="0">
              <a:buNone/>
              <a:defRPr sz="9600"/>
            </a:lvl8pPr>
            <a:lvl9pPr marL="17553672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2" y="25763222"/>
            <a:ext cx="26334720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94210" indent="0">
              <a:buNone/>
              <a:defRPr sz="5800"/>
            </a:lvl2pPr>
            <a:lvl3pPr marL="4388419" indent="0">
              <a:buNone/>
              <a:defRPr sz="4800"/>
            </a:lvl3pPr>
            <a:lvl4pPr marL="6582629" indent="0">
              <a:buNone/>
              <a:defRPr sz="4300"/>
            </a:lvl4pPr>
            <a:lvl5pPr marL="8776834" indent="0">
              <a:buNone/>
              <a:defRPr sz="4300"/>
            </a:lvl5pPr>
            <a:lvl6pPr marL="10971043" indent="0">
              <a:buNone/>
              <a:defRPr sz="4300"/>
            </a:lvl6pPr>
            <a:lvl7pPr marL="13165253" indent="0">
              <a:buNone/>
              <a:defRPr sz="4300"/>
            </a:lvl7pPr>
            <a:lvl8pPr marL="15359462" indent="0">
              <a:buNone/>
              <a:defRPr sz="4300"/>
            </a:lvl8pPr>
            <a:lvl9pPr marL="17553672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C1BC-DFEF-4405-87A5-E1E5B48A17E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438840" tIns="219422" rIns="438840" bIns="2194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7"/>
            <a:ext cx="39502080" cy="21724622"/>
          </a:xfrm>
          <a:prstGeom prst="rect">
            <a:avLst/>
          </a:prstGeom>
        </p:spPr>
        <p:txBody>
          <a:bodyPr vert="horz" lIns="438840" tIns="219422" rIns="438840" bIns="2194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vert="horz" lIns="438840" tIns="219422" rIns="438840" bIns="219422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F356B-5F25-4DE3-8E87-864E563F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388419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656" indent="-1645656" algn="l" defTabSz="4388419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5589" indent="-1371379" algn="l" defTabSz="4388419" rtl="0" eaLnBrk="1" latinLnBrk="0" hangingPunct="1">
        <a:spcBef>
          <a:spcPct val="20000"/>
        </a:spcBef>
        <a:buFont typeface="Arial" pitchFamily="34" charset="0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5522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79731" indent="-1097102" algn="l" defTabSz="4388419" rtl="0" eaLnBrk="1" latinLnBrk="0" hangingPunct="1">
        <a:spcBef>
          <a:spcPct val="20000"/>
        </a:spcBef>
        <a:buFont typeface="Arial" pitchFamily="34" charset="0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3941" indent="-1097102" algn="l" defTabSz="4388419" rtl="0" eaLnBrk="1" latinLnBrk="0" hangingPunct="1">
        <a:spcBef>
          <a:spcPct val="20000"/>
        </a:spcBef>
        <a:buFont typeface="Arial" pitchFamily="34" charset="0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6815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2360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6565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0774" indent="-1097102" algn="l" defTabSz="4388419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210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841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2629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6834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104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5253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5946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3672" algn="l" defTabSz="4388419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hyperlink" Target="http://www.maine.gov/dhhs/boh/maineflu/h1n1/educators.shtml#schoolclinics" TargetMode="External"/><Relationship Id="rId7" Type="http://schemas.openxmlformats.org/officeDocument/2006/relationships/chart" Target="../charts/chart2.xml"/><Relationship Id="rId2" Type="http://schemas.openxmlformats.org/officeDocument/2006/relationships/hyperlink" Target="http://www.maineflu.gov/" TargetMode="Externa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.xml"/><Relationship Id="rId11" Type="http://schemas.openxmlformats.org/officeDocument/2006/relationships/chart" Target="../charts/chart5.xml"/><Relationship Id="rId5" Type="http://schemas.openxmlformats.org/officeDocument/2006/relationships/image" Target="../media/image2.png"/><Relationship Id="rId10" Type="http://schemas.openxmlformats.org/officeDocument/2006/relationships/chart" Target="../charts/chart4.xml"/><Relationship Id="rId4" Type="http://schemas.openxmlformats.org/officeDocument/2006/relationships/image" Target="../media/image1.png"/><Relationship Id="rId9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/>
          <p:cNvSpPr/>
          <p:nvPr/>
        </p:nvSpPr>
        <p:spPr>
          <a:xfrm>
            <a:off x="21869400" y="10439400"/>
            <a:ext cx="8534400" cy="480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Text Box 146"/>
          <p:cNvSpPr txBox="1">
            <a:spLocks noChangeArrowheads="1"/>
          </p:cNvSpPr>
          <p:nvPr/>
        </p:nvSpPr>
        <p:spPr bwMode="auto">
          <a:xfrm>
            <a:off x="1143000" y="838200"/>
            <a:ext cx="34518600" cy="2954865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61170" tIns="30584" rIns="61170" bIns="30584">
            <a:spAutoFit/>
          </a:bodyPr>
          <a:lstStyle/>
          <a:p>
            <a:pPr algn="ctr" defTabSz="612775"/>
            <a:r>
              <a:rPr lang="en-US" sz="8800" b="1" dirty="0" smtClean="0">
                <a:solidFill>
                  <a:schemeClr val="bg1"/>
                </a:solidFill>
                <a:effectLst/>
                <a:latin typeface="Arial" charset="0"/>
              </a:rPr>
              <a:t>School Located Influenza Vaccine Clinics – Maine, 2010</a:t>
            </a:r>
            <a:endParaRPr lang="en-US" sz="7200" b="1" dirty="0" smtClean="0">
              <a:solidFill>
                <a:schemeClr val="bg1"/>
              </a:solidFill>
              <a:effectLst/>
              <a:latin typeface="Arial" charset="0"/>
            </a:endParaRPr>
          </a:p>
          <a:p>
            <a:pPr algn="ctr" defTabSz="612775"/>
            <a:r>
              <a:rPr lang="en-US" sz="6000" b="1" dirty="0" smtClean="0">
                <a:solidFill>
                  <a:schemeClr val="bg1"/>
                </a:solidFill>
                <a:effectLst/>
                <a:latin typeface="Arial" charset="0"/>
              </a:rPr>
              <a:t>Sara Robinson, MPH, Peter Smith, PhD, Maine Immunization Program</a:t>
            </a:r>
            <a:endParaRPr lang="en-US" sz="5400" b="1" dirty="0" smtClean="0">
              <a:solidFill>
                <a:schemeClr val="bg1"/>
              </a:solidFill>
              <a:effectLst/>
              <a:latin typeface="Arial" charset="0"/>
            </a:endParaRPr>
          </a:p>
          <a:p>
            <a:pPr algn="ctr" defTabSz="612775"/>
            <a:r>
              <a:rPr lang="en-US" sz="4000" b="1" i="1" dirty="0" smtClean="0">
                <a:solidFill>
                  <a:schemeClr val="bg1"/>
                </a:solidFill>
                <a:effectLst/>
                <a:latin typeface="Arial" charset="0"/>
              </a:rPr>
              <a:t>Maine Center for Disease Control and Prevention</a:t>
            </a:r>
            <a:endParaRPr lang="en-US" sz="3600" b="1" dirty="0"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95" name="Text Box 147"/>
          <p:cNvSpPr txBox="1">
            <a:spLocks noChangeArrowheads="1"/>
          </p:cNvSpPr>
          <p:nvPr/>
        </p:nvSpPr>
        <p:spPr bwMode="auto">
          <a:xfrm>
            <a:off x="990600" y="7086600"/>
            <a:ext cx="11125200" cy="4942892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pPr defTabSz="612775"/>
            <a:r>
              <a:rPr lang="en-US" sz="2800" dirty="0" smtClean="0">
                <a:effectLst/>
              </a:rPr>
              <a:t>School  Located Vaccine Clinics (SLVC)s can be defined as vaccination that is:</a:t>
            </a:r>
          </a:p>
          <a:p>
            <a:pPr defTabSz="612775"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Administered on school grounds</a:t>
            </a:r>
          </a:p>
          <a:p>
            <a:pPr defTabSz="612775"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Targets enrolled students and potentially others</a:t>
            </a:r>
          </a:p>
          <a:p>
            <a:pPr defTabSz="612775"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Held before, during, and/or after school hours</a:t>
            </a:r>
          </a:p>
          <a:p>
            <a:pPr defTabSz="612775"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Typically involves collaboration between public health departments and public and private schools/school districts.</a:t>
            </a:r>
          </a:p>
          <a:p>
            <a:pPr defTabSz="612775"/>
            <a:endParaRPr lang="en-US" sz="2800" dirty="0" smtClean="0">
              <a:effectLst/>
            </a:endParaRPr>
          </a:p>
          <a:p>
            <a:pPr defTabSz="612775"/>
            <a:r>
              <a:rPr lang="en-US" sz="2800" dirty="0" smtClean="0">
                <a:effectLst/>
              </a:rPr>
              <a:t>Maine began using SLVC’s to distribute the pH1N1 vaccine in 2009, and  continues to use this model for seasonal influenza vaccine distribution.  All K – 12 schools are eligible to participate in SLVC’s.</a:t>
            </a:r>
            <a:endParaRPr lang="en-US" sz="2800" dirty="0">
              <a:effectLst/>
            </a:endParaRPr>
          </a:p>
        </p:txBody>
      </p:sp>
      <p:sp>
        <p:nvSpPr>
          <p:cNvPr id="2196" name="Text Box 148"/>
          <p:cNvSpPr txBox="1">
            <a:spLocks noChangeArrowheads="1"/>
          </p:cNvSpPr>
          <p:nvPr/>
        </p:nvSpPr>
        <p:spPr bwMode="auto">
          <a:xfrm>
            <a:off x="19865975" y="4710113"/>
            <a:ext cx="431800" cy="108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215405" tIns="107703" rIns="215405" bIns="107703">
            <a:spAutoFit/>
          </a:bodyPr>
          <a:lstStyle/>
          <a:p>
            <a:pPr defTabSz="2154238"/>
            <a:endParaRPr lang="en-US" sz="5700">
              <a:effectLst/>
            </a:endParaRPr>
          </a:p>
        </p:txBody>
      </p:sp>
      <p:sp>
        <p:nvSpPr>
          <p:cNvPr id="2198" name="Text Box 150"/>
          <p:cNvSpPr txBox="1">
            <a:spLocks noChangeArrowheads="1"/>
          </p:cNvSpPr>
          <p:nvPr/>
        </p:nvSpPr>
        <p:spPr bwMode="auto">
          <a:xfrm>
            <a:off x="30556200" y="7239000"/>
            <a:ext cx="11979275" cy="106490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pPr defTabSz="2154238">
              <a:buFont typeface="Symbol" pitchFamily="18" charset="2"/>
              <a:buNone/>
            </a:pPr>
            <a:r>
              <a:rPr lang="en-US" sz="2800" dirty="0" smtClean="0">
                <a:effectLst/>
              </a:rPr>
              <a:t>SLVC’s are a collaborative effort between Maine’s Immunization Program, the school and medical providers.  </a:t>
            </a:r>
            <a:endParaRPr lang="en-US" sz="2800" dirty="0">
              <a:effectLst/>
            </a:endParaRPr>
          </a:p>
        </p:txBody>
      </p:sp>
      <p:sp>
        <p:nvSpPr>
          <p:cNvPr id="2199" name="Text Box 151"/>
          <p:cNvSpPr txBox="1">
            <a:spLocks noChangeArrowheads="1"/>
          </p:cNvSpPr>
          <p:nvPr/>
        </p:nvSpPr>
        <p:spPr bwMode="auto">
          <a:xfrm>
            <a:off x="13411200" y="7162800"/>
            <a:ext cx="15773400" cy="1495794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r>
              <a:rPr lang="en-US" sz="2800" dirty="0" smtClean="0">
                <a:effectLst/>
              </a:rPr>
              <a:t>Lessons learned from 2009 H1N1 vaccine clinics show that: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SLVC’s can help raise vaccination rates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SLVC’s can help reduce disparities among those vaccinated</a:t>
            </a:r>
          </a:p>
        </p:txBody>
      </p:sp>
      <p:sp>
        <p:nvSpPr>
          <p:cNvPr id="2200" name="Text Box 152"/>
          <p:cNvSpPr txBox="1">
            <a:spLocks noChangeArrowheads="1"/>
          </p:cNvSpPr>
          <p:nvPr/>
        </p:nvSpPr>
        <p:spPr bwMode="auto">
          <a:xfrm>
            <a:off x="30403800" y="29184600"/>
            <a:ext cx="12039600" cy="2357568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 Maine</a:t>
            </a:r>
            <a:r>
              <a:rPr lang="en-US" sz="2800" dirty="0" smtClean="0">
                <a:solidFill>
                  <a:srgbClr val="FF0000"/>
                </a:solidFill>
                <a:effectLst/>
              </a:rPr>
              <a:t>  </a:t>
            </a:r>
            <a:r>
              <a:rPr lang="en-US" sz="2800" dirty="0" smtClean="0">
                <a:effectLst/>
              </a:rPr>
              <a:t>CDC’s influenza website:  </a:t>
            </a:r>
            <a:r>
              <a:rPr lang="en-US" sz="2800" dirty="0" smtClean="0">
                <a:effectLst/>
                <a:hlinkClick r:id="rId2"/>
              </a:rPr>
              <a:t>www.maineflu.gov</a:t>
            </a:r>
            <a:endParaRPr lang="en-US" sz="28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endParaRPr lang="en-US" sz="28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 Maine School-located Vaccine Clinic Toolkit: </a:t>
            </a:r>
            <a:r>
              <a:rPr lang="en-US" sz="2800" dirty="0" smtClean="0">
                <a:effectLst/>
                <a:hlinkClick r:id="rId3"/>
              </a:rPr>
              <a:t>http://www.maine.gov/dhhs/boh/maineflu/h1n1/educators.shtml#schoolclinics</a:t>
            </a:r>
            <a:r>
              <a:rPr lang="en-US" sz="2800" dirty="0" smtClean="0">
                <a:effectLst/>
              </a:rPr>
              <a:t> </a:t>
            </a:r>
          </a:p>
          <a:p>
            <a:endParaRPr lang="en-US" sz="2800" dirty="0">
              <a:solidFill>
                <a:srgbClr val="FF0000"/>
              </a:solidFill>
              <a:effectLst/>
            </a:endParaRPr>
          </a:p>
        </p:txBody>
      </p:sp>
      <p:sp>
        <p:nvSpPr>
          <p:cNvPr id="2209" name="Text Box 161"/>
          <p:cNvSpPr txBox="1">
            <a:spLocks noChangeArrowheads="1"/>
          </p:cNvSpPr>
          <p:nvPr/>
        </p:nvSpPr>
        <p:spPr bwMode="auto">
          <a:xfrm>
            <a:off x="838200" y="13716000"/>
            <a:ext cx="11125200" cy="1064907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pPr defTabSz="612775"/>
            <a:r>
              <a:rPr lang="en-US" sz="2800" dirty="0" smtClean="0">
                <a:effectLst/>
              </a:rPr>
              <a:t>School located vaccine clinics require a medical provider , which may come from the school itself, or another partner in the community.  </a:t>
            </a:r>
          </a:p>
        </p:txBody>
      </p:sp>
      <p:sp>
        <p:nvSpPr>
          <p:cNvPr id="2210" name="Text Box 162"/>
          <p:cNvSpPr txBox="1">
            <a:spLocks noChangeArrowheads="1"/>
          </p:cNvSpPr>
          <p:nvPr/>
        </p:nvSpPr>
        <p:spPr bwMode="auto">
          <a:xfrm>
            <a:off x="1066800" y="5943600"/>
            <a:ext cx="11007725" cy="83099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WHAT IS AN SLVC?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11" name="Text Box 163"/>
          <p:cNvSpPr txBox="1">
            <a:spLocks noChangeArrowheads="1"/>
          </p:cNvSpPr>
          <p:nvPr/>
        </p:nvSpPr>
        <p:spPr bwMode="auto">
          <a:xfrm>
            <a:off x="914400" y="12649200"/>
            <a:ext cx="11007725" cy="83099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WHO SUPPORTS SLVC’S?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12" name="Text Box 164"/>
          <p:cNvSpPr txBox="1">
            <a:spLocks noChangeArrowheads="1"/>
          </p:cNvSpPr>
          <p:nvPr/>
        </p:nvSpPr>
        <p:spPr bwMode="auto">
          <a:xfrm>
            <a:off x="13411200" y="5943600"/>
            <a:ext cx="15849600" cy="83343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WHY OFFER VACCINE IN SCHOOLS?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13" name="Text Box 165"/>
          <p:cNvSpPr txBox="1">
            <a:spLocks noChangeArrowheads="1"/>
          </p:cNvSpPr>
          <p:nvPr/>
        </p:nvSpPr>
        <p:spPr bwMode="auto">
          <a:xfrm>
            <a:off x="30556200" y="5943600"/>
            <a:ext cx="12039600" cy="83099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HOW ARE SLVC’S ACCOMPLISHED?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2215" name="Text Box 167"/>
          <p:cNvSpPr txBox="1">
            <a:spLocks noChangeArrowheads="1"/>
          </p:cNvSpPr>
          <p:nvPr/>
        </p:nvSpPr>
        <p:spPr bwMode="auto">
          <a:xfrm>
            <a:off x="30403800" y="27965400"/>
            <a:ext cx="12039600" cy="833438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FOR MORE INFORMATION: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271200" y="838200"/>
            <a:ext cx="6627813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 Box 163"/>
          <p:cNvSpPr txBox="1">
            <a:spLocks noChangeArrowheads="1"/>
          </p:cNvSpPr>
          <p:nvPr/>
        </p:nvSpPr>
        <p:spPr bwMode="auto">
          <a:xfrm>
            <a:off x="685800" y="19888200"/>
            <a:ext cx="11007725" cy="83099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WHERE ARE SLVC’S IN MAINE?</a:t>
            </a:r>
            <a:endParaRPr lang="en-US" sz="3600" b="1" dirty="0">
              <a:solidFill>
                <a:schemeClr val="bg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22402800"/>
            <a:ext cx="7772400" cy="1005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" name="Content Placeholder 5"/>
          <p:cNvGraphicFramePr>
            <a:graphicFrameLocks/>
          </p:cNvGraphicFramePr>
          <p:nvPr/>
        </p:nvGraphicFramePr>
        <p:xfrm>
          <a:off x="13563600" y="10439400"/>
          <a:ext cx="76962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34" name="Chart 33"/>
          <p:cNvGraphicFramePr/>
          <p:nvPr/>
        </p:nvGraphicFramePr>
        <p:xfrm>
          <a:off x="22783800" y="10287000"/>
          <a:ext cx="4613564" cy="4901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27279600" y="10363200"/>
            <a:ext cx="31242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99"/>
                </a:solidFill>
                <a:effectLst/>
              </a:rPr>
              <a:t>Group 1 = &lt;15% </a:t>
            </a:r>
            <a:r>
              <a:rPr lang="en-US" dirty="0">
                <a:effectLst/>
              </a:rPr>
              <a:t>of school received reduced cost lunch</a:t>
            </a:r>
          </a:p>
          <a:p>
            <a:pPr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99"/>
                </a:solidFill>
                <a:effectLst/>
              </a:rPr>
              <a:t>Group 2 = 15-30% </a:t>
            </a:r>
            <a:r>
              <a:rPr lang="en-US" dirty="0">
                <a:effectLst/>
              </a:rPr>
              <a:t>of school received reduced cost lunch</a:t>
            </a:r>
          </a:p>
          <a:p>
            <a:pPr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99"/>
                </a:solidFill>
                <a:effectLst/>
              </a:rPr>
              <a:t>Group 3 = 31-50% </a:t>
            </a:r>
            <a:r>
              <a:rPr lang="en-US" dirty="0">
                <a:effectLst/>
              </a:rPr>
              <a:t>of school received reduced cost lunch</a:t>
            </a:r>
          </a:p>
          <a:p>
            <a:pPr>
              <a:buClr>
                <a:srgbClr val="333399"/>
              </a:buClr>
              <a:buFont typeface="Arial" pitchFamily="34" charset="0"/>
              <a:buChar char="•"/>
              <a:defRPr/>
            </a:pPr>
            <a:r>
              <a:rPr lang="en-US" dirty="0">
                <a:solidFill>
                  <a:srgbClr val="333399"/>
                </a:solidFill>
                <a:effectLst/>
              </a:rPr>
              <a:t>Group 4 = &gt;50% </a:t>
            </a:r>
            <a:r>
              <a:rPr lang="en-US" dirty="0">
                <a:effectLst/>
              </a:rPr>
              <a:t>of school received reduced cost lunch</a:t>
            </a:r>
          </a:p>
        </p:txBody>
      </p:sp>
      <p:sp>
        <p:nvSpPr>
          <p:cNvPr id="37" name="TextBox 5"/>
          <p:cNvSpPr txBox="1">
            <a:spLocks noChangeArrowheads="1"/>
          </p:cNvSpPr>
          <p:nvPr/>
        </p:nvSpPr>
        <p:spPr bwMode="auto">
          <a:xfrm rot="16200000">
            <a:off x="20327154" y="12134046"/>
            <a:ext cx="4038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dirty="0">
                <a:effectLst/>
                <a:latin typeface="Times New Roman" pitchFamily="18" charset="0"/>
              </a:rPr>
              <a:t>Percent of Students by Vaccination Status</a:t>
            </a:r>
          </a:p>
        </p:txBody>
      </p:sp>
      <p:graphicFrame>
        <p:nvGraphicFramePr>
          <p:cNvPr id="38" name="Content Placeholder 6"/>
          <p:cNvGraphicFramePr>
            <a:graphicFrameLocks/>
          </p:cNvGraphicFramePr>
          <p:nvPr/>
        </p:nvGraphicFramePr>
        <p:xfrm>
          <a:off x="15697200" y="17068800"/>
          <a:ext cx="11125200" cy="708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13335000" y="8991600"/>
            <a:ext cx="8458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</a:rPr>
              <a:t>H1N1 and seasonal vaccination rates among children 6 months – 17 years of age  - Maine and the US, 2009-2010  </a:t>
            </a:r>
            <a:r>
              <a:rPr lang="en-US" sz="2000" b="1" dirty="0" smtClean="0">
                <a:effectLst/>
              </a:rPr>
              <a:t>(Source:  National Surveys)</a:t>
            </a:r>
            <a:endParaRPr lang="en-US" sz="2000" b="1" dirty="0">
              <a:effectLst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2326600" y="90678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</a:rPr>
              <a:t>Vaccination by Percentage of School with Free/Reduced Lunch – Maine, 2009 -2010</a:t>
            </a:r>
            <a:endParaRPr lang="en-US" sz="2800" b="1" dirty="0">
              <a:effectLst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699200" y="8915400"/>
            <a:ext cx="10134600" cy="7947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" name="Chart 29"/>
          <p:cNvGraphicFramePr/>
          <p:nvPr/>
        </p:nvGraphicFramePr>
        <p:xfrm>
          <a:off x="1752600" y="15087600"/>
          <a:ext cx="92202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graphicFrame>
        <p:nvGraphicFramePr>
          <p:cNvPr id="31" name="Chart 30"/>
          <p:cNvGraphicFramePr/>
          <p:nvPr/>
        </p:nvGraphicFramePr>
        <p:xfrm>
          <a:off x="15621000" y="25755600"/>
          <a:ext cx="6705600" cy="4838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2707600" y="25755600"/>
            <a:ext cx="4419600" cy="4832092"/>
          </a:xfrm>
          <a:prstGeom prst="rect">
            <a:avLst/>
          </a:prstGeom>
          <a:solidFill>
            <a:sysClr val="window" lastClr="FFFFFF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  In the two years that SLVC’s were available in Maine – the percentage of influenza vaccines received in the school setting increased from 0 to 30% </a:t>
            </a:r>
          </a:p>
          <a:p>
            <a:r>
              <a:rPr lang="en-US" sz="2800" dirty="0" smtClean="0">
                <a:effectLst/>
              </a:rPr>
              <a:t> 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Offering vaccine in schools provides an opportunity for children that may not otherwise get vaccinated.</a:t>
            </a:r>
            <a:endParaRPr lang="en-US" sz="2800" dirty="0">
              <a:effectLst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85800" y="21107400"/>
            <a:ext cx="10972800" cy="954107"/>
          </a:xfrm>
          <a:prstGeom prst="rect">
            <a:avLst/>
          </a:prstGeom>
          <a:solidFill>
            <a:sysClr val="window" lastClr="FFFFFF"/>
          </a:solidFill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/>
              </a:rPr>
              <a:t>In 2010 there were 347 clinics held statewide.  All 16 counties had a least one clinic.</a:t>
            </a:r>
            <a:endParaRPr lang="en-US" sz="2800" dirty="0">
              <a:effectLst/>
            </a:endParaRPr>
          </a:p>
        </p:txBody>
      </p:sp>
      <p:sp>
        <p:nvSpPr>
          <p:cNvPr id="41" name="Text Box 167"/>
          <p:cNvSpPr txBox="1">
            <a:spLocks noChangeArrowheads="1"/>
          </p:cNvSpPr>
          <p:nvPr/>
        </p:nvSpPr>
        <p:spPr bwMode="auto">
          <a:xfrm>
            <a:off x="30251400" y="17907000"/>
            <a:ext cx="12039600" cy="830997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  <a:effectLst/>
              </a:rPr>
              <a:t>FUTURE WORK</a:t>
            </a:r>
            <a:endParaRPr lang="en-US" sz="4800" b="1" dirty="0">
              <a:solidFill>
                <a:schemeClr val="bg1"/>
              </a:solidFill>
              <a:effectLst/>
            </a:endParaRPr>
          </a:p>
        </p:txBody>
      </p:sp>
      <p:sp>
        <p:nvSpPr>
          <p:cNvPr id="42" name="Text Box 152"/>
          <p:cNvSpPr txBox="1">
            <a:spLocks noChangeArrowheads="1"/>
          </p:cNvSpPr>
          <p:nvPr/>
        </p:nvSpPr>
        <p:spPr bwMode="auto">
          <a:xfrm>
            <a:off x="30251400" y="19050000"/>
            <a:ext cx="12039600" cy="365023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Maine CDC is continually working to enhance and improve the SLVC process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effectLst/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Maine CDC is conducting enhanced surveillance to look at the effectiveness and usefulness of  SLVC’s</a:t>
            </a:r>
          </a:p>
          <a:p>
            <a:pPr lvl="1">
              <a:buFont typeface="Courier New" pitchFamily="49" charset="0"/>
              <a:buChar char="o"/>
            </a:pPr>
            <a:r>
              <a:rPr lang="en-US" sz="2800" dirty="0" smtClean="0">
                <a:effectLst/>
              </a:rPr>
              <a:t>  Maine CDC has an ongoing Influenza Vaccine Effectiveness Enhanced Surveillance (IVEES) project in Cumberland County that looks at vaccination in relation to PCR confirmed influenza</a:t>
            </a:r>
          </a:p>
          <a:p>
            <a:pPr lvl="1">
              <a:buFont typeface="Arial" pitchFamily="34" charset="0"/>
              <a:buChar char="•"/>
            </a:pPr>
            <a:endParaRPr lang="en-US" sz="2800" dirty="0">
              <a:effectLst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1470600" y="232410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/>
              </a:rPr>
              <a:t>IVEES Preliminary Results – Maine 2010 -2011 Influenza Season</a:t>
            </a:r>
            <a:endParaRPr lang="en-US" sz="2800" b="1" dirty="0">
              <a:effectLst/>
            </a:endParaRPr>
          </a:p>
        </p:txBody>
      </p:sp>
      <p:sp>
        <p:nvSpPr>
          <p:cNvPr id="47" name="Text Box 151"/>
          <p:cNvSpPr txBox="1">
            <a:spLocks noChangeArrowheads="1"/>
          </p:cNvSpPr>
          <p:nvPr/>
        </p:nvSpPr>
        <p:spPr bwMode="auto">
          <a:xfrm>
            <a:off x="13258800" y="16002000"/>
            <a:ext cx="15773400" cy="634020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228600" tIns="100584" rIns="228600" bIns="100584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>
                <a:effectLst/>
              </a:rPr>
              <a:t> Influenza vaccination helps reduce absenteeism, even among those not vaccinated</a:t>
            </a:r>
          </a:p>
        </p:txBody>
      </p:sp>
      <p:graphicFrame>
        <p:nvGraphicFramePr>
          <p:cNvPr id="51" name="Table 50"/>
          <p:cNvGraphicFramePr>
            <a:graphicFrameLocks noGrp="1"/>
          </p:cNvGraphicFramePr>
          <p:nvPr/>
        </p:nvGraphicFramePr>
        <p:xfrm>
          <a:off x="31927800" y="24231600"/>
          <a:ext cx="8382002" cy="3048003"/>
        </p:xfrm>
        <a:graphic>
          <a:graphicData uri="http://schemas.openxmlformats.org/drawingml/2006/table">
            <a:tbl>
              <a:tblPr/>
              <a:tblGrid>
                <a:gridCol w="457200"/>
                <a:gridCol w="4280454"/>
                <a:gridCol w="911087"/>
                <a:gridCol w="911087"/>
                <a:gridCol w="911087"/>
                <a:gridCol w="911087"/>
              </a:tblGrid>
              <a:tr h="384027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Vaccination Status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Total</a:t>
                      </a:r>
                      <a:endParaRPr lang="en-US" sz="24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Result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baseline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A/</a:t>
                      </a:r>
                      <a:r>
                        <a:rPr lang="en-US" sz="2400" b="0" i="0" u="none" strike="noStrike" baseline="0" dirty="0" err="1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Unsubtyped</a:t>
                      </a:r>
                      <a:endParaRPr lang="en-US" sz="2400" b="0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A/H3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A/pH1N1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B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Negative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380568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122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</a:rPr>
                        <a:t>182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Tahom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195E166-E6BA-49C0-9E78-6AF77FF2EBE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573</Words>
  <Application>Microsoft Office PowerPoint</Application>
  <PresentationFormat>Custom</PresentationFormat>
  <Paragraphs>87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State of Maine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Sara.Robinson</dc:creator>
  <cp:keywords/>
  <dc:description/>
  <cp:lastModifiedBy>Sara.Robinson</cp:lastModifiedBy>
  <cp:revision>101</cp:revision>
  <cp:lastPrinted>2000-08-03T00:31:24Z</cp:lastPrinted>
  <dcterms:created xsi:type="dcterms:W3CDTF">2011-10-27T13:17:13Z</dcterms:created>
  <dcterms:modified xsi:type="dcterms:W3CDTF">2011-11-09T18:59:28Z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TC300007839990</vt:lpwstr>
  </property>
</Properties>
</file>