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2"/>
  </p:sldMasterIdLst>
  <p:notesMasterIdLst>
    <p:notesMasterId r:id="rId4"/>
  </p:notesMasterIdLst>
  <p:sldIdLst>
    <p:sldId id="256" r:id="rId3"/>
  </p:sldIdLst>
  <p:sldSz cx="43891200" cy="32918400"/>
  <p:notesSz cx="6985000" cy="9283700"/>
  <p:defaultTex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000099"/>
    <a:srgbClr val="FFBF0B"/>
    <a:srgbClr val="FF3300"/>
    <a:srgbClr val="FF0000"/>
    <a:srgbClr val="9F9FC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3201" autoAdjust="0"/>
  </p:normalViewPr>
  <p:slideViewPr>
    <p:cSldViewPr>
      <p:cViewPr varScale="1">
        <p:scale>
          <a:sx n="16" d="100"/>
          <a:sy n="16" d="100"/>
        </p:scale>
        <p:origin x="-1644" y="-174"/>
      </p:cViewPr>
      <p:guideLst>
        <p:guide orient="horz" pos="11088"/>
        <p:guide pos="134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24"/>
        <p:guide pos="219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oit-teaqfsemc01.som.w2k.state.me.us\dhhs-cdc\EPI\EPI-Shared\DiseaseSurveillance\Influenza\HCW%20flu%20vax%20coverage\2011-2012\HCW_flu%20vax%20coverage_2012_v2.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Graph!$B$3</c:f>
              <c:strCache>
                <c:ptCount val="1"/>
                <c:pt idx="0">
                  <c:v>Vaccinated</c:v>
                </c:pt>
              </c:strCache>
            </c:strRef>
          </c:tx>
          <c:invertIfNegative val="0"/>
          <c:dPt>
            <c:idx val="22"/>
            <c:invertIfNegative val="0"/>
            <c:bubble3D val="0"/>
            <c:spPr>
              <a:solidFill>
                <a:srgbClr val="FF0000"/>
              </a:solidFill>
            </c:spPr>
          </c:dPt>
          <c:dPt>
            <c:idx val="40"/>
            <c:invertIfNegative val="0"/>
            <c:bubble3D val="0"/>
            <c:spPr>
              <a:solidFill>
                <a:schemeClr val="accent1"/>
              </a:solidFill>
            </c:spPr>
          </c:dPt>
          <c:cat>
            <c:strRef>
              <c:f>Graph!$A$4:$A$44</c:f>
              <c:strCache>
                <c:ptCount val="41"/>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State</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strCache>
            </c:strRef>
          </c:cat>
          <c:val>
            <c:numRef>
              <c:f>Graph!$B$4:$B$44</c:f>
              <c:numCache>
                <c:formatCode>0.0</c:formatCode>
                <c:ptCount val="41"/>
                <c:pt idx="0">
                  <c:v>97.512437810945258</c:v>
                </c:pt>
                <c:pt idx="1">
                  <c:v>93.7759336099585</c:v>
                </c:pt>
                <c:pt idx="2">
                  <c:v>93.396226415094347</c:v>
                </c:pt>
                <c:pt idx="3">
                  <c:v>90.4</c:v>
                </c:pt>
                <c:pt idx="4">
                  <c:v>90.259159964253797</c:v>
                </c:pt>
                <c:pt idx="5">
                  <c:v>90.202702702702638</c:v>
                </c:pt>
                <c:pt idx="6">
                  <c:v>89.741697416974162</c:v>
                </c:pt>
                <c:pt idx="7">
                  <c:v>89.6875</c:v>
                </c:pt>
                <c:pt idx="8">
                  <c:v>88.920863309352526</c:v>
                </c:pt>
                <c:pt idx="9">
                  <c:v>88.906250000000028</c:v>
                </c:pt>
                <c:pt idx="10">
                  <c:v>88.681592039800989</c:v>
                </c:pt>
                <c:pt idx="11">
                  <c:v>88</c:v>
                </c:pt>
                <c:pt idx="12">
                  <c:v>87.352941176470523</c:v>
                </c:pt>
                <c:pt idx="13">
                  <c:v>86.859688195991055</c:v>
                </c:pt>
                <c:pt idx="14">
                  <c:v>85.289747399702819</c:v>
                </c:pt>
                <c:pt idx="15">
                  <c:v>81.844380403458189</c:v>
                </c:pt>
                <c:pt idx="16">
                  <c:v>80.870165745856355</c:v>
                </c:pt>
                <c:pt idx="17">
                  <c:v>80.808080808080746</c:v>
                </c:pt>
                <c:pt idx="18">
                  <c:v>78.146853146853118</c:v>
                </c:pt>
                <c:pt idx="19">
                  <c:v>77.777777777777757</c:v>
                </c:pt>
                <c:pt idx="20">
                  <c:v>77.726882336100715</c:v>
                </c:pt>
                <c:pt idx="21">
                  <c:v>77.322404371584625</c:v>
                </c:pt>
                <c:pt idx="22">
                  <c:v>77.057315912998732</c:v>
                </c:pt>
                <c:pt idx="23">
                  <c:v>74.762407602956671</c:v>
                </c:pt>
                <c:pt idx="24">
                  <c:v>74.367088607594894</c:v>
                </c:pt>
                <c:pt idx="25">
                  <c:v>73.015873015873012</c:v>
                </c:pt>
                <c:pt idx="26">
                  <c:v>72.399150743099781</c:v>
                </c:pt>
                <c:pt idx="27">
                  <c:v>72.29832572298325</c:v>
                </c:pt>
                <c:pt idx="28">
                  <c:v>71.468336812804381</c:v>
                </c:pt>
                <c:pt idx="29">
                  <c:v>68.721973094170423</c:v>
                </c:pt>
                <c:pt idx="30">
                  <c:v>68.571428571428541</c:v>
                </c:pt>
                <c:pt idx="31">
                  <c:v>68.06122448979599</c:v>
                </c:pt>
                <c:pt idx="32">
                  <c:v>67.692307692307679</c:v>
                </c:pt>
                <c:pt idx="33">
                  <c:v>67.61904761904762</c:v>
                </c:pt>
                <c:pt idx="34">
                  <c:v>65.388318356867728</c:v>
                </c:pt>
                <c:pt idx="35">
                  <c:v>64.537037037037038</c:v>
                </c:pt>
                <c:pt idx="36">
                  <c:v>60.164835164835161</c:v>
                </c:pt>
                <c:pt idx="37">
                  <c:v>55.183946488294289</c:v>
                </c:pt>
                <c:pt idx="38">
                  <c:v>54.414784394250489</c:v>
                </c:pt>
                <c:pt idx="39">
                  <c:v>50.143266475644666</c:v>
                </c:pt>
                <c:pt idx="40">
                  <c:v>50</c:v>
                </c:pt>
              </c:numCache>
            </c:numRef>
          </c:val>
        </c:ser>
        <c:dLbls>
          <c:showLegendKey val="0"/>
          <c:showVal val="0"/>
          <c:showCatName val="0"/>
          <c:showSerName val="0"/>
          <c:showPercent val="0"/>
          <c:showBubbleSize val="0"/>
        </c:dLbls>
        <c:gapWidth val="150"/>
        <c:axId val="152987904"/>
        <c:axId val="152994176"/>
      </c:barChart>
      <c:catAx>
        <c:axId val="152987904"/>
        <c:scaling>
          <c:orientation val="minMax"/>
        </c:scaling>
        <c:delete val="0"/>
        <c:axPos val="b"/>
        <c:title>
          <c:tx>
            <c:rich>
              <a:bodyPr/>
              <a:lstStyle/>
              <a:p>
                <a:pPr>
                  <a:defRPr sz="1800">
                    <a:latin typeface="Times New Roman" pitchFamily="18" charset="0"/>
                    <a:cs typeface="Times New Roman" pitchFamily="18" charset="0"/>
                  </a:defRPr>
                </a:pPr>
                <a:r>
                  <a:rPr lang="en-US" sz="1800" dirty="0" smtClean="0">
                    <a:latin typeface="Times New Roman" pitchFamily="18" charset="0"/>
                    <a:cs typeface="Times New Roman" pitchFamily="18" charset="0"/>
                  </a:rPr>
                  <a:t>Maine Hospitals</a:t>
                </a:r>
                <a:endParaRPr lang="en-US" sz="1800" dirty="0">
                  <a:latin typeface="Times New Roman" pitchFamily="18" charset="0"/>
                  <a:cs typeface="Times New Roman" pitchFamily="18" charset="0"/>
                </a:endParaRPr>
              </a:p>
            </c:rich>
          </c:tx>
          <c:layout>
            <c:manualLayout>
              <c:xMode val="edge"/>
              <c:yMode val="edge"/>
              <c:x val="0.41603567282455084"/>
              <c:y val="0.96318944844124699"/>
            </c:manualLayout>
          </c:layout>
          <c:overlay val="0"/>
        </c:title>
        <c:numFmt formatCode="General" sourceLinked="1"/>
        <c:majorTickMark val="out"/>
        <c:minorTickMark val="none"/>
        <c:tickLblPos val="nextTo"/>
        <c:txPr>
          <a:bodyPr/>
          <a:lstStyle/>
          <a:p>
            <a:pPr>
              <a:defRPr sz="1800" b="1" i="0" baseline="0"/>
            </a:pPr>
            <a:endParaRPr lang="en-US"/>
          </a:p>
        </c:txPr>
        <c:crossAx val="152994176"/>
        <c:crosses val="autoZero"/>
        <c:auto val="1"/>
        <c:lblAlgn val="ctr"/>
        <c:lblOffset val="100"/>
        <c:noMultiLvlLbl val="0"/>
      </c:catAx>
      <c:valAx>
        <c:axId val="152994176"/>
        <c:scaling>
          <c:orientation val="minMax"/>
          <c:max val="100"/>
        </c:scaling>
        <c:delete val="0"/>
        <c:axPos val="l"/>
        <c:majorGridlines/>
        <c:title>
          <c:tx>
            <c:rich>
              <a:bodyPr rot="-5400000" vert="horz"/>
              <a:lstStyle/>
              <a:p>
                <a:pPr>
                  <a:defRPr/>
                </a:pPr>
                <a:r>
                  <a:rPr lang="en-US" sz="1800" dirty="0" smtClean="0">
                    <a:latin typeface="Times New Roman" pitchFamily="18" charset="0"/>
                    <a:cs typeface="Times New Roman" pitchFamily="18" charset="0"/>
                  </a:rPr>
                  <a:t>Percentage</a:t>
                </a:r>
                <a:r>
                  <a:rPr lang="en-US" dirty="0" smtClean="0"/>
                  <a:t> </a:t>
                </a:r>
                <a:r>
                  <a:rPr lang="en-US" sz="1800" dirty="0" smtClean="0">
                    <a:latin typeface="Times New Roman" pitchFamily="18" charset="0"/>
                    <a:cs typeface="Times New Roman" pitchFamily="18" charset="0"/>
                  </a:rPr>
                  <a:t>Vaccinated</a:t>
                </a:r>
                <a:endParaRPr lang="en-US" sz="1800" dirty="0">
                  <a:latin typeface="Times New Roman" pitchFamily="18" charset="0"/>
                  <a:cs typeface="Times New Roman" pitchFamily="18" charset="0"/>
                </a:endParaRPr>
              </a:p>
            </c:rich>
          </c:tx>
          <c:layout/>
          <c:overlay val="0"/>
        </c:title>
        <c:numFmt formatCode="0" sourceLinked="0"/>
        <c:majorTickMark val="out"/>
        <c:minorTickMark val="none"/>
        <c:tickLblPos val="nextTo"/>
        <c:txPr>
          <a:bodyPr/>
          <a:lstStyle/>
          <a:p>
            <a:pPr>
              <a:defRPr sz="1500" baseline="0"/>
            </a:pPr>
            <a:endParaRPr lang="en-US"/>
          </a:p>
        </c:txPr>
        <c:crossAx val="152987904"/>
        <c:crosses val="autoZero"/>
        <c:crossBetween val="between"/>
      </c:valAx>
      <c:spPr>
        <a:solidFill>
          <a:schemeClr val="bg1"/>
        </a:solidFill>
      </c:spPr>
    </c:plotArea>
    <c:plotVisOnly val="1"/>
    <c:dispBlanksAs val="gap"/>
    <c:showDLblsOverMax val="0"/>
  </c:chart>
  <c:spPr>
    <a:solidFill>
      <a:schemeClr val="bg1"/>
    </a:solidFill>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11260" cy="459400"/>
          </a:xfrm>
          <a:prstGeom prst="rect">
            <a:avLst/>
          </a:prstGeom>
          <a:noFill/>
          <a:ln w="9525">
            <a:noFill/>
            <a:miter lim="800000"/>
            <a:headEnd/>
            <a:tailEnd/>
          </a:ln>
          <a:effectLst/>
        </p:spPr>
        <p:txBody>
          <a:bodyPr vert="horz" wrap="square" lIns="93225" tIns="46612" rIns="93225" bIns="46612" numCol="1" anchor="t" anchorCtr="0" compatLnSpc="1">
            <a:prstTxWarp prst="textNoShape">
              <a:avLst/>
            </a:prstTxWarp>
          </a:bodyPr>
          <a:lstStyle>
            <a:lvl1pPr>
              <a:defRPr sz="1200">
                <a:effectLst/>
              </a:defRPr>
            </a:lvl1pPr>
          </a:lstStyle>
          <a:p>
            <a:endParaRPr lang="en-US"/>
          </a:p>
        </p:txBody>
      </p:sp>
      <p:sp>
        <p:nvSpPr>
          <p:cNvPr id="4099" name="Rectangle 3"/>
          <p:cNvSpPr>
            <a:spLocks noGrp="1" noChangeArrowheads="1"/>
          </p:cNvSpPr>
          <p:nvPr>
            <p:ph type="dt" idx="1"/>
          </p:nvPr>
        </p:nvSpPr>
        <p:spPr bwMode="auto">
          <a:xfrm>
            <a:off x="3962183" y="0"/>
            <a:ext cx="3011260" cy="459400"/>
          </a:xfrm>
          <a:prstGeom prst="rect">
            <a:avLst/>
          </a:prstGeom>
          <a:noFill/>
          <a:ln w="9525">
            <a:noFill/>
            <a:miter lim="800000"/>
            <a:headEnd/>
            <a:tailEnd/>
          </a:ln>
          <a:effectLst/>
        </p:spPr>
        <p:txBody>
          <a:bodyPr vert="horz" wrap="square" lIns="93225" tIns="46612" rIns="93225" bIns="46612" numCol="1" anchor="t" anchorCtr="0" compatLnSpc="1">
            <a:prstTxWarp prst="textNoShape">
              <a:avLst/>
            </a:prstTxWarp>
          </a:bodyPr>
          <a:lstStyle>
            <a:lvl1pPr algn="r">
              <a:defRPr sz="1200">
                <a:effectLst/>
              </a:defRPr>
            </a:lvl1pPr>
          </a:lstStyle>
          <a:p>
            <a:endParaRPr lang="en-US"/>
          </a:p>
        </p:txBody>
      </p:sp>
      <p:sp>
        <p:nvSpPr>
          <p:cNvPr id="4100" name="Rectangle 4"/>
          <p:cNvSpPr>
            <a:spLocks noGrp="1" noRot="1" noChangeAspect="1" noChangeArrowheads="1" noTextEdit="1"/>
          </p:cNvSpPr>
          <p:nvPr>
            <p:ph type="sldImg" idx="2"/>
          </p:nvPr>
        </p:nvSpPr>
        <p:spPr bwMode="auto">
          <a:xfrm>
            <a:off x="1138238" y="688975"/>
            <a:ext cx="4697412" cy="3522663"/>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50924" y="4440863"/>
            <a:ext cx="5071595" cy="4134596"/>
          </a:xfrm>
          <a:prstGeom prst="rect">
            <a:avLst/>
          </a:prstGeom>
          <a:noFill/>
          <a:ln w="9525">
            <a:noFill/>
            <a:miter lim="800000"/>
            <a:headEnd/>
            <a:tailEnd/>
          </a:ln>
          <a:effectLst/>
        </p:spPr>
        <p:txBody>
          <a:bodyPr vert="horz" wrap="square" lIns="93225" tIns="46612" rIns="93225" bIns="4661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805159"/>
            <a:ext cx="3011260" cy="459400"/>
          </a:xfrm>
          <a:prstGeom prst="rect">
            <a:avLst/>
          </a:prstGeom>
          <a:noFill/>
          <a:ln w="9525">
            <a:noFill/>
            <a:miter lim="800000"/>
            <a:headEnd/>
            <a:tailEnd/>
          </a:ln>
          <a:effectLst/>
        </p:spPr>
        <p:txBody>
          <a:bodyPr vert="horz" wrap="square" lIns="93225" tIns="46612" rIns="93225" bIns="46612" numCol="1" anchor="b" anchorCtr="0" compatLnSpc="1">
            <a:prstTxWarp prst="textNoShape">
              <a:avLst/>
            </a:prstTxWarp>
          </a:bodyPr>
          <a:lstStyle>
            <a:lvl1pPr>
              <a:defRPr sz="1200">
                <a:effectLst/>
              </a:defRPr>
            </a:lvl1pPr>
          </a:lstStyle>
          <a:p>
            <a:endParaRPr lang="en-US"/>
          </a:p>
        </p:txBody>
      </p:sp>
      <p:sp>
        <p:nvSpPr>
          <p:cNvPr id="4103" name="Rectangle 7"/>
          <p:cNvSpPr>
            <a:spLocks noGrp="1" noChangeArrowheads="1"/>
          </p:cNvSpPr>
          <p:nvPr>
            <p:ph type="sldNum" sz="quarter" idx="5"/>
          </p:nvPr>
        </p:nvSpPr>
        <p:spPr bwMode="auto">
          <a:xfrm>
            <a:off x="3962183" y="8805159"/>
            <a:ext cx="3011260" cy="459400"/>
          </a:xfrm>
          <a:prstGeom prst="rect">
            <a:avLst/>
          </a:prstGeom>
          <a:noFill/>
          <a:ln w="9525">
            <a:noFill/>
            <a:miter lim="800000"/>
            <a:headEnd/>
            <a:tailEnd/>
          </a:ln>
          <a:effectLst/>
        </p:spPr>
        <p:txBody>
          <a:bodyPr vert="horz" wrap="square" lIns="93225" tIns="46612" rIns="93225" bIns="46612" numCol="1" anchor="b" anchorCtr="0" compatLnSpc="1">
            <a:prstTxWarp prst="textNoShape">
              <a:avLst/>
            </a:prstTxWarp>
          </a:bodyPr>
          <a:lstStyle>
            <a:lvl1pPr algn="r">
              <a:defRPr sz="1200">
                <a:effectLst/>
              </a:defRPr>
            </a:lvl1pPr>
          </a:lstStyle>
          <a:p>
            <a:fld id="{52634601-F843-421B-8ECA-81F96577AB79}" type="slidenum">
              <a:rPr lang="en-US"/>
              <a:pPr/>
              <a:t>‹#›</a:t>
            </a:fld>
            <a:endParaRPr lang="en-US"/>
          </a:p>
        </p:txBody>
      </p:sp>
    </p:spTree>
    <p:extLst>
      <p:ext uri="{BB962C8B-B14F-4D97-AF65-F5344CB8AC3E}">
        <p14:creationId xmlns:p14="http://schemas.microsoft.com/office/powerpoint/2010/main" val="27550773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210" indent="0" algn="ctr">
              <a:buNone/>
              <a:defRPr>
                <a:solidFill>
                  <a:schemeClr val="tx1">
                    <a:tint val="75000"/>
                  </a:schemeClr>
                </a:solidFill>
              </a:defRPr>
            </a:lvl2pPr>
            <a:lvl3pPr marL="4388419" indent="0" algn="ctr">
              <a:buNone/>
              <a:defRPr>
                <a:solidFill>
                  <a:schemeClr val="tx1">
                    <a:tint val="75000"/>
                  </a:schemeClr>
                </a:solidFill>
              </a:defRPr>
            </a:lvl3pPr>
            <a:lvl4pPr marL="6582629" indent="0" algn="ctr">
              <a:buNone/>
              <a:defRPr>
                <a:solidFill>
                  <a:schemeClr val="tx1">
                    <a:tint val="75000"/>
                  </a:schemeClr>
                </a:solidFill>
              </a:defRPr>
            </a:lvl4pPr>
            <a:lvl5pPr marL="8776834" indent="0" algn="ctr">
              <a:buNone/>
              <a:defRPr>
                <a:solidFill>
                  <a:schemeClr val="tx1">
                    <a:tint val="75000"/>
                  </a:schemeClr>
                </a:solidFill>
              </a:defRPr>
            </a:lvl5pPr>
            <a:lvl6pPr marL="10971043" indent="0" algn="ctr">
              <a:buNone/>
              <a:defRPr>
                <a:solidFill>
                  <a:schemeClr val="tx1">
                    <a:tint val="75000"/>
                  </a:schemeClr>
                </a:solidFill>
              </a:defRPr>
            </a:lvl6pPr>
            <a:lvl7pPr marL="13165253" indent="0" algn="ctr">
              <a:buNone/>
              <a:defRPr>
                <a:solidFill>
                  <a:schemeClr val="tx1">
                    <a:tint val="75000"/>
                  </a:schemeClr>
                </a:solidFill>
              </a:defRPr>
            </a:lvl7pPr>
            <a:lvl8pPr marL="15359462" indent="0" algn="ctr">
              <a:buNone/>
              <a:defRPr>
                <a:solidFill>
                  <a:schemeClr val="tx1">
                    <a:tint val="75000"/>
                  </a:schemeClr>
                </a:solidFill>
              </a:defRPr>
            </a:lvl8pPr>
            <a:lvl9pPr marL="1755367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E8588-45BE-4149-A941-166E9F488EB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0D6EC-C6F3-4E83-8838-214E096EBA8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9" y="6324600"/>
            <a:ext cx="47404018" cy="134820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530847" y="6324600"/>
            <a:ext cx="141480542" cy="134820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DD079C-B546-4D74-A2E3-CD721F20FE1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BBE26-06BE-42BB-8F2D-C98AF7B2DC8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9"/>
            <a:ext cx="37307520" cy="7200898"/>
          </a:xfrm>
        </p:spPr>
        <p:txBody>
          <a:bodyPr anchor="b"/>
          <a:lstStyle>
            <a:lvl1pPr marL="0" indent="0">
              <a:buNone/>
              <a:defRPr sz="9600">
                <a:solidFill>
                  <a:schemeClr val="tx1">
                    <a:tint val="75000"/>
                  </a:schemeClr>
                </a:solidFill>
              </a:defRPr>
            </a:lvl1pPr>
            <a:lvl2pPr marL="2194210" indent="0">
              <a:buNone/>
              <a:defRPr sz="8600">
                <a:solidFill>
                  <a:schemeClr val="tx1">
                    <a:tint val="75000"/>
                  </a:schemeClr>
                </a:solidFill>
              </a:defRPr>
            </a:lvl2pPr>
            <a:lvl3pPr marL="4388419" indent="0">
              <a:buNone/>
              <a:defRPr sz="7700">
                <a:solidFill>
                  <a:schemeClr val="tx1">
                    <a:tint val="75000"/>
                  </a:schemeClr>
                </a:solidFill>
              </a:defRPr>
            </a:lvl3pPr>
            <a:lvl4pPr marL="6582629" indent="0">
              <a:buNone/>
              <a:defRPr sz="6700">
                <a:solidFill>
                  <a:schemeClr val="tx1">
                    <a:tint val="75000"/>
                  </a:schemeClr>
                </a:solidFill>
              </a:defRPr>
            </a:lvl4pPr>
            <a:lvl5pPr marL="8776834" indent="0">
              <a:buNone/>
              <a:defRPr sz="6700">
                <a:solidFill>
                  <a:schemeClr val="tx1">
                    <a:tint val="75000"/>
                  </a:schemeClr>
                </a:solidFill>
              </a:defRPr>
            </a:lvl5pPr>
            <a:lvl6pPr marL="10971043" indent="0">
              <a:buNone/>
              <a:defRPr sz="6700">
                <a:solidFill>
                  <a:schemeClr val="tx1">
                    <a:tint val="75000"/>
                  </a:schemeClr>
                </a:solidFill>
              </a:defRPr>
            </a:lvl6pPr>
            <a:lvl7pPr marL="13165253" indent="0">
              <a:buNone/>
              <a:defRPr sz="6700">
                <a:solidFill>
                  <a:schemeClr val="tx1">
                    <a:tint val="75000"/>
                  </a:schemeClr>
                </a:solidFill>
              </a:defRPr>
            </a:lvl7pPr>
            <a:lvl8pPr marL="15359462" indent="0">
              <a:buNone/>
              <a:defRPr sz="6700">
                <a:solidFill>
                  <a:schemeClr val="tx1">
                    <a:tint val="75000"/>
                  </a:schemeClr>
                </a:solidFill>
              </a:defRPr>
            </a:lvl8pPr>
            <a:lvl9pPr marL="17553672"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7D52C-F46A-4311-B276-9928EBD067A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47583E-6873-45B4-817B-2C447B9ED12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210" indent="0">
              <a:buNone/>
              <a:defRPr sz="9600" b="1"/>
            </a:lvl2pPr>
            <a:lvl3pPr marL="4388419" indent="0">
              <a:buNone/>
              <a:defRPr sz="8600" b="1"/>
            </a:lvl3pPr>
            <a:lvl4pPr marL="6582629" indent="0">
              <a:buNone/>
              <a:defRPr sz="7700" b="1"/>
            </a:lvl4pPr>
            <a:lvl5pPr marL="8776834" indent="0">
              <a:buNone/>
              <a:defRPr sz="7700" b="1"/>
            </a:lvl5pPr>
            <a:lvl6pPr marL="10971043" indent="0">
              <a:buNone/>
              <a:defRPr sz="7700" b="1"/>
            </a:lvl6pPr>
            <a:lvl7pPr marL="13165253" indent="0">
              <a:buNone/>
              <a:defRPr sz="7700" b="1"/>
            </a:lvl7pPr>
            <a:lvl8pPr marL="15359462" indent="0">
              <a:buNone/>
              <a:defRPr sz="7700" b="1"/>
            </a:lvl8pPr>
            <a:lvl9pPr marL="17553672"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210" indent="0">
              <a:buNone/>
              <a:defRPr sz="9600" b="1"/>
            </a:lvl2pPr>
            <a:lvl3pPr marL="4388419" indent="0">
              <a:buNone/>
              <a:defRPr sz="8600" b="1"/>
            </a:lvl3pPr>
            <a:lvl4pPr marL="6582629" indent="0">
              <a:buNone/>
              <a:defRPr sz="7700" b="1"/>
            </a:lvl4pPr>
            <a:lvl5pPr marL="8776834" indent="0">
              <a:buNone/>
              <a:defRPr sz="7700" b="1"/>
            </a:lvl5pPr>
            <a:lvl6pPr marL="10971043" indent="0">
              <a:buNone/>
              <a:defRPr sz="7700" b="1"/>
            </a:lvl6pPr>
            <a:lvl7pPr marL="13165253" indent="0">
              <a:buNone/>
              <a:defRPr sz="7700" b="1"/>
            </a:lvl7pPr>
            <a:lvl8pPr marL="15359462" indent="0">
              <a:buNone/>
              <a:defRPr sz="7700" b="1"/>
            </a:lvl8pPr>
            <a:lvl9pPr marL="17553672"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9B555D-80E6-40BA-99DA-C3B906AAD7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986A8B-8811-4C65-9F86-BA9E41FC33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A351F4-43AC-4426-9702-2848E66EDF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7"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7"/>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7" y="6888487"/>
            <a:ext cx="14439902" cy="22517102"/>
          </a:xfrm>
        </p:spPr>
        <p:txBody>
          <a:bodyPr/>
          <a:lstStyle>
            <a:lvl1pPr marL="0" indent="0">
              <a:buNone/>
              <a:defRPr sz="6700"/>
            </a:lvl1pPr>
            <a:lvl2pPr marL="2194210" indent="0">
              <a:buNone/>
              <a:defRPr sz="5800"/>
            </a:lvl2pPr>
            <a:lvl3pPr marL="4388419" indent="0">
              <a:buNone/>
              <a:defRPr sz="4800"/>
            </a:lvl3pPr>
            <a:lvl4pPr marL="6582629" indent="0">
              <a:buNone/>
              <a:defRPr sz="4300"/>
            </a:lvl4pPr>
            <a:lvl5pPr marL="8776834" indent="0">
              <a:buNone/>
              <a:defRPr sz="4300"/>
            </a:lvl5pPr>
            <a:lvl6pPr marL="10971043" indent="0">
              <a:buNone/>
              <a:defRPr sz="4300"/>
            </a:lvl6pPr>
            <a:lvl7pPr marL="13165253" indent="0">
              <a:buNone/>
              <a:defRPr sz="4300"/>
            </a:lvl7pPr>
            <a:lvl8pPr marL="15359462" indent="0">
              <a:buNone/>
              <a:defRPr sz="4300"/>
            </a:lvl8pPr>
            <a:lvl9pPr marL="17553672"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291E14-7ADF-4ED6-9FA4-348AA5DAB85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210" indent="0">
              <a:buNone/>
              <a:defRPr sz="13400"/>
            </a:lvl2pPr>
            <a:lvl3pPr marL="4388419" indent="0">
              <a:buNone/>
              <a:defRPr sz="11500"/>
            </a:lvl3pPr>
            <a:lvl4pPr marL="6582629" indent="0">
              <a:buNone/>
              <a:defRPr sz="9600"/>
            </a:lvl4pPr>
            <a:lvl5pPr marL="8776834" indent="0">
              <a:buNone/>
              <a:defRPr sz="9600"/>
            </a:lvl5pPr>
            <a:lvl6pPr marL="10971043" indent="0">
              <a:buNone/>
              <a:defRPr sz="9600"/>
            </a:lvl6pPr>
            <a:lvl7pPr marL="13165253" indent="0">
              <a:buNone/>
              <a:defRPr sz="9600"/>
            </a:lvl7pPr>
            <a:lvl8pPr marL="15359462" indent="0">
              <a:buNone/>
              <a:defRPr sz="9600"/>
            </a:lvl8pPr>
            <a:lvl9pPr marL="17553672"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210" indent="0">
              <a:buNone/>
              <a:defRPr sz="5800"/>
            </a:lvl2pPr>
            <a:lvl3pPr marL="4388419" indent="0">
              <a:buNone/>
              <a:defRPr sz="4800"/>
            </a:lvl3pPr>
            <a:lvl4pPr marL="6582629" indent="0">
              <a:buNone/>
              <a:defRPr sz="4300"/>
            </a:lvl4pPr>
            <a:lvl5pPr marL="8776834" indent="0">
              <a:buNone/>
              <a:defRPr sz="4300"/>
            </a:lvl5pPr>
            <a:lvl6pPr marL="10971043" indent="0">
              <a:buNone/>
              <a:defRPr sz="4300"/>
            </a:lvl6pPr>
            <a:lvl7pPr marL="13165253" indent="0">
              <a:buNone/>
              <a:defRPr sz="4300"/>
            </a:lvl7pPr>
            <a:lvl8pPr marL="15359462" indent="0">
              <a:buNone/>
              <a:defRPr sz="4300"/>
            </a:lvl8pPr>
            <a:lvl9pPr marL="17553672"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C4C1BC-DFEF-4405-87A5-E1E5B48A17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840" tIns="219422" rIns="438840" bIns="219422"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7"/>
            <a:ext cx="39502080" cy="21724622"/>
          </a:xfrm>
          <a:prstGeom prst="rect">
            <a:avLst/>
          </a:prstGeom>
        </p:spPr>
        <p:txBody>
          <a:bodyPr vert="horz" lIns="438840" tIns="219422" rIns="438840" bIns="21942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840" tIns="219422" rIns="438840" bIns="219422" rtlCol="0" anchor="ctr"/>
          <a:lstStyle>
            <a:lvl1pPr algn="l">
              <a:defRPr sz="58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840" tIns="219422" rIns="438840" bIns="219422"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840" tIns="219422" rIns="438840" bIns="219422" rtlCol="0" anchor="ctr"/>
          <a:lstStyle>
            <a:lvl1pPr algn="r">
              <a:defRPr sz="5800">
                <a:solidFill>
                  <a:schemeClr val="tx1">
                    <a:tint val="75000"/>
                  </a:schemeClr>
                </a:solidFill>
              </a:defRPr>
            </a:lvl1pPr>
          </a:lstStyle>
          <a:p>
            <a:fld id="{EE5F356B-5F25-4DE3-8E87-864E563FD8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388419" rtl="0" eaLnBrk="1" latinLnBrk="0" hangingPunct="1">
        <a:spcBef>
          <a:spcPct val="0"/>
        </a:spcBef>
        <a:buNone/>
        <a:defRPr sz="21100" kern="1200">
          <a:solidFill>
            <a:schemeClr val="tx1"/>
          </a:solidFill>
          <a:latin typeface="+mj-lt"/>
          <a:ea typeface="+mj-ea"/>
          <a:cs typeface="+mj-cs"/>
        </a:defRPr>
      </a:lvl1pPr>
    </p:titleStyle>
    <p:bodyStyle>
      <a:lvl1pPr marL="1645656" indent="-1645656" algn="l" defTabSz="4388419"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589" indent="-1371379" algn="l" defTabSz="4388419"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5522" indent="-1097102" algn="l" defTabSz="4388419"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79731" indent="-1097102" algn="l" defTabSz="4388419"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3941" indent="-1097102" algn="l" defTabSz="4388419"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8150" indent="-1097102" algn="l" defTabSz="4388419"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2360" indent="-1097102" algn="l" defTabSz="4388419"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6565" indent="-1097102" algn="l" defTabSz="4388419"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0774" indent="-1097102" algn="l" defTabSz="4388419"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419" rtl="0" eaLnBrk="1" latinLnBrk="0" hangingPunct="1">
        <a:defRPr sz="8600" kern="1200">
          <a:solidFill>
            <a:schemeClr val="tx1"/>
          </a:solidFill>
          <a:latin typeface="+mn-lt"/>
          <a:ea typeface="+mn-ea"/>
          <a:cs typeface="+mn-cs"/>
        </a:defRPr>
      </a:lvl1pPr>
      <a:lvl2pPr marL="2194210" algn="l" defTabSz="4388419" rtl="0" eaLnBrk="1" latinLnBrk="0" hangingPunct="1">
        <a:defRPr sz="8600" kern="1200">
          <a:solidFill>
            <a:schemeClr val="tx1"/>
          </a:solidFill>
          <a:latin typeface="+mn-lt"/>
          <a:ea typeface="+mn-ea"/>
          <a:cs typeface="+mn-cs"/>
        </a:defRPr>
      </a:lvl2pPr>
      <a:lvl3pPr marL="4388419" algn="l" defTabSz="4388419" rtl="0" eaLnBrk="1" latinLnBrk="0" hangingPunct="1">
        <a:defRPr sz="8600" kern="1200">
          <a:solidFill>
            <a:schemeClr val="tx1"/>
          </a:solidFill>
          <a:latin typeface="+mn-lt"/>
          <a:ea typeface="+mn-ea"/>
          <a:cs typeface="+mn-cs"/>
        </a:defRPr>
      </a:lvl3pPr>
      <a:lvl4pPr marL="6582629" algn="l" defTabSz="4388419" rtl="0" eaLnBrk="1" latinLnBrk="0" hangingPunct="1">
        <a:defRPr sz="8600" kern="1200">
          <a:solidFill>
            <a:schemeClr val="tx1"/>
          </a:solidFill>
          <a:latin typeface="+mn-lt"/>
          <a:ea typeface="+mn-ea"/>
          <a:cs typeface="+mn-cs"/>
        </a:defRPr>
      </a:lvl4pPr>
      <a:lvl5pPr marL="8776834" algn="l" defTabSz="4388419" rtl="0" eaLnBrk="1" latinLnBrk="0" hangingPunct="1">
        <a:defRPr sz="8600" kern="1200">
          <a:solidFill>
            <a:schemeClr val="tx1"/>
          </a:solidFill>
          <a:latin typeface="+mn-lt"/>
          <a:ea typeface="+mn-ea"/>
          <a:cs typeface="+mn-cs"/>
        </a:defRPr>
      </a:lvl5pPr>
      <a:lvl6pPr marL="10971043" algn="l" defTabSz="4388419" rtl="0" eaLnBrk="1" latinLnBrk="0" hangingPunct="1">
        <a:defRPr sz="8600" kern="1200">
          <a:solidFill>
            <a:schemeClr val="tx1"/>
          </a:solidFill>
          <a:latin typeface="+mn-lt"/>
          <a:ea typeface="+mn-ea"/>
          <a:cs typeface="+mn-cs"/>
        </a:defRPr>
      </a:lvl6pPr>
      <a:lvl7pPr marL="13165253" algn="l" defTabSz="4388419" rtl="0" eaLnBrk="1" latinLnBrk="0" hangingPunct="1">
        <a:defRPr sz="8600" kern="1200">
          <a:solidFill>
            <a:schemeClr val="tx1"/>
          </a:solidFill>
          <a:latin typeface="+mn-lt"/>
          <a:ea typeface="+mn-ea"/>
          <a:cs typeface="+mn-cs"/>
        </a:defRPr>
      </a:lvl7pPr>
      <a:lvl8pPr marL="15359462" algn="l" defTabSz="4388419" rtl="0" eaLnBrk="1" latinLnBrk="0" hangingPunct="1">
        <a:defRPr sz="8600" kern="1200">
          <a:solidFill>
            <a:schemeClr val="tx1"/>
          </a:solidFill>
          <a:latin typeface="+mn-lt"/>
          <a:ea typeface="+mn-ea"/>
          <a:cs typeface="+mn-cs"/>
        </a:defRPr>
      </a:lvl8pPr>
      <a:lvl9pPr marL="17553672" algn="l" defTabSz="4388419"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194" name="Text Box 146"/>
          <p:cNvSpPr txBox="1">
            <a:spLocks noChangeArrowheads="1"/>
          </p:cNvSpPr>
          <p:nvPr/>
        </p:nvSpPr>
        <p:spPr bwMode="auto">
          <a:xfrm>
            <a:off x="685800" y="430201"/>
            <a:ext cx="35661600" cy="2770199"/>
          </a:xfrm>
          <a:prstGeom prst="rect">
            <a:avLst/>
          </a:prstGeom>
          <a:solidFill>
            <a:schemeClr val="tx2">
              <a:lumMod val="60000"/>
              <a:lumOff val="40000"/>
            </a:schemeClr>
          </a:solidFill>
          <a:ln w="9525">
            <a:solidFill>
              <a:schemeClr val="tx1"/>
            </a:solidFill>
            <a:miter lim="800000"/>
            <a:headEnd/>
            <a:tailEnd/>
          </a:ln>
          <a:effectLst/>
        </p:spPr>
        <p:txBody>
          <a:bodyPr wrap="square" lIns="61170" tIns="30584" rIns="61170" bIns="30584">
            <a:spAutoFit/>
          </a:bodyPr>
          <a:lstStyle/>
          <a:p>
            <a:pPr algn="ctr" defTabSz="612775"/>
            <a:r>
              <a:rPr lang="en-US" sz="7600" b="1" dirty="0" smtClean="0">
                <a:solidFill>
                  <a:schemeClr val="bg1"/>
                </a:solidFill>
                <a:effectLst/>
                <a:latin typeface="Arial" charset="0"/>
              </a:rPr>
              <a:t>Influenza Vaccination Coverage Among Healthcare Workers – Maine, 2012</a:t>
            </a:r>
          </a:p>
          <a:p>
            <a:pPr algn="ctr" defTabSz="612775"/>
            <a:r>
              <a:rPr lang="en-US" sz="6000" b="1" dirty="0" smtClean="0">
                <a:solidFill>
                  <a:schemeClr val="bg1"/>
                </a:solidFill>
                <a:effectLst/>
                <a:latin typeface="Arial" charset="0"/>
              </a:rPr>
              <a:t>Susan E. Manning, MD, MPH, Sara Robinson, MPH, Stephen D. Sears, MD, MPH</a:t>
            </a:r>
            <a:endParaRPr lang="en-US" sz="5400" b="1" dirty="0" smtClean="0">
              <a:solidFill>
                <a:schemeClr val="bg1"/>
              </a:solidFill>
              <a:effectLst/>
              <a:latin typeface="Arial" charset="0"/>
            </a:endParaRPr>
          </a:p>
          <a:p>
            <a:pPr algn="ctr" defTabSz="612775"/>
            <a:r>
              <a:rPr lang="en-US" sz="4000" b="1" i="1" dirty="0" smtClean="0">
                <a:solidFill>
                  <a:schemeClr val="bg1"/>
                </a:solidFill>
                <a:effectLst/>
                <a:latin typeface="Arial" charset="0"/>
              </a:rPr>
              <a:t>Maine Center for Disease Control and Prevention</a:t>
            </a:r>
            <a:endParaRPr lang="en-US" sz="3600" b="1" dirty="0">
              <a:solidFill>
                <a:schemeClr val="bg1"/>
              </a:solidFill>
              <a:effectLst/>
              <a:latin typeface="Arial" charset="0"/>
            </a:endParaRPr>
          </a:p>
        </p:txBody>
      </p:sp>
      <p:sp>
        <p:nvSpPr>
          <p:cNvPr id="2196" name="Text Box 148"/>
          <p:cNvSpPr txBox="1">
            <a:spLocks noChangeArrowheads="1"/>
          </p:cNvSpPr>
          <p:nvPr/>
        </p:nvSpPr>
        <p:spPr bwMode="auto">
          <a:xfrm>
            <a:off x="19865975" y="4710113"/>
            <a:ext cx="431800" cy="1084262"/>
          </a:xfrm>
          <a:prstGeom prst="rect">
            <a:avLst/>
          </a:prstGeom>
          <a:noFill/>
          <a:ln w="9525">
            <a:noFill/>
            <a:miter lim="800000"/>
            <a:headEnd/>
            <a:tailEnd/>
          </a:ln>
          <a:effectLst/>
        </p:spPr>
        <p:txBody>
          <a:bodyPr wrap="none" lIns="215405" tIns="107703" rIns="215405" bIns="107703">
            <a:spAutoFit/>
          </a:bodyPr>
          <a:lstStyle/>
          <a:p>
            <a:pPr defTabSz="2154238"/>
            <a:endParaRPr lang="en-US" sz="5700">
              <a:effectLst/>
            </a:endParaRPr>
          </a:p>
        </p:txBody>
      </p:sp>
      <p:sp>
        <p:nvSpPr>
          <p:cNvPr id="2198" name="Text Box 150"/>
          <p:cNvSpPr txBox="1">
            <a:spLocks noChangeArrowheads="1"/>
          </p:cNvSpPr>
          <p:nvPr/>
        </p:nvSpPr>
        <p:spPr bwMode="auto">
          <a:xfrm>
            <a:off x="31589502" y="11028878"/>
            <a:ext cx="11599864" cy="10051983"/>
          </a:xfrm>
          <a:prstGeom prst="rect">
            <a:avLst/>
          </a:prstGeom>
          <a:solidFill>
            <a:schemeClr val="bg1"/>
          </a:solidFill>
          <a:ln w="12700" cmpd="thinThick">
            <a:solidFill>
              <a:schemeClr val="tx1"/>
            </a:solidFill>
            <a:miter lim="800000"/>
            <a:headEnd/>
            <a:tailEnd/>
          </a:ln>
          <a:effectLst/>
        </p:spPr>
        <p:txBody>
          <a:bodyPr wrap="square" lIns="228600" tIns="100584" rIns="228600" bIns="100584">
            <a:spAutoFit/>
          </a:bodyPr>
          <a:lstStyle/>
          <a:p>
            <a:pPr defTabSz="2154238">
              <a:buFont typeface="Arial" pitchFamily="34" charset="0"/>
              <a:buChar char="•"/>
            </a:pPr>
            <a:r>
              <a:rPr lang="en-US" sz="2800" dirty="0" smtClean="0">
                <a:effectLst/>
              </a:rPr>
              <a:t>  </a:t>
            </a:r>
            <a:r>
              <a:rPr lang="en-US" sz="3200" dirty="0" smtClean="0">
                <a:effectLst/>
              </a:rPr>
              <a:t>Health care workers are the first line of defense in diagnosing, treating, and preventing further spread of the influenza virus</a:t>
            </a:r>
          </a:p>
          <a:p>
            <a:pPr defTabSz="2154238">
              <a:buFont typeface="Arial" pitchFamily="34" charset="0"/>
              <a:buChar char="•"/>
            </a:pPr>
            <a:endParaRPr lang="en-US" sz="3200" dirty="0" smtClean="0">
              <a:effectLst/>
            </a:endParaRPr>
          </a:p>
          <a:p>
            <a:pPr defTabSz="2154238">
              <a:buFont typeface="Arial" pitchFamily="34" charset="0"/>
              <a:buChar char="•"/>
            </a:pPr>
            <a:r>
              <a:rPr lang="en-US" sz="3200" dirty="0" smtClean="0">
                <a:effectLst/>
              </a:rPr>
              <a:t> Six Maine hospitals met or exceeded the </a:t>
            </a:r>
            <a:r>
              <a:rPr lang="en-US" sz="3200" i="1" dirty="0" smtClean="0">
                <a:effectLst/>
              </a:rPr>
              <a:t>Healthy People 2020</a:t>
            </a:r>
            <a:r>
              <a:rPr lang="en-US" sz="3200" dirty="0" smtClean="0">
                <a:effectLst/>
              </a:rPr>
              <a:t>  (</a:t>
            </a:r>
            <a:r>
              <a:rPr lang="en-US" sz="3200" i="1" dirty="0" smtClean="0">
                <a:effectLst/>
              </a:rPr>
              <a:t>HP2020)</a:t>
            </a:r>
            <a:r>
              <a:rPr lang="en-US" sz="3200" dirty="0" smtClean="0">
                <a:effectLst/>
              </a:rPr>
              <a:t> objective of 90% HCW influenza vaccine coverage </a:t>
            </a:r>
          </a:p>
          <a:p>
            <a:pPr defTabSz="2154238">
              <a:buFont typeface="Arial" pitchFamily="34" charset="0"/>
              <a:buChar char="•"/>
            </a:pPr>
            <a:endParaRPr lang="en-US" sz="3200" dirty="0" smtClean="0">
              <a:effectLst/>
            </a:endParaRPr>
          </a:p>
          <a:p>
            <a:pPr defTabSz="2154238">
              <a:buFont typeface="Arial" pitchFamily="34" charset="0"/>
              <a:buChar char="•"/>
            </a:pPr>
            <a:r>
              <a:rPr lang="en-US" sz="3200" dirty="0" smtClean="0">
                <a:effectLst/>
              </a:rPr>
              <a:t> Nine additional hospitals fell just short of the HP2020 goal, achieving vaccination  coverage between 85-90%</a:t>
            </a:r>
          </a:p>
          <a:p>
            <a:pPr defTabSz="2154238">
              <a:buFont typeface="Arial" pitchFamily="34" charset="0"/>
              <a:buChar char="•"/>
            </a:pPr>
            <a:endParaRPr lang="en-US" sz="3200" dirty="0" smtClean="0">
              <a:effectLst/>
            </a:endParaRPr>
          </a:p>
          <a:p>
            <a:pPr defTabSz="2154238">
              <a:buFont typeface="Arial" pitchFamily="34" charset="0"/>
              <a:buChar char="•"/>
            </a:pPr>
            <a:r>
              <a:rPr lang="en-US" sz="3200" dirty="0" smtClean="0">
                <a:effectLst/>
              </a:rPr>
              <a:t> Additional work is needed to ensure all Maine hospitals achieve the </a:t>
            </a:r>
            <a:r>
              <a:rPr lang="en-US" sz="3200" i="1" dirty="0" smtClean="0">
                <a:effectLst/>
              </a:rPr>
              <a:t>HP2020 </a:t>
            </a:r>
            <a:r>
              <a:rPr lang="en-US" sz="3200" dirty="0" smtClean="0">
                <a:effectLst/>
              </a:rPr>
              <a:t>objective</a:t>
            </a:r>
          </a:p>
          <a:p>
            <a:pPr defTabSz="2154238"/>
            <a:r>
              <a:rPr lang="en-US" sz="3200" dirty="0" smtClean="0">
                <a:effectLst/>
              </a:rPr>
              <a:t> </a:t>
            </a:r>
          </a:p>
          <a:p>
            <a:pPr defTabSz="2154238">
              <a:buFont typeface="Arial" pitchFamily="34" charset="0"/>
              <a:buChar char="•"/>
            </a:pPr>
            <a:r>
              <a:rPr lang="en-US" sz="3200" dirty="0" smtClean="0">
                <a:effectLst/>
              </a:rPr>
              <a:t> Tracking HCW influenza vaccination coverage can be an important component of a systematic approach to protecting patients and workers</a:t>
            </a:r>
          </a:p>
          <a:p>
            <a:pPr defTabSz="2154238"/>
            <a:r>
              <a:rPr lang="en-US" sz="3200" dirty="0" smtClean="0">
                <a:effectLst/>
              </a:rPr>
              <a:t> </a:t>
            </a:r>
          </a:p>
          <a:p>
            <a:pPr defTabSz="2154238">
              <a:buFont typeface="Arial" pitchFamily="34" charset="0"/>
              <a:buChar char="•"/>
            </a:pPr>
            <a:r>
              <a:rPr lang="en-US" sz="3200" dirty="0" smtClean="0">
                <a:effectLst/>
              </a:rPr>
              <a:t> Maine healthcare facilities are urged to use these results and the sharing of lessons learned from facilities with the highest coverage levels to inform their efforts to improve HCW influenza vaccination coverage for </a:t>
            </a:r>
            <a:r>
              <a:rPr lang="en-US" sz="3200" smtClean="0">
                <a:effectLst/>
              </a:rPr>
              <a:t>upcoming seasons</a:t>
            </a:r>
            <a:endParaRPr lang="en-US" sz="3200" dirty="0" smtClean="0">
              <a:effectLst/>
            </a:endParaRPr>
          </a:p>
        </p:txBody>
      </p:sp>
      <p:sp>
        <p:nvSpPr>
          <p:cNvPr id="2199" name="Text Box 151"/>
          <p:cNvSpPr txBox="1">
            <a:spLocks noChangeArrowheads="1"/>
          </p:cNvSpPr>
          <p:nvPr/>
        </p:nvSpPr>
        <p:spPr bwMode="auto">
          <a:xfrm>
            <a:off x="14973300" y="5105400"/>
            <a:ext cx="15849600" cy="4142673"/>
          </a:xfrm>
          <a:prstGeom prst="rect">
            <a:avLst/>
          </a:prstGeom>
          <a:solidFill>
            <a:schemeClr val="bg1"/>
          </a:solidFill>
          <a:ln w="12700" cmpd="thinThick">
            <a:solidFill>
              <a:schemeClr val="tx1"/>
            </a:solidFill>
            <a:miter lim="800000"/>
            <a:headEnd/>
            <a:tailEnd/>
          </a:ln>
          <a:effectLst/>
        </p:spPr>
        <p:txBody>
          <a:bodyPr wrap="square" lIns="228600" tIns="100584" rIns="228600" bIns="100584">
            <a:spAutoFit/>
          </a:bodyPr>
          <a:lstStyle/>
          <a:p>
            <a:pPr>
              <a:buFont typeface="Arial" pitchFamily="34" charset="0"/>
              <a:buChar char="•"/>
            </a:pPr>
            <a:r>
              <a:rPr lang="en-US" sz="3200" dirty="0" smtClean="0">
                <a:effectLst/>
              </a:rPr>
              <a:t> Coverage data for paid employees were obtained from all 40 facilities surveyed </a:t>
            </a:r>
          </a:p>
          <a:p>
            <a:endParaRPr lang="en-US" sz="3200" dirty="0" smtClean="0">
              <a:effectLst/>
            </a:endParaRPr>
          </a:p>
          <a:p>
            <a:pPr>
              <a:buFont typeface="Arial" pitchFamily="34" charset="0"/>
              <a:buChar char="•"/>
            </a:pPr>
            <a:r>
              <a:rPr lang="en-US" sz="3200" dirty="0" smtClean="0">
                <a:effectLst/>
              </a:rPr>
              <a:t> The statewide average HCW influenza vaccination coverage was 77.1%</a:t>
            </a:r>
          </a:p>
          <a:p>
            <a:pPr>
              <a:buFont typeface="Arial" pitchFamily="34" charset="0"/>
              <a:buChar char="•"/>
            </a:pPr>
            <a:endParaRPr lang="en-US" sz="3200" dirty="0" smtClean="0">
              <a:effectLst/>
            </a:endParaRPr>
          </a:p>
          <a:p>
            <a:pPr>
              <a:buFont typeface="Arial" pitchFamily="34" charset="0"/>
              <a:buChar char="•"/>
            </a:pPr>
            <a:r>
              <a:rPr lang="en-US" sz="3200" dirty="0" smtClean="0">
                <a:effectLst/>
              </a:rPr>
              <a:t> The range of HCW influenza vaccination coverage was 50.0 – 97.5%</a:t>
            </a:r>
          </a:p>
          <a:p>
            <a:pPr>
              <a:buFont typeface="Arial" pitchFamily="34" charset="0"/>
              <a:buChar char="•"/>
            </a:pPr>
            <a:endParaRPr lang="en-US" sz="3200" dirty="0" smtClean="0">
              <a:effectLst/>
            </a:endParaRPr>
          </a:p>
          <a:p>
            <a:pPr>
              <a:buFont typeface="Arial" pitchFamily="34" charset="0"/>
              <a:buChar char="•"/>
            </a:pPr>
            <a:r>
              <a:rPr lang="en-US" sz="3200" dirty="0" smtClean="0">
                <a:effectLst/>
              </a:rPr>
              <a:t> 22 facilities had coverage levels greater than the state average, while 18 were below the state average</a:t>
            </a:r>
          </a:p>
        </p:txBody>
      </p:sp>
      <p:sp>
        <p:nvSpPr>
          <p:cNvPr id="2200" name="Text Box 152"/>
          <p:cNvSpPr txBox="1">
            <a:spLocks noChangeArrowheads="1"/>
          </p:cNvSpPr>
          <p:nvPr/>
        </p:nvSpPr>
        <p:spPr bwMode="auto">
          <a:xfrm>
            <a:off x="31572674" y="29307169"/>
            <a:ext cx="11597640" cy="1188018"/>
          </a:xfrm>
          <a:prstGeom prst="rect">
            <a:avLst/>
          </a:prstGeom>
          <a:solidFill>
            <a:schemeClr val="bg1"/>
          </a:solidFill>
          <a:ln w="12700" cmpd="thinThick">
            <a:solidFill>
              <a:schemeClr val="tx1"/>
            </a:solidFill>
            <a:miter lim="800000"/>
            <a:headEnd/>
            <a:tailEnd/>
          </a:ln>
          <a:effectLst/>
        </p:spPr>
        <p:txBody>
          <a:bodyPr wrap="square" lIns="228600" tIns="100584" rIns="228600" bIns="100584">
            <a:spAutoFit/>
          </a:bodyPr>
          <a:lstStyle/>
          <a:p>
            <a:pPr>
              <a:buFont typeface="Arial" pitchFamily="34" charset="0"/>
              <a:buChar char="•"/>
            </a:pPr>
            <a:r>
              <a:rPr lang="en-US" sz="3200" dirty="0" smtClean="0">
                <a:effectLst/>
              </a:rPr>
              <a:t> The authors thank Sherry Hallett and Lori Wolanski (Maine CDC) and Sandra Parker (Maine Hospital Association).</a:t>
            </a:r>
            <a:endParaRPr lang="en-US" sz="3200" dirty="0">
              <a:solidFill>
                <a:srgbClr val="FF0000"/>
              </a:solidFill>
              <a:effectLst/>
            </a:endParaRPr>
          </a:p>
        </p:txBody>
      </p:sp>
      <p:sp>
        <p:nvSpPr>
          <p:cNvPr id="2209" name="Text Box 161"/>
          <p:cNvSpPr txBox="1">
            <a:spLocks noChangeArrowheads="1"/>
          </p:cNvSpPr>
          <p:nvPr/>
        </p:nvSpPr>
        <p:spPr bwMode="auto">
          <a:xfrm>
            <a:off x="666750" y="11822390"/>
            <a:ext cx="13182600" cy="1680460"/>
          </a:xfrm>
          <a:prstGeom prst="rect">
            <a:avLst/>
          </a:prstGeom>
          <a:solidFill>
            <a:schemeClr val="bg1"/>
          </a:solidFill>
          <a:ln w="12700" cmpd="thinThick">
            <a:solidFill>
              <a:schemeClr val="tx1"/>
            </a:solidFill>
            <a:miter lim="800000"/>
            <a:headEnd/>
            <a:tailEnd/>
          </a:ln>
          <a:effectLst/>
        </p:spPr>
        <p:txBody>
          <a:bodyPr wrap="square" lIns="228600" tIns="100584" rIns="228600" bIns="100584">
            <a:spAutoFit/>
          </a:bodyPr>
          <a:lstStyle/>
          <a:p>
            <a:pPr defTabSz="612775"/>
            <a:r>
              <a:rPr lang="en-US" sz="3200" dirty="0" smtClean="0">
                <a:effectLst/>
              </a:rPr>
              <a:t>The objective of this project was to improve Maine CDC’s process for collecting influenza vaccination coverage data and reporting the information back to Maine hospitals</a:t>
            </a:r>
          </a:p>
        </p:txBody>
      </p:sp>
      <p:sp>
        <p:nvSpPr>
          <p:cNvPr id="2210" name="Text Box 162"/>
          <p:cNvSpPr txBox="1">
            <a:spLocks noChangeArrowheads="1"/>
          </p:cNvSpPr>
          <p:nvPr/>
        </p:nvSpPr>
        <p:spPr bwMode="auto">
          <a:xfrm>
            <a:off x="685800" y="3962400"/>
            <a:ext cx="13182600" cy="838200"/>
          </a:xfrm>
          <a:prstGeom prst="rect">
            <a:avLst/>
          </a:prstGeom>
          <a:solidFill>
            <a:schemeClr val="tx2">
              <a:lumMod val="40000"/>
              <a:lumOff val="60000"/>
            </a:schemeClr>
          </a:solidFill>
          <a:ln w="9525">
            <a:solidFill>
              <a:schemeClr val="tx1"/>
            </a:solidFill>
            <a:miter lim="800000"/>
            <a:headEnd/>
            <a:tailEnd/>
          </a:ln>
          <a:effectLst/>
        </p:spPr>
        <p:txBody>
          <a:bodyPr wrap="square">
            <a:spAutoFit/>
          </a:bodyPr>
          <a:lstStyle/>
          <a:p>
            <a:pPr algn="ctr"/>
            <a:r>
              <a:rPr lang="en-US" sz="4800" b="1" dirty="0" smtClean="0">
                <a:solidFill>
                  <a:schemeClr val="bg1"/>
                </a:solidFill>
                <a:effectLst/>
              </a:rPr>
              <a:t>BACKGROUND</a:t>
            </a:r>
            <a:endParaRPr lang="en-US" sz="3600" b="1" dirty="0">
              <a:solidFill>
                <a:schemeClr val="bg1"/>
              </a:solidFill>
              <a:effectLst/>
            </a:endParaRPr>
          </a:p>
        </p:txBody>
      </p:sp>
      <p:sp>
        <p:nvSpPr>
          <p:cNvPr id="2211" name="Text Box 163"/>
          <p:cNvSpPr txBox="1">
            <a:spLocks noChangeArrowheads="1"/>
          </p:cNvSpPr>
          <p:nvPr/>
        </p:nvSpPr>
        <p:spPr bwMode="auto">
          <a:xfrm>
            <a:off x="666750" y="10609778"/>
            <a:ext cx="13182600" cy="838200"/>
          </a:xfrm>
          <a:prstGeom prst="rect">
            <a:avLst/>
          </a:prstGeom>
          <a:solidFill>
            <a:schemeClr val="tx2">
              <a:lumMod val="40000"/>
              <a:lumOff val="60000"/>
            </a:schemeClr>
          </a:solidFill>
          <a:ln w="9525">
            <a:solidFill>
              <a:schemeClr val="tx1"/>
            </a:solidFill>
            <a:miter lim="800000"/>
            <a:headEnd/>
            <a:tailEnd/>
          </a:ln>
          <a:effectLst/>
        </p:spPr>
        <p:txBody>
          <a:bodyPr wrap="square">
            <a:spAutoFit/>
          </a:bodyPr>
          <a:lstStyle/>
          <a:p>
            <a:pPr algn="ctr"/>
            <a:r>
              <a:rPr lang="en-US" sz="4800" b="1" dirty="0" smtClean="0">
                <a:solidFill>
                  <a:schemeClr val="bg1"/>
                </a:solidFill>
                <a:effectLst/>
              </a:rPr>
              <a:t>OBJECTIVE</a:t>
            </a:r>
            <a:endParaRPr lang="en-US" sz="3600" b="1" dirty="0">
              <a:solidFill>
                <a:schemeClr val="bg1"/>
              </a:solidFill>
              <a:effectLst/>
            </a:endParaRPr>
          </a:p>
        </p:txBody>
      </p:sp>
      <p:sp>
        <p:nvSpPr>
          <p:cNvPr id="2212" name="Text Box 164"/>
          <p:cNvSpPr txBox="1">
            <a:spLocks noChangeArrowheads="1"/>
          </p:cNvSpPr>
          <p:nvPr/>
        </p:nvSpPr>
        <p:spPr bwMode="auto">
          <a:xfrm>
            <a:off x="14973300" y="3962400"/>
            <a:ext cx="15849600" cy="833438"/>
          </a:xfrm>
          <a:prstGeom prst="rect">
            <a:avLst/>
          </a:prstGeom>
          <a:solidFill>
            <a:schemeClr val="tx2">
              <a:lumMod val="40000"/>
              <a:lumOff val="60000"/>
            </a:schemeClr>
          </a:solidFill>
          <a:ln w="9525">
            <a:solidFill>
              <a:schemeClr val="tx1"/>
            </a:solidFill>
            <a:miter lim="800000"/>
            <a:headEnd/>
            <a:tailEnd/>
          </a:ln>
          <a:effectLst/>
        </p:spPr>
        <p:txBody>
          <a:bodyPr>
            <a:spAutoFit/>
          </a:bodyPr>
          <a:lstStyle/>
          <a:p>
            <a:pPr algn="ctr"/>
            <a:r>
              <a:rPr lang="en-US" sz="4800" b="1" dirty="0" smtClean="0">
                <a:solidFill>
                  <a:schemeClr val="bg1"/>
                </a:solidFill>
                <a:effectLst/>
              </a:rPr>
              <a:t>RESULTS</a:t>
            </a:r>
            <a:endParaRPr lang="en-US" sz="3600" b="1" dirty="0">
              <a:solidFill>
                <a:schemeClr val="bg1"/>
              </a:solidFill>
              <a:effectLst/>
            </a:endParaRPr>
          </a:p>
        </p:txBody>
      </p:sp>
      <p:sp>
        <p:nvSpPr>
          <p:cNvPr id="2213" name="Text Box 165"/>
          <p:cNvSpPr txBox="1">
            <a:spLocks noChangeArrowheads="1"/>
          </p:cNvSpPr>
          <p:nvPr/>
        </p:nvSpPr>
        <p:spPr bwMode="auto">
          <a:xfrm>
            <a:off x="31572675" y="9670939"/>
            <a:ext cx="11597639" cy="830997"/>
          </a:xfrm>
          <a:prstGeom prst="rect">
            <a:avLst/>
          </a:prstGeom>
          <a:solidFill>
            <a:schemeClr val="tx2">
              <a:lumMod val="40000"/>
              <a:lumOff val="60000"/>
            </a:schemeClr>
          </a:solidFill>
          <a:ln w="9525">
            <a:solidFill>
              <a:schemeClr val="tx1"/>
            </a:solidFill>
            <a:miter lim="800000"/>
            <a:headEnd/>
            <a:tailEnd/>
          </a:ln>
          <a:effectLst/>
        </p:spPr>
        <p:txBody>
          <a:bodyPr wrap="square">
            <a:spAutoFit/>
          </a:bodyPr>
          <a:lstStyle/>
          <a:p>
            <a:pPr algn="ctr"/>
            <a:r>
              <a:rPr lang="en-US" sz="4800" b="1" dirty="0" smtClean="0">
                <a:solidFill>
                  <a:schemeClr val="bg1"/>
                </a:solidFill>
                <a:effectLst/>
              </a:rPr>
              <a:t>CONCLUSIONS</a:t>
            </a:r>
            <a:endParaRPr lang="en-US" sz="3600" b="1" dirty="0">
              <a:solidFill>
                <a:schemeClr val="bg1"/>
              </a:solidFill>
              <a:effectLst/>
            </a:endParaRPr>
          </a:p>
        </p:txBody>
      </p:sp>
      <p:sp>
        <p:nvSpPr>
          <p:cNvPr id="2215" name="Text Box 167"/>
          <p:cNvSpPr txBox="1">
            <a:spLocks noChangeArrowheads="1"/>
          </p:cNvSpPr>
          <p:nvPr/>
        </p:nvSpPr>
        <p:spPr bwMode="auto">
          <a:xfrm>
            <a:off x="31572674" y="28121332"/>
            <a:ext cx="11597640" cy="830997"/>
          </a:xfrm>
          <a:prstGeom prst="rect">
            <a:avLst/>
          </a:prstGeom>
          <a:solidFill>
            <a:schemeClr val="tx2">
              <a:lumMod val="40000"/>
              <a:lumOff val="60000"/>
            </a:schemeClr>
          </a:solidFill>
          <a:ln w="9525">
            <a:solidFill>
              <a:schemeClr val="tx1"/>
            </a:solidFill>
            <a:miter lim="800000"/>
            <a:headEnd/>
            <a:tailEnd/>
          </a:ln>
          <a:effectLst/>
        </p:spPr>
        <p:txBody>
          <a:bodyPr wrap="square">
            <a:spAutoFit/>
          </a:bodyPr>
          <a:lstStyle/>
          <a:p>
            <a:pPr algn="ctr"/>
            <a:r>
              <a:rPr lang="en-US" sz="4800" b="1" dirty="0" smtClean="0">
                <a:solidFill>
                  <a:schemeClr val="bg1"/>
                </a:solidFill>
                <a:effectLst/>
              </a:rPr>
              <a:t>ACKNOWLEDGEMENTS</a:t>
            </a:r>
            <a:endParaRPr lang="en-US" sz="3600" b="1" dirty="0">
              <a:solidFill>
                <a:schemeClr val="bg1"/>
              </a:solidFill>
              <a:effectLst/>
            </a:endParaRPr>
          </a:p>
        </p:txBody>
      </p:sp>
      <p:pic>
        <p:nvPicPr>
          <p:cNvPr id="24" name="Picture 2"/>
          <p:cNvPicPr>
            <a:picLocks noChangeAspect="1" noChangeArrowheads="1"/>
          </p:cNvPicPr>
          <p:nvPr/>
        </p:nvPicPr>
        <p:blipFill>
          <a:blip r:embed="rId2" cstate="print"/>
          <a:srcRect/>
          <a:stretch>
            <a:fillRect/>
          </a:stretch>
        </p:blipFill>
        <p:spPr bwMode="auto">
          <a:xfrm>
            <a:off x="36568062" y="430201"/>
            <a:ext cx="6627813" cy="2789249"/>
          </a:xfrm>
          <a:prstGeom prst="rect">
            <a:avLst/>
          </a:prstGeom>
          <a:noFill/>
          <a:ln w="9525">
            <a:noFill/>
            <a:miter lim="800000"/>
            <a:headEnd/>
            <a:tailEnd/>
          </a:ln>
          <a:effectLst/>
        </p:spPr>
      </p:pic>
      <p:sp>
        <p:nvSpPr>
          <p:cNvPr id="29" name="Text Box 163"/>
          <p:cNvSpPr txBox="1">
            <a:spLocks noChangeArrowheads="1"/>
          </p:cNvSpPr>
          <p:nvPr/>
        </p:nvSpPr>
        <p:spPr bwMode="auto">
          <a:xfrm>
            <a:off x="647700" y="13994548"/>
            <a:ext cx="13182600" cy="830997"/>
          </a:xfrm>
          <a:prstGeom prst="rect">
            <a:avLst/>
          </a:prstGeom>
          <a:solidFill>
            <a:schemeClr val="tx2">
              <a:lumMod val="40000"/>
              <a:lumOff val="60000"/>
            </a:schemeClr>
          </a:solidFill>
          <a:ln w="9525">
            <a:solidFill>
              <a:schemeClr val="tx1"/>
            </a:solidFill>
            <a:miter lim="800000"/>
            <a:headEnd/>
            <a:tailEnd/>
          </a:ln>
          <a:effectLst/>
        </p:spPr>
        <p:txBody>
          <a:bodyPr wrap="square">
            <a:spAutoFit/>
          </a:bodyPr>
          <a:lstStyle/>
          <a:p>
            <a:pPr algn="ctr"/>
            <a:r>
              <a:rPr lang="en-US" sz="4800" b="1" dirty="0" smtClean="0">
                <a:solidFill>
                  <a:schemeClr val="bg1"/>
                </a:solidFill>
                <a:effectLst/>
              </a:rPr>
              <a:t>METHODS</a:t>
            </a:r>
            <a:endParaRPr lang="en-US" sz="3600" b="1" dirty="0">
              <a:solidFill>
                <a:schemeClr val="bg1"/>
              </a:solidFill>
              <a:effectLst/>
            </a:endParaRPr>
          </a:p>
        </p:txBody>
      </p:sp>
      <p:sp>
        <p:nvSpPr>
          <p:cNvPr id="36" name="TextBox 35"/>
          <p:cNvSpPr txBox="1"/>
          <p:nvPr/>
        </p:nvSpPr>
        <p:spPr>
          <a:xfrm>
            <a:off x="647700" y="15240000"/>
            <a:ext cx="13182600" cy="4524315"/>
          </a:xfrm>
          <a:prstGeom prst="rect">
            <a:avLst/>
          </a:prstGeom>
          <a:solidFill>
            <a:sysClr val="window" lastClr="FFFFFF"/>
          </a:solidFill>
          <a:ln w="12700">
            <a:solidFill>
              <a:schemeClr val="tx1"/>
            </a:solidFill>
          </a:ln>
        </p:spPr>
        <p:txBody>
          <a:bodyPr wrap="square" rtlCol="0">
            <a:spAutoFit/>
          </a:bodyPr>
          <a:lstStyle/>
          <a:p>
            <a:pPr>
              <a:buFont typeface="Arial" pitchFamily="34" charset="0"/>
              <a:buChar char="•"/>
            </a:pPr>
            <a:r>
              <a:rPr lang="en-US" sz="3200" dirty="0" smtClean="0">
                <a:effectLst/>
              </a:rPr>
              <a:t> Maine CDC collaborated with Maine Hospital Association and Maine Infection Prevention Collaborative to refine and standardize the process for collecting HCW influenza vaccination coverage data</a:t>
            </a:r>
          </a:p>
          <a:p>
            <a:r>
              <a:rPr lang="en-US" sz="3200" dirty="0" smtClean="0">
                <a:effectLst/>
              </a:rPr>
              <a:t> </a:t>
            </a:r>
          </a:p>
          <a:p>
            <a:pPr>
              <a:buFont typeface="Arial" pitchFamily="34" charset="0"/>
              <a:buChar char="•"/>
            </a:pPr>
            <a:r>
              <a:rPr lang="en-US" sz="3200" dirty="0" smtClean="0">
                <a:effectLst/>
              </a:rPr>
              <a:t> Coverage levels were calculated as the number of employees vaccinated either at the facility or elsewhere divided by the total number of paid employees </a:t>
            </a:r>
          </a:p>
          <a:p>
            <a:pPr>
              <a:buFont typeface="Arial" pitchFamily="34" charset="0"/>
              <a:buChar char="•"/>
            </a:pPr>
            <a:endParaRPr lang="en-US" sz="3200" dirty="0" smtClean="0">
              <a:effectLst/>
            </a:endParaRPr>
          </a:p>
          <a:p>
            <a:pPr>
              <a:buFont typeface="Arial" pitchFamily="34" charset="0"/>
              <a:buChar char="•"/>
            </a:pPr>
            <a:r>
              <a:rPr lang="en-US" sz="3200" dirty="0" smtClean="0">
                <a:effectLst/>
              </a:rPr>
              <a:t> All 37 acute care facilities, and 3 psychiatric facilities were included</a:t>
            </a:r>
            <a:endParaRPr lang="en-US" sz="3200" dirty="0">
              <a:effectLst/>
            </a:endParaRPr>
          </a:p>
        </p:txBody>
      </p:sp>
      <p:sp>
        <p:nvSpPr>
          <p:cNvPr id="41" name="Text Box 167"/>
          <p:cNvSpPr txBox="1">
            <a:spLocks noChangeArrowheads="1"/>
          </p:cNvSpPr>
          <p:nvPr/>
        </p:nvSpPr>
        <p:spPr bwMode="auto">
          <a:xfrm>
            <a:off x="31572674" y="22733853"/>
            <a:ext cx="11623201" cy="830997"/>
          </a:xfrm>
          <a:prstGeom prst="rect">
            <a:avLst/>
          </a:prstGeom>
          <a:solidFill>
            <a:schemeClr val="tx2">
              <a:lumMod val="40000"/>
              <a:lumOff val="60000"/>
            </a:schemeClr>
          </a:solidFill>
          <a:ln w="9525">
            <a:solidFill>
              <a:schemeClr val="tx1"/>
            </a:solidFill>
            <a:miter lim="800000"/>
            <a:headEnd/>
            <a:tailEnd/>
          </a:ln>
          <a:effectLst/>
        </p:spPr>
        <p:txBody>
          <a:bodyPr wrap="square">
            <a:spAutoFit/>
          </a:bodyPr>
          <a:lstStyle/>
          <a:p>
            <a:pPr algn="ctr"/>
            <a:r>
              <a:rPr lang="en-US" sz="4800" b="1" dirty="0" smtClean="0">
                <a:solidFill>
                  <a:schemeClr val="bg1"/>
                </a:solidFill>
                <a:effectLst/>
              </a:rPr>
              <a:t>NEXT STEPS</a:t>
            </a:r>
            <a:endParaRPr lang="en-US" sz="4800" b="1" dirty="0">
              <a:solidFill>
                <a:schemeClr val="bg1"/>
              </a:solidFill>
              <a:effectLst/>
            </a:endParaRPr>
          </a:p>
        </p:txBody>
      </p:sp>
      <p:sp>
        <p:nvSpPr>
          <p:cNvPr id="42" name="Text Box 152"/>
          <p:cNvSpPr txBox="1">
            <a:spLocks noChangeArrowheads="1"/>
          </p:cNvSpPr>
          <p:nvPr/>
        </p:nvSpPr>
        <p:spPr bwMode="auto">
          <a:xfrm>
            <a:off x="31572675" y="24079200"/>
            <a:ext cx="11623200" cy="3157788"/>
          </a:xfrm>
          <a:prstGeom prst="rect">
            <a:avLst/>
          </a:prstGeom>
          <a:solidFill>
            <a:schemeClr val="bg1"/>
          </a:solidFill>
          <a:ln w="12700" cmpd="thinThick">
            <a:solidFill>
              <a:schemeClr val="tx1"/>
            </a:solidFill>
            <a:miter lim="800000"/>
            <a:headEnd/>
            <a:tailEnd/>
          </a:ln>
          <a:effectLst/>
        </p:spPr>
        <p:txBody>
          <a:bodyPr wrap="square" lIns="228600" tIns="100584" rIns="228600" bIns="100584">
            <a:spAutoFit/>
          </a:bodyPr>
          <a:lstStyle/>
          <a:p>
            <a:pPr>
              <a:buFont typeface="Arial" pitchFamily="34" charset="0"/>
              <a:buChar char="•"/>
            </a:pPr>
            <a:r>
              <a:rPr lang="en-US" sz="2800" dirty="0" smtClean="0">
                <a:effectLst/>
              </a:rPr>
              <a:t> </a:t>
            </a:r>
            <a:r>
              <a:rPr lang="en-US" sz="3200" dirty="0" smtClean="0">
                <a:effectLst/>
              </a:rPr>
              <a:t>Maine CDC will continue to work with partner organizations and Maine hospitals to improve influenza vaccination of HCW </a:t>
            </a:r>
          </a:p>
          <a:p>
            <a:pPr>
              <a:buFont typeface="Arial" pitchFamily="34" charset="0"/>
              <a:buChar char="•"/>
            </a:pPr>
            <a:endParaRPr lang="en-US" sz="3200" dirty="0" smtClean="0">
              <a:effectLst/>
            </a:endParaRPr>
          </a:p>
          <a:p>
            <a:pPr>
              <a:buFont typeface="Arial" pitchFamily="34" charset="0"/>
              <a:buChar char="•"/>
            </a:pPr>
            <a:r>
              <a:rPr lang="en-US" sz="3200" dirty="0" smtClean="0">
                <a:effectLst/>
              </a:rPr>
              <a:t> Maine CDC plans to focus on improving the reporting of influenza vaccination coverage for both employees and residents of long term care facilities throughout the state</a:t>
            </a:r>
            <a:endParaRPr lang="en-US" sz="2800" dirty="0" smtClean="0">
              <a:effectLst/>
            </a:endParaRPr>
          </a:p>
        </p:txBody>
      </p:sp>
      <p:sp>
        <p:nvSpPr>
          <p:cNvPr id="43" name="TextBox 42"/>
          <p:cNvSpPr txBox="1"/>
          <p:nvPr/>
        </p:nvSpPr>
        <p:spPr>
          <a:xfrm>
            <a:off x="685800" y="5105400"/>
            <a:ext cx="13182600" cy="5016758"/>
          </a:xfrm>
          <a:prstGeom prst="rect">
            <a:avLst/>
          </a:prstGeom>
          <a:solidFill>
            <a:schemeClr val="bg1"/>
          </a:solidFill>
          <a:ln w="12700">
            <a:solidFill>
              <a:schemeClr val="tx1"/>
            </a:solidFill>
          </a:ln>
        </p:spPr>
        <p:txBody>
          <a:bodyPr wrap="square" rtlCol="0">
            <a:spAutoFit/>
          </a:bodyPr>
          <a:lstStyle/>
          <a:p>
            <a:pPr>
              <a:buFont typeface="Arial" pitchFamily="34" charset="0"/>
              <a:buChar char="•"/>
            </a:pPr>
            <a:r>
              <a:rPr lang="en-US" sz="3200" dirty="0" smtClean="0">
                <a:effectLst/>
              </a:rPr>
              <a:t> Influenza vaccination of healthcare workers (HCW) is a proven strategy to decrease spread of influenza virus to vulnerable patients</a:t>
            </a:r>
          </a:p>
          <a:p>
            <a:r>
              <a:rPr lang="en-US" sz="3200" dirty="0" smtClean="0">
                <a:effectLst/>
              </a:rPr>
              <a:t> </a:t>
            </a:r>
          </a:p>
          <a:p>
            <a:pPr>
              <a:buFont typeface="Arial" pitchFamily="34" charset="0"/>
              <a:buChar char="•"/>
            </a:pPr>
            <a:r>
              <a:rPr lang="en-US" sz="3200" dirty="0" smtClean="0">
                <a:effectLst/>
              </a:rPr>
              <a:t> Increasing numbers of professional organizations have issued policy statements in favor of mandatory vaccination of HCW to promote patient safety, and many facilities have adopted such policies</a:t>
            </a:r>
          </a:p>
          <a:p>
            <a:pPr>
              <a:buFont typeface="Arial" pitchFamily="34" charset="0"/>
              <a:buChar char="•"/>
            </a:pPr>
            <a:endParaRPr lang="en-US" sz="3200" dirty="0" smtClean="0">
              <a:effectLst/>
            </a:endParaRPr>
          </a:p>
          <a:p>
            <a:pPr>
              <a:buFont typeface="Arial" pitchFamily="34" charset="0"/>
              <a:buChar char="•"/>
            </a:pPr>
            <a:r>
              <a:rPr lang="en-US" sz="3200" dirty="0" smtClean="0">
                <a:effectLst/>
              </a:rPr>
              <a:t> Since 2002 Maine state law has required that healthcare facilities report data on seasonal HCW influenza vaccine coverage annually to the Maine Center for Disease Control and Prevention (Maine CDC)</a:t>
            </a:r>
            <a:endParaRPr lang="en-US" sz="3200" dirty="0">
              <a:effectLst/>
            </a:endParaRPr>
          </a:p>
        </p:txBody>
      </p:sp>
      <p:pic>
        <p:nvPicPr>
          <p:cNvPr id="2" name="Picture 2"/>
          <p:cNvPicPr>
            <a:picLocks noChangeAspect="1" noChangeArrowheads="1"/>
          </p:cNvPicPr>
          <p:nvPr/>
        </p:nvPicPr>
        <p:blipFill>
          <a:blip r:embed="rId3" cstate="print"/>
          <a:srcRect/>
          <a:stretch>
            <a:fillRect/>
          </a:stretch>
        </p:blipFill>
        <p:spPr bwMode="auto">
          <a:xfrm>
            <a:off x="2057400" y="20040600"/>
            <a:ext cx="10058400" cy="12307883"/>
          </a:xfrm>
          <a:prstGeom prst="rect">
            <a:avLst/>
          </a:prstGeom>
          <a:noFill/>
          <a:ln w="9525">
            <a:noFill/>
            <a:miter lim="800000"/>
            <a:headEnd/>
            <a:tailEnd/>
          </a:ln>
        </p:spPr>
      </p:pic>
      <p:graphicFrame>
        <p:nvGraphicFramePr>
          <p:cNvPr id="44" name="Chart 43"/>
          <p:cNvGraphicFramePr>
            <a:graphicFrameLocks/>
          </p:cNvGraphicFramePr>
          <p:nvPr>
            <p:extLst>
              <p:ext uri="{D42A27DB-BD31-4B8C-83A1-F6EECF244321}">
                <p14:modId xmlns:p14="http://schemas.microsoft.com/office/powerpoint/2010/main" val="813211675"/>
              </p:ext>
            </p:extLst>
          </p:nvPr>
        </p:nvGraphicFramePr>
        <p:xfrm>
          <a:off x="14973300" y="11409878"/>
          <a:ext cx="15849600" cy="10591800"/>
        </p:xfrm>
        <a:graphic>
          <a:graphicData uri="http://schemas.openxmlformats.org/drawingml/2006/chart">
            <c:chart xmlns:c="http://schemas.openxmlformats.org/drawingml/2006/chart" xmlns:r="http://schemas.openxmlformats.org/officeDocument/2006/relationships" r:id="rId4"/>
          </a:graphicData>
        </a:graphic>
      </p:graphicFrame>
      <p:pic>
        <p:nvPicPr>
          <p:cNvPr id="3" name="Picture 3"/>
          <p:cNvPicPr>
            <a:picLocks noChangeAspect="1" noChangeArrowheads="1"/>
          </p:cNvPicPr>
          <p:nvPr/>
        </p:nvPicPr>
        <p:blipFill>
          <a:blip r:embed="rId5" cstate="print"/>
          <a:srcRect/>
          <a:stretch>
            <a:fillRect/>
          </a:stretch>
        </p:blipFill>
        <p:spPr bwMode="auto">
          <a:xfrm>
            <a:off x="32064522" y="4441702"/>
            <a:ext cx="4778178" cy="3913067"/>
          </a:xfrm>
          <a:prstGeom prst="rect">
            <a:avLst/>
          </a:prstGeom>
          <a:noFill/>
          <a:ln w="9525">
            <a:noFill/>
            <a:miter lim="800000"/>
            <a:headEnd/>
            <a:tailEnd/>
          </a:ln>
        </p:spPr>
      </p:pic>
      <p:sp>
        <p:nvSpPr>
          <p:cNvPr id="52" name="TextBox 51"/>
          <p:cNvSpPr txBox="1"/>
          <p:nvPr/>
        </p:nvSpPr>
        <p:spPr>
          <a:xfrm>
            <a:off x="14973300" y="10086439"/>
            <a:ext cx="15849600" cy="1323439"/>
          </a:xfrm>
          <a:prstGeom prst="rect">
            <a:avLst/>
          </a:prstGeom>
          <a:noFill/>
        </p:spPr>
        <p:txBody>
          <a:bodyPr wrap="square" rtlCol="0">
            <a:spAutoFit/>
          </a:bodyPr>
          <a:lstStyle/>
          <a:p>
            <a:r>
              <a:rPr lang="en-US" sz="4000" b="1" dirty="0" smtClean="0">
                <a:effectLst/>
              </a:rPr>
              <a:t>Percentage of Paid Employees Vaccinated Against Influenza, Maine Hospitals, 2011-2012</a:t>
            </a:r>
            <a:endParaRPr lang="en-US" sz="4000" b="1" dirty="0">
              <a:effectLst/>
            </a:endParaRPr>
          </a:p>
        </p:txBody>
      </p:sp>
      <p:graphicFrame>
        <p:nvGraphicFramePr>
          <p:cNvPr id="53" name="Table 52"/>
          <p:cNvGraphicFramePr>
            <a:graphicFrameLocks noGrp="1"/>
          </p:cNvGraphicFramePr>
          <p:nvPr>
            <p:extLst>
              <p:ext uri="{D42A27DB-BD31-4B8C-83A1-F6EECF244321}">
                <p14:modId xmlns:p14="http://schemas.microsoft.com/office/powerpoint/2010/main" val="1227478586"/>
              </p:ext>
            </p:extLst>
          </p:nvPr>
        </p:nvGraphicFramePr>
        <p:xfrm>
          <a:off x="15011400" y="23960388"/>
          <a:ext cx="15773400" cy="3295650"/>
        </p:xfrm>
        <a:graphic>
          <a:graphicData uri="http://schemas.openxmlformats.org/drawingml/2006/table">
            <a:tbl>
              <a:tblPr/>
              <a:tblGrid>
                <a:gridCol w="4727222"/>
                <a:gridCol w="2885747"/>
                <a:gridCol w="3974511"/>
                <a:gridCol w="4185920"/>
              </a:tblGrid>
              <a:tr h="1066800">
                <a:tc>
                  <a:txBody>
                    <a:bodyPr/>
                    <a:lstStyle/>
                    <a:p>
                      <a:pPr algn="ctr" fontAlgn="b"/>
                      <a:r>
                        <a:rPr lang="en-US" sz="4000" b="1" i="0" u="none" strike="noStrike" dirty="0">
                          <a:solidFill>
                            <a:srgbClr val="000000"/>
                          </a:solidFill>
                          <a:latin typeface="Times New Roman" pitchFamily="18" charset="0"/>
                          <a:cs typeface="Times New Roman" pitchFamily="18" charset="0"/>
                        </a:rPr>
                        <a:t># of paid employees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4000" b="1" i="0" u="none" strike="noStrike" dirty="0">
                          <a:solidFill>
                            <a:srgbClr val="000000"/>
                          </a:solidFill>
                          <a:latin typeface="Times New Roman" pitchFamily="18" charset="0"/>
                          <a:cs typeface="Times New Roman" pitchFamily="18" charset="0"/>
                        </a:rPr>
                        <a:t># of facilities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4000" b="1" i="0" u="none" strike="noStrike" dirty="0" smtClean="0">
                          <a:solidFill>
                            <a:srgbClr val="000000"/>
                          </a:solidFill>
                          <a:latin typeface="Times New Roman" pitchFamily="18" charset="0"/>
                          <a:cs typeface="Times New Roman" pitchFamily="18" charset="0"/>
                        </a:rPr>
                        <a:t>Average</a:t>
                      </a:r>
                      <a:r>
                        <a:rPr lang="en-US" sz="4000" b="1" i="0" u="none" strike="noStrike" baseline="0" dirty="0" smtClean="0">
                          <a:solidFill>
                            <a:srgbClr val="000000"/>
                          </a:solidFill>
                          <a:latin typeface="Times New Roman" pitchFamily="18" charset="0"/>
                          <a:cs typeface="Times New Roman" pitchFamily="18" charset="0"/>
                        </a:rPr>
                        <a:t> </a:t>
                      </a:r>
                      <a:r>
                        <a:rPr lang="en-US" sz="4000" b="1" i="0" u="none" strike="noStrike" dirty="0" smtClean="0">
                          <a:solidFill>
                            <a:srgbClr val="000000"/>
                          </a:solidFill>
                          <a:latin typeface="Times New Roman" pitchFamily="18" charset="0"/>
                          <a:cs typeface="Times New Roman" pitchFamily="18" charset="0"/>
                        </a:rPr>
                        <a:t>vaccine </a:t>
                      </a:r>
                      <a:r>
                        <a:rPr lang="en-US" sz="4000" b="1" i="0" u="none" strike="noStrike" dirty="0">
                          <a:solidFill>
                            <a:srgbClr val="000000"/>
                          </a:solidFill>
                          <a:latin typeface="Times New Roman" pitchFamily="18" charset="0"/>
                          <a:cs typeface="Times New Roman" pitchFamily="18" charset="0"/>
                        </a:rPr>
                        <a:t>coverage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4000" b="1" i="0" u="none" strike="noStrike" dirty="0">
                          <a:solidFill>
                            <a:srgbClr val="000000"/>
                          </a:solidFill>
                          <a:latin typeface="Times New Roman" pitchFamily="18" charset="0"/>
                          <a:cs typeface="Times New Roman" pitchFamily="18" charset="0"/>
                        </a:rPr>
                        <a:t>Range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5800">
                <a:tc>
                  <a:txBody>
                    <a:bodyPr/>
                    <a:lstStyle/>
                    <a:p>
                      <a:pPr algn="ctr" fontAlgn="b"/>
                      <a:r>
                        <a:rPr lang="en-US" sz="4000" b="0" i="0" u="none" strike="noStrike" dirty="0">
                          <a:solidFill>
                            <a:srgbClr val="000000"/>
                          </a:solidFill>
                          <a:latin typeface="Times New Roman" pitchFamily="18" charset="0"/>
                          <a:cs typeface="Times New Roman" pitchFamily="18" charset="0"/>
                        </a:rPr>
                        <a:t>&lt; 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4000" b="0" i="0" u="none" strike="noStrike" dirty="0">
                          <a:solidFill>
                            <a:srgbClr val="000000"/>
                          </a:solidFill>
                          <a:latin typeface="Times New Roman" pitchFamily="18" charset="0"/>
                          <a:cs typeface="Times New Roman" pitchFamily="18" charset="0"/>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4000" b="0" i="0" u="none" strike="noStrike" dirty="0">
                          <a:solidFill>
                            <a:srgbClr val="000000"/>
                          </a:solidFill>
                          <a:latin typeface="Times New Roman" pitchFamily="18" charset="0"/>
                          <a:cs typeface="Times New Roman" pitchFamily="18" charset="0"/>
                        </a:rPr>
                        <a:t>73.4%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4000" b="0" i="0" u="none" strike="noStrike" dirty="0">
                          <a:solidFill>
                            <a:srgbClr val="000000"/>
                          </a:solidFill>
                          <a:latin typeface="Times New Roman" pitchFamily="18" charset="0"/>
                          <a:cs typeface="Times New Roman" pitchFamily="18" charset="0"/>
                        </a:rPr>
                        <a:t>50.0-93.8%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62000">
                <a:tc>
                  <a:txBody>
                    <a:bodyPr/>
                    <a:lstStyle/>
                    <a:p>
                      <a:pPr algn="ctr" fontAlgn="b"/>
                      <a:r>
                        <a:rPr lang="en-US" sz="4000" b="0" i="0" u="none" strike="noStrike">
                          <a:solidFill>
                            <a:srgbClr val="000000"/>
                          </a:solidFill>
                          <a:latin typeface="Times New Roman" pitchFamily="18" charset="0"/>
                          <a:cs typeface="Times New Roman" pitchFamily="18" charset="0"/>
                        </a:rPr>
                        <a:t>500-1000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4000" b="0" i="0" u="none" strike="noStrike" dirty="0">
                          <a:solidFill>
                            <a:srgbClr val="000000"/>
                          </a:solidFill>
                          <a:latin typeface="Times New Roman" pitchFamily="18" charset="0"/>
                          <a:cs typeface="Times New Roman" pitchFamily="18" charset="0"/>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4000" b="0" i="0" u="none" strike="noStrike">
                          <a:solidFill>
                            <a:srgbClr val="000000"/>
                          </a:solidFill>
                          <a:latin typeface="Times New Roman" pitchFamily="18" charset="0"/>
                          <a:cs typeface="Times New Roman" pitchFamily="18" charset="0"/>
                        </a:rPr>
                        <a:t>80.8%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4000" b="0" i="0" u="none" strike="noStrike" dirty="0">
                          <a:solidFill>
                            <a:srgbClr val="000000"/>
                          </a:solidFill>
                          <a:latin typeface="Times New Roman" pitchFamily="18" charset="0"/>
                          <a:cs typeface="Times New Roman" pitchFamily="18" charset="0"/>
                        </a:rPr>
                        <a:t>67.6-97.5%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33400">
                <a:tc>
                  <a:txBody>
                    <a:bodyPr/>
                    <a:lstStyle/>
                    <a:p>
                      <a:pPr algn="ctr" fontAlgn="b"/>
                      <a:r>
                        <a:rPr lang="en-US" sz="4000" b="0" i="0" u="none" strike="noStrike" dirty="0">
                          <a:solidFill>
                            <a:srgbClr val="000000"/>
                          </a:solidFill>
                          <a:latin typeface="Times New Roman" pitchFamily="18" charset="0"/>
                          <a:cs typeface="Times New Roman" pitchFamily="18" charset="0"/>
                        </a:rPr>
                        <a:t>&gt;1000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4000" b="0" i="0" u="none" strike="noStrike" dirty="0">
                          <a:solidFill>
                            <a:srgbClr val="000000"/>
                          </a:solidFill>
                          <a:latin typeface="Times New Roman" pitchFamily="18" charset="0"/>
                          <a:cs typeface="Times New Roman" pitchFamily="18" charset="0"/>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4000" b="0" i="0" u="none" strike="noStrike">
                          <a:solidFill>
                            <a:srgbClr val="000000"/>
                          </a:solidFill>
                          <a:latin typeface="Times New Roman" pitchFamily="18" charset="0"/>
                          <a:cs typeface="Times New Roman" pitchFamily="18" charset="0"/>
                        </a:rPr>
                        <a:t>78.6%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4000" b="0" i="0" u="none" strike="noStrike" dirty="0">
                          <a:solidFill>
                            <a:srgbClr val="000000"/>
                          </a:solidFill>
                          <a:latin typeface="Times New Roman" pitchFamily="18" charset="0"/>
                          <a:cs typeface="Times New Roman" pitchFamily="18" charset="0"/>
                        </a:rPr>
                        <a:t>60.2–90.4%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54" name="TextBox 53"/>
          <p:cNvSpPr txBox="1"/>
          <p:nvPr/>
        </p:nvSpPr>
        <p:spPr>
          <a:xfrm>
            <a:off x="14973300" y="22251472"/>
            <a:ext cx="15697200" cy="1323439"/>
          </a:xfrm>
          <a:prstGeom prst="rect">
            <a:avLst/>
          </a:prstGeom>
          <a:noFill/>
        </p:spPr>
        <p:txBody>
          <a:bodyPr wrap="square" rtlCol="0">
            <a:spAutoFit/>
          </a:bodyPr>
          <a:lstStyle/>
          <a:p>
            <a:r>
              <a:rPr lang="en-US" sz="4000" b="1" dirty="0" smtClean="0">
                <a:effectLst/>
              </a:rPr>
              <a:t>Average Influenza Vaccination Coverage by Number of Paid Employees -- Maine Hospitals (N = 40), 2011-2012</a:t>
            </a:r>
            <a:endParaRPr lang="en-US" sz="4000" b="1" dirty="0">
              <a:effectLst/>
            </a:endParaRPr>
          </a:p>
        </p:txBody>
      </p:sp>
      <p:pic>
        <p:nvPicPr>
          <p:cNvPr id="4" name="Picture 4" descr="http://www.cdc.gov/flu/images/h1n1/3D_Influenza/3D_Influenza_blue_no_key_full_lrg2.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95200" y="4066194"/>
            <a:ext cx="4778056" cy="466408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HIL Image 939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126199" y="27965400"/>
            <a:ext cx="6460101" cy="426366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195E166-E6BA-49C0-9E78-6AF77FF2EB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1577</TotalTime>
  <Words>545</Words>
  <Application>Microsoft Office PowerPoint</Application>
  <PresentationFormat>Custom</PresentationFormat>
  <Paragraphs>63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Sara.Robinson</dc:creator>
  <cp:keywords/>
  <dc:description/>
  <cp:lastModifiedBy>Robinson, Sara</cp:lastModifiedBy>
  <cp:revision>144</cp:revision>
  <cp:lastPrinted>2012-11-07T13:03:35Z</cp:lastPrinted>
  <dcterms:created xsi:type="dcterms:W3CDTF">2011-10-27T13:17:13Z</dcterms:created>
  <dcterms:modified xsi:type="dcterms:W3CDTF">2012-11-07T13:07:17Z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TC300007839990</vt:lpwstr>
  </property>
</Properties>
</file>