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5"/>
  </p:notesMasterIdLst>
  <p:handoutMasterIdLst>
    <p:handoutMasterId r:id="rId26"/>
  </p:handoutMasterIdLst>
  <p:sldIdLst>
    <p:sldId id="257" r:id="rId2"/>
    <p:sldId id="309" r:id="rId3"/>
    <p:sldId id="315" r:id="rId4"/>
    <p:sldId id="317" r:id="rId5"/>
    <p:sldId id="318" r:id="rId6"/>
    <p:sldId id="325" r:id="rId7"/>
    <p:sldId id="326" r:id="rId8"/>
    <p:sldId id="327" r:id="rId9"/>
    <p:sldId id="328" r:id="rId10"/>
    <p:sldId id="329" r:id="rId11"/>
    <p:sldId id="330" r:id="rId12"/>
    <p:sldId id="311" r:id="rId13"/>
    <p:sldId id="331" r:id="rId14"/>
    <p:sldId id="312" r:id="rId15"/>
    <p:sldId id="322" r:id="rId16"/>
    <p:sldId id="321" r:id="rId17"/>
    <p:sldId id="320" r:id="rId18"/>
    <p:sldId id="319" r:id="rId19"/>
    <p:sldId id="323" r:id="rId20"/>
    <p:sldId id="313" r:id="rId21"/>
    <p:sldId id="332" r:id="rId22"/>
    <p:sldId id="314" r:id="rId23"/>
    <p:sldId id="26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602" autoAdjust="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9/28/2022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dirty="0"/>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9/28/2022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flu/prevent/qa_flublok-vaccine.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flu/prevent/cell-based.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57256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 suspect an outbreak with one positive influenza result</a:t>
            </a:r>
          </a:p>
        </p:txBody>
      </p:sp>
      <p:sp>
        <p:nvSpPr>
          <p:cNvPr id="4" name="Slide Number Placeholder 3"/>
          <p:cNvSpPr>
            <a:spLocks noGrp="1"/>
          </p:cNvSpPr>
          <p:nvPr>
            <p:ph type="sldNum" sz="quarter" idx="5"/>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419969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195597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23</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353499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Getting the influenza vaccine is especially important this year.  While flu vaccine will not protect against COVID-19, getting vaccinated will protect you and your family from getting sick from the flu at the same time as COVID-19 is circulating and may also potentially save healthcare resources in a season that could be particularly taxing.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situations where there is not high dose flu available for a patient 65 or older, regular dose flu vaccine should be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07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45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Recommendations for people with egg allergies are the same as the previous seasons: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People who have experienced only hives after exposure to egg can get any licensed flu vaccine that is otherwise appropriate for their age and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People who have symptoms other than hives after exposure to eggs, such as angioedema, respiratory distress, lightheadedness, or recurrent emesis; or who have needed epinephrine or another emergency medical intervention, also can get any licensed flu vaccine that is otherwise appropriate for their age and health, but the vaccine should be given in a medical setting and be supervised by a health care provider who is able to recognize and manage severe allergic conditions.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Two completely egg-free (ovalbumin-free) flu vaccine options are available: quadrivalent </a:t>
            </a:r>
            <a:r>
              <a:rPr lang="en-US"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recombinant vaccine</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quadrivalent </a:t>
            </a:r>
            <a:r>
              <a:rPr lang="en-US"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cell-based vaccine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744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19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47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341926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LSIS  </a:t>
            </a:r>
          </a:p>
        </p:txBody>
      </p:sp>
      <p:sp>
        <p:nvSpPr>
          <p:cNvPr id="4" name="Slide Number Placeholder 3"/>
          <p:cNvSpPr>
            <a:spLocks noGrp="1"/>
          </p:cNvSpPr>
          <p:nvPr>
            <p:ph type="sldNum" sz="quarter" idx="5"/>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361358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76FFC1-FA82-473D-B8AB-92B311C41072}" type="datetime1">
              <a:rPr lang="en-US" smtClean="0"/>
              <a:t>9/28/2022</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EA8AD4-4484-4A3F-AE44-03C288D655DD}" type="datetime1">
              <a:rPr lang="en-US" smtClean="0"/>
              <a:t>9/28/2022</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8883C2-44DD-4B7D-B3DB-10305C261740}" type="datetime1">
              <a:rPr lang="en-US" smtClean="0"/>
              <a:t>9/28/2022</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590800" y="6356350"/>
            <a:ext cx="4114800" cy="365125"/>
          </a:xfrm>
        </p:spPr>
        <p:txBody>
          <a:bodyPr/>
          <a:lstStyle/>
          <a:p>
            <a:r>
              <a:rPr lang="en-US" dirty="0"/>
              <a:t>Maine Center for Disease Control and Prevention</a:t>
            </a:r>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F0E0B9-6FAF-403E-9F15-136A38E3D574}" type="datetime1">
              <a:rPr lang="en-US" smtClean="0"/>
              <a:t>9/28/2022</a:t>
            </a:fld>
            <a:endParaRPr lang="en-US" dirty="0"/>
          </a:p>
        </p:txBody>
      </p:sp>
      <p:sp>
        <p:nvSpPr>
          <p:cNvPr id="5" name="Footer Placeholder 4"/>
          <p:cNvSpPr>
            <a:spLocks noGrp="1"/>
          </p:cNvSpPr>
          <p:nvPr>
            <p:ph type="ftr" sz="quarter" idx="11"/>
          </p:nvPr>
        </p:nvSpPr>
        <p:spPr/>
        <p:txBody>
          <a:bodyPr/>
          <a:lstStyle/>
          <a:p>
            <a:r>
              <a:rPr lang="en-US" dirty="0"/>
              <a:t>Maine Department of Health and Human Services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9E640BB-99B6-416B-88F7-D6870326FA0F}" type="datetime1">
              <a:rPr lang="en-US" smtClean="0"/>
              <a:t>9/28/2022</a:t>
            </a:fld>
            <a:endParaRPr lang="en-US" dirty="0"/>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F40A053-4859-4DC6-A8DC-6431CC4CFD73}" type="datetime1">
              <a:rPr lang="en-US" smtClean="0"/>
              <a:t>9/28/2022</a:t>
            </a:fld>
            <a:endParaRPr lang="en-US" dirty="0"/>
          </a:p>
        </p:txBody>
      </p:sp>
      <p:sp>
        <p:nvSpPr>
          <p:cNvPr id="8" name="Footer Placeholder 7"/>
          <p:cNvSpPr>
            <a:spLocks noGrp="1"/>
          </p:cNvSpPr>
          <p:nvPr>
            <p:ph type="ftr" sz="quarter" idx="11"/>
          </p:nvPr>
        </p:nvSpPr>
        <p:spPr/>
        <p:txBody>
          <a:bodyPr/>
          <a:lstStyle/>
          <a:p>
            <a:r>
              <a:rPr lang="en-US" dirty="0"/>
              <a:t>Maine Department of Health and Human Services</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16D6E0B-A923-4CE2-8E84-A05641F4546A}" type="datetime1">
              <a:rPr lang="en-US" smtClean="0"/>
              <a:t>9/28/2022</a:t>
            </a:fld>
            <a:endParaRPr lang="en-US" dirty="0"/>
          </a:p>
        </p:txBody>
      </p:sp>
      <p:sp>
        <p:nvSpPr>
          <p:cNvPr id="4" name="Footer Placeholder 3"/>
          <p:cNvSpPr>
            <a:spLocks noGrp="1"/>
          </p:cNvSpPr>
          <p:nvPr>
            <p:ph type="ftr" sz="quarter" idx="11"/>
          </p:nvPr>
        </p:nvSpPr>
        <p:spPr/>
        <p:txBody>
          <a:bodyPr/>
          <a:lstStyle/>
          <a:p>
            <a:r>
              <a:rPr lang="en-US" dirty="0"/>
              <a:t>Maine Department of Health and Human Services</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970A87-BAE6-4D5D-86DF-3F13CB3AEEA6}" type="datetime1">
              <a:rPr lang="en-US" smtClean="0"/>
              <a:t>9/28/2022</a:t>
            </a:fld>
            <a:endParaRPr lang="en-US" dirty="0"/>
          </a:p>
        </p:txBody>
      </p:sp>
      <p:sp>
        <p:nvSpPr>
          <p:cNvPr id="3" name="Footer Placeholder 2"/>
          <p:cNvSpPr>
            <a:spLocks noGrp="1"/>
          </p:cNvSpPr>
          <p:nvPr>
            <p:ph type="ftr" sz="quarter" idx="11"/>
          </p:nvPr>
        </p:nvSpPr>
        <p:spPr/>
        <p:txBody>
          <a:bodyPr/>
          <a:lstStyle/>
          <a:p>
            <a:r>
              <a:rPr lang="en-US" dirty="0"/>
              <a:t>Maine Department of Health and Human Services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ADEC63-C81A-4615-9583-045C5499212E}" type="datetime1">
              <a:rPr lang="en-US" smtClean="0"/>
              <a:t>9/28/2022</a:t>
            </a:fld>
            <a:endParaRPr lang="en-US" dirty="0"/>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B0A2C0-A722-4512-AD22-3A6B340CC446}" type="datetime1">
              <a:rPr lang="en-US" smtClean="0"/>
              <a:t>9/28/2022</a:t>
            </a:fld>
            <a:endParaRPr lang="en-US" dirty="0"/>
          </a:p>
        </p:txBody>
      </p:sp>
      <p:sp>
        <p:nvSpPr>
          <p:cNvPr id="6" name="Footer Placeholder 5"/>
          <p:cNvSpPr>
            <a:spLocks noGrp="1"/>
          </p:cNvSpPr>
          <p:nvPr>
            <p:ph type="ftr" sz="quarter" idx="11"/>
          </p:nvPr>
        </p:nvSpPr>
        <p:spPr/>
        <p:txBody>
          <a:bodyPr/>
          <a:lstStyle/>
          <a:p>
            <a:r>
              <a:rPr lang="en-US" dirty="0"/>
              <a:t>Maine Department of Health and Human Services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524000"/>
          </a:xfrm>
          <a:prstGeom prst="rect">
            <a:avLst/>
          </a:prstGeom>
          <a:solidFill>
            <a:schemeClr val="tx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35635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Maine Center for Disease Control and Prevention</a:t>
            </a:r>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flu/professionals/infectioncontrol/ltc-facility-guidance.htm" TargetMode="External"/><Relationship Id="rId2" Type="http://schemas.openxmlformats.org/officeDocument/2006/relationships/hyperlink" Target="https://www.cdc.gov/flu/professionals/infectioncontrol/healthcaresettings.htm" TargetMode="External"/><Relationship Id="rId1" Type="http://schemas.openxmlformats.org/officeDocument/2006/relationships/slideLayout" Target="../slideLayouts/slideLayout2.xml"/><Relationship Id="rId5" Type="http://schemas.openxmlformats.org/officeDocument/2006/relationships/hyperlink" Target="mailto:MeCDC.HAI@maine.gov" TargetMode="External"/><Relationship Id="rId4" Type="http://schemas.openxmlformats.org/officeDocument/2006/relationships/hyperlink" Target="http://www.cdc.gov/flu/professionals/infectioncontrol/ltc-facility-guidance.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ine.gov/dhhs/mecdc/public-health-systems/health-and-environmental-testing/micro/submitting-samples.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maine.gov/dhhs/mecdc/public-health-systems/health-and-environmental-testing/micro/download-forms.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mailto:Influenza.DHHS@maine.gov"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ineflu.gov/" TargetMode="External"/><Relationship Id="rId2" Type="http://schemas.openxmlformats.org/officeDocument/2006/relationships/hyperlink" Target="mailto:nathaniel.riethmann@maine.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govdelivery.com/accounts/MEHHS/subscriber/new?preferences=true" TargetMode="External"/><Relationship Id="rId2" Type="http://schemas.openxmlformats.org/officeDocument/2006/relationships/hyperlink" Target="http://www.maine.gov/dhhs/flu/weekly" TargetMode="External"/><Relationship Id="rId1" Type="http://schemas.openxmlformats.org/officeDocument/2006/relationships/slideLayout" Target="../slideLayouts/slideLayout2.xml"/><Relationship Id="rId6" Type="http://schemas.openxmlformats.org/officeDocument/2006/relationships/hyperlink" Target="mailto:influenza.dhhs@maine.gov" TargetMode="External"/><Relationship Id="rId5" Type="http://schemas.openxmlformats.org/officeDocument/2006/relationships/hyperlink" Target="http://www.maineflu.gov/" TargetMode="External"/><Relationship Id="rId4" Type="http://schemas.openxmlformats.org/officeDocument/2006/relationships/hyperlink" Target="http://www.mainehan.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Influenza.DHHS@Main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cdn.who.int/media/docs/default-source/influenza/influenza-updates/2022/2022_09_19_surveillance_update_428.pdf?sfvrsn=7a48d4f7_1&amp;download=tru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dc.gov/flu/prevent/cell-based.htm" TargetMode="External"/><Relationship Id="rId4" Type="http://schemas.openxmlformats.org/officeDocument/2006/relationships/hyperlink" Target="https://www.cdc.gov/flu/prevent/qa_flublok-vaccine.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latin typeface="Times New Roman" panose="02020603050405020304" pitchFamily="18" charset="0"/>
                <a:cs typeface="Times New Roman" panose="02020603050405020304" pitchFamily="18" charset="0"/>
              </a:rPr>
              <a:t>Start of the 2022-2023 Influenza Season</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r>
              <a:rPr lang="en-US" sz="2800" dirty="0">
                <a:latin typeface="Times New Roman" panose="02020603050405020304" pitchFamily="18" charset="0"/>
                <a:cs typeface="Times New Roman" panose="02020603050405020304" pitchFamily="18" charset="0"/>
              </a:rPr>
              <a:t>Maine’s Influenza Workgroup</a:t>
            </a:r>
          </a:p>
          <a:p>
            <a:r>
              <a:rPr lang="en-US" sz="2800" dirty="0">
                <a:latin typeface="Times New Roman" panose="02020603050405020304" pitchFamily="18" charset="0"/>
                <a:cs typeface="Times New Roman" panose="02020603050405020304" pitchFamily="18" charset="0"/>
              </a:rPr>
              <a:t>9/28/2022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a:t>Immunization</a:t>
            </a: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Center for Disease Control and Prevention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095F120-6FE0-4532-B310-AFBD3F4428B2}"/>
              </a:ext>
            </a:extLst>
          </p:cNvPr>
          <p:cNvPicPr>
            <a:picLocks noChangeAspect="1"/>
          </p:cNvPicPr>
          <p:nvPr/>
        </p:nvPicPr>
        <p:blipFill>
          <a:blip r:embed="rId3"/>
          <a:stretch>
            <a:fillRect/>
          </a:stretch>
        </p:blipFill>
        <p:spPr>
          <a:xfrm>
            <a:off x="2057400" y="1524000"/>
            <a:ext cx="4838700" cy="4838700"/>
          </a:xfrm>
          <a:prstGeom prst="rect">
            <a:avLst/>
          </a:prstGeom>
        </p:spPr>
      </p:pic>
    </p:spTree>
    <p:extLst>
      <p:ext uri="{BB962C8B-B14F-4D97-AF65-F5344CB8AC3E}">
        <p14:creationId xmlns:p14="http://schemas.microsoft.com/office/powerpoint/2010/main" val="292334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Infection Control</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152400" y="1600200"/>
            <a:ext cx="8991600" cy="5121275"/>
          </a:xfrm>
        </p:spPr>
        <p:txBody>
          <a:bodyPr/>
          <a:lstStyle/>
          <a:p>
            <a:pPr marL="0" indent="0">
              <a:buNone/>
            </a:pPr>
            <a:r>
              <a:rPr lang="en-US" sz="2800" b="1" dirty="0"/>
              <a:t>US CDC offers guidelines and recommendations for seasonal influenza in healthcare settings.</a:t>
            </a:r>
          </a:p>
          <a:p>
            <a:r>
              <a:rPr lang="en-US" sz="2200" dirty="0"/>
              <a:t>Prevention strategies for season influenza in all healthcare settings:</a:t>
            </a:r>
          </a:p>
          <a:p>
            <a:pPr marL="0" indent="0">
              <a:buNone/>
            </a:pPr>
            <a:r>
              <a:rPr lang="en-US" sz="2000" dirty="0">
                <a:hlinkClick r:id="rId2"/>
              </a:rPr>
              <a:t>https://www.cdc.gov/flu/professionals/infectioncontrol/healthcaresettings.htm</a:t>
            </a:r>
            <a:r>
              <a:rPr lang="en-US" sz="2000" dirty="0"/>
              <a:t> </a:t>
            </a:r>
          </a:p>
          <a:p>
            <a:r>
              <a:rPr lang="en-US" sz="2200" dirty="0"/>
              <a:t>Outbreak management in long-term care and other post-acute settings:</a:t>
            </a:r>
          </a:p>
          <a:p>
            <a:pPr marL="0" indent="0">
              <a:buNone/>
            </a:pPr>
            <a:r>
              <a:rPr lang="en-US" sz="2000" dirty="0">
                <a:hlinkClick r:id="rId3"/>
              </a:rPr>
              <a:t>https://</a:t>
            </a:r>
            <a:r>
              <a:rPr lang="en-US" sz="2000" dirty="0">
                <a:hlinkClick r:id="rId4"/>
              </a:rPr>
              <a:t>www.cdc.gov/flu/professionals/infectioncontrol/ltc-facility-guidance.htm</a:t>
            </a:r>
            <a:r>
              <a:rPr lang="en-US" sz="2000" dirty="0"/>
              <a:t> </a:t>
            </a:r>
          </a:p>
          <a:p>
            <a:pPr marL="0" indent="0">
              <a:buNone/>
            </a:pPr>
            <a:endParaRPr lang="en-US" sz="2000" b="1" dirty="0"/>
          </a:p>
          <a:p>
            <a:pPr marL="0" indent="0">
              <a:buNone/>
            </a:pPr>
            <a:r>
              <a:rPr lang="en-US" sz="2800" b="1" dirty="0"/>
              <a:t>Have specific questions?</a:t>
            </a:r>
          </a:p>
          <a:p>
            <a:r>
              <a:rPr lang="en-US" sz="2200" dirty="0"/>
              <a:t>For seasonal influenza infection prevention and control consultations, please reach out to Healthcare Epidemiology at </a:t>
            </a:r>
            <a:r>
              <a:rPr lang="en-US" sz="2200" dirty="0">
                <a:hlinkClick r:id="rId5"/>
              </a:rPr>
              <a:t>MeCDC.HAI@maine.gov</a:t>
            </a:r>
            <a:r>
              <a:rPr lang="en-US" sz="2200" dirty="0"/>
              <a:t>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386077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Laboratory</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76200" y="1524000"/>
            <a:ext cx="8991600" cy="5334000"/>
          </a:xfrm>
        </p:spPr>
        <p:txBody>
          <a:bodyPr>
            <a:normAutofit fontScale="85000" lnSpcReduction="10000"/>
          </a:bodyPr>
          <a:lstStyle/>
          <a:p>
            <a:pPr marL="0" indent="0">
              <a:buNone/>
            </a:pPr>
            <a:r>
              <a:rPr lang="en-US" sz="3300" b="1" dirty="0"/>
              <a:t>Maine Health and Environmental Testing Laboratory (HETL)</a:t>
            </a:r>
          </a:p>
          <a:p>
            <a:pPr marL="0" indent="0">
              <a:buNone/>
            </a:pPr>
            <a:endParaRPr lang="en-US" sz="1400" dirty="0"/>
          </a:p>
          <a:p>
            <a:pPr marL="0" indent="0">
              <a:buNone/>
            </a:pPr>
            <a:r>
              <a:rPr lang="en-US" dirty="0"/>
              <a:t>The following specimens should be sent to HETL for confirmation or further analysis:</a:t>
            </a:r>
          </a:p>
          <a:p>
            <a:r>
              <a:rPr lang="en-US" dirty="0"/>
              <a:t>At least the first 10 positive specimens for each commercial laboratory or hospital</a:t>
            </a:r>
          </a:p>
          <a:p>
            <a:r>
              <a:rPr lang="en-US" dirty="0"/>
              <a:t>Any suspect novel influenza</a:t>
            </a:r>
          </a:p>
          <a:p>
            <a:pPr lvl="1"/>
            <a:r>
              <a:rPr lang="en-US" dirty="0"/>
              <a:t>Influenza results that can not be typed </a:t>
            </a:r>
          </a:p>
          <a:p>
            <a:pPr lvl="1"/>
            <a:r>
              <a:rPr lang="en-US" dirty="0"/>
              <a:t>Any samples from patients with swine or avian contact</a:t>
            </a:r>
          </a:p>
          <a:p>
            <a:r>
              <a:rPr lang="en-US" dirty="0"/>
              <a:t>Any suspected co-infections (positive for influenza A and B) </a:t>
            </a:r>
          </a:p>
          <a:p>
            <a:r>
              <a:rPr lang="en-US" dirty="0"/>
              <a:t>Consider sending samples for any hospitalized patient with clinically compatible illness and a negative rapid test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264152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Laboratory</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76200" y="1600200"/>
            <a:ext cx="8991600" cy="5257800"/>
          </a:xfrm>
        </p:spPr>
        <p:txBody>
          <a:bodyPr>
            <a:normAutofit/>
          </a:bodyPr>
          <a:lstStyle/>
          <a:p>
            <a:r>
              <a:rPr lang="en-US" sz="2400" dirty="0"/>
              <a:t>Influenza Laboratory Submission Information Sheet (LSIS)</a:t>
            </a:r>
          </a:p>
          <a:p>
            <a:pPr marL="0" indent="0">
              <a:buNone/>
            </a:pPr>
            <a:r>
              <a:rPr lang="en-US" sz="2400" dirty="0">
                <a:hlinkClick r:id="rId3"/>
              </a:rPr>
              <a:t>https://www.maine.gov/dhhs/mecdc/public-health-systems/health-and-environmental-testing/micro/submitting-samples.shtml</a:t>
            </a:r>
            <a:r>
              <a:rPr lang="en-US" sz="2400" dirty="0"/>
              <a:t> </a:t>
            </a:r>
          </a:p>
          <a:p>
            <a:pPr marL="0" indent="0">
              <a:buNone/>
            </a:pPr>
            <a:endParaRPr lang="en-US" sz="2400" dirty="0"/>
          </a:p>
          <a:p>
            <a:r>
              <a:rPr lang="en-US" sz="2400" dirty="0"/>
              <a:t>Specimen Requisition Form </a:t>
            </a:r>
          </a:p>
          <a:p>
            <a:pPr marL="0" indent="0">
              <a:buNone/>
            </a:pPr>
            <a:r>
              <a:rPr lang="en-US" sz="2400" dirty="0">
                <a:hlinkClick r:id="rId4"/>
              </a:rPr>
              <a:t>https://www.maine.gov/dhhs/mecdc/public-health-systems/health-and-environmental-testing/micro/download-forms.htm</a:t>
            </a:r>
            <a:r>
              <a:rPr lang="en-US" sz="2400" dirty="0"/>
              <a:t>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4320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a:t>Reporting Requirements</a:t>
            </a:r>
            <a:endParaRPr lang="en-US" dirty="0"/>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457200" y="1600201"/>
            <a:ext cx="8229600" cy="3200400"/>
          </a:xfrm>
        </p:spPr>
        <p:txBody>
          <a:bodyPr/>
          <a:lstStyle/>
          <a:p>
            <a:r>
              <a:rPr lang="en-US" dirty="0"/>
              <a:t>Influenza-like Illness (ILI) outbreaks </a:t>
            </a:r>
          </a:p>
          <a:p>
            <a:r>
              <a:rPr lang="en-US" dirty="0"/>
              <a:t>Pediatric influenza-associated deaths </a:t>
            </a:r>
          </a:p>
          <a:p>
            <a:r>
              <a:rPr lang="en-US" dirty="0"/>
              <a:t>Influenza-related hospitalizations</a:t>
            </a:r>
          </a:p>
          <a:p>
            <a:r>
              <a:rPr lang="en-US" dirty="0"/>
              <a:t>Novel influenza </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pic>
        <p:nvPicPr>
          <p:cNvPr id="1030" name="Picture 6" descr="Fax ">
            <a:extLst>
              <a:ext uri="{FF2B5EF4-FFF2-40B4-BE49-F238E27FC236}">
                <a16:creationId xmlns:a16="http://schemas.microsoft.com/office/drawing/2014/main" id="{91A25388-613C-4DA1-A08D-B265C56DA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66219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ne call ">
            <a:extLst>
              <a:ext uri="{FF2B5EF4-FFF2-40B4-BE49-F238E27FC236}">
                <a16:creationId xmlns:a16="http://schemas.microsoft.com/office/drawing/2014/main" id="{37219AED-C2CA-4491-BFBA-4A0655613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5720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ail ">
            <a:extLst>
              <a:ext uri="{FF2B5EF4-FFF2-40B4-BE49-F238E27FC236}">
                <a16:creationId xmlns:a16="http://schemas.microsoft.com/office/drawing/2014/main" id="{61F8D6B0-452E-4967-BDD7-51C8D42AB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662197"/>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0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22194" y="1524000"/>
            <a:ext cx="9121806" cy="5334000"/>
          </a:xfrm>
        </p:spPr>
        <p:txBody>
          <a:bodyPr>
            <a:normAutofit fontScale="85000" lnSpcReduction="20000"/>
          </a:bodyPr>
          <a:lstStyle/>
          <a:p>
            <a:pPr marL="0" indent="0">
              <a:buNone/>
            </a:pPr>
            <a:r>
              <a:rPr lang="en-US" b="1" dirty="0"/>
              <a:t>Influenza-like Illness (ILI) outbreaks </a:t>
            </a:r>
          </a:p>
          <a:p>
            <a:pPr marL="0" indent="-228600">
              <a:spcBef>
                <a:spcPts val="0"/>
              </a:spcBef>
              <a:buNone/>
            </a:pPr>
            <a:r>
              <a:rPr lang="en-US" sz="2600" dirty="0"/>
              <a:t>ILI = Fever (100°F or greater) and cough and/or sore throat in the absence of a known cause</a:t>
            </a:r>
            <a:br>
              <a:rPr lang="en-US" sz="2400" dirty="0"/>
            </a:br>
            <a:endParaRPr lang="en-US" sz="2200" dirty="0"/>
          </a:p>
          <a:p>
            <a:pPr marL="0" indent="0">
              <a:buNone/>
            </a:pPr>
            <a:r>
              <a:rPr lang="en-US" sz="2600" u="sng" dirty="0"/>
              <a:t>Long-term care facilities</a:t>
            </a:r>
          </a:p>
          <a:p>
            <a:pPr marL="571500" lvl="2" indent="-457200">
              <a:spcBef>
                <a:spcPts val="0"/>
              </a:spcBef>
            </a:pPr>
            <a:r>
              <a:rPr lang="en-US" sz="2600" dirty="0"/>
              <a:t>Two or more residents with respiratory illness when at least on has lab confirmation.</a:t>
            </a:r>
          </a:p>
          <a:p>
            <a:pPr marL="0" indent="0">
              <a:spcBef>
                <a:spcPts val="0"/>
              </a:spcBef>
              <a:buNone/>
            </a:pPr>
            <a:endParaRPr lang="en-US" sz="2600" u="sng" dirty="0"/>
          </a:p>
          <a:p>
            <a:pPr marL="0" indent="0">
              <a:spcBef>
                <a:spcPts val="0"/>
              </a:spcBef>
              <a:buNone/>
            </a:pPr>
            <a:r>
              <a:rPr lang="en-US" sz="2600" u="sng" dirty="0"/>
              <a:t>Acute care facility nosocomial outbreak</a:t>
            </a:r>
          </a:p>
          <a:p>
            <a:pPr marL="571500" indent="-457200">
              <a:spcBef>
                <a:spcPts val="0"/>
              </a:spcBef>
            </a:pPr>
            <a:r>
              <a:rPr lang="en-US" sz="2600" dirty="0"/>
              <a:t>One or more patients with laboratory-confirmed influenza with symptom onset greater than or equal to 48 hours post-admission.</a:t>
            </a:r>
          </a:p>
          <a:p>
            <a:pPr marL="114300" indent="0">
              <a:spcBef>
                <a:spcPts val="0"/>
              </a:spcBef>
              <a:buNone/>
            </a:pPr>
            <a:endParaRPr lang="en-US" sz="2600" dirty="0"/>
          </a:p>
          <a:p>
            <a:pPr marL="114300" indent="0">
              <a:spcBef>
                <a:spcPts val="0"/>
              </a:spcBef>
              <a:buNone/>
            </a:pPr>
            <a:endParaRPr lang="en-US" sz="2600" dirty="0"/>
          </a:p>
          <a:p>
            <a:pPr marL="57150" indent="0">
              <a:spcBef>
                <a:spcPts val="0"/>
              </a:spcBef>
              <a:buNone/>
            </a:pPr>
            <a:r>
              <a:rPr lang="en-US" sz="2600" u="sng" dirty="0"/>
              <a:t>School or daycare</a:t>
            </a:r>
          </a:p>
          <a:p>
            <a:pPr marL="571500" marR="0" lvl="2" indent="-457200">
              <a:spcBef>
                <a:spcPts val="0"/>
              </a:spcBef>
              <a:spcAft>
                <a:spcPts val="0"/>
              </a:spcAft>
            </a:pPr>
            <a:r>
              <a:rPr lang="en-US" sz="2600" dirty="0"/>
              <a:t>Greater than or equal to 15% absenteeism among students where the majority of those absent report respiratory symptoms.</a:t>
            </a:r>
          </a:p>
          <a:p>
            <a:pPr marL="0" indent="0">
              <a:buNone/>
            </a:pPr>
            <a:endParaRPr lang="en-US" sz="2600" dirty="0"/>
          </a:p>
          <a:p>
            <a:pPr marL="0" indent="0" algn="ctr">
              <a:buNone/>
            </a:pPr>
            <a:r>
              <a:rPr lang="en-US" sz="2600" dirty="0"/>
              <a:t>Any sudden or unusual increase of ILI should be reported</a:t>
            </a:r>
          </a:p>
          <a:p>
            <a:pPr marL="0" indent="0">
              <a:buNone/>
            </a:pPr>
            <a:endParaRPr lang="en-US" sz="1200"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351659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600200"/>
            <a:ext cx="9144000" cy="5029200"/>
          </a:xfrm>
        </p:spPr>
        <p:txBody>
          <a:bodyPr>
            <a:normAutofit/>
          </a:bodyPr>
          <a:lstStyle/>
          <a:p>
            <a:pPr marL="0" indent="0">
              <a:buNone/>
            </a:pPr>
            <a:r>
              <a:rPr lang="en-US" b="1" dirty="0"/>
              <a:t>Pediatric influenza-associated deaths </a:t>
            </a:r>
          </a:p>
          <a:p>
            <a:pPr marL="0" indent="0">
              <a:buNone/>
            </a:pPr>
            <a:endParaRPr lang="en-US" sz="1400" dirty="0"/>
          </a:p>
          <a:p>
            <a:pPr marL="0" indent="0">
              <a:buNone/>
            </a:pPr>
            <a:r>
              <a:rPr lang="en-US" sz="2800" dirty="0"/>
              <a:t>A death in a person younger than 18 years old resulting from a clinically compatible illness that is confirmed by an appropriate laboratory test. </a:t>
            </a:r>
          </a:p>
          <a:p>
            <a:pPr marL="0" indent="0">
              <a:buNone/>
            </a:pPr>
            <a:endParaRPr lang="en-US" sz="1800" dirty="0"/>
          </a:p>
          <a:p>
            <a:pPr marL="0" indent="0">
              <a:buNone/>
            </a:pPr>
            <a:r>
              <a:rPr lang="en-US" sz="2800" dirty="0"/>
              <a:t>There should be no period of complete recovery between the illness and death.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60597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38100" y="1524000"/>
            <a:ext cx="9067800" cy="5334000"/>
          </a:xfrm>
        </p:spPr>
        <p:txBody>
          <a:bodyPr>
            <a:normAutofit/>
          </a:bodyPr>
          <a:lstStyle/>
          <a:p>
            <a:pPr marL="0" indent="0">
              <a:buNone/>
            </a:pPr>
            <a:r>
              <a:rPr lang="en-US" b="1" dirty="0"/>
              <a:t>Influenza-related hospitalizations</a:t>
            </a:r>
          </a:p>
          <a:p>
            <a:pPr marL="0" indent="0">
              <a:buNone/>
            </a:pPr>
            <a:endParaRPr lang="en-US" sz="1600" dirty="0"/>
          </a:p>
          <a:p>
            <a:pPr marL="0" indent="0">
              <a:buNone/>
            </a:pPr>
            <a:r>
              <a:rPr lang="en-US" sz="2800" dirty="0"/>
              <a:t>A hospitalization (inpatient admission) due to influenza-related illness, that is laboratory confirmed.</a:t>
            </a:r>
          </a:p>
          <a:p>
            <a:pPr marL="0" indent="0">
              <a:buNone/>
            </a:pPr>
            <a:endParaRPr lang="en-US" sz="2800" dirty="0"/>
          </a:p>
          <a:p>
            <a:pPr marL="0" indent="0">
              <a:buNone/>
            </a:pPr>
            <a:r>
              <a:rPr lang="en-US" sz="2800" u="sng" dirty="0"/>
              <a:t>Reporting options</a:t>
            </a:r>
          </a:p>
          <a:p>
            <a:r>
              <a:rPr lang="en-US" sz="2800" dirty="0" err="1"/>
              <a:t>REDCap</a:t>
            </a:r>
            <a:r>
              <a:rPr lang="en-US" sz="2800" dirty="0"/>
              <a:t> survey </a:t>
            </a:r>
          </a:p>
          <a:p>
            <a:r>
              <a:rPr lang="en-US" sz="2800" dirty="0"/>
              <a:t>Faxed or emailed line list or individual report</a:t>
            </a:r>
          </a:p>
          <a:p>
            <a:r>
              <a:rPr lang="en-US" sz="2800" dirty="0"/>
              <a:t>Phone</a:t>
            </a:r>
          </a:p>
          <a:p>
            <a:pPr marL="0" indent="0">
              <a:buNone/>
            </a:pPr>
            <a:r>
              <a:rPr lang="en-US" dirty="0"/>
              <a:t>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197798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558771"/>
            <a:ext cx="9144000" cy="4799826"/>
          </a:xfrm>
        </p:spPr>
        <p:txBody>
          <a:bodyPr>
            <a:normAutofit fontScale="85000" lnSpcReduction="20000"/>
          </a:bodyPr>
          <a:lstStyle/>
          <a:p>
            <a:pPr marL="0" indent="0">
              <a:buNone/>
            </a:pPr>
            <a:r>
              <a:rPr lang="en-US" sz="3800" b="1" dirty="0"/>
              <a:t>Novel influenza A</a:t>
            </a:r>
          </a:p>
          <a:p>
            <a:pPr marL="0" indent="0">
              <a:buNone/>
            </a:pPr>
            <a:endParaRPr lang="en-US" u="sng" dirty="0"/>
          </a:p>
          <a:p>
            <a:pPr marL="0" indent="0">
              <a:buNone/>
            </a:pPr>
            <a:r>
              <a:rPr lang="en-US" dirty="0"/>
              <a:t>Novel influenza A viruses are viruses that do not normally circulate in humans</a:t>
            </a:r>
          </a:p>
          <a:p>
            <a:pPr lvl="1">
              <a:buFont typeface="Arial" panose="020B0604020202020204" pitchFamily="34" charset="0"/>
              <a:buChar char="•"/>
            </a:pPr>
            <a:r>
              <a:rPr lang="en-US" sz="3100" dirty="0"/>
              <a:t>examples: avian influenza, swine influenzas </a:t>
            </a:r>
          </a:p>
          <a:p>
            <a:pPr marL="57150" indent="0">
              <a:buNone/>
            </a:pPr>
            <a:endParaRPr lang="en-US" dirty="0"/>
          </a:p>
          <a:p>
            <a:pPr marL="57150" indent="0">
              <a:buNone/>
            </a:pPr>
            <a:r>
              <a:rPr lang="en-US" dirty="0"/>
              <a:t>Most laboratory tests would identify this as influenza A but would be unable to subtype.</a:t>
            </a:r>
          </a:p>
          <a:p>
            <a:pPr lvl="1">
              <a:buFont typeface="Arial" panose="020B0604020202020204" pitchFamily="34" charset="0"/>
              <a:buChar char="•"/>
            </a:pPr>
            <a:r>
              <a:rPr lang="en-US" sz="3100" b="1" dirty="0"/>
              <a:t>Send all </a:t>
            </a:r>
            <a:r>
              <a:rPr lang="en-US" sz="3100" b="1" dirty="0" err="1"/>
              <a:t>unsubtypable</a:t>
            </a:r>
            <a:r>
              <a:rPr lang="en-US" sz="3100" b="1" dirty="0"/>
              <a:t> specimens to HETL for further analysis</a:t>
            </a:r>
            <a:r>
              <a:rPr lang="en-US" sz="3100" dirty="0"/>
              <a:t> </a:t>
            </a:r>
          </a:p>
          <a:p>
            <a:pPr marL="0" indent="0">
              <a:buNone/>
            </a:pPr>
            <a:r>
              <a:rPr lang="en-US" dirty="0"/>
              <a:t>	</a:t>
            </a:r>
          </a:p>
          <a:p>
            <a:pPr marL="0" indent="0">
              <a:buNone/>
            </a:pPr>
            <a:r>
              <a:rPr lang="en-US" dirty="0"/>
              <a:t>Novel Influenza A is immediately reportable by phone</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378081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Reporting Requirements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533400" y="1711541"/>
            <a:ext cx="8229600" cy="1012794"/>
          </a:xfrm>
        </p:spPr>
        <p:txBody>
          <a:bodyPr>
            <a:normAutofit lnSpcReduction="10000"/>
          </a:bodyPr>
          <a:lstStyle/>
          <a:p>
            <a:pPr marL="0" indent="0" algn="ctr">
              <a:buNone/>
            </a:pPr>
            <a:r>
              <a:rPr lang="en-US" dirty="0"/>
              <a:t>Maine CDC appreciates all reports of positive influenza test results </a:t>
            </a:r>
          </a:p>
          <a:p>
            <a:pPr marL="0" indent="0" algn="ctr">
              <a:buNone/>
            </a:pPr>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pic>
        <p:nvPicPr>
          <p:cNvPr id="5" name="Picture 12" descr="Phone call ">
            <a:extLst>
              <a:ext uri="{FF2B5EF4-FFF2-40B4-BE49-F238E27FC236}">
                <a16:creationId xmlns:a16="http://schemas.microsoft.com/office/drawing/2014/main" id="{308EA55D-050D-4B60-8C8C-0B424AA76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17729"/>
            <a:ext cx="896645" cy="8966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ax ">
            <a:extLst>
              <a:ext uri="{FF2B5EF4-FFF2-40B4-BE49-F238E27FC236}">
                <a16:creationId xmlns:a16="http://schemas.microsoft.com/office/drawing/2014/main" id="{74E60A01-0D1F-4747-83A1-299B311DB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22568"/>
            <a:ext cx="1012794" cy="1012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Email ">
            <a:extLst>
              <a:ext uri="{FF2B5EF4-FFF2-40B4-BE49-F238E27FC236}">
                <a16:creationId xmlns:a16="http://schemas.microsoft.com/office/drawing/2014/main" id="{1CB42E6C-60E1-48C8-9CFF-42164EA87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43556"/>
            <a:ext cx="1012794" cy="10127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34BDC4-3146-4809-92B7-83514D63BEC1}"/>
              </a:ext>
            </a:extLst>
          </p:cNvPr>
          <p:cNvSpPr txBox="1"/>
          <p:nvPr/>
        </p:nvSpPr>
        <p:spPr>
          <a:xfrm>
            <a:off x="2189871" y="3124200"/>
            <a:ext cx="4572000" cy="523220"/>
          </a:xfrm>
          <a:prstGeom prst="rect">
            <a:avLst/>
          </a:prstGeom>
          <a:noFill/>
        </p:spPr>
        <p:txBody>
          <a:bodyPr wrap="square" rtlCol="0">
            <a:spAutoFit/>
          </a:bodyPr>
          <a:lstStyle/>
          <a:p>
            <a:r>
              <a:rPr lang="en-US" sz="2800" dirty="0"/>
              <a:t>1-800-821-5821</a:t>
            </a:r>
            <a:endParaRPr lang="en-US" dirty="0"/>
          </a:p>
        </p:txBody>
      </p:sp>
      <p:sp>
        <p:nvSpPr>
          <p:cNvPr id="9" name="TextBox 8">
            <a:extLst>
              <a:ext uri="{FF2B5EF4-FFF2-40B4-BE49-F238E27FC236}">
                <a16:creationId xmlns:a16="http://schemas.microsoft.com/office/drawing/2014/main" id="{AAB3E2C0-090C-4AE0-8BDD-8945CCDCAB5F}"/>
              </a:ext>
            </a:extLst>
          </p:cNvPr>
          <p:cNvSpPr txBox="1"/>
          <p:nvPr/>
        </p:nvSpPr>
        <p:spPr>
          <a:xfrm>
            <a:off x="2189870" y="4371167"/>
            <a:ext cx="5658729" cy="523220"/>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rPr>
              <a:t>(207) 287-8186 OR 207-287-6865</a:t>
            </a:r>
            <a:endParaRPr lang="en-US" sz="2800" dirty="0"/>
          </a:p>
        </p:txBody>
      </p:sp>
      <p:sp>
        <p:nvSpPr>
          <p:cNvPr id="10" name="TextBox 9">
            <a:extLst>
              <a:ext uri="{FF2B5EF4-FFF2-40B4-BE49-F238E27FC236}">
                <a16:creationId xmlns:a16="http://schemas.microsoft.com/office/drawing/2014/main" id="{DDB41713-3FA5-4DB7-8510-6AEAB328BD58}"/>
              </a:ext>
            </a:extLst>
          </p:cNvPr>
          <p:cNvSpPr txBox="1"/>
          <p:nvPr/>
        </p:nvSpPr>
        <p:spPr>
          <a:xfrm>
            <a:off x="2189871" y="5348681"/>
            <a:ext cx="4572000" cy="954107"/>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hlinkClick r:id="rId5"/>
              </a:rPr>
              <a:t>Influenza.DHHS</a:t>
            </a:r>
            <a:r>
              <a:rPr lang="en-US" sz="2800" dirty="0">
                <a:latin typeface="Calibri" panose="020F0502020204030204" pitchFamily="34" charset="0"/>
                <a:ea typeface="Calibri" panose="020F0502020204030204" pitchFamily="34" charset="0"/>
                <a:hlinkClick r:id="rId5"/>
              </a:rPr>
              <a:t>@maine.gov</a:t>
            </a:r>
            <a:r>
              <a:rPr lang="en-US" sz="2800" dirty="0">
                <a:latin typeface="Calibri" panose="020F0502020204030204" pitchFamily="34" charset="0"/>
                <a:ea typeface="Calibri" panose="020F0502020204030204" pitchFamily="34" charset="0"/>
              </a:rPr>
              <a:t> </a:t>
            </a:r>
          </a:p>
          <a:p>
            <a:r>
              <a:rPr lang="en-US" sz="2800" dirty="0">
                <a:latin typeface="Calibri" panose="020F0502020204030204" pitchFamily="34" charset="0"/>
              </a:rPr>
              <a:t>(no patient information)</a:t>
            </a:r>
            <a:endParaRPr lang="en-US" sz="2800" dirty="0"/>
          </a:p>
        </p:txBody>
      </p:sp>
    </p:spTree>
    <p:extLst>
      <p:ext uri="{BB962C8B-B14F-4D97-AF65-F5344CB8AC3E}">
        <p14:creationId xmlns:p14="http://schemas.microsoft.com/office/powerpoint/2010/main" val="120941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p:txBody>
          <a:bodyPr/>
          <a:lstStyle/>
          <a:p>
            <a:pPr marL="0" indent="0">
              <a:buNone/>
            </a:pPr>
            <a:endParaRPr lang="en-US" dirty="0"/>
          </a:p>
          <a:p>
            <a:pPr marL="0" indent="0" algn="ctr">
              <a:buNone/>
            </a:pPr>
            <a:r>
              <a:rPr lang="en-US" dirty="0"/>
              <a:t>The </a:t>
            </a:r>
            <a:r>
              <a:rPr lang="en-US" b="1" dirty="0"/>
              <a:t>2022-2023</a:t>
            </a:r>
            <a:r>
              <a:rPr lang="en-US" dirty="0"/>
              <a:t> influenza surveillance season officially starts Sunday </a:t>
            </a:r>
            <a:r>
              <a:rPr lang="en-US"/>
              <a:t>October 2, </a:t>
            </a:r>
            <a:r>
              <a:rPr lang="en-US" dirty="0"/>
              <a:t>2022</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7024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Emergency Preparedness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76200" y="1600200"/>
            <a:ext cx="8991600" cy="5121275"/>
          </a:xfrm>
        </p:spPr>
        <p:txBody>
          <a:bodyPr>
            <a:normAutofit/>
          </a:bodyPr>
          <a:lstStyle/>
          <a:p>
            <a:pPr marL="0" indent="0" algn="ctr">
              <a:buNone/>
            </a:pPr>
            <a:r>
              <a:rPr lang="en-US" b="1" dirty="0"/>
              <a:t>Maine’s Public Health Emergency Preparedness (PHEP)</a:t>
            </a:r>
          </a:p>
          <a:p>
            <a:r>
              <a:rPr lang="en-US" sz="2800" dirty="0"/>
              <a:t>Statewide bed availability polls upon request. Contact: </a:t>
            </a:r>
          </a:p>
          <a:p>
            <a:pPr lvl="1"/>
            <a:r>
              <a:rPr lang="en-US" sz="2400" dirty="0"/>
              <a:t>Emergency Communication Systems Coordinator</a:t>
            </a:r>
          </a:p>
          <a:p>
            <a:pPr lvl="2"/>
            <a:r>
              <a:rPr lang="en-US" sz="2000" dirty="0"/>
              <a:t>Nate Riethmann </a:t>
            </a: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nathaniel.riethmann@maine.gov</a:t>
            </a:r>
            <a:r>
              <a:rPr lang="en-US" sz="1600" dirty="0">
                <a:effectLst/>
                <a:latin typeface="Calibri" panose="020F0502020204030204" pitchFamily="34" charset="0"/>
                <a:ea typeface="Calibri" panose="020F0502020204030204" pitchFamily="34" charset="0"/>
                <a:cs typeface="Times New Roman" panose="02020603050405020304" pitchFamily="18" charset="0"/>
              </a:rPr>
              <a:t> / (207) 287-6551 </a:t>
            </a:r>
          </a:p>
          <a:p>
            <a:pPr lvl="1"/>
            <a:r>
              <a:rPr lang="en-US" sz="2400" dirty="0">
                <a:latin typeface="Calibri" panose="020F0502020204030204" pitchFamily="34" charset="0"/>
                <a:cs typeface="Times New Roman" panose="02020603050405020304" pitchFamily="18" charset="0"/>
              </a:rPr>
              <a:t>Healthcare coalition Chapter coordinator</a:t>
            </a:r>
          </a:p>
          <a:p>
            <a:pPr marL="457200" lvl="1" indent="0">
              <a:buNone/>
            </a:pPr>
            <a:endParaRPr lang="en-US" sz="2000" dirty="0">
              <a:latin typeface="Calibri" panose="020F0502020204030204" pitchFamily="34" charset="0"/>
              <a:cs typeface="Times New Roman" panose="02020603050405020304" pitchFamily="18" charset="0"/>
            </a:endParaRPr>
          </a:p>
          <a:p>
            <a:r>
              <a:rPr lang="en-US" sz="2800" dirty="0"/>
              <a:t>Maine CDC Pandemic Influenza Operations Plan can be accessed at </a:t>
            </a:r>
            <a:r>
              <a:rPr lang="en-US"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www.maineflu.gov</a:t>
            </a:r>
            <a:r>
              <a:rPr lang="en-US"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en-US" dirty="0">
                <a:latin typeface="Calibri" panose="020F0502020204030204" pitchFamily="34"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404072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Emergency Preparedness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600200"/>
            <a:ext cx="9067800" cy="5121275"/>
          </a:xfrm>
        </p:spPr>
        <p:txBody>
          <a:bodyPr>
            <a:normAutofit/>
          </a:bodyPr>
          <a:lstStyle/>
          <a:p>
            <a:r>
              <a:rPr lang="en-US" dirty="0">
                <a:latin typeface="Calibri" panose="020F0502020204030204" pitchFamily="34" charset="0"/>
                <a:cs typeface="Times New Roman" panose="02020603050405020304" pitchFamily="18" charset="0"/>
              </a:rPr>
              <a:t>To report any above-average antiviral shortages:</a:t>
            </a:r>
          </a:p>
          <a:p>
            <a:pPr lvl="1"/>
            <a:r>
              <a:rPr lang="en-US" dirty="0">
                <a:latin typeface="Calibri" panose="020F0502020204030204" pitchFamily="34" charset="0"/>
                <a:cs typeface="Times New Roman" panose="02020603050405020304" pitchFamily="18" charset="0"/>
              </a:rPr>
              <a:t> Contact the Northern New England Poison Center (NNEPC) at 1-800-222-1222 </a:t>
            </a:r>
          </a:p>
          <a:p>
            <a:r>
              <a:rPr lang="en-US" dirty="0">
                <a:latin typeface="Calibri" panose="020F0502020204030204" pitchFamily="34" charset="0"/>
                <a:cs typeface="Times New Roman" panose="02020603050405020304" pitchFamily="18" charset="0"/>
              </a:rPr>
              <a:t>Regional Healthcare Coalition</a:t>
            </a:r>
            <a:r>
              <a:rPr lang="en-US" dirty="0"/>
              <a:t> can provide logistical support during an influenza event, including:</a:t>
            </a:r>
          </a:p>
          <a:p>
            <a:pPr lvl="1"/>
            <a:r>
              <a:rPr lang="en-US" dirty="0"/>
              <a:t>Emergency communications, strategic national stockpile (SNS) resources such as medical countermeasures, medical volunteers, personal protective equipment (PPE), and supplies.  </a:t>
            </a:r>
          </a:p>
          <a:p>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spTree>
    <p:extLst>
      <p:ext uri="{BB962C8B-B14F-4D97-AF65-F5344CB8AC3E}">
        <p14:creationId xmlns:p14="http://schemas.microsoft.com/office/powerpoint/2010/main" val="402847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412094"/>
            <a:ext cx="9144000" cy="5257799"/>
          </a:xfrm>
        </p:spPr>
        <p:txBody>
          <a:bodyPr>
            <a:normAutofit/>
          </a:bodyPr>
          <a:lstStyle/>
          <a:p>
            <a:pPr marL="0" indent="0">
              <a:buNone/>
            </a:pPr>
            <a:r>
              <a:rPr lang="en-US" sz="2600" dirty="0"/>
              <a:t>Weekly surveillance reports</a:t>
            </a:r>
          </a:p>
          <a:p>
            <a:pPr lvl="1">
              <a:buClr>
                <a:schemeClr val="tx1"/>
              </a:buClr>
              <a:buFont typeface="Arial" panose="020B0604020202020204" pitchFamily="34" charset="0"/>
              <a:buChar char="•"/>
            </a:pP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https://www.maine.gov/dhhs/flu/weekly"/>
              </a:rPr>
              <a:t>www.maine.gov/dhhs/flu/weekly</a:t>
            </a:r>
            <a:endParaRPr lang="en-US" sz="22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1">
              <a:buClr>
                <a:schemeClr val="tx1"/>
              </a:buClr>
              <a:buFont typeface="Arial" panose="020B0604020202020204" pitchFamily="34" charset="0"/>
              <a:buChar char="•"/>
            </a:pP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https://public.govdelivery.com/accounts/MEHHS/subscriber/new?preferences=true</a:t>
            </a:r>
            <a:r>
              <a:rPr lang="en-US" sz="2200" dirty="0">
                <a:effectLst/>
                <a:latin typeface="Calibri" panose="020F0502020204030204" pitchFamily="34" charset="0"/>
                <a:ea typeface="Calibri" panose="020F0502020204030204" pitchFamily="34" charset="0"/>
                <a:cs typeface="Times New Roman" panose="02020603050405020304" pitchFamily="18" charset="0"/>
              </a:rPr>
              <a:t> (to subscribe)</a:t>
            </a:r>
          </a:p>
          <a:p>
            <a:pPr marL="457200" lvl="1"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dirty="0"/>
              <a:t>Maine Health Alert Network System (HAN)</a:t>
            </a:r>
          </a:p>
          <a:p>
            <a:pPr lvl="1">
              <a:buClr>
                <a:schemeClr val="tx1"/>
              </a:buClr>
              <a:buFont typeface="Arial" panose="020B0604020202020204" pitchFamily="34" charset="0"/>
              <a:buChar char="•"/>
            </a:pP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www.mainehan.org</a:t>
            </a:r>
            <a:endPar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dirty="0"/>
              <a:t>Additional information </a:t>
            </a:r>
          </a:p>
          <a:p>
            <a:pPr lvl="1">
              <a:buClr>
                <a:schemeClr val="tx1"/>
              </a:buClr>
              <a:buFont typeface="Arial" panose="020B0604020202020204" pitchFamily="34" charset="0"/>
              <a:buChar char="•"/>
            </a:pP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www.maineflu.gov</a:t>
            </a:r>
            <a:endParaRPr lang="en-US" sz="2200" u="sng"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dirty="0"/>
              <a:t>Influenza-specific questions</a:t>
            </a:r>
          </a:p>
          <a:p>
            <a:pPr lvl="1">
              <a:buFont typeface="Arial" panose="020B0604020202020204" pitchFamily="34" charset="0"/>
              <a:buChar char="•"/>
            </a:pPr>
            <a:r>
              <a:rPr lang="en-US" sz="2200" dirty="0"/>
              <a:t> </a:t>
            </a: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influenza.dhhs@maine.gov</a:t>
            </a: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dirty="0"/>
              <a:t>Maine Center for Disease Control and Prevention</a:t>
            </a:r>
          </a:p>
        </p:txBody>
      </p:sp>
    </p:spTree>
    <p:extLst>
      <p:ext uri="{BB962C8B-B14F-4D97-AF65-F5344CB8AC3E}">
        <p14:creationId xmlns:p14="http://schemas.microsoft.com/office/powerpoint/2010/main" val="250432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89185"/>
            <a:ext cx="9144000"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hlinkClick r:id="rId3"/>
              </a:rPr>
              <a:t>Influenza.DHHS@Maine.gov</a:t>
            </a:r>
            <a:endParaRPr lang="en-US" sz="28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1-800-821-5821</a:t>
            </a:r>
            <a:endParaRPr lang="en-US" b="1" dirty="0"/>
          </a:p>
          <a:p>
            <a:pPr marL="0" indent="0">
              <a:buNone/>
            </a:pPr>
            <a:endParaRPr lang="en-US" b="1" dirty="0"/>
          </a:p>
        </p:txBody>
      </p:sp>
      <p:sp>
        <p:nvSpPr>
          <p:cNvPr id="2" name="Footer Placeholder 1"/>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Maine Center for Disease Control and Prevention</a:t>
            </a:r>
          </a:p>
        </p:txBody>
      </p:sp>
      <p:sp>
        <p:nvSpPr>
          <p:cNvPr id="5" name="Rectangle 4"/>
          <p:cNvSpPr/>
          <p:nvPr/>
        </p:nvSpPr>
        <p:spPr>
          <a:xfrm>
            <a:off x="0" y="0"/>
            <a:ext cx="9144000" cy="13716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Tree>
    <p:extLst>
      <p:ext uri="{BB962C8B-B14F-4D97-AF65-F5344CB8AC3E}">
        <p14:creationId xmlns:p14="http://schemas.microsoft.com/office/powerpoint/2010/main" val="2656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Influenza Activity Overview</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457200" y="1561730"/>
            <a:ext cx="8229600" cy="4915270"/>
          </a:xfrm>
        </p:spPr>
        <p:txBody>
          <a:bodyPr>
            <a:normAutofit/>
          </a:bodyPr>
          <a:lstStyle/>
          <a:p>
            <a:pPr marL="0" indent="0">
              <a:buNone/>
            </a:pPr>
            <a:r>
              <a:rPr lang="en-US" u="sng" dirty="0"/>
              <a:t>International activity</a:t>
            </a:r>
          </a:p>
          <a:p>
            <a:pPr marL="0" indent="0">
              <a:buNone/>
            </a:pPr>
            <a:endParaRPr lang="en-US" sz="1100" u="sng" dirty="0"/>
          </a:p>
          <a:p>
            <a:r>
              <a:rPr lang="en-US" sz="2800" dirty="0"/>
              <a:t>The southern hemisphere is coming to the end of their flu season. Many countries saw an early peak this year. The dominate strain of virus differed between countries. </a:t>
            </a:r>
          </a:p>
          <a:p>
            <a:r>
              <a:rPr lang="en-US" sz="2800" dirty="0"/>
              <a:t>Globally, influenza activity remains low. </a:t>
            </a:r>
          </a:p>
          <a:p>
            <a:r>
              <a:rPr lang="en-US" sz="2800" dirty="0"/>
              <a:t>More information found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https://cdn.who.int/media/docs/default-source/influenza/influenza-updates/2022/2022_09_19_surveillance_update_428.pdf?sfvrsn=7a48d4f7_1&amp;download=true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pic>
        <p:nvPicPr>
          <p:cNvPr id="5" name="Picture 2" descr="Coronavirus ">
            <a:extLst>
              <a:ext uri="{FF2B5EF4-FFF2-40B4-BE49-F238E27FC236}">
                <a16:creationId xmlns:a16="http://schemas.microsoft.com/office/drawing/2014/main" id="{C8841F8A-B107-40D5-81FB-AE5D65F19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5081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4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Influenza Activity Overview</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p:txBody>
          <a:bodyPr>
            <a:normAutofit fontScale="92500" lnSpcReduction="10000"/>
          </a:bodyPr>
          <a:lstStyle/>
          <a:p>
            <a:pPr marL="0" indent="0">
              <a:buNone/>
            </a:pPr>
            <a:r>
              <a:rPr lang="en-US" u="sng" dirty="0"/>
              <a:t>US Activity</a:t>
            </a:r>
          </a:p>
          <a:p>
            <a:pPr marL="0" indent="0">
              <a:buNone/>
            </a:pPr>
            <a:endParaRPr lang="en-US" sz="2400" u="sng" dirty="0"/>
          </a:p>
          <a:p>
            <a:r>
              <a:rPr lang="en-US" dirty="0"/>
              <a:t>Though relatively mild, there was more activity than during the 2020-21 season and flu activity continued later than any season on record.</a:t>
            </a:r>
          </a:p>
          <a:p>
            <a:r>
              <a:rPr lang="en-US" dirty="0"/>
              <a:t>Currently, influenza activity remains low throughout the country. </a:t>
            </a:r>
          </a:p>
          <a:p>
            <a:r>
              <a:rPr lang="en-US" dirty="0"/>
              <a:t>All 4 influenza subtypes have recently been identified, with influenza A H1N1 and H3N2 being the most prevalent.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pic>
        <p:nvPicPr>
          <p:cNvPr id="5" name="Picture 2" descr="Coronavirus ">
            <a:extLst>
              <a:ext uri="{FF2B5EF4-FFF2-40B4-BE49-F238E27FC236}">
                <a16:creationId xmlns:a16="http://schemas.microsoft.com/office/drawing/2014/main" id="{78D00AB2-54F2-432A-82EB-03CEE295E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5081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6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Influenza Activity Overview</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152400" y="1600200"/>
            <a:ext cx="8839200" cy="4525963"/>
          </a:xfrm>
        </p:spPr>
        <p:txBody>
          <a:bodyPr>
            <a:normAutofit lnSpcReduction="10000"/>
          </a:bodyPr>
          <a:lstStyle/>
          <a:p>
            <a:pPr marL="0" indent="0">
              <a:buNone/>
            </a:pPr>
            <a:r>
              <a:rPr lang="en-US" u="sng" dirty="0"/>
              <a:t>Non-seasonal Influenza </a:t>
            </a:r>
          </a:p>
          <a:p>
            <a:pPr marL="0" indent="0">
              <a:buNone/>
            </a:pPr>
            <a:endParaRPr lang="en-US" sz="1700" dirty="0"/>
          </a:p>
          <a:p>
            <a:pPr marL="0" indent="0">
              <a:buNone/>
            </a:pPr>
            <a:r>
              <a:rPr lang="en-US" dirty="0"/>
              <a:t>Swine (variant) influenza</a:t>
            </a:r>
          </a:p>
          <a:p>
            <a:pPr lvl="1">
              <a:buFont typeface="Arial" panose="020B0604020202020204" pitchFamily="34" charset="0"/>
              <a:buChar char="•"/>
            </a:pPr>
            <a:r>
              <a:rPr lang="en-US" dirty="0"/>
              <a:t>10 cases in humans identified during the 2021-22 season </a:t>
            </a:r>
          </a:p>
          <a:p>
            <a:pPr lvl="2"/>
            <a:r>
              <a:rPr lang="en-US" dirty="0"/>
              <a:t>9/10 had direct or indirect swine contact  </a:t>
            </a:r>
          </a:p>
          <a:p>
            <a:pPr marL="0" indent="0">
              <a:buNone/>
            </a:pPr>
            <a:r>
              <a:rPr lang="en-US" dirty="0"/>
              <a:t>Avian influenza (H5N1)</a:t>
            </a:r>
          </a:p>
          <a:p>
            <a:pPr lvl="1">
              <a:buFont typeface="Arial" panose="020B0604020202020204" pitchFamily="34" charset="0"/>
              <a:buChar char="•"/>
            </a:pPr>
            <a:r>
              <a:rPr lang="en-US" dirty="0"/>
              <a:t>One human H5N1 case identified in the US</a:t>
            </a:r>
          </a:p>
          <a:p>
            <a:pPr lvl="1">
              <a:buFont typeface="Arial" panose="020B0604020202020204" pitchFamily="34" charset="0"/>
              <a:buChar char="•"/>
            </a:pPr>
            <a:r>
              <a:rPr lang="en-US" dirty="0"/>
              <a:t>The Circulation of avian influenza continues in North American domestic and wild birds </a:t>
            </a:r>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r>
              <a:rPr lang="en-US"/>
              <a:t>Maine Center for Disease Control and Prevention</a:t>
            </a:r>
            <a:endParaRPr lang="en-US" dirty="0"/>
          </a:p>
        </p:txBody>
      </p:sp>
      <p:pic>
        <p:nvPicPr>
          <p:cNvPr id="5" name="Picture 2" descr="Coronavirus ">
            <a:extLst>
              <a:ext uri="{FF2B5EF4-FFF2-40B4-BE49-F238E27FC236}">
                <a16:creationId xmlns:a16="http://schemas.microsoft.com/office/drawing/2014/main" id="{B751A51F-CC32-41BD-BE0C-E893614C8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5081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31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509132"/>
            <a:ext cx="9067000" cy="4525963"/>
          </a:xfrm>
        </p:spPr>
        <p:txBody>
          <a:bodyPr>
            <a:normAutofit lnSpcReduction="10000"/>
          </a:bodyPr>
          <a:lstStyle/>
          <a:p>
            <a:pPr marL="0" indent="0">
              <a:buNone/>
            </a:pPr>
            <a:r>
              <a:rPr lang="en-US" dirty="0"/>
              <a:t>2022-2023 Influenza Vaccine Recommendations</a:t>
            </a:r>
          </a:p>
          <a:p>
            <a:pPr marL="0" indent="0">
              <a:buNone/>
            </a:pPr>
            <a:endParaRPr lang="en-US" sz="1800" dirty="0"/>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six months of age and older should get a yearly flu vaccine.</a:t>
            </a:r>
          </a:p>
          <a:p>
            <a:pPr>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Children 6 months through 8 years of age, receiving the flu shot for the first time</a:t>
            </a:r>
            <a:r>
              <a:rPr lang="en-US" sz="1800" dirty="0">
                <a:effectLst/>
                <a:latin typeface="Calibri" panose="020F0502020204030204" pitchFamily="34" charset="0"/>
                <a:ea typeface="Calibri" panose="020F0502020204030204" pitchFamily="34" charset="0"/>
                <a:cs typeface="Calibri" panose="020F0502020204030204" pitchFamily="34" charset="0"/>
              </a:rPr>
              <a:t> or those who have only previously gotten one dose of vaccine in this age range, should get two doses of vaccine this season—spaced at least 4 weeks apart. </a:t>
            </a:r>
          </a:p>
          <a:p>
            <a:pPr>
              <a:spcBef>
                <a:spcPts val="0"/>
              </a:spcBef>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For the 2022-2023 flu season, there are three flu vaccines that are preferentially recommended for people 65 years and older. </a:t>
            </a:r>
          </a:p>
          <a:p>
            <a:pPr lvl="1">
              <a:spcBef>
                <a:spcPts val="0"/>
              </a:spcBef>
            </a:pPr>
            <a:r>
              <a:rPr lang="en-US" sz="1800" dirty="0" err="1">
                <a:effectLst/>
                <a:latin typeface="Calibri" panose="020F0502020204030204" pitchFamily="34" charset="0"/>
                <a:ea typeface="Calibri" panose="020F0502020204030204" pitchFamily="34" charset="0"/>
                <a:cs typeface="Calibri" panose="020F0502020204030204" pitchFamily="34" charset="0"/>
              </a:rPr>
              <a:t>Fluzone</a:t>
            </a:r>
            <a:r>
              <a:rPr lang="en-US" sz="1800" dirty="0">
                <a:effectLst/>
                <a:latin typeface="Calibri" panose="020F0502020204030204" pitchFamily="34" charset="0"/>
                <a:ea typeface="Calibri" panose="020F0502020204030204" pitchFamily="34" charset="0"/>
                <a:cs typeface="Calibri" panose="020F0502020204030204" pitchFamily="34" charset="0"/>
              </a:rPr>
              <a:t> High-Dose Quadrivalent vaccine</a:t>
            </a:r>
          </a:p>
          <a:p>
            <a:pPr lvl="1">
              <a:spcBef>
                <a:spcPts val="0"/>
              </a:spcBef>
            </a:pPr>
            <a:r>
              <a:rPr lang="en-US" sz="1800" dirty="0" err="1">
                <a:effectLst/>
                <a:latin typeface="Calibri" panose="020F0502020204030204" pitchFamily="34" charset="0"/>
                <a:ea typeface="Calibri" panose="020F0502020204030204" pitchFamily="34" charset="0"/>
                <a:cs typeface="Calibri" panose="020F0502020204030204" pitchFamily="34" charset="0"/>
              </a:rPr>
              <a:t>Flublok</a:t>
            </a:r>
            <a:r>
              <a:rPr lang="en-US" sz="1800" dirty="0">
                <a:effectLst/>
                <a:latin typeface="Calibri" panose="020F0502020204030204" pitchFamily="34" charset="0"/>
                <a:ea typeface="Calibri" panose="020F0502020204030204" pitchFamily="34" charset="0"/>
                <a:cs typeface="Calibri" panose="020F0502020204030204" pitchFamily="34" charset="0"/>
              </a:rPr>
              <a:t> Quadrivalent recombinant flu vaccine </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sz="1800" dirty="0" err="1">
                <a:effectLst/>
                <a:latin typeface="Calibri" panose="020F0502020204030204" pitchFamily="34" charset="0"/>
                <a:ea typeface="Calibri" panose="020F0502020204030204" pitchFamily="34" charset="0"/>
                <a:cs typeface="Calibri" panose="020F0502020204030204" pitchFamily="34" charset="0"/>
              </a:rPr>
              <a:t>Fluad</a:t>
            </a:r>
            <a:r>
              <a:rPr lang="en-US" sz="1800" dirty="0">
                <a:effectLst/>
                <a:latin typeface="Calibri" panose="020F0502020204030204" pitchFamily="34" charset="0"/>
                <a:ea typeface="Calibri" panose="020F0502020204030204" pitchFamily="34" charset="0"/>
                <a:cs typeface="Calibri" panose="020F0502020204030204" pitchFamily="34" charset="0"/>
              </a:rPr>
              <a:t> Quadrivalent adjuvanted flu vaccine.</a:t>
            </a:r>
          </a:p>
          <a:p>
            <a:pPr>
              <a:spcBef>
                <a:spcPts val="0"/>
              </a:spcBef>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Both Influenza and COVID-19 vaccines can be given </a:t>
            </a:r>
          </a:p>
          <a:p>
            <a:pPr marL="0" indent="0">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the same visit.</a:t>
            </a:r>
          </a:p>
          <a:p>
            <a:pPr marL="457200" marR="0" lvl="1"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Center for Disease Control and Prevention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056F4A3A-8654-4523-8118-571940E7E7E0}"/>
              </a:ext>
            </a:extLst>
          </p:cNvPr>
          <p:cNvPicPr>
            <a:picLocks noChangeAspect="1"/>
          </p:cNvPicPr>
          <p:nvPr/>
        </p:nvPicPr>
        <p:blipFill>
          <a:blip r:embed="rId3"/>
          <a:stretch>
            <a:fillRect/>
          </a:stretch>
        </p:blipFill>
        <p:spPr>
          <a:xfrm>
            <a:off x="6319024" y="4938712"/>
            <a:ext cx="2742400" cy="1782763"/>
          </a:xfrm>
          <a:prstGeom prst="rect">
            <a:avLst/>
          </a:prstGeom>
        </p:spPr>
      </p:pic>
    </p:spTree>
    <p:extLst>
      <p:ext uri="{BB962C8B-B14F-4D97-AF65-F5344CB8AC3E}">
        <p14:creationId xmlns:p14="http://schemas.microsoft.com/office/powerpoint/2010/main" val="336642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13010" y="1524000"/>
            <a:ext cx="9130990" cy="5197475"/>
          </a:xfrm>
        </p:spPr>
        <p:txBody>
          <a:bodyPr>
            <a:normAutofit lnSpcReduction="10000"/>
          </a:bodyPr>
          <a:lstStyle/>
          <a:p>
            <a:pPr marL="0" marR="0" lvl="0" indent="0">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Vaccine Compositions</a:t>
            </a:r>
          </a:p>
          <a:p>
            <a:pPr marL="342900" marR="0" lvl="0" indent="-342900">
              <a:spcBef>
                <a:spcPts val="0"/>
              </a:spcBef>
              <a:spcAft>
                <a:spcPts val="0"/>
              </a:spcAft>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All of the 2022-2023 egg-based influenza and LAIV4 vaccine are made to protect against the following four viruses: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A/Victoria/2570/2019/SWL1536/2019 (H1N1)pdm09-like virus (updated)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A/Darwin/9/2021 (H3N2)-like virus (updated)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B/Austria/1359417/2021-like virus (B/Victoria lineage) (updated)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Calibri" panose="020F0502020204030204" pitchFamily="34" charset="0"/>
              </a:rPr>
              <a:t>B/Phuket/3073/2013 (B/Yamagata lineage)</a:t>
            </a:r>
            <a:r>
              <a:rPr lang="en-US" sz="1800" dirty="0">
                <a:effectLst/>
                <a:latin typeface="Calibri" panose="020F0502020204030204" pitchFamily="34" charset="0"/>
                <a:ea typeface="Calibri" panose="020F0502020204030204" pitchFamily="34" charset="0"/>
                <a:cs typeface="Calibri" panose="020F0502020204030204" pitchFamily="34" charset="0"/>
              </a:rPr>
              <a:t>-like virus</a:t>
            </a:r>
          </a:p>
          <a:p>
            <a:pPr marL="742950" marR="0" lvl="1" indent="-285750">
              <a:spcBef>
                <a:spcPts val="0"/>
              </a:spcBef>
              <a:spcAft>
                <a:spcPts val="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For 2022-2023, cell- or recombinant-based vaccines contain: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Calibri" panose="020F0502020204030204" pitchFamily="34" charset="0"/>
              </a:rPr>
              <a:t>A/Wisconsin/588/2019 (H1N1) pdm09-like virus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Calibri" panose="020F0502020204030204" pitchFamily="34" charset="0"/>
              </a:rPr>
              <a:t>A/Darwin/6/2021 (H3N2)-like virus (updated)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Calibri" panose="020F0502020204030204" pitchFamily="34" charset="0"/>
              </a:rPr>
              <a:t>B/Austria/1359417/2021-like virus (B/Victoria lineage) (updated)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Calibri" panose="020F0502020204030204" pitchFamily="34" charset="0"/>
              </a:rPr>
              <a:t>B/Phuket/3073/2013-like virus (B/Yamagata lineage)</a:t>
            </a:r>
          </a:p>
          <a:p>
            <a:pPr marL="742950" marR="0" lvl="1" indent="-285750">
              <a:spcBef>
                <a:spcPts val="0"/>
              </a:spcBef>
              <a:spcAft>
                <a:spcPts val="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Live attenuated influenza vaccine (LAIV) – or the nasal spray vaccine – is available for use during the 2022-2023 flu season.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Calibri" panose="020F0502020204030204" pitchFamily="34" charset="0"/>
              </a:rPr>
              <a:t>The LAIV nasal spray is a quadrivalent vaccine that can be administered to people between 2-49 years of age without contraindications to the nasal spray vaccine.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Center for Disease Control and Prevention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10C72AC-298D-4E36-96D1-7DEE251BF8A1}"/>
              </a:ext>
            </a:extLst>
          </p:cNvPr>
          <p:cNvPicPr>
            <a:picLocks noChangeAspect="1"/>
          </p:cNvPicPr>
          <p:nvPr/>
        </p:nvPicPr>
        <p:blipFill>
          <a:blip r:embed="rId3"/>
          <a:stretch>
            <a:fillRect/>
          </a:stretch>
        </p:blipFill>
        <p:spPr>
          <a:xfrm>
            <a:off x="7162800" y="3046809"/>
            <a:ext cx="1786731" cy="1786731"/>
          </a:xfrm>
          <a:prstGeom prst="rect">
            <a:avLst/>
          </a:prstGeom>
        </p:spPr>
      </p:pic>
    </p:spTree>
    <p:extLst>
      <p:ext uri="{BB962C8B-B14F-4D97-AF65-F5344CB8AC3E}">
        <p14:creationId xmlns:p14="http://schemas.microsoft.com/office/powerpoint/2010/main" val="56115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1AB786-8071-42FC-8E43-1D3C4D06E41E}"/>
              </a:ext>
            </a:extLst>
          </p:cNvPr>
          <p:cNvPicPr>
            <a:picLocks noChangeAspect="1"/>
          </p:cNvPicPr>
          <p:nvPr/>
        </p:nvPicPr>
        <p:blipFill>
          <a:blip r:embed="rId3"/>
          <a:stretch>
            <a:fillRect/>
          </a:stretch>
        </p:blipFill>
        <p:spPr>
          <a:xfrm>
            <a:off x="7086600" y="4892349"/>
            <a:ext cx="1917012" cy="1829126"/>
          </a:xfrm>
          <a:prstGeom prst="rect">
            <a:avLst/>
          </a:prstGeom>
        </p:spPr>
      </p:pic>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dirty="0"/>
              <a:t>Immunization</a:t>
            </a:r>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600201"/>
            <a:ext cx="8534400" cy="4756150"/>
          </a:xfrm>
        </p:spPr>
        <p:txBody>
          <a:bodyPr/>
          <a:lstStyle/>
          <a:p>
            <a:pPr marL="0" marR="0" lvl="0" indent="0">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Egg Allergies</a:t>
            </a: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People who have experienced only hives after exposure to egg can get any licensed flu vaccine that is otherwise appropriate for their age and health</a:t>
            </a:r>
          </a:p>
          <a:p>
            <a:pPr>
              <a:spcBef>
                <a:spcPts val="0"/>
              </a:spcBef>
            </a:pP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People who have symptoms other than hives after exposure to eggs, such as angioedema, respiratory distress, lightheadedness, or recurrent emesis; or who have needed epinephrine or another emergency medical intervention, also can get any licensed flu vaccine that is otherwise appropriate for their age and health, but the vaccine should be given in a medical setting and be supervised by a health care provider who is able to recognize and manage severe allergic conditions. </a:t>
            </a:r>
          </a:p>
          <a:p>
            <a:pPr marL="457200" marR="0" lvl="1"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Two completely egg-free (ovalbumin-free) flu vaccine options are </a:t>
            </a:r>
          </a:p>
          <a:p>
            <a:pPr marL="0" indent="0">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available: quadrivalent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recombinant vaccine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quadrivalent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cell-based vaccine</a:t>
            </a:r>
            <a:endParaRPr lang="en-US" sz="1800"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Center for Disease Control and Prevention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88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3981-57AB-477E-8B52-B09A59B01B7A}"/>
              </a:ext>
            </a:extLst>
          </p:cNvPr>
          <p:cNvSpPr>
            <a:spLocks noGrp="1"/>
          </p:cNvSpPr>
          <p:nvPr>
            <p:ph type="title"/>
          </p:nvPr>
        </p:nvSpPr>
        <p:spPr/>
        <p:txBody>
          <a:bodyPr/>
          <a:lstStyle/>
          <a:p>
            <a:r>
              <a:rPr lang="en-US"/>
              <a:t>Immunization</a:t>
            </a:r>
            <a:endParaRPr lang="en-US" dirty="0"/>
          </a:p>
        </p:txBody>
      </p:sp>
      <p:sp>
        <p:nvSpPr>
          <p:cNvPr id="3" name="Content Placeholder 2">
            <a:extLst>
              <a:ext uri="{FF2B5EF4-FFF2-40B4-BE49-F238E27FC236}">
                <a16:creationId xmlns:a16="http://schemas.microsoft.com/office/drawing/2014/main" id="{6B524AEC-2C39-4FC3-B93D-37B4A89C9C47}"/>
              </a:ext>
            </a:extLst>
          </p:cNvPr>
          <p:cNvSpPr>
            <a:spLocks noGrp="1"/>
          </p:cNvSpPr>
          <p:nvPr>
            <p:ph idx="1"/>
          </p:nvPr>
        </p:nvSpPr>
        <p:spPr>
          <a:xfrm>
            <a:off x="0" y="1600200"/>
            <a:ext cx="9144000" cy="4876800"/>
          </a:xfrm>
        </p:spPr>
        <p:txBody>
          <a:bodyPr>
            <a:normAutofit fontScale="92500" lnSpcReduction="20000"/>
          </a:bodyPr>
          <a:lstStyle/>
          <a:p>
            <a:pPr marL="0" marR="0" lvl="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Healthcare Workers</a:t>
            </a:r>
          </a:p>
          <a:p>
            <a:pPr marL="0" marR="0" lvl="0" indent="0">
              <a:spcBef>
                <a:spcPts val="0"/>
              </a:spcBef>
              <a:spcAft>
                <a:spcPts val="0"/>
              </a:spcAft>
              <a:buNone/>
            </a:pPr>
            <a:endPar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Centers for Disease Control and Prevention (CDC), the Advisory Committee on Immunization Practices (ACIP), and the Healthcare Infection Control Practices Advisory Committee (HICPAC) recommend that all U.S. health care workers (HCW) get vaccinated annually against influenza. </a:t>
            </a:r>
          </a:p>
          <a:p>
            <a:pPr marL="342900" marR="0" lvl="0" indent="-342900">
              <a:spcBef>
                <a:spcPts val="0"/>
              </a:spcBef>
              <a:spcAft>
                <a:spcPts val="0"/>
              </a:spcAft>
              <a:buFont typeface="Symbol" panose="05050102010706020507" pitchFamily="18" charset="2"/>
              <a:buChar char=""/>
            </a:pPr>
            <a:endPar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 2002, Maine state law requires that healthcare facilities report data on seasonal influenza vaccine coverage among healthcare workers in their facilities annually to the Maine Center for Disease Control and Prevention (Maine CDC). </a:t>
            </a:r>
          </a:p>
          <a:p>
            <a:pPr marL="342900" marR="0" lvl="0" indent="-342900">
              <a:spcBef>
                <a:spcPts val="0"/>
              </a:spcBef>
              <a:spcAft>
                <a:spcPts val="0"/>
              </a:spcAft>
              <a:buFont typeface="Symbol" panose="05050102010706020507" pitchFamily="18" charset="2"/>
              <a:buChar char=""/>
            </a:pPr>
            <a:endPar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of 2021, healthcare workers employed by </a:t>
            </a:r>
            <a:r>
              <a:rPr lang="en-US" sz="1900" dirty="0">
                <a:effectLst/>
                <a:latin typeface="Calibri" panose="020F0502020204030204" pitchFamily="34" charset="0"/>
                <a:ea typeface="Calibri" panose="020F0502020204030204" pitchFamily="34" charset="0"/>
                <a:cs typeface="Times New Roman" panose="02020603050405020304" pitchFamily="18" charset="0"/>
              </a:rPr>
              <a:t>a licensed nursing facility, residential care facility, Intermediate Care Facility for Individuals with Intellectual Disabilities (ICF/IID), multi-level healthcare facility, hospital, or home health agency licensed by the State of Maine are required to show proof of seasonal influenza vaccination.</a:t>
            </a:r>
            <a:r>
              <a:rPr lang="en-US" sz="1900" dirty="0">
                <a:effectLst/>
                <a:latin typeface="Calibri" panose="020F0502020204030204" pitchFamily="34" charset="0"/>
                <a:ea typeface="Calibri" panose="020F0502020204030204" pitchFamily="34" charset="0"/>
                <a:cs typeface="Calibri" panose="020F0502020204030204" pitchFamily="34" charset="0"/>
              </a:rPr>
              <a:t> </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spcBef>
                <a:spcPts val="0"/>
              </a:spcBef>
              <a:spcAft>
                <a:spcPts val="0"/>
              </a:spcAft>
              <a:buNone/>
            </a:pPr>
            <a:endPar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 action="ppaction://noaction"/>
            </a:endParaRPr>
          </a:p>
          <a:p>
            <a:pPr marL="457200" marR="0" lvl="1" indent="0">
              <a:spcBef>
                <a:spcPts val="0"/>
              </a:spcBef>
              <a:spcAft>
                <a:spcPts val="0"/>
              </a:spcAft>
              <a:buNone/>
            </a:pPr>
            <a:r>
              <a:rPr lang="en-US" sz="1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https://www.maine.gov/dhhs/mecdc/infectious-disease/immunization/providers/documents/Immunization%20Requirements%20for%20Healthcare%20Workers.pdf</a:t>
            </a: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p>
        </p:txBody>
      </p:sp>
      <p:sp>
        <p:nvSpPr>
          <p:cNvPr id="4" name="Footer Placeholder 3">
            <a:extLst>
              <a:ext uri="{FF2B5EF4-FFF2-40B4-BE49-F238E27FC236}">
                <a16:creationId xmlns:a16="http://schemas.microsoft.com/office/drawing/2014/main" id="{8E0E8661-EEC6-4FD4-BF47-503ACA6576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Center for Disease Control and Prevention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34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8631</TotalTime>
  <Words>1962</Words>
  <Application>Microsoft Office PowerPoint</Application>
  <PresentationFormat>On-screen Show (4:3)</PresentationFormat>
  <Paragraphs>230</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Symbol</vt:lpstr>
      <vt:lpstr>Times New Roman</vt:lpstr>
      <vt:lpstr>Office Theme</vt:lpstr>
      <vt:lpstr>Start of the 2022-2023 Influenza Season </vt:lpstr>
      <vt:lpstr>Welcome!</vt:lpstr>
      <vt:lpstr>Influenza Activity Overview</vt:lpstr>
      <vt:lpstr>Influenza Activity Overview</vt:lpstr>
      <vt:lpstr>Influenza Activity Overview</vt:lpstr>
      <vt:lpstr>Immunization</vt:lpstr>
      <vt:lpstr>Immunization</vt:lpstr>
      <vt:lpstr>Immunization</vt:lpstr>
      <vt:lpstr>Immunization</vt:lpstr>
      <vt:lpstr>Immunization</vt:lpstr>
      <vt:lpstr>Infection Control</vt:lpstr>
      <vt:lpstr>Laboratory</vt:lpstr>
      <vt:lpstr>Laboratory</vt:lpstr>
      <vt:lpstr>Reporting Requirements</vt:lpstr>
      <vt:lpstr>Reporting Requirements</vt:lpstr>
      <vt:lpstr>Reporting Requirements</vt:lpstr>
      <vt:lpstr>Reporting Requirements</vt:lpstr>
      <vt:lpstr>Reporting Requirements</vt:lpstr>
      <vt:lpstr>Reporting Requirements</vt:lpstr>
      <vt:lpstr>Emergency Preparedness</vt:lpstr>
      <vt:lpstr>Emergency Preparedness</vt:lpstr>
      <vt:lpstr>Communications</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Krueger, Anna</cp:lastModifiedBy>
  <cp:revision>101</cp:revision>
  <cp:lastPrinted>2015-09-24T20:03:22Z</cp:lastPrinted>
  <dcterms:created xsi:type="dcterms:W3CDTF">2015-04-10T16:13:17Z</dcterms:created>
  <dcterms:modified xsi:type="dcterms:W3CDTF">2022-09-28T19:44:34Z</dcterms:modified>
</cp:coreProperties>
</file>