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322" r:id="rId6"/>
    <p:sldId id="308" r:id="rId7"/>
    <p:sldId id="310" r:id="rId8"/>
    <p:sldId id="311" r:id="rId9"/>
    <p:sldId id="312" r:id="rId10"/>
    <p:sldId id="327" r:id="rId11"/>
    <p:sldId id="314" r:id="rId12"/>
    <p:sldId id="316" r:id="rId13"/>
    <p:sldId id="330" r:id="rId14"/>
    <p:sldId id="309" r:id="rId15"/>
    <p:sldId id="326" r:id="rId16"/>
    <p:sldId id="319" r:id="rId17"/>
    <p:sldId id="335" r:id="rId18"/>
    <p:sldId id="333" r:id="rId19"/>
    <p:sldId id="331" r:id="rId20"/>
    <p:sldId id="334" r:id="rId21"/>
    <p:sldId id="332" r:id="rId22"/>
    <p:sldId id="337" r:id="rId23"/>
    <p:sldId id="321" r:id="rId24"/>
    <p:sldId id="320" r:id="rId25"/>
    <p:sldId id="267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4D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084D2-5BB1-434B-9913-7D3BA7BA8FBC}" v="14" dt="2020-02-05T17:31:35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3438" autoAdjust="0"/>
  </p:normalViewPr>
  <p:slideViewPr>
    <p:cSldViewPr>
      <p:cViewPr varScale="1">
        <p:scale>
          <a:sx n="71" d="100"/>
          <a:sy n="71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05208-0B57-46D5-BAEE-3558E84A8C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51C1A-AB81-4342-B4FB-C66094258D3C}">
      <dgm:prSet phldrT="[Text]" custT="1"/>
      <dgm:spPr/>
      <dgm:t>
        <a:bodyPr/>
        <a:lstStyle/>
        <a:p>
          <a:r>
            <a:rPr lang="en-US" sz="2400" b="1" dirty="0"/>
            <a:t>Current Situation</a:t>
          </a:r>
        </a:p>
      </dgm:t>
    </dgm:pt>
    <dgm:pt modelId="{BC960953-6413-4F71-BD2E-30025CF37182}" type="parTrans" cxnId="{428E3918-5FD1-45E2-85CF-9BBC17B18C26}">
      <dgm:prSet/>
      <dgm:spPr/>
      <dgm:t>
        <a:bodyPr/>
        <a:lstStyle/>
        <a:p>
          <a:endParaRPr lang="en-US"/>
        </a:p>
      </dgm:t>
    </dgm:pt>
    <dgm:pt modelId="{8F84E06C-CEE0-4119-8389-CA6960C0526C}" type="sibTrans" cxnId="{428E3918-5FD1-45E2-85CF-9BBC17B18C26}">
      <dgm:prSet/>
      <dgm:spPr/>
      <dgm:t>
        <a:bodyPr/>
        <a:lstStyle/>
        <a:p>
          <a:endParaRPr lang="en-US"/>
        </a:p>
      </dgm:t>
    </dgm:pt>
    <dgm:pt modelId="{9D46F7C7-DC6C-4979-9917-64CFFA19A08E}">
      <dgm:prSet phldrT="[Text]" custT="1"/>
      <dgm:spPr/>
      <dgm:t>
        <a:bodyPr/>
        <a:lstStyle/>
        <a:p>
          <a:r>
            <a:rPr lang="en-US" sz="2400" b="1" dirty="0"/>
            <a:t>Coronaviruses</a:t>
          </a:r>
        </a:p>
      </dgm:t>
    </dgm:pt>
    <dgm:pt modelId="{7C581883-7016-47B5-9115-9BE07CF68725}" type="parTrans" cxnId="{1B6F9831-A7F8-4A24-909E-1EDC2F0FC2EE}">
      <dgm:prSet/>
      <dgm:spPr/>
      <dgm:t>
        <a:bodyPr/>
        <a:lstStyle/>
        <a:p>
          <a:endParaRPr lang="en-US"/>
        </a:p>
      </dgm:t>
    </dgm:pt>
    <dgm:pt modelId="{ADB10F95-5E34-4D45-B556-B4989322178C}" type="sibTrans" cxnId="{1B6F9831-A7F8-4A24-909E-1EDC2F0FC2EE}">
      <dgm:prSet/>
      <dgm:spPr/>
      <dgm:t>
        <a:bodyPr/>
        <a:lstStyle/>
        <a:p>
          <a:endParaRPr lang="en-US"/>
        </a:p>
      </dgm:t>
    </dgm:pt>
    <dgm:pt modelId="{AB1FC24F-0D1B-4AB0-95D9-B749091AA88A}">
      <dgm:prSet phldrT="[Text]" custT="1"/>
      <dgm:spPr/>
      <dgm:t>
        <a:bodyPr/>
        <a:lstStyle/>
        <a:p>
          <a:r>
            <a:rPr lang="en-US" sz="2400" b="1" dirty="0"/>
            <a:t>Healthcare Preparedness</a:t>
          </a:r>
        </a:p>
      </dgm:t>
    </dgm:pt>
    <dgm:pt modelId="{57DCA1BD-49D1-4BA6-8ECB-969D48873763}" type="parTrans" cxnId="{369E07F7-30A5-404E-9EC3-A612E02197F6}">
      <dgm:prSet/>
      <dgm:spPr/>
      <dgm:t>
        <a:bodyPr/>
        <a:lstStyle/>
        <a:p>
          <a:endParaRPr lang="en-US"/>
        </a:p>
      </dgm:t>
    </dgm:pt>
    <dgm:pt modelId="{6C1A4E74-D863-4B01-9B5E-DA6F04C85727}" type="sibTrans" cxnId="{369E07F7-30A5-404E-9EC3-A612E02197F6}">
      <dgm:prSet/>
      <dgm:spPr/>
      <dgm:t>
        <a:bodyPr/>
        <a:lstStyle/>
        <a:p>
          <a:endParaRPr lang="en-US"/>
        </a:p>
      </dgm:t>
    </dgm:pt>
    <dgm:pt modelId="{500EC033-B9FF-4065-A180-C412658CDBF8}">
      <dgm:prSet phldrT="[Text]"/>
      <dgm:spPr/>
      <dgm:t>
        <a:bodyPr/>
        <a:lstStyle/>
        <a:p>
          <a:r>
            <a:rPr lang="en-US" sz="1600" dirty="0"/>
            <a:t>Early Identification</a:t>
          </a:r>
        </a:p>
      </dgm:t>
    </dgm:pt>
    <dgm:pt modelId="{73BFBC78-898C-46CB-9F23-91D80BA0D36A}" type="parTrans" cxnId="{78D95874-9C63-4BB3-AE9E-C01A4C78BEAF}">
      <dgm:prSet/>
      <dgm:spPr/>
      <dgm:t>
        <a:bodyPr/>
        <a:lstStyle/>
        <a:p>
          <a:endParaRPr lang="en-US"/>
        </a:p>
      </dgm:t>
    </dgm:pt>
    <dgm:pt modelId="{010DDB05-6DC3-40AD-AAAE-23395041BC38}" type="sibTrans" cxnId="{78D95874-9C63-4BB3-AE9E-C01A4C78BEAF}">
      <dgm:prSet/>
      <dgm:spPr/>
      <dgm:t>
        <a:bodyPr/>
        <a:lstStyle/>
        <a:p>
          <a:endParaRPr lang="en-US"/>
        </a:p>
      </dgm:t>
    </dgm:pt>
    <dgm:pt modelId="{C20BCBDC-0A7F-4794-A6D2-877EDACAB117}">
      <dgm:prSet phldrT="[Text]"/>
      <dgm:spPr/>
      <dgm:t>
        <a:bodyPr/>
        <a:lstStyle/>
        <a:p>
          <a:r>
            <a:rPr lang="en-US" sz="1600" dirty="0"/>
            <a:t>Infection Control</a:t>
          </a:r>
        </a:p>
      </dgm:t>
    </dgm:pt>
    <dgm:pt modelId="{51267BFD-AC19-4360-B662-EC0453E47FC3}" type="parTrans" cxnId="{52A8B25B-0334-4502-A8FA-E527E55D17C4}">
      <dgm:prSet/>
      <dgm:spPr/>
      <dgm:t>
        <a:bodyPr/>
        <a:lstStyle/>
        <a:p>
          <a:endParaRPr lang="en-US"/>
        </a:p>
      </dgm:t>
    </dgm:pt>
    <dgm:pt modelId="{35C87781-1B11-4E21-8311-C3364130F74B}" type="sibTrans" cxnId="{52A8B25B-0334-4502-A8FA-E527E55D17C4}">
      <dgm:prSet/>
      <dgm:spPr/>
      <dgm:t>
        <a:bodyPr/>
        <a:lstStyle/>
        <a:p>
          <a:endParaRPr lang="en-US"/>
        </a:p>
      </dgm:t>
    </dgm:pt>
    <dgm:pt modelId="{828CA51D-D524-45C3-8532-A21BA463F889}">
      <dgm:prSet phldrT="[Text]"/>
      <dgm:spPr/>
      <dgm:t>
        <a:bodyPr/>
        <a:lstStyle/>
        <a:p>
          <a:r>
            <a:rPr lang="en-US" sz="1600" dirty="0"/>
            <a:t>Clinical presentation and testing</a:t>
          </a:r>
        </a:p>
      </dgm:t>
    </dgm:pt>
    <dgm:pt modelId="{8BE875F9-CD66-4AF8-81A3-8FC1AC1547CE}" type="parTrans" cxnId="{5E7F9614-4611-41CF-8821-460DEE92454A}">
      <dgm:prSet/>
      <dgm:spPr/>
      <dgm:t>
        <a:bodyPr/>
        <a:lstStyle/>
        <a:p>
          <a:endParaRPr lang="en-US"/>
        </a:p>
      </dgm:t>
    </dgm:pt>
    <dgm:pt modelId="{4505964F-9A2D-4A3A-984F-19F36196C575}" type="sibTrans" cxnId="{5E7F9614-4611-41CF-8821-460DEE92454A}">
      <dgm:prSet/>
      <dgm:spPr/>
      <dgm:t>
        <a:bodyPr/>
        <a:lstStyle/>
        <a:p>
          <a:endParaRPr lang="en-US"/>
        </a:p>
      </dgm:t>
    </dgm:pt>
    <dgm:pt modelId="{D23D8F7D-2FF5-4172-B3B0-56B74C2EF463}">
      <dgm:prSet phldrT="[Text]"/>
      <dgm:spPr/>
      <dgm:t>
        <a:bodyPr/>
        <a:lstStyle/>
        <a:p>
          <a:r>
            <a:rPr lang="en-US" sz="1600" dirty="0"/>
            <a:t>Treatment</a:t>
          </a:r>
        </a:p>
      </dgm:t>
    </dgm:pt>
    <dgm:pt modelId="{12E87BFF-DB71-4535-BAA9-89B29E54EA98}" type="parTrans" cxnId="{0EE9E3F5-CDC2-49C9-8766-FE06218FE788}">
      <dgm:prSet/>
      <dgm:spPr/>
    </dgm:pt>
    <dgm:pt modelId="{BA813364-04FE-4D54-B427-2A436AAB2335}" type="sibTrans" cxnId="{0EE9E3F5-CDC2-49C9-8766-FE06218FE788}">
      <dgm:prSet/>
      <dgm:spPr/>
    </dgm:pt>
    <dgm:pt modelId="{EEE001C6-4864-49FC-820F-29BFC3369A02}" type="pres">
      <dgm:prSet presAssocID="{BA605208-0B57-46D5-BAEE-3558E84A8C1A}" presName="Name0" presStyleCnt="0">
        <dgm:presLayoutVars>
          <dgm:chMax val="7"/>
          <dgm:chPref val="7"/>
          <dgm:dir/>
        </dgm:presLayoutVars>
      </dgm:prSet>
      <dgm:spPr/>
    </dgm:pt>
    <dgm:pt modelId="{6E530E99-A6FD-4EBF-A2F1-BD02AECAFC8A}" type="pres">
      <dgm:prSet presAssocID="{BA605208-0B57-46D5-BAEE-3558E84A8C1A}" presName="Name1" presStyleCnt="0"/>
      <dgm:spPr/>
    </dgm:pt>
    <dgm:pt modelId="{4AFB6DA7-1F96-4423-964D-3BC866581199}" type="pres">
      <dgm:prSet presAssocID="{BA605208-0B57-46D5-BAEE-3558E84A8C1A}" presName="cycle" presStyleCnt="0"/>
      <dgm:spPr/>
    </dgm:pt>
    <dgm:pt modelId="{2802E253-E80C-4F02-9778-37CEB01CAB9A}" type="pres">
      <dgm:prSet presAssocID="{BA605208-0B57-46D5-BAEE-3558E84A8C1A}" presName="srcNode" presStyleLbl="node1" presStyleIdx="0" presStyleCnt="3"/>
      <dgm:spPr/>
    </dgm:pt>
    <dgm:pt modelId="{3603A09C-FF65-4751-BEBB-190C430B7A1C}" type="pres">
      <dgm:prSet presAssocID="{BA605208-0B57-46D5-BAEE-3558E84A8C1A}" presName="conn" presStyleLbl="parChTrans1D2" presStyleIdx="0" presStyleCnt="1"/>
      <dgm:spPr/>
    </dgm:pt>
    <dgm:pt modelId="{905E53FB-278D-4763-8BAB-85B166EACD64}" type="pres">
      <dgm:prSet presAssocID="{BA605208-0B57-46D5-BAEE-3558E84A8C1A}" presName="extraNode" presStyleLbl="node1" presStyleIdx="0" presStyleCnt="3"/>
      <dgm:spPr/>
    </dgm:pt>
    <dgm:pt modelId="{F2E4A67C-2812-47AA-B3EA-3313E7DAB140}" type="pres">
      <dgm:prSet presAssocID="{BA605208-0B57-46D5-BAEE-3558E84A8C1A}" presName="dstNode" presStyleLbl="node1" presStyleIdx="0" presStyleCnt="3"/>
      <dgm:spPr/>
    </dgm:pt>
    <dgm:pt modelId="{6EEFED1B-350A-49ED-B787-74884EC22C4F}" type="pres">
      <dgm:prSet presAssocID="{3D351C1A-AB81-4342-B4FB-C66094258D3C}" presName="text_1" presStyleLbl="node1" presStyleIdx="0" presStyleCnt="3" custScaleY="130892">
        <dgm:presLayoutVars>
          <dgm:bulletEnabled val="1"/>
        </dgm:presLayoutVars>
      </dgm:prSet>
      <dgm:spPr/>
    </dgm:pt>
    <dgm:pt modelId="{1A628E7B-0E8E-4FD1-80D5-66307AD81C24}" type="pres">
      <dgm:prSet presAssocID="{3D351C1A-AB81-4342-B4FB-C66094258D3C}" presName="accent_1" presStyleCnt="0"/>
      <dgm:spPr/>
    </dgm:pt>
    <dgm:pt modelId="{ECF2008D-ED24-4F2D-9256-50628A2E38D6}" type="pres">
      <dgm:prSet presAssocID="{3D351C1A-AB81-4342-B4FB-C66094258D3C}" presName="accentRepeatNode" presStyleLbl="solidFgAcc1" presStyleIdx="0" presStyleCnt="3"/>
      <dgm:spPr/>
    </dgm:pt>
    <dgm:pt modelId="{4FD772A2-E690-4555-B3E3-E47ADC9ABBA3}" type="pres">
      <dgm:prSet presAssocID="{9D46F7C7-DC6C-4979-9917-64CFFA19A08E}" presName="text_2" presStyleLbl="node1" presStyleIdx="1" presStyleCnt="3" custScaleY="130323">
        <dgm:presLayoutVars>
          <dgm:bulletEnabled val="1"/>
        </dgm:presLayoutVars>
      </dgm:prSet>
      <dgm:spPr/>
    </dgm:pt>
    <dgm:pt modelId="{CB30A9C9-356F-455B-8EF0-63664BD32E0F}" type="pres">
      <dgm:prSet presAssocID="{9D46F7C7-DC6C-4979-9917-64CFFA19A08E}" presName="accent_2" presStyleCnt="0"/>
      <dgm:spPr/>
    </dgm:pt>
    <dgm:pt modelId="{B4D593E4-2527-4859-A59D-5BF942078BD4}" type="pres">
      <dgm:prSet presAssocID="{9D46F7C7-DC6C-4979-9917-64CFFA19A08E}" presName="accentRepeatNode" presStyleLbl="solidFgAcc1" presStyleIdx="1" presStyleCnt="3"/>
      <dgm:spPr/>
    </dgm:pt>
    <dgm:pt modelId="{9A55D792-5575-4B8D-A12D-1B474FEAEA90}" type="pres">
      <dgm:prSet presAssocID="{AB1FC24F-0D1B-4AB0-95D9-B749091AA88A}" presName="text_3" presStyleLbl="node1" presStyleIdx="2" presStyleCnt="3" custScaleY="130621">
        <dgm:presLayoutVars>
          <dgm:bulletEnabled val="1"/>
        </dgm:presLayoutVars>
      </dgm:prSet>
      <dgm:spPr/>
    </dgm:pt>
    <dgm:pt modelId="{FF61D5AA-FD9A-491A-8C45-F55693EF6A09}" type="pres">
      <dgm:prSet presAssocID="{AB1FC24F-0D1B-4AB0-95D9-B749091AA88A}" presName="accent_3" presStyleCnt="0"/>
      <dgm:spPr/>
    </dgm:pt>
    <dgm:pt modelId="{245474DB-F92E-4BC1-B99B-3E895CC43B96}" type="pres">
      <dgm:prSet presAssocID="{AB1FC24F-0D1B-4AB0-95D9-B749091AA88A}" presName="accentRepeatNode" presStyleLbl="solidFgAcc1" presStyleIdx="2" presStyleCnt="3"/>
      <dgm:spPr/>
    </dgm:pt>
  </dgm:ptLst>
  <dgm:cxnLst>
    <dgm:cxn modelId="{93AB740D-0974-4DEE-AD95-4067CAA824E0}" type="presOf" srcId="{AB1FC24F-0D1B-4AB0-95D9-B749091AA88A}" destId="{9A55D792-5575-4B8D-A12D-1B474FEAEA90}" srcOrd="0" destOrd="0" presId="urn:microsoft.com/office/officeart/2008/layout/VerticalCurvedList"/>
    <dgm:cxn modelId="{5E7F9614-4611-41CF-8821-460DEE92454A}" srcId="{AB1FC24F-0D1B-4AB0-95D9-B749091AA88A}" destId="{828CA51D-D524-45C3-8532-A21BA463F889}" srcOrd="2" destOrd="0" parTransId="{8BE875F9-CD66-4AF8-81A3-8FC1AC1547CE}" sibTransId="{4505964F-9A2D-4A3A-984F-19F36196C575}"/>
    <dgm:cxn modelId="{428E3918-5FD1-45E2-85CF-9BBC17B18C26}" srcId="{BA605208-0B57-46D5-BAEE-3558E84A8C1A}" destId="{3D351C1A-AB81-4342-B4FB-C66094258D3C}" srcOrd="0" destOrd="0" parTransId="{BC960953-6413-4F71-BD2E-30025CF37182}" sibTransId="{8F84E06C-CEE0-4119-8389-CA6960C0526C}"/>
    <dgm:cxn modelId="{2EFD041A-6A33-4A0D-BBA5-E678EA4CE68A}" type="presOf" srcId="{8F84E06C-CEE0-4119-8389-CA6960C0526C}" destId="{3603A09C-FF65-4751-BEBB-190C430B7A1C}" srcOrd="0" destOrd="0" presId="urn:microsoft.com/office/officeart/2008/layout/VerticalCurvedList"/>
    <dgm:cxn modelId="{7D491521-A169-443B-B63E-BB9563BB7580}" type="presOf" srcId="{500EC033-B9FF-4065-A180-C412658CDBF8}" destId="{9A55D792-5575-4B8D-A12D-1B474FEAEA90}" srcOrd="0" destOrd="1" presId="urn:microsoft.com/office/officeart/2008/layout/VerticalCurvedList"/>
    <dgm:cxn modelId="{1B6F9831-A7F8-4A24-909E-1EDC2F0FC2EE}" srcId="{BA605208-0B57-46D5-BAEE-3558E84A8C1A}" destId="{9D46F7C7-DC6C-4979-9917-64CFFA19A08E}" srcOrd="1" destOrd="0" parTransId="{7C581883-7016-47B5-9115-9BE07CF68725}" sibTransId="{ADB10F95-5E34-4D45-B556-B4989322178C}"/>
    <dgm:cxn modelId="{52A8B25B-0334-4502-A8FA-E527E55D17C4}" srcId="{AB1FC24F-0D1B-4AB0-95D9-B749091AA88A}" destId="{C20BCBDC-0A7F-4794-A6D2-877EDACAB117}" srcOrd="1" destOrd="0" parTransId="{51267BFD-AC19-4360-B662-EC0453E47FC3}" sibTransId="{35C87781-1B11-4E21-8311-C3364130F74B}"/>
    <dgm:cxn modelId="{778B9C48-71B5-424A-A4F2-7ABB1ABF5622}" type="presOf" srcId="{3D351C1A-AB81-4342-B4FB-C66094258D3C}" destId="{6EEFED1B-350A-49ED-B787-74884EC22C4F}" srcOrd="0" destOrd="0" presId="urn:microsoft.com/office/officeart/2008/layout/VerticalCurvedList"/>
    <dgm:cxn modelId="{4A1D914B-2DA1-403C-B0BB-47EDDE27C3E0}" type="presOf" srcId="{828CA51D-D524-45C3-8532-A21BA463F889}" destId="{9A55D792-5575-4B8D-A12D-1B474FEAEA90}" srcOrd="0" destOrd="3" presId="urn:microsoft.com/office/officeart/2008/layout/VerticalCurvedList"/>
    <dgm:cxn modelId="{78D95874-9C63-4BB3-AE9E-C01A4C78BEAF}" srcId="{AB1FC24F-0D1B-4AB0-95D9-B749091AA88A}" destId="{500EC033-B9FF-4065-A180-C412658CDBF8}" srcOrd="0" destOrd="0" parTransId="{73BFBC78-898C-46CB-9F23-91D80BA0D36A}" sibTransId="{010DDB05-6DC3-40AD-AAAE-23395041BC38}"/>
    <dgm:cxn modelId="{8F4AC078-2193-4148-9A97-D3260F431F90}" type="presOf" srcId="{BA605208-0B57-46D5-BAEE-3558E84A8C1A}" destId="{EEE001C6-4864-49FC-820F-29BFC3369A02}" srcOrd="0" destOrd="0" presId="urn:microsoft.com/office/officeart/2008/layout/VerticalCurvedList"/>
    <dgm:cxn modelId="{E9AE3D84-8427-47A1-8457-C80E2108E9A3}" type="presOf" srcId="{C20BCBDC-0A7F-4794-A6D2-877EDACAB117}" destId="{9A55D792-5575-4B8D-A12D-1B474FEAEA90}" srcOrd="0" destOrd="2" presId="urn:microsoft.com/office/officeart/2008/layout/VerticalCurvedList"/>
    <dgm:cxn modelId="{213FA589-0521-4A8D-A192-344A94E5A958}" type="presOf" srcId="{D23D8F7D-2FF5-4172-B3B0-56B74C2EF463}" destId="{9A55D792-5575-4B8D-A12D-1B474FEAEA90}" srcOrd="0" destOrd="4" presId="urn:microsoft.com/office/officeart/2008/layout/VerticalCurvedList"/>
    <dgm:cxn modelId="{B70F59BF-60C3-4EA1-A333-37C2521F2038}" type="presOf" srcId="{9D46F7C7-DC6C-4979-9917-64CFFA19A08E}" destId="{4FD772A2-E690-4555-B3E3-E47ADC9ABBA3}" srcOrd="0" destOrd="0" presId="urn:microsoft.com/office/officeart/2008/layout/VerticalCurvedList"/>
    <dgm:cxn modelId="{0EE9E3F5-CDC2-49C9-8766-FE06218FE788}" srcId="{AB1FC24F-0D1B-4AB0-95D9-B749091AA88A}" destId="{D23D8F7D-2FF5-4172-B3B0-56B74C2EF463}" srcOrd="3" destOrd="0" parTransId="{12E87BFF-DB71-4535-BAA9-89B29E54EA98}" sibTransId="{BA813364-04FE-4D54-B427-2A436AAB2335}"/>
    <dgm:cxn modelId="{369E07F7-30A5-404E-9EC3-A612E02197F6}" srcId="{BA605208-0B57-46D5-BAEE-3558E84A8C1A}" destId="{AB1FC24F-0D1B-4AB0-95D9-B749091AA88A}" srcOrd="2" destOrd="0" parTransId="{57DCA1BD-49D1-4BA6-8ECB-969D48873763}" sibTransId="{6C1A4E74-D863-4B01-9B5E-DA6F04C85727}"/>
    <dgm:cxn modelId="{F97C7980-0223-4E0E-9E60-EAF047337E76}" type="presParOf" srcId="{EEE001C6-4864-49FC-820F-29BFC3369A02}" destId="{6E530E99-A6FD-4EBF-A2F1-BD02AECAFC8A}" srcOrd="0" destOrd="0" presId="urn:microsoft.com/office/officeart/2008/layout/VerticalCurvedList"/>
    <dgm:cxn modelId="{74486911-8377-4BC8-BF1B-B2597DCE812E}" type="presParOf" srcId="{6E530E99-A6FD-4EBF-A2F1-BD02AECAFC8A}" destId="{4AFB6DA7-1F96-4423-964D-3BC866581199}" srcOrd="0" destOrd="0" presId="urn:microsoft.com/office/officeart/2008/layout/VerticalCurvedList"/>
    <dgm:cxn modelId="{B3FC6E5E-E475-4D24-A4CB-76C777700F99}" type="presParOf" srcId="{4AFB6DA7-1F96-4423-964D-3BC866581199}" destId="{2802E253-E80C-4F02-9778-37CEB01CAB9A}" srcOrd="0" destOrd="0" presId="urn:microsoft.com/office/officeart/2008/layout/VerticalCurvedList"/>
    <dgm:cxn modelId="{1DFDB2B0-5AE3-44E4-84CA-EC758EEC5B27}" type="presParOf" srcId="{4AFB6DA7-1F96-4423-964D-3BC866581199}" destId="{3603A09C-FF65-4751-BEBB-190C430B7A1C}" srcOrd="1" destOrd="0" presId="urn:microsoft.com/office/officeart/2008/layout/VerticalCurvedList"/>
    <dgm:cxn modelId="{7AB1FBA7-D47D-4CC6-B409-ECDA6FC0B77D}" type="presParOf" srcId="{4AFB6DA7-1F96-4423-964D-3BC866581199}" destId="{905E53FB-278D-4763-8BAB-85B166EACD64}" srcOrd="2" destOrd="0" presId="urn:microsoft.com/office/officeart/2008/layout/VerticalCurvedList"/>
    <dgm:cxn modelId="{14604C06-A4DD-4E08-A413-8C242D845E55}" type="presParOf" srcId="{4AFB6DA7-1F96-4423-964D-3BC866581199}" destId="{F2E4A67C-2812-47AA-B3EA-3313E7DAB140}" srcOrd="3" destOrd="0" presId="urn:microsoft.com/office/officeart/2008/layout/VerticalCurvedList"/>
    <dgm:cxn modelId="{63F8AEDF-1DB9-414A-86DB-07071F798B29}" type="presParOf" srcId="{6E530E99-A6FD-4EBF-A2F1-BD02AECAFC8A}" destId="{6EEFED1B-350A-49ED-B787-74884EC22C4F}" srcOrd="1" destOrd="0" presId="urn:microsoft.com/office/officeart/2008/layout/VerticalCurvedList"/>
    <dgm:cxn modelId="{3C2D1F03-D819-4BFA-B068-3B0D663FD7A5}" type="presParOf" srcId="{6E530E99-A6FD-4EBF-A2F1-BD02AECAFC8A}" destId="{1A628E7B-0E8E-4FD1-80D5-66307AD81C24}" srcOrd="2" destOrd="0" presId="urn:microsoft.com/office/officeart/2008/layout/VerticalCurvedList"/>
    <dgm:cxn modelId="{4DE37774-4532-4EA4-9504-746468B8EA89}" type="presParOf" srcId="{1A628E7B-0E8E-4FD1-80D5-66307AD81C24}" destId="{ECF2008D-ED24-4F2D-9256-50628A2E38D6}" srcOrd="0" destOrd="0" presId="urn:microsoft.com/office/officeart/2008/layout/VerticalCurvedList"/>
    <dgm:cxn modelId="{46F091A7-D539-4902-9B29-489A97A50296}" type="presParOf" srcId="{6E530E99-A6FD-4EBF-A2F1-BD02AECAFC8A}" destId="{4FD772A2-E690-4555-B3E3-E47ADC9ABBA3}" srcOrd="3" destOrd="0" presId="urn:microsoft.com/office/officeart/2008/layout/VerticalCurvedList"/>
    <dgm:cxn modelId="{BC5C6EB6-5C2D-4F9B-967A-6E713A13A653}" type="presParOf" srcId="{6E530E99-A6FD-4EBF-A2F1-BD02AECAFC8A}" destId="{CB30A9C9-356F-455B-8EF0-63664BD32E0F}" srcOrd="4" destOrd="0" presId="urn:microsoft.com/office/officeart/2008/layout/VerticalCurvedList"/>
    <dgm:cxn modelId="{1164ADE5-1ABC-4B03-B1A1-55E78E52CF56}" type="presParOf" srcId="{CB30A9C9-356F-455B-8EF0-63664BD32E0F}" destId="{B4D593E4-2527-4859-A59D-5BF942078BD4}" srcOrd="0" destOrd="0" presId="urn:microsoft.com/office/officeart/2008/layout/VerticalCurvedList"/>
    <dgm:cxn modelId="{6FF2BC25-0A87-4B9B-82E1-7905E58C503E}" type="presParOf" srcId="{6E530E99-A6FD-4EBF-A2F1-BD02AECAFC8A}" destId="{9A55D792-5575-4B8D-A12D-1B474FEAEA90}" srcOrd="5" destOrd="0" presId="urn:microsoft.com/office/officeart/2008/layout/VerticalCurvedList"/>
    <dgm:cxn modelId="{5366D756-6384-4D9D-AA29-039AB1EDBA01}" type="presParOf" srcId="{6E530E99-A6FD-4EBF-A2F1-BD02AECAFC8A}" destId="{FF61D5AA-FD9A-491A-8C45-F55693EF6A09}" srcOrd="6" destOrd="0" presId="urn:microsoft.com/office/officeart/2008/layout/VerticalCurvedList"/>
    <dgm:cxn modelId="{239CB45D-9617-4CD9-9AE4-17A8E607F95D}" type="presParOf" srcId="{FF61D5AA-FD9A-491A-8C45-F55693EF6A09}" destId="{245474DB-F92E-4BC1-B99B-3E895CC43B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E47C0-8E27-44C7-AE57-3A90E565F74A}" type="doc">
      <dgm:prSet loTypeId="urn:microsoft.com/office/officeart/2005/8/layout/matrix1" loCatId="matrix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47ED25B-68BB-499C-9290-480CF9C279F8}">
      <dgm:prSet phldrT="[Text]"/>
      <dgm:spPr/>
      <dgm:t>
        <a:bodyPr/>
        <a:lstStyle/>
        <a:p>
          <a:r>
            <a:rPr lang="en-US" b="1" dirty="0"/>
            <a:t>CDC</a:t>
          </a:r>
        </a:p>
      </dgm:t>
    </dgm:pt>
    <dgm:pt modelId="{0B17E774-655C-4333-A934-209AD242DEC7}" type="parTrans" cxnId="{F81E0D2C-DD48-42B2-B033-3B14851DC50F}">
      <dgm:prSet/>
      <dgm:spPr/>
      <dgm:t>
        <a:bodyPr/>
        <a:lstStyle/>
        <a:p>
          <a:endParaRPr lang="en-US" b="1"/>
        </a:p>
      </dgm:t>
    </dgm:pt>
    <dgm:pt modelId="{4F00757B-CBF4-41DE-B1B4-B20A0EC4682F}" type="sibTrans" cxnId="{F81E0D2C-DD48-42B2-B033-3B14851DC50F}">
      <dgm:prSet/>
      <dgm:spPr/>
      <dgm:t>
        <a:bodyPr/>
        <a:lstStyle/>
        <a:p>
          <a:endParaRPr lang="en-US" b="1"/>
        </a:p>
      </dgm:t>
    </dgm:pt>
    <dgm:pt modelId="{C9D4A73E-11F9-4D3E-A048-DDB47E794DAD}">
      <dgm:prSet phldrT="[Text]" custT="1"/>
      <dgm:spPr/>
      <dgm:t>
        <a:bodyPr/>
        <a:lstStyle/>
        <a:p>
          <a:r>
            <a:rPr lang="en-US" sz="1800" b="1" dirty="0"/>
            <a:t>Eye Protection</a:t>
          </a:r>
        </a:p>
        <a:p>
          <a:r>
            <a:rPr lang="en-US" sz="1600" b="1" dirty="0"/>
            <a:t>(Googles or Face Shield)</a:t>
          </a:r>
        </a:p>
      </dgm:t>
    </dgm:pt>
    <dgm:pt modelId="{FDDB7720-F25C-471D-9830-9A15F02BF06A}" type="parTrans" cxnId="{C735194C-F218-4635-81FB-B1291E013DA3}">
      <dgm:prSet/>
      <dgm:spPr/>
      <dgm:t>
        <a:bodyPr/>
        <a:lstStyle/>
        <a:p>
          <a:endParaRPr lang="en-US" b="1"/>
        </a:p>
      </dgm:t>
    </dgm:pt>
    <dgm:pt modelId="{E90BF5CF-DA5B-4501-B2D7-70E5804695CB}" type="sibTrans" cxnId="{C735194C-F218-4635-81FB-B1291E013DA3}">
      <dgm:prSet/>
      <dgm:spPr/>
      <dgm:t>
        <a:bodyPr/>
        <a:lstStyle/>
        <a:p>
          <a:endParaRPr lang="en-US" b="1"/>
        </a:p>
      </dgm:t>
    </dgm:pt>
    <dgm:pt modelId="{39C9357D-4B72-481F-AE57-0785268D97BA}">
      <dgm:prSet phldrT="[Text]" custT="1"/>
      <dgm:spPr/>
      <dgm:t>
        <a:bodyPr/>
        <a:lstStyle/>
        <a:p>
          <a:r>
            <a:rPr lang="en-US" sz="1800" b="1" dirty="0"/>
            <a:t>Contact </a:t>
          </a:r>
        </a:p>
        <a:p>
          <a:r>
            <a:rPr lang="en-US" sz="1800" b="1" dirty="0"/>
            <a:t>Precautions</a:t>
          </a:r>
        </a:p>
        <a:p>
          <a:r>
            <a:rPr lang="en-US" sz="1600" b="1" dirty="0"/>
            <a:t>(Gown, Gloves)</a:t>
          </a:r>
        </a:p>
      </dgm:t>
    </dgm:pt>
    <dgm:pt modelId="{7106F87C-C49A-401C-8395-D354D517DB17}" type="parTrans" cxnId="{9F3EFA0D-CD73-4379-AC2E-E3E78A89A4A9}">
      <dgm:prSet/>
      <dgm:spPr/>
      <dgm:t>
        <a:bodyPr/>
        <a:lstStyle/>
        <a:p>
          <a:endParaRPr lang="en-US" b="1"/>
        </a:p>
      </dgm:t>
    </dgm:pt>
    <dgm:pt modelId="{4D69F683-3C91-4F26-8969-E6FAB8033ACF}" type="sibTrans" cxnId="{9F3EFA0D-CD73-4379-AC2E-E3E78A89A4A9}">
      <dgm:prSet/>
      <dgm:spPr/>
      <dgm:t>
        <a:bodyPr/>
        <a:lstStyle/>
        <a:p>
          <a:endParaRPr lang="en-US" b="1"/>
        </a:p>
      </dgm:t>
    </dgm:pt>
    <dgm:pt modelId="{A52806F1-30C9-4334-BB57-20762FA55A17}">
      <dgm:prSet phldrT="[Text]" custT="1"/>
      <dgm:spPr/>
      <dgm:t>
        <a:bodyPr/>
        <a:lstStyle/>
        <a:p>
          <a:r>
            <a:rPr lang="en-US" sz="1800" b="1" dirty="0"/>
            <a:t>Standard</a:t>
          </a:r>
        </a:p>
        <a:p>
          <a:r>
            <a:rPr lang="en-US" sz="1800" b="1" dirty="0"/>
            <a:t>Precautions</a:t>
          </a:r>
        </a:p>
        <a:p>
          <a:r>
            <a:rPr lang="en-US" sz="1200" b="1" dirty="0"/>
            <a:t>(Hand Hygiene, Respiratory Etiquette, </a:t>
          </a:r>
          <a:r>
            <a:rPr lang="en-US" sz="1200" b="1" dirty="0" err="1"/>
            <a:t>etc</a:t>
          </a:r>
          <a:r>
            <a:rPr lang="en-US" sz="1200" b="1" dirty="0"/>
            <a:t>)</a:t>
          </a:r>
        </a:p>
        <a:p>
          <a:endParaRPr lang="en-US" sz="1200" b="1" dirty="0"/>
        </a:p>
      </dgm:t>
    </dgm:pt>
    <dgm:pt modelId="{C689A9CF-73AE-468C-8C12-060A5DC6ED06}" type="parTrans" cxnId="{CDDECC01-FFE1-4EE5-BA3A-91D08678DC0A}">
      <dgm:prSet/>
      <dgm:spPr/>
      <dgm:t>
        <a:bodyPr/>
        <a:lstStyle/>
        <a:p>
          <a:endParaRPr lang="en-US" b="1"/>
        </a:p>
      </dgm:t>
    </dgm:pt>
    <dgm:pt modelId="{948A2AC6-5F6A-463C-A3C4-5375715559C5}" type="sibTrans" cxnId="{CDDECC01-FFE1-4EE5-BA3A-91D08678DC0A}">
      <dgm:prSet/>
      <dgm:spPr/>
      <dgm:t>
        <a:bodyPr/>
        <a:lstStyle/>
        <a:p>
          <a:endParaRPr lang="en-US" b="1"/>
        </a:p>
      </dgm:t>
    </dgm:pt>
    <dgm:pt modelId="{A09FF825-4D3D-44FA-81A2-FC50A5017A98}">
      <dgm:prSet phldrT="[Text]" custT="1"/>
      <dgm:spPr/>
      <dgm:t>
        <a:bodyPr/>
        <a:lstStyle/>
        <a:p>
          <a:r>
            <a:rPr lang="en-US" sz="1800" b="1" dirty="0"/>
            <a:t>Airborne</a:t>
          </a:r>
        </a:p>
        <a:p>
          <a:r>
            <a:rPr lang="en-US" sz="1800" b="1" dirty="0"/>
            <a:t>Precautions </a:t>
          </a:r>
        </a:p>
        <a:p>
          <a:r>
            <a:rPr lang="en-US" sz="1800" b="1" dirty="0"/>
            <a:t>(</a:t>
          </a:r>
          <a:r>
            <a:rPr lang="en-US" sz="1600" b="1" dirty="0" err="1"/>
            <a:t>AIIR</a:t>
          </a:r>
          <a:r>
            <a:rPr lang="en-US" sz="1600" b="1" dirty="0"/>
            <a:t>, N95 or </a:t>
          </a:r>
          <a:r>
            <a:rPr lang="en-US" sz="1600" b="1" dirty="0" err="1"/>
            <a:t>PAPR</a:t>
          </a:r>
          <a:r>
            <a:rPr lang="en-US" sz="1600" b="1" dirty="0"/>
            <a:t>)</a:t>
          </a:r>
        </a:p>
      </dgm:t>
    </dgm:pt>
    <dgm:pt modelId="{3AA867E9-64ED-495A-846E-777785D94BAC}" type="sibTrans" cxnId="{2E5573C9-95F1-42C8-B600-5C223E39D869}">
      <dgm:prSet/>
      <dgm:spPr/>
      <dgm:t>
        <a:bodyPr/>
        <a:lstStyle/>
        <a:p>
          <a:endParaRPr lang="en-US" b="1"/>
        </a:p>
      </dgm:t>
    </dgm:pt>
    <dgm:pt modelId="{89A973A9-E134-4C2F-BF76-4C0E761D6BCA}" type="parTrans" cxnId="{2E5573C9-95F1-42C8-B600-5C223E39D869}">
      <dgm:prSet/>
      <dgm:spPr/>
      <dgm:t>
        <a:bodyPr/>
        <a:lstStyle/>
        <a:p>
          <a:endParaRPr lang="en-US" b="1"/>
        </a:p>
      </dgm:t>
    </dgm:pt>
    <dgm:pt modelId="{F453216F-D747-44E3-B2CE-494CCE1CB34A}" type="pres">
      <dgm:prSet presAssocID="{678E47C0-8E27-44C7-AE57-3A90E565F74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BF99C1-4D2A-4CE3-80CD-7355F51C74F4}" type="pres">
      <dgm:prSet presAssocID="{678E47C0-8E27-44C7-AE57-3A90E565F74A}" presName="matrix" presStyleCnt="0"/>
      <dgm:spPr/>
    </dgm:pt>
    <dgm:pt modelId="{0BA75B8E-F3CF-4357-A774-7D46B970AAC8}" type="pres">
      <dgm:prSet presAssocID="{678E47C0-8E27-44C7-AE57-3A90E565F74A}" presName="tile1" presStyleLbl="node1" presStyleIdx="0" presStyleCnt="4" custLinFactNeighborX="544" custLinFactNeighborY="0"/>
      <dgm:spPr/>
    </dgm:pt>
    <dgm:pt modelId="{757A8E20-2544-436D-88F6-CFD7DAB1335B}" type="pres">
      <dgm:prSet presAssocID="{678E47C0-8E27-44C7-AE57-3A90E565F7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5031B0-374D-4081-8FFF-9F1CF42A41FC}" type="pres">
      <dgm:prSet presAssocID="{678E47C0-8E27-44C7-AE57-3A90E565F74A}" presName="tile2" presStyleLbl="node1" presStyleIdx="1" presStyleCnt="4" custLinFactNeighborY="-2039"/>
      <dgm:spPr/>
    </dgm:pt>
    <dgm:pt modelId="{2F8FDB28-EAE5-45B5-874A-2A8A52FAAB22}" type="pres">
      <dgm:prSet presAssocID="{678E47C0-8E27-44C7-AE57-3A90E565F7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EDCE3A-E5F0-4AE5-8933-2CAB071BE2CB}" type="pres">
      <dgm:prSet presAssocID="{678E47C0-8E27-44C7-AE57-3A90E565F74A}" presName="tile3" presStyleLbl="node1" presStyleIdx="2" presStyleCnt="4"/>
      <dgm:spPr/>
    </dgm:pt>
    <dgm:pt modelId="{6C215ED8-0B34-448D-AF93-6DE0E8BBC617}" type="pres">
      <dgm:prSet presAssocID="{678E47C0-8E27-44C7-AE57-3A90E565F7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FC6714-2534-43F8-8671-D6BF02411340}" type="pres">
      <dgm:prSet presAssocID="{678E47C0-8E27-44C7-AE57-3A90E565F74A}" presName="tile4" presStyleLbl="node1" presStyleIdx="3" presStyleCnt="4"/>
      <dgm:spPr/>
    </dgm:pt>
    <dgm:pt modelId="{9F426621-EE95-4910-8188-341C762FB394}" type="pres">
      <dgm:prSet presAssocID="{678E47C0-8E27-44C7-AE57-3A90E565F7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6BEF53E-4A65-47E1-926C-415A5F41523B}" type="pres">
      <dgm:prSet presAssocID="{678E47C0-8E27-44C7-AE57-3A90E565F74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DDECC01-FFE1-4EE5-BA3A-91D08678DC0A}" srcId="{D47ED25B-68BB-499C-9290-480CF9C279F8}" destId="{A52806F1-30C9-4334-BB57-20762FA55A17}" srcOrd="3" destOrd="0" parTransId="{C689A9CF-73AE-468C-8C12-060A5DC6ED06}" sibTransId="{948A2AC6-5F6A-463C-A3C4-5375715559C5}"/>
    <dgm:cxn modelId="{9F3EFA0D-CD73-4379-AC2E-E3E78A89A4A9}" srcId="{D47ED25B-68BB-499C-9290-480CF9C279F8}" destId="{39C9357D-4B72-481F-AE57-0785268D97BA}" srcOrd="2" destOrd="0" parTransId="{7106F87C-C49A-401C-8395-D354D517DB17}" sibTransId="{4D69F683-3C91-4F26-8969-E6FAB8033ACF}"/>
    <dgm:cxn modelId="{FABF9925-6E9D-4F08-B951-D2080A96C460}" type="presOf" srcId="{A09FF825-4D3D-44FA-81A2-FC50A5017A98}" destId="{757A8E20-2544-436D-88F6-CFD7DAB1335B}" srcOrd="1" destOrd="0" presId="urn:microsoft.com/office/officeart/2005/8/layout/matrix1"/>
    <dgm:cxn modelId="{F81E0D2C-DD48-42B2-B033-3B14851DC50F}" srcId="{678E47C0-8E27-44C7-AE57-3A90E565F74A}" destId="{D47ED25B-68BB-499C-9290-480CF9C279F8}" srcOrd="0" destOrd="0" parTransId="{0B17E774-655C-4333-A934-209AD242DEC7}" sibTransId="{4F00757B-CBF4-41DE-B1B4-B20A0EC4682F}"/>
    <dgm:cxn modelId="{82B0E236-59A8-483E-BF92-6463A4D5A207}" type="presOf" srcId="{39C9357D-4B72-481F-AE57-0785268D97BA}" destId="{6C215ED8-0B34-448D-AF93-6DE0E8BBC617}" srcOrd="1" destOrd="0" presId="urn:microsoft.com/office/officeart/2005/8/layout/matrix1"/>
    <dgm:cxn modelId="{122A2C66-3FC7-4298-B20E-71983D769B0A}" type="presOf" srcId="{A09FF825-4D3D-44FA-81A2-FC50A5017A98}" destId="{0BA75B8E-F3CF-4357-A774-7D46B970AAC8}" srcOrd="0" destOrd="0" presId="urn:microsoft.com/office/officeart/2005/8/layout/matrix1"/>
    <dgm:cxn modelId="{B4B11E47-F83C-479B-A4F1-1B2222ECCF4B}" type="presOf" srcId="{D47ED25B-68BB-499C-9290-480CF9C279F8}" destId="{B6BEF53E-4A65-47E1-926C-415A5F41523B}" srcOrd="0" destOrd="0" presId="urn:microsoft.com/office/officeart/2005/8/layout/matrix1"/>
    <dgm:cxn modelId="{C735194C-F218-4635-81FB-B1291E013DA3}" srcId="{D47ED25B-68BB-499C-9290-480CF9C279F8}" destId="{C9D4A73E-11F9-4D3E-A048-DDB47E794DAD}" srcOrd="1" destOrd="0" parTransId="{FDDB7720-F25C-471D-9830-9A15F02BF06A}" sibTransId="{E90BF5CF-DA5B-4501-B2D7-70E5804695CB}"/>
    <dgm:cxn modelId="{80188B88-0D5B-4EA9-8FB7-171D6F1DC559}" type="presOf" srcId="{C9D4A73E-11F9-4D3E-A048-DDB47E794DAD}" destId="{2F8FDB28-EAE5-45B5-874A-2A8A52FAAB22}" srcOrd="1" destOrd="0" presId="urn:microsoft.com/office/officeart/2005/8/layout/matrix1"/>
    <dgm:cxn modelId="{1653A589-530E-4A24-8111-C335FBCC90DA}" type="presOf" srcId="{678E47C0-8E27-44C7-AE57-3A90E565F74A}" destId="{F453216F-D747-44E3-B2CE-494CCE1CB34A}" srcOrd="0" destOrd="0" presId="urn:microsoft.com/office/officeart/2005/8/layout/matrix1"/>
    <dgm:cxn modelId="{07D7C59D-9F6C-4A7C-9701-2F9E0888B475}" type="presOf" srcId="{A52806F1-30C9-4334-BB57-20762FA55A17}" destId="{9F426621-EE95-4910-8188-341C762FB394}" srcOrd="1" destOrd="0" presId="urn:microsoft.com/office/officeart/2005/8/layout/matrix1"/>
    <dgm:cxn modelId="{66889FA4-3CC2-44B0-A19E-AB021C3131C8}" type="presOf" srcId="{A52806F1-30C9-4334-BB57-20762FA55A17}" destId="{D4FC6714-2534-43F8-8671-D6BF02411340}" srcOrd="0" destOrd="0" presId="urn:microsoft.com/office/officeart/2005/8/layout/matrix1"/>
    <dgm:cxn modelId="{BE690EB6-016A-4F90-BD2E-C83EBD0FAAA5}" type="presOf" srcId="{39C9357D-4B72-481F-AE57-0785268D97BA}" destId="{82EDCE3A-E5F0-4AE5-8933-2CAB071BE2CB}" srcOrd="0" destOrd="0" presId="urn:microsoft.com/office/officeart/2005/8/layout/matrix1"/>
    <dgm:cxn modelId="{2E5573C9-95F1-42C8-B600-5C223E39D869}" srcId="{D47ED25B-68BB-499C-9290-480CF9C279F8}" destId="{A09FF825-4D3D-44FA-81A2-FC50A5017A98}" srcOrd="0" destOrd="0" parTransId="{89A973A9-E134-4C2F-BF76-4C0E761D6BCA}" sibTransId="{3AA867E9-64ED-495A-846E-777785D94BAC}"/>
    <dgm:cxn modelId="{4731C6F5-436E-428C-A8EC-BC07AA121905}" type="presOf" srcId="{C9D4A73E-11F9-4D3E-A048-DDB47E794DAD}" destId="{095031B0-374D-4081-8FFF-9F1CF42A41FC}" srcOrd="0" destOrd="0" presId="urn:microsoft.com/office/officeart/2005/8/layout/matrix1"/>
    <dgm:cxn modelId="{AE9ABBEA-D22B-4086-BF60-D2CD5EE18517}" type="presParOf" srcId="{F453216F-D747-44E3-B2CE-494CCE1CB34A}" destId="{32BF99C1-4D2A-4CE3-80CD-7355F51C74F4}" srcOrd="0" destOrd="0" presId="urn:microsoft.com/office/officeart/2005/8/layout/matrix1"/>
    <dgm:cxn modelId="{9C7950FE-0A36-4918-B8CC-93A0CE9A454A}" type="presParOf" srcId="{32BF99C1-4D2A-4CE3-80CD-7355F51C74F4}" destId="{0BA75B8E-F3CF-4357-A774-7D46B970AAC8}" srcOrd="0" destOrd="0" presId="urn:microsoft.com/office/officeart/2005/8/layout/matrix1"/>
    <dgm:cxn modelId="{296179DF-D0C9-43DA-9347-8C963F3D0785}" type="presParOf" srcId="{32BF99C1-4D2A-4CE3-80CD-7355F51C74F4}" destId="{757A8E20-2544-436D-88F6-CFD7DAB1335B}" srcOrd="1" destOrd="0" presId="urn:microsoft.com/office/officeart/2005/8/layout/matrix1"/>
    <dgm:cxn modelId="{B0A46493-386F-4C03-B06B-2EE289A077BB}" type="presParOf" srcId="{32BF99C1-4D2A-4CE3-80CD-7355F51C74F4}" destId="{095031B0-374D-4081-8FFF-9F1CF42A41FC}" srcOrd="2" destOrd="0" presId="urn:microsoft.com/office/officeart/2005/8/layout/matrix1"/>
    <dgm:cxn modelId="{AC3ABBD8-970E-461C-B938-0FC5CF22F22D}" type="presParOf" srcId="{32BF99C1-4D2A-4CE3-80CD-7355F51C74F4}" destId="{2F8FDB28-EAE5-45B5-874A-2A8A52FAAB22}" srcOrd="3" destOrd="0" presId="urn:microsoft.com/office/officeart/2005/8/layout/matrix1"/>
    <dgm:cxn modelId="{BFF4DFA1-2AE1-4D41-8F95-93AE7C539ECC}" type="presParOf" srcId="{32BF99C1-4D2A-4CE3-80CD-7355F51C74F4}" destId="{82EDCE3A-E5F0-4AE5-8933-2CAB071BE2CB}" srcOrd="4" destOrd="0" presId="urn:microsoft.com/office/officeart/2005/8/layout/matrix1"/>
    <dgm:cxn modelId="{1B29CEAE-469F-4F3D-A56A-955CB7FCFAEA}" type="presParOf" srcId="{32BF99C1-4D2A-4CE3-80CD-7355F51C74F4}" destId="{6C215ED8-0B34-448D-AF93-6DE0E8BBC617}" srcOrd="5" destOrd="0" presId="urn:microsoft.com/office/officeart/2005/8/layout/matrix1"/>
    <dgm:cxn modelId="{7494B610-F769-4BC0-B8C3-ED6FBCE4E57F}" type="presParOf" srcId="{32BF99C1-4D2A-4CE3-80CD-7355F51C74F4}" destId="{D4FC6714-2534-43F8-8671-D6BF02411340}" srcOrd="6" destOrd="0" presId="urn:microsoft.com/office/officeart/2005/8/layout/matrix1"/>
    <dgm:cxn modelId="{0E0E6340-9810-4A32-9D32-09E0C430DCAA}" type="presParOf" srcId="{32BF99C1-4D2A-4CE3-80CD-7355F51C74F4}" destId="{9F426621-EE95-4910-8188-341C762FB394}" srcOrd="7" destOrd="0" presId="urn:microsoft.com/office/officeart/2005/8/layout/matrix1"/>
    <dgm:cxn modelId="{31E90999-40A9-4F86-B82A-E9CBC27A65DF}" type="presParOf" srcId="{F453216F-D747-44E3-B2CE-494CCE1CB34A}" destId="{B6BEF53E-4A65-47E1-926C-415A5F4152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E47C0-8E27-44C7-AE57-3A90E565F74A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7ED25B-68BB-499C-9290-480CF9C279F8}">
      <dgm:prSet phldrT="[Text]"/>
      <dgm:spPr/>
      <dgm:t>
        <a:bodyPr/>
        <a:lstStyle/>
        <a:p>
          <a:r>
            <a:rPr lang="en-US" b="1" dirty="0"/>
            <a:t>CDC</a:t>
          </a:r>
        </a:p>
      </dgm:t>
    </dgm:pt>
    <dgm:pt modelId="{0B17E774-655C-4333-A934-209AD242DEC7}" type="parTrans" cxnId="{F81E0D2C-DD48-42B2-B033-3B14851DC50F}">
      <dgm:prSet/>
      <dgm:spPr/>
      <dgm:t>
        <a:bodyPr/>
        <a:lstStyle/>
        <a:p>
          <a:endParaRPr lang="en-US" b="1"/>
        </a:p>
      </dgm:t>
    </dgm:pt>
    <dgm:pt modelId="{4F00757B-CBF4-41DE-B1B4-B20A0EC4682F}" type="sibTrans" cxnId="{F81E0D2C-DD48-42B2-B033-3B14851DC50F}">
      <dgm:prSet/>
      <dgm:spPr/>
      <dgm:t>
        <a:bodyPr/>
        <a:lstStyle/>
        <a:p>
          <a:endParaRPr lang="en-US" b="1"/>
        </a:p>
      </dgm:t>
    </dgm:pt>
    <dgm:pt modelId="{C9D4A73E-11F9-4D3E-A048-DDB47E794DAD}">
      <dgm:prSet phldrT="[Text]" custT="1"/>
      <dgm:spPr/>
      <dgm:t>
        <a:bodyPr/>
        <a:lstStyle/>
        <a:p>
          <a:r>
            <a:rPr lang="en-US" sz="1800" b="1" dirty="0"/>
            <a:t>Droplet</a:t>
          </a:r>
        </a:p>
        <a:p>
          <a:r>
            <a:rPr lang="en-US" sz="1800" b="1" dirty="0"/>
            <a:t>Precautions</a:t>
          </a:r>
        </a:p>
        <a:p>
          <a:r>
            <a:rPr lang="en-US" sz="1600" b="1" dirty="0"/>
            <a:t>(Respirator and Eye Protection)</a:t>
          </a:r>
        </a:p>
      </dgm:t>
    </dgm:pt>
    <dgm:pt modelId="{FDDB7720-F25C-471D-9830-9A15F02BF06A}" type="parTrans" cxnId="{C735194C-F218-4635-81FB-B1291E013DA3}">
      <dgm:prSet/>
      <dgm:spPr/>
      <dgm:t>
        <a:bodyPr/>
        <a:lstStyle/>
        <a:p>
          <a:endParaRPr lang="en-US" b="1"/>
        </a:p>
      </dgm:t>
    </dgm:pt>
    <dgm:pt modelId="{E90BF5CF-DA5B-4501-B2D7-70E5804695CB}" type="sibTrans" cxnId="{C735194C-F218-4635-81FB-B1291E013DA3}">
      <dgm:prSet/>
      <dgm:spPr/>
      <dgm:t>
        <a:bodyPr/>
        <a:lstStyle/>
        <a:p>
          <a:endParaRPr lang="en-US" b="1"/>
        </a:p>
      </dgm:t>
    </dgm:pt>
    <dgm:pt modelId="{39C9357D-4B72-481F-AE57-0785268D97BA}">
      <dgm:prSet phldrT="[Text]" custT="1"/>
      <dgm:spPr/>
      <dgm:t>
        <a:bodyPr/>
        <a:lstStyle/>
        <a:p>
          <a:r>
            <a:rPr lang="en-US" sz="1800" b="1" dirty="0"/>
            <a:t>Contact </a:t>
          </a:r>
        </a:p>
        <a:p>
          <a:r>
            <a:rPr lang="en-US" sz="1800" b="1" dirty="0"/>
            <a:t>Precautions</a:t>
          </a:r>
        </a:p>
        <a:p>
          <a:r>
            <a:rPr lang="en-US" sz="1600" b="1" dirty="0"/>
            <a:t>(Gown, Gloves)</a:t>
          </a:r>
        </a:p>
      </dgm:t>
    </dgm:pt>
    <dgm:pt modelId="{7106F87C-C49A-401C-8395-D354D517DB17}" type="parTrans" cxnId="{9F3EFA0D-CD73-4379-AC2E-E3E78A89A4A9}">
      <dgm:prSet/>
      <dgm:spPr/>
      <dgm:t>
        <a:bodyPr/>
        <a:lstStyle/>
        <a:p>
          <a:endParaRPr lang="en-US" b="1"/>
        </a:p>
      </dgm:t>
    </dgm:pt>
    <dgm:pt modelId="{4D69F683-3C91-4F26-8969-E6FAB8033ACF}" type="sibTrans" cxnId="{9F3EFA0D-CD73-4379-AC2E-E3E78A89A4A9}">
      <dgm:prSet/>
      <dgm:spPr/>
      <dgm:t>
        <a:bodyPr/>
        <a:lstStyle/>
        <a:p>
          <a:endParaRPr lang="en-US" b="1"/>
        </a:p>
      </dgm:t>
    </dgm:pt>
    <dgm:pt modelId="{A52806F1-30C9-4334-BB57-20762FA55A17}">
      <dgm:prSet phldrT="[Text]" custT="1"/>
      <dgm:spPr/>
      <dgm:t>
        <a:bodyPr/>
        <a:lstStyle/>
        <a:p>
          <a:r>
            <a:rPr lang="en-US" sz="1800" b="1" dirty="0"/>
            <a:t>Standard</a:t>
          </a:r>
        </a:p>
        <a:p>
          <a:r>
            <a:rPr lang="en-US" sz="1800" b="1" dirty="0"/>
            <a:t>Precautions</a:t>
          </a:r>
        </a:p>
        <a:p>
          <a:r>
            <a:rPr lang="en-US" sz="1200" b="1" dirty="0"/>
            <a:t>(Hand Hygiene, Respiratory Etiquette, </a:t>
          </a:r>
          <a:r>
            <a:rPr lang="en-US" sz="1200" b="1" dirty="0" err="1"/>
            <a:t>etc</a:t>
          </a:r>
          <a:r>
            <a:rPr lang="en-US" sz="1200" b="1" dirty="0"/>
            <a:t>)</a:t>
          </a:r>
        </a:p>
        <a:p>
          <a:endParaRPr lang="en-US" sz="1200" b="1" dirty="0"/>
        </a:p>
      </dgm:t>
    </dgm:pt>
    <dgm:pt modelId="{C689A9CF-73AE-468C-8C12-060A5DC6ED06}" type="parTrans" cxnId="{CDDECC01-FFE1-4EE5-BA3A-91D08678DC0A}">
      <dgm:prSet/>
      <dgm:spPr/>
      <dgm:t>
        <a:bodyPr/>
        <a:lstStyle/>
        <a:p>
          <a:endParaRPr lang="en-US" b="1"/>
        </a:p>
      </dgm:t>
    </dgm:pt>
    <dgm:pt modelId="{948A2AC6-5F6A-463C-A3C4-5375715559C5}" type="sibTrans" cxnId="{CDDECC01-FFE1-4EE5-BA3A-91D08678DC0A}">
      <dgm:prSet/>
      <dgm:spPr/>
      <dgm:t>
        <a:bodyPr/>
        <a:lstStyle/>
        <a:p>
          <a:endParaRPr lang="en-US" b="1"/>
        </a:p>
      </dgm:t>
    </dgm:pt>
    <dgm:pt modelId="{A09FF825-4D3D-44FA-81A2-FC50A5017A98}">
      <dgm:prSet phldrT="[Text]" custT="1"/>
      <dgm:spPr/>
      <dgm:t>
        <a:bodyPr/>
        <a:lstStyle/>
        <a:p>
          <a:r>
            <a:rPr lang="en-US" sz="2000" b="1" dirty="0"/>
            <a:t>(No </a:t>
          </a:r>
          <a:r>
            <a:rPr lang="en-US" sz="2000" b="1" dirty="0" err="1"/>
            <a:t>AIIR</a:t>
          </a:r>
          <a:r>
            <a:rPr lang="en-US" sz="2000" b="1" dirty="0"/>
            <a:t>)</a:t>
          </a:r>
        </a:p>
      </dgm:t>
    </dgm:pt>
    <dgm:pt modelId="{3AA867E9-64ED-495A-846E-777785D94BAC}" type="sibTrans" cxnId="{2E5573C9-95F1-42C8-B600-5C223E39D869}">
      <dgm:prSet/>
      <dgm:spPr/>
      <dgm:t>
        <a:bodyPr/>
        <a:lstStyle/>
        <a:p>
          <a:endParaRPr lang="en-US" b="1"/>
        </a:p>
      </dgm:t>
    </dgm:pt>
    <dgm:pt modelId="{89A973A9-E134-4C2F-BF76-4C0E761D6BCA}" type="parTrans" cxnId="{2E5573C9-95F1-42C8-B600-5C223E39D869}">
      <dgm:prSet/>
      <dgm:spPr/>
      <dgm:t>
        <a:bodyPr/>
        <a:lstStyle/>
        <a:p>
          <a:endParaRPr lang="en-US" b="1"/>
        </a:p>
      </dgm:t>
    </dgm:pt>
    <dgm:pt modelId="{F453216F-D747-44E3-B2CE-494CCE1CB34A}" type="pres">
      <dgm:prSet presAssocID="{678E47C0-8E27-44C7-AE57-3A90E565F74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BF99C1-4D2A-4CE3-80CD-7355F51C74F4}" type="pres">
      <dgm:prSet presAssocID="{678E47C0-8E27-44C7-AE57-3A90E565F74A}" presName="matrix" presStyleCnt="0"/>
      <dgm:spPr/>
    </dgm:pt>
    <dgm:pt modelId="{0BA75B8E-F3CF-4357-A774-7D46B970AAC8}" type="pres">
      <dgm:prSet presAssocID="{678E47C0-8E27-44C7-AE57-3A90E565F74A}" presName="tile1" presStyleLbl="node1" presStyleIdx="0" presStyleCnt="4" custLinFactNeighborX="544" custLinFactNeighborY="0"/>
      <dgm:spPr/>
    </dgm:pt>
    <dgm:pt modelId="{757A8E20-2544-436D-88F6-CFD7DAB1335B}" type="pres">
      <dgm:prSet presAssocID="{678E47C0-8E27-44C7-AE57-3A90E565F7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5031B0-374D-4081-8FFF-9F1CF42A41FC}" type="pres">
      <dgm:prSet presAssocID="{678E47C0-8E27-44C7-AE57-3A90E565F74A}" presName="tile2" presStyleLbl="node1" presStyleIdx="1" presStyleCnt="4" custLinFactNeighborY="-2039"/>
      <dgm:spPr/>
    </dgm:pt>
    <dgm:pt modelId="{2F8FDB28-EAE5-45B5-874A-2A8A52FAAB22}" type="pres">
      <dgm:prSet presAssocID="{678E47C0-8E27-44C7-AE57-3A90E565F7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EDCE3A-E5F0-4AE5-8933-2CAB071BE2CB}" type="pres">
      <dgm:prSet presAssocID="{678E47C0-8E27-44C7-AE57-3A90E565F74A}" presName="tile3" presStyleLbl="node1" presStyleIdx="2" presStyleCnt="4"/>
      <dgm:spPr/>
    </dgm:pt>
    <dgm:pt modelId="{6C215ED8-0B34-448D-AF93-6DE0E8BBC617}" type="pres">
      <dgm:prSet presAssocID="{678E47C0-8E27-44C7-AE57-3A90E565F7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FC6714-2534-43F8-8671-D6BF02411340}" type="pres">
      <dgm:prSet presAssocID="{678E47C0-8E27-44C7-AE57-3A90E565F74A}" presName="tile4" presStyleLbl="node1" presStyleIdx="3" presStyleCnt="4"/>
      <dgm:spPr/>
    </dgm:pt>
    <dgm:pt modelId="{9F426621-EE95-4910-8188-341C762FB394}" type="pres">
      <dgm:prSet presAssocID="{678E47C0-8E27-44C7-AE57-3A90E565F7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6BEF53E-4A65-47E1-926C-415A5F41523B}" type="pres">
      <dgm:prSet presAssocID="{678E47C0-8E27-44C7-AE57-3A90E565F74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DDECC01-FFE1-4EE5-BA3A-91D08678DC0A}" srcId="{D47ED25B-68BB-499C-9290-480CF9C279F8}" destId="{A52806F1-30C9-4334-BB57-20762FA55A17}" srcOrd="3" destOrd="0" parTransId="{C689A9CF-73AE-468C-8C12-060A5DC6ED06}" sibTransId="{948A2AC6-5F6A-463C-A3C4-5375715559C5}"/>
    <dgm:cxn modelId="{9F3EFA0D-CD73-4379-AC2E-E3E78A89A4A9}" srcId="{D47ED25B-68BB-499C-9290-480CF9C279F8}" destId="{39C9357D-4B72-481F-AE57-0785268D97BA}" srcOrd="2" destOrd="0" parTransId="{7106F87C-C49A-401C-8395-D354D517DB17}" sibTransId="{4D69F683-3C91-4F26-8969-E6FAB8033ACF}"/>
    <dgm:cxn modelId="{FABF9925-6E9D-4F08-B951-D2080A96C460}" type="presOf" srcId="{A09FF825-4D3D-44FA-81A2-FC50A5017A98}" destId="{757A8E20-2544-436D-88F6-CFD7DAB1335B}" srcOrd="1" destOrd="0" presId="urn:microsoft.com/office/officeart/2005/8/layout/matrix1"/>
    <dgm:cxn modelId="{F81E0D2C-DD48-42B2-B033-3B14851DC50F}" srcId="{678E47C0-8E27-44C7-AE57-3A90E565F74A}" destId="{D47ED25B-68BB-499C-9290-480CF9C279F8}" srcOrd="0" destOrd="0" parTransId="{0B17E774-655C-4333-A934-209AD242DEC7}" sibTransId="{4F00757B-CBF4-41DE-B1B4-B20A0EC4682F}"/>
    <dgm:cxn modelId="{82B0E236-59A8-483E-BF92-6463A4D5A207}" type="presOf" srcId="{39C9357D-4B72-481F-AE57-0785268D97BA}" destId="{6C215ED8-0B34-448D-AF93-6DE0E8BBC617}" srcOrd="1" destOrd="0" presId="urn:microsoft.com/office/officeart/2005/8/layout/matrix1"/>
    <dgm:cxn modelId="{122A2C66-3FC7-4298-B20E-71983D769B0A}" type="presOf" srcId="{A09FF825-4D3D-44FA-81A2-FC50A5017A98}" destId="{0BA75B8E-F3CF-4357-A774-7D46B970AAC8}" srcOrd="0" destOrd="0" presId="urn:microsoft.com/office/officeart/2005/8/layout/matrix1"/>
    <dgm:cxn modelId="{B4B11E47-F83C-479B-A4F1-1B2222ECCF4B}" type="presOf" srcId="{D47ED25B-68BB-499C-9290-480CF9C279F8}" destId="{B6BEF53E-4A65-47E1-926C-415A5F41523B}" srcOrd="0" destOrd="0" presId="urn:microsoft.com/office/officeart/2005/8/layout/matrix1"/>
    <dgm:cxn modelId="{C735194C-F218-4635-81FB-B1291E013DA3}" srcId="{D47ED25B-68BB-499C-9290-480CF9C279F8}" destId="{C9D4A73E-11F9-4D3E-A048-DDB47E794DAD}" srcOrd="1" destOrd="0" parTransId="{FDDB7720-F25C-471D-9830-9A15F02BF06A}" sibTransId="{E90BF5CF-DA5B-4501-B2D7-70E5804695CB}"/>
    <dgm:cxn modelId="{80188B88-0D5B-4EA9-8FB7-171D6F1DC559}" type="presOf" srcId="{C9D4A73E-11F9-4D3E-A048-DDB47E794DAD}" destId="{2F8FDB28-EAE5-45B5-874A-2A8A52FAAB22}" srcOrd="1" destOrd="0" presId="urn:microsoft.com/office/officeart/2005/8/layout/matrix1"/>
    <dgm:cxn modelId="{1653A589-530E-4A24-8111-C335FBCC90DA}" type="presOf" srcId="{678E47C0-8E27-44C7-AE57-3A90E565F74A}" destId="{F453216F-D747-44E3-B2CE-494CCE1CB34A}" srcOrd="0" destOrd="0" presId="urn:microsoft.com/office/officeart/2005/8/layout/matrix1"/>
    <dgm:cxn modelId="{07D7C59D-9F6C-4A7C-9701-2F9E0888B475}" type="presOf" srcId="{A52806F1-30C9-4334-BB57-20762FA55A17}" destId="{9F426621-EE95-4910-8188-341C762FB394}" srcOrd="1" destOrd="0" presId="urn:microsoft.com/office/officeart/2005/8/layout/matrix1"/>
    <dgm:cxn modelId="{66889FA4-3CC2-44B0-A19E-AB021C3131C8}" type="presOf" srcId="{A52806F1-30C9-4334-BB57-20762FA55A17}" destId="{D4FC6714-2534-43F8-8671-D6BF02411340}" srcOrd="0" destOrd="0" presId="urn:microsoft.com/office/officeart/2005/8/layout/matrix1"/>
    <dgm:cxn modelId="{BE690EB6-016A-4F90-BD2E-C83EBD0FAAA5}" type="presOf" srcId="{39C9357D-4B72-481F-AE57-0785268D97BA}" destId="{82EDCE3A-E5F0-4AE5-8933-2CAB071BE2CB}" srcOrd="0" destOrd="0" presId="urn:microsoft.com/office/officeart/2005/8/layout/matrix1"/>
    <dgm:cxn modelId="{2E5573C9-95F1-42C8-B600-5C223E39D869}" srcId="{D47ED25B-68BB-499C-9290-480CF9C279F8}" destId="{A09FF825-4D3D-44FA-81A2-FC50A5017A98}" srcOrd="0" destOrd="0" parTransId="{89A973A9-E134-4C2F-BF76-4C0E761D6BCA}" sibTransId="{3AA867E9-64ED-495A-846E-777785D94BAC}"/>
    <dgm:cxn modelId="{4731C6F5-436E-428C-A8EC-BC07AA121905}" type="presOf" srcId="{C9D4A73E-11F9-4D3E-A048-DDB47E794DAD}" destId="{095031B0-374D-4081-8FFF-9F1CF42A41FC}" srcOrd="0" destOrd="0" presId="urn:microsoft.com/office/officeart/2005/8/layout/matrix1"/>
    <dgm:cxn modelId="{AE9ABBEA-D22B-4086-BF60-D2CD5EE18517}" type="presParOf" srcId="{F453216F-D747-44E3-B2CE-494CCE1CB34A}" destId="{32BF99C1-4D2A-4CE3-80CD-7355F51C74F4}" srcOrd="0" destOrd="0" presId="urn:microsoft.com/office/officeart/2005/8/layout/matrix1"/>
    <dgm:cxn modelId="{9C7950FE-0A36-4918-B8CC-93A0CE9A454A}" type="presParOf" srcId="{32BF99C1-4D2A-4CE3-80CD-7355F51C74F4}" destId="{0BA75B8E-F3CF-4357-A774-7D46B970AAC8}" srcOrd="0" destOrd="0" presId="urn:microsoft.com/office/officeart/2005/8/layout/matrix1"/>
    <dgm:cxn modelId="{296179DF-D0C9-43DA-9347-8C963F3D0785}" type="presParOf" srcId="{32BF99C1-4D2A-4CE3-80CD-7355F51C74F4}" destId="{757A8E20-2544-436D-88F6-CFD7DAB1335B}" srcOrd="1" destOrd="0" presId="urn:microsoft.com/office/officeart/2005/8/layout/matrix1"/>
    <dgm:cxn modelId="{B0A46493-386F-4C03-B06B-2EE289A077BB}" type="presParOf" srcId="{32BF99C1-4D2A-4CE3-80CD-7355F51C74F4}" destId="{095031B0-374D-4081-8FFF-9F1CF42A41FC}" srcOrd="2" destOrd="0" presId="urn:microsoft.com/office/officeart/2005/8/layout/matrix1"/>
    <dgm:cxn modelId="{AC3ABBD8-970E-461C-B938-0FC5CF22F22D}" type="presParOf" srcId="{32BF99C1-4D2A-4CE3-80CD-7355F51C74F4}" destId="{2F8FDB28-EAE5-45B5-874A-2A8A52FAAB22}" srcOrd="3" destOrd="0" presId="urn:microsoft.com/office/officeart/2005/8/layout/matrix1"/>
    <dgm:cxn modelId="{BFF4DFA1-2AE1-4D41-8F95-93AE7C539ECC}" type="presParOf" srcId="{32BF99C1-4D2A-4CE3-80CD-7355F51C74F4}" destId="{82EDCE3A-E5F0-4AE5-8933-2CAB071BE2CB}" srcOrd="4" destOrd="0" presId="urn:microsoft.com/office/officeart/2005/8/layout/matrix1"/>
    <dgm:cxn modelId="{1B29CEAE-469F-4F3D-A56A-955CB7FCFAEA}" type="presParOf" srcId="{32BF99C1-4D2A-4CE3-80CD-7355F51C74F4}" destId="{6C215ED8-0B34-448D-AF93-6DE0E8BBC617}" srcOrd="5" destOrd="0" presId="urn:microsoft.com/office/officeart/2005/8/layout/matrix1"/>
    <dgm:cxn modelId="{7494B610-F769-4BC0-B8C3-ED6FBCE4E57F}" type="presParOf" srcId="{32BF99C1-4D2A-4CE3-80CD-7355F51C74F4}" destId="{D4FC6714-2534-43F8-8671-D6BF02411340}" srcOrd="6" destOrd="0" presId="urn:microsoft.com/office/officeart/2005/8/layout/matrix1"/>
    <dgm:cxn modelId="{0E0E6340-9810-4A32-9D32-09E0C430DCAA}" type="presParOf" srcId="{32BF99C1-4D2A-4CE3-80CD-7355F51C74F4}" destId="{9F426621-EE95-4910-8188-341C762FB394}" srcOrd="7" destOrd="0" presId="urn:microsoft.com/office/officeart/2005/8/layout/matrix1"/>
    <dgm:cxn modelId="{31E90999-40A9-4F86-B82A-E9CBC27A65DF}" type="presParOf" srcId="{F453216F-D747-44E3-B2CE-494CCE1CB34A}" destId="{B6BEF53E-4A65-47E1-926C-415A5F4152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3A09C-FF65-4751-BEBB-190C430B7A1C}">
      <dsp:nvSpPr>
        <dsp:cNvPr id="0" name=""/>
        <dsp:cNvSpPr/>
      </dsp:nvSpPr>
      <dsp:spPr>
        <a:xfrm>
          <a:off x="-6615834" y="-1012135"/>
          <a:ext cx="7877383" cy="7877383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FED1B-350A-49ED-B787-74884EC22C4F}">
      <dsp:nvSpPr>
        <dsp:cNvPr id="0" name=""/>
        <dsp:cNvSpPr/>
      </dsp:nvSpPr>
      <dsp:spPr>
        <a:xfrm>
          <a:off x="812412" y="404496"/>
          <a:ext cx="4745614" cy="1532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18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Current Situation</a:t>
          </a:r>
        </a:p>
      </dsp:txBody>
      <dsp:txXfrm>
        <a:off x="812412" y="404496"/>
        <a:ext cx="4745614" cy="1532251"/>
      </dsp:txXfrm>
    </dsp:sp>
    <dsp:sp modelId="{ECF2008D-ED24-4F2D-9256-50628A2E38D6}">
      <dsp:nvSpPr>
        <dsp:cNvPr id="0" name=""/>
        <dsp:cNvSpPr/>
      </dsp:nvSpPr>
      <dsp:spPr>
        <a:xfrm>
          <a:off x="80772" y="438983"/>
          <a:ext cx="1463278" cy="1463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772A2-E690-4555-B3E3-E47ADC9ABBA3}">
      <dsp:nvSpPr>
        <dsp:cNvPr id="0" name=""/>
        <dsp:cNvSpPr/>
      </dsp:nvSpPr>
      <dsp:spPr>
        <a:xfrm>
          <a:off x="1237933" y="2163761"/>
          <a:ext cx="4320093" cy="1525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18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Coronaviruses</a:t>
          </a:r>
        </a:p>
      </dsp:txBody>
      <dsp:txXfrm>
        <a:off x="1237933" y="2163761"/>
        <a:ext cx="4320093" cy="1525590"/>
      </dsp:txXfrm>
    </dsp:sp>
    <dsp:sp modelId="{B4D593E4-2527-4859-A59D-5BF942078BD4}">
      <dsp:nvSpPr>
        <dsp:cNvPr id="0" name=""/>
        <dsp:cNvSpPr/>
      </dsp:nvSpPr>
      <dsp:spPr>
        <a:xfrm>
          <a:off x="506294" y="2194917"/>
          <a:ext cx="1463278" cy="1463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5D792-5575-4B8D-A12D-1B474FEAEA90}">
      <dsp:nvSpPr>
        <dsp:cNvPr id="0" name=""/>
        <dsp:cNvSpPr/>
      </dsp:nvSpPr>
      <dsp:spPr>
        <a:xfrm>
          <a:off x="812412" y="3917950"/>
          <a:ext cx="4745614" cy="152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182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Healthcare Preparedness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Early Identification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Infection Control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Clinical presentation and testing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Treatment</a:t>
          </a:r>
        </a:p>
      </dsp:txBody>
      <dsp:txXfrm>
        <a:off x="812412" y="3917950"/>
        <a:ext cx="4745614" cy="1529078"/>
      </dsp:txXfrm>
    </dsp:sp>
    <dsp:sp modelId="{245474DB-F92E-4BC1-B99B-3E895CC43B96}">
      <dsp:nvSpPr>
        <dsp:cNvPr id="0" name=""/>
        <dsp:cNvSpPr/>
      </dsp:nvSpPr>
      <dsp:spPr>
        <a:xfrm>
          <a:off x="80772" y="3950851"/>
          <a:ext cx="1463278" cy="1463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75B8E-F3CF-4357-A774-7D46B970AAC8}">
      <dsp:nvSpPr>
        <dsp:cNvPr id="0" name=""/>
        <dsp:cNvSpPr/>
      </dsp:nvSpPr>
      <dsp:spPr>
        <a:xfrm rot="16200000">
          <a:off x="419664" y="-406399"/>
          <a:ext cx="1625600" cy="24384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Airborne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Precautions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</a:t>
          </a:r>
          <a:r>
            <a:rPr lang="en-US" sz="1600" b="1" kern="1200" dirty="0" err="1"/>
            <a:t>AIIR</a:t>
          </a:r>
          <a:r>
            <a:rPr lang="en-US" sz="1600" b="1" kern="1200" dirty="0"/>
            <a:t>, N95 or </a:t>
          </a:r>
          <a:r>
            <a:rPr lang="en-US" sz="1600" b="1" kern="1200" dirty="0" err="1"/>
            <a:t>PAPR</a:t>
          </a:r>
          <a:r>
            <a:rPr lang="en-US" sz="1600" b="1" kern="1200" dirty="0"/>
            <a:t>)</a:t>
          </a:r>
        </a:p>
      </dsp:txBody>
      <dsp:txXfrm rot="5400000">
        <a:off x="13264" y="1"/>
        <a:ext cx="2438400" cy="1219200"/>
      </dsp:txXfrm>
    </dsp:sp>
    <dsp:sp modelId="{095031B0-374D-4081-8FFF-9F1CF42A41FC}">
      <dsp:nvSpPr>
        <dsp:cNvPr id="0" name=""/>
        <dsp:cNvSpPr/>
      </dsp:nvSpPr>
      <dsp:spPr>
        <a:xfrm>
          <a:off x="2438400" y="0"/>
          <a:ext cx="2438400" cy="16256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Eye Protection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(Googles or Face Shield)</a:t>
          </a:r>
        </a:p>
      </dsp:txBody>
      <dsp:txXfrm>
        <a:off x="2438400" y="0"/>
        <a:ext cx="2438400" cy="1219200"/>
      </dsp:txXfrm>
    </dsp:sp>
    <dsp:sp modelId="{82EDCE3A-E5F0-4AE5-8933-2CAB071BE2CB}">
      <dsp:nvSpPr>
        <dsp:cNvPr id="0" name=""/>
        <dsp:cNvSpPr/>
      </dsp:nvSpPr>
      <dsp:spPr>
        <a:xfrm rot="10800000">
          <a:off x="0" y="1625600"/>
          <a:ext cx="2438400" cy="16256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Contact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Precautions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(Gown, Gloves)</a:t>
          </a:r>
        </a:p>
      </dsp:txBody>
      <dsp:txXfrm rot="10800000">
        <a:off x="0" y="2032000"/>
        <a:ext cx="2438400" cy="1219200"/>
      </dsp:txXfrm>
    </dsp:sp>
    <dsp:sp modelId="{D4FC6714-2534-43F8-8671-D6BF02411340}">
      <dsp:nvSpPr>
        <dsp:cNvPr id="0" name=""/>
        <dsp:cNvSpPr/>
      </dsp:nvSpPr>
      <dsp:spPr>
        <a:xfrm rot="5400000">
          <a:off x="2844800" y="1219200"/>
          <a:ext cx="1625600" cy="24384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Standard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Precautions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(Hand Hygiene, Respiratory Etiquette, </a:t>
          </a:r>
          <a:r>
            <a:rPr lang="en-US" sz="1200" b="1" kern="1200" dirty="0" err="1"/>
            <a:t>etc</a:t>
          </a:r>
          <a:r>
            <a:rPr lang="en-US" sz="1200" b="1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 rot="-5400000">
        <a:off x="2438399" y="2032000"/>
        <a:ext cx="2438400" cy="1219200"/>
      </dsp:txXfrm>
    </dsp:sp>
    <dsp:sp modelId="{B6BEF53E-4A65-47E1-926C-415A5F41523B}">
      <dsp:nvSpPr>
        <dsp:cNvPr id="0" name=""/>
        <dsp:cNvSpPr/>
      </dsp:nvSpPr>
      <dsp:spPr>
        <a:xfrm>
          <a:off x="1706879" y="1219200"/>
          <a:ext cx="1463040" cy="812800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CDC</a:t>
          </a:r>
        </a:p>
      </dsp:txBody>
      <dsp:txXfrm>
        <a:off x="1746557" y="1258878"/>
        <a:ext cx="1383684" cy="733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75B8E-F3CF-4357-A774-7D46B970AAC8}">
      <dsp:nvSpPr>
        <dsp:cNvPr id="0" name=""/>
        <dsp:cNvSpPr/>
      </dsp:nvSpPr>
      <dsp:spPr>
        <a:xfrm rot="16200000">
          <a:off x="419664" y="-406399"/>
          <a:ext cx="1625600" cy="24384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(No </a:t>
          </a:r>
          <a:r>
            <a:rPr lang="en-US" sz="2000" b="1" kern="1200" dirty="0" err="1"/>
            <a:t>AIIR</a:t>
          </a:r>
          <a:r>
            <a:rPr lang="en-US" sz="2000" b="1" kern="1200" dirty="0"/>
            <a:t>)</a:t>
          </a:r>
        </a:p>
      </dsp:txBody>
      <dsp:txXfrm rot="5400000">
        <a:off x="13264" y="1"/>
        <a:ext cx="2438400" cy="1219200"/>
      </dsp:txXfrm>
    </dsp:sp>
    <dsp:sp modelId="{095031B0-374D-4081-8FFF-9F1CF42A41FC}">
      <dsp:nvSpPr>
        <dsp:cNvPr id="0" name=""/>
        <dsp:cNvSpPr/>
      </dsp:nvSpPr>
      <dsp:spPr>
        <a:xfrm>
          <a:off x="2438400" y="0"/>
          <a:ext cx="2438400" cy="16256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Droplet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Precautions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(Respirator and Eye Protection)</a:t>
          </a:r>
        </a:p>
      </dsp:txBody>
      <dsp:txXfrm>
        <a:off x="2438400" y="0"/>
        <a:ext cx="2438400" cy="1219200"/>
      </dsp:txXfrm>
    </dsp:sp>
    <dsp:sp modelId="{82EDCE3A-E5F0-4AE5-8933-2CAB071BE2CB}">
      <dsp:nvSpPr>
        <dsp:cNvPr id="0" name=""/>
        <dsp:cNvSpPr/>
      </dsp:nvSpPr>
      <dsp:spPr>
        <a:xfrm rot="10800000">
          <a:off x="0" y="1625600"/>
          <a:ext cx="2438400" cy="16256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Contact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Precautions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(Gown, Gloves)</a:t>
          </a:r>
        </a:p>
      </dsp:txBody>
      <dsp:txXfrm rot="10800000">
        <a:off x="0" y="2032000"/>
        <a:ext cx="2438400" cy="1219200"/>
      </dsp:txXfrm>
    </dsp:sp>
    <dsp:sp modelId="{D4FC6714-2534-43F8-8671-D6BF02411340}">
      <dsp:nvSpPr>
        <dsp:cNvPr id="0" name=""/>
        <dsp:cNvSpPr/>
      </dsp:nvSpPr>
      <dsp:spPr>
        <a:xfrm rot="5400000">
          <a:off x="2844800" y="1219200"/>
          <a:ext cx="1625600" cy="24384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Standard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Precautions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(Hand Hygiene, Respiratory Etiquette, </a:t>
          </a:r>
          <a:r>
            <a:rPr lang="en-US" sz="1200" b="1" kern="1200" dirty="0" err="1"/>
            <a:t>etc</a:t>
          </a:r>
          <a:r>
            <a:rPr lang="en-US" sz="1200" b="1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 rot="-5400000">
        <a:off x="2438399" y="2032000"/>
        <a:ext cx="2438400" cy="1219200"/>
      </dsp:txXfrm>
    </dsp:sp>
    <dsp:sp modelId="{B6BEF53E-4A65-47E1-926C-415A5F41523B}">
      <dsp:nvSpPr>
        <dsp:cNvPr id="0" name=""/>
        <dsp:cNvSpPr/>
      </dsp:nvSpPr>
      <dsp:spPr>
        <a:xfrm>
          <a:off x="1706879" y="1219200"/>
          <a:ext cx="1463040" cy="8128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CDC</a:t>
          </a:r>
        </a:p>
      </dsp:txBody>
      <dsp:txXfrm>
        <a:off x="1746557" y="1258878"/>
        <a:ext cx="1383684" cy="73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6CFD76A7-59D2-4195-9B1D-AAD6D9FF680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22054341-5499-4B96-92EC-FB30E8B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6C925246-0DF8-42B4-8844-7CB090C4107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9910F91F-2413-4B17-A2A4-E081FA6F3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Cases in other countries not numerous and typically linked to travel to Hubei Province, China OR are a close contact of a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95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3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8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F27D-83D8-4CE4-B3BD-A4581E18985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0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4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evidence that a cough/sneeze generates droplet nuclei as well as larger droplets.</a:t>
            </a:r>
          </a:p>
          <a:p>
            <a:r>
              <a:rPr lang="en-US" dirty="0"/>
              <a:t>Time droplet nuclei stay in air dependent on cross currents in room ( e.g. opening/closing door, people/equipment movement in room)</a:t>
            </a:r>
          </a:p>
          <a:p>
            <a:r>
              <a:rPr lang="en-US" dirty="0"/>
              <a:t>How long does 2019-nCoV remain viable as an aerosol?  We do not know.  (MERS </a:t>
            </a:r>
            <a:r>
              <a:rPr lang="en-US" dirty="0" err="1"/>
              <a:t>CoV</a:t>
            </a:r>
            <a:r>
              <a:rPr lang="en-US" dirty="0"/>
              <a:t> is about 10 mins, Ebola is about 3 hours, HCoV-229E is 6 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8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for updates to case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6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6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Maine is in or entering “peak” ILI season.  </a:t>
            </a:r>
          </a:p>
          <a:p>
            <a:r>
              <a:rPr lang="en-US" dirty="0"/>
              <a:t>If someone presents with flu-like symptoms and has not been to China or has had close contact with a </a:t>
            </a:r>
            <a:r>
              <a:rPr lang="en-US" dirty="0" err="1"/>
              <a:t>PUI</a:t>
            </a:r>
            <a:r>
              <a:rPr lang="en-US" dirty="0"/>
              <a:t>, have them don a mask and sit at least 3 ft away from others, 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2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in </a:t>
            </a:r>
            <a:r>
              <a:rPr lang="en-US" dirty="0" err="1"/>
              <a:t>AIIR</a:t>
            </a:r>
            <a:r>
              <a:rPr lang="en-US" dirty="0"/>
              <a:t>, patient facemask can be removed.  If patient leaves </a:t>
            </a:r>
            <a:r>
              <a:rPr lang="en-US" dirty="0" err="1"/>
              <a:t>AIIR</a:t>
            </a:r>
            <a:r>
              <a:rPr lang="en-US" dirty="0"/>
              <a:t>, they must wear a mask.</a:t>
            </a:r>
          </a:p>
          <a:p>
            <a:r>
              <a:rPr lang="en-US" dirty="0" err="1"/>
              <a:t>HCW</a:t>
            </a:r>
            <a:r>
              <a:rPr lang="en-US" dirty="0"/>
              <a:t> entering </a:t>
            </a:r>
            <a:r>
              <a:rPr lang="en-US" dirty="0" err="1"/>
              <a:t>AIIR</a:t>
            </a:r>
            <a:r>
              <a:rPr lang="en-US" dirty="0"/>
              <a:t> after patient leaves, but before time to clear aerosols has elapsed, must continue to following PPE recommendations.</a:t>
            </a:r>
          </a:p>
          <a:p>
            <a:r>
              <a:rPr lang="en-US" dirty="0"/>
              <a:t>We do not know how long 2019-nCoV remains infectious in the air – follow facility calculated time periods to clear aerosols from </a:t>
            </a:r>
            <a:r>
              <a:rPr lang="en-US" dirty="0" err="1"/>
              <a:t>AIIRs</a:t>
            </a:r>
            <a:r>
              <a:rPr lang="en-US" dirty="0"/>
              <a:t>.</a:t>
            </a:r>
          </a:p>
          <a:p>
            <a:r>
              <a:rPr lang="en-US" dirty="0"/>
              <a:t>All aerosol-generating procedures must be performed in an </a:t>
            </a:r>
            <a:r>
              <a:rPr lang="en-US" dirty="0" err="1"/>
              <a:t>AIIR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8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Short-term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1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FFC1-FA82-473D-B8AB-92B311C41072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2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8AD4-4484-4A3F-AE44-03C288D655DD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83C2-44DD-4B7D-B3DB-10305C261740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7305-52F7-49BC-B3BF-7194D70178C1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0B9-6FAF-403E-9F15-136A38E3D574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1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40BB-99B6-416B-88F7-D6870326FA0F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7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A053-4859-4DC6-A8DC-6431CC4CFD73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6E0B-A923-4CE2-8E84-A05641F4546A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1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0A87-BAE6-4D5D-86DF-3F13CB3AEEA6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1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C63-C81A-4615-9583-045C5499212E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A2C0-A722-4512-AD22-3A6B340CC446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E651-5E7C-447B-8E63-5B75A8F360CB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ine.gov/dhhs/mecdc/infectious-disease/epi/influenza/influenza-surveillance-weekly-updates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ine.gov/dhhs/mecdc/public-health-systems/health-and-environmental-testing/micro/submitting-samples.shtml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urnalofhospitalinfection.com/article/S0195-6701(15)00367-9/abstrac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hcp/clinical-criteri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3999" cy="1905000"/>
          </a:xfrm>
          <a:solidFill>
            <a:srgbClr val="004D80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Novel Coronavirus Briefing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298" y="3200400"/>
            <a:ext cx="81534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Maine Center for Disease Control and Prevention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5, 2020, 1:00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28" y="4800600"/>
            <a:ext cx="1515539" cy="15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435E-E94A-4114-A4A2-5CB7C0C7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EE4B1-67A1-43BD-A1AF-40DA4261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3075"/>
            <a:ext cx="5029200" cy="64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57" y="1417767"/>
            <a:ext cx="8839200" cy="7620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2400" dirty="0" err="1">
                <a:latin typeface="Times New Roman" pitchFamily="18" charset="0"/>
              </a:rPr>
              <a:t>MMWR</a:t>
            </a:r>
            <a:r>
              <a:rPr lang="en-US" altLang="en-US" sz="2400" dirty="0">
                <a:latin typeface="Times New Roman" pitchFamily="18" charset="0"/>
              </a:rPr>
              <a:t> Week 4 (ending 01/25/2020)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22630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“Look-a-Like” Illness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D5B58-1A8C-4F7A-8DDF-06560BB1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1975"/>
            <a:ext cx="9144000" cy="2912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67A0B2-117C-4E62-AE27-37ADB19B661C}"/>
              </a:ext>
            </a:extLst>
          </p:cNvPr>
          <p:cNvSpPr/>
          <p:nvPr/>
        </p:nvSpPr>
        <p:spPr>
          <a:xfrm>
            <a:off x="187748" y="5870344"/>
            <a:ext cx="867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000" dirty="0">
                <a:latin typeface="Times New Roman" pitchFamily="18" charset="0"/>
              </a:rPr>
              <a:t>Maine ILI Report posted online weekly at:  </a:t>
            </a:r>
            <a:r>
              <a:rPr lang="en-US" sz="1000" u="sng" dirty="0">
                <a:hlinkClick r:id="rId4"/>
              </a:rPr>
              <a:t>https://www.maine.gov/dhhs/mecdc/infectious-disease/epi/influenza/influenza-surveillance-weekly-updates.shtml</a:t>
            </a:r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7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321619-BBF5-4E78-9E6A-F817970FA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708949"/>
              </p:ext>
            </p:extLst>
          </p:nvPr>
        </p:nvGraphicFramePr>
        <p:xfrm>
          <a:off x="381000" y="1803400"/>
          <a:ext cx="48768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AC9ABB-5C7B-43C3-A008-89D457A02EE6}"/>
              </a:ext>
            </a:extLst>
          </p:cNvPr>
          <p:cNvSpPr txBox="1"/>
          <p:nvPr/>
        </p:nvSpPr>
        <p:spPr>
          <a:xfrm>
            <a:off x="5798634" y="1177627"/>
            <a:ext cx="2971800" cy="489364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Additional Information:</a:t>
            </a:r>
          </a:p>
          <a:p>
            <a:endParaRPr lang="en-US" sz="800" u="sng" dirty="0"/>
          </a:p>
          <a:p>
            <a:r>
              <a:rPr lang="en-US" sz="1600" u="sng" dirty="0"/>
              <a:t>Family &amp; Visitors: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Restrict visitation.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Offer visitation by phone or video-call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 exceptions for end-of-life situations.  Require PPE:  mask, gown, gloves, eye	</a:t>
            </a:r>
          </a:p>
          <a:p>
            <a:endParaRPr lang="en-US" sz="800" dirty="0"/>
          </a:p>
          <a:p>
            <a:r>
              <a:rPr lang="en-US" sz="1600" u="sng" dirty="0"/>
              <a:t>Duration of Precautions: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Consult with Maine CDC @ 800-821-5821 on a case-by-case basis</a:t>
            </a:r>
            <a:endParaRPr lang="en-US" sz="800" dirty="0"/>
          </a:p>
          <a:p>
            <a:endParaRPr lang="en-US" sz="800" dirty="0"/>
          </a:p>
          <a:p>
            <a:r>
              <a:rPr lang="en-US" sz="1600" u="sng" dirty="0"/>
              <a:t>Environmental Disinfection: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Verify product is EPA-approved and has efficacy to enveloped viruses or emerging viral pathogen claims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EE3C6-C55B-4F64-B62B-C35A191A17F8}"/>
              </a:ext>
            </a:extLst>
          </p:cNvPr>
          <p:cNvSpPr txBox="1"/>
          <p:nvPr/>
        </p:nvSpPr>
        <p:spPr>
          <a:xfrm>
            <a:off x="685800" y="5562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AIIR</a:t>
            </a:r>
            <a:r>
              <a:rPr lang="en-US" dirty="0"/>
              <a:t> = Airborne Infectious Isolation Room</a:t>
            </a:r>
          </a:p>
          <a:p>
            <a:r>
              <a:rPr lang="en-US" dirty="0"/>
              <a:t>              (a.k.a. Negative Pressure Room)</a:t>
            </a:r>
          </a:p>
        </p:txBody>
      </p:sp>
    </p:spTree>
    <p:extLst>
      <p:ext uri="{BB962C8B-B14F-4D97-AF65-F5344CB8AC3E}">
        <p14:creationId xmlns:p14="http://schemas.microsoft.com/office/powerpoint/2010/main" val="261722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do not have an AIIR?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ADE5A5-2EFB-4763-999C-EA1EEE421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293548"/>
              </p:ext>
            </p:extLst>
          </p:nvPr>
        </p:nvGraphicFramePr>
        <p:xfrm>
          <a:off x="1447800" y="1822606"/>
          <a:ext cx="48768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230219-CFAB-4293-8F12-B50922E25F88}"/>
              </a:ext>
            </a:extLst>
          </p:cNvPr>
          <p:cNvSpPr txBox="1"/>
          <p:nvPr/>
        </p:nvSpPr>
        <p:spPr>
          <a:xfrm>
            <a:off x="6096000" y="147040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8C46D-21D2-4C53-A88A-4EE16942A385}"/>
              </a:ext>
            </a:extLst>
          </p:cNvPr>
          <p:cNvSpPr txBox="1"/>
          <p:nvPr/>
        </p:nvSpPr>
        <p:spPr>
          <a:xfrm>
            <a:off x="6934200" y="2057400"/>
            <a:ext cx="1752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Keep a mask on the Patient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3CDA7E-8927-495E-96AA-0B37699C3F0F}"/>
              </a:ext>
            </a:extLst>
          </p:cNvPr>
          <p:cNvCxnSpPr/>
          <p:nvPr/>
        </p:nvCxnSpPr>
        <p:spPr>
          <a:xfrm>
            <a:off x="5943600" y="29718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DDE07A-8DE2-4698-B5FD-29D0EBB4BED4}"/>
              </a:ext>
            </a:extLst>
          </p:cNvPr>
          <p:cNvSpPr txBox="1"/>
          <p:nvPr/>
        </p:nvSpPr>
        <p:spPr>
          <a:xfrm>
            <a:off x="1097466" y="5697374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What if staff are not fit-tested/trained to respirators?  -- Use a mask!</a:t>
            </a:r>
          </a:p>
        </p:txBody>
      </p:sp>
    </p:spTree>
    <p:extLst>
      <p:ext uri="{BB962C8B-B14F-4D97-AF65-F5344CB8AC3E}">
        <p14:creationId xmlns:p14="http://schemas.microsoft.com/office/powerpoint/2010/main" val="36828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3612A9-AC36-4CBA-AA7E-F55D3A69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819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associated with exposure to a live animal market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clear indication of any specific route of infection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confirmed person-to-person spread occurring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among very close contacts and household members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appear to be through casual contact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 of spread by asymptomatic individuals, though not confirmed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acquisition unknown and under investigation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period unknown at this time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viral RNA does not necessarily mean detection of infectious virus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know if more severe disease indicates prolonged infectious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6710-AFDD-4826-9C67-7C9AB646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D39BEF7-DC3D-4648-9A50-B7C2FCB0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78" y="-61556"/>
            <a:ext cx="9153378" cy="1200329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8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-61556"/>
            <a:ext cx="9153378" cy="1200329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0BCCA3-53AF-42EE-88FB-ECBAD4FE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1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information suggest incubation period of ~5 days (range 2-14 days)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at risk of severe illness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age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chronic medical conditions e.g. diabetes, CVD, chronic lung disease, chronic renal disease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Immunocompromised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2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0"/>
            <a:ext cx="9153378" cy="1077218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0FD3FF-6F92-4525-BDD0-A5A79945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295401"/>
            <a:ext cx="8229600" cy="457199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clinical spectrum, from mildly ill to severe disease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mild illness, presentation may show as non-specific respiratory signs and symptoms usually seen in viral respiratory infections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fever, cough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frequently myalgia or fatigue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reports of sore throat, headache, hemoptysis, diarrhea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report dyspnea and SOB</a:t>
            </a:r>
          </a:p>
          <a:p>
            <a:pPr marL="285750" indent="-2857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Radiologic findings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CXR bilateral, sometimes unilateral infiltrates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chest CT, ground glass opacities with multiple areas of consolidation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0"/>
            <a:ext cx="9153378" cy="1077218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algn="ctr" eaLnBrk="1" hangingPunct="1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5E67B9-CF84-4B36-B71A-73329639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11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treatment as for patients with any viral pneumonia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addition of more strict IC precautions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specific treatment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known antiviral effectiveness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clinical guidelines for management of community acquired pneumonia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corticosteroids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prolong viral replication in the respiratory tract and continuation of infection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only if indicated for another reason, e.g. treatment of COPD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patient stable and hospitalization is not clinically indicated, may be isolated at home if medically and socially stable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congregate settings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made in consultation with Maine CDC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5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0"/>
            <a:ext cx="9153378" cy="1077218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course and complications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7C95FD-3547-4D20-BB28-A6221332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11" y="1295401"/>
            <a:ext cx="8229600" cy="32766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 may be prolonged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clinical deterioration in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 in some patients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ARDS in 17-20% of cases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infection in up to 10% of cases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ICU required for respiratory support in 25-33%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cardiac injury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-19878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41413-148B-498C-846B-85DFE3EB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4582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identify a potential PUI: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Maine CDC and HETL will coordinate nCoV testing with provider and federal CDC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Maine CDC ASAP for guidance on specimen collection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need 3 specimens: LRI (sputum, if possible), URI (NP and OP), Serum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take a couple days to receive results from federal CDC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not yet available to state laboratories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test for other possible causes of illness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 influenza, RSV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positive, nCoV infection unlikely but always possible to have a simultaneous infection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specimens ASAP and store per your institutional protocols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transport of specimens to HETL, refer to institutional biosafety guidelines for transport of specimens related to infectious diseases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 not available for hospitals or other primary care settings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6B96-6B6B-455F-8DA2-7A59330E56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107CE04-9F37-49A2-99FA-2A1C40CCB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901117"/>
              </p:ext>
            </p:extLst>
          </p:nvPr>
        </p:nvGraphicFramePr>
        <p:xfrm>
          <a:off x="3048000" y="273050"/>
          <a:ext cx="56388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90CB1-DEA6-40ED-8468-D444F8CE7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86000" cy="4691063"/>
          </a:xfrm>
          <a:solidFill>
            <a:schemeClr val="bg1"/>
          </a:solidFill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Nirav D. Shah, MD, JD</a:t>
            </a:r>
          </a:p>
          <a:p>
            <a:r>
              <a:rPr lang="en-US" dirty="0"/>
              <a:t>Director Maine CDC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Dr. Siiri Bennett</a:t>
            </a:r>
          </a:p>
          <a:p>
            <a:r>
              <a:rPr lang="en-US" dirty="0"/>
              <a:t>State Epidemiologist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ABE2-DB1A-4226-AFE9-992DB829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7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Testing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67916-E865-4B81-9ABB-F6E0A9AE4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55"/>
          <a:stretch/>
        </p:blipFill>
        <p:spPr>
          <a:xfrm>
            <a:off x="312254" y="2562655"/>
            <a:ext cx="8858250" cy="1732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3FFA4-BF7B-4894-BF21-EE8C20BC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4229306"/>
            <a:ext cx="8448675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324EB-7B2E-42C2-95A3-F6E997BD5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27" y="4973637"/>
            <a:ext cx="8467725" cy="847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4DB8CB-84E5-4C4A-BA87-6A0CE4AFAE76}"/>
              </a:ext>
            </a:extLst>
          </p:cNvPr>
          <p:cNvSpPr/>
          <p:nvPr/>
        </p:nvSpPr>
        <p:spPr>
          <a:xfrm>
            <a:off x="301754" y="5934903"/>
            <a:ext cx="8385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https://www.maine.gov/dhhs/mecdc/public-health-systems/health-and-environmental-testing/micro/submitting-samples.shtml</a:t>
            </a:r>
            <a:r>
              <a:rPr lang="en-US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A2748-500E-47D2-921F-C41292C49337}"/>
              </a:ext>
            </a:extLst>
          </p:cNvPr>
          <p:cNvSpPr txBox="1"/>
          <p:nvPr/>
        </p:nvSpPr>
        <p:spPr>
          <a:xfrm>
            <a:off x="152400" y="1124368"/>
            <a:ext cx="867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Pre-approval from Maine CDC is needed for 2019-nCoV Laboratory Testing!</a:t>
            </a:r>
          </a:p>
          <a:p>
            <a:pPr algn="ctr"/>
            <a:r>
              <a:rPr lang="en-US" sz="2800" b="1" dirty="0"/>
              <a:t>Call:  1-800-821-5821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Once approval is received, specimen should be sent to the Maine CDC laboratory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8B77E-1A66-407E-A760-C43851CF0AAF}"/>
              </a:ext>
            </a:extLst>
          </p:cNvPr>
          <p:cNvSpPr txBox="1"/>
          <p:nvPr/>
        </p:nvSpPr>
        <p:spPr>
          <a:xfrm>
            <a:off x="3352800" y="451780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…if testing approved by Maine CDC!</a:t>
            </a:r>
          </a:p>
        </p:txBody>
      </p:sp>
    </p:spTree>
    <p:extLst>
      <p:ext uri="{BB962C8B-B14F-4D97-AF65-F5344CB8AC3E}">
        <p14:creationId xmlns:p14="http://schemas.microsoft.com/office/powerpoint/2010/main" val="250607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-19878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Take-Aways…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41413-148B-498C-846B-85DFE3EB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8954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Identify….Triage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inquire about travel history --- START NOW!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reception AND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patient assessment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other common causes of respiratory infection, e.g. influenza, RSV, adenovirus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Isolate…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IMMEDIATELY!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patient identified as a possible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mask patient, immediately!</a:t>
            </a: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don respirator and move patient to a isolation room, immediately!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isolation signage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Inform…Communication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Infection Prevention and Control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Leadership/Team Lead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reportable condition; call Maine CDC @ 800-821-5821</a:t>
            </a:r>
          </a:p>
        </p:txBody>
      </p:sp>
    </p:spTree>
    <p:extLst>
      <p:ext uri="{BB962C8B-B14F-4D97-AF65-F5344CB8AC3E}">
        <p14:creationId xmlns:p14="http://schemas.microsoft.com/office/powerpoint/2010/main" val="206974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681066"/>
            <a:ext cx="9144000" cy="17525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Maine CDC at 800-821-5821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72C6-7067-432E-A04B-6684B33D054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4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44" y="4419164"/>
            <a:ext cx="1515539" cy="15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Situation: China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8274C-2294-4A45-801D-26653F9A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72" y="942444"/>
            <a:ext cx="6034428" cy="5477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003DD-3872-45B6-A793-8A24EF26A734}"/>
              </a:ext>
            </a:extLst>
          </p:cNvPr>
          <p:cNvSpPr txBox="1"/>
          <p:nvPr/>
        </p:nvSpPr>
        <p:spPr>
          <a:xfrm>
            <a:off x="6271591" y="3024286"/>
            <a:ext cx="2789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~24,400 cases in China, centered in Wuhan City, Hubei Province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-9939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Situation: Global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B15E1-82E2-4674-94F9-B2640898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" y="1295400"/>
            <a:ext cx="9145706" cy="4691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384BD-D896-4A23-B6D5-184B4EE7D066}"/>
              </a:ext>
            </a:extLst>
          </p:cNvPr>
          <p:cNvSpPr txBox="1"/>
          <p:nvPr/>
        </p:nvSpPr>
        <p:spPr>
          <a:xfrm>
            <a:off x="2825783" y="4723030"/>
            <a:ext cx="3475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24,562 confirmed cases in 28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~490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199 cases outside of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Limited person-to-person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~1000 total recovered</a:t>
            </a:r>
          </a:p>
        </p:txBody>
      </p:sp>
    </p:spTree>
    <p:extLst>
      <p:ext uri="{BB962C8B-B14F-4D97-AF65-F5344CB8AC3E}">
        <p14:creationId xmlns:p14="http://schemas.microsoft.com/office/powerpoint/2010/main" val="240031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Situation: United States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6DB00-ECB4-482F-8156-B494E9EE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3" y="1163752"/>
            <a:ext cx="5639006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868ADC-77EB-48DE-A7C2-8ECADA84EF8C}"/>
              </a:ext>
            </a:extLst>
          </p:cNvPr>
          <p:cNvSpPr txBox="1"/>
          <p:nvPr/>
        </p:nvSpPr>
        <p:spPr>
          <a:xfrm>
            <a:off x="6172200" y="1752600"/>
            <a:ext cx="2514600" cy="10464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Maine</a:t>
            </a:r>
            <a:r>
              <a:rPr lang="en-US" b="1" dirty="0"/>
              <a:t>:            </a:t>
            </a:r>
            <a:r>
              <a:rPr lang="en-US" sz="1000" dirty="0"/>
              <a:t>(as of 02/05/2020)</a:t>
            </a:r>
          </a:p>
          <a:p>
            <a:endParaRPr lang="en-US" sz="800" u="sng" dirty="0"/>
          </a:p>
          <a:p>
            <a:r>
              <a:rPr lang="en-US" dirty="0"/>
              <a:t>Confirmed cases = 0</a:t>
            </a:r>
          </a:p>
          <a:p>
            <a:r>
              <a:rPr lang="en-US" dirty="0"/>
              <a:t>PUIs = 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64167-8B4B-4B11-B01B-9E440AC0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23" y="3198927"/>
            <a:ext cx="4188020" cy="2668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134F3-2EC5-4378-8607-F884EC466D8F}"/>
              </a:ext>
            </a:extLst>
          </p:cNvPr>
          <p:cNvSpPr txBox="1"/>
          <p:nvPr/>
        </p:nvSpPr>
        <p:spPr>
          <a:xfrm>
            <a:off x="280657" y="5257800"/>
            <a:ext cx="398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Immediate risk for U.S. remains LOW.</a:t>
            </a:r>
          </a:p>
        </p:txBody>
      </p:sp>
    </p:spTree>
    <p:extLst>
      <p:ext uri="{BB962C8B-B14F-4D97-AF65-F5344CB8AC3E}">
        <p14:creationId xmlns:p14="http://schemas.microsoft.com/office/powerpoint/2010/main" val="138655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0766"/>
            <a:ext cx="8839200" cy="494558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altLang="en-US" sz="12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itchFamily="18" charset="0"/>
              </a:rPr>
              <a:t>Enveloped virus</a:t>
            </a:r>
          </a:p>
          <a:p>
            <a:pP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itchFamily="18" charset="0"/>
              </a:rPr>
              <a:t>Spread by contact with infected secretions or by aerosol droplets</a:t>
            </a:r>
          </a:p>
          <a:p>
            <a:pP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itchFamily="18" charset="0"/>
              </a:rPr>
              <a:t>Survivability outside the body:</a:t>
            </a:r>
          </a:p>
          <a:p>
            <a:pPr lvl="1">
              <a:defRPr/>
            </a:pPr>
            <a:r>
              <a:rPr lang="en-US" altLang="en-US" sz="2000" dirty="0">
                <a:latin typeface="Times New Roman" pitchFamily="18" charset="0"/>
              </a:rPr>
              <a:t>1-2 days on nonporous surfaces (e.g. hard surfaces)</a:t>
            </a:r>
          </a:p>
          <a:p>
            <a:pPr lvl="1">
              <a:defRPr/>
            </a:pPr>
            <a:r>
              <a:rPr lang="en-US" altLang="en-US" sz="2000" dirty="0">
                <a:latin typeface="Times New Roman" pitchFamily="18" charset="0"/>
              </a:rPr>
              <a:t>8-12 hours on porous surfaces (e.g. soft goods)</a:t>
            </a:r>
          </a:p>
          <a:p>
            <a:pPr marL="457200" lvl="1" indent="0">
              <a:buNone/>
              <a:defRPr/>
            </a:pPr>
            <a:endParaRPr lang="en-US" altLang="en-US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457200" lvl="1" indent="0">
              <a:buNone/>
              <a:defRPr/>
            </a:pPr>
            <a:endParaRPr lang="en-US" altLang="en-US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457200" lvl="1" indent="0">
              <a:buNone/>
              <a:defRPr/>
            </a:pP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Coronaviruses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EBAAA-1442-4D1A-9DF5-856869933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91" y="518215"/>
            <a:ext cx="2581617" cy="1721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CFB96-09DF-4DB1-B970-794E56E73E50}"/>
              </a:ext>
            </a:extLst>
          </p:cNvPr>
          <p:cNvSpPr/>
          <p:nvPr/>
        </p:nvSpPr>
        <p:spPr>
          <a:xfrm>
            <a:off x="6248400" y="2206411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https://www.webmd.com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B98F8-B47B-4246-85E6-F40023B209FF}"/>
              </a:ext>
            </a:extLst>
          </p:cNvPr>
          <p:cNvSpPr txBox="1"/>
          <p:nvPr/>
        </p:nvSpPr>
        <p:spPr>
          <a:xfrm>
            <a:off x="6705599" y="3676919"/>
            <a:ext cx="1828800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Survivability dependent on temperature, humidity, inoculation size, etc.</a:t>
            </a:r>
          </a:p>
        </p:txBody>
      </p:sp>
    </p:spTree>
    <p:extLst>
      <p:ext uri="{BB962C8B-B14F-4D97-AF65-F5344CB8AC3E}">
        <p14:creationId xmlns:p14="http://schemas.microsoft.com/office/powerpoint/2010/main" val="317876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-23149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Airborne Transmission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64F61-473D-4EF8-ABD4-F658E319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9" y="1059971"/>
            <a:ext cx="8285283" cy="50209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28C558-FAA6-49F2-B354-E56C22CC56DE}"/>
              </a:ext>
            </a:extLst>
          </p:cNvPr>
          <p:cNvSpPr/>
          <p:nvPr/>
        </p:nvSpPr>
        <p:spPr>
          <a:xfrm>
            <a:off x="838200" y="6096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https://www.journalofhospitalinfection.com/article/S0195-6701(15)00367-9/abstract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08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874"/>
            <a:ext cx="3962400" cy="5318126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Flu-like </a:t>
            </a:r>
          </a:p>
          <a:p>
            <a:pPr lvl="2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Fever and lower respiratory illness (e.g. cough, difficulty breathing)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Runny nose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Headache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Sore throat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Malaise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Ask About Travel:</a:t>
            </a:r>
          </a:p>
          <a:p>
            <a:pPr lvl="1">
              <a:defRPr/>
            </a:pPr>
            <a:r>
              <a:rPr lang="en-US" altLang="en-US" sz="1600" dirty="0">
                <a:latin typeface="Times New Roman" pitchFamily="18" charset="0"/>
              </a:rPr>
              <a:t>Have you been outside of Maine in the last 30 days?</a:t>
            </a:r>
          </a:p>
          <a:p>
            <a:pPr lvl="1">
              <a:defRPr/>
            </a:pPr>
            <a:r>
              <a:rPr lang="en-US" altLang="en-US" sz="1600" dirty="0">
                <a:latin typeface="Times New Roman" pitchFamily="18" charset="0"/>
              </a:rPr>
              <a:t>Have you been to China in the last 14 days?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Identification: Triage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D04DA9D-9073-4734-907D-921F03A5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20" y="1681683"/>
            <a:ext cx="2949084" cy="19736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1D4C9E-4B1A-41D8-B4A9-FC0FA45F19AF}"/>
              </a:ext>
            </a:extLst>
          </p:cNvPr>
          <p:cNvSpPr/>
          <p:nvPr/>
        </p:nvSpPr>
        <p:spPr>
          <a:xfrm rot="16200000">
            <a:off x="7410731" y="2573747"/>
            <a:ext cx="1901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https://www.chinahighlights.com/hubei/map.htm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C3B3A40-68F4-4579-95F1-32CED0A2D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20" y="3810000"/>
            <a:ext cx="2949084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302E6B-2A99-4EA3-A791-2DD0A8B1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1133475"/>
            <a:ext cx="7553325" cy="459105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53378" cy="892552"/>
          </a:xfrm>
          <a:prstGeom prst="rect">
            <a:avLst/>
          </a:prstGeom>
          <a:solidFill>
            <a:srgbClr val="004D8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Definition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(subject to change)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47D69-BB5F-41D7-BD75-6DB424126829}"/>
              </a:ext>
            </a:extLst>
          </p:cNvPr>
          <p:cNvSpPr/>
          <p:nvPr/>
        </p:nvSpPr>
        <p:spPr>
          <a:xfrm>
            <a:off x="795337" y="55326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https://www.cdc.gov/coronavirus/2019-nCoV/hcp/clinical-criteria.html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95551-117C-4E48-A9CE-351A3E142D12}"/>
              </a:ext>
            </a:extLst>
          </p:cNvPr>
          <p:cNvSpPr txBox="1"/>
          <p:nvPr/>
        </p:nvSpPr>
        <p:spPr>
          <a:xfrm>
            <a:off x="5715000" y="1133475"/>
            <a:ext cx="228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January 31, 2020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EF82BB1E-53EC-46AE-B8DF-884CFAEC19C3}"/>
              </a:ext>
            </a:extLst>
          </p:cNvPr>
          <p:cNvSpPr/>
          <p:nvPr/>
        </p:nvSpPr>
        <p:spPr>
          <a:xfrm>
            <a:off x="5731276" y="1119540"/>
            <a:ext cx="2269724" cy="937265"/>
          </a:xfrm>
          <a:prstGeom prst="donut">
            <a:avLst>
              <a:gd name="adj" fmla="val 7555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078C-77B3-4CED-9C5F-A201DC1EF457}"/>
              </a:ext>
            </a:extLst>
          </p:cNvPr>
          <p:cNvSpPr txBox="1"/>
          <p:nvPr/>
        </p:nvSpPr>
        <p:spPr>
          <a:xfrm>
            <a:off x="892968" y="5882922"/>
            <a:ext cx="7358062" cy="46166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you have a potential PUI…isolate IMMEDIATELY!!!</a:t>
            </a:r>
          </a:p>
        </p:txBody>
      </p:sp>
    </p:spTree>
    <p:extLst>
      <p:ext uri="{BB962C8B-B14F-4D97-AF65-F5344CB8AC3E}">
        <p14:creationId xmlns:p14="http://schemas.microsoft.com/office/powerpoint/2010/main" val="2042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A8D59F8D08A41BA8C580E7F9E4508" ma:contentTypeVersion="8" ma:contentTypeDescription="Create a new document." ma:contentTypeScope="" ma:versionID="d7d229fa41dcd0947d8091477f723923">
  <xsd:schema xmlns:xsd="http://www.w3.org/2001/XMLSchema" xmlns:xs="http://www.w3.org/2001/XMLSchema" xmlns:p="http://schemas.microsoft.com/office/2006/metadata/properties" xmlns:ns3="6ef48b5c-2a84-40ea-bbd0-beb7c4ada38d" xmlns:ns4="5ec33c43-14a6-4270-9386-624e265fbb24" targetNamespace="http://schemas.microsoft.com/office/2006/metadata/properties" ma:root="true" ma:fieldsID="901beb58a36adae105b9a69cc944f808" ns3:_="" ns4:_="">
    <xsd:import namespace="6ef48b5c-2a84-40ea-bbd0-beb7c4ada38d"/>
    <xsd:import namespace="5ec33c43-14a6-4270-9386-624e265fbb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8b5c-2a84-40ea-bbd0-beb7c4ada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3c43-14a6-4270-9386-624e265fb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EE7102-A3C3-4739-A404-6A4F1C657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8AB9C-9D7A-41D0-A344-6377B001DC77}">
  <ds:schemaRefs>
    <ds:schemaRef ds:uri="http://purl.org/dc/terms/"/>
    <ds:schemaRef ds:uri="6ef48b5c-2a84-40ea-bbd0-beb7c4ada38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ec33c43-14a6-4270-9386-624e265fbb2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3F04266-24DE-416C-9D65-0B6121093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f48b5c-2a84-40ea-bbd0-beb7c4ada38d"/>
    <ds:schemaRef ds:uri="5ec33c43-14a6-4270-9386-624e265fb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7144</TotalTime>
  <Words>1419</Words>
  <Application>Microsoft Office PowerPoint</Application>
  <PresentationFormat>On-screen Show (4:3)</PresentationFormat>
  <Paragraphs>248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2019 Novel Coronavirus Briefing for  Health Care Providers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and Disability Services Pressures and Priorities</dc:title>
  <dc:creator>Martins, John A</dc:creator>
  <cp:lastModifiedBy>Long, Robert</cp:lastModifiedBy>
  <cp:revision>187</cp:revision>
  <cp:lastPrinted>2020-01-30T16:55:40Z</cp:lastPrinted>
  <dcterms:created xsi:type="dcterms:W3CDTF">2015-04-10T16:13:17Z</dcterms:created>
  <dcterms:modified xsi:type="dcterms:W3CDTF">2020-02-05T19:17:57Z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0x0101001FEA8D59F8D08A41BA8C580E7F9E4508</vt:lpwstr>
  </property>
</Properties>
</file>