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4"/>
  </p:sldMasterIdLst>
  <p:notesMasterIdLst>
    <p:notesMasterId r:id="rId33"/>
  </p:notesMasterIdLst>
  <p:handoutMasterIdLst>
    <p:handoutMasterId r:id="rId34"/>
  </p:handoutMasterIdLst>
  <p:sldIdLst>
    <p:sldId id="257" r:id="rId5"/>
    <p:sldId id="322" r:id="rId6"/>
    <p:sldId id="346" r:id="rId7"/>
    <p:sldId id="338" r:id="rId8"/>
    <p:sldId id="347" r:id="rId9"/>
    <p:sldId id="348" r:id="rId10"/>
    <p:sldId id="349" r:id="rId11"/>
    <p:sldId id="350" r:id="rId12"/>
    <p:sldId id="324" r:id="rId13"/>
    <p:sldId id="330" r:id="rId14"/>
    <p:sldId id="331" r:id="rId15"/>
    <p:sldId id="332" r:id="rId16"/>
    <p:sldId id="334" r:id="rId17"/>
    <p:sldId id="354" r:id="rId18"/>
    <p:sldId id="355" r:id="rId19"/>
    <p:sldId id="333" r:id="rId20"/>
    <p:sldId id="335" r:id="rId21"/>
    <p:sldId id="320" r:id="rId22"/>
    <p:sldId id="311" r:id="rId23"/>
    <p:sldId id="356" r:id="rId24"/>
    <p:sldId id="358" r:id="rId25"/>
    <p:sldId id="308" r:id="rId26"/>
    <p:sldId id="312" r:id="rId27"/>
    <p:sldId id="317" r:id="rId28"/>
    <p:sldId id="316" r:id="rId29"/>
    <p:sldId id="310" r:id="rId30"/>
    <p:sldId id="315" r:id="rId31"/>
    <p:sldId id="267" r:id="rId3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7768131-884C-436D-B17F-94D672E08127}">
          <p14:sldIdLst>
            <p14:sldId id="257"/>
            <p14:sldId id="322"/>
            <p14:sldId id="346"/>
            <p14:sldId id="338"/>
            <p14:sldId id="347"/>
            <p14:sldId id="348"/>
            <p14:sldId id="349"/>
            <p14:sldId id="350"/>
            <p14:sldId id="324"/>
            <p14:sldId id="330"/>
            <p14:sldId id="331"/>
            <p14:sldId id="332"/>
            <p14:sldId id="334"/>
            <p14:sldId id="354"/>
            <p14:sldId id="355"/>
          </p14:sldIdLst>
        </p14:section>
        <p14:section name="Untitled Section" id="{DE7A9C67-EFF0-42CC-9C66-CD95161AD6D2}">
          <p14:sldIdLst>
            <p14:sldId id="333"/>
            <p14:sldId id="335"/>
            <p14:sldId id="320"/>
            <p14:sldId id="311"/>
            <p14:sldId id="356"/>
            <p14:sldId id="358"/>
            <p14:sldId id="308"/>
            <p14:sldId id="312"/>
            <p14:sldId id="317"/>
            <p14:sldId id="316"/>
            <p14:sldId id="310"/>
            <p14:sldId id="315"/>
            <p14:sldId id="26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rwell, Jackie" initials="FJ" lastIdx="4" clrIdx="0">
    <p:extLst>
      <p:ext uri="{19B8F6BF-5375-455C-9EA6-DF929625EA0E}">
        <p15:presenceInfo xmlns:p15="http://schemas.microsoft.com/office/powerpoint/2012/main" userId="S-1-5-21-4241590797-1299073551-2511459964-1473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D80"/>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001098-1F1C-4CD0-ADCB-2C1CB4AE825A}" v="35" dt="2019-10-30T18:40:46.027"/>
    <p1510:client id="{C3A937FD-0BB7-46E1-97AA-21145D102A92}" v="199" dt="2019-10-30T20:17:32.3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28" autoAdjust="0"/>
    <p:restoredTop sz="94643"/>
  </p:normalViewPr>
  <p:slideViewPr>
    <p:cSldViewPr>
      <p:cViewPr varScale="1">
        <p:scale>
          <a:sx n="108" d="100"/>
          <a:sy n="108" d="100"/>
        </p:scale>
        <p:origin x="912"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1440" tIns="45720" rIns="91440" bIns="45720" rtlCol="0"/>
          <a:lstStyle>
            <a:lvl1pPr algn="r">
              <a:defRPr sz="1200"/>
            </a:lvl1pPr>
          </a:lstStyle>
          <a:p>
            <a:fld id="{6CFD76A7-59D2-4195-9B1D-AAD6D9FF6802}" type="datetimeFigureOut">
              <a:rPr lang="en-US" smtClean="0"/>
              <a:t>10/31/2019</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1440" tIns="45720" rIns="91440" bIns="45720" rtlCol="0" anchor="b"/>
          <a:lstStyle>
            <a:lvl1pPr algn="r">
              <a:defRPr sz="1200"/>
            </a:lvl1pPr>
          </a:lstStyle>
          <a:p>
            <a:fld id="{22054341-5499-4B96-92EC-FB30E8B82AB4}" type="slidenum">
              <a:rPr lang="en-US" smtClean="0"/>
              <a:t>‹#›</a:t>
            </a:fld>
            <a:endParaRPr lang="en-US" dirty="0"/>
          </a:p>
        </p:txBody>
      </p:sp>
    </p:spTree>
    <p:extLst>
      <p:ext uri="{BB962C8B-B14F-4D97-AF65-F5344CB8AC3E}">
        <p14:creationId xmlns:p14="http://schemas.microsoft.com/office/powerpoint/2010/main" val="33829196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6C925246-0DF8-42B4-8844-7CB090C4107A}" type="datetimeFigureOut">
              <a:rPr lang="en-US" smtClean="0"/>
              <a:t>10/31/2019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9910F91F-2413-4B17-A2A4-E081FA6F39B7}" type="slidenum">
              <a:rPr lang="en-US" smtClean="0"/>
              <a:t>‹#›</a:t>
            </a:fld>
            <a:endParaRPr lang="en-US" dirty="0"/>
          </a:p>
        </p:txBody>
      </p:sp>
    </p:spTree>
    <p:extLst>
      <p:ext uri="{BB962C8B-B14F-4D97-AF65-F5344CB8AC3E}">
        <p14:creationId xmlns:p14="http://schemas.microsoft.com/office/powerpoint/2010/main" val="2699337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A9F27D-83D8-4CE4-B3BD-A4581E189851}" type="slidenum">
              <a:rPr lang="en-US" smtClean="0"/>
              <a:t>28</a:t>
            </a:fld>
            <a:endParaRPr lang="en-US" dirty="0"/>
          </a:p>
        </p:txBody>
      </p:sp>
    </p:spTree>
    <p:extLst>
      <p:ext uri="{BB962C8B-B14F-4D97-AF65-F5344CB8AC3E}">
        <p14:creationId xmlns:p14="http://schemas.microsoft.com/office/powerpoint/2010/main" val="4260309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876FFC1-FA82-473D-B8AB-92B311C41072}" type="datetime1">
              <a:rPr lang="en-US" smtClean="0"/>
              <a:t>10/31/2019</a:t>
            </a:fld>
            <a:endParaRPr lang="en-US" dirty="0"/>
          </a:p>
        </p:txBody>
      </p:sp>
      <p:sp>
        <p:nvSpPr>
          <p:cNvPr id="5" name="Footer Placeholder 4"/>
          <p:cNvSpPr>
            <a:spLocks noGrp="1"/>
          </p:cNvSpPr>
          <p:nvPr>
            <p:ph type="ftr" sz="quarter" idx="11"/>
          </p:nvPr>
        </p:nvSpPr>
        <p:spPr/>
        <p:txBody>
          <a:bodyPr/>
          <a:lstStyle/>
          <a:p>
            <a:r>
              <a:rPr lang="en-US" dirty="0"/>
              <a:t>Maine Department of Health and Human Services</a:t>
            </a:r>
          </a:p>
        </p:txBody>
      </p:sp>
      <p:sp>
        <p:nvSpPr>
          <p:cNvPr id="6" name="Slide Number Placeholder 5"/>
          <p:cNvSpPr>
            <a:spLocks noGrp="1"/>
          </p:cNvSpPr>
          <p:nvPr>
            <p:ph type="sldNum" sz="quarter" idx="12"/>
          </p:nvPr>
        </p:nvSpPr>
        <p:spPr/>
        <p:txBody>
          <a:bodyPr/>
          <a:lstStyle/>
          <a:p>
            <a:fld id="{5FD82BC9-63B1-475F-82C3-3D3DE5316FF5}" type="slidenum">
              <a:rPr lang="en-US" smtClean="0"/>
              <a:t>‹#›</a:t>
            </a:fld>
            <a:endParaRPr lang="en-US" dirty="0"/>
          </a:p>
        </p:txBody>
      </p:sp>
    </p:spTree>
    <p:extLst>
      <p:ext uri="{BB962C8B-B14F-4D97-AF65-F5344CB8AC3E}">
        <p14:creationId xmlns:p14="http://schemas.microsoft.com/office/powerpoint/2010/main" val="1349823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EA8AD4-4484-4A3F-AE44-03C288D655DD}" type="datetime1">
              <a:rPr lang="en-US" smtClean="0"/>
              <a:t>10/31/2019</a:t>
            </a:fld>
            <a:endParaRPr lang="en-US" dirty="0"/>
          </a:p>
        </p:txBody>
      </p:sp>
      <p:sp>
        <p:nvSpPr>
          <p:cNvPr id="5" name="Footer Placeholder 4"/>
          <p:cNvSpPr>
            <a:spLocks noGrp="1"/>
          </p:cNvSpPr>
          <p:nvPr>
            <p:ph type="ftr" sz="quarter" idx="11"/>
          </p:nvPr>
        </p:nvSpPr>
        <p:spPr/>
        <p:txBody>
          <a:bodyPr/>
          <a:lstStyle/>
          <a:p>
            <a:r>
              <a:rPr lang="en-US" dirty="0"/>
              <a:t>Maine Department of Health and Human Services</a:t>
            </a:r>
          </a:p>
        </p:txBody>
      </p:sp>
      <p:sp>
        <p:nvSpPr>
          <p:cNvPr id="6" name="Slide Number Placeholder 5"/>
          <p:cNvSpPr>
            <a:spLocks noGrp="1"/>
          </p:cNvSpPr>
          <p:nvPr>
            <p:ph type="sldNum" sz="quarter" idx="12"/>
          </p:nvPr>
        </p:nvSpPr>
        <p:spPr/>
        <p:txBody>
          <a:bodyPr/>
          <a:lstStyle/>
          <a:p>
            <a:fld id="{5FD82BC9-63B1-475F-82C3-3D3DE5316FF5}" type="slidenum">
              <a:rPr lang="en-US" smtClean="0"/>
              <a:t>‹#›</a:t>
            </a:fld>
            <a:endParaRPr lang="en-US" dirty="0"/>
          </a:p>
        </p:txBody>
      </p:sp>
    </p:spTree>
    <p:extLst>
      <p:ext uri="{BB962C8B-B14F-4D97-AF65-F5344CB8AC3E}">
        <p14:creationId xmlns:p14="http://schemas.microsoft.com/office/powerpoint/2010/main" val="6307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8883C2-44DD-4B7D-B3DB-10305C261740}" type="datetime1">
              <a:rPr lang="en-US" smtClean="0"/>
              <a:t>10/31/2019</a:t>
            </a:fld>
            <a:endParaRPr lang="en-US" dirty="0"/>
          </a:p>
        </p:txBody>
      </p:sp>
      <p:sp>
        <p:nvSpPr>
          <p:cNvPr id="5" name="Footer Placeholder 4"/>
          <p:cNvSpPr>
            <a:spLocks noGrp="1"/>
          </p:cNvSpPr>
          <p:nvPr>
            <p:ph type="ftr" sz="quarter" idx="11"/>
          </p:nvPr>
        </p:nvSpPr>
        <p:spPr/>
        <p:txBody>
          <a:bodyPr/>
          <a:lstStyle/>
          <a:p>
            <a:r>
              <a:rPr lang="en-US" dirty="0"/>
              <a:t>Maine Department of Health and Human Services</a:t>
            </a:r>
          </a:p>
        </p:txBody>
      </p:sp>
      <p:sp>
        <p:nvSpPr>
          <p:cNvPr id="6" name="Slide Number Placeholder 5"/>
          <p:cNvSpPr>
            <a:spLocks noGrp="1"/>
          </p:cNvSpPr>
          <p:nvPr>
            <p:ph type="sldNum" sz="quarter" idx="12"/>
          </p:nvPr>
        </p:nvSpPr>
        <p:spPr/>
        <p:txBody>
          <a:bodyPr/>
          <a:lstStyle/>
          <a:p>
            <a:fld id="{5FD82BC9-63B1-475F-82C3-3D3DE5316FF5}" type="slidenum">
              <a:rPr lang="en-US" smtClean="0"/>
              <a:t>‹#›</a:t>
            </a:fld>
            <a:endParaRPr lang="en-US" dirty="0"/>
          </a:p>
        </p:txBody>
      </p:sp>
    </p:spTree>
    <p:extLst>
      <p:ext uri="{BB962C8B-B14F-4D97-AF65-F5344CB8AC3E}">
        <p14:creationId xmlns:p14="http://schemas.microsoft.com/office/powerpoint/2010/main" val="774284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3C7305-52F7-49BC-B3BF-7194D70178C1}" type="datetime1">
              <a:rPr lang="en-US" smtClean="0"/>
              <a:t>10/31/2019</a:t>
            </a:fld>
            <a:endParaRPr lang="en-US" dirty="0"/>
          </a:p>
        </p:txBody>
      </p:sp>
      <p:sp>
        <p:nvSpPr>
          <p:cNvPr id="5" name="Footer Placeholder 4"/>
          <p:cNvSpPr>
            <a:spLocks noGrp="1"/>
          </p:cNvSpPr>
          <p:nvPr>
            <p:ph type="ftr" sz="quarter" idx="11"/>
          </p:nvPr>
        </p:nvSpPr>
        <p:spPr/>
        <p:txBody>
          <a:bodyPr/>
          <a:lstStyle/>
          <a:p>
            <a:r>
              <a:rPr lang="en-US" dirty="0"/>
              <a:t>Maine Department of Health and Human Services</a:t>
            </a:r>
          </a:p>
        </p:txBody>
      </p:sp>
      <p:sp>
        <p:nvSpPr>
          <p:cNvPr id="6" name="Slide Number Placeholder 5"/>
          <p:cNvSpPr>
            <a:spLocks noGrp="1"/>
          </p:cNvSpPr>
          <p:nvPr>
            <p:ph type="sldNum" sz="quarter" idx="12"/>
          </p:nvPr>
        </p:nvSpPr>
        <p:spPr/>
        <p:txBody>
          <a:bodyPr/>
          <a:lstStyle/>
          <a:p>
            <a:fld id="{5FD82BC9-63B1-475F-82C3-3D3DE5316FF5}" type="slidenum">
              <a:rPr lang="en-US" smtClean="0"/>
              <a:t>‹#›</a:t>
            </a:fld>
            <a:endParaRPr lang="en-US" dirty="0"/>
          </a:p>
        </p:txBody>
      </p:sp>
    </p:spTree>
    <p:extLst>
      <p:ext uri="{BB962C8B-B14F-4D97-AF65-F5344CB8AC3E}">
        <p14:creationId xmlns:p14="http://schemas.microsoft.com/office/powerpoint/2010/main" val="2569326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F0E0B9-6FAF-403E-9F15-136A38E3D574}" type="datetime1">
              <a:rPr lang="en-US" smtClean="0"/>
              <a:t>10/31/2019</a:t>
            </a:fld>
            <a:endParaRPr lang="en-US" dirty="0"/>
          </a:p>
        </p:txBody>
      </p:sp>
      <p:sp>
        <p:nvSpPr>
          <p:cNvPr id="5" name="Footer Placeholder 4"/>
          <p:cNvSpPr>
            <a:spLocks noGrp="1"/>
          </p:cNvSpPr>
          <p:nvPr>
            <p:ph type="ftr" sz="quarter" idx="11"/>
          </p:nvPr>
        </p:nvSpPr>
        <p:spPr/>
        <p:txBody>
          <a:bodyPr/>
          <a:lstStyle/>
          <a:p>
            <a:r>
              <a:rPr lang="en-US" dirty="0"/>
              <a:t>Maine Department of Health and Human Services</a:t>
            </a:r>
          </a:p>
        </p:txBody>
      </p:sp>
      <p:sp>
        <p:nvSpPr>
          <p:cNvPr id="6" name="Slide Number Placeholder 5"/>
          <p:cNvSpPr>
            <a:spLocks noGrp="1"/>
          </p:cNvSpPr>
          <p:nvPr>
            <p:ph type="sldNum" sz="quarter" idx="12"/>
          </p:nvPr>
        </p:nvSpPr>
        <p:spPr/>
        <p:txBody>
          <a:bodyPr/>
          <a:lstStyle/>
          <a:p>
            <a:fld id="{5FD82BC9-63B1-475F-82C3-3D3DE5316FF5}" type="slidenum">
              <a:rPr lang="en-US" smtClean="0"/>
              <a:t>‹#›</a:t>
            </a:fld>
            <a:endParaRPr lang="en-US" dirty="0"/>
          </a:p>
        </p:txBody>
      </p:sp>
    </p:spTree>
    <p:extLst>
      <p:ext uri="{BB962C8B-B14F-4D97-AF65-F5344CB8AC3E}">
        <p14:creationId xmlns:p14="http://schemas.microsoft.com/office/powerpoint/2010/main" val="1475110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9E640BB-99B6-416B-88F7-D6870326FA0F}" type="datetime1">
              <a:rPr lang="en-US" smtClean="0"/>
              <a:t>10/31/2019</a:t>
            </a:fld>
            <a:endParaRPr lang="en-US" dirty="0"/>
          </a:p>
        </p:txBody>
      </p:sp>
      <p:sp>
        <p:nvSpPr>
          <p:cNvPr id="6" name="Footer Placeholder 5"/>
          <p:cNvSpPr>
            <a:spLocks noGrp="1"/>
          </p:cNvSpPr>
          <p:nvPr>
            <p:ph type="ftr" sz="quarter" idx="11"/>
          </p:nvPr>
        </p:nvSpPr>
        <p:spPr/>
        <p:txBody>
          <a:bodyPr/>
          <a:lstStyle/>
          <a:p>
            <a:r>
              <a:rPr lang="en-US" dirty="0"/>
              <a:t>Maine Department of Health and Human Services</a:t>
            </a:r>
          </a:p>
        </p:txBody>
      </p:sp>
      <p:sp>
        <p:nvSpPr>
          <p:cNvPr id="7" name="Slide Number Placeholder 6"/>
          <p:cNvSpPr>
            <a:spLocks noGrp="1"/>
          </p:cNvSpPr>
          <p:nvPr>
            <p:ph type="sldNum" sz="quarter" idx="12"/>
          </p:nvPr>
        </p:nvSpPr>
        <p:spPr/>
        <p:txBody>
          <a:bodyPr/>
          <a:lstStyle/>
          <a:p>
            <a:fld id="{5FD82BC9-63B1-475F-82C3-3D3DE5316FF5}" type="slidenum">
              <a:rPr lang="en-US" smtClean="0"/>
              <a:t>‹#›</a:t>
            </a:fld>
            <a:endParaRPr lang="en-US" dirty="0"/>
          </a:p>
        </p:txBody>
      </p:sp>
    </p:spTree>
    <p:extLst>
      <p:ext uri="{BB962C8B-B14F-4D97-AF65-F5344CB8AC3E}">
        <p14:creationId xmlns:p14="http://schemas.microsoft.com/office/powerpoint/2010/main" val="2117078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F40A053-4859-4DC6-A8DC-6431CC4CFD73}" type="datetime1">
              <a:rPr lang="en-US" smtClean="0"/>
              <a:t>10/31/2019</a:t>
            </a:fld>
            <a:endParaRPr lang="en-US" dirty="0"/>
          </a:p>
        </p:txBody>
      </p:sp>
      <p:sp>
        <p:nvSpPr>
          <p:cNvPr id="8" name="Footer Placeholder 7"/>
          <p:cNvSpPr>
            <a:spLocks noGrp="1"/>
          </p:cNvSpPr>
          <p:nvPr>
            <p:ph type="ftr" sz="quarter" idx="11"/>
          </p:nvPr>
        </p:nvSpPr>
        <p:spPr/>
        <p:txBody>
          <a:bodyPr/>
          <a:lstStyle/>
          <a:p>
            <a:r>
              <a:rPr lang="en-US" dirty="0"/>
              <a:t>Maine Department of Health and Human Services</a:t>
            </a:r>
          </a:p>
        </p:txBody>
      </p:sp>
      <p:sp>
        <p:nvSpPr>
          <p:cNvPr id="9" name="Slide Number Placeholder 8"/>
          <p:cNvSpPr>
            <a:spLocks noGrp="1"/>
          </p:cNvSpPr>
          <p:nvPr>
            <p:ph type="sldNum" sz="quarter" idx="12"/>
          </p:nvPr>
        </p:nvSpPr>
        <p:spPr/>
        <p:txBody>
          <a:bodyPr/>
          <a:lstStyle/>
          <a:p>
            <a:fld id="{5FD82BC9-63B1-475F-82C3-3D3DE5316FF5}" type="slidenum">
              <a:rPr lang="en-US" smtClean="0"/>
              <a:t>‹#›</a:t>
            </a:fld>
            <a:endParaRPr lang="en-US" dirty="0"/>
          </a:p>
        </p:txBody>
      </p:sp>
    </p:spTree>
    <p:extLst>
      <p:ext uri="{BB962C8B-B14F-4D97-AF65-F5344CB8AC3E}">
        <p14:creationId xmlns:p14="http://schemas.microsoft.com/office/powerpoint/2010/main" val="213281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16D6E0B-A923-4CE2-8E84-A05641F4546A}" type="datetime1">
              <a:rPr lang="en-US" smtClean="0"/>
              <a:t>10/31/2019</a:t>
            </a:fld>
            <a:endParaRPr lang="en-US" dirty="0"/>
          </a:p>
        </p:txBody>
      </p:sp>
      <p:sp>
        <p:nvSpPr>
          <p:cNvPr id="4" name="Footer Placeholder 3"/>
          <p:cNvSpPr>
            <a:spLocks noGrp="1"/>
          </p:cNvSpPr>
          <p:nvPr>
            <p:ph type="ftr" sz="quarter" idx="11"/>
          </p:nvPr>
        </p:nvSpPr>
        <p:spPr/>
        <p:txBody>
          <a:bodyPr/>
          <a:lstStyle/>
          <a:p>
            <a:r>
              <a:rPr lang="en-US" dirty="0"/>
              <a:t>Maine Department of Health and Human Services</a:t>
            </a:r>
          </a:p>
        </p:txBody>
      </p:sp>
      <p:sp>
        <p:nvSpPr>
          <p:cNvPr id="5" name="Slide Number Placeholder 4"/>
          <p:cNvSpPr>
            <a:spLocks noGrp="1"/>
          </p:cNvSpPr>
          <p:nvPr>
            <p:ph type="sldNum" sz="quarter" idx="12"/>
          </p:nvPr>
        </p:nvSpPr>
        <p:spPr/>
        <p:txBody>
          <a:bodyPr/>
          <a:lstStyle/>
          <a:p>
            <a:fld id="{5FD82BC9-63B1-475F-82C3-3D3DE5316FF5}" type="slidenum">
              <a:rPr lang="en-US" smtClean="0"/>
              <a:t>‹#›</a:t>
            </a:fld>
            <a:endParaRPr lang="en-US" dirty="0"/>
          </a:p>
        </p:txBody>
      </p:sp>
    </p:spTree>
    <p:extLst>
      <p:ext uri="{BB962C8B-B14F-4D97-AF65-F5344CB8AC3E}">
        <p14:creationId xmlns:p14="http://schemas.microsoft.com/office/powerpoint/2010/main" val="1612315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970A87-BAE6-4D5D-86DF-3F13CB3AEEA6}" type="datetime1">
              <a:rPr lang="en-US" smtClean="0"/>
              <a:t>10/31/2019</a:t>
            </a:fld>
            <a:endParaRPr lang="en-US" dirty="0"/>
          </a:p>
        </p:txBody>
      </p:sp>
      <p:sp>
        <p:nvSpPr>
          <p:cNvPr id="3" name="Footer Placeholder 2"/>
          <p:cNvSpPr>
            <a:spLocks noGrp="1"/>
          </p:cNvSpPr>
          <p:nvPr>
            <p:ph type="ftr" sz="quarter" idx="11"/>
          </p:nvPr>
        </p:nvSpPr>
        <p:spPr/>
        <p:txBody>
          <a:bodyPr/>
          <a:lstStyle/>
          <a:p>
            <a:r>
              <a:rPr lang="en-US" dirty="0"/>
              <a:t>Maine Department of Health and Human Services</a:t>
            </a:r>
          </a:p>
        </p:txBody>
      </p:sp>
      <p:sp>
        <p:nvSpPr>
          <p:cNvPr id="4" name="Slide Number Placeholder 3"/>
          <p:cNvSpPr>
            <a:spLocks noGrp="1"/>
          </p:cNvSpPr>
          <p:nvPr>
            <p:ph type="sldNum" sz="quarter" idx="12"/>
          </p:nvPr>
        </p:nvSpPr>
        <p:spPr/>
        <p:txBody>
          <a:bodyPr/>
          <a:lstStyle/>
          <a:p>
            <a:fld id="{5FD82BC9-63B1-475F-82C3-3D3DE5316FF5}" type="slidenum">
              <a:rPr lang="en-US" smtClean="0"/>
              <a:t>‹#›</a:t>
            </a:fld>
            <a:endParaRPr lang="en-US" dirty="0"/>
          </a:p>
        </p:txBody>
      </p:sp>
    </p:spTree>
    <p:extLst>
      <p:ext uri="{BB962C8B-B14F-4D97-AF65-F5344CB8AC3E}">
        <p14:creationId xmlns:p14="http://schemas.microsoft.com/office/powerpoint/2010/main" val="3839513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ADEC63-C81A-4615-9583-045C5499212E}" type="datetime1">
              <a:rPr lang="en-US" smtClean="0"/>
              <a:t>10/31/2019</a:t>
            </a:fld>
            <a:endParaRPr lang="en-US" dirty="0"/>
          </a:p>
        </p:txBody>
      </p:sp>
      <p:sp>
        <p:nvSpPr>
          <p:cNvPr id="6" name="Footer Placeholder 5"/>
          <p:cNvSpPr>
            <a:spLocks noGrp="1"/>
          </p:cNvSpPr>
          <p:nvPr>
            <p:ph type="ftr" sz="quarter" idx="11"/>
          </p:nvPr>
        </p:nvSpPr>
        <p:spPr/>
        <p:txBody>
          <a:bodyPr/>
          <a:lstStyle/>
          <a:p>
            <a:r>
              <a:rPr lang="en-US" dirty="0"/>
              <a:t>Maine Department of Health and Human Services</a:t>
            </a:r>
          </a:p>
        </p:txBody>
      </p:sp>
      <p:sp>
        <p:nvSpPr>
          <p:cNvPr id="7" name="Slide Number Placeholder 6"/>
          <p:cNvSpPr>
            <a:spLocks noGrp="1"/>
          </p:cNvSpPr>
          <p:nvPr>
            <p:ph type="sldNum" sz="quarter" idx="12"/>
          </p:nvPr>
        </p:nvSpPr>
        <p:spPr/>
        <p:txBody>
          <a:bodyPr/>
          <a:lstStyle/>
          <a:p>
            <a:fld id="{5FD82BC9-63B1-475F-82C3-3D3DE5316FF5}" type="slidenum">
              <a:rPr lang="en-US" smtClean="0"/>
              <a:t>‹#›</a:t>
            </a:fld>
            <a:endParaRPr lang="en-US" dirty="0"/>
          </a:p>
        </p:txBody>
      </p:sp>
    </p:spTree>
    <p:extLst>
      <p:ext uri="{BB962C8B-B14F-4D97-AF65-F5344CB8AC3E}">
        <p14:creationId xmlns:p14="http://schemas.microsoft.com/office/powerpoint/2010/main" val="377495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B0A2C0-A722-4512-AD22-3A6B340CC446}" type="datetime1">
              <a:rPr lang="en-US" smtClean="0"/>
              <a:t>10/31/2019</a:t>
            </a:fld>
            <a:endParaRPr lang="en-US" dirty="0"/>
          </a:p>
        </p:txBody>
      </p:sp>
      <p:sp>
        <p:nvSpPr>
          <p:cNvPr id="6" name="Footer Placeholder 5"/>
          <p:cNvSpPr>
            <a:spLocks noGrp="1"/>
          </p:cNvSpPr>
          <p:nvPr>
            <p:ph type="ftr" sz="quarter" idx="11"/>
          </p:nvPr>
        </p:nvSpPr>
        <p:spPr/>
        <p:txBody>
          <a:bodyPr/>
          <a:lstStyle/>
          <a:p>
            <a:r>
              <a:rPr lang="en-US" dirty="0"/>
              <a:t>Maine Department of Health and Human Services</a:t>
            </a:r>
          </a:p>
        </p:txBody>
      </p:sp>
      <p:sp>
        <p:nvSpPr>
          <p:cNvPr id="7" name="Slide Number Placeholder 6"/>
          <p:cNvSpPr>
            <a:spLocks noGrp="1"/>
          </p:cNvSpPr>
          <p:nvPr>
            <p:ph type="sldNum" sz="quarter" idx="12"/>
          </p:nvPr>
        </p:nvSpPr>
        <p:spPr/>
        <p:txBody>
          <a:bodyPr/>
          <a:lstStyle/>
          <a:p>
            <a:fld id="{5FD82BC9-63B1-475F-82C3-3D3DE5316FF5}" type="slidenum">
              <a:rPr lang="en-US" smtClean="0"/>
              <a:t>‹#›</a:t>
            </a:fld>
            <a:endParaRPr lang="en-US" dirty="0"/>
          </a:p>
        </p:txBody>
      </p:sp>
    </p:spTree>
    <p:extLst>
      <p:ext uri="{BB962C8B-B14F-4D97-AF65-F5344CB8AC3E}">
        <p14:creationId xmlns:p14="http://schemas.microsoft.com/office/powerpoint/2010/main" val="1747077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15E651-5E7C-447B-8E63-5B75A8F360CB}" type="datetime1">
              <a:rPr lang="en-US" smtClean="0"/>
              <a:t>10/31/2019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Maine Department of Health and Human Services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D82BC9-63B1-475F-82C3-3D3DE5316FF5}" type="slidenum">
              <a:rPr lang="en-US" smtClean="0"/>
              <a:t>‹#›</a:t>
            </a:fld>
            <a:endParaRPr lang="en-US" dirty="0"/>
          </a:p>
        </p:txBody>
      </p:sp>
    </p:spTree>
    <p:extLst>
      <p:ext uri="{BB962C8B-B14F-4D97-AF65-F5344CB8AC3E}">
        <p14:creationId xmlns:p14="http://schemas.microsoft.com/office/powerpoint/2010/main" val="3765547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0"/>
            <a:ext cx="9143999" cy="1905000"/>
          </a:xfrm>
          <a:solidFill>
            <a:srgbClr val="004D80"/>
          </a:solidFill>
        </p:spPr>
        <p:txBody>
          <a:bodyPr>
            <a:noAutofit/>
          </a:bodyPr>
          <a:lstStyle/>
          <a:p>
            <a:r>
              <a:rPr lang="en-US" sz="3600" dirty="0">
                <a:solidFill>
                  <a:schemeClr val="bg1"/>
                </a:solidFill>
                <a:latin typeface="Times New Roman" panose="02020603050405020304" pitchFamily="18" charset="0"/>
                <a:cs typeface="Times New Roman" panose="02020603050405020304" pitchFamily="18" charset="0"/>
              </a:rPr>
              <a:t>Department of Health and Human Services</a:t>
            </a:r>
            <a:br>
              <a:rPr lang="en-US" sz="3600" dirty="0">
                <a:solidFill>
                  <a:schemeClr val="bg1"/>
                </a:solidFill>
                <a:latin typeface="Times New Roman" panose="02020603050405020304" pitchFamily="18" charset="0"/>
                <a:cs typeface="Times New Roman" panose="02020603050405020304" pitchFamily="18" charset="0"/>
              </a:rPr>
            </a:br>
            <a:r>
              <a:rPr lang="en-US" sz="3600" dirty="0">
                <a:solidFill>
                  <a:schemeClr val="bg1"/>
                </a:solidFill>
                <a:latin typeface="Times New Roman" panose="02020603050405020304" pitchFamily="18" charset="0"/>
                <a:cs typeface="Times New Roman" panose="02020603050405020304" pitchFamily="18" charset="0"/>
              </a:rPr>
              <a:t>Transportation Services</a:t>
            </a:r>
            <a:br>
              <a:rPr lang="en-US" sz="3600" dirty="0">
                <a:solidFill>
                  <a:schemeClr val="bg1"/>
                </a:solidFill>
                <a:latin typeface="Times New Roman" panose="02020603050405020304" pitchFamily="18" charset="0"/>
                <a:cs typeface="Times New Roman" panose="02020603050405020304" pitchFamily="18" charset="0"/>
              </a:rPr>
            </a:br>
            <a:endParaRPr lang="en-US" sz="3600" dirty="0">
              <a:solidFill>
                <a:schemeClr val="bg1"/>
              </a:solidFill>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4229" y="4876800"/>
            <a:ext cx="1515539" cy="1515539"/>
          </a:xfrm>
          <a:prstGeom prst="rect">
            <a:avLst/>
          </a:prstGeom>
        </p:spPr>
      </p:pic>
    </p:spTree>
    <p:extLst>
      <p:ext uri="{BB962C8B-B14F-4D97-AF65-F5344CB8AC3E}">
        <p14:creationId xmlns:p14="http://schemas.microsoft.com/office/powerpoint/2010/main" val="1715151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0"/>
            <a:ext cx="8839200" cy="2209800"/>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Align Safety Measures in all DHHS Transportation Contracts where appropriate.  Measures include:</a:t>
            </a:r>
          </a:p>
          <a:p>
            <a:pPr marL="0" indent="0">
              <a:buNone/>
            </a:pPr>
            <a:endParaRPr lang="en-US" sz="12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Mandatory background check requirements for all drivers, including language to exclude drivers with histories of crimes which were violent, drug related, or sexual in nature;</a:t>
            </a:r>
          </a:p>
          <a:p>
            <a:r>
              <a:rPr lang="en-US" sz="2400" dirty="0">
                <a:latin typeface="Times New Roman" panose="02020603050405020304" pitchFamily="18" charset="0"/>
                <a:cs typeface="Times New Roman" panose="02020603050405020304" pitchFamily="18" charset="0"/>
              </a:rPr>
              <a:t>Requirements surrounding the transportation of child and waiver members to ensure the safety of those most vulnerable populations; and;</a:t>
            </a:r>
          </a:p>
          <a:p>
            <a:r>
              <a:rPr lang="en-US" sz="2400" dirty="0">
                <a:latin typeface="Times New Roman" panose="02020603050405020304" pitchFamily="18" charset="0"/>
                <a:cs typeface="Times New Roman" panose="02020603050405020304" pitchFamily="18" charset="0"/>
              </a:rPr>
              <a:t>Mandatory minimum safety requirements for any vehicle being used to transport clients.</a:t>
            </a:r>
          </a:p>
          <a:p>
            <a:endParaRPr lang="en-US" sz="2400" dirty="0">
              <a:latin typeface="Times New Roman" panose="02020603050405020304" pitchFamily="18" charset="0"/>
              <a:cs typeface="Times New Roman" panose="02020603050405020304" pitchFamily="18" charset="0"/>
            </a:endParaRPr>
          </a:p>
        </p:txBody>
      </p:sp>
      <p:sp>
        <p:nvSpPr>
          <p:cNvPr id="4" name="Text Box 5"/>
          <p:cNvSpPr txBox="1">
            <a:spLocks noChangeArrowheads="1"/>
          </p:cNvSpPr>
          <p:nvPr/>
        </p:nvSpPr>
        <p:spPr bwMode="auto">
          <a:xfrm>
            <a:off x="0" y="94976"/>
            <a:ext cx="9153378" cy="1200329"/>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3600" dirty="0">
                <a:solidFill>
                  <a:schemeClr val="bg1"/>
                </a:solidFill>
                <a:latin typeface="Times New Roman" panose="02020603050405020304" pitchFamily="18" charset="0"/>
                <a:cs typeface="Times New Roman" panose="02020603050405020304" pitchFamily="18" charset="0"/>
              </a:rPr>
              <a:t>Implementation of Safety Measure Recommendations</a:t>
            </a:r>
          </a:p>
        </p:txBody>
      </p:sp>
      <p:sp>
        <p:nvSpPr>
          <p:cNvPr id="2" name="Slide Number Placeholder 1"/>
          <p:cNvSpPr>
            <a:spLocks noGrp="1"/>
          </p:cNvSpPr>
          <p:nvPr>
            <p:ph type="sldNum" sz="quarter" idx="12"/>
          </p:nvPr>
        </p:nvSpPr>
        <p:spPr/>
        <p:txBody>
          <a:bodyPr/>
          <a:lstStyle/>
          <a:p>
            <a:fld id="{157CBA50-CD0C-49BF-99AE-B3E4F4920365}" type="slidenum">
              <a:rPr lang="en-US" smtClean="0">
                <a:solidFill>
                  <a:prstClr val="black">
                    <a:tint val="75000"/>
                  </a:prstClr>
                </a:solidFill>
              </a:rPr>
              <a:pPr/>
              <a:t>10</a:t>
            </a:fld>
            <a:endParaRPr lang="en-US" dirty="0">
              <a:solidFill>
                <a:prstClr val="black">
                  <a:tint val="75000"/>
                </a:prstClr>
              </a:solidFill>
            </a:endParaRPr>
          </a:p>
        </p:txBody>
      </p:sp>
      <p:sp>
        <p:nvSpPr>
          <p:cNvPr id="5" name="Footer Placeholder 4"/>
          <p:cNvSpPr>
            <a:spLocks noGrp="1"/>
          </p:cNvSpPr>
          <p:nvPr>
            <p:ph type="ftr" sz="quarter" idx="11"/>
          </p:nvPr>
        </p:nvSpPr>
        <p:spPr>
          <a:xfrm>
            <a:off x="2667000" y="6356350"/>
            <a:ext cx="3657600" cy="365125"/>
          </a:xfrm>
        </p:spPr>
        <p:txBody>
          <a:bodyPr/>
          <a:lstStyle/>
          <a:p>
            <a:r>
              <a:rPr lang="en-US" dirty="0">
                <a:solidFill>
                  <a:prstClr val="black">
                    <a:tint val="75000"/>
                  </a:prstClr>
                </a:solidFill>
              </a:rPr>
              <a:t>Maine Department of Health and Human Services</a:t>
            </a:r>
          </a:p>
        </p:txBody>
      </p:sp>
    </p:spTree>
    <p:extLst>
      <p:ext uri="{BB962C8B-B14F-4D97-AF65-F5344CB8AC3E}">
        <p14:creationId xmlns:p14="http://schemas.microsoft.com/office/powerpoint/2010/main" val="2373324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0"/>
            <a:ext cx="8839200" cy="2209800"/>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Align Quality and Performance Measures in all DHHS Transportation Contracts where appropriate.  Alignment will include:</a:t>
            </a:r>
          </a:p>
          <a:p>
            <a:pPr marL="0" indent="0">
              <a:buNone/>
            </a:pPr>
            <a:endParaRPr lang="en-US" sz="12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Contract performance: reliability, timeliness, and customer feedback standards;</a:t>
            </a:r>
          </a:p>
          <a:p>
            <a:r>
              <a:rPr lang="en-US" sz="2400" dirty="0">
                <a:latin typeface="Times New Roman" panose="02020603050405020304" pitchFamily="18" charset="0"/>
                <a:cs typeface="Times New Roman" panose="02020603050405020304" pitchFamily="18" charset="0"/>
              </a:rPr>
              <a:t>Volunteer reimbursement rates;</a:t>
            </a:r>
          </a:p>
          <a:p>
            <a:r>
              <a:rPr lang="en-US" sz="2400" dirty="0">
                <a:latin typeface="Times New Roman" panose="02020603050405020304" pitchFamily="18" charset="0"/>
                <a:cs typeface="Times New Roman" panose="02020603050405020304" pitchFamily="18" charset="0"/>
              </a:rPr>
              <a:t>Contract deliverables for reporting of outcome data; and</a:t>
            </a:r>
          </a:p>
          <a:p>
            <a:r>
              <a:rPr lang="en-US" sz="2400" dirty="0">
                <a:latin typeface="Times New Roman" panose="02020603050405020304" pitchFamily="18" charset="0"/>
                <a:cs typeface="Times New Roman" panose="02020603050405020304" pitchFamily="18" charset="0"/>
              </a:rPr>
              <a:t>Accountability for not meeting performance requirements.</a:t>
            </a:r>
          </a:p>
          <a:p>
            <a:endParaRPr lang="en-US" sz="2400" dirty="0">
              <a:latin typeface="Times New Roman" panose="02020603050405020304" pitchFamily="18" charset="0"/>
              <a:cs typeface="Times New Roman" panose="02020603050405020304" pitchFamily="18" charset="0"/>
            </a:endParaRPr>
          </a:p>
        </p:txBody>
      </p:sp>
      <p:sp>
        <p:nvSpPr>
          <p:cNvPr id="4" name="Text Box 5"/>
          <p:cNvSpPr txBox="1">
            <a:spLocks noChangeArrowheads="1"/>
          </p:cNvSpPr>
          <p:nvPr/>
        </p:nvSpPr>
        <p:spPr bwMode="auto">
          <a:xfrm>
            <a:off x="-14294" y="102513"/>
            <a:ext cx="9153378" cy="1200329"/>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3600" dirty="0">
                <a:solidFill>
                  <a:schemeClr val="bg1"/>
                </a:solidFill>
                <a:latin typeface="Times New Roman" panose="02020603050405020304" pitchFamily="18" charset="0"/>
                <a:cs typeface="Times New Roman" panose="02020603050405020304" pitchFamily="18" charset="0"/>
              </a:rPr>
              <a:t>Implementation of Quality and Performance Measures </a:t>
            </a:r>
          </a:p>
        </p:txBody>
      </p:sp>
      <p:sp>
        <p:nvSpPr>
          <p:cNvPr id="2" name="Slide Number Placeholder 1"/>
          <p:cNvSpPr>
            <a:spLocks noGrp="1"/>
          </p:cNvSpPr>
          <p:nvPr>
            <p:ph type="sldNum" sz="quarter" idx="12"/>
          </p:nvPr>
        </p:nvSpPr>
        <p:spPr/>
        <p:txBody>
          <a:bodyPr/>
          <a:lstStyle/>
          <a:p>
            <a:fld id="{157CBA50-CD0C-49BF-99AE-B3E4F4920365}" type="slidenum">
              <a:rPr lang="en-US" smtClean="0">
                <a:solidFill>
                  <a:prstClr val="black">
                    <a:tint val="75000"/>
                  </a:prstClr>
                </a:solidFill>
              </a:rPr>
              <a:pPr/>
              <a:t>11</a:t>
            </a:fld>
            <a:endParaRPr lang="en-US" dirty="0">
              <a:solidFill>
                <a:prstClr val="black">
                  <a:tint val="75000"/>
                </a:prstClr>
              </a:solidFill>
            </a:endParaRPr>
          </a:p>
        </p:txBody>
      </p:sp>
      <p:sp>
        <p:nvSpPr>
          <p:cNvPr id="5" name="Footer Placeholder 4"/>
          <p:cNvSpPr>
            <a:spLocks noGrp="1"/>
          </p:cNvSpPr>
          <p:nvPr>
            <p:ph type="ftr" sz="quarter" idx="11"/>
          </p:nvPr>
        </p:nvSpPr>
        <p:spPr>
          <a:xfrm>
            <a:off x="2667000" y="6356350"/>
            <a:ext cx="3657600" cy="365125"/>
          </a:xfrm>
        </p:spPr>
        <p:txBody>
          <a:bodyPr/>
          <a:lstStyle/>
          <a:p>
            <a:r>
              <a:rPr lang="en-US" dirty="0">
                <a:solidFill>
                  <a:prstClr val="black">
                    <a:tint val="75000"/>
                  </a:prstClr>
                </a:solidFill>
              </a:rPr>
              <a:t>Maine Department of Health and Human Services</a:t>
            </a:r>
          </a:p>
        </p:txBody>
      </p:sp>
    </p:spTree>
    <p:extLst>
      <p:ext uri="{BB962C8B-B14F-4D97-AF65-F5344CB8AC3E}">
        <p14:creationId xmlns:p14="http://schemas.microsoft.com/office/powerpoint/2010/main" val="2826652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610600" cy="2209800"/>
          </a:xfrm>
        </p:spPr>
        <p:txBody>
          <a:bodyPr>
            <a:noAutofit/>
          </a:bodyPr>
          <a:lstStyle/>
          <a:p>
            <a:r>
              <a:rPr lang="en-US" sz="2400" dirty="0">
                <a:latin typeface="Times New Roman" panose="02020603050405020304" pitchFamily="18" charset="0"/>
                <a:cs typeface="Times New Roman" panose="02020603050405020304" pitchFamily="18" charset="0"/>
              </a:rPr>
              <a:t>Procure a vendor to perform an evaluation that includes gathering information from clients, transportation providers, brokers, and health care providers about the quality of transportation services and what they think would enhance quality of experience for beneficiaries. </a:t>
            </a:r>
          </a:p>
          <a:p>
            <a:pPr marL="0" indent="0">
              <a:buNone/>
            </a:pP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The evaluation would also include best practices gathered from literature reviews and information from other states’ transportation programs.</a:t>
            </a:r>
          </a:p>
          <a:p>
            <a:endParaRPr lang="en-US" sz="2400" dirty="0">
              <a:latin typeface="Times New Roman" panose="02020603050405020304" pitchFamily="18" charset="0"/>
              <a:cs typeface="Times New Roman" panose="02020603050405020304" pitchFamily="18" charset="0"/>
            </a:endParaRPr>
          </a:p>
        </p:txBody>
      </p:sp>
      <p:sp>
        <p:nvSpPr>
          <p:cNvPr id="4" name="Text Box 5"/>
          <p:cNvSpPr txBox="1">
            <a:spLocks noChangeArrowheads="1"/>
          </p:cNvSpPr>
          <p:nvPr/>
        </p:nvSpPr>
        <p:spPr bwMode="auto">
          <a:xfrm>
            <a:off x="0" y="-28135"/>
            <a:ext cx="9153378" cy="1446550"/>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defTabSz="685800" eaLnBrk="1" hangingPunct="1">
              <a:defRPr/>
            </a:pPr>
            <a:r>
              <a:rPr lang="en-US" sz="3600" kern="0" dirty="0">
                <a:solidFill>
                  <a:srgbClr val="FFFFFF"/>
                </a:solidFill>
                <a:latin typeface="Times New Roman" panose="02020603050405020304" pitchFamily="18" charset="0"/>
                <a:cs typeface="Times New Roman" panose="02020603050405020304" pitchFamily="18" charset="0"/>
              </a:rPr>
              <a:t>Procurement to Evaluate DHHS Transportation Services</a:t>
            </a: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157CBA50-CD0C-49BF-99AE-B3E4F4920365}" type="slidenum">
              <a:rPr lang="en-US" smtClean="0">
                <a:solidFill>
                  <a:prstClr val="black">
                    <a:tint val="75000"/>
                  </a:prstClr>
                </a:solidFill>
              </a:rPr>
              <a:pPr/>
              <a:t>12</a:t>
            </a:fld>
            <a:endParaRPr lang="en-US" dirty="0">
              <a:solidFill>
                <a:prstClr val="black">
                  <a:tint val="75000"/>
                </a:prstClr>
              </a:solidFill>
            </a:endParaRPr>
          </a:p>
        </p:txBody>
      </p:sp>
      <p:sp>
        <p:nvSpPr>
          <p:cNvPr id="5" name="Footer Placeholder 4"/>
          <p:cNvSpPr>
            <a:spLocks noGrp="1"/>
          </p:cNvSpPr>
          <p:nvPr>
            <p:ph type="ftr" sz="quarter" idx="11"/>
          </p:nvPr>
        </p:nvSpPr>
        <p:spPr>
          <a:xfrm>
            <a:off x="2667000" y="6356350"/>
            <a:ext cx="3657600" cy="365125"/>
          </a:xfrm>
        </p:spPr>
        <p:txBody>
          <a:bodyPr/>
          <a:lstStyle/>
          <a:p>
            <a:r>
              <a:rPr lang="en-US" dirty="0">
                <a:solidFill>
                  <a:prstClr val="black">
                    <a:tint val="75000"/>
                  </a:prstClr>
                </a:solidFill>
              </a:rPr>
              <a:t>Maine Department of Health and Human Services</a:t>
            </a:r>
          </a:p>
        </p:txBody>
      </p:sp>
    </p:spTree>
    <p:extLst>
      <p:ext uri="{BB962C8B-B14F-4D97-AF65-F5344CB8AC3E}">
        <p14:creationId xmlns:p14="http://schemas.microsoft.com/office/powerpoint/2010/main" val="710354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600200"/>
            <a:ext cx="8839200" cy="2209800"/>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This evaluation will include a final report, which includes:</a:t>
            </a:r>
          </a:p>
          <a:p>
            <a:r>
              <a:rPr lang="en-US" sz="2400" dirty="0">
                <a:latin typeface="Times New Roman" panose="02020603050405020304" pitchFamily="18" charset="0"/>
                <a:cs typeface="Times New Roman" panose="02020603050405020304" pitchFamily="18" charset="0"/>
              </a:rPr>
              <a:t>The perceived quality of transportation services provided to beneficiaries for each of the Department’s transportation programs; </a:t>
            </a:r>
          </a:p>
          <a:p>
            <a:r>
              <a:rPr lang="en-US" sz="2400" dirty="0">
                <a:latin typeface="Times New Roman" panose="02020603050405020304" pitchFamily="18" charset="0"/>
                <a:cs typeface="Times New Roman" panose="02020603050405020304" pitchFamily="18" charset="0"/>
              </a:rPr>
              <a:t>Identification of barriers to client access to transportation services in each of Maine’s eight transit regions and between urban and rural areas;</a:t>
            </a:r>
          </a:p>
          <a:p>
            <a:r>
              <a:rPr lang="en-US" sz="2400" dirty="0">
                <a:latin typeface="Times New Roman" panose="02020603050405020304" pitchFamily="18" charset="0"/>
                <a:cs typeface="Times New Roman" panose="02020603050405020304" pitchFamily="18" charset="0"/>
              </a:rPr>
              <a:t>Recommendations to improve quality and access to transportation services; and</a:t>
            </a:r>
          </a:p>
          <a:p>
            <a:r>
              <a:rPr lang="en-US" sz="2400" dirty="0">
                <a:latin typeface="Times New Roman" panose="02020603050405020304" pitchFamily="18" charset="0"/>
                <a:cs typeface="Times New Roman" panose="02020603050405020304" pitchFamily="18" charset="0"/>
              </a:rPr>
              <a:t>Assessment of options including the implementation of one, single statewide transportation system through a request </a:t>
            </a:r>
            <a:r>
              <a:rPr lang="en-US" sz="2400">
                <a:latin typeface="Times New Roman" panose="02020603050405020304" pitchFamily="18" charset="0"/>
                <a:cs typeface="Times New Roman" panose="02020603050405020304" pitchFamily="18" charset="0"/>
              </a:rPr>
              <a:t>for proposals (RFP).</a:t>
            </a:r>
            <a:endParaRPr lang="en-US" sz="2400" dirty="0">
              <a:latin typeface="Times New Roman" panose="02020603050405020304" pitchFamily="18" charset="0"/>
              <a:cs typeface="Times New Roman" panose="02020603050405020304" pitchFamily="18" charset="0"/>
            </a:endParaRPr>
          </a:p>
        </p:txBody>
      </p:sp>
      <p:sp>
        <p:nvSpPr>
          <p:cNvPr id="4" name="Text Box 5"/>
          <p:cNvSpPr txBox="1">
            <a:spLocks noChangeArrowheads="1"/>
          </p:cNvSpPr>
          <p:nvPr/>
        </p:nvSpPr>
        <p:spPr bwMode="auto">
          <a:xfrm>
            <a:off x="0" y="76201"/>
            <a:ext cx="9163210" cy="1226642"/>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3600" dirty="0">
                <a:solidFill>
                  <a:schemeClr val="bg1"/>
                </a:solidFill>
                <a:latin typeface="Times New Roman" panose="02020603050405020304" pitchFamily="18" charset="0"/>
                <a:cs typeface="Times New Roman" panose="02020603050405020304" pitchFamily="18" charset="0"/>
              </a:rPr>
              <a:t>Evaluation: Final Report</a:t>
            </a:r>
          </a:p>
          <a:p>
            <a:pPr algn="ctr" eaLnBrk="1" hangingPunct="1"/>
            <a:r>
              <a:rPr lang="en-US" sz="3600" dirty="0">
                <a:solidFill>
                  <a:schemeClr val="bg1"/>
                </a:solidFill>
                <a:latin typeface="Times New Roman" panose="02020603050405020304" pitchFamily="18" charset="0"/>
                <a:cs typeface="Times New Roman" panose="02020603050405020304" pitchFamily="18" charset="0"/>
              </a:rPr>
              <a:t> </a:t>
            </a:r>
          </a:p>
        </p:txBody>
      </p:sp>
      <p:sp>
        <p:nvSpPr>
          <p:cNvPr id="2" name="Slide Number Placeholder 1"/>
          <p:cNvSpPr>
            <a:spLocks noGrp="1"/>
          </p:cNvSpPr>
          <p:nvPr>
            <p:ph type="sldNum" sz="quarter" idx="12"/>
          </p:nvPr>
        </p:nvSpPr>
        <p:spPr/>
        <p:txBody>
          <a:bodyPr/>
          <a:lstStyle/>
          <a:p>
            <a:fld id="{157CBA50-CD0C-49BF-99AE-B3E4F4920365}" type="slidenum">
              <a:rPr lang="en-US" smtClean="0">
                <a:solidFill>
                  <a:prstClr val="black">
                    <a:tint val="75000"/>
                  </a:prstClr>
                </a:solidFill>
              </a:rPr>
              <a:pPr/>
              <a:t>13</a:t>
            </a:fld>
            <a:endParaRPr lang="en-US" dirty="0">
              <a:solidFill>
                <a:prstClr val="black">
                  <a:tint val="75000"/>
                </a:prstClr>
              </a:solidFill>
            </a:endParaRPr>
          </a:p>
        </p:txBody>
      </p:sp>
      <p:sp>
        <p:nvSpPr>
          <p:cNvPr id="5" name="Footer Placeholder 4"/>
          <p:cNvSpPr>
            <a:spLocks noGrp="1"/>
          </p:cNvSpPr>
          <p:nvPr>
            <p:ph type="ftr" sz="quarter" idx="11"/>
          </p:nvPr>
        </p:nvSpPr>
        <p:spPr>
          <a:xfrm>
            <a:off x="2667000" y="6356350"/>
            <a:ext cx="3657600" cy="365125"/>
          </a:xfrm>
        </p:spPr>
        <p:txBody>
          <a:bodyPr/>
          <a:lstStyle/>
          <a:p>
            <a:r>
              <a:rPr lang="en-US" dirty="0">
                <a:solidFill>
                  <a:prstClr val="black">
                    <a:tint val="75000"/>
                  </a:prstClr>
                </a:solidFill>
              </a:rPr>
              <a:t>Maine Department of Health and Human Services</a:t>
            </a:r>
          </a:p>
        </p:txBody>
      </p:sp>
    </p:spTree>
    <p:extLst>
      <p:ext uri="{BB962C8B-B14F-4D97-AF65-F5344CB8AC3E}">
        <p14:creationId xmlns:p14="http://schemas.microsoft.com/office/powerpoint/2010/main" val="3073987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7C3F2DF-1C02-42FF-9CE7-A90CBB33DE2B}"/>
              </a:ext>
            </a:extLst>
          </p:cNvPr>
          <p:cNvSpPr>
            <a:spLocks noGrp="1"/>
          </p:cNvSpPr>
          <p:nvPr>
            <p:ph type="ftr" sz="quarter" idx="11"/>
          </p:nvPr>
        </p:nvSpPr>
        <p:spPr>
          <a:xfrm>
            <a:off x="3124200" y="6356350"/>
            <a:ext cx="2895600" cy="365125"/>
          </a:xfrm>
        </p:spPr>
        <p:txBody>
          <a:bodyPr/>
          <a:lstStyle/>
          <a:p>
            <a:r>
              <a:rPr lang="en-US" dirty="0"/>
              <a:t>Maine Department of Health and Human Services</a:t>
            </a:r>
          </a:p>
        </p:txBody>
      </p:sp>
      <p:sp>
        <p:nvSpPr>
          <p:cNvPr id="5" name="Slide Number Placeholder 4">
            <a:extLst>
              <a:ext uri="{FF2B5EF4-FFF2-40B4-BE49-F238E27FC236}">
                <a16:creationId xmlns:a16="http://schemas.microsoft.com/office/drawing/2014/main" id="{B5F0FEEB-C076-4BBB-99EA-3A188755A7B9}"/>
              </a:ext>
            </a:extLst>
          </p:cNvPr>
          <p:cNvSpPr>
            <a:spLocks noGrp="1"/>
          </p:cNvSpPr>
          <p:nvPr>
            <p:ph type="sldNum" sz="quarter" idx="12"/>
          </p:nvPr>
        </p:nvSpPr>
        <p:spPr/>
        <p:txBody>
          <a:bodyPr/>
          <a:lstStyle/>
          <a:p>
            <a:fld id="{5FD82BC9-63B1-475F-82C3-3D3DE5316FF5}" type="slidenum">
              <a:rPr lang="en-US" smtClean="0"/>
              <a:t>14</a:t>
            </a:fld>
            <a:endParaRPr lang="en-US" dirty="0"/>
          </a:p>
        </p:txBody>
      </p:sp>
      <p:sp>
        <p:nvSpPr>
          <p:cNvPr id="7" name="Text Box 5">
            <a:extLst>
              <a:ext uri="{FF2B5EF4-FFF2-40B4-BE49-F238E27FC236}">
                <a16:creationId xmlns:a16="http://schemas.microsoft.com/office/drawing/2014/main" id="{F90DCB85-826F-4481-B8A3-4A26896031F0}"/>
              </a:ext>
            </a:extLst>
          </p:cNvPr>
          <p:cNvSpPr txBox="1">
            <a:spLocks noGrp="1" noChangeArrowheads="1"/>
          </p:cNvSpPr>
          <p:nvPr>
            <p:ph type="title"/>
          </p:nvPr>
        </p:nvSpPr>
        <p:spPr bwMode="auto">
          <a:xfrm>
            <a:off x="0" y="122863"/>
            <a:ext cx="8991600" cy="1446550"/>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defTabSz="685800" eaLnBrk="1" hangingPunct="1">
              <a:defRPr/>
            </a:pPr>
            <a:r>
              <a:rPr lang="en-US" sz="3600" kern="0" dirty="0">
                <a:solidFill>
                  <a:srgbClr val="FFFFFF"/>
                </a:solidFill>
                <a:latin typeface="Times New Roman" panose="02020603050405020304" pitchFamily="18" charset="0"/>
                <a:cs typeface="Times New Roman" panose="02020603050405020304" pitchFamily="18" charset="0"/>
              </a:rPr>
              <a:t>DHHS Transportation Services Initiative</a:t>
            </a:r>
            <a:br>
              <a:rPr lang="en-US" sz="3600" kern="0" dirty="0">
                <a:solidFill>
                  <a:srgbClr val="FFFFFF"/>
                </a:solidFill>
                <a:latin typeface="Times New Roman" panose="02020603050405020304" pitchFamily="18" charset="0"/>
                <a:cs typeface="Times New Roman" panose="02020603050405020304" pitchFamily="18" charset="0"/>
              </a:rPr>
            </a:br>
            <a:r>
              <a:rPr lang="en-US" sz="3600" kern="0" dirty="0">
                <a:solidFill>
                  <a:srgbClr val="FFFFFF"/>
                </a:solidFill>
                <a:latin typeface="Times New Roman" panose="02020603050405020304" pitchFamily="18" charset="0"/>
                <a:cs typeface="Times New Roman" panose="02020603050405020304" pitchFamily="18" charset="0"/>
              </a:rPr>
              <a:t>Dashboard: October 23, 2019</a:t>
            </a: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graphicFrame>
        <p:nvGraphicFramePr>
          <p:cNvPr id="12" name="Content Placeholder 11">
            <a:extLst>
              <a:ext uri="{FF2B5EF4-FFF2-40B4-BE49-F238E27FC236}">
                <a16:creationId xmlns:a16="http://schemas.microsoft.com/office/drawing/2014/main" id="{554AD849-7955-455C-91EA-EDC0F9C4B16F}"/>
              </a:ext>
            </a:extLst>
          </p:cNvPr>
          <p:cNvGraphicFramePr>
            <a:graphicFrameLocks noGrp="1"/>
          </p:cNvGraphicFramePr>
          <p:nvPr>
            <p:ph idx="1"/>
            <p:extLst>
              <p:ext uri="{D42A27DB-BD31-4B8C-83A1-F6EECF244321}">
                <p14:modId xmlns:p14="http://schemas.microsoft.com/office/powerpoint/2010/main" val="2246585086"/>
              </p:ext>
            </p:extLst>
          </p:nvPr>
        </p:nvGraphicFramePr>
        <p:xfrm>
          <a:off x="457201" y="1600200"/>
          <a:ext cx="8000999" cy="4608770"/>
        </p:xfrm>
        <a:graphic>
          <a:graphicData uri="http://schemas.openxmlformats.org/drawingml/2006/table">
            <a:tbl>
              <a:tblPr/>
              <a:tblGrid>
                <a:gridCol w="2268368">
                  <a:extLst>
                    <a:ext uri="{9D8B030D-6E8A-4147-A177-3AD203B41FA5}">
                      <a16:colId xmlns:a16="http://schemas.microsoft.com/office/drawing/2014/main" val="2914530688"/>
                    </a:ext>
                  </a:extLst>
                </a:gridCol>
                <a:gridCol w="1953436">
                  <a:extLst>
                    <a:ext uri="{9D8B030D-6E8A-4147-A177-3AD203B41FA5}">
                      <a16:colId xmlns:a16="http://schemas.microsoft.com/office/drawing/2014/main" val="3435305601"/>
                    </a:ext>
                  </a:extLst>
                </a:gridCol>
                <a:gridCol w="2051320">
                  <a:extLst>
                    <a:ext uri="{9D8B030D-6E8A-4147-A177-3AD203B41FA5}">
                      <a16:colId xmlns:a16="http://schemas.microsoft.com/office/drawing/2014/main" val="3598192921"/>
                    </a:ext>
                  </a:extLst>
                </a:gridCol>
                <a:gridCol w="1727875">
                  <a:extLst>
                    <a:ext uri="{9D8B030D-6E8A-4147-A177-3AD203B41FA5}">
                      <a16:colId xmlns:a16="http://schemas.microsoft.com/office/drawing/2014/main" val="349050025"/>
                    </a:ext>
                  </a:extLst>
                </a:gridCol>
              </a:tblGrid>
              <a:tr h="110620">
                <a:tc>
                  <a:txBody>
                    <a:bodyPr/>
                    <a:lstStyle/>
                    <a:p>
                      <a:pPr algn="l" fontAlgn="t"/>
                      <a:r>
                        <a:rPr lang="en-US" sz="700" b="0" i="0" u="none" strike="noStrike">
                          <a:solidFill>
                            <a:srgbClr val="000000"/>
                          </a:solidFill>
                          <a:effectLst/>
                          <a:latin typeface="Times New Roman" panose="02020603050405020304" pitchFamily="18" charset="0"/>
                        </a:rPr>
                        <a:t> </a:t>
                      </a:r>
                    </a:p>
                  </a:txBody>
                  <a:tcPr marL="1888" marR="1888" marT="188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1A3260"/>
                    </a:solidFill>
                  </a:tcPr>
                </a:tc>
                <a:tc>
                  <a:txBody>
                    <a:bodyPr/>
                    <a:lstStyle/>
                    <a:p>
                      <a:pPr algn="l" rtl="0" fontAlgn="ctr"/>
                      <a:r>
                        <a:rPr lang="en-US" sz="1000" b="1" i="0" u="none" strike="noStrike" dirty="0">
                          <a:solidFill>
                            <a:srgbClr val="FFFFFF"/>
                          </a:solidFill>
                          <a:effectLst/>
                          <a:latin typeface="Times New Roman" panose="02020603050405020304" pitchFamily="18" charset="0"/>
                        </a:rPr>
                        <a:t>TASKS</a:t>
                      </a:r>
                    </a:p>
                  </a:txBody>
                  <a:tcPr marL="1888" marR="1888" marT="18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1A3260"/>
                    </a:solidFill>
                  </a:tcPr>
                </a:tc>
                <a:tc>
                  <a:txBody>
                    <a:bodyPr/>
                    <a:lstStyle/>
                    <a:p>
                      <a:pPr algn="l" rtl="0" fontAlgn="ctr"/>
                      <a:r>
                        <a:rPr lang="en-US" sz="1000" b="1" i="0" u="none" strike="noStrike" dirty="0">
                          <a:solidFill>
                            <a:srgbClr val="FFFFFF"/>
                          </a:solidFill>
                          <a:effectLst/>
                          <a:latin typeface="Times New Roman" panose="02020603050405020304" pitchFamily="18" charset="0"/>
                        </a:rPr>
                        <a:t>PRODUCTS</a:t>
                      </a:r>
                      <a:r>
                        <a:rPr lang="en-US" sz="700" b="1" i="0" u="none" strike="noStrike" dirty="0">
                          <a:solidFill>
                            <a:srgbClr val="FFFFFF"/>
                          </a:solidFill>
                          <a:effectLst/>
                          <a:latin typeface="Times New Roman" panose="02020603050405020304" pitchFamily="18" charset="0"/>
                        </a:rPr>
                        <a:t> (</a:t>
                      </a:r>
                      <a:r>
                        <a:rPr lang="en-US" sz="1000" b="1" i="0" u="none" strike="noStrike" dirty="0">
                          <a:solidFill>
                            <a:srgbClr val="FFFFFF"/>
                          </a:solidFill>
                          <a:effectLst/>
                          <a:latin typeface="Times New Roman" panose="02020603050405020304" pitchFamily="18" charset="0"/>
                        </a:rPr>
                        <a:t>OWNER</a:t>
                      </a:r>
                      <a:r>
                        <a:rPr lang="en-US" sz="700" b="1" i="0" u="none" strike="noStrike" dirty="0">
                          <a:solidFill>
                            <a:srgbClr val="FFFFFF"/>
                          </a:solidFill>
                          <a:effectLst/>
                          <a:latin typeface="Times New Roman" panose="02020603050405020304" pitchFamily="18" charset="0"/>
                        </a:rPr>
                        <a:t>)</a:t>
                      </a:r>
                    </a:p>
                  </a:txBody>
                  <a:tcPr marL="1888" marR="1888" marT="18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1A3260"/>
                    </a:solidFill>
                  </a:tcPr>
                </a:tc>
                <a:tc>
                  <a:txBody>
                    <a:bodyPr/>
                    <a:lstStyle/>
                    <a:p>
                      <a:pPr algn="l" rtl="0" fontAlgn="ctr"/>
                      <a:r>
                        <a:rPr lang="en-US" sz="1000" b="1" i="0" u="none" strike="noStrike" dirty="0">
                          <a:solidFill>
                            <a:srgbClr val="FFFFFF"/>
                          </a:solidFill>
                          <a:effectLst/>
                          <a:latin typeface="Times New Roman" panose="02020603050405020304" pitchFamily="18" charset="0"/>
                        </a:rPr>
                        <a:t>ETA</a:t>
                      </a:r>
                    </a:p>
                  </a:txBody>
                  <a:tcPr marL="1888" marR="1888" marT="18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1A3260"/>
                    </a:solidFill>
                  </a:tcPr>
                </a:tc>
                <a:extLst>
                  <a:ext uri="{0D108BD9-81ED-4DB2-BD59-A6C34878D82A}">
                    <a16:rowId xmlns:a16="http://schemas.microsoft.com/office/drawing/2014/main" val="3400448493"/>
                  </a:ext>
                </a:extLst>
              </a:tr>
              <a:tr h="115150">
                <a:tc gridSpan="2">
                  <a:txBody>
                    <a:bodyPr/>
                    <a:lstStyle/>
                    <a:p>
                      <a:pPr algn="l" rtl="0" fontAlgn="ctr"/>
                      <a:r>
                        <a:rPr lang="en-US" sz="1000" b="1" i="0" u="none" strike="noStrike" dirty="0">
                          <a:solidFill>
                            <a:srgbClr val="000000"/>
                          </a:solidFill>
                          <a:effectLst/>
                          <a:latin typeface="Times New Roman" panose="02020603050405020304" pitchFamily="18" charset="0"/>
                        </a:rPr>
                        <a:t>Priorities</a:t>
                      </a:r>
                    </a:p>
                  </a:txBody>
                  <a:tcPr marL="1888" marR="1888" marT="18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hMerge="1">
                  <a:txBody>
                    <a:bodyPr/>
                    <a:lstStyle/>
                    <a:p>
                      <a:endParaRPr lang="en-US"/>
                    </a:p>
                  </a:txBody>
                  <a:tcPr/>
                </a:tc>
                <a:tc>
                  <a:txBody>
                    <a:bodyPr/>
                    <a:lstStyle/>
                    <a:p>
                      <a:pPr algn="l" fontAlgn="t"/>
                      <a:r>
                        <a:rPr lang="en-US" sz="700" b="0" i="0" u="none" strike="noStrike">
                          <a:solidFill>
                            <a:srgbClr val="000000"/>
                          </a:solidFill>
                          <a:effectLst/>
                          <a:latin typeface="Times New Roman" panose="02020603050405020304" pitchFamily="18" charset="0"/>
                        </a:rPr>
                        <a:t> </a:t>
                      </a:r>
                    </a:p>
                  </a:txBody>
                  <a:tcPr marL="1888" marR="1888" marT="188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tc>
                  <a:txBody>
                    <a:bodyPr/>
                    <a:lstStyle/>
                    <a:p>
                      <a:pPr algn="l" fontAlgn="t"/>
                      <a:r>
                        <a:rPr lang="en-US" sz="700" b="0" i="0" u="none" strike="noStrike">
                          <a:solidFill>
                            <a:srgbClr val="000000"/>
                          </a:solidFill>
                          <a:effectLst/>
                          <a:latin typeface="Times New Roman" panose="02020603050405020304" pitchFamily="18" charset="0"/>
                        </a:rPr>
                        <a:t> </a:t>
                      </a:r>
                    </a:p>
                  </a:txBody>
                  <a:tcPr marL="1888" marR="1888" marT="188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6A6A6"/>
                    </a:solidFill>
                  </a:tcPr>
                </a:tc>
                <a:extLst>
                  <a:ext uri="{0D108BD9-81ED-4DB2-BD59-A6C34878D82A}">
                    <a16:rowId xmlns:a16="http://schemas.microsoft.com/office/drawing/2014/main" val="994389155"/>
                  </a:ext>
                </a:extLst>
              </a:tr>
              <a:tr h="617280">
                <a:tc rowSpan="2">
                  <a:txBody>
                    <a:bodyPr/>
                    <a:lstStyle/>
                    <a:p>
                      <a:pPr algn="l" rtl="0" fontAlgn="ctr"/>
                      <a:r>
                        <a:rPr lang="en-US" sz="900" b="1" i="0" u="none" strike="noStrike" dirty="0">
                          <a:solidFill>
                            <a:srgbClr val="000000"/>
                          </a:solidFill>
                          <a:effectLst/>
                          <a:latin typeface="Times New Roman" panose="02020603050405020304" pitchFamily="18" charset="0"/>
                        </a:rPr>
                        <a:t>Alignment of Quality and Performance Measures </a:t>
                      </a:r>
                    </a:p>
                  </a:txBody>
                  <a:tcPr marL="1888" marR="1888" marT="18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08080"/>
                    </a:solidFill>
                  </a:tcPr>
                </a:tc>
                <a:tc>
                  <a:txBody>
                    <a:bodyPr/>
                    <a:lstStyle/>
                    <a:p>
                      <a:pPr algn="l" rtl="0" fontAlgn="ctr"/>
                      <a:r>
                        <a:rPr lang="en-US" sz="900" b="0" i="0" u="none" strike="noStrike" dirty="0">
                          <a:solidFill>
                            <a:srgbClr val="000000"/>
                          </a:solidFill>
                          <a:effectLst/>
                          <a:latin typeface="Times New Roman" panose="02020603050405020304" pitchFamily="18" charset="0"/>
                        </a:rPr>
                        <a:t>Conduct an assessment of quality and performance measures as required by each Office’s transportation contracts by reviewing the existing:</a:t>
                      </a:r>
                    </a:p>
                  </a:txBody>
                  <a:tcPr marL="1888" marR="1888" marT="18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9D9D9"/>
                    </a:solidFill>
                  </a:tcPr>
                </a:tc>
                <a:tc rowSpan="2">
                  <a:txBody>
                    <a:bodyPr/>
                    <a:lstStyle/>
                    <a:p>
                      <a:pPr algn="l" rtl="0" fontAlgn="ctr"/>
                      <a:r>
                        <a:rPr lang="en-US" sz="900" b="0" i="0" u="none" strike="noStrike" dirty="0">
                          <a:solidFill>
                            <a:srgbClr val="000000"/>
                          </a:solidFill>
                          <a:effectLst/>
                          <a:latin typeface="Times New Roman" panose="02020603050405020304" pitchFamily="18" charset="0"/>
                        </a:rPr>
                        <a:t>Recommendations for Quality and Performance Measures</a:t>
                      </a:r>
                      <a:br>
                        <a:rPr lang="en-US" sz="900" b="0" i="0" u="none" strike="noStrike" dirty="0">
                          <a:solidFill>
                            <a:srgbClr val="000000"/>
                          </a:solidFill>
                          <a:effectLst/>
                          <a:latin typeface="Times New Roman" panose="02020603050405020304" pitchFamily="18" charset="0"/>
                        </a:rPr>
                      </a:br>
                      <a:r>
                        <a:rPr lang="en-US" sz="900" b="0" i="0" u="none" strike="noStrike" dirty="0">
                          <a:solidFill>
                            <a:srgbClr val="000000"/>
                          </a:solidFill>
                          <a:effectLst/>
                          <a:latin typeface="Times New Roman" panose="02020603050405020304" pitchFamily="18" charset="0"/>
                        </a:rPr>
                        <a:t>Collaboration among DHHS Offices: </a:t>
                      </a:r>
                      <a:br>
                        <a:rPr lang="en-US" sz="900" b="0" i="0" u="none" strike="noStrike" dirty="0">
                          <a:solidFill>
                            <a:srgbClr val="000000"/>
                          </a:solidFill>
                          <a:effectLst/>
                          <a:latin typeface="Times New Roman" panose="02020603050405020304" pitchFamily="18" charset="0"/>
                        </a:rPr>
                      </a:br>
                      <a:r>
                        <a:rPr lang="en-US" sz="900" b="0" i="0" u="none" strike="noStrike" dirty="0">
                          <a:solidFill>
                            <a:srgbClr val="000000"/>
                          </a:solidFill>
                          <a:effectLst/>
                          <a:latin typeface="Times New Roman" panose="02020603050405020304" pitchFamily="18" charset="0"/>
                        </a:rPr>
                        <a:t>OCFS</a:t>
                      </a:r>
                      <a:br>
                        <a:rPr lang="en-US" sz="900" b="0" i="0" u="none" strike="noStrike" dirty="0">
                          <a:solidFill>
                            <a:srgbClr val="000000"/>
                          </a:solidFill>
                          <a:effectLst/>
                          <a:latin typeface="Times New Roman" panose="02020603050405020304" pitchFamily="18" charset="0"/>
                        </a:rPr>
                      </a:br>
                      <a:r>
                        <a:rPr lang="en-US" sz="900" b="0" i="0" u="none" strike="noStrike" dirty="0">
                          <a:solidFill>
                            <a:srgbClr val="000000"/>
                          </a:solidFill>
                          <a:effectLst/>
                          <a:latin typeface="Times New Roman" panose="02020603050405020304" pitchFamily="18" charset="0"/>
                        </a:rPr>
                        <a:t>OMS</a:t>
                      </a:r>
                      <a:br>
                        <a:rPr lang="en-US" sz="900" b="0" i="0" u="none" strike="noStrike" dirty="0">
                          <a:solidFill>
                            <a:srgbClr val="000000"/>
                          </a:solidFill>
                          <a:effectLst/>
                          <a:latin typeface="Times New Roman" panose="02020603050405020304" pitchFamily="18" charset="0"/>
                        </a:rPr>
                      </a:br>
                      <a:r>
                        <a:rPr lang="en-US" sz="900" b="0" i="0" u="none" strike="noStrike" dirty="0">
                          <a:solidFill>
                            <a:srgbClr val="000000"/>
                          </a:solidFill>
                          <a:effectLst/>
                          <a:latin typeface="Times New Roman" panose="02020603050405020304" pitchFamily="18" charset="0"/>
                        </a:rPr>
                        <a:t>SAMHS</a:t>
                      </a:r>
                      <a:br>
                        <a:rPr lang="en-US" sz="900" b="0" i="0" u="none" strike="noStrike" dirty="0">
                          <a:solidFill>
                            <a:srgbClr val="000000"/>
                          </a:solidFill>
                          <a:effectLst/>
                          <a:latin typeface="Times New Roman" panose="02020603050405020304" pitchFamily="18" charset="0"/>
                        </a:rPr>
                      </a:br>
                      <a:r>
                        <a:rPr lang="en-US" sz="900" b="0" i="0" u="none" strike="noStrike" dirty="0">
                          <a:solidFill>
                            <a:srgbClr val="000000"/>
                          </a:solidFill>
                          <a:effectLst/>
                          <a:latin typeface="Times New Roman" panose="02020603050405020304" pitchFamily="18" charset="0"/>
                        </a:rPr>
                        <a:t>OADS</a:t>
                      </a:r>
                    </a:p>
                  </a:txBody>
                  <a:tcPr marL="1888" marR="1888" marT="18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rowSpan="2">
                  <a:txBody>
                    <a:bodyPr/>
                    <a:lstStyle/>
                    <a:p>
                      <a:pPr algn="l" rtl="0" fontAlgn="ctr"/>
                      <a:r>
                        <a:rPr lang="en-US" sz="900" b="0" i="0" u="none" strike="noStrike" dirty="0">
                          <a:solidFill>
                            <a:srgbClr val="000000"/>
                          </a:solidFill>
                          <a:effectLst/>
                          <a:latin typeface="Times New Roman" panose="02020603050405020304" pitchFamily="18" charset="0"/>
                        </a:rPr>
                        <a:t>Completed October 2019</a:t>
                      </a:r>
                    </a:p>
                  </a:txBody>
                  <a:tcPr marL="1888" marR="1888" marT="18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extLst>
                  <a:ext uri="{0D108BD9-81ED-4DB2-BD59-A6C34878D82A}">
                    <a16:rowId xmlns:a16="http://schemas.microsoft.com/office/drawing/2014/main" val="3175656708"/>
                  </a:ext>
                </a:extLst>
              </a:tr>
              <a:tr h="717328">
                <a:tc vMerge="1">
                  <a:txBody>
                    <a:bodyPr/>
                    <a:lstStyle/>
                    <a:p>
                      <a:endParaRPr lang="en-US"/>
                    </a:p>
                  </a:txBody>
                  <a:tcPr/>
                </a:tc>
                <a:tc>
                  <a:txBody>
                    <a:bodyPr/>
                    <a:lstStyle/>
                    <a:p>
                      <a:pPr algn="l" rtl="0" fontAlgn="ctr"/>
                      <a:r>
                        <a:rPr lang="en-US" sz="900" b="0" i="0" u="none" strike="noStrike" dirty="0">
                          <a:solidFill>
                            <a:srgbClr val="000000"/>
                          </a:solidFill>
                          <a:effectLst/>
                          <a:latin typeface="Times New Roman" panose="02020603050405020304" pitchFamily="18" charset="0"/>
                        </a:rPr>
                        <a:t> 1) Contract Performance Standards </a:t>
                      </a:r>
                      <a:br>
                        <a:rPr lang="en-US" sz="900" b="0" i="0" u="none" strike="noStrike" dirty="0">
                          <a:solidFill>
                            <a:srgbClr val="000000"/>
                          </a:solidFill>
                          <a:effectLst/>
                          <a:latin typeface="Times New Roman" panose="02020603050405020304" pitchFamily="18" charset="0"/>
                        </a:rPr>
                      </a:br>
                      <a:r>
                        <a:rPr lang="en-US" sz="900" b="0" i="0" u="none" strike="noStrike" dirty="0">
                          <a:solidFill>
                            <a:srgbClr val="000000"/>
                          </a:solidFill>
                          <a:effectLst/>
                          <a:latin typeface="Times New Roman" panose="02020603050405020304" pitchFamily="18" charset="0"/>
                        </a:rPr>
                        <a:t> 2) Deliverables</a:t>
                      </a:r>
                      <a:br>
                        <a:rPr lang="en-US" sz="900" b="0" i="0" u="none" strike="noStrike" dirty="0">
                          <a:solidFill>
                            <a:srgbClr val="000000"/>
                          </a:solidFill>
                          <a:effectLst/>
                          <a:latin typeface="Times New Roman" panose="02020603050405020304" pitchFamily="18" charset="0"/>
                        </a:rPr>
                      </a:br>
                      <a:r>
                        <a:rPr lang="en-US" sz="900" b="0" i="0" u="none" strike="noStrike" dirty="0">
                          <a:solidFill>
                            <a:srgbClr val="000000"/>
                          </a:solidFill>
                          <a:effectLst/>
                          <a:latin typeface="Times New Roman" panose="02020603050405020304" pitchFamily="18" charset="0"/>
                        </a:rPr>
                        <a:t> 3) Accountability Measures           </a:t>
                      </a:r>
                    </a:p>
                  </a:txBody>
                  <a:tcPr marL="1888" marR="1888" marT="18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D9D9D9"/>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692002744"/>
                  </a:ext>
                </a:extLst>
              </a:tr>
              <a:tr h="1047677">
                <a:tc>
                  <a:txBody>
                    <a:bodyPr/>
                    <a:lstStyle/>
                    <a:p>
                      <a:pPr algn="l" rtl="0" fontAlgn="ctr"/>
                      <a:r>
                        <a:rPr lang="en-US" sz="900" b="1" i="0" u="none" strike="noStrike">
                          <a:solidFill>
                            <a:srgbClr val="000000"/>
                          </a:solidFill>
                          <a:effectLst/>
                          <a:latin typeface="Times New Roman" panose="02020603050405020304" pitchFamily="18" charset="0"/>
                        </a:rPr>
                        <a:t>Alignment of Safety Measures</a:t>
                      </a:r>
                    </a:p>
                  </a:txBody>
                  <a:tcPr marL="1888" marR="1888" marT="18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08080"/>
                    </a:solidFill>
                  </a:tcPr>
                </a:tc>
                <a:tc>
                  <a:txBody>
                    <a:bodyPr/>
                    <a:lstStyle/>
                    <a:p>
                      <a:pPr algn="l" rtl="0" fontAlgn="ctr"/>
                      <a:r>
                        <a:rPr lang="en-US" sz="900" b="0" i="0" u="none" strike="noStrike" dirty="0">
                          <a:solidFill>
                            <a:srgbClr val="000000"/>
                          </a:solidFill>
                          <a:effectLst/>
                          <a:latin typeface="Times New Roman" panose="02020603050405020304" pitchFamily="18" charset="0"/>
                        </a:rPr>
                        <a:t>Review policies on standards of safety to ensure alignment across DHHS by addressing:</a:t>
                      </a:r>
                      <a:br>
                        <a:rPr lang="en-US" sz="900" b="0" i="0" u="none" strike="noStrike" dirty="0">
                          <a:solidFill>
                            <a:srgbClr val="000000"/>
                          </a:solidFill>
                          <a:effectLst/>
                          <a:latin typeface="Times New Roman" panose="02020603050405020304" pitchFamily="18" charset="0"/>
                        </a:rPr>
                      </a:br>
                      <a:r>
                        <a:rPr lang="en-US" sz="900" b="0" i="0" u="none" strike="noStrike" dirty="0">
                          <a:solidFill>
                            <a:srgbClr val="000000"/>
                          </a:solidFill>
                          <a:effectLst/>
                          <a:latin typeface="Times New Roman" panose="02020603050405020304" pitchFamily="18" charset="0"/>
                        </a:rPr>
                        <a:t> 1) Background Checks  </a:t>
                      </a:r>
                      <a:br>
                        <a:rPr lang="en-US" sz="900" b="0" i="0" u="none" strike="noStrike" dirty="0">
                          <a:solidFill>
                            <a:srgbClr val="000000"/>
                          </a:solidFill>
                          <a:effectLst/>
                          <a:latin typeface="Times New Roman" panose="02020603050405020304" pitchFamily="18" charset="0"/>
                        </a:rPr>
                      </a:br>
                      <a:r>
                        <a:rPr lang="en-US" sz="900" b="0" i="0" u="none" strike="noStrike" dirty="0">
                          <a:solidFill>
                            <a:srgbClr val="000000"/>
                          </a:solidFill>
                          <a:effectLst/>
                          <a:latin typeface="Times New Roman" panose="02020603050405020304" pitchFamily="18" charset="0"/>
                        </a:rPr>
                        <a:t> 2) Child and Waiver Member Transport </a:t>
                      </a:r>
                      <a:br>
                        <a:rPr lang="en-US" sz="900" b="0" i="0" u="none" strike="noStrike" dirty="0">
                          <a:solidFill>
                            <a:srgbClr val="000000"/>
                          </a:solidFill>
                          <a:effectLst/>
                          <a:latin typeface="Times New Roman" panose="02020603050405020304" pitchFamily="18" charset="0"/>
                        </a:rPr>
                      </a:br>
                      <a:r>
                        <a:rPr lang="en-US" sz="900" b="0" i="0" u="none" strike="noStrike" dirty="0">
                          <a:solidFill>
                            <a:srgbClr val="000000"/>
                          </a:solidFill>
                          <a:effectLst/>
                          <a:latin typeface="Times New Roman" panose="02020603050405020304" pitchFamily="18" charset="0"/>
                        </a:rPr>
                        <a:t> 3) Other Safety Measures       </a:t>
                      </a:r>
                    </a:p>
                  </a:txBody>
                  <a:tcPr marL="1888" marR="1888" marT="18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fontAlgn="ctr"/>
                      <a:r>
                        <a:rPr lang="en-US" sz="900" b="0" i="0" u="none" strike="noStrike" dirty="0">
                          <a:solidFill>
                            <a:srgbClr val="000000"/>
                          </a:solidFill>
                          <a:effectLst/>
                          <a:latin typeface="Times New Roman" panose="02020603050405020304" pitchFamily="18" charset="0"/>
                        </a:rPr>
                        <a:t>Recommendations for Safety Measures and Contract Standards</a:t>
                      </a:r>
                      <a:br>
                        <a:rPr lang="en-US" sz="900" b="0" i="0" u="none" strike="noStrike" dirty="0">
                          <a:solidFill>
                            <a:srgbClr val="000000"/>
                          </a:solidFill>
                          <a:effectLst/>
                          <a:latin typeface="Times New Roman" panose="02020603050405020304" pitchFamily="18" charset="0"/>
                        </a:rPr>
                      </a:br>
                      <a:r>
                        <a:rPr lang="en-US" sz="900" b="0" i="0" u="none" strike="noStrike" dirty="0">
                          <a:solidFill>
                            <a:srgbClr val="000000"/>
                          </a:solidFill>
                          <a:effectLst/>
                          <a:latin typeface="Times New Roman" panose="02020603050405020304" pitchFamily="18" charset="0"/>
                        </a:rPr>
                        <a:t>Collaboration between DHHS Offices: </a:t>
                      </a:r>
                      <a:br>
                        <a:rPr lang="en-US" sz="900" b="0" i="0" u="none" strike="noStrike" dirty="0">
                          <a:solidFill>
                            <a:srgbClr val="000000"/>
                          </a:solidFill>
                          <a:effectLst/>
                          <a:latin typeface="Times New Roman" panose="02020603050405020304" pitchFamily="18" charset="0"/>
                        </a:rPr>
                      </a:br>
                      <a:r>
                        <a:rPr lang="en-US" sz="900" b="0" i="0" u="none" strike="noStrike" dirty="0">
                          <a:solidFill>
                            <a:srgbClr val="000000"/>
                          </a:solidFill>
                          <a:effectLst/>
                          <a:latin typeface="Times New Roman" panose="02020603050405020304" pitchFamily="18" charset="0"/>
                        </a:rPr>
                        <a:t>OCFS</a:t>
                      </a:r>
                      <a:br>
                        <a:rPr lang="en-US" sz="900" b="0" i="0" u="none" strike="noStrike" dirty="0">
                          <a:solidFill>
                            <a:srgbClr val="000000"/>
                          </a:solidFill>
                          <a:effectLst/>
                          <a:latin typeface="Times New Roman" panose="02020603050405020304" pitchFamily="18" charset="0"/>
                        </a:rPr>
                      </a:br>
                      <a:r>
                        <a:rPr lang="en-US" sz="900" b="0" i="0" u="none" strike="noStrike" dirty="0">
                          <a:solidFill>
                            <a:srgbClr val="000000"/>
                          </a:solidFill>
                          <a:effectLst/>
                          <a:latin typeface="Times New Roman" panose="02020603050405020304" pitchFamily="18" charset="0"/>
                        </a:rPr>
                        <a:t>OMS</a:t>
                      </a:r>
                      <a:br>
                        <a:rPr lang="en-US" sz="900" b="0" i="0" u="none" strike="noStrike" dirty="0">
                          <a:solidFill>
                            <a:srgbClr val="000000"/>
                          </a:solidFill>
                          <a:effectLst/>
                          <a:latin typeface="Times New Roman" panose="02020603050405020304" pitchFamily="18" charset="0"/>
                        </a:rPr>
                      </a:br>
                      <a:r>
                        <a:rPr lang="en-US" sz="900" b="0" i="0" u="none" strike="noStrike" dirty="0">
                          <a:solidFill>
                            <a:srgbClr val="000000"/>
                          </a:solidFill>
                          <a:effectLst/>
                          <a:latin typeface="Times New Roman" panose="02020603050405020304" pitchFamily="18" charset="0"/>
                        </a:rPr>
                        <a:t>SAMHS</a:t>
                      </a:r>
                      <a:br>
                        <a:rPr lang="en-US" sz="900" b="0" i="0" u="none" strike="noStrike" dirty="0">
                          <a:solidFill>
                            <a:srgbClr val="000000"/>
                          </a:solidFill>
                          <a:effectLst/>
                          <a:latin typeface="Times New Roman" panose="02020603050405020304" pitchFamily="18" charset="0"/>
                        </a:rPr>
                      </a:br>
                      <a:r>
                        <a:rPr lang="en-US" sz="900" b="0" i="0" u="none" strike="noStrike" dirty="0">
                          <a:solidFill>
                            <a:srgbClr val="000000"/>
                          </a:solidFill>
                          <a:effectLst/>
                          <a:latin typeface="Times New Roman" panose="02020603050405020304" pitchFamily="18" charset="0"/>
                        </a:rPr>
                        <a:t>OADS</a:t>
                      </a:r>
                    </a:p>
                  </a:txBody>
                  <a:tcPr marL="1888" marR="1888" marT="18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fontAlgn="ctr"/>
                      <a:r>
                        <a:rPr lang="en-US" sz="900" b="0" i="0" u="none" strike="noStrike" dirty="0">
                          <a:solidFill>
                            <a:srgbClr val="000000"/>
                          </a:solidFill>
                          <a:effectLst/>
                          <a:latin typeface="Times New Roman" panose="02020603050405020304" pitchFamily="18" charset="0"/>
                        </a:rPr>
                        <a:t>Completed October 2019</a:t>
                      </a:r>
                    </a:p>
                  </a:txBody>
                  <a:tcPr marL="1888" marR="1888" marT="18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extLst>
                  <a:ext uri="{0D108BD9-81ED-4DB2-BD59-A6C34878D82A}">
                    <a16:rowId xmlns:a16="http://schemas.microsoft.com/office/drawing/2014/main" val="2191042901"/>
                  </a:ext>
                </a:extLst>
              </a:tr>
              <a:tr h="936302">
                <a:tc rowSpan="3">
                  <a:txBody>
                    <a:bodyPr/>
                    <a:lstStyle/>
                    <a:p>
                      <a:pPr algn="l" rtl="0" fontAlgn="ctr"/>
                      <a:r>
                        <a:rPr lang="en-US" sz="900" b="1" i="0" u="none" strike="noStrike" dirty="0">
                          <a:solidFill>
                            <a:srgbClr val="000000"/>
                          </a:solidFill>
                          <a:effectLst/>
                          <a:latin typeface="Times New Roman" panose="02020603050405020304" pitchFamily="18" charset="0"/>
                        </a:rPr>
                        <a:t>Evaluation of Transportation Services </a:t>
                      </a:r>
                    </a:p>
                  </a:txBody>
                  <a:tcPr marL="1888" marR="1888" marT="18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808080"/>
                    </a:solidFill>
                  </a:tcPr>
                </a:tc>
                <a:tc>
                  <a:txBody>
                    <a:bodyPr/>
                    <a:lstStyle/>
                    <a:p>
                      <a:pPr algn="l" rtl="0" fontAlgn="ctr"/>
                      <a:r>
                        <a:rPr lang="en-US" sz="900" b="0" i="0" u="none" strike="noStrike" dirty="0">
                          <a:solidFill>
                            <a:srgbClr val="000000"/>
                          </a:solidFill>
                          <a:effectLst/>
                          <a:latin typeface="Times New Roman" panose="02020603050405020304" pitchFamily="18" charset="0"/>
                        </a:rPr>
                        <a:t>Evaluate the current service array for Medical and Non-Medical Transport to ascertain what is working and where improvements can be made across DHHS Offices.</a:t>
                      </a:r>
                    </a:p>
                  </a:txBody>
                  <a:tcPr marL="1888" marR="1888" marT="18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9D9D9"/>
                    </a:solidFill>
                  </a:tcPr>
                </a:tc>
                <a:tc rowSpan="3">
                  <a:txBody>
                    <a:bodyPr/>
                    <a:lstStyle/>
                    <a:p>
                      <a:pPr algn="l" rtl="0" fontAlgn="ctr"/>
                      <a:r>
                        <a:rPr lang="en-US" sz="900" b="0" i="0" u="none" strike="noStrike">
                          <a:solidFill>
                            <a:srgbClr val="000000"/>
                          </a:solidFill>
                          <a:effectLst/>
                          <a:latin typeface="Times New Roman" panose="02020603050405020304" pitchFamily="18" charset="0"/>
                        </a:rPr>
                        <a:t>DHHS will establish RFP for evaluation </a:t>
                      </a:r>
                    </a:p>
                  </a:txBody>
                  <a:tcPr marL="1888" marR="1888" marT="18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rowSpan="3">
                  <a:txBody>
                    <a:bodyPr/>
                    <a:lstStyle/>
                    <a:p>
                      <a:pPr algn="l" rtl="0" fontAlgn="ctr"/>
                      <a:r>
                        <a:rPr lang="en-US" sz="900" b="0" i="0" u="none" strike="noStrike" dirty="0">
                          <a:solidFill>
                            <a:srgbClr val="000000"/>
                          </a:solidFill>
                          <a:effectLst/>
                          <a:latin typeface="Times New Roman" panose="02020603050405020304" pitchFamily="18" charset="0"/>
                        </a:rPr>
                        <a:t>To be published by Spring 2020 and completed by Fall 2020</a:t>
                      </a:r>
                    </a:p>
                  </a:txBody>
                  <a:tcPr marL="1888" marR="1888" marT="18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extLst>
                  <a:ext uri="{0D108BD9-81ED-4DB2-BD59-A6C34878D82A}">
                    <a16:rowId xmlns:a16="http://schemas.microsoft.com/office/drawing/2014/main" val="3942019528"/>
                  </a:ext>
                </a:extLst>
              </a:tr>
              <a:tr h="371878">
                <a:tc vMerge="1">
                  <a:txBody>
                    <a:bodyPr/>
                    <a:lstStyle/>
                    <a:p>
                      <a:endParaRPr lang="en-US"/>
                    </a:p>
                  </a:txBody>
                  <a:tcPr/>
                </a:tc>
                <a:tc>
                  <a:txBody>
                    <a:bodyPr/>
                    <a:lstStyle/>
                    <a:p>
                      <a:pPr algn="l" rtl="0" fontAlgn="ctr"/>
                      <a:r>
                        <a:rPr lang="en-US" sz="900" b="0" i="0" u="none" strike="noStrike" dirty="0">
                          <a:solidFill>
                            <a:srgbClr val="000000"/>
                          </a:solidFill>
                          <a:effectLst/>
                          <a:latin typeface="Times New Roman" panose="02020603050405020304" pitchFamily="18" charset="0"/>
                        </a:rPr>
                        <a:t>Consult with DOT on performance and safety measures</a:t>
                      </a:r>
                    </a:p>
                  </a:txBody>
                  <a:tcPr marL="1888" marR="1888" marT="18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D9D9D9"/>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63146529"/>
                  </a:ext>
                </a:extLst>
              </a:tr>
              <a:tr h="609729">
                <a:tc vMerge="1">
                  <a:txBody>
                    <a:bodyPr/>
                    <a:lstStyle/>
                    <a:p>
                      <a:endParaRPr lang="en-US"/>
                    </a:p>
                  </a:txBody>
                  <a:tcPr/>
                </a:tc>
                <a:tc>
                  <a:txBody>
                    <a:bodyPr/>
                    <a:lstStyle/>
                    <a:p>
                      <a:pPr algn="l" rtl="0" fontAlgn="ctr"/>
                      <a:r>
                        <a:rPr lang="en-US" sz="900" b="0" i="0" u="none" strike="noStrike" dirty="0">
                          <a:solidFill>
                            <a:srgbClr val="000000"/>
                          </a:solidFill>
                          <a:effectLst/>
                          <a:latin typeface="Times New Roman" panose="02020603050405020304" pitchFamily="18" charset="0"/>
                        </a:rPr>
                        <a:t>Create a Communication Plan to disseminate findings, recommendations, and timeline for improvements.</a:t>
                      </a:r>
                    </a:p>
                  </a:txBody>
                  <a:tcPr marL="1888" marR="1888" marT="18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D9D9D9"/>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411181860"/>
                  </a:ext>
                </a:extLst>
              </a:tr>
            </a:tbl>
          </a:graphicData>
        </a:graphic>
      </p:graphicFrame>
    </p:spTree>
    <p:extLst>
      <p:ext uri="{BB962C8B-B14F-4D97-AF65-F5344CB8AC3E}">
        <p14:creationId xmlns:p14="http://schemas.microsoft.com/office/powerpoint/2010/main" val="18190536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D814FD18-1A04-4D70-8FC4-E04B83962149}"/>
              </a:ext>
            </a:extLst>
          </p:cNvPr>
          <p:cNvGraphicFramePr>
            <a:graphicFrameLocks noGrp="1"/>
          </p:cNvGraphicFramePr>
          <p:nvPr>
            <p:ph idx="1"/>
            <p:extLst>
              <p:ext uri="{D42A27DB-BD31-4B8C-83A1-F6EECF244321}">
                <p14:modId xmlns:p14="http://schemas.microsoft.com/office/powerpoint/2010/main" val="507206103"/>
              </p:ext>
            </p:extLst>
          </p:nvPr>
        </p:nvGraphicFramePr>
        <p:xfrm>
          <a:off x="457200" y="1643160"/>
          <a:ext cx="8229599" cy="4681440"/>
        </p:xfrm>
        <a:graphic>
          <a:graphicData uri="http://schemas.openxmlformats.org/drawingml/2006/table">
            <a:tbl>
              <a:tblPr/>
              <a:tblGrid>
                <a:gridCol w="2333179">
                  <a:extLst>
                    <a:ext uri="{9D8B030D-6E8A-4147-A177-3AD203B41FA5}">
                      <a16:colId xmlns:a16="http://schemas.microsoft.com/office/drawing/2014/main" val="3803512658"/>
                    </a:ext>
                  </a:extLst>
                </a:gridCol>
                <a:gridCol w="2009248">
                  <a:extLst>
                    <a:ext uri="{9D8B030D-6E8A-4147-A177-3AD203B41FA5}">
                      <a16:colId xmlns:a16="http://schemas.microsoft.com/office/drawing/2014/main" val="313584858"/>
                    </a:ext>
                  </a:extLst>
                </a:gridCol>
                <a:gridCol w="2109929">
                  <a:extLst>
                    <a:ext uri="{9D8B030D-6E8A-4147-A177-3AD203B41FA5}">
                      <a16:colId xmlns:a16="http://schemas.microsoft.com/office/drawing/2014/main" val="2203870425"/>
                    </a:ext>
                  </a:extLst>
                </a:gridCol>
                <a:gridCol w="1777243">
                  <a:extLst>
                    <a:ext uri="{9D8B030D-6E8A-4147-A177-3AD203B41FA5}">
                      <a16:colId xmlns:a16="http://schemas.microsoft.com/office/drawing/2014/main" val="2566323792"/>
                    </a:ext>
                  </a:extLst>
                </a:gridCol>
              </a:tblGrid>
              <a:tr h="126070">
                <a:tc>
                  <a:txBody>
                    <a:bodyPr/>
                    <a:lstStyle/>
                    <a:p>
                      <a:pPr algn="r" fontAlgn="t"/>
                      <a:r>
                        <a:rPr lang="en-US" sz="800" b="0" i="0" u="none" strike="noStrike">
                          <a:solidFill>
                            <a:srgbClr val="000000"/>
                          </a:solidFill>
                          <a:effectLst/>
                          <a:latin typeface="Times New Roman" panose="02020603050405020304" pitchFamily="18" charset="0"/>
                        </a:rPr>
                        <a:t>0</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A3260"/>
                    </a:solidFill>
                  </a:tcPr>
                </a:tc>
                <a:tc>
                  <a:txBody>
                    <a:bodyPr/>
                    <a:lstStyle/>
                    <a:p>
                      <a:pPr algn="l" rtl="0" fontAlgn="ctr"/>
                      <a:r>
                        <a:rPr lang="en-US" sz="1000" b="1" i="0" u="none" strike="noStrike" dirty="0">
                          <a:solidFill>
                            <a:srgbClr val="FFFFFF"/>
                          </a:solidFill>
                          <a:effectLst/>
                          <a:latin typeface="Times New Roman" panose="02020603050405020304" pitchFamily="18" charset="0"/>
                        </a:rPr>
                        <a:t>TASKS</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A3260"/>
                    </a:solidFill>
                  </a:tcPr>
                </a:tc>
                <a:tc>
                  <a:txBody>
                    <a:bodyPr/>
                    <a:lstStyle/>
                    <a:p>
                      <a:pPr algn="l" rtl="0" fontAlgn="ctr"/>
                      <a:r>
                        <a:rPr lang="en-US" sz="1000" b="1" i="0" u="none" strike="noStrike" dirty="0">
                          <a:solidFill>
                            <a:srgbClr val="FFFFFF"/>
                          </a:solidFill>
                          <a:effectLst/>
                          <a:latin typeface="Times New Roman" panose="02020603050405020304" pitchFamily="18" charset="0"/>
                        </a:rPr>
                        <a:t>PRODUCTS</a:t>
                      </a:r>
                      <a:r>
                        <a:rPr lang="en-US" sz="800" b="1" i="0" u="none" strike="noStrike" dirty="0">
                          <a:solidFill>
                            <a:srgbClr val="FFFFFF"/>
                          </a:solidFill>
                          <a:effectLst/>
                          <a:latin typeface="Times New Roman" panose="02020603050405020304" pitchFamily="18" charset="0"/>
                        </a:rPr>
                        <a:t> (</a:t>
                      </a:r>
                      <a:r>
                        <a:rPr lang="en-US" sz="1000" b="1" i="0" u="none" strike="noStrike" dirty="0">
                          <a:solidFill>
                            <a:srgbClr val="FFFFFF"/>
                          </a:solidFill>
                          <a:effectLst/>
                          <a:latin typeface="Times New Roman" panose="02020603050405020304" pitchFamily="18" charset="0"/>
                        </a:rPr>
                        <a:t>OWNER</a:t>
                      </a:r>
                      <a:r>
                        <a:rPr lang="en-US" sz="800" b="1" i="0" u="none" strike="noStrike" dirty="0">
                          <a:solidFill>
                            <a:srgbClr val="FFFFFF"/>
                          </a:solidFill>
                          <a:effectLst/>
                          <a:latin typeface="Times New Roman" panose="02020603050405020304" pitchFamily="18" charset="0"/>
                        </a:rPr>
                        <a:t>)</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A3260"/>
                    </a:solidFill>
                  </a:tcPr>
                </a:tc>
                <a:tc>
                  <a:txBody>
                    <a:bodyPr/>
                    <a:lstStyle/>
                    <a:p>
                      <a:pPr algn="l" rtl="0" fontAlgn="ctr"/>
                      <a:r>
                        <a:rPr lang="en-US" sz="1000" b="1" i="0" u="none" strike="noStrike" dirty="0">
                          <a:solidFill>
                            <a:srgbClr val="FFFFFF"/>
                          </a:solidFill>
                          <a:effectLst/>
                          <a:latin typeface="Times New Roman" panose="02020603050405020304" pitchFamily="18" charset="0"/>
                        </a:rPr>
                        <a:t>ETA</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A3260"/>
                    </a:solidFill>
                  </a:tcPr>
                </a:tc>
                <a:extLst>
                  <a:ext uri="{0D108BD9-81ED-4DB2-BD59-A6C34878D82A}">
                    <a16:rowId xmlns:a16="http://schemas.microsoft.com/office/drawing/2014/main" val="3764813901"/>
                  </a:ext>
                </a:extLst>
              </a:tr>
              <a:tr h="126070">
                <a:tc gridSpan="4">
                  <a:txBody>
                    <a:bodyPr/>
                    <a:lstStyle/>
                    <a:p>
                      <a:pPr algn="l" rtl="0" fontAlgn="ctr"/>
                      <a:r>
                        <a:rPr lang="en-US" sz="1000" b="1" i="0" u="none" strike="noStrike" dirty="0">
                          <a:solidFill>
                            <a:srgbClr val="000000"/>
                          </a:solidFill>
                          <a:effectLst/>
                          <a:latin typeface="Times New Roman" panose="02020603050405020304" pitchFamily="18" charset="0"/>
                        </a:rPr>
                        <a:t>Implementation</a:t>
                      </a:r>
                      <a:r>
                        <a:rPr lang="en-US" sz="800" b="1" i="0" u="none" strike="noStrike" dirty="0">
                          <a:solidFill>
                            <a:srgbClr val="000000"/>
                          </a:solidFill>
                          <a:effectLst/>
                          <a:latin typeface="Times New Roman" panose="02020603050405020304" pitchFamily="18" charset="0"/>
                        </a:rPr>
                        <a:t> </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01248613"/>
                  </a:ext>
                </a:extLst>
              </a:tr>
              <a:tr h="1633440">
                <a:tc>
                  <a:txBody>
                    <a:bodyPr/>
                    <a:lstStyle/>
                    <a:p>
                      <a:pPr algn="l" rtl="0" fontAlgn="ctr"/>
                      <a:r>
                        <a:rPr lang="en-US" sz="900" b="1" i="0" u="none" strike="noStrike" dirty="0">
                          <a:solidFill>
                            <a:srgbClr val="000000"/>
                          </a:solidFill>
                          <a:effectLst/>
                          <a:latin typeface="Times New Roman" panose="02020603050405020304" pitchFamily="18" charset="0"/>
                        </a:rPr>
                        <a:t>Engaging Stakeholders</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08080"/>
                    </a:solidFill>
                  </a:tcPr>
                </a:tc>
                <a:tc>
                  <a:txBody>
                    <a:bodyPr/>
                    <a:lstStyle/>
                    <a:p>
                      <a:pPr algn="l" rtl="0" fontAlgn="ctr"/>
                      <a:r>
                        <a:rPr lang="en-US" sz="900" b="0" i="0" u="none" strike="noStrike" dirty="0">
                          <a:solidFill>
                            <a:srgbClr val="000000"/>
                          </a:solidFill>
                          <a:effectLst/>
                          <a:latin typeface="Times New Roman" panose="02020603050405020304" pitchFamily="18" charset="0"/>
                        </a:rPr>
                        <a:t>Communication/ Community meetings with providers and clients</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fontAlgn="ctr"/>
                      <a:r>
                        <a:rPr lang="en-US" sz="900" b="0" i="0" u="none" strike="noStrike" dirty="0">
                          <a:solidFill>
                            <a:srgbClr val="000000"/>
                          </a:solidFill>
                          <a:effectLst/>
                          <a:latin typeface="Times New Roman" panose="02020603050405020304" pitchFamily="18" charset="0"/>
                        </a:rPr>
                        <a:t>All DHHS Offices will coordinate and invite Transportation Providers to participate in a meeting to review upcoming changes. DHHS will request feedback from providers on what could be reasonably implemented prior to the next renewal (7/1/2020).</a:t>
                      </a:r>
                      <a:br>
                        <a:rPr lang="en-US" sz="900" b="0" i="0" u="none" strike="noStrike" dirty="0">
                          <a:solidFill>
                            <a:srgbClr val="000000"/>
                          </a:solidFill>
                          <a:effectLst/>
                          <a:latin typeface="Times New Roman" panose="02020603050405020304" pitchFamily="18" charset="0"/>
                        </a:rPr>
                      </a:br>
                      <a:r>
                        <a:rPr lang="en-US" sz="900" b="0" i="0" u="none" strike="noStrike" dirty="0">
                          <a:solidFill>
                            <a:srgbClr val="000000"/>
                          </a:solidFill>
                          <a:effectLst/>
                          <a:latin typeface="Times New Roman" panose="02020603050405020304" pitchFamily="18" charset="0"/>
                        </a:rPr>
                        <a:t>DHHS Offices will coordinate a second meeting to involve recipients of Transportation Services to obtain feedback on upcoming changes.  </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fontAlgn="ctr"/>
                      <a:r>
                        <a:rPr lang="en-US" sz="900" b="0" i="0" u="none" strike="noStrike">
                          <a:solidFill>
                            <a:srgbClr val="000000"/>
                          </a:solidFill>
                          <a:effectLst/>
                          <a:latin typeface="Times New Roman" panose="02020603050405020304" pitchFamily="18" charset="0"/>
                        </a:rPr>
                        <a:t>December 2019</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extLst>
                  <a:ext uri="{0D108BD9-81ED-4DB2-BD59-A6C34878D82A}">
                    <a16:rowId xmlns:a16="http://schemas.microsoft.com/office/drawing/2014/main" val="566279648"/>
                  </a:ext>
                </a:extLst>
              </a:tr>
              <a:tr h="1299486">
                <a:tc>
                  <a:txBody>
                    <a:bodyPr/>
                    <a:lstStyle/>
                    <a:p>
                      <a:pPr algn="l" rtl="0" fontAlgn="ctr"/>
                      <a:r>
                        <a:rPr lang="en-US" sz="900" b="1" i="0" u="none" strike="noStrike">
                          <a:solidFill>
                            <a:srgbClr val="000000"/>
                          </a:solidFill>
                          <a:effectLst/>
                          <a:latin typeface="Times New Roman" panose="02020603050405020304" pitchFamily="18" charset="0"/>
                        </a:rPr>
                        <a:t>Align Safety Measures in all DHHS Transportation Contracts </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08080"/>
                    </a:solidFill>
                  </a:tcPr>
                </a:tc>
                <a:tc>
                  <a:txBody>
                    <a:bodyPr/>
                    <a:lstStyle/>
                    <a:p>
                      <a:pPr algn="l" rtl="0" fontAlgn="ctr"/>
                      <a:r>
                        <a:rPr lang="en-US" sz="900" b="0" i="0" u="none" strike="noStrike" dirty="0">
                          <a:solidFill>
                            <a:srgbClr val="000000"/>
                          </a:solidFill>
                          <a:effectLst/>
                          <a:latin typeface="Times New Roman" panose="02020603050405020304" pitchFamily="18" charset="0"/>
                        </a:rPr>
                        <a:t>Mandatory background check requirements for all drivers, including language to exclude drivers with histories of crimes which were violent, drug related, or sexual in nature;</a:t>
                      </a:r>
                      <a:br>
                        <a:rPr lang="en-US" sz="900" b="0" i="0" u="none" strike="noStrike" dirty="0">
                          <a:solidFill>
                            <a:srgbClr val="000000"/>
                          </a:solidFill>
                          <a:effectLst/>
                          <a:latin typeface="Times New Roman" panose="02020603050405020304" pitchFamily="18" charset="0"/>
                        </a:rPr>
                      </a:br>
                      <a:r>
                        <a:rPr lang="en-US" sz="900" b="0" i="0" u="none" strike="noStrike" dirty="0">
                          <a:solidFill>
                            <a:srgbClr val="000000"/>
                          </a:solidFill>
                          <a:effectLst/>
                          <a:latin typeface="Times New Roman" panose="02020603050405020304" pitchFamily="18" charset="0"/>
                        </a:rPr>
                        <a:t>Requirements surrounding the transportation of child and waiver members to ensure the safety of those most vulnerable populations; and</a:t>
                      </a:r>
                      <a:br>
                        <a:rPr lang="en-US" sz="900" b="0" i="0" u="none" strike="noStrike" dirty="0">
                          <a:solidFill>
                            <a:srgbClr val="000000"/>
                          </a:solidFill>
                          <a:effectLst/>
                          <a:latin typeface="Times New Roman" panose="02020603050405020304" pitchFamily="18" charset="0"/>
                        </a:rPr>
                      </a:br>
                      <a:r>
                        <a:rPr lang="en-US" sz="900" b="0" i="0" u="none" strike="noStrike" dirty="0">
                          <a:solidFill>
                            <a:srgbClr val="000000"/>
                          </a:solidFill>
                          <a:effectLst/>
                          <a:latin typeface="Times New Roman" panose="02020603050405020304" pitchFamily="18" charset="0"/>
                        </a:rPr>
                        <a:t>Mandatory minimum safety requirements for any </a:t>
                      </a:r>
                      <a:r>
                        <a:rPr lang="en-US" sz="900" b="0" i="0" u="none" strike="noStrike">
                          <a:solidFill>
                            <a:srgbClr val="000000"/>
                          </a:solidFill>
                          <a:effectLst/>
                          <a:latin typeface="Times New Roman" panose="02020603050405020304" pitchFamily="18" charset="0"/>
                        </a:rPr>
                        <a:t>vehicle used </a:t>
                      </a:r>
                      <a:r>
                        <a:rPr lang="en-US" sz="900" b="0" i="0" u="none" strike="noStrike" dirty="0">
                          <a:solidFill>
                            <a:srgbClr val="000000"/>
                          </a:solidFill>
                          <a:effectLst/>
                          <a:latin typeface="Times New Roman" panose="02020603050405020304" pitchFamily="18" charset="0"/>
                        </a:rPr>
                        <a:t>to transport clients.</a:t>
                      </a:r>
                      <a:br>
                        <a:rPr lang="en-US" sz="900" b="0" i="0" u="none" strike="noStrike" dirty="0">
                          <a:solidFill>
                            <a:srgbClr val="000000"/>
                          </a:solidFill>
                          <a:effectLst/>
                          <a:latin typeface="Times New Roman" panose="02020603050405020304" pitchFamily="18" charset="0"/>
                        </a:rPr>
                      </a:br>
                      <a:endParaRPr lang="en-US" sz="900" b="0" i="0" u="none" strike="noStrike" dirty="0">
                        <a:solidFill>
                          <a:srgbClr val="000000"/>
                        </a:solidFill>
                        <a:effectLst/>
                        <a:latin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fontAlgn="ctr"/>
                      <a:r>
                        <a:rPr lang="en-US" sz="900" b="0" i="0" u="none" strike="noStrike" dirty="0">
                          <a:solidFill>
                            <a:srgbClr val="000000"/>
                          </a:solidFill>
                          <a:effectLst/>
                          <a:latin typeface="Times New Roman" panose="02020603050405020304" pitchFamily="18" charset="0"/>
                        </a:rPr>
                        <a:t>After receiving feedback from Stakeholders, all DHHS Offices involved with workgroup will determine whether to make changes through an amendment to the existing agreement or implement changes during next renewal on July 1, 2020. </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fontAlgn="ctr"/>
                      <a:r>
                        <a:rPr lang="en-US" sz="900" b="0" i="0" u="none" strike="noStrike">
                          <a:solidFill>
                            <a:srgbClr val="000000"/>
                          </a:solidFill>
                          <a:effectLst/>
                          <a:latin typeface="Times New Roman" panose="02020603050405020304" pitchFamily="18" charset="0"/>
                        </a:rPr>
                        <a:t>Spring 2020 to July 1, 2020</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extLst>
                  <a:ext uri="{0D108BD9-81ED-4DB2-BD59-A6C34878D82A}">
                    <a16:rowId xmlns:a16="http://schemas.microsoft.com/office/drawing/2014/main" val="145145035"/>
                  </a:ext>
                </a:extLst>
              </a:tr>
              <a:tr h="882493">
                <a:tc>
                  <a:txBody>
                    <a:bodyPr/>
                    <a:lstStyle/>
                    <a:p>
                      <a:pPr algn="l" rtl="0" fontAlgn="ctr"/>
                      <a:r>
                        <a:rPr lang="en-US" sz="900" b="1" i="0" u="none" strike="noStrike">
                          <a:solidFill>
                            <a:srgbClr val="000000"/>
                          </a:solidFill>
                          <a:effectLst/>
                          <a:latin typeface="Times New Roman" panose="02020603050405020304" pitchFamily="18" charset="0"/>
                        </a:rPr>
                        <a:t>Align Quality and Performance Measures in all DHHS Transportation Contracts where appropriate</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08080"/>
                    </a:solidFill>
                  </a:tcPr>
                </a:tc>
                <a:tc>
                  <a:txBody>
                    <a:bodyPr/>
                    <a:lstStyle/>
                    <a:p>
                      <a:pPr algn="l" rtl="0" fontAlgn="ctr"/>
                      <a:r>
                        <a:rPr lang="en-US" sz="900" b="0" i="0" u="none" strike="noStrike">
                          <a:solidFill>
                            <a:srgbClr val="000000"/>
                          </a:solidFill>
                          <a:effectLst/>
                          <a:latin typeface="Times New Roman" panose="02020603050405020304" pitchFamily="18" charset="0"/>
                        </a:rPr>
                        <a:t>Contract performance: reliability, timeliness, and customer feedback standards;</a:t>
                      </a:r>
                      <a:br>
                        <a:rPr lang="en-US" sz="900" b="0" i="0" u="none" strike="noStrike">
                          <a:solidFill>
                            <a:srgbClr val="000000"/>
                          </a:solidFill>
                          <a:effectLst/>
                          <a:latin typeface="Times New Roman" panose="02020603050405020304" pitchFamily="18" charset="0"/>
                        </a:rPr>
                      </a:br>
                      <a:r>
                        <a:rPr lang="en-US" sz="900" b="0" i="0" u="none" strike="noStrike">
                          <a:solidFill>
                            <a:srgbClr val="000000"/>
                          </a:solidFill>
                          <a:effectLst/>
                          <a:latin typeface="Times New Roman" panose="02020603050405020304" pitchFamily="18" charset="0"/>
                        </a:rPr>
                        <a:t>Volunteer reimbursement rates;</a:t>
                      </a:r>
                      <a:br>
                        <a:rPr lang="en-US" sz="900" b="0" i="0" u="none" strike="noStrike">
                          <a:solidFill>
                            <a:srgbClr val="000000"/>
                          </a:solidFill>
                          <a:effectLst/>
                          <a:latin typeface="Times New Roman" panose="02020603050405020304" pitchFamily="18" charset="0"/>
                        </a:rPr>
                      </a:br>
                      <a:r>
                        <a:rPr lang="en-US" sz="900" b="0" i="0" u="none" strike="noStrike">
                          <a:solidFill>
                            <a:srgbClr val="000000"/>
                          </a:solidFill>
                          <a:effectLst/>
                          <a:latin typeface="Times New Roman" panose="02020603050405020304" pitchFamily="18" charset="0"/>
                        </a:rPr>
                        <a:t>Contract deliverables for reporting of outcome data; and</a:t>
                      </a:r>
                      <a:br>
                        <a:rPr lang="en-US" sz="900" b="0" i="0" u="none" strike="noStrike">
                          <a:solidFill>
                            <a:srgbClr val="000000"/>
                          </a:solidFill>
                          <a:effectLst/>
                          <a:latin typeface="Times New Roman" panose="02020603050405020304" pitchFamily="18" charset="0"/>
                        </a:rPr>
                      </a:br>
                      <a:r>
                        <a:rPr lang="en-US" sz="900" b="0" i="0" u="none" strike="noStrike">
                          <a:solidFill>
                            <a:srgbClr val="000000"/>
                          </a:solidFill>
                          <a:effectLst/>
                          <a:latin typeface="Times New Roman" panose="02020603050405020304" pitchFamily="18" charset="0"/>
                        </a:rPr>
                        <a:t>Accountability for not meeting performance requirements.</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l" rtl="0" fontAlgn="ctr"/>
                      <a:r>
                        <a:rPr lang="en-US" sz="900" b="0" i="0" u="none" strike="noStrike">
                          <a:solidFill>
                            <a:srgbClr val="000000"/>
                          </a:solidFill>
                          <a:effectLst/>
                          <a:latin typeface="Times New Roman" panose="02020603050405020304" pitchFamily="18" charset="0"/>
                        </a:rPr>
                        <a:t>After receiving feedback from Stakeholders, all DHHS Offices involved with workgroup will determine whether to make changes through an amendment to the existing agreement or implement changes during next renewal on July 1, 2020. </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l" rtl="0" fontAlgn="ctr"/>
                      <a:r>
                        <a:rPr lang="en-US" sz="900" b="0" i="0" u="none" strike="noStrike" dirty="0">
                          <a:solidFill>
                            <a:srgbClr val="000000"/>
                          </a:solidFill>
                          <a:effectLst/>
                          <a:latin typeface="Times New Roman" panose="02020603050405020304" pitchFamily="18" charset="0"/>
                        </a:rPr>
                        <a:t>Spring 2020 to July 1, 2020</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50"/>
                    </a:solidFill>
                  </a:tcPr>
                </a:tc>
                <a:extLst>
                  <a:ext uri="{0D108BD9-81ED-4DB2-BD59-A6C34878D82A}">
                    <a16:rowId xmlns:a16="http://schemas.microsoft.com/office/drawing/2014/main" val="290408235"/>
                  </a:ext>
                </a:extLst>
              </a:tr>
            </a:tbl>
          </a:graphicData>
        </a:graphic>
      </p:graphicFrame>
      <p:sp>
        <p:nvSpPr>
          <p:cNvPr id="4" name="Footer Placeholder 3">
            <a:extLst>
              <a:ext uri="{FF2B5EF4-FFF2-40B4-BE49-F238E27FC236}">
                <a16:creationId xmlns:a16="http://schemas.microsoft.com/office/drawing/2014/main" id="{51A0FE5C-8E6E-4C7A-B537-476CE63AD5D1}"/>
              </a:ext>
            </a:extLst>
          </p:cNvPr>
          <p:cNvSpPr>
            <a:spLocks noGrp="1"/>
          </p:cNvSpPr>
          <p:nvPr>
            <p:ph type="ftr" sz="quarter" idx="11"/>
          </p:nvPr>
        </p:nvSpPr>
        <p:spPr/>
        <p:txBody>
          <a:bodyPr/>
          <a:lstStyle/>
          <a:p>
            <a:r>
              <a:rPr lang="en-US"/>
              <a:t>Maine Department of Health and Human Services</a:t>
            </a:r>
            <a:endParaRPr lang="en-US" dirty="0"/>
          </a:p>
        </p:txBody>
      </p:sp>
      <p:sp>
        <p:nvSpPr>
          <p:cNvPr id="5" name="Slide Number Placeholder 4">
            <a:extLst>
              <a:ext uri="{FF2B5EF4-FFF2-40B4-BE49-F238E27FC236}">
                <a16:creationId xmlns:a16="http://schemas.microsoft.com/office/drawing/2014/main" id="{256165BC-8431-4050-8601-19CFA5A34416}"/>
              </a:ext>
            </a:extLst>
          </p:cNvPr>
          <p:cNvSpPr>
            <a:spLocks noGrp="1"/>
          </p:cNvSpPr>
          <p:nvPr>
            <p:ph type="sldNum" sz="quarter" idx="12"/>
          </p:nvPr>
        </p:nvSpPr>
        <p:spPr/>
        <p:txBody>
          <a:bodyPr/>
          <a:lstStyle/>
          <a:p>
            <a:fld id="{5FD82BC9-63B1-475F-82C3-3D3DE5316FF5}" type="slidenum">
              <a:rPr lang="en-US" smtClean="0"/>
              <a:t>15</a:t>
            </a:fld>
            <a:endParaRPr lang="en-US" dirty="0"/>
          </a:p>
        </p:txBody>
      </p:sp>
      <p:sp>
        <p:nvSpPr>
          <p:cNvPr id="7" name="Text Box 5">
            <a:extLst>
              <a:ext uri="{FF2B5EF4-FFF2-40B4-BE49-F238E27FC236}">
                <a16:creationId xmlns:a16="http://schemas.microsoft.com/office/drawing/2014/main" id="{A7465785-676F-4507-BEB7-DEF14720C23D}"/>
              </a:ext>
            </a:extLst>
          </p:cNvPr>
          <p:cNvSpPr txBox="1">
            <a:spLocks noGrp="1" noChangeArrowheads="1"/>
          </p:cNvSpPr>
          <p:nvPr>
            <p:ph type="title"/>
          </p:nvPr>
        </p:nvSpPr>
        <p:spPr bwMode="auto">
          <a:xfrm>
            <a:off x="0" y="122863"/>
            <a:ext cx="9144000" cy="1446550"/>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defTabSz="685800" eaLnBrk="1" hangingPunct="1">
              <a:defRPr/>
            </a:pPr>
            <a:r>
              <a:rPr lang="en-US" sz="3600" kern="0" dirty="0">
                <a:solidFill>
                  <a:srgbClr val="FFFFFF"/>
                </a:solidFill>
                <a:latin typeface="Times New Roman" panose="02020603050405020304" pitchFamily="18" charset="0"/>
                <a:cs typeface="Times New Roman" panose="02020603050405020304" pitchFamily="18" charset="0"/>
              </a:rPr>
              <a:t>DHHS Transportation Services Initiative</a:t>
            </a:r>
            <a:br>
              <a:rPr lang="en-US" sz="3600" kern="0" dirty="0">
                <a:solidFill>
                  <a:srgbClr val="FFFFFF"/>
                </a:solidFill>
                <a:latin typeface="Times New Roman" panose="02020603050405020304" pitchFamily="18" charset="0"/>
                <a:cs typeface="Times New Roman" panose="02020603050405020304" pitchFamily="18" charset="0"/>
              </a:rPr>
            </a:br>
            <a:r>
              <a:rPr lang="en-US" sz="3600" kern="0" dirty="0">
                <a:solidFill>
                  <a:srgbClr val="FFFFFF"/>
                </a:solidFill>
                <a:latin typeface="Times New Roman" panose="02020603050405020304" pitchFamily="18" charset="0"/>
                <a:cs typeface="Times New Roman" panose="02020603050405020304" pitchFamily="18" charset="0"/>
              </a:rPr>
              <a:t>Dashboard: October 23, 2019</a:t>
            </a: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9333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371600"/>
            <a:ext cx="8839200" cy="2438400"/>
          </a:xfrm>
        </p:spPr>
        <p:txBody>
          <a:bodyPr>
            <a:noAutofit/>
          </a:bodyPr>
          <a:lstStyle/>
          <a:p>
            <a:pPr marL="0" indent="0" algn="ctr">
              <a:buNone/>
            </a:pPr>
            <a:r>
              <a:rPr lang="en-US" sz="4400" dirty="0">
                <a:latin typeface="Times New Roman" panose="02020603050405020304" pitchFamily="18" charset="0"/>
                <a:cs typeface="Times New Roman" panose="02020603050405020304" pitchFamily="18" charset="0"/>
              </a:rPr>
              <a:t>Appendix A</a:t>
            </a:r>
          </a:p>
          <a:p>
            <a:pPr marL="0" indent="0" algn="ctr">
              <a:buNone/>
            </a:pPr>
            <a:r>
              <a:rPr lang="en-US" sz="2800" dirty="0">
                <a:latin typeface="Times New Roman" panose="02020603050405020304" pitchFamily="18" charset="0"/>
                <a:cs typeface="Times New Roman" panose="02020603050405020304" pitchFamily="18" charset="0"/>
              </a:rPr>
              <a:t>Agency Services Detail</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
        <p:nvSpPr>
          <p:cNvPr id="4" name="Text Box 5"/>
          <p:cNvSpPr txBox="1">
            <a:spLocks noChangeArrowheads="1"/>
          </p:cNvSpPr>
          <p:nvPr/>
        </p:nvSpPr>
        <p:spPr bwMode="auto">
          <a:xfrm>
            <a:off x="0" y="-28135"/>
            <a:ext cx="9153378" cy="1446550"/>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defTabSz="685800" eaLnBrk="1" hangingPunct="1">
              <a:defRPr/>
            </a:pPr>
            <a:r>
              <a:rPr lang="en-US" sz="3600" kern="0" dirty="0">
                <a:solidFill>
                  <a:srgbClr val="FFFFFF"/>
                </a:solidFill>
                <a:latin typeface="Times New Roman" panose="02020603050405020304" pitchFamily="18" charset="0"/>
                <a:cs typeface="Times New Roman" panose="02020603050405020304" pitchFamily="18" charset="0"/>
              </a:rPr>
              <a:t>DHHS Transportation Services</a:t>
            </a:r>
          </a:p>
          <a:p>
            <a:pPr algn="ctr" defTabSz="685800" eaLnBrk="1" hangingPunct="1">
              <a:defRPr/>
            </a:pPr>
            <a:endParaRPr lang="en-US" sz="3600" kern="0" dirty="0">
              <a:solidFill>
                <a:srgbClr val="FFFFFF"/>
              </a:solidFill>
              <a:latin typeface="Times New Roman" panose="02020603050405020304" pitchFamily="18" charset="0"/>
              <a:cs typeface="Times New Roman" panose="02020603050405020304" pitchFamily="18" charset="0"/>
            </a:endParaRP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157CBA50-CD0C-49BF-99AE-B3E4F4920365}" type="slidenum">
              <a:rPr lang="en-US" smtClean="0">
                <a:solidFill>
                  <a:prstClr val="black">
                    <a:tint val="75000"/>
                  </a:prstClr>
                </a:solidFill>
              </a:rPr>
              <a:pPr/>
              <a:t>16</a:t>
            </a:fld>
            <a:endParaRPr lang="en-US" dirty="0">
              <a:solidFill>
                <a:prstClr val="black">
                  <a:tint val="75000"/>
                </a:prstClr>
              </a:solidFill>
            </a:endParaRPr>
          </a:p>
        </p:txBody>
      </p:sp>
      <p:sp>
        <p:nvSpPr>
          <p:cNvPr id="5" name="Footer Placeholder 4"/>
          <p:cNvSpPr>
            <a:spLocks noGrp="1"/>
          </p:cNvSpPr>
          <p:nvPr>
            <p:ph type="ftr" sz="quarter" idx="11"/>
          </p:nvPr>
        </p:nvSpPr>
        <p:spPr>
          <a:xfrm>
            <a:off x="2667000" y="6356350"/>
            <a:ext cx="3657600" cy="365125"/>
          </a:xfrm>
        </p:spPr>
        <p:txBody>
          <a:bodyPr/>
          <a:lstStyle/>
          <a:p>
            <a:r>
              <a:rPr lang="en-US" dirty="0">
                <a:solidFill>
                  <a:prstClr val="black">
                    <a:tint val="75000"/>
                  </a:prstClr>
                </a:solidFill>
              </a:rPr>
              <a:t>Maine Department of Health and Human Services</a:t>
            </a:r>
          </a:p>
        </p:txBody>
      </p:sp>
    </p:spTree>
    <p:extLst>
      <p:ext uri="{BB962C8B-B14F-4D97-AF65-F5344CB8AC3E}">
        <p14:creationId xmlns:p14="http://schemas.microsoft.com/office/powerpoint/2010/main" val="3523242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371600"/>
            <a:ext cx="8839200" cy="2438400"/>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DHHS Transportation Services provide transportation to eligible clients to</a:t>
            </a:r>
            <a:r>
              <a:rPr lang="en-US" altLang="en-US" sz="2400" dirty="0">
                <a:latin typeface="Times New Roman" panose="02020603050405020304" pitchFamily="18" charset="0"/>
                <a:cs typeface="Times New Roman" panose="02020603050405020304" pitchFamily="18" charset="0"/>
              </a:rPr>
              <a:t> medical, educational, employment, social, and recreational appointments </a:t>
            </a:r>
            <a:r>
              <a:rPr lang="en-US" sz="2400" dirty="0">
                <a:latin typeface="Times New Roman" panose="02020603050405020304" pitchFamily="18" charset="0"/>
                <a:cs typeface="Times New Roman" panose="02020603050405020304" pitchFamily="18" charset="0"/>
              </a:rPr>
              <a:t>by means of private and/or public vehicles through multiple models across the state. </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Summary of estimated impact:</a:t>
            </a:r>
          </a:p>
          <a:p>
            <a:r>
              <a:rPr lang="en-US" sz="2400" dirty="0">
                <a:latin typeface="Times New Roman" panose="02020603050405020304" pitchFamily="18" charset="0"/>
                <a:cs typeface="Times New Roman" panose="02020603050405020304" pitchFamily="18" charset="0"/>
              </a:rPr>
              <a:t>2.5 million trips per year</a:t>
            </a:r>
          </a:p>
          <a:p>
            <a:r>
              <a:rPr lang="en-US" sz="2400" dirty="0">
                <a:latin typeface="Times New Roman" panose="02020603050405020304" pitchFamily="18" charset="0"/>
                <a:cs typeface="Times New Roman" panose="02020603050405020304" pitchFamily="18" charset="0"/>
              </a:rPr>
              <a:t>55,000 unique individuals per year</a:t>
            </a:r>
          </a:p>
          <a:p>
            <a:r>
              <a:rPr lang="en-US" sz="2400" dirty="0">
                <a:latin typeface="Times New Roman" panose="02020603050405020304" pitchFamily="18" charset="0"/>
                <a:cs typeface="Times New Roman" panose="02020603050405020304" pitchFamily="18" charset="0"/>
              </a:rPr>
              <a:t>$83 million per year ($30 million State General Fund)</a:t>
            </a:r>
          </a:p>
          <a:p>
            <a:r>
              <a:rPr lang="en-US" sz="2400" dirty="0">
                <a:latin typeface="Times New Roman" panose="02020603050405020304" pitchFamily="18" charset="0"/>
                <a:cs typeface="Times New Roman" panose="02020603050405020304" pitchFamily="18" charset="0"/>
              </a:rPr>
              <a:t>95% MaineCare Funds</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
        <p:nvSpPr>
          <p:cNvPr id="4" name="Text Box 5"/>
          <p:cNvSpPr txBox="1">
            <a:spLocks noChangeArrowheads="1"/>
          </p:cNvSpPr>
          <p:nvPr/>
        </p:nvSpPr>
        <p:spPr bwMode="auto">
          <a:xfrm>
            <a:off x="0" y="-28135"/>
            <a:ext cx="9153378" cy="1446550"/>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defTabSz="685800" eaLnBrk="1" hangingPunct="1">
              <a:defRPr/>
            </a:pPr>
            <a:endParaRPr lang="en-US" sz="3600" kern="0" dirty="0">
              <a:solidFill>
                <a:srgbClr val="FFFFFF"/>
              </a:solidFill>
              <a:cs typeface="Arial" panose="020B0604020202020204" pitchFamily="34" charset="0"/>
            </a:endParaRPr>
          </a:p>
          <a:p>
            <a:pPr algn="ctr" defTabSz="685800" eaLnBrk="1" hangingPunct="1">
              <a:defRPr/>
            </a:pPr>
            <a:r>
              <a:rPr lang="en-US" sz="3600" kern="0" dirty="0">
                <a:solidFill>
                  <a:srgbClr val="FFFFFF"/>
                </a:solidFill>
                <a:latin typeface="Times New Roman" panose="02020603050405020304" pitchFamily="18" charset="0"/>
                <a:cs typeface="Times New Roman" panose="02020603050405020304" pitchFamily="18" charset="0"/>
              </a:rPr>
              <a:t>DHHS Transportation Service</a:t>
            </a: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157CBA50-CD0C-49BF-99AE-B3E4F4920365}" type="slidenum">
              <a:rPr lang="en-US" smtClean="0">
                <a:solidFill>
                  <a:prstClr val="black">
                    <a:tint val="75000"/>
                  </a:prstClr>
                </a:solidFill>
              </a:rPr>
              <a:pPr/>
              <a:t>17</a:t>
            </a:fld>
            <a:endParaRPr lang="en-US" dirty="0">
              <a:solidFill>
                <a:prstClr val="black">
                  <a:tint val="75000"/>
                </a:prstClr>
              </a:solidFill>
            </a:endParaRPr>
          </a:p>
        </p:txBody>
      </p:sp>
      <p:sp>
        <p:nvSpPr>
          <p:cNvPr id="5" name="Footer Placeholder 4"/>
          <p:cNvSpPr>
            <a:spLocks noGrp="1"/>
          </p:cNvSpPr>
          <p:nvPr>
            <p:ph type="ftr" sz="quarter" idx="11"/>
          </p:nvPr>
        </p:nvSpPr>
        <p:spPr>
          <a:xfrm>
            <a:off x="2667000" y="6356350"/>
            <a:ext cx="3657600" cy="365125"/>
          </a:xfrm>
        </p:spPr>
        <p:txBody>
          <a:bodyPr/>
          <a:lstStyle/>
          <a:p>
            <a:r>
              <a:rPr lang="en-US" dirty="0">
                <a:solidFill>
                  <a:prstClr val="black">
                    <a:tint val="75000"/>
                  </a:prstClr>
                </a:solidFill>
              </a:rPr>
              <a:t>Maine Department of Health and Human Services</a:t>
            </a:r>
          </a:p>
        </p:txBody>
      </p:sp>
    </p:spTree>
    <p:extLst>
      <p:ext uri="{BB962C8B-B14F-4D97-AF65-F5344CB8AC3E}">
        <p14:creationId xmlns:p14="http://schemas.microsoft.com/office/powerpoint/2010/main" val="2357371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41416"/>
            <a:ext cx="8839200" cy="3506784"/>
          </a:xfrm>
        </p:spPr>
        <p:txBody>
          <a:bodyPr>
            <a:noAutofit/>
          </a:bodyPr>
          <a:lstStyle/>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This service provides transportation to medical services for eligible clients through a brokerage model. The program consists of three transportation brokers that have established call centers for members to call to schedule trips to covered Medicaid/</a:t>
            </a:r>
            <a:r>
              <a:rPr lang="en-US" sz="2400" dirty="0" err="1">
                <a:latin typeface="Times New Roman" panose="02020603050405020304" pitchFamily="18" charset="0"/>
                <a:cs typeface="Times New Roman" panose="02020603050405020304" pitchFamily="18" charset="0"/>
              </a:rPr>
              <a:t>MaineCare</a:t>
            </a:r>
            <a:r>
              <a:rPr lang="en-US" sz="2400" dirty="0">
                <a:latin typeface="Times New Roman" panose="02020603050405020304" pitchFamily="18" charset="0"/>
                <a:cs typeface="Times New Roman" panose="02020603050405020304" pitchFamily="18" charset="0"/>
              </a:rPr>
              <a:t>.  Brokers then assign trips to sub-contracted companies and non-profits to provide the transportation.  </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Brokers are required to utilize the most cost-effective transportation available, meaning brokers start by assigning trips to the least expensive transporter.  If the least expensive transporter cannot do the trip, brokers move to the next least expensive transporter and so on until they find a transporter to complete a trip.  </a:t>
            </a:r>
          </a:p>
          <a:p>
            <a:pPr marL="0" indent="0" algn="ctr">
              <a:buNone/>
              <a:defRPr/>
            </a:pPr>
            <a:endParaRPr lang="en-US" altLang="en-US" sz="2400" dirty="0">
              <a:latin typeface="Times New Roman"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157CBA50-CD0C-49BF-99AE-B3E4F4920365}" type="slidenum">
              <a:rPr lang="en-US" smtClean="0">
                <a:solidFill>
                  <a:prstClr val="black">
                    <a:tint val="75000"/>
                  </a:prstClr>
                </a:solidFill>
              </a:rPr>
              <a:pPr/>
              <a:t>18</a:t>
            </a:fld>
            <a:endParaRPr lang="en-US" dirty="0">
              <a:solidFill>
                <a:prstClr val="black">
                  <a:tint val="75000"/>
                </a:prstClr>
              </a:solidFill>
            </a:endParaRPr>
          </a:p>
        </p:txBody>
      </p:sp>
      <p:sp>
        <p:nvSpPr>
          <p:cNvPr id="5" name="Footer Placeholder 4"/>
          <p:cNvSpPr>
            <a:spLocks noGrp="1"/>
          </p:cNvSpPr>
          <p:nvPr>
            <p:ph type="ftr" sz="quarter" idx="11"/>
          </p:nvPr>
        </p:nvSpPr>
        <p:spPr>
          <a:xfrm>
            <a:off x="2667000" y="6356350"/>
            <a:ext cx="3657600" cy="365125"/>
          </a:xfrm>
        </p:spPr>
        <p:txBody>
          <a:bodyPr/>
          <a:lstStyle/>
          <a:p>
            <a:r>
              <a:rPr lang="en-US" dirty="0">
                <a:solidFill>
                  <a:prstClr val="black">
                    <a:tint val="75000"/>
                  </a:prstClr>
                </a:solidFill>
              </a:rPr>
              <a:t>Maine Department of Health and Human Services</a:t>
            </a:r>
          </a:p>
        </p:txBody>
      </p:sp>
      <p:sp>
        <p:nvSpPr>
          <p:cNvPr id="7" name="Text Box 5">
            <a:extLst>
              <a:ext uri="{FF2B5EF4-FFF2-40B4-BE49-F238E27FC236}">
                <a16:creationId xmlns:a16="http://schemas.microsoft.com/office/drawing/2014/main" id="{64502471-B2C5-4782-A6A4-E33644CD5A6F}"/>
              </a:ext>
            </a:extLst>
          </p:cNvPr>
          <p:cNvSpPr txBox="1">
            <a:spLocks noChangeArrowheads="1"/>
          </p:cNvSpPr>
          <p:nvPr/>
        </p:nvSpPr>
        <p:spPr bwMode="auto">
          <a:xfrm>
            <a:off x="0" y="-28135"/>
            <a:ext cx="9153378" cy="1446550"/>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sz="3600" dirty="0">
              <a:solidFill>
                <a:schemeClr val="bg1"/>
              </a:solidFill>
              <a:latin typeface="Times New Roman" panose="02020603050405020304" pitchFamily="18" charset="0"/>
              <a:cs typeface="Times New Roman" panose="02020603050405020304" pitchFamily="18" charset="0"/>
            </a:endParaRPr>
          </a:p>
          <a:p>
            <a:pPr algn="ctr" eaLnBrk="1" hangingPunct="1"/>
            <a:r>
              <a:rPr lang="en-US" sz="3600" dirty="0">
                <a:solidFill>
                  <a:schemeClr val="bg1"/>
                </a:solidFill>
                <a:latin typeface="Times New Roman" panose="02020603050405020304" pitchFamily="18" charset="0"/>
                <a:cs typeface="Times New Roman" panose="02020603050405020304" pitchFamily="18" charset="0"/>
              </a:rPr>
              <a:t>Office of </a:t>
            </a:r>
            <a:r>
              <a:rPr lang="en-US" sz="3600" dirty="0" err="1">
                <a:solidFill>
                  <a:schemeClr val="bg1"/>
                </a:solidFill>
                <a:latin typeface="Times New Roman" panose="02020603050405020304" pitchFamily="18" charset="0"/>
                <a:cs typeface="Times New Roman" panose="02020603050405020304" pitchFamily="18" charset="0"/>
              </a:rPr>
              <a:t>MaineCare</a:t>
            </a:r>
            <a:r>
              <a:rPr lang="en-US" sz="3600" dirty="0">
                <a:solidFill>
                  <a:schemeClr val="bg1"/>
                </a:solidFill>
                <a:latin typeface="Times New Roman" panose="02020603050405020304" pitchFamily="18" charset="0"/>
                <a:cs typeface="Times New Roman" panose="02020603050405020304" pitchFamily="18" charset="0"/>
              </a:rPr>
              <a:t> Services</a:t>
            </a: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26993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57CBA50-CD0C-49BF-99AE-B3E4F4920365}" type="slidenum">
              <a:rPr lang="en-US" smtClean="0">
                <a:solidFill>
                  <a:prstClr val="black">
                    <a:tint val="75000"/>
                  </a:prstClr>
                </a:solidFill>
              </a:rPr>
              <a:pPr/>
              <a:t>19</a:t>
            </a:fld>
            <a:endParaRPr lang="en-US" dirty="0">
              <a:solidFill>
                <a:prstClr val="black">
                  <a:tint val="75000"/>
                </a:prstClr>
              </a:solidFill>
            </a:endParaRPr>
          </a:p>
        </p:txBody>
      </p:sp>
      <p:sp>
        <p:nvSpPr>
          <p:cNvPr id="5" name="Footer Placeholder 4"/>
          <p:cNvSpPr>
            <a:spLocks noGrp="1"/>
          </p:cNvSpPr>
          <p:nvPr>
            <p:ph type="ftr" sz="quarter" idx="11"/>
          </p:nvPr>
        </p:nvSpPr>
        <p:spPr>
          <a:xfrm>
            <a:off x="2667000" y="6356350"/>
            <a:ext cx="3657600" cy="365125"/>
          </a:xfrm>
        </p:spPr>
        <p:txBody>
          <a:bodyPr/>
          <a:lstStyle/>
          <a:p>
            <a:r>
              <a:rPr lang="en-US" dirty="0">
                <a:solidFill>
                  <a:prstClr val="black">
                    <a:tint val="75000"/>
                  </a:prstClr>
                </a:solidFill>
              </a:rPr>
              <a:t>Maine Department of Health and Human Services</a:t>
            </a:r>
          </a:p>
        </p:txBody>
      </p:sp>
      <p:graphicFrame>
        <p:nvGraphicFramePr>
          <p:cNvPr id="9" name="Content Placeholder 8">
            <a:extLst>
              <a:ext uri="{FF2B5EF4-FFF2-40B4-BE49-F238E27FC236}">
                <a16:creationId xmlns:a16="http://schemas.microsoft.com/office/drawing/2014/main" id="{573C83A0-6090-45B0-BBA9-683A7696F680}"/>
              </a:ext>
            </a:extLst>
          </p:cNvPr>
          <p:cNvGraphicFramePr>
            <a:graphicFrameLocks noGrp="1"/>
          </p:cNvGraphicFramePr>
          <p:nvPr>
            <p:ph idx="1"/>
            <p:extLst>
              <p:ext uri="{D42A27DB-BD31-4B8C-83A1-F6EECF244321}">
                <p14:modId xmlns:p14="http://schemas.microsoft.com/office/powerpoint/2010/main" val="4104669215"/>
              </p:ext>
            </p:extLst>
          </p:nvPr>
        </p:nvGraphicFramePr>
        <p:xfrm>
          <a:off x="457200" y="1371600"/>
          <a:ext cx="8229600" cy="4805676"/>
        </p:xfrm>
        <a:graphic>
          <a:graphicData uri="http://schemas.openxmlformats.org/drawingml/2006/table">
            <a:tbl>
              <a:tblPr firstRow="1" firstCol="1" bandRow="1"/>
              <a:tblGrid>
                <a:gridCol w="2066699">
                  <a:extLst>
                    <a:ext uri="{9D8B030D-6E8A-4147-A177-3AD203B41FA5}">
                      <a16:colId xmlns:a16="http://schemas.microsoft.com/office/drawing/2014/main" val="3500586241"/>
                    </a:ext>
                  </a:extLst>
                </a:gridCol>
                <a:gridCol w="6162901">
                  <a:extLst>
                    <a:ext uri="{9D8B030D-6E8A-4147-A177-3AD203B41FA5}">
                      <a16:colId xmlns:a16="http://schemas.microsoft.com/office/drawing/2014/main" val="2143663913"/>
                    </a:ext>
                  </a:extLst>
                </a:gridCol>
              </a:tblGrid>
              <a:tr h="762000">
                <a:tc>
                  <a:txBody>
                    <a:bodyPr/>
                    <a:lstStyle/>
                    <a:p>
                      <a:pPr marL="0" marR="0">
                        <a:lnSpc>
                          <a:spcPct val="115000"/>
                        </a:lnSpc>
                        <a:spcBef>
                          <a:spcPts val="0"/>
                        </a:spcBef>
                        <a:spcAft>
                          <a:spcPts val="0"/>
                        </a:spcAft>
                      </a:pPr>
                      <a:r>
                        <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Populations Served</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CBAD"/>
                    </a:solidFill>
                  </a:tcPr>
                </a:tc>
                <a:tc>
                  <a:txBody>
                    <a:bodyPr/>
                    <a:lstStyle/>
                    <a:p>
                      <a:pPr marL="0" marR="0">
                        <a:lnSpc>
                          <a:spcPct val="115000"/>
                        </a:lnSpc>
                        <a:spcBef>
                          <a:spcPts val="0"/>
                        </a:spcBef>
                        <a:spcAft>
                          <a:spcPts val="0"/>
                        </a:spcAft>
                      </a:pPr>
                      <a:r>
                        <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Full benefit regular MaineCare Members, Children, and Waiver Members, Sections 18, 19, 20, 21, and 29</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69127329"/>
                  </a:ext>
                </a:extLst>
              </a:tr>
              <a:tr h="373335">
                <a:tc>
                  <a:txBody>
                    <a:bodyPr/>
                    <a:lstStyle/>
                    <a:p>
                      <a:pPr marL="0" marR="0">
                        <a:lnSpc>
                          <a:spcPct val="115000"/>
                        </a:lnSpc>
                        <a:spcBef>
                          <a:spcPts val="0"/>
                        </a:spcBef>
                        <a:spcAft>
                          <a:spcPts val="0"/>
                        </a:spcAft>
                      </a:pPr>
                      <a:r>
                        <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Rides Per Year</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966"/>
                    </a:solidFill>
                  </a:tcPr>
                </a:tc>
                <a:tc>
                  <a:txBody>
                    <a:bodyPr/>
                    <a:lstStyle/>
                    <a:p>
                      <a:pPr marL="0" marR="0">
                        <a:lnSpc>
                          <a:spcPct val="115000"/>
                        </a:lnSpc>
                        <a:spcBef>
                          <a:spcPts val="0"/>
                        </a:spcBef>
                        <a:spcAft>
                          <a:spcPts val="0"/>
                        </a:spcAft>
                      </a:pPr>
                      <a:r>
                        <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Estimated  2.4 million Trips Per Year</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5282387"/>
                  </a:ext>
                </a:extLst>
              </a:tr>
              <a:tr h="922065">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Estimated Number of People Served</a:t>
                      </a:r>
                    </a:p>
                    <a:p>
                      <a:pPr marL="0" marR="0">
                        <a:lnSpc>
                          <a:spcPct val="115000"/>
                        </a:lnSpc>
                        <a:spcBef>
                          <a:spcPts val="0"/>
                        </a:spcBef>
                        <a:spcAft>
                          <a:spcPts val="0"/>
                        </a:spcAft>
                      </a:pPr>
                      <a:endPar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endPar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0"/>
                        </a:spcAft>
                        <a:buClrTx/>
                        <a:buSzTx/>
                        <a:buFontTx/>
                        <a:buNone/>
                        <a:tabLst/>
                        <a:defRPr/>
                      </a:pPr>
                      <a:r>
                        <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Estimated at 13% client utilization rate</a:t>
                      </a:r>
                    </a:p>
                    <a:p>
                      <a:pPr marL="0" marR="0" lvl="0" indent="0" algn="l" defTabSz="914400" rtl="0" eaLnBrk="1" fontAlgn="auto" latinLnBrk="0" hangingPunct="1">
                        <a:lnSpc>
                          <a:spcPct val="115000"/>
                        </a:lnSpc>
                        <a:spcBef>
                          <a:spcPts val="0"/>
                        </a:spcBef>
                        <a:spcAft>
                          <a:spcPts val="0"/>
                        </a:spcAft>
                        <a:buClrTx/>
                        <a:buSzTx/>
                        <a:buFontTx/>
                        <a:buNone/>
                        <a:tabLst/>
                        <a:defRPr/>
                      </a:pPr>
                      <a:r>
                        <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(50,000 unique individuals per fiscal year)</a:t>
                      </a:r>
                    </a:p>
                    <a:p>
                      <a:pPr marL="0" marR="0">
                        <a:lnSpc>
                          <a:spcPct val="115000"/>
                        </a:lnSpc>
                        <a:spcBef>
                          <a:spcPts val="0"/>
                        </a:spcBef>
                        <a:spcAft>
                          <a:spcPts val="0"/>
                        </a:spcAft>
                      </a:pPr>
                      <a:endPar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34600888"/>
                  </a:ext>
                </a:extLst>
              </a:tr>
              <a:tr h="629983">
                <a:tc>
                  <a:txBody>
                    <a:bodyPr/>
                    <a:lstStyle/>
                    <a:p>
                      <a:pPr marL="0" marR="0">
                        <a:lnSpc>
                          <a:spcPct val="115000"/>
                        </a:lnSpc>
                        <a:spcBef>
                          <a:spcPts val="0"/>
                        </a:spcBef>
                        <a:spcAft>
                          <a:spcPts val="0"/>
                        </a:spcAft>
                      </a:pPr>
                      <a:r>
                        <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Vendors</a:t>
                      </a:r>
                    </a:p>
                    <a:p>
                      <a:pPr marL="0" marR="0">
                        <a:lnSpc>
                          <a:spcPct val="115000"/>
                        </a:lnSpc>
                        <a:spcBef>
                          <a:spcPts val="0"/>
                        </a:spcBef>
                        <a:spcAft>
                          <a:spcPts val="0"/>
                        </a:spcAft>
                      </a:pPr>
                      <a:endPar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endPar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endPar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EA9DB"/>
                    </a:solidFill>
                  </a:tcPr>
                </a:tc>
                <a:tc>
                  <a:txBody>
                    <a:bodyPr/>
                    <a:lstStyle/>
                    <a:p>
                      <a:pPr marL="0" marR="0">
                        <a:lnSpc>
                          <a:spcPct val="115000"/>
                        </a:lnSpc>
                        <a:spcBef>
                          <a:spcPts val="0"/>
                        </a:spcBef>
                        <a:spcAft>
                          <a:spcPts val="0"/>
                        </a:spcAft>
                      </a:pPr>
                      <a:r>
                        <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There are three vendors (8 contracts) and hundred of subcontractors:</a:t>
                      </a:r>
                      <a:br>
                        <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400" b="1" kern="1200" dirty="0" err="1">
                          <a:solidFill>
                            <a:srgbClr val="000000"/>
                          </a:solidFill>
                          <a:effectLst/>
                          <a:latin typeface="Times New Roman" panose="02020603050405020304" pitchFamily="18" charset="0"/>
                          <a:ea typeface="+mn-ea"/>
                          <a:cs typeface="Times New Roman" panose="02020603050405020304" pitchFamily="18" charset="0"/>
                        </a:rPr>
                        <a:t>Logisticare</a:t>
                      </a:r>
                      <a:r>
                        <a:rPr lang="en-US" sz="1400" b="1" kern="1200" dirty="0">
                          <a:solidFill>
                            <a:srgbClr val="000000"/>
                          </a:solidFill>
                          <a:effectLst/>
                          <a:latin typeface="Times New Roman" panose="02020603050405020304" pitchFamily="18" charset="0"/>
                          <a:ea typeface="+mn-ea"/>
                          <a:cs typeface="Times New Roman" panose="02020603050405020304" pitchFamily="18" charset="0"/>
                        </a:rPr>
                        <a:t> </a:t>
                      </a:r>
                    </a:p>
                    <a:p>
                      <a:r>
                        <a:rPr lang="en-US" sz="1400" b="1" kern="1200" dirty="0">
                          <a:solidFill>
                            <a:srgbClr val="000000"/>
                          </a:solidFill>
                          <a:effectLst/>
                          <a:latin typeface="Times New Roman" panose="02020603050405020304" pitchFamily="18" charset="0"/>
                          <a:ea typeface="+mn-ea"/>
                          <a:cs typeface="Times New Roman" panose="02020603050405020304" pitchFamily="18" charset="0"/>
                        </a:rPr>
                        <a:t>Penquis CAP, Inc.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rgbClr val="000000"/>
                          </a:solidFill>
                          <a:effectLst/>
                          <a:latin typeface="Times New Roman" panose="02020603050405020304" pitchFamily="18" charset="0"/>
                          <a:ea typeface="+mn-ea"/>
                          <a:cs typeface="Times New Roman" panose="02020603050405020304" pitchFamily="18" charset="0"/>
                        </a:rPr>
                        <a:t>Waldo Community Action Partners</a:t>
                      </a:r>
                    </a:p>
                    <a:p>
                      <a:pPr marL="0" marR="0" lvl="0" indent="0" algn="l" defTabSz="914400" rtl="0" eaLnBrk="1" fontAlgn="auto" latinLnBrk="0" hangingPunct="1">
                        <a:lnSpc>
                          <a:spcPct val="100000"/>
                        </a:lnSpc>
                        <a:spcBef>
                          <a:spcPts val="0"/>
                        </a:spcBef>
                        <a:spcAft>
                          <a:spcPts val="0"/>
                        </a:spcAft>
                        <a:buClrTx/>
                        <a:buSzTx/>
                        <a:buFontTx/>
                        <a:buNone/>
                        <a:tabLst/>
                        <a:defRPr/>
                      </a:pPr>
                      <a:br>
                        <a:rPr lang="en-US" sz="1400" b="1" kern="1200" dirty="0">
                          <a:solidFill>
                            <a:srgbClr val="000000"/>
                          </a:solidFill>
                          <a:effectLst/>
                          <a:latin typeface="Times New Roman" panose="02020603050405020304" pitchFamily="18" charset="0"/>
                          <a:ea typeface="+mn-ea"/>
                          <a:cs typeface="Times New Roman" panose="02020603050405020304" pitchFamily="18" charset="0"/>
                        </a:rPr>
                      </a:br>
                      <a:r>
                        <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Brokers utilize approximately 200 volunteers (combined) to supplement professional transporter capacity.  Volunteers are paid a minimum of 41 cents per mile.  </a:t>
                      </a:r>
                      <a:endParaRPr lang="en-US" sz="1400" b="1" kern="1200" dirty="0">
                        <a:solidFill>
                          <a:srgbClr val="000000"/>
                        </a:solidFill>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85058825"/>
                  </a:ext>
                </a:extLst>
              </a:tr>
              <a:tr h="408537">
                <a:tc>
                  <a:txBody>
                    <a:bodyPr/>
                    <a:lstStyle/>
                    <a:p>
                      <a:pPr marL="0" marR="0">
                        <a:lnSpc>
                          <a:spcPct val="115000"/>
                        </a:lnSpc>
                        <a:spcBef>
                          <a:spcPts val="0"/>
                        </a:spcBef>
                        <a:spcAft>
                          <a:spcPts val="0"/>
                        </a:spcAft>
                      </a:pPr>
                      <a:r>
                        <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Costs</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marL="0" marR="0">
                        <a:lnSpc>
                          <a:spcPct val="115000"/>
                        </a:lnSpc>
                        <a:spcBef>
                          <a:spcPts val="0"/>
                        </a:spcBef>
                        <a:spcAft>
                          <a:spcPts val="0"/>
                        </a:spcAft>
                      </a:pPr>
                      <a:r>
                        <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$78,716,503  Per Year</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8758850"/>
                  </a:ext>
                </a:extLst>
              </a:tr>
              <a:tr h="529081">
                <a:tc>
                  <a:txBody>
                    <a:bodyPr/>
                    <a:lstStyle/>
                    <a:p>
                      <a:pPr marL="0" marR="0">
                        <a:lnSpc>
                          <a:spcPct val="115000"/>
                        </a:lnSpc>
                        <a:spcBef>
                          <a:spcPts val="0"/>
                        </a:spcBef>
                        <a:spcAft>
                          <a:spcPts val="0"/>
                        </a:spcAft>
                      </a:pPr>
                      <a:r>
                        <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Funding Source</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C9C9"/>
                    </a:solidFill>
                  </a:tcPr>
                </a:tc>
                <a:tc>
                  <a:txBody>
                    <a:bodyPr/>
                    <a:lstStyle/>
                    <a:p>
                      <a:pPr marL="0" marR="0">
                        <a:lnSpc>
                          <a:spcPct val="115000"/>
                        </a:lnSpc>
                        <a:spcBef>
                          <a:spcPts val="0"/>
                        </a:spcBef>
                        <a:spcAft>
                          <a:spcPts val="0"/>
                        </a:spcAft>
                      </a:pPr>
                      <a:endPar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State funds and Medicaid funds at FFP rate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16025760"/>
                  </a:ext>
                </a:extLst>
              </a:tr>
            </a:tbl>
          </a:graphicData>
        </a:graphic>
      </p:graphicFrame>
      <p:sp>
        <p:nvSpPr>
          <p:cNvPr id="7" name="Text Box 5">
            <a:extLst>
              <a:ext uri="{FF2B5EF4-FFF2-40B4-BE49-F238E27FC236}">
                <a16:creationId xmlns:a16="http://schemas.microsoft.com/office/drawing/2014/main" id="{2EDD1CFC-66F7-4453-95EC-CEB8887C4A40}"/>
              </a:ext>
            </a:extLst>
          </p:cNvPr>
          <p:cNvSpPr txBox="1">
            <a:spLocks noChangeArrowheads="1"/>
          </p:cNvSpPr>
          <p:nvPr/>
        </p:nvSpPr>
        <p:spPr bwMode="auto">
          <a:xfrm>
            <a:off x="0" y="-28135"/>
            <a:ext cx="9153378" cy="1446550"/>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en-US" sz="3600" dirty="0">
              <a:solidFill>
                <a:schemeClr val="bg1"/>
              </a:solidFill>
              <a:latin typeface="Times New Roman" panose="02020603050405020304" pitchFamily="18" charset="0"/>
              <a:cs typeface="Times New Roman" panose="02020603050405020304" pitchFamily="18" charset="0"/>
            </a:endParaRPr>
          </a:p>
          <a:p>
            <a:pPr algn="ctr" eaLnBrk="1" hangingPunct="1"/>
            <a:r>
              <a:rPr lang="en-US" sz="3600" dirty="0">
                <a:solidFill>
                  <a:schemeClr val="bg1"/>
                </a:solidFill>
                <a:latin typeface="Times New Roman" panose="02020603050405020304" pitchFamily="18" charset="0"/>
                <a:cs typeface="Times New Roman" panose="02020603050405020304" pitchFamily="18" charset="0"/>
              </a:rPr>
              <a:t>Office of </a:t>
            </a:r>
            <a:r>
              <a:rPr lang="en-US" sz="3600" dirty="0" err="1">
                <a:solidFill>
                  <a:schemeClr val="bg1"/>
                </a:solidFill>
                <a:latin typeface="Times New Roman" panose="02020603050405020304" pitchFamily="18" charset="0"/>
                <a:cs typeface="Times New Roman" panose="02020603050405020304" pitchFamily="18" charset="0"/>
              </a:rPr>
              <a:t>MaineCare</a:t>
            </a:r>
            <a:r>
              <a:rPr lang="en-US" sz="3600" dirty="0">
                <a:solidFill>
                  <a:schemeClr val="bg1"/>
                </a:solidFill>
                <a:latin typeface="Times New Roman" panose="02020603050405020304" pitchFamily="18" charset="0"/>
                <a:cs typeface="Times New Roman" panose="02020603050405020304" pitchFamily="18" charset="0"/>
              </a:rPr>
              <a:t> Services</a:t>
            </a: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7068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a:extLst>
              <a:ext uri="{FF2B5EF4-FFF2-40B4-BE49-F238E27FC236}">
                <a16:creationId xmlns:a16="http://schemas.microsoft.com/office/drawing/2014/main" id="{FABEC3BB-E6A6-453B-9803-A229EC0639D4}"/>
              </a:ext>
            </a:extLst>
          </p:cNvPr>
          <p:cNvSpPr txBox="1">
            <a:spLocks noChangeArrowheads="1"/>
          </p:cNvSpPr>
          <p:nvPr/>
        </p:nvSpPr>
        <p:spPr bwMode="auto">
          <a:xfrm>
            <a:off x="-9378" y="76200"/>
            <a:ext cx="9153378" cy="1446550"/>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defTabSz="685800" eaLnBrk="1" hangingPunct="1">
              <a:defRPr/>
            </a:pPr>
            <a:r>
              <a:rPr lang="en-US" sz="3600" kern="0" dirty="0">
                <a:solidFill>
                  <a:srgbClr val="FFFFFF"/>
                </a:solidFill>
                <a:latin typeface="Times New Roman" panose="02020603050405020304" pitchFamily="18" charset="0"/>
                <a:cs typeface="Times New Roman" panose="02020603050405020304" pitchFamily="18" charset="0"/>
              </a:rPr>
              <a:t>DHHS Coordination of Transportation Service Contracts </a:t>
            </a: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6" name="Title 5">
            <a:extLst>
              <a:ext uri="{FF2B5EF4-FFF2-40B4-BE49-F238E27FC236}">
                <a16:creationId xmlns:a16="http://schemas.microsoft.com/office/drawing/2014/main" id="{975E5DF6-AD4B-415A-BD4A-F03945DAF87F}"/>
              </a:ext>
            </a:extLst>
          </p:cNvPr>
          <p:cNvSpPr>
            <a:spLocks noGrp="1"/>
          </p:cNvSpPr>
          <p:nvPr>
            <p:ph type="ctrTitle"/>
          </p:nvPr>
        </p:nvSpPr>
        <p:spPr>
          <a:xfrm>
            <a:off x="681111" y="1519972"/>
            <a:ext cx="7772400" cy="1470025"/>
          </a:xfrm>
        </p:spPr>
        <p:txBody>
          <a:bodyPr>
            <a:normAutofit/>
          </a:bodyPr>
          <a:lstStyle/>
          <a:p>
            <a:pPr algn="l"/>
            <a:r>
              <a:rPr lang="en-US" sz="2800" b="1" dirty="0">
                <a:solidFill>
                  <a:schemeClr val="accent1">
                    <a:lumMod val="75000"/>
                  </a:schemeClr>
                </a:solidFill>
                <a:latin typeface="Times New Roman" panose="02020603050405020304" pitchFamily="18" charset="0"/>
                <a:cs typeface="Times New Roman" panose="02020603050405020304" pitchFamily="18" charset="0"/>
              </a:rPr>
              <a:t>Overview</a:t>
            </a:r>
            <a:r>
              <a:rPr lang="en-US" sz="2800" dirty="0"/>
              <a:t> </a:t>
            </a:r>
            <a:r>
              <a:rPr lang="en-US" sz="2800" b="1" dirty="0">
                <a:solidFill>
                  <a:schemeClr val="accent1">
                    <a:lumMod val="75000"/>
                  </a:schemeClr>
                </a:solidFill>
                <a:latin typeface="Times New Roman" panose="02020603050405020304" pitchFamily="18" charset="0"/>
                <a:cs typeface="Times New Roman" panose="02020603050405020304" pitchFamily="18" charset="0"/>
              </a:rPr>
              <a:t>of the Project</a:t>
            </a:r>
          </a:p>
        </p:txBody>
      </p:sp>
      <p:sp>
        <p:nvSpPr>
          <p:cNvPr id="9" name="Subtitle 8">
            <a:extLst>
              <a:ext uri="{FF2B5EF4-FFF2-40B4-BE49-F238E27FC236}">
                <a16:creationId xmlns:a16="http://schemas.microsoft.com/office/drawing/2014/main" id="{F69BC433-40E4-4D50-9675-269E3384620F}"/>
              </a:ext>
            </a:extLst>
          </p:cNvPr>
          <p:cNvSpPr>
            <a:spLocks noGrp="1"/>
          </p:cNvSpPr>
          <p:nvPr>
            <p:ph type="subTitle" idx="1"/>
          </p:nvPr>
        </p:nvSpPr>
        <p:spPr>
          <a:xfrm>
            <a:off x="1371600" y="2743200"/>
            <a:ext cx="6400800" cy="3352800"/>
          </a:xfrm>
        </p:spPr>
        <p:txBody>
          <a:bodyPr>
            <a:noAutofit/>
          </a:bodyPr>
          <a:lstStyle/>
          <a:p>
            <a:pPr lvl="0" algn="l" fontAlgn="b"/>
            <a:r>
              <a:rPr lang="en-US" sz="2400" dirty="0">
                <a:solidFill>
                  <a:srgbClr val="000000"/>
                </a:solidFill>
                <a:latin typeface="Times New Roman" panose="02020603050405020304" pitchFamily="18" charset="0"/>
                <a:cs typeface="Times New Roman" panose="02020603050405020304" pitchFamily="18" charset="0"/>
              </a:rPr>
              <a:t>In June 2019, the Department organized a workgroup of senior staff from the Office of </a:t>
            </a:r>
            <a:r>
              <a:rPr lang="en-US" sz="2400" dirty="0" err="1">
                <a:solidFill>
                  <a:srgbClr val="000000"/>
                </a:solidFill>
                <a:latin typeface="Times New Roman" panose="02020603050405020304" pitchFamily="18" charset="0"/>
                <a:cs typeface="Times New Roman" panose="02020603050405020304" pitchFamily="18" charset="0"/>
              </a:rPr>
              <a:t>MaineCare</a:t>
            </a:r>
            <a:r>
              <a:rPr lang="en-US" sz="2400" dirty="0">
                <a:solidFill>
                  <a:srgbClr val="000000"/>
                </a:solidFill>
                <a:latin typeface="Times New Roman" panose="02020603050405020304" pitchFamily="18" charset="0"/>
                <a:cs typeface="Times New Roman" panose="02020603050405020304" pitchFamily="18" charset="0"/>
              </a:rPr>
              <a:t> Services, Office of Child and Family Services, Office of Substance Abuse and Mental Health Services, Office of Aging and Disability Services, and DHHS Contract Management to conduct an assessment of Transportation Services, including evaluating the current service array and alignment of services.</a:t>
            </a:r>
          </a:p>
          <a:p>
            <a:pPr lvl="0" algn="l" fontAlgn="b"/>
            <a:r>
              <a:rPr lang="en-US" sz="2800" dirty="0">
                <a:solidFill>
                  <a:srgbClr val="000000"/>
                </a:solidFill>
                <a:latin typeface="Times New Roman" panose="02020603050405020304" pitchFamily="18" charset="0"/>
                <a:cs typeface="Times New Roman" panose="02020603050405020304" pitchFamily="18" charset="0"/>
              </a:rPr>
              <a:t>    </a:t>
            </a:r>
            <a:endParaRPr lang="en-US" sz="2800" dirty="0"/>
          </a:p>
        </p:txBody>
      </p:sp>
      <p:sp>
        <p:nvSpPr>
          <p:cNvPr id="8" name="Footer Placeholder 4">
            <a:extLst>
              <a:ext uri="{FF2B5EF4-FFF2-40B4-BE49-F238E27FC236}">
                <a16:creationId xmlns:a16="http://schemas.microsoft.com/office/drawing/2014/main" id="{75C9BE88-C578-4120-B681-01C7EFB73DDE}"/>
              </a:ext>
            </a:extLst>
          </p:cNvPr>
          <p:cNvSpPr>
            <a:spLocks noGrp="1"/>
          </p:cNvSpPr>
          <p:nvPr>
            <p:ph type="ftr" sz="quarter" idx="11"/>
          </p:nvPr>
        </p:nvSpPr>
        <p:spPr/>
        <p:txBody>
          <a:bodyPr/>
          <a:lstStyle/>
          <a:p>
            <a:r>
              <a:rPr lang="en-US" dirty="0">
                <a:solidFill>
                  <a:prstClr val="black">
                    <a:tint val="75000"/>
                  </a:prstClr>
                </a:solidFill>
              </a:rPr>
              <a:t>Maine Department of Health and Human Services</a:t>
            </a:r>
          </a:p>
        </p:txBody>
      </p:sp>
      <p:sp>
        <p:nvSpPr>
          <p:cNvPr id="10" name="Slide Number Placeholder 1">
            <a:extLst>
              <a:ext uri="{FF2B5EF4-FFF2-40B4-BE49-F238E27FC236}">
                <a16:creationId xmlns:a16="http://schemas.microsoft.com/office/drawing/2014/main" id="{D95C4411-B3E6-4A8B-8D1F-2F340AB3ABFA}"/>
              </a:ext>
            </a:extLst>
          </p:cNvPr>
          <p:cNvSpPr>
            <a:spLocks noGrp="1"/>
          </p:cNvSpPr>
          <p:nvPr>
            <p:ph type="sldNum" sz="quarter" idx="12"/>
          </p:nvPr>
        </p:nvSpPr>
        <p:spPr/>
        <p:txBody>
          <a:bodyPr/>
          <a:lstStyle/>
          <a:p>
            <a:fld id="{157CBA50-CD0C-49BF-99AE-B3E4F4920365}" type="slidenum">
              <a:rPr lang="en-US" smtClean="0">
                <a:solidFill>
                  <a:prstClr val="black">
                    <a:tint val="75000"/>
                  </a:prstClr>
                </a:solidFill>
              </a:rPr>
              <a:pPr/>
              <a:t>2</a:t>
            </a:fld>
            <a:endParaRPr lang="en-US" dirty="0">
              <a:solidFill>
                <a:prstClr val="black">
                  <a:tint val="75000"/>
                </a:prstClr>
              </a:solidFill>
            </a:endParaRPr>
          </a:p>
        </p:txBody>
      </p:sp>
    </p:spTree>
    <p:extLst>
      <p:ext uri="{BB962C8B-B14F-4D97-AF65-F5344CB8AC3E}">
        <p14:creationId xmlns:p14="http://schemas.microsoft.com/office/powerpoint/2010/main" val="13694205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5E9EE941-6418-4D8F-BA60-489A462C0A25}"/>
              </a:ext>
            </a:extLst>
          </p:cNvPr>
          <p:cNvPicPr>
            <a:picLocks noGrp="1" noChangeAspect="1"/>
          </p:cNvPicPr>
          <p:nvPr>
            <p:ph idx="1"/>
          </p:nvPr>
        </p:nvPicPr>
        <p:blipFill>
          <a:blip r:embed="rId2"/>
          <a:stretch>
            <a:fillRect/>
          </a:stretch>
        </p:blipFill>
        <p:spPr>
          <a:xfrm>
            <a:off x="1507483" y="1600200"/>
            <a:ext cx="6129033" cy="4525963"/>
          </a:xfrm>
          <a:prstGeom prst="rect">
            <a:avLst/>
          </a:prstGeom>
        </p:spPr>
      </p:pic>
      <p:sp>
        <p:nvSpPr>
          <p:cNvPr id="4" name="Footer Placeholder 3">
            <a:extLst>
              <a:ext uri="{FF2B5EF4-FFF2-40B4-BE49-F238E27FC236}">
                <a16:creationId xmlns:a16="http://schemas.microsoft.com/office/drawing/2014/main" id="{AA83DA93-9C5D-4358-9239-E2AA4747DC4E}"/>
              </a:ext>
            </a:extLst>
          </p:cNvPr>
          <p:cNvSpPr>
            <a:spLocks noGrp="1"/>
          </p:cNvSpPr>
          <p:nvPr>
            <p:ph type="ftr" sz="quarter" idx="11"/>
          </p:nvPr>
        </p:nvSpPr>
        <p:spPr/>
        <p:txBody>
          <a:bodyPr/>
          <a:lstStyle/>
          <a:p>
            <a:r>
              <a:rPr lang="en-US"/>
              <a:t>Maine Department of Health and Human Services</a:t>
            </a:r>
            <a:endParaRPr lang="en-US" dirty="0"/>
          </a:p>
        </p:txBody>
      </p:sp>
      <p:sp>
        <p:nvSpPr>
          <p:cNvPr id="5" name="Slide Number Placeholder 4">
            <a:extLst>
              <a:ext uri="{FF2B5EF4-FFF2-40B4-BE49-F238E27FC236}">
                <a16:creationId xmlns:a16="http://schemas.microsoft.com/office/drawing/2014/main" id="{9F51D279-A19F-4975-8F1E-2B9D3DCCAC9A}"/>
              </a:ext>
            </a:extLst>
          </p:cNvPr>
          <p:cNvSpPr>
            <a:spLocks noGrp="1"/>
          </p:cNvSpPr>
          <p:nvPr>
            <p:ph type="sldNum" sz="quarter" idx="12"/>
          </p:nvPr>
        </p:nvSpPr>
        <p:spPr/>
        <p:txBody>
          <a:bodyPr/>
          <a:lstStyle/>
          <a:p>
            <a:fld id="{5FD82BC9-63B1-475F-82C3-3D3DE5316FF5}" type="slidenum">
              <a:rPr lang="en-US" smtClean="0"/>
              <a:t>20</a:t>
            </a:fld>
            <a:endParaRPr lang="en-US" dirty="0"/>
          </a:p>
        </p:txBody>
      </p:sp>
      <p:sp>
        <p:nvSpPr>
          <p:cNvPr id="7" name="Text Box 5">
            <a:extLst>
              <a:ext uri="{FF2B5EF4-FFF2-40B4-BE49-F238E27FC236}">
                <a16:creationId xmlns:a16="http://schemas.microsoft.com/office/drawing/2014/main" id="{2CADEE0F-2021-45C7-881F-F454A665CD29}"/>
              </a:ext>
            </a:extLst>
          </p:cNvPr>
          <p:cNvSpPr txBox="1">
            <a:spLocks noGrp="1" noChangeArrowheads="1"/>
          </p:cNvSpPr>
          <p:nvPr>
            <p:ph type="title"/>
          </p:nvPr>
        </p:nvSpPr>
        <p:spPr bwMode="auto">
          <a:xfrm>
            <a:off x="0" y="122863"/>
            <a:ext cx="9144000" cy="1446550"/>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3600" dirty="0">
                <a:solidFill>
                  <a:schemeClr val="bg1"/>
                </a:solidFill>
                <a:latin typeface="Times New Roman" panose="02020603050405020304" pitchFamily="18" charset="0"/>
                <a:cs typeface="Times New Roman" panose="02020603050405020304" pitchFamily="18" charset="0"/>
              </a:rPr>
              <a:t>Office of </a:t>
            </a:r>
            <a:r>
              <a:rPr lang="en-US" sz="3600" dirty="0" err="1">
                <a:solidFill>
                  <a:schemeClr val="bg1"/>
                </a:solidFill>
                <a:latin typeface="Times New Roman" panose="02020603050405020304" pitchFamily="18" charset="0"/>
                <a:cs typeface="Times New Roman" panose="02020603050405020304" pitchFamily="18" charset="0"/>
              </a:rPr>
              <a:t>MaineCare</a:t>
            </a:r>
            <a:r>
              <a:rPr lang="en-US" sz="3600" dirty="0">
                <a:solidFill>
                  <a:schemeClr val="bg1"/>
                </a:solidFill>
                <a:latin typeface="Times New Roman" panose="02020603050405020304" pitchFamily="18" charset="0"/>
                <a:cs typeface="Times New Roman" panose="02020603050405020304" pitchFamily="18" charset="0"/>
              </a:rPr>
              <a:t> Services</a:t>
            </a:r>
            <a:br>
              <a:rPr lang="en-US" sz="3600" dirty="0">
                <a:solidFill>
                  <a:schemeClr val="bg1"/>
                </a:solidFill>
                <a:latin typeface="Times New Roman" panose="02020603050405020304" pitchFamily="18" charset="0"/>
                <a:cs typeface="Times New Roman" panose="02020603050405020304" pitchFamily="18" charset="0"/>
              </a:rPr>
            </a:br>
            <a:r>
              <a:rPr lang="en-US" sz="3600" dirty="0">
                <a:solidFill>
                  <a:schemeClr val="bg1"/>
                </a:solidFill>
                <a:latin typeface="Times New Roman" panose="02020603050405020304" pitchFamily="18" charset="0"/>
                <a:cs typeface="Times New Roman" panose="02020603050405020304" pitchFamily="18" charset="0"/>
              </a:rPr>
              <a:t>NET Complaints Graph</a:t>
            </a: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41231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6E4E7947-F505-4376-A830-2347B2D98E74}"/>
              </a:ext>
            </a:extLst>
          </p:cNvPr>
          <p:cNvPicPr>
            <a:picLocks noGrp="1" noChangeAspect="1"/>
          </p:cNvPicPr>
          <p:nvPr>
            <p:ph idx="1"/>
          </p:nvPr>
        </p:nvPicPr>
        <p:blipFill>
          <a:blip r:embed="rId2"/>
          <a:stretch>
            <a:fillRect/>
          </a:stretch>
        </p:blipFill>
        <p:spPr>
          <a:xfrm>
            <a:off x="2667000" y="1752600"/>
            <a:ext cx="6019800" cy="3590880"/>
          </a:xfrm>
          <a:prstGeom prst="rect">
            <a:avLst/>
          </a:prstGeom>
        </p:spPr>
      </p:pic>
      <p:sp>
        <p:nvSpPr>
          <p:cNvPr id="4" name="Footer Placeholder 3">
            <a:extLst>
              <a:ext uri="{FF2B5EF4-FFF2-40B4-BE49-F238E27FC236}">
                <a16:creationId xmlns:a16="http://schemas.microsoft.com/office/drawing/2014/main" id="{4769C5CF-2B24-40C2-BEC7-D7487AFB9081}"/>
              </a:ext>
            </a:extLst>
          </p:cNvPr>
          <p:cNvSpPr>
            <a:spLocks noGrp="1"/>
          </p:cNvSpPr>
          <p:nvPr>
            <p:ph type="ftr" sz="quarter" idx="11"/>
          </p:nvPr>
        </p:nvSpPr>
        <p:spPr/>
        <p:txBody>
          <a:bodyPr/>
          <a:lstStyle/>
          <a:p>
            <a:r>
              <a:rPr lang="en-US"/>
              <a:t>Maine Department of Health and Human Services</a:t>
            </a:r>
            <a:endParaRPr lang="en-US" dirty="0"/>
          </a:p>
        </p:txBody>
      </p:sp>
      <p:sp>
        <p:nvSpPr>
          <p:cNvPr id="5" name="Slide Number Placeholder 4">
            <a:extLst>
              <a:ext uri="{FF2B5EF4-FFF2-40B4-BE49-F238E27FC236}">
                <a16:creationId xmlns:a16="http://schemas.microsoft.com/office/drawing/2014/main" id="{F189210F-214E-4BEC-AAF3-F155BA244827}"/>
              </a:ext>
            </a:extLst>
          </p:cNvPr>
          <p:cNvSpPr>
            <a:spLocks noGrp="1"/>
          </p:cNvSpPr>
          <p:nvPr>
            <p:ph type="sldNum" sz="quarter" idx="12"/>
          </p:nvPr>
        </p:nvSpPr>
        <p:spPr/>
        <p:txBody>
          <a:bodyPr/>
          <a:lstStyle/>
          <a:p>
            <a:fld id="{5FD82BC9-63B1-475F-82C3-3D3DE5316FF5}" type="slidenum">
              <a:rPr lang="en-US" smtClean="0"/>
              <a:t>21</a:t>
            </a:fld>
            <a:endParaRPr lang="en-US" dirty="0"/>
          </a:p>
        </p:txBody>
      </p:sp>
      <p:graphicFrame>
        <p:nvGraphicFramePr>
          <p:cNvPr id="8" name="Table 7">
            <a:extLst>
              <a:ext uri="{FF2B5EF4-FFF2-40B4-BE49-F238E27FC236}">
                <a16:creationId xmlns:a16="http://schemas.microsoft.com/office/drawing/2014/main" id="{0F6FC464-E836-491D-A260-9F5345DDA7A3}"/>
              </a:ext>
            </a:extLst>
          </p:cNvPr>
          <p:cNvGraphicFramePr>
            <a:graphicFrameLocks noGrp="1"/>
          </p:cNvGraphicFramePr>
          <p:nvPr>
            <p:extLst>
              <p:ext uri="{D42A27DB-BD31-4B8C-83A1-F6EECF244321}">
                <p14:modId xmlns:p14="http://schemas.microsoft.com/office/powerpoint/2010/main" val="32679961"/>
              </p:ext>
            </p:extLst>
          </p:nvPr>
        </p:nvGraphicFramePr>
        <p:xfrm>
          <a:off x="484632" y="2020824"/>
          <a:ext cx="1874520" cy="3154680"/>
        </p:xfrm>
        <a:graphic>
          <a:graphicData uri="http://schemas.openxmlformats.org/drawingml/2006/table">
            <a:tbl>
              <a:tblPr/>
              <a:tblGrid>
                <a:gridCol w="1874520">
                  <a:extLst>
                    <a:ext uri="{9D8B030D-6E8A-4147-A177-3AD203B41FA5}">
                      <a16:colId xmlns:a16="http://schemas.microsoft.com/office/drawing/2014/main" val="2188659658"/>
                    </a:ext>
                  </a:extLst>
                </a:gridCol>
              </a:tblGrid>
              <a:tr h="3154680">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681125738"/>
                  </a:ext>
                </a:extLst>
              </a:tr>
            </a:tbl>
          </a:graphicData>
        </a:graphic>
      </p:graphicFrame>
      <p:pic>
        <p:nvPicPr>
          <p:cNvPr id="11" name="Picture 10">
            <a:extLst>
              <a:ext uri="{FF2B5EF4-FFF2-40B4-BE49-F238E27FC236}">
                <a16:creationId xmlns:a16="http://schemas.microsoft.com/office/drawing/2014/main" id="{B64E4EA2-FBDD-4D40-8C3B-C665B2BCA7A2}"/>
              </a:ext>
            </a:extLst>
          </p:cNvPr>
          <p:cNvPicPr>
            <a:picLocks noChangeAspect="1"/>
          </p:cNvPicPr>
          <p:nvPr/>
        </p:nvPicPr>
        <p:blipFill>
          <a:blip r:embed="rId3"/>
          <a:stretch>
            <a:fillRect/>
          </a:stretch>
        </p:blipFill>
        <p:spPr>
          <a:xfrm>
            <a:off x="484633" y="1802800"/>
            <a:ext cx="1874519" cy="3372704"/>
          </a:xfrm>
          <a:prstGeom prst="rect">
            <a:avLst/>
          </a:prstGeom>
        </p:spPr>
      </p:pic>
      <p:sp>
        <p:nvSpPr>
          <p:cNvPr id="12" name="Text Box 5">
            <a:extLst>
              <a:ext uri="{FF2B5EF4-FFF2-40B4-BE49-F238E27FC236}">
                <a16:creationId xmlns:a16="http://schemas.microsoft.com/office/drawing/2014/main" id="{62958020-A6ED-43B2-8AF3-440FEEFA65C3}"/>
              </a:ext>
            </a:extLst>
          </p:cNvPr>
          <p:cNvSpPr txBox="1">
            <a:spLocks noGrp="1" noChangeArrowheads="1"/>
          </p:cNvSpPr>
          <p:nvPr>
            <p:ph type="title"/>
          </p:nvPr>
        </p:nvSpPr>
        <p:spPr bwMode="auto">
          <a:xfrm>
            <a:off x="0" y="122863"/>
            <a:ext cx="9144000" cy="1446550"/>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3600" dirty="0" err="1">
                <a:solidFill>
                  <a:schemeClr val="bg1"/>
                </a:solidFill>
                <a:latin typeface="Times New Roman" panose="02020603050405020304" pitchFamily="18" charset="0"/>
                <a:cs typeface="Times New Roman" panose="02020603050405020304" pitchFamily="18" charset="0"/>
              </a:rPr>
              <a:t>MaineCare</a:t>
            </a:r>
            <a:r>
              <a:rPr lang="en-US" sz="3600" dirty="0">
                <a:solidFill>
                  <a:schemeClr val="bg1"/>
                </a:solidFill>
                <a:latin typeface="Times New Roman" panose="02020603050405020304" pitchFamily="18" charset="0"/>
                <a:cs typeface="Times New Roman" panose="02020603050405020304" pitchFamily="18" charset="0"/>
              </a:rPr>
              <a:t> Non-Emergency Transportation</a:t>
            </a:r>
            <a:br>
              <a:rPr lang="en-US" sz="3600" dirty="0">
                <a:solidFill>
                  <a:schemeClr val="bg1"/>
                </a:solidFill>
                <a:latin typeface="Times New Roman" panose="02020603050405020304" pitchFamily="18" charset="0"/>
                <a:cs typeface="Times New Roman" panose="02020603050405020304" pitchFamily="18" charset="0"/>
              </a:rPr>
            </a:br>
            <a:r>
              <a:rPr lang="en-US" sz="3600">
                <a:solidFill>
                  <a:schemeClr val="bg1"/>
                </a:solidFill>
                <a:latin typeface="Times New Roman" panose="02020603050405020304" pitchFamily="18" charset="0"/>
                <a:cs typeface="Times New Roman" panose="02020603050405020304" pitchFamily="18" charset="0"/>
              </a:rPr>
              <a:t>Quarter 3 Performance Statistics-Year 2019</a:t>
            </a:r>
            <a:endParaRPr lang="en-US" sz="3600" dirty="0">
              <a:solidFill>
                <a:schemeClr val="bg1"/>
              </a:solidFill>
              <a:latin typeface="Times New Roman" panose="02020603050405020304" pitchFamily="18" charset="0"/>
              <a:cs typeface="Times New Roman" panose="02020603050405020304" pitchFamily="18" charset="0"/>
            </a:endParaRP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9282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8839200" cy="4756150"/>
          </a:xfrm>
        </p:spPr>
        <p:txBody>
          <a:bodyPr>
            <a:noAutofit/>
          </a:bodyPr>
          <a:lstStyle/>
          <a:p>
            <a:pPr marL="0" indent="0">
              <a:buNone/>
              <a:defRPr/>
            </a:pPr>
            <a:r>
              <a:rPr lang="en-US" altLang="en-US" sz="2400" dirty="0">
                <a:latin typeface="Times New Roman" panose="02020603050405020304" pitchFamily="18" charset="0"/>
                <a:cs typeface="Times New Roman" panose="02020603050405020304" pitchFamily="18" charset="0"/>
              </a:rPr>
              <a:t>SAMHS contracts cover transportation services for Section 17 clients to educational, employment, social, and recreational appointments in the most rural areas of the state. Transportation must be initiated by either the client or their Section 17 Provider.  Providers are also asked to provide annual outreach to regional mental health agencies and consumer education around which transportation options are the least expensive.</a:t>
            </a:r>
          </a:p>
          <a:p>
            <a:pPr marL="0" indent="0">
              <a:buNone/>
              <a:defRPr/>
            </a:pPr>
            <a:endParaRPr lang="en-US" altLang="en-US" sz="2400" dirty="0">
              <a:latin typeface="Times New Roman" panose="02020603050405020304" pitchFamily="18" charset="0"/>
              <a:cs typeface="Times New Roman" panose="02020603050405020304" pitchFamily="18" charset="0"/>
            </a:endParaRPr>
          </a:p>
          <a:p>
            <a:pPr marL="0" indent="0">
              <a:buNone/>
              <a:defRPr/>
            </a:pPr>
            <a:r>
              <a:rPr lang="en-US" sz="2400" dirty="0">
                <a:latin typeface="Times New Roman" panose="02020603050405020304" pitchFamily="18" charset="0"/>
                <a:cs typeface="Times New Roman" panose="02020603050405020304" pitchFamily="18" charset="0"/>
              </a:rPr>
              <a:t>SAMHS contracts reimburse for travel to appointments, where either the client is not eligible for the </a:t>
            </a:r>
            <a:r>
              <a:rPr lang="en-US" sz="2400" dirty="0" err="1">
                <a:latin typeface="Times New Roman" panose="02020603050405020304" pitchFamily="18" charset="0"/>
                <a:cs typeface="Times New Roman" panose="02020603050405020304" pitchFamily="18" charset="0"/>
              </a:rPr>
              <a:t>MaineCare</a:t>
            </a:r>
            <a:r>
              <a:rPr lang="en-US" sz="2400" dirty="0">
                <a:latin typeface="Times New Roman" panose="02020603050405020304" pitchFamily="18" charset="0"/>
                <a:cs typeface="Times New Roman" panose="02020603050405020304" pitchFamily="18" charset="0"/>
              </a:rPr>
              <a:t> NET program or the purpose of the ride is not reimbursable by the </a:t>
            </a:r>
            <a:r>
              <a:rPr lang="en-US" sz="2400" dirty="0" err="1">
                <a:latin typeface="Times New Roman" panose="02020603050405020304" pitchFamily="18" charset="0"/>
                <a:cs typeface="Times New Roman" panose="02020603050405020304" pitchFamily="18" charset="0"/>
              </a:rPr>
              <a:t>MaineCare</a:t>
            </a:r>
            <a:r>
              <a:rPr lang="en-US" sz="2400" dirty="0">
                <a:latin typeface="Times New Roman" panose="02020603050405020304" pitchFamily="18" charset="0"/>
                <a:cs typeface="Times New Roman" panose="02020603050405020304" pitchFamily="18" charset="0"/>
              </a:rPr>
              <a:t> NET program. </a:t>
            </a:r>
            <a:endParaRPr lang="en-US" alt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4" name="Text Box 5"/>
          <p:cNvSpPr txBox="1">
            <a:spLocks noChangeArrowheads="1"/>
          </p:cNvSpPr>
          <p:nvPr/>
        </p:nvSpPr>
        <p:spPr bwMode="auto">
          <a:xfrm>
            <a:off x="0" y="-28135"/>
            <a:ext cx="9153378" cy="1446550"/>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3600" dirty="0">
                <a:solidFill>
                  <a:schemeClr val="bg1"/>
                </a:solidFill>
                <a:latin typeface="Times New Roman" panose="02020603050405020304" pitchFamily="18" charset="0"/>
                <a:cs typeface="Times New Roman" panose="02020603050405020304" pitchFamily="18" charset="0"/>
              </a:rPr>
              <a:t>Office of Substance Abuse and </a:t>
            </a:r>
          </a:p>
          <a:p>
            <a:pPr algn="ctr" eaLnBrk="1" hangingPunct="1"/>
            <a:r>
              <a:rPr lang="en-US" sz="3600" dirty="0">
                <a:solidFill>
                  <a:schemeClr val="bg1"/>
                </a:solidFill>
                <a:latin typeface="Times New Roman" panose="02020603050405020304" pitchFamily="18" charset="0"/>
                <a:cs typeface="Times New Roman" panose="02020603050405020304" pitchFamily="18" charset="0"/>
              </a:rPr>
              <a:t>Mental Health Services</a:t>
            </a: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157CBA50-CD0C-49BF-99AE-B3E4F4920365}" type="slidenum">
              <a:rPr lang="en-US" smtClean="0">
                <a:solidFill>
                  <a:prstClr val="black">
                    <a:tint val="75000"/>
                  </a:prstClr>
                </a:solidFill>
              </a:rPr>
              <a:pPr/>
              <a:t>22</a:t>
            </a:fld>
            <a:endParaRPr lang="en-US" dirty="0">
              <a:solidFill>
                <a:prstClr val="black">
                  <a:tint val="75000"/>
                </a:prstClr>
              </a:solidFill>
            </a:endParaRPr>
          </a:p>
        </p:txBody>
      </p:sp>
      <p:sp>
        <p:nvSpPr>
          <p:cNvPr id="5" name="Footer Placeholder 4"/>
          <p:cNvSpPr>
            <a:spLocks noGrp="1"/>
          </p:cNvSpPr>
          <p:nvPr>
            <p:ph type="ftr" sz="quarter" idx="11"/>
          </p:nvPr>
        </p:nvSpPr>
        <p:spPr>
          <a:xfrm>
            <a:off x="2667000" y="6356350"/>
            <a:ext cx="3657600" cy="365125"/>
          </a:xfrm>
        </p:spPr>
        <p:txBody>
          <a:bodyPr/>
          <a:lstStyle/>
          <a:p>
            <a:r>
              <a:rPr lang="en-US" dirty="0">
                <a:solidFill>
                  <a:prstClr val="black">
                    <a:tint val="75000"/>
                  </a:prstClr>
                </a:solidFill>
              </a:rPr>
              <a:t>Maine Department of Health and Human Services</a:t>
            </a:r>
          </a:p>
        </p:txBody>
      </p:sp>
    </p:spTree>
    <p:extLst>
      <p:ext uri="{BB962C8B-B14F-4D97-AF65-F5344CB8AC3E}">
        <p14:creationId xmlns:p14="http://schemas.microsoft.com/office/powerpoint/2010/main" val="8398255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p:cNvSpPr txBox="1">
            <a:spLocks noChangeArrowheads="1"/>
          </p:cNvSpPr>
          <p:nvPr/>
        </p:nvSpPr>
        <p:spPr bwMode="auto">
          <a:xfrm>
            <a:off x="0" y="-28135"/>
            <a:ext cx="9153378" cy="1446550"/>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3600" dirty="0">
                <a:solidFill>
                  <a:schemeClr val="bg1"/>
                </a:solidFill>
                <a:latin typeface="Times New Roman" panose="02020603050405020304" pitchFamily="18" charset="0"/>
                <a:cs typeface="Times New Roman" panose="02020603050405020304" pitchFamily="18" charset="0"/>
              </a:rPr>
              <a:t>Office of Substance Abuse and Mental Health</a:t>
            </a:r>
          </a:p>
          <a:p>
            <a:pPr algn="ctr" eaLnBrk="1" hangingPunct="1"/>
            <a:r>
              <a:rPr lang="en-US" sz="3600" dirty="0">
                <a:solidFill>
                  <a:schemeClr val="bg1"/>
                </a:solidFill>
                <a:latin typeface="Times New Roman" panose="02020603050405020304" pitchFamily="18" charset="0"/>
                <a:cs typeface="Times New Roman" panose="02020603050405020304" pitchFamily="18" charset="0"/>
              </a:rPr>
              <a:t>Services Client Transportation</a:t>
            </a:r>
            <a:endParaRPr lang="en-US" sz="1600" dirty="0">
              <a:solidFill>
                <a:schemeClr val="bg1"/>
              </a:solidFill>
              <a:latin typeface="Times New Roman" panose="02020603050405020304" pitchFamily="18" charset="0"/>
              <a:cs typeface="Times New Roman" panose="02020603050405020304" pitchFamily="18" charset="0"/>
            </a:endParaRP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157CBA50-CD0C-49BF-99AE-B3E4F4920365}" type="slidenum">
              <a:rPr lang="en-US" smtClean="0">
                <a:solidFill>
                  <a:prstClr val="black">
                    <a:tint val="75000"/>
                  </a:prstClr>
                </a:solidFill>
              </a:rPr>
              <a:pPr/>
              <a:t>23</a:t>
            </a:fld>
            <a:endParaRPr lang="en-US" dirty="0">
              <a:solidFill>
                <a:prstClr val="black">
                  <a:tint val="75000"/>
                </a:prstClr>
              </a:solidFill>
            </a:endParaRPr>
          </a:p>
        </p:txBody>
      </p:sp>
      <p:sp>
        <p:nvSpPr>
          <p:cNvPr id="5" name="Footer Placeholder 4"/>
          <p:cNvSpPr>
            <a:spLocks noGrp="1"/>
          </p:cNvSpPr>
          <p:nvPr>
            <p:ph type="ftr" sz="quarter" idx="11"/>
          </p:nvPr>
        </p:nvSpPr>
        <p:spPr>
          <a:xfrm>
            <a:off x="2667000" y="6356350"/>
            <a:ext cx="3657600" cy="365125"/>
          </a:xfrm>
        </p:spPr>
        <p:txBody>
          <a:bodyPr/>
          <a:lstStyle/>
          <a:p>
            <a:r>
              <a:rPr lang="en-US" dirty="0">
                <a:solidFill>
                  <a:prstClr val="black">
                    <a:tint val="75000"/>
                  </a:prstClr>
                </a:solidFill>
              </a:rPr>
              <a:t>Maine Department of Health and Human Services</a:t>
            </a:r>
          </a:p>
        </p:txBody>
      </p:sp>
      <p:graphicFrame>
        <p:nvGraphicFramePr>
          <p:cNvPr id="8" name="Content Placeholder 7">
            <a:extLst>
              <a:ext uri="{FF2B5EF4-FFF2-40B4-BE49-F238E27FC236}">
                <a16:creationId xmlns:a16="http://schemas.microsoft.com/office/drawing/2014/main" id="{B8785136-B923-46B0-99B6-150C94494DE8}"/>
              </a:ext>
            </a:extLst>
          </p:cNvPr>
          <p:cNvGraphicFramePr>
            <a:graphicFrameLocks noGrp="1"/>
          </p:cNvGraphicFramePr>
          <p:nvPr>
            <p:ph idx="1"/>
            <p:extLst>
              <p:ext uri="{D42A27DB-BD31-4B8C-83A1-F6EECF244321}">
                <p14:modId xmlns:p14="http://schemas.microsoft.com/office/powerpoint/2010/main" val="1381734942"/>
              </p:ext>
            </p:extLst>
          </p:nvPr>
        </p:nvGraphicFramePr>
        <p:xfrm>
          <a:off x="457200" y="1524000"/>
          <a:ext cx="8305800" cy="4553838"/>
        </p:xfrm>
        <a:graphic>
          <a:graphicData uri="http://schemas.openxmlformats.org/drawingml/2006/table">
            <a:tbl>
              <a:tblPr firstRow="1" firstCol="1" bandRow="1"/>
              <a:tblGrid>
                <a:gridCol w="2085836">
                  <a:extLst>
                    <a:ext uri="{9D8B030D-6E8A-4147-A177-3AD203B41FA5}">
                      <a16:colId xmlns:a16="http://schemas.microsoft.com/office/drawing/2014/main" val="4127697103"/>
                    </a:ext>
                  </a:extLst>
                </a:gridCol>
                <a:gridCol w="6219964">
                  <a:extLst>
                    <a:ext uri="{9D8B030D-6E8A-4147-A177-3AD203B41FA5}">
                      <a16:colId xmlns:a16="http://schemas.microsoft.com/office/drawing/2014/main" val="2768452393"/>
                    </a:ext>
                  </a:extLst>
                </a:gridCol>
              </a:tblGrid>
              <a:tr h="609599">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Populations Served</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CBAD"/>
                    </a:solidFill>
                  </a:tcPr>
                </a:tc>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Individuals who meet the Eligibility for Care requirements for Section 17: Community Support Services, as stated in 10-144 C.M.R. ch.101, ch. 2, § 17.02.</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0743990"/>
                  </a:ext>
                </a:extLst>
              </a:tr>
              <a:tr h="332363">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Rides Per Year</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966"/>
                    </a:solidFill>
                  </a:tcPr>
                </a:tc>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Estimated 4,968 trips Per Year</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5742518"/>
                  </a:ext>
                </a:extLst>
              </a:tr>
              <a:tr h="178165">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Estimated Number of People Served</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Around 500 unique individuals per fiscal year</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24284888"/>
                  </a:ext>
                </a:extLst>
              </a:tr>
              <a:tr h="1388534">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Vendors</a:t>
                      </a:r>
                    </a:p>
                    <a:p>
                      <a:pPr marL="0" marR="0">
                        <a:lnSpc>
                          <a:spcPct val="115000"/>
                        </a:lnSpc>
                        <a:spcBef>
                          <a:spcPts val="0"/>
                        </a:spcBef>
                        <a:spcAft>
                          <a:spcPts val="0"/>
                        </a:spcAft>
                      </a:pPr>
                      <a:endPar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EA9DB"/>
                    </a:solidFill>
                  </a:tcPr>
                </a:tc>
                <a:tc>
                  <a:txBody>
                    <a:bodyPr/>
                    <a:lstStyle/>
                    <a:p>
                      <a:pPr marL="0" marR="0">
                        <a:lnSpc>
                          <a:spcPct val="115000"/>
                        </a:lnSpc>
                        <a:spcBef>
                          <a:spcPts val="0"/>
                        </a:spcBef>
                        <a:spcAft>
                          <a:spcPts val="0"/>
                        </a:spcAft>
                      </a:pPr>
                      <a:r>
                        <a:rPr lang="en-US" sz="1400" b="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There are four (4) vendors</a:t>
                      </a: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Sweetser</a:t>
                      </a:r>
                      <a:b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Penquis CAP, Inc.</a:t>
                      </a:r>
                      <a:b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Aroostook Mental Health Services</a:t>
                      </a:r>
                      <a:b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Downeast Community Partners</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7661514"/>
                  </a:ext>
                </a:extLst>
              </a:tr>
              <a:tr h="363701">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Costs</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$147,154.00 Per Year</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35514366"/>
                  </a:ext>
                </a:extLst>
              </a:tr>
              <a:tr h="1388534">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Funding Source</a:t>
                      </a:r>
                    </a:p>
                    <a:p>
                      <a:pPr marL="0" marR="0">
                        <a:lnSpc>
                          <a:spcPct val="115000"/>
                        </a:lnSpc>
                        <a:spcBef>
                          <a:spcPts val="0"/>
                        </a:spcBef>
                        <a:spcAft>
                          <a:spcPts val="0"/>
                        </a:spcAft>
                      </a:pPr>
                      <a:endPar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C9C9"/>
                    </a:solidFill>
                  </a:tcPr>
                </a:tc>
                <a:tc>
                  <a:txBody>
                    <a:bodyPr/>
                    <a:lstStyle/>
                    <a:p>
                      <a:pPr marL="0" marR="0">
                        <a:lnSpc>
                          <a:spcPct val="115000"/>
                        </a:lnSpc>
                        <a:spcBef>
                          <a:spcPts val="0"/>
                        </a:spcBef>
                        <a:spcAft>
                          <a:spcPts val="0"/>
                        </a:spcAft>
                      </a:pPr>
                      <a:r>
                        <a:rPr lang="en-US" sz="1400" b="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Three (3) funding sources</a:t>
                      </a: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Mental Health State General Fund=$62,146.00 per fiscal year</a:t>
                      </a:r>
                      <a:b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Social Services Block Grant=$58,030.00 per fiscal year</a:t>
                      </a:r>
                      <a:b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Block Grants for Community Mental Health Services=$26,978.00 per fiscal year</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852907"/>
                  </a:ext>
                </a:extLst>
              </a:tr>
            </a:tbl>
          </a:graphicData>
        </a:graphic>
      </p:graphicFrame>
    </p:spTree>
    <p:extLst>
      <p:ext uri="{BB962C8B-B14F-4D97-AF65-F5344CB8AC3E}">
        <p14:creationId xmlns:p14="http://schemas.microsoft.com/office/powerpoint/2010/main" val="26520026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905000"/>
            <a:ext cx="8839200" cy="2209800"/>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The purpose of this service is to provide transportation to children and families involved in open Child Protective Services (CPS) cases to reach necessary destinations related to their case or care.  Clients are transported for medical, court, educational, visitation and other purposes.  The caseworker provides a prior authorization for all services.</a:t>
            </a:r>
          </a:p>
          <a:p>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The Provider coordinates pickups and drop-offs, and transports each eligible client utilizing private and/or public vehicles.  </a:t>
            </a:r>
          </a:p>
          <a:p>
            <a:endParaRPr lang="en-US" sz="2400" dirty="0">
              <a:latin typeface="Times New Roman" panose="02020603050405020304" pitchFamily="18" charset="0"/>
              <a:cs typeface="Times New Roman" panose="02020603050405020304" pitchFamily="18" charset="0"/>
            </a:endParaRPr>
          </a:p>
        </p:txBody>
      </p:sp>
      <p:sp>
        <p:nvSpPr>
          <p:cNvPr id="4" name="Text Box 5"/>
          <p:cNvSpPr txBox="1">
            <a:spLocks noChangeArrowheads="1"/>
          </p:cNvSpPr>
          <p:nvPr/>
        </p:nvSpPr>
        <p:spPr bwMode="auto">
          <a:xfrm>
            <a:off x="0" y="-28135"/>
            <a:ext cx="9153378" cy="1446550"/>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3600" dirty="0">
                <a:solidFill>
                  <a:schemeClr val="bg1"/>
                </a:solidFill>
                <a:latin typeface="Times New Roman" panose="02020603050405020304" pitchFamily="18" charset="0"/>
                <a:cs typeface="Times New Roman" panose="02020603050405020304" pitchFamily="18" charset="0"/>
              </a:rPr>
              <a:t>Office of Child and Family Services</a:t>
            </a:r>
          </a:p>
          <a:p>
            <a:pPr algn="ctr" eaLnBrk="1" hangingPunct="1"/>
            <a:r>
              <a:rPr lang="en-US" sz="3600" dirty="0">
                <a:solidFill>
                  <a:schemeClr val="bg1"/>
                </a:solidFill>
                <a:latin typeface="Times New Roman" panose="02020603050405020304" pitchFamily="18" charset="0"/>
                <a:cs typeface="Times New Roman" panose="02020603050405020304" pitchFamily="18" charset="0"/>
              </a:rPr>
              <a:t>Child Welfare Transportation</a:t>
            </a:r>
            <a:endParaRPr lang="en-US" sz="1600" dirty="0">
              <a:solidFill>
                <a:schemeClr val="bg1"/>
              </a:solidFill>
              <a:latin typeface="Times New Roman" panose="02020603050405020304" pitchFamily="18" charset="0"/>
              <a:cs typeface="Times New Roman" panose="02020603050405020304" pitchFamily="18" charset="0"/>
            </a:endParaRP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157CBA50-CD0C-49BF-99AE-B3E4F4920365}" type="slidenum">
              <a:rPr lang="en-US" smtClean="0">
                <a:solidFill>
                  <a:prstClr val="black">
                    <a:tint val="75000"/>
                  </a:prstClr>
                </a:solidFill>
              </a:rPr>
              <a:pPr/>
              <a:t>24</a:t>
            </a:fld>
            <a:endParaRPr lang="en-US" dirty="0">
              <a:solidFill>
                <a:prstClr val="black">
                  <a:tint val="75000"/>
                </a:prstClr>
              </a:solidFill>
            </a:endParaRPr>
          </a:p>
        </p:txBody>
      </p:sp>
      <p:sp>
        <p:nvSpPr>
          <p:cNvPr id="5" name="Footer Placeholder 4"/>
          <p:cNvSpPr>
            <a:spLocks noGrp="1"/>
          </p:cNvSpPr>
          <p:nvPr>
            <p:ph type="ftr" sz="quarter" idx="11"/>
          </p:nvPr>
        </p:nvSpPr>
        <p:spPr>
          <a:xfrm>
            <a:off x="2667000" y="6356350"/>
            <a:ext cx="3657600" cy="365125"/>
          </a:xfrm>
        </p:spPr>
        <p:txBody>
          <a:bodyPr/>
          <a:lstStyle/>
          <a:p>
            <a:r>
              <a:rPr lang="en-US" dirty="0">
                <a:solidFill>
                  <a:prstClr val="black">
                    <a:tint val="75000"/>
                  </a:prstClr>
                </a:solidFill>
              </a:rPr>
              <a:t>Maine Department of Health and Human Services</a:t>
            </a:r>
          </a:p>
        </p:txBody>
      </p:sp>
    </p:spTree>
    <p:extLst>
      <p:ext uri="{BB962C8B-B14F-4D97-AF65-F5344CB8AC3E}">
        <p14:creationId xmlns:p14="http://schemas.microsoft.com/office/powerpoint/2010/main" val="14794296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p:cNvSpPr txBox="1">
            <a:spLocks noChangeArrowheads="1"/>
          </p:cNvSpPr>
          <p:nvPr/>
        </p:nvSpPr>
        <p:spPr bwMode="auto">
          <a:xfrm>
            <a:off x="0" y="-28135"/>
            <a:ext cx="9153378" cy="1446550"/>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3600" dirty="0">
                <a:solidFill>
                  <a:schemeClr val="bg1"/>
                </a:solidFill>
                <a:latin typeface="Times New Roman" panose="02020603050405020304" pitchFamily="18" charset="0"/>
                <a:cs typeface="Times New Roman" panose="02020603050405020304" pitchFamily="18" charset="0"/>
              </a:rPr>
              <a:t>Office of Child and Family Services</a:t>
            </a:r>
          </a:p>
          <a:p>
            <a:pPr algn="ctr" eaLnBrk="1" hangingPunct="1"/>
            <a:r>
              <a:rPr lang="en-US" sz="3600" dirty="0">
                <a:solidFill>
                  <a:schemeClr val="bg1"/>
                </a:solidFill>
                <a:latin typeface="Times New Roman" panose="02020603050405020304" pitchFamily="18" charset="0"/>
                <a:cs typeface="Times New Roman" panose="02020603050405020304" pitchFamily="18" charset="0"/>
              </a:rPr>
              <a:t>Child Welfare Transportation</a:t>
            </a:r>
            <a:endParaRPr lang="en-US" sz="1600" dirty="0">
              <a:solidFill>
                <a:schemeClr val="bg1"/>
              </a:solidFill>
              <a:latin typeface="Times New Roman" panose="02020603050405020304" pitchFamily="18" charset="0"/>
              <a:cs typeface="Times New Roman" panose="02020603050405020304" pitchFamily="18" charset="0"/>
            </a:endParaRP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157CBA50-CD0C-49BF-99AE-B3E4F4920365}" type="slidenum">
              <a:rPr lang="en-US" smtClean="0">
                <a:solidFill>
                  <a:prstClr val="black">
                    <a:tint val="75000"/>
                  </a:prstClr>
                </a:solidFill>
              </a:rPr>
              <a:pPr/>
              <a:t>25</a:t>
            </a:fld>
            <a:endParaRPr lang="en-US" dirty="0">
              <a:solidFill>
                <a:prstClr val="black">
                  <a:tint val="75000"/>
                </a:prstClr>
              </a:solidFill>
            </a:endParaRPr>
          </a:p>
        </p:txBody>
      </p:sp>
      <p:sp>
        <p:nvSpPr>
          <p:cNvPr id="5" name="Footer Placeholder 4"/>
          <p:cNvSpPr>
            <a:spLocks noGrp="1"/>
          </p:cNvSpPr>
          <p:nvPr>
            <p:ph type="ftr" sz="quarter" idx="11"/>
          </p:nvPr>
        </p:nvSpPr>
        <p:spPr>
          <a:xfrm>
            <a:off x="2667000" y="6356350"/>
            <a:ext cx="3657600" cy="365125"/>
          </a:xfrm>
        </p:spPr>
        <p:txBody>
          <a:bodyPr/>
          <a:lstStyle/>
          <a:p>
            <a:r>
              <a:rPr lang="en-US" dirty="0">
                <a:solidFill>
                  <a:prstClr val="black">
                    <a:tint val="75000"/>
                  </a:prstClr>
                </a:solidFill>
              </a:rPr>
              <a:t>Maine Department of Health and Human Services</a:t>
            </a:r>
          </a:p>
        </p:txBody>
      </p:sp>
      <p:graphicFrame>
        <p:nvGraphicFramePr>
          <p:cNvPr id="8" name="Content Placeholder 7">
            <a:extLst>
              <a:ext uri="{FF2B5EF4-FFF2-40B4-BE49-F238E27FC236}">
                <a16:creationId xmlns:a16="http://schemas.microsoft.com/office/drawing/2014/main" id="{B8785136-B923-46B0-99B6-150C94494DE8}"/>
              </a:ext>
            </a:extLst>
          </p:cNvPr>
          <p:cNvGraphicFramePr>
            <a:graphicFrameLocks noGrp="1"/>
          </p:cNvGraphicFramePr>
          <p:nvPr>
            <p:ph idx="1"/>
            <p:extLst>
              <p:ext uri="{D42A27DB-BD31-4B8C-83A1-F6EECF244321}">
                <p14:modId xmlns:p14="http://schemas.microsoft.com/office/powerpoint/2010/main" val="3094106107"/>
              </p:ext>
            </p:extLst>
          </p:nvPr>
        </p:nvGraphicFramePr>
        <p:xfrm>
          <a:off x="457200" y="1584412"/>
          <a:ext cx="8229600" cy="4831577"/>
        </p:xfrm>
        <a:graphic>
          <a:graphicData uri="http://schemas.openxmlformats.org/drawingml/2006/table">
            <a:tbl>
              <a:tblPr firstRow="1" firstCol="1" bandRow="1"/>
              <a:tblGrid>
                <a:gridCol w="2066699">
                  <a:extLst>
                    <a:ext uri="{9D8B030D-6E8A-4147-A177-3AD203B41FA5}">
                      <a16:colId xmlns:a16="http://schemas.microsoft.com/office/drawing/2014/main" val="4127697103"/>
                    </a:ext>
                  </a:extLst>
                </a:gridCol>
                <a:gridCol w="6162901">
                  <a:extLst>
                    <a:ext uri="{9D8B030D-6E8A-4147-A177-3AD203B41FA5}">
                      <a16:colId xmlns:a16="http://schemas.microsoft.com/office/drawing/2014/main" val="2768452393"/>
                    </a:ext>
                  </a:extLst>
                </a:gridCol>
              </a:tblGrid>
              <a:tr h="501917">
                <a:tc>
                  <a:txBody>
                    <a:bodyPr/>
                    <a:lstStyle/>
                    <a:p>
                      <a:pPr marL="0" marR="0">
                        <a:lnSpc>
                          <a:spcPct val="115000"/>
                        </a:lnSpc>
                        <a:spcBef>
                          <a:spcPts val="0"/>
                        </a:spcBef>
                        <a:spcAft>
                          <a:spcPts val="0"/>
                        </a:spcAft>
                      </a:pPr>
                      <a:r>
                        <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Populations Served</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CBAD"/>
                    </a:solidFill>
                  </a:tcPr>
                </a:tc>
                <a:tc>
                  <a:txBody>
                    <a:bodyPr/>
                    <a:lstStyle/>
                    <a:p>
                      <a:pPr marL="0" marR="0">
                        <a:lnSpc>
                          <a:spcPct val="115000"/>
                        </a:lnSpc>
                        <a:spcBef>
                          <a:spcPts val="0"/>
                        </a:spcBef>
                        <a:spcAft>
                          <a:spcPts val="0"/>
                        </a:spcAft>
                      </a:pPr>
                      <a:r>
                        <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Children and families involved in open Child Protective Service Cases</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0743990"/>
                  </a:ext>
                </a:extLst>
              </a:tr>
              <a:tr h="373335">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Rides Per Year</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966"/>
                    </a:solidFill>
                  </a:tcPr>
                </a:tc>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Estimated 77,000 Trips Per Year</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5742518"/>
                  </a:ext>
                </a:extLst>
              </a:tr>
              <a:tr h="622168">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Estimated Number of People Served</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Estimated 5,000 unique individuals per fiscal year</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5438602"/>
                  </a:ext>
                </a:extLst>
              </a:tr>
              <a:tr h="1263477">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Vendors</a:t>
                      </a:r>
                    </a:p>
                    <a:p>
                      <a:pPr marL="0" marR="0">
                        <a:lnSpc>
                          <a:spcPct val="115000"/>
                        </a:lnSpc>
                        <a:spcBef>
                          <a:spcPts val="0"/>
                        </a:spcBef>
                        <a:spcAft>
                          <a:spcPts val="0"/>
                        </a:spcAft>
                      </a:pPr>
                      <a:endPar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endPar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EA9DB"/>
                    </a:solidFill>
                  </a:tcPr>
                </a:tc>
                <a:tc>
                  <a:txBody>
                    <a:bodyPr/>
                    <a:lstStyle/>
                    <a:p>
                      <a:pPr marL="0" marR="0">
                        <a:lnSpc>
                          <a:spcPct val="115000"/>
                        </a:lnSpc>
                        <a:spcBef>
                          <a:spcPts val="0"/>
                        </a:spcBef>
                        <a:spcAft>
                          <a:spcPts val="0"/>
                        </a:spcAft>
                      </a:pPr>
                      <a:r>
                        <a:rPr lang="en-US" sz="1400" b="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There are nine (9) vendors covering the 16 counties</a:t>
                      </a:r>
                      <a:b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Community Concepts                            Penquis CAP, Inc.</a:t>
                      </a:r>
                      <a:b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Aroostook Regional Transportation     Kennebec Valley CAP </a:t>
                      </a:r>
                      <a:b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Downeast Community Partners            York CAP</a:t>
                      </a:r>
                    </a:p>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Regional Transportation Provider        Waldo Cap</a:t>
                      </a:r>
                    </a:p>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Western Maine Transportation</a:t>
                      </a:r>
                    </a:p>
                    <a:p>
                      <a:pPr marL="0" marR="0">
                        <a:lnSpc>
                          <a:spcPct val="115000"/>
                        </a:lnSpc>
                        <a:spcBef>
                          <a:spcPts val="0"/>
                        </a:spcBef>
                        <a:spcAft>
                          <a:spcPts val="0"/>
                        </a:spcAft>
                      </a:pPr>
                      <a:endPar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Approximately 89% of trips are provided by volunteers ($ .44 per mile)</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7661514"/>
                  </a:ext>
                </a:extLst>
              </a:tr>
              <a:tr h="415252">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Costs</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$3,100,00 Per Year</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35514366"/>
                  </a:ext>
                </a:extLst>
              </a:tr>
              <a:tr h="730250">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Funding Source</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C9C9"/>
                    </a:solidFill>
                  </a:tcPr>
                </a:tc>
                <a:tc>
                  <a:txBody>
                    <a:bodyPr/>
                    <a:lstStyle/>
                    <a:p>
                      <a:pPr marL="0" marR="0">
                        <a:lnSpc>
                          <a:spcPct val="115000"/>
                        </a:lnSpc>
                        <a:spcBef>
                          <a:spcPts val="0"/>
                        </a:spcBef>
                        <a:spcAft>
                          <a:spcPts val="0"/>
                        </a:spcAft>
                      </a:pPr>
                      <a:r>
                        <a:rPr lang="en-US" sz="1400" b="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Two (2) funding sources</a:t>
                      </a: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State General Funds =$2,200,00 per fiscal year</a:t>
                      </a:r>
                      <a:b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TANF =$900,000 per fiscal year</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852907"/>
                  </a:ext>
                </a:extLst>
              </a:tr>
            </a:tbl>
          </a:graphicData>
        </a:graphic>
      </p:graphicFrame>
    </p:spTree>
    <p:extLst>
      <p:ext uri="{BB962C8B-B14F-4D97-AF65-F5344CB8AC3E}">
        <p14:creationId xmlns:p14="http://schemas.microsoft.com/office/powerpoint/2010/main" val="3395282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0"/>
            <a:ext cx="8839200" cy="2209800"/>
          </a:xfrm>
        </p:spPr>
        <p:txBody>
          <a:bodyPr>
            <a:noAutofit/>
          </a:bodyPr>
          <a:lstStyle/>
          <a:p>
            <a:pPr marL="0" indent="0">
              <a:buNone/>
            </a:pPr>
            <a:r>
              <a:rPr lang="en-US" sz="16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Transportation services for eligible individuals and families (125% FPL) to provide access to medical, social and/or employment services by means of private and/or public vehicles.</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Target populations are older people at risk of institutionalization or needing preventative services; people with physical handicaps; persons with developmental disabilities or mental health conditions living in the community, and low-income families with medical, social and or employment needs.</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The Provider determines eligibility, purchases bus passes, coordinates pickups and drop-offs and transport for each eligible client utilizing private and/or public vehicles.</a:t>
            </a:r>
          </a:p>
          <a:p>
            <a:endParaRPr lang="en-US" sz="2400" dirty="0">
              <a:latin typeface="Times New Roman" panose="02020603050405020304" pitchFamily="18" charset="0"/>
              <a:cs typeface="Times New Roman" panose="02020603050405020304" pitchFamily="18" charset="0"/>
            </a:endParaRPr>
          </a:p>
        </p:txBody>
      </p:sp>
      <p:sp>
        <p:nvSpPr>
          <p:cNvPr id="4" name="Text Box 5"/>
          <p:cNvSpPr txBox="1">
            <a:spLocks noChangeArrowheads="1"/>
          </p:cNvSpPr>
          <p:nvPr/>
        </p:nvSpPr>
        <p:spPr bwMode="auto">
          <a:xfrm>
            <a:off x="0" y="-28135"/>
            <a:ext cx="9153378" cy="1446550"/>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3600" dirty="0">
                <a:solidFill>
                  <a:schemeClr val="bg1"/>
                </a:solidFill>
                <a:latin typeface="Times New Roman" panose="02020603050405020304" pitchFamily="18" charset="0"/>
                <a:cs typeface="Times New Roman" panose="02020603050405020304" pitchFamily="18" charset="0"/>
              </a:rPr>
              <a:t>Office of Child and Family Services</a:t>
            </a:r>
          </a:p>
          <a:p>
            <a:pPr algn="ctr" eaLnBrk="1" hangingPunct="1"/>
            <a:r>
              <a:rPr lang="en-US" sz="3600" dirty="0">
                <a:solidFill>
                  <a:schemeClr val="bg1"/>
                </a:solidFill>
                <a:latin typeface="Times New Roman" panose="02020603050405020304" pitchFamily="18" charset="0"/>
                <a:cs typeface="Times New Roman" panose="02020603050405020304" pitchFamily="18" charset="0"/>
              </a:rPr>
              <a:t>Transportation for Individuals with Low Income</a:t>
            </a:r>
            <a:endParaRPr lang="en-US" sz="1600" dirty="0">
              <a:solidFill>
                <a:schemeClr val="bg1"/>
              </a:solidFill>
              <a:latin typeface="Times New Roman" panose="02020603050405020304" pitchFamily="18" charset="0"/>
              <a:cs typeface="Times New Roman" panose="02020603050405020304" pitchFamily="18" charset="0"/>
            </a:endParaRP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157CBA50-CD0C-49BF-99AE-B3E4F4920365}" type="slidenum">
              <a:rPr lang="en-US" smtClean="0">
                <a:solidFill>
                  <a:prstClr val="black">
                    <a:tint val="75000"/>
                  </a:prstClr>
                </a:solidFill>
              </a:rPr>
              <a:pPr/>
              <a:t>26</a:t>
            </a:fld>
            <a:endParaRPr lang="en-US" dirty="0">
              <a:solidFill>
                <a:prstClr val="black">
                  <a:tint val="75000"/>
                </a:prstClr>
              </a:solidFill>
            </a:endParaRPr>
          </a:p>
        </p:txBody>
      </p:sp>
      <p:sp>
        <p:nvSpPr>
          <p:cNvPr id="5" name="Footer Placeholder 4"/>
          <p:cNvSpPr>
            <a:spLocks noGrp="1"/>
          </p:cNvSpPr>
          <p:nvPr>
            <p:ph type="ftr" sz="quarter" idx="11"/>
          </p:nvPr>
        </p:nvSpPr>
        <p:spPr>
          <a:xfrm>
            <a:off x="2667000" y="6356350"/>
            <a:ext cx="3657600" cy="365125"/>
          </a:xfrm>
        </p:spPr>
        <p:txBody>
          <a:bodyPr/>
          <a:lstStyle/>
          <a:p>
            <a:r>
              <a:rPr lang="en-US" dirty="0">
                <a:solidFill>
                  <a:prstClr val="black">
                    <a:tint val="75000"/>
                  </a:prstClr>
                </a:solidFill>
              </a:rPr>
              <a:t>Maine Department of Health and Human Services</a:t>
            </a:r>
          </a:p>
        </p:txBody>
      </p:sp>
    </p:spTree>
    <p:extLst>
      <p:ext uri="{BB962C8B-B14F-4D97-AF65-F5344CB8AC3E}">
        <p14:creationId xmlns:p14="http://schemas.microsoft.com/office/powerpoint/2010/main" val="4521813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p:cNvSpPr txBox="1">
            <a:spLocks noChangeArrowheads="1"/>
          </p:cNvSpPr>
          <p:nvPr/>
        </p:nvSpPr>
        <p:spPr bwMode="auto">
          <a:xfrm>
            <a:off x="0" y="-28135"/>
            <a:ext cx="9153378" cy="1446550"/>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3600" dirty="0">
                <a:solidFill>
                  <a:schemeClr val="bg1"/>
                </a:solidFill>
                <a:latin typeface="Times New Roman" panose="02020603050405020304" pitchFamily="18" charset="0"/>
                <a:cs typeface="Times New Roman" panose="02020603050405020304" pitchFamily="18" charset="0"/>
              </a:rPr>
              <a:t>Office of Child and Family Services</a:t>
            </a:r>
          </a:p>
          <a:p>
            <a:pPr algn="ctr" eaLnBrk="1" hangingPunct="1"/>
            <a:r>
              <a:rPr lang="en-US" sz="3600" dirty="0">
                <a:solidFill>
                  <a:schemeClr val="bg1"/>
                </a:solidFill>
                <a:latin typeface="Times New Roman" panose="02020603050405020304" pitchFamily="18" charset="0"/>
                <a:cs typeface="Times New Roman" panose="02020603050405020304" pitchFamily="18" charset="0"/>
              </a:rPr>
              <a:t>Transportation for Individuals with Low Income</a:t>
            </a:r>
            <a:endParaRPr lang="en-US" sz="1600" dirty="0">
              <a:solidFill>
                <a:schemeClr val="bg1"/>
              </a:solidFill>
              <a:latin typeface="Times New Roman" panose="02020603050405020304" pitchFamily="18" charset="0"/>
              <a:cs typeface="Times New Roman" panose="02020603050405020304" pitchFamily="18" charset="0"/>
            </a:endParaRP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157CBA50-CD0C-49BF-99AE-B3E4F4920365}" type="slidenum">
              <a:rPr lang="en-US" smtClean="0">
                <a:solidFill>
                  <a:prstClr val="black">
                    <a:tint val="75000"/>
                  </a:prstClr>
                </a:solidFill>
              </a:rPr>
              <a:pPr/>
              <a:t>27</a:t>
            </a:fld>
            <a:endParaRPr lang="en-US" dirty="0">
              <a:solidFill>
                <a:prstClr val="black">
                  <a:tint val="75000"/>
                </a:prstClr>
              </a:solidFill>
            </a:endParaRPr>
          </a:p>
        </p:txBody>
      </p:sp>
      <p:sp>
        <p:nvSpPr>
          <p:cNvPr id="5" name="Footer Placeholder 4"/>
          <p:cNvSpPr>
            <a:spLocks noGrp="1"/>
          </p:cNvSpPr>
          <p:nvPr>
            <p:ph type="ftr" sz="quarter" idx="11"/>
          </p:nvPr>
        </p:nvSpPr>
        <p:spPr>
          <a:xfrm>
            <a:off x="2667000" y="6356350"/>
            <a:ext cx="3657600" cy="365125"/>
          </a:xfrm>
        </p:spPr>
        <p:txBody>
          <a:bodyPr/>
          <a:lstStyle/>
          <a:p>
            <a:r>
              <a:rPr lang="en-US" dirty="0">
                <a:solidFill>
                  <a:prstClr val="black">
                    <a:tint val="75000"/>
                  </a:prstClr>
                </a:solidFill>
              </a:rPr>
              <a:t>Maine Department of Health and Human Services</a:t>
            </a:r>
          </a:p>
        </p:txBody>
      </p:sp>
      <p:graphicFrame>
        <p:nvGraphicFramePr>
          <p:cNvPr id="8" name="Content Placeholder 7">
            <a:extLst>
              <a:ext uri="{FF2B5EF4-FFF2-40B4-BE49-F238E27FC236}">
                <a16:creationId xmlns:a16="http://schemas.microsoft.com/office/drawing/2014/main" id="{B8785136-B923-46B0-99B6-150C94494DE8}"/>
              </a:ext>
            </a:extLst>
          </p:cNvPr>
          <p:cNvGraphicFramePr>
            <a:graphicFrameLocks noGrp="1"/>
          </p:cNvGraphicFramePr>
          <p:nvPr>
            <p:ph idx="1"/>
            <p:extLst>
              <p:ext uri="{D42A27DB-BD31-4B8C-83A1-F6EECF244321}">
                <p14:modId xmlns:p14="http://schemas.microsoft.com/office/powerpoint/2010/main" val="4044254842"/>
              </p:ext>
            </p:extLst>
          </p:nvPr>
        </p:nvGraphicFramePr>
        <p:xfrm>
          <a:off x="457200" y="1600200"/>
          <a:ext cx="8229600" cy="4661171"/>
        </p:xfrm>
        <a:graphic>
          <a:graphicData uri="http://schemas.openxmlformats.org/drawingml/2006/table">
            <a:tbl>
              <a:tblPr firstRow="1" firstCol="1" bandRow="1"/>
              <a:tblGrid>
                <a:gridCol w="2066699">
                  <a:extLst>
                    <a:ext uri="{9D8B030D-6E8A-4147-A177-3AD203B41FA5}">
                      <a16:colId xmlns:a16="http://schemas.microsoft.com/office/drawing/2014/main" val="4127697103"/>
                    </a:ext>
                  </a:extLst>
                </a:gridCol>
                <a:gridCol w="6162901">
                  <a:extLst>
                    <a:ext uri="{9D8B030D-6E8A-4147-A177-3AD203B41FA5}">
                      <a16:colId xmlns:a16="http://schemas.microsoft.com/office/drawing/2014/main" val="2768452393"/>
                    </a:ext>
                  </a:extLst>
                </a:gridCol>
              </a:tblGrid>
              <a:tr h="680897">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Populations Served</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CBAD"/>
                    </a:solidFill>
                  </a:tcPr>
                </a:tc>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Individuals who meet the Eligibility for Care requirements</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0743990"/>
                  </a:ext>
                </a:extLst>
              </a:tr>
              <a:tr h="373335">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Rides Per Year</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966"/>
                    </a:solidFill>
                  </a:tcPr>
                </a:tc>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Estimated 62,000 Trips Per Year</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5742518"/>
                  </a:ext>
                </a:extLst>
              </a:tr>
              <a:tr h="469768">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Estimated Number of People Served</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Around 11,000 unique individuals per fiscal year</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7176410"/>
                  </a:ext>
                </a:extLst>
              </a:tr>
              <a:tr h="1513350">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Vendors</a:t>
                      </a:r>
                    </a:p>
                    <a:p>
                      <a:pPr marL="0" marR="0">
                        <a:lnSpc>
                          <a:spcPct val="115000"/>
                        </a:lnSpc>
                        <a:spcBef>
                          <a:spcPts val="0"/>
                        </a:spcBef>
                        <a:spcAft>
                          <a:spcPts val="0"/>
                        </a:spcAft>
                      </a:pPr>
                      <a:endPar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endPar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endPar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endPar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EA9DB"/>
                    </a:solidFill>
                  </a:tcPr>
                </a:tc>
                <a:tc>
                  <a:txBody>
                    <a:bodyPr/>
                    <a:lstStyle/>
                    <a:p>
                      <a:pPr marL="0" marR="0">
                        <a:lnSpc>
                          <a:spcPct val="115000"/>
                        </a:lnSpc>
                        <a:spcBef>
                          <a:spcPts val="0"/>
                        </a:spcBef>
                        <a:spcAft>
                          <a:spcPts val="0"/>
                        </a:spcAft>
                      </a:pPr>
                      <a:r>
                        <a:rPr lang="en-US" sz="1400" b="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There are nine (9) vendors covering the 16 counties</a:t>
                      </a:r>
                      <a:b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Community Concepts                            Penquis CAP, Inc.</a:t>
                      </a:r>
                      <a:b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Aroostook Regional Transportation     Kennebec Valley CAP </a:t>
                      </a:r>
                      <a:b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Downeast Community Partners            York CAP</a:t>
                      </a:r>
                    </a:p>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Regional Transportation Provider         Waldo CAP</a:t>
                      </a:r>
                    </a:p>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Western Maine Transportation</a:t>
                      </a:r>
                    </a:p>
                    <a:p>
                      <a:pPr marL="0" marR="0">
                        <a:lnSpc>
                          <a:spcPct val="115000"/>
                        </a:lnSpc>
                        <a:spcBef>
                          <a:spcPts val="0"/>
                        </a:spcBef>
                        <a:spcAft>
                          <a:spcPts val="0"/>
                        </a:spcAft>
                      </a:pPr>
                      <a:endPar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z="14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pproximately 60% of trips are provided by volunteers ($ .44 per mile)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7661514"/>
                  </a:ext>
                </a:extLst>
              </a:tr>
              <a:tr h="408537">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Costs</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$1,195,191.64 Per Year</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35514366"/>
                  </a:ext>
                </a:extLst>
              </a:tr>
              <a:tr h="538640">
                <a:tc>
                  <a:txBody>
                    <a:bodyPr/>
                    <a:lstStyle/>
                    <a:p>
                      <a:pPr marL="0" marR="0">
                        <a:lnSpc>
                          <a:spcPct val="115000"/>
                        </a:lnSpc>
                        <a:spcBef>
                          <a:spcPts val="0"/>
                        </a:spcBef>
                        <a:spcAft>
                          <a:spcPts val="0"/>
                        </a:spcAft>
                      </a:pP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Funding Source</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C9C9"/>
                    </a:solidFill>
                  </a:tcPr>
                </a:tc>
                <a:tc>
                  <a:txBody>
                    <a:bodyPr/>
                    <a:lstStyle/>
                    <a:p>
                      <a:pPr marL="0" marR="0">
                        <a:lnSpc>
                          <a:spcPct val="115000"/>
                        </a:lnSpc>
                        <a:spcBef>
                          <a:spcPts val="0"/>
                        </a:spcBef>
                        <a:spcAft>
                          <a:spcPts val="0"/>
                        </a:spcAft>
                      </a:pPr>
                      <a:r>
                        <a:rPr lang="en-US" sz="1400" b="1"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Social Services Block Grant</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852907"/>
                  </a:ext>
                </a:extLst>
              </a:tr>
            </a:tbl>
          </a:graphicData>
        </a:graphic>
      </p:graphicFrame>
    </p:spTree>
    <p:extLst>
      <p:ext uri="{BB962C8B-B14F-4D97-AF65-F5344CB8AC3E}">
        <p14:creationId xmlns:p14="http://schemas.microsoft.com/office/powerpoint/2010/main" val="16079443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3001"/>
            <a:ext cx="9144000" cy="3124199"/>
          </a:xfrm>
        </p:spPr>
        <p:txBody>
          <a:bodyPr>
            <a:normAutofit/>
          </a:bodyPr>
          <a:lstStyle/>
          <a:p>
            <a:pPr marL="0" indent="0" algn="ctr">
              <a:spcBef>
                <a:spcPts val="0"/>
              </a:spcBef>
              <a:buNone/>
            </a:pPr>
            <a:r>
              <a:rPr lang="en-US" sz="3100" b="1" dirty="0">
                <a:latin typeface="Times New Roman" panose="02020603050405020304" pitchFamily="18" charset="0"/>
                <a:cs typeface="Times New Roman" panose="02020603050405020304" pitchFamily="18" charset="0"/>
              </a:rPr>
              <a:t>Workgroup Members</a:t>
            </a:r>
          </a:p>
          <a:p>
            <a:pPr marL="0" indent="0">
              <a:buNone/>
            </a:pPr>
            <a:endParaRPr lang="en-US" b="1" dirty="0"/>
          </a:p>
          <a:p>
            <a:pPr marL="0" indent="0">
              <a:buNone/>
            </a:pPr>
            <a:endParaRPr lang="en-US" b="1" dirty="0"/>
          </a:p>
        </p:txBody>
      </p:sp>
      <p:sp>
        <p:nvSpPr>
          <p:cNvPr id="4" name="Slide Number Placeholder 3"/>
          <p:cNvSpPr>
            <a:spLocks noGrp="1"/>
          </p:cNvSpPr>
          <p:nvPr>
            <p:ph type="sldNum" sz="quarter" idx="12"/>
          </p:nvPr>
        </p:nvSpPr>
        <p:spPr/>
        <p:txBody>
          <a:bodyPr/>
          <a:lstStyle/>
          <a:p>
            <a:fld id="{2DDE72C6-7067-432E-A04B-6684B33D0546}" type="slidenum">
              <a:rPr lang="en-US" smtClean="0"/>
              <a:t>28</a:t>
            </a:fld>
            <a:endParaRPr lang="en-US" dirty="0"/>
          </a:p>
        </p:txBody>
      </p:sp>
      <p:sp>
        <p:nvSpPr>
          <p:cNvPr id="2" name="Footer Placeholder 1"/>
          <p:cNvSpPr>
            <a:spLocks noGrp="1"/>
          </p:cNvSpPr>
          <p:nvPr>
            <p:ph type="ftr" sz="quarter" idx="11"/>
          </p:nvPr>
        </p:nvSpPr>
        <p:spPr>
          <a:xfrm>
            <a:off x="2895600" y="6356350"/>
            <a:ext cx="3352800" cy="365125"/>
          </a:xfrm>
        </p:spPr>
        <p:txBody>
          <a:bodyPr/>
          <a:lstStyle/>
          <a:p>
            <a:r>
              <a:rPr lang="en-US" dirty="0"/>
              <a:t>Maine Department of Health and Human Services</a:t>
            </a:r>
          </a:p>
        </p:txBody>
      </p:sp>
      <p:sp>
        <p:nvSpPr>
          <p:cNvPr id="5" name="Rectangle 4"/>
          <p:cNvSpPr/>
          <p:nvPr/>
        </p:nvSpPr>
        <p:spPr>
          <a:xfrm>
            <a:off x="0" y="0"/>
            <a:ext cx="9144000" cy="1219200"/>
          </a:xfrm>
          <a:prstGeom prst="rect">
            <a:avLst/>
          </a:prstGeom>
          <a:solidFill>
            <a:srgbClr val="004D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 </a:t>
            </a:r>
          </a:p>
          <a:p>
            <a:pPr algn="ctr"/>
            <a:r>
              <a:rPr lang="en-US" sz="3600" dirty="0">
                <a:latin typeface="Times New Roman" panose="02020603050405020304" pitchFamily="18" charset="0"/>
                <a:cs typeface="Times New Roman" panose="02020603050405020304" pitchFamily="18" charset="0"/>
              </a:rPr>
              <a:t>Questions?</a:t>
            </a:r>
          </a:p>
          <a:p>
            <a:pPr algn="ctr"/>
            <a:endParaRPr lang="en-US" sz="3600"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4230" y="4752118"/>
            <a:ext cx="1515539" cy="1515539"/>
          </a:xfrm>
          <a:prstGeom prst="rect">
            <a:avLst/>
          </a:prstGeom>
        </p:spPr>
      </p:pic>
      <p:sp>
        <p:nvSpPr>
          <p:cNvPr id="6" name="Rectangle 5">
            <a:extLst>
              <a:ext uri="{FF2B5EF4-FFF2-40B4-BE49-F238E27FC236}">
                <a16:creationId xmlns:a16="http://schemas.microsoft.com/office/drawing/2014/main" id="{EB88E09D-0CA0-407D-9727-F8ABAD362F7E}"/>
              </a:ext>
            </a:extLst>
          </p:cNvPr>
          <p:cNvSpPr/>
          <p:nvPr/>
        </p:nvSpPr>
        <p:spPr>
          <a:xfrm>
            <a:off x="685799" y="1757763"/>
            <a:ext cx="7772400" cy="3785652"/>
          </a:xfrm>
          <a:prstGeom prst="rect">
            <a:avLst/>
          </a:prstGeom>
        </p:spPr>
        <p:txBody>
          <a:bodyPr wrap="square">
            <a:spAutoFit/>
          </a:bodyPr>
          <a:lstStyle/>
          <a:p>
            <a:r>
              <a:rPr lang="en-US" sz="2400" dirty="0"/>
              <a:t>Bethany L. Hamm, Commissioner’s Office</a:t>
            </a:r>
          </a:p>
          <a:p>
            <a:r>
              <a:rPr lang="en-US" sz="2400" dirty="0"/>
              <a:t>Robert Blanchard, OCFS</a:t>
            </a:r>
          </a:p>
          <a:p>
            <a:r>
              <a:rPr lang="en-US" sz="2400" dirty="0"/>
              <a:t>Roger Bondeson, OMS</a:t>
            </a:r>
          </a:p>
          <a:p>
            <a:r>
              <a:rPr lang="en-US" sz="2400" dirty="0"/>
              <a:t>Derek Fales, OADS</a:t>
            </a:r>
          </a:p>
          <a:p>
            <a:r>
              <a:rPr lang="en-US" sz="2400" dirty="0"/>
              <a:t>Christie Goodman, SAMHS</a:t>
            </a:r>
          </a:p>
          <a:p>
            <a:r>
              <a:rPr lang="en-US" sz="2400" dirty="0"/>
              <a:t>Sheena Bunnell, Consultant </a:t>
            </a:r>
          </a:p>
          <a:p>
            <a:r>
              <a:rPr lang="en-US" sz="2400" dirty="0"/>
              <a:t>Jim Lopatosky, DCM </a:t>
            </a:r>
          </a:p>
          <a:p>
            <a:r>
              <a:rPr lang="en-US" sz="2400" dirty="0"/>
              <a:t>Mark Lutte, OADS </a:t>
            </a:r>
          </a:p>
          <a:p>
            <a:r>
              <a:rPr lang="en-US" sz="2400" dirty="0"/>
              <a:t>Molly Slotznick, OMS</a:t>
            </a:r>
          </a:p>
          <a:p>
            <a:r>
              <a:rPr lang="en-US" sz="2400" dirty="0"/>
              <a:t>Stephen Turner OMS</a:t>
            </a:r>
          </a:p>
        </p:txBody>
      </p:sp>
    </p:spTree>
    <p:extLst>
      <p:ext uri="{BB962C8B-B14F-4D97-AF65-F5344CB8AC3E}">
        <p14:creationId xmlns:p14="http://schemas.microsoft.com/office/powerpoint/2010/main" val="2656455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a:extLst>
              <a:ext uri="{FF2B5EF4-FFF2-40B4-BE49-F238E27FC236}">
                <a16:creationId xmlns:a16="http://schemas.microsoft.com/office/drawing/2014/main" id="{FABEC3BB-E6A6-453B-9803-A229EC0639D4}"/>
              </a:ext>
            </a:extLst>
          </p:cNvPr>
          <p:cNvSpPr txBox="1">
            <a:spLocks noChangeArrowheads="1"/>
          </p:cNvSpPr>
          <p:nvPr/>
        </p:nvSpPr>
        <p:spPr bwMode="auto">
          <a:xfrm>
            <a:off x="-9378" y="76200"/>
            <a:ext cx="9153378" cy="1446550"/>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defTabSz="685800" eaLnBrk="1" hangingPunct="1">
              <a:defRPr/>
            </a:pPr>
            <a:r>
              <a:rPr lang="en-US" sz="3600" kern="0" dirty="0">
                <a:solidFill>
                  <a:srgbClr val="FFFFFF"/>
                </a:solidFill>
                <a:latin typeface="Times New Roman" panose="02020603050405020304" pitchFamily="18" charset="0"/>
                <a:cs typeface="Times New Roman" panose="02020603050405020304" pitchFamily="18" charset="0"/>
              </a:rPr>
              <a:t>DHHS Coordination of Transportation Service Contracts </a:t>
            </a: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6" name="Title 5">
            <a:extLst>
              <a:ext uri="{FF2B5EF4-FFF2-40B4-BE49-F238E27FC236}">
                <a16:creationId xmlns:a16="http://schemas.microsoft.com/office/drawing/2014/main" id="{975E5DF6-AD4B-415A-BD4A-F03945DAF87F}"/>
              </a:ext>
            </a:extLst>
          </p:cNvPr>
          <p:cNvSpPr>
            <a:spLocks noGrp="1"/>
          </p:cNvSpPr>
          <p:nvPr>
            <p:ph type="ctrTitle"/>
          </p:nvPr>
        </p:nvSpPr>
        <p:spPr>
          <a:xfrm>
            <a:off x="681111" y="1519972"/>
            <a:ext cx="7772400" cy="1470025"/>
          </a:xfrm>
        </p:spPr>
        <p:txBody>
          <a:bodyPr>
            <a:normAutofit/>
          </a:bodyPr>
          <a:lstStyle/>
          <a:p>
            <a:pPr algn="l"/>
            <a:r>
              <a:rPr lang="en-US" sz="2800" b="1" dirty="0">
                <a:solidFill>
                  <a:schemeClr val="accent1">
                    <a:lumMod val="75000"/>
                  </a:schemeClr>
                </a:solidFill>
                <a:latin typeface="Times New Roman" panose="02020603050405020304" pitchFamily="18" charset="0"/>
                <a:cs typeface="Times New Roman" panose="02020603050405020304" pitchFamily="18" charset="0"/>
              </a:rPr>
              <a:t>Priorities of the Project</a:t>
            </a:r>
            <a:endParaRPr lang="en-US" sz="2800" dirty="0"/>
          </a:p>
        </p:txBody>
      </p:sp>
      <p:sp>
        <p:nvSpPr>
          <p:cNvPr id="9" name="Subtitle 8">
            <a:extLst>
              <a:ext uri="{FF2B5EF4-FFF2-40B4-BE49-F238E27FC236}">
                <a16:creationId xmlns:a16="http://schemas.microsoft.com/office/drawing/2014/main" id="{F69BC433-40E4-4D50-9675-269E3384620F}"/>
              </a:ext>
            </a:extLst>
          </p:cNvPr>
          <p:cNvSpPr>
            <a:spLocks noGrp="1"/>
          </p:cNvSpPr>
          <p:nvPr>
            <p:ph type="subTitle" idx="1"/>
          </p:nvPr>
        </p:nvSpPr>
        <p:spPr>
          <a:xfrm>
            <a:off x="1371600" y="2743200"/>
            <a:ext cx="6400800" cy="2895600"/>
          </a:xfrm>
        </p:spPr>
        <p:txBody>
          <a:bodyPr>
            <a:normAutofit fontScale="25000" lnSpcReduction="20000"/>
          </a:bodyPr>
          <a:lstStyle/>
          <a:p>
            <a:pPr lvl="0" algn="l" fontAlgn="b"/>
            <a:r>
              <a:rPr lang="en-US" sz="9600" dirty="0">
                <a:solidFill>
                  <a:srgbClr val="000000"/>
                </a:solidFill>
                <a:latin typeface="Times New Roman" panose="02020603050405020304" pitchFamily="18" charset="0"/>
                <a:cs typeface="Times New Roman" panose="02020603050405020304" pitchFamily="18" charset="0"/>
              </a:rPr>
              <a:t>The workgroup determined three main priorities needed to be addressed:</a:t>
            </a:r>
          </a:p>
          <a:p>
            <a:pPr marL="971550" lvl="1" indent="-514350" algn="l" fontAlgn="b">
              <a:buAutoNum type="arabicPeriod"/>
            </a:pPr>
            <a:r>
              <a:rPr lang="en-US" sz="9600" dirty="0">
                <a:solidFill>
                  <a:srgbClr val="000000"/>
                </a:solidFill>
                <a:latin typeface="Times New Roman" panose="02020603050405020304" pitchFamily="18" charset="0"/>
                <a:cs typeface="Times New Roman" panose="02020603050405020304" pitchFamily="18" charset="0"/>
              </a:rPr>
              <a:t>Alignment of Quality and Performance Measures</a:t>
            </a:r>
          </a:p>
          <a:p>
            <a:pPr marL="971550" lvl="1" indent="-514350" algn="l" fontAlgn="b">
              <a:buAutoNum type="arabicPeriod"/>
            </a:pPr>
            <a:r>
              <a:rPr lang="en-US" sz="9600" dirty="0">
                <a:solidFill>
                  <a:srgbClr val="000000"/>
                </a:solidFill>
                <a:latin typeface="Times New Roman" panose="02020603050405020304" pitchFamily="18" charset="0"/>
                <a:cs typeface="Times New Roman" panose="02020603050405020304" pitchFamily="18" charset="0"/>
              </a:rPr>
              <a:t>Alignment of Safety Measures</a:t>
            </a:r>
          </a:p>
          <a:p>
            <a:pPr marL="971550" lvl="1" indent="-514350" algn="l" fontAlgn="b">
              <a:buAutoNum type="arabicPeriod"/>
            </a:pPr>
            <a:r>
              <a:rPr lang="en-US" sz="9600" dirty="0">
                <a:solidFill>
                  <a:srgbClr val="000000"/>
                </a:solidFill>
                <a:latin typeface="Times New Roman" panose="02020603050405020304" pitchFamily="18" charset="0"/>
                <a:cs typeface="Times New Roman" panose="02020603050405020304" pitchFamily="18" charset="0"/>
              </a:rPr>
              <a:t>Evaluation of Transportation Services across DHHS</a:t>
            </a:r>
          </a:p>
          <a:p>
            <a:pPr marL="514350" lvl="0" indent="-514350" algn="l" fontAlgn="b">
              <a:buAutoNum type="arabicPeriod"/>
            </a:pPr>
            <a:endParaRPr lang="en-US" dirty="0">
              <a:solidFill>
                <a:srgbClr val="000000"/>
              </a:solidFill>
              <a:latin typeface="Times New Roman" panose="02020603050405020304" pitchFamily="18" charset="0"/>
              <a:cs typeface="Times New Roman" panose="02020603050405020304" pitchFamily="18" charset="0"/>
            </a:endParaRPr>
          </a:p>
          <a:p>
            <a:pPr lvl="0" algn="l" fontAlgn="b"/>
            <a:r>
              <a:rPr lang="en-US" dirty="0">
                <a:solidFill>
                  <a:srgbClr val="000000"/>
                </a:solidFill>
                <a:latin typeface="Times New Roman" panose="02020603050405020304" pitchFamily="18" charset="0"/>
                <a:cs typeface="Times New Roman" panose="02020603050405020304" pitchFamily="18" charset="0"/>
              </a:rPr>
              <a:t>    </a:t>
            </a:r>
            <a:endParaRPr lang="en-US" dirty="0"/>
          </a:p>
        </p:txBody>
      </p:sp>
      <p:sp>
        <p:nvSpPr>
          <p:cNvPr id="8" name="Footer Placeholder 4">
            <a:extLst>
              <a:ext uri="{FF2B5EF4-FFF2-40B4-BE49-F238E27FC236}">
                <a16:creationId xmlns:a16="http://schemas.microsoft.com/office/drawing/2014/main" id="{75C9BE88-C578-4120-B681-01C7EFB73DDE}"/>
              </a:ext>
            </a:extLst>
          </p:cNvPr>
          <p:cNvSpPr>
            <a:spLocks noGrp="1"/>
          </p:cNvSpPr>
          <p:nvPr>
            <p:ph type="ftr" sz="quarter" idx="11"/>
          </p:nvPr>
        </p:nvSpPr>
        <p:spPr/>
        <p:txBody>
          <a:bodyPr/>
          <a:lstStyle/>
          <a:p>
            <a:r>
              <a:rPr lang="en-US" dirty="0">
                <a:solidFill>
                  <a:prstClr val="black">
                    <a:tint val="75000"/>
                  </a:prstClr>
                </a:solidFill>
              </a:rPr>
              <a:t>Maine Department of Health and Human Services</a:t>
            </a:r>
          </a:p>
        </p:txBody>
      </p:sp>
      <p:sp>
        <p:nvSpPr>
          <p:cNvPr id="10" name="Slide Number Placeholder 1">
            <a:extLst>
              <a:ext uri="{FF2B5EF4-FFF2-40B4-BE49-F238E27FC236}">
                <a16:creationId xmlns:a16="http://schemas.microsoft.com/office/drawing/2014/main" id="{D95C4411-B3E6-4A8B-8D1F-2F340AB3ABFA}"/>
              </a:ext>
            </a:extLst>
          </p:cNvPr>
          <p:cNvSpPr>
            <a:spLocks noGrp="1"/>
          </p:cNvSpPr>
          <p:nvPr>
            <p:ph type="sldNum" sz="quarter" idx="12"/>
          </p:nvPr>
        </p:nvSpPr>
        <p:spPr/>
        <p:txBody>
          <a:bodyPr/>
          <a:lstStyle/>
          <a:p>
            <a:fld id="{157CBA50-CD0C-49BF-99AE-B3E4F4920365}" type="slidenum">
              <a:rPr lang="en-US" smtClean="0">
                <a:solidFill>
                  <a:prstClr val="black">
                    <a:tint val="75000"/>
                  </a:prstClr>
                </a:solidFill>
              </a:rPr>
              <a:pPr/>
              <a:t>3</a:t>
            </a:fld>
            <a:endParaRPr lang="en-US" dirty="0">
              <a:solidFill>
                <a:prstClr val="black">
                  <a:tint val="75000"/>
                </a:prstClr>
              </a:solidFill>
            </a:endParaRPr>
          </a:p>
        </p:txBody>
      </p:sp>
    </p:spTree>
    <p:extLst>
      <p:ext uri="{BB962C8B-B14F-4D97-AF65-F5344CB8AC3E}">
        <p14:creationId xmlns:p14="http://schemas.microsoft.com/office/powerpoint/2010/main" val="2807196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a:extLst>
              <a:ext uri="{FF2B5EF4-FFF2-40B4-BE49-F238E27FC236}">
                <a16:creationId xmlns:a16="http://schemas.microsoft.com/office/drawing/2014/main" id="{FABEC3BB-E6A6-453B-9803-A229EC0639D4}"/>
              </a:ext>
            </a:extLst>
          </p:cNvPr>
          <p:cNvSpPr txBox="1">
            <a:spLocks noChangeArrowheads="1"/>
          </p:cNvSpPr>
          <p:nvPr/>
        </p:nvSpPr>
        <p:spPr bwMode="auto">
          <a:xfrm>
            <a:off x="-9378" y="76200"/>
            <a:ext cx="9153378" cy="1446550"/>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defTabSz="685800" eaLnBrk="1" hangingPunct="1">
              <a:defRPr/>
            </a:pPr>
            <a:r>
              <a:rPr lang="en-US" sz="3600" kern="0" dirty="0">
                <a:solidFill>
                  <a:srgbClr val="FFFFFF"/>
                </a:solidFill>
                <a:latin typeface="Times New Roman" panose="02020603050405020304" pitchFamily="18" charset="0"/>
                <a:cs typeface="Times New Roman" panose="02020603050405020304" pitchFamily="18" charset="0"/>
              </a:rPr>
              <a:t>DHHS</a:t>
            </a:r>
            <a:r>
              <a:rPr lang="en-US" sz="3600" kern="0" dirty="0">
                <a:solidFill>
                  <a:srgbClr val="FFFFFF"/>
                </a:solidFill>
                <a:cs typeface="Arial" panose="020B0604020202020204" pitchFamily="34" charset="0"/>
              </a:rPr>
              <a:t> </a:t>
            </a:r>
            <a:r>
              <a:rPr lang="en-US" sz="3600" kern="0" dirty="0">
                <a:solidFill>
                  <a:srgbClr val="FFFFFF"/>
                </a:solidFill>
                <a:latin typeface="Times New Roman" panose="02020603050405020304" pitchFamily="18" charset="0"/>
                <a:cs typeface="Times New Roman" panose="02020603050405020304" pitchFamily="18" charset="0"/>
              </a:rPr>
              <a:t>Coordination of Transportation Service Contracts </a:t>
            </a:r>
            <a:endParaRPr lang="en-US" sz="1400" kern="0" dirty="0">
              <a:solidFill>
                <a:srgbClr val="FFFFFF"/>
              </a:solidFill>
              <a:latin typeface="Times New Roman" panose="02020603050405020304" pitchFamily="18" charset="0"/>
              <a:cs typeface="Times New Roman" panose="02020603050405020304" pitchFamily="18" charset="0"/>
            </a:endParaRP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6" name="Title 5">
            <a:extLst>
              <a:ext uri="{FF2B5EF4-FFF2-40B4-BE49-F238E27FC236}">
                <a16:creationId xmlns:a16="http://schemas.microsoft.com/office/drawing/2014/main" id="{975E5DF6-AD4B-415A-BD4A-F03945DAF87F}"/>
              </a:ext>
            </a:extLst>
          </p:cNvPr>
          <p:cNvSpPr>
            <a:spLocks noGrp="1"/>
          </p:cNvSpPr>
          <p:nvPr>
            <p:ph type="ctrTitle"/>
          </p:nvPr>
        </p:nvSpPr>
        <p:spPr>
          <a:xfrm>
            <a:off x="681111" y="1519972"/>
            <a:ext cx="7772400" cy="1470025"/>
          </a:xfrm>
        </p:spPr>
        <p:txBody>
          <a:bodyPr>
            <a:normAutofit/>
          </a:bodyPr>
          <a:lstStyle/>
          <a:p>
            <a:pPr algn="l" fontAlgn="b"/>
            <a:r>
              <a:rPr lang="en-US" sz="2800" b="1" dirty="0">
                <a:solidFill>
                  <a:schemeClr val="accent1">
                    <a:lumMod val="75000"/>
                  </a:schemeClr>
                </a:solidFill>
                <a:latin typeface="Times New Roman" panose="02020603050405020304" pitchFamily="18" charset="0"/>
                <a:cs typeface="Times New Roman" panose="02020603050405020304" pitchFamily="18" charset="0"/>
              </a:rPr>
              <a:t>Priority 1: Alignment of Quality and Performance Measures</a:t>
            </a:r>
          </a:p>
        </p:txBody>
      </p:sp>
      <p:sp>
        <p:nvSpPr>
          <p:cNvPr id="9" name="Subtitle 8">
            <a:extLst>
              <a:ext uri="{FF2B5EF4-FFF2-40B4-BE49-F238E27FC236}">
                <a16:creationId xmlns:a16="http://schemas.microsoft.com/office/drawing/2014/main" id="{F69BC433-40E4-4D50-9675-269E3384620F}"/>
              </a:ext>
            </a:extLst>
          </p:cNvPr>
          <p:cNvSpPr>
            <a:spLocks noGrp="1"/>
          </p:cNvSpPr>
          <p:nvPr>
            <p:ph type="subTitle" idx="1"/>
          </p:nvPr>
        </p:nvSpPr>
        <p:spPr>
          <a:xfrm>
            <a:off x="1366911" y="2819400"/>
            <a:ext cx="6400800" cy="3517503"/>
          </a:xfrm>
        </p:spPr>
        <p:txBody>
          <a:bodyPr>
            <a:normAutofit/>
          </a:bodyPr>
          <a:lstStyle/>
          <a:p>
            <a:pPr marL="342900" indent="-342900" algn="l" fontAlgn="b">
              <a:buFont typeface="Arial" panose="020B0604020202020204" pitchFamily="34" charset="0"/>
              <a:buChar char="•"/>
            </a:pPr>
            <a:r>
              <a:rPr lang="en-US" sz="2400" dirty="0">
                <a:solidFill>
                  <a:srgbClr val="000000"/>
                </a:solidFill>
                <a:latin typeface="Times New Roman" panose="02020603050405020304" pitchFamily="18" charset="0"/>
                <a:cs typeface="Times New Roman" panose="02020603050405020304" pitchFamily="18" charset="0"/>
              </a:rPr>
              <a:t>Conduct an assessment of quality and performance measures as required by each Office’s transportation contracts by reviewing the existing:</a:t>
            </a:r>
          </a:p>
          <a:p>
            <a:pPr lvl="0" algn="l" fontAlgn="b"/>
            <a:r>
              <a:rPr lang="en-US" sz="2400" dirty="0">
                <a:solidFill>
                  <a:srgbClr val="000000"/>
                </a:solidFill>
                <a:latin typeface="Times New Roman" panose="02020603050405020304" pitchFamily="18" charset="0"/>
                <a:cs typeface="Times New Roman" panose="02020603050405020304" pitchFamily="18" charset="0"/>
              </a:rPr>
              <a:t>               1) Contract Performance Standards </a:t>
            </a:r>
          </a:p>
          <a:p>
            <a:pPr lvl="0" algn="l" fontAlgn="b"/>
            <a:r>
              <a:rPr lang="en-US" sz="2400" dirty="0">
                <a:solidFill>
                  <a:srgbClr val="000000"/>
                </a:solidFill>
                <a:latin typeface="Times New Roman" panose="02020603050405020304" pitchFamily="18" charset="0"/>
                <a:cs typeface="Times New Roman" panose="02020603050405020304" pitchFamily="18" charset="0"/>
              </a:rPr>
              <a:t>               2) Deliverables</a:t>
            </a:r>
          </a:p>
          <a:p>
            <a:pPr lvl="0" algn="l" fontAlgn="b"/>
            <a:r>
              <a:rPr lang="en-US" sz="2400" dirty="0">
                <a:solidFill>
                  <a:srgbClr val="000000"/>
                </a:solidFill>
                <a:latin typeface="Times New Roman" panose="02020603050405020304" pitchFamily="18" charset="0"/>
                <a:cs typeface="Times New Roman" panose="02020603050405020304" pitchFamily="18" charset="0"/>
              </a:rPr>
              <a:t>               3) Accountability Measures </a:t>
            </a:r>
          </a:p>
        </p:txBody>
      </p:sp>
      <p:sp>
        <p:nvSpPr>
          <p:cNvPr id="8" name="Footer Placeholder 4">
            <a:extLst>
              <a:ext uri="{FF2B5EF4-FFF2-40B4-BE49-F238E27FC236}">
                <a16:creationId xmlns:a16="http://schemas.microsoft.com/office/drawing/2014/main" id="{75C9BE88-C578-4120-B681-01C7EFB73DDE}"/>
              </a:ext>
            </a:extLst>
          </p:cNvPr>
          <p:cNvSpPr>
            <a:spLocks noGrp="1"/>
          </p:cNvSpPr>
          <p:nvPr>
            <p:ph type="ftr" sz="quarter" idx="11"/>
          </p:nvPr>
        </p:nvSpPr>
        <p:spPr/>
        <p:txBody>
          <a:bodyPr/>
          <a:lstStyle/>
          <a:p>
            <a:r>
              <a:rPr lang="en-US" dirty="0">
                <a:solidFill>
                  <a:prstClr val="black">
                    <a:tint val="75000"/>
                  </a:prstClr>
                </a:solidFill>
              </a:rPr>
              <a:t>Maine Department of Health and Human Services</a:t>
            </a:r>
          </a:p>
        </p:txBody>
      </p:sp>
      <p:sp>
        <p:nvSpPr>
          <p:cNvPr id="10" name="Slide Number Placeholder 1">
            <a:extLst>
              <a:ext uri="{FF2B5EF4-FFF2-40B4-BE49-F238E27FC236}">
                <a16:creationId xmlns:a16="http://schemas.microsoft.com/office/drawing/2014/main" id="{D95C4411-B3E6-4A8B-8D1F-2F340AB3ABFA}"/>
              </a:ext>
            </a:extLst>
          </p:cNvPr>
          <p:cNvSpPr>
            <a:spLocks noGrp="1"/>
          </p:cNvSpPr>
          <p:nvPr>
            <p:ph type="sldNum" sz="quarter" idx="12"/>
          </p:nvPr>
        </p:nvSpPr>
        <p:spPr/>
        <p:txBody>
          <a:bodyPr/>
          <a:lstStyle/>
          <a:p>
            <a:fld id="{157CBA50-CD0C-49BF-99AE-B3E4F4920365}" type="slidenum">
              <a:rPr lang="en-US" smtClean="0">
                <a:solidFill>
                  <a:prstClr val="black">
                    <a:tint val="75000"/>
                  </a:prstClr>
                </a:solidFill>
              </a:rPr>
              <a:pPr/>
              <a:t>4</a:t>
            </a:fld>
            <a:endParaRPr lang="en-US" dirty="0">
              <a:solidFill>
                <a:prstClr val="black">
                  <a:tint val="75000"/>
                </a:prstClr>
              </a:solidFill>
            </a:endParaRPr>
          </a:p>
        </p:txBody>
      </p:sp>
    </p:spTree>
    <p:extLst>
      <p:ext uri="{BB962C8B-B14F-4D97-AF65-F5344CB8AC3E}">
        <p14:creationId xmlns:p14="http://schemas.microsoft.com/office/powerpoint/2010/main" val="1350579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a:extLst>
              <a:ext uri="{FF2B5EF4-FFF2-40B4-BE49-F238E27FC236}">
                <a16:creationId xmlns:a16="http://schemas.microsoft.com/office/drawing/2014/main" id="{FABEC3BB-E6A6-453B-9803-A229EC0639D4}"/>
              </a:ext>
            </a:extLst>
          </p:cNvPr>
          <p:cNvSpPr txBox="1">
            <a:spLocks noChangeArrowheads="1"/>
          </p:cNvSpPr>
          <p:nvPr/>
        </p:nvSpPr>
        <p:spPr bwMode="auto">
          <a:xfrm>
            <a:off x="-9378" y="76200"/>
            <a:ext cx="9153378" cy="1446550"/>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defTabSz="685800" eaLnBrk="1" hangingPunct="1">
              <a:defRPr/>
            </a:pPr>
            <a:r>
              <a:rPr lang="en-US" sz="3600" kern="0" dirty="0">
                <a:solidFill>
                  <a:srgbClr val="FFFFFF"/>
                </a:solidFill>
                <a:latin typeface="Times New Roman" panose="02020603050405020304" pitchFamily="18" charset="0"/>
                <a:cs typeface="Times New Roman" panose="02020603050405020304" pitchFamily="18" charset="0"/>
              </a:rPr>
              <a:t>DHHS Coordination of Transportation Service Contracts </a:t>
            </a: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6" name="Title 5">
            <a:extLst>
              <a:ext uri="{FF2B5EF4-FFF2-40B4-BE49-F238E27FC236}">
                <a16:creationId xmlns:a16="http://schemas.microsoft.com/office/drawing/2014/main" id="{975E5DF6-AD4B-415A-BD4A-F03945DAF87F}"/>
              </a:ext>
            </a:extLst>
          </p:cNvPr>
          <p:cNvSpPr>
            <a:spLocks noGrp="1"/>
          </p:cNvSpPr>
          <p:nvPr>
            <p:ph type="ctrTitle"/>
          </p:nvPr>
        </p:nvSpPr>
        <p:spPr>
          <a:xfrm>
            <a:off x="681111" y="1519972"/>
            <a:ext cx="7772400" cy="1470025"/>
          </a:xfrm>
        </p:spPr>
        <p:txBody>
          <a:bodyPr>
            <a:normAutofit/>
          </a:bodyPr>
          <a:lstStyle/>
          <a:p>
            <a:pPr algn="l" fontAlgn="b"/>
            <a:r>
              <a:rPr lang="en-US" sz="2800" b="1" dirty="0">
                <a:solidFill>
                  <a:schemeClr val="accent1">
                    <a:lumMod val="75000"/>
                  </a:schemeClr>
                </a:solidFill>
                <a:latin typeface="Times New Roman" panose="02020603050405020304" pitchFamily="18" charset="0"/>
                <a:cs typeface="Times New Roman" panose="02020603050405020304" pitchFamily="18" charset="0"/>
              </a:rPr>
              <a:t>Priority 2: Alignment of Safety Measures </a:t>
            </a:r>
          </a:p>
        </p:txBody>
      </p:sp>
      <p:sp>
        <p:nvSpPr>
          <p:cNvPr id="9" name="Subtitle 8">
            <a:extLst>
              <a:ext uri="{FF2B5EF4-FFF2-40B4-BE49-F238E27FC236}">
                <a16:creationId xmlns:a16="http://schemas.microsoft.com/office/drawing/2014/main" id="{F69BC433-40E4-4D50-9675-269E3384620F}"/>
              </a:ext>
            </a:extLst>
          </p:cNvPr>
          <p:cNvSpPr>
            <a:spLocks noGrp="1"/>
          </p:cNvSpPr>
          <p:nvPr>
            <p:ph type="subTitle" idx="1"/>
          </p:nvPr>
        </p:nvSpPr>
        <p:spPr>
          <a:xfrm>
            <a:off x="1366911" y="2819400"/>
            <a:ext cx="6400800" cy="3517503"/>
          </a:xfrm>
        </p:spPr>
        <p:txBody>
          <a:bodyPr>
            <a:normAutofit/>
          </a:bodyPr>
          <a:lstStyle/>
          <a:p>
            <a:pPr marL="342900" lvl="0" indent="-342900" algn="l" fontAlgn="b">
              <a:buFont typeface="Arial" panose="020B0604020202020204" pitchFamily="34" charset="0"/>
              <a:buChar char="•"/>
            </a:pPr>
            <a:r>
              <a:rPr lang="en-US" sz="2400" dirty="0">
                <a:solidFill>
                  <a:srgbClr val="000000"/>
                </a:solidFill>
                <a:latin typeface="Times New Roman" panose="02020603050405020304" pitchFamily="18" charset="0"/>
                <a:cs typeface="Times New Roman" panose="02020603050405020304" pitchFamily="18" charset="0"/>
              </a:rPr>
              <a:t>Review policies on safety standards to ensure alignment across DHHS by addressing:</a:t>
            </a:r>
          </a:p>
          <a:p>
            <a:pPr lvl="0" algn="l" fontAlgn="b"/>
            <a:r>
              <a:rPr lang="en-US" sz="2400" dirty="0">
                <a:solidFill>
                  <a:srgbClr val="000000"/>
                </a:solidFill>
                <a:latin typeface="Times New Roman" panose="02020603050405020304" pitchFamily="18" charset="0"/>
                <a:cs typeface="Times New Roman" panose="02020603050405020304" pitchFamily="18" charset="0"/>
              </a:rPr>
              <a:t>               1) Background Checks  </a:t>
            </a:r>
          </a:p>
          <a:p>
            <a:pPr lvl="0" algn="l" fontAlgn="b"/>
            <a:r>
              <a:rPr lang="en-US" sz="2400" dirty="0">
                <a:solidFill>
                  <a:srgbClr val="000000"/>
                </a:solidFill>
                <a:latin typeface="Times New Roman" panose="02020603050405020304" pitchFamily="18" charset="0"/>
                <a:cs typeface="Times New Roman" panose="02020603050405020304" pitchFamily="18" charset="0"/>
              </a:rPr>
              <a:t>               2) Child and Waiver Member Transport </a:t>
            </a:r>
          </a:p>
          <a:p>
            <a:pPr lvl="0" algn="l" fontAlgn="b"/>
            <a:r>
              <a:rPr lang="en-US" sz="2400" dirty="0">
                <a:solidFill>
                  <a:srgbClr val="000000"/>
                </a:solidFill>
                <a:latin typeface="Times New Roman" panose="02020603050405020304" pitchFamily="18" charset="0"/>
                <a:cs typeface="Times New Roman" panose="02020603050405020304" pitchFamily="18" charset="0"/>
              </a:rPr>
              <a:t>               3) Other Safety Measures</a:t>
            </a:r>
          </a:p>
        </p:txBody>
      </p:sp>
      <p:sp>
        <p:nvSpPr>
          <p:cNvPr id="8" name="Footer Placeholder 4">
            <a:extLst>
              <a:ext uri="{FF2B5EF4-FFF2-40B4-BE49-F238E27FC236}">
                <a16:creationId xmlns:a16="http://schemas.microsoft.com/office/drawing/2014/main" id="{75C9BE88-C578-4120-B681-01C7EFB73DDE}"/>
              </a:ext>
            </a:extLst>
          </p:cNvPr>
          <p:cNvSpPr>
            <a:spLocks noGrp="1"/>
          </p:cNvSpPr>
          <p:nvPr>
            <p:ph type="ftr" sz="quarter" idx="11"/>
          </p:nvPr>
        </p:nvSpPr>
        <p:spPr/>
        <p:txBody>
          <a:bodyPr/>
          <a:lstStyle/>
          <a:p>
            <a:r>
              <a:rPr lang="en-US" dirty="0">
                <a:solidFill>
                  <a:prstClr val="black">
                    <a:tint val="75000"/>
                  </a:prstClr>
                </a:solidFill>
              </a:rPr>
              <a:t>Maine Department of Health and Human Services</a:t>
            </a:r>
          </a:p>
        </p:txBody>
      </p:sp>
      <p:sp>
        <p:nvSpPr>
          <p:cNvPr id="10" name="Slide Number Placeholder 1">
            <a:extLst>
              <a:ext uri="{FF2B5EF4-FFF2-40B4-BE49-F238E27FC236}">
                <a16:creationId xmlns:a16="http://schemas.microsoft.com/office/drawing/2014/main" id="{D95C4411-B3E6-4A8B-8D1F-2F340AB3ABFA}"/>
              </a:ext>
            </a:extLst>
          </p:cNvPr>
          <p:cNvSpPr>
            <a:spLocks noGrp="1"/>
          </p:cNvSpPr>
          <p:nvPr>
            <p:ph type="sldNum" sz="quarter" idx="12"/>
          </p:nvPr>
        </p:nvSpPr>
        <p:spPr/>
        <p:txBody>
          <a:bodyPr/>
          <a:lstStyle/>
          <a:p>
            <a:fld id="{157CBA50-CD0C-49BF-99AE-B3E4F4920365}" type="slidenum">
              <a:rPr lang="en-US" smtClean="0">
                <a:solidFill>
                  <a:prstClr val="black">
                    <a:tint val="75000"/>
                  </a:prstClr>
                </a:solidFill>
              </a:rPr>
              <a:pPr/>
              <a:t>5</a:t>
            </a:fld>
            <a:endParaRPr lang="en-US" dirty="0">
              <a:solidFill>
                <a:prstClr val="black">
                  <a:tint val="75000"/>
                </a:prstClr>
              </a:solidFill>
            </a:endParaRPr>
          </a:p>
        </p:txBody>
      </p:sp>
    </p:spTree>
    <p:extLst>
      <p:ext uri="{BB962C8B-B14F-4D97-AF65-F5344CB8AC3E}">
        <p14:creationId xmlns:p14="http://schemas.microsoft.com/office/powerpoint/2010/main" val="3228926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a:extLst>
              <a:ext uri="{FF2B5EF4-FFF2-40B4-BE49-F238E27FC236}">
                <a16:creationId xmlns:a16="http://schemas.microsoft.com/office/drawing/2014/main" id="{FABEC3BB-E6A6-453B-9803-A229EC0639D4}"/>
              </a:ext>
            </a:extLst>
          </p:cNvPr>
          <p:cNvSpPr txBox="1">
            <a:spLocks noChangeArrowheads="1"/>
          </p:cNvSpPr>
          <p:nvPr/>
        </p:nvSpPr>
        <p:spPr bwMode="auto">
          <a:xfrm>
            <a:off x="-9378" y="76200"/>
            <a:ext cx="9153378" cy="1446550"/>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defTabSz="685800" eaLnBrk="1" hangingPunct="1">
              <a:defRPr/>
            </a:pPr>
            <a:r>
              <a:rPr lang="en-US" sz="3600" kern="0" dirty="0">
                <a:solidFill>
                  <a:srgbClr val="FFFFFF"/>
                </a:solidFill>
                <a:latin typeface="Times New Roman" panose="02020603050405020304" pitchFamily="18" charset="0"/>
                <a:cs typeface="Times New Roman" panose="02020603050405020304" pitchFamily="18" charset="0"/>
              </a:rPr>
              <a:t>DHHS Coordination of Transportation Service Contracts </a:t>
            </a: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6" name="Title 5">
            <a:extLst>
              <a:ext uri="{FF2B5EF4-FFF2-40B4-BE49-F238E27FC236}">
                <a16:creationId xmlns:a16="http://schemas.microsoft.com/office/drawing/2014/main" id="{975E5DF6-AD4B-415A-BD4A-F03945DAF87F}"/>
              </a:ext>
            </a:extLst>
          </p:cNvPr>
          <p:cNvSpPr>
            <a:spLocks noGrp="1"/>
          </p:cNvSpPr>
          <p:nvPr>
            <p:ph type="ctrTitle"/>
          </p:nvPr>
        </p:nvSpPr>
        <p:spPr>
          <a:xfrm>
            <a:off x="681111" y="1519972"/>
            <a:ext cx="7772400" cy="1470025"/>
          </a:xfrm>
        </p:spPr>
        <p:txBody>
          <a:bodyPr>
            <a:normAutofit/>
          </a:bodyPr>
          <a:lstStyle/>
          <a:p>
            <a:pPr algn="l" fontAlgn="b"/>
            <a:r>
              <a:rPr lang="en-US" sz="2800" b="1" dirty="0">
                <a:solidFill>
                  <a:schemeClr val="accent1">
                    <a:lumMod val="75000"/>
                  </a:schemeClr>
                </a:solidFill>
                <a:latin typeface="Times New Roman" panose="02020603050405020304" pitchFamily="18" charset="0"/>
                <a:cs typeface="Times New Roman" panose="02020603050405020304" pitchFamily="18" charset="0"/>
              </a:rPr>
              <a:t>Priority 3: Evaluation of Transportation Services</a:t>
            </a:r>
          </a:p>
        </p:txBody>
      </p:sp>
      <p:sp>
        <p:nvSpPr>
          <p:cNvPr id="9" name="Subtitle 8">
            <a:extLst>
              <a:ext uri="{FF2B5EF4-FFF2-40B4-BE49-F238E27FC236}">
                <a16:creationId xmlns:a16="http://schemas.microsoft.com/office/drawing/2014/main" id="{F69BC433-40E4-4D50-9675-269E3384620F}"/>
              </a:ext>
            </a:extLst>
          </p:cNvPr>
          <p:cNvSpPr>
            <a:spLocks noGrp="1"/>
          </p:cNvSpPr>
          <p:nvPr>
            <p:ph type="subTitle" idx="1"/>
          </p:nvPr>
        </p:nvSpPr>
        <p:spPr>
          <a:xfrm>
            <a:off x="1366911" y="2819400"/>
            <a:ext cx="6400800" cy="3517503"/>
          </a:xfrm>
        </p:spPr>
        <p:txBody>
          <a:bodyPr>
            <a:normAutofit lnSpcReduction="10000"/>
          </a:bodyPr>
          <a:lstStyle/>
          <a:p>
            <a:pPr marL="342900" lvl="0" indent="-342900" algn="l" fontAlgn="b">
              <a:buFont typeface="Arial" panose="020B0604020202020204" pitchFamily="34" charset="0"/>
              <a:buChar char="•"/>
            </a:pPr>
            <a:r>
              <a:rPr lang="en-US" sz="2400" dirty="0">
                <a:solidFill>
                  <a:srgbClr val="000000"/>
                </a:solidFill>
                <a:latin typeface="Times New Roman" panose="02020603050405020304" pitchFamily="18" charset="0"/>
                <a:cs typeface="Times New Roman" panose="02020603050405020304" pitchFamily="18" charset="0"/>
              </a:rPr>
              <a:t>Evaluate the current service array for Medical and Non-Medical Transport to ascertain what is working and where improvements can be made across DHHS Offices</a:t>
            </a:r>
          </a:p>
          <a:p>
            <a:pPr marL="342900" indent="-342900" algn="l" fontAlgn="b">
              <a:buFont typeface="Arial" panose="020B0604020202020204" pitchFamily="34" charset="0"/>
              <a:buChar char="•"/>
            </a:pPr>
            <a:r>
              <a:rPr lang="en-US" sz="2400" dirty="0">
                <a:solidFill>
                  <a:srgbClr val="000000"/>
                </a:solidFill>
                <a:latin typeface="Times New Roman" panose="02020603050405020304" pitchFamily="18" charset="0"/>
                <a:cs typeface="Times New Roman" panose="02020603050405020304" pitchFamily="18" charset="0"/>
              </a:rPr>
              <a:t>Consult with Department of Transportation (DOT) on performance and safety measures</a:t>
            </a:r>
          </a:p>
          <a:p>
            <a:pPr marL="342900" lvl="0" indent="-342900" algn="l" fontAlgn="b">
              <a:buFont typeface="Arial" panose="020B0604020202020204" pitchFamily="34" charset="0"/>
              <a:buChar char="•"/>
            </a:pPr>
            <a:r>
              <a:rPr lang="en-US" sz="2400" dirty="0">
                <a:solidFill>
                  <a:srgbClr val="000000"/>
                </a:solidFill>
                <a:latin typeface="Times New Roman" panose="02020603050405020304" pitchFamily="18" charset="0"/>
                <a:cs typeface="Times New Roman" panose="02020603050405020304" pitchFamily="18" charset="0"/>
              </a:rPr>
              <a:t>Create a Communication Plan to disseminate findings, recommendations, and timeline for improvements</a:t>
            </a:r>
          </a:p>
        </p:txBody>
      </p:sp>
      <p:sp>
        <p:nvSpPr>
          <p:cNvPr id="8" name="Footer Placeholder 4">
            <a:extLst>
              <a:ext uri="{FF2B5EF4-FFF2-40B4-BE49-F238E27FC236}">
                <a16:creationId xmlns:a16="http://schemas.microsoft.com/office/drawing/2014/main" id="{75C9BE88-C578-4120-B681-01C7EFB73DDE}"/>
              </a:ext>
            </a:extLst>
          </p:cNvPr>
          <p:cNvSpPr>
            <a:spLocks noGrp="1"/>
          </p:cNvSpPr>
          <p:nvPr>
            <p:ph type="ftr" sz="quarter" idx="11"/>
          </p:nvPr>
        </p:nvSpPr>
        <p:spPr/>
        <p:txBody>
          <a:bodyPr/>
          <a:lstStyle/>
          <a:p>
            <a:r>
              <a:rPr lang="en-US" dirty="0">
                <a:solidFill>
                  <a:prstClr val="black">
                    <a:tint val="75000"/>
                  </a:prstClr>
                </a:solidFill>
              </a:rPr>
              <a:t>Maine Department of Health and Human Services</a:t>
            </a:r>
          </a:p>
        </p:txBody>
      </p:sp>
      <p:sp>
        <p:nvSpPr>
          <p:cNvPr id="10" name="Slide Number Placeholder 1">
            <a:extLst>
              <a:ext uri="{FF2B5EF4-FFF2-40B4-BE49-F238E27FC236}">
                <a16:creationId xmlns:a16="http://schemas.microsoft.com/office/drawing/2014/main" id="{D95C4411-B3E6-4A8B-8D1F-2F340AB3ABFA}"/>
              </a:ext>
            </a:extLst>
          </p:cNvPr>
          <p:cNvSpPr>
            <a:spLocks noGrp="1"/>
          </p:cNvSpPr>
          <p:nvPr>
            <p:ph type="sldNum" sz="quarter" idx="12"/>
          </p:nvPr>
        </p:nvSpPr>
        <p:spPr/>
        <p:txBody>
          <a:bodyPr/>
          <a:lstStyle/>
          <a:p>
            <a:fld id="{157CBA50-CD0C-49BF-99AE-B3E4F4920365}" type="slidenum">
              <a:rPr lang="en-US" smtClean="0">
                <a:solidFill>
                  <a:prstClr val="black">
                    <a:tint val="75000"/>
                  </a:prstClr>
                </a:solidFill>
              </a:rPr>
              <a:pPr/>
              <a:t>6</a:t>
            </a:fld>
            <a:endParaRPr lang="en-US" dirty="0">
              <a:solidFill>
                <a:prstClr val="black">
                  <a:tint val="75000"/>
                </a:prstClr>
              </a:solidFill>
            </a:endParaRPr>
          </a:p>
        </p:txBody>
      </p:sp>
    </p:spTree>
    <p:extLst>
      <p:ext uri="{BB962C8B-B14F-4D97-AF65-F5344CB8AC3E}">
        <p14:creationId xmlns:p14="http://schemas.microsoft.com/office/powerpoint/2010/main" val="1343900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a:extLst>
              <a:ext uri="{FF2B5EF4-FFF2-40B4-BE49-F238E27FC236}">
                <a16:creationId xmlns:a16="http://schemas.microsoft.com/office/drawing/2014/main" id="{FABEC3BB-E6A6-453B-9803-A229EC0639D4}"/>
              </a:ext>
            </a:extLst>
          </p:cNvPr>
          <p:cNvSpPr txBox="1">
            <a:spLocks noChangeArrowheads="1"/>
          </p:cNvSpPr>
          <p:nvPr/>
        </p:nvSpPr>
        <p:spPr bwMode="auto">
          <a:xfrm>
            <a:off x="-9378" y="76200"/>
            <a:ext cx="9153378" cy="1446550"/>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defTabSz="685800" eaLnBrk="1" hangingPunct="1">
              <a:defRPr/>
            </a:pPr>
            <a:r>
              <a:rPr lang="en-US" sz="3600" kern="0" dirty="0">
                <a:solidFill>
                  <a:srgbClr val="FFFFFF"/>
                </a:solidFill>
                <a:latin typeface="Times New Roman" panose="02020603050405020304" pitchFamily="18" charset="0"/>
                <a:cs typeface="Times New Roman" panose="02020603050405020304" pitchFamily="18" charset="0"/>
              </a:rPr>
              <a:t>DHHS Coordination of Transportation Service Contracts </a:t>
            </a: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6" name="Title 5">
            <a:extLst>
              <a:ext uri="{FF2B5EF4-FFF2-40B4-BE49-F238E27FC236}">
                <a16:creationId xmlns:a16="http://schemas.microsoft.com/office/drawing/2014/main" id="{975E5DF6-AD4B-415A-BD4A-F03945DAF87F}"/>
              </a:ext>
            </a:extLst>
          </p:cNvPr>
          <p:cNvSpPr>
            <a:spLocks noGrp="1"/>
          </p:cNvSpPr>
          <p:nvPr>
            <p:ph type="ctrTitle"/>
          </p:nvPr>
        </p:nvSpPr>
        <p:spPr>
          <a:xfrm>
            <a:off x="681111" y="1519972"/>
            <a:ext cx="7772400" cy="1470025"/>
          </a:xfrm>
        </p:spPr>
        <p:txBody>
          <a:bodyPr>
            <a:normAutofit/>
          </a:bodyPr>
          <a:lstStyle/>
          <a:p>
            <a:pPr algn="l" fontAlgn="b"/>
            <a:r>
              <a:rPr lang="en-US" sz="2800" b="1" dirty="0">
                <a:solidFill>
                  <a:schemeClr val="accent1">
                    <a:lumMod val="75000"/>
                  </a:schemeClr>
                </a:solidFill>
                <a:latin typeface="Times New Roman" panose="02020603050405020304" pitchFamily="18" charset="0"/>
                <a:cs typeface="Times New Roman" panose="02020603050405020304" pitchFamily="18" charset="0"/>
              </a:rPr>
              <a:t>Assessment of Services</a:t>
            </a:r>
          </a:p>
        </p:txBody>
      </p:sp>
      <p:sp>
        <p:nvSpPr>
          <p:cNvPr id="9" name="Subtitle 8">
            <a:extLst>
              <a:ext uri="{FF2B5EF4-FFF2-40B4-BE49-F238E27FC236}">
                <a16:creationId xmlns:a16="http://schemas.microsoft.com/office/drawing/2014/main" id="{F69BC433-40E4-4D50-9675-269E3384620F}"/>
              </a:ext>
            </a:extLst>
          </p:cNvPr>
          <p:cNvSpPr>
            <a:spLocks noGrp="1"/>
          </p:cNvSpPr>
          <p:nvPr>
            <p:ph type="subTitle" idx="1"/>
          </p:nvPr>
        </p:nvSpPr>
        <p:spPr>
          <a:xfrm>
            <a:off x="1366911" y="2819400"/>
            <a:ext cx="6400800" cy="3517503"/>
          </a:xfrm>
        </p:spPr>
        <p:txBody>
          <a:bodyPr>
            <a:normAutofit/>
          </a:bodyPr>
          <a:lstStyle/>
          <a:p>
            <a:pPr lvl="0" algn="l" fontAlgn="b"/>
            <a:r>
              <a:rPr lang="en-US" sz="2400" dirty="0">
                <a:solidFill>
                  <a:srgbClr val="000000"/>
                </a:solidFill>
                <a:latin typeface="Times New Roman" panose="02020603050405020304" pitchFamily="18" charset="0"/>
                <a:cs typeface="Times New Roman" panose="02020603050405020304" pitchFamily="18" charset="0"/>
              </a:rPr>
              <a:t>The Workgroup:</a:t>
            </a:r>
          </a:p>
          <a:p>
            <a:pPr marL="225425" lvl="0" indent="-225425" algn="l" fontAlgn="b">
              <a:buFont typeface="Arial" panose="020B0604020202020204" pitchFamily="34" charset="0"/>
              <a:buChar char="•"/>
            </a:pPr>
            <a:r>
              <a:rPr lang="en-US" sz="2400" dirty="0">
                <a:solidFill>
                  <a:srgbClr val="000000"/>
                </a:solidFill>
                <a:latin typeface="Times New Roman" panose="02020603050405020304" pitchFamily="18" charset="0"/>
                <a:cs typeface="Times New Roman" panose="02020603050405020304" pitchFamily="18" charset="0"/>
              </a:rPr>
              <a:t>Conducted a detailed comparison of contract performance and safety requirements across offices</a:t>
            </a:r>
          </a:p>
          <a:p>
            <a:pPr lvl="0" indent="-228600" algn="l" fontAlgn="b">
              <a:buFont typeface="Arial" panose="020B0604020202020204" pitchFamily="34" charset="0"/>
              <a:buChar char="•"/>
            </a:pPr>
            <a:r>
              <a:rPr lang="en-US" sz="2400" dirty="0">
                <a:solidFill>
                  <a:srgbClr val="000000"/>
                </a:solidFill>
                <a:latin typeface="Times New Roman" panose="02020603050405020304" pitchFamily="18" charset="0"/>
                <a:cs typeface="Times New Roman" panose="02020603050405020304" pitchFamily="18" charset="0"/>
              </a:rPr>
              <a:t>Developed a gap analysis</a:t>
            </a:r>
          </a:p>
          <a:p>
            <a:pPr marL="225425" indent="-225425" algn="l" fontAlgn="b">
              <a:buFont typeface="Arial" panose="020B0604020202020204" pitchFamily="34" charset="0"/>
              <a:buChar char="•"/>
            </a:pPr>
            <a:r>
              <a:rPr lang="en-US" sz="2400" dirty="0">
                <a:solidFill>
                  <a:srgbClr val="000000"/>
                </a:solidFill>
                <a:latin typeface="Times New Roman" panose="02020603050405020304" pitchFamily="18" charset="0"/>
                <a:cs typeface="Times New Roman" panose="02020603050405020304" pitchFamily="18" charset="0"/>
              </a:rPr>
              <a:t>Negotiated and agreed on contract and policy change recommendations to align performance and safety measures</a:t>
            </a:r>
          </a:p>
        </p:txBody>
      </p:sp>
      <p:sp>
        <p:nvSpPr>
          <p:cNvPr id="8" name="Footer Placeholder 4">
            <a:extLst>
              <a:ext uri="{FF2B5EF4-FFF2-40B4-BE49-F238E27FC236}">
                <a16:creationId xmlns:a16="http://schemas.microsoft.com/office/drawing/2014/main" id="{75C9BE88-C578-4120-B681-01C7EFB73DDE}"/>
              </a:ext>
            </a:extLst>
          </p:cNvPr>
          <p:cNvSpPr>
            <a:spLocks noGrp="1"/>
          </p:cNvSpPr>
          <p:nvPr>
            <p:ph type="ftr" sz="quarter" idx="11"/>
          </p:nvPr>
        </p:nvSpPr>
        <p:spPr/>
        <p:txBody>
          <a:bodyPr/>
          <a:lstStyle/>
          <a:p>
            <a:r>
              <a:rPr lang="en-US" dirty="0">
                <a:solidFill>
                  <a:prstClr val="black">
                    <a:tint val="75000"/>
                  </a:prstClr>
                </a:solidFill>
              </a:rPr>
              <a:t>Maine Department of Health and Human Services</a:t>
            </a:r>
          </a:p>
        </p:txBody>
      </p:sp>
      <p:sp>
        <p:nvSpPr>
          <p:cNvPr id="10" name="Slide Number Placeholder 1">
            <a:extLst>
              <a:ext uri="{FF2B5EF4-FFF2-40B4-BE49-F238E27FC236}">
                <a16:creationId xmlns:a16="http://schemas.microsoft.com/office/drawing/2014/main" id="{D95C4411-B3E6-4A8B-8D1F-2F340AB3ABFA}"/>
              </a:ext>
            </a:extLst>
          </p:cNvPr>
          <p:cNvSpPr>
            <a:spLocks noGrp="1"/>
          </p:cNvSpPr>
          <p:nvPr>
            <p:ph type="sldNum" sz="quarter" idx="12"/>
          </p:nvPr>
        </p:nvSpPr>
        <p:spPr/>
        <p:txBody>
          <a:bodyPr/>
          <a:lstStyle/>
          <a:p>
            <a:fld id="{157CBA50-CD0C-49BF-99AE-B3E4F4920365}" type="slidenum">
              <a:rPr lang="en-US" smtClean="0">
                <a:solidFill>
                  <a:prstClr val="black">
                    <a:tint val="75000"/>
                  </a:prstClr>
                </a:solidFill>
              </a:rPr>
              <a:pPr/>
              <a:t>7</a:t>
            </a:fld>
            <a:endParaRPr lang="en-US" dirty="0">
              <a:solidFill>
                <a:prstClr val="black">
                  <a:tint val="75000"/>
                </a:prstClr>
              </a:solidFill>
            </a:endParaRPr>
          </a:p>
        </p:txBody>
      </p:sp>
    </p:spTree>
    <p:extLst>
      <p:ext uri="{BB962C8B-B14F-4D97-AF65-F5344CB8AC3E}">
        <p14:creationId xmlns:p14="http://schemas.microsoft.com/office/powerpoint/2010/main" val="1368438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a:extLst>
              <a:ext uri="{FF2B5EF4-FFF2-40B4-BE49-F238E27FC236}">
                <a16:creationId xmlns:a16="http://schemas.microsoft.com/office/drawing/2014/main" id="{FABEC3BB-E6A6-453B-9803-A229EC0639D4}"/>
              </a:ext>
            </a:extLst>
          </p:cNvPr>
          <p:cNvSpPr txBox="1">
            <a:spLocks noChangeArrowheads="1"/>
          </p:cNvSpPr>
          <p:nvPr/>
        </p:nvSpPr>
        <p:spPr bwMode="auto">
          <a:xfrm>
            <a:off x="-9378" y="76200"/>
            <a:ext cx="9153378" cy="1446550"/>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defTabSz="685800" eaLnBrk="1" hangingPunct="1">
              <a:defRPr/>
            </a:pPr>
            <a:r>
              <a:rPr lang="en-US" sz="3600" kern="0" dirty="0">
                <a:solidFill>
                  <a:srgbClr val="FFFFFF"/>
                </a:solidFill>
                <a:latin typeface="Times New Roman" panose="02020603050405020304" pitchFamily="18" charset="0"/>
                <a:cs typeface="Times New Roman" panose="02020603050405020304" pitchFamily="18" charset="0"/>
              </a:rPr>
              <a:t>DHHS Coordination of Transportation Service Contracts </a:t>
            </a: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6" name="Title 5">
            <a:extLst>
              <a:ext uri="{FF2B5EF4-FFF2-40B4-BE49-F238E27FC236}">
                <a16:creationId xmlns:a16="http://schemas.microsoft.com/office/drawing/2014/main" id="{975E5DF6-AD4B-415A-BD4A-F03945DAF87F}"/>
              </a:ext>
            </a:extLst>
          </p:cNvPr>
          <p:cNvSpPr>
            <a:spLocks noGrp="1"/>
          </p:cNvSpPr>
          <p:nvPr>
            <p:ph type="ctrTitle"/>
          </p:nvPr>
        </p:nvSpPr>
        <p:spPr>
          <a:xfrm>
            <a:off x="681111" y="1519972"/>
            <a:ext cx="7772400" cy="1470025"/>
          </a:xfrm>
        </p:spPr>
        <p:txBody>
          <a:bodyPr>
            <a:normAutofit/>
          </a:bodyPr>
          <a:lstStyle/>
          <a:p>
            <a:pPr algn="l" fontAlgn="b"/>
            <a:r>
              <a:rPr lang="en-US" sz="2800" b="1" dirty="0">
                <a:solidFill>
                  <a:schemeClr val="accent1">
                    <a:lumMod val="75000"/>
                  </a:schemeClr>
                </a:solidFill>
                <a:latin typeface="Times New Roman" panose="02020603050405020304" pitchFamily="18" charset="0"/>
                <a:cs typeface="Times New Roman" panose="02020603050405020304" pitchFamily="18" charset="0"/>
              </a:rPr>
              <a:t>Assessment Results</a:t>
            </a:r>
          </a:p>
        </p:txBody>
      </p:sp>
      <p:sp>
        <p:nvSpPr>
          <p:cNvPr id="9" name="Subtitle 8">
            <a:extLst>
              <a:ext uri="{FF2B5EF4-FFF2-40B4-BE49-F238E27FC236}">
                <a16:creationId xmlns:a16="http://schemas.microsoft.com/office/drawing/2014/main" id="{F69BC433-40E4-4D50-9675-269E3384620F}"/>
              </a:ext>
            </a:extLst>
          </p:cNvPr>
          <p:cNvSpPr>
            <a:spLocks noGrp="1"/>
          </p:cNvSpPr>
          <p:nvPr>
            <p:ph type="subTitle" idx="1"/>
          </p:nvPr>
        </p:nvSpPr>
        <p:spPr>
          <a:xfrm>
            <a:off x="838200" y="2819400"/>
            <a:ext cx="6929511" cy="3517503"/>
          </a:xfrm>
        </p:spPr>
        <p:txBody>
          <a:bodyPr>
            <a:noAutofit/>
          </a:bodyPr>
          <a:lstStyle/>
          <a:p>
            <a:pPr marL="225425" lvl="0" indent="-225425" algn="l" fontAlgn="b">
              <a:buFont typeface="Arial" panose="020B0604020202020204" pitchFamily="34" charset="0"/>
              <a:buChar char="•"/>
            </a:pPr>
            <a:r>
              <a:rPr lang="en-US" sz="2400" dirty="0">
                <a:solidFill>
                  <a:srgbClr val="000000"/>
                </a:solidFill>
                <a:latin typeface="Times New Roman" panose="02020603050405020304" pitchFamily="18" charset="0"/>
                <a:cs typeface="Times New Roman" panose="02020603050405020304" pitchFamily="18" charset="0"/>
              </a:rPr>
              <a:t>Inconsistencies observed in contract performance and safety requirements </a:t>
            </a:r>
          </a:p>
          <a:p>
            <a:pPr lvl="0" indent="-228600" algn="l" fontAlgn="b">
              <a:buFont typeface="Arial" panose="020B0604020202020204" pitchFamily="34" charset="0"/>
              <a:buChar char="•"/>
            </a:pPr>
            <a:r>
              <a:rPr lang="en-US" sz="2400" dirty="0">
                <a:solidFill>
                  <a:srgbClr val="000000"/>
                </a:solidFill>
                <a:latin typeface="Times New Roman" panose="02020603050405020304" pitchFamily="18" charset="0"/>
                <a:cs typeface="Times New Roman" panose="02020603050405020304" pitchFamily="18" charset="0"/>
              </a:rPr>
              <a:t>Challenges regarding:</a:t>
            </a:r>
          </a:p>
          <a:p>
            <a:pPr lvl="2" indent="-228600" algn="l" fontAlgn="b">
              <a:buFont typeface="Arial" panose="020B0604020202020204" pitchFamily="34" charset="0"/>
              <a:buChar char="•"/>
            </a:pPr>
            <a:r>
              <a:rPr lang="en-US" dirty="0">
                <a:solidFill>
                  <a:srgbClr val="000000"/>
                </a:solidFill>
                <a:latin typeface="Times New Roman" panose="02020603050405020304" pitchFamily="18" charset="0"/>
                <a:cs typeface="Times New Roman" panose="02020603050405020304" pitchFamily="18" charset="0"/>
              </a:rPr>
              <a:t>Ability to bill multiple funding streams</a:t>
            </a:r>
          </a:p>
          <a:p>
            <a:pPr lvl="2" indent="-228600" algn="l" fontAlgn="b">
              <a:buFont typeface="Arial" panose="020B0604020202020204" pitchFamily="34" charset="0"/>
              <a:buChar char="•"/>
            </a:pPr>
            <a:r>
              <a:rPr lang="en-US" dirty="0">
                <a:solidFill>
                  <a:srgbClr val="000000"/>
                </a:solidFill>
                <a:latin typeface="Times New Roman" panose="02020603050405020304" pitchFamily="18" charset="0"/>
                <a:cs typeface="Times New Roman" panose="02020603050405020304" pitchFamily="18" charset="0"/>
              </a:rPr>
              <a:t>Overlapping service populations</a:t>
            </a:r>
          </a:p>
          <a:p>
            <a:pPr lvl="2" indent="-228600" algn="l" fontAlgn="b">
              <a:buFont typeface="Arial" panose="020B0604020202020204" pitchFamily="34" charset="0"/>
              <a:buChar char="•"/>
            </a:pPr>
            <a:r>
              <a:rPr lang="en-US" dirty="0">
                <a:solidFill>
                  <a:srgbClr val="000000"/>
                </a:solidFill>
                <a:latin typeface="Times New Roman" panose="02020603050405020304" pitchFamily="18" charset="0"/>
                <a:cs typeface="Times New Roman" panose="02020603050405020304" pitchFamily="18" charset="0"/>
              </a:rPr>
              <a:t>Differences in eligibility requirements and payment methodologies across populations</a:t>
            </a:r>
          </a:p>
        </p:txBody>
      </p:sp>
      <p:sp>
        <p:nvSpPr>
          <p:cNvPr id="8" name="Footer Placeholder 4">
            <a:extLst>
              <a:ext uri="{FF2B5EF4-FFF2-40B4-BE49-F238E27FC236}">
                <a16:creationId xmlns:a16="http://schemas.microsoft.com/office/drawing/2014/main" id="{75C9BE88-C578-4120-B681-01C7EFB73DDE}"/>
              </a:ext>
            </a:extLst>
          </p:cNvPr>
          <p:cNvSpPr>
            <a:spLocks noGrp="1"/>
          </p:cNvSpPr>
          <p:nvPr>
            <p:ph type="ftr" sz="quarter" idx="11"/>
          </p:nvPr>
        </p:nvSpPr>
        <p:spPr/>
        <p:txBody>
          <a:bodyPr/>
          <a:lstStyle/>
          <a:p>
            <a:r>
              <a:rPr lang="en-US" dirty="0">
                <a:solidFill>
                  <a:prstClr val="black">
                    <a:tint val="75000"/>
                  </a:prstClr>
                </a:solidFill>
              </a:rPr>
              <a:t>Maine Department of Health and Human Services</a:t>
            </a:r>
          </a:p>
        </p:txBody>
      </p:sp>
      <p:sp>
        <p:nvSpPr>
          <p:cNvPr id="10" name="Slide Number Placeholder 1">
            <a:extLst>
              <a:ext uri="{FF2B5EF4-FFF2-40B4-BE49-F238E27FC236}">
                <a16:creationId xmlns:a16="http://schemas.microsoft.com/office/drawing/2014/main" id="{D95C4411-B3E6-4A8B-8D1F-2F340AB3ABFA}"/>
              </a:ext>
            </a:extLst>
          </p:cNvPr>
          <p:cNvSpPr>
            <a:spLocks noGrp="1"/>
          </p:cNvSpPr>
          <p:nvPr>
            <p:ph type="sldNum" sz="quarter" idx="12"/>
          </p:nvPr>
        </p:nvSpPr>
        <p:spPr/>
        <p:txBody>
          <a:bodyPr/>
          <a:lstStyle/>
          <a:p>
            <a:fld id="{157CBA50-CD0C-49BF-99AE-B3E4F4920365}" type="slidenum">
              <a:rPr lang="en-US" smtClean="0">
                <a:solidFill>
                  <a:prstClr val="black">
                    <a:tint val="75000"/>
                  </a:prstClr>
                </a:solidFill>
              </a:rPr>
              <a:pPr/>
              <a:t>8</a:t>
            </a:fld>
            <a:endParaRPr lang="en-US" dirty="0">
              <a:solidFill>
                <a:prstClr val="black">
                  <a:tint val="75000"/>
                </a:prstClr>
              </a:solidFill>
            </a:endParaRPr>
          </a:p>
        </p:txBody>
      </p:sp>
    </p:spTree>
    <p:extLst>
      <p:ext uri="{BB962C8B-B14F-4D97-AF65-F5344CB8AC3E}">
        <p14:creationId xmlns:p14="http://schemas.microsoft.com/office/powerpoint/2010/main" val="1561194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4178" y="1524000"/>
            <a:ext cx="8839200" cy="2209800"/>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Workgroup Recommendations: </a:t>
            </a:r>
          </a:p>
          <a:p>
            <a:pPr marL="285750" lvl="0" indent="-285750" fontAlgn="b">
              <a:buNone/>
            </a:pPr>
            <a:r>
              <a:rPr lang="en-US" sz="2400" dirty="0">
                <a:solidFill>
                  <a:srgbClr val="000000"/>
                </a:solidFill>
                <a:latin typeface="Times New Roman" panose="02020603050405020304" pitchFamily="18" charset="0"/>
                <a:cs typeface="Times New Roman" panose="02020603050405020304" pitchFamily="18" charset="0"/>
              </a:rPr>
              <a:t>1. Improve policy and contract language to better align services across DHHS.</a:t>
            </a:r>
          </a:p>
          <a:p>
            <a:pPr marL="461963" indent="-117475" fontAlgn="b"/>
            <a:r>
              <a:rPr lang="en-US" sz="2400" dirty="0">
                <a:solidFill>
                  <a:srgbClr val="000000"/>
                </a:solidFill>
                <a:latin typeface="Times New Roman" panose="02020603050405020304" pitchFamily="18" charset="0"/>
                <a:cs typeface="Times New Roman" panose="02020603050405020304" pitchFamily="18" charset="0"/>
              </a:rPr>
              <a:t>Final contract standards should align performance and safety requirements above 95%</a:t>
            </a:r>
            <a:endParaRPr lang="en-US" sz="2400" dirty="0">
              <a:latin typeface="Times New Roman" panose="02020603050405020304" pitchFamily="18" charset="0"/>
              <a:cs typeface="Times New Roman" panose="02020603050405020304" pitchFamily="18" charset="0"/>
            </a:endParaRPr>
          </a:p>
          <a:p>
            <a:pPr marL="285750" indent="-285750">
              <a:spcBef>
                <a:spcPts val="600"/>
              </a:spcBef>
              <a:buNone/>
            </a:pPr>
            <a:r>
              <a:rPr lang="en-US" sz="2400" dirty="0">
                <a:latin typeface="Times New Roman" panose="02020603050405020304" pitchFamily="18" charset="0"/>
                <a:cs typeface="Times New Roman" panose="02020603050405020304" pitchFamily="18" charset="0"/>
              </a:rPr>
              <a:t>2. </a:t>
            </a:r>
            <a:r>
              <a:rPr lang="en-US" sz="2400" dirty="0">
                <a:solidFill>
                  <a:srgbClr val="000000"/>
                </a:solidFill>
                <a:latin typeface="Times New Roman" panose="02020603050405020304" pitchFamily="18" charset="0"/>
                <a:cs typeface="Times New Roman" panose="02020603050405020304" pitchFamily="18" charset="0"/>
              </a:rPr>
              <a:t>Communicate with providers, clients, and other stakeholders about the planned alignment and get feedback on the recommendations.</a:t>
            </a:r>
          </a:p>
          <a:p>
            <a:pPr marL="285750" indent="-285750">
              <a:spcBef>
                <a:spcPts val="600"/>
              </a:spcBef>
              <a:buNone/>
            </a:pPr>
            <a:r>
              <a:rPr lang="en-US" sz="2400" dirty="0">
                <a:latin typeface="Times New Roman" panose="02020603050405020304" pitchFamily="18" charset="0"/>
                <a:cs typeface="Times New Roman" panose="02020603050405020304" pitchFamily="18" charset="0"/>
              </a:rPr>
              <a:t>3. </a:t>
            </a:r>
            <a:r>
              <a:rPr lang="en-US" sz="2400" dirty="0">
                <a:solidFill>
                  <a:srgbClr val="000000"/>
                </a:solidFill>
                <a:latin typeface="Times New Roman" panose="02020603050405020304" pitchFamily="18" charset="0"/>
                <a:cs typeface="Times New Roman" panose="02020603050405020304" pitchFamily="18" charset="0"/>
              </a:rPr>
              <a:t>Implement this alignment in each program’s next transportation contract by July 1, 2020.</a:t>
            </a:r>
          </a:p>
          <a:p>
            <a:pPr marL="0" indent="0">
              <a:spcBef>
                <a:spcPts val="600"/>
              </a:spcBef>
              <a:buNone/>
            </a:pPr>
            <a:r>
              <a:rPr lang="en-US" sz="2400" dirty="0">
                <a:latin typeface="Times New Roman" panose="02020603050405020304" pitchFamily="18" charset="0"/>
                <a:cs typeface="Times New Roman" panose="02020603050405020304" pitchFamily="18" charset="0"/>
              </a:rPr>
              <a:t>4. </a:t>
            </a:r>
            <a:r>
              <a:rPr lang="en-US" sz="2400" dirty="0">
                <a:solidFill>
                  <a:srgbClr val="000000"/>
                </a:solidFill>
                <a:latin typeface="Times New Roman" panose="02020603050405020304" pitchFamily="18" charset="0"/>
                <a:cs typeface="Times New Roman" panose="02020603050405020304" pitchFamily="18" charset="0"/>
              </a:rPr>
              <a:t>Procure an outside evaluation of Transportation Services.</a:t>
            </a:r>
          </a:p>
        </p:txBody>
      </p:sp>
      <p:sp>
        <p:nvSpPr>
          <p:cNvPr id="4" name="Text Box 5"/>
          <p:cNvSpPr txBox="1">
            <a:spLocks noChangeArrowheads="1"/>
          </p:cNvSpPr>
          <p:nvPr/>
        </p:nvSpPr>
        <p:spPr bwMode="auto">
          <a:xfrm>
            <a:off x="0" y="-28135"/>
            <a:ext cx="9153378" cy="1446550"/>
          </a:xfrm>
          <a:prstGeom prst="rect">
            <a:avLst/>
          </a:prstGeom>
          <a:solidFill>
            <a:srgbClr val="004D80"/>
          </a:solidFill>
          <a:ln/>
          <a:extLst/>
        </p:spPr>
        <p:style>
          <a:lnRef idx="1">
            <a:schemeClr val="accent1"/>
          </a:lnRef>
          <a:fillRef idx="3">
            <a:schemeClr val="accent1"/>
          </a:fillRef>
          <a:effectRef idx="2">
            <a:schemeClr val="accent1"/>
          </a:effectRef>
          <a:fontRef idx="minor">
            <a:schemeClr val="lt1"/>
          </a:fontRef>
        </p:style>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defTabSz="685800" eaLnBrk="1" hangingPunct="1">
              <a:defRPr/>
            </a:pPr>
            <a:r>
              <a:rPr lang="en-US" sz="3600" kern="0" dirty="0">
                <a:solidFill>
                  <a:srgbClr val="FFFFFF"/>
                </a:solidFill>
                <a:latin typeface="Times New Roman" panose="02020603050405020304" pitchFamily="18" charset="0"/>
                <a:cs typeface="Times New Roman" panose="02020603050405020304" pitchFamily="18" charset="0"/>
              </a:rPr>
              <a:t>DHHS Coordination of Transportation Service Contracts: Recommendations </a:t>
            </a:r>
          </a:p>
          <a:p>
            <a:pPr algn="ctr" eaLnBrk="1" hangingPunct="1"/>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157CBA50-CD0C-49BF-99AE-B3E4F4920365}" type="slidenum">
              <a:rPr lang="en-US" smtClean="0">
                <a:solidFill>
                  <a:prstClr val="black">
                    <a:tint val="75000"/>
                  </a:prstClr>
                </a:solidFill>
              </a:rPr>
              <a:pPr/>
              <a:t>9</a:t>
            </a:fld>
            <a:endParaRPr lang="en-US" dirty="0">
              <a:solidFill>
                <a:prstClr val="black">
                  <a:tint val="75000"/>
                </a:prstClr>
              </a:solidFill>
            </a:endParaRPr>
          </a:p>
        </p:txBody>
      </p:sp>
      <p:sp>
        <p:nvSpPr>
          <p:cNvPr id="5" name="Footer Placeholder 4"/>
          <p:cNvSpPr>
            <a:spLocks noGrp="1"/>
          </p:cNvSpPr>
          <p:nvPr>
            <p:ph type="ftr" sz="quarter" idx="11"/>
          </p:nvPr>
        </p:nvSpPr>
        <p:spPr>
          <a:xfrm>
            <a:off x="2667000" y="6356350"/>
            <a:ext cx="3657600" cy="365125"/>
          </a:xfrm>
        </p:spPr>
        <p:txBody>
          <a:bodyPr/>
          <a:lstStyle/>
          <a:p>
            <a:r>
              <a:rPr lang="en-US" dirty="0">
                <a:solidFill>
                  <a:prstClr val="black">
                    <a:tint val="75000"/>
                  </a:prstClr>
                </a:solidFill>
              </a:rPr>
              <a:t>Maine Department of Health and Human Services</a:t>
            </a:r>
          </a:p>
        </p:txBody>
      </p:sp>
    </p:spTree>
    <p:extLst>
      <p:ext uri="{BB962C8B-B14F-4D97-AF65-F5344CB8AC3E}">
        <p14:creationId xmlns:p14="http://schemas.microsoft.com/office/powerpoint/2010/main" val="30981504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055BAF614E89E4497988BBD5F870E21" ma:contentTypeVersion="8" ma:contentTypeDescription="Create a new document." ma:contentTypeScope="" ma:versionID="60b121f114527b686ef0a355f42eaf2f">
  <xsd:schema xmlns:xsd="http://www.w3.org/2001/XMLSchema" xmlns:xs="http://www.w3.org/2001/XMLSchema" xmlns:p="http://schemas.microsoft.com/office/2006/metadata/properties" xmlns:ns3="2df38912-c20a-4a5f-96ab-42cbfa0b650a" targetNamespace="http://schemas.microsoft.com/office/2006/metadata/properties" ma:root="true" ma:fieldsID="0ad4856f105dbcf4d598f5f773716037" ns3:_="">
    <xsd:import namespace="2df38912-c20a-4a5f-96ab-42cbfa0b650a"/>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f38912-c20a-4a5f-96ab-42cbfa0b65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0C87B8-011B-4907-930E-C6F604CC60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f38912-c20a-4a5f-96ab-42cbfa0b65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B7134A4-9A5E-4426-B2DA-EEE7B0066F8C}">
  <ds:schemaRefs>
    <ds:schemaRef ds:uri="http://purl.org/dc/dcmitype/"/>
    <ds:schemaRef ds:uri="http://schemas.microsoft.com/office/infopath/2007/PartnerControls"/>
    <ds:schemaRef ds:uri="http://purl.org/dc/elements/1.1/"/>
    <ds:schemaRef ds:uri="http://schemas.microsoft.com/office/2006/metadata/properties"/>
    <ds:schemaRef ds:uri="2df38912-c20a-4a5f-96ab-42cbfa0b650a"/>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40273A5-CD0F-4668-B999-8187D271C4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16429</TotalTime>
  <Words>2045</Words>
  <Application>Microsoft Office PowerPoint</Application>
  <PresentationFormat>On-screen Show (4:3)</PresentationFormat>
  <Paragraphs>301</Paragraphs>
  <Slides>28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Times New Roman</vt:lpstr>
      <vt:lpstr>Office Theme</vt:lpstr>
      <vt:lpstr>Department of Health and Human Services Transportation Services </vt:lpstr>
      <vt:lpstr>Overview of the Project</vt:lpstr>
      <vt:lpstr>Priorities of the Project</vt:lpstr>
      <vt:lpstr>Priority 1: Alignment of Quality and Performance Measures</vt:lpstr>
      <vt:lpstr>Priority 2: Alignment of Safety Measures </vt:lpstr>
      <vt:lpstr>Priority 3: Evaluation of Transportation Services</vt:lpstr>
      <vt:lpstr>Assessment of Services</vt:lpstr>
      <vt:lpstr>Assessment Results</vt:lpstr>
      <vt:lpstr>PowerPoint Presentation</vt:lpstr>
      <vt:lpstr>PowerPoint Presentation</vt:lpstr>
      <vt:lpstr>PowerPoint Presentation</vt:lpstr>
      <vt:lpstr>PowerPoint Presentation</vt:lpstr>
      <vt:lpstr>PowerPoint Presentation</vt:lpstr>
      <vt:lpstr>DHHS Transportation Services Initiative Dashboard: October 23, 2019 </vt:lpstr>
      <vt:lpstr>DHHS Transportation Services Initiative Dashboard: October 23, 2019 </vt:lpstr>
      <vt:lpstr>PowerPoint Presentation</vt:lpstr>
      <vt:lpstr>PowerPoint Presentation</vt:lpstr>
      <vt:lpstr>PowerPoint Presentation</vt:lpstr>
      <vt:lpstr>PowerPoint Presentation</vt:lpstr>
      <vt:lpstr>Office of MaineCare Services NET Complaints Graph </vt:lpstr>
      <vt:lpstr>MaineCare Non-Emergency Transportation Quarter 3 Performance Statistics-Year 2019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State of Maine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Aging and Disability Services Pressures and Priorities</dc:title>
  <dc:creator>Martins, John A</dc:creator>
  <cp:lastModifiedBy>Farwell, Jackie</cp:lastModifiedBy>
  <cp:revision>166</cp:revision>
  <cp:lastPrinted>2019-10-24T14:10:54Z</cp:lastPrinted>
  <dcterms:created xsi:type="dcterms:W3CDTF">2015-04-10T16:13:17Z</dcterms:created>
  <dcterms:modified xsi:type="dcterms:W3CDTF">2019-10-31T13:09:37Z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0x0101001055BAF614E89E4497988BBD5F870E21</vt:lpwstr>
  </property>
</Properties>
</file>