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67"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66864" autoAdjust="0"/>
  </p:normalViewPr>
  <p:slideViewPr>
    <p:cSldViewPr>
      <p:cViewPr varScale="1">
        <p:scale>
          <a:sx n="45" d="100"/>
          <a:sy n="45" d="100"/>
        </p:scale>
        <p:origin x="213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 http://www.maine.gov/dep/water/wetlands/ipwetfv2.html</a:t>
            </a:r>
          </a:p>
          <a:p>
            <a:r>
              <a:rPr lang="en-US" dirty="0"/>
              <a:t>Photo: Acadia Wetlands, Bill </a:t>
            </a:r>
            <a:r>
              <a:rPr lang="en-US" dirty="0" err="1"/>
              <a:t>Swindaman</a:t>
            </a:r>
            <a:r>
              <a:rPr lang="en-US" dirty="0"/>
              <a:t> 2014</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coastal wetlands provide critical habitat for shellfish like clams and mussels and for migratory and nesting shorebirds like sandpipers, plovers and the endangered piping plover. Salt marshes are renowned as duck habitat. Nesting birds like osprey, herons and the endangered bald eagle feed on both freshwater and saltwater wetland species. Certain mammals, including furbearers, live in or near wetlands. Muskrat (in photo), for example, live on wetland banks in houses made from wetland vegetation.</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5209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USFWS</a:t>
            </a:r>
          </a:p>
          <a:p>
            <a:r>
              <a:rPr lang="en-US" dirty="0"/>
              <a:t>Eagle Photo: Maine Image Smug-mug</a:t>
            </a:r>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168522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https://www.youtube.com/watch?v=iX5yT7QSyc4</a:t>
            </a:r>
          </a:p>
          <a:p>
            <a:r>
              <a:rPr lang="en-US" dirty="0"/>
              <a:t>USEPA - </a:t>
            </a:r>
            <a:r>
              <a:rPr lang="en-US" sz="1200" b="0" i="0" kern="1200" dirty="0">
                <a:solidFill>
                  <a:schemeClr val="tx1"/>
                </a:solidFill>
                <a:effectLst/>
                <a:latin typeface="+mn-lt"/>
                <a:ea typeface="+mn-ea"/>
                <a:cs typeface="+mn-cs"/>
              </a:rPr>
              <a:t>As more Americans dwell in cities and suburbs, our society becomes increasingly distanced from the natural world. This absence of everyday connections to nature has many negative effects-especially for children. Pockets of remaining wetland in developed areas often provide the easiest access to nature. Yet these wetlands may be degraded and go unnoticed. Urban and suburban wetlands are valuable resources to be restored, protected and enjoyed. These remnants of the natural world in the human landscape can play a key role in reconnecting people to nearby nature-thereby improving the health of our children and our communities. </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10526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https://www.epa.gov/wetlands/what-wetland, photo: maine.gov</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222768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http://www.maine.gov/dep/water/wetlands/ipwetfv2.html</a:t>
            </a:r>
          </a:p>
          <a:p>
            <a:r>
              <a:rPr lang="en-US" dirty="0"/>
              <a:t>Photo Source: http://www.maine.gov/dacf/mnap/features/communities/cattailmarsh.htm –Salt Marsh near Wells, Maine.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384413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http://www.maine.gov/dep/water/wetlands/ipwetfv2.html</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127404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http://www.doc.govt.nz/nature/habitats/wetlands/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925717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https://www.seagrant.umaine.edu/coastal-hazards-guide/coastal-wetlands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109056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 natural cycle, water moves from the atmosphere through rain and other precipitation to surface storage areas in the oceans, rivers and lakes, and to sub-surface storage areas known as groundwater aquifers. In Maine, fully half of the population depends on public or private wells drawing drinking water from such groundwater aquifers.</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187797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Unfortunately, when wetlands accumulate pollutants, these harmful compounds can also enter the food chain through wetland vegetation and wildlife, ultimately finding their way into fish and wildlife people consume.</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340337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3/27/2018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3/27/2018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X5yT7QSyc4"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algn="r" eaLnBrk="1" fontAlgn="auto" hangingPunct="1">
              <a:spcAft>
                <a:spcPts val="0"/>
              </a:spcAft>
              <a:defRPr/>
            </a:pPr>
            <a:r>
              <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rPr>
              <a:t>Wetlands</a:t>
            </a: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dirty="0">
                <a:solidFill>
                  <a:srgbClr val="7F7F7F"/>
                </a:solidFill>
              </a:rPr>
              <a:t>Sixth Grade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5369-4EAE-40D0-AB8E-0B98F2F1AF2B}"/>
              </a:ext>
            </a:extLst>
          </p:cNvPr>
          <p:cNvSpPr>
            <a:spLocks noGrp="1"/>
          </p:cNvSpPr>
          <p:nvPr>
            <p:ph type="title"/>
          </p:nvPr>
        </p:nvSpPr>
        <p:spPr>
          <a:xfrm>
            <a:off x="457200" y="457200"/>
            <a:ext cx="8229600" cy="1143000"/>
          </a:xfrm>
        </p:spPr>
        <p:txBody>
          <a:bodyPr>
            <a:normAutofit fontScale="90000"/>
          </a:bodyPr>
          <a:lstStyle/>
          <a:p>
            <a:r>
              <a:rPr lang="en-US" dirty="0"/>
              <a:t>How do wetlands help to improve water quality?</a:t>
            </a:r>
          </a:p>
        </p:txBody>
      </p:sp>
      <p:sp>
        <p:nvSpPr>
          <p:cNvPr id="3" name="Content Placeholder 2">
            <a:extLst>
              <a:ext uri="{FF2B5EF4-FFF2-40B4-BE49-F238E27FC236}">
                <a16:creationId xmlns:a16="http://schemas.microsoft.com/office/drawing/2014/main" id="{36E2DBC2-8B45-4F49-9442-98A2A80EFB84}"/>
              </a:ext>
            </a:extLst>
          </p:cNvPr>
          <p:cNvSpPr>
            <a:spLocks noGrp="1"/>
          </p:cNvSpPr>
          <p:nvPr>
            <p:ph idx="1"/>
          </p:nvPr>
        </p:nvSpPr>
        <p:spPr/>
        <p:txBody>
          <a:bodyPr/>
          <a:lstStyle/>
          <a:p>
            <a:r>
              <a:rPr lang="en-US" sz="2400" dirty="0"/>
              <a:t>Wetland vegetation slows water flow and captures sediment suspended in the water, reducing turbidity.</a:t>
            </a:r>
          </a:p>
          <a:p>
            <a:r>
              <a:rPr lang="en-US" sz="2400" dirty="0"/>
              <a:t>Wetlands filter out, trap and naturally recycle nutrients like nitrogen and phosphorous that run off from the land and might be harmful in excessive quantities in surface waters. </a:t>
            </a:r>
          </a:p>
          <a:p>
            <a:r>
              <a:rPr lang="en-US" sz="2400" dirty="0"/>
              <a:t>Wetlands can also capture pollutants like heavy metals, organic chemicals like pesticides and petroleum hydrocarbons, removing them at least temporarily and sometimes permanently from aquatic ecosystems.</a:t>
            </a:r>
          </a:p>
          <a:p>
            <a:endParaRPr lang="en-US" dirty="0"/>
          </a:p>
        </p:txBody>
      </p:sp>
    </p:spTree>
    <p:extLst>
      <p:ext uri="{BB962C8B-B14F-4D97-AF65-F5344CB8AC3E}">
        <p14:creationId xmlns:p14="http://schemas.microsoft.com/office/powerpoint/2010/main" val="359253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44EE-9BA3-4EAA-B789-63000D58BC60}"/>
              </a:ext>
            </a:extLst>
          </p:cNvPr>
          <p:cNvSpPr>
            <a:spLocks noGrp="1"/>
          </p:cNvSpPr>
          <p:nvPr>
            <p:ph type="title"/>
          </p:nvPr>
        </p:nvSpPr>
        <p:spPr>
          <a:xfrm>
            <a:off x="457200" y="381000"/>
            <a:ext cx="8229600" cy="1143000"/>
          </a:xfrm>
        </p:spPr>
        <p:txBody>
          <a:bodyPr>
            <a:normAutofit fontScale="90000"/>
          </a:bodyPr>
          <a:lstStyle/>
          <a:p>
            <a:r>
              <a:rPr lang="en-US" dirty="0"/>
              <a:t>How are wetlands important to fish and wildlife?</a:t>
            </a:r>
          </a:p>
        </p:txBody>
      </p:sp>
      <p:sp>
        <p:nvSpPr>
          <p:cNvPr id="3" name="Content Placeholder 2">
            <a:extLst>
              <a:ext uri="{FF2B5EF4-FFF2-40B4-BE49-F238E27FC236}">
                <a16:creationId xmlns:a16="http://schemas.microsoft.com/office/drawing/2014/main" id="{2B4325DE-9A32-42FF-A458-68B82DAEF7DE}"/>
              </a:ext>
            </a:extLst>
          </p:cNvPr>
          <p:cNvSpPr>
            <a:spLocks noGrp="1"/>
          </p:cNvSpPr>
          <p:nvPr>
            <p:ph idx="1"/>
          </p:nvPr>
        </p:nvSpPr>
        <p:spPr>
          <a:xfrm>
            <a:off x="457200" y="1524000"/>
            <a:ext cx="8229600" cy="4525963"/>
          </a:xfrm>
        </p:spPr>
        <p:txBody>
          <a:bodyPr/>
          <a:lstStyle/>
          <a:p>
            <a:r>
              <a:rPr lang="en-US" sz="2800" dirty="0"/>
              <a:t>With their diverse and abundant vegetation, wetlands support many valuable species of fish and wildlife that thrive only in a wetland habitat. </a:t>
            </a:r>
          </a:p>
          <a:p>
            <a:r>
              <a:rPr lang="en-US" sz="2800" dirty="0"/>
              <a:t>Still other species that do not inhabit wetlands feed upon fish and wildlife that originate in wetlands. </a:t>
            </a:r>
          </a:p>
          <a:p>
            <a:endParaRPr lang="en-US" dirty="0"/>
          </a:p>
        </p:txBody>
      </p:sp>
      <p:pic>
        <p:nvPicPr>
          <p:cNvPr id="4" name="Picture 3">
            <a:extLst>
              <a:ext uri="{FF2B5EF4-FFF2-40B4-BE49-F238E27FC236}">
                <a16:creationId xmlns:a16="http://schemas.microsoft.com/office/drawing/2014/main" id="{239D7D7E-7DF6-425B-8C21-276DF99D89E2}"/>
              </a:ext>
            </a:extLst>
          </p:cNvPr>
          <p:cNvPicPr>
            <a:picLocks noChangeAspect="1"/>
          </p:cNvPicPr>
          <p:nvPr/>
        </p:nvPicPr>
        <p:blipFill>
          <a:blip r:embed="rId3"/>
          <a:stretch>
            <a:fillRect/>
          </a:stretch>
        </p:blipFill>
        <p:spPr>
          <a:xfrm>
            <a:off x="2578435" y="3733800"/>
            <a:ext cx="3987130" cy="2658086"/>
          </a:xfrm>
          <a:prstGeom prst="rect">
            <a:avLst/>
          </a:prstGeom>
        </p:spPr>
      </p:pic>
    </p:spTree>
    <p:extLst>
      <p:ext uri="{BB962C8B-B14F-4D97-AF65-F5344CB8AC3E}">
        <p14:creationId xmlns:p14="http://schemas.microsoft.com/office/powerpoint/2010/main" val="30996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68DD-45B6-4AD0-85A8-7C60E9257EA5}"/>
              </a:ext>
            </a:extLst>
          </p:cNvPr>
          <p:cNvSpPr>
            <a:spLocks noGrp="1"/>
          </p:cNvSpPr>
          <p:nvPr>
            <p:ph type="title"/>
          </p:nvPr>
        </p:nvSpPr>
        <p:spPr>
          <a:xfrm>
            <a:off x="457200" y="381000"/>
            <a:ext cx="8229600" cy="1143000"/>
          </a:xfrm>
        </p:spPr>
        <p:txBody>
          <a:bodyPr>
            <a:normAutofit fontScale="90000"/>
          </a:bodyPr>
          <a:lstStyle/>
          <a:p>
            <a:r>
              <a:rPr lang="en-US" dirty="0"/>
              <a:t>Rare and endangered species that rely upon wetlands</a:t>
            </a:r>
          </a:p>
        </p:txBody>
      </p:sp>
      <p:sp>
        <p:nvSpPr>
          <p:cNvPr id="3" name="Content Placeholder 2">
            <a:extLst>
              <a:ext uri="{FF2B5EF4-FFF2-40B4-BE49-F238E27FC236}">
                <a16:creationId xmlns:a16="http://schemas.microsoft.com/office/drawing/2014/main" id="{51ECD468-546B-4F41-842E-8A2CF4070BC5}"/>
              </a:ext>
            </a:extLst>
          </p:cNvPr>
          <p:cNvSpPr>
            <a:spLocks noGrp="1"/>
          </p:cNvSpPr>
          <p:nvPr>
            <p:ph idx="1"/>
          </p:nvPr>
        </p:nvSpPr>
        <p:spPr/>
        <p:txBody>
          <a:bodyPr/>
          <a:lstStyle/>
          <a:p>
            <a:r>
              <a:rPr lang="en-US" sz="2400" dirty="0"/>
              <a:t>Maine wetlands are treasure troves of many rare plants, including some that botanists once thought extirpated. </a:t>
            </a:r>
          </a:p>
          <a:p>
            <a:r>
              <a:rPr lang="en-US" sz="2400" dirty="0"/>
              <a:t>Studies of bogs during the 1970s and 1980s, for example, resulted in the discovery of abundant collections of rare orchids that live only in rich wetland habitat. </a:t>
            </a:r>
          </a:p>
          <a:p>
            <a:r>
              <a:rPr lang="en-US" sz="2400" dirty="0"/>
              <a:t>Certain wetland types are vital to endangered wildlife, including shore birds like the least tern and raptors like the bald eagle which feed in both marine and freshwater wetlands.</a:t>
            </a:r>
          </a:p>
          <a:p>
            <a:endParaRPr lang="en-US" dirty="0"/>
          </a:p>
        </p:txBody>
      </p:sp>
      <p:pic>
        <p:nvPicPr>
          <p:cNvPr id="5" name="Picture 4">
            <a:extLst>
              <a:ext uri="{FF2B5EF4-FFF2-40B4-BE49-F238E27FC236}">
                <a16:creationId xmlns:a16="http://schemas.microsoft.com/office/drawing/2014/main" id="{80EC4638-33C7-444F-8AA3-92CAC32F207B}"/>
              </a:ext>
            </a:extLst>
          </p:cNvPr>
          <p:cNvPicPr>
            <a:picLocks noChangeAspect="1"/>
          </p:cNvPicPr>
          <p:nvPr/>
        </p:nvPicPr>
        <p:blipFill>
          <a:blip r:embed="rId3"/>
          <a:stretch>
            <a:fillRect/>
          </a:stretch>
        </p:blipFill>
        <p:spPr>
          <a:xfrm>
            <a:off x="2362200" y="4805363"/>
            <a:ext cx="2042022" cy="1366837"/>
          </a:xfrm>
          <a:prstGeom prst="rect">
            <a:avLst/>
          </a:prstGeom>
        </p:spPr>
      </p:pic>
      <p:pic>
        <p:nvPicPr>
          <p:cNvPr id="6" name="Picture 5">
            <a:extLst>
              <a:ext uri="{FF2B5EF4-FFF2-40B4-BE49-F238E27FC236}">
                <a16:creationId xmlns:a16="http://schemas.microsoft.com/office/drawing/2014/main" id="{01764BED-A3FD-4DEF-8473-CC466CCE1BAD}"/>
              </a:ext>
            </a:extLst>
          </p:cNvPr>
          <p:cNvPicPr>
            <a:picLocks noChangeAspect="1"/>
          </p:cNvPicPr>
          <p:nvPr/>
        </p:nvPicPr>
        <p:blipFill>
          <a:blip r:embed="rId4"/>
          <a:stretch>
            <a:fillRect/>
          </a:stretch>
        </p:blipFill>
        <p:spPr>
          <a:xfrm>
            <a:off x="4702566" y="4805363"/>
            <a:ext cx="1708546" cy="1366837"/>
          </a:xfrm>
          <a:prstGeom prst="rect">
            <a:avLst/>
          </a:prstGeom>
        </p:spPr>
      </p:pic>
    </p:spTree>
    <p:extLst>
      <p:ext uri="{BB962C8B-B14F-4D97-AF65-F5344CB8AC3E}">
        <p14:creationId xmlns:p14="http://schemas.microsoft.com/office/powerpoint/2010/main" val="296444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439C-6527-40B3-A7F2-B32AA132EB46}"/>
              </a:ext>
            </a:extLst>
          </p:cNvPr>
          <p:cNvSpPr>
            <a:spLocks noGrp="1"/>
          </p:cNvSpPr>
          <p:nvPr>
            <p:ph type="title"/>
          </p:nvPr>
        </p:nvSpPr>
        <p:spPr>
          <a:xfrm>
            <a:off x="457200" y="381000"/>
            <a:ext cx="8229600" cy="1143000"/>
          </a:xfrm>
        </p:spPr>
        <p:txBody>
          <a:bodyPr>
            <a:normAutofit fontScale="90000"/>
          </a:bodyPr>
          <a:lstStyle/>
          <a:p>
            <a:r>
              <a:rPr lang="en-US" dirty="0"/>
              <a:t>How do wetlands contribute to Maine's economy and quality of life?</a:t>
            </a:r>
          </a:p>
        </p:txBody>
      </p:sp>
      <p:sp>
        <p:nvSpPr>
          <p:cNvPr id="3" name="Content Placeholder 2">
            <a:extLst>
              <a:ext uri="{FF2B5EF4-FFF2-40B4-BE49-F238E27FC236}">
                <a16:creationId xmlns:a16="http://schemas.microsoft.com/office/drawing/2014/main" id="{36CB9D1B-95F7-4F7D-B960-73152CAB55BE}"/>
              </a:ext>
            </a:extLst>
          </p:cNvPr>
          <p:cNvSpPr>
            <a:spLocks noGrp="1"/>
          </p:cNvSpPr>
          <p:nvPr>
            <p:ph idx="1"/>
          </p:nvPr>
        </p:nvSpPr>
        <p:spPr/>
        <p:txBody>
          <a:bodyPr/>
          <a:lstStyle/>
          <a:p>
            <a:r>
              <a:rPr lang="en-US" sz="2400" dirty="0"/>
              <a:t>Maine's wetlands save millions of dollars annually through erosion control, reduced flood damage and pollution abatement. </a:t>
            </a:r>
          </a:p>
          <a:p>
            <a:r>
              <a:rPr lang="en-US" sz="2400" dirty="0"/>
              <a:t>Their water quality and flood control functions protect the public from otherwise harmful effects.</a:t>
            </a:r>
          </a:p>
          <a:p>
            <a:r>
              <a:rPr lang="en-US" sz="2400" dirty="0"/>
              <a:t>Wetlands are also the source of over three million acres of productive timberland, vital to Maine's $4.5 billion forest products industry which provides jobs for 25,000 Maine workers.</a:t>
            </a:r>
          </a:p>
          <a:p>
            <a:pPr marL="0" indent="0" algn="ctr">
              <a:buNone/>
            </a:pPr>
            <a:r>
              <a:rPr lang="en-US" sz="2400" b="1" i="1" dirty="0"/>
              <a:t>By far, however, the greatest contributions from Maine's wetlands are those associated with their importance to our fish and wildlife resources.</a:t>
            </a:r>
          </a:p>
          <a:p>
            <a:endParaRPr lang="en-US" dirty="0"/>
          </a:p>
        </p:txBody>
      </p:sp>
    </p:spTree>
    <p:extLst>
      <p:ext uri="{BB962C8B-B14F-4D97-AF65-F5344CB8AC3E}">
        <p14:creationId xmlns:p14="http://schemas.microsoft.com/office/powerpoint/2010/main" val="425502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Add contact information</a:t>
            </a: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a:xfrm>
            <a:off x="381000" y="381000"/>
            <a:ext cx="8229600" cy="1143000"/>
          </a:xfrm>
        </p:spPr>
        <p:txBody>
          <a:bodyPr>
            <a:normAutofit fontScale="90000"/>
          </a:bodyPr>
          <a:lstStyle/>
          <a:p>
            <a:r>
              <a:rPr lang="en-US" dirty="0"/>
              <a:t>Wetlands and Wonder</a:t>
            </a:r>
            <a:br>
              <a:rPr lang="en-US" dirty="0"/>
            </a:br>
            <a:r>
              <a:rPr lang="en-US" dirty="0"/>
              <a:t>(14:02)</a:t>
            </a:r>
          </a:p>
        </p:txBody>
      </p:sp>
      <p:pic>
        <p:nvPicPr>
          <p:cNvPr id="5" name="Online Media 4">
            <a:hlinkClick r:id="" action="ppaction://media"/>
            <a:extLst>
              <a:ext uri="{FF2B5EF4-FFF2-40B4-BE49-F238E27FC236}">
                <a16:creationId xmlns:a16="http://schemas.microsoft.com/office/drawing/2014/main" id="{57074425-BE69-44E0-BDDD-A7BC5B735314}"/>
              </a:ext>
            </a:extLst>
          </p:cNvPr>
          <p:cNvPicPr>
            <a:picLocks noGrp="1" noRot="1" noChangeAspect="1"/>
          </p:cNvPicPr>
          <p:nvPr>
            <p:ph idx="1"/>
            <a:videoFile r:link="rId1"/>
          </p:nvPr>
        </p:nvPicPr>
        <p:blipFill>
          <a:blip r:embed="rId4"/>
          <a:stretch>
            <a:fillRect/>
          </a:stretch>
        </p:blipFill>
        <p:spPr>
          <a:xfrm>
            <a:off x="1651000" y="1828800"/>
            <a:ext cx="5689600" cy="4267200"/>
          </a:xfrm>
          <a:prstGeom prst="rect">
            <a:avLst/>
          </a:prstGeom>
        </p:spPr>
      </p:pic>
    </p:spTree>
    <p:extLst>
      <p:ext uri="{BB962C8B-B14F-4D97-AF65-F5344CB8AC3E}">
        <p14:creationId xmlns:p14="http://schemas.microsoft.com/office/powerpoint/2010/main" val="169610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7FC3-71CB-492C-8F58-F04885E4D6CC}"/>
              </a:ext>
            </a:extLst>
          </p:cNvPr>
          <p:cNvSpPr>
            <a:spLocks noGrp="1"/>
          </p:cNvSpPr>
          <p:nvPr>
            <p:ph type="title"/>
          </p:nvPr>
        </p:nvSpPr>
        <p:spPr/>
        <p:txBody>
          <a:bodyPr/>
          <a:lstStyle/>
          <a:p>
            <a:r>
              <a:rPr lang="en-US" dirty="0"/>
              <a:t>What are Wetlands?</a:t>
            </a:r>
          </a:p>
        </p:txBody>
      </p:sp>
      <p:sp>
        <p:nvSpPr>
          <p:cNvPr id="3" name="Content Placeholder 2">
            <a:extLst>
              <a:ext uri="{FF2B5EF4-FFF2-40B4-BE49-F238E27FC236}">
                <a16:creationId xmlns:a16="http://schemas.microsoft.com/office/drawing/2014/main" id="{DDF02CEF-18F9-4899-BDBB-FCD07EB0B11B}"/>
              </a:ext>
            </a:extLst>
          </p:cNvPr>
          <p:cNvSpPr>
            <a:spLocks noGrp="1"/>
          </p:cNvSpPr>
          <p:nvPr>
            <p:ph idx="1"/>
          </p:nvPr>
        </p:nvSpPr>
        <p:spPr>
          <a:xfrm>
            <a:off x="609600" y="1166018"/>
            <a:ext cx="8229600" cy="4525963"/>
          </a:xfrm>
        </p:spPr>
        <p:txBody>
          <a:bodyPr/>
          <a:lstStyle/>
          <a:p>
            <a:r>
              <a:rPr lang="en-US" b="1" dirty="0"/>
              <a:t>Wetlands</a:t>
            </a:r>
            <a:r>
              <a:rPr lang="en-US" dirty="0"/>
              <a:t> are areas where water covers the soil, or is present either at or near the surface of the soil all year or for varying periods of time during the year, including during the growing season.</a:t>
            </a:r>
          </a:p>
          <a:p>
            <a:endParaRPr lang="en-US" dirty="0"/>
          </a:p>
        </p:txBody>
      </p:sp>
      <p:pic>
        <p:nvPicPr>
          <p:cNvPr id="4" name="Picture 3">
            <a:extLst>
              <a:ext uri="{FF2B5EF4-FFF2-40B4-BE49-F238E27FC236}">
                <a16:creationId xmlns:a16="http://schemas.microsoft.com/office/drawing/2014/main" id="{15060942-D3F1-4765-921B-EAEBBEA2033F}"/>
              </a:ext>
            </a:extLst>
          </p:cNvPr>
          <p:cNvPicPr>
            <a:picLocks noChangeAspect="1"/>
          </p:cNvPicPr>
          <p:nvPr/>
        </p:nvPicPr>
        <p:blipFill>
          <a:blip r:embed="rId3"/>
          <a:stretch>
            <a:fillRect/>
          </a:stretch>
        </p:blipFill>
        <p:spPr>
          <a:xfrm>
            <a:off x="2667000" y="3581400"/>
            <a:ext cx="3798018" cy="2767399"/>
          </a:xfrm>
          <a:prstGeom prst="rect">
            <a:avLst/>
          </a:prstGeom>
        </p:spPr>
      </p:pic>
    </p:spTree>
    <p:extLst>
      <p:ext uri="{BB962C8B-B14F-4D97-AF65-F5344CB8AC3E}">
        <p14:creationId xmlns:p14="http://schemas.microsoft.com/office/powerpoint/2010/main" val="425628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F23C-E37D-49F6-A397-060B802D196D}"/>
              </a:ext>
            </a:extLst>
          </p:cNvPr>
          <p:cNvSpPr>
            <a:spLocks noGrp="1"/>
          </p:cNvSpPr>
          <p:nvPr>
            <p:ph type="title"/>
          </p:nvPr>
        </p:nvSpPr>
        <p:spPr/>
        <p:txBody>
          <a:bodyPr/>
          <a:lstStyle/>
          <a:p>
            <a:r>
              <a:rPr lang="en-US" dirty="0"/>
              <a:t>Types of Wetlands in Maine</a:t>
            </a:r>
          </a:p>
        </p:txBody>
      </p:sp>
      <p:sp>
        <p:nvSpPr>
          <p:cNvPr id="3" name="Content Placeholder 2">
            <a:extLst>
              <a:ext uri="{FF2B5EF4-FFF2-40B4-BE49-F238E27FC236}">
                <a16:creationId xmlns:a16="http://schemas.microsoft.com/office/drawing/2014/main" id="{B66D695A-45AA-44FF-8185-97337CF8C346}"/>
              </a:ext>
            </a:extLst>
          </p:cNvPr>
          <p:cNvSpPr>
            <a:spLocks noGrp="1"/>
          </p:cNvSpPr>
          <p:nvPr>
            <p:ph idx="1"/>
          </p:nvPr>
        </p:nvSpPr>
        <p:spPr>
          <a:xfrm>
            <a:off x="457200" y="1295400"/>
            <a:ext cx="8229600" cy="4525963"/>
          </a:xfrm>
        </p:spPr>
        <p:txBody>
          <a:bodyPr/>
          <a:lstStyle/>
          <a:p>
            <a:r>
              <a:rPr lang="en-US" dirty="0"/>
              <a:t>Over five million acres of Maine's wetlands are freshwater types (wooded swamps, shrub swamps, bogs, freshwater meadows, forested, freshwater marshes and floodplains).</a:t>
            </a:r>
          </a:p>
          <a:p>
            <a:r>
              <a:rPr lang="en-US" dirty="0"/>
              <a:t>Only 157,500 acres are tidal types (tidal flats, salt marsh, brackish marsh, aquatic beds, beach).</a:t>
            </a:r>
          </a:p>
          <a:p>
            <a:endParaRPr lang="en-US" dirty="0"/>
          </a:p>
        </p:txBody>
      </p:sp>
      <p:pic>
        <p:nvPicPr>
          <p:cNvPr id="4" name="Picture 3">
            <a:extLst>
              <a:ext uri="{FF2B5EF4-FFF2-40B4-BE49-F238E27FC236}">
                <a16:creationId xmlns:a16="http://schemas.microsoft.com/office/drawing/2014/main" id="{0474140F-E294-4916-9FD9-AC1E2CFD33D0}"/>
              </a:ext>
            </a:extLst>
          </p:cNvPr>
          <p:cNvPicPr>
            <a:picLocks noChangeAspect="1"/>
          </p:cNvPicPr>
          <p:nvPr/>
        </p:nvPicPr>
        <p:blipFill>
          <a:blip r:embed="rId3"/>
          <a:stretch>
            <a:fillRect/>
          </a:stretch>
        </p:blipFill>
        <p:spPr>
          <a:xfrm>
            <a:off x="5483819" y="4419600"/>
            <a:ext cx="3202981" cy="1763354"/>
          </a:xfrm>
          <a:prstGeom prst="rect">
            <a:avLst/>
          </a:prstGeom>
        </p:spPr>
      </p:pic>
    </p:spTree>
    <p:extLst>
      <p:ext uri="{BB962C8B-B14F-4D97-AF65-F5344CB8AC3E}">
        <p14:creationId xmlns:p14="http://schemas.microsoft.com/office/powerpoint/2010/main" val="151427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1C9D-800D-4E15-B725-771A0D38F8C3}"/>
              </a:ext>
            </a:extLst>
          </p:cNvPr>
          <p:cNvSpPr>
            <a:spLocks noGrp="1"/>
          </p:cNvSpPr>
          <p:nvPr>
            <p:ph type="title"/>
          </p:nvPr>
        </p:nvSpPr>
        <p:spPr>
          <a:xfrm>
            <a:off x="457200" y="457200"/>
            <a:ext cx="8229600" cy="1143000"/>
          </a:xfrm>
        </p:spPr>
        <p:txBody>
          <a:bodyPr>
            <a:normAutofit fontScale="90000"/>
          </a:bodyPr>
          <a:lstStyle/>
          <a:p>
            <a:r>
              <a:rPr lang="en-US" dirty="0"/>
              <a:t>What natural functions do wetlands perform?</a:t>
            </a:r>
          </a:p>
        </p:txBody>
      </p:sp>
      <p:sp>
        <p:nvSpPr>
          <p:cNvPr id="3" name="Content Placeholder 2">
            <a:extLst>
              <a:ext uri="{FF2B5EF4-FFF2-40B4-BE49-F238E27FC236}">
                <a16:creationId xmlns:a16="http://schemas.microsoft.com/office/drawing/2014/main" id="{9DA6202D-69B3-4EB7-A825-02B6DE2A7E50}"/>
              </a:ext>
            </a:extLst>
          </p:cNvPr>
          <p:cNvSpPr>
            <a:spLocks noGrp="1"/>
          </p:cNvSpPr>
          <p:nvPr>
            <p:ph idx="1"/>
          </p:nvPr>
        </p:nvSpPr>
        <p:spPr/>
        <p:txBody>
          <a:bodyPr/>
          <a:lstStyle/>
          <a:p>
            <a:r>
              <a:rPr lang="en-US" sz="2800" dirty="0"/>
              <a:t>Wetlands are important to natural systems including </a:t>
            </a:r>
          </a:p>
          <a:p>
            <a:pPr lvl="1"/>
            <a:r>
              <a:rPr lang="en-US" dirty="0"/>
              <a:t>water storage</a:t>
            </a:r>
          </a:p>
          <a:p>
            <a:pPr lvl="1"/>
            <a:r>
              <a:rPr lang="en-US" dirty="0"/>
              <a:t>flood conveyance</a:t>
            </a:r>
          </a:p>
          <a:p>
            <a:pPr lvl="1"/>
            <a:r>
              <a:rPr lang="en-US" dirty="0"/>
              <a:t>groundwater recharge and discharge</a:t>
            </a:r>
          </a:p>
          <a:p>
            <a:pPr lvl="1"/>
            <a:r>
              <a:rPr lang="en-US" dirty="0"/>
              <a:t>shoreline erosion control and</a:t>
            </a:r>
          </a:p>
          <a:p>
            <a:pPr lvl="1"/>
            <a:r>
              <a:rPr lang="en-US" dirty="0"/>
              <a:t>water quality improvement.</a:t>
            </a:r>
          </a:p>
          <a:p>
            <a:r>
              <a:rPr lang="en-US" sz="2800" dirty="0"/>
              <a:t>Wetlands provide habitat vital to fish and wildlife, including many rare and endangered species.</a:t>
            </a:r>
          </a:p>
          <a:p>
            <a:endParaRPr lang="en-US" dirty="0"/>
          </a:p>
        </p:txBody>
      </p:sp>
    </p:spTree>
    <p:extLst>
      <p:ext uri="{BB962C8B-B14F-4D97-AF65-F5344CB8AC3E}">
        <p14:creationId xmlns:p14="http://schemas.microsoft.com/office/powerpoint/2010/main" val="303416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A53F-618A-4013-8715-9A93101DC06C}"/>
              </a:ext>
            </a:extLst>
          </p:cNvPr>
          <p:cNvSpPr>
            <a:spLocks noGrp="1"/>
          </p:cNvSpPr>
          <p:nvPr>
            <p:ph type="title"/>
          </p:nvPr>
        </p:nvSpPr>
        <p:spPr>
          <a:xfrm>
            <a:off x="457200" y="457200"/>
            <a:ext cx="8229600" cy="1143000"/>
          </a:xfrm>
        </p:spPr>
        <p:txBody>
          <a:bodyPr>
            <a:normAutofit fontScale="90000"/>
          </a:bodyPr>
          <a:lstStyle/>
          <a:p>
            <a:r>
              <a:rPr lang="en-US" dirty="0"/>
              <a:t>How do wetlands serve as water storage areas?</a:t>
            </a:r>
          </a:p>
        </p:txBody>
      </p:sp>
      <p:sp>
        <p:nvSpPr>
          <p:cNvPr id="3" name="Content Placeholder 2">
            <a:extLst>
              <a:ext uri="{FF2B5EF4-FFF2-40B4-BE49-F238E27FC236}">
                <a16:creationId xmlns:a16="http://schemas.microsoft.com/office/drawing/2014/main" id="{8975D19F-40AE-41B2-9525-C913746754FB}"/>
              </a:ext>
            </a:extLst>
          </p:cNvPr>
          <p:cNvSpPr>
            <a:spLocks noGrp="1"/>
          </p:cNvSpPr>
          <p:nvPr>
            <p:ph idx="1"/>
          </p:nvPr>
        </p:nvSpPr>
        <p:spPr>
          <a:xfrm>
            <a:off x="457200" y="1874837"/>
            <a:ext cx="8229600" cy="4525963"/>
          </a:xfrm>
        </p:spPr>
        <p:txBody>
          <a:bodyPr/>
          <a:lstStyle/>
          <a:p>
            <a:r>
              <a:rPr lang="en-US" dirty="0"/>
              <a:t>The capacity of their water retention is associated with the abundant vegetation present in the wetland, where the wetland is located on the land, and the soil type.</a:t>
            </a:r>
          </a:p>
          <a:p>
            <a:endParaRPr lang="en-US" dirty="0"/>
          </a:p>
        </p:txBody>
      </p:sp>
      <p:pic>
        <p:nvPicPr>
          <p:cNvPr id="4" name="Picture 3">
            <a:extLst>
              <a:ext uri="{FF2B5EF4-FFF2-40B4-BE49-F238E27FC236}">
                <a16:creationId xmlns:a16="http://schemas.microsoft.com/office/drawing/2014/main" id="{8EFD2604-3CC1-4140-88CB-39F63C88ACE5}"/>
              </a:ext>
            </a:extLst>
          </p:cNvPr>
          <p:cNvPicPr>
            <a:picLocks noChangeAspect="1"/>
          </p:cNvPicPr>
          <p:nvPr/>
        </p:nvPicPr>
        <p:blipFill>
          <a:blip r:embed="rId3"/>
          <a:stretch>
            <a:fillRect/>
          </a:stretch>
        </p:blipFill>
        <p:spPr>
          <a:xfrm>
            <a:off x="2477194" y="3886200"/>
            <a:ext cx="4189611" cy="2356656"/>
          </a:xfrm>
          <a:prstGeom prst="rect">
            <a:avLst/>
          </a:prstGeom>
          <a:effectLst>
            <a:softEdge rad="190500"/>
          </a:effectLst>
        </p:spPr>
      </p:pic>
    </p:spTree>
    <p:extLst>
      <p:ext uri="{BB962C8B-B14F-4D97-AF65-F5344CB8AC3E}">
        <p14:creationId xmlns:p14="http://schemas.microsoft.com/office/powerpoint/2010/main" val="259615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8B75-FE6D-441F-A0D8-288EDEF6329D}"/>
              </a:ext>
            </a:extLst>
          </p:cNvPr>
          <p:cNvSpPr>
            <a:spLocks noGrp="1"/>
          </p:cNvSpPr>
          <p:nvPr>
            <p:ph type="title"/>
          </p:nvPr>
        </p:nvSpPr>
        <p:spPr>
          <a:xfrm>
            <a:off x="457200" y="381000"/>
            <a:ext cx="8229600" cy="1143000"/>
          </a:xfrm>
        </p:spPr>
        <p:txBody>
          <a:bodyPr>
            <a:normAutofit fontScale="90000"/>
          </a:bodyPr>
          <a:lstStyle/>
          <a:p>
            <a:r>
              <a:rPr lang="en-US" dirty="0"/>
              <a:t>How do wetlands help to control floods?</a:t>
            </a:r>
          </a:p>
        </p:txBody>
      </p:sp>
      <p:sp>
        <p:nvSpPr>
          <p:cNvPr id="3" name="Content Placeholder 2">
            <a:extLst>
              <a:ext uri="{FF2B5EF4-FFF2-40B4-BE49-F238E27FC236}">
                <a16:creationId xmlns:a16="http://schemas.microsoft.com/office/drawing/2014/main" id="{2B639934-CD92-4580-9802-D4FFE5623A25}"/>
              </a:ext>
            </a:extLst>
          </p:cNvPr>
          <p:cNvSpPr>
            <a:spLocks noGrp="1"/>
          </p:cNvSpPr>
          <p:nvPr>
            <p:ph idx="1"/>
          </p:nvPr>
        </p:nvSpPr>
        <p:spPr/>
        <p:txBody>
          <a:bodyPr/>
          <a:lstStyle/>
          <a:p>
            <a:r>
              <a:rPr lang="en-US" sz="2400" dirty="0"/>
              <a:t>Wetlands help to lessen the impacts of flooding by absorbing water and reducing the speed at which flood waters flow. </a:t>
            </a:r>
          </a:p>
          <a:p>
            <a:r>
              <a:rPr lang="en-US" sz="2400" dirty="0"/>
              <a:t>Upstream wetlands can serve to store flood waters temporarily and release them slowly downstream. </a:t>
            </a:r>
          </a:p>
          <a:p>
            <a:r>
              <a:rPr lang="en-US" sz="2400" dirty="0"/>
              <a:t>Along rivers, wetlands usually form natural pathways for flood waters from upstream to downstream points.</a:t>
            </a:r>
          </a:p>
          <a:p>
            <a:r>
              <a:rPr lang="en-US" sz="2400" dirty="0"/>
              <a:t>If those pathways are altered or removed, flood waters can go elsewhere, potentially damaging property and threatening public safety. </a:t>
            </a:r>
          </a:p>
          <a:p>
            <a:pPr marL="0" indent="0" algn="ctr">
              <a:buNone/>
            </a:pPr>
            <a:r>
              <a:rPr lang="en-US" sz="2400" i="1" dirty="0"/>
              <a:t>Without wetlands as a natural flood control mechanism, flooding can become more severe.</a:t>
            </a:r>
          </a:p>
          <a:p>
            <a:endParaRPr lang="en-US" dirty="0"/>
          </a:p>
        </p:txBody>
      </p:sp>
    </p:spTree>
    <p:extLst>
      <p:ext uri="{BB962C8B-B14F-4D97-AF65-F5344CB8AC3E}">
        <p14:creationId xmlns:p14="http://schemas.microsoft.com/office/powerpoint/2010/main" val="285401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2DEC-DFB9-421B-A30D-CD10DB2BD68D}"/>
              </a:ext>
            </a:extLst>
          </p:cNvPr>
          <p:cNvSpPr>
            <a:spLocks noGrp="1"/>
          </p:cNvSpPr>
          <p:nvPr>
            <p:ph type="title"/>
          </p:nvPr>
        </p:nvSpPr>
        <p:spPr>
          <a:xfrm>
            <a:off x="472440" y="472440"/>
            <a:ext cx="8229600" cy="1143000"/>
          </a:xfrm>
        </p:spPr>
        <p:txBody>
          <a:bodyPr>
            <a:normAutofit fontScale="90000"/>
          </a:bodyPr>
          <a:lstStyle/>
          <a:p>
            <a:r>
              <a:rPr lang="en-US" dirty="0"/>
              <a:t>How do wetlands contribute to shoreline erosion control?</a:t>
            </a:r>
          </a:p>
        </p:txBody>
      </p:sp>
      <p:sp>
        <p:nvSpPr>
          <p:cNvPr id="3" name="Content Placeholder 2">
            <a:extLst>
              <a:ext uri="{FF2B5EF4-FFF2-40B4-BE49-F238E27FC236}">
                <a16:creationId xmlns:a16="http://schemas.microsoft.com/office/drawing/2014/main" id="{B391341D-21EB-4793-803C-231EA031FDC3}"/>
              </a:ext>
            </a:extLst>
          </p:cNvPr>
          <p:cNvSpPr>
            <a:spLocks noGrp="1"/>
          </p:cNvSpPr>
          <p:nvPr>
            <p:ph idx="1"/>
          </p:nvPr>
        </p:nvSpPr>
        <p:spPr/>
        <p:txBody>
          <a:bodyPr/>
          <a:lstStyle/>
          <a:p>
            <a:pPr lvl="1"/>
            <a:r>
              <a:rPr lang="en-US" dirty="0"/>
              <a:t>The vegetation found in wetlands along the coast, around lakes and along the shorelines of rivers and streams help to control erosion by </a:t>
            </a:r>
          </a:p>
          <a:p>
            <a:pPr lvl="2"/>
            <a:r>
              <a:rPr lang="en-US" sz="2800" dirty="0"/>
              <a:t>stabilizing soil, </a:t>
            </a:r>
          </a:p>
          <a:p>
            <a:pPr lvl="2"/>
            <a:r>
              <a:rPr lang="en-US" sz="2800" dirty="0"/>
              <a:t>encouraging sediment deposit, and </a:t>
            </a:r>
          </a:p>
          <a:p>
            <a:pPr lvl="2"/>
            <a:r>
              <a:rPr lang="en-US" sz="2800" dirty="0"/>
              <a:t>dampening the effects of wave action.</a:t>
            </a:r>
          </a:p>
          <a:p>
            <a:endParaRPr lang="en-US" dirty="0"/>
          </a:p>
        </p:txBody>
      </p:sp>
      <p:pic>
        <p:nvPicPr>
          <p:cNvPr id="4" name="Picture 3">
            <a:extLst>
              <a:ext uri="{FF2B5EF4-FFF2-40B4-BE49-F238E27FC236}">
                <a16:creationId xmlns:a16="http://schemas.microsoft.com/office/drawing/2014/main" id="{9602A670-1AFD-4F68-BA54-5824CB4F27A8}"/>
              </a:ext>
            </a:extLst>
          </p:cNvPr>
          <p:cNvPicPr>
            <a:picLocks noChangeAspect="1"/>
          </p:cNvPicPr>
          <p:nvPr/>
        </p:nvPicPr>
        <p:blipFill>
          <a:blip r:embed="rId3"/>
          <a:stretch>
            <a:fillRect/>
          </a:stretch>
        </p:blipFill>
        <p:spPr>
          <a:xfrm>
            <a:off x="3276600" y="4511675"/>
            <a:ext cx="2591037" cy="1736725"/>
          </a:xfrm>
          <a:prstGeom prst="rect">
            <a:avLst/>
          </a:prstGeom>
        </p:spPr>
      </p:pic>
    </p:spTree>
    <p:extLst>
      <p:ext uri="{BB962C8B-B14F-4D97-AF65-F5344CB8AC3E}">
        <p14:creationId xmlns:p14="http://schemas.microsoft.com/office/powerpoint/2010/main" val="41350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3B7D-9E8D-4EA5-83E6-991E26704041}"/>
              </a:ext>
            </a:extLst>
          </p:cNvPr>
          <p:cNvSpPr>
            <a:spLocks noGrp="1"/>
          </p:cNvSpPr>
          <p:nvPr>
            <p:ph type="title"/>
          </p:nvPr>
        </p:nvSpPr>
        <p:spPr>
          <a:xfrm>
            <a:off x="441960" y="457200"/>
            <a:ext cx="8229600" cy="1143000"/>
          </a:xfrm>
        </p:spPr>
        <p:txBody>
          <a:bodyPr>
            <a:normAutofit/>
          </a:bodyPr>
          <a:lstStyle/>
          <a:p>
            <a:r>
              <a:rPr lang="en-US" sz="2800" dirty="0"/>
              <a:t>What role do wetlands perform in groundwater recharge and discharge?</a:t>
            </a:r>
          </a:p>
        </p:txBody>
      </p:sp>
      <p:sp>
        <p:nvSpPr>
          <p:cNvPr id="3" name="Content Placeholder 2">
            <a:extLst>
              <a:ext uri="{FF2B5EF4-FFF2-40B4-BE49-F238E27FC236}">
                <a16:creationId xmlns:a16="http://schemas.microsoft.com/office/drawing/2014/main" id="{2029C593-0F51-4901-B364-9CB752E425E7}"/>
              </a:ext>
            </a:extLst>
          </p:cNvPr>
          <p:cNvSpPr>
            <a:spLocks noGrp="1"/>
          </p:cNvSpPr>
          <p:nvPr>
            <p:ph idx="1"/>
          </p:nvPr>
        </p:nvSpPr>
        <p:spPr/>
        <p:txBody>
          <a:bodyPr/>
          <a:lstStyle/>
          <a:p>
            <a:r>
              <a:rPr lang="en-US" sz="2400" dirty="0"/>
              <a:t>Under specific circumstances, wetlands can provide a pathway for surface water to enter and thereby recharge groundwater. </a:t>
            </a:r>
          </a:p>
          <a:p>
            <a:r>
              <a:rPr lang="en-US" sz="2400" dirty="0"/>
              <a:t>Wetlands also play an important role as the primary natural discharge path of some groundwater aquifers. </a:t>
            </a:r>
          </a:p>
          <a:p>
            <a:endParaRPr lang="en-US" dirty="0"/>
          </a:p>
        </p:txBody>
      </p:sp>
      <p:pic>
        <p:nvPicPr>
          <p:cNvPr id="4" name="Picture 3">
            <a:extLst>
              <a:ext uri="{FF2B5EF4-FFF2-40B4-BE49-F238E27FC236}">
                <a16:creationId xmlns:a16="http://schemas.microsoft.com/office/drawing/2014/main" id="{21CB7256-D2F2-494C-AEE2-86D6B1BFE865}"/>
              </a:ext>
            </a:extLst>
          </p:cNvPr>
          <p:cNvPicPr>
            <a:picLocks noChangeAspect="1"/>
          </p:cNvPicPr>
          <p:nvPr/>
        </p:nvPicPr>
        <p:blipFill>
          <a:blip r:embed="rId3"/>
          <a:stretch>
            <a:fillRect/>
          </a:stretch>
        </p:blipFill>
        <p:spPr>
          <a:xfrm>
            <a:off x="1976623" y="3276600"/>
            <a:ext cx="5190753" cy="2849563"/>
          </a:xfrm>
          <a:prstGeom prst="rect">
            <a:avLst/>
          </a:prstGeom>
        </p:spPr>
      </p:pic>
    </p:spTree>
    <p:extLst>
      <p:ext uri="{BB962C8B-B14F-4D97-AF65-F5344CB8AC3E}">
        <p14:creationId xmlns:p14="http://schemas.microsoft.com/office/powerpoint/2010/main" val="129543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40</TotalTime>
  <Words>1027</Words>
  <Application>Microsoft Office PowerPoint</Application>
  <PresentationFormat>On-screen Show (4:3)</PresentationFormat>
  <Paragraphs>82</Paragraphs>
  <Slides>14</Slides>
  <Notes>12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ME DEP PPP-white background Style (2)</vt:lpstr>
      <vt:lpstr>Wetlands</vt:lpstr>
      <vt:lpstr>Wetlands and Wonder (14:02)</vt:lpstr>
      <vt:lpstr>What are Wetlands?</vt:lpstr>
      <vt:lpstr>Types of Wetlands in Maine</vt:lpstr>
      <vt:lpstr>What natural functions do wetlands perform?</vt:lpstr>
      <vt:lpstr>How do wetlands serve as water storage areas?</vt:lpstr>
      <vt:lpstr>How do wetlands help to control floods?</vt:lpstr>
      <vt:lpstr>How do wetlands contribute to shoreline erosion control?</vt:lpstr>
      <vt:lpstr>What role do wetlands perform in groundwater recharge and discharge?</vt:lpstr>
      <vt:lpstr>How do wetlands help to improve water quality?</vt:lpstr>
      <vt:lpstr>How are wetlands important to fish and wildlife?</vt:lpstr>
      <vt:lpstr>Rare and endangered species that rely upon wetlands</vt:lpstr>
      <vt:lpstr>How do wetlands contribute to Maine's economy and quality of life?</vt:lpstr>
      <vt:lpstr>Add contact information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35</cp:revision>
  <dcterms:created xsi:type="dcterms:W3CDTF">2017-10-05T14:27:42Z</dcterms:created>
  <dcterms:modified xsi:type="dcterms:W3CDTF">2018-03-27T13:29:59Z</dcterms:modified>
</cp:coreProperties>
</file>