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9" r:id="rId3"/>
    <p:sldId id="280" r:id="rId4"/>
    <p:sldId id="290" r:id="rId5"/>
    <p:sldId id="292" r:id="rId6"/>
    <p:sldId id="287" r:id="rId7"/>
    <p:sldId id="273" r:id="rId8"/>
    <p:sldId id="291" r:id="rId9"/>
    <p:sldId id="288" r:id="rId10"/>
    <p:sldId id="274" r:id="rId11"/>
    <p:sldId id="275" r:id="rId12"/>
    <p:sldId id="276" r:id="rId13"/>
    <p:sldId id="277" r:id="rId14"/>
    <p:sldId id="289" r:id="rId15"/>
    <p:sldId id="278" r:id="rId16"/>
    <p:sldId id="281" r:id="rId17"/>
    <p:sldId id="282" r:id="rId18"/>
    <p:sldId id="286" r:id="rId19"/>
    <p:sldId id="283" r:id="rId20"/>
    <p:sldId id="285" r:id="rId21"/>
    <p:sldId id="284" r:id="rId22"/>
    <p:sldId id="267"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E83"/>
    <a:srgbClr val="5CC47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3528" autoAdjust="0"/>
  </p:normalViewPr>
  <p:slideViewPr>
    <p:cSldViewPr>
      <p:cViewPr varScale="1">
        <p:scale>
          <a:sx n="68" d="100"/>
          <a:sy n="68" d="100"/>
        </p:scale>
        <p:origin x="152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4/25/2018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a:t>
            </a:fld>
            <a:endParaRPr lang="en-US"/>
          </a:p>
        </p:txBody>
      </p:sp>
    </p:spTree>
    <p:extLst>
      <p:ext uri="{BB962C8B-B14F-4D97-AF65-F5344CB8AC3E}">
        <p14:creationId xmlns:p14="http://schemas.microsoft.com/office/powerpoint/2010/main" val="165874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Black walnut tree leaves or twigs - Releases substances that might be harmful to plants</a:t>
            </a:r>
          </a:p>
          <a:p>
            <a:r>
              <a:rPr lang="en-US" sz="1200" dirty="0"/>
              <a:t>Coal or charcoal ash - - Might contain substances harmful to plants</a:t>
            </a:r>
          </a:p>
          <a:p>
            <a:r>
              <a:rPr lang="en-US" sz="1200" dirty="0"/>
              <a:t>Dairy products - - Create odor problems and attract pests such as rodents and flies</a:t>
            </a:r>
          </a:p>
          <a:p>
            <a:r>
              <a:rPr lang="en-US" sz="1200" dirty="0"/>
              <a:t>Diseased or insect-ridden plants - - Diseases or insects might survive and be transferred back to other plants</a:t>
            </a:r>
          </a:p>
          <a:p>
            <a:r>
              <a:rPr lang="en-US" sz="1200" dirty="0"/>
              <a:t>Fats, grease, lard, or oils - - Create odor problems and attract pests such as rodents and flies</a:t>
            </a:r>
          </a:p>
          <a:p>
            <a:r>
              <a:rPr lang="en-US" sz="1200" dirty="0"/>
              <a:t>Meat or fish bones and scraps - - Create odor problems and attract pests such as rodents and flies</a:t>
            </a:r>
          </a:p>
          <a:p>
            <a:r>
              <a:rPr lang="en-US" sz="1200" dirty="0"/>
              <a:t>Pet wastes - - Might contain parasites, bacteria, germs, pathogens, and viruses harmful to humans</a:t>
            </a:r>
          </a:p>
          <a:p>
            <a:r>
              <a:rPr lang="en-US" sz="1200" dirty="0"/>
              <a:t>Yard trimmings treated with chemical pesticides - - Might kill beneficial composting organisms</a:t>
            </a:r>
          </a:p>
          <a:p>
            <a:endParaRPr lang="en-US" dirty="0"/>
          </a:p>
          <a:p>
            <a:r>
              <a:rPr lang="en-US" dirty="0"/>
              <a:t>Figure:  www.recyclenow.com/compost</a:t>
            </a:r>
          </a:p>
          <a:p>
            <a:endParaRPr lang="en-US" dirty="0"/>
          </a:p>
          <a:p>
            <a:endParaRPr lang="en-US" dirty="0"/>
          </a:p>
          <a:p>
            <a:r>
              <a:rPr lang="en-US" dirty="0"/>
              <a:t>https://www.epa.gov/recycle/composting-home</a:t>
            </a:r>
          </a:p>
        </p:txBody>
      </p:sp>
      <p:sp>
        <p:nvSpPr>
          <p:cNvPr id="4" name="Slide Number Placeholder 3"/>
          <p:cNvSpPr>
            <a:spLocks noGrp="1"/>
          </p:cNvSpPr>
          <p:nvPr>
            <p:ph type="sldNum" sz="quarter" idx="10"/>
          </p:nvPr>
        </p:nvSpPr>
        <p:spPr/>
        <p:txBody>
          <a:bodyPr/>
          <a:lstStyle/>
          <a:p>
            <a:fld id="{B2286B44-9F3C-4703-8A16-77A994477D98}" type="slidenum">
              <a:rPr lang="en-US" smtClean="0"/>
              <a:t>11</a:t>
            </a:fld>
            <a:endParaRPr lang="en-US"/>
          </a:p>
        </p:txBody>
      </p:sp>
    </p:spTree>
    <p:extLst>
      <p:ext uri="{BB962C8B-B14F-4D97-AF65-F5344CB8AC3E}">
        <p14:creationId xmlns:p14="http://schemas.microsoft.com/office/powerpoint/2010/main" val="39925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https://www.epa.gov/recycle/composting-home</a:t>
            </a:r>
          </a:p>
        </p:txBody>
      </p:sp>
      <p:sp>
        <p:nvSpPr>
          <p:cNvPr id="4" name="Slide Number Placeholder 3"/>
          <p:cNvSpPr>
            <a:spLocks noGrp="1"/>
          </p:cNvSpPr>
          <p:nvPr>
            <p:ph type="sldNum" sz="quarter" idx="10"/>
          </p:nvPr>
        </p:nvSpPr>
        <p:spPr/>
        <p:txBody>
          <a:bodyPr/>
          <a:lstStyle/>
          <a:p>
            <a:fld id="{B2286B44-9F3C-4703-8A16-77A994477D98}" type="slidenum">
              <a:rPr lang="en-US" smtClean="0"/>
              <a:t>12</a:t>
            </a:fld>
            <a:endParaRPr lang="en-US"/>
          </a:p>
        </p:txBody>
      </p:sp>
    </p:spTree>
    <p:extLst>
      <p:ext uri="{BB962C8B-B14F-4D97-AF65-F5344CB8AC3E}">
        <p14:creationId xmlns:p14="http://schemas.microsoft.com/office/powerpoint/2010/main" val="231739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Optional: Cover top of compost with a tarp to keep it moist. When the material at the bottom is dark and rich in color, your compost is ready to use. This usually takes anywhere between two months to two years.</a:t>
            </a:r>
          </a:p>
          <a:p>
            <a:endParaRPr lang="en-US" dirty="0"/>
          </a:p>
          <a:p>
            <a:endParaRPr lang="en-US" dirty="0"/>
          </a:p>
          <a:p>
            <a:r>
              <a:rPr lang="en-US" dirty="0"/>
              <a:t>https://www.epa.gov/recycle/composting-home  Photos </a:t>
            </a:r>
            <a:r>
              <a:rPr lang="en-US" dirty="0" err="1"/>
              <a:t>youtube</a:t>
            </a:r>
            <a:r>
              <a:rPr lang="en-US" dirty="0"/>
              <a:t>, Pinterest</a:t>
            </a:r>
          </a:p>
        </p:txBody>
      </p:sp>
      <p:sp>
        <p:nvSpPr>
          <p:cNvPr id="4" name="Slide Number Placeholder 3"/>
          <p:cNvSpPr>
            <a:spLocks noGrp="1"/>
          </p:cNvSpPr>
          <p:nvPr>
            <p:ph type="sldNum" sz="quarter" idx="10"/>
          </p:nvPr>
        </p:nvSpPr>
        <p:spPr/>
        <p:txBody>
          <a:bodyPr/>
          <a:lstStyle/>
          <a:p>
            <a:fld id="{B2286B44-9F3C-4703-8A16-77A994477D98}" type="slidenum">
              <a:rPr lang="en-US" smtClean="0"/>
              <a:t>13</a:t>
            </a:fld>
            <a:endParaRPr lang="en-US"/>
          </a:p>
        </p:txBody>
      </p:sp>
    </p:spTree>
    <p:extLst>
      <p:ext uri="{BB962C8B-B14F-4D97-AF65-F5344CB8AC3E}">
        <p14:creationId xmlns:p14="http://schemas.microsoft.com/office/powerpoint/2010/main" val="3721995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https://www.epa.gov/recycle/composting-home</a:t>
            </a:r>
          </a:p>
        </p:txBody>
      </p:sp>
      <p:sp>
        <p:nvSpPr>
          <p:cNvPr id="4" name="Slide Number Placeholder 3"/>
          <p:cNvSpPr>
            <a:spLocks noGrp="1"/>
          </p:cNvSpPr>
          <p:nvPr>
            <p:ph type="sldNum" sz="quarter" idx="10"/>
          </p:nvPr>
        </p:nvSpPr>
        <p:spPr/>
        <p:txBody>
          <a:bodyPr/>
          <a:lstStyle/>
          <a:p>
            <a:fld id="{B2286B44-9F3C-4703-8A16-77A994477D98}" type="slidenum">
              <a:rPr lang="en-US" smtClean="0"/>
              <a:t>15</a:t>
            </a:fld>
            <a:endParaRPr lang="en-US"/>
          </a:p>
        </p:txBody>
      </p:sp>
    </p:spTree>
    <p:extLst>
      <p:ext uri="{BB962C8B-B14F-4D97-AF65-F5344CB8AC3E}">
        <p14:creationId xmlns:p14="http://schemas.microsoft.com/office/powerpoint/2010/main" val="304916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indoor composting: https://s3-production.bobvila.com/articles/wp-content/uploads/2017/09/Indoor_Composting_101.jpg</a:t>
            </a:r>
          </a:p>
          <a:p>
            <a:r>
              <a:rPr lang="en-US" dirty="0"/>
              <a:t>Outdoor compost bin: left: http://macrobonsai.com/wp-content/uploads/como-hacer-compost-de-lombrices.jpg</a:t>
            </a:r>
          </a:p>
        </p:txBody>
      </p:sp>
      <p:sp>
        <p:nvSpPr>
          <p:cNvPr id="4" name="Slide Number Placeholder 3"/>
          <p:cNvSpPr>
            <a:spLocks noGrp="1"/>
          </p:cNvSpPr>
          <p:nvPr>
            <p:ph type="sldNum" sz="quarter" idx="10"/>
          </p:nvPr>
        </p:nvSpPr>
        <p:spPr/>
        <p:txBody>
          <a:bodyPr/>
          <a:lstStyle/>
          <a:p>
            <a:fld id="{B2286B44-9F3C-4703-8A16-77A994477D98}" type="slidenum">
              <a:rPr lang="en-US" smtClean="0"/>
              <a:t>16</a:t>
            </a:fld>
            <a:endParaRPr lang="en-US"/>
          </a:p>
        </p:txBody>
      </p:sp>
    </p:spTree>
    <p:extLst>
      <p:ext uri="{BB962C8B-B14F-4D97-AF65-F5344CB8AC3E}">
        <p14:creationId xmlns:p14="http://schemas.microsoft.com/office/powerpoint/2010/main" val="2807720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Wasted food is a social problem</a:t>
            </a:r>
            <a:r>
              <a:rPr lang="en-US" sz="1200" b="0" i="0" kern="1200" dirty="0">
                <a:solidFill>
                  <a:schemeClr val="tx1"/>
                </a:solidFill>
                <a:effectLst/>
                <a:latin typeface="+mn-lt"/>
                <a:ea typeface="+mn-ea"/>
                <a:cs typeface="+mn-cs"/>
              </a:rPr>
              <a:t>: In 2013, 14.3 percent of U.S. households were food insecure at some time during the year. That is 48 million Americans, of which 16 million are children, living in food insecure households. Wholesome, nutritious food should feed people, not landfills.</a:t>
            </a:r>
          </a:p>
          <a:p>
            <a:r>
              <a:rPr lang="en-US" sz="1200" b="1" i="1" kern="1200" dirty="0">
                <a:solidFill>
                  <a:schemeClr val="tx1"/>
                </a:solidFill>
                <a:effectLst/>
                <a:latin typeface="+mn-lt"/>
                <a:ea typeface="+mn-ea"/>
                <a:cs typeface="+mn-cs"/>
              </a:rPr>
              <a:t>Wasted food is an environmental problem</a:t>
            </a:r>
            <a:r>
              <a:rPr lang="en-US" sz="1200" b="0" i="0" kern="1200" dirty="0">
                <a:solidFill>
                  <a:schemeClr val="tx1"/>
                </a:solidFill>
                <a:effectLst/>
                <a:latin typeface="+mn-lt"/>
                <a:ea typeface="+mn-ea"/>
                <a:cs typeface="+mn-cs"/>
              </a:rPr>
              <a:t>: Food is the largest stream of materials in American trash. Once wasted food reaches landfills, it produces methane, a powerful greenhouse gas.  </a:t>
            </a:r>
          </a:p>
          <a:p>
            <a:r>
              <a:rPr lang="en-US" sz="1200" b="1" i="1" kern="1200" dirty="0">
                <a:solidFill>
                  <a:schemeClr val="tx1"/>
                </a:solidFill>
                <a:effectLst/>
                <a:latin typeface="+mn-lt"/>
                <a:ea typeface="+mn-ea"/>
                <a:cs typeface="+mn-cs"/>
              </a:rPr>
              <a:t>Wasted food is an economic issue</a:t>
            </a:r>
            <a:r>
              <a:rPr lang="en-US" sz="1200" b="0" i="0" kern="1200" dirty="0">
                <a:solidFill>
                  <a:schemeClr val="tx1"/>
                </a:solidFill>
                <a:effectLst/>
                <a:latin typeface="+mn-lt"/>
                <a:ea typeface="+mn-ea"/>
                <a:cs typeface="+mn-cs"/>
              </a:rPr>
              <a:t>: It is estimated that at the retail and consumer levels in the United States, food loss and waste totals $161 billion dollars.</a:t>
            </a:r>
          </a:p>
          <a:p>
            <a:r>
              <a:rPr lang="en-US" dirty="0"/>
              <a:t>Source: https://www.epa.gov/sustainable-management-food/food-too-good-waste-implementation-guide-and-toolkit#whyis</a:t>
            </a:r>
          </a:p>
          <a:p>
            <a:r>
              <a:rPr lang="en-US" dirty="0"/>
              <a:t>Photo: https://erefdn.org/wp-content/uploads/2016/06/DSC_0842.jpg</a:t>
            </a:r>
          </a:p>
        </p:txBody>
      </p:sp>
      <p:sp>
        <p:nvSpPr>
          <p:cNvPr id="4" name="Slide Number Placeholder 3"/>
          <p:cNvSpPr>
            <a:spLocks noGrp="1"/>
          </p:cNvSpPr>
          <p:nvPr>
            <p:ph type="sldNum" sz="quarter" idx="10"/>
          </p:nvPr>
        </p:nvSpPr>
        <p:spPr/>
        <p:txBody>
          <a:bodyPr/>
          <a:lstStyle/>
          <a:p>
            <a:fld id="{B2286B44-9F3C-4703-8A16-77A994477D98}" type="slidenum">
              <a:rPr lang="en-US" smtClean="0"/>
              <a:t>17</a:t>
            </a:fld>
            <a:endParaRPr lang="en-US"/>
          </a:p>
        </p:txBody>
      </p:sp>
    </p:spTree>
    <p:extLst>
      <p:ext uri="{BB962C8B-B14F-4D97-AF65-F5344CB8AC3E}">
        <p14:creationId xmlns:p14="http://schemas.microsoft.com/office/powerpoint/2010/main" val="1492441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preferred activities are at the top; least preferred as you move down the triangle.</a:t>
            </a:r>
          </a:p>
          <a:p>
            <a:endParaRPr lang="en-US" dirty="0"/>
          </a:p>
          <a:p>
            <a:r>
              <a:rPr lang="en-US" dirty="0"/>
              <a:t>Source: Maine DEP</a:t>
            </a:r>
          </a:p>
        </p:txBody>
      </p:sp>
      <p:sp>
        <p:nvSpPr>
          <p:cNvPr id="4" name="Slide Number Placeholder 3"/>
          <p:cNvSpPr>
            <a:spLocks noGrp="1"/>
          </p:cNvSpPr>
          <p:nvPr>
            <p:ph type="sldNum" sz="quarter" idx="10"/>
          </p:nvPr>
        </p:nvSpPr>
        <p:spPr/>
        <p:txBody>
          <a:bodyPr/>
          <a:lstStyle/>
          <a:p>
            <a:fld id="{B2286B44-9F3C-4703-8A16-77A994477D98}" type="slidenum">
              <a:rPr lang="en-US" smtClean="0"/>
              <a:t>18</a:t>
            </a:fld>
            <a:endParaRPr lang="en-US"/>
          </a:p>
        </p:txBody>
      </p:sp>
    </p:spTree>
    <p:extLst>
      <p:ext uri="{BB962C8B-B14F-4D97-AF65-F5344CB8AC3E}">
        <p14:creationId xmlns:p14="http://schemas.microsoft.com/office/powerpoint/2010/main" val="3855521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is a list of ideas and activities that grade schools may consider implementing to help prevent food loss and waste. Contact your local EPA representative for log sheets, signs, and other tools. □ Perform a food waste audit. See what’s being thrown out and why. o Get the students involved. Be there at the dish return line with a few volunteers, buckets, a log sheet and a weight scale. Record what and how much is being thrown out and why. Be sure to ask students for reasons why they didn’t finish their food. o In the kitchen, have only one food waste trash can and provide each staff member a small container to fill with food waste at their station. Before they empty their container, have staff weigh it and record the amount, type and reason the waste is being discarded on a log sheet located near the trash can. o Audit Tip: Volunteering can be part of the core curriculum or count toward community service hours for many student organizations. □ Set up a share table. Check with your local health department and school board to find out if donating and sharing is allowed. If so, set up a share table, a place students can return whole items that they choose not to eat so that they are available for others who may want additional helpings. □ Employ “Offer versus Serve.” Offer versus Serve is a provision in the U.S. Department of Agriculture’s (USDA) National School Lunch Program and their School Breakfast Program that allows students to decline some of the food offered that they do not intend to eat to help reduce food waste. □ Schedule recess before lunch. This strategy shows a reduction of plate waste and an increase in food and nutrient consumption. □ Provide children another choice of beverage in the food service line that is low cost for the school (e.g., water). □ Extend lunch periods from 20 to 30 minutes to reduce plate waste by nearly one-third. □ Minimize waste from mandatory fruit and vegetable servings. Many schools are required to offer or serve a fruit/vegetable serving to students. Below are tips to reduce waste associated with this requirement: o Slice the fruit: Cutting fruit into bite-sized pieces is easier to eat and encourages students to eat what is on their trays. o Give fruits and vegetables catchy names that appeal to children: Younger kids like fun names like “</a:t>
            </a:r>
            <a:r>
              <a:rPr lang="en-US" dirty="0" err="1"/>
              <a:t>Xray</a:t>
            </a:r>
            <a:r>
              <a:rPr lang="en-US" dirty="0"/>
              <a:t> Vision Carrots” and “Super Strength Spinach” while older children prefer more descriptive names like “Succulent Summer Corn” and “Crisp Celery and Carrots.” o Put healthy foods within reach: Moving salad bars and fruit closer to students' reach increases both sales and consumption.</a:t>
            </a:r>
          </a:p>
          <a:p>
            <a:endParaRPr lang="en-US" dirty="0"/>
          </a:p>
          <a:p>
            <a:endParaRPr lang="en-US" dirty="0"/>
          </a:p>
          <a:p>
            <a:r>
              <a:rPr lang="en-US" dirty="0"/>
              <a:t>https://www.epa.gov/sustainable-management-food/food-loss-prevention-options-grade-schools-manufacturers-restaurants</a:t>
            </a:r>
          </a:p>
        </p:txBody>
      </p:sp>
      <p:sp>
        <p:nvSpPr>
          <p:cNvPr id="4" name="Slide Number Placeholder 3"/>
          <p:cNvSpPr>
            <a:spLocks noGrp="1"/>
          </p:cNvSpPr>
          <p:nvPr>
            <p:ph type="sldNum" sz="quarter" idx="10"/>
          </p:nvPr>
        </p:nvSpPr>
        <p:spPr/>
        <p:txBody>
          <a:bodyPr/>
          <a:lstStyle/>
          <a:p>
            <a:fld id="{B2286B44-9F3C-4703-8A16-77A994477D98}" type="slidenum">
              <a:rPr lang="en-US" smtClean="0"/>
              <a:t>19</a:t>
            </a:fld>
            <a:endParaRPr lang="en-US"/>
          </a:p>
        </p:txBody>
      </p:sp>
    </p:spTree>
    <p:extLst>
      <p:ext uri="{BB962C8B-B14F-4D97-AF65-F5344CB8AC3E}">
        <p14:creationId xmlns:p14="http://schemas.microsoft.com/office/powerpoint/2010/main" val="324309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https://www.youtube.com/watch?v=q7LnBpJkuhs</a:t>
            </a:r>
          </a:p>
        </p:txBody>
      </p:sp>
      <p:sp>
        <p:nvSpPr>
          <p:cNvPr id="4" name="Slide Number Placeholder 3"/>
          <p:cNvSpPr>
            <a:spLocks noGrp="1"/>
          </p:cNvSpPr>
          <p:nvPr>
            <p:ph type="sldNum" sz="quarter" idx="10"/>
          </p:nvPr>
        </p:nvSpPr>
        <p:spPr/>
        <p:txBody>
          <a:bodyPr/>
          <a:lstStyle/>
          <a:p>
            <a:fld id="{B2286B44-9F3C-4703-8A16-77A994477D98}" type="slidenum">
              <a:rPr lang="en-US" smtClean="0"/>
              <a:t>20</a:t>
            </a:fld>
            <a:endParaRPr lang="en-US"/>
          </a:p>
        </p:txBody>
      </p:sp>
    </p:spTree>
    <p:extLst>
      <p:ext uri="{BB962C8B-B14F-4D97-AF65-F5344CB8AC3E}">
        <p14:creationId xmlns:p14="http://schemas.microsoft.com/office/powerpoint/2010/main" val="2569448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https://criticallyrated.files.wordpress.com/2015/11/question-art.jpg</a:t>
            </a:r>
          </a:p>
        </p:txBody>
      </p:sp>
      <p:sp>
        <p:nvSpPr>
          <p:cNvPr id="4" name="Slide Number Placeholder 3"/>
          <p:cNvSpPr>
            <a:spLocks noGrp="1"/>
          </p:cNvSpPr>
          <p:nvPr>
            <p:ph type="sldNum" sz="quarter" idx="10"/>
          </p:nvPr>
        </p:nvSpPr>
        <p:spPr/>
        <p:txBody>
          <a:bodyPr/>
          <a:lstStyle/>
          <a:p>
            <a:fld id="{B2286B44-9F3C-4703-8A16-77A994477D98}" type="slidenum">
              <a:rPr lang="en-US" smtClean="0"/>
              <a:t>21</a:t>
            </a:fld>
            <a:endParaRPr lang="en-US"/>
          </a:p>
        </p:txBody>
      </p:sp>
    </p:spTree>
    <p:extLst>
      <p:ext uri="{BB962C8B-B14F-4D97-AF65-F5344CB8AC3E}">
        <p14:creationId xmlns:p14="http://schemas.microsoft.com/office/powerpoint/2010/main" val="423489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https://www.nrcs.usda.gov/wps/portal/nrcs/detail/national/newsroom/features/?&amp;cid=nrcs143_023537</a:t>
            </a:r>
          </a:p>
          <a:p>
            <a:r>
              <a:rPr lang="en-US" dirty="0"/>
              <a:t>Photo: http://www.lancasterconservancy.org/wp-content/uploads/2016/07/Comsosting-image-1.gif</a:t>
            </a:r>
          </a:p>
        </p:txBody>
      </p:sp>
      <p:sp>
        <p:nvSpPr>
          <p:cNvPr id="4" name="Slide Number Placeholder 3"/>
          <p:cNvSpPr>
            <a:spLocks noGrp="1"/>
          </p:cNvSpPr>
          <p:nvPr>
            <p:ph type="sldNum" sz="quarter" idx="10"/>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244813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22</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Nematode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unsegmented worm of the phylum Nematoda, having an elongated, cylindrical body; a roundworm.</a:t>
            </a:r>
          </a:p>
          <a:p>
            <a:r>
              <a:rPr lang="en-US" sz="1200" b="1" kern="1200" dirty="0">
                <a:solidFill>
                  <a:schemeClr val="tx1"/>
                </a:solidFill>
                <a:effectLst/>
                <a:latin typeface="+mn-lt"/>
                <a:ea typeface="+mn-ea"/>
                <a:cs typeface="+mn-cs"/>
              </a:rPr>
              <a:t>Sow Bugs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of several small, terrestrial isopods, especially of the genus </a:t>
            </a:r>
            <a:r>
              <a:rPr lang="en-US" sz="1200" i="1" kern="1200" dirty="0" err="1">
                <a:solidFill>
                  <a:schemeClr val="tx1"/>
                </a:solidFill>
                <a:effectLst/>
                <a:latin typeface="+mn-lt"/>
                <a:ea typeface="+mn-ea"/>
                <a:cs typeface="+mn-cs"/>
              </a:rPr>
              <a:t>Oniscus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wood louse.</a:t>
            </a:r>
          </a:p>
          <a:p>
            <a:endParaRPr lang="en-US" dirty="0"/>
          </a:p>
          <a:p>
            <a:endParaRPr lang="en-US" dirty="0"/>
          </a:p>
          <a:p>
            <a:r>
              <a:rPr lang="en-US" dirty="0"/>
              <a:t>https://www.nrcs.usda.gov/wps/portal/nrcs/detail/national/newsroom/features/?&amp;cid=nrcs143_023537</a:t>
            </a:r>
          </a:p>
          <a:p>
            <a:r>
              <a:rPr lang="en-US" dirty="0"/>
              <a:t>Photo: https://unclejimswormfarm.com/wp-content/uploads/2015/11/handful.jpg</a:t>
            </a:r>
          </a:p>
        </p:txBody>
      </p:sp>
      <p:sp>
        <p:nvSpPr>
          <p:cNvPr id="4" name="Slide Number Placeholder 3"/>
          <p:cNvSpPr>
            <a:spLocks noGrp="1"/>
          </p:cNvSpPr>
          <p:nvPr>
            <p:ph type="sldNum" sz="quarter" idx="10"/>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339720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Anaerobic composting decomposes waste without oxygen. Anaerobic composting takes several years and typically happens in landfills. In Anaerobic composting, organic materials are piled up and break down naturally. This process does not need any type of maintenance and will not need to be turned. Anaerobic composting produces a large amount of methane and can be exceptionally pungent.</a:t>
            </a:r>
            <a:endParaRPr lang="en-US" dirty="0"/>
          </a:p>
          <a:p>
            <a:endParaRPr lang="en-US" dirty="0"/>
          </a:p>
          <a:p>
            <a:r>
              <a:rPr lang="en-US" sz="1200" b="0" i="0" kern="1200" dirty="0">
                <a:solidFill>
                  <a:schemeClr val="tx1"/>
                </a:solidFill>
                <a:effectLst/>
                <a:latin typeface="+mn-lt"/>
                <a:ea typeface="+mn-ea"/>
                <a:cs typeface="+mn-cs"/>
              </a:rPr>
              <a:t>Aerobic composting uses oxygen and bacteria and replicates natural decomposition.</a:t>
            </a:r>
          </a:p>
          <a:p>
            <a:endParaRPr lang="en-US" sz="1200" b="0" i="0" kern="1200" dirty="0">
              <a:solidFill>
                <a:schemeClr val="tx1"/>
              </a:solidFill>
              <a:effectLst/>
              <a:latin typeface="+mn-lt"/>
              <a:ea typeface="+mn-ea"/>
              <a:cs typeface="+mn-cs"/>
            </a:endParaRPr>
          </a:p>
          <a:p>
            <a:r>
              <a:rPr lang="en-US" dirty="0"/>
              <a:t>http://www.powerknot.com/2012/07/23/aerobic-composting-vs-anaerobic-composting/</a:t>
            </a:r>
          </a:p>
        </p:txBody>
      </p:sp>
      <p:sp>
        <p:nvSpPr>
          <p:cNvPr id="4" name="Slide Number Placeholder 3"/>
          <p:cNvSpPr>
            <a:spLocks noGrp="1"/>
          </p:cNvSpPr>
          <p:nvPr>
            <p:ph type="sldNum" sz="quarter" idx="10"/>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117713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solidFill>
                  <a:srgbClr val="990033"/>
                </a:solidFill>
              </a:rPr>
              <a:t>Mesophilic phase</a:t>
            </a:r>
            <a:r>
              <a:rPr lang="en-US" b="0" dirty="0"/>
              <a:t>-Moderate temperatures (50-110oF) lasts for a few days. </a:t>
            </a:r>
            <a:r>
              <a:rPr lang="en-US" sz="1200" b="0" i="0" kern="1200" dirty="0">
                <a:solidFill>
                  <a:schemeClr val="tx1"/>
                </a:solidFill>
                <a:effectLst/>
                <a:latin typeface="+mn-lt"/>
                <a:ea typeface="+mn-ea"/>
                <a:cs typeface="+mn-cs"/>
              </a:rPr>
              <a:t>A </a:t>
            </a:r>
            <a:r>
              <a:rPr lang="en-US" sz="1200" b="0" i="0" kern="1200" dirty="0" err="1">
                <a:solidFill>
                  <a:schemeClr val="tx1"/>
                </a:solidFill>
                <a:effectLst/>
                <a:latin typeface="+mn-lt"/>
                <a:ea typeface="+mn-ea"/>
                <a:cs typeface="+mn-cs"/>
              </a:rPr>
              <a:t>mesophile</a:t>
            </a:r>
            <a:r>
              <a:rPr lang="en-US" sz="1200" b="0" i="0" kern="1200" dirty="0">
                <a:solidFill>
                  <a:schemeClr val="tx1"/>
                </a:solidFill>
                <a:effectLst/>
                <a:latin typeface="+mn-lt"/>
                <a:ea typeface="+mn-ea"/>
                <a:cs typeface="+mn-cs"/>
              </a:rPr>
              <a:t> is an organism that grows best in moderate temperature, neither too hot nor too cold, typically between 20 and 45 °C (68 and 113 °F). </a:t>
            </a:r>
            <a:endParaRPr lang="en-US" b="0" dirty="0"/>
          </a:p>
          <a:p>
            <a:pPr eaLnBrk="1" hangingPunct="1"/>
            <a:endParaRPr lang="en-US" b="0" dirty="0">
              <a:solidFill>
                <a:srgbClr val="990033"/>
              </a:solidFill>
            </a:endParaRPr>
          </a:p>
          <a:p>
            <a:pPr eaLnBrk="1" hangingPunct="1"/>
            <a:r>
              <a:rPr lang="en-US" b="0" dirty="0">
                <a:solidFill>
                  <a:srgbClr val="990033"/>
                </a:solidFill>
              </a:rPr>
              <a:t>Thermophilic phase</a:t>
            </a:r>
            <a:r>
              <a:rPr lang="en-US" b="0" dirty="0"/>
              <a:t>-High temperatures (110-160o F) lasts for 4-6 weeks. </a:t>
            </a:r>
            <a:r>
              <a:rPr lang="en-US" sz="1200" b="0" i="0" kern="1200" dirty="0">
                <a:solidFill>
                  <a:schemeClr val="tx1"/>
                </a:solidFill>
                <a:effectLst/>
                <a:latin typeface="+mn-lt"/>
                <a:ea typeface="+mn-ea"/>
                <a:cs typeface="+mn-cs"/>
              </a:rPr>
              <a:t>A thermophile is an organism—a type of extremophile—that thrives at relatively high temperatures, between 41 and 122 °C (106 and 252 °F).</a:t>
            </a:r>
            <a:endParaRPr lang="en-US" b="0" dirty="0"/>
          </a:p>
          <a:p>
            <a:pPr eaLnBrk="1" hangingPunct="1"/>
            <a:r>
              <a:rPr lang="en-US" b="0" dirty="0">
                <a:solidFill>
                  <a:srgbClr val="990033"/>
                </a:solidFill>
              </a:rPr>
              <a:t>Curing and Maturation phase</a:t>
            </a:r>
            <a:r>
              <a:rPr lang="en-US" b="0" dirty="0"/>
              <a:t>-Temperature moderate down to ambient lasts for 3-6 months</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93597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Your compost pile should have an equal amount of browns to greens. You should also alternate layers of organic materials of different-sized particles. The brown materials provide carbon for your compost, the green materials provide nitrogen, and the water provides moisture to help break down the organic matter.</a:t>
            </a:r>
            <a:endParaRPr lang="en-US" dirty="0"/>
          </a:p>
          <a:p>
            <a:endParaRPr lang="en-US" dirty="0"/>
          </a:p>
          <a:p>
            <a:r>
              <a:rPr lang="en-US" dirty="0"/>
              <a:t>https://www.epa.gov/recycle/composting-home</a:t>
            </a:r>
          </a:p>
        </p:txBody>
      </p:sp>
      <p:sp>
        <p:nvSpPr>
          <p:cNvPr id="4" name="Slide Number Placeholder 3"/>
          <p:cNvSpPr>
            <a:spLocks noGrp="1"/>
          </p:cNvSpPr>
          <p:nvPr>
            <p:ph type="sldNum" sz="quarter" idx="10"/>
          </p:nvPr>
        </p:nvSpPr>
        <p:spPr/>
        <p:txBody>
          <a:bodyPr/>
          <a:lstStyle/>
          <a:p>
            <a:fld id="{B2286B44-9F3C-4703-8A16-77A994477D98}" type="slidenum">
              <a:rPr lang="en-US" smtClean="0"/>
              <a:t>7</a:t>
            </a:fld>
            <a:endParaRPr lang="en-US"/>
          </a:p>
        </p:txBody>
      </p:sp>
    </p:spTree>
    <p:extLst>
      <p:ext uri="{BB962C8B-B14F-4D97-AF65-F5344CB8AC3E}">
        <p14:creationId xmlns:p14="http://schemas.microsoft.com/office/powerpoint/2010/main" val="105269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Leachate - </a:t>
            </a:r>
            <a:r>
              <a:rPr lang="en-US" sz="1200" b="0" i="0" kern="1200" dirty="0">
                <a:solidFill>
                  <a:schemeClr val="tx1"/>
                </a:solidFill>
                <a:effectLst/>
                <a:latin typeface="+mn-lt"/>
                <a:ea typeface="+mn-ea"/>
                <a:cs typeface="+mn-cs"/>
              </a:rPr>
              <a:t>water that has percolated through a solid and leached out some of the constituents.</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145339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Free moisture is needed on particle surfaces as a medium for bacteria</a:t>
            </a:r>
          </a:p>
          <a:p>
            <a:pPr eaLnBrk="1" hangingPunct="1"/>
            <a:r>
              <a:rPr lang="en-US" dirty="0"/>
              <a:t>Free moisture is needed for nutrients to be in solution so they can be absorbed</a:t>
            </a:r>
          </a:p>
          <a:p>
            <a:pPr eaLnBrk="1" hangingPunct="1"/>
            <a:r>
              <a:rPr lang="en-US" dirty="0"/>
              <a:t>Low moisture inhibits microbial growth and activity</a:t>
            </a:r>
          </a:p>
          <a:p>
            <a:pPr eaLnBrk="1" hangingPunct="1"/>
            <a:r>
              <a:rPr lang="en-US" dirty="0"/>
              <a:t>High moisture content may result in anaerobic conditions due to saturation of pore spaces.</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276763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https://www.epa.gov/recycle/composting-home</a:t>
            </a:r>
          </a:p>
          <a:p>
            <a:r>
              <a:rPr lang="en-US" dirty="0"/>
              <a:t>Photo: rodalesorganiclife.com</a:t>
            </a:r>
          </a:p>
        </p:txBody>
      </p:sp>
      <p:sp>
        <p:nvSpPr>
          <p:cNvPr id="4" name="Slide Number Placeholder 3"/>
          <p:cNvSpPr>
            <a:spLocks noGrp="1"/>
          </p:cNvSpPr>
          <p:nvPr>
            <p:ph type="sldNum" sz="quarter" idx="10"/>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3633778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67714F-F0B0-42D2-A448-3D2ECD13E093}" type="datetimeFigureOut">
              <a:rPr lang="en-US"/>
              <a:pPr>
                <a:defRPr/>
              </a:pPr>
              <a:t>4/25/2018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88846-16C8-4724-BBFB-A864CC2D2AAE}" type="slidenum">
              <a:rPr lang="en-US"/>
              <a:pPr>
                <a:defRPr/>
              </a:pPr>
              <a:t>‹#›</a:t>
            </a:fld>
            <a:endParaRPr lang="en-US"/>
          </a:p>
        </p:txBody>
      </p:sp>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828800" y="3886200"/>
            <a:ext cx="5486400" cy="9144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Add contact information</a:t>
            </a:r>
            <a:b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br>
            <a:r>
              <a:rPr kumimoji="0" lang="en-US" sz="2000" b="1" i="1"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www.maine.gov/dep</a:t>
            </a:r>
            <a:endParaRPr lang="en-US" dirty="0"/>
          </a:p>
        </p:txBody>
      </p:sp>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4/25/2018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4/25/2018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 y="-8021"/>
            <a:ext cx="91694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q7LnBpJkuhs" TargetMode="Externa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057400"/>
            <a:ext cx="4343400" cy="1628775"/>
          </a:xfrm>
        </p:spPr>
        <p:txBody>
          <a:bodyPr rtlCol="0">
            <a:normAutofit fontScale="90000"/>
          </a:bodyPr>
          <a:lstStyle/>
          <a:p>
            <a:pPr algn="r" eaLnBrk="1" fontAlgn="auto" hangingPunct="1">
              <a:spcAft>
                <a:spcPts val="0"/>
              </a:spcAft>
              <a:defRPr/>
            </a:pPr>
            <a:r>
              <a:rPr lang="en-US" dirty="0">
                <a:solidFill>
                  <a:schemeClr val="tx2">
                    <a:lumMod val="50000"/>
                  </a:schemeClr>
                </a:solidFill>
              </a:rPr>
              <a:t>Composting and Food Sustainability</a:t>
            </a:r>
            <a:endPar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51" name="Subtitle 2"/>
          <p:cNvSpPr>
            <a:spLocks noGrp="1"/>
          </p:cNvSpPr>
          <p:nvPr>
            <p:ph type="subTitle" idx="1"/>
          </p:nvPr>
        </p:nvSpPr>
        <p:spPr>
          <a:xfrm>
            <a:off x="3810000" y="3886200"/>
            <a:ext cx="4343400" cy="592138"/>
          </a:xfrm>
        </p:spPr>
        <p:txBody>
          <a:bodyPr/>
          <a:lstStyle/>
          <a:p>
            <a:pPr algn="r" eaLnBrk="1" hangingPunct="1"/>
            <a:r>
              <a:rPr lang="en-US" altLang="en-US" sz="2800" dirty="0">
                <a:solidFill>
                  <a:srgbClr val="7F7F7F"/>
                </a:solidFill>
              </a:rPr>
              <a:t>Education Curriculum</a:t>
            </a:r>
          </a:p>
          <a:p>
            <a:pPr algn="r" eaLnBrk="1" hangingPunct="1"/>
            <a:r>
              <a:rPr lang="en-US" altLang="en-US" sz="2800" dirty="0">
                <a:solidFill>
                  <a:srgbClr val="7F7F7F"/>
                </a:solidFill>
              </a:rPr>
              <a:t>Middle School Program</a:t>
            </a: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5D3A-D4BE-419A-9FDA-9000E036FD72}"/>
              </a:ext>
            </a:extLst>
          </p:cNvPr>
          <p:cNvSpPr>
            <a:spLocks noGrp="1"/>
          </p:cNvSpPr>
          <p:nvPr>
            <p:ph type="title"/>
          </p:nvPr>
        </p:nvSpPr>
        <p:spPr/>
        <p:txBody>
          <a:bodyPr/>
          <a:lstStyle/>
          <a:p>
            <a:r>
              <a:rPr lang="en-US" dirty="0"/>
              <a:t>What to Compost</a:t>
            </a:r>
          </a:p>
        </p:txBody>
      </p:sp>
      <p:sp>
        <p:nvSpPr>
          <p:cNvPr id="3" name="Content Placeholder 2">
            <a:extLst>
              <a:ext uri="{FF2B5EF4-FFF2-40B4-BE49-F238E27FC236}">
                <a16:creationId xmlns:a16="http://schemas.microsoft.com/office/drawing/2014/main" id="{CBF13AD8-2AFC-403D-B98B-27514E6A33F3}"/>
              </a:ext>
            </a:extLst>
          </p:cNvPr>
          <p:cNvSpPr>
            <a:spLocks noGrp="1"/>
          </p:cNvSpPr>
          <p:nvPr>
            <p:ph idx="1"/>
          </p:nvPr>
        </p:nvSpPr>
        <p:spPr/>
        <p:txBody>
          <a:bodyPr/>
          <a:lstStyle/>
          <a:p>
            <a:pPr marL="0" indent="0" algn="ctr">
              <a:buNone/>
            </a:pPr>
            <a:r>
              <a:rPr lang="en-US" sz="2400" dirty="0"/>
              <a:t>Fruits and vegetables – Eggshells - Coffee grounds and filters - Tea bags - Nut shells - Shredded newspaper - Cardboard – Paper - Yard trimmings - Grass clippings - Houseplants - Hay and straw – Leaves – Sawdust - Wood chips - Cotton and Wool Rags - Dryer and vacuum cleaner lint - Hair and fur - Fireplace ashes</a:t>
            </a:r>
          </a:p>
          <a:p>
            <a:endParaRPr lang="en-US" dirty="0"/>
          </a:p>
        </p:txBody>
      </p:sp>
      <p:pic>
        <p:nvPicPr>
          <p:cNvPr id="4" name="Picture 3">
            <a:extLst>
              <a:ext uri="{FF2B5EF4-FFF2-40B4-BE49-F238E27FC236}">
                <a16:creationId xmlns:a16="http://schemas.microsoft.com/office/drawing/2014/main" id="{5EEE8DFC-4575-4C6E-94B1-9ED5E74F2ED6}"/>
              </a:ext>
            </a:extLst>
          </p:cNvPr>
          <p:cNvPicPr>
            <a:picLocks noChangeAspect="1"/>
          </p:cNvPicPr>
          <p:nvPr/>
        </p:nvPicPr>
        <p:blipFill>
          <a:blip r:embed="rId3"/>
          <a:stretch>
            <a:fillRect/>
          </a:stretch>
        </p:blipFill>
        <p:spPr>
          <a:xfrm>
            <a:off x="2455679" y="3733800"/>
            <a:ext cx="4232642" cy="2392363"/>
          </a:xfrm>
          <a:prstGeom prst="rect">
            <a:avLst/>
          </a:prstGeom>
        </p:spPr>
      </p:pic>
    </p:spTree>
    <p:extLst>
      <p:ext uri="{BB962C8B-B14F-4D97-AF65-F5344CB8AC3E}">
        <p14:creationId xmlns:p14="http://schemas.microsoft.com/office/powerpoint/2010/main" val="284689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5F17-6A74-4AED-88B9-1E8287414419}"/>
              </a:ext>
            </a:extLst>
          </p:cNvPr>
          <p:cNvSpPr>
            <a:spLocks noGrp="1"/>
          </p:cNvSpPr>
          <p:nvPr>
            <p:ph type="title"/>
          </p:nvPr>
        </p:nvSpPr>
        <p:spPr/>
        <p:txBody>
          <a:bodyPr/>
          <a:lstStyle/>
          <a:p>
            <a:r>
              <a:rPr lang="en-US" dirty="0"/>
              <a:t>What </a:t>
            </a:r>
            <a:r>
              <a:rPr lang="en-US" u="sng" dirty="0"/>
              <a:t>Not</a:t>
            </a:r>
            <a:r>
              <a:rPr lang="en-US" dirty="0"/>
              <a:t> to Compost</a:t>
            </a:r>
          </a:p>
        </p:txBody>
      </p:sp>
      <p:sp>
        <p:nvSpPr>
          <p:cNvPr id="3" name="Content Placeholder 2">
            <a:extLst>
              <a:ext uri="{FF2B5EF4-FFF2-40B4-BE49-F238E27FC236}">
                <a16:creationId xmlns:a16="http://schemas.microsoft.com/office/drawing/2014/main" id="{90A28C4C-0C9B-411B-83F6-1279DE4D90F4}"/>
              </a:ext>
            </a:extLst>
          </p:cNvPr>
          <p:cNvSpPr>
            <a:spLocks noGrp="1"/>
          </p:cNvSpPr>
          <p:nvPr>
            <p:ph idx="1"/>
          </p:nvPr>
        </p:nvSpPr>
        <p:spPr>
          <a:xfrm>
            <a:off x="457200" y="1790700"/>
            <a:ext cx="4724400" cy="4152899"/>
          </a:xfrm>
        </p:spPr>
        <p:txBody>
          <a:bodyPr/>
          <a:lstStyle/>
          <a:p>
            <a:r>
              <a:rPr lang="en-US" sz="2400" dirty="0"/>
              <a:t>Black walnut tree leaves or twigs </a:t>
            </a:r>
          </a:p>
          <a:p>
            <a:r>
              <a:rPr lang="en-US" sz="2400" dirty="0"/>
              <a:t>Coal or charcoal ash</a:t>
            </a:r>
          </a:p>
          <a:p>
            <a:r>
              <a:rPr lang="en-US" sz="2400" dirty="0"/>
              <a:t>Dairy products</a:t>
            </a:r>
          </a:p>
          <a:p>
            <a:r>
              <a:rPr lang="en-US" sz="2400" dirty="0"/>
              <a:t>Diseased or insect-ridden plants</a:t>
            </a:r>
          </a:p>
          <a:p>
            <a:r>
              <a:rPr lang="en-US" sz="2400" dirty="0"/>
              <a:t>Fats, grease, lard, or oils</a:t>
            </a:r>
          </a:p>
          <a:p>
            <a:r>
              <a:rPr lang="en-US" sz="2400" dirty="0"/>
              <a:t>Meat or fish bones and scraps </a:t>
            </a:r>
          </a:p>
          <a:p>
            <a:r>
              <a:rPr lang="en-US" sz="2400" dirty="0"/>
              <a:t>Pet wastes </a:t>
            </a:r>
          </a:p>
          <a:p>
            <a:r>
              <a:rPr lang="en-US" sz="2400" dirty="0"/>
              <a:t>Yard trimmings treated with chemical pesticides</a:t>
            </a:r>
          </a:p>
          <a:p>
            <a:endParaRPr lang="en-US" dirty="0"/>
          </a:p>
        </p:txBody>
      </p:sp>
      <p:pic>
        <p:nvPicPr>
          <p:cNvPr id="4" name="Picture 3">
            <a:extLst>
              <a:ext uri="{FF2B5EF4-FFF2-40B4-BE49-F238E27FC236}">
                <a16:creationId xmlns:a16="http://schemas.microsoft.com/office/drawing/2014/main" id="{E4BCA7D4-7BDF-4507-889F-D0FED99DDD11}"/>
              </a:ext>
            </a:extLst>
          </p:cNvPr>
          <p:cNvPicPr>
            <a:picLocks noChangeAspect="1"/>
          </p:cNvPicPr>
          <p:nvPr/>
        </p:nvPicPr>
        <p:blipFill rotWithShape="1">
          <a:blip r:embed="rId3"/>
          <a:srcRect l="50000" t="14191" b="11068"/>
          <a:stretch/>
        </p:blipFill>
        <p:spPr>
          <a:xfrm>
            <a:off x="5439716" y="2362199"/>
            <a:ext cx="3247084" cy="3009900"/>
          </a:xfrm>
          <a:prstGeom prst="rect">
            <a:avLst/>
          </a:prstGeom>
        </p:spPr>
      </p:pic>
    </p:spTree>
    <p:extLst>
      <p:ext uri="{BB962C8B-B14F-4D97-AF65-F5344CB8AC3E}">
        <p14:creationId xmlns:p14="http://schemas.microsoft.com/office/powerpoint/2010/main" val="77851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37EA-188E-49E4-A025-A32D4763EC2B}"/>
              </a:ext>
            </a:extLst>
          </p:cNvPr>
          <p:cNvSpPr>
            <a:spLocks noGrp="1"/>
          </p:cNvSpPr>
          <p:nvPr>
            <p:ph type="title"/>
          </p:nvPr>
        </p:nvSpPr>
        <p:spPr>
          <a:xfrm>
            <a:off x="457200" y="394996"/>
            <a:ext cx="8229600" cy="1143000"/>
          </a:xfrm>
        </p:spPr>
        <p:txBody>
          <a:bodyPr/>
          <a:lstStyle/>
          <a:p>
            <a:r>
              <a:rPr lang="en-US" dirty="0"/>
              <a:t>Benefits of Composting</a:t>
            </a:r>
          </a:p>
        </p:txBody>
      </p:sp>
      <p:sp>
        <p:nvSpPr>
          <p:cNvPr id="3" name="Content Placeholder 2">
            <a:extLst>
              <a:ext uri="{FF2B5EF4-FFF2-40B4-BE49-F238E27FC236}">
                <a16:creationId xmlns:a16="http://schemas.microsoft.com/office/drawing/2014/main" id="{E337FB92-EB7D-486E-A2DB-A917F61B4765}"/>
              </a:ext>
            </a:extLst>
          </p:cNvPr>
          <p:cNvSpPr>
            <a:spLocks noGrp="1"/>
          </p:cNvSpPr>
          <p:nvPr>
            <p:ph idx="1"/>
          </p:nvPr>
        </p:nvSpPr>
        <p:spPr/>
        <p:txBody>
          <a:bodyPr/>
          <a:lstStyle/>
          <a:p>
            <a:r>
              <a:rPr lang="en-US" sz="2800" dirty="0"/>
              <a:t>Enriches soil, helping retain moisture and suppress plant diseases and pests.</a:t>
            </a:r>
          </a:p>
          <a:p>
            <a:r>
              <a:rPr lang="en-US" sz="2800" dirty="0"/>
              <a:t>Reduces the need for chemical fertilizers.</a:t>
            </a:r>
          </a:p>
          <a:p>
            <a:r>
              <a:rPr lang="en-US" sz="2800" dirty="0"/>
              <a:t>Encourages the production of beneficial bacteria and fungi that break down organic matter to create humus, a rich nutrient-filled material.</a:t>
            </a:r>
          </a:p>
          <a:p>
            <a:r>
              <a:rPr lang="en-US" sz="2800" dirty="0"/>
              <a:t>Reduces methane emissions from landfills and lowers your carbon footprint.</a:t>
            </a:r>
          </a:p>
          <a:p>
            <a:endParaRPr lang="en-US" dirty="0"/>
          </a:p>
        </p:txBody>
      </p:sp>
      <p:pic>
        <p:nvPicPr>
          <p:cNvPr id="4" name="Picture 3">
            <a:extLst>
              <a:ext uri="{FF2B5EF4-FFF2-40B4-BE49-F238E27FC236}">
                <a16:creationId xmlns:a16="http://schemas.microsoft.com/office/drawing/2014/main" id="{1E7D5213-4703-449B-A53A-9D545DA6674E}"/>
              </a:ext>
            </a:extLst>
          </p:cNvPr>
          <p:cNvPicPr>
            <a:picLocks noChangeAspect="1"/>
          </p:cNvPicPr>
          <p:nvPr/>
        </p:nvPicPr>
        <p:blipFill>
          <a:blip r:embed="rId3"/>
          <a:stretch>
            <a:fillRect/>
          </a:stretch>
        </p:blipFill>
        <p:spPr>
          <a:xfrm>
            <a:off x="6755364" y="5079660"/>
            <a:ext cx="1925216" cy="1012291"/>
          </a:xfrm>
          <a:prstGeom prst="rect">
            <a:avLst/>
          </a:prstGeom>
        </p:spPr>
      </p:pic>
    </p:spTree>
    <p:extLst>
      <p:ext uri="{BB962C8B-B14F-4D97-AF65-F5344CB8AC3E}">
        <p14:creationId xmlns:p14="http://schemas.microsoft.com/office/powerpoint/2010/main" val="127506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F751-5865-4FD0-AC9D-FB6654A8F349}"/>
              </a:ext>
            </a:extLst>
          </p:cNvPr>
          <p:cNvSpPr>
            <a:spLocks noGrp="1"/>
          </p:cNvSpPr>
          <p:nvPr>
            <p:ph type="title"/>
          </p:nvPr>
        </p:nvSpPr>
        <p:spPr/>
        <p:txBody>
          <a:bodyPr/>
          <a:lstStyle/>
          <a:p>
            <a:r>
              <a:rPr lang="en-US" dirty="0"/>
              <a:t>Backyard Composting</a:t>
            </a:r>
          </a:p>
        </p:txBody>
      </p:sp>
      <p:sp>
        <p:nvSpPr>
          <p:cNvPr id="3" name="Content Placeholder 2">
            <a:extLst>
              <a:ext uri="{FF2B5EF4-FFF2-40B4-BE49-F238E27FC236}">
                <a16:creationId xmlns:a16="http://schemas.microsoft.com/office/drawing/2014/main" id="{D68A4232-A3FB-4B9A-8483-67B777AADBBE}"/>
              </a:ext>
            </a:extLst>
          </p:cNvPr>
          <p:cNvSpPr>
            <a:spLocks noGrp="1"/>
          </p:cNvSpPr>
          <p:nvPr>
            <p:ph idx="1"/>
          </p:nvPr>
        </p:nvSpPr>
        <p:spPr>
          <a:xfrm>
            <a:off x="304800" y="1371600"/>
            <a:ext cx="8610600" cy="4525963"/>
          </a:xfrm>
        </p:spPr>
        <p:txBody>
          <a:bodyPr/>
          <a:lstStyle/>
          <a:p>
            <a:r>
              <a:rPr lang="en-US" sz="2400" dirty="0"/>
              <a:t>Select a dry, shady spot near a water source for your compost pile or bin.</a:t>
            </a:r>
          </a:p>
          <a:p>
            <a:r>
              <a:rPr lang="en-US" sz="2400" dirty="0"/>
              <a:t>Add brown and green materials as they are collected, making sure larger pieces are chopped or shredded.</a:t>
            </a:r>
          </a:p>
          <a:p>
            <a:r>
              <a:rPr lang="en-US" sz="2400" dirty="0"/>
              <a:t>Moisten dry materials as they are added.</a:t>
            </a:r>
          </a:p>
          <a:p>
            <a:r>
              <a:rPr lang="en-US" sz="2400" dirty="0"/>
              <a:t>Once your compost pile is established, mix grass clippings and green waste into the pile and bury fruit and vegetable waste under 10 inches of compost material.</a:t>
            </a:r>
          </a:p>
          <a:p>
            <a:endParaRPr lang="en-US" dirty="0"/>
          </a:p>
        </p:txBody>
      </p:sp>
      <p:pic>
        <p:nvPicPr>
          <p:cNvPr id="4" name="Picture 3">
            <a:extLst>
              <a:ext uri="{FF2B5EF4-FFF2-40B4-BE49-F238E27FC236}">
                <a16:creationId xmlns:a16="http://schemas.microsoft.com/office/drawing/2014/main" id="{A48F2C6E-6FA1-4CEB-8582-42D20E2D28D1}"/>
              </a:ext>
            </a:extLst>
          </p:cNvPr>
          <p:cNvPicPr>
            <a:picLocks noChangeAspect="1"/>
          </p:cNvPicPr>
          <p:nvPr/>
        </p:nvPicPr>
        <p:blipFill>
          <a:blip r:embed="rId3"/>
          <a:stretch>
            <a:fillRect/>
          </a:stretch>
        </p:blipFill>
        <p:spPr>
          <a:xfrm>
            <a:off x="5857876" y="4495800"/>
            <a:ext cx="2013078" cy="1619826"/>
          </a:xfrm>
          <a:prstGeom prst="rect">
            <a:avLst/>
          </a:prstGeom>
        </p:spPr>
      </p:pic>
      <p:pic>
        <p:nvPicPr>
          <p:cNvPr id="5" name="Picture 4">
            <a:extLst>
              <a:ext uri="{FF2B5EF4-FFF2-40B4-BE49-F238E27FC236}">
                <a16:creationId xmlns:a16="http://schemas.microsoft.com/office/drawing/2014/main" id="{782C7857-E2AA-4C18-A6C7-50D1A172F6C6}"/>
              </a:ext>
            </a:extLst>
          </p:cNvPr>
          <p:cNvPicPr>
            <a:picLocks noChangeAspect="1"/>
          </p:cNvPicPr>
          <p:nvPr/>
        </p:nvPicPr>
        <p:blipFill>
          <a:blip r:embed="rId4"/>
          <a:stretch>
            <a:fillRect/>
          </a:stretch>
        </p:blipFill>
        <p:spPr>
          <a:xfrm>
            <a:off x="3962400" y="4991676"/>
            <a:ext cx="1524001" cy="1143001"/>
          </a:xfrm>
          <a:prstGeom prst="rect">
            <a:avLst/>
          </a:prstGeom>
        </p:spPr>
      </p:pic>
      <p:pic>
        <p:nvPicPr>
          <p:cNvPr id="6" name="Picture 5">
            <a:extLst>
              <a:ext uri="{FF2B5EF4-FFF2-40B4-BE49-F238E27FC236}">
                <a16:creationId xmlns:a16="http://schemas.microsoft.com/office/drawing/2014/main" id="{7EAA9BD4-3AEE-44EF-B132-267AA2F36012}"/>
              </a:ext>
            </a:extLst>
          </p:cNvPr>
          <p:cNvPicPr>
            <a:picLocks noChangeAspect="1"/>
          </p:cNvPicPr>
          <p:nvPr/>
        </p:nvPicPr>
        <p:blipFill>
          <a:blip r:embed="rId5"/>
          <a:stretch>
            <a:fillRect/>
          </a:stretch>
        </p:blipFill>
        <p:spPr>
          <a:xfrm>
            <a:off x="1143000" y="4790944"/>
            <a:ext cx="2365503" cy="1324682"/>
          </a:xfrm>
          <a:prstGeom prst="rect">
            <a:avLst/>
          </a:prstGeom>
        </p:spPr>
      </p:pic>
    </p:spTree>
    <p:extLst>
      <p:ext uri="{BB962C8B-B14F-4D97-AF65-F5344CB8AC3E}">
        <p14:creationId xmlns:p14="http://schemas.microsoft.com/office/powerpoint/2010/main" val="204944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CA24-56FF-45D2-AC48-6D5594A4F5F6}"/>
              </a:ext>
            </a:extLst>
          </p:cNvPr>
          <p:cNvSpPr>
            <a:spLocks noGrp="1"/>
          </p:cNvSpPr>
          <p:nvPr>
            <p:ph type="title"/>
          </p:nvPr>
        </p:nvSpPr>
        <p:spPr/>
        <p:txBody>
          <a:bodyPr/>
          <a:lstStyle/>
          <a:p>
            <a:r>
              <a:rPr lang="en-US" dirty="0"/>
              <a:t>Does Texture Really Matter?</a:t>
            </a:r>
          </a:p>
        </p:txBody>
      </p:sp>
      <p:sp>
        <p:nvSpPr>
          <p:cNvPr id="3" name="Content Placeholder 2">
            <a:extLst>
              <a:ext uri="{FF2B5EF4-FFF2-40B4-BE49-F238E27FC236}">
                <a16:creationId xmlns:a16="http://schemas.microsoft.com/office/drawing/2014/main" id="{D236FEFE-5898-4CF4-BF39-1AE094BC7CD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1CFAB28-D6D5-44BD-8950-1A3DB43C705D}"/>
              </a:ext>
            </a:extLst>
          </p:cNvPr>
          <p:cNvPicPr>
            <a:picLocks noChangeAspect="1"/>
          </p:cNvPicPr>
          <p:nvPr/>
        </p:nvPicPr>
        <p:blipFill>
          <a:blip r:embed="rId2"/>
          <a:stretch>
            <a:fillRect/>
          </a:stretch>
        </p:blipFill>
        <p:spPr>
          <a:xfrm>
            <a:off x="764718" y="1701961"/>
            <a:ext cx="7614564" cy="4322439"/>
          </a:xfrm>
          <a:prstGeom prst="rect">
            <a:avLst/>
          </a:prstGeom>
        </p:spPr>
      </p:pic>
    </p:spTree>
    <p:extLst>
      <p:ext uri="{BB962C8B-B14F-4D97-AF65-F5344CB8AC3E}">
        <p14:creationId xmlns:p14="http://schemas.microsoft.com/office/powerpoint/2010/main" val="21528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0710-5798-4898-A084-21D19922419C}"/>
              </a:ext>
            </a:extLst>
          </p:cNvPr>
          <p:cNvSpPr>
            <a:spLocks noGrp="1"/>
          </p:cNvSpPr>
          <p:nvPr>
            <p:ph type="title"/>
          </p:nvPr>
        </p:nvSpPr>
        <p:spPr/>
        <p:txBody>
          <a:bodyPr/>
          <a:lstStyle/>
          <a:p>
            <a:r>
              <a:rPr lang="en-US" dirty="0"/>
              <a:t>Indoor Composting</a:t>
            </a:r>
          </a:p>
        </p:txBody>
      </p:sp>
      <p:sp>
        <p:nvSpPr>
          <p:cNvPr id="3" name="Content Placeholder 2">
            <a:extLst>
              <a:ext uri="{FF2B5EF4-FFF2-40B4-BE49-F238E27FC236}">
                <a16:creationId xmlns:a16="http://schemas.microsoft.com/office/drawing/2014/main" id="{0ECAD596-792D-46FE-B92D-B84D167C5064}"/>
              </a:ext>
            </a:extLst>
          </p:cNvPr>
          <p:cNvSpPr>
            <a:spLocks noGrp="1"/>
          </p:cNvSpPr>
          <p:nvPr>
            <p:ph idx="1"/>
          </p:nvPr>
        </p:nvSpPr>
        <p:spPr/>
        <p:txBody>
          <a:bodyPr/>
          <a:lstStyle/>
          <a:p>
            <a:r>
              <a:rPr lang="en-US" sz="2800" dirty="0"/>
              <a:t>If you do not have space for an outdoor compost pile, you can compost materials indoors using a special type of bin, which you can buy at a local hardware store, gardening supplies store, or make yourself. </a:t>
            </a:r>
          </a:p>
          <a:p>
            <a:r>
              <a:rPr lang="en-US" sz="2800" dirty="0"/>
              <a:t>Remember to tend your pile and keep track of what you throw in. </a:t>
            </a:r>
          </a:p>
          <a:p>
            <a:pPr lvl="1"/>
            <a:r>
              <a:rPr lang="en-US" sz="2400" dirty="0"/>
              <a:t>A properly managed compost bin will not attract pests or rodents and will not smell bad. </a:t>
            </a:r>
          </a:p>
          <a:p>
            <a:pPr lvl="1"/>
            <a:r>
              <a:rPr lang="en-US" sz="2400" dirty="0"/>
              <a:t>Your compost should be ready in two to five weeks.</a:t>
            </a:r>
          </a:p>
        </p:txBody>
      </p:sp>
    </p:spTree>
    <p:extLst>
      <p:ext uri="{BB962C8B-B14F-4D97-AF65-F5344CB8AC3E}">
        <p14:creationId xmlns:p14="http://schemas.microsoft.com/office/powerpoint/2010/main" val="295744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9131-DC42-4616-A94F-10331B8E9468}"/>
              </a:ext>
            </a:extLst>
          </p:cNvPr>
          <p:cNvSpPr>
            <a:spLocks noGrp="1"/>
          </p:cNvSpPr>
          <p:nvPr>
            <p:ph type="title"/>
          </p:nvPr>
        </p:nvSpPr>
        <p:spPr/>
        <p:txBody>
          <a:bodyPr/>
          <a:lstStyle/>
          <a:p>
            <a:r>
              <a:rPr lang="en-US" dirty="0"/>
              <a:t>Compost Bins</a:t>
            </a:r>
          </a:p>
        </p:txBody>
      </p:sp>
      <p:sp>
        <p:nvSpPr>
          <p:cNvPr id="3" name="Content Placeholder 2">
            <a:extLst>
              <a:ext uri="{FF2B5EF4-FFF2-40B4-BE49-F238E27FC236}">
                <a16:creationId xmlns:a16="http://schemas.microsoft.com/office/drawing/2014/main" id="{4AD228F1-485E-4D79-A4F8-5264196E645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6DD0649-DD41-48DD-9B58-21B96275CA7C}"/>
              </a:ext>
            </a:extLst>
          </p:cNvPr>
          <p:cNvPicPr>
            <a:picLocks noChangeAspect="1"/>
          </p:cNvPicPr>
          <p:nvPr/>
        </p:nvPicPr>
        <p:blipFill rotWithShape="1">
          <a:blip r:embed="rId3"/>
          <a:srcRect r="13903"/>
          <a:stretch/>
        </p:blipFill>
        <p:spPr>
          <a:xfrm>
            <a:off x="609600" y="2256259"/>
            <a:ext cx="3707644" cy="2981325"/>
          </a:xfrm>
          <a:prstGeom prst="rect">
            <a:avLst/>
          </a:prstGeom>
        </p:spPr>
      </p:pic>
      <p:pic>
        <p:nvPicPr>
          <p:cNvPr id="5" name="Picture 4">
            <a:extLst>
              <a:ext uri="{FF2B5EF4-FFF2-40B4-BE49-F238E27FC236}">
                <a16:creationId xmlns:a16="http://schemas.microsoft.com/office/drawing/2014/main" id="{EFC92EC7-2BA5-46C8-8D04-EBDBD957CC98}"/>
              </a:ext>
            </a:extLst>
          </p:cNvPr>
          <p:cNvPicPr>
            <a:picLocks noChangeAspect="1"/>
          </p:cNvPicPr>
          <p:nvPr/>
        </p:nvPicPr>
        <p:blipFill>
          <a:blip r:embed="rId4"/>
          <a:stretch>
            <a:fillRect/>
          </a:stretch>
        </p:blipFill>
        <p:spPr>
          <a:xfrm>
            <a:off x="4556460" y="2274345"/>
            <a:ext cx="3977940" cy="2983455"/>
          </a:xfrm>
          <a:prstGeom prst="rect">
            <a:avLst/>
          </a:prstGeom>
        </p:spPr>
      </p:pic>
      <p:pic>
        <p:nvPicPr>
          <p:cNvPr id="6" name="Picture 5">
            <a:extLst>
              <a:ext uri="{FF2B5EF4-FFF2-40B4-BE49-F238E27FC236}">
                <a16:creationId xmlns:a16="http://schemas.microsoft.com/office/drawing/2014/main" id="{D52B80CF-DB14-43D7-993E-A78F8C8F25DD}"/>
              </a:ext>
            </a:extLst>
          </p:cNvPr>
          <p:cNvPicPr>
            <a:picLocks noChangeAspect="1"/>
          </p:cNvPicPr>
          <p:nvPr/>
        </p:nvPicPr>
        <p:blipFill>
          <a:blip r:embed="rId5"/>
          <a:stretch>
            <a:fillRect/>
          </a:stretch>
        </p:blipFill>
        <p:spPr>
          <a:xfrm>
            <a:off x="6999784" y="623889"/>
            <a:ext cx="1534616" cy="1467894"/>
          </a:xfrm>
          <a:prstGeom prst="rect">
            <a:avLst/>
          </a:prstGeom>
        </p:spPr>
      </p:pic>
      <p:sp>
        <p:nvSpPr>
          <p:cNvPr id="7" name="TextBox 6">
            <a:extLst>
              <a:ext uri="{FF2B5EF4-FFF2-40B4-BE49-F238E27FC236}">
                <a16:creationId xmlns:a16="http://schemas.microsoft.com/office/drawing/2014/main" id="{F26A4746-FF80-4065-9F72-121293569E72}"/>
              </a:ext>
            </a:extLst>
          </p:cNvPr>
          <p:cNvSpPr txBox="1"/>
          <p:nvPr/>
        </p:nvSpPr>
        <p:spPr>
          <a:xfrm>
            <a:off x="1053722" y="5420146"/>
            <a:ext cx="2819400" cy="461665"/>
          </a:xfrm>
          <a:prstGeom prst="rect">
            <a:avLst/>
          </a:prstGeom>
          <a:noFill/>
        </p:spPr>
        <p:txBody>
          <a:bodyPr wrap="square" rtlCol="0">
            <a:spAutoFit/>
          </a:bodyPr>
          <a:lstStyle/>
          <a:p>
            <a:r>
              <a:rPr lang="en-US" sz="2400" dirty="0"/>
              <a:t>Indoor Compost Bin</a:t>
            </a:r>
          </a:p>
        </p:txBody>
      </p:sp>
      <p:sp>
        <p:nvSpPr>
          <p:cNvPr id="8" name="TextBox 7">
            <a:extLst>
              <a:ext uri="{FF2B5EF4-FFF2-40B4-BE49-F238E27FC236}">
                <a16:creationId xmlns:a16="http://schemas.microsoft.com/office/drawing/2014/main" id="{C8684A5F-3BF3-4267-B59E-21652010B439}"/>
              </a:ext>
            </a:extLst>
          </p:cNvPr>
          <p:cNvSpPr txBox="1"/>
          <p:nvPr/>
        </p:nvSpPr>
        <p:spPr>
          <a:xfrm>
            <a:off x="5094784" y="5397127"/>
            <a:ext cx="3810000" cy="461665"/>
          </a:xfrm>
          <a:prstGeom prst="rect">
            <a:avLst/>
          </a:prstGeom>
          <a:noFill/>
        </p:spPr>
        <p:txBody>
          <a:bodyPr wrap="square" rtlCol="0">
            <a:spAutoFit/>
          </a:bodyPr>
          <a:lstStyle/>
          <a:p>
            <a:r>
              <a:rPr lang="en-US" sz="2400" dirty="0"/>
              <a:t>Outdoor Compost Bin</a:t>
            </a:r>
          </a:p>
        </p:txBody>
      </p:sp>
    </p:spTree>
    <p:extLst>
      <p:ext uri="{BB962C8B-B14F-4D97-AF65-F5344CB8AC3E}">
        <p14:creationId xmlns:p14="http://schemas.microsoft.com/office/powerpoint/2010/main" val="97533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B70A-6EFD-4A33-9C95-991668E578CF}"/>
              </a:ext>
            </a:extLst>
          </p:cNvPr>
          <p:cNvSpPr>
            <a:spLocks noGrp="1"/>
          </p:cNvSpPr>
          <p:nvPr>
            <p:ph type="title"/>
          </p:nvPr>
        </p:nvSpPr>
        <p:spPr>
          <a:xfrm>
            <a:off x="457199" y="380837"/>
            <a:ext cx="8229600" cy="1143000"/>
          </a:xfrm>
        </p:spPr>
        <p:txBody>
          <a:bodyPr/>
          <a:lstStyle/>
          <a:p>
            <a:r>
              <a:rPr lang="en-US" dirty="0"/>
              <a:t>Consider Reducing Food Waste</a:t>
            </a:r>
          </a:p>
        </p:txBody>
      </p:sp>
      <p:sp>
        <p:nvSpPr>
          <p:cNvPr id="3" name="Content Placeholder 2">
            <a:extLst>
              <a:ext uri="{FF2B5EF4-FFF2-40B4-BE49-F238E27FC236}">
                <a16:creationId xmlns:a16="http://schemas.microsoft.com/office/drawing/2014/main" id="{8E3121C7-C5B4-401D-A0BB-49EC8249B3FA}"/>
              </a:ext>
            </a:extLst>
          </p:cNvPr>
          <p:cNvSpPr>
            <a:spLocks noGrp="1"/>
          </p:cNvSpPr>
          <p:nvPr>
            <p:ph idx="1"/>
          </p:nvPr>
        </p:nvSpPr>
        <p:spPr>
          <a:xfrm>
            <a:off x="609600" y="1379700"/>
            <a:ext cx="8229600" cy="4525963"/>
          </a:xfrm>
        </p:spPr>
        <p:txBody>
          <a:bodyPr/>
          <a:lstStyle/>
          <a:p>
            <a:r>
              <a:rPr lang="en-US" dirty="0"/>
              <a:t>Wasted food is a social problem</a:t>
            </a:r>
          </a:p>
          <a:p>
            <a:r>
              <a:rPr lang="en-US" dirty="0"/>
              <a:t>Wasted food is an environmental problem</a:t>
            </a:r>
          </a:p>
          <a:p>
            <a:r>
              <a:rPr lang="en-US" dirty="0"/>
              <a:t>Wasted food is an economic issue</a:t>
            </a:r>
          </a:p>
        </p:txBody>
      </p:sp>
      <p:pic>
        <p:nvPicPr>
          <p:cNvPr id="4" name="Picture 3">
            <a:extLst>
              <a:ext uri="{FF2B5EF4-FFF2-40B4-BE49-F238E27FC236}">
                <a16:creationId xmlns:a16="http://schemas.microsoft.com/office/drawing/2014/main" id="{607BAD5B-D8A4-4AE7-8C99-4166648DB6AB}"/>
              </a:ext>
            </a:extLst>
          </p:cNvPr>
          <p:cNvPicPr>
            <a:picLocks noChangeAspect="1"/>
          </p:cNvPicPr>
          <p:nvPr/>
        </p:nvPicPr>
        <p:blipFill>
          <a:blip r:embed="rId3"/>
          <a:stretch>
            <a:fillRect/>
          </a:stretch>
        </p:blipFill>
        <p:spPr>
          <a:xfrm>
            <a:off x="2390745" y="3276600"/>
            <a:ext cx="4362509" cy="2903051"/>
          </a:xfrm>
          <a:prstGeom prst="rect">
            <a:avLst/>
          </a:prstGeom>
        </p:spPr>
      </p:pic>
    </p:spTree>
    <p:extLst>
      <p:ext uri="{BB962C8B-B14F-4D97-AF65-F5344CB8AC3E}">
        <p14:creationId xmlns:p14="http://schemas.microsoft.com/office/powerpoint/2010/main" val="172438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83D8-84D2-440E-A8DD-A31004445C1C}"/>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FB19EEE7-02AA-494F-B36C-FB3E8CF7F0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5495" y="537470"/>
            <a:ext cx="2419505" cy="5634730"/>
          </a:xfrm>
        </p:spPr>
      </p:pic>
    </p:spTree>
    <p:extLst>
      <p:ext uri="{BB962C8B-B14F-4D97-AF65-F5344CB8AC3E}">
        <p14:creationId xmlns:p14="http://schemas.microsoft.com/office/powerpoint/2010/main" val="179227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4A81-E6CD-4959-81F2-C758A4A7B4D4}"/>
              </a:ext>
            </a:extLst>
          </p:cNvPr>
          <p:cNvSpPr>
            <a:spLocks noGrp="1"/>
          </p:cNvSpPr>
          <p:nvPr>
            <p:ph type="title"/>
          </p:nvPr>
        </p:nvSpPr>
        <p:spPr>
          <a:xfrm>
            <a:off x="457200" y="381000"/>
            <a:ext cx="8229600" cy="1143000"/>
          </a:xfrm>
        </p:spPr>
        <p:txBody>
          <a:bodyPr>
            <a:normAutofit fontScale="90000"/>
          </a:bodyPr>
          <a:lstStyle/>
          <a:p>
            <a:r>
              <a:rPr lang="en-US" dirty="0"/>
              <a:t>Food Loss Prevention Options for Your School</a:t>
            </a:r>
          </a:p>
        </p:txBody>
      </p:sp>
      <p:sp>
        <p:nvSpPr>
          <p:cNvPr id="3" name="Content Placeholder 2">
            <a:extLst>
              <a:ext uri="{FF2B5EF4-FFF2-40B4-BE49-F238E27FC236}">
                <a16:creationId xmlns:a16="http://schemas.microsoft.com/office/drawing/2014/main" id="{B7F0B15E-964D-4FEA-99D6-FBD662586428}"/>
              </a:ext>
            </a:extLst>
          </p:cNvPr>
          <p:cNvSpPr>
            <a:spLocks noGrp="1"/>
          </p:cNvSpPr>
          <p:nvPr>
            <p:ph idx="1"/>
          </p:nvPr>
        </p:nvSpPr>
        <p:spPr/>
        <p:txBody>
          <a:bodyPr/>
          <a:lstStyle/>
          <a:p>
            <a:pPr marL="0" indent="0">
              <a:buNone/>
            </a:pPr>
            <a:r>
              <a:rPr lang="en-US" dirty="0"/>
              <a:t>□ Perform a food waste audit. </a:t>
            </a:r>
          </a:p>
          <a:p>
            <a:pPr marL="0" indent="0">
              <a:buNone/>
            </a:pPr>
            <a:r>
              <a:rPr lang="en-US" dirty="0"/>
              <a:t>□ Set up a share table. </a:t>
            </a:r>
          </a:p>
          <a:p>
            <a:pPr marL="0" indent="0">
              <a:buNone/>
            </a:pPr>
            <a:r>
              <a:rPr lang="en-US" dirty="0"/>
              <a:t>□ Employ “Offer versus Serve.” </a:t>
            </a:r>
          </a:p>
          <a:p>
            <a:pPr marL="0" indent="0">
              <a:buNone/>
            </a:pPr>
            <a:r>
              <a:rPr lang="en-US" dirty="0"/>
              <a:t>□ Schedule recess before lunch. </a:t>
            </a:r>
          </a:p>
          <a:p>
            <a:pPr marL="0" indent="0">
              <a:buNone/>
            </a:pPr>
            <a:r>
              <a:rPr lang="en-US" dirty="0"/>
              <a:t>□ Extend lunch periods from 20 to 30 minutes to    reduce plate waste by nearly one-third. </a:t>
            </a:r>
          </a:p>
          <a:p>
            <a:pPr marL="0" indent="0">
              <a:buNone/>
            </a:pPr>
            <a:r>
              <a:rPr lang="en-US" dirty="0"/>
              <a:t>□ Minimize waste from mandatory fruit and vegetable servings. </a:t>
            </a:r>
          </a:p>
        </p:txBody>
      </p:sp>
      <p:pic>
        <p:nvPicPr>
          <p:cNvPr id="5" name="Picture 4">
            <a:extLst>
              <a:ext uri="{FF2B5EF4-FFF2-40B4-BE49-F238E27FC236}">
                <a16:creationId xmlns:a16="http://schemas.microsoft.com/office/drawing/2014/main" id="{0426FAF4-A7F9-44C9-9A2E-CEE882256F69}"/>
              </a:ext>
            </a:extLst>
          </p:cNvPr>
          <p:cNvPicPr>
            <a:picLocks noChangeAspect="1"/>
          </p:cNvPicPr>
          <p:nvPr/>
        </p:nvPicPr>
        <p:blipFill>
          <a:blip r:embed="rId3"/>
          <a:stretch>
            <a:fillRect/>
          </a:stretch>
        </p:blipFill>
        <p:spPr>
          <a:xfrm>
            <a:off x="6067425" y="2115441"/>
            <a:ext cx="2619375" cy="1743075"/>
          </a:xfrm>
          <a:prstGeom prst="rect">
            <a:avLst/>
          </a:prstGeom>
        </p:spPr>
      </p:pic>
    </p:spTree>
    <p:extLst>
      <p:ext uri="{BB962C8B-B14F-4D97-AF65-F5344CB8AC3E}">
        <p14:creationId xmlns:p14="http://schemas.microsoft.com/office/powerpoint/2010/main" val="340192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160D-2370-4291-8299-3A845C7338D2}"/>
              </a:ext>
            </a:extLst>
          </p:cNvPr>
          <p:cNvSpPr>
            <a:spLocks noGrp="1"/>
          </p:cNvSpPr>
          <p:nvPr>
            <p:ph type="title"/>
          </p:nvPr>
        </p:nvSpPr>
        <p:spPr/>
        <p:txBody>
          <a:bodyPr/>
          <a:lstStyle/>
          <a:p>
            <a:r>
              <a:rPr lang="en-US" dirty="0"/>
              <a:t>Compost</a:t>
            </a:r>
          </a:p>
        </p:txBody>
      </p:sp>
      <p:sp>
        <p:nvSpPr>
          <p:cNvPr id="3" name="Content Placeholder 2">
            <a:extLst>
              <a:ext uri="{FF2B5EF4-FFF2-40B4-BE49-F238E27FC236}">
                <a16:creationId xmlns:a16="http://schemas.microsoft.com/office/drawing/2014/main" id="{51E42BEB-9D11-46C7-AFED-6EC67C2B1BAB}"/>
              </a:ext>
            </a:extLst>
          </p:cNvPr>
          <p:cNvSpPr>
            <a:spLocks noGrp="1"/>
          </p:cNvSpPr>
          <p:nvPr>
            <p:ph idx="1"/>
          </p:nvPr>
        </p:nvSpPr>
        <p:spPr>
          <a:xfrm>
            <a:off x="457199" y="1166018"/>
            <a:ext cx="8229600" cy="4525963"/>
          </a:xfrm>
        </p:spPr>
        <p:txBody>
          <a:bodyPr/>
          <a:lstStyle/>
          <a:p>
            <a:r>
              <a:rPr lang="en-US" dirty="0"/>
              <a:t>Compost looks and feels like fertile garden soil. </a:t>
            </a:r>
          </a:p>
          <a:p>
            <a:r>
              <a:rPr lang="en-US" dirty="0"/>
              <a:t>This dark, crumbly, earthy-smelling stuff works wonders on all kinds of soil and provides vital nutrients to help plants grow and look better.</a:t>
            </a:r>
          </a:p>
        </p:txBody>
      </p:sp>
      <p:pic>
        <p:nvPicPr>
          <p:cNvPr id="4" name="Picture 3">
            <a:extLst>
              <a:ext uri="{FF2B5EF4-FFF2-40B4-BE49-F238E27FC236}">
                <a16:creationId xmlns:a16="http://schemas.microsoft.com/office/drawing/2014/main" id="{C18E3629-47FA-4781-921C-51967164077E}"/>
              </a:ext>
            </a:extLst>
          </p:cNvPr>
          <p:cNvPicPr>
            <a:picLocks noChangeAspect="1"/>
          </p:cNvPicPr>
          <p:nvPr/>
        </p:nvPicPr>
        <p:blipFill>
          <a:blip r:embed="rId3"/>
          <a:stretch>
            <a:fillRect/>
          </a:stretch>
        </p:blipFill>
        <p:spPr>
          <a:xfrm>
            <a:off x="2928936" y="3962400"/>
            <a:ext cx="3286125" cy="2162175"/>
          </a:xfrm>
          <a:prstGeom prst="rect">
            <a:avLst/>
          </a:prstGeom>
        </p:spPr>
      </p:pic>
    </p:spTree>
    <p:extLst>
      <p:ext uri="{BB962C8B-B14F-4D97-AF65-F5344CB8AC3E}">
        <p14:creationId xmlns:p14="http://schemas.microsoft.com/office/powerpoint/2010/main" val="1779325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0A2E-6F77-4D01-BD00-D48292E7AEFB}"/>
              </a:ext>
            </a:extLst>
          </p:cNvPr>
          <p:cNvSpPr>
            <a:spLocks noGrp="1"/>
          </p:cNvSpPr>
          <p:nvPr>
            <p:ph type="title"/>
          </p:nvPr>
        </p:nvSpPr>
        <p:spPr>
          <a:xfrm>
            <a:off x="457200" y="381000"/>
            <a:ext cx="8229600" cy="1143000"/>
          </a:xfrm>
        </p:spPr>
        <p:txBody>
          <a:bodyPr>
            <a:normAutofit fontScale="90000"/>
          </a:bodyPr>
          <a:lstStyle/>
          <a:p>
            <a:r>
              <a:rPr lang="en-US" b="0" dirty="0"/>
              <a:t>How To Make Compost - Easy Composting Tips (~ 5:49)</a:t>
            </a:r>
            <a:endParaRPr lang="en-US" dirty="0"/>
          </a:p>
        </p:txBody>
      </p:sp>
      <p:pic>
        <p:nvPicPr>
          <p:cNvPr id="4" name="Online Media 3">
            <a:hlinkClick r:id="" action="ppaction://media"/>
            <a:extLst>
              <a:ext uri="{FF2B5EF4-FFF2-40B4-BE49-F238E27FC236}">
                <a16:creationId xmlns:a16="http://schemas.microsoft.com/office/drawing/2014/main" id="{015595FF-AA2B-4A30-9BE3-683FCD702C40}"/>
              </a:ext>
            </a:extLst>
          </p:cNvPr>
          <p:cNvPicPr>
            <a:picLocks noGrp="1" noRot="1" noChangeAspect="1"/>
          </p:cNvPicPr>
          <p:nvPr>
            <p:ph idx="1"/>
            <a:videoFile r:link="rId1"/>
          </p:nvPr>
        </p:nvPicPr>
        <p:blipFill>
          <a:blip r:embed="rId4"/>
          <a:stretch>
            <a:fillRect/>
          </a:stretch>
        </p:blipFill>
        <p:spPr>
          <a:xfrm>
            <a:off x="1828800" y="1828800"/>
            <a:ext cx="5486400" cy="4114800"/>
          </a:xfrm>
          <a:prstGeom prst="rect">
            <a:avLst/>
          </a:prstGeom>
        </p:spPr>
      </p:pic>
    </p:spTree>
    <p:extLst>
      <p:ext uri="{BB962C8B-B14F-4D97-AF65-F5344CB8AC3E}">
        <p14:creationId xmlns:p14="http://schemas.microsoft.com/office/powerpoint/2010/main" val="346847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E567-6670-4A79-9AC1-895230C80BD9}"/>
              </a:ext>
            </a:extLst>
          </p:cNvPr>
          <p:cNvSpPr>
            <a:spLocks noGrp="1"/>
          </p:cNvSpPr>
          <p:nvPr>
            <p:ph type="title"/>
          </p:nvPr>
        </p:nvSpPr>
        <p:spPr/>
        <p:txBody>
          <a:bodyPr>
            <a:normAutofit/>
          </a:bodyPr>
          <a:lstStyle/>
          <a:p>
            <a:r>
              <a:rPr lang="en-US"/>
              <a:t>Project</a:t>
            </a:r>
            <a:endParaRPr lang="en-US" dirty="0"/>
          </a:p>
        </p:txBody>
      </p:sp>
      <p:sp>
        <p:nvSpPr>
          <p:cNvPr id="3" name="Content Placeholder 2">
            <a:extLst>
              <a:ext uri="{FF2B5EF4-FFF2-40B4-BE49-F238E27FC236}">
                <a16:creationId xmlns:a16="http://schemas.microsoft.com/office/drawing/2014/main" id="{A9597289-A00D-468D-9E40-7E58BA413E96}"/>
              </a:ext>
            </a:extLst>
          </p:cNvPr>
          <p:cNvSpPr>
            <a:spLocks noGrp="1"/>
          </p:cNvSpPr>
          <p:nvPr>
            <p:ph idx="1"/>
          </p:nvPr>
        </p:nvSpPr>
        <p:spPr>
          <a:xfrm>
            <a:off x="457200" y="1600200"/>
            <a:ext cx="4648200" cy="4525963"/>
          </a:xfrm>
        </p:spPr>
        <p:txBody>
          <a:bodyPr/>
          <a:lstStyle/>
          <a:p>
            <a:r>
              <a:rPr lang="en-US" dirty="0"/>
              <a:t>Can Anything Be Turned Into Compost?</a:t>
            </a:r>
            <a:br>
              <a:rPr lang="en-US" dirty="0"/>
            </a:br>
            <a:endParaRPr lang="en-US" dirty="0"/>
          </a:p>
          <a:p>
            <a:r>
              <a:rPr lang="en-US" dirty="0"/>
              <a:t>Can a Food Sustainability Plan be Implemented at your School?</a:t>
            </a:r>
          </a:p>
          <a:p>
            <a:endParaRPr lang="en-US" dirty="0"/>
          </a:p>
        </p:txBody>
      </p:sp>
      <p:pic>
        <p:nvPicPr>
          <p:cNvPr id="4" name="Picture 3">
            <a:extLst>
              <a:ext uri="{FF2B5EF4-FFF2-40B4-BE49-F238E27FC236}">
                <a16:creationId xmlns:a16="http://schemas.microsoft.com/office/drawing/2014/main" id="{6CCFBAC2-AD79-4537-AD20-F516F014034F}"/>
              </a:ext>
            </a:extLst>
          </p:cNvPr>
          <p:cNvPicPr>
            <a:picLocks noChangeAspect="1"/>
          </p:cNvPicPr>
          <p:nvPr/>
        </p:nvPicPr>
        <p:blipFill>
          <a:blip r:embed="rId3"/>
          <a:stretch>
            <a:fillRect/>
          </a:stretch>
        </p:blipFill>
        <p:spPr>
          <a:xfrm>
            <a:off x="5410200" y="1600200"/>
            <a:ext cx="3124200" cy="4593418"/>
          </a:xfrm>
          <a:prstGeom prst="rect">
            <a:avLst/>
          </a:prstGeom>
        </p:spPr>
      </p:pic>
    </p:spTree>
    <p:extLst>
      <p:ext uri="{BB962C8B-B14F-4D97-AF65-F5344CB8AC3E}">
        <p14:creationId xmlns:p14="http://schemas.microsoft.com/office/powerpoint/2010/main" val="185444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br>
              <a:rPr lang="en-US" sz="2000" b="0" dirty="0">
                <a:solidFill>
                  <a:schemeClr val="accent1">
                    <a:lumMod val="50000"/>
                  </a:schemeClr>
                </a:solidFill>
                <a:latin typeface="Arial" pitchFamily="34" charset="0"/>
                <a:cs typeface="Arial" pitchFamily="34" charset="0"/>
              </a:rPr>
            </a:br>
            <a:r>
              <a:rPr lang="en-US" sz="2000" i="1" dirty="0">
                <a:solidFill>
                  <a:schemeClr val="accent1">
                    <a:lumMod val="50000"/>
                  </a:schemeClr>
                </a:solidFill>
                <a:latin typeface="Arial" pitchFamily="34" charset="0"/>
                <a:cs typeface="Arial" pitchFamily="34" charset="0"/>
              </a:rPr>
              <a:t>www.maine.gov/dep</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D43A4-20E6-4C5C-915B-159CFA6F9FB8}"/>
              </a:ext>
            </a:extLst>
          </p:cNvPr>
          <p:cNvSpPr>
            <a:spLocks noGrp="1"/>
          </p:cNvSpPr>
          <p:nvPr>
            <p:ph type="title"/>
          </p:nvPr>
        </p:nvSpPr>
        <p:spPr/>
        <p:txBody>
          <a:bodyPr/>
          <a:lstStyle/>
          <a:p>
            <a:r>
              <a:rPr lang="en-US" dirty="0"/>
              <a:t>Compost</a:t>
            </a:r>
          </a:p>
        </p:txBody>
      </p:sp>
      <p:sp>
        <p:nvSpPr>
          <p:cNvPr id="3" name="Content Placeholder 2">
            <a:extLst>
              <a:ext uri="{FF2B5EF4-FFF2-40B4-BE49-F238E27FC236}">
                <a16:creationId xmlns:a16="http://schemas.microsoft.com/office/drawing/2014/main" id="{2CB2E7D6-5E66-448B-AA66-6E6FE512832A}"/>
              </a:ext>
            </a:extLst>
          </p:cNvPr>
          <p:cNvSpPr>
            <a:spLocks noGrp="1"/>
          </p:cNvSpPr>
          <p:nvPr>
            <p:ph idx="1"/>
          </p:nvPr>
        </p:nvSpPr>
        <p:spPr>
          <a:xfrm>
            <a:off x="457200" y="1245183"/>
            <a:ext cx="8229600" cy="4525963"/>
          </a:xfrm>
        </p:spPr>
        <p:txBody>
          <a:bodyPr/>
          <a:lstStyle/>
          <a:p>
            <a:r>
              <a:rPr lang="en-US" dirty="0"/>
              <a:t>Decomposing organisms consist of bacteria, fungi, and larger organisms such as worms, sow bugs, nematodes, and numerous others. </a:t>
            </a:r>
          </a:p>
          <a:p>
            <a:r>
              <a:rPr lang="en-US" dirty="0"/>
              <a:t>Decomposing organisms need four key elements to thrive: </a:t>
            </a:r>
          </a:p>
          <a:p>
            <a:pPr lvl="1"/>
            <a:r>
              <a:rPr lang="en-US" dirty="0"/>
              <a:t>Nitrogen</a:t>
            </a:r>
          </a:p>
          <a:p>
            <a:pPr lvl="1"/>
            <a:r>
              <a:rPr lang="en-US" dirty="0"/>
              <a:t>Carbon</a:t>
            </a:r>
          </a:p>
          <a:p>
            <a:pPr lvl="1"/>
            <a:r>
              <a:rPr lang="en-US" dirty="0"/>
              <a:t>Moisture</a:t>
            </a:r>
          </a:p>
          <a:p>
            <a:pPr lvl="1"/>
            <a:r>
              <a:rPr lang="en-US" dirty="0"/>
              <a:t>Oxygen</a:t>
            </a:r>
          </a:p>
        </p:txBody>
      </p:sp>
      <p:pic>
        <p:nvPicPr>
          <p:cNvPr id="5" name="Picture 4">
            <a:extLst>
              <a:ext uri="{FF2B5EF4-FFF2-40B4-BE49-F238E27FC236}">
                <a16:creationId xmlns:a16="http://schemas.microsoft.com/office/drawing/2014/main" id="{F952EE19-2B07-4A65-9D59-ED1A6A616B72}"/>
              </a:ext>
            </a:extLst>
          </p:cNvPr>
          <p:cNvPicPr>
            <a:picLocks noChangeAspect="1"/>
          </p:cNvPicPr>
          <p:nvPr/>
        </p:nvPicPr>
        <p:blipFill>
          <a:blip r:embed="rId3"/>
          <a:stretch>
            <a:fillRect/>
          </a:stretch>
        </p:blipFill>
        <p:spPr>
          <a:xfrm>
            <a:off x="6629400" y="3533046"/>
            <a:ext cx="2204936" cy="2590800"/>
          </a:xfrm>
          <a:prstGeom prst="rect">
            <a:avLst/>
          </a:prstGeom>
        </p:spPr>
      </p:pic>
    </p:spTree>
    <p:extLst>
      <p:ext uri="{BB962C8B-B14F-4D97-AF65-F5344CB8AC3E}">
        <p14:creationId xmlns:p14="http://schemas.microsoft.com/office/powerpoint/2010/main" val="230729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B8A9-A2E1-435C-BB43-4559C91F148D}"/>
              </a:ext>
            </a:extLst>
          </p:cNvPr>
          <p:cNvSpPr>
            <a:spLocks noGrp="1"/>
          </p:cNvSpPr>
          <p:nvPr>
            <p:ph type="title"/>
          </p:nvPr>
        </p:nvSpPr>
        <p:spPr/>
        <p:txBody>
          <a:bodyPr>
            <a:normAutofit fontScale="90000"/>
          </a:bodyPr>
          <a:lstStyle/>
          <a:p>
            <a:r>
              <a:rPr lang="en-US" dirty="0"/>
              <a:t>Anaerobic vs Aerobic Composting</a:t>
            </a:r>
          </a:p>
        </p:txBody>
      </p:sp>
      <p:sp>
        <p:nvSpPr>
          <p:cNvPr id="3" name="Content Placeholder 2">
            <a:extLst>
              <a:ext uri="{FF2B5EF4-FFF2-40B4-BE49-F238E27FC236}">
                <a16:creationId xmlns:a16="http://schemas.microsoft.com/office/drawing/2014/main" id="{F67F9A20-4ED8-49D3-B7D2-E5C6388C146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B0598F-DF65-472A-96D1-C0DD87E6C28C}"/>
              </a:ext>
            </a:extLst>
          </p:cNvPr>
          <p:cNvPicPr>
            <a:picLocks noChangeAspect="1"/>
          </p:cNvPicPr>
          <p:nvPr/>
        </p:nvPicPr>
        <p:blipFill>
          <a:blip r:embed="rId3"/>
          <a:stretch>
            <a:fillRect/>
          </a:stretch>
        </p:blipFill>
        <p:spPr>
          <a:xfrm>
            <a:off x="569629" y="1747685"/>
            <a:ext cx="8004742" cy="4230991"/>
          </a:xfrm>
          <a:prstGeom prst="rect">
            <a:avLst/>
          </a:prstGeom>
        </p:spPr>
      </p:pic>
      <p:pic>
        <p:nvPicPr>
          <p:cNvPr id="5" name="Picture 4">
            <a:extLst>
              <a:ext uri="{FF2B5EF4-FFF2-40B4-BE49-F238E27FC236}">
                <a16:creationId xmlns:a16="http://schemas.microsoft.com/office/drawing/2014/main" id="{8C028848-76ED-4BC9-983B-D279813798FB}"/>
              </a:ext>
            </a:extLst>
          </p:cNvPr>
          <p:cNvPicPr>
            <a:picLocks noChangeAspect="1"/>
          </p:cNvPicPr>
          <p:nvPr/>
        </p:nvPicPr>
        <p:blipFill>
          <a:blip r:embed="rId4"/>
          <a:stretch>
            <a:fillRect/>
          </a:stretch>
        </p:blipFill>
        <p:spPr>
          <a:xfrm>
            <a:off x="4038600" y="2362200"/>
            <a:ext cx="2316681" cy="1749704"/>
          </a:xfrm>
          <a:prstGeom prst="rect">
            <a:avLst/>
          </a:prstGeom>
        </p:spPr>
      </p:pic>
    </p:spTree>
    <p:extLst>
      <p:ext uri="{BB962C8B-B14F-4D97-AF65-F5344CB8AC3E}">
        <p14:creationId xmlns:p14="http://schemas.microsoft.com/office/powerpoint/2010/main" val="16179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EADA-F38E-4FA4-BA79-C6E4A106A291}"/>
              </a:ext>
            </a:extLst>
          </p:cNvPr>
          <p:cNvSpPr>
            <a:spLocks noGrp="1"/>
          </p:cNvSpPr>
          <p:nvPr>
            <p:ph type="title"/>
          </p:nvPr>
        </p:nvSpPr>
        <p:spPr/>
        <p:txBody>
          <a:bodyPr/>
          <a:lstStyle/>
          <a:p>
            <a:r>
              <a:rPr lang="en-US" dirty="0"/>
              <a:t>Phases of Aerobic Composting</a:t>
            </a:r>
          </a:p>
        </p:txBody>
      </p:sp>
      <p:sp>
        <p:nvSpPr>
          <p:cNvPr id="3" name="Content Placeholder 2">
            <a:extLst>
              <a:ext uri="{FF2B5EF4-FFF2-40B4-BE49-F238E27FC236}">
                <a16:creationId xmlns:a16="http://schemas.microsoft.com/office/drawing/2014/main" id="{CF6A00C3-D6BB-40D0-82F6-425A38054B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FB61C8B-04F6-4AB7-A897-AAD14F3D37F7}"/>
              </a:ext>
            </a:extLst>
          </p:cNvPr>
          <p:cNvPicPr>
            <a:picLocks noChangeAspect="1"/>
          </p:cNvPicPr>
          <p:nvPr/>
        </p:nvPicPr>
        <p:blipFill>
          <a:blip r:embed="rId3"/>
          <a:stretch>
            <a:fillRect/>
          </a:stretch>
        </p:blipFill>
        <p:spPr>
          <a:xfrm>
            <a:off x="1083390" y="1905000"/>
            <a:ext cx="6977219" cy="4083319"/>
          </a:xfrm>
          <a:prstGeom prst="rect">
            <a:avLst/>
          </a:prstGeom>
        </p:spPr>
      </p:pic>
    </p:spTree>
    <p:extLst>
      <p:ext uri="{BB962C8B-B14F-4D97-AF65-F5344CB8AC3E}">
        <p14:creationId xmlns:p14="http://schemas.microsoft.com/office/powerpoint/2010/main" val="272480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B480-8177-4E5E-8A6C-5BB349B73A61}"/>
              </a:ext>
            </a:extLst>
          </p:cNvPr>
          <p:cNvSpPr>
            <a:spLocks noGrp="1"/>
          </p:cNvSpPr>
          <p:nvPr>
            <p:ph type="title"/>
          </p:nvPr>
        </p:nvSpPr>
        <p:spPr/>
        <p:txBody>
          <a:bodyPr/>
          <a:lstStyle/>
          <a:p>
            <a:r>
              <a:rPr lang="en-US" dirty="0"/>
              <a:t>Oxygen Content</a:t>
            </a:r>
          </a:p>
        </p:txBody>
      </p:sp>
      <p:sp>
        <p:nvSpPr>
          <p:cNvPr id="3" name="Content Placeholder 2">
            <a:extLst>
              <a:ext uri="{FF2B5EF4-FFF2-40B4-BE49-F238E27FC236}">
                <a16:creationId xmlns:a16="http://schemas.microsoft.com/office/drawing/2014/main" id="{2886C193-DB6A-42D1-96E7-2F8F93593B33}"/>
              </a:ext>
            </a:extLst>
          </p:cNvPr>
          <p:cNvSpPr>
            <a:spLocks noGrp="1"/>
          </p:cNvSpPr>
          <p:nvPr>
            <p:ph idx="1"/>
          </p:nvPr>
        </p:nvSpPr>
        <p:spPr/>
        <p:txBody>
          <a:bodyPr/>
          <a:lstStyle/>
          <a:p>
            <a:pPr>
              <a:defRPr/>
            </a:pPr>
            <a:r>
              <a:rPr lang="en-US" sz="3600" dirty="0"/>
              <a:t>Need oxygen for most efficient process</a:t>
            </a:r>
          </a:p>
          <a:p>
            <a:pPr>
              <a:defRPr/>
            </a:pPr>
            <a:r>
              <a:rPr lang="en-US" sz="3600" dirty="0"/>
              <a:t>21% oxygen in air</a:t>
            </a:r>
          </a:p>
          <a:p>
            <a:pPr>
              <a:defRPr/>
            </a:pPr>
            <a:r>
              <a:rPr lang="en-US" sz="3600" dirty="0"/>
              <a:t>5%-10% is optimal for compost process</a:t>
            </a:r>
          </a:p>
          <a:p>
            <a:pPr lvl="1">
              <a:defRPr/>
            </a:pPr>
            <a:r>
              <a:rPr lang="en-US" sz="3200" dirty="0"/>
              <a:t>&lt;5% process slows remarkably</a:t>
            </a:r>
          </a:p>
          <a:p>
            <a:pPr>
              <a:defRPr/>
            </a:pPr>
            <a:r>
              <a:rPr lang="en-US" sz="3600" dirty="0"/>
              <a:t>As pile heats more oxygen will be consumed by microbes</a:t>
            </a:r>
          </a:p>
          <a:p>
            <a:endParaRPr lang="en-US" dirty="0"/>
          </a:p>
        </p:txBody>
      </p:sp>
    </p:spTree>
    <p:extLst>
      <p:ext uri="{BB962C8B-B14F-4D97-AF65-F5344CB8AC3E}">
        <p14:creationId xmlns:p14="http://schemas.microsoft.com/office/powerpoint/2010/main" val="106336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4F24-0A91-4883-9451-DD0D8A8D665F}"/>
              </a:ext>
            </a:extLst>
          </p:cNvPr>
          <p:cNvSpPr>
            <a:spLocks noGrp="1"/>
          </p:cNvSpPr>
          <p:nvPr>
            <p:ph type="title"/>
          </p:nvPr>
        </p:nvSpPr>
        <p:spPr>
          <a:xfrm>
            <a:off x="482081" y="477900"/>
            <a:ext cx="8229600" cy="1143000"/>
          </a:xfrm>
        </p:spPr>
        <p:txBody>
          <a:bodyPr>
            <a:normAutofit fontScale="90000"/>
          </a:bodyPr>
          <a:lstStyle/>
          <a:p>
            <a:r>
              <a:rPr lang="en-US" dirty="0"/>
              <a:t>Another Way to Look at Composting</a:t>
            </a:r>
          </a:p>
        </p:txBody>
      </p:sp>
      <p:sp>
        <p:nvSpPr>
          <p:cNvPr id="3" name="Content Placeholder 2">
            <a:extLst>
              <a:ext uri="{FF2B5EF4-FFF2-40B4-BE49-F238E27FC236}">
                <a16:creationId xmlns:a16="http://schemas.microsoft.com/office/drawing/2014/main" id="{868E597D-159B-40C0-9518-9386B2B21C45}"/>
              </a:ext>
            </a:extLst>
          </p:cNvPr>
          <p:cNvSpPr>
            <a:spLocks noGrp="1"/>
          </p:cNvSpPr>
          <p:nvPr>
            <p:ph idx="1"/>
          </p:nvPr>
        </p:nvSpPr>
        <p:spPr>
          <a:xfrm>
            <a:off x="460310" y="1792483"/>
            <a:ext cx="8229600" cy="4297362"/>
          </a:xfrm>
        </p:spPr>
        <p:txBody>
          <a:bodyPr/>
          <a:lstStyle/>
          <a:p>
            <a:r>
              <a:rPr lang="en-US" sz="2800" dirty="0"/>
              <a:t>All composting requires three basic ingredients:</a:t>
            </a:r>
          </a:p>
          <a:p>
            <a:pPr lvl="1"/>
            <a:r>
              <a:rPr lang="en-US" dirty="0"/>
              <a:t>Browns - This includes materials such as dead leaves, branches, and twigs.</a:t>
            </a:r>
          </a:p>
          <a:p>
            <a:pPr lvl="1"/>
            <a:r>
              <a:rPr lang="en-US" dirty="0"/>
              <a:t>Greens - This includes materials such as grass clippings, vegetable waste, fruit scraps, and coffee grounds.</a:t>
            </a:r>
          </a:p>
          <a:p>
            <a:pPr lvl="1"/>
            <a:r>
              <a:rPr lang="en-US" dirty="0"/>
              <a:t>Water.</a:t>
            </a:r>
          </a:p>
          <a:p>
            <a:r>
              <a:rPr lang="en-US" sz="2800" dirty="0"/>
              <a:t>Having the right amount of water, greens, and browns is important for compost development.</a:t>
            </a:r>
          </a:p>
          <a:p>
            <a:endParaRPr lang="en-US" dirty="0"/>
          </a:p>
        </p:txBody>
      </p:sp>
      <p:pic>
        <p:nvPicPr>
          <p:cNvPr id="4" name="Picture 3">
            <a:extLst>
              <a:ext uri="{FF2B5EF4-FFF2-40B4-BE49-F238E27FC236}">
                <a16:creationId xmlns:a16="http://schemas.microsoft.com/office/drawing/2014/main" id="{1DD98BB6-71E7-4A33-B783-7708A667434E}"/>
              </a:ext>
            </a:extLst>
          </p:cNvPr>
          <p:cNvPicPr>
            <a:picLocks noChangeAspect="1"/>
          </p:cNvPicPr>
          <p:nvPr/>
        </p:nvPicPr>
        <p:blipFill>
          <a:blip r:embed="rId3"/>
          <a:stretch>
            <a:fillRect/>
          </a:stretch>
        </p:blipFill>
        <p:spPr>
          <a:xfrm>
            <a:off x="7545195" y="4191000"/>
            <a:ext cx="1144716" cy="1019663"/>
          </a:xfrm>
          <a:prstGeom prst="rect">
            <a:avLst/>
          </a:prstGeom>
        </p:spPr>
      </p:pic>
    </p:spTree>
    <p:extLst>
      <p:ext uri="{BB962C8B-B14F-4D97-AF65-F5344CB8AC3E}">
        <p14:creationId xmlns:p14="http://schemas.microsoft.com/office/powerpoint/2010/main" val="169610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170F-9DFE-4512-AC18-406255876089}"/>
              </a:ext>
            </a:extLst>
          </p:cNvPr>
          <p:cNvSpPr>
            <a:spLocks noGrp="1"/>
          </p:cNvSpPr>
          <p:nvPr>
            <p:ph type="title"/>
          </p:nvPr>
        </p:nvSpPr>
        <p:spPr>
          <a:xfrm>
            <a:off x="457200" y="457200"/>
            <a:ext cx="8229600" cy="1143000"/>
          </a:xfrm>
        </p:spPr>
        <p:txBody>
          <a:bodyPr>
            <a:normAutofit fontScale="90000"/>
          </a:bodyPr>
          <a:lstStyle/>
          <a:p>
            <a:r>
              <a:rPr lang="en-US" dirty="0"/>
              <a:t>So…What is a C:N Ratio?</a:t>
            </a:r>
            <a:br>
              <a:rPr lang="en-US" dirty="0"/>
            </a:br>
            <a:r>
              <a:rPr lang="en-US" dirty="0"/>
              <a:t>(Brown : Green Ratio)</a:t>
            </a:r>
          </a:p>
        </p:txBody>
      </p:sp>
      <p:sp>
        <p:nvSpPr>
          <p:cNvPr id="3" name="Content Placeholder 2">
            <a:extLst>
              <a:ext uri="{FF2B5EF4-FFF2-40B4-BE49-F238E27FC236}">
                <a16:creationId xmlns:a16="http://schemas.microsoft.com/office/drawing/2014/main" id="{9796FE45-8316-4437-A17A-8B8AF49CA923}"/>
              </a:ext>
            </a:extLst>
          </p:cNvPr>
          <p:cNvSpPr>
            <a:spLocks noGrp="1"/>
          </p:cNvSpPr>
          <p:nvPr>
            <p:ph idx="1"/>
          </p:nvPr>
        </p:nvSpPr>
        <p:spPr>
          <a:xfrm>
            <a:off x="457200" y="1752600"/>
            <a:ext cx="8229600" cy="3962400"/>
          </a:xfrm>
        </p:spPr>
        <p:txBody>
          <a:bodyPr/>
          <a:lstStyle/>
          <a:p>
            <a:pPr>
              <a:defRPr/>
            </a:pPr>
            <a:r>
              <a:rPr lang="en-US" dirty="0"/>
              <a:t>Supply of total carbon compared to total nitrogen in compost feedstock</a:t>
            </a:r>
          </a:p>
          <a:p>
            <a:pPr>
              <a:defRPr/>
            </a:pPr>
            <a:r>
              <a:rPr lang="en-US" dirty="0"/>
              <a:t>If C:N is </a:t>
            </a:r>
            <a:r>
              <a:rPr lang="en-US" b="1" i="1" dirty="0"/>
              <a:t>too high </a:t>
            </a:r>
            <a:r>
              <a:rPr lang="en-US" dirty="0"/>
              <a:t>the compost process will slow</a:t>
            </a:r>
          </a:p>
          <a:p>
            <a:pPr>
              <a:defRPr/>
            </a:pPr>
            <a:r>
              <a:rPr lang="en-US" dirty="0"/>
              <a:t>If C:N is </a:t>
            </a:r>
            <a:r>
              <a:rPr lang="en-US" b="1" i="1" dirty="0"/>
              <a:t>too low</a:t>
            </a:r>
            <a:r>
              <a:rPr lang="en-US" dirty="0"/>
              <a:t>, more likely to lose nitrogen as ammonia gas or in leachate</a:t>
            </a:r>
          </a:p>
          <a:p>
            <a:pPr>
              <a:defRPr/>
            </a:pPr>
            <a:endParaRPr lang="en-US" sz="2000" dirty="0"/>
          </a:p>
          <a:p>
            <a:pPr marL="0" indent="0" algn="ctr">
              <a:buNone/>
              <a:defRPr/>
            </a:pPr>
            <a:r>
              <a:rPr lang="en-US" b="1" u="sng" dirty="0">
                <a:solidFill>
                  <a:srgbClr val="4EBE83"/>
                </a:solidFill>
              </a:rPr>
              <a:t>Ideal initial C:N mixture range is 20 – 30:1</a:t>
            </a:r>
          </a:p>
          <a:p>
            <a:endParaRPr lang="en-US" dirty="0"/>
          </a:p>
        </p:txBody>
      </p:sp>
    </p:spTree>
    <p:extLst>
      <p:ext uri="{BB962C8B-B14F-4D97-AF65-F5344CB8AC3E}">
        <p14:creationId xmlns:p14="http://schemas.microsoft.com/office/powerpoint/2010/main" val="40523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9C47-21AB-4114-9DC9-2C03BEF1B273}"/>
              </a:ext>
            </a:extLst>
          </p:cNvPr>
          <p:cNvSpPr>
            <a:spLocks noGrp="1"/>
          </p:cNvSpPr>
          <p:nvPr>
            <p:ph type="title"/>
          </p:nvPr>
        </p:nvSpPr>
        <p:spPr>
          <a:xfrm>
            <a:off x="457200" y="457200"/>
            <a:ext cx="8229600" cy="1143000"/>
          </a:xfrm>
        </p:spPr>
        <p:txBody>
          <a:bodyPr/>
          <a:lstStyle/>
          <a:p>
            <a:r>
              <a:rPr lang="en-US" dirty="0"/>
              <a:t>Compost Moisture</a:t>
            </a:r>
          </a:p>
        </p:txBody>
      </p:sp>
      <p:pic>
        <p:nvPicPr>
          <p:cNvPr id="4" name="Content Placeholder 3">
            <a:extLst>
              <a:ext uri="{FF2B5EF4-FFF2-40B4-BE49-F238E27FC236}">
                <a16:creationId xmlns:a16="http://schemas.microsoft.com/office/drawing/2014/main" id="{0F117328-36F4-4C08-B215-582E6D97EBD6}"/>
              </a:ext>
            </a:extLst>
          </p:cNvPr>
          <p:cNvPicPr>
            <a:picLocks noGrp="1" noChangeAspect="1"/>
          </p:cNvPicPr>
          <p:nvPr>
            <p:ph idx="1"/>
          </p:nvPr>
        </p:nvPicPr>
        <p:blipFill>
          <a:blip r:embed="rId3"/>
          <a:stretch>
            <a:fillRect/>
          </a:stretch>
        </p:blipFill>
        <p:spPr>
          <a:xfrm>
            <a:off x="381000" y="1905000"/>
            <a:ext cx="8848052" cy="3657600"/>
          </a:xfrm>
          <a:prstGeom prst="rect">
            <a:avLst/>
          </a:prstGeom>
        </p:spPr>
      </p:pic>
    </p:spTree>
    <p:extLst>
      <p:ext uri="{BB962C8B-B14F-4D97-AF65-F5344CB8AC3E}">
        <p14:creationId xmlns:p14="http://schemas.microsoft.com/office/powerpoint/2010/main" val="436231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 - &amp;quot;Add contact information www.maine.gov/dep&amp;quot;&quot;/&gt;&lt;property id=&quot;20307&quot; value=&quot;267&quot;/&gt;&lt;/object&gt;&lt;/object&gt;&lt;object type=&quot;8&quot; unique_id=&quot;10066&quot;&gt;&lt;/object&gt;&lt;/object&gt;&lt;/database&gt;"/>
  <p:tag name="MMPROD_NEXTUNIQUEID" val="10010"/>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2013</Template>
  <TotalTime>428</TotalTime>
  <Words>1998</Words>
  <Application>Microsoft Office PowerPoint</Application>
  <PresentationFormat>On-screen Show (4:3)</PresentationFormat>
  <Paragraphs>168</Paragraphs>
  <Slides>22</Slides>
  <Notes>20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ME DEP PPP-white background Style (2)</vt:lpstr>
      <vt:lpstr>Composting and Food Sustainability</vt:lpstr>
      <vt:lpstr>Compost</vt:lpstr>
      <vt:lpstr>Compost</vt:lpstr>
      <vt:lpstr>Anaerobic vs Aerobic Composting</vt:lpstr>
      <vt:lpstr>Phases of Aerobic Composting</vt:lpstr>
      <vt:lpstr>Oxygen Content</vt:lpstr>
      <vt:lpstr>Another Way to Look at Composting</vt:lpstr>
      <vt:lpstr>So…What is a C:N Ratio? (Brown : Green Ratio)</vt:lpstr>
      <vt:lpstr>Compost Moisture</vt:lpstr>
      <vt:lpstr>What to Compost</vt:lpstr>
      <vt:lpstr>What Not to Compost</vt:lpstr>
      <vt:lpstr>Benefits of Composting</vt:lpstr>
      <vt:lpstr>Backyard Composting</vt:lpstr>
      <vt:lpstr>Does Texture Really Matter?</vt:lpstr>
      <vt:lpstr>Indoor Composting</vt:lpstr>
      <vt:lpstr>Compost Bins</vt:lpstr>
      <vt:lpstr>Consider Reducing Food Waste</vt:lpstr>
      <vt:lpstr>PowerPoint Presentation</vt:lpstr>
      <vt:lpstr>Food Loss Prevention Options for Your School</vt:lpstr>
      <vt:lpstr>How To Make Compost - Easy Composting Tips (~ 5:49)</vt:lpstr>
      <vt:lpstr>Project</vt:lpstr>
      <vt:lpstr> www.maine.gov/dep</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Flood</dc:creator>
  <cp:lastModifiedBy>Laurie Flood</cp:lastModifiedBy>
  <cp:revision>106</cp:revision>
  <dcterms:created xsi:type="dcterms:W3CDTF">2017-10-05T14:27:42Z</dcterms:created>
  <dcterms:modified xsi:type="dcterms:W3CDTF">2018-04-25T15:28:14Z</dcterms:modified>
</cp:coreProperties>
</file>