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1" r:id="rId2"/>
    <p:sldId id="269" r:id="rId3"/>
    <p:sldId id="272" r:id="rId4"/>
    <p:sldId id="257" r:id="rId5"/>
    <p:sldId id="266" r:id="rId6"/>
    <p:sldId id="258" r:id="rId7"/>
    <p:sldId id="259" r:id="rId8"/>
    <p:sldId id="261" r:id="rId9"/>
    <p:sldId id="262" r:id="rId10"/>
    <p:sldId id="263" r:id="rId11"/>
    <p:sldId id="267" r:id="rId12"/>
    <p:sldId id="273" r:id="rId13"/>
    <p:sldId id="274" r:id="rId14"/>
    <p:sldId id="275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854" autoAdjust="0"/>
    <p:restoredTop sz="94660"/>
  </p:normalViewPr>
  <p:slideViewPr>
    <p:cSldViewPr snapToGrid="0">
      <p:cViewPr varScale="1">
        <p:scale>
          <a:sx n="129" d="100"/>
          <a:sy n="129" d="100"/>
        </p:scale>
        <p:origin x="172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microsoft.com/office/2016/11/relationships/changesInfo" Target="changesInfos/changesInfo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mith, Maxwell A" userId="8b485024-172a-498e-916c-e40b104c4e22" providerId="ADAL" clId="{E5181A12-B2C0-4EF6-9207-40ED05E6BCDC}"/>
    <pc:docChg chg="custSel modSld">
      <pc:chgData name="Smith, Maxwell A" userId="8b485024-172a-498e-916c-e40b104c4e22" providerId="ADAL" clId="{E5181A12-B2C0-4EF6-9207-40ED05E6BCDC}" dt="2022-03-02T20:17:10.548" v="169" actId="207"/>
      <pc:docMkLst>
        <pc:docMk/>
      </pc:docMkLst>
      <pc:sldChg chg="modSp mod">
        <pc:chgData name="Smith, Maxwell A" userId="8b485024-172a-498e-916c-e40b104c4e22" providerId="ADAL" clId="{E5181A12-B2C0-4EF6-9207-40ED05E6BCDC}" dt="2022-03-02T19:51:32.771" v="0" actId="207"/>
        <pc:sldMkLst>
          <pc:docMk/>
          <pc:sldMk cId="1288821089" sldId="257"/>
        </pc:sldMkLst>
        <pc:spChg chg="mod">
          <ac:chgData name="Smith, Maxwell A" userId="8b485024-172a-498e-916c-e40b104c4e22" providerId="ADAL" clId="{E5181A12-B2C0-4EF6-9207-40ED05E6BCDC}" dt="2022-03-02T19:51:32.771" v="0" actId="207"/>
          <ac:spMkLst>
            <pc:docMk/>
            <pc:sldMk cId="1288821089" sldId="257"/>
            <ac:spMk id="6" creationId="{BD9525AF-171F-4F4D-AF69-6A698A549AAA}"/>
          </ac:spMkLst>
        </pc:spChg>
      </pc:sldChg>
      <pc:sldChg chg="modSp mod">
        <pc:chgData name="Smith, Maxwell A" userId="8b485024-172a-498e-916c-e40b104c4e22" providerId="ADAL" clId="{E5181A12-B2C0-4EF6-9207-40ED05E6BCDC}" dt="2022-03-02T19:52:08.047" v="2" actId="1076"/>
        <pc:sldMkLst>
          <pc:docMk/>
          <pc:sldMk cId="2636271874" sldId="258"/>
        </pc:sldMkLst>
        <pc:picChg chg="mod">
          <ac:chgData name="Smith, Maxwell A" userId="8b485024-172a-498e-916c-e40b104c4e22" providerId="ADAL" clId="{E5181A12-B2C0-4EF6-9207-40ED05E6BCDC}" dt="2022-03-02T19:52:08.047" v="2" actId="1076"/>
          <ac:picMkLst>
            <pc:docMk/>
            <pc:sldMk cId="2636271874" sldId="258"/>
            <ac:picMk id="2" creationId="{EB3DD83C-497D-41DB-A915-CA45812C7A99}"/>
          </ac:picMkLst>
        </pc:picChg>
      </pc:sldChg>
      <pc:sldChg chg="modSp mod">
        <pc:chgData name="Smith, Maxwell A" userId="8b485024-172a-498e-916c-e40b104c4e22" providerId="ADAL" clId="{E5181A12-B2C0-4EF6-9207-40ED05E6BCDC}" dt="2022-03-02T20:17:10.548" v="169" actId="207"/>
        <pc:sldMkLst>
          <pc:docMk/>
          <pc:sldMk cId="3257615321" sldId="266"/>
        </pc:sldMkLst>
        <pc:spChg chg="mod">
          <ac:chgData name="Smith, Maxwell A" userId="8b485024-172a-498e-916c-e40b104c4e22" providerId="ADAL" clId="{E5181A12-B2C0-4EF6-9207-40ED05E6BCDC}" dt="2022-03-02T20:17:10.548" v="169" actId="207"/>
          <ac:spMkLst>
            <pc:docMk/>
            <pc:sldMk cId="3257615321" sldId="266"/>
            <ac:spMk id="6" creationId="{A947836C-961F-416C-B508-B986C77EE1B3}"/>
          </ac:spMkLst>
        </pc:spChg>
      </pc:sldChg>
      <pc:sldChg chg="modSp mod">
        <pc:chgData name="Smith, Maxwell A" userId="8b485024-172a-498e-916c-e40b104c4e22" providerId="ADAL" clId="{E5181A12-B2C0-4EF6-9207-40ED05E6BCDC}" dt="2022-03-02T20:10:58.378" v="166" actId="20577"/>
        <pc:sldMkLst>
          <pc:docMk/>
          <pc:sldMk cId="1977684682" sldId="267"/>
        </pc:sldMkLst>
        <pc:spChg chg="mod">
          <ac:chgData name="Smith, Maxwell A" userId="8b485024-172a-498e-916c-e40b104c4e22" providerId="ADAL" clId="{E5181A12-B2C0-4EF6-9207-40ED05E6BCDC}" dt="2022-03-02T20:10:58.378" v="166" actId="20577"/>
          <ac:spMkLst>
            <pc:docMk/>
            <pc:sldMk cId="1977684682" sldId="267"/>
            <ac:spMk id="3" creationId="{B476981D-49E2-494E-911F-99F76AA4529A}"/>
          </ac:spMkLst>
        </pc:spChg>
      </pc:sldChg>
      <pc:sldChg chg="modSp mod">
        <pc:chgData name="Smith, Maxwell A" userId="8b485024-172a-498e-916c-e40b104c4e22" providerId="ADAL" clId="{E5181A12-B2C0-4EF6-9207-40ED05E6BCDC}" dt="2022-03-02T20:12:08.392" v="168" actId="1076"/>
        <pc:sldMkLst>
          <pc:docMk/>
          <pc:sldMk cId="2058428748" sldId="268"/>
        </pc:sldMkLst>
        <pc:picChg chg="mod">
          <ac:chgData name="Smith, Maxwell A" userId="8b485024-172a-498e-916c-e40b104c4e22" providerId="ADAL" clId="{E5181A12-B2C0-4EF6-9207-40ED05E6BCDC}" dt="2022-03-02T20:12:08.392" v="168" actId="1076"/>
          <ac:picMkLst>
            <pc:docMk/>
            <pc:sldMk cId="2058428748" sldId="268"/>
            <ac:picMk id="7" creationId="{DC2BC863-06AE-4561-8BC6-DAE8BEDE5918}"/>
          </ac:picMkLst>
        </pc:picChg>
        <pc:picChg chg="mod">
          <ac:chgData name="Smith, Maxwell A" userId="8b485024-172a-498e-916c-e40b104c4e22" providerId="ADAL" clId="{E5181A12-B2C0-4EF6-9207-40ED05E6BCDC}" dt="2022-03-02T20:12:02.408" v="167" actId="1076"/>
          <ac:picMkLst>
            <pc:docMk/>
            <pc:sldMk cId="2058428748" sldId="268"/>
            <ac:picMk id="9" creationId="{1AA17C65-6104-40E5-B345-B1A85D38DAB5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3CF4-89C9-4F76-8D02-D7E3475F684B}" type="datetimeFigureOut">
              <a:rPr lang="en-US" smtClean="0"/>
              <a:t>4/11/22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07269-9E8B-4F7C-B52C-7D9CB227E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649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3CF4-89C9-4F76-8D02-D7E3475F684B}" type="datetimeFigureOut">
              <a:rPr lang="en-US" smtClean="0"/>
              <a:t>4/11/22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07269-9E8B-4F7C-B52C-7D9CB227E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544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3CF4-89C9-4F76-8D02-D7E3475F684B}" type="datetimeFigureOut">
              <a:rPr lang="en-US" smtClean="0"/>
              <a:t>4/11/22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07269-9E8B-4F7C-B52C-7D9CB227E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973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3CF4-89C9-4F76-8D02-D7E3475F684B}" type="datetimeFigureOut">
              <a:rPr lang="en-US" smtClean="0"/>
              <a:t>4/11/22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07269-9E8B-4F7C-B52C-7D9CB227E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757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3CF4-89C9-4F76-8D02-D7E3475F684B}" type="datetimeFigureOut">
              <a:rPr lang="en-US" smtClean="0"/>
              <a:t>4/11/22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07269-9E8B-4F7C-B52C-7D9CB227E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463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3CF4-89C9-4F76-8D02-D7E3475F684B}" type="datetimeFigureOut">
              <a:rPr lang="en-US" smtClean="0"/>
              <a:t>4/11/22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07269-9E8B-4F7C-B52C-7D9CB227E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411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3CF4-89C9-4F76-8D02-D7E3475F684B}" type="datetimeFigureOut">
              <a:rPr lang="en-US" smtClean="0"/>
              <a:t>4/11/22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07269-9E8B-4F7C-B52C-7D9CB227E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136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3CF4-89C9-4F76-8D02-D7E3475F684B}" type="datetimeFigureOut">
              <a:rPr lang="en-US" smtClean="0"/>
              <a:t>4/11/22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07269-9E8B-4F7C-B52C-7D9CB227E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280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3CF4-89C9-4F76-8D02-D7E3475F684B}" type="datetimeFigureOut">
              <a:rPr lang="en-US" smtClean="0"/>
              <a:t>4/11/22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07269-9E8B-4F7C-B52C-7D9CB227E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749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3CF4-89C9-4F76-8D02-D7E3475F684B}" type="datetimeFigureOut">
              <a:rPr lang="en-US" smtClean="0"/>
              <a:t>4/11/22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07269-9E8B-4F7C-B52C-7D9CB227E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9909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3CF4-89C9-4F76-8D02-D7E3475F684B}" type="datetimeFigureOut">
              <a:rPr lang="en-US" smtClean="0"/>
              <a:t>4/11/22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07269-9E8B-4F7C-B52C-7D9CB227E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111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593CF4-89C9-4F76-8D02-D7E3475F684B}" type="datetimeFigureOut">
              <a:rPr lang="en-US" smtClean="0"/>
              <a:t>4/11/22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F07269-9E8B-4F7C-B52C-7D9CB227E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805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1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jpe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14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7"/>
            <a:ext cx="9144000" cy="181154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+mn-lt"/>
              </a:rPr>
              <a:t>Hills Service Station / Willard Beach </a:t>
            </a:r>
            <a:r>
              <a:rPr lang="en-US" b="1" dirty="0" smtClean="0">
                <a:latin typeface="+mn-lt"/>
              </a:rPr>
              <a:t>Spill</a:t>
            </a:r>
            <a:br>
              <a:rPr lang="en-US" b="1" dirty="0" smtClean="0">
                <a:latin typeface="+mn-lt"/>
              </a:rPr>
            </a:br>
            <a:r>
              <a:rPr lang="en-US" sz="3600" dirty="0" smtClean="0">
                <a:latin typeface="+mn-lt"/>
              </a:rPr>
              <a:t>24-27Aug2021</a:t>
            </a:r>
            <a:r>
              <a:rPr lang="en-US" b="1" dirty="0" smtClean="0">
                <a:latin typeface="+mn-lt"/>
              </a:rPr>
              <a:t/>
            </a:r>
            <a:br>
              <a:rPr lang="en-US" b="1" dirty="0" smtClean="0">
                <a:latin typeface="+mn-lt"/>
              </a:rPr>
            </a:br>
            <a:endParaRPr lang="en-US" b="1" dirty="0">
              <a:latin typeface="+mn-lt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581" y="2415209"/>
            <a:ext cx="3545659" cy="3561488"/>
          </a:xfr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41BA59DC-E91D-4BBC-BA7C-08A91CB97E8A}"/>
              </a:ext>
            </a:extLst>
          </p:cNvPr>
          <p:cNvSpPr txBox="1">
            <a:spLocks/>
          </p:cNvSpPr>
          <p:nvPr/>
        </p:nvSpPr>
        <p:spPr>
          <a:xfrm>
            <a:off x="4376842" y="2865881"/>
            <a:ext cx="4449104" cy="2964867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4100" b="1" dirty="0" smtClean="0"/>
              <a:t>Maxwell A. Smith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dirty="0" smtClean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dirty="0" smtClean="0"/>
              <a:t>Maine Department of Environmental Protection (ME DEP)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dirty="0" smtClean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dirty="0" smtClean="0"/>
              <a:t>Spill Number:  P-555-2021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dirty="0" smtClean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dirty="0" smtClean="0"/>
              <a:t>491 Cottage Road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dirty="0" smtClean="0"/>
              <a:t>South Portland, 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166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3B58BE94-DE90-49B2-A083-DAEBC35A79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758" y="0"/>
            <a:ext cx="9143980" cy="685671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E48B0ED-8FB1-456F-934D-8F1FC2A51D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2786" y="1359954"/>
            <a:ext cx="313366" cy="2438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062E7F9-183B-4445-854F-32FA8CE1F5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2187" y="1847385"/>
            <a:ext cx="207282" cy="2438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4C9DB7E-5034-407D-9244-D8B4251A49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4344" y="2004099"/>
            <a:ext cx="207282" cy="243861"/>
          </a:xfrm>
          <a:prstGeom prst="rect">
            <a:avLst/>
          </a:prstGeom>
        </p:spPr>
      </p:pic>
      <p:sp>
        <p:nvSpPr>
          <p:cNvPr id="11" name="Arrow: Notched Right 10">
            <a:extLst>
              <a:ext uri="{FF2B5EF4-FFF2-40B4-BE49-F238E27FC236}">
                <a16:creationId xmlns="" xmlns:a16="http://schemas.microsoft.com/office/drawing/2014/main" id="{AACCE2D1-01E0-4DEB-8557-6C222BDD2C79}"/>
              </a:ext>
            </a:extLst>
          </p:cNvPr>
          <p:cNvSpPr/>
          <p:nvPr/>
        </p:nvSpPr>
        <p:spPr>
          <a:xfrm rot="9936022">
            <a:off x="7940827" y="2316909"/>
            <a:ext cx="394282" cy="291905"/>
          </a:xfrm>
          <a:prstGeom prst="notchedRightArrow">
            <a:avLst>
              <a:gd name="adj1" fmla="val 50000"/>
              <a:gd name="adj2" fmla="val 46119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Notched Right 11">
            <a:extLst>
              <a:ext uri="{FF2B5EF4-FFF2-40B4-BE49-F238E27FC236}">
                <a16:creationId xmlns="" xmlns:a16="http://schemas.microsoft.com/office/drawing/2014/main" id="{8595ED19-19DD-4B5F-8AF7-6E5783188DF3}"/>
              </a:ext>
            </a:extLst>
          </p:cNvPr>
          <p:cNvSpPr/>
          <p:nvPr/>
        </p:nvSpPr>
        <p:spPr>
          <a:xfrm rot="5995549">
            <a:off x="4094021" y="4336573"/>
            <a:ext cx="402476" cy="260058"/>
          </a:xfrm>
          <a:prstGeom prst="notched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03ECA949-8A89-4794-BD45-510E3D7AB0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3097" y="5790211"/>
            <a:ext cx="207282" cy="2438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6EF23BD5-1770-41CE-B228-08069FC4AC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2882" y="4789592"/>
            <a:ext cx="207282" cy="2438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F65E6373-1189-4B7D-9539-6944D2E021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4025" y="4545731"/>
            <a:ext cx="207282" cy="24386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80EA3285-2B41-4CB5-86D2-D1A05DEFD7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9126" y="4812662"/>
            <a:ext cx="207282" cy="2438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1ED749C3-3ED8-4935-949F-AD99172FE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9166" y="5071204"/>
            <a:ext cx="207282" cy="24386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7B18A787-D85F-4CA8-AAA3-21A618FEA2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4333" y="5321357"/>
            <a:ext cx="207282" cy="243861"/>
          </a:xfrm>
          <a:prstGeom prst="rect">
            <a:avLst/>
          </a:prstGeom>
        </p:spPr>
      </p:pic>
      <p:sp>
        <p:nvSpPr>
          <p:cNvPr id="19" name="Freeform: Shape 18">
            <a:extLst>
              <a:ext uri="{FF2B5EF4-FFF2-40B4-BE49-F238E27FC236}">
                <a16:creationId xmlns="" xmlns:a16="http://schemas.microsoft.com/office/drawing/2014/main" id="{418F2FAB-632F-4E9C-8762-251B4C220392}"/>
              </a:ext>
            </a:extLst>
          </p:cNvPr>
          <p:cNvSpPr/>
          <p:nvPr/>
        </p:nvSpPr>
        <p:spPr>
          <a:xfrm>
            <a:off x="394283" y="1216404"/>
            <a:ext cx="8732939" cy="5159229"/>
          </a:xfrm>
          <a:custGeom>
            <a:avLst/>
            <a:gdLst>
              <a:gd name="connsiteX0" fmla="*/ 8732939 w 8732939"/>
              <a:gd name="connsiteY0" fmla="*/ 0 h 5159229"/>
              <a:gd name="connsiteX1" fmla="*/ 8330267 w 8732939"/>
              <a:gd name="connsiteY1" fmla="*/ 310392 h 5159229"/>
              <a:gd name="connsiteX2" fmla="*/ 8237989 w 8732939"/>
              <a:gd name="connsiteY2" fmla="*/ 796954 h 5159229"/>
              <a:gd name="connsiteX3" fmla="*/ 8045042 w 8732939"/>
              <a:gd name="connsiteY3" fmla="*/ 931178 h 5159229"/>
              <a:gd name="connsiteX4" fmla="*/ 7717871 w 8732939"/>
              <a:gd name="connsiteY4" fmla="*/ 1040235 h 5159229"/>
              <a:gd name="connsiteX5" fmla="*/ 7877262 w 8732939"/>
              <a:gd name="connsiteY5" fmla="*/ 998290 h 5159229"/>
              <a:gd name="connsiteX6" fmla="*/ 7155809 w 8732939"/>
              <a:gd name="connsiteY6" fmla="*/ 1191236 h 5159229"/>
              <a:gd name="connsiteX7" fmla="*/ 5578678 w 8732939"/>
              <a:gd name="connsiteY7" fmla="*/ 1719743 h 5159229"/>
              <a:gd name="connsiteX8" fmla="*/ 3816990 w 8732939"/>
              <a:gd name="connsiteY8" fmla="*/ 2978091 h 5159229"/>
              <a:gd name="connsiteX9" fmla="*/ 3749878 w 8732939"/>
              <a:gd name="connsiteY9" fmla="*/ 3330429 h 5159229"/>
              <a:gd name="connsiteX10" fmla="*/ 3699545 w 8732939"/>
              <a:gd name="connsiteY10" fmla="*/ 3624044 h 5159229"/>
              <a:gd name="connsiteX11" fmla="*/ 3665989 w 8732939"/>
              <a:gd name="connsiteY11" fmla="*/ 3716323 h 5159229"/>
              <a:gd name="connsiteX12" fmla="*/ 3296873 w 8732939"/>
              <a:gd name="connsiteY12" fmla="*/ 3733101 h 5159229"/>
              <a:gd name="connsiteX13" fmla="*/ 2600587 w 8732939"/>
              <a:gd name="connsiteY13" fmla="*/ 3456264 h 5159229"/>
              <a:gd name="connsiteX14" fmla="*/ 2608976 w 8732939"/>
              <a:gd name="connsiteY14" fmla="*/ 3716323 h 5159229"/>
              <a:gd name="connsiteX15" fmla="*/ 1996579 w 8732939"/>
              <a:gd name="connsiteY15" fmla="*/ 4001548 h 5159229"/>
              <a:gd name="connsiteX16" fmla="*/ 2055302 w 8732939"/>
              <a:gd name="connsiteY16" fmla="*/ 4261607 h 5159229"/>
              <a:gd name="connsiteX17" fmla="*/ 830510 w 8732939"/>
              <a:gd name="connsiteY17" fmla="*/ 4723002 h 5159229"/>
              <a:gd name="connsiteX18" fmla="*/ 0 w 8732939"/>
              <a:gd name="connsiteY18" fmla="*/ 5159229 h 5159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732939" h="5159229">
                <a:moveTo>
                  <a:pt x="8732939" y="0"/>
                </a:moveTo>
                <a:lnTo>
                  <a:pt x="8330267" y="310392"/>
                </a:lnTo>
                <a:lnTo>
                  <a:pt x="8237989" y="796954"/>
                </a:lnTo>
                <a:lnTo>
                  <a:pt x="8045042" y="931178"/>
                </a:lnTo>
                <a:lnTo>
                  <a:pt x="7717871" y="1040235"/>
                </a:lnTo>
                <a:lnTo>
                  <a:pt x="7877262" y="998290"/>
                </a:lnTo>
                <a:lnTo>
                  <a:pt x="7155809" y="1191236"/>
                </a:lnTo>
                <a:lnTo>
                  <a:pt x="5578678" y="1719743"/>
                </a:lnTo>
                <a:lnTo>
                  <a:pt x="3816990" y="2978091"/>
                </a:lnTo>
                <a:lnTo>
                  <a:pt x="3749878" y="3330429"/>
                </a:lnTo>
                <a:lnTo>
                  <a:pt x="3699545" y="3624044"/>
                </a:lnTo>
                <a:lnTo>
                  <a:pt x="3665989" y="3716323"/>
                </a:lnTo>
                <a:lnTo>
                  <a:pt x="3296873" y="3733101"/>
                </a:lnTo>
                <a:lnTo>
                  <a:pt x="2600587" y="3456264"/>
                </a:lnTo>
                <a:lnTo>
                  <a:pt x="2608976" y="3716323"/>
                </a:lnTo>
                <a:lnTo>
                  <a:pt x="1996579" y="4001548"/>
                </a:lnTo>
                <a:lnTo>
                  <a:pt x="2055302" y="4261607"/>
                </a:lnTo>
                <a:lnTo>
                  <a:pt x="830510" y="4723002"/>
                </a:lnTo>
                <a:lnTo>
                  <a:pt x="0" y="5159229"/>
                </a:lnTo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896B88D1-35DD-428F-8FE9-FFBEF7CCDF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7462" y="5832887"/>
            <a:ext cx="219475" cy="20118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0E23D52F-65A8-4755-B8A8-CC62EB6383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1341" y="1401035"/>
            <a:ext cx="219475" cy="20118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529BDFCE-C604-4AD0-BC68-736328B4CE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9994" y="1868722"/>
            <a:ext cx="219475" cy="20118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7E1ED8E3-426B-4C26-ADEB-692A7A0CBE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3129" y="2046775"/>
            <a:ext cx="219475" cy="20118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8A0B392D-500E-4A44-8D26-0AA4A342A1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7204" y="4853606"/>
            <a:ext cx="219475" cy="20118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BA09D7F1-A4CA-4629-A284-1911DF1C3A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7204" y="4567069"/>
            <a:ext cx="219475" cy="20118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090AF432-3069-46E6-8D69-C3E341C00D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1417" y="4830599"/>
            <a:ext cx="219475" cy="20118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2CF3B078-FDC5-4C39-AD1E-680E187D88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3999" y="5112047"/>
            <a:ext cx="219475" cy="20118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0FE738B2-2A9D-4F1D-9749-623CCA9C8B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3069" y="5355908"/>
            <a:ext cx="219475" cy="20118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09155C76-8786-452F-BA42-8CD824849C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9107" y="2487269"/>
            <a:ext cx="445047" cy="18289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5E32670B-EFE1-4BFC-99D6-3880B89009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0734" y="2690003"/>
            <a:ext cx="445047" cy="18289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</p:pic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FB7A3B5D-C33B-47C7-B6F0-9FB2FDFED3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4276" y="3642352"/>
            <a:ext cx="445047" cy="18289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</p:pic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CB14A23A-2E80-4D82-BF5D-B29AE63C0C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3689" y="3056521"/>
            <a:ext cx="445047" cy="18289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</p:pic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DE70055C-402E-4690-840C-C8DE03E6D7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1723" y="3444208"/>
            <a:ext cx="445047" cy="18289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128685AD-3918-42E8-8A4F-16279F1C68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7632" y="3924610"/>
            <a:ext cx="451143" cy="188992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B08C0F2A-964E-42C8-99E6-646813FC0C15}"/>
              </a:ext>
            </a:extLst>
          </p:cNvPr>
          <p:cNvSpPr/>
          <p:nvPr/>
        </p:nvSpPr>
        <p:spPr>
          <a:xfrm>
            <a:off x="0" y="0"/>
            <a:ext cx="2284558" cy="1216404"/>
          </a:xfrm>
          <a:prstGeom prst="rect">
            <a:avLst/>
          </a:prstGeom>
          <a:solidFill>
            <a:schemeClr val="bg1"/>
          </a:solidFill>
          <a:effectLst>
            <a:glow>
              <a:schemeClr val="accent2">
                <a:satMod val="175000"/>
              </a:schemeClr>
            </a:glo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B20634FC-085C-4275-B80C-E756AB4F41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173" y="126600"/>
            <a:ext cx="451143" cy="1889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D0A91356-9C00-42EC-9140-FB48255188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309" y="564178"/>
            <a:ext cx="386870" cy="354631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B806A126-3C48-4597-B2C6-FDA5EC1345E7}"/>
              </a:ext>
            </a:extLst>
          </p:cNvPr>
          <p:cNvSpPr txBox="1"/>
          <p:nvPr/>
        </p:nvSpPr>
        <p:spPr>
          <a:xfrm>
            <a:off x="806340" y="31346"/>
            <a:ext cx="1186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Oil pools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D42E4E0E-DFA5-4A58-BAE4-8C3A9A5E5778}"/>
              </a:ext>
            </a:extLst>
          </p:cNvPr>
          <p:cNvSpPr txBox="1"/>
          <p:nvPr/>
        </p:nvSpPr>
        <p:spPr>
          <a:xfrm>
            <a:off x="635316" y="430741"/>
            <a:ext cx="1649242" cy="646331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Manhole cover access points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96EEA8B0-8430-4C00-8ED5-0FFD21C68A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2262" y="3328407"/>
            <a:ext cx="219475" cy="20118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049217" y="449453"/>
            <a:ext cx="2986745" cy="2240059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glow>
              <a:schemeClr val="tx1"/>
            </a:glow>
            <a:softEdge rad="0"/>
          </a:effectLst>
        </p:spPr>
      </p:pic>
      <p:cxnSp>
        <p:nvCxnSpPr>
          <p:cNvPr id="45" name="Straight Arrow Connector 44">
            <a:extLst>
              <a:ext uri="{FF2B5EF4-FFF2-40B4-BE49-F238E27FC236}">
                <a16:creationId xmlns="" xmlns:a16="http://schemas.microsoft.com/office/drawing/2014/main" id="{80E0B014-B2B6-48E2-8947-746D05FD4107}"/>
              </a:ext>
            </a:extLst>
          </p:cNvPr>
          <p:cNvCxnSpPr>
            <a:cxnSpLocks/>
          </p:cNvCxnSpPr>
          <p:nvPr/>
        </p:nvCxnSpPr>
        <p:spPr>
          <a:xfrm>
            <a:off x="5731811" y="1475300"/>
            <a:ext cx="1001093" cy="1177955"/>
          </a:xfrm>
          <a:prstGeom prst="straightConnector1">
            <a:avLst/>
          </a:prstGeom>
          <a:ln w="825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6281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tangle 152">
            <a:extLst>
              <a:ext uri="{FF2B5EF4-FFF2-40B4-BE49-F238E27FC236}">
                <a16:creationId xmlns="" xmlns:a16="http://schemas.microsoft.com/office/drawing/2014/main" id="{891401DC-7AF6-42FA-BE31-CF773B6C8B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80"/>
            <a:ext cx="9141714" cy="685800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7CE5B5D-5AE2-4ADA-9506-2684621F6A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507" y="460431"/>
            <a:ext cx="2421221" cy="1360418"/>
          </a:xfrm>
          <a:prstGeom prst="rect">
            <a:avLst/>
          </a:prstGeom>
        </p:spPr>
      </p:pic>
      <p:pic>
        <p:nvPicPr>
          <p:cNvPr id="1032" name="Picture 8" descr="maine-dep - JobApplications.net">
            <a:extLst>
              <a:ext uri="{FF2B5EF4-FFF2-40B4-BE49-F238E27FC236}">
                <a16:creationId xmlns="" xmlns:a16="http://schemas.microsoft.com/office/drawing/2014/main" id="{EF29038D-0F1C-4974-BF86-446C50A35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900304" y="-20652"/>
            <a:ext cx="2341946" cy="234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St.Germain | LinkedIn">
            <a:extLst>
              <a:ext uri="{FF2B5EF4-FFF2-40B4-BE49-F238E27FC236}">
                <a16:creationId xmlns="" xmlns:a16="http://schemas.microsoft.com/office/drawing/2014/main" id="{44957C1B-45F7-4D21-9F70-D0A7874AC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256274" y="310116"/>
            <a:ext cx="1680410" cy="168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City of South Portland, Maine | Official Website">
            <a:extLst>
              <a:ext uri="{FF2B5EF4-FFF2-40B4-BE49-F238E27FC236}">
                <a16:creationId xmlns="" xmlns:a16="http://schemas.microsoft.com/office/drawing/2014/main" id="{5173B950-48D9-4B84-89F0-20264D049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13508" y="2782582"/>
            <a:ext cx="2421217" cy="1301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lean Harbors - Wikipedia">
            <a:extLst>
              <a:ext uri="{FF2B5EF4-FFF2-40B4-BE49-F238E27FC236}">
                <a16:creationId xmlns="" xmlns:a16="http://schemas.microsoft.com/office/drawing/2014/main" id="{447EAF11-7C0D-4CFA-962D-CD2BA9167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13266" y="5282877"/>
            <a:ext cx="2419328" cy="877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5" name="Rectangle 154">
            <a:extLst>
              <a:ext uri="{FF2B5EF4-FFF2-40B4-BE49-F238E27FC236}">
                <a16:creationId xmlns="" xmlns:a16="http://schemas.microsoft.com/office/drawing/2014/main" id="{2B7203F0-D9CB-4774-B9D4-B3AB625DFB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0621" y="2300641"/>
            <a:ext cx="6093379" cy="455736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7E2E7DBB-2F2B-486A-B7C6-273F93CD8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233" y="2419197"/>
            <a:ext cx="6093481" cy="1016898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+mn-lt"/>
              </a:rPr>
              <a:t>Cleanup effort and product removed </a:t>
            </a:r>
          </a:p>
        </p:txBody>
      </p:sp>
      <p:cxnSp>
        <p:nvCxnSpPr>
          <p:cNvPr id="157" name="Straight Connector 156">
            <a:extLst>
              <a:ext uri="{FF2B5EF4-FFF2-40B4-BE49-F238E27FC236}">
                <a16:creationId xmlns="" xmlns:a16="http://schemas.microsoft.com/office/drawing/2014/main" id="{A88CB8AF-5631-45C6-BFEC-971C4D6E583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2285774"/>
            <a:ext cx="9141714" cy="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>
            <a:extLst>
              <a:ext uri="{FF2B5EF4-FFF2-40B4-BE49-F238E27FC236}">
                <a16:creationId xmlns="" xmlns:a16="http://schemas.microsoft.com/office/drawing/2014/main" id="{9F2EA1AF-73AB-4FCB-B4EE-0E42E7250F6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4571548"/>
            <a:ext cx="3048240" cy="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>
            <a:extLst>
              <a:ext uri="{FF2B5EF4-FFF2-40B4-BE49-F238E27FC236}">
                <a16:creationId xmlns="" xmlns:a16="http://schemas.microsoft.com/office/drawing/2014/main" id="{65A18FBF-6157-4210-BEF2-9A6C31FA89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048239" y="-680"/>
            <a:ext cx="0" cy="6858003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Connector 162">
            <a:extLst>
              <a:ext uri="{FF2B5EF4-FFF2-40B4-BE49-F238E27FC236}">
                <a16:creationId xmlns="" xmlns:a16="http://schemas.microsoft.com/office/drawing/2014/main" id="{43C9CCA8-3CEC-4CD0-A624-A701C612511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90697" y="-680"/>
            <a:ext cx="0" cy="224028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>
            <a:extLst>
              <a:ext uri="{FF2B5EF4-FFF2-40B4-BE49-F238E27FC236}">
                <a16:creationId xmlns="" xmlns:a16="http://schemas.microsoft.com/office/drawing/2014/main" id="{DDFDA711-2183-447C-AA6C-B1B5643763B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33156" y="-680"/>
            <a:ext cx="0" cy="224028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476981D-49E2-494E-911F-99F76AA45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1506" y="3427780"/>
            <a:ext cx="5151465" cy="3271194"/>
          </a:xfrm>
        </p:spPr>
        <p:txBody>
          <a:bodyPr>
            <a:normAutofit fontScale="40000" lnSpcReduction="20000"/>
          </a:bodyPr>
          <a:lstStyle/>
          <a:p>
            <a:r>
              <a:rPr lang="en-US" sz="4200" b="1" dirty="0">
                <a:solidFill>
                  <a:srgbClr val="FFFFFF"/>
                </a:solidFill>
              </a:rPr>
              <a:t>(3) vac-trucks = 3500 gal. </a:t>
            </a:r>
            <a:r>
              <a:rPr lang="en-US" sz="4200" b="1" dirty="0" smtClean="0">
                <a:solidFill>
                  <a:srgbClr val="FFFFFF"/>
                </a:solidFill>
              </a:rPr>
              <a:t>contaminated </a:t>
            </a:r>
            <a:r>
              <a:rPr lang="en-US" sz="4200" b="1" dirty="0">
                <a:solidFill>
                  <a:srgbClr val="FFFFFF"/>
                </a:solidFill>
              </a:rPr>
              <a:t>waste removed</a:t>
            </a:r>
          </a:p>
          <a:p>
            <a:r>
              <a:rPr lang="en-US" sz="4200" b="1" dirty="0">
                <a:solidFill>
                  <a:srgbClr val="FFFFFF"/>
                </a:solidFill>
              </a:rPr>
              <a:t>(100+) 60 gal. bags of solid </a:t>
            </a:r>
            <a:r>
              <a:rPr lang="en-US" sz="4200" b="1" dirty="0" smtClean="0">
                <a:solidFill>
                  <a:srgbClr val="FFFFFF"/>
                </a:solidFill>
              </a:rPr>
              <a:t>waste (seaweed, sorbent pads, etc.) </a:t>
            </a:r>
            <a:r>
              <a:rPr lang="en-US" sz="4200" b="1" dirty="0">
                <a:solidFill>
                  <a:srgbClr val="FFFFFF"/>
                </a:solidFill>
              </a:rPr>
              <a:t>= 3000 lbs.</a:t>
            </a:r>
          </a:p>
          <a:p>
            <a:r>
              <a:rPr lang="en-US" sz="4200" b="1" dirty="0">
                <a:solidFill>
                  <a:srgbClr val="FFFFFF"/>
                </a:solidFill>
              </a:rPr>
              <a:t>(4) 55gal drums of solid waste</a:t>
            </a:r>
          </a:p>
          <a:p>
            <a:r>
              <a:rPr lang="en-US" sz="4200" b="1" dirty="0">
                <a:solidFill>
                  <a:srgbClr val="FFFFFF"/>
                </a:solidFill>
              </a:rPr>
              <a:t>(2) 55gal drums of liquid waste</a:t>
            </a:r>
          </a:p>
          <a:p>
            <a:r>
              <a:rPr lang="en-US" sz="4200" b="1" dirty="0">
                <a:solidFill>
                  <a:srgbClr val="FFFFFF"/>
                </a:solidFill>
              </a:rPr>
              <a:t>(4) days of clean up, </a:t>
            </a:r>
            <a:r>
              <a:rPr lang="en-US" sz="4200" b="1" dirty="0" smtClean="0">
                <a:solidFill>
                  <a:srgbClr val="FFFFFF"/>
                </a:solidFill>
              </a:rPr>
              <a:t>beach core sampling, </a:t>
            </a:r>
            <a:r>
              <a:rPr lang="en-US" sz="4200" b="1" dirty="0">
                <a:solidFill>
                  <a:srgbClr val="FFFFFF"/>
                </a:solidFill>
              </a:rPr>
              <a:t>and </a:t>
            </a:r>
            <a:r>
              <a:rPr lang="en-US" sz="4200" b="1" dirty="0" smtClean="0">
                <a:solidFill>
                  <a:srgbClr val="FFFFFF"/>
                </a:solidFill>
              </a:rPr>
              <a:t>continuous monitoring</a:t>
            </a:r>
            <a:endParaRPr lang="en-US" sz="4200" b="1" dirty="0">
              <a:solidFill>
                <a:srgbClr val="FFFFFF"/>
              </a:solidFill>
            </a:endParaRPr>
          </a:p>
          <a:p>
            <a:r>
              <a:rPr lang="en-US" sz="4200" b="1" dirty="0">
                <a:solidFill>
                  <a:srgbClr val="FFFFFF"/>
                </a:solidFill>
              </a:rPr>
              <a:t>St. Germain field testing and </a:t>
            </a:r>
            <a:r>
              <a:rPr lang="en-US" sz="4200" b="1" dirty="0" smtClean="0">
                <a:solidFill>
                  <a:srgbClr val="FFFFFF"/>
                </a:solidFill>
              </a:rPr>
              <a:t>labs = $21,216.09</a:t>
            </a:r>
            <a:endParaRPr lang="en-US" sz="4200" b="1" dirty="0">
              <a:solidFill>
                <a:srgbClr val="FFFFFF"/>
              </a:solidFill>
            </a:endParaRPr>
          </a:p>
          <a:p>
            <a:r>
              <a:rPr lang="en-US" sz="4200" b="1" dirty="0">
                <a:solidFill>
                  <a:srgbClr val="FFFFFF"/>
                </a:solidFill>
              </a:rPr>
              <a:t>DEP response cost </a:t>
            </a:r>
            <a:r>
              <a:rPr lang="en-US" sz="4200" b="1" dirty="0" smtClean="0">
                <a:solidFill>
                  <a:srgbClr val="FFFFFF"/>
                </a:solidFill>
              </a:rPr>
              <a:t>= $</a:t>
            </a:r>
            <a:r>
              <a:rPr lang="en-US" sz="4200" b="1" dirty="0">
                <a:solidFill>
                  <a:srgbClr val="FFFFFF"/>
                </a:solidFill>
              </a:rPr>
              <a:t>20,366.56  </a:t>
            </a:r>
          </a:p>
          <a:p>
            <a:r>
              <a:rPr lang="en-US" sz="4200" b="1" dirty="0">
                <a:solidFill>
                  <a:srgbClr val="FFFFFF"/>
                </a:solidFill>
              </a:rPr>
              <a:t>Total clean up cost </a:t>
            </a:r>
            <a:r>
              <a:rPr lang="en-US" sz="4200" b="1" dirty="0" smtClean="0">
                <a:solidFill>
                  <a:srgbClr val="FFFFFF"/>
                </a:solidFill>
              </a:rPr>
              <a:t>= $41,582.65 </a:t>
            </a:r>
            <a:endParaRPr lang="en-US" sz="4200" b="1" dirty="0">
              <a:solidFill>
                <a:srgbClr val="FFFFFF"/>
              </a:solidFill>
            </a:endParaRPr>
          </a:p>
          <a:p>
            <a:endParaRPr lang="en-US" sz="1700" dirty="0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45979" y="439238"/>
            <a:ext cx="1381611" cy="1381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6846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28178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latin typeface="+mn-lt"/>
              </a:rPr>
              <a:t>Lessons Learned</a:t>
            </a:r>
            <a:endParaRPr lang="en-US" sz="32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28178"/>
            <a:ext cx="9144000" cy="6020492"/>
          </a:xfrm>
        </p:spPr>
        <p:txBody>
          <a:bodyPr>
            <a:normAutofit/>
          </a:bodyPr>
          <a:lstStyle/>
          <a:p>
            <a:r>
              <a:rPr lang="en-US" dirty="0" smtClean="0"/>
              <a:t>Understand your surroundings and optics</a:t>
            </a:r>
          </a:p>
          <a:p>
            <a:pPr lvl="1"/>
            <a:r>
              <a:rPr lang="en-US" sz="2000" dirty="0" smtClean="0"/>
              <a:t>Hottest days of the summer</a:t>
            </a:r>
          </a:p>
          <a:p>
            <a:pPr lvl="1"/>
            <a:r>
              <a:rPr lang="en-US" sz="2000" dirty="0" smtClean="0"/>
              <a:t>Popular beach is now closed (impacts to tourism, local businesses, etc.)</a:t>
            </a:r>
          </a:p>
          <a:p>
            <a:pPr lvl="1"/>
            <a:r>
              <a:rPr lang="en-US" sz="2000" dirty="0" smtClean="0"/>
              <a:t>Population density, environmental sensitivities, historical significance, etc. </a:t>
            </a:r>
          </a:p>
          <a:p>
            <a:pPr lvl="1"/>
            <a:r>
              <a:rPr lang="en-US" sz="2000" dirty="0" smtClean="0"/>
              <a:t>Prior violations/incidents</a:t>
            </a:r>
          </a:p>
          <a:p>
            <a:pPr lvl="1"/>
            <a:r>
              <a:rPr lang="en-US" sz="2000" dirty="0" smtClean="0"/>
              <a:t>Chain of Command and media interest – Briefed to Governor’s Office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Quick/decisive </a:t>
            </a:r>
            <a:r>
              <a:rPr lang="en-US" dirty="0"/>
              <a:t>pollution response actions are paramount (Hit it Hard – Hit it Fast!)</a:t>
            </a:r>
          </a:p>
          <a:p>
            <a:pPr lvl="1"/>
            <a:r>
              <a:rPr lang="en-US" sz="2000" dirty="0"/>
              <a:t>Connecting the dots between various </a:t>
            </a:r>
            <a:r>
              <a:rPr lang="en-US" sz="2000" dirty="0" smtClean="0"/>
              <a:t>initial </a:t>
            </a:r>
            <a:r>
              <a:rPr lang="en-US" sz="2000" dirty="0"/>
              <a:t>responders, reports, and witnesses</a:t>
            </a:r>
          </a:p>
          <a:p>
            <a:pPr lvl="1"/>
            <a:r>
              <a:rPr lang="en-US" sz="2000" dirty="0"/>
              <a:t>Day vs. night response operations</a:t>
            </a:r>
          </a:p>
          <a:p>
            <a:pPr lvl="1"/>
            <a:r>
              <a:rPr lang="en-US" sz="2000" dirty="0"/>
              <a:t>Deployment of sorbent boom/pads, deflection, and </a:t>
            </a:r>
            <a:r>
              <a:rPr lang="en-US" sz="2000" dirty="0" smtClean="0"/>
              <a:t>containment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46150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28178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latin typeface="+mn-lt"/>
              </a:rPr>
              <a:t>Lessons Learned cont.</a:t>
            </a:r>
            <a:endParaRPr lang="en-US" sz="32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28178"/>
            <a:ext cx="9144000" cy="602049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Never underestimate the value of joint coordination/partnerships</a:t>
            </a:r>
          </a:p>
          <a:p>
            <a:pPr lvl="1"/>
            <a:r>
              <a:rPr lang="en-US" sz="2000" dirty="0" smtClean="0"/>
              <a:t>Federal, State, Local, NGO, OSRO, </a:t>
            </a:r>
            <a:r>
              <a:rPr lang="en-US" sz="2000" dirty="0"/>
              <a:t>o</a:t>
            </a:r>
            <a:r>
              <a:rPr lang="en-US" sz="2000" dirty="0" smtClean="0"/>
              <a:t>ther contractors (9+)</a:t>
            </a:r>
          </a:p>
          <a:p>
            <a:pPr lvl="1"/>
            <a:r>
              <a:rPr lang="en-US" sz="2000" dirty="0" smtClean="0"/>
              <a:t>Gathering subject matter experts (SME)</a:t>
            </a:r>
          </a:p>
          <a:p>
            <a:pPr lvl="1"/>
            <a:r>
              <a:rPr lang="en-US" sz="2000" dirty="0" smtClean="0"/>
              <a:t>Developing a plan of attack together</a:t>
            </a:r>
            <a:endParaRPr lang="en-US" dirty="0" smtClean="0"/>
          </a:p>
          <a:p>
            <a:r>
              <a:rPr lang="en-US" dirty="0" smtClean="0"/>
              <a:t>Joint/coordinated and proactive media response pays dividends</a:t>
            </a:r>
            <a:endParaRPr lang="en-US" dirty="0"/>
          </a:p>
          <a:p>
            <a:pPr lvl="1"/>
            <a:r>
              <a:rPr lang="en-US" sz="2000" dirty="0" smtClean="0"/>
              <a:t>3 days of moderate local/regional media attention</a:t>
            </a:r>
          </a:p>
          <a:p>
            <a:pPr lvl="1"/>
            <a:r>
              <a:rPr lang="en-US" sz="2000" dirty="0" smtClean="0"/>
              <a:t>Joint press releases (2)</a:t>
            </a:r>
          </a:p>
          <a:p>
            <a:pPr lvl="1"/>
            <a:r>
              <a:rPr lang="en-US" sz="2000" dirty="0" smtClean="0"/>
              <a:t>Joint press conference (1)</a:t>
            </a:r>
          </a:p>
          <a:p>
            <a:pPr lvl="1"/>
            <a:r>
              <a:rPr lang="en-US" sz="2000" dirty="0" smtClean="0"/>
              <a:t>Social media updates</a:t>
            </a:r>
          </a:p>
          <a:p>
            <a:r>
              <a:rPr lang="en-US" dirty="0"/>
              <a:t>Understanding authorities/jurisdictions and policies differ across agencies</a:t>
            </a:r>
          </a:p>
          <a:p>
            <a:pPr lvl="1"/>
            <a:r>
              <a:rPr lang="en-US" sz="2000" dirty="0"/>
              <a:t>City storm drain system vs. navigable waters of the U.S.</a:t>
            </a:r>
          </a:p>
          <a:p>
            <a:pPr lvl="1"/>
            <a:r>
              <a:rPr lang="en-US" sz="2000" dirty="0"/>
              <a:t>Understanding risk of “potential” and where it resides</a:t>
            </a:r>
          </a:p>
          <a:p>
            <a:pPr lvl="1"/>
            <a:r>
              <a:rPr lang="en-US" sz="2000" dirty="0"/>
              <a:t>Enforcement actions </a:t>
            </a:r>
            <a:r>
              <a:rPr lang="en-US" sz="2000" dirty="0" smtClean="0"/>
              <a:t>(federal</a:t>
            </a:r>
            <a:r>
              <a:rPr lang="en-US" sz="2000" dirty="0"/>
              <a:t>, </a:t>
            </a:r>
            <a:r>
              <a:rPr lang="en-US" sz="2000" dirty="0" smtClean="0"/>
              <a:t>state</a:t>
            </a:r>
            <a:r>
              <a:rPr lang="en-US" sz="2000" dirty="0"/>
              <a:t>, and </a:t>
            </a:r>
            <a:r>
              <a:rPr lang="en-US" sz="2000" dirty="0" smtClean="0"/>
              <a:t>local)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49062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772" y="0"/>
            <a:ext cx="7886700" cy="834887"/>
          </a:xfrm>
        </p:spPr>
        <p:txBody>
          <a:bodyPr/>
          <a:lstStyle/>
          <a:p>
            <a:pPr algn="ctr"/>
            <a:r>
              <a:rPr lang="en-US" b="1" dirty="0" smtClean="0">
                <a:latin typeface="+mn-lt"/>
              </a:rPr>
              <a:t>Questions??</a:t>
            </a:r>
            <a:endParaRPr lang="en-US" b="1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000538" y="1103241"/>
            <a:ext cx="7103167" cy="5327375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60035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0963DF2-1F07-4A7B-9307-B89D1A23F92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1234499" y="2468633"/>
            <a:ext cx="6083413" cy="265676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" name="Picture 2" descr="A picture containing outdoor&#10;&#10;Description automatically generated">
            <a:extLst>
              <a:ext uri="{FF2B5EF4-FFF2-40B4-BE49-F238E27FC236}">
                <a16:creationId xmlns="" xmlns:a16="http://schemas.microsoft.com/office/drawing/2014/main" id="{C87564CB-DB29-4F5D-949A-538AAFCC6B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471935" y="1019328"/>
            <a:ext cx="2929607" cy="264692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Picture 8" descr="A picture containing cave&#10;&#10;Description automatically generated">
            <a:extLst>
              <a:ext uri="{FF2B5EF4-FFF2-40B4-BE49-F238E27FC236}">
                <a16:creationId xmlns="" xmlns:a16="http://schemas.microsoft.com/office/drawing/2014/main" id="{D3760349-6E7F-4098-9E84-BC83F21D3B5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252497" y="1036205"/>
            <a:ext cx="2922456" cy="263596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76CE08E-4CA2-4A28-A9C1-9233D32E891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472807" y="4012905"/>
            <a:ext cx="2922104" cy="264116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Picture 6" descr="A picture containing outdoor&#10;&#10;Description automatically generated">
            <a:extLst>
              <a:ext uri="{FF2B5EF4-FFF2-40B4-BE49-F238E27FC236}">
                <a16:creationId xmlns="" xmlns:a16="http://schemas.microsoft.com/office/drawing/2014/main" id="{B3E1877C-3055-4354-9AF4-1FF8EA0D8C4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252673" y="4015509"/>
            <a:ext cx="2922103" cy="263596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" name="TextBox 1"/>
          <p:cNvSpPr txBox="1"/>
          <p:nvPr/>
        </p:nvSpPr>
        <p:spPr>
          <a:xfrm>
            <a:off x="10738" y="0"/>
            <a:ext cx="9133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Afternoon/Evening of the Spill – 24Aug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034495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0738" y="0"/>
            <a:ext cx="9133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Next Morning – 25Aug</a:t>
            </a:r>
            <a:endParaRPr lang="en-US" sz="3200" b="1" dirty="0"/>
          </a:p>
        </p:txBody>
      </p:sp>
      <p:pic>
        <p:nvPicPr>
          <p:cNvPr id="10" name="Picture 9" descr="A picture containing outdoor, nature&#10;&#10;Description automatically generated">
            <a:extLst>
              <a:ext uri="{FF2B5EF4-FFF2-40B4-BE49-F238E27FC236}">
                <a16:creationId xmlns="" xmlns:a16="http://schemas.microsoft.com/office/drawing/2014/main" id="{FE4F2547-1A3C-4008-8F98-D54C937EF25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59965" y="1939126"/>
            <a:ext cx="3972995" cy="297974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3" name="Picture 12" descr="A picture containing rock, outdoor, ground, rocky&#10;&#10;Description automatically generated">
            <a:extLst>
              <a:ext uri="{FF2B5EF4-FFF2-40B4-BE49-F238E27FC236}">
                <a16:creationId xmlns="" xmlns:a16="http://schemas.microsoft.com/office/drawing/2014/main" id="{ECDD1CA6-B638-4A7D-A4DB-7350AF14B7A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4504101" y="4177257"/>
            <a:ext cx="3301973" cy="247647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253116" y="1248931"/>
            <a:ext cx="3190461" cy="239284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783794" y="1240351"/>
            <a:ext cx="3213341" cy="2410006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84674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C095AA64-6B3B-4BB3-8FC3-AE6976C23F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0"/>
            <a:ext cx="9143980" cy="6856718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6" name="Freeform: Shape 5">
            <a:extLst>
              <a:ext uri="{FF2B5EF4-FFF2-40B4-BE49-F238E27FC236}">
                <a16:creationId xmlns="" xmlns:a16="http://schemas.microsoft.com/office/drawing/2014/main" id="{BD9525AF-171F-4F4D-AF69-6A698A549AAA}"/>
              </a:ext>
            </a:extLst>
          </p:cNvPr>
          <p:cNvSpPr/>
          <p:nvPr/>
        </p:nvSpPr>
        <p:spPr>
          <a:xfrm>
            <a:off x="2340528" y="302004"/>
            <a:ext cx="2634144" cy="2827090"/>
          </a:xfrm>
          <a:custGeom>
            <a:avLst/>
            <a:gdLst>
              <a:gd name="connsiteX0" fmla="*/ 755010 w 2634144"/>
              <a:gd name="connsiteY0" fmla="*/ 2827090 h 2827090"/>
              <a:gd name="connsiteX1" fmla="*/ 1090569 w 2634144"/>
              <a:gd name="connsiteY1" fmla="*/ 2164359 h 2827090"/>
              <a:gd name="connsiteX2" fmla="*/ 1241571 w 2634144"/>
              <a:gd name="connsiteY2" fmla="*/ 1744910 h 2827090"/>
              <a:gd name="connsiteX3" fmla="*/ 1367406 w 2634144"/>
              <a:gd name="connsiteY3" fmla="*/ 1426128 h 2827090"/>
              <a:gd name="connsiteX4" fmla="*/ 1409351 w 2634144"/>
              <a:gd name="connsiteY4" fmla="*/ 1124124 h 2827090"/>
              <a:gd name="connsiteX5" fmla="*/ 1501630 w 2634144"/>
              <a:gd name="connsiteY5" fmla="*/ 746620 h 2827090"/>
              <a:gd name="connsiteX6" fmla="*/ 1266738 w 2634144"/>
              <a:gd name="connsiteY6" fmla="*/ 629174 h 2827090"/>
              <a:gd name="connsiteX7" fmla="*/ 1098958 w 2634144"/>
              <a:gd name="connsiteY7" fmla="*/ 411060 h 2827090"/>
              <a:gd name="connsiteX8" fmla="*/ 1140903 w 2634144"/>
              <a:gd name="connsiteY8" fmla="*/ 302003 h 2827090"/>
              <a:gd name="connsiteX9" fmla="*/ 1585520 w 2634144"/>
              <a:gd name="connsiteY9" fmla="*/ 444616 h 2827090"/>
              <a:gd name="connsiteX10" fmla="*/ 1971413 w 2634144"/>
              <a:gd name="connsiteY10" fmla="*/ 520117 h 2827090"/>
              <a:gd name="connsiteX11" fmla="*/ 2365696 w 2634144"/>
              <a:gd name="connsiteY11" fmla="*/ 604007 h 2827090"/>
              <a:gd name="connsiteX12" fmla="*/ 2634144 w 2634144"/>
              <a:gd name="connsiteY12" fmla="*/ 545284 h 2827090"/>
              <a:gd name="connsiteX13" fmla="*/ 2608977 w 2634144"/>
              <a:gd name="connsiteY13" fmla="*/ 394282 h 2827090"/>
              <a:gd name="connsiteX14" fmla="*/ 2306973 w 2634144"/>
              <a:gd name="connsiteY14" fmla="*/ 268447 h 2827090"/>
              <a:gd name="connsiteX15" fmla="*/ 1501630 w 2634144"/>
              <a:gd name="connsiteY15" fmla="*/ 67112 h 2827090"/>
              <a:gd name="connsiteX16" fmla="*/ 964734 w 2634144"/>
              <a:gd name="connsiteY16" fmla="*/ 0 h 2827090"/>
              <a:gd name="connsiteX17" fmla="*/ 520118 w 2634144"/>
              <a:gd name="connsiteY17" fmla="*/ 58723 h 2827090"/>
              <a:gd name="connsiteX18" fmla="*/ 226503 w 2634144"/>
              <a:gd name="connsiteY18" fmla="*/ 92279 h 2827090"/>
              <a:gd name="connsiteX19" fmla="*/ 117446 w 2634144"/>
              <a:gd name="connsiteY19" fmla="*/ 318781 h 2827090"/>
              <a:gd name="connsiteX20" fmla="*/ 0 w 2634144"/>
              <a:gd name="connsiteY20" fmla="*/ 788565 h 2827090"/>
              <a:gd name="connsiteX21" fmla="*/ 75501 w 2634144"/>
              <a:gd name="connsiteY21" fmla="*/ 1342238 h 2827090"/>
              <a:gd name="connsiteX22" fmla="*/ 251670 w 2634144"/>
              <a:gd name="connsiteY22" fmla="*/ 2030135 h 2827090"/>
              <a:gd name="connsiteX23" fmla="*/ 234892 w 2634144"/>
              <a:gd name="connsiteY23" fmla="*/ 2684477 h 2827090"/>
              <a:gd name="connsiteX24" fmla="*/ 755010 w 2634144"/>
              <a:gd name="connsiteY24" fmla="*/ 2827090 h 2827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634144" h="2827090">
                <a:moveTo>
                  <a:pt x="755010" y="2827090"/>
                </a:moveTo>
                <a:lnTo>
                  <a:pt x="1090569" y="2164359"/>
                </a:lnTo>
                <a:lnTo>
                  <a:pt x="1241571" y="1744910"/>
                </a:lnTo>
                <a:lnTo>
                  <a:pt x="1367406" y="1426128"/>
                </a:lnTo>
                <a:lnTo>
                  <a:pt x="1409351" y="1124124"/>
                </a:lnTo>
                <a:lnTo>
                  <a:pt x="1501630" y="746620"/>
                </a:lnTo>
                <a:lnTo>
                  <a:pt x="1266738" y="629174"/>
                </a:lnTo>
                <a:lnTo>
                  <a:pt x="1098958" y="411060"/>
                </a:lnTo>
                <a:lnTo>
                  <a:pt x="1140903" y="302003"/>
                </a:lnTo>
                <a:lnTo>
                  <a:pt x="1585520" y="444616"/>
                </a:lnTo>
                <a:lnTo>
                  <a:pt x="1971413" y="520117"/>
                </a:lnTo>
                <a:lnTo>
                  <a:pt x="2365696" y="604007"/>
                </a:lnTo>
                <a:lnTo>
                  <a:pt x="2634144" y="545284"/>
                </a:lnTo>
                <a:lnTo>
                  <a:pt x="2608977" y="394282"/>
                </a:lnTo>
                <a:lnTo>
                  <a:pt x="2306973" y="268447"/>
                </a:lnTo>
                <a:lnTo>
                  <a:pt x="1501630" y="67112"/>
                </a:lnTo>
                <a:lnTo>
                  <a:pt x="964734" y="0"/>
                </a:lnTo>
                <a:lnTo>
                  <a:pt x="520118" y="58723"/>
                </a:lnTo>
                <a:lnTo>
                  <a:pt x="226503" y="92279"/>
                </a:lnTo>
                <a:lnTo>
                  <a:pt x="117446" y="318781"/>
                </a:lnTo>
                <a:lnTo>
                  <a:pt x="0" y="788565"/>
                </a:lnTo>
                <a:lnTo>
                  <a:pt x="75501" y="1342238"/>
                </a:lnTo>
                <a:lnTo>
                  <a:pt x="251670" y="2030135"/>
                </a:lnTo>
                <a:lnTo>
                  <a:pt x="234892" y="2684477"/>
                </a:lnTo>
                <a:lnTo>
                  <a:pt x="755010" y="2827090"/>
                </a:lnTo>
                <a:close/>
              </a:path>
            </a:pathLst>
          </a:custGeom>
          <a:solidFill>
            <a:schemeClr val="accent2">
              <a:lumMod val="75000"/>
              <a:alpha val="44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262633" y="145881"/>
            <a:ext cx="1963115" cy="64633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Overhead view of source/parking lot</a:t>
            </a:r>
          </a:p>
        </p:txBody>
      </p:sp>
    </p:spTree>
    <p:extLst>
      <p:ext uri="{BB962C8B-B14F-4D97-AF65-F5344CB8AC3E}">
        <p14:creationId xmlns:p14="http://schemas.microsoft.com/office/powerpoint/2010/main" val="1288821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9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text, tree, outdoor, sky&#10;&#10;Description automatically generated">
            <a:extLst>
              <a:ext uri="{FF2B5EF4-FFF2-40B4-BE49-F238E27FC236}">
                <a16:creationId xmlns="" xmlns:a16="http://schemas.microsoft.com/office/drawing/2014/main" id="{FE81C8ED-A604-4F57-A740-C35D964501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23" y="0"/>
            <a:ext cx="9143980" cy="6856718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6" name="Oval 5">
            <a:extLst>
              <a:ext uri="{FF2B5EF4-FFF2-40B4-BE49-F238E27FC236}">
                <a16:creationId xmlns="" xmlns:a16="http://schemas.microsoft.com/office/drawing/2014/main" id="{A947836C-961F-416C-B508-B986C77EE1B3}"/>
              </a:ext>
            </a:extLst>
          </p:cNvPr>
          <p:cNvSpPr/>
          <p:nvPr/>
        </p:nvSpPr>
        <p:spPr>
          <a:xfrm>
            <a:off x="0" y="5590903"/>
            <a:ext cx="9144000" cy="1058091"/>
          </a:xfrm>
          <a:prstGeom prst="ellipse">
            <a:avLst/>
          </a:prstGeom>
          <a:solidFill>
            <a:schemeClr val="accent2">
              <a:lumMod val="75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="" xmlns:a16="http://schemas.microsoft.com/office/drawing/2014/main" id="{8AC14031-A987-4B2A-B65D-980459241034}"/>
              </a:ext>
            </a:extLst>
          </p:cNvPr>
          <p:cNvCxnSpPr>
            <a:cxnSpLocks/>
          </p:cNvCxnSpPr>
          <p:nvPr/>
        </p:nvCxnSpPr>
        <p:spPr>
          <a:xfrm flipH="1">
            <a:off x="5172891" y="4271554"/>
            <a:ext cx="770709" cy="1110343"/>
          </a:xfrm>
          <a:prstGeom prst="straightConnector1">
            <a:avLst/>
          </a:prstGeom>
          <a:ln w="82550">
            <a:solidFill>
              <a:schemeClr val="accent4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="" xmlns:a16="http://schemas.microsoft.com/office/drawing/2014/main" id="{D05581CB-51CA-43F2-8C3B-32E89AA4CBE8}"/>
              </a:ext>
            </a:extLst>
          </p:cNvPr>
          <p:cNvCxnSpPr>
            <a:cxnSpLocks/>
          </p:cNvCxnSpPr>
          <p:nvPr/>
        </p:nvCxnSpPr>
        <p:spPr>
          <a:xfrm>
            <a:off x="6635931" y="4271554"/>
            <a:ext cx="2312126" cy="1619795"/>
          </a:xfrm>
          <a:prstGeom prst="straightConnector1">
            <a:avLst/>
          </a:prstGeom>
          <a:ln w="63500">
            <a:solidFill>
              <a:schemeClr val="accent4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tar: 5 Points 15">
            <a:extLst>
              <a:ext uri="{FF2B5EF4-FFF2-40B4-BE49-F238E27FC236}">
                <a16:creationId xmlns="" xmlns:a16="http://schemas.microsoft.com/office/drawing/2014/main" id="{ACED3F47-72EC-4A1D-A540-08E121DEDB37}"/>
              </a:ext>
            </a:extLst>
          </p:cNvPr>
          <p:cNvSpPr/>
          <p:nvPr/>
        </p:nvSpPr>
        <p:spPr>
          <a:xfrm>
            <a:off x="6191794" y="4062548"/>
            <a:ext cx="249337" cy="209006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tar: 5 Points 16">
            <a:extLst>
              <a:ext uri="{FF2B5EF4-FFF2-40B4-BE49-F238E27FC236}">
                <a16:creationId xmlns="" xmlns:a16="http://schemas.microsoft.com/office/drawing/2014/main" id="{1160F7B5-0856-418E-BBB6-AF073DDAF137}"/>
              </a:ext>
            </a:extLst>
          </p:cNvPr>
          <p:cNvSpPr/>
          <p:nvPr/>
        </p:nvSpPr>
        <p:spPr>
          <a:xfrm>
            <a:off x="156754" y="5590903"/>
            <a:ext cx="470263" cy="391886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172891" y="2402992"/>
            <a:ext cx="2763078" cy="92333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Street view showing path of discharge to storm water drainage system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615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5D2BA7C8-CD5E-4443-839B-A165A655F9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0" y="0"/>
            <a:ext cx="9143980" cy="6856718"/>
          </a:xfrm>
          <a:prstGeom prst="rect">
            <a:avLst/>
          </a:prstGeom>
          <a:effectLst>
            <a:softEdge rad="63500"/>
          </a:effectLst>
        </p:spPr>
      </p:pic>
      <p:cxnSp>
        <p:nvCxnSpPr>
          <p:cNvPr id="7" name="Straight Arrow Connector 6">
            <a:extLst>
              <a:ext uri="{FF2B5EF4-FFF2-40B4-BE49-F238E27FC236}">
                <a16:creationId xmlns="" xmlns:a16="http://schemas.microsoft.com/office/drawing/2014/main" id="{80E0B014-B2B6-48E2-8947-746D05FD4107}"/>
              </a:ext>
            </a:extLst>
          </p:cNvPr>
          <p:cNvCxnSpPr>
            <a:cxnSpLocks/>
          </p:cNvCxnSpPr>
          <p:nvPr/>
        </p:nvCxnSpPr>
        <p:spPr>
          <a:xfrm>
            <a:off x="5958666" y="3051313"/>
            <a:ext cx="1795007" cy="2538944"/>
          </a:xfrm>
          <a:prstGeom prst="straightConnector1">
            <a:avLst/>
          </a:prstGeom>
          <a:ln w="825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0CBE5FA-776E-467C-BA7D-68A85EE7E3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8709" y="5771626"/>
            <a:ext cx="344630" cy="11744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EB3DD83C-497D-41DB-A915-CA45812C7A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512" y="111181"/>
            <a:ext cx="5001154" cy="2940132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 w="76200" cap="rnd">
            <a:solidFill>
              <a:schemeClr val="tx1"/>
            </a:solidFill>
            <a:prstDash val="solid"/>
          </a:ln>
          <a:effectLst>
            <a:outerShdw sx="1000" sy="1000" algn="t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1" name="TextBox 10"/>
          <p:cNvSpPr txBox="1"/>
          <p:nvPr/>
        </p:nvSpPr>
        <p:spPr>
          <a:xfrm>
            <a:off x="6800522" y="3892731"/>
            <a:ext cx="2254026" cy="3693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rgbClr val="FF0000"/>
                </a:solidFill>
              </a:rPr>
              <a:t>Discrepant floor </a:t>
            </a:r>
            <a:r>
              <a:rPr lang="en-US" b="1" dirty="0" smtClean="0">
                <a:solidFill>
                  <a:srgbClr val="FF0000"/>
                </a:solidFill>
              </a:rPr>
              <a:t>drain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271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C83843A8-89FE-49EE-88DC-27CD0698E5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8" y="-9949"/>
            <a:ext cx="9142162" cy="6912511"/>
          </a:xfrm>
          <a:prstGeom prst="rect">
            <a:avLst/>
          </a:prstGeom>
          <a:noFill/>
          <a:ln w="0">
            <a:solidFill>
              <a:schemeClr val="accent4">
                <a:lumMod val="60000"/>
                <a:lumOff val="40000"/>
              </a:schemeClr>
            </a:solidFill>
          </a:ln>
          <a:effectLst>
            <a:softEdge rad="63500"/>
          </a:effectLst>
        </p:spPr>
      </p:pic>
      <p:sp>
        <p:nvSpPr>
          <p:cNvPr id="12" name="Freeform: Shape 11">
            <a:extLst>
              <a:ext uri="{FF2B5EF4-FFF2-40B4-BE49-F238E27FC236}">
                <a16:creationId xmlns="" xmlns:a16="http://schemas.microsoft.com/office/drawing/2014/main" id="{BAC1A7A0-F428-4A26-9D1E-BFA498B8C2F3}"/>
              </a:ext>
            </a:extLst>
          </p:cNvPr>
          <p:cNvSpPr/>
          <p:nvPr/>
        </p:nvSpPr>
        <p:spPr>
          <a:xfrm>
            <a:off x="6172310" y="7572"/>
            <a:ext cx="2961314" cy="2345685"/>
          </a:xfrm>
          <a:custGeom>
            <a:avLst/>
            <a:gdLst>
              <a:gd name="connsiteX0" fmla="*/ 0 w 2961314"/>
              <a:gd name="connsiteY0" fmla="*/ 1124125 h 2374084"/>
              <a:gd name="connsiteX1" fmla="*/ 411061 w 2961314"/>
              <a:gd name="connsiteY1" fmla="*/ 788565 h 2374084"/>
              <a:gd name="connsiteX2" fmla="*/ 369116 w 2961314"/>
              <a:gd name="connsiteY2" fmla="*/ 578840 h 2374084"/>
              <a:gd name="connsiteX3" fmla="*/ 318782 w 2961314"/>
              <a:gd name="connsiteY3" fmla="*/ 184558 h 2374084"/>
              <a:gd name="connsiteX4" fmla="*/ 293615 w 2961314"/>
              <a:gd name="connsiteY4" fmla="*/ 0 h 2374084"/>
              <a:gd name="connsiteX5" fmla="*/ 1870745 w 2961314"/>
              <a:gd name="connsiteY5" fmla="*/ 8389 h 2374084"/>
              <a:gd name="connsiteX6" fmla="*/ 2407641 w 2961314"/>
              <a:gd name="connsiteY6" fmla="*/ 604007 h 2374084"/>
              <a:gd name="connsiteX7" fmla="*/ 2608976 w 2961314"/>
              <a:gd name="connsiteY7" fmla="*/ 1149292 h 2374084"/>
              <a:gd name="connsiteX8" fmla="*/ 2785145 w 2961314"/>
              <a:gd name="connsiteY8" fmla="*/ 1635853 h 2374084"/>
              <a:gd name="connsiteX9" fmla="*/ 2910980 w 2961314"/>
              <a:gd name="connsiteY9" fmla="*/ 2164360 h 2374084"/>
              <a:gd name="connsiteX10" fmla="*/ 2961314 w 2961314"/>
              <a:gd name="connsiteY10" fmla="*/ 2374084 h 2374084"/>
              <a:gd name="connsiteX11" fmla="*/ 2046914 w 2961314"/>
              <a:gd name="connsiteY11" fmla="*/ 1409351 h 2374084"/>
              <a:gd name="connsiteX12" fmla="*/ 1669409 w 2961314"/>
              <a:gd name="connsiteY12" fmla="*/ 1031846 h 2374084"/>
              <a:gd name="connsiteX13" fmla="*/ 1132514 w 2961314"/>
              <a:gd name="connsiteY13" fmla="*/ 1124125 h 2374084"/>
              <a:gd name="connsiteX14" fmla="*/ 687897 w 2961314"/>
              <a:gd name="connsiteY14" fmla="*/ 1325461 h 2374084"/>
              <a:gd name="connsiteX15" fmla="*/ 201336 w 2961314"/>
              <a:gd name="connsiteY15" fmla="*/ 1434517 h 2374084"/>
              <a:gd name="connsiteX16" fmla="*/ 159391 w 2961314"/>
              <a:gd name="connsiteY16" fmla="*/ 1434517 h 2374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61314" h="2374084">
                <a:moveTo>
                  <a:pt x="0" y="1124125"/>
                </a:moveTo>
                <a:lnTo>
                  <a:pt x="411061" y="788565"/>
                </a:lnTo>
                <a:lnTo>
                  <a:pt x="369116" y="578840"/>
                </a:lnTo>
                <a:lnTo>
                  <a:pt x="318782" y="184558"/>
                </a:lnTo>
                <a:lnTo>
                  <a:pt x="293615" y="0"/>
                </a:lnTo>
                <a:lnTo>
                  <a:pt x="1870745" y="8389"/>
                </a:lnTo>
                <a:lnTo>
                  <a:pt x="2407641" y="604007"/>
                </a:lnTo>
                <a:lnTo>
                  <a:pt x="2608976" y="1149292"/>
                </a:lnTo>
                <a:lnTo>
                  <a:pt x="2785145" y="1635853"/>
                </a:lnTo>
                <a:lnTo>
                  <a:pt x="2910980" y="2164360"/>
                </a:lnTo>
                <a:lnTo>
                  <a:pt x="2961314" y="2374084"/>
                </a:lnTo>
                <a:lnTo>
                  <a:pt x="2046914" y="1409351"/>
                </a:lnTo>
                <a:lnTo>
                  <a:pt x="1669409" y="1031846"/>
                </a:lnTo>
                <a:lnTo>
                  <a:pt x="1132514" y="1124125"/>
                </a:lnTo>
                <a:lnTo>
                  <a:pt x="687897" y="1325461"/>
                </a:lnTo>
                <a:lnTo>
                  <a:pt x="201336" y="1434517"/>
                </a:lnTo>
                <a:lnTo>
                  <a:pt x="159391" y="1434517"/>
                </a:lnTo>
              </a:path>
            </a:pathLst>
          </a:custGeom>
          <a:solidFill>
            <a:schemeClr val="accent4">
              <a:lumMod val="60000"/>
              <a:lumOff val="40000"/>
              <a:alpha val="43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50" name="Picture 2" descr="Willard Beach temporarily closed to investigate possible fuel discharge |  Lewiston Sun Journal">
            <a:extLst>
              <a:ext uri="{FF2B5EF4-FFF2-40B4-BE49-F238E27FC236}">
                <a16:creationId xmlns="" xmlns:a16="http://schemas.microsoft.com/office/drawing/2014/main" id="{07ABE0B9-D174-478E-96A9-D6B8E1F45A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310" y="1751745"/>
            <a:ext cx="2389234" cy="1592823"/>
          </a:xfrm>
          <a:prstGeom prst="rect">
            <a:avLst/>
          </a:prstGeom>
          <a:noFill/>
          <a:effectLst>
            <a:glow>
              <a:schemeClr val="accent2">
                <a:satMod val="175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 picture containing nature, waterfall, water&#10;&#10;Description automatically generated">
            <a:extLst>
              <a:ext uri="{FF2B5EF4-FFF2-40B4-BE49-F238E27FC236}">
                <a16:creationId xmlns="" xmlns:a16="http://schemas.microsoft.com/office/drawing/2014/main" id="{1CBD88D4-CE52-4E7A-B1BB-5235C59A3D1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786074" y="3827206"/>
            <a:ext cx="3185646" cy="2389234"/>
          </a:xfrm>
          <a:prstGeom prst="rect">
            <a:avLst/>
          </a:prstGeom>
          <a:effectLst>
            <a:glow>
              <a:schemeClr val="accent2">
                <a:satMod val="175000"/>
                <a:alpha val="40000"/>
              </a:schemeClr>
            </a:glow>
            <a:softEdge rad="63500"/>
          </a:effectLst>
        </p:spPr>
      </p:pic>
      <p:sp>
        <p:nvSpPr>
          <p:cNvPr id="11" name="TextBox 10"/>
          <p:cNvSpPr txBox="1"/>
          <p:nvPr/>
        </p:nvSpPr>
        <p:spPr>
          <a:xfrm>
            <a:off x="3289853" y="7573"/>
            <a:ext cx="3226114" cy="64633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Overhead view of storm water discharge pipe at Willard Beach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06811" y="1841475"/>
            <a:ext cx="1144171" cy="3693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High Tide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794841" y="5971196"/>
            <a:ext cx="1144171" cy="3693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smtClean="0">
                <a:solidFill>
                  <a:srgbClr val="FF0000"/>
                </a:solidFill>
              </a:rPr>
              <a:t>Low Tide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218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text, tree&#10;&#10;Description automatically generated">
            <a:extLst>
              <a:ext uri="{FF2B5EF4-FFF2-40B4-BE49-F238E27FC236}">
                <a16:creationId xmlns="" xmlns:a16="http://schemas.microsoft.com/office/drawing/2014/main" id="{8AD2CEC5-DE39-4CA4-A7BD-46C8BDBA61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9143980" cy="6856718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7" name="Freeform: Shape 6">
            <a:extLst>
              <a:ext uri="{FF2B5EF4-FFF2-40B4-BE49-F238E27FC236}">
                <a16:creationId xmlns="" xmlns:a16="http://schemas.microsoft.com/office/drawing/2014/main" id="{4A1417C0-E9BD-4B84-A4F9-16C9F153B601}"/>
              </a:ext>
            </a:extLst>
          </p:cNvPr>
          <p:cNvSpPr/>
          <p:nvPr/>
        </p:nvSpPr>
        <p:spPr>
          <a:xfrm>
            <a:off x="3514987" y="612396"/>
            <a:ext cx="3489820" cy="5738070"/>
          </a:xfrm>
          <a:custGeom>
            <a:avLst/>
            <a:gdLst>
              <a:gd name="connsiteX0" fmla="*/ 327171 w 3489820"/>
              <a:gd name="connsiteY0" fmla="*/ 5738070 h 5738070"/>
              <a:gd name="connsiteX1" fmla="*/ 184558 w 3489820"/>
              <a:gd name="connsiteY1" fmla="*/ 5704514 h 5738070"/>
              <a:gd name="connsiteX2" fmla="*/ 25167 w 3489820"/>
              <a:gd name="connsiteY2" fmla="*/ 5612235 h 5738070"/>
              <a:gd name="connsiteX3" fmla="*/ 0 w 3489820"/>
              <a:gd name="connsiteY3" fmla="*/ 5528345 h 5738070"/>
              <a:gd name="connsiteX4" fmla="*/ 285226 w 3489820"/>
              <a:gd name="connsiteY4" fmla="*/ 5209564 h 5738070"/>
              <a:gd name="connsiteX5" fmla="*/ 461395 w 3489820"/>
              <a:gd name="connsiteY5" fmla="*/ 4932727 h 5738070"/>
              <a:gd name="connsiteX6" fmla="*/ 914400 w 3489820"/>
              <a:gd name="connsiteY6" fmla="*/ 4370665 h 5738070"/>
              <a:gd name="connsiteX7" fmla="*/ 1283516 w 3489820"/>
              <a:gd name="connsiteY7" fmla="*/ 3867325 h 5738070"/>
              <a:gd name="connsiteX8" fmla="*/ 1535185 w 3489820"/>
              <a:gd name="connsiteY8" fmla="*/ 3498210 h 5738070"/>
              <a:gd name="connsiteX9" fmla="*/ 1686187 w 3489820"/>
              <a:gd name="connsiteY9" fmla="*/ 3305263 h 5738070"/>
              <a:gd name="connsiteX10" fmla="*/ 1719743 w 3489820"/>
              <a:gd name="connsiteY10" fmla="*/ 3070371 h 5738070"/>
              <a:gd name="connsiteX11" fmla="*/ 1744910 w 3489820"/>
              <a:gd name="connsiteY11" fmla="*/ 2969703 h 5738070"/>
              <a:gd name="connsiteX12" fmla="*/ 1828800 w 3489820"/>
              <a:gd name="connsiteY12" fmla="*/ 2759978 h 5738070"/>
              <a:gd name="connsiteX13" fmla="*/ 2013358 w 3489820"/>
              <a:gd name="connsiteY13" fmla="*/ 2575421 h 5738070"/>
              <a:gd name="connsiteX14" fmla="*/ 2164360 w 3489820"/>
              <a:gd name="connsiteY14" fmla="*/ 2348918 h 5738070"/>
              <a:gd name="connsiteX15" fmla="*/ 2214694 w 3489820"/>
              <a:gd name="connsiteY15" fmla="*/ 2155971 h 5738070"/>
              <a:gd name="connsiteX16" fmla="*/ 2315362 w 3489820"/>
              <a:gd name="connsiteY16" fmla="*/ 1912690 h 5738070"/>
              <a:gd name="connsiteX17" fmla="*/ 2457974 w 3489820"/>
              <a:gd name="connsiteY17" fmla="*/ 1744910 h 5738070"/>
              <a:gd name="connsiteX18" fmla="*/ 2583809 w 3489820"/>
              <a:gd name="connsiteY18" fmla="*/ 1585520 h 5738070"/>
              <a:gd name="connsiteX19" fmla="*/ 2416030 w 3489820"/>
              <a:gd name="connsiteY19" fmla="*/ 1409351 h 5738070"/>
              <a:gd name="connsiteX20" fmla="*/ 2298584 w 3489820"/>
              <a:gd name="connsiteY20" fmla="*/ 1333850 h 5738070"/>
              <a:gd name="connsiteX21" fmla="*/ 2273417 w 3489820"/>
              <a:gd name="connsiteY21" fmla="*/ 1283516 h 5738070"/>
              <a:gd name="connsiteX22" fmla="*/ 2407641 w 3489820"/>
              <a:gd name="connsiteY22" fmla="*/ 1233182 h 5738070"/>
              <a:gd name="connsiteX23" fmla="*/ 2474752 w 3489820"/>
              <a:gd name="connsiteY23" fmla="*/ 1090569 h 5738070"/>
              <a:gd name="connsiteX24" fmla="*/ 2634143 w 3489820"/>
              <a:gd name="connsiteY24" fmla="*/ 847288 h 5738070"/>
              <a:gd name="connsiteX25" fmla="*/ 2734811 w 3489820"/>
              <a:gd name="connsiteY25" fmla="*/ 704676 h 5738070"/>
              <a:gd name="connsiteX26" fmla="*/ 2827090 w 3489820"/>
              <a:gd name="connsiteY26" fmla="*/ 520118 h 5738070"/>
              <a:gd name="connsiteX27" fmla="*/ 2877424 w 3489820"/>
              <a:gd name="connsiteY27" fmla="*/ 461395 h 5738070"/>
              <a:gd name="connsiteX28" fmla="*/ 2877424 w 3489820"/>
              <a:gd name="connsiteY28" fmla="*/ 461395 h 5738070"/>
              <a:gd name="connsiteX29" fmla="*/ 2986481 w 3489820"/>
              <a:gd name="connsiteY29" fmla="*/ 369116 h 5738070"/>
              <a:gd name="connsiteX30" fmla="*/ 3036815 w 3489820"/>
              <a:gd name="connsiteY30" fmla="*/ 251670 h 5738070"/>
              <a:gd name="connsiteX31" fmla="*/ 3137483 w 3489820"/>
              <a:gd name="connsiteY31" fmla="*/ 100668 h 5738070"/>
              <a:gd name="connsiteX32" fmla="*/ 3380763 w 3489820"/>
              <a:gd name="connsiteY32" fmla="*/ 33556 h 5738070"/>
              <a:gd name="connsiteX33" fmla="*/ 3489820 w 3489820"/>
              <a:gd name="connsiteY33" fmla="*/ 0 h 5738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489820" h="5738070">
                <a:moveTo>
                  <a:pt x="327171" y="5738070"/>
                </a:moveTo>
                <a:lnTo>
                  <a:pt x="184558" y="5704514"/>
                </a:lnTo>
                <a:lnTo>
                  <a:pt x="25167" y="5612235"/>
                </a:lnTo>
                <a:lnTo>
                  <a:pt x="0" y="5528345"/>
                </a:lnTo>
                <a:lnTo>
                  <a:pt x="285226" y="5209564"/>
                </a:lnTo>
                <a:lnTo>
                  <a:pt x="461395" y="4932727"/>
                </a:lnTo>
                <a:lnTo>
                  <a:pt x="914400" y="4370665"/>
                </a:lnTo>
                <a:lnTo>
                  <a:pt x="1283516" y="3867325"/>
                </a:lnTo>
                <a:lnTo>
                  <a:pt x="1535185" y="3498210"/>
                </a:lnTo>
                <a:lnTo>
                  <a:pt x="1686187" y="3305263"/>
                </a:lnTo>
                <a:lnTo>
                  <a:pt x="1719743" y="3070371"/>
                </a:lnTo>
                <a:lnTo>
                  <a:pt x="1744910" y="2969703"/>
                </a:lnTo>
                <a:lnTo>
                  <a:pt x="1828800" y="2759978"/>
                </a:lnTo>
                <a:lnTo>
                  <a:pt x="2013358" y="2575421"/>
                </a:lnTo>
                <a:lnTo>
                  <a:pt x="2164360" y="2348918"/>
                </a:lnTo>
                <a:lnTo>
                  <a:pt x="2214694" y="2155971"/>
                </a:lnTo>
                <a:lnTo>
                  <a:pt x="2315362" y="1912690"/>
                </a:lnTo>
                <a:lnTo>
                  <a:pt x="2457974" y="1744910"/>
                </a:lnTo>
                <a:lnTo>
                  <a:pt x="2583809" y="1585520"/>
                </a:lnTo>
                <a:lnTo>
                  <a:pt x="2416030" y="1409351"/>
                </a:lnTo>
                <a:lnTo>
                  <a:pt x="2298584" y="1333850"/>
                </a:lnTo>
                <a:lnTo>
                  <a:pt x="2273417" y="1283516"/>
                </a:lnTo>
                <a:lnTo>
                  <a:pt x="2407641" y="1233182"/>
                </a:lnTo>
                <a:lnTo>
                  <a:pt x="2474752" y="1090569"/>
                </a:lnTo>
                <a:lnTo>
                  <a:pt x="2634143" y="847288"/>
                </a:lnTo>
                <a:lnTo>
                  <a:pt x="2734811" y="704676"/>
                </a:lnTo>
                <a:lnTo>
                  <a:pt x="2827090" y="520118"/>
                </a:lnTo>
                <a:lnTo>
                  <a:pt x="2877424" y="461395"/>
                </a:lnTo>
                <a:lnTo>
                  <a:pt x="2877424" y="461395"/>
                </a:lnTo>
                <a:lnTo>
                  <a:pt x="2986481" y="369116"/>
                </a:lnTo>
                <a:lnTo>
                  <a:pt x="3036815" y="251670"/>
                </a:lnTo>
                <a:lnTo>
                  <a:pt x="3137483" y="100668"/>
                </a:lnTo>
                <a:lnTo>
                  <a:pt x="3380763" y="33556"/>
                </a:lnTo>
                <a:lnTo>
                  <a:pt x="3489820" y="0"/>
                </a:lnTo>
              </a:path>
            </a:pathLst>
          </a:custGeom>
          <a:noFill/>
          <a:ln w="476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Triangle 7">
            <a:extLst>
              <a:ext uri="{FF2B5EF4-FFF2-40B4-BE49-F238E27FC236}">
                <a16:creationId xmlns="" xmlns:a16="http://schemas.microsoft.com/office/drawing/2014/main" id="{750562C4-485F-4460-9B7E-D4DA7A3130E6}"/>
              </a:ext>
            </a:extLst>
          </p:cNvPr>
          <p:cNvSpPr/>
          <p:nvPr/>
        </p:nvSpPr>
        <p:spPr>
          <a:xfrm>
            <a:off x="7004807" y="302004"/>
            <a:ext cx="385894" cy="310392"/>
          </a:xfrm>
          <a:prstGeom prst="rt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tar: 4 Points 8">
            <a:extLst>
              <a:ext uri="{FF2B5EF4-FFF2-40B4-BE49-F238E27FC236}">
                <a16:creationId xmlns="" xmlns:a16="http://schemas.microsoft.com/office/drawing/2014/main" id="{DE7FE2B4-9D8E-4E5E-B129-5A2DA9294283}"/>
              </a:ext>
            </a:extLst>
          </p:cNvPr>
          <p:cNvSpPr/>
          <p:nvPr/>
        </p:nvSpPr>
        <p:spPr>
          <a:xfrm>
            <a:off x="3640260" y="6245604"/>
            <a:ext cx="277399" cy="241184"/>
          </a:xfrm>
          <a:prstGeom prst="star4">
            <a:avLst>
              <a:gd name="adj" fmla="val 43269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816215" y="3158265"/>
            <a:ext cx="2763078" cy="92333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Entire storm water system drainage route from source to Willard Beach discharge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021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C0C75821-11EB-4157-AFED-EC75AC039B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369" y="1282"/>
            <a:ext cx="9143980" cy="6856718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6" name="Freeform: Shape 5">
            <a:extLst>
              <a:ext uri="{FF2B5EF4-FFF2-40B4-BE49-F238E27FC236}">
                <a16:creationId xmlns="" xmlns:a16="http://schemas.microsoft.com/office/drawing/2014/main" id="{9752DFAE-E9FE-450D-A633-58A0E56075F4}"/>
              </a:ext>
            </a:extLst>
          </p:cNvPr>
          <p:cNvSpPr/>
          <p:nvPr/>
        </p:nvSpPr>
        <p:spPr>
          <a:xfrm>
            <a:off x="8389" y="1661020"/>
            <a:ext cx="9144000" cy="3951215"/>
          </a:xfrm>
          <a:custGeom>
            <a:avLst/>
            <a:gdLst>
              <a:gd name="connsiteX0" fmla="*/ 9144000 w 9144000"/>
              <a:gd name="connsiteY0" fmla="*/ 151002 h 3951215"/>
              <a:gd name="connsiteX1" fmla="*/ 9043332 w 9144000"/>
              <a:gd name="connsiteY1" fmla="*/ 251670 h 3951215"/>
              <a:gd name="connsiteX2" fmla="*/ 8875552 w 9144000"/>
              <a:gd name="connsiteY2" fmla="*/ 109057 h 3951215"/>
              <a:gd name="connsiteX3" fmla="*/ 8858774 w 9144000"/>
              <a:gd name="connsiteY3" fmla="*/ 0 h 3951215"/>
              <a:gd name="connsiteX4" fmla="*/ 8909108 w 9144000"/>
              <a:gd name="connsiteY4" fmla="*/ 134224 h 3951215"/>
              <a:gd name="connsiteX5" fmla="*/ 8934275 w 9144000"/>
              <a:gd name="connsiteY5" fmla="*/ 234892 h 3951215"/>
              <a:gd name="connsiteX6" fmla="*/ 9085277 w 9144000"/>
              <a:gd name="connsiteY6" fmla="*/ 511729 h 3951215"/>
              <a:gd name="connsiteX7" fmla="*/ 9026554 w 9144000"/>
              <a:gd name="connsiteY7" fmla="*/ 822121 h 3951215"/>
              <a:gd name="connsiteX8" fmla="*/ 8791662 w 9144000"/>
              <a:gd name="connsiteY8" fmla="*/ 964734 h 3951215"/>
              <a:gd name="connsiteX9" fmla="*/ 4932727 w 9144000"/>
              <a:gd name="connsiteY9" fmla="*/ 2172749 h 3951215"/>
              <a:gd name="connsiteX10" fmla="*/ 4194495 w 9144000"/>
              <a:gd name="connsiteY10" fmla="*/ 2306973 h 3951215"/>
              <a:gd name="connsiteX11" fmla="*/ 3095538 w 9144000"/>
              <a:gd name="connsiteY11" fmla="*/ 2701255 h 3951215"/>
              <a:gd name="connsiteX12" fmla="*/ 260059 w 9144000"/>
              <a:gd name="connsiteY12" fmla="*/ 3724712 h 3951215"/>
              <a:gd name="connsiteX13" fmla="*/ 0 w 9144000"/>
              <a:gd name="connsiteY13" fmla="*/ 3951215 h 3951215"/>
              <a:gd name="connsiteX14" fmla="*/ 25167 w 9144000"/>
              <a:gd name="connsiteY14" fmla="*/ 3926048 h 3951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44000" h="3951215">
                <a:moveTo>
                  <a:pt x="9144000" y="151002"/>
                </a:moveTo>
                <a:lnTo>
                  <a:pt x="9043332" y="251670"/>
                </a:lnTo>
                <a:lnTo>
                  <a:pt x="8875552" y="109057"/>
                </a:lnTo>
                <a:lnTo>
                  <a:pt x="8858774" y="0"/>
                </a:lnTo>
                <a:lnTo>
                  <a:pt x="8909108" y="134224"/>
                </a:lnTo>
                <a:lnTo>
                  <a:pt x="8934275" y="234892"/>
                </a:lnTo>
                <a:lnTo>
                  <a:pt x="9085277" y="511729"/>
                </a:lnTo>
                <a:lnTo>
                  <a:pt x="9026554" y="822121"/>
                </a:lnTo>
                <a:lnTo>
                  <a:pt x="8791662" y="964734"/>
                </a:lnTo>
                <a:lnTo>
                  <a:pt x="4932727" y="2172749"/>
                </a:lnTo>
                <a:lnTo>
                  <a:pt x="4194495" y="2306973"/>
                </a:lnTo>
                <a:lnTo>
                  <a:pt x="3095538" y="2701255"/>
                </a:lnTo>
                <a:lnTo>
                  <a:pt x="260059" y="3724712"/>
                </a:lnTo>
                <a:lnTo>
                  <a:pt x="0" y="3951215"/>
                </a:lnTo>
                <a:lnTo>
                  <a:pt x="25167" y="3926048"/>
                </a:lnTo>
              </a:path>
            </a:pathLst>
          </a:custGeom>
          <a:noFill/>
          <a:ln w="349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tar: 4 Points 6">
            <a:extLst>
              <a:ext uri="{FF2B5EF4-FFF2-40B4-BE49-F238E27FC236}">
                <a16:creationId xmlns="" xmlns:a16="http://schemas.microsoft.com/office/drawing/2014/main" id="{BF004B9B-64EE-443E-B361-BC4F2B791CF9}"/>
              </a:ext>
            </a:extLst>
          </p:cNvPr>
          <p:cNvSpPr/>
          <p:nvPr/>
        </p:nvSpPr>
        <p:spPr>
          <a:xfrm>
            <a:off x="8774885" y="1539379"/>
            <a:ext cx="151001" cy="167780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DFD0BA9-7D1D-4F8F-B86B-4AB37C134A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4407" y="1001904"/>
            <a:ext cx="207282" cy="2438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EE576DCB-A30D-4A28-957E-E59C4749D3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4649" y="3736306"/>
            <a:ext cx="207282" cy="2438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0A7B0150-8FE2-4C89-89E1-CE9B05A7AB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6968" y="2915583"/>
            <a:ext cx="207282" cy="2438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58756681-449D-4D89-9D5C-93195ACDE7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8329" y="2363307"/>
            <a:ext cx="207282" cy="2438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E9DC4401-B60E-4112-B113-1D3FBD5A70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3508" y="4229858"/>
            <a:ext cx="207282" cy="2438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667A8B17-1C1F-4EAC-BA2B-12A8E4A473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313" y="5075049"/>
            <a:ext cx="207282" cy="2438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3BEED3DF-4268-4D9A-B41C-EBB2414458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369" y="5401640"/>
            <a:ext cx="207282" cy="24386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E9A01506-7B41-4AAA-90AB-81550EE573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466" y="5433829"/>
            <a:ext cx="219475" cy="20118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3571A8B3-2DD1-4BED-9263-163C22D392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545" y="5098774"/>
            <a:ext cx="219475" cy="2011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F67C17EC-CBEF-4C70-A99F-0455B38DB0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3508" y="4251195"/>
            <a:ext cx="219475" cy="20118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9722F9F7-C107-464C-9760-6CA6BC43B2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2456" y="3785607"/>
            <a:ext cx="219475" cy="20118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7185588F-E9B5-4063-B1E5-ACEEE2B5EB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0871" y="2944975"/>
            <a:ext cx="219475" cy="20118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CF0EAB6B-FBCB-4212-B9F1-C0281A670B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6411" y="1522676"/>
            <a:ext cx="219475" cy="20118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3BD80001-3897-48C6-B700-73538AF6C6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9357" y="2405983"/>
            <a:ext cx="219475" cy="20118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421969DD-7ED3-46DD-8D8B-54DBE5B398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214" y="1001904"/>
            <a:ext cx="219475" cy="20118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EA6E285D-4707-4C22-8804-96BC288434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901" y="0"/>
            <a:ext cx="2120103" cy="125304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AC68F358-9858-42BB-9008-DE35A8452C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94256" y="231600"/>
            <a:ext cx="400703" cy="367310"/>
          </a:xfrm>
          <a:prstGeom prst="rect">
            <a:avLst/>
          </a:prstGeom>
        </p:spPr>
      </p:pic>
      <p:sp>
        <p:nvSpPr>
          <p:cNvPr id="28" name="Arrow: Right 27">
            <a:extLst>
              <a:ext uri="{FF2B5EF4-FFF2-40B4-BE49-F238E27FC236}">
                <a16:creationId xmlns="" xmlns:a16="http://schemas.microsoft.com/office/drawing/2014/main" id="{B50E6298-3DE9-4401-99E9-E89A3AC3F731}"/>
              </a:ext>
            </a:extLst>
          </p:cNvPr>
          <p:cNvSpPr/>
          <p:nvPr/>
        </p:nvSpPr>
        <p:spPr>
          <a:xfrm rot="9851297">
            <a:off x="8006601" y="2684004"/>
            <a:ext cx="466773" cy="201185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64EC9312-C4A8-427B-B3F6-6079374878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328301">
            <a:off x="3489239" y="4005628"/>
            <a:ext cx="487722" cy="268247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8388" y="556758"/>
            <a:ext cx="2097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Manhole cover access points</a:t>
            </a:r>
          </a:p>
        </p:txBody>
      </p:sp>
    </p:spTree>
    <p:extLst>
      <p:ext uri="{BB962C8B-B14F-4D97-AF65-F5344CB8AC3E}">
        <p14:creationId xmlns:p14="http://schemas.microsoft.com/office/powerpoint/2010/main" val="3874718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10354</TotalTime>
  <Words>390</Words>
  <Application>Microsoft Macintosh PowerPoint</Application>
  <PresentationFormat>On-screen Show (4:3)</PresentationFormat>
  <Paragraphs>57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Hills Service Station / Willard Beach Spill 24-27Aug2021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Cleanup effort and product removed </vt:lpstr>
      <vt:lpstr>Lessons Learned</vt:lpstr>
      <vt:lpstr>Lessons Learned cont.</vt:lpstr>
      <vt:lpstr>Questions??</vt:lpstr>
    </vt:vector>
  </TitlesOfParts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Hills Service Center / Willard beach spill</dc:title>
  <dc:creator>Smith, Maxwell A</dc:creator>
  <cp:lastModifiedBy>Ryan Koroknay</cp:lastModifiedBy>
  <cp:revision>30</cp:revision>
  <dcterms:created xsi:type="dcterms:W3CDTF">2021-08-31T18:47:26Z</dcterms:created>
  <dcterms:modified xsi:type="dcterms:W3CDTF">2022-04-11T16:13:45Z</dcterms:modified>
</cp:coreProperties>
</file>