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92" r:id="rId10"/>
    <p:sldId id="290" r:id="rId11"/>
    <p:sldId id="264" r:id="rId12"/>
    <p:sldId id="265" r:id="rId13"/>
    <p:sldId id="266" r:id="rId14"/>
    <p:sldId id="268" r:id="rId15"/>
    <p:sldId id="269" r:id="rId16"/>
    <p:sldId id="288" r:id="rId17"/>
    <p:sldId id="270" r:id="rId18"/>
    <p:sldId id="271" r:id="rId19"/>
    <p:sldId id="272" r:id="rId20"/>
    <p:sldId id="273" r:id="rId21"/>
    <p:sldId id="274" r:id="rId22"/>
    <p:sldId id="275" r:id="rId23"/>
    <p:sldId id="276"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0129" autoAdjust="0"/>
  </p:normalViewPr>
  <p:slideViewPr>
    <p:cSldViewPr>
      <p:cViewPr varScale="1">
        <p:scale>
          <a:sx n="42" d="100"/>
          <a:sy n="42" d="100"/>
        </p:scale>
        <p:origin x="1356" y="32"/>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12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16154-DC08-48F1-93F4-820E1F2A99DE}" type="doc">
      <dgm:prSet loTypeId="urn:microsoft.com/office/officeart/2005/8/layout/radial5" loCatId="relationship" qsTypeId="urn:microsoft.com/office/officeart/2005/8/quickstyle/simple1" qsCatId="simple" csTypeId="urn:microsoft.com/office/officeart/2005/8/colors/accent1_1" csCatId="accent1" phldr="1"/>
      <dgm:spPr/>
      <dgm:t>
        <a:bodyPr/>
        <a:lstStyle/>
        <a:p>
          <a:endParaRPr lang="en-US"/>
        </a:p>
      </dgm:t>
    </dgm:pt>
    <dgm:pt modelId="{9D70D318-9733-470C-AF59-F4D266F36366}">
      <dgm:prSet phldrT="[Text]" custT="1"/>
      <dgm:spPr/>
      <dgm:t>
        <a:bodyPr/>
        <a:lstStyle/>
        <a:p>
          <a:r>
            <a:rPr lang="en-US" sz="2400" b="1" dirty="0"/>
            <a:t>Why Coordinate?</a:t>
          </a:r>
        </a:p>
      </dgm:t>
    </dgm:pt>
    <dgm:pt modelId="{57D8A6A3-8FB6-4F1A-AF47-C75F38C6E025}" type="parTrans" cxnId="{8455DF16-7EBA-4FA9-9A18-140729D82458}">
      <dgm:prSet/>
      <dgm:spPr/>
      <dgm:t>
        <a:bodyPr/>
        <a:lstStyle/>
        <a:p>
          <a:endParaRPr lang="en-US" sz="2800"/>
        </a:p>
      </dgm:t>
    </dgm:pt>
    <dgm:pt modelId="{03CC7E8D-FCF4-4B86-B0FD-21E3C2B9485B}" type="sibTrans" cxnId="{8455DF16-7EBA-4FA9-9A18-140729D82458}">
      <dgm:prSet/>
      <dgm:spPr/>
      <dgm:t>
        <a:bodyPr/>
        <a:lstStyle/>
        <a:p>
          <a:endParaRPr lang="en-US" sz="2800"/>
        </a:p>
      </dgm:t>
    </dgm:pt>
    <dgm:pt modelId="{4F8AC14B-8991-429B-9B47-29C3986CFD9C}">
      <dgm:prSet phldrT="[Text]" custT="1"/>
      <dgm:spPr/>
      <dgm:t>
        <a:bodyPr/>
        <a:lstStyle/>
        <a:p>
          <a:r>
            <a:rPr lang="en-US" sz="2400" dirty="0"/>
            <a:t>Health &amp; Safety</a:t>
          </a:r>
        </a:p>
      </dgm:t>
    </dgm:pt>
    <dgm:pt modelId="{7E893591-98CB-43BA-8567-F93378483133}" type="parTrans" cxnId="{186CB043-8BAA-422B-B8CA-7A360460EE1B}">
      <dgm:prSet custT="1"/>
      <dgm:spPr/>
      <dgm:t>
        <a:bodyPr/>
        <a:lstStyle/>
        <a:p>
          <a:endParaRPr lang="en-US" sz="2000"/>
        </a:p>
      </dgm:t>
    </dgm:pt>
    <dgm:pt modelId="{F4133460-1D0A-4255-AE1D-C7F061D85944}" type="sibTrans" cxnId="{186CB043-8BAA-422B-B8CA-7A360460EE1B}">
      <dgm:prSet/>
      <dgm:spPr/>
      <dgm:t>
        <a:bodyPr/>
        <a:lstStyle/>
        <a:p>
          <a:endParaRPr lang="en-US" sz="2800"/>
        </a:p>
      </dgm:t>
    </dgm:pt>
    <dgm:pt modelId="{4F5F3487-C846-42B8-AFFC-BFF58E3764B1}">
      <dgm:prSet phldrT="[Text]" custT="1"/>
      <dgm:spPr/>
      <dgm:t>
        <a:bodyPr/>
        <a:lstStyle/>
        <a:p>
          <a:r>
            <a:rPr lang="en-US" sz="2400" dirty="0"/>
            <a:t>Maximizes Efficiency</a:t>
          </a:r>
        </a:p>
      </dgm:t>
    </dgm:pt>
    <dgm:pt modelId="{D2FD340D-50A2-434A-8D6A-71FCBD4DAA1F}" type="parTrans" cxnId="{A76998BD-BA54-4B21-BD22-8FD885DEB179}">
      <dgm:prSet custT="1"/>
      <dgm:spPr/>
      <dgm:t>
        <a:bodyPr/>
        <a:lstStyle/>
        <a:p>
          <a:endParaRPr lang="en-US" sz="2000"/>
        </a:p>
      </dgm:t>
    </dgm:pt>
    <dgm:pt modelId="{E6868696-56C7-4E30-8473-D0D2C10D7501}" type="sibTrans" cxnId="{A76998BD-BA54-4B21-BD22-8FD885DEB179}">
      <dgm:prSet/>
      <dgm:spPr/>
      <dgm:t>
        <a:bodyPr/>
        <a:lstStyle/>
        <a:p>
          <a:endParaRPr lang="en-US" sz="2800"/>
        </a:p>
      </dgm:t>
    </dgm:pt>
    <dgm:pt modelId="{4ADAC97E-0359-4D3A-8D10-3590D7C84757}">
      <dgm:prSet phldrT="[Text]" custT="1"/>
      <dgm:spPr/>
      <dgm:t>
        <a:bodyPr/>
        <a:lstStyle/>
        <a:p>
          <a:r>
            <a:rPr lang="en-US" sz="2400" dirty="0"/>
            <a:t>Reduces Costs</a:t>
          </a:r>
        </a:p>
      </dgm:t>
    </dgm:pt>
    <dgm:pt modelId="{D4E3D779-762C-4F3C-888E-646BFB693A4C}" type="parTrans" cxnId="{A5CA86AB-18F2-4965-A5C1-46AF6ACFF830}">
      <dgm:prSet custT="1"/>
      <dgm:spPr/>
      <dgm:t>
        <a:bodyPr/>
        <a:lstStyle/>
        <a:p>
          <a:endParaRPr lang="en-US" sz="2000"/>
        </a:p>
      </dgm:t>
    </dgm:pt>
    <dgm:pt modelId="{D696EA9B-2298-40D4-8226-08CB83C223D9}" type="sibTrans" cxnId="{A5CA86AB-18F2-4965-A5C1-46AF6ACFF830}">
      <dgm:prSet/>
      <dgm:spPr/>
      <dgm:t>
        <a:bodyPr/>
        <a:lstStyle/>
        <a:p>
          <a:endParaRPr lang="en-US" sz="2800"/>
        </a:p>
      </dgm:t>
    </dgm:pt>
    <dgm:pt modelId="{EB1DAFD2-98E6-4F16-A2AB-320240586A99}">
      <dgm:prSet phldrT="[Text]" custT="1"/>
      <dgm:spPr/>
      <dgm:t>
        <a:bodyPr/>
        <a:lstStyle/>
        <a:p>
          <a:r>
            <a:rPr lang="en-US" sz="2400" dirty="0"/>
            <a:t>Improves Operational Awareness</a:t>
          </a:r>
        </a:p>
      </dgm:t>
    </dgm:pt>
    <dgm:pt modelId="{3C2B2B48-6EB9-4AF2-831D-B22FFD7C16BD}" type="parTrans" cxnId="{6B616F34-F6CB-4778-8C17-13941871FF96}">
      <dgm:prSet custT="1"/>
      <dgm:spPr/>
      <dgm:t>
        <a:bodyPr/>
        <a:lstStyle/>
        <a:p>
          <a:endParaRPr lang="en-US" sz="2000"/>
        </a:p>
      </dgm:t>
    </dgm:pt>
    <dgm:pt modelId="{56634417-3B4E-465D-A73A-4A45AF419FD3}" type="sibTrans" cxnId="{6B616F34-F6CB-4778-8C17-13941871FF96}">
      <dgm:prSet/>
      <dgm:spPr/>
      <dgm:t>
        <a:bodyPr/>
        <a:lstStyle/>
        <a:p>
          <a:endParaRPr lang="en-US" sz="2800"/>
        </a:p>
      </dgm:t>
    </dgm:pt>
    <dgm:pt modelId="{1CF760FD-3903-4139-845D-54717B13DE12}">
      <dgm:prSet custT="1"/>
      <dgm:spPr/>
      <dgm:t>
        <a:bodyPr/>
        <a:lstStyle/>
        <a:p>
          <a:r>
            <a:rPr lang="en-US" sz="2400" dirty="0"/>
            <a:t>Improves Data Quality &amp; Management</a:t>
          </a:r>
        </a:p>
      </dgm:t>
    </dgm:pt>
    <dgm:pt modelId="{9D643D27-D1B2-4E1D-803C-06756B188616}" type="parTrans" cxnId="{B9723133-FE01-4C8A-91FC-DAEFE2FE3FDB}">
      <dgm:prSet custT="1"/>
      <dgm:spPr/>
      <dgm:t>
        <a:bodyPr/>
        <a:lstStyle/>
        <a:p>
          <a:endParaRPr lang="en-US" sz="2000"/>
        </a:p>
      </dgm:t>
    </dgm:pt>
    <dgm:pt modelId="{7D16CFD8-4BC6-427A-8D09-4EDC66BDD795}" type="sibTrans" cxnId="{B9723133-FE01-4C8A-91FC-DAEFE2FE3FDB}">
      <dgm:prSet/>
      <dgm:spPr/>
      <dgm:t>
        <a:bodyPr/>
        <a:lstStyle/>
        <a:p>
          <a:endParaRPr lang="en-US" sz="2800"/>
        </a:p>
      </dgm:t>
    </dgm:pt>
    <dgm:pt modelId="{67E1AC12-594F-4554-9121-04BDB6CDBCDC}">
      <dgm:prSet custT="1"/>
      <dgm:spPr/>
      <dgm:t>
        <a:bodyPr/>
        <a:lstStyle/>
        <a:p>
          <a:r>
            <a:rPr lang="en-US" sz="2400" dirty="0"/>
            <a:t>Natural Resource Protection</a:t>
          </a:r>
        </a:p>
      </dgm:t>
    </dgm:pt>
    <dgm:pt modelId="{C933A861-1C82-469A-B99C-D301836A69EC}" type="parTrans" cxnId="{6CFF6932-0553-4A9F-8FBB-F66A21163582}">
      <dgm:prSet custT="1"/>
      <dgm:spPr/>
      <dgm:t>
        <a:bodyPr/>
        <a:lstStyle/>
        <a:p>
          <a:endParaRPr lang="en-US" sz="2000"/>
        </a:p>
      </dgm:t>
    </dgm:pt>
    <dgm:pt modelId="{EC3FBEB6-9114-4C9C-8E4E-24CA84A258B5}" type="sibTrans" cxnId="{6CFF6932-0553-4A9F-8FBB-F66A21163582}">
      <dgm:prSet/>
      <dgm:spPr/>
      <dgm:t>
        <a:bodyPr/>
        <a:lstStyle/>
        <a:p>
          <a:endParaRPr lang="en-US" sz="2800"/>
        </a:p>
      </dgm:t>
    </dgm:pt>
    <dgm:pt modelId="{B5523DD2-3A1E-4252-A853-CD28A840A690}" type="pres">
      <dgm:prSet presAssocID="{CA916154-DC08-48F1-93F4-820E1F2A99DE}" presName="Name0" presStyleCnt="0">
        <dgm:presLayoutVars>
          <dgm:chMax val="1"/>
          <dgm:dir/>
          <dgm:animLvl val="ctr"/>
          <dgm:resizeHandles val="exact"/>
        </dgm:presLayoutVars>
      </dgm:prSet>
      <dgm:spPr/>
    </dgm:pt>
    <dgm:pt modelId="{DC2B43AA-8EBD-4D3B-85D8-A4CE10C35898}" type="pres">
      <dgm:prSet presAssocID="{9D70D318-9733-470C-AF59-F4D266F36366}" presName="centerShape" presStyleLbl="node0" presStyleIdx="0" presStyleCnt="1" custScaleX="174779" custScaleY="133654"/>
      <dgm:spPr/>
    </dgm:pt>
    <dgm:pt modelId="{31475BD7-2B1B-4C4B-9F32-78792B9FF125}" type="pres">
      <dgm:prSet presAssocID="{7E893591-98CB-43BA-8567-F93378483133}" presName="parTrans" presStyleLbl="sibTrans2D1" presStyleIdx="0" presStyleCnt="6"/>
      <dgm:spPr/>
    </dgm:pt>
    <dgm:pt modelId="{94900CDE-FBC9-4445-A5FA-22F59B8D4BF8}" type="pres">
      <dgm:prSet presAssocID="{7E893591-98CB-43BA-8567-F93378483133}" presName="connectorText" presStyleLbl="sibTrans2D1" presStyleIdx="0" presStyleCnt="6"/>
      <dgm:spPr/>
    </dgm:pt>
    <dgm:pt modelId="{89DF9F73-AB85-4A97-91D6-6B5551B4837F}" type="pres">
      <dgm:prSet presAssocID="{4F8AC14B-8991-429B-9B47-29C3986CFD9C}" presName="node" presStyleLbl="node1" presStyleIdx="0" presStyleCnt="6" custScaleX="205886" custRadScaleRad="100135" custRadScaleInc="-359">
        <dgm:presLayoutVars>
          <dgm:bulletEnabled val="1"/>
        </dgm:presLayoutVars>
      </dgm:prSet>
      <dgm:spPr/>
    </dgm:pt>
    <dgm:pt modelId="{EDE203E6-9739-4BC3-9B64-0429BD01A60D}" type="pres">
      <dgm:prSet presAssocID="{D2FD340D-50A2-434A-8D6A-71FCBD4DAA1F}" presName="parTrans" presStyleLbl="sibTrans2D1" presStyleIdx="1" presStyleCnt="6"/>
      <dgm:spPr/>
    </dgm:pt>
    <dgm:pt modelId="{CADE6152-F07C-46FC-B094-1F08B6DB8E5B}" type="pres">
      <dgm:prSet presAssocID="{D2FD340D-50A2-434A-8D6A-71FCBD4DAA1F}" presName="connectorText" presStyleLbl="sibTrans2D1" presStyleIdx="1" presStyleCnt="6"/>
      <dgm:spPr/>
    </dgm:pt>
    <dgm:pt modelId="{675B05F7-110E-41FE-96C2-80BB4056BFE6}" type="pres">
      <dgm:prSet presAssocID="{4F5F3487-C846-42B8-AFFC-BFF58E3764B1}" presName="node" presStyleLbl="node1" presStyleIdx="1" presStyleCnt="6" custScaleX="192462" custRadScaleRad="145111" custRadScaleInc="39695">
        <dgm:presLayoutVars>
          <dgm:bulletEnabled val="1"/>
        </dgm:presLayoutVars>
      </dgm:prSet>
      <dgm:spPr/>
    </dgm:pt>
    <dgm:pt modelId="{5C0D03D9-BBD5-4C6D-B61E-E2AE1B71BB99}" type="pres">
      <dgm:prSet presAssocID="{D4E3D779-762C-4F3C-888E-646BFB693A4C}" presName="parTrans" presStyleLbl="sibTrans2D1" presStyleIdx="2" presStyleCnt="6"/>
      <dgm:spPr/>
    </dgm:pt>
    <dgm:pt modelId="{BC770FAF-0A9E-487F-8DFB-8A51FB526FE3}" type="pres">
      <dgm:prSet presAssocID="{D4E3D779-762C-4F3C-888E-646BFB693A4C}" presName="connectorText" presStyleLbl="sibTrans2D1" presStyleIdx="2" presStyleCnt="6"/>
      <dgm:spPr/>
    </dgm:pt>
    <dgm:pt modelId="{670C6DBC-E89E-4FDA-A28F-3EEE7E83F732}" type="pres">
      <dgm:prSet presAssocID="{4ADAC97E-0359-4D3A-8D10-3590D7C84757}" presName="node" presStyleLbl="node1" presStyleIdx="2" presStyleCnt="6" custScaleX="199054" custRadScaleRad="146156" custRadScaleInc="-47893">
        <dgm:presLayoutVars>
          <dgm:bulletEnabled val="1"/>
        </dgm:presLayoutVars>
      </dgm:prSet>
      <dgm:spPr/>
    </dgm:pt>
    <dgm:pt modelId="{041C95D5-8486-4690-8DB8-A43BBA8AD46A}" type="pres">
      <dgm:prSet presAssocID="{9D643D27-D1B2-4E1D-803C-06756B188616}" presName="parTrans" presStyleLbl="sibTrans2D1" presStyleIdx="3" presStyleCnt="6"/>
      <dgm:spPr/>
    </dgm:pt>
    <dgm:pt modelId="{D4606DD9-1DF9-44DF-88A3-FD18E662785C}" type="pres">
      <dgm:prSet presAssocID="{9D643D27-D1B2-4E1D-803C-06756B188616}" presName="connectorText" presStyleLbl="sibTrans2D1" presStyleIdx="3" presStyleCnt="6"/>
      <dgm:spPr/>
    </dgm:pt>
    <dgm:pt modelId="{BC3B70D3-2A30-4B1E-904E-64FA89F5D7A1}" type="pres">
      <dgm:prSet presAssocID="{1CF760FD-3903-4139-845D-54717B13DE12}" presName="node" presStyleLbl="node1" presStyleIdx="3" presStyleCnt="6" custScaleX="204008" custRadScaleRad="101843" custRadScaleInc="-5628">
        <dgm:presLayoutVars>
          <dgm:bulletEnabled val="1"/>
        </dgm:presLayoutVars>
      </dgm:prSet>
      <dgm:spPr/>
    </dgm:pt>
    <dgm:pt modelId="{3C3D1AB7-D4E0-4F71-8F70-F3A29665A78D}" type="pres">
      <dgm:prSet presAssocID="{C933A861-1C82-469A-B99C-D301836A69EC}" presName="parTrans" presStyleLbl="sibTrans2D1" presStyleIdx="4" presStyleCnt="6"/>
      <dgm:spPr/>
    </dgm:pt>
    <dgm:pt modelId="{CDBD1B4D-7D2D-471E-95B7-DEC7DC53A172}" type="pres">
      <dgm:prSet presAssocID="{C933A861-1C82-469A-B99C-D301836A69EC}" presName="connectorText" presStyleLbl="sibTrans2D1" presStyleIdx="4" presStyleCnt="6"/>
      <dgm:spPr/>
    </dgm:pt>
    <dgm:pt modelId="{911664FB-B04C-4B51-A7AD-3432E403A378}" type="pres">
      <dgm:prSet presAssocID="{67E1AC12-594F-4554-9121-04BDB6CDBCDC}" presName="node" presStyleLbl="node1" presStyleIdx="4" presStyleCnt="6" custScaleX="197967" custRadScaleRad="142861" custRadScaleInc="36363">
        <dgm:presLayoutVars>
          <dgm:bulletEnabled val="1"/>
        </dgm:presLayoutVars>
      </dgm:prSet>
      <dgm:spPr/>
    </dgm:pt>
    <dgm:pt modelId="{4F5A3A7D-235A-430E-92DE-10383EE9BC76}" type="pres">
      <dgm:prSet presAssocID="{3C2B2B48-6EB9-4AF2-831D-B22FFD7C16BD}" presName="parTrans" presStyleLbl="sibTrans2D1" presStyleIdx="5" presStyleCnt="6"/>
      <dgm:spPr/>
    </dgm:pt>
    <dgm:pt modelId="{5082BF64-E01D-46B6-8204-755E16862023}" type="pres">
      <dgm:prSet presAssocID="{3C2B2B48-6EB9-4AF2-831D-B22FFD7C16BD}" presName="connectorText" presStyleLbl="sibTrans2D1" presStyleIdx="5" presStyleCnt="6"/>
      <dgm:spPr/>
    </dgm:pt>
    <dgm:pt modelId="{4D3060DE-FCF2-417D-B4CC-21CAE0C2E3B7}" type="pres">
      <dgm:prSet presAssocID="{EB1DAFD2-98E6-4F16-A2AB-320240586A99}" presName="node" presStyleLbl="node1" presStyleIdx="5" presStyleCnt="6" custScaleX="199582" custRadScaleRad="141778" custRadScaleInc="-38226">
        <dgm:presLayoutVars>
          <dgm:bulletEnabled val="1"/>
        </dgm:presLayoutVars>
      </dgm:prSet>
      <dgm:spPr/>
    </dgm:pt>
  </dgm:ptLst>
  <dgm:cxnLst>
    <dgm:cxn modelId="{E0051E04-525D-439A-B850-E872F1F52AB2}" type="presOf" srcId="{1CF760FD-3903-4139-845D-54717B13DE12}" destId="{BC3B70D3-2A30-4B1E-904E-64FA89F5D7A1}" srcOrd="0" destOrd="0" presId="urn:microsoft.com/office/officeart/2005/8/layout/radial5"/>
    <dgm:cxn modelId="{8455DF16-7EBA-4FA9-9A18-140729D82458}" srcId="{CA916154-DC08-48F1-93F4-820E1F2A99DE}" destId="{9D70D318-9733-470C-AF59-F4D266F36366}" srcOrd="0" destOrd="0" parTransId="{57D8A6A3-8FB6-4F1A-AF47-C75F38C6E025}" sibTransId="{03CC7E8D-FCF4-4B86-B0FD-21E3C2B9485B}"/>
    <dgm:cxn modelId="{6CFF6932-0553-4A9F-8FBB-F66A21163582}" srcId="{9D70D318-9733-470C-AF59-F4D266F36366}" destId="{67E1AC12-594F-4554-9121-04BDB6CDBCDC}" srcOrd="4" destOrd="0" parTransId="{C933A861-1C82-469A-B99C-D301836A69EC}" sibTransId="{EC3FBEB6-9114-4C9C-8E4E-24CA84A258B5}"/>
    <dgm:cxn modelId="{B9723133-FE01-4C8A-91FC-DAEFE2FE3FDB}" srcId="{9D70D318-9733-470C-AF59-F4D266F36366}" destId="{1CF760FD-3903-4139-845D-54717B13DE12}" srcOrd="3" destOrd="0" parTransId="{9D643D27-D1B2-4E1D-803C-06756B188616}" sibTransId="{7D16CFD8-4BC6-427A-8D09-4EDC66BDD795}"/>
    <dgm:cxn modelId="{6B616F34-F6CB-4778-8C17-13941871FF96}" srcId="{9D70D318-9733-470C-AF59-F4D266F36366}" destId="{EB1DAFD2-98E6-4F16-A2AB-320240586A99}" srcOrd="5" destOrd="0" parTransId="{3C2B2B48-6EB9-4AF2-831D-B22FFD7C16BD}" sibTransId="{56634417-3B4E-465D-A73A-4A45AF419FD3}"/>
    <dgm:cxn modelId="{6159C437-1994-41EC-B824-499CB45B1C2D}" type="presOf" srcId="{9D643D27-D1B2-4E1D-803C-06756B188616}" destId="{041C95D5-8486-4690-8DB8-A43BBA8AD46A}" srcOrd="0" destOrd="0" presId="urn:microsoft.com/office/officeart/2005/8/layout/radial5"/>
    <dgm:cxn modelId="{482A1440-519E-4A03-A291-4CA268AFD398}" type="presOf" srcId="{3C2B2B48-6EB9-4AF2-831D-B22FFD7C16BD}" destId="{4F5A3A7D-235A-430E-92DE-10383EE9BC76}" srcOrd="0" destOrd="0" presId="urn:microsoft.com/office/officeart/2005/8/layout/radial5"/>
    <dgm:cxn modelId="{D1A1A35D-43BB-4800-8193-3E511C200F9F}" type="presOf" srcId="{4F5F3487-C846-42B8-AFFC-BFF58E3764B1}" destId="{675B05F7-110E-41FE-96C2-80BB4056BFE6}" srcOrd="0" destOrd="0" presId="urn:microsoft.com/office/officeart/2005/8/layout/radial5"/>
    <dgm:cxn modelId="{186CB043-8BAA-422B-B8CA-7A360460EE1B}" srcId="{9D70D318-9733-470C-AF59-F4D266F36366}" destId="{4F8AC14B-8991-429B-9B47-29C3986CFD9C}" srcOrd="0" destOrd="0" parTransId="{7E893591-98CB-43BA-8567-F93378483133}" sibTransId="{F4133460-1D0A-4255-AE1D-C7F061D85944}"/>
    <dgm:cxn modelId="{E589E363-0E45-4F81-9B6D-B931E63F5B90}" type="presOf" srcId="{C933A861-1C82-469A-B99C-D301836A69EC}" destId="{3C3D1AB7-D4E0-4F71-8F70-F3A29665A78D}" srcOrd="0" destOrd="0" presId="urn:microsoft.com/office/officeart/2005/8/layout/radial5"/>
    <dgm:cxn modelId="{EA232949-E6F6-45C8-BA33-49EAB0518A10}" type="presOf" srcId="{D2FD340D-50A2-434A-8D6A-71FCBD4DAA1F}" destId="{CADE6152-F07C-46FC-B094-1F08B6DB8E5B}" srcOrd="1" destOrd="0" presId="urn:microsoft.com/office/officeart/2005/8/layout/radial5"/>
    <dgm:cxn modelId="{4980846A-BF4A-491C-AE9E-830CADB59540}" type="presOf" srcId="{7E893591-98CB-43BA-8567-F93378483133}" destId="{31475BD7-2B1B-4C4B-9F32-78792B9FF125}" srcOrd="0" destOrd="0" presId="urn:microsoft.com/office/officeart/2005/8/layout/radial5"/>
    <dgm:cxn modelId="{263B3E80-469B-4FB8-A3F1-B31E4ECBAF89}" type="presOf" srcId="{D4E3D779-762C-4F3C-888E-646BFB693A4C}" destId="{5C0D03D9-BBD5-4C6D-B61E-E2AE1B71BB99}" srcOrd="0" destOrd="0" presId="urn:microsoft.com/office/officeart/2005/8/layout/radial5"/>
    <dgm:cxn modelId="{9E164484-944E-4B6D-A741-3B1701E989B6}" type="presOf" srcId="{3C2B2B48-6EB9-4AF2-831D-B22FFD7C16BD}" destId="{5082BF64-E01D-46B6-8204-755E16862023}" srcOrd="1" destOrd="0" presId="urn:microsoft.com/office/officeart/2005/8/layout/radial5"/>
    <dgm:cxn modelId="{97E0C78D-5504-4A23-8971-F2338E218C4E}" type="presOf" srcId="{C933A861-1C82-469A-B99C-D301836A69EC}" destId="{CDBD1B4D-7D2D-471E-95B7-DEC7DC53A172}" srcOrd="1" destOrd="0" presId="urn:microsoft.com/office/officeart/2005/8/layout/radial5"/>
    <dgm:cxn modelId="{5C8CA193-7FDD-4770-897E-2F24E69B023E}" type="presOf" srcId="{D2FD340D-50A2-434A-8D6A-71FCBD4DAA1F}" destId="{EDE203E6-9739-4BC3-9B64-0429BD01A60D}" srcOrd="0" destOrd="0" presId="urn:microsoft.com/office/officeart/2005/8/layout/radial5"/>
    <dgm:cxn modelId="{63516DA1-7EC4-466C-B9BF-B969638E0237}" type="presOf" srcId="{9D643D27-D1B2-4E1D-803C-06756B188616}" destId="{D4606DD9-1DF9-44DF-88A3-FD18E662785C}" srcOrd="1" destOrd="0" presId="urn:microsoft.com/office/officeart/2005/8/layout/radial5"/>
    <dgm:cxn modelId="{36CB0BA3-4EAC-4E39-A923-31358666E634}" type="presOf" srcId="{7E893591-98CB-43BA-8567-F93378483133}" destId="{94900CDE-FBC9-4445-A5FA-22F59B8D4BF8}" srcOrd="1" destOrd="0" presId="urn:microsoft.com/office/officeart/2005/8/layout/radial5"/>
    <dgm:cxn modelId="{A5CA86AB-18F2-4965-A5C1-46AF6ACFF830}" srcId="{9D70D318-9733-470C-AF59-F4D266F36366}" destId="{4ADAC97E-0359-4D3A-8D10-3590D7C84757}" srcOrd="2" destOrd="0" parTransId="{D4E3D779-762C-4F3C-888E-646BFB693A4C}" sibTransId="{D696EA9B-2298-40D4-8226-08CB83C223D9}"/>
    <dgm:cxn modelId="{182D87AC-CF45-4B1D-9DA3-DD834529A6FF}" type="presOf" srcId="{D4E3D779-762C-4F3C-888E-646BFB693A4C}" destId="{BC770FAF-0A9E-487F-8DFB-8A51FB526FE3}" srcOrd="1" destOrd="0" presId="urn:microsoft.com/office/officeart/2005/8/layout/radial5"/>
    <dgm:cxn modelId="{A76998BD-BA54-4B21-BD22-8FD885DEB179}" srcId="{9D70D318-9733-470C-AF59-F4D266F36366}" destId="{4F5F3487-C846-42B8-AFFC-BFF58E3764B1}" srcOrd="1" destOrd="0" parTransId="{D2FD340D-50A2-434A-8D6A-71FCBD4DAA1F}" sibTransId="{E6868696-56C7-4E30-8473-D0D2C10D7501}"/>
    <dgm:cxn modelId="{ABD3D6C7-DE72-4614-984E-142F905BADF0}" type="presOf" srcId="{EB1DAFD2-98E6-4F16-A2AB-320240586A99}" destId="{4D3060DE-FCF2-417D-B4CC-21CAE0C2E3B7}" srcOrd="0" destOrd="0" presId="urn:microsoft.com/office/officeart/2005/8/layout/radial5"/>
    <dgm:cxn modelId="{78BC02CA-2A13-4F89-87DE-F5011A7408CB}" type="presOf" srcId="{4ADAC97E-0359-4D3A-8D10-3590D7C84757}" destId="{670C6DBC-E89E-4FDA-A28F-3EEE7E83F732}" srcOrd="0" destOrd="0" presId="urn:microsoft.com/office/officeart/2005/8/layout/radial5"/>
    <dgm:cxn modelId="{D40BBADF-B49D-45BF-91DD-2A0AE2FDDD03}" type="presOf" srcId="{CA916154-DC08-48F1-93F4-820E1F2A99DE}" destId="{B5523DD2-3A1E-4252-A853-CD28A840A690}" srcOrd="0" destOrd="0" presId="urn:microsoft.com/office/officeart/2005/8/layout/radial5"/>
    <dgm:cxn modelId="{B1E3FCE0-8791-4C12-942D-349B5F634511}" type="presOf" srcId="{4F8AC14B-8991-429B-9B47-29C3986CFD9C}" destId="{89DF9F73-AB85-4A97-91D6-6B5551B4837F}" srcOrd="0" destOrd="0" presId="urn:microsoft.com/office/officeart/2005/8/layout/radial5"/>
    <dgm:cxn modelId="{52CE3CED-78F4-4892-8C01-D07E7B2AB214}" type="presOf" srcId="{67E1AC12-594F-4554-9121-04BDB6CDBCDC}" destId="{911664FB-B04C-4B51-A7AD-3432E403A378}" srcOrd="0" destOrd="0" presId="urn:microsoft.com/office/officeart/2005/8/layout/radial5"/>
    <dgm:cxn modelId="{F274D5ED-80A8-44D3-8AFB-0FEA5CD1655E}" type="presOf" srcId="{9D70D318-9733-470C-AF59-F4D266F36366}" destId="{DC2B43AA-8EBD-4D3B-85D8-A4CE10C35898}" srcOrd="0" destOrd="0" presId="urn:microsoft.com/office/officeart/2005/8/layout/radial5"/>
    <dgm:cxn modelId="{5D775227-FF0B-4755-B398-0F0CE74B6057}" type="presParOf" srcId="{B5523DD2-3A1E-4252-A853-CD28A840A690}" destId="{DC2B43AA-8EBD-4D3B-85D8-A4CE10C35898}" srcOrd="0" destOrd="0" presId="urn:microsoft.com/office/officeart/2005/8/layout/radial5"/>
    <dgm:cxn modelId="{196BBD01-9C65-4C2E-8198-2FA81BDE10A4}" type="presParOf" srcId="{B5523DD2-3A1E-4252-A853-CD28A840A690}" destId="{31475BD7-2B1B-4C4B-9F32-78792B9FF125}" srcOrd="1" destOrd="0" presId="urn:microsoft.com/office/officeart/2005/8/layout/radial5"/>
    <dgm:cxn modelId="{54728937-DC12-4FD1-8010-47EFFC299042}" type="presParOf" srcId="{31475BD7-2B1B-4C4B-9F32-78792B9FF125}" destId="{94900CDE-FBC9-4445-A5FA-22F59B8D4BF8}" srcOrd="0" destOrd="0" presId="urn:microsoft.com/office/officeart/2005/8/layout/radial5"/>
    <dgm:cxn modelId="{7173792D-123A-4902-A4B4-764842717DFB}" type="presParOf" srcId="{B5523DD2-3A1E-4252-A853-CD28A840A690}" destId="{89DF9F73-AB85-4A97-91D6-6B5551B4837F}" srcOrd="2" destOrd="0" presId="urn:microsoft.com/office/officeart/2005/8/layout/radial5"/>
    <dgm:cxn modelId="{171A1914-8F95-41AB-A4BC-538A6F854EC0}" type="presParOf" srcId="{B5523DD2-3A1E-4252-A853-CD28A840A690}" destId="{EDE203E6-9739-4BC3-9B64-0429BD01A60D}" srcOrd="3" destOrd="0" presId="urn:microsoft.com/office/officeart/2005/8/layout/radial5"/>
    <dgm:cxn modelId="{621235A8-BE75-45BB-A967-8818AC052AB4}" type="presParOf" srcId="{EDE203E6-9739-4BC3-9B64-0429BD01A60D}" destId="{CADE6152-F07C-46FC-B094-1F08B6DB8E5B}" srcOrd="0" destOrd="0" presId="urn:microsoft.com/office/officeart/2005/8/layout/radial5"/>
    <dgm:cxn modelId="{96E25B95-EDA1-474E-B0FE-F2A469D43DB7}" type="presParOf" srcId="{B5523DD2-3A1E-4252-A853-CD28A840A690}" destId="{675B05F7-110E-41FE-96C2-80BB4056BFE6}" srcOrd="4" destOrd="0" presId="urn:microsoft.com/office/officeart/2005/8/layout/radial5"/>
    <dgm:cxn modelId="{8B003476-9381-4285-8492-38645178C92A}" type="presParOf" srcId="{B5523DD2-3A1E-4252-A853-CD28A840A690}" destId="{5C0D03D9-BBD5-4C6D-B61E-E2AE1B71BB99}" srcOrd="5" destOrd="0" presId="urn:microsoft.com/office/officeart/2005/8/layout/radial5"/>
    <dgm:cxn modelId="{088E2337-6A82-4BA6-B5CF-9785DA7032E8}" type="presParOf" srcId="{5C0D03D9-BBD5-4C6D-B61E-E2AE1B71BB99}" destId="{BC770FAF-0A9E-487F-8DFB-8A51FB526FE3}" srcOrd="0" destOrd="0" presId="urn:microsoft.com/office/officeart/2005/8/layout/radial5"/>
    <dgm:cxn modelId="{057789EE-57A9-42A8-AC0D-B20378142395}" type="presParOf" srcId="{B5523DD2-3A1E-4252-A853-CD28A840A690}" destId="{670C6DBC-E89E-4FDA-A28F-3EEE7E83F732}" srcOrd="6" destOrd="0" presId="urn:microsoft.com/office/officeart/2005/8/layout/radial5"/>
    <dgm:cxn modelId="{8DA9A369-C312-42C3-B6C9-2039814CDC79}" type="presParOf" srcId="{B5523DD2-3A1E-4252-A853-CD28A840A690}" destId="{041C95D5-8486-4690-8DB8-A43BBA8AD46A}" srcOrd="7" destOrd="0" presId="urn:microsoft.com/office/officeart/2005/8/layout/radial5"/>
    <dgm:cxn modelId="{CFC349D0-91F5-4542-9167-D481D4EB05BB}" type="presParOf" srcId="{041C95D5-8486-4690-8DB8-A43BBA8AD46A}" destId="{D4606DD9-1DF9-44DF-88A3-FD18E662785C}" srcOrd="0" destOrd="0" presId="urn:microsoft.com/office/officeart/2005/8/layout/radial5"/>
    <dgm:cxn modelId="{14DAD472-DA68-4C48-9BA2-3062C77A7B05}" type="presParOf" srcId="{B5523DD2-3A1E-4252-A853-CD28A840A690}" destId="{BC3B70D3-2A30-4B1E-904E-64FA89F5D7A1}" srcOrd="8" destOrd="0" presId="urn:microsoft.com/office/officeart/2005/8/layout/radial5"/>
    <dgm:cxn modelId="{3E6C73D3-D292-41D7-BCB6-15A6D3F5C005}" type="presParOf" srcId="{B5523DD2-3A1E-4252-A853-CD28A840A690}" destId="{3C3D1AB7-D4E0-4F71-8F70-F3A29665A78D}" srcOrd="9" destOrd="0" presId="urn:microsoft.com/office/officeart/2005/8/layout/radial5"/>
    <dgm:cxn modelId="{7EB3B7C4-D3F4-4DAB-94B1-80EDB4A2F2B7}" type="presParOf" srcId="{3C3D1AB7-D4E0-4F71-8F70-F3A29665A78D}" destId="{CDBD1B4D-7D2D-471E-95B7-DEC7DC53A172}" srcOrd="0" destOrd="0" presId="urn:microsoft.com/office/officeart/2005/8/layout/radial5"/>
    <dgm:cxn modelId="{EB39A5E2-B526-49F6-9403-DB7D3EE23E1A}" type="presParOf" srcId="{B5523DD2-3A1E-4252-A853-CD28A840A690}" destId="{911664FB-B04C-4B51-A7AD-3432E403A378}" srcOrd="10" destOrd="0" presId="urn:microsoft.com/office/officeart/2005/8/layout/radial5"/>
    <dgm:cxn modelId="{2C5B385A-CCCC-4363-A51D-7C3D79643CDB}" type="presParOf" srcId="{B5523DD2-3A1E-4252-A853-CD28A840A690}" destId="{4F5A3A7D-235A-430E-92DE-10383EE9BC76}" srcOrd="11" destOrd="0" presId="urn:microsoft.com/office/officeart/2005/8/layout/radial5"/>
    <dgm:cxn modelId="{9F2E2BB3-8538-45A4-A2BE-3996861B3DCF}" type="presParOf" srcId="{4F5A3A7D-235A-430E-92DE-10383EE9BC76}" destId="{5082BF64-E01D-46B6-8204-755E16862023}" srcOrd="0" destOrd="0" presId="urn:microsoft.com/office/officeart/2005/8/layout/radial5"/>
    <dgm:cxn modelId="{A1DBA8B9-8996-496E-B59E-57BDCC5184F2}" type="presParOf" srcId="{B5523DD2-3A1E-4252-A853-CD28A840A690}" destId="{4D3060DE-FCF2-417D-B4CC-21CAE0C2E3B7}"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B43AA-8EBD-4D3B-85D8-A4CE10C35898}">
      <dsp:nvSpPr>
        <dsp:cNvPr id="0" name=""/>
        <dsp:cNvSpPr/>
      </dsp:nvSpPr>
      <dsp:spPr>
        <a:xfrm>
          <a:off x="3278557" y="1828804"/>
          <a:ext cx="2590798" cy="1981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Why Coordinate?</a:t>
          </a:r>
        </a:p>
      </dsp:txBody>
      <dsp:txXfrm>
        <a:off x="3657971" y="2118943"/>
        <a:ext cx="1831970" cy="1400912"/>
      </dsp:txXfrm>
    </dsp:sp>
    <dsp:sp modelId="{31475BD7-2B1B-4C4B-9F32-78792B9FF125}">
      <dsp:nvSpPr>
        <dsp:cNvPr id="0" name=""/>
        <dsp:cNvSpPr/>
      </dsp:nvSpPr>
      <dsp:spPr>
        <a:xfrm rot="16193538">
          <a:off x="4479964" y="1408773"/>
          <a:ext cx="183628" cy="503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507560" y="1537115"/>
        <a:ext cx="128540" cy="302395"/>
      </dsp:txXfrm>
    </dsp:sp>
    <dsp:sp modelId="{89DF9F73-AB85-4A97-91D6-6B5551B4837F}">
      <dsp:nvSpPr>
        <dsp:cNvPr id="0" name=""/>
        <dsp:cNvSpPr/>
      </dsp:nvSpPr>
      <dsp:spPr>
        <a:xfrm>
          <a:off x="3044097" y="10"/>
          <a:ext cx="3051906" cy="14823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Health &amp; Safety</a:t>
          </a:r>
        </a:p>
      </dsp:txBody>
      <dsp:txXfrm>
        <a:off x="3491038" y="217092"/>
        <a:ext cx="2158024" cy="1048164"/>
      </dsp:txXfrm>
    </dsp:sp>
    <dsp:sp modelId="{EDE203E6-9739-4BC3-9B64-0429BD01A60D}">
      <dsp:nvSpPr>
        <dsp:cNvPr id="0" name=""/>
        <dsp:cNvSpPr/>
      </dsp:nvSpPr>
      <dsp:spPr>
        <a:xfrm rot="20514510">
          <a:off x="5860876" y="2104732"/>
          <a:ext cx="258675" cy="503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862794" y="2217579"/>
        <a:ext cx="181073" cy="302395"/>
      </dsp:txXfrm>
    </dsp:sp>
    <dsp:sp modelId="{675B05F7-110E-41FE-96C2-80BB4056BFE6}">
      <dsp:nvSpPr>
        <dsp:cNvPr id="0" name=""/>
        <dsp:cNvSpPr/>
      </dsp:nvSpPr>
      <dsp:spPr>
        <a:xfrm>
          <a:off x="6010279" y="1143004"/>
          <a:ext cx="2852918" cy="14823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Maximizes Efficiency</a:t>
          </a:r>
        </a:p>
      </dsp:txBody>
      <dsp:txXfrm>
        <a:off x="6428079" y="1360086"/>
        <a:ext cx="2017318" cy="1048164"/>
      </dsp:txXfrm>
    </dsp:sp>
    <dsp:sp modelId="{5C0D03D9-BBD5-4C6D-B61E-E2AE1B71BB99}">
      <dsp:nvSpPr>
        <dsp:cNvPr id="0" name=""/>
        <dsp:cNvSpPr/>
      </dsp:nvSpPr>
      <dsp:spPr>
        <a:xfrm rot="937926">
          <a:off x="5877710" y="2964218"/>
          <a:ext cx="228816" cy="503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878980" y="3055767"/>
        <a:ext cx="160171" cy="302395"/>
      </dsp:txXfrm>
    </dsp:sp>
    <dsp:sp modelId="{670C6DBC-E89E-4FDA-A28F-3EEE7E83F732}">
      <dsp:nvSpPr>
        <dsp:cNvPr id="0" name=""/>
        <dsp:cNvSpPr/>
      </dsp:nvSpPr>
      <dsp:spPr>
        <a:xfrm>
          <a:off x="6019802" y="2895603"/>
          <a:ext cx="2950633" cy="14823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Reduces Costs</a:t>
          </a:r>
        </a:p>
      </dsp:txBody>
      <dsp:txXfrm>
        <a:off x="6451912" y="3112685"/>
        <a:ext cx="2086413" cy="1048164"/>
      </dsp:txXfrm>
    </dsp:sp>
    <dsp:sp modelId="{041C95D5-8486-4690-8DB8-A43BBA8AD46A}">
      <dsp:nvSpPr>
        <dsp:cNvPr id="0" name=""/>
        <dsp:cNvSpPr/>
      </dsp:nvSpPr>
      <dsp:spPr>
        <a:xfrm rot="5297014">
          <a:off x="4516726" y="3725945"/>
          <a:ext cx="183895" cy="503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43484" y="3799171"/>
        <a:ext cx="128727" cy="302395"/>
      </dsp:txXfrm>
    </dsp:sp>
    <dsp:sp modelId="{BC3B70D3-2A30-4B1E-904E-64FA89F5D7A1}">
      <dsp:nvSpPr>
        <dsp:cNvPr id="0" name=""/>
        <dsp:cNvSpPr/>
      </dsp:nvSpPr>
      <dsp:spPr>
        <a:xfrm>
          <a:off x="3124199" y="4156471"/>
          <a:ext cx="3024067" cy="14823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Improves Data Quality &amp; Management</a:t>
          </a:r>
        </a:p>
      </dsp:txBody>
      <dsp:txXfrm>
        <a:off x="3567063" y="4373553"/>
        <a:ext cx="2138339" cy="1048164"/>
      </dsp:txXfrm>
    </dsp:sp>
    <dsp:sp modelId="{3C3D1AB7-D4E0-4F71-8F70-F3A29665A78D}">
      <dsp:nvSpPr>
        <dsp:cNvPr id="0" name=""/>
        <dsp:cNvSpPr/>
      </dsp:nvSpPr>
      <dsp:spPr>
        <a:xfrm rot="9654534">
          <a:off x="3078944" y="3044913"/>
          <a:ext cx="230708" cy="503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146253" y="3134392"/>
        <a:ext cx="161496" cy="302395"/>
      </dsp:txXfrm>
    </dsp:sp>
    <dsp:sp modelId="{911664FB-B04C-4B51-A7AD-3432E403A378}">
      <dsp:nvSpPr>
        <dsp:cNvPr id="0" name=""/>
        <dsp:cNvSpPr/>
      </dsp:nvSpPr>
      <dsp:spPr>
        <a:xfrm>
          <a:off x="304794" y="3047994"/>
          <a:ext cx="2934520" cy="14823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Natural Resource Protection</a:t>
          </a:r>
        </a:p>
      </dsp:txBody>
      <dsp:txXfrm>
        <a:off x="734545" y="3265076"/>
        <a:ext cx="2075018" cy="1048164"/>
      </dsp:txXfrm>
    </dsp:sp>
    <dsp:sp modelId="{4F5A3A7D-235A-430E-92DE-10383EE9BC76}">
      <dsp:nvSpPr>
        <dsp:cNvPr id="0" name=""/>
        <dsp:cNvSpPr/>
      </dsp:nvSpPr>
      <dsp:spPr>
        <a:xfrm rot="11911932">
          <a:off x="3101579" y="2108879"/>
          <a:ext cx="209093" cy="503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162681" y="2219646"/>
        <a:ext cx="146365" cy="302395"/>
      </dsp:txXfrm>
    </dsp:sp>
    <dsp:sp modelId="{4D3060DE-FCF2-417D-B4CC-21CAE0C2E3B7}">
      <dsp:nvSpPr>
        <dsp:cNvPr id="0" name=""/>
        <dsp:cNvSpPr/>
      </dsp:nvSpPr>
      <dsp:spPr>
        <a:xfrm>
          <a:off x="304810" y="1142999"/>
          <a:ext cx="2958460" cy="14823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Improves Operational Awareness</a:t>
          </a:r>
        </a:p>
      </dsp:txBody>
      <dsp:txXfrm>
        <a:off x="738066" y="1360081"/>
        <a:ext cx="2091948" cy="10481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281F6A-34B4-477D-B257-03FD786E2C4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E00EC09F-F851-41E3-B4C4-B91B8DE12B66}"/>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cs typeface="Arial" charset="0"/>
              </a:defRPr>
            </a:lvl1pPr>
          </a:lstStyle>
          <a:p>
            <a:pPr>
              <a:defRPr/>
            </a:pPr>
            <a:fld id="{5029A6E2-3C3D-49FF-94F7-33BF14E1C046}" type="datetimeFigureOut">
              <a:rPr lang="en-US"/>
              <a:pPr>
                <a:defRPr/>
              </a:pPr>
              <a:t>4/7/2022</a:t>
            </a:fld>
            <a:endParaRPr lang="en-US"/>
          </a:p>
        </p:txBody>
      </p:sp>
      <p:sp>
        <p:nvSpPr>
          <p:cNvPr id="4" name="Footer Placeholder 3">
            <a:extLst>
              <a:ext uri="{FF2B5EF4-FFF2-40B4-BE49-F238E27FC236}">
                <a16:creationId xmlns:a16="http://schemas.microsoft.com/office/drawing/2014/main" id="{59468036-65A2-41DF-9691-7C15F8CEF9D6}"/>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63BB050-B616-45ED-93C3-9F2310C52B26}"/>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405D650-E70D-401C-A2EF-328F23CFE0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13EF43-FADB-457B-90E5-58C870AF4B2A}"/>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2E4E137-3013-4111-8921-2FA7661E7DB1}"/>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A0EA25AC-4A07-43F6-9D3B-020E69060F89}" type="datetimeFigureOut">
              <a:rPr lang="en-US"/>
              <a:pPr>
                <a:defRPr/>
              </a:pPr>
              <a:t>4/7/2022</a:t>
            </a:fld>
            <a:endParaRPr lang="en-US"/>
          </a:p>
        </p:txBody>
      </p:sp>
      <p:sp>
        <p:nvSpPr>
          <p:cNvPr id="4" name="Slide Image Placeholder 3">
            <a:extLst>
              <a:ext uri="{FF2B5EF4-FFF2-40B4-BE49-F238E27FC236}">
                <a16:creationId xmlns:a16="http://schemas.microsoft.com/office/drawing/2014/main" id="{C81ECBDE-BC39-43BA-B4BA-6D76D703E1DB}"/>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4BDF44D1-7577-43A6-A24D-FF70C4CC6E4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1E74A47-B17D-4E62-87C9-E4D476CB8023}"/>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116FC0DA-046B-4CBD-AC9E-434ACE1E924C}"/>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D5108856-C4D4-4FE2-B077-3292DA7CAD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7A0A123-0017-4939-B7EE-59E004FB8A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498B353-45C8-4ABF-99C9-133BAE9BAA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DARRP = Damage Assessment, Remediation, and Restoration Program</a:t>
            </a:r>
          </a:p>
          <a:p>
            <a:endParaRPr lang="en-US" altLang="en-US"/>
          </a:p>
          <a:p>
            <a:r>
              <a:rPr lang="en-US" altLang="en-US"/>
              <a:t>Interdisciplinary program dedicated to restoring natural habitats impacted at hazardous waste sites, after an oil spill and other physical impacts, such as ship groundings on coral reefs</a:t>
            </a:r>
          </a:p>
        </p:txBody>
      </p:sp>
      <p:sp>
        <p:nvSpPr>
          <p:cNvPr id="5124" name="Slide Number Placeholder 3">
            <a:extLst>
              <a:ext uri="{FF2B5EF4-FFF2-40B4-BE49-F238E27FC236}">
                <a16:creationId xmlns:a16="http://schemas.microsoft.com/office/drawing/2014/main" id="{CBE459BF-14A7-4F9D-BD5D-DEC9A174B4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859F19-E98B-4046-9A6E-CFA095CAF2DD}"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5D727D1-F835-4B58-B8B9-AA13281605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AD59BBF-950F-428D-B595-A401D38749BB}"/>
              </a:ext>
            </a:extLst>
          </p:cNvPr>
          <p:cNvSpPr>
            <a:spLocks noGrp="1"/>
          </p:cNvSpPr>
          <p:nvPr>
            <p:ph type="body" idx="1"/>
          </p:nvPr>
        </p:nvSpPr>
        <p:spPr bwMode="auto">
          <a:xfrm>
            <a:off x="388938" y="4416425"/>
            <a:ext cx="6154737" cy="4183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sz="1000" dirty="0">
                <a:ea typeface="MS PGothic" pitchFamily="34" charset="-128"/>
              </a:rPr>
              <a:t>Recreational losses -- </a:t>
            </a:r>
          </a:p>
          <a:p>
            <a:pPr marL="171450" indent="-171450" eaLnBrk="1" hangingPunct="1">
              <a:buFont typeface="Arial" panose="020B0604020202020204" pitchFamily="34" charset="0"/>
              <a:buChar char="•"/>
              <a:defRPr/>
            </a:pPr>
            <a:r>
              <a:rPr lang="en-US" altLang="en-US" sz="1000" dirty="0">
                <a:ea typeface="MS PGothic" pitchFamily="34" charset="-128"/>
              </a:rPr>
              <a:t>Fishery closures</a:t>
            </a:r>
          </a:p>
          <a:p>
            <a:pPr marL="171450" indent="-171450" eaLnBrk="1" hangingPunct="1">
              <a:buFont typeface="Arial" panose="020B0604020202020204" pitchFamily="34" charset="0"/>
              <a:buChar char="•"/>
              <a:defRPr/>
            </a:pPr>
            <a:r>
              <a:rPr lang="en-US" altLang="en-US" sz="1000" dirty="0">
                <a:ea typeface="MS PGothic" pitchFamily="34" charset="-128"/>
              </a:rPr>
              <a:t>Beach closures</a:t>
            </a:r>
          </a:p>
          <a:p>
            <a:pPr eaLnBrk="1" hangingPunct="1">
              <a:buFont typeface="Arial" panose="020B0604020202020204" pitchFamily="34" charset="0"/>
              <a:buNone/>
              <a:defRPr/>
            </a:pPr>
            <a:endParaRPr lang="en-US" altLang="en-US" sz="1000" dirty="0">
              <a:ea typeface="MS PGothic" pitchFamily="34" charset="-128"/>
            </a:endParaRPr>
          </a:p>
          <a:p>
            <a:pPr eaLnBrk="1" hangingPunct="1">
              <a:defRPr/>
            </a:pPr>
            <a:r>
              <a:rPr lang="en-US" altLang="en-US" sz="1000" dirty="0">
                <a:ea typeface="MS PGothic" pitchFamily="34" charset="-128"/>
              </a:rPr>
              <a:t>Ecological injuries --</a:t>
            </a:r>
          </a:p>
          <a:p>
            <a:pPr marL="171450" indent="-171450" eaLnBrk="1" hangingPunct="1">
              <a:buFont typeface="Arial" panose="020B0604020202020204" pitchFamily="34" charset="0"/>
              <a:buChar char="•"/>
              <a:defRPr/>
            </a:pPr>
            <a:r>
              <a:rPr lang="en-US" altLang="en-US" sz="1000" dirty="0">
                <a:ea typeface="MS PGothic" pitchFamily="34" charset="-128"/>
              </a:rPr>
              <a:t>Measurable adverse effects of oil on a habitat or species</a:t>
            </a:r>
          </a:p>
          <a:p>
            <a:pPr marL="171450" indent="-171450" eaLnBrk="1" hangingPunct="1">
              <a:buFont typeface="Arial" panose="020B0604020202020204" pitchFamily="34" charset="0"/>
              <a:buChar char="•"/>
              <a:defRPr/>
            </a:pPr>
            <a:r>
              <a:rPr lang="en-US" altLang="en-US" sz="1000" dirty="0">
                <a:ea typeface="MS PGothic" pitchFamily="34" charset="-128"/>
              </a:rPr>
              <a:t>Physical destruction of habitat caused by the incident or by the response</a:t>
            </a:r>
          </a:p>
          <a:p>
            <a:pPr marL="171450" indent="-171450" eaLnBrk="1" hangingPunct="1">
              <a:buFont typeface="Arial" panose="020B0604020202020204" pitchFamily="34" charset="0"/>
              <a:buChar char="•"/>
              <a:defRPr/>
            </a:pPr>
            <a:r>
              <a:rPr lang="en-US" altLang="en-US" sz="1000" dirty="0">
                <a:ea typeface="MS PGothic" pitchFamily="34" charset="-128"/>
              </a:rPr>
              <a:t>Reduction in services provided by the natural resource to the public (e.g. erosion protection from oyster reef or flood moderation by wetlands)</a:t>
            </a:r>
          </a:p>
          <a:p>
            <a:pPr eaLnBrk="1" hangingPunct="1">
              <a:defRPr/>
            </a:pPr>
            <a:endParaRPr lang="en-US" altLang="en-US" sz="1000" dirty="0"/>
          </a:p>
          <a:p>
            <a:pPr eaLnBrk="1" hangingPunct="1">
              <a:defRPr/>
            </a:pPr>
            <a:r>
              <a:rPr lang="en-US" sz="1000" dirty="0"/>
              <a:t>It will be important to acknowledge that more often than not, response actions, while possibly causing injuries should still occur, since overall, the response is intended to reduce the magnitude of the injuries.  No one is saying that response shouldn’t occur.</a:t>
            </a:r>
            <a:endParaRPr lang="en-US" altLang="en-US" sz="1000" dirty="0">
              <a:ea typeface="MS PGothic" pitchFamily="34" charset="-128"/>
            </a:endParaRPr>
          </a:p>
          <a:p>
            <a:pPr eaLnBrk="1" hangingPunct="1">
              <a:defRPr/>
            </a:pPr>
            <a:endParaRPr lang="en-US" altLang="en-US" sz="1000" dirty="0">
              <a:ea typeface="MS PGothic" pitchFamily="34" charset="-128"/>
            </a:endParaRPr>
          </a:p>
          <a:p>
            <a:pPr eaLnBrk="1" hangingPunct="1">
              <a:defRPr/>
            </a:pPr>
            <a:r>
              <a:rPr lang="en-US" altLang="en-US" sz="1000" dirty="0">
                <a:ea typeface="MS PGothic" pitchFamily="34" charset="-128"/>
              </a:rPr>
              <a:t>Response injury examples: stranded booms damages vegetation, ATV use in sensitive habitats</a:t>
            </a:r>
          </a:p>
          <a:p>
            <a:pPr eaLnBrk="1" hangingPunct="1">
              <a:defRPr/>
            </a:pPr>
            <a:endParaRPr lang="en-US" altLang="en-US" sz="1000" dirty="0"/>
          </a:p>
          <a:p>
            <a:pPr eaLnBrk="1" hangingPunct="1">
              <a:defRPr/>
            </a:pPr>
            <a:r>
              <a:rPr lang="en-US" altLang="en-US" sz="1000" dirty="0"/>
              <a:t>Bonus:</a:t>
            </a:r>
          </a:p>
          <a:p>
            <a:pPr marL="174708" indent="-174708" eaLnBrk="1" hangingPunct="1">
              <a:buFont typeface="Arial" panose="020B0604020202020204" pitchFamily="34" charset="0"/>
              <a:buChar char="•"/>
              <a:defRPr/>
            </a:pPr>
            <a:r>
              <a:rPr lang="en-US" altLang="en-US" sz="1000" dirty="0">
                <a:ea typeface="MS PGothic" pitchFamily="34" charset="-128"/>
              </a:rPr>
              <a:t>Technically definition of damages also included compensation for the interim loss of injured resources pending recovery</a:t>
            </a:r>
          </a:p>
          <a:p>
            <a:pPr marL="174708" indent="-174708" eaLnBrk="1" hangingPunct="1">
              <a:buFont typeface="Arial" panose="020B0604020202020204" pitchFamily="34" charset="0"/>
              <a:buChar char="•"/>
              <a:defRPr/>
            </a:pPr>
            <a:r>
              <a:rPr lang="en-US" altLang="en-US" sz="1000" dirty="0">
                <a:ea typeface="MS PGothic" pitchFamily="34" charset="-128"/>
              </a:rPr>
              <a:t>Reasonable Assessment Cost standard: </a:t>
            </a:r>
            <a:r>
              <a:rPr lang="en-US" altLang="en-US" sz="1000" dirty="0"/>
              <a:t>not all interesting science questions can be investigated – only questions directly related to determining injury, injury quantification and restoration scaling.</a:t>
            </a:r>
          </a:p>
          <a:p>
            <a:pPr marL="174708" indent="-174708" eaLnBrk="1" hangingPunct="1">
              <a:buFont typeface="Arial" panose="020B0604020202020204" pitchFamily="34" charset="0"/>
              <a:buChar char="•"/>
              <a:defRPr/>
            </a:pPr>
            <a:endParaRPr lang="en-US" altLang="en-US" dirty="0">
              <a:ea typeface="MS PGothic" pitchFamily="34" charset="-128"/>
            </a:endParaRPr>
          </a:p>
          <a:p>
            <a:pPr eaLnBrk="1" hangingPunct="1">
              <a:defRPr/>
            </a:pPr>
            <a:endParaRPr lang="en-US" altLang="en-US" dirty="0"/>
          </a:p>
        </p:txBody>
      </p:sp>
      <p:sp>
        <p:nvSpPr>
          <p:cNvPr id="23556" name="Slide Number Placeholder 3">
            <a:extLst>
              <a:ext uri="{FF2B5EF4-FFF2-40B4-BE49-F238E27FC236}">
                <a16:creationId xmlns:a16="http://schemas.microsoft.com/office/drawing/2014/main" id="{90EE47EA-0E9A-43B9-8FE0-EAE4436D76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6CEB3E-E64C-4C52-9D6E-4FA61DFFF9CB}"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F5FB4BE-C835-4D36-9897-94B84B1310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75FBE68-5B28-4A3D-A5B9-AD9E80A8AF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Georgia" panose="02040502050405020303" pitchFamily="18" charset="0"/>
              </a:rPr>
              <a:t>NRDA must restore, rehabilitate, replace or acquire the equivalent of injured natural resources or services – preferably in the location they were injured.</a:t>
            </a:r>
          </a:p>
          <a:p>
            <a:pPr eaLnBrk="1" hangingPunct="1"/>
            <a:r>
              <a:rPr lang="en-US" altLang="en-US"/>
              <a:t>Focused solely on NATURAL RESOURCES – economic loss claims go through different process altogether.</a:t>
            </a:r>
          </a:p>
          <a:p>
            <a:pPr eaLnBrk="1" hangingPunct="1"/>
            <a:endParaRPr lang="en-US" altLang="en-US"/>
          </a:p>
          <a:p>
            <a:pPr eaLnBrk="1" hangingPunct="1"/>
            <a:r>
              <a:rPr lang="en-US" altLang="en-US"/>
              <a:t>The claim is based on the cost of the necessary restoration to return the injury resources to pre-spill conditions - with input from public on those actions</a:t>
            </a:r>
          </a:p>
          <a:p>
            <a:pPr eaLnBrk="1" hangingPunct="1"/>
            <a:endParaRPr lang="en-US" altLang="en-US"/>
          </a:p>
          <a:p>
            <a:pPr eaLnBrk="1" hangingPunct="1"/>
            <a:r>
              <a:rPr lang="en-US" altLang="en-US"/>
              <a:t>Get to restoration as quickly as possible –</a:t>
            </a:r>
          </a:p>
          <a:p>
            <a:pPr eaLnBrk="1" hangingPunct="1"/>
            <a:endParaRPr lang="en-US" altLang="en-US"/>
          </a:p>
          <a:p>
            <a:pPr eaLnBrk="1" hangingPunct="1"/>
            <a:endParaRPr lang="en-US" altLang="en-US"/>
          </a:p>
        </p:txBody>
      </p:sp>
      <p:sp>
        <p:nvSpPr>
          <p:cNvPr id="25604" name="Slide Number Placeholder 3">
            <a:extLst>
              <a:ext uri="{FF2B5EF4-FFF2-40B4-BE49-F238E27FC236}">
                <a16:creationId xmlns:a16="http://schemas.microsoft.com/office/drawing/2014/main" id="{110F1659-B934-4F1B-99CA-796CA8B4E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F3A90D-32CB-408C-AD03-56307B1751DC}" type="slidenum">
              <a:rPr lang="en-US" altLang="en-US" smtClean="0"/>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DF767B6-0CD3-4A46-AEDD-FBD17D7475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A836968-85AF-458F-AF9C-B9987A59D8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Goal is to balance injuries and restoration.  </a:t>
            </a:r>
          </a:p>
          <a:p>
            <a:pPr eaLnBrk="1" hangingPunct="1"/>
            <a:endParaRPr lang="en-US" altLang="en-US"/>
          </a:p>
          <a:p>
            <a:pPr eaLnBrk="1" hangingPunct="1"/>
            <a:r>
              <a:rPr lang="en-US" altLang="en-US"/>
              <a:t>Scaling – the idea that you need to be able to defend the proper amount of restoration for the damages. You MUST be able to scale a restoration alternative to use it.</a:t>
            </a:r>
          </a:p>
          <a:p>
            <a:pPr eaLnBrk="1" hangingPunct="1"/>
            <a:endParaRPr lang="en-US" altLang="en-US"/>
          </a:p>
          <a:p>
            <a:pPr eaLnBrk="1" hangingPunct="1"/>
            <a:r>
              <a:rPr lang="en-US" altLang="en-US"/>
              <a:t>So, more injury means more restoration!</a:t>
            </a:r>
          </a:p>
        </p:txBody>
      </p:sp>
      <p:sp>
        <p:nvSpPr>
          <p:cNvPr id="27652" name="Slide Number Placeholder 3">
            <a:extLst>
              <a:ext uri="{FF2B5EF4-FFF2-40B4-BE49-F238E27FC236}">
                <a16:creationId xmlns:a16="http://schemas.microsoft.com/office/drawing/2014/main" id="{8A2C765A-9C4D-4CE5-8F70-392BAF6C5A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09DAD1-9498-48B3-B574-68646B8C4E14}"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39D5083-96C7-4F5E-833F-6143839DD0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ED6760C-5550-4F2E-B090-790C1DDB1D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Highlight injury assessment, restoration planning, emergency restoration</a:t>
            </a:r>
          </a:p>
          <a:p>
            <a:pPr eaLnBrk="1" hangingPunct="1"/>
            <a:endParaRPr lang="en-US" altLang="en-US"/>
          </a:p>
          <a:p>
            <a:pPr eaLnBrk="1" hangingPunct="1"/>
            <a:r>
              <a:rPr lang="en-US" altLang="en-US"/>
              <a:t>In the beginning of an incident, actions are heaving in response, but NRDA is also active within hours / days of the incident.  NRDA does not come later.</a:t>
            </a:r>
          </a:p>
          <a:p>
            <a:pPr eaLnBrk="1" hangingPunct="1"/>
            <a:endParaRPr lang="en-US" altLang="en-US"/>
          </a:p>
          <a:p>
            <a:pPr eaLnBrk="1" hangingPunct="1"/>
            <a:r>
              <a:rPr lang="en-US" altLang="en-US"/>
              <a:t>Response and NRDA are different ends of the incident continuum.  We have definite areas of overlap.  </a:t>
            </a:r>
          </a:p>
          <a:p>
            <a:pPr eaLnBrk="1" hangingPunct="1"/>
            <a:endParaRPr lang="en-US" altLang="en-US"/>
          </a:p>
          <a:p>
            <a:pPr eaLnBrk="1" hangingPunct="1"/>
            <a:r>
              <a:rPr lang="en-US" altLang="en-US"/>
              <a:t>At the end of an incident, actions are mostly NRDA although responders may be doing monitoring and maintenance.</a:t>
            </a:r>
          </a:p>
          <a:p>
            <a:pPr eaLnBrk="1" hangingPunct="1"/>
            <a:endParaRPr lang="en-US" altLang="en-US"/>
          </a:p>
        </p:txBody>
      </p:sp>
      <p:sp>
        <p:nvSpPr>
          <p:cNvPr id="29700" name="Slide Number Placeholder 3">
            <a:extLst>
              <a:ext uri="{FF2B5EF4-FFF2-40B4-BE49-F238E27FC236}">
                <a16:creationId xmlns:a16="http://schemas.microsoft.com/office/drawing/2014/main" id="{C8D57B0C-2E42-42AC-A470-F9B3119D5E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0B54C7-7B78-4BFE-A0D4-8447494C75C5}" type="slidenum">
              <a:rPr lang="en-US" altLang="en-US" smtClean="0"/>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B6513D1-F88B-4F2C-B51F-43E8A0AF33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F51B8AD-5EA9-4345-99DE-FEC3AA1400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1748" name="Slide Number Placeholder 3">
            <a:extLst>
              <a:ext uri="{FF2B5EF4-FFF2-40B4-BE49-F238E27FC236}">
                <a16:creationId xmlns:a16="http://schemas.microsoft.com/office/drawing/2014/main" id="{F474E79E-C846-4C24-BD54-B13C922754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BC5B21-6495-476F-96F5-745E5172C145}" type="slidenum">
              <a:rPr lang="en-US" altLang="en-US" smtClean="0"/>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1BFA6B2-00AA-4B89-8E2E-7847BD7FD9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10BC757-EC6F-430A-9C67-BB63E6E28B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NRDA has it’s own structure similar to ICS, but outside ICS</a:t>
            </a:r>
          </a:p>
          <a:p>
            <a:pPr eaLnBrk="1" hangingPunct="1"/>
            <a:endParaRPr lang="en-US" altLang="en-US"/>
          </a:p>
          <a:p>
            <a:pPr eaLnBrk="1" hangingPunct="1"/>
            <a:endParaRPr lang="en-US" altLang="en-US"/>
          </a:p>
          <a:p>
            <a:pPr eaLnBrk="1" hangingPunct="1"/>
            <a:r>
              <a:rPr lang="en-US" altLang="en-US"/>
              <a:t>Most NRDA activities occur outside of ICS, but NRDA staff may support one or more sections within ICS to support information exchanges – however, a single point of contact for NRDA activities is typically dedicated to streamline coordination with the response (i.e., NRDA Rep)</a:t>
            </a:r>
          </a:p>
          <a:p>
            <a:pPr eaLnBrk="1" hangingPunct="1"/>
            <a:endParaRPr lang="en-US" altLang="en-US"/>
          </a:p>
        </p:txBody>
      </p:sp>
      <p:sp>
        <p:nvSpPr>
          <p:cNvPr id="33796" name="Slide Number Placeholder 3">
            <a:extLst>
              <a:ext uri="{FF2B5EF4-FFF2-40B4-BE49-F238E27FC236}">
                <a16:creationId xmlns:a16="http://schemas.microsoft.com/office/drawing/2014/main" id="{E0DBF599-44D5-4825-B4BB-2FD8ABEADE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415222-E161-4936-9D30-67DB4641DA31}" type="slidenum">
              <a:rPr lang="en-US" altLang="en-US" smtClean="0"/>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81164C8-C5F0-48B3-8842-F77DD201B2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1873E7D-4894-4448-84C8-30968A7A6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Georgia" panose="02040502050405020303" pitchFamily="18" charset="0"/>
              </a:rPr>
              <a:t>Maximizes efficiency – optimum utilization of resources</a:t>
            </a:r>
          </a:p>
          <a:p>
            <a:pPr lvl="1" eaLnBrk="1" hangingPunct="1"/>
            <a:r>
              <a:rPr lang="en-US" altLang="en-US">
                <a:latin typeface="Georgia" panose="02040502050405020303" pitchFamily="18" charset="0"/>
              </a:rPr>
              <a:t>Safety: NRDA typically adopts the response site safety plan for consistency</a:t>
            </a:r>
          </a:p>
          <a:p>
            <a:pPr lvl="1" eaLnBrk="1" hangingPunct="1"/>
            <a:r>
              <a:rPr lang="en-US" altLang="en-US">
                <a:latin typeface="Georgia" panose="02040502050405020303" pitchFamily="18" charset="0"/>
              </a:rPr>
              <a:t>Coordinated logistics and planning actions – mention coordinated air ops / vessel operations</a:t>
            </a:r>
          </a:p>
          <a:p>
            <a:pPr lvl="1" eaLnBrk="1" hangingPunct="1"/>
            <a:r>
              <a:rPr lang="en-US" altLang="en-US">
                <a:latin typeface="Georgia" panose="02040502050405020303" pitchFamily="18" charset="0"/>
              </a:rPr>
              <a:t>Common operational picture: the incident commander needs to know everything that’s going on in the area</a:t>
            </a:r>
          </a:p>
          <a:p>
            <a:pPr lvl="1" eaLnBrk="1" hangingPunct="1"/>
            <a:endParaRPr lang="en-US" altLang="en-US">
              <a:latin typeface="Georgia" panose="02040502050405020303" pitchFamily="18" charset="0"/>
            </a:endParaRPr>
          </a:p>
          <a:p>
            <a:pPr lvl="1" eaLnBrk="1" hangingPunct="1"/>
            <a:r>
              <a:rPr lang="en-US" altLang="en-US">
                <a:latin typeface="Georgia" panose="02040502050405020303" pitchFamily="18" charset="0"/>
              </a:rPr>
              <a:t>Source and environmental sampling</a:t>
            </a:r>
          </a:p>
          <a:p>
            <a:pPr lvl="1" eaLnBrk="1" hangingPunct="1"/>
            <a:r>
              <a:rPr lang="en-US" altLang="en-US">
                <a:latin typeface="Georgia" panose="02040502050405020303" pitchFamily="18" charset="0"/>
              </a:rPr>
              <a:t>Coordinated communication with the public</a:t>
            </a:r>
          </a:p>
          <a:p>
            <a:pPr lvl="1" eaLnBrk="1" hangingPunct="1"/>
            <a:r>
              <a:rPr lang="en-US" altLang="en-US">
                <a:latin typeface="Georgia" panose="02040502050405020303" pitchFamily="18" charset="0"/>
              </a:rPr>
              <a:t>Preliminary survey of area affected by incident</a:t>
            </a:r>
          </a:p>
          <a:p>
            <a:pPr eaLnBrk="1" hangingPunct="1"/>
            <a:endParaRPr lang="en-US" altLang="en-US"/>
          </a:p>
          <a:p>
            <a:pPr eaLnBrk="1" hangingPunct="1"/>
            <a:r>
              <a:rPr lang="en-US" altLang="en-US" i="1"/>
              <a:t>I always try to talk about the slam dunks first – everyone has to agree on safety, logistics, operational picture.</a:t>
            </a:r>
          </a:p>
        </p:txBody>
      </p:sp>
      <p:sp>
        <p:nvSpPr>
          <p:cNvPr id="35844" name="Slide Number Placeholder 3">
            <a:extLst>
              <a:ext uri="{FF2B5EF4-FFF2-40B4-BE49-F238E27FC236}">
                <a16:creationId xmlns:a16="http://schemas.microsoft.com/office/drawing/2014/main" id="{904D6C72-7325-4E2C-A036-5A8ECBD59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03B7A9-1219-4C5C-A7CC-2C9B9396CA2E}" type="slidenum">
              <a:rPr lang="en-US" altLang="en-US" smtClean="0"/>
              <a:pPr>
                <a:spcBef>
                  <a:spcPct val="0"/>
                </a:spcBef>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45C373D-359A-4C36-B620-C6B0546750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FBC3F48-1D8B-4290-BC3E-29BD9DA2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Georgia" panose="02040502050405020303" pitchFamily="18" charset="0"/>
              </a:rPr>
              <a:t>Emphasize that they directly contribute to the NRDA and the resulting quality and quantity of restoration – tie it back to them.</a:t>
            </a:r>
          </a:p>
          <a:p>
            <a:pPr eaLnBrk="1" hangingPunct="1"/>
            <a:endParaRPr lang="en-US" altLang="en-US">
              <a:solidFill>
                <a:srgbClr val="FF0000"/>
              </a:solidFill>
              <a:latin typeface="Georgia" panose="02040502050405020303" pitchFamily="18" charset="0"/>
            </a:endParaRPr>
          </a:p>
          <a:p>
            <a:pPr eaLnBrk="1" hangingPunct="1"/>
            <a:r>
              <a:rPr lang="en-US" altLang="en-US">
                <a:solidFill>
                  <a:srgbClr val="FF0000"/>
                </a:solidFill>
                <a:latin typeface="Georgia" panose="02040502050405020303" pitchFamily="18" charset="0"/>
              </a:rPr>
              <a:t>Some data may be only useful to response and some only to NRDA, but there is a substantial amount of overlap – examples: …</a:t>
            </a:r>
          </a:p>
          <a:p>
            <a:pPr eaLnBrk="1" hangingPunct="1"/>
            <a:endParaRPr lang="en-US" altLang="en-US">
              <a:solidFill>
                <a:srgbClr val="FF0000"/>
              </a:solidFill>
              <a:latin typeface="Georgia" panose="02040502050405020303" pitchFamily="18" charset="0"/>
            </a:endParaRPr>
          </a:p>
          <a:p>
            <a:pPr eaLnBrk="1" hangingPunct="1"/>
            <a:r>
              <a:rPr lang="en-US" altLang="en-US">
                <a:solidFill>
                  <a:srgbClr val="FF0000"/>
                </a:solidFill>
                <a:latin typeface="Georgia" panose="02040502050405020303" pitchFamily="18" charset="0"/>
              </a:rPr>
              <a:t>Identify how the response affects NRDA – for example, we used their SCAT data to estimate shoreline injury from the quantity of affected shoreline miles, we have used chemistry from their samples, we have used their photos, etc.  I would also point out that NRDA has helped responders too, by sharing data, bringing them on our boats (in the field with our teams), etc.</a:t>
            </a:r>
          </a:p>
          <a:p>
            <a:pPr eaLnBrk="1" hangingPunct="1"/>
            <a:endParaRPr lang="en-US" altLang="en-US">
              <a:latin typeface="Georgia" panose="02040502050405020303" pitchFamily="18" charset="0"/>
            </a:endParaRPr>
          </a:p>
          <a:p>
            <a:pPr eaLnBrk="1" hangingPunct="1"/>
            <a:r>
              <a:rPr lang="en-US" altLang="en-US">
                <a:latin typeface="Georgia" panose="02040502050405020303" pitchFamily="18" charset="0"/>
              </a:rPr>
              <a:t>Animal Injuries- direct counts (e.g., birds), extrapolate from observations (e.g, marine mammals)</a:t>
            </a:r>
          </a:p>
          <a:p>
            <a:pPr eaLnBrk="1" hangingPunct="1"/>
            <a:endParaRPr lang="en-US" altLang="en-US">
              <a:latin typeface="Georgia" panose="02040502050405020303" pitchFamily="18" charset="0"/>
            </a:endParaRPr>
          </a:p>
          <a:p>
            <a:pPr eaLnBrk="1" hangingPunct="1"/>
            <a:r>
              <a:rPr lang="en-US" altLang="en-US">
                <a:latin typeface="Georgia" panose="02040502050405020303" pitchFamily="18" charset="0"/>
              </a:rPr>
              <a:t>Human Use Injuries- document closures: location, geographic and temporal extent – beaches, boat ramps, recreational areas, fishing, events</a:t>
            </a:r>
          </a:p>
          <a:p>
            <a:pPr eaLnBrk="1" hangingPunct="1"/>
            <a:endParaRPr lang="en-US" altLang="en-US">
              <a:latin typeface="Georgia" panose="02040502050405020303" pitchFamily="18" charset="0"/>
            </a:endParaRPr>
          </a:p>
          <a:p>
            <a:pPr eaLnBrk="1" hangingPunct="1"/>
            <a:r>
              <a:rPr lang="en-US" altLang="en-US">
                <a:latin typeface="Georgia" panose="02040502050405020303" pitchFamily="18" charset="0"/>
              </a:rPr>
              <a:t>Habitat Injuries- extent of oiling, degree of oiling, fate of oil, duration of injury</a:t>
            </a:r>
          </a:p>
          <a:p>
            <a:pPr eaLnBrk="1" hangingPunct="1"/>
            <a:endParaRPr lang="en-US" altLang="en-US">
              <a:latin typeface="Georgia" panose="02040502050405020303" pitchFamily="18" charset="0"/>
            </a:endParaRPr>
          </a:p>
          <a:p>
            <a:pPr eaLnBrk="1" hangingPunct="1"/>
            <a:endParaRPr lang="en-US" altLang="en-US"/>
          </a:p>
        </p:txBody>
      </p:sp>
      <p:sp>
        <p:nvSpPr>
          <p:cNvPr id="37892" name="Slide Number Placeholder 3">
            <a:extLst>
              <a:ext uri="{FF2B5EF4-FFF2-40B4-BE49-F238E27FC236}">
                <a16:creationId xmlns:a16="http://schemas.microsoft.com/office/drawing/2014/main" id="{23F6B299-1E94-408F-A4CE-FE075A3C33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A899BF-4CF2-4BF2-BDA0-4635A8A47ADE}" type="slidenum">
              <a:rPr lang="en-US" altLang="en-US" smtClean="0"/>
              <a:pPr>
                <a:spcBef>
                  <a:spcPct val="0"/>
                </a:spcBef>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8E3D3F4-F6EC-4498-BEE4-10561A8B43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59368B-9B36-4FE6-A664-65462C9FF83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000" dirty="0"/>
              <a:t>Example restoration projects implemented from </a:t>
            </a:r>
            <a:r>
              <a:rPr lang="en-US" altLang="en-US" sz="1000" dirty="0" err="1"/>
              <a:t>DWH</a:t>
            </a:r>
            <a:r>
              <a:rPr lang="en-US" altLang="en-US" sz="1000" dirty="0"/>
              <a:t> Oil Spill:</a:t>
            </a:r>
          </a:p>
          <a:p>
            <a:pPr>
              <a:defRPr/>
            </a:pPr>
            <a:endParaRPr lang="en-US" altLang="en-US" sz="1000" dirty="0"/>
          </a:p>
          <a:p>
            <a:pPr>
              <a:defRPr/>
            </a:pPr>
            <a:r>
              <a:rPr lang="en-US" altLang="en-US" sz="1000" dirty="0"/>
              <a:t>Alabama Dune Restoration Project--</a:t>
            </a:r>
          </a:p>
          <a:p>
            <a:pPr marL="174708" indent="-174708">
              <a:buFont typeface="Arial" panose="020B0604020202020204" pitchFamily="34" charset="0"/>
              <a:buChar char="•"/>
              <a:defRPr/>
            </a:pPr>
            <a:r>
              <a:rPr lang="en-US" sz="1000" dirty="0"/>
              <a:t>Restores 55 acres of primary dune habitat through the planting of native vegetation and installation of sand fencing in Baldwin County, AL. This project uses plants and natural resources, rather than hard structures, to prevent erosion.  </a:t>
            </a:r>
            <a:r>
              <a:rPr lang="en-US" sz="1000" dirty="0" err="1"/>
              <a:t>DOI</a:t>
            </a:r>
            <a:r>
              <a:rPr lang="en-US" sz="1000" dirty="0"/>
              <a:t> is working to implement this project. ($1.48M)</a:t>
            </a:r>
          </a:p>
          <a:p>
            <a:pPr>
              <a:defRPr/>
            </a:pPr>
            <a:endParaRPr lang="en-US" sz="1000" dirty="0"/>
          </a:p>
          <a:p>
            <a:pPr>
              <a:defRPr/>
            </a:pPr>
            <a:r>
              <a:rPr lang="en-US" sz="1000" dirty="0"/>
              <a:t>Marsh Island (</a:t>
            </a:r>
            <a:r>
              <a:rPr lang="en-US" sz="1000" dirty="0" err="1"/>
              <a:t>Potersville</a:t>
            </a:r>
            <a:r>
              <a:rPr lang="en-US" sz="1000" dirty="0"/>
              <a:t> Bay) Restoration--</a:t>
            </a:r>
          </a:p>
          <a:p>
            <a:pPr marL="174708" indent="-174708">
              <a:buFont typeface="Arial" panose="020B0604020202020204" pitchFamily="34" charset="0"/>
              <a:buChar char="•"/>
              <a:defRPr/>
            </a:pPr>
            <a:r>
              <a:rPr lang="en-US" sz="1000" dirty="0"/>
              <a:t>Restores ~ 50 acres of salt marsh and protects Marsh Island through the placement of a permeable breakwater, placement of sediments, and planting of native marsh vegetation. ($11.28M)</a:t>
            </a:r>
          </a:p>
          <a:p>
            <a:pPr>
              <a:defRPr/>
            </a:pPr>
            <a:endParaRPr lang="en-US" altLang="en-US" sz="1000" dirty="0"/>
          </a:p>
          <a:p>
            <a:pPr>
              <a:defRPr/>
            </a:pPr>
            <a:r>
              <a:rPr lang="en-US" altLang="en-US" sz="1000" dirty="0"/>
              <a:t>The Gulf County Recreation Project: </a:t>
            </a:r>
            <a:r>
              <a:rPr lang="en-US" altLang="en-US" sz="1000" dirty="0" err="1"/>
              <a:t>Windmark</a:t>
            </a:r>
            <a:r>
              <a:rPr lang="en-US" altLang="en-US" sz="1000" dirty="0"/>
              <a:t> Beach Fishing Pier Improvements—</a:t>
            </a:r>
          </a:p>
          <a:p>
            <a:pPr marL="174708" indent="-174708">
              <a:buFont typeface="Arial" panose="020B0604020202020204" pitchFamily="34" charset="0"/>
              <a:buChar char="•"/>
              <a:defRPr/>
            </a:pPr>
            <a:r>
              <a:rPr lang="en-US" sz="1000" dirty="0"/>
              <a:t>Will construct a new fishing pier at the beach. ($2.1M)</a:t>
            </a:r>
            <a:endParaRPr lang="en-US" altLang="en-US" sz="1000" dirty="0"/>
          </a:p>
          <a:p>
            <a:pPr>
              <a:defRPr/>
            </a:pPr>
            <a:endParaRPr lang="en-US" altLang="en-US" sz="1000" dirty="0"/>
          </a:p>
          <a:p>
            <a:pPr>
              <a:defRPr/>
            </a:pPr>
            <a:r>
              <a:rPr lang="en-US" altLang="en-US" sz="1000" dirty="0"/>
              <a:t>Bald Point State Park Recreation Areas—</a:t>
            </a:r>
          </a:p>
          <a:p>
            <a:pPr marL="174708" indent="-174708">
              <a:buFont typeface="Arial" panose="020B0604020202020204" pitchFamily="34" charset="0"/>
              <a:buChar char="•"/>
              <a:defRPr/>
            </a:pPr>
            <a:r>
              <a:rPr lang="en-US" sz="1000" dirty="0"/>
              <a:t>Will construct picnic pavilions, boardwalks, and a restroom. A boardwalk and floating dock for use as a canoe/kayak launch will also be constructed at the park.  ($471K)</a:t>
            </a:r>
            <a:endParaRPr lang="en-US" altLang="en-US" sz="1000" dirty="0"/>
          </a:p>
          <a:p>
            <a:pPr>
              <a:defRPr/>
            </a:pPr>
            <a:endParaRPr lang="en-US" altLang="en-US" sz="1000" dirty="0"/>
          </a:p>
          <a:p>
            <a:pPr>
              <a:defRPr/>
            </a:pPr>
            <a:r>
              <a:rPr lang="en-US" altLang="en-US" sz="1000" dirty="0"/>
              <a:t>Sea Turtle Early Restoration Project—</a:t>
            </a:r>
          </a:p>
          <a:p>
            <a:pPr>
              <a:buFont typeface="Arial" panose="020B0604020202020204" pitchFamily="34" charset="0"/>
              <a:buNone/>
              <a:defRPr/>
            </a:pPr>
            <a:r>
              <a:rPr lang="en-US" sz="1000" dirty="0"/>
              <a:t>Includes four complementary components to conserve sea turtles: </a:t>
            </a:r>
          </a:p>
          <a:p>
            <a:pPr marL="174708" indent="-174708">
              <a:buFont typeface="Arial" panose="020B0604020202020204" pitchFamily="34" charset="0"/>
              <a:buChar char="•"/>
              <a:defRPr/>
            </a:pPr>
            <a:r>
              <a:rPr lang="en-US" sz="1000" dirty="0"/>
              <a:t>(1) Kemp's Ridley Sea Turtle Nest Detection and Enhancement; </a:t>
            </a:r>
          </a:p>
          <a:p>
            <a:pPr marL="174708" indent="-174708">
              <a:buFont typeface="Arial" panose="020B0604020202020204" pitchFamily="34" charset="0"/>
              <a:buChar char="•"/>
              <a:defRPr/>
            </a:pPr>
            <a:r>
              <a:rPr lang="en-US" sz="1000" dirty="0"/>
              <a:t>(2) Enhance the Sea Turtle Stranding and Salvage Network and develop an Emergency Response Program; </a:t>
            </a:r>
          </a:p>
          <a:p>
            <a:pPr marL="174708" indent="-174708">
              <a:buFont typeface="Arial" panose="020B0604020202020204" pitchFamily="34" charset="0"/>
              <a:buChar char="•"/>
              <a:defRPr/>
            </a:pPr>
            <a:r>
              <a:rPr lang="en-US" sz="1000" dirty="0"/>
              <a:t>(3) Gulf of Mexico Shrimp Trawl Bycatch Reduction; and </a:t>
            </a:r>
          </a:p>
          <a:p>
            <a:pPr marL="174708" indent="-174708">
              <a:buFont typeface="Arial" panose="020B0604020202020204" pitchFamily="34" charset="0"/>
              <a:buChar char="•"/>
              <a:defRPr/>
            </a:pPr>
            <a:r>
              <a:rPr lang="en-US" sz="1000" dirty="0"/>
              <a:t>(4) Texas Enhanced Fisheries Bycatch Enforcement, to address threats to sea turtles on nesting beaches and in the marine environment. ($45M)</a:t>
            </a:r>
            <a:endParaRPr lang="en-US" altLang="en-US" sz="1000" dirty="0"/>
          </a:p>
          <a:p>
            <a:pPr>
              <a:defRPr/>
            </a:pPr>
            <a:endParaRPr lang="en-US" altLang="en-US" sz="1000" dirty="0"/>
          </a:p>
          <a:p>
            <a:pPr>
              <a:defRPr/>
            </a:pPr>
            <a:r>
              <a:rPr lang="en-US" altLang="en-US" sz="1000" dirty="0"/>
              <a:t>Enhanced Management of Avian Breeding Habitat Injured by Response Activities—</a:t>
            </a:r>
          </a:p>
          <a:p>
            <a:pPr marL="174708" indent="-174708">
              <a:buFont typeface="Arial" panose="020B0604020202020204" pitchFamily="34" charset="0"/>
              <a:buChar char="•"/>
              <a:defRPr/>
            </a:pPr>
            <a:r>
              <a:rPr lang="en-US" sz="1000" dirty="0"/>
              <a:t>Beach-nesting bird habitats were harmed by oil spill response activities. Marking sensitive nesting sites aims to protect eggs, chicks and adults. The project is located across three Gulf states: FL, AL, &amp; MS. ($4.6M)</a:t>
            </a:r>
            <a:endParaRPr lang="en-US" altLang="en-US" sz="1000" dirty="0"/>
          </a:p>
          <a:p>
            <a:pPr>
              <a:defRPr/>
            </a:pPr>
            <a:endParaRPr lang="en-US" altLang="en-US" sz="1000" dirty="0"/>
          </a:p>
        </p:txBody>
      </p:sp>
      <p:sp>
        <p:nvSpPr>
          <p:cNvPr id="39940" name="Slide Number Placeholder 3">
            <a:extLst>
              <a:ext uri="{FF2B5EF4-FFF2-40B4-BE49-F238E27FC236}">
                <a16:creationId xmlns:a16="http://schemas.microsoft.com/office/drawing/2014/main" id="{48885EC5-B448-4A28-B2E0-E59D8F7B8C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AC9783-35E3-44F9-AD69-8CC756CC7E86}" type="slidenum">
              <a:rPr lang="en-US" altLang="en-US" smtClean="0"/>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80673E8-C8C5-4F6A-AA14-CE406FB1E0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44676BE-86F1-4F05-AE10-ECE90785A8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E427036C-3ED6-4ED8-A4BA-8FEFF9CC40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44A71-96DE-498E-B1F7-F2D4ABE7E3B3}"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B52DAC0-17CC-41AD-9A36-17CF9689FA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43D1130-3E6F-4D94-90C0-74FFBDA2A21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spcBef>
                <a:spcPct val="0"/>
              </a:spcBef>
              <a:buFont typeface="Arial" panose="020B0604020202020204" pitchFamily="34" charset="0"/>
              <a:buChar char="•"/>
              <a:defRPr/>
            </a:pPr>
            <a:r>
              <a:rPr lang="en-US" altLang="en-US" dirty="0">
                <a:ea typeface="MS PGothic" pitchFamily="34" charset="-128"/>
              </a:rPr>
              <a:t>Oil Pollution Act of 1990 (OPA) addresses liabilities for Response, injury to natural and cultural resources (NRDA), 3</a:t>
            </a:r>
            <a:r>
              <a:rPr lang="en-US" altLang="en-US" baseline="30000" dirty="0">
                <a:ea typeface="MS PGothic" pitchFamily="34" charset="-128"/>
              </a:rPr>
              <a:t>rd</a:t>
            </a:r>
            <a:r>
              <a:rPr lang="en-US" altLang="en-US" dirty="0">
                <a:ea typeface="MS PGothic" pitchFamily="34" charset="-128"/>
              </a:rPr>
              <a:t> party claims (Personal property, Commercial losses, Lost government revenues)</a:t>
            </a:r>
          </a:p>
          <a:p>
            <a:pPr marL="174708" indent="-174708" eaLnBrk="1" hangingPunct="1">
              <a:spcBef>
                <a:spcPct val="0"/>
              </a:spcBef>
              <a:buFont typeface="Arial" panose="020B0604020202020204" pitchFamily="34" charset="0"/>
              <a:buChar char="•"/>
              <a:defRPr/>
            </a:pPr>
            <a:r>
              <a:rPr lang="en-US" altLang="en-US" dirty="0">
                <a:ea typeface="MS PGothic" pitchFamily="34" charset="-128"/>
              </a:rPr>
              <a:t>NRDA focuses on restoring what belongs to the Public.</a:t>
            </a:r>
          </a:p>
          <a:p>
            <a:pPr eaLnBrk="1" hangingPunct="1">
              <a:spcBef>
                <a:spcPct val="0"/>
              </a:spcBef>
              <a:defRPr/>
            </a:pPr>
            <a:endParaRPr lang="en-US" altLang="en-US" dirty="0">
              <a:ea typeface="MS PGothic" pitchFamily="34" charset="-128"/>
            </a:endParaRPr>
          </a:p>
          <a:p>
            <a:pPr marL="171450" indent="-171450" eaLnBrk="1" hangingPunct="1">
              <a:spcBef>
                <a:spcPct val="0"/>
              </a:spcBef>
              <a:buFont typeface="Arial" panose="020B0604020202020204" pitchFamily="34" charset="0"/>
              <a:buChar char="•"/>
              <a:defRPr/>
            </a:pPr>
            <a:r>
              <a:rPr lang="en-US" altLang="en-US" dirty="0">
                <a:latin typeface="Georgia" pitchFamily="18" charset="0"/>
              </a:rPr>
              <a:t>Participation and funding agreement with the RP</a:t>
            </a:r>
          </a:p>
          <a:p>
            <a:pPr marL="171450" indent="-171450" eaLnBrk="1" hangingPunct="1">
              <a:spcBef>
                <a:spcPct val="0"/>
              </a:spcBef>
              <a:buFont typeface="Arial" panose="020B0604020202020204" pitchFamily="34" charset="0"/>
              <a:buChar char="•"/>
              <a:defRPr/>
            </a:pPr>
            <a:r>
              <a:rPr lang="en-US" dirty="0"/>
              <a:t>In the event that the RP refuses to pay damages, NOAA and its co-trustees may submit a claim to the Oil Spill Liability Trust Fund.</a:t>
            </a:r>
            <a:endParaRPr lang="en-US" altLang="en-US" dirty="0"/>
          </a:p>
          <a:p>
            <a:pPr eaLnBrk="1" hangingPunct="1">
              <a:spcBef>
                <a:spcPct val="0"/>
              </a:spcBef>
              <a:defRPr/>
            </a:pPr>
            <a:endParaRPr lang="en-US" altLang="en-US" dirty="0">
              <a:ea typeface="MS PGothic" pitchFamily="34" charset="-128"/>
            </a:endParaRPr>
          </a:p>
          <a:p>
            <a:pPr eaLnBrk="1" hangingPunct="1">
              <a:spcBef>
                <a:spcPct val="0"/>
              </a:spcBef>
              <a:defRPr/>
            </a:pPr>
            <a:r>
              <a:rPr lang="en-US" altLang="en-US" dirty="0"/>
              <a:t>After an oil spill or hazardous substance release, response agencies such as the U.S. Environmental Protection Agency or the U.S. Coast Guard clean up the substance and eliminate or reduce risks to human health and the environment. But these efforts may not fully restore injured natural resources or address their lost uses by the public.</a:t>
            </a:r>
          </a:p>
          <a:p>
            <a:pPr eaLnBrk="1" hangingPunct="1">
              <a:spcBef>
                <a:spcPct val="0"/>
              </a:spcBef>
              <a:defRPr/>
            </a:pPr>
            <a:endParaRPr lang="en-US" altLang="en-US" dirty="0"/>
          </a:p>
          <a:p>
            <a:pPr eaLnBrk="1" hangingPunct="1">
              <a:spcBef>
                <a:spcPct val="0"/>
              </a:spcBef>
              <a:defRPr/>
            </a:pPr>
            <a:r>
              <a:rPr lang="en-US" altLang="en-US" dirty="0"/>
              <a:t>Through the NRDA process, NOAA and other trustees conduct studies to identify the extent of resource injuries, the best methods for restoring those resources, and the type and amount of restoration required.</a:t>
            </a:r>
          </a:p>
          <a:p>
            <a:pPr eaLnBrk="1" hangingPunct="1">
              <a:spcBef>
                <a:spcPct val="0"/>
              </a:spcBef>
              <a:defRPr/>
            </a:pPr>
            <a:endParaRPr lang="en-US" altLang="en-US" dirty="0">
              <a:ea typeface="MS PGothic" pitchFamily="34" charset="-128"/>
            </a:endParaRPr>
          </a:p>
          <a:p>
            <a:pPr eaLnBrk="1" hangingPunct="1">
              <a:spcBef>
                <a:spcPct val="0"/>
              </a:spcBef>
              <a:defRPr/>
            </a:pPr>
            <a:endParaRPr lang="en-US" altLang="en-US" dirty="0"/>
          </a:p>
          <a:p>
            <a:pPr eaLnBrk="1" hangingPunct="1">
              <a:spcBef>
                <a:spcPct val="0"/>
              </a:spcBef>
              <a:defRPr/>
            </a:pPr>
            <a:endParaRPr lang="en-US" altLang="en-US" dirty="0"/>
          </a:p>
        </p:txBody>
      </p:sp>
      <p:sp>
        <p:nvSpPr>
          <p:cNvPr id="7172" name="Slide Number Placeholder 3">
            <a:extLst>
              <a:ext uri="{FF2B5EF4-FFF2-40B4-BE49-F238E27FC236}">
                <a16:creationId xmlns:a16="http://schemas.microsoft.com/office/drawing/2014/main" id="{FBBBF06E-C068-4EE8-A2AC-D97E915589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E047DA-0E21-4026-A7F7-1D5178BF9F0E}"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9E9A949-50CC-484C-8D01-6F167B366E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A4907CF-4A62-4A7B-B38C-63AA13EB686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sz="1000" dirty="0">
                <a:latin typeface="Georgia" pitchFamily="18" charset="0"/>
              </a:rPr>
              <a:t>2-day exercise </a:t>
            </a:r>
          </a:p>
          <a:p>
            <a:pPr marL="171450" indent="-171450" eaLnBrk="1" hangingPunct="1">
              <a:buFont typeface="Arial" panose="020B0604020202020204" pitchFamily="34" charset="0"/>
              <a:buChar char="•"/>
              <a:defRPr/>
            </a:pPr>
            <a:r>
              <a:rPr lang="en-US" altLang="en-US" sz="1000" dirty="0">
                <a:latin typeface="Georgia" pitchFamily="18" charset="0"/>
              </a:rPr>
              <a:t>Shell, </a:t>
            </a:r>
            <a:r>
              <a:rPr lang="en-US" altLang="en-US" sz="1000" dirty="0" err="1">
                <a:latin typeface="Georgia" pitchFamily="18" charset="0"/>
              </a:rPr>
              <a:t>USCG</a:t>
            </a:r>
            <a:r>
              <a:rPr lang="en-US" altLang="en-US" sz="1000" dirty="0">
                <a:latin typeface="Georgia" pitchFamily="18" charset="0"/>
              </a:rPr>
              <a:t>, Trustee Agencies</a:t>
            </a:r>
          </a:p>
          <a:p>
            <a:pPr eaLnBrk="1" hangingPunct="1">
              <a:defRPr/>
            </a:pPr>
            <a:endParaRPr lang="en-US" altLang="en-US" sz="1000" dirty="0">
              <a:latin typeface="Georgia" pitchFamily="18" charset="0"/>
            </a:endParaRPr>
          </a:p>
          <a:p>
            <a:pPr eaLnBrk="1" hangingPunct="1">
              <a:defRPr/>
            </a:pPr>
            <a:r>
              <a:rPr lang="en-US" altLang="en-US" sz="1000" dirty="0">
                <a:latin typeface="Georgia" pitchFamily="18" charset="0"/>
              </a:rPr>
              <a:t>Scenario</a:t>
            </a:r>
          </a:p>
          <a:p>
            <a:pPr marL="171450" indent="-171450" eaLnBrk="1" hangingPunct="1">
              <a:buFont typeface="Arial" panose="020B0604020202020204" pitchFamily="34" charset="0"/>
              <a:buChar char="•"/>
              <a:defRPr/>
            </a:pPr>
            <a:r>
              <a:rPr lang="en-US" altLang="en-US" sz="1000" dirty="0">
                <a:latin typeface="Georgia" pitchFamily="18" charset="0"/>
              </a:rPr>
              <a:t>Near-surface broken pipeline</a:t>
            </a:r>
          </a:p>
          <a:p>
            <a:pPr marL="171450" indent="-171450" eaLnBrk="1" hangingPunct="1">
              <a:buFont typeface="Arial" panose="020B0604020202020204" pitchFamily="34" charset="0"/>
              <a:buChar char="•"/>
              <a:defRPr/>
            </a:pPr>
            <a:r>
              <a:rPr lang="en-US" altLang="en-US" sz="1000" dirty="0">
                <a:latin typeface="Georgia" pitchFamily="18" charset="0"/>
              </a:rPr>
              <a:t>420 barrels per hour for 4 days</a:t>
            </a:r>
          </a:p>
          <a:p>
            <a:pPr marL="171450" indent="-171450" eaLnBrk="1" hangingPunct="1">
              <a:buFont typeface="Arial" panose="020B0604020202020204" pitchFamily="34" charset="0"/>
              <a:buChar char="•"/>
              <a:defRPr/>
            </a:pPr>
            <a:r>
              <a:rPr lang="en-US" altLang="en-US" sz="1000" dirty="0">
                <a:latin typeface="Georgia" pitchFamily="18" charset="0"/>
              </a:rPr>
              <a:t>Shoreline impacts</a:t>
            </a:r>
          </a:p>
          <a:p>
            <a:pPr eaLnBrk="1" hangingPunct="1">
              <a:buFont typeface="Arial" panose="020B0604020202020204" pitchFamily="34" charset="0"/>
              <a:buNone/>
              <a:defRPr/>
            </a:pPr>
            <a:endParaRPr lang="en-US" altLang="en-US" sz="1000" dirty="0">
              <a:latin typeface="Georgia" pitchFamily="18" charset="0"/>
            </a:endParaRPr>
          </a:p>
          <a:p>
            <a:pPr eaLnBrk="1" hangingPunct="1">
              <a:defRPr/>
            </a:pPr>
            <a:r>
              <a:rPr lang="en-US" altLang="en-US" sz="1000" dirty="0">
                <a:latin typeface="Georgia" pitchFamily="18" charset="0"/>
              </a:rPr>
              <a:t>1-day training prior to drill commencement</a:t>
            </a:r>
          </a:p>
          <a:p>
            <a:pPr marL="171450" indent="-171450" eaLnBrk="1" hangingPunct="1">
              <a:buFont typeface="Arial" panose="020B0604020202020204" pitchFamily="34" charset="0"/>
              <a:buChar char="•"/>
              <a:defRPr/>
            </a:pPr>
            <a:r>
              <a:rPr lang="en-US" altLang="en-US" sz="1000" dirty="0" err="1">
                <a:latin typeface="Georgia" pitchFamily="18" charset="0"/>
              </a:rPr>
              <a:t>NRDA</a:t>
            </a:r>
            <a:r>
              <a:rPr lang="en-US" altLang="en-US" sz="1000" dirty="0">
                <a:latin typeface="Georgia" pitchFamily="18" charset="0"/>
              </a:rPr>
              <a:t> 101</a:t>
            </a:r>
          </a:p>
          <a:p>
            <a:pPr eaLnBrk="1" hangingPunct="1">
              <a:defRPr/>
            </a:pPr>
            <a:endParaRPr lang="en-US" altLang="en-US" sz="1000" dirty="0">
              <a:latin typeface="Cambria" pitchFamily="18" charset="0"/>
              <a:ea typeface="Calibri" pitchFamily="34" charset="0"/>
              <a:cs typeface="Times New Roman" pitchFamily="18" charset="0"/>
            </a:endParaRPr>
          </a:p>
          <a:p>
            <a:pPr eaLnBrk="1" hangingPunct="1">
              <a:defRPr/>
            </a:pPr>
            <a:endParaRPr lang="en-US" altLang="en-US" sz="1000" dirty="0">
              <a:latin typeface="Cambria" pitchFamily="18" charset="0"/>
              <a:ea typeface="Calibri" pitchFamily="34" charset="0"/>
              <a:cs typeface="Times New Roman" pitchFamily="18" charset="0"/>
            </a:endParaRPr>
          </a:p>
          <a:p>
            <a:pPr eaLnBrk="1" hangingPunct="1">
              <a:defRPr/>
            </a:pPr>
            <a:r>
              <a:rPr lang="en-US" altLang="en-US" sz="1000" dirty="0">
                <a:latin typeface="Cambria" pitchFamily="18" charset="0"/>
                <a:ea typeface="Calibri" pitchFamily="34" charset="0"/>
                <a:cs typeface="Times New Roman" pitchFamily="18" charset="0"/>
              </a:rPr>
              <a:t>Objective -- to practice and improve communication and coordination between the </a:t>
            </a:r>
            <a:r>
              <a:rPr lang="en-US" altLang="en-US" sz="1000" dirty="0" err="1">
                <a:latin typeface="Cambria" pitchFamily="18" charset="0"/>
                <a:ea typeface="Calibri" pitchFamily="34" charset="0"/>
                <a:cs typeface="Times New Roman" pitchFamily="18" charset="0"/>
              </a:rPr>
              <a:t>NRDA</a:t>
            </a:r>
            <a:r>
              <a:rPr lang="en-US" altLang="en-US" sz="1000" dirty="0">
                <a:latin typeface="Cambria" pitchFamily="18" charset="0"/>
                <a:ea typeface="Calibri" pitchFamily="34" charset="0"/>
                <a:cs typeface="Times New Roman" pitchFamily="18" charset="0"/>
              </a:rPr>
              <a:t> Trustees and the RP, as well as with the spill response effort. </a:t>
            </a:r>
          </a:p>
          <a:p>
            <a:pPr lvl="1" eaLnBrk="1" hangingPunct="1">
              <a:defRPr/>
            </a:pPr>
            <a:endParaRPr lang="en-US" altLang="en-US" sz="1000" dirty="0">
              <a:latin typeface="Cambria" pitchFamily="18" charset="0"/>
              <a:ea typeface="Calibri" pitchFamily="34" charset="0"/>
              <a:cs typeface="Times New Roman" pitchFamily="18" charset="0"/>
            </a:endParaRPr>
          </a:p>
          <a:p>
            <a:pPr lvl="1" eaLnBrk="1" hangingPunct="1">
              <a:defRPr/>
            </a:pPr>
            <a:r>
              <a:rPr lang="en-US" altLang="en-US" sz="1000" dirty="0">
                <a:latin typeface="Cambria" pitchFamily="18" charset="0"/>
                <a:ea typeface="Calibri" pitchFamily="34" charset="0"/>
                <a:cs typeface="Times New Roman" pitchFamily="18" charset="0"/>
              </a:rPr>
              <a:t>To establish an open interchange of information and data gathered during the response, as well as provide response efforts with any necessary support, such as identifying actions that could be taken which could minimize the potential damages to natural resources.</a:t>
            </a:r>
          </a:p>
          <a:p>
            <a:pPr lvl="1" eaLnBrk="1" hangingPunct="1">
              <a:defRPr/>
            </a:pPr>
            <a:endParaRPr lang="en-US" altLang="en-US" sz="1000" dirty="0">
              <a:latin typeface="Cambria" pitchFamily="18" charset="0"/>
              <a:ea typeface="Calibri" pitchFamily="34" charset="0"/>
              <a:cs typeface="Times New Roman" pitchFamily="18" charset="0"/>
            </a:endParaRPr>
          </a:p>
          <a:p>
            <a:pPr lvl="1" eaLnBrk="1" hangingPunct="1">
              <a:defRPr/>
            </a:pPr>
            <a:r>
              <a:rPr lang="en-US" altLang="en-US" sz="1000" dirty="0">
                <a:latin typeface="Cambria" pitchFamily="18" charset="0"/>
                <a:ea typeface="Calibri" pitchFamily="34" charset="0"/>
                <a:cs typeface="Times New Roman" pitchFamily="18" charset="0"/>
              </a:rPr>
              <a:t>To identify the </a:t>
            </a:r>
            <a:r>
              <a:rPr lang="en-US" altLang="en-US" sz="1000" dirty="0" err="1">
                <a:latin typeface="Cambria" pitchFamily="18" charset="0"/>
                <a:ea typeface="Calibri" pitchFamily="34" charset="0"/>
                <a:cs typeface="Times New Roman" pitchFamily="18" charset="0"/>
              </a:rPr>
              <a:t>NRDA</a:t>
            </a:r>
            <a:r>
              <a:rPr lang="en-US" altLang="en-US" sz="1000" dirty="0">
                <a:latin typeface="Cambria" pitchFamily="18" charset="0"/>
                <a:ea typeface="Calibri" pitchFamily="34" charset="0"/>
                <a:cs typeface="Times New Roman" pitchFamily="18" charset="0"/>
              </a:rPr>
              <a:t> resources that would be affected under the given scenario, develop a Conceptual Site Model (</a:t>
            </a:r>
            <a:r>
              <a:rPr lang="en-US" altLang="en-US" sz="1000" dirty="0" err="1">
                <a:latin typeface="Cambria" pitchFamily="18" charset="0"/>
                <a:ea typeface="Calibri" pitchFamily="34" charset="0"/>
                <a:cs typeface="Times New Roman" pitchFamily="18" charset="0"/>
              </a:rPr>
              <a:t>CSM</a:t>
            </a:r>
            <a:r>
              <a:rPr lang="en-US" altLang="en-US" sz="1000" dirty="0">
                <a:latin typeface="Cambria" pitchFamily="18" charset="0"/>
                <a:ea typeface="Calibri" pitchFamily="34" charset="0"/>
                <a:cs typeface="Times New Roman" pitchFamily="18" charset="0"/>
              </a:rPr>
              <a:t>), and test data collection methods.</a:t>
            </a:r>
            <a:endParaRPr lang="en-US" altLang="en-US" sz="1000" b="1" i="1" dirty="0">
              <a:solidFill>
                <a:srgbClr val="002060"/>
              </a:solidFill>
              <a:latin typeface="Georgia" pitchFamily="18" charset="0"/>
              <a:ea typeface="Calibri" pitchFamily="34" charset="0"/>
              <a:cs typeface="Times New Roman" pitchFamily="18" charset="0"/>
            </a:endParaRPr>
          </a:p>
          <a:p>
            <a:pPr eaLnBrk="1" hangingPunct="1">
              <a:defRPr/>
            </a:pPr>
            <a:endParaRPr lang="en-US" altLang="en-US" sz="1000" dirty="0">
              <a:ea typeface="Calibri" pitchFamily="34" charset="0"/>
              <a:cs typeface="Times New Roman" pitchFamily="18" charset="0"/>
            </a:endParaRPr>
          </a:p>
        </p:txBody>
      </p:sp>
      <p:sp>
        <p:nvSpPr>
          <p:cNvPr id="44036" name="Slide Number Placeholder 3">
            <a:extLst>
              <a:ext uri="{FF2B5EF4-FFF2-40B4-BE49-F238E27FC236}">
                <a16:creationId xmlns:a16="http://schemas.microsoft.com/office/drawing/2014/main" id="{5056A657-87DC-4193-A281-8F825E05F8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6C5284-2E90-4FB6-84DE-FEA27F3C197A}" type="slidenum">
              <a:rPr lang="en-US" altLang="en-US" smtClean="0"/>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9F16380-D4A6-402C-A595-5FBDA761B7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5A929BB-8EF4-4BB4-82EE-F198C1F880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4" name="Slide Number Placeholder 3">
            <a:extLst>
              <a:ext uri="{FF2B5EF4-FFF2-40B4-BE49-F238E27FC236}">
                <a16:creationId xmlns:a16="http://schemas.microsoft.com/office/drawing/2014/main" id="{3ADE44E4-1911-49CE-898E-825DD9B786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3DEDE5-6E8C-424B-B4CB-3E88F61C5B44}" type="slidenum">
              <a:rPr lang="en-US" altLang="en-US" smtClean="0"/>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2D757A0-3998-47AF-928E-D4AF9A23F3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E1BBD3A-7915-46D3-B662-2EE88744B6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850FCBAA-317E-4C41-9AA1-511EF3433A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A7A043-2643-4BC7-A582-AC4BB679001E}" type="slidenum">
              <a:rPr lang="en-US" altLang="en-US" smtClean="0"/>
              <a:pPr>
                <a:spcBef>
                  <a:spcPct val="0"/>
                </a:spcBef>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2FC1CA9-FF09-4522-B68C-4DC2930882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C4B844E-A402-495A-9B5E-8EC673FC319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000" dirty="0" err="1"/>
              <a:t>NRDA</a:t>
            </a:r>
            <a:r>
              <a:rPr lang="en-US" altLang="en-US" sz="1000" dirty="0"/>
              <a:t> is conducted by the natural resource trustees: Designated federal agencies, states, and Indian tribes that  are authorized under the Oil Pollution Act (</a:t>
            </a:r>
            <a:r>
              <a:rPr lang="en-US" altLang="en-US" sz="1000" dirty="0" err="1"/>
              <a:t>OPA</a:t>
            </a:r>
            <a:r>
              <a:rPr lang="en-US" altLang="en-US" sz="1000" dirty="0"/>
              <a:t>) of 1990 to evaluate the impacts of oil spills, ship groundings, and hazardous substance releases on natural resources.</a:t>
            </a:r>
          </a:p>
          <a:p>
            <a:pPr eaLnBrk="1" hangingPunct="1">
              <a:spcBef>
                <a:spcPct val="0"/>
              </a:spcBef>
              <a:defRPr/>
            </a:pPr>
            <a:endParaRPr lang="en-US" altLang="en-US" sz="1000" dirty="0"/>
          </a:p>
          <a:p>
            <a:pPr eaLnBrk="1" hangingPunct="1">
              <a:spcBef>
                <a:spcPct val="0"/>
              </a:spcBef>
              <a:defRPr/>
            </a:pPr>
            <a:r>
              <a:rPr lang="en-US" sz="1000" dirty="0"/>
              <a:t>There may be multiple Natural Resource Trustees because of coexisting or contiguous natural resources or concurrent jurisdictions. Where there are multiple Trustees, they coordinate and cooperate in carrying out their joint responsibilities. Federal and State agencies and Indian Tribes may be co-Trustees for the same natural resource.</a:t>
            </a:r>
            <a:r>
              <a:rPr lang="en-US" altLang="en-US" sz="1000" dirty="0">
                <a:latin typeface="Georgia" pitchFamily="18" charset="0"/>
              </a:rPr>
              <a:t> </a:t>
            </a:r>
            <a:r>
              <a:rPr lang="en-US" sz="1000" dirty="0"/>
              <a:t>For example, in cases where an </a:t>
            </a:r>
            <a:r>
              <a:rPr lang="en-US" sz="1000" dirty="0" err="1"/>
              <a:t>OPA</a:t>
            </a:r>
            <a:r>
              <a:rPr lang="en-US" sz="1000" dirty="0"/>
              <a:t> release could potentially impact migratory birds, the Department of the Interior (</a:t>
            </a:r>
            <a:r>
              <a:rPr lang="en-US" sz="1000" dirty="0" err="1"/>
              <a:t>DOI</a:t>
            </a:r>
            <a:r>
              <a:rPr lang="en-US" sz="1000" dirty="0"/>
              <a:t>) and a State could be co-Trustees.</a:t>
            </a:r>
            <a:endParaRPr lang="en-US" altLang="en-US" sz="1000" dirty="0">
              <a:latin typeface="Georgia" pitchFamily="18" charset="0"/>
            </a:endParaRPr>
          </a:p>
          <a:p>
            <a:pPr eaLnBrk="1" hangingPunct="1">
              <a:spcBef>
                <a:spcPct val="0"/>
              </a:spcBef>
              <a:defRPr/>
            </a:pPr>
            <a:endParaRPr lang="en-US" altLang="en-US" sz="1000" dirty="0"/>
          </a:p>
          <a:p>
            <a:pPr eaLnBrk="1" hangingPunct="1">
              <a:spcBef>
                <a:spcPct val="0"/>
              </a:spcBef>
              <a:defRPr/>
            </a:pPr>
            <a:r>
              <a:rPr lang="en-US" altLang="en-US" sz="1000" dirty="0"/>
              <a:t>Provide some examples of Natural Resource Trustee Agencies</a:t>
            </a:r>
          </a:p>
          <a:p>
            <a:pPr marL="171450" indent="-171450" eaLnBrk="1" hangingPunct="1">
              <a:spcBef>
                <a:spcPct val="0"/>
              </a:spcBef>
              <a:buFont typeface="Arial" panose="020B0604020202020204" pitchFamily="34" charset="0"/>
              <a:buChar char="•"/>
              <a:defRPr/>
            </a:pPr>
            <a:r>
              <a:rPr lang="en-US" altLang="en-US" sz="1000" dirty="0"/>
              <a:t>Federal: NOAA, </a:t>
            </a:r>
            <a:r>
              <a:rPr lang="en-US" altLang="en-US" sz="1000" dirty="0" err="1"/>
              <a:t>DOI</a:t>
            </a:r>
            <a:r>
              <a:rPr lang="en-US" altLang="en-US" sz="1000" dirty="0"/>
              <a:t> (</a:t>
            </a:r>
            <a:r>
              <a:rPr lang="en-US" altLang="en-US" sz="1000" dirty="0" err="1"/>
              <a:t>USFWS</a:t>
            </a:r>
            <a:r>
              <a:rPr lang="en-US" altLang="en-US" sz="1000" dirty="0"/>
              <a:t>, NPS)</a:t>
            </a:r>
          </a:p>
          <a:p>
            <a:pPr marL="171450" indent="-171450" eaLnBrk="1" hangingPunct="1">
              <a:spcBef>
                <a:spcPct val="0"/>
              </a:spcBef>
              <a:buFont typeface="Arial" panose="020B0604020202020204" pitchFamily="34" charset="0"/>
              <a:buChar char="•"/>
              <a:defRPr/>
            </a:pPr>
            <a:r>
              <a:rPr lang="en-US" altLang="en-US" sz="1000" dirty="0"/>
              <a:t>Gulf States:</a:t>
            </a:r>
          </a:p>
          <a:p>
            <a:pPr marL="628650" lvl="1" indent="-171450" eaLnBrk="1" hangingPunct="1">
              <a:spcBef>
                <a:spcPct val="0"/>
              </a:spcBef>
              <a:buFont typeface="Arial" panose="020B0604020202020204" pitchFamily="34" charset="0"/>
              <a:buChar char="•"/>
              <a:defRPr/>
            </a:pPr>
            <a:r>
              <a:rPr lang="en-US" altLang="en-US" sz="1000" dirty="0"/>
              <a:t>Alabama Department of Conservation and Natural Resources</a:t>
            </a:r>
          </a:p>
          <a:p>
            <a:pPr marL="628650" lvl="1" indent="-171450" eaLnBrk="1" hangingPunct="1">
              <a:spcBef>
                <a:spcPct val="0"/>
              </a:spcBef>
              <a:buFont typeface="Arial" panose="020B0604020202020204" pitchFamily="34" charset="0"/>
              <a:buChar char="•"/>
              <a:defRPr/>
            </a:pPr>
            <a:r>
              <a:rPr lang="en-US" altLang="en-US" sz="1000" dirty="0"/>
              <a:t>Geological Survey of Alabama</a:t>
            </a:r>
          </a:p>
          <a:p>
            <a:pPr marL="628650" lvl="1" indent="-171450" eaLnBrk="1" hangingPunct="1">
              <a:spcBef>
                <a:spcPct val="0"/>
              </a:spcBef>
              <a:buFont typeface="Arial" panose="020B0604020202020204" pitchFamily="34" charset="0"/>
              <a:buChar char="•"/>
              <a:defRPr/>
            </a:pPr>
            <a:r>
              <a:rPr lang="en-US" altLang="en-US" sz="1000" dirty="0"/>
              <a:t>Mississippi Department of Environmental Quality</a:t>
            </a:r>
          </a:p>
          <a:p>
            <a:pPr marL="628650" lvl="1" indent="-171450" eaLnBrk="1" hangingPunct="1">
              <a:spcBef>
                <a:spcPct val="0"/>
              </a:spcBef>
              <a:buFont typeface="Arial" panose="020B0604020202020204" pitchFamily="34" charset="0"/>
              <a:buChar char="•"/>
              <a:defRPr/>
            </a:pPr>
            <a:r>
              <a:rPr lang="en-US" altLang="en-US" sz="1000" dirty="0"/>
              <a:t>LA Oil Spill Coordinator’s Office</a:t>
            </a:r>
          </a:p>
          <a:p>
            <a:pPr marL="628650" lvl="1" indent="-171450" eaLnBrk="1" hangingPunct="1">
              <a:spcBef>
                <a:spcPct val="0"/>
              </a:spcBef>
              <a:buFont typeface="Arial" panose="020B0604020202020204" pitchFamily="34" charset="0"/>
              <a:buChar char="•"/>
              <a:defRPr/>
            </a:pPr>
            <a:r>
              <a:rPr lang="en-US" altLang="en-US" sz="1000" dirty="0"/>
              <a:t>LA Department of Wildlife and Fisheries</a:t>
            </a:r>
          </a:p>
          <a:p>
            <a:pPr marL="628650" lvl="1" indent="-171450" eaLnBrk="1" hangingPunct="1">
              <a:spcBef>
                <a:spcPct val="0"/>
              </a:spcBef>
              <a:buFont typeface="Arial" panose="020B0604020202020204" pitchFamily="34" charset="0"/>
              <a:buChar char="•"/>
              <a:defRPr/>
            </a:pPr>
            <a:r>
              <a:rPr lang="en-US" altLang="en-US" sz="1000" dirty="0"/>
              <a:t>LA Department of Natural Resources</a:t>
            </a:r>
          </a:p>
          <a:p>
            <a:pPr marL="628650" lvl="1" indent="-171450" eaLnBrk="1" hangingPunct="1">
              <a:spcBef>
                <a:spcPct val="0"/>
              </a:spcBef>
              <a:buFont typeface="Arial" panose="020B0604020202020204" pitchFamily="34" charset="0"/>
              <a:buChar char="•"/>
              <a:defRPr/>
            </a:pPr>
            <a:r>
              <a:rPr lang="en-US" altLang="en-US" sz="1000" dirty="0"/>
              <a:t>LA Coastal Protection and Restoration Authority</a:t>
            </a:r>
          </a:p>
          <a:p>
            <a:pPr marL="628650" lvl="1" indent="-171450" eaLnBrk="1" hangingPunct="1">
              <a:spcBef>
                <a:spcPct val="0"/>
              </a:spcBef>
              <a:buFont typeface="Arial" panose="020B0604020202020204" pitchFamily="34" charset="0"/>
              <a:buChar char="•"/>
              <a:defRPr/>
            </a:pPr>
            <a:r>
              <a:rPr lang="en-US" altLang="en-US" sz="1000" dirty="0"/>
              <a:t>LA Department of Environmental Quality</a:t>
            </a:r>
          </a:p>
          <a:p>
            <a:pPr marL="628650" lvl="1" indent="-171450" eaLnBrk="1" hangingPunct="1">
              <a:spcBef>
                <a:spcPct val="0"/>
              </a:spcBef>
              <a:buFont typeface="Arial" panose="020B0604020202020204" pitchFamily="34" charset="0"/>
              <a:buChar char="•"/>
              <a:defRPr/>
            </a:pPr>
            <a:r>
              <a:rPr lang="en-US" altLang="en-US" sz="1000" dirty="0"/>
              <a:t>TX Parks and Wildlife Department</a:t>
            </a:r>
          </a:p>
          <a:p>
            <a:pPr marL="628650" lvl="1" indent="-171450" eaLnBrk="1" hangingPunct="1">
              <a:spcBef>
                <a:spcPct val="0"/>
              </a:spcBef>
              <a:buFont typeface="Arial" panose="020B0604020202020204" pitchFamily="34" charset="0"/>
              <a:buChar char="•"/>
              <a:defRPr/>
            </a:pPr>
            <a:r>
              <a:rPr lang="en-US" altLang="en-US" sz="1000" dirty="0"/>
              <a:t>TX General Land Office</a:t>
            </a:r>
          </a:p>
          <a:p>
            <a:pPr marL="628650" lvl="1" indent="-171450" eaLnBrk="1" hangingPunct="1">
              <a:spcBef>
                <a:spcPct val="0"/>
              </a:spcBef>
              <a:buFont typeface="Arial" panose="020B0604020202020204" pitchFamily="34" charset="0"/>
              <a:buChar char="•"/>
              <a:defRPr/>
            </a:pPr>
            <a:r>
              <a:rPr lang="en-US" altLang="en-US" sz="1000" dirty="0"/>
              <a:t>TX Commission on Environmental Quality</a:t>
            </a:r>
          </a:p>
          <a:p>
            <a:pPr marL="628650" lvl="1" indent="-171450" eaLnBrk="1" hangingPunct="1">
              <a:spcBef>
                <a:spcPct val="0"/>
              </a:spcBef>
              <a:buFont typeface="Arial" panose="020B0604020202020204" pitchFamily="34" charset="0"/>
              <a:buChar char="•"/>
              <a:defRPr/>
            </a:pPr>
            <a:r>
              <a:rPr lang="en-US" altLang="en-US" sz="1000" dirty="0"/>
              <a:t>FL Department of Environmental Protection</a:t>
            </a:r>
          </a:p>
          <a:p>
            <a:pPr marL="628650" lvl="1" indent="-171450" eaLnBrk="1" hangingPunct="1">
              <a:spcBef>
                <a:spcPct val="0"/>
              </a:spcBef>
              <a:buFont typeface="Arial" panose="020B0604020202020204" pitchFamily="34" charset="0"/>
              <a:buChar char="•"/>
              <a:defRPr/>
            </a:pPr>
            <a:r>
              <a:rPr lang="en-US" altLang="en-US" sz="1000" dirty="0"/>
              <a:t>FL Fish and Wildlife Conservation Commission</a:t>
            </a:r>
          </a:p>
          <a:p>
            <a:pPr eaLnBrk="1" hangingPunct="1">
              <a:spcBef>
                <a:spcPct val="0"/>
              </a:spcBef>
              <a:defRPr/>
            </a:pPr>
            <a:endParaRPr lang="en-US" altLang="en-US" sz="1000" dirty="0"/>
          </a:p>
        </p:txBody>
      </p:sp>
      <p:sp>
        <p:nvSpPr>
          <p:cNvPr id="9220" name="Slide Number Placeholder 3">
            <a:extLst>
              <a:ext uri="{FF2B5EF4-FFF2-40B4-BE49-F238E27FC236}">
                <a16:creationId xmlns:a16="http://schemas.microsoft.com/office/drawing/2014/main" id="{AC3656A6-F849-4C5F-9E2A-ECA1642E71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F6116B-2908-4C80-9F9E-4D37521A3564}"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2BA988C-3042-4F7A-B26C-E75C0761B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7AC3460-D08F-4166-874E-C5E2CDB56F1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mj-lt"/>
              </a:rPr>
              <a:t>Phase I – Pre-Assessment </a:t>
            </a:r>
          </a:p>
          <a:p>
            <a:pPr marL="171450" indent="-171450" eaLnBrk="1" hangingPunct="1">
              <a:spcBef>
                <a:spcPct val="0"/>
              </a:spcBef>
              <a:buFont typeface="Arial" panose="020B0604020202020204" pitchFamily="34" charset="0"/>
              <a:buChar char="•"/>
              <a:defRPr/>
            </a:pPr>
            <a:r>
              <a:rPr lang="en-US" altLang="en-US" dirty="0">
                <a:latin typeface="+mj-lt"/>
              </a:rPr>
              <a:t>Evaluate whether there were any impacts to natural resources caused by the spill</a:t>
            </a:r>
          </a:p>
          <a:p>
            <a:pPr marL="171450" indent="-171450" eaLnBrk="1" hangingPunct="1">
              <a:spcBef>
                <a:spcPct val="0"/>
              </a:spcBef>
              <a:buFont typeface="Arial" panose="020B0604020202020204" pitchFamily="34" charset="0"/>
              <a:buChar char="•"/>
              <a:defRPr/>
            </a:pPr>
            <a:r>
              <a:rPr lang="en-US" altLang="en-US" dirty="0">
                <a:latin typeface="+mj-lt"/>
              </a:rPr>
              <a:t>Focus: is there enough injury to justify a </a:t>
            </a:r>
            <a:r>
              <a:rPr lang="en-US" altLang="en-US" dirty="0" err="1">
                <a:latin typeface="+mj-lt"/>
              </a:rPr>
              <a:t>NRDA</a:t>
            </a:r>
            <a:r>
              <a:rPr lang="en-US" altLang="en-US" dirty="0">
                <a:latin typeface="+mj-lt"/>
              </a:rPr>
              <a:t>?</a:t>
            </a:r>
          </a:p>
          <a:p>
            <a:pPr marL="171450" indent="-171450" eaLnBrk="1" hangingPunct="1">
              <a:spcBef>
                <a:spcPct val="0"/>
              </a:spcBef>
              <a:buFont typeface="Arial" panose="020B0604020202020204" pitchFamily="34" charset="0"/>
              <a:buChar char="•"/>
              <a:defRPr/>
            </a:pPr>
            <a:r>
              <a:rPr lang="en-US" dirty="0"/>
              <a:t>Determine whether any impacts have occurred. Scientists may collect data, review scientific literature, and use mathematical models to help predict the effects of the incident on trust resources.</a:t>
            </a:r>
            <a:endParaRPr lang="en-US" altLang="en-US" dirty="0">
              <a:latin typeface="+mj-lt"/>
            </a:endParaRPr>
          </a:p>
          <a:p>
            <a:pPr lvl="1" eaLnBrk="1" hangingPunct="1">
              <a:spcBef>
                <a:spcPct val="0"/>
              </a:spcBef>
              <a:defRPr/>
            </a:pPr>
            <a:endParaRPr lang="en-US" altLang="en-US" dirty="0">
              <a:latin typeface="+mj-lt"/>
            </a:endParaRPr>
          </a:p>
          <a:p>
            <a:pPr eaLnBrk="1" hangingPunct="1">
              <a:spcBef>
                <a:spcPct val="0"/>
              </a:spcBef>
              <a:defRPr/>
            </a:pPr>
            <a:r>
              <a:rPr lang="en-US" altLang="en-US" dirty="0">
                <a:latin typeface="+mj-lt"/>
              </a:rPr>
              <a:t>Phase 2 – Injury Assessment</a:t>
            </a:r>
          </a:p>
          <a:p>
            <a:pPr marL="171450" indent="-171450" eaLnBrk="1" hangingPunct="1">
              <a:spcBef>
                <a:spcPct val="0"/>
              </a:spcBef>
              <a:buFont typeface="Arial" panose="020B0604020202020204" pitchFamily="34" charset="0"/>
              <a:buChar char="•"/>
              <a:defRPr/>
            </a:pPr>
            <a:r>
              <a:rPr lang="en-US" altLang="en-US" dirty="0">
                <a:latin typeface="+mj-lt"/>
              </a:rPr>
              <a:t>If impacts occurred, the injuries are quantified and restoration planning begins</a:t>
            </a:r>
          </a:p>
          <a:p>
            <a:pPr marL="171450" indent="-171450" eaLnBrk="1" hangingPunct="1">
              <a:spcBef>
                <a:spcPct val="0"/>
              </a:spcBef>
              <a:buFont typeface="Arial" panose="020B0604020202020204" pitchFamily="34" charset="0"/>
              <a:buChar char="•"/>
              <a:defRPr/>
            </a:pPr>
            <a:r>
              <a:rPr lang="en-US" dirty="0"/>
              <a:t>Trustees quantify the injuries through scientific and economic studies and then identify potential restoration projects to offset the loss (e.g., beach and shoreline enhancements, creation of oyster reefs or other shellfish habitats, and programs to monitor the recovery of species and habitats). A restoration plan is then released for public feedback.</a:t>
            </a:r>
            <a:endParaRPr lang="en-US" altLang="en-US" dirty="0">
              <a:latin typeface="+mj-lt"/>
            </a:endParaRPr>
          </a:p>
          <a:p>
            <a:pPr lvl="1" eaLnBrk="1" hangingPunct="1">
              <a:spcBef>
                <a:spcPct val="0"/>
              </a:spcBef>
              <a:defRPr/>
            </a:pPr>
            <a:endParaRPr lang="en-US" altLang="en-US" dirty="0">
              <a:latin typeface="+mj-lt"/>
            </a:endParaRPr>
          </a:p>
          <a:p>
            <a:pPr eaLnBrk="1" hangingPunct="1">
              <a:spcBef>
                <a:spcPct val="0"/>
              </a:spcBef>
              <a:defRPr/>
            </a:pPr>
            <a:r>
              <a:rPr lang="en-US" altLang="en-US" dirty="0">
                <a:latin typeface="+mj-lt"/>
              </a:rPr>
              <a:t>Phase 3 – Restoration </a:t>
            </a:r>
          </a:p>
          <a:p>
            <a:pPr marL="171450" indent="-171450" eaLnBrk="1" hangingPunct="1">
              <a:spcBef>
                <a:spcPct val="0"/>
              </a:spcBef>
              <a:buFont typeface="Arial" panose="020B0604020202020204" pitchFamily="34" charset="0"/>
              <a:buChar char="•"/>
              <a:defRPr/>
            </a:pPr>
            <a:r>
              <a:rPr lang="en-US" altLang="en-US" dirty="0">
                <a:latin typeface="+mj-lt"/>
              </a:rPr>
              <a:t>Restoration is implemented to restore the natural resources back to pre-spill conditions</a:t>
            </a:r>
          </a:p>
          <a:p>
            <a:pPr marL="171450" indent="-171450" eaLnBrk="1" hangingPunct="1">
              <a:spcBef>
                <a:spcPct val="0"/>
              </a:spcBef>
              <a:buFont typeface="Arial" panose="020B0604020202020204" pitchFamily="34" charset="0"/>
              <a:buChar char="•"/>
              <a:defRPr/>
            </a:pPr>
            <a:r>
              <a:rPr lang="en-US" dirty="0"/>
              <a:t>Aims to return the injured resources to their original condition and compensate the public for interim losses, i.e., the time it takes the resources to recover, as well as humans' lost use of the resources. Throughout the </a:t>
            </a:r>
            <a:r>
              <a:rPr lang="en-US" dirty="0" err="1"/>
              <a:t>NRDA</a:t>
            </a:r>
            <a:r>
              <a:rPr lang="en-US" dirty="0"/>
              <a:t> process, the co-trustees often work with the RP (the entity whose property or actions caused the injury). The RP pays for the assessment and restoration and may participate in restoration activities.</a:t>
            </a:r>
            <a:endParaRPr lang="en-US" altLang="en-US" dirty="0">
              <a:latin typeface="+mj-lt"/>
            </a:endParaRPr>
          </a:p>
          <a:p>
            <a:pPr eaLnBrk="1" hangingPunct="1">
              <a:spcBef>
                <a:spcPct val="0"/>
              </a:spcBef>
              <a:defRPr/>
            </a:pPr>
            <a:endParaRPr lang="en-US" altLang="en-US" dirty="0"/>
          </a:p>
          <a:p>
            <a:pPr eaLnBrk="1" hangingPunct="1">
              <a:spcBef>
                <a:spcPct val="0"/>
              </a:spcBef>
              <a:defRPr/>
            </a:pPr>
            <a:r>
              <a:rPr lang="en-US" dirty="0"/>
              <a:t>In the event that the RP refuses to pay damages, NOAA and its co-trustees may file a lawsuit or in the case of an oil spill, submit a claim to the Oil Spill Liability Trust Fund.</a:t>
            </a:r>
            <a:endParaRPr lang="en-US" altLang="en-US" dirty="0"/>
          </a:p>
        </p:txBody>
      </p:sp>
      <p:sp>
        <p:nvSpPr>
          <p:cNvPr id="11268" name="Slide Number Placeholder 3">
            <a:extLst>
              <a:ext uri="{FF2B5EF4-FFF2-40B4-BE49-F238E27FC236}">
                <a16:creationId xmlns:a16="http://schemas.microsoft.com/office/drawing/2014/main" id="{0A72E764-8D36-44C4-8AA4-2F4D564BBE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993CCF-4738-42C4-9895-5EE6BF655370}"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9BDEDA8-B3DA-422B-B4D1-55B187138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DEAA7FE-61CE-4C54-8E1F-17A79474E45F}"/>
              </a:ext>
            </a:extLst>
          </p:cNvPr>
          <p:cNvSpPr>
            <a:spLocks noGrp="1"/>
          </p:cNvSpPr>
          <p:nvPr>
            <p:ph type="body" idx="1"/>
          </p:nvPr>
        </p:nvSpPr>
        <p:spPr/>
        <p:txBody>
          <a:bodyPr/>
          <a:lstStyle/>
          <a:p>
            <a:pPr>
              <a:defRPr/>
            </a:pPr>
            <a:r>
              <a:rPr lang="en-US" dirty="0"/>
              <a:t>Collect data that will be lost if we wait</a:t>
            </a:r>
          </a:p>
          <a:p>
            <a:pPr>
              <a:defRPr/>
            </a:pPr>
            <a:r>
              <a:rPr lang="en-US" dirty="0"/>
              <a:t>Examples:</a:t>
            </a:r>
          </a:p>
          <a:p>
            <a:pPr marL="174708" indent="-174708">
              <a:buFont typeface="Arial" panose="020B0604020202020204" pitchFamily="34" charset="0"/>
              <a:buChar char="•"/>
              <a:defRPr/>
            </a:pPr>
            <a:r>
              <a:rPr lang="en-US" dirty="0"/>
              <a:t>Conditions before oil reaches a shoreline</a:t>
            </a:r>
          </a:p>
          <a:p>
            <a:pPr marL="174708" indent="-174708">
              <a:buFont typeface="Arial" panose="020B0604020202020204" pitchFamily="34" charset="0"/>
              <a:buChar char="•"/>
              <a:defRPr/>
            </a:pPr>
            <a:r>
              <a:rPr lang="en-US" dirty="0"/>
              <a:t>Fish kills, bird carcasses– scavengers will clean these up very quickly</a:t>
            </a:r>
          </a:p>
          <a:p>
            <a:pPr marL="174708" indent="-174708">
              <a:buFont typeface="Arial" panose="020B0604020202020204" pitchFamily="34" charset="0"/>
              <a:buChar char="•"/>
              <a:defRPr/>
            </a:pPr>
            <a:r>
              <a:rPr lang="en-US" dirty="0"/>
              <a:t>Water samples – need quickly or evidence is lost.</a:t>
            </a:r>
          </a:p>
          <a:p>
            <a:pPr marL="174708" indent="-174708">
              <a:buFont typeface="Arial" panose="020B0604020202020204" pitchFamily="34" charset="0"/>
              <a:buChar char="•"/>
              <a:defRPr/>
            </a:pPr>
            <a:endParaRPr lang="en-US" dirty="0"/>
          </a:p>
          <a:p>
            <a:pPr>
              <a:buFont typeface="Arial" panose="020B0604020202020204" pitchFamily="34" charset="0"/>
              <a:buNone/>
              <a:defRPr/>
            </a:pPr>
            <a:r>
              <a:rPr lang="en-US" dirty="0"/>
              <a:t>Response data is often </a:t>
            </a:r>
            <a:r>
              <a:rPr lang="en-US" dirty="0" err="1"/>
              <a:t>NRDA</a:t>
            </a:r>
            <a:r>
              <a:rPr lang="en-US" dirty="0"/>
              <a:t> data; we gather the same sort of data as response, so coordinating together to obtain these data benefits everyone</a:t>
            </a:r>
          </a:p>
        </p:txBody>
      </p:sp>
      <p:sp>
        <p:nvSpPr>
          <p:cNvPr id="13316" name="Slide Number Placeholder 3">
            <a:extLst>
              <a:ext uri="{FF2B5EF4-FFF2-40B4-BE49-F238E27FC236}">
                <a16:creationId xmlns:a16="http://schemas.microsoft.com/office/drawing/2014/main" id="{3B54DB6C-9EB3-44DF-AEDD-74DFC46CA2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BD288A-7327-4363-BF31-9889A623C5B9}"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16704D-78D8-45B4-8589-326F42C03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F165192-02D1-4FBD-834E-9E30560C4B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93EE2D9A-D9F4-419C-A270-571DAB7084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81352B-29D6-40AB-85A0-F4221EAF6D45}"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28D45B3-F682-4CC1-952E-1F1C392486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29BC510-7B2A-4FB9-A8D9-C553CF478B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100"/>
              <a:t>Preassessment efforts determined that we should not proceed to injury assessment. </a:t>
            </a:r>
          </a:p>
          <a:p>
            <a:pPr eaLnBrk="1" hangingPunct="1"/>
            <a:endParaRPr lang="en-US" altLang="en-US" sz="1100"/>
          </a:p>
          <a:p>
            <a:pPr eaLnBrk="1" hangingPunct="1"/>
            <a:r>
              <a:rPr lang="en-US" altLang="en-US" sz="1100" b="1"/>
              <a:t>NRDA is done to assess injury – need to have exposure </a:t>
            </a:r>
            <a:r>
              <a:rPr lang="en-US" altLang="en-US" sz="1100" b="1" u="sng"/>
              <a:t>and</a:t>
            </a:r>
            <a:r>
              <a:rPr lang="en-US" altLang="en-US" sz="1100" b="1"/>
              <a:t> injury</a:t>
            </a:r>
          </a:p>
          <a:p>
            <a:pPr eaLnBrk="1" hangingPunct="1"/>
            <a:endParaRPr lang="en-US" altLang="en-US" sz="1100"/>
          </a:p>
          <a:p>
            <a:pPr eaLnBrk="1" hangingPunct="1"/>
            <a:r>
              <a:rPr lang="en-US" altLang="en-US" sz="1100"/>
              <a:t>Background:</a:t>
            </a:r>
          </a:p>
          <a:p>
            <a:pPr eaLnBrk="1" hangingPunct="1"/>
            <a:r>
              <a:rPr lang="en-US" altLang="en-US" sz="1100"/>
              <a:t>On June 8, 1990, while the Italian tank vessel Fraqmura was lightering the Norwegian tank vessel Mega Borg, an explosion occurred in the pump room of the Mega Borg. The two ships were in the GOM, 57 miles SE of Galveston, TX in international waters, but within the U.S. exclusive economic zone. A fire started in the pump room and spread to the engine room. An estimated 100,000 barrels of Angolan Palanca crude was burned or released into the water from the Mega Borg during the next seven days. Weather was calm throughout the incident. </a:t>
            </a:r>
          </a:p>
          <a:p>
            <a:pPr eaLnBrk="1" hangingPunct="1"/>
            <a:endParaRPr lang="en-US" altLang="en-US" sz="1100"/>
          </a:p>
          <a:p>
            <a:pPr eaLnBrk="1" hangingPunct="1"/>
            <a:r>
              <a:rPr lang="en-US" altLang="en-US" sz="1100"/>
              <a:t>Thomas A. Campbell, general counsel for NOAA, said later in a study that prompt salvage and cleanup, the type of oil, the location of the spill and favorable weather minimized the accident's effect.</a:t>
            </a:r>
          </a:p>
          <a:p>
            <a:pPr eaLnBrk="1" hangingPunct="1"/>
            <a:endParaRPr lang="en-US" altLang="en-US" sz="1100"/>
          </a:p>
          <a:p>
            <a:r>
              <a:rPr lang="en-US" altLang="en-US" sz="1100" b="1"/>
              <a:t>Fire consumed much of the oil, shoreline suffered little impact and the oil that was spilt was cleaned up with little measurable environmental damage</a:t>
            </a:r>
            <a:endParaRPr lang="en-US" altLang="en-US" sz="1100"/>
          </a:p>
        </p:txBody>
      </p:sp>
      <p:sp>
        <p:nvSpPr>
          <p:cNvPr id="17412" name="Slide Number Placeholder 3">
            <a:extLst>
              <a:ext uri="{FF2B5EF4-FFF2-40B4-BE49-F238E27FC236}">
                <a16:creationId xmlns:a16="http://schemas.microsoft.com/office/drawing/2014/main" id="{BEC8FA22-7BD0-4E37-BDB3-AE0171D9AA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9EC8EC-67B6-4FD9-815C-D3B501A5C46E}"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B7DFC1B-447F-4097-BBA9-305240DC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D5B286B-2C4B-4DD4-B94D-0578D69F871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dirty="0"/>
              <a:t>Biological resources, habitat and resource services</a:t>
            </a:r>
          </a:p>
          <a:p>
            <a:pPr eaLnBrk="1" hangingPunct="1">
              <a:defRPr/>
            </a:pPr>
            <a:endParaRPr lang="en-US" altLang="en-US" dirty="0"/>
          </a:p>
          <a:p>
            <a:pPr eaLnBrk="1" hangingPunct="1">
              <a:defRPr/>
            </a:pPr>
            <a:r>
              <a:rPr lang="en-US" altLang="en-US" dirty="0"/>
              <a:t>As defined by </a:t>
            </a:r>
            <a:r>
              <a:rPr lang="en-US" altLang="en-US" dirty="0" err="1"/>
              <a:t>OPA</a:t>
            </a:r>
            <a:r>
              <a:rPr lang="en-US" altLang="en-US" dirty="0"/>
              <a:t>:</a:t>
            </a:r>
          </a:p>
          <a:p>
            <a:pPr marL="171450" indent="-171450" eaLnBrk="1" hangingPunct="1">
              <a:buFont typeface="Arial" panose="020B0604020202020204" pitchFamily="34" charset="0"/>
              <a:buChar char="•"/>
              <a:defRPr/>
            </a:pPr>
            <a:r>
              <a:rPr lang="en-US" altLang="en-US" dirty="0"/>
              <a:t>“Include land, fish, wildlife, biota, air, water, ground water, drinking water supplies and other such resources” </a:t>
            </a:r>
          </a:p>
          <a:p>
            <a:pPr marL="171450" indent="-171450" eaLnBrk="1" hangingPunct="1">
              <a:buFont typeface="Arial" panose="020B0604020202020204" pitchFamily="34" charset="0"/>
              <a:buChar char="•"/>
              <a:defRPr/>
            </a:pPr>
            <a:r>
              <a:rPr lang="en-US" altLang="en-US" dirty="0"/>
              <a:t>“A resource belonging to, managed by, held in trust by, appertaining to, or otherwise controlled by a government”</a:t>
            </a:r>
          </a:p>
          <a:p>
            <a:pPr eaLnBrk="1" hangingPunct="1">
              <a:defRPr/>
            </a:pPr>
            <a:endParaRPr lang="en-US" altLang="en-US" dirty="0"/>
          </a:p>
        </p:txBody>
      </p:sp>
      <p:sp>
        <p:nvSpPr>
          <p:cNvPr id="19460" name="Slide Number Placeholder 3">
            <a:extLst>
              <a:ext uri="{FF2B5EF4-FFF2-40B4-BE49-F238E27FC236}">
                <a16:creationId xmlns:a16="http://schemas.microsoft.com/office/drawing/2014/main" id="{025500BA-68A5-4AA8-9EEF-B9DC8D8C63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7F57F8-05E0-4FE5-A77B-5C85EEB03E40}"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88EF16B-373C-4984-A6C4-4B69B45387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89C69FE-AD7A-4D82-ACEE-DF5A0B4F13D5}"/>
              </a:ext>
            </a:extLst>
          </p:cNvPr>
          <p:cNvSpPr>
            <a:spLocks noGrp="1"/>
          </p:cNvSpPr>
          <p:nvPr>
            <p:ph type="body" idx="1"/>
          </p:nvPr>
        </p:nvSpPr>
        <p:spPr/>
        <p:txBody>
          <a:bodyPr/>
          <a:lstStyle/>
          <a:p>
            <a:pPr eaLnBrk="1" hangingPunct="1">
              <a:defRPr/>
            </a:pPr>
            <a:r>
              <a:rPr lang="en-US" altLang="en-US" dirty="0"/>
              <a:t>These natural resources also provide services – defined as functions that one resource performs for another or for humans</a:t>
            </a:r>
          </a:p>
          <a:p>
            <a:pPr eaLnBrk="1" hangingPunct="1">
              <a:defRPr/>
            </a:pPr>
            <a:endParaRPr lang="en-US" altLang="en-US" dirty="0"/>
          </a:p>
          <a:p>
            <a:pPr eaLnBrk="1" hangingPunct="1">
              <a:defRPr/>
            </a:pPr>
            <a:r>
              <a:rPr lang="en-US" altLang="en-US" dirty="0"/>
              <a:t>A single resource can provide a variety of services (e.g., Wetland)</a:t>
            </a:r>
          </a:p>
          <a:p>
            <a:pPr marL="171450" indent="-171450" eaLnBrk="1" hangingPunct="1">
              <a:buFont typeface="Arial" panose="020B0604020202020204" pitchFamily="34" charset="0"/>
              <a:buChar char="•"/>
              <a:defRPr/>
            </a:pPr>
            <a:r>
              <a:rPr lang="en-US" altLang="en-US" dirty="0"/>
              <a:t>Ecological</a:t>
            </a:r>
          </a:p>
          <a:p>
            <a:pPr marL="171450" indent="-171450" eaLnBrk="1" hangingPunct="1">
              <a:buFont typeface="Arial" panose="020B0604020202020204" pitchFamily="34" charset="0"/>
              <a:buChar char="•"/>
              <a:defRPr/>
            </a:pPr>
            <a:r>
              <a:rPr lang="en-US" altLang="en-US" dirty="0"/>
              <a:t>Recreational</a:t>
            </a:r>
          </a:p>
          <a:p>
            <a:pPr marL="171450" indent="-171450" eaLnBrk="1" hangingPunct="1">
              <a:buFont typeface="Arial" panose="020B0604020202020204" pitchFamily="34" charset="0"/>
              <a:buChar char="•"/>
              <a:defRPr/>
            </a:pPr>
            <a:r>
              <a:rPr lang="en-US" altLang="en-US" dirty="0"/>
              <a:t>Cultural</a:t>
            </a:r>
          </a:p>
          <a:p>
            <a:pPr marL="171450" indent="-171450" eaLnBrk="1" hangingPunct="1">
              <a:buFont typeface="Arial" panose="020B0604020202020204" pitchFamily="34" charset="0"/>
              <a:buChar char="•"/>
              <a:defRPr/>
            </a:pPr>
            <a:r>
              <a:rPr lang="en-US" altLang="en-US" dirty="0"/>
              <a:t>Passive Use</a:t>
            </a:r>
          </a:p>
          <a:p>
            <a:pPr marL="171450" indent="-171450" eaLnBrk="1" hangingPunct="1">
              <a:buFont typeface="Arial" panose="020B0604020202020204" pitchFamily="34" charset="0"/>
              <a:buChar char="•"/>
              <a:defRPr/>
            </a:pPr>
            <a:r>
              <a:rPr lang="en-US" altLang="en-US" dirty="0"/>
              <a:t>Subsistence	</a:t>
            </a:r>
          </a:p>
          <a:p>
            <a:pPr marL="171450" indent="-171450" eaLnBrk="1" hangingPunct="1">
              <a:buFont typeface="Arial" panose="020B0604020202020204" pitchFamily="34" charset="0"/>
              <a:buChar char="•"/>
              <a:defRPr/>
            </a:pPr>
            <a:r>
              <a:rPr lang="en-US" altLang="en-US" dirty="0"/>
              <a:t>Commercial</a:t>
            </a:r>
          </a:p>
          <a:p>
            <a:pPr>
              <a:defRPr/>
            </a:pPr>
            <a:endParaRPr lang="en-US" dirty="0"/>
          </a:p>
        </p:txBody>
      </p:sp>
      <p:sp>
        <p:nvSpPr>
          <p:cNvPr id="21508" name="Slide Number Placeholder 3">
            <a:extLst>
              <a:ext uri="{FF2B5EF4-FFF2-40B4-BE49-F238E27FC236}">
                <a16:creationId xmlns:a16="http://schemas.microsoft.com/office/drawing/2014/main" id="{3D4E91EC-E7F6-41D5-999F-6B4FB377BD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42B5C9-4A93-4CF2-AA8F-3E36545C525C}"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C567407-E3D2-4FE9-9626-4BBD20EA43CD}"/>
              </a:ext>
            </a:extLst>
          </p:cNvPr>
          <p:cNvSpPr>
            <a:spLocks noGrp="1"/>
          </p:cNvSpPr>
          <p:nvPr>
            <p:ph type="dt" sz="half" idx="10"/>
          </p:nvPr>
        </p:nvSpPr>
        <p:spPr/>
        <p:txBody>
          <a:bodyPr/>
          <a:lstStyle>
            <a:lvl1pPr>
              <a:defRPr/>
            </a:lvl1pPr>
          </a:lstStyle>
          <a:p>
            <a:pPr>
              <a:defRPr/>
            </a:pPr>
            <a:fld id="{996F4CE2-2DDE-4A86-B603-AA2BB4BD5412}" type="datetimeFigureOut">
              <a:rPr lang="en-US"/>
              <a:pPr>
                <a:defRPr/>
              </a:pPr>
              <a:t>4/7/2022</a:t>
            </a:fld>
            <a:endParaRPr lang="en-US"/>
          </a:p>
        </p:txBody>
      </p:sp>
      <p:sp>
        <p:nvSpPr>
          <p:cNvPr id="5" name="Footer Placeholder 4">
            <a:extLst>
              <a:ext uri="{FF2B5EF4-FFF2-40B4-BE49-F238E27FC236}">
                <a16:creationId xmlns:a16="http://schemas.microsoft.com/office/drawing/2014/main" id="{C2C82F84-0439-47AD-BE7B-0AF43CAF51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FC837A-A2C5-415F-815E-B21F8CD15325}"/>
              </a:ext>
            </a:extLst>
          </p:cNvPr>
          <p:cNvSpPr>
            <a:spLocks noGrp="1"/>
          </p:cNvSpPr>
          <p:nvPr>
            <p:ph type="sldNum" sz="quarter" idx="12"/>
          </p:nvPr>
        </p:nvSpPr>
        <p:spPr/>
        <p:txBody>
          <a:bodyPr/>
          <a:lstStyle>
            <a:lvl1pPr>
              <a:defRPr/>
            </a:lvl1pPr>
          </a:lstStyle>
          <a:p>
            <a:pPr>
              <a:defRPr/>
            </a:pPr>
            <a:fld id="{B349E3B9-F81E-46AC-A2B7-49CE96026EAF}" type="slidenum">
              <a:rPr lang="en-US" altLang="en-US"/>
              <a:pPr>
                <a:defRPr/>
              </a:pPr>
              <a:t>‹#›</a:t>
            </a:fld>
            <a:endParaRPr lang="en-US" altLang="en-US"/>
          </a:p>
        </p:txBody>
      </p:sp>
    </p:spTree>
    <p:extLst>
      <p:ext uri="{BB962C8B-B14F-4D97-AF65-F5344CB8AC3E}">
        <p14:creationId xmlns:p14="http://schemas.microsoft.com/office/powerpoint/2010/main" val="108428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E7873-FC30-48DC-9CD6-54A0AF78D7C9}"/>
              </a:ext>
            </a:extLst>
          </p:cNvPr>
          <p:cNvSpPr>
            <a:spLocks noGrp="1"/>
          </p:cNvSpPr>
          <p:nvPr>
            <p:ph type="dt" sz="half" idx="10"/>
          </p:nvPr>
        </p:nvSpPr>
        <p:spPr/>
        <p:txBody>
          <a:bodyPr/>
          <a:lstStyle>
            <a:lvl1pPr>
              <a:defRPr/>
            </a:lvl1pPr>
          </a:lstStyle>
          <a:p>
            <a:pPr>
              <a:defRPr/>
            </a:pPr>
            <a:fld id="{28D75505-4589-4F34-B682-39C7D5044AA2}" type="datetimeFigureOut">
              <a:rPr lang="en-US"/>
              <a:pPr>
                <a:defRPr/>
              </a:pPr>
              <a:t>4/7/2022</a:t>
            </a:fld>
            <a:endParaRPr lang="en-US"/>
          </a:p>
        </p:txBody>
      </p:sp>
      <p:sp>
        <p:nvSpPr>
          <p:cNvPr id="5" name="Footer Placeholder 4">
            <a:extLst>
              <a:ext uri="{FF2B5EF4-FFF2-40B4-BE49-F238E27FC236}">
                <a16:creationId xmlns:a16="http://schemas.microsoft.com/office/drawing/2014/main" id="{F209F8CB-725D-49C8-BAEC-6F66852D7A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0A5278-8861-4502-B76D-E30A8BF286F6}"/>
              </a:ext>
            </a:extLst>
          </p:cNvPr>
          <p:cNvSpPr>
            <a:spLocks noGrp="1"/>
          </p:cNvSpPr>
          <p:nvPr>
            <p:ph type="sldNum" sz="quarter" idx="12"/>
          </p:nvPr>
        </p:nvSpPr>
        <p:spPr/>
        <p:txBody>
          <a:bodyPr/>
          <a:lstStyle>
            <a:lvl1pPr>
              <a:defRPr/>
            </a:lvl1pPr>
          </a:lstStyle>
          <a:p>
            <a:pPr>
              <a:defRPr/>
            </a:pPr>
            <a:fld id="{0904095B-6415-4FC3-9AA6-6A47961124E1}" type="slidenum">
              <a:rPr lang="en-US" altLang="en-US"/>
              <a:pPr>
                <a:defRPr/>
              </a:pPr>
              <a:t>‹#›</a:t>
            </a:fld>
            <a:endParaRPr lang="en-US" altLang="en-US"/>
          </a:p>
        </p:txBody>
      </p:sp>
    </p:spTree>
    <p:extLst>
      <p:ext uri="{BB962C8B-B14F-4D97-AF65-F5344CB8AC3E}">
        <p14:creationId xmlns:p14="http://schemas.microsoft.com/office/powerpoint/2010/main" val="133306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5AEC7-EE7A-41DE-BC14-DC7108682909}"/>
              </a:ext>
            </a:extLst>
          </p:cNvPr>
          <p:cNvSpPr>
            <a:spLocks noGrp="1"/>
          </p:cNvSpPr>
          <p:nvPr>
            <p:ph type="dt" sz="half" idx="10"/>
          </p:nvPr>
        </p:nvSpPr>
        <p:spPr/>
        <p:txBody>
          <a:bodyPr/>
          <a:lstStyle>
            <a:lvl1pPr>
              <a:defRPr/>
            </a:lvl1pPr>
          </a:lstStyle>
          <a:p>
            <a:pPr>
              <a:defRPr/>
            </a:pPr>
            <a:fld id="{E478F296-D978-4DE9-865D-3367B339BD91}" type="datetimeFigureOut">
              <a:rPr lang="en-US"/>
              <a:pPr>
                <a:defRPr/>
              </a:pPr>
              <a:t>4/7/2022</a:t>
            </a:fld>
            <a:endParaRPr lang="en-US"/>
          </a:p>
        </p:txBody>
      </p:sp>
      <p:sp>
        <p:nvSpPr>
          <p:cNvPr id="5" name="Footer Placeholder 4">
            <a:extLst>
              <a:ext uri="{FF2B5EF4-FFF2-40B4-BE49-F238E27FC236}">
                <a16:creationId xmlns:a16="http://schemas.microsoft.com/office/drawing/2014/main" id="{13C0AA5C-8679-4DB8-914D-BD5AACF603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287559-80FB-42F6-87F7-8C357620B91F}"/>
              </a:ext>
            </a:extLst>
          </p:cNvPr>
          <p:cNvSpPr>
            <a:spLocks noGrp="1"/>
          </p:cNvSpPr>
          <p:nvPr>
            <p:ph type="sldNum" sz="quarter" idx="12"/>
          </p:nvPr>
        </p:nvSpPr>
        <p:spPr/>
        <p:txBody>
          <a:bodyPr/>
          <a:lstStyle>
            <a:lvl1pPr>
              <a:defRPr/>
            </a:lvl1pPr>
          </a:lstStyle>
          <a:p>
            <a:pPr>
              <a:defRPr/>
            </a:pPr>
            <a:fld id="{7A089F72-D25E-4DC0-9FEA-29C04A2DC501}" type="slidenum">
              <a:rPr lang="en-US" altLang="en-US"/>
              <a:pPr>
                <a:defRPr/>
              </a:pPr>
              <a:t>‹#›</a:t>
            </a:fld>
            <a:endParaRPr lang="en-US" altLang="en-US"/>
          </a:p>
        </p:txBody>
      </p:sp>
    </p:spTree>
    <p:extLst>
      <p:ext uri="{BB962C8B-B14F-4D97-AF65-F5344CB8AC3E}">
        <p14:creationId xmlns:p14="http://schemas.microsoft.com/office/powerpoint/2010/main" val="8881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E5E06-23E4-4508-B00D-A79CCE06EAA2}"/>
              </a:ext>
            </a:extLst>
          </p:cNvPr>
          <p:cNvSpPr>
            <a:spLocks noGrp="1"/>
          </p:cNvSpPr>
          <p:nvPr>
            <p:ph type="dt" sz="half" idx="10"/>
          </p:nvPr>
        </p:nvSpPr>
        <p:spPr/>
        <p:txBody>
          <a:bodyPr/>
          <a:lstStyle>
            <a:lvl1pPr>
              <a:defRPr/>
            </a:lvl1pPr>
          </a:lstStyle>
          <a:p>
            <a:pPr>
              <a:defRPr/>
            </a:pPr>
            <a:fld id="{E9E4E21D-2491-496F-B26E-7167401B6930}" type="datetimeFigureOut">
              <a:rPr lang="en-US"/>
              <a:pPr>
                <a:defRPr/>
              </a:pPr>
              <a:t>4/7/2022</a:t>
            </a:fld>
            <a:endParaRPr lang="en-US"/>
          </a:p>
        </p:txBody>
      </p:sp>
      <p:sp>
        <p:nvSpPr>
          <p:cNvPr id="5" name="Footer Placeholder 4">
            <a:extLst>
              <a:ext uri="{FF2B5EF4-FFF2-40B4-BE49-F238E27FC236}">
                <a16:creationId xmlns:a16="http://schemas.microsoft.com/office/drawing/2014/main" id="{E30832FA-C5DC-4D37-8ED4-05EF74E8DE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5391EA-7276-4418-9F7F-6A26DA2C14A6}"/>
              </a:ext>
            </a:extLst>
          </p:cNvPr>
          <p:cNvSpPr>
            <a:spLocks noGrp="1"/>
          </p:cNvSpPr>
          <p:nvPr>
            <p:ph type="sldNum" sz="quarter" idx="12"/>
          </p:nvPr>
        </p:nvSpPr>
        <p:spPr/>
        <p:txBody>
          <a:bodyPr/>
          <a:lstStyle>
            <a:lvl1pPr>
              <a:defRPr/>
            </a:lvl1pPr>
          </a:lstStyle>
          <a:p>
            <a:pPr>
              <a:defRPr/>
            </a:pPr>
            <a:fld id="{3F7D2E51-EB12-468B-A75E-930746021BC4}" type="slidenum">
              <a:rPr lang="en-US" altLang="en-US"/>
              <a:pPr>
                <a:defRPr/>
              </a:pPr>
              <a:t>‹#›</a:t>
            </a:fld>
            <a:endParaRPr lang="en-US" altLang="en-US"/>
          </a:p>
        </p:txBody>
      </p:sp>
    </p:spTree>
    <p:extLst>
      <p:ext uri="{BB962C8B-B14F-4D97-AF65-F5344CB8AC3E}">
        <p14:creationId xmlns:p14="http://schemas.microsoft.com/office/powerpoint/2010/main" val="246305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C2B8AE-09AB-4B9E-A5C5-0585F69D145F}"/>
              </a:ext>
            </a:extLst>
          </p:cNvPr>
          <p:cNvSpPr>
            <a:spLocks noGrp="1"/>
          </p:cNvSpPr>
          <p:nvPr>
            <p:ph type="dt" sz="half" idx="10"/>
          </p:nvPr>
        </p:nvSpPr>
        <p:spPr/>
        <p:txBody>
          <a:bodyPr/>
          <a:lstStyle>
            <a:lvl1pPr>
              <a:defRPr/>
            </a:lvl1pPr>
          </a:lstStyle>
          <a:p>
            <a:pPr>
              <a:defRPr/>
            </a:pPr>
            <a:fld id="{02B49165-D2CF-4CDE-9BE7-1838E6D862F8}" type="datetimeFigureOut">
              <a:rPr lang="en-US"/>
              <a:pPr>
                <a:defRPr/>
              </a:pPr>
              <a:t>4/7/2022</a:t>
            </a:fld>
            <a:endParaRPr lang="en-US"/>
          </a:p>
        </p:txBody>
      </p:sp>
      <p:sp>
        <p:nvSpPr>
          <p:cNvPr id="5" name="Footer Placeholder 4">
            <a:extLst>
              <a:ext uri="{FF2B5EF4-FFF2-40B4-BE49-F238E27FC236}">
                <a16:creationId xmlns:a16="http://schemas.microsoft.com/office/drawing/2014/main" id="{A19F4542-3F11-4B92-A5A5-68AF26DDF4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D19A95-8458-4FE6-9CB2-8A7EC8775E4D}"/>
              </a:ext>
            </a:extLst>
          </p:cNvPr>
          <p:cNvSpPr>
            <a:spLocks noGrp="1"/>
          </p:cNvSpPr>
          <p:nvPr>
            <p:ph type="sldNum" sz="quarter" idx="12"/>
          </p:nvPr>
        </p:nvSpPr>
        <p:spPr/>
        <p:txBody>
          <a:bodyPr/>
          <a:lstStyle>
            <a:lvl1pPr>
              <a:defRPr/>
            </a:lvl1pPr>
          </a:lstStyle>
          <a:p>
            <a:pPr>
              <a:defRPr/>
            </a:pPr>
            <a:fld id="{EAE55059-8C30-4DF3-A336-E0F1744B9962}" type="slidenum">
              <a:rPr lang="en-US" altLang="en-US"/>
              <a:pPr>
                <a:defRPr/>
              </a:pPr>
              <a:t>‹#›</a:t>
            </a:fld>
            <a:endParaRPr lang="en-US" altLang="en-US"/>
          </a:p>
        </p:txBody>
      </p:sp>
    </p:spTree>
    <p:extLst>
      <p:ext uri="{BB962C8B-B14F-4D97-AF65-F5344CB8AC3E}">
        <p14:creationId xmlns:p14="http://schemas.microsoft.com/office/powerpoint/2010/main" val="201007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F91079F-2A73-4B59-9697-406A0C8229A2}"/>
              </a:ext>
            </a:extLst>
          </p:cNvPr>
          <p:cNvSpPr>
            <a:spLocks noGrp="1"/>
          </p:cNvSpPr>
          <p:nvPr>
            <p:ph type="dt" sz="half" idx="10"/>
          </p:nvPr>
        </p:nvSpPr>
        <p:spPr/>
        <p:txBody>
          <a:bodyPr/>
          <a:lstStyle>
            <a:lvl1pPr>
              <a:defRPr/>
            </a:lvl1pPr>
          </a:lstStyle>
          <a:p>
            <a:pPr>
              <a:defRPr/>
            </a:pPr>
            <a:fld id="{9DDAFE60-F72A-4A79-91A9-98B6F9FE0233}" type="datetimeFigureOut">
              <a:rPr lang="en-US"/>
              <a:pPr>
                <a:defRPr/>
              </a:pPr>
              <a:t>4/7/2022</a:t>
            </a:fld>
            <a:endParaRPr lang="en-US"/>
          </a:p>
        </p:txBody>
      </p:sp>
      <p:sp>
        <p:nvSpPr>
          <p:cNvPr id="6" name="Footer Placeholder 4">
            <a:extLst>
              <a:ext uri="{FF2B5EF4-FFF2-40B4-BE49-F238E27FC236}">
                <a16:creationId xmlns:a16="http://schemas.microsoft.com/office/drawing/2014/main" id="{E0329451-F504-449C-8C3C-9643E148CB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C91276-2E7F-4AF7-B6F5-F3706045C116}"/>
              </a:ext>
            </a:extLst>
          </p:cNvPr>
          <p:cNvSpPr>
            <a:spLocks noGrp="1"/>
          </p:cNvSpPr>
          <p:nvPr>
            <p:ph type="sldNum" sz="quarter" idx="12"/>
          </p:nvPr>
        </p:nvSpPr>
        <p:spPr/>
        <p:txBody>
          <a:bodyPr/>
          <a:lstStyle>
            <a:lvl1pPr>
              <a:defRPr/>
            </a:lvl1pPr>
          </a:lstStyle>
          <a:p>
            <a:pPr>
              <a:defRPr/>
            </a:pPr>
            <a:fld id="{0699FBA0-52F7-4BE3-B378-8EE78913D13B}" type="slidenum">
              <a:rPr lang="en-US" altLang="en-US"/>
              <a:pPr>
                <a:defRPr/>
              </a:pPr>
              <a:t>‹#›</a:t>
            </a:fld>
            <a:endParaRPr lang="en-US" altLang="en-US"/>
          </a:p>
        </p:txBody>
      </p:sp>
    </p:spTree>
    <p:extLst>
      <p:ext uri="{BB962C8B-B14F-4D97-AF65-F5344CB8AC3E}">
        <p14:creationId xmlns:p14="http://schemas.microsoft.com/office/powerpoint/2010/main" val="34910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7115279-42B5-496D-9FF4-9289779C2C0C}"/>
              </a:ext>
            </a:extLst>
          </p:cNvPr>
          <p:cNvSpPr>
            <a:spLocks noGrp="1"/>
          </p:cNvSpPr>
          <p:nvPr>
            <p:ph type="dt" sz="half" idx="10"/>
          </p:nvPr>
        </p:nvSpPr>
        <p:spPr/>
        <p:txBody>
          <a:bodyPr/>
          <a:lstStyle>
            <a:lvl1pPr>
              <a:defRPr/>
            </a:lvl1pPr>
          </a:lstStyle>
          <a:p>
            <a:pPr>
              <a:defRPr/>
            </a:pPr>
            <a:fld id="{D2EB3C40-71CE-4D02-AC05-78DD64DCC4BF}" type="datetimeFigureOut">
              <a:rPr lang="en-US"/>
              <a:pPr>
                <a:defRPr/>
              </a:pPr>
              <a:t>4/7/2022</a:t>
            </a:fld>
            <a:endParaRPr lang="en-US"/>
          </a:p>
        </p:txBody>
      </p:sp>
      <p:sp>
        <p:nvSpPr>
          <p:cNvPr id="8" name="Footer Placeholder 4">
            <a:extLst>
              <a:ext uri="{FF2B5EF4-FFF2-40B4-BE49-F238E27FC236}">
                <a16:creationId xmlns:a16="http://schemas.microsoft.com/office/drawing/2014/main" id="{5036D8DF-F03B-42D4-A07C-7726ACB5E5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0596A5-6916-4CC9-921C-8371AD5C8C43}"/>
              </a:ext>
            </a:extLst>
          </p:cNvPr>
          <p:cNvSpPr>
            <a:spLocks noGrp="1"/>
          </p:cNvSpPr>
          <p:nvPr>
            <p:ph type="sldNum" sz="quarter" idx="12"/>
          </p:nvPr>
        </p:nvSpPr>
        <p:spPr/>
        <p:txBody>
          <a:bodyPr/>
          <a:lstStyle>
            <a:lvl1pPr>
              <a:defRPr/>
            </a:lvl1pPr>
          </a:lstStyle>
          <a:p>
            <a:pPr>
              <a:defRPr/>
            </a:pPr>
            <a:fld id="{C744ABA9-F2BC-4FD3-8E9C-0740DCF10ACD}" type="slidenum">
              <a:rPr lang="en-US" altLang="en-US"/>
              <a:pPr>
                <a:defRPr/>
              </a:pPr>
              <a:t>‹#›</a:t>
            </a:fld>
            <a:endParaRPr lang="en-US" altLang="en-US"/>
          </a:p>
        </p:txBody>
      </p:sp>
    </p:spTree>
    <p:extLst>
      <p:ext uri="{BB962C8B-B14F-4D97-AF65-F5344CB8AC3E}">
        <p14:creationId xmlns:p14="http://schemas.microsoft.com/office/powerpoint/2010/main" val="190990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638929D-30F9-4257-BBE3-0A1C244E36E7}"/>
              </a:ext>
            </a:extLst>
          </p:cNvPr>
          <p:cNvSpPr>
            <a:spLocks noGrp="1"/>
          </p:cNvSpPr>
          <p:nvPr>
            <p:ph type="dt" sz="half" idx="10"/>
          </p:nvPr>
        </p:nvSpPr>
        <p:spPr/>
        <p:txBody>
          <a:bodyPr/>
          <a:lstStyle>
            <a:lvl1pPr>
              <a:defRPr/>
            </a:lvl1pPr>
          </a:lstStyle>
          <a:p>
            <a:pPr>
              <a:defRPr/>
            </a:pPr>
            <a:fld id="{371BD840-2B33-4E31-A2E4-D372467F5B6A}" type="datetimeFigureOut">
              <a:rPr lang="en-US"/>
              <a:pPr>
                <a:defRPr/>
              </a:pPr>
              <a:t>4/7/2022</a:t>
            </a:fld>
            <a:endParaRPr lang="en-US"/>
          </a:p>
        </p:txBody>
      </p:sp>
      <p:sp>
        <p:nvSpPr>
          <p:cNvPr id="4" name="Footer Placeholder 4">
            <a:extLst>
              <a:ext uri="{FF2B5EF4-FFF2-40B4-BE49-F238E27FC236}">
                <a16:creationId xmlns:a16="http://schemas.microsoft.com/office/drawing/2014/main" id="{9A4F38DE-E268-4ABA-841E-88B164EDDC9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B50938-5746-4A98-943B-63ABFD1CC7F4}"/>
              </a:ext>
            </a:extLst>
          </p:cNvPr>
          <p:cNvSpPr>
            <a:spLocks noGrp="1"/>
          </p:cNvSpPr>
          <p:nvPr>
            <p:ph type="sldNum" sz="quarter" idx="12"/>
          </p:nvPr>
        </p:nvSpPr>
        <p:spPr/>
        <p:txBody>
          <a:bodyPr/>
          <a:lstStyle>
            <a:lvl1pPr>
              <a:defRPr/>
            </a:lvl1pPr>
          </a:lstStyle>
          <a:p>
            <a:pPr>
              <a:defRPr/>
            </a:pPr>
            <a:fld id="{9CA4773D-85C4-4D0F-938D-2B224D6EFDF9}" type="slidenum">
              <a:rPr lang="en-US" altLang="en-US"/>
              <a:pPr>
                <a:defRPr/>
              </a:pPr>
              <a:t>‹#›</a:t>
            </a:fld>
            <a:endParaRPr lang="en-US" altLang="en-US"/>
          </a:p>
        </p:txBody>
      </p:sp>
    </p:spTree>
    <p:extLst>
      <p:ext uri="{BB962C8B-B14F-4D97-AF65-F5344CB8AC3E}">
        <p14:creationId xmlns:p14="http://schemas.microsoft.com/office/powerpoint/2010/main" val="13384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D21CE1-D2F3-45B6-8F53-C4768EB0C91B}"/>
              </a:ext>
            </a:extLst>
          </p:cNvPr>
          <p:cNvSpPr>
            <a:spLocks noGrp="1"/>
          </p:cNvSpPr>
          <p:nvPr>
            <p:ph type="dt" sz="half" idx="10"/>
          </p:nvPr>
        </p:nvSpPr>
        <p:spPr/>
        <p:txBody>
          <a:bodyPr/>
          <a:lstStyle>
            <a:lvl1pPr>
              <a:defRPr/>
            </a:lvl1pPr>
          </a:lstStyle>
          <a:p>
            <a:pPr>
              <a:defRPr/>
            </a:pPr>
            <a:fld id="{8403FE7B-2293-471A-B019-C2E149340666}" type="datetimeFigureOut">
              <a:rPr lang="en-US"/>
              <a:pPr>
                <a:defRPr/>
              </a:pPr>
              <a:t>4/7/2022</a:t>
            </a:fld>
            <a:endParaRPr lang="en-US"/>
          </a:p>
        </p:txBody>
      </p:sp>
      <p:sp>
        <p:nvSpPr>
          <p:cNvPr id="3" name="Footer Placeholder 4">
            <a:extLst>
              <a:ext uri="{FF2B5EF4-FFF2-40B4-BE49-F238E27FC236}">
                <a16:creationId xmlns:a16="http://schemas.microsoft.com/office/drawing/2014/main" id="{3A56DD80-17B8-4BC5-86DA-3BB6DDBAD6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0B88759-5271-4C1C-B292-AF3BCC027B05}"/>
              </a:ext>
            </a:extLst>
          </p:cNvPr>
          <p:cNvSpPr>
            <a:spLocks noGrp="1"/>
          </p:cNvSpPr>
          <p:nvPr>
            <p:ph type="sldNum" sz="quarter" idx="12"/>
          </p:nvPr>
        </p:nvSpPr>
        <p:spPr/>
        <p:txBody>
          <a:bodyPr/>
          <a:lstStyle>
            <a:lvl1pPr>
              <a:defRPr/>
            </a:lvl1pPr>
          </a:lstStyle>
          <a:p>
            <a:pPr>
              <a:defRPr/>
            </a:pPr>
            <a:fld id="{D4E96710-BFB7-492D-9127-AF637CA96039}" type="slidenum">
              <a:rPr lang="en-US" altLang="en-US"/>
              <a:pPr>
                <a:defRPr/>
              </a:pPr>
              <a:t>‹#›</a:t>
            </a:fld>
            <a:endParaRPr lang="en-US" altLang="en-US"/>
          </a:p>
        </p:txBody>
      </p:sp>
    </p:spTree>
    <p:extLst>
      <p:ext uri="{BB962C8B-B14F-4D97-AF65-F5344CB8AC3E}">
        <p14:creationId xmlns:p14="http://schemas.microsoft.com/office/powerpoint/2010/main" val="183352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6CEE495-AB59-4BF0-A9DA-FC6C63D50DA2}"/>
              </a:ext>
            </a:extLst>
          </p:cNvPr>
          <p:cNvSpPr>
            <a:spLocks noGrp="1"/>
          </p:cNvSpPr>
          <p:nvPr>
            <p:ph type="dt" sz="half" idx="10"/>
          </p:nvPr>
        </p:nvSpPr>
        <p:spPr/>
        <p:txBody>
          <a:bodyPr/>
          <a:lstStyle>
            <a:lvl1pPr>
              <a:defRPr/>
            </a:lvl1pPr>
          </a:lstStyle>
          <a:p>
            <a:pPr>
              <a:defRPr/>
            </a:pPr>
            <a:fld id="{D3DEE766-0331-4553-B6A8-D07B475F993B}" type="datetimeFigureOut">
              <a:rPr lang="en-US"/>
              <a:pPr>
                <a:defRPr/>
              </a:pPr>
              <a:t>4/7/2022</a:t>
            </a:fld>
            <a:endParaRPr lang="en-US"/>
          </a:p>
        </p:txBody>
      </p:sp>
      <p:sp>
        <p:nvSpPr>
          <p:cNvPr id="6" name="Footer Placeholder 4">
            <a:extLst>
              <a:ext uri="{FF2B5EF4-FFF2-40B4-BE49-F238E27FC236}">
                <a16:creationId xmlns:a16="http://schemas.microsoft.com/office/drawing/2014/main" id="{8A5F733A-B181-4A6F-94C5-AE8A7A258D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B6D08DD-A6DC-4734-83BE-FED02EAE3AD5}"/>
              </a:ext>
            </a:extLst>
          </p:cNvPr>
          <p:cNvSpPr>
            <a:spLocks noGrp="1"/>
          </p:cNvSpPr>
          <p:nvPr>
            <p:ph type="sldNum" sz="quarter" idx="12"/>
          </p:nvPr>
        </p:nvSpPr>
        <p:spPr/>
        <p:txBody>
          <a:bodyPr/>
          <a:lstStyle>
            <a:lvl1pPr>
              <a:defRPr/>
            </a:lvl1pPr>
          </a:lstStyle>
          <a:p>
            <a:pPr>
              <a:defRPr/>
            </a:pPr>
            <a:fld id="{AADCA840-1D0E-421D-8563-78E97D0192EB}" type="slidenum">
              <a:rPr lang="en-US" altLang="en-US"/>
              <a:pPr>
                <a:defRPr/>
              </a:pPr>
              <a:t>‹#›</a:t>
            </a:fld>
            <a:endParaRPr lang="en-US" altLang="en-US"/>
          </a:p>
        </p:txBody>
      </p:sp>
    </p:spTree>
    <p:extLst>
      <p:ext uri="{BB962C8B-B14F-4D97-AF65-F5344CB8AC3E}">
        <p14:creationId xmlns:p14="http://schemas.microsoft.com/office/powerpoint/2010/main" val="56171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ED7B94-9F51-45BE-AA90-8A3DA016F113}"/>
              </a:ext>
            </a:extLst>
          </p:cNvPr>
          <p:cNvSpPr>
            <a:spLocks noGrp="1"/>
          </p:cNvSpPr>
          <p:nvPr>
            <p:ph type="dt" sz="half" idx="10"/>
          </p:nvPr>
        </p:nvSpPr>
        <p:spPr/>
        <p:txBody>
          <a:bodyPr/>
          <a:lstStyle>
            <a:lvl1pPr>
              <a:defRPr/>
            </a:lvl1pPr>
          </a:lstStyle>
          <a:p>
            <a:pPr>
              <a:defRPr/>
            </a:pPr>
            <a:fld id="{9DBF855F-C07D-4D67-B57D-6462CEE9E0E9}" type="datetimeFigureOut">
              <a:rPr lang="en-US"/>
              <a:pPr>
                <a:defRPr/>
              </a:pPr>
              <a:t>4/7/2022</a:t>
            </a:fld>
            <a:endParaRPr lang="en-US"/>
          </a:p>
        </p:txBody>
      </p:sp>
      <p:sp>
        <p:nvSpPr>
          <p:cNvPr id="6" name="Footer Placeholder 4">
            <a:extLst>
              <a:ext uri="{FF2B5EF4-FFF2-40B4-BE49-F238E27FC236}">
                <a16:creationId xmlns:a16="http://schemas.microsoft.com/office/drawing/2014/main" id="{388CCB65-82E4-47B1-8308-A65EF7D8A8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6B1CA9-925E-4F8D-8DF7-B6F7572103FF}"/>
              </a:ext>
            </a:extLst>
          </p:cNvPr>
          <p:cNvSpPr>
            <a:spLocks noGrp="1"/>
          </p:cNvSpPr>
          <p:nvPr>
            <p:ph type="sldNum" sz="quarter" idx="12"/>
          </p:nvPr>
        </p:nvSpPr>
        <p:spPr/>
        <p:txBody>
          <a:bodyPr/>
          <a:lstStyle>
            <a:lvl1pPr>
              <a:defRPr/>
            </a:lvl1pPr>
          </a:lstStyle>
          <a:p>
            <a:pPr>
              <a:defRPr/>
            </a:pPr>
            <a:fld id="{F604FC0E-B355-460B-8014-73710537358D}" type="slidenum">
              <a:rPr lang="en-US" altLang="en-US"/>
              <a:pPr>
                <a:defRPr/>
              </a:pPr>
              <a:t>‹#›</a:t>
            </a:fld>
            <a:endParaRPr lang="en-US" altLang="en-US"/>
          </a:p>
        </p:txBody>
      </p:sp>
    </p:spTree>
    <p:extLst>
      <p:ext uri="{BB962C8B-B14F-4D97-AF65-F5344CB8AC3E}">
        <p14:creationId xmlns:p14="http://schemas.microsoft.com/office/powerpoint/2010/main" val="93278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E2A413-546E-4418-8347-6D6C3F659A5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605F484-D93D-46B8-A52E-A8D58DF2605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4257202-94C5-47E4-996F-727C399C43B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C12551-9929-4C3A-8C21-B461F2503229}" type="datetimeFigureOut">
              <a:rPr lang="en-US"/>
              <a:pPr>
                <a:defRPr/>
              </a:pPr>
              <a:t>4/7/2022</a:t>
            </a:fld>
            <a:endParaRPr lang="en-US"/>
          </a:p>
        </p:txBody>
      </p:sp>
      <p:sp>
        <p:nvSpPr>
          <p:cNvPr id="5" name="Footer Placeholder 4">
            <a:extLst>
              <a:ext uri="{FF2B5EF4-FFF2-40B4-BE49-F238E27FC236}">
                <a16:creationId xmlns:a16="http://schemas.microsoft.com/office/drawing/2014/main" id="{975DC9D2-1F9B-4E14-8F5F-D088F954DD2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D777BF6-912D-4837-9446-F6D4FC7E754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EA6BC28-1854-4648-9866-1644F61BA9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restoration.noaa.gov/dwh/storymap/"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hyperlink" Target="http://www.restoration.noaa.gov/dwh/storyma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response.restoration.noaa.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darrp.noa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Box 4">
            <a:extLst>
              <a:ext uri="{FF2B5EF4-FFF2-40B4-BE49-F238E27FC236}">
                <a16:creationId xmlns:a16="http://schemas.microsoft.com/office/drawing/2014/main" id="{9103DB9B-181F-456D-9315-C79EEDEF59AC}"/>
              </a:ext>
            </a:extLst>
          </p:cNvPr>
          <p:cNvSpPr txBox="1">
            <a:spLocks noChangeArrowheads="1"/>
          </p:cNvSpPr>
          <p:nvPr/>
        </p:nvSpPr>
        <p:spPr bwMode="auto">
          <a:xfrm>
            <a:off x="457200" y="1938338"/>
            <a:ext cx="81534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0099CC"/>
                </a:solidFill>
                <a:latin typeface="Microsoft JhengHei" panose="020B0604030504040204" pitchFamily="34" charset="-120"/>
                <a:ea typeface="Microsoft JhengHei" panose="020B0604030504040204" pitchFamily="34" charset="-120"/>
              </a:rPr>
              <a:t>Introduction to Natural Resource Damage Assessment (NRDA)</a:t>
            </a:r>
            <a:endParaRPr lang="en-US" altLang="en-US" sz="4000" dirty="0">
              <a:solidFill>
                <a:srgbClr val="0099CC"/>
              </a:solidFill>
              <a:latin typeface="Microsoft JhengHei" panose="020B0604030504040204" pitchFamily="34" charset="-120"/>
              <a:ea typeface="Microsoft JhengHei" panose="020B0604030504040204" pitchFamily="34" charset="-120"/>
            </a:endParaRPr>
          </a:p>
          <a:p>
            <a:pPr algn="ctr" eaLnBrk="1" hangingPunct="1">
              <a:spcBef>
                <a:spcPct val="0"/>
              </a:spcBef>
              <a:buFontTx/>
              <a:buNone/>
            </a:pPr>
            <a:endParaRPr lang="en-US" altLang="en-US" sz="2800" dirty="0">
              <a:solidFill>
                <a:srgbClr val="0099CC"/>
              </a:solidFill>
              <a:latin typeface="Microsoft JhengHei" panose="020B0604030504040204" pitchFamily="34" charset="-120"/>
              <a:ea typeface="Microsoft JhengHei" panose="020B0604030504040204" pitchFamily="34" charset="-120"/>
            </a:endParaRPr>
          </a:p>
          <a:p>
            <a:pPr algn="ctr" eaLnBrk="1" hangingPunct="1">
              <a:spcBef>
                <a:spcPct val="0"/>
              </a:spcBef>
              <a:buFontTx/>
              <a:buNone/>
            </a:pPr>
            <a:r>
              <a:rPr lang="en-US" altLang="en-US" sz="2800" dirty="0">
                <a:latin typeface="Microsoft JhengHei" panose="020B0604030504040204" pitchFamily="34" charset="-120"/>
                <a:ea typeface="Microsoft JhengHei" panose="020B0604030504040204" pitchFamily="34" charset="-120"/>
              </a:rPr>
              <a:t>Area Committee Meeting</a:t>
            </a:r>
          </a:p>
          <a:p>
            <a:pPr algn="ctr" eaLnBrk="1" hangingPunct="1">
              <a:spcBef>
                <a:spcPct val="0"/>
              </a:spcBef>
              <a:buFontTx/>
              <a:buNone/>
            </a:pPr>
            <a:r>
              <a:rPr lang="en-US" altLang="en-US" sz="2800" dirty="0">
                <a:latin typeface="Microsoft JhengHei" panose="020B0604030504040204" pitchFamily="34" charset="-120"/>
                <a:ea typeface="Microsoft JhengHei" panose="020B0604030504040204" pitchFamily="34" charset="-120"/>
              </a:rPr>
              <a:t>April 13, 2022</a:t>
            </a:r>
          </a:p>
          <a:p>
            <a:pPr algn="ctr" eaLnBrk="1" hangingPunct="1">
              <a:spcBef>
                <a:spcPct val="0"/>
              </a:spcBef>
              <a:buFontTx/>
              <a:buNone/>
            </a:pPr>
            <a:endParaRPr lang="en-US" altLang="en-US" sz="2800" dirty="0">
              <a:solidFill>
                <a:srgbClr val="0099CC"/>
              </a:solidFill>
              <a:latin typeface="Microsoft JhengHei" panose="020B0604030504040204" pitchFamily="34" charset="-120"/>
              <a:ea typeface="Microsoft JhengHei" panose="020B0604030504040204" pitchFamily="34" charset="-120"/>
            </a:endParaRPr>
          </a:p>
        </p:txBody>
      </p:sp>
      <p:sp>
        <p:nvSpPr>
          <p:cNvPr id="4099" name="TextBox 1">
            <a:extLst>
              <a:ext uri="{FF2B5EF4-FFF2-40B4-BE49-F238E27FC236}">
                <a16:creationId xmlns:a16="http://schemas.microsoft.com/office/drawing/2014/main" id="{0CB71040-913B-4A43-9D00-29C2AB54097E}"/>
              </a:ext>
            </a:extLst>
          </p:cNvPr>
          <p:cNvSpPr txBox="1">
            <a:spLocks noChangeArrowheads="1"/>
          </p:cNvSpPr>
          <p:nvPr/>
        </p:nvSpPr>
        <p:spPr bwMode="auto">
          <a:xfrm>
            <a:off x="76200" y="58674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1">
                <a:solidFill>
                  <a:schemeClr val="bg1"/>
                </a:solidFill>
              </a:rPr>
              <a:t>Kenneth Finkelstein, PhD, NOAA Assessment and Restoration Division</a:t>
            </a:r>
          </a:p>
          <a:p>
            <a:pPr algn="r" eaLnBrk="1" hangingPunct="1">
              <a:spcBef>
                <a:spcPct val="0"/>
              </a:spcBef>
              <a:buFontTx/>
              <a:buNone/>
            </a:pPr>
            <a:endParaRPr lang="en-US" altLang="en-US" sz="1800"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1EC44CE-1E7B-4EC5-A4EB-4182176FF76E}"/>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What are Natural Resource Services?</a:t>
            </a:r>
          </a:p>
        </p:txBody>
      </p:sp>
      <p:sp>
        <p:nvSpPr>
          <p:cNvPr id="20483" name="Content Placeholder 2">
            <a:extLst>
              <a:ext uri="{FF2B5EF4-FFF2-40B4-BE49-F238E27FC236}">
                <a16:creationId xmlns:a16="http://schemas.microsoft.com/office/drawing/2014/main" id="{A3DEAF8D-B3E2-4642-97F8-0693F6ED0E8A}"/>
              </a:ext>
            </a:extLst>
          </p:cNvPr>
          <p:cNvSpPr>
            <a:spLocks noGrp="1"/>
          </p:cNvSpPr>
          <p:nvPr>
            <p:ph idx="1"/>
          </p:nvPr>
        </p:nvSpPr>
        <p:spPr>
          <a:xfrm>
            <a:off x="457200" y="1752600"/>
            <a:ext cx="8229600" cy="4221163"/>
          </a:xfrm>
        </p:spPr>
        <p:txBody>
          <a:bodyPr/>
          <a:lstStyle/>
          <a:p>
            <a:pPr marL="0" indent="0" algn="ctr" eaLnBrk="1" hangingPunct="1">
              <a:buFont typeface="Arial" panose="020B0604020202020204" pitchFamily="34" charset="0"/>
              <a:buNone/>
            </a:pPr>
            <a:r>
              <a:rPr lang="en-US" altLang="en-US" sz="2400">
                <a:latin typeface="Georgia" panose="02040502050405020303" pitchFamily="18" charset="0"/>
              </a:rPr>
              <a:t>Services are functions that one resource performs for another or for humans</a:t>
            </a:r>
          </a:p>
          <a:p>
            <a:pPr marL="0" indent="0" algn="ctr" eaLnBrk="1" hangingPunct="1">
              <a:buFont typeface="Arial" panose="020B0604020202020204" pitchFamily="34" charset="0"/>
              <a:buNone/>
            </a:pPr>
            <a:r>
              <a:rPr lang="en-US" altLang="en-US" sz="2400">
                <a:latin typeface="Georgia" panose="02040502050405020303" pitchFamily="18" charset="0"/>
              </a:rPr>
              <a:t>A single resource can provide a variety of services</a:t>
            </a:r>
          </a:p>
        </p:txBody>
      </p:sp>
      <p:grpSp>
        <p:nvGrpSpPr>
          <p:cNvPr id="20484" name="Group 5">
            <a:extLst>
              <a:ext uri="{FF2B5EF4-FFF2-40B4-BE49-F238E27FC236}">
                <a16:creationId xmlns:a16="http://schemas.microsoft.com/office/drawing/2014/main" id="{F1D87050-6780-4AC1-A54D-9A19E8072E8E}"/>
              </a:ext>
            </a:extLst>
          </p:cNvPr>
          <p:cNvGrpSpPr>
            <a:grpSpLocks/>
          </p:cNvGrpSpPr>
          <p:nvPr/>
        </p:nvGrpSpPr>
        <p:grpSpPr bwMode="auto">
          <a:xfrm>
            <a:off x="1600200" y="3276600"/>
            <a:ext cx="5791200" cy="3189288"/>
            <a:chOff x="1600200" y="3276600"/>
            <a:chExt cx="5791200" cy="3189288"/>
          </a:xfrm>
        </p:grpSpPr>
        <p:pic>
          <p:nvPicPr>
            <p:cNvPr id="20486" name="Picture 9">
              <a:extLst>
                <a:ext uri="{FF2B5EF4-FFF2-40B4-BE49-F238E27FC236}">
                  <a16:creationId xmlns:a16="http://schemas.microsoft.com/office/drawing/2014/main" id="{2C778C67-8AAB-4046-9E7D-D4F3562D6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76600"/>
              <a:ext cx="5791200" cy="226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7" name="TextBox 1">
              <a:extLst>
                <a:ext uri="{FF2B5EF4-FFF2-40B4-BE49-F238E27FC236}">
                  <a16:creationId xmlns:a16="http://schemas.microsoft.com/office/drawing/2014/main" id="{8118C26E-4103-444E-90B0-564687344A97}"/>
                </a:ext>
              </a:extLst>
            </p:cNvPr>
            <p:cNvSpPr txBox="1">
              <a:spLocks noChangeArrowheads="1"/>
            </p:cNvSpPr>
            <p:nvPr/>
          </p:nvSpPr>
          <p:spPr bwMode="auto">
            <a:xfrm>
              <a:off x="3636963"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2060"/>
                  </a:solidFill>
                  <a:latin typeface="Georgia" panose="02040502050405020303" pitchFamily="18" charset="0"/>
                </a:rPr>
                <a:t>Cultural</a:t>
              </a:r>
            </a:p>
          </p:txBody>
        </p:sp>
        <p:sp>
          <p:nvSpPr>
            <p:cNvPr id="20488" name="TextBox 10">
              <a:extLst>
                <a:ext uri="{FF2B5EF4-FFF2-40B4-BE49-F238E27FC236}">
                  <a16:creationId xmlns:a16="http://schemas.microsoft.com/office/drawing/2014/main" id="{2EF7A8E7-857D-43FC-891B-52D26A3C3BD6}"/>
                </a:ext>
              </a:extLst>
            </p:cNvPr>
            <p:cNvSpPr txBox="1">
              <a:spLocks noChangeArrowheads="1"/>
            </p:cNvSpPr>
            <p:nvPr/>
          </p:nvSpPr>
          <p:spPr bwMode="auto">
            <a:xfrm>
              <a:off x="1600200"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2060"/>
                  </a:solidFill>
                  <a:latin typeface="Georgia" panose="02040502050405020303" pitchFamily="18" charset="0"/>
                </a:rPr>
                <a:t>Ecological</a:t>
              </a:r>
            </a:p>
          </p:txBody>
        </p:sp>
        <p:sp>
          <p:nvSpPr>
            <p:cNvPr id="20489" name="TextBox 11">
              <a:extLst>
                <a:ext uri="{FF2B5EF4-FFF2-40B4-BE49-F238E27FC236}">
                  <a16:creationId xmlns:a16="http://schemas.microsoft.com/office/drawing/2014/main" id="{40DBFC4A-2F50-4FF1-9D48-391ED04CB055}"/>
                </a:ext>
              </a:extLst>
            </p:cNvPr>
            <p:cNvSpPr txBox="1">
              <a:spLocks noChangeArrowheads="1"/>
            </p:cNvSpPr>
            <p:nvPr/>
          </p:nvSpPr>
          <p:spPr bwMode="auto">
            <a:xfrm>
              <a:off x="1600200" y="6096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2060"/>
                  </a:solidFill>
                  <a:latin typeface="Georgia" panose="02040502050405020303" pitchFamily="18" charset="0"/>
                </a:rPr>
                <a:t>Recreational</a:t>
              </a:r>
            </a:p>
          </p:txBody>
        </p:sp>
        <p:sp>
          <p:nvSpPr>
            <p:cNvPr id="20490" name="TextBox 12">
              <a:extLst>
                <a:ext uri="{FF2B5EF4-FFF2-40B4-BE49-F238E27FC236}">
                  <a16:creationId xmlns:a16="http://schemas.microsoft.com/office/drawing/2014/main" id="{2A492214-3FF8-4D2B-BC3E-91C2B108892F}"/>
                </a:ext>
              </a:extLst>
            </p:cNvPr>
            <p:cNvSpPr txBox="1">
              <a:spLocks noChangeArrowheads="1"/>
            </p:cNvSpPr>
            <p:nvPr/>
          </p:nvSpPr>
          <p:spPr bwMode="auto">
            <a:xfrm>
              <a:off x="5638800" y="570706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a:solidFill>
                    <a:srgbClr val="002060"/>
                  </a:solidFill>
                  <a:latin typeface="Georgia" panose="02040502050405020303" pitchFamily="18" charset="0"/>
                </a:rPr>
                <a:t>Subsistence</a:t>
              </a:r>
            </a:p>
          </p:txBody>
        </p:sp>
        <p:sp>
          <p:nvSpPr>
            <p:cNvPr id="20491" name="TextBox 13">
              <a:extLst>
                <a:ext uri="{FF2B5EF4-FFF2-40B4-BE49-F238E27FC236}">
                  <a16:creationId xmlns:a16="http://schemas.microsoft.com/office/drawing/2014/main" id="{CA130B5F-EDC5-4E41-88D5-A6CDECC70B43}"/>
                </a:ext>
              </a:extLst>
            </p:cNvPr>
            <p:cNvSpPr txBox="1">
              <a:spLocks noChangeArrowheads="1"/>
            </p:cNvSpPr>
            <p:nvPr/>
          </p:nvSpPr>
          <p:spPr bwMode="auto">
            <a:xfrm>
              <a:off x="5638800" y="608806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a:solidFill>
                    <a:srgbClr val="002060"/>
                  </a:solidFill>
                  <a:latin typeface="Georgia" panose="02040502050405020303" pitchFamily="18" charset="0"/>
                </a:rPr>
                <a:t>Commercial</a:t>
              </a:r>
            </a:p>
          </p:txBody>
        </p:sp>
        <p:sp>
          <p:nvSpPr>
            <p:cNvPr id="20492" name="TextBox 14">
              <a:extLst>
                <a:ext uri="{FF2B5EF4-FFF2-40B4-BE49-F238E27FC236}">
                  <a16:creationId xmlns:a16="http://schemas.microsoft.com/office/drawing/2014/main" id="{461303D4-8953-48ED-8F62-EB931ADEE2EC}"/>
                </a:ext>
              </a:extLst>
            </p:cNvPr>
            <p:cNvSpPr txBox="1">
              <a:spLocks noChangeArrowheads="1"/>
            </p:cNvSpPr>
            <p:nvPr/>
          </p:nvSpPr>
          <p:spPr bwMode="auto">
            <a:xfrm>
              <a:off x="3636963" y="6096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2060"/>
                  </a:solidFill>
                  <a:latin typeface="Georgia" panose="02040502050405020303" pitchFamily="18" charset="0"/>
                </a:rPr>
                <a:t>Passive Use</a:t>
              </a:r>
            </a:p>
          </p:txBody>
        </p:sp>
      </p:grpSp>
      <p:sp>
        <p:nvSpPr>
          <p:cNvPr id="20485" name="TextBox 15">
            <a:extLst>
              <a:ext uri="{FF2B5EF4-FFF2-40B4-BE49-F238E27FC236}">
                <a16:creationId xmlns:a16="http://schemas.microsoft.com/office/drawing/2014/main" id="{87ED3210-068D-4BB8-8240-14564904262D}"/>
              </a:ext>
            </a:extLst>
          </p:cNvPr>
          <p:cNvSpPr txBox="1">
            <a:spLocks noChangeArrowheads="1"/>
          </p:cNvSpPr>
          <p:nvPr/>
        </p:nvSpPr>
        <p:spPr bwMode="auto">
          <a:xfrm>
            <a:off x="2573338" y="45672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chemeClr val="bg1"/>
                </a:solidFill>
                <a:latin typeface="Georgia" panose="02040502050405020303" pitchFamily="18" charset="0"/>
              </a:rPr>
              <a:t>Wetland</a:t>
            </a:r>
            <a:endParaRPr lang="en-US" altLang="en-US" sz="1800">
              <a:solidFill>
                <a:schemeClr val="bg1"/>
              </a:solidFill>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AD3481-64E6-4F2A-9679-7932ED51A208}"/>
              </a:ext>
            </a:extLst>
          </p:cNvPr>
          <p:cNvSpPr txBox="1">
            <a:spLocks/>
          </p:cNvSpPr>
          <p:nvPr/>
        </p:nvSpPr>
        <p:spPr bwMode="auto">
          <a:xfrm>
            <a:off x="457200" y="1600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hangingPunct="1">
              <a:defRPr/>
            </a:pPr>
            <a:r>
              <a:rPr lang="en-US" altLang="en-US" sz="2400" dirty="0">
                <a:solidFill>
                  <a:schemeClr val="tx1"/>
                </a:solidFill>
                <a:latin typeface="Georgia" pitchFamily="18" charset="0"/>
              </a:rPr>
              <a:t>An observable or measureable adverse change in a natural resource or impairment of a natural resource service</a:t>
            </a:r>
          </a:p>
          <a:p>
            <a:pPr eaLnBrk="1" hangingPunct="1">
              <a:defRPr/>
            </a:pPr>
            <a:endParaRPr lang="en-US" altLang="en-US" sz="2400" dirty="0">
              <a:solidFill>
                <a:schemeClr val="tx1"/>
              </a:solidFill>
              <a:latin typeface="Georgia" pitchFamily="18" charset="0"/>
            </a:endParaRPr>
          </a:p>
          <a:p>
            <a:pPr eaLnBrk="1" hangingPunct="1">
              <a:defRPr/>
            </a:pPr>
            <a:endParaRPr lang="en-US" altLang="en-US" sz="2400" dirty="0">
              <a:solidFill>
                <a:schemeClr val="tx1"/>
              </a:solidFill>
              <a:latin typeface="Georgia" pitchFamily="18" charset="0"/>
            </a:endParaRPr>
          </a:p>
          <a:p>
            <a:pPr eaLnBrk="1" hangingPunct="1">
              <a:defRPr/>
            </a:pPr>
            <a:endParaRPr lang="en-US" altLang="en-US" sz="2400" dirty="0">
              <a:solidFill>
                <a:schemeClr val="tx1"/>
              </a:solidFill>
              <a:latin typeface="Georgia" pitchFamily="18" charset="0"/>
            </a:endParaRPr>
          </a:p>
          <a:p>
            <a:pPr indent="-400050" eaLnBrk="1" hangingPunct="1">
              <a:defRPr/>
            </a:pPr>
            <a:endParaRPr lang="en-US" altLang="en-US" sz="2400" dirty="0">
              <a:solidFill>
                <a:schemeClr val="tx1"/>
              </a:solidFill>
              <a:latin typeface="Georgia" pitchFamily="18" charset="0"/>
            </a:endParaRPr>
          </a:p>
          <a:p>
            <a:pPr indent="-400050" eaLnBrk="1" hangingPunct="1">
              <a:defRPr/>
            </a:pPr>
            <a:endParaRPr lang="en-US" altLang="en-US" sz="2400" dirty="0">
              <a:solidFill>
                <a:schemeClr val="tx1"/>
              </a:solidFill>
              <a:latin typeface="Georgia" pitchFamily="18" charset="0"/>
            </a:endParaRPr>
          </a:p>
          <a:p>
            <a:pPr eaLnBrk="1" hangingPunct="1">
              <a:defRPr/>
            </a:pPr>
            <a:endParaRPr lang="en-US" altLang="en-US" sz="2400" dirty="0">
              <a:solidFill>
                <a:schemeClr val="tx1"/>
              </a:solidFill>
              <a:latin typeface="Georgia" pitchFamily="18" charset="0"/>
            </a:endParaRPr>
          </a:p>
          <a:p>
            <a:pPr eaLnBrk="1" hangingPunct="1">
              <a:defRPr/>
            </a:pPr>
            <a:r>
              <a:rPr lang="en-US" altLang="en-US" sz="2400" dirty="0">
                <a:solidFill>
                  <a:schemeClr val="tx1"/>
                </a:solidFill>
                <a:latin typeface="Georgia" pitchFamily="18" charset="0"/>
              </a:rPr>
              <a:t>Injuries due to response actions are possible, but in many cases are avoidable</a:t>
            </a:r>
            <a:endParaRPr lang="en-US" altLang="en-US" dirty="0">
              <a:solidFill>
                <a:schemeClr val="tx1"/>
              </a:solidFill>
            </a:endParaRPr>
          </a:p>
        </p:txBody>
      </p:sp>
      <p:grpSp>
        <p:nvGrpSpPr>
          <p:cNvPr id="22531" name="Group 2">
            <a:extLst>
              <a:ext uri="{FF2B5EF4-FFF2-40B4-BE49-F238E27FC236}">
                <a16:creationId xmlns:a16="http://schemas.microsoft.com/office/drawing/2014/main" id="{830C589D-FCEC-4C35-BCF8-E2AD021006BE}"/>
              </a:ext>
            </a:extLst>
          </p:cNvPr>
          <p:cNvGrpSpPr>
            <a:grpSpLocks/>
          </p:cNvGrpSpPr>
          <p:nvPr/>
        </p:nvGrpSpPr>
        <p:grpSpPr bwMode="auto">
          <a:xfrm>
            <a:off x="990600" y="2857500"/>
            <a:ext cx="7051675" cy="1714500"/>
            <a:chOff x="990600" y="2857500"/>
            <a:chExt cx="7051675" cy="1714500"/>
          </a:xfrm>
        </p:grpSpPr>
        <p:pic>
          <p:nvPicPr>
            <p:cNvPr id="22533" name="Picture 12">
              <a:extLst>
                <a:ext uri="{FF2B5EF4-FFF2-40B4-BE49-F238E27FC236}">
                  <a16:creationId xmlns:a16="http://schemas.microsoft.com/office/drawing/2014/main" id="{18F3BB02-6A9C-4BC2-9CD0-0B33FFA4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2857500"/>
              <a:ext cx="22637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11">
              <a:extLst>
                <a:ext uri="{FF2B5EF4-FFF2-40B4-BE49-F238E27FC236}">
                  <a16:creationId xmlns:a16="http://schemas.microsoft.com/office/drawing/2014/main" id="{39B80A1E-93FA-43D6-9D07-B6A98A48D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57500"/>
              <a:ext cx="22637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9">
              <a:extLst>
                <a:ext uri="{FF2B5EF4-FFF2-40B4-BE49-F238E27FC236}">
                  <a16:creationId xmlns:a16="http://schemas.microsoft.com/office/drawing/2014/main" id="{38A8FE39-C7D4-4FDE-8DAD-28CA65C15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788" y="2857500"/>
              <a:ext cx="22637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532" name="Title 1">
            <a:extLst>
              <a:ext uri="{FF2B5EF4-FFF2-40B4-BE49-F238E27FC236}">
                <a16:creationId xmlns:a16="http://schemas.microsoft.com/office/drawing/2014/main" id="{FC2AAC28-48F7-42EB-9446-0A7D3C9CFCA4}"/>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What are Injuries?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FD796420-15BF-424E-AA4B-FB1CE52FC09C}"/>
              </a:ext>
            </a:extLst>
          </p:cNvPr>
          <p:cNvSpPr txBox="1">
            <a:spLocks/>
          </p:cNvSpPr>
          <p:nvPr/>
        </p:nvSpPr>
        <p:spPr bwMode="auto">
          <a:xfrm>
            <a:off x="457200" y="17526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a:latin typeface="Georgia" panose="02040502050405020303" pitchFamily="18" charset="0"/>
              </a:rPr>
              <a:t>Goal is to “make the public whole”</a:t>
            </a:r>
          </a:p>
          <a:p>
            <a:pPr algn="ctr" eaLnBrk="1" hangingPunct="1">
              <a:buFont typeface="Arial" panose="020B0604020202020204" pitchFamily="34" charset="0"/>
              <a:buNone/>
            </a:pPr>
            <a:endParaRPr lang="en-US" altLang="en-US" sz="2400">
              <a:latin typeface="Georgia" panose="02040502050405020303" pitchFamily="18" charset="0"/>
            </a:endParaRPr>
          </a:p>
          <a:p>
            <a:pPr algn="ctr" eaLnBrk="1" hangingPunct="1">
              <a:buFont typeface="Arial" panose="020B0604020202020204" pitchFamily="34" charset="0"/>
              <a:buNone/>
            </a:pPr>
            <a:endParaRPr lang="en-US" altLang="en-US" sz="2400">
              <a:latin typeface="Georgia" panose="02040502050405020303" pitchFamily="18" charset="0"/>
            </a:endParaRPr>
          </a:p>
          <a:p>
            <a:pPr algn="ctr" eaLnBrk="1" hangingPunct="1">
              <a:buFont typeface="Arial" panose="020B0604020202020204" pitchFamily="34" charset="0"/>
              <a:buNone/>
            </a:pPr>
            <a:endParaRPr lang="en-US" altLang="en-US" sz="2400">
              <a:latin typeface="Georgia" panose="02040502050405020303" pitchFamily="18" charset="0"/>
            </a:endParaRPr>
          </a:p>
          <a:p>
            <a:pPr algn="ctr" eaLnBrk="1" hangingPunct="1">
              <a:buFont typeface="Arial" panose="020B0604020202020204" pitchFamily="34" charset="0"/>
              <a:buNone/>
            </a:pPr>
            <a:endParaRPr lang="en-US" altLang="en-US" sz="2400">
              <a:latin typeface="Georgia" panose="02040502050405020303" pitchFamily="18" charset="0"/>
            </a:endParaRPr>
          </a:p>
          <a:p>
            <a:pPr algn="ctr" eaLnBrk="1" hangingPunct="1">
              <a:buFont typeface="Arial" panose="020B0604020202020204" pitchFamily="34" charset="0"/>
              <a:buNone/>
            </a:pPr>
            <a:endParaRPr lang="en-US" altLang="en-US" sz="2400">
              <a:latin typeface="Georgia" panose="02040502050405020303" pitchFamily="18" charset="0"/>
            </a:endParaRPr>
          </a:p>
          <a:p>
            <a:pPr algn="ctr" eaLnBrk="1" hangingPunct="1">
              <a:buFont typeface="Arial" panose="020B0604020202020204" pitchFamily="34" charset="0"/>
              <a:buNone/>
            </a:pPr>
            <a:endParaRPr lang="en-US" altLang="en-US" sz="2400">
              <a:latin typeface="Georgia" panose="02040502050405020303" pitchFamily="18" charset="0"/>
            </a:endParaRPr>
          </a:p>
          <a:p>
            <a:pPr algn="ctr" eaLnBrk="1" hangingPunct="1">
              <a:buFont typeface="Arial" panose="020B0604020202020204" pitchFamily="34" charset="0"/>
              <a:buNone/>
            </a:pPr>
            <a:r>
              <a:rPr lang="en-US" altLang="en-US" sz="2400">
                <a:latin typeface="Georgia" panose="02040502050405020303" pitchFamily="18" charset="0"/>
              </a:rPr>
              <a:t>The success of NRDA is measured by the amount of appropriate restoration achieved</a:t>
            </a:r>
          </a:p>
        </p:txBody>
      </p:sp>
      <p:sp>
        <p:nvSpPr>
          <p:cNvPr id="24579" name="Title 1">
            <a:extLst>
              <a:ext uri="{FF2B5EF4-FFF2-40B4-BE49-F238E27FC236}">
                <a16:creationId xmlns:a16="http://schemas.microsoft.com/office/drawing/2014/main" id="{08F35A41-0A97-4A40-AFA1-23E7AE3B80E4}"/>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NRDA is Restoration Focused</a:t>
            </a:r>
          </a:p>
        </p:txBody>
      </p:sp>
      <p:grpSp>
        <p:nvGrpSpPr>
          <p:cNvPr id="24580" name="Group 3">
            <a:extLst>
              <a:ext uri="{FF2B5EF4-FFF2-40B4-BE49-F238E27FC236}">
                <a16:creationId xmlns:a16="http://schemas.microsoft.com/office/drawing/2014/main" id="{B9568E43-8F41-41AF-86EC-6F2614EC4194}"/>
              </a:ext>
            </a:extLst>
          </p:cNvPr>
          <p:cNvGrpSpPr>
            <a:grpSpLocks/>
          </p:cNvGrpSpPr>
          <p:nvPr/>
        </p:nvGrpSpPr>
        <p:grpSpPr bwMode="auto">
          <a:xfrm>
            <a:off x="330200" y="2533650"/>
            <a:ext cx="8474075" cy="2162175"/>
            <a:chOff x="330200" y="2533650"/>
            <a:chExt cx="8474075" cy="2162175"/>
          </a:xfrm>
        </p:grpSpPr>
        <p:pic>
          <p:nvPicPr>
            <p:cNvPr id="24581" name="Picture 17">
              <a:extLst>
                <a:ext uri="{FF2B5EF4-FFF2-40B4-BE49-F238E27FC236}">
                  <a16:creationId xmlns:a16="http://schemas.microsoft.com/office/drawing/2014/main" id="{BAA67ECF-B4C2-49DB-ADFD-D9CC3D0A0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2533650"/>
              <a:ext cx="24574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16">
              <a:extLst>
                <a:ext uri="{FF2B5EF4-FFF2-40B4-BE49-F238E27FC236}">
                  <a16:creationId xmlns:a16="http://schemas.microsoft.com/office/drawing/2014/main" id="{F18B958B-7D09-4A7D-906A-BD19A504B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533650"/>
              <a:ext cx="24511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14">
              <a:extLst>
                <a:ext uri="{FF2B5EF4-FFF2-40B4-BE49-F238E27FC236}">
                  <a16:creationId xmlns:a16="http://schemas.microsoft.com/office/drawing/2014/main" id="{13229475-412E-41DE-A6A3-F37033A31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2533650"/>
              <a:ext cx="34290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4" name="TextBox 1">
              <a:extLst>
                <a:ext uri="{FF2B5EF4-FFF2-40B4-BE49-F238E27FC236}">
                  <a16:creationId xmlns:a16="http://schemas.microsoft.com/office/drawing/2014/main" id="{693E079A-3E38-471D-8DB3-C76CBCC790E9}"/>
                </a:ext>
              </a:extLst>
            </p:cNvPr>
            <p:cNvSpPr txBox="1">
              <a:spLocks noChangeArrowheads="1"/>
            </p:cNvSpPr>
            <p:nvPr/>
          </p:nvSpPr>
          <p:spPr bwMode="auto">
            <a:xfrm>
              <a:off x="3276600" y="4419600"/>
              <a:ext cx="552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i="1">
                  <a:hlinkClick r:id="rId6"/>
                </a:rPr>
                <a:t>http://www.restoration.noaa.gov/dwh/storymap/</a:t>
              </a:r>
              <a:r>
                <a:rPr lang="en-US" altLang="en-US" sz="1200" i="1"/>
                <a:t>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104C2270-67FD-420A-8341-2878BF378896}"/>
              </a:ext>
            </a:extLst>
          </p:cNvPr>
          <p:cNvSpPr txBox="1">
            <a:spLocks/>
          </p:cNvSpPr>
          <p:nvPr/>
        </p:nvSpPr>
        <p:spPr bwMode="auto">
          <a:xfrm>
            <a:off x="457200" y="1874838"/>
            <a:ext cx="82296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buFont typeface="Arial" panose="020B0604020202020204" pitchFamily="34" charset="0"/>
              <a:buNone/>
            </a:pPr>
            <a:endParaRPr lang="en-US" altLang="en-US" sz="2000">
              <a:latin typeface="Georgia" panose="02040502050405020303" pitchFamily="18" charset="0"/>
            </a:endParaRPr>
          </a:p>
          <a:p>
            <a:pPr algn="ctr" eaLnBrk="1" hangingPunct="1">
              <a:buFont typeface="Arial" panose="020B0604020202020204" pitchFamily="34" charset="0"/>
              <a:buNone/>
            </a:pPr>
            <a:endParaRPr lang="en-US" altLang="en-US" sz="2400" b="1" i="1">
              <a:latin typeface="Georgia" panose="02040502050405020303" pitchFamily="18" charset="0"/>
            </a:endParaRPr>
          </a:p>
          <a:p>
            <a:pPr algn="ctr" eaLnBrk="1" hangingPunct="1">
              <a:buFont typeface="Arial" panose="020B0604020202020204" pitchFamily="34" charset="0"/>
              <a:buNone/>
            </a:pPr>
            <a:endParaRPr lang="en-US" altLang="en-US" sz="2400" b="1" i="1">
              <a:latin typeface="Georgia" panose="02040502050405020303" pitchFamily="18" charset="0"/>
            </a:endParaRPr>
          </a:p>
          <a:p>
            <a:pPr algn="ctr" eaLnBrk="1" hangingPunct="1">
              <a:buFont typeface="Arial" panose="020B0604020202020204" pitchFamily="34" charset="0"/>
              <a:buNone/>
            </a:pPr>
            <a:endParaRPr lang="en-US" altLang="en-US" sz="2400" b="1" i="1">
              <a:latin typeface="Georgia" panose="02040502050405020303" pitchFamily="18" charset="0"/>
            </a:endParaRPr>
          </a:p>
          <a:p>
            <a:pPr algn="ctr" eaLnBrk="1" hangingPunct="1">
              <a:buFont typeface="Arial" panose="020B0604020202020204" pitchFamily="34" charset="0"/>
              <a:buNone/>
            </a:pPr>
            <a:endParaRPr lang="en-US" altLang="en-US" sz="2400" b="1" i="1">
              <a:latin typeface="Georgia" panose="02040502050405020303" pitchFamily="18" charset="0"/>
            </a:endParaRPr>
          </a:p>
          <a:p>
            <a:pPr algn="ctr" eaLnBrk="1" hangingPunct="1">
              <a:buFont typeface="Arial" panose="020B0604020202020204" pitchFamily="34" charset="0"/>
              <a:buNone/>
            </a:pPr>
            <a:endParaRPr lang="en-US" altLang="en-US" sz="2400" b="1" i="1">
              <a:latin typeface="Georgia" panose="02040502050405020303" pitchFamily="18" charset="0"/>
            </a:endParaRPr>
          </a:p>
          <a:p>
            <a:pPr algn="ctr" eaLnBrk="1" hangingPunct="1">
              <a:buFont typeface="Arial" panose="020B0604020202020204" pitchFamily="34" charset="0"/>
              <a:buNone/>
            </a:pPr>
            <a:endParaRPr lang="en-US" altLang="en-US" sz="2400" b="1" i="1">
              <a:latin typeface="Georgia" panose="02040502050405020303" pitchFamily="18" charset="0"/>
            </a:endParaRPr>
          </a:p>
          <a:p>
            <a:pPr algn="ctr" eaLnBrk="1" hangingPunct="1">
              <a:buFont typeface="Arial" panose="020B0604020202020204" pitchFamily="34" charset="0"/>
              <a:buNone/>
            </a:pPr>
            <a:endParaRPr lang="en-US" altLang="en-US" sz="2400" b="1" i="1">
              <a:latin typeface="Georgia" panose="02040502050405020303" pitchFamily="18" charset="0"/>
            </a:endParaRPr>
          </a:p>
          <a:p>
            <a:pPr algn="ctr" eaLnBrk="1" hangingPunct="1">
              <a:buFont typeface="Arial" panose="020B0604020202020204" pitchFamily="34" charset="0"/>
              <a:buNone/>
            </a:pPr>
            <a:endParaRPr lang="en-US" altLang="en-US" sz="1200" b="1" i="1">
              <a:latin typeface="Georgia" panose="02040502050405020303" pitchFamily="18" charset="0"/>
            </a:endParaRPr>
          </a:p>
          <a:p>
            <a:pPr algn="ctr" eaLnBrk="1" hangingPunct="1">
              <a:buFont typeface="Arial" panose="020B0604020202020204" pitchFamily="34" charset="0"/>
              <a:buNone/>
            </a:pPr>
            <a:r>
              <a:rPr lang="en-US" altLang="en-US" sz="2400">
                <a:latin typeface="Georgia" panose="02040502050405020303" pitchFamily="18" charset="0"/>
              </a:rPr>
              <a:t>The severity, extent, and duration of the injuries will determine the scale of the restoration project(s) needed</a:t>
            </a: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endParaRPr lang="en-US" altLang="en-US" sz="2000">
              <a:latin typeface="Georgia" panose="02040502050405020303" pitchFamily="18" charset="0"/>
            </a:endParaRPr>
          </a:p>
          <a:p>
            <a:pPr algn="ctr" eaLnBrk="1" hangingPunct="1">
              <a:buFont typeface="Arial" panose="020B0604020202020204" pitchFamily="34" charset="0"/>
              <a:buNone/>
            </a:pPr>
            <a:endParaRPr lang="en-US" altLang="en-US" sz="2400">
              <a:latin typeface="Georgia" panose="02040502050405020303" pitchFamily="18" charset="0"/>
            </a:endParaRPr>
          </a:p>
        </p:txBody>
      </p:sp>
      <p:sp>
        <p:nvSpPr>
          <p:cNvPr id="26627" name="Title 1">
            <a:extLst>
              <a:ext uri="{FF2B5EF4-FFF2-40B4-BE49-F238E27FC236}">
                <a16:creationId xmlns:a16="http://schemas.microsoft.com/office/drawing/2014/main" id="{196FE905-1FCE-4ED6-8B24-7CE2692FEB25}"/>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Balancing Injury with Restoration</a:t>
            </a:r>
          </a:p>
        </p:txBody>
      </p:sp>
      <p:pic>
        <p:nvPicPr>
          <p:cNvPr id="26628" name="Picture 4" descr="http://harboarts.com/shirtdesigner/jpg_design_exports/scale-vector-graphic_1359233014588.jpg">
            <a:extLst>
              <a:ext uri="{FF2B5EF4-FFF2-40B4-BE49-F238E27FC236}">
                <a16:creationId xmlns:a16="http://schemas.microsoft.com/office/drawing/2014/main" id="{5B057153-80B4-4848-850F-B89DB506F1E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42" b="21194"/>
          <a:stretch>
            <a:fillRect/>
          </a:stretch>
        </p:blipFill>
        <p:spPr bwMode="auto">
          <a:xfrm>
            <a:off x="457200" y="1682750"/>
            <a:ext cx="82296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a:extLst>
              <a:ext uri="{FF2B5EF4-FFF2-40B4-BE49-F238E27FC236}">
                <a16:creationId xmlns:a16="http://schemas.microsoft.com/office/drawing/2014/main" id="{1855638F-1D0E-41E2-9A99-0C181A82C1A2}"/>
              </a:ext>
            </a:extLst>
          </p:cNvPr>
          <p:cNvSpPr txBox="1">
            <a:spLocks noChangeArrowheads="1"/>
          </p:cNvSpPr>
          <p:nvPr/>
        </p:nvSpPr>
        <p:spPr bwMode="auto">
          <a:xfrm>
            <a:off x="1371600" y="3357563"/>
            <a:ext cx="144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Injuries Caused by Oil Spill</a:t>
            </a:r>
          </a:p>
        </p:txBody>
      </p:sp>
      <p:sp>
        <p:nvSpPr>
          <p:cNvPr id="26630" name="TextBox 7">
            <a:extLst>
              <a:ext uri="{FF2B5EF4-FFF2-40B4-BE49-F238E27FC236}">
                <a16:creationId xmlns:a16="http://schemas.microsoft.com/office/drawing/2014/main" id="{950B3A66-E814-47CE-B819-83925EA98456}"/>
              </a:ext>
            </a:extLst>
          </p:cNvPr>
          <p:cNvSpPr txBox="1">
            <a:spLocks noChangeArrowheads="1"/>
          </p:cNvSpPr>
          <p:nvPr/>
        </p:nvSpPr>
        <p:spPr bwMode="auto">
          <a:xfrm>
            <a:off x="5883275" y="3200400"/>
            <a:ext cx="2025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Restore</a:t>
            </a:r>
          </a:p>
          <a:p>
            <a:pPr algn="ctr" eaLnBrk="1" hangingPunct="1">
              <a:spcBef>
                <a:spcPct val="0"/>
              </a:spcBef>
              <a:buFontTx/>
              <a:buNone/>
            </a:pPr>
            <a:r>
              <a:rPr lang="en-US" altLang="en-US" sz="1800"/>
              <a:t>Replace</a:t>
            </a:r>
          </a:p>
          <a:p>
            <a:pPr algn="ctr" eaLnBrk="1" hangingPunct="1">
              <a:spcBef>
                <a:spcPct val="0"/>
              </a:spcBef>
              <a:buFontTx/>
              <a:buNone/>
            </a:pPr>
            <a:r>
              <a:rPr lang="en-US" altLang="en-US" sz="1800"/>
              <a:t>Rehabilitate</a:t>
            </a:r>
          </a:p>
          <a:p>
            <a:pPr algn="ctr" eaLnBrk="1" hangingPunct="1">
              <a:spcBef>
                <a:spcPct val="0"/>
              </a:spcBef>
              <a:buFontTx/>
              <a:buNone/>
            </a:pPr>
            <a:r>
              <a:rPr lang="en-US" altLang="en-US" sz="1800"/>
              <a:t>Acquire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3">
            <a:extLst>
              <a:ext uri="{FF2B5EF4-FFF2-40B4-BE49-F238E27FC236}">
                <a16:creationId xmlns:a16="http://schemas.microsoft.com/office/drawing/2014/main" id="{95A06EA5-AB04-411F-B677-95CEA61F4B55}"/>
              </a:ext>
            </a:extLst>
          </p:cNvPr>
          <p:cNvGrpSpPr>
            <a:grpSpLocks/>
          </p:cNvGrpSpPr>
          <p:nvPr/>
        </p:nvGrpSpPr>
        <p:grpSpPr bwMode="auto">
          <a:xfrm>
            <a:off x="228600" y="1295400"/>
            <a:ext cx="3048000" cy="692150"/>
            <a:chOff x="228600" y="1295401"/>
            <a:chExt cx="3048000" cy="692855"/>
          </a:xfrm>
        </p:grpSpPr>
        <p:sp>
          <p:nvSpPr>
            <p:cNvPr id="3" name="Pentagon 2">
              <a:extLst>
                <a:ext uri="{FF2B5EF4-FFF2-40B4-BE49-F238E27FC236}">
                  <a16:creationId xmlns:a16="http://schemas.microsoft.com/office/drawing/2014/main" id="{E7A7DD7D-312A-4700-AA7D-761C99569FCB}"/>
                </a:ext>
              </a:extLst>
            </p:cNvPr>
            <p:cNvSpPr/>
            <p:nvPr/>
          </p:nvSpPr>
          <p:spPr bwMode="auto">
            <a:xfrm>
              <a:off x="228600" y="1295401"/>
              <a:ext cx="2895600" cy="692855"/>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8689" name="TextBox 9">
              <a:extLst>
                <a:ext uri="{FF2B5EF4-FFF2-40B4-BE49-F238E27FC236}">
                  <a16:creationId xmlns:a16="http://schemas.microsoft.com/office/drawing/2014/main" id="{563BBE9F-6558-411F-AE9C-7A404CF747FE}"/>
                </a:ext>
              </a:extLst>
            </p:cNvPr>
            <p:cNvSpPr txBox="1">
              <a:spLocks noChangeArrowheads="1"/>
            </p:cNvSpPr>
            <p:nvPr/>
          </p:nvSpPr>
          <p:spPr bwMode="auto">
            <a:xfrm>
              <a:off x="228600" y="1457192"/>
              <a:ext cx="3048000" cy="36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Response / Active Clean Up</a:t>
              </a:r>
            </a:p>
          </p:txBody>
        </p:sp>
      </p:grpSp>
      <p:grpSp>
        <p:nvGrpSpPr>
          <p:cNvPr id="28675" name="Group 6">
            <a:extLst>
              <a:ext uri="{FF2B5EF4-FFF2-40B4-BE49-F238E27FC236}">
                <a16:creationId xmlns:a16="http://schemas.microsoft.com/office/drawing/2014/main" id="{F081CDAB-0BD4-4100-8A73-DC17A4F71FAF}"/>
              </a:ext>
            </a:extLst>
          </p:cNvPr>
          <p:cNvGrpSpPr>
            <a:grpSpLocks/>
          </p:cNvGrpSpPr>
          <p:nvPr/>
        </p:nvGrpSpPr>
        <p:grpSpPr bwMode="auto">
          <a:xfrm>
            <a:off x="533400" y="3157538"/>
            <a:ext cx="7162800" cy="692150"/>
            <a:chOff x="533400" y="3157073"/>
            <a:chExt cx="7696200" cy="692855"/>
          </a:xfrm>
        </p:grpSpPr>
        <p:sp>
          <p:nvSpPr>
            <p:cNvPr id="4" name="Pentagon 3">
              <a:extLst>
                <a:ext uri="{FF2B5EF4-FFF2-40B4-BE49-F238E27FC236}">
                  <a16:creationId xmlns:a16="http://schemas.microsoft.com/office/drawing/2014/main" id="{DDFDC8F1-3747-40CA-9862-100C2FBA5EF2}"/>
                </a:ext>
              </a:extLst>
            </p:cNvPr>
            <p:cNvSpPr/>
            <p:nvPr/>
          </p:nvSpPr>
          <p:spPr bwMode="auto">
            <a:xfrm>
              <a:off x="533400" y="3157073"/>
              <a:ext cx="7696200" cy="692855"/>
            </a:xfrm>
            <a:prstGeom prst="homePlate">
              <a:avLst/>
            </a:prstGeom>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8687" name="TextBox 10">
              <a:extLst>
                <a:ext uri="{FF2B5EF4-FFF2-40B4-BE49-F238E27FC236}">
                  <a16:creationId xmlns:a16="http://schemas.microsoft.com/office/drawing/2014/main" id="{7E1F64E5-3D17-4231-9261-0E352F8A796C}"/>
                </a:ext>
              </a:extLst>
            </p:cNvPr>
            <p:cNvSpPr txBox="1">
              <a:spLocks noChangeArrowheads="1"/>
            </p:cNvSpPr>
            <p:nvPr/>
          </p:nvSpPr>
          <p:spPr bwMode="auto">
            <a:xfrm>
              <a:off x="533400" y="3318835"/>
              <a:ext cx="4843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Injury Assessment / Restoration Planning</a:t>
              </a:r>
            </a:p>
          </p:txBody>
        </p:sp>
      </p:grpSp>
      <p:grpSp>
        <p:nvGrpSpPr>
          <p:cNvPr id="28676" name="Group 7">
            <a:extLst>
              <a:ext uri="{FF2B5EF4-FFF2-40B4-BE49-F238E27FC236}">
                <a16:creationId xmlns:a16="http://schemas.microsoft.com/office/drawing/2014/main" id="{B3823311-2339-4977-87F5-8A0661C43136}"/>
              </a:ext>
            </a:extLst>
          </p:cNvPr>
          <p:cNvGrpSpPr>
            <a:grpSpLocks/>
          </p:cNvGrpSpPr>
          <p:nvPr/>
        </p:nvGrpSpPr>
        <p:grpSpPr bwMode="auto">
          <a:xfrm>
            <a:off x="5041900" y="4213225"/>
            <a:ext cx="3906838" cy="693738"/>
            <a:chOff x="642936" y="4213553"/>
            <a:chExt cx="8305800" cy="692855"/>
          </a:xfrm>
        </p:grpSpPr>
        <p:sp>
          <p:nvSpPr>
            <p:cNvPr id="5" name="Pentagon 4">
              <a:extLst>
                <a:ext uri="{FF2B5EF4-FFF2-40B4-BE49-F238E27FC236}">
                  <a16:creationId xmlns:a16="http://schemas.microsoft.com/office/drawing/2014/main" id="{3C0B176A-A904-46B6-A111-3A71C61F2552}"/>
                </a:ext>
              </a:extLst>
            </p:cNvPr>
            <p:cNvSpPr/>
            <p:nvPr/>
          </p:nvSpPr>
          <p:spPr bwMode="auto">
            <a:xfrm>
              <a:off x="642936" y="4213553"/>
              <a:ext cx="8305800" cy="692855"/>
            </a:xfrm>
            <a:prstGeom prst="homePlat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8685" name="TextBox 11">
              <a:extLst>
                <a:ext uri="{FF2B5EF4-FFF2-40B4-BE49-F238E27FC236}">
                  <a16:creationId xmlns:a16="http://schemas.microsoft.com/office/drawing/2014/main" id="{FD1B7702-C93E-4E96-995C-CCDB6594296C}"/>
                </a:ext>
              </a:extLst>
            </p:cNvPr>
            <p:cNvSpPr txBox="1">
              <a:spLocks noChangeArrowheads="1"/>
            </p:cNvSpPr>
            <p:nvPr/>
          </p:nvSpPr>
          <p:spPr bwMode="auto">
            <a:xfrm>
              <a:off x="642936" y="4375344"/>
              <a:ext cx="6927777" cy="36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Restoration Implementation</a:t>
              </a:r>
            </a:p>
          </p:txBody>
        </p:sp>
      </p:grpSp>
      <p:grpSp>
        <p:nvGrpSpPr>
          <p:cNvPr id="28677" name="Group 8">
            <a:extLst>
              <a:ext uri="{FF2B5EF4-FFF2-40B4-BE49-F238E27FC236}">
                <a16:creationId xmlns:a16="http://schemas.microsoft.com/office/drawing/2014/main" id="{2200DCE6-4AF7-4D1E-8133-50F3C7B1AFBC}"/>
              </a:ext>
            </a:extLst>
          </p:cNvPr>
          <p:cNvGrpSpPr>
            <a:grpSpLocks/>
          </p:cNvGrpSpPr>
          <p:nvPr/>
        </p:nvGrpSpPr>
        <p:grpSpPr bwMode="auto">
          <a:xfrm>
            <a:off x="3124200" y="1987550"/>
            <a:ext cx="3303588" cy="693738"/>
            <a:chOff x="3124200" y="1988255"/>
            <a:chExt cx="3303587" cy="692855"/>
          </a:xfrm>
        </p:grpSpPr>
        <p:sp>
          <p:nvSpPr>
            <p:cNvPr id="23" name="Pentagon 22">
              <a:extLst>
                <a:ext uri="{FF2B5EF4-FFF2-40B4-BE49-F238E27FC236}">
                  <a16:creationId xmlns:a16="http://schemas.microsoft.com/office/drawing/2014/main" id="{A589976D-13E4-40F9-B621-DB1F07832A7E}"/>
                </a:ext>
              </a:extLst>
            </p:cNvPr>
            <p:cNvSpPr/>
            <p:nvPr/>
          </p:nvSpPr>
          <p:spPr bwMode="auto">
            <a:xfrm>
              <a:off x="3124200" y="1988255"/>
              <a:ext cx="2895599" cy="692855"/>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8683" name="TextBox 9">
              <a:extLst>
                <a:ext uri="{FF2B5EF4-FFF2-40B4-BE49-F238E27FC236}">
                  <a16:creationId xmlns:a16="http://schemas.microsoft.com/office/drawing/2014/main" id="{0620A63B-8AD6-4F0C-8975-89799DE1ABF4}"/>
                </a:ext>
              </a:extLst>
            </p:cNvPr>
            <p:cNvSpPr txBox="1">
              <a:spLocks noChangeArrowheads="1"/>
            </p:cNvSpPr>
            <p:nvPr/>
          </p:nvSpPr>
          <p:spPr bwMode="auto">
            <a:xfrm>
              <a:off x="3124200" y="2150047"/>
              <a:ext cx="3303587" cy="36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Maintenance / Project Phase</a:t>
              </a:r>
            </a:p>
          </p:txBody>
        </p:sp>
      </p:grpSp>
      <p:grpSp>
        <p:nvGrpSpPr>
          <p:cNvPr id="28678" name="Group 3">
            <a:extLst>
              <a:ext uri="{FF2B5EF4-FFF2-40B4-BE49-F238E27FC236}">
                <a16:creationId xmlns:a16="http://schemas.microsoft.com/office/drawing/2014/main" id="{703E787F-8C67-483E-B120-ADBD6C5C7117}"/>
              </a:ext>
            </a:extLst>
          </p:cNvPr>
          <p:cNvGrpSpPr>
            <a:grpSpLocks/>
          </p:cNvGrpSpPr>
          <p:nvPr/>
        </p:nvGrpSpPr>
        <p:grpSpPr bwMode="auto">
          <a:xfrm>
            <a:off x="228600" y="5562600"/>
            <a:ext cx="8686800" cy="838200"/>
            <a:chOff x="228600" y="5867400"/>
            <a:chExt cx="8686800" cy="838200"/>
          </a:xfrm>
        </p:grpSpPr>
        <p:sp>
          <p:nvSpPr>
            <p:cNvPr id="20" name="Right Arrow 19">
              <a:extLst>
                <a:ext uri="{FF2B5EF4-FFF2-40B4-BE49-F238E27FC236}">
                  <a16:creationId xmlns:a16="http://schemas.microsoft.com/office/drawing/2014/main" id="{C17945AF-5142-4744-9519-548063CD07EA}"/>
                </a:ext>
              </a:extLst>
            </p:cNvPr>
            <p:cNvSpPr/>
            <p:nvPr/>
          </p:nvSpPr>
          <p:spPr>
            <a:xfrm>
              <a:off x="228600" y="5867400"/>
              <a:ext cx="8686800"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sp>
          <p:nvSpPr>
            <p:cNvPr id="28681" name="TextBox 14">
              <a:extLst>
                <a:ext uri="{FF2B5EF4-FFF2-40B4-BE49-F238E27FC236}">
                  <a16:creationId xmlns:a16="http://schemas.microsoft.com/office/drawing/2014/main" id="{EAE4A54C-A1A3-4586-98E1-68F6C965EEED}"/>
                </a:ext>
              </a:extLst>
            </p:cNvPr>
            <p:cNvSpPr txBox="1">
              <a:spLocks noChangeArrowheads="1"/>
            </p:cNvSpPr>
            <p:nvPr/>
          </p:nvSpPr>
          <p:spPr bwMode="auto">
            <a:xfrm>
              <a:off x="304800" y="6096000"/>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Time</a:t>
              </a:r>
            </a:p>
          </p:txBody>
        </p:sp>
      </p:grpSp>
      <p:sp>
        <p:nvSpPr>
          <p:cNvPr id="28679" name="TextBox 9">
            <a:extLst>
              <a:ext uri="{FF2B5EF4-FFF2-40B4-BE49-F238E27FC236}">
                <a16:creationId xmlns:a16="http://schemas.microsoft.com/office/drawing/2014/main" id="{336D3C48-549F-4EF2-810F-99DA65464A97}"/>
              </a:ext>
            </a:extLst>
          </p:cNvPr>
          <p:cNvSpPr txBox="1">
            <a:spLocks noChangeArrowheads="1"/>
          </p:cNvSpPr>
          <p:nvPr/>
        </p:nvSpPr>
        <p:spPr bwMode="auto">
          <a:xfrm>
            <a:off x="228600" y="749300"/>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Incident Occurs: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875E3E5-9DBB-4B19-9442-4D05DEE057DF}"/>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NRDA Coordination with Response</a:t>
            </a:r>
          </a:p>
        </p:txBody>
      </p:sp>
      <p:sp>
        <p:nvSpPr>
          <p:cNvPr id="30723" name="Content Placeholder 2">
            <a:extLst>
              <a:ext uri="{FF2B5EF4-FFF2-40B4-BE49-F238E27FC236}">
                <a16:creationId xmlns:a16="http://schemas.microsoft.com/office/drawing/2014/main" id="{3A7FD9DE-03F5-4FAC-84F7-27A51D46BACE}"/>
              </a:ext>
            </a:extLst>
          </p:cNvPr>
          <p:cNvSpPr txBox="1">
            <a:spLocks/>
          </p:cNvSpPr>
          <p:nvPr/>
        </p:nvSpPr>
        <p:spPr bwMode="auto">
          <a:xfrm>
            <a:off x="457200" y="1752600"/>
            <a:ext cx="5410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sz="2400">
                <a:latin typeface="Georgia" panose="02040502050405020303" pitchFamily="18" charset="0"/>
              </a:rPr>
              <a:t>Role of NRDA in spill response included in the Incident Management Handbook (IMH) </a:t>
            </a:r>
            <a:r>
              <a:rPr lang="en-US" altLang="en-US" sz="1400">
                <a:latin typeface="Georgia" panose="02040502050405020303" pitchFamily="18" charset="0"/>
              </a:rPr>
              <a:t>(2014)</a:t>
            </a:r>
          </a:p>
          <a:p>
            <a:pPr eaLnBrk="1" hangingPunct="1"/>
            <a:endParaRPr lang="en-US" altLang="en-US" sz="2400">
              <a:latin typeface="Georgia" panose="02040502050405020303" pitchFamily="18" charset="0"/>
            </a:endParaRPr>
          </a:p>
          <a:p>
            <a:pPr eaLnBrk="1" hangingPunct="1"/>
            <a:r>
              <a:rPr lang="en-US" altLang="en-US" sz="2400">
                <a:latin typeface="Georgia" panose="02040502050405020303" pitchFamily="18" charset="0"/>
              </a:rPr>
              <a:t>Trustees coordinate with Federal on-scene coordinators (e.g., EPA, USCG) by integrating Trustee concerns and science into the cleanup process </a:t>
            </a:r>
          </a:p>
          <a:p>
            <a:pPr eaLnBrk="1" hangingPunct="1"/>
            <a:endParaRPr lang="en-US" altLang="en-US" sz="2400">
              <a:latin typeface="Georgia" panose="02040502050405020303" pitchFamily="18" charset="0"/>
            </a:endParaRPr>
          </a:p>
        </p:txBody>
      </p:sp>
      <p:pic>
        <p:nvPicPr>
          <p:cNvPr id="30724" name="Picture 8">
            <a:extLst>
              <a:ext uri="{FF2B5EF4-FFF2-40B4-BE49-F238E27FC236}">
                <a16:creationId xmlns:a16="http://schemas.microsoft.com/office/drawing/2014/main" id="{5395B387-7E86-4320-99BA-21C7A1610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05000"/>
            <a:ext cx="25908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98E629C-2FA4-400F-B938-3A5772ACBC6E}"/>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NRDA Coordination with Response</a:t>
            </a:r>
          </a:p>
        </p:txBody>
      </p:sp>
      <p:sp>
        <p:nvSpPr>
          <p:cNvPr id="32771" name="Content Placeholder 2">
            <a:extLst>
              <a:ext uri="{FF2B5EF4-FFF2-40B4-BE49-F238E27FC236}">
                <a16:creationId xmlns:a16="http://schemas.microsoft.com/office/drawing/2014/main" id="{4E3E7B68-27E4-4BEA-B0D9-1248F51E02CF}"/>
              </a:ext>
            </a:extLst>
          </p:cNvPr>
          <p:cNvSpPr txBox="1">
            <a:spLocks/>
          </p:cNvSpPr>
          <p:nvPr/>
        </p:nvSpPr>
        <p:spPr bwMode="auto">
          <a:xfrm>
            <a:off x="457200" y="17526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sz="2400">
                <a:latin typeface="Georgia" panose="02040502050405020303" pitchFamily="18" charset="0"/>
              </a:rPr>
              <a:t>NRDA interactions with Incident Command System (ICS) can be coordinated most effectively and consistently through a designated NRDA Representative</a:t>
            </a:r>
          </a:p>
          <a:p>
            <a:pPr eaLnBrk="1" hangingPunct="1"/>
            <a:endParaRPr lang="en-US" altLang="en-US" sz="2400">
              <a:latin typeface="Georgia" panose="02040502050405020303" pitchFamily="18" charset="0"/>
            </a:endParaRPr>
          </a:p>
          <a:p>
            <a:pPr eaLnBrk="1" hangingPunct="1"/>
            <a:r>
              <a:rPr lang="en-US" altLang="en-US" sz="2400">
                <a:latin typeface="Georgia" panose="02040502050405020303" pitchFamily="18" charset="0"/>
              </a:rPr>
              <a:t>Relevant issues can be raised to the Environmental Unit (EU) Leader or Scientific Support Coordinator (SSC), who work closely with NRDA staff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ED85242-DA92-4C74-A40E-826457E53553}"/>
              </a:ext>
            </a:extLst>
          </p:cNvPr>
          <p:cNvGraphicFramePr/>
          <p:nvPr/>
        </p:nvGraphicFramePr>
        <p:xfrm>
          <a:off x="0" y="7620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3D742DF-60EF-458F-B3C0-F8A446A04DF7}"/>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Response Data and NRDA Data</a:t>
            </a:r>
          </a:p>
        </p:txBody>
      </p:sp>
      <p:sp>
        <p:nvSpPr>
          <p:cNvPr id="36867" name="Content Placeholder 2">
            <a:extLst>
              <a:ext uri="{FF2B5EF4-FFF2-40B4-BE49-F238E27FC236}">
                <a16:creationId xmlns:a16="http://schemas.microsoft.com/office/drawing/2014/main" id="{39BB2820-7BBB-4981-9EEF-17C1CFD7646B}"/>
              </a:ext>
            </a:extLst>
          </p:cNvPr>
          <p:cNvSpPr txBox="1">
            <a:spLocks/>
          </p:cNvSpPr>
          <p:nvPr/>
        </p:nvSpPr>
        <p:spPr bwMode="auto">
          <a:xfrm>
            <a:off x="457200" y="1701800"/>
            <a:ext cx="8208963"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sz="2400">
                <a:latin typeface="Georgia" panose="02040502050405020303" pitchFamily="18" charset="0"/>
              </a:rPr>
              <a:t>Source oil</a:t>
            </a:r>
          </a:p>
          <a:p>
            <a:pPr eaLnBrk="1" hangingPunct="1"/>
            <a:r>
              <a:rPr lang="en-US" altLang="en-US" sz="2400">
                <a:latin typeface="Georgia" panose="02040502050405020303" pitchFamily="18" charset="0"/>
              </a:rPr>
              <a:t>SCAT data used to estimate shoreline injury from the quantity of affected shoreline</a:t>
            </a:r>
          </a:p>
          <a:p>
            <a:pPr eaLnBrk="1" hangingPunct="1"/>
            <a:endParaRPr lang="en-US" altLang="en-US" sz="2400">
              <a:latin typeface="Georgia" panose="02040502050405020303" pitchFamily="18" charset="0"/>
            </a:endParaRPr>
          </a:p>
        </p:txBody>
      </p:sp>
      <p:pic>
        <p:nvPicPr>
          <p:cNvPr id="36868" name="Picture 5">
            <a:extLst>
              <a:ext uri="{FF2B5EF4-FFF2-40B4-BE49-F238E27FC236}">
                <a16:creationId xmlns:a16="http://schemas.microsoft.com/office/drawing/2014/main" id="{8529C29B-7E2A-49BB-8377-82913A162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3048000"/>
            <a:ext cx="3875087" cy="288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A21884E9-3D0B-4998-8782-53455AF49734}"/>
              </a:ext>
            </a:extLst>
          </p:cNvPr>
          <p:cNvSpPr/>
          <p:nvPr/>
        </p:nvSpPr>
        <p:spPr>
          <a:xfrm>
            <a:off x="457200" y="2946400"/>
            <a:ext cx="4038600" cy="3786188"/>
          </a:xfrm>
          <a:prstGeom prst="rect">
            <a:avLst/>
          </a:prstGeom>
        </p:spPr>
        <p:txBody>
          <a:bodyPr>
            <a:spAutoFit/>
          </a:bodyPr>
          <a:lstStyle/>
          <a:p>
            <a:pPr marL="342900" indent="-342900" eaLnBrk="1" hangingPunct="1">
              <a:buFont typeface="Arial" panose="020B0604020202020204" pitchFamily="34" charset="0"/>
              <a:buChar char="•"/>
              <a:defRPr/>
            </a:pPr>
            <a:r>
              <a:rPr lang="en-US" altLang="en-US" sz="2400" dirty="0">
                <a:latin typeface="Georgia" pitchFamily="18" charset="0"/>
                <a:cs typeface="Arial" charset="0"/>
              </a:rPr>
              <a:t>Wildlife response data used to understand and quantify animal injuries</a:t>
            </a:r>
          </a:p>
          <a:p>
            <a:pPr marL="342900" indent="-342900" eaLnBrk="1" hangingPunct="1">
              <a:buFont typeface="Arial" panose="020B0604020202020204" pitchFamily="34" charset="0"/>
              <a:buChar char="•"/>
              <a:defRPr/>
            </a:pPr>
            <a:r>
              <a:rPr lang="en-US" altLang="en-US" sz="2400" dirty="0">
                <a:latin typeface="Georgia" pitchFamily="18" charset="0"/>
                <a:cs typeface="Arial" charset="0"/>
              </a:rPr>
              <a:t>Closures and advisories inform recreational affects</a:t>
            </a:r>
          </a:p>
          <a:p>
            <a:pPr marL="342900" indent="-342900" eaLnBrk="1" hangingPunct="1">
              <a:buFont typeface="Arial" panose="020B0604020202020204" pitchFamily="34" charset="0"/>
              <a:buChar char="•"/>
              <a:defRPr/>
            </a:pPr>
            <a:r>
              <a:rPr lang="en-US" altLang="en-US" sz="2400" dirty="0">
                <a:latin typeface="Georgia" pitchFamily="18" charset="0"/>
                <a:cs typeface="Arial" charset="0"/>
              </a:rPr>
              <a:t>Photos provide evidence of exposure, and in some cases, injury</a:t>
            </a:r>
          </a:p>
          <a:p>
            <a:pPr eaLnBrk="1" hangingPunct="1">
              <a:defRPr/>
            </a:pPr>
            <a:endParaRPr lang="en-US" altLang="en-US" sz="2400" dirty="0">
              <a:latin typeface="Georgia" pitchFamily="18" charset="0"/>
              <a:cs typeface="Arial" charset="0"/>
            </a:endParaRPr>
          </a:p>
        </p:txBody>
      </p:sp>
      <p:sp>
        <p:nvSpPr>
          <p:cNvPr id="36870" name="Rectangle 2">
            <a:extLst>
              <a:ext uri="{FF2B5EF4-FFF2-40B4-BE49-F238E27FC236}">
                <a16:creationId xmlns:a16="http://schemas.microsoft.com/office/drawing/2014/main" id="{278E8518-C0E2-40CA-B82A-B78F3174AADB}"/>
              </a:ext>
            </a:extLst>
          </p:cNvPr>
          <p:cNvSpPr>
            <a:spLocks noChangeArrowheads="1"/>
          </p:cNvSpPr>
          <p:nvPr/>
        </p:nvSpPr>
        <p:spPr bwMode="auto">
          <a:xfrm>
            <a:off x="3505200" y="5938838"/>
            <a:ext cx="495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i="1">
                <a:solidFill>
                  <a:srgbClr val="002060"/>
                </a:solidFill>
              </a:rPr>
              <a:t>Following the Deepwater Horizon oil spill, numerous dolphins were documented encountering oil, such as those in this photo from July 2010.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5E1C135-FB56-4547-A81B-39DBE7A9CDE3}"/>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Restoration Types and Response Data</a:t>
            </a:r>
          </a:p>
        </p:txBody>
      </p:sp>
      <p:sp>
        <p:nvSpPr>
          <p:cNvPr id="38915" name="TextBox 3">
            <a:extLst>
              <a:ext uri="{FF2B5EF4-FFF2-40B4-BE49-F238E27FC236}">
                <a16:creationId xmlns:a16="http://schemas.microsoft.com/office/drawing/2014/main" id="{EBD7286B-C69F-4F34-B540-177F51345B92}"/>
              </a:ext>
            </a:extLst>
          </p:cNvPr>
          <p:cNvSpPr txBox="1">
            <a:spLocks noChangeArrowheads="1"/>
          </p:cNvSpPr>
          <p:nvPr/>
        </p:nvSpPr>
        <p:spPr bwMode="auto">
          <a:xfrm>
            <a:off x="533400" y="1504950"/>
            <a:ext cx="257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Georgia" panose="02040502050405020303" pitchFamily="18" charset="0"/>
              </a:rPr>
              <a:t>Habitat</a:t>
            </a:r>
          </a:p>
        </p:txBody>
      </p:sp>
      <p:sp>
        <p:nvSpPr>
          <p:cNvPr id="38916" name="TextBox 9">
            <a:extLst>
              <a:ext uri="{FF2B5EF4-FFF2-40B4-BE49-F238E27FC236}">
                <a16:creationId xmlns:a16="http://schemas.microsoft.com/office/drawing/2014/main" id="{01945B17-50E5-4BEC-A9BD-525B88D5FF46}"/>
              </a:ext>
            </a:extLst>
          </p:cNvPr>
          <p:cNvSpPr txBox="1">
            <a:spLocks noChangeArrowheads="1"/>
          </p:cNvSpPr>
          <p:nvPr/>
        </p:nvSpPr>
        <p:spPr bwMode="auto">
          <a:xfrm>
            <a:off x="6045200" y="1504950"/>
            <a:ext cx="257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Georgia" panose="02040502050405020303" pitchFamily="18" charset="0"/>
              </a:rPr>
              <a:t>Wildlife</a:t>
            </a:r>
          </a:p>
        </p:txBody>
      </p:sp>
      <p:sp>
        <p:nvSpPr>
          <p:cNvPr id="38917" name="TextBox 10">
            <a:extLst>
              <a:ext uri="{FF2B5EF4-FFF2-40B4-BE49-F238E27FC236}">
                <a16:creationId xmlns:a16="http://schemas.microsoft.com/office/drawing/2014/main" id="{39CE5625-FBD1-42CE-8159-9856685669B8}"/>
              </a:ext>
            </a:extLst>
          </p:cNvPr>
          <p:cNvSpPr txBox="1">
            <a:spLocks noChangeArrowheads="1"/>
          </p:cNvSpPr>
          <p:nvPr/>
        </p:nvSpPr>
        <p:spPr bwMode="auto">
          <a:xfrm>
            <a:off x="3302000" y="1493838"/>
            <a:ext cx="257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Georgia" panose="02040502050405020303" pitchFamily="18" charset="0"/>
              </a:rPr>
              <a:t>Recreational</a:t>
            </a:r>
          </a:p>
        </p:txBody>
      </p:sp>
      <p:sp>
        <p:nvSpPr>
          <p:cNvPr id="38918" name="TextBox 11">
            <a:extLst>
              <a:ext uri="{FF2B5EF4-FFF2-40B4-BE49-F238E27FC236}">
                <a16:creationId xmlns:a16="http://schemas.microsoft.com/office/drawing/2014/main" id="{6B8E470D-11EF-44E5-A5D6-DA752CBF5EF2}"/>
              </a:ext>
            </a:extLst>
          </p:cNvPr>
          <p:cNvSpPr txBox="1">
            <a:spLocks noChangeArrowheads="1"/>
          </p:cNvSpPr>
          <p:nvPr/>
        </p:nvSpPr>
        <p:spPr bwMode="auto">
          <a:xfrm>
            <a:off x="533400" y="5878513"/>
            <a:ext cx="257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Georgia" panose="02040502050405020303" pitchFamily="18" charset="0"/>
              </a:rPr>
              <a:t>SCAT</a:t>
            </a:r>
          </a:p>
        </p:txBody>
      </p:sp>
      <p:sp>
        <p:nvSpPr>
          <p:cNvPr id="38919" name="TextBox 12">
            <a:extLst>
              <a:ext uri="{FF2B5EF4-FFF2-40B4-BE49-F238E27FC236}">
                <a16:creationId xmlns:a16="http://schemas.microsoft.com/office/drawing/2014/main" id="{F176D1EE-B656-48DB-8011-0084A962464A}"/>
              </a:ext>
            </a:extLst>
          </p:cNvPr>
          <p:cNvSpPr txBox="1">
            <a:spLocks noChangeArrowheads="1"/>
          </p:cNvSpPr>
          <p:nvPr/>
        </p:nvSpPr>
        <p:spPr bwMode="auto">
          <a:xfrm>
            <a:off x="6045200" y="5878513"/>
            <a:ext cx="257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Georgia" panose="02040502050405020303" pitchFamily="18" charset="0"/>
              </a:rPr>
              <a:t>Wildlife</a:t>
            </a:r>
          </a:p>
        </p:txBody>
      </p:sp>
      <p:sp>
        <p:nvSpPr>
          <p:cNvPr id="38920" name="TextBox 13">
            <a:extLst>
              <a:ext uri="{FF2B5EF4-FFF2-40B4-BE49-F238E27FC236}">
                <a16:creationId xmlns:a16="http://schemas.microsoft.com/office/drawing/2014/main" id="{4F0276E8-712F-4410-A848-9CDE0F0B6F9D}"/>
              </a:ext>
            </a:extLst>
          </p:cNvPr>
          <p:cNvSpPr txBox="1">
            <a:spLocks noChangeArrowheads="1"/>
          </p:cNvSpPr>
          <p:nvPr/>
        </p:nvSpPr>
        <p:spPr bwMode="auto">
          <a:xfrm>
            <a:off x="3302000" y="5867400"/>
            <a:ext cx="257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Georgia" panose="02040502050405020303" pitchFamily="18" charset="0"/>
              </a:rPr>
              <a:t>Closures/Advisories</a:t>
            </a:r>
          </a:p>
        </p:txBody>
      </p:sp>
      <p:grpSp>
        <p:nvGrpSpPr>
          <p:cNvPr id="38921" name="Group 4">
            <a:extLst>
              <a:ext uri="{FF2B5EF4-FFF2-40B4-BE49-F238E27FC236}">
                <a16:creationId xmlns:a16="http://schemas.microsoft.com/office/drawing/2014/main" id="{EC270660-DD1E-4565-9745-8D58388D312D}"/>
              </a:ext>
            </a:extLst>
          </p:cNvPr>
          <p:cNvGrpSpPr>
            <a:grpSpLocks/>
          </p:cNvGrpSpPr>
          <p:nvPr/>
        </p:nvGrpSpPr>
        <p:grpSpPr bwMode="auto">
          <a:xfrm>
            <a:off x="533400" y="1905000"/>
            <a:ext cx="8091488" cy="3937000"/>
            <a:chOff x="595086" y="1905000"/>
            <a:chExt cx="8091714" cy="3937002"/>
          </a:xfrm>
        </p:grpSpPr>
        <p:pic>
          <p:nvPicPr>
            <p:cNvPr id="38923" name="Picture 1">
              <a:extLst>
                <a:ext uri="{FF2B5EF4-FFF2-40B4-BE49-F238E27FC236}">
                  <a16:creationId xmlns:a16="http://schemas.microsoft.com/office/drawing/2014/main" id="{45B53394-1A0E-4136-BF6F-833BCC07C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86" y="1905001"/>
              <a:ext cx="257991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4" name="Picture 2">
              <a:extLst>
                <a:ext uri="{FF2B5EF4-FFF2-40B4-BE49-F238E27FC236}">
                  <a16:creationId xmlns:a16="http://schemas.microsoft.com/office/drawing/2014/main" id="{111D82B9-FE19-41EF-89E1-0A2F90890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86" y="3944258"/>
              <a:ext cx="2590800" cy="18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5" name="Picture 4">
              <a:extLst>
                <a:ext uri="{FF2B5EF4-FFF2-40B4-BE49-F238E27FC236}">
                  <a16:creationId xmlns:a16="http://schemas.microsoft.com/office/drawing/2014/main" id="{09776182-7325-4B90-89FC-D10A46F65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951" y="1905000"/>
              <a:ext cx="2546804" cy="190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6" name="Picture 5">
              <a:extLst>
                <a:ext uri="{FF2B5EF4-FFF2-40B4-BE49-F238E27FC236}">
                  <a16:creationId xmlns:a16="http://schemas.microsoft.com/office/drawing/2014/main" id="{4FAE5BCF-60EE-49AA-874C-A929B5A56D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155" y="1905000"/>
              <a:ext cx="2651645" cy="190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7" name="Picture 6">
              <a:extLst>
                <a:ext uri="{FF2B5EF4-FFF2-40B4-BE49-F238E27FC236}">
                  <a16:creationId xmlns:a16="http://schemas.microsoft.com/office/drawing/2014/main" id="{A31C95CA-C4A5-4357-A38D-6433BE5FCF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5951" y="3944258"/>
              <a:ext cx="2546804" cy="189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8" name="Picture 7">
              <a:extLst>
                <a:ext uri="{FF2B5EF4-FFF2-40B4-BE49-F238E27FC236}">
                  <a16:creationId xmlns:a16="http://schemas.microsoft.com/office/drawing/2014/main" id="{7C7808F1-A479-4667-831F-C5CB83E53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155" y="3944258"/>
              <a:ext cx="2651645" cy="18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8922" name="Rectangle 1">
            <a:extLst>
              <a:ext uri="{FF2B5EF4-FFF2-40B4-BE49-F238E27FC236}">
                <a16:creationId xmlns:a16="http://schemas.microsoft.com/office/drawing/2014/main" id="{2E9625B8-516E-48DE-B125-392A5A9F6F58}"/>
              </a:ext>
            </a:extLst>
          </p:cNvPr>
          <p:cNvSpPr>
            <a:spLocks noChangeArrowheads="1"/>
          </p:cNvSpPr>
          <p:nvPr/>
        </p:nvSpPr>
        <p:spPr bwMode="auto">
          <a:xfrm>
            <a:off x="0" y="6257925"/>
            <a:ext cx="9144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i="1">
                <a:hlinkClick r:id="rId9"/>
              </a:rPr>
              <a:t>http://www.restoration.noaa.gov/dwh/storymap/</a:t>
            </a:r>
            <a:r>
              <a:rPr lang="en-US" altLang="en-US" sz="1200" i="1"/>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B27BEC9-0109-4A72-9002-ACB4216E8608}"/>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NRDA Basics</a:t>
            </a:r>
          </a:p>
        </p:txBody>
      </p:sp>
      <p:sp>
        <p:nvSpPr>
          <p:cNvPr id="3" name="Content Placeholder 2">
            <a:extLst>
              <a:ext uri="{FF2B5EF4-FFF2-40B4-BE49-F238E27FC236}">
                <a16:creationId xmlns:a16="http://schemas.microsoft.com/office/drawing/2014/main" id="{78A53E59-6053-4F3C-AC9C-90ED2CFEDB57}"/>
              </a:ext>
            </a:extLst>
          </p:cNvPr>
          <p:cNvSpPr txBox="1">
            <a:spLocks/>
          </p:cNvSpPr>
          <p:nvPr/>
        </p:nvSpPr>
        <p:spPr>
          <a:xfrm>
            <a:off x="457200" y="1752600"/>
            <a:ext cx="8229600" cy="4221163"/>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fontAlgn="auto">
              <a:spcAft>
                <a:spcPts val="0"/>
              </a:spcAft>
              <a:buFont typeface="Arial" panose="020B0604020202020204" pitchFamily="34" charset="0"/>
              <a:buChar char="•"/>
              <a:defRPr/>
            </a:pPr>
            <a:r>
              <a:rPr lang="en-US" altLang="en-US" sz="2400" dirty="0" err="1">
                <a:solidFill>
                  <a:schemeClr val="tx1"/>
                </a:solidFill>
                <a:latin typeface="Georgia" pitchFamily="18" charset="0"/>
              </a:rPr>
              <a:t>NRDA</a:t>
            </a:r>
            <a:r>
              <a:rPr lang="en-US" altLang="en-US" sz="2400" dirty="0">
                <a:solidFill>
                  <a:schemeClr val="tx1"/>
                </a:solidFill>
                <a:latin typeface="Georgia" pitchFamily="18" charset="0"/>
              </a:rPr>
              <a:t> is a structured legal process</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Oil Pollution Act (OPA) 1990</a:t>
            </a:r>
          </a:p>
          <a:p>
            <a:pPr marL="342900" indent="-342900" algn="l" fontAlgn="auto">
              <a:spcAft>
                <a:spcPts val="0"/>
              </a:spcAft>
              <a:buFont typeface="Arial" panose="020B0604020202020204" pitchFamily="34" charset="0"/>
              <a:buChar char="•"/>
              <a:defRPr/>
            </a:pPr>
            <a:r>
              <a:rPr lang="en-US" altLang="en-US" sz="2400" dirty="0">
                <a:solidFill>
                  <a:schemeClr val="tx1"/>
                </a:solidFill>
                <a:latin typeface="Georgia" pitchFamily="18" charset="0"/>
              </a:rPr>
              <a:t>Focused on restoration of injured natural resources and their human uses</a:t>
            </a:r>
          </a:p>
          <a:p>
            <a:pPr marL="342900" indent="-342900" algn="l" fontAlgn="auto">
              <a:spcAft>
                <a:spcPts val="0"/>
              </a:spcAft>
              <a:buFont typeface="Arial" panose="020B0604020202020204" pitchFamily="34" charset="0"/>
              <a:buChar char="•"/>
              <a:defRPr/>
            </a:pPr>
            <a:r>
              <a:rPr lang="en-US" altLang="en-US" sz="2400" dirty="0">
                <a:solidFill>
                  <a:schemeClr val="tx1"/>
                </a:solidFill>
                <a:latin typeface="Georgia" pitchFamily="18" charset="0"/>
              </a:rPr>
              <a:t>Early stages may overlap with response</a:t>
            </a:r>
          </a:p>
          <a:p>
            <a:pPr marL="342900" indent="-342900" algn="l" fontAlgn="auto">
              <a:spcAft>
                <a:spcPts val="0"/>
              </a:spcAft>
              <a:buFont typeface="Arial" panose="020B0604020202020204" pitchFamily="34" charset="0"/>
              <a:buChar char="•"/>
              <a:defRPr/>
            </a:pPr>
            <a:r>
              <a:rPr lang="en-US" altLang="en-US" sz="2400" dirty="0">
                <a:solidFill>
                  <a:schemeClr val="tx1"/>
                </a:solidFill>
                <a:latin typeface="Georgia" pitchFamily="18" charset="0"/>
              </a:rPr>
              <a:t>Coordinated with, but not directed by, response</a:t>
            </a:r>
          </a:p>
          <a:p>
            <a:pPr marL="342900" indent="-342900" algn="l" fontAlgn="auto">
              <a:spcAft>
                <a:spcPts val="0"/>
              </a:spcAft>
              <a:buFont typeface="Arial" panose="020B0604020202020204" pitchFamily="34" charset="0"/>
              <a:buChar char="•"/>
              <a:defRPr/>
            </a:pPr>
            <a:r>
              <a:rPr lang="en-US" altLang="en-US" sz="2400" dirty="0">
                <a:solidFill>
                  <a:schemeClr val="tx1"/>
                </a:solidFill>
                <a:latin typeface="Georgia" pitchFamily="18" charset="0"/>
              </a:rPr>
              <a:t>Funded by the same sources as response, but through different mechanisms</a:t>
            </a:r>
          </a:p>
          <a:p>
            <a:pPr algn="l" fontAlgn="auto">
              <a:spcAft>
                <a:spcPts val="0"/>
              </a:spcAft>
              <a:defRPr/>
            </a:pPr>
            <a:endParaRPr lang="en-US" altLang="en-US" sz="2400" dirty="0">
              <a:solidFill>
                <a:schemeClr val="tx1"/>
              </a:solidFill>
              <a:latin typeface="Georgia" pitchFamily="18" charset="0"/>
            </a:endParaRPr>
          </a:p>
          <a:p>
            <a:pPr fontAlgn="auto">
              <a:spcAft>
                <a:spcPts val="0"/>
              </a:spcAft>
              <a:defRPr/>
            </a:pPr>
            <a:endParaRPr lang="en-US" altLang="en-US" sz="2400" dirty="0">
              <a:latin typeface="Georgia" pitchFamily="18" charset="0"/>
            </a:endParaRPr>
          </a:p>
        </p:txBody>
      </p:sp>
      <p:grpSp>
        <p:nvGrpSpPr>
          <p:cNvPr id="6148" name="Group 3">
            <a:extLst>
              <a:ext uri="{FF2B5EF4-FFF2-40B4-BE49-F238E27FC236}">
                <a16:creationId xmlns:a16="http://schemas.microsoft.com/office/drawing/2014/main" id="{58E8EF2C-706A-442E-831F-3AE86524B467}"/>
              </a:ext>
            </a:extLst>
          </p:cNvPr>
          <p:cNvGrpSpPr>
            <a:grpSpLocks/>
          </p:cNvGrpSpPr>
          <p:nvPr/>
        </p:nvGrpSpPr>
        <p:grpSpPr bwMode="auto">
          <a:xfrm>
            <a:off x="685800" y="5105400"/>
            <a:ext cx="7924800" cy="1371600"/>
            <a:chOff x="400050" y="4838700"/>
            <a:chExt cx="8316913" cy="1714500"/>
          </a:xfrm>
        </p:grpSpPr>
        <p:pic>
          <p:nvPicPr>
            <p:cNvPr id="6149" name="Picture 15">
              <a:extLst>
                <a:ext uri="{FF2B5EF4-FFF2-40B4-BE49-F238E27FC236}">
                  <a16:creationId xmlns:a16="http://schemas.microsoft.com/office/drawing/2014/main" id="{57177B0D-85DA-44C6-9593-6FE75D01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4838700"/>
              <a:ext cx="25939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11">
              <a:extLst>
                <a:ext uri="{FF2B5EF4-FFF2-40B4-BE49-F238E27FC236}">
                  <a16:creationId xmlns:a16="http://schemas.microsoft.com/office/drawing/2014/main" id="{15AED337-5434-41C8-BE51-E2CC0F009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00" y="4838700"/>
              <a:ext cx="2481263"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8">
              <a:extLst>
                <a:ext uri="{FF2B5EF4-FFF2-40B4-BE49-F238E27FC236}">
                  <a16:creationId xmlns:a16="http://schemas.microsoft.com/office/drawing/2014/main" id="{43A84F71-B992-4EEE-A42B-7F5225AF9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338" y="4838700"/>
              <a:ext cx="3048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45F3309-A858-4408-AF97-26067D0186B3}"/>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NRDA and Drills</a:t>
            </a:r>
          </a:p>
        </p:txBody>
      </p:sp>
      <p:sp>
        <p:nvSpPr>
          <p:cNvPr id="40963" name="Content Placeholder 2">
            <a:extLst>
              <a:ext uri="{FF2B5EF4-FFF2-40B4-BE49-F238E27FC236}">
                <a16:creationId xmlns:a16="http://schemas.microsoft.com/office/drawing/2014/main" id="{0F0C3AD1-B84E-4435-97BE-56F27BC0A536}"/>
              </a:ext>
            </a:extLst>
          </p:cNvPr>
          <p:cNvSpPr txBox="1">
            <a:spLocks/>
          </p:cNvSpPr>
          <p:nvPr/>
        </p:nvSpPr>
        <p:spPr bwMode="auto">
          <a:xfrm>
            <a:off x="457200" y="17526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sz="2400">
                <a:latin typeface="Georgia" panose="02040502050405020303" pitchFamily="18" charset="0"/>
              </a:rPr>
              <a:t>It’s important for NRDA staff to exercise preparedness as well</a:t>
            </a:r>
          </a:p>
          <a:p>
            <a:pPr eaLnBrk="1" hangingPunct="1"/>
            <a:endParaRPr lang="en-US" altLang="en-US" sz="2400">
              <a:latin typeface="Georgia" panose="02040502050405020303" pitchFamily="18" charset="0"/>
            </a:endParaRPr>
          </a:p>
          <a:p>
            <a:pPr eaLnBrk="1" hangingPunct="1"/>
            <a:r>
              <a:rPr lang="en-US" altLang="en-US" sz="2400">
                <a:latin typeface="Georgia" panose="02040502050405020303" pitchFamily="18" charset="0"/>
              </a:rPr>
              <a:t>Develop and improve the working relationships among Trustees and between Trustee and Industry representatives</a:t>
            </a:r>
          </a:p>
          <a:p>
            <a:pPr eaLnBrk="1" hangingPunct="1"/>
            <a:endParaRPr lang="en-US" altLang="en-US" sz="2400">
              <a:latin typeface="Georgia" panose="02040502050405020303" pitchFamily="18" charset="0"/>
            </a:endParaRPr>
          </a:p>
          <a:p>
            <a:pPr eaLnBrk="1" hangingPunct="1"/>
            <a:r>
              <a:rPr lang="en-US" altLang="en-US" sz="2400">
                <a:latin typeface="Georgia" panose="02040502050405020303" pitchFamily="18" charset="0"/>
              </a:rPr>
              <a:t>Helps to identify and perhaps address controversial issues and seek resolutions outside of an active spill response</a:t>
            </a:r>
          </a:p>
          <a:p>
            <a:pPr eaLnBrk="1" hangingPunct="1"/>
            <a:endParaRPr lang="en-US" altLang="en-US" sz="2400">
              <a:latin typeface="Georgia" panose="020405020504050203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A3B6897-2804-4197-9CFF-2A7A85844FBA}"/>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NRDA and Drills: Example</a:t>
            </a:r>
          </a:p>
        </p:txBody>
      </p:sp>
      <p:sp>
        <p:nvSpPr>
          <p:cNvPr id="3" name="Content Placeholder 2">
            <a:extLst>
              <a:ext uri="{FF2B5EF4-FFF2-40B4-BE49-F238E27FC236}">
                <a16:creationId xmlns:a16="http://schemas.microsoft.com/office/drawing/2014/main" id="{ADF0E8F6-33B4-4A61-BC9C-C0207B0CE922}"/>
              </a:ext>
            </a:extLst>
          </p:cNvPr>
          <p:cNvSpPr txBox="1">
            <a:spLocks/>
          </p:cNvSpPr>
          <p:nvPr/>
        </p:nvSpPr>
        <p:spPr bwMode="auto">
          <a:xfrm>
            <a:off x="457200" y="2179638"/>
            <a:ext cx="51054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eaLnBrk="1" hangingPunct="1">
              <a:defRPr/>
            </a:pPr>
            <a:endParaRPr lang="en-US" sz="2400" dirty="0">
              <a:latin typeface="Georgia" panose="02040502050405020303" pitchFamily="18" charset="0"/>
              <a:ea typeface="Calibri"/>
              <a:cs typeface="Times New Roman"/>
            </a:endParaRPr>
          </a:p>
          <a:p>
            <a:pPr algn="l" eaLnBrk="1" hangingPunct="1">
              <a:defRPr/>
            </a:pPr>
            <a:endParaRPr lang="en-US" sz="2400" dirty="0">
              <a:latin typeface="Georgia" panose="02040502050405020303" pitchFamily="18" charset="0"/>
              <a:ea typeface="Calibri"/>
              <a:cs typeface="Times New Roman"/>
            </a:endParaRPr>
          </a:p>
          <a:p>
            <a:pPr algn="l" eaLnBrk="1" hangingPunct="1">
              <a:defRPr/>
            </a:pPr>
            <a:endParaRPr lang="en-US" sz="2400" dirty="0">
              <a:latin typeface="Georgia" panose="02040502050405020303" pitchFamily="18" charset="0"/>
              <a:ea typeface="Calibri"/>
              <a:cs typeface="Times New Roman"/>
            </a:endParaRPr>
          </a:p>
          <a:p>
            <a:pPr marL="342900" indent="-342900" algn="l" eaLnBrk="1" hangingPunct="1">
              <a:buFont typeface="Arial" panose="020B0604020202020204" pitchFamily="34" charset="0"/>
              <a:buChar char="•"/>
              <a:defRPr/>
            </a:pPr>
            <a:r>
              <a:rPr lang="en-US" sz="2400" dirty="0" err="1">
                <a:solidFill>
                  <a:schemeClr val="tx1"/>
                </a:solidFill>
                <a:latin typeface="Georgia" panose="02040502050405020303" pitchFamily="18" charset="0"/>
                <a:ea typeface="Calibri"/>
                <a:cs typeface="Times New Roman"/>
              </a:rPr>
              <a:t>NRDA</a:t>
            </a:r>
            <a:r>
              <a:rPr lang="en-US" sz="2400" dirty="0">
                <a:solidFill>
                  <a:schemeClr val="tx1"/>
                </a:solidFill>
                <a:latin typeface="Georgia" panose="02040502050405020303" pitchFamily="18" charset="0"/>
                <a:ea typeface="Calibri"/>
                <a:cs typeface="Times New Roman"/>
              </a:rPr>
              <a:t> Objectives</a:t>
            </a:r>
          </a:p>
          <a:p>
            <a:pPr marL="800100" lvl="1" indent="-342900" algn="l" eaLnBrk="1" hangingPunct="1">
              <a:buFont typeface="Cambria" panose="02040503050406030204" pitchFamily="18" charset="0"/>
              <a:buChar char="–"/>
              <a:defRPr/>
            </a:pPr>
            <a:r>
              <a:rPr lang="en-US" sz="2000" dirty="0">
                <a:solidFill>
                  <a:schemeClr val="tx1"/>
                </a:solidFill>
                <a:latin typeface="Georgia" panose="02040502050405020303" pitchFamily="18" charset="0"/>
                <a:ea typeface="Calibri"/>
                <a:cs typeface="Times New Roman"/>
              </a:rPr>
              <a:t>Practice and improve communication and coordination </a:t>
            </a:r>
          </a:p>
          <a:p>
            <a:pPr marL="800100" lvl="1" indent="-342900" algn="l" eaLnBrk="1" hangingPunct="1">
              <a:buFont typeface="Cambria" panose="02040503050406030204" pitchFamily="18" charset="0"/>
              <a:buChar char="–"/>
              <a:defRPr/>
            </a:pPr>
            <a:r>
              <a:rPr lang="en-US" sz="2000" dirty="0">
                <a:solidFill>
                  <a:schemeClr val="tx1"/>
                </a:solidFill>
                <a:latin typeface="Georgia" panose="02040502050405020303" pitchFamily="18" charset="0"/>
                <a:ea typeface="Calibri"/>
                <a:cs typeface="Times New Roman"/>
              </a:rPr>
              <a:t>Develop a conceptual site model </a:t>
            </a:r>
          </a:p>
          <a:p>
            <a:pPr marL="800100" lvl="1" indent="-342900" algn="l" eaLnBrk="1" hangingPunct="1">
              <a:buFont typeface="Cambria" panose="02040503050406030204" pitchFamily="18" charset="0"/>
              <a:buChar char="–"/>
              <a:defRPr/>
            </a:pPr>
            <a:r>
              <a:rPr lang="en-US" sz="2000" dirty="0">
                <a:solidFill>
                  <a:schemeClr val="tx1"/>
                </a:solidFill>
                <a:latin typeface="Georgia" panose="02040502050405020303" pitchFamily="18" charset="0"/>
                <a:ea typeface="Calibri"/>
                <a:cs typeface="Times New Roman"/>
              </a:rPr>
              <a:t>Test data collection methods</a:t>
            </a:r>
          </a:p>
          <a:p>
            <a:pPr marL="800100" lvl="1" indent="-342900" algn="l" eaLnBrk="1" hangingPunct="1">
              <a:buFont typeface="Cambria" panose="02040503050406030204" pitchFamily="18" charset="0"/>
              <a:buChar char="–"/>
              <a:defRPr/>
            </a:pPr>
            <a:r>
              <a:rPr lang="en-US" sz="2000" dirty="0">
                <a:solidFill>
                  <a:schemeClr val="tx1"/>
                </a:solidFill>
                <a:latin typeface="Georgia" panose="02040502050405020303" pitchFamily="18" charset="0"/>
                <a:ea typeface="Calibri"/>
                <a:cs typeface="Times New Roman"/>
              </a:rPr>
              <a:t>Exercise the </a:t>
            </a:r>
            <a:r>
              <a:rPr lang="en-US" sz="2000" dirty="0" err="1">
                <a:solidFill>
                  <a:schemeClr val="tx1"/>
                </a:solidFill>
                <a:latin typeface="Georgia" panose="02040502050405020303" pitchFamily="18" charset="0"/>
                <a:ea typeface="Calibri"/>
                <a:cs typeface="Times New Roman"/>
              </a:rPr>
              <a:t>NRDA</a:t>
            </a:r>
            <a:r>
              <a:rPr lang="en-US" sz="2000" dirty="0">
                <a:solidFill>
                  <a:schemeClr val="tx1"/>
                </a:solidFill>
                <a:latin typeface="Georgia" panose="02040502050405020303" pitchFamily="18" charset="0"/>
                <a:ea typeface="Calibri"/>
                <a:cs typeface="Times New Roman"/>
              </a:rPr>
              <a:t> Data Management and Sharing Plan</a:t>
            </a:r>
          </a:p>
          <a:p>
            <a:pPr algn="l" eaLnBrk="1" hangingPunct="1">
              <a:defRPr/>
            </a:pPr>
            <a:endParaRPr lang="en-US" sz="2400" dirty="0">
              <a:latin typeface="Georgia" panose="02040502050405020303" pitchFamily="18" charset="0"/>
              <a:ea typeface="Calibri"/>
              <a:cs typeface="Times New Roman"/>
            </a:endParaRPr>
          </a:p>
          <a:p>
            <a:pPr algn="l" eaLnBrk="1" hangingPunct="1">
              <a:defRPr/>
            </a:pPr>
            <a:br>
              <a:rPr lang="en-US" altLang="en-US" sz="2400" i="1" dirty="0">
                <a:latin typeface="Georgia" pitchFamily="18" charset="0"/>
                <a:cs typeface="Arial" charset="0"/>
              </a:rPr>
            </a:br>
            <a:br>
              <a:rPr lang="en-US" altLang="en-US" sz="2400" i="1" dirty="0">
                <a:latin typeface="Georgia" pitchFamily="18" charset="0"/>
                <a:cs typeface="Arial" charset="0"/>
              </a:rPr>
            </a:br>
            <a:endParaRPr lang="en-US" altLang="en-US" sz="2400" dirty="0">
              <a:latin typeface="Georgia" pitchFamily="18" charset="0"/>
            </a:endParaRPr>
          </a:p>
        </p:txBody>
      </p:sp>
      <p:pic>
        <p:nvPicPr>
          <p:cNvPr id="43012" name="Picture 1">
            <a:extLst>
              <a:ext uri="{FF2B5EF4-FFF2-40B4-BE49-F238E27FC236}">
                <a16:creationId xmlns:a16="http://schemas.microsoft.com/office/drawing/2014/main" id="{86810289-2E76-4E1A-B2E6-DBD9D6CE75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3888" y="3733800"/>
            <a:ext cx="298291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3FA23957-5A19-406D-8537-A513E52BC64F}"/>
              </a:ext>
            </a:extLst>
          </p:cNvPr>
          <p:cNvSpPr txBox="1">
            <a:spLocks/>
          </p:cNvSpPr>
          <p:nvPr/>
        </p:nvSpPr>
        <p:spPr bwMode="auto">
          <a:xfrm>
            <a:off x="457200" y="17526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defRPr/>
            </a:pPr>
            <a:r>
              <a:rPr lang="en-US" altLang="en-US" sz="2400" i="1" dirty="0">
                <a:latin typeface="Georgia" pitchFamily="18" charset="0"/>
                <a:cs typeface="Arial" charset="0"/>
              </a:rPr>
              <a:t>Sector New Orleans Preparedness for Response Exercise Program, June 24-25, 2015 </a:t>
            </a:r>
          </a:p>
          <a:p>
            <a:pPr eaLnBrk="1" hangingPunct="1">
              <a:buFont typeface="Arial" charset="0"/>
              <a:buNone/>
              <a:defRPr/>
            </a:pPr>
            <a:endParaRPr lang="en-US" altLang="en-US" sz="2400" i="1" dirty="0">
              <a:latin typeface="Georgia" pitchFamily="18" charset="0"/>
              <a:cs typeface="Arial" charset="0"/>
            </a:endParaRPr>
          </a:p>
          <a:p>
            <a:pPr marL="342900" indent="-342900" eaLnBrk="1" hangingPunct="1">
              <a:defRPr/>
            </a:pPr>
            <a:r>
              <a:rPr lang="en-US" sz="2400" dirty="0" err="1">
                <a:latin typeface="Georgia" panose="02040502050405020303" pitchFamily="18" charset="0"/>
                <a:ea typeface="Calibri"/>
                <a:cs typeface="Times New Roman"/>
              </a:rPr>
              <a:t>NRDA</a:t>
            </a:r>
            <a:r>
              <a:rPr lang="en-US" sz="2400" dirty="0">
                <a:latin typeface="Georgia" panose="02040502050405020303" pitchFamily="18" charset="0"/>
                <a:ea typeface="Calibri"/>
                <a:cs typeface="Times New Roman"/>
              </a:rPr>
              <a:t> Players – Shell, NOAA, </a:t>
            </a:r>
            <a:r>
              <a:rPr lang="en-US" sz="2400" dirty="0" err="1">
                <a:latin typeface="Georgia" panose="02040502050405020303" pitchFamily="18" charset="0"/>
                <a:ea typeface="Calibri"/>
                <a:cs typeface="Times New Roman"/>
              </a:rPr>
              <a:t>USFWS</a:t>
            </a:r>
            <a:r>
              <a:rPr lang="en-US" sz="2400" dirty="0">
                <a:latin typeface="Georgia" panose="02040502050405020303" pitchFamily="18" charset="0"/>
                <a:ea typeface="Calibri"/>
                <a:cs typeface="Times New Roman"/>
              </a:rPr>
              <a:t>, </a:t>
            </a:r>
            <a:r>
              <a:rPr lang="en-US" sz="2400" dirty="0" err="1">
                <a:latin typeface="Georgia" panose="02040502050405020303" pitchFamily="18" charset="0"/>
                <a:ea typeface="Calibri"/>
                <a:cs typeface="Times New Roman"/>
              </a:rPr>
              <a:t>LOSCO</a:t>
            </a:r>
            <a:r>
              <a:rPr lang="en-US" sz="2400" dirty="0">
                <a:latin typeface="Georgia" panose="02040502050405020303" pitchFamily="18" charset="0"/>
                <a:ea typeface="Calibri"/>
                <a:cs typeface="Times New Roman"/>
              </a:rPr>
              <a:t>, </a:t>
            </a:r>
            <a:r>
              <a:rPr lang="en-US" sz="2400" dirty="0" err="1">
                <a:latin typeface="Georgia" panose="02040502050405020303" pitchFamily="18" charset="0"/>
                <a:ea typeface="Calibri"/>
                <a:cs typeface="Times New Roman"/>
              </a:rPr>
              <a:t>LDNR</a:t>
            </a:r>
            <a:r>
              <a:rPr lang="en-US" sz="2400" dirty="0">
                <a:latin typeface="Georgia" panose="02040502050405020303" pitchFamily="18" charset="0"/>
                <a:ea typeface="Calibri"/>
                <a:cs typeface="Times New Roman"/>
              </a:rPr>
              <a:t> </a:t>
            </a:r>
            <a:endParaRPr lang="en-US" altLang="en-US" sz="2400" i="1" dirty="0">
              <a:latin typeface="Georgia" pitchFamily="18"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8768659-5FCF-4410-830C-C2ACA63D2FA9}"/>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Summary</a:t>
            </a:r>
          </a:p>
        </p:txBody>
      </p:sp>
      <p:sp>
        <p:nvSpPr>
          <p:cNvPr id="45059" name="Content Placeholder 2">
            <a:extLst>
              <a:ext uri="{FF2B5EF4-FFF2-40B4-BE49-F238E27FC236}">
                <a16:creationId xmlns:a16="http://schemas.microsoft.com/office/drawing/2014/main" id="{A2E341BD-D88C-467B-8DEB-3D2538A24B8A}"/>
              </a:ext>
            </a:extLst>
          </p:cNvPr>
          <p:cNvSpPr txBox="1">
            <a:spLocks/>
          </p:cNvSpPr>
          <p:nvPr/>
        </p:nvSpPr>
        <p:spPr bwMode="auto">
          <a:xfrm>
            <a:off x="457200" y="17526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sz="2200" b="1" i="1">
                <a:latin typeface="Georgia" panose="02040502050405020303" pitchFamily="18" charset="0"/>
              </a:rPr>
              <a:t>NRDA and response both strive to protect and reduce harm to the environment</a:t>
            </a:r>
            <a:r>
              <a:rPr lang="en-US" altLang="en-US" sz="2200">
                <a:latin typeface="Georgia" panose="02040502050405020303" pitchFamily="18" charset="0"/>
              </a:rPr>
              <a:t>, but through different means</a:t>
            </a:r>
          </a:p>
          <a:p>
            <a:pPr eaLnBrk="1" hangingPunct="1"/>
            <a:r>
              <a:rPr lang="en-US" altLang="en-US" sz="2200">
                <a:latin typeface="Georgia" panose="02040502050405020303" pitchFamily="18" charset="0"/>
              </a:rPr>
              <a:t>Response ends when cleanup is complete, whereas </a:t>
            </a:r>
            <a:r>
              <a:rPr lang="en-US" altLang="en-US" sz="2200" b="1" i="1">
                <a:latin typeface="Georgia" panose="02040502050405020303" pitchFamily="18" charset="0"/>
              </a:rPr>
              <a:t>NRDA doesn’t end until restoration is attained</a:t>
            </a:r>
          </a:p>
          <a:p>
            <a:pPr eaLnBrk="1" hangingPunct="1"/>
            <a:r>
              <a:rPr lang="en-US" altLang="en-US" sz="2200">
                <a:latin typeface="Georgia" panose="02040502050405020303" pitchFamily="18" charset="0"/>
              </a:rPr>
              <a:t>Potential for response to cause </a:t>
            </a:r>
            <a:r>
              <a:rPr lang="en-US" altLang="en-US" sz="2200" b="1" i="1">
                <a:latin typeface="Georgia" panose="02040502050405020303" pitchFamily="18" charset="0"/>
              </a:rPr>
              <a:t>unintended impacts can be reduced through coordination with NRDA staff</a:t>
            </a:r>
          </a:p>
          <a:p>
            <a:pPr eaLnBrk="1" hangingPunct="1"/>
            <a:r>
              <a:rPr lang="en-US" altLang="en-US" sz="2200" b="1" i="1">
                <a:latin typeface="Georgia" panose="02040502050405020303" pitchFamily="18" charset="0"/>
              </a:rPr>
              <a:t>Data collected by responders can be NRDA data </a:t>
            </a:r>
            <a:r>
              <a:rPr lang="en-US" altLang="en-US" sz="2200">
                <a:latin typeface="Georgia" panose="02040502050405020303" pitchFamily="18" charset="0"/>
              </a:rPr>
              <a:t>and have a significant contribution to the case</a:t>
            </a:r>
          </a:p>
          <a:p>
            <a:pPr eaLnBrk="1" hangingPunct="1"/>
            <a:r>
              <a:rPr lang="en-US" altLang="en-US" sz="2200">
                <a:latin typeface="Georgia" panose="02040502050405020303" pitchFamily="18" charset="0"/>
              </a:rPr>
              <a:t>NRDA has the authority to proceed independently, but </a:t>
            </a:r>
            <a:r>
              <a:rPr lang="en-US" altLang="en-US" sz="2200" b="1" i="1">
                <a:latin typeface="Georgia" panose="02040502050405020303" pitchFamily="18" charset="0"/>
              </a:rPr>
              <a:t>both response and NRDA benefit the most when we work together</a:t>
            </a:r>
            <a:endParaRPr lang="en-US" altLang="en-US" sz="2200">
              <a:latin typeface="Georgia" panose="02040502050405020303" pitchFamily="18" charset="0"/>
            </a:endParaRPr>
          </a:p>
          <a:p>
            <a:pPr algn="ctr" eaLnBrk="1" hangingPunct="1"/>
            <a:endParaRPr lang="en-US" altLang="en-US" sz="2200" b="1" i="1">
              <a:solidFill>
                <a:srgbClr val="898989"/>
              </a:solidFill>
              <a:latin typeface="Georgia" panose="02040502050405020303"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09D1B6C-7496-4AE2-82C1-4BB16D58EEAF}"/>
              </a:ext>
            </a:extLst>
          </p:cNvPr>
          <p:cNvSpPr txBox="1">
            <a:spLocks/>
          </p:cNvSpPr>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099CC"/>
                </a:solidFill>
                <a:latin typeface="Microsoft JhengHei" panose="020B0604030504040204" pitchFamily="34" charset="-120"/>
                <a:ea typeface="Microsoft JhengHei" panose="020B0604030504040204" pitchFamily="34" charset="-120"/>
              </a:rPr>
              <a:t>Questions?</a:t>
            </a:r>
            <a:br>
              <a:rPr lang="en-US" altLang="en-US" dirty="0">
                <a:solidFill>
                  <a:srgbClr val="0099CC"/>
                </a:solidFill>
                <a:latin typeface="Arial Black" panose="020B0A04020102020204" pitchFamily="34" charset="0"/>
                <a:ea typeface="Microsoft JhengHei" panose="020B0604030504040204" pitchFamily="34" charset="-120"/>
              </a:rPr>
            </a:br>
            <a:br>
              <a:rPr lang="en-US" altLang="en-US" dirty="0">
                <a:solidFill>
                  <a:srgbClr val="0099CC"/>
                </a:solidFill>
                <a:latin typeface="Arial Black" panose="020B0A04020102020204" pitchFamily="34" charset="0"/>
                <a:ea typeface="Microsoft JhengHei" panose="020B0604030504040204" pitchFamily="34" charset="-120"/>
              </a:rPr>
            </a:br>
            <a:r>
              <a:rPr lang="en-US" altLang="en-US" sz="2400" dirty="0">
                <a:latin typeface="Georgia" panose="02040502050405020303" pitchFamily="18" charset="0"/>
                <a:ea typeface="Microsoft JhengHei" panose="020B0604030504040204" pitchFamily="34" charset="-120"/>
                <a:hlinkClick r:id="rId3"/>
              </a:rPr>
              <a:t>www.response.restoration.noaa.gov</a:t>
            </a:r>
            <a:br>
              <a:rPr lang="en-US" altLang="en-US" sz="2400" dirty="0">
                <a:latin typeface="Georgia" panose="02040502050405020303" pitchFamily="18" charset="0"/>
                <a:ea typeface="Microsoft JhengHei" panose="020B0604030504040204" pitchFamily="34" charset="-120"/>
              </a:rPr>
            </a:br>
            <a:r>
              <a:rPr lang="en-US" altLang="en-US" sz="2400" dirty="0">
                <a:latin typeface="Georgia" panose="02040502050405020303" pitchFamily="18" charset="0"/>
                <a:ea typeface="Microsoft JhengHei" panose="020B0604030504040204" pitchFamily="34" charset="-120"/>
                <a:hlinkClick r:id="rId4"/>
              </a:rPr>
              <a:t>www.darrp.noaa.gov</a:t>
            </a:r>
            <a:r>
              <a:rPr lang="en-US" altLang="en-US" sz="2400" dirty="0">
                <a:latin typeface="Georgia" panose="02040502050405020303" pitchFamily="18" charset="0"/>
                <a:ea typeface="Microsoft JhengHei" panose="020B0604030504040204" pitchFamily="34" charset="-120"/>
              </a:rPr>
              <a:t> </a:t>
            </a:r>
          </a:p>
          <a:p>
            <a:pPr algn="ctr" eaLnBrk="1" hangingPunct="1">
              <a:spcBef>
                <a:spcPct val="0"/>
              </a:spcBef>
              <a:buFontTx/>
              <a:buNone/>
            </a:pPr>
            <a:r>
              <a:rPr lang="en-US" altLang="en-US" sz="2400" dirty="0">
                <a:solidFill>
                  <a:srgbClr val="0099CC"/>
                </a:solidFill>
                <a:latin typeface="Georgia" panose="02040502050405020303" pitchFamily="18" charset="0"/>
                <a:ea typeface="Microsoft JhengHei" panose="020B0604030504040204" pitchFamily="34" charset="-120"/>
              </a:rPr>
              <a:t>Ken.Finkelstein@noaa.gov</a:t>
            </a:r>
            <a:br>
              <a:rPr lang="en-US" altLang="en-US" dirty="0">
                <a:solidFill>
                  <a:srgbClr val="0099CC"/>
                </a:solidFill>
                <a:latin typeface="Arial Black" panose="020B0A04020102020204" pitchFamily="34" charset="0"/>
                <a:ea typeface="Microsoft JhengHei" panose="020B0604030504040204" pitchFamily="34" charset="-120"/>
              </a:rPr>
            </a:br>
            <a:br>
              <a:rPr lang="en-US" altLang="en-US" dirty="0">
                <a:solidFill>
                  <a:srgbClr val="0099CC"/>
                </a:solidFill>
                <a:latin typeface="Arial Black" panose="020B0A04020102020204" pitchFamily="34" charset="0"/>
                <a:ea typeface="Microsoft JhengHei" panose="020B0604030504040204" pitchFamily="34" charset="-120"/>
              </a:rPr>
            </a:br>
            <a:endParaRPr lang="en-US" altLang="en-US" dirty="0">
              <a:solidFill>
                <a:srgbClr val="0099CC"/>
              </a:solidFill>
              <a:latin typeface="Arial Black" panose="020B0A04020102020204" pitchFamily="34" charset="0"/>
              <a:ea typeface="Microsoft JhengHei" panose="020B0604030504040204"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8464D4B-BA2B-4DF9-8C93-43D8CD64E55C}"/>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Natural Resource Trustees</a:t>
            </a:r>
          </a:p>
        </p:txBody>
      </p:sp>
      <p:sp>
        <p:nvSpPr>
          <p:cNvPr id="9" name="Content Placeholder 2">
            <a:extLst>
              <a:ext uri="{FF2B5EF4-FFF2-40B4-BE49-F238E27FC236}">
                <a16:creationId xmlns:a16="http://schemas.microsoft.com/office/drawing/2014/main" id="{1D71EDDD-2394-4A56-BFCD-91BB341543C9}"/>
              </a:ext>
            </a:extLst>
          </p:cNvPr>
          <p:cNvSpPr txBox="1">
            <a:spLocks/>
          </p:cNvSpPr>
          <p:nvPr/>
        </p:nvSpPr>
        <p:spPr>
          <a:xfrm>
            <a:off x="457200" y="1752600"/>
            <a:ext cx="8229600" cy="4572000"/>
          </a:xfrm>
          <a:prstGeom prst="rect">
            <a:avLst/>
          </a:prstGeom>
        </p:spPr>
        <p:txBody>
          <a:bodyPr>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fontAlgn="auto">
              <a:spcAft>
                <a:spcPts val="0"/>
              </a:spcAft>
              <a:buFont typeface="Arial" panose="020B0604020202020204" pitchFamily="34" charset="0"/>
              <a:buChar char="•"/>
              <a:defRPr/>
            </a:pPr>
            <a:r>
              <a:rPr lang="en-US" altLang="en-US" sz="2400" dirty="0">
                <a:solidFill>
                  <a:schemeClr val="tx1"/>
                </a:solidFill>
                <a:latin typeface="Georgia" pitchFamily="18" charset="0"/>
              </a:rPr>
              <a:t>Designated Federal Agencies, States, Indian Tribes</a:t>
            </a:r>
          </a:p>
          <a:p>
            <a:pPr algn="l" fontAlgn="auto">
              <a:spcAft>
                <a:spcPts val="0"/>
              </a:spcAft>
              <a:defRPr/>
            </a:pPr>
            <a:endParaRPr lang="en-US" altLang="en-US" sz="2400" dirty="0">
              <a:solidFill>
                <a:schemeClr val="tx1"/>
              </a:solidFill>
              <a:latin typeface="Georgia" pitchFamily="18" charset="0"/>
            </a:endParaRPr>
          </a:p>
          <a:p>
            <a:pPr algn="l" fontAlgn="auto">
              <a:spcAft>
                <a:spcPts val="0"/>
              </a:spcAft>
              <a:defRPr/>
            </a:pPr>
            <a:endParaRPr lang="en-US" altLang="en-US" sz="2400" dirty="0">
              <a:solidFill>
                <a:schemeClr val="tx1"/>
              </a:solidFill>
              <a:latin typeface="Georgia" pitchFamily="18" charset="0"/>
            </a:endParaRPr>
          </a:p>
          <a:p>
            <a:pPr algn="l" fontAlgn="auto">
              <a:spcAft>
                <a:spcPts val="0"/>
              </a:spcAft>
              <a:defRPr/>
            </a:pPr>
            <a:endParaRPr lang="en-US" altLang="en-US" sz="2400" dirty="0">
              <a:solidFill>
                <a:schemeClr val="tx1"/>
              </a:solidFill>
              <a:latin typeface="Georgia" pitchFamily="18" charset="0"/>
            </a:endParaRPr>
          </a:p>
          <a:p>
            <a:pPr algn="l" fontAlgn="auto">
              <a:spcAft>
                <a:spcPts val="0"/>
              </a:spcAft>
              <a:defRPr/>
            </a:pPr>
            <a:endParaRPr lang="en-US" altLang="en-US" sz="2400" dirty="0">
              <a:solidFill>
                <a:schemeClr val="tx1"/>
              </a:solidFill>
              <a:latin typeface="Georgia" pitchFamily="18" charset="0"/>
            </a:endParaRPr>
          </a:p>
          <a:p>
            <a:pPr marL="342900" indent="-342900" algn="l" fontAlgn="auto">
              <a:spcAft>
                <a:spcPts val="0"/>
              </a:spcAft>
              <a:buFont typeface="Arial" panose="020B0604020202020204" pitchFamily="34" charset="0"/>
              <a:buChar char="•"/>
              <a:defRPr/>
            </a:pPr>
            <a:endParaRPr lang="en-US" altLang="en-US" sz="2400" dirty="0">
              <a:solidFill>
                <a:schemeClr val="tx1"/>
              </a:solidFill>
              <a:latin typeface="Georgia" pitchFamily="18" charset="0"/>
            </a:endParaRPr>
          </a:p>
          <a:p>
            <a:pPr marL="342900" indent="-342900" algn="l" fontAlgn="auto">
              <a:spcAft>
                <a:spcPts val="0"/>
              </a:spcAft>
              <a:buFont typeface="Arial" panose="020B0604020202020204" pitchFamily="34" charset="0"/>
              <a:buChar char="•"/>
              <a:defRPr/>
            </a:pPr>
            <a:r>
              <a:rPr lang="en-US" altLang="en-US" sz="2400" dirty="0">
                <a:solidFill>
                  <a:schemeClr val="tx1"/>
                </a:solidFill>
                <a:latin typeface="Georgia" pitchFamily="18" charset="0"/>
              </a:rPr>
              <a:t>Act on behalf of the public as Trustees for natural resources</a:t>
            </a:r>
          </a:p>
          <a:p>
            <a:pPr marL="342900" indent="-342900" algn="l" fontAlgn="auto">
              <a:spcAft>
                <a:spcPts val="0"/>
              </a:spcAft>
              <a:buFont typeface="Arial" panose="020B0604020202020204" pitchFamily="34" charset="0"/>
              <a:buChar char="•"/>
              <a:defRPr/>
            </a:pPr>
            <a:endParaRPr lang="en-US" altLang="en-US" sz="2400" dirty="0">
              <a:solidFill>
                <a:schemeClr val="tx1"/>
              </a:solidFill>
              <a:latin typeface="Georgia" pitchFamily="18" charset="0"/>
            </a:endParaRPr>
          </a:p>
          <a:p>
            <a:pPr marL="342900" indent="-342900" algn="l" fontAlgn="auto">
              <a:spcAft>
                <a:spcPts val="0"/>
              </a:spcAft>
              <a:buFont typeface="Arial" panose="020B0604020202020204" pitchFamily="34" charset="0"/>
              <a:buChar char="•"/>
              <a:defRPr/>
            </a:pPr>
            <a:r>
              <a:rPr lang="en-US" altLang="en-US" sz="2400" dirty="0">
                <a:solidFill>
                  <a:schemeClr val="tx1"/>
                </a:solidFill>
                <a:latin typeface="Georgia" pitchFamily="18" charset="0"/>
              </a:rPr>
              <a:t>Evaluate impacts of oil spills and hazardous waste site releases on natural resources</a:t>
            </a:r>
          </a:p>
          <a:p>
            <a:pPr algn="l" fontAlgn="auto">
              <a:spcAft>
                <a:spcPts val="0"/>
              </a:spcAft>
              <a:defRPr/>
            </a:pPr>
            <a:endParaRPr lang="en-US" altLang="en-US" sz="2400" dirty="0">
              <a:solidFill>
                <a:schemeClr val="tx1"/>
              </a:solidFill>
              <a:latin typeface="Georgia" pitchFamily="18" charset="0"/>
            </a:endParaRPr>
          </a:p>
        </p:txBody>
      </p:sp>
      <p:grpSp>
        <p:nvGrpSpPr>
          <p:cNvPr id="8196" name="Group 6">
            <a:extLst>
              <a:ext uri="{FF2B5EF4-FFF2-40B4-BE49-F238E27FC236}">
                <a16:creationId xmlns:a16="http://schemas.microsoft.com/office/drawing/2014/main" id="{2DE45D5F-354C-47A6-BD7D-68EB390BDD3E}"/>
              </a:ext>
            </a:extLst>
          </p:cNvPr>
          <p:cNvGrpSpPr>
            <a:grpSpLocks/>
          </p:cNvGrpSpPr>
          <p:nvPr/>
        </p:nvGrpSpPr>
        <p:grpSpPr bwMode="auto">
          <a:xfrm>
            <a:off x="762000" y="2590800"/>
            <a:ext cx="7612063" cy="1295400"/>
            <a:chOff x="838200" y="3810000"/>
            <a:chExt cx="6277272" cy="1063625"/>
          </a:xfrm>
        </p:grpSpPr>
        <p:pic>
          <p:nvPicPr>
            <p:cNvPr id="8197" name="Picture 9">
              <a:extLst>
                <a:ext uri="{FF2B5EF4-FFF2-40B4-BE49-F238E27FC236}">
                  <a16:creationId xmlns:a16="http://schemas.microsoft.com/office/drawing/2014/main" id="{144F2690-4BAB-45D4-895F-F3D14499B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330" y="3810001"/>
              <a:ext cx="1051016" cy="106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12">
              <a:extLst>
                <a:ext uri="{FF2B5EF4-FFF2-40B4-BE49-F238E27FC236}">
                  <a16:creationId xmlns:a16="http://schemas.microsoft.com/office/drawing/2014/main" id="{0149E7BC-3926-4807-9231-9335492F5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3909"/>
              <a:ext cx="1376042" cy="105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13">
              <a:extLst>
                <a:ext uri="{FF2B5EF4-FFF2-40B4-BE49-F238E27FC236}">
                  <a16:creationId xmlns:a16="http://schemas.microsoft.com/office/drawing/2014/main" id="{92BDE981-311C-4E54-A36D-B37036CD4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759" y="3810001"/>
              <a:ext cx="1072441" cy="106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18">
              <a:extLst>
                <a:ext uri="{FF2B5EF4-FFF2-40B4-BE49-F238E27FC236}">
                  <a16:creationId xmlns:a16="http://schemas.microsoft.com/office/drawing/2014/main" id="{7AA3B047-21B6-461E-BE67-629C00B7F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810000"/>
              <a:ext cx="1051016" cy="10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19">
              <a:extLst>
                <a:ext uri="{FF2B5EF4-FFF2-40B4-BE49-F238E27FC236}">
                  <a16:creationId xmlns:a16="http://schemas.microsoft.com/office/drawing/2014/main" id="{AA88381B-FC45-4621-9D18-FBCF7BEB60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810000"/>
              <a:ext cx="1095672" cy="10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96FE634C-FA7E-48ED-B93F-438DF90A90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9750"/>
            <a:ext cx="91440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BE25CF9-A52B-4828-ACBB-1C9CFA78EE1C}"/>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NRDA Activities During a Response</a:t>
            </a:r>
          </a:p>
        </p:txBody>
      </p:sp>
      <p:sp>
        <p:nvSpPr>
          <p:cNvPr id="12291" name="Content Placeholder 2">
            <a:extLst>
              <a:ext uri="{FF2B5EF4-FFF2-40B4-BE49-F238E27FC236}">
                <a16:creationId xmlns:a16="http://schemas.microsoft.com/office/drawing/2014/main" id="{15F88369-E0AA-45D4-8828-7F04072464A1}"/>
              </a:ext>
            </a:extLst>
          </p:cNvPr>
          <p:cNvSpPr txBox="1">
            <a:spLocks/>
          </p:cNvSpPr>
          <p:nvPr/>
        </p:nvSpPr>
        <p:spPr bwMode="auto">
          <a:xfrm>
            <a:off x="457200" y="17526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sz="2400">
                <a:latin typeface="Georgia" panose="02040502050405020303" pitchFamily="18" charset="0"/>
              </a:rPr>
              <a:t>Collection of ephemeral data</a:t>
            </a:r>
          </a:p>
          <a:p>
            <a:pPr lvl="1" eaLnBrk="1" hangingPunct="1">
              <a:buFont typeface="Georgia" panose="02040502050405020303" pitchFamily="18" charset="0"/>
              <a:buChar char="–"/>
            </a:pPr>
            <a:r>
              <a:rPr lang="en-US" altLang="en-US" sz="2000">
                <a:latin typeface="Georgia" panose="02040502050405020303" pitchFamily="18" charset="0"/>
              </a:rPr>
              <a:t>Source oil sample</a:t>
            </a:r>
          </a:p>
          <a:p>
            <a:pPr lvl="1" eaLnBrk="1" hangingPunct="1">
              <a:buFont typeface="Georgia" panose="02040502050405020303" pitchFamily="18" charset="0"/>
              <a:buChar char="–"/>
            </a:pPr>
            <a:r>
              <a:rPr lang="en-US" altLang="en-US" sz="2000">
                <a:latin typeface="Georgia" panose="02040502050405020303" pitchFamily="18" charset="0"/>
              </a:rPr>
              <a:t>Animal carcasses</a:t>
            </a:r>
          </a:p>
          <a:p>
            <a:pPr lvl="1" eaLnBrk="1" hangingPunct="1">
              <a:buFont typeface="Georgia" panose="02040502050405020303" pitchFamily="18" charset="0"/>
              <a:buChar char="–"/>
            </a:pPr>
            <a:r>
              <a:rPr lang="en-US" altLang="en-US" sz="2000">
                <a:latin typeface="Georgia" panose="02040502050405020303" pitchFamily="18" charset="0"/>
              </a:rPr>
              <a:t>Fingerprinting of oil on shorelines, in water column, in organisms</a:t>
            </a:r>
          </a:p>
          <a:p>
            <a:pPr eaLnBrk="1" hangingPunct="1"/>
            <a:r>
              <a:rPr lang="en-US" altLang="en-US" sz="2400">
                <a:latin typeface="Georgia" panose="02040502050405020303" pitchFamily="18" charset="0"/>
              </a:rPr>
              <a:t>Studying changes to recreational use</a:t>
            </a:r>
          </a:p>
        </p:txBody>
      </p:sp>
      <p:pic>
        <p:nvPicPr>
          <p:cNvPr id="12292" name="Picture 5" descr="MarshSurvey">
            <a:extLst>
              <a:ext uri="{FF2B5EF4-FFF2-40B4-BE49-F238E27FC236}">
                <a16:creationId xmlns:a16="http://schemas.microsoft.com/office/drawing/2014/main" id="{ED65F596-7123-43CD-AF71-FB36F32BA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153"/>
          <a:stretch>
            <a:fillRect/>
          </a:stretch>
        </p:blipFill>
        <p:spPr bwMode="auto">
          <a:xfrm>
            <a:off x="1587500" y="4270375"/>
            <a:ext cx="29845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Dougs photo">
            <a:extLst>
              <a:ext uri="{FF2B5EF4-FFF2-40B4-BE49-F238E27FC236}">
                <a16:creationId xmlns:a16="http://schemas.microsoft.com/office/drawing/2014/main" id="{455EEAC5-7623-4192-9B0D-351923272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9" t="1936" r="256" b="778"/>
          <a:stretch>
            <a:fillRect/>
          </a:stretch>
        </p:blipFill>
        <p:spPr bwMode="auto">
          <a:xfrm>
            <a:off x="4876800" y="4270375"/>
            <a:ext cx="29845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95D8B2-250B-488D-9592-F251FFEE6759}"/>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Big Spills Do Not Make the Best Examples</a:t>
            </a:r>
          </a:p>
        </p:txBody>
      </p:sp>
      <p:sp>
        <p:nvSpPr>
          <p:cNvPr id="14339" name="Content Placeholder 2">
            <a:extLst>
              <a:ext uri="{FF2B5EF4-FFF2-40B4-BE49-F238E27FC236}">
                <a16:creationId xmlns:a16="http://schemas.microsoft.com/office/drawing/2014/main" id="{5AD3061C-0A9E-42AE-BEF7-126E4EFE9D7A}"/>
              </a:ext>
            </a:extLst>
          </p:cNvPr>
          <p:cNvSpPr txBox="1">
            <a:spLocks/>
          </p:cNvSpPr>
          <p:nvPr/>
        </p:nvSpPr>
        <p:spPr bwMode="auto">
          <a:xfrm>
            <a:off x="457200" y="17526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a:latin typeface="Georgia" panose="02040502050405020303" pitchFamily="18" charset="0"/>
              </a:rPr>
              <a:t>Large spills get all of the attention, but most NRDAs are more modest in scope</a:t>
            </a:r>
          </a:p>
        </p:txBody>
      </p:sp>
      <p:pic>
        <p:nvPicPr>
          <p:cNvPr id="14340" name="Picture 2" descr="http://www.cedre.fr/fr/accident/deepwater_horizon/deepwater_horizon.jpg">
            <a:extLst>
              <a:ext uri="{FF2B5EF4-FFF2-40B4-BE49-F238E27FC236}">
                <a16:creationId xmlns:a16="http://schemas.microsoft.com/office/drawing/2014/main" id="{593DD339-2C43-49C5-8C10-27884F106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28938"/>
            <a:ext cx="405765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priceofoil.org/content/uploads/2014/03/exxon_valdez.jpg">
            <a:extLst>
              <a:ext uri="{FF2B5EF4-FFF2-40B4-BE49-F238E27FC236}">
                <a16:creationId xmlns:a16="http://schemas.microsoft.com/office/drawing/2014/main" id="{8DD843D2-AD98-4081-966B-BADA42628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28938"/>
            <a:ext cx="405765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22">
            <a:extLst>
              <a:ext uri="{FF2B5EF4-FFF2-40B4-BE49-F238E27FC236}">
                <a16:creationId xmlns:a16="http://schemas.microsoft.com/office/drawing/2014/main" id="{B9BB600D-6F3D-409E-BF5A-2176E283E229}"/>
              </a:ext>
            </a:extLst>
          </p:cNvPr>
          <p:cNvSpPr>
            <a:spLocks noChangeArrowheads="1"/>
          </p:cNvSpPr>
          <p:nvPr/>
        </p:nvSpPr>
        <p:spPr bwMode="auto">
          <a:xfrm>
            <a:off x="4525963" y="5878513"/>
            <a:ext cx="4103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i="1">
                <a:solidFill>
                  <a:srgbClr val="003399"/>
                </a:solidFill>
              </a:rPr>
              <a:t>Exxon Valdez, Prince William Sound, Alaska, March 1989</a:t>
            </a:r>
          </a:p>
        </p:txBody>
      </p:sp>
      <p:sp>
        <p:nvSpPr>
          <p:cNvPr id="14343" name="Rectangle 23">
            <a:extLst>
              <a:ext uri="{FF2B5EF4-FFF2-40B4-BE49-F238E27FC236}">
                <a16:creationId xmlns:a16="http://schemas.microsoft.com/office/drawing/2014/main" id="{8DB027F0-5988-4E7A-833A-505E8FD3BB08}"/>
              </a:ext>
            </a:extLst>
          </p:cNvPr>
          <p:cNvSpPr>
            <a:spLocks noChangeArrowheads="1"/>
          </p:cNvSpPr>
          <p:nvPr/>
        </p:nvSpPr>
        <p:spPr bwMode="auto">
          <a:xfrm>
            <a:off x="457200" y="5878513"/>
            <a:ext cx="4057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i="1">
                <a:solidFill>
                  <a:srgbClr val="003399"/>
                </a:solidFill>
              </a:rPr>
              <a:t>Deepwater Horizon, Gulf of Mexico, April 2010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BED52D1-48FE-4178-B105-8A3482204775}"/>
              </a:ext>
            </a:extLst>
          </p:cNvPr>
          <p:cNvSpPr txBox="1">
            <a:spLocks/>
          </p:cNvSpPr>
          <p:nvPr/>
        </p:nvSpPr>
        <p:spPr>
          <a:xfrm>
            <a:off x="457200" y="1752600"/>
            <a:ext cx="4953000"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buFont typeface="Arial" charset="0"/>
              <a:buNone/>
              <a:defRPr/>
            </a:pPr>
            <a:r>
              <a:rPr lang="en-US" altLang="en-US" sz="2400" dirty="0">
                <a:solidFill>
                  <a:schemeClr val="tx1"/>
                </a:solidFill>
                <a:latin typeface="Georgia" pitchFamily="18" charset="0"/>
              </a:rPr>
              <a:t>Impacts of a spill will depend on:</a:t>
            </a:r>
          </a:p>
          <a:p>
            <a:pPr lvl="1" algn="l" fontAlgn="auto">
              <a:spcAft>
                <a:spcPts val="0"/>
              </a:spcAft>
              <a:buFont typeface="Arial" charset="0"/>
              <a:buNone/>
              <a:defRPr/>
            </a:pPr>
            <a:endParaRPr lang="en-US" altLang="en-US" sz="1800" dirty="0">
              <a:solidFill>
                <a:schemeClr val="tx1"/>
              </a:solidFill>
              <a:latin typeface="Georgia" pitchFamily="18" charset="0"/>
            </a:endParaRP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Location</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Type and amount of oil</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Duration of oil spill</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Effectiveness of response</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Environmental Sensitivity (Resources at Rick)</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Human Uses</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Seasonality</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Weather</a:t>
            </a:r>
          </a:p>
          <a:p>
            <a:pPr marL="800100" lvl="1" indent="-342900" algn="l" fontAlgn="auto">
              <a:spcAft>
                <a:spcPts val="0"/>
              </a:spcAft>
              <a:buFont typeface="Georgia" panose="02040502050405020303" pitchFamily="18" charset="0"/>
              <a:buChar char="–"/>
              <a:defRPr/>
            </a:pPr>
            <a:r>
              <a:rPr lang="en-US" altLang="en-US" sz="2000" dirty="0">
                <a:solidFill>
                  <a:schemeClr val="tx1"/>
                </a:solidFill>
                <a:latin typeface="Georgia" pitchFamily="18" charset="0"/>
              </a:rPr>
              <a:t>Luck</a:t>
            </a:r>
          </a:p>
          <a:p>
            <a:pPr algn="l" fontAlgn="auto">
              <a:spcAft>
                <a:spcPts val="0"/>
              </a:spcAft>
              <a:buFont typeface="Arial" charset="0"/>
              <a:buNone/>
              <a:defRPr/>
            </a:pPr>
            <a:r>
              <a:rPr lang="en-US" altLang="en-US" sz="2800" b="1" i="1" dirty="0">
                <a:solidFill>
                  <a:schemeClr val="tx1"/>
                </a:solidFill>
                <a:latin typeface="Georgia" pitchFamily="18" charset="0"/>
              </a:rPr>
              <a:t>		</a:t>
            </a:r>
          </a:p>
          <a:p>
            <a:pPr algn="l" fontAlgn="auto">
              <a:spcAft>
                <a:spcPts val="0"/>
              </a:spcAft>
              <a:buFont typeface="Arial" charset="0"/>
              <a:buNone/>
              <a:defRPr/>
            </a:pPr>
            <a:endParaRPr lang="en-US" altLang="en-US" sz="2400" b="1" i="1" dirty="0">
              <a:solidFill>
                <a:schemeClr val="tx1"/>
              </a:solidFill>
              <a:latin typeface="Georgia" pitchFamily="18" charset="0"/>
            </a:endParaRPr>
          </a:p>
          <a:p>
            <a:pPr algn="l" fontAlgn="auto">
              <a:spcAft>
                <a:spcPts val="0"/>
              </a:spcAft>
              <a:buFont typeface="Arial" charset="0"/>
              <a:buNone/>
              <a:defRPr/>
            </a:pPr>
            <a:r>
              <a:rPr lang="en-US" altLang="en-US" sz="2400" b="1" i="1" dirty="0">
                <a:solidFill>
                  <a:schemeClr val="tx1"/>
                </a:solidFill>
                <a:latin typeface="Georgia" pitchFamily="18" charset="0"/>
              </a:rPr>
              <a:t>		</a:t>
            </a:r>
            <a:endParaRPr lang="en-US" altLang="en-US" sz="2400" dirty="0">
              <a:solidFill>
                <a:schemeClr val="tx1"/>
              </a:solidFill>
              <a:latin typeface="Georgia" pitchFamily="18" charset="0"/>
            </a:endParaRPr>
          </a:p>
        </p:txBody>
      </p:sp>
      <p:sp>
        <p:nvSpPr>
          <p:cNvPr id="16387" name="Title 1">
            <a:extLst>
              <a:ext uri="{FF2B5EF4-FFF2-40B4-BE49-F238E27FC236}">
                <a16:creationId xmlns:a16="http://schemas.microsoft.com/office/drawing/2014/main" id="{4C94109D-1A13-4965-A44D-4697E31B33DB}"/>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Not EVERY Spill Warrants a NRDA</a:t>
            </a:r>
          </a:p>
        </p:txBody>
      </p:sp>
      <p:grpSp>
        <p:nvGrpSpPr>
          <p:cNvPr id="16388" name="Group 2">
            <a:extLst>
              <a:ext uri="{FF2B5EF4-FFF2-40B4-BE49-F238E27FC236}">
                <a16:creationId xmlns:a16="http://schemas.microsoft.com/office/drawing/2014/main" id="{4B589A20-7D07-4C53-8223-0F1D05D1225B}"/>
              </a:ext>
            </a:extLst>
          </p:cNvPr>
          <p:cNvGrpSpPr>
            <a:grpSpLocks/>
          </p:cNvGrpSpPr>
          <p:nvPr/>
        </p:nvGrpSpPr>
        <p:grpSpPr bwMode="auto">
          <a:xfrm>
            <a:off x="4572000" y="2590800"/>
            <a:ext cx="4114800" cy="3719513"/>
            <a:chOff x="762000" y="2634728"/>
            <a:chExt cx="4114800" cy="3719013"/>
          </a:xfrm>
        </p:grpSpPr>
        <p:pic>
          <p:nvPicPr>
            <p:cNvPr id="16389" name="Picture 2">
              <a:extLst>
                <a:ext uri="{FF2B5EF4-FFF2-40B4-BE49-F238E27FC236}">
                  <a16:creationId xmlns:a16="http://schemas.microsoft.com/office/drawing/2014/main" id="{C858E74B-C8E6-448F-B2F4-9E90750DE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53" y="2634728"/>
              <a:ext cx="393322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8" name="TextBox 1">
              <a:extLst>
                <a:ext uri="{FF2B5EF4-FFF2-40B4-BE49-F238E27FC236}">
                  <a16:creationId xmlns:a16="http://schemas.microsoft.com/office/drawing/2014/main" id="{96F761EC-4479-4970-AC27-ECBC41096683}"/>
                </a:ext>
              </a:extLst>
            </p:cNvPr>
            <p:cNvSpPr txBox="1">
              <a:spLocks noChangeArrowheads="1"/>
            </p:cNvSpPr>
            <p:nvPr/>
          </p:nvSpPr>
          <p:spPr bwMode="auto">
            <a:xfrm>
              <a:off x="836613" y="5245815"/>
              <a:ext cx="3932237" cy="11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dirty="0">
                  <a:solidFill>
                    <a:srgbClr val="002060"/>
                  </a:solidFill>
                  <a:latin typeface="+mj-lt"/>
                  <a:cs typeface="Arial" charset="0"/>
                </a:rPr>
                <a:t>M/V Mega Borg, 1990</a:t>
              </a:r>
            </a:p>
            <a:p>
              <a:pPr algn="ctr" eaLnBrk="1" hangingPunct="1">
                <a:spcBef>
                  <a:spcPct val="0"/>
                </a:spcBef>
                <a:buFontTx/>
                <a:buNone/>
                <a:defRPr/>
              </a:pPr>
              <a:r>
                <a:rPr lang="en-US" altLang="en-US" sz="1600" dirty="0">
                  <a:solidFill>
                    <a:srgbClr val="002060"/>
                  </a:solidFill>
                  <a:latin typeface="+mj-lt"/>
                  <a:cs typeface="Arial" charset="0"/>
                </a:rPr>
                <a:t>57 miles SE of Galveston, Texas</a:t>
              </a:r>
            </a:p>
            <a:p>
              <a:pPr algn="ctr" eaLnBrk="1" hangingPunct="1">
                <a:spcBef>
                  <a:spcPct val="0"/>
                </a:spcBef>
                <a:buFontTx/>
                <a:buNone/>
                <a:defRPr/>
              </a:pPr>
              <a:r>
                <a:rPr lang="en-US" altLang="en-US" sz="1600" dirty="0">
                  <a:solidFill>
                    <a:srgbClr val="002060"/>
                  </a:solidFill>
                  <a:latin typeface="+mj-lt"/>
                  <a:cs typeface="Arial" charset="0"/>
                </a:rPr>
                <a:t>4.2 million gallons</a:t>
              </a:r>
            </a:p>
            <a:p>
              <a:pPr algn="ctr" eaLnBrk="1" hangingPunct="1">
                <a:spcBef>
                  <a:spcPct val="0"/>
                </a:spcBef>
                <a:buFontTx/>
                <a:buNone/>
                <a:defRPr/>
              </a:pPr>
              <a:endParaRPr lang="en-US" altLang="en-US" sz="1800" dirty="0">
                <a:latin typeface="+mj-lt"/>
                <a:cs typeface="Arial" charset="0"/>
              </a:endParaRPr>
            </a:p>
          </p:txBody>
        </p:sp>
        <p:sp>
          <p:nvSpPr>
            <p:cNvPr id="16391" name="TextBox 7">
              <a:extLst>
                <a:ext uri="{FF2B5EF4-FFF2-40B4-BE49-F238E27FC236}">
                  <a16:creationId xmlns:a16="http://schemas.microsoft.com/office/drawing/2014/main" id="{AC655598-9A09-4F9A-AA97-5DE0CECEF214}"/>
                </a:ext>
              </a:extLst>
            </p:cNvPr>
            <p:cNvSpPr txBox="1">
              <a:spLocks noChangeArrowheads="1"/>
            </p:cNvSpPr>
            <p:nvPr/>
          </p:nvSpPr>
          <p:spPr bwMode="auto">
            <a:xfrm>
              <a:off x="762000" y="5802867"/>
              <a:ext cx="411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600">
                <a:solidFill>
                  <a:srgbClr val="002060"/>
                </a:solidFill>
                <a:latin typeface="Georgia" panose="02040502050405020303"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01B692AA-0078-480E-ACE7-B6AB47A01638}"/>
              </a:ext>
            </a:extLst>
          </p:cNvPr>
          <p:cNvSpPr txBox="1">
            <a:spLocks/>
          </p:cNvSpPr>
          <p:nvPr/>
        </p:nvSpPr>
        <p:spPr bwMode="auto">
          <a:xfrm>
            <a:off x="457200" y="17526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buFont typeface="Arial" panose="020B0604020202020204" pitchFamily="34" charset="0"/>
              <a:buNone/>
            </a:pPr>
            <a:r>
              <a:rPr lang="en-US" altLang="en-US" sz="2000">
                <a:latin typeface="Georgia" panose="02040502050405020303" pitchFamily="18" charset="0"/>
              </a:rPr>
              <a:t>“Include land, fish, wildlife, biota, air, water, ground water, drinking water supplies and other such resources”.</a:t>
            </a: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endParaRPr lang="en-US" altLang="en-US" sz="2000">
              <a:latin typeface="Georgia" panose="02040502050405020303" pitchFamily="18" charset="0"/>
            </a:endParaRPr>
          </a:p>
          <a:p>
            <a:pPr lvl="1" algn="ctr" eaLnBrk="1" hangingPunct="1">
              <a:buFont typeface="Arial" panose="020B0604020202020204" pitchFamily="34" charset="0"/>
              <a:buNone/>
            </a:pPr>
            <a:r>
              <a:rPr lang="en-US" altLang="en-US" sz="2000">
                <a:latin typeface="Georgia" panose="02040502050405020303" pitchFamily="18" charset="0"/>
              </a:rPr>
              <a:t> </a:t>
            </a:r>
          </a:p>
          <a:p>
            <a:pPr lvl="1" algn="ctr" eaLnBrk="1" hangingPunct="1">
              <a:buFont typeface="Arial" panose="020B0604020202020204" pitchFamily="34" charset="0"/>
              <a:buNone/>
            </a:pPr>
            <a:r>
              <a:rPr lang="en-US" altLang="en-US" sz="2000">
                <a:latin typeface="Georgia" panose="02040502050405020303" pitchFamily="18" charset="0"/>
              </a:rPr>
              <a:t>“A resource belonging to, managed by, held in trust by, appertaining to, or otherwise controlled by a government”.</a:t>
            </a:r>
          </a:p>
        </p:txBody>
      </p:sp>
      <p:sp>
        <p:nvSpPr>
          <p:cNvPr id="18435" name="Title 1">
            <a:extLst>
              <a:ext uri="{FF2B5EF4-FFF2-40B4-BE49-F238E27FC236}">
                <a16:creationId xmlns:a16="http://schemas.microsoft.com/office/drawing/2014/main" id="{FED409B3-DE95-4C41-963D-545A37C83976}"/>
              </a:ext>
            </a:extLst>
          </p:cNvPr>
          <p:cNvSpPr txBox="1">
            <a:spLocks/>
          </p:cNvSpPr>
          <p:nvPr/>
        </p:nvSpPr>
        <p:spPr bwMode="auto">
          <a:xfrm>
            <a:off x="457200" y="539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99CC"/>
                </a:solidFill>
                <a:latin typeface="Microsoft JhengHei" panose="020B0604030504040204" pitchFamily="34" charset="-120"/>
                <a:ea typeface="Microsoft JhengHei" panose="020B0604030504040204" pitchFamily="34" charset="-120"/>
              </a:rPr>
              <a:t>What are Natural Resources?</a:t>
            </a:r>
          </a:p>
        </p:txBody>
      </p:sp>
      <p:grpSp>
        <p:nvGrpSpPr>
          <p:cNvPr id="18436" name="Group 3">
            <a:extLst>
              <a:ext uri="{FF2B5EF4-FFF2-40B4-BE49-F238E27FC236}">
                <a16:creationId xmlns:a16="http://schemas.microsoft.com/office/drawing/2014/main" id="{B6A62D48-7E90-4C6E-82B6-00B89F42275F}"/>
              </a:ext>
            </a:extLst>
          </p:cNvPr>
          <p:cNvGrpSpPr>
            <a:grpSpLocks/>
          </p:cNvGrpSpPr>
          <p:nvPr/>
        </p:nvGrpSpPr>
        <p:grpSpPr bwMode="auto">
          <a:xfrm>
            <a:off x="720725" y="2563813"/>
            <a:ext cx="7791450" cy="3040062"/>
            <a:chOff x="720542" y="2563528"/>
            <a:chExt cx="7791234" cy="3039908"/>
          </a:xfrm>
        </p:grpSpPr>
        <p:pic>
          <p:nvPicPr>
            <p:cNvPr id="5" name="Picture 15">
              <a:extLst>
                <a:ext uri="{FF2B5EF4-FFF2-40B4-BE49-F238E27FC236}">
                  <a16:creationId xmlns:a16="http://schemas.microsoft.com/office/drawing/2014/main" id="{4AA300F1-68DF-4889-A980-E8547B671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42" y="2563528"/>
              <a:ext cx="2632258" cy="1291142"/>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9">
              <a:extLst>
                <a:ext uri="{FF2B5EF4-FFF2-40B4-BE49-F238E27FC236}">
                  <a16:creationId xmlns:a16="http://schemas.microsoft.com/office/drawing/2014/main" id="{68B35E73-372F-4306-8EE8-13A3D6821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083" y="2563528"/>
              <a:ext cx="2860693" cy="1291142"/>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10">
              <a:extLst>
                <a:ext uri="{FF2B5EF4-FFF2-40B4-BE49-F238E27FC236}">
                  <a16:creationId xmlns:a16="http://schemas.microsoft.com/office/drawing/2014/main" id="{89E0C3DB-8089-4F3A-BDFB-E4E799727D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921827"/>
              <a:ext cx="3711176" cy="1681609"/>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11">
              <a:extLst>
                <a:ext uri="{FF2B5EF4-FFF2-40B4-BE49-F238E27FC236}">
                  <a16:creationId xmlns:a16="http://schemas.microsoft.com/office/drawing/2014/main" id="{3479F2B6-8F76-4CFF-B884-8C1E954FB2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542" y="3921827"/>
              <a:ext cx="2860693" cy="1681609"/>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14">
              <a:extLst>
                <a:ext uri="{FF2B5EF4-FFF2-40B4-BE49-F238E27FC236}">
                  <a16:creationId xmlns:a16="http://schemas.microsoft.com/office/drawing/2014/main" id="{6AA39D53-6579-4854-9B4B-28F2F0B958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7975" y="3921827"/>
              <a:ext cx="1086853" cy="1681609"/>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16">
              <a:extLst>
                <a:ext uri="{FF2B5EF4-FFF2-40B4-BE49-F238E27FC236}">
                  <a16:creationId xmlns:a16="http://schemas.microsoft.com/office/drawing/2014/main" id="{EB4A643C-E2AE-4225-A98A-30E55BF6AE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2563528"/>
              <a:ext cx="2158441" cy="1291142"/>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A67A6-1024-47D3-9BFC-61124CA22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28800"/>
            <a:ext cx="7010400" cy="4343400"/>
          </a:xfrm>
          <a:prstGeom prst="rect">
            <a:avLst/>
          </a:prstGeom>
        </p:spPr>
      </p:pic>
      <p:sp>
        <p:nvSpPr>
          <p:cNvPr id="4" name="TextBox 3">
            <a:extLst>
              <a:ext uri="{FF2B5EF4-FFF2-40B4-BE49-F238E27FC236}">
                <a16:creationId xmlns:a16="http://schemas.microsoft.com/office/drawing/2014/main" id="{15FB7235-806D-4C66-B081-8C98492B6C20}"/>
              </a:ext>
            </a:extLst>
          </p:cNvPr>
          <p:cNvSpPr txBox="1"/>
          <p:nvPr/>
        </p:nvSpPr>
        <p:spPr>
          <a:xfrm>
            <a:off x="1219200" y="914400"/>
            <a:ext cx="6858000" cy="461665"/>
          </a:xfrm>
          <a:prstGeom prst="rect">
            <a:avLst/>
          </a:prstGeom>
          <a:noFill/>
        </p:spPr>
        <p:txBody>
          <a:bodyPr wrap="square" rtlCol="0">
            <a:spAutoFit/>
          </a:bodyPr>
          <a:lstStyle/>
          <a:p>
            <a:r>
              <a:rPr lang="en-US" sz="2400" dirty="0"/>
              <a:t>Example of NRDA sample collection</a:t>
            </a:r>
          </a:p>
        </p:txBody>
      </p:sp>
    </p:spTree>
    <p:extLst>
      <p:ext uri="{BB962C8B-B14F-4D97-AF65-F5344CB8AC3E}">
        <p14:creationId xmlns:p14="http://schemas.microsoft.com/office/powerpoint/2010/main" val="1042704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3158</Words>
  <Application>Microsoft Office PowerPoint</Application>
  <PresentationFormat>On-screen Show (4:3)</PresentationFormat>
  <Paragraphs>372</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Microsoft JhengHei</vt:lpstr>
      <vt:lpstr>MS PGothic</vt:lpstr>
      <vt:lpstr>Arial</vt:lpstr>
      <vt:lpstr>Arial Black</vt:lpstr>
      <vt:lpstr>Calibri</vt:lpstr>
      <vt:lpstr>Cambria</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Walton</dc:creator>
  <cp:lastModifiedBy>Ken Finkelstein</cp:lastModifiedBy>
  <cp:revision>110</cp:revision>
  <cp:lastPrinted>2016-03-30T16:01:08Z</cp:lastPrinted>
  <dcterms:created xsi:type="dcterms:W3CDTF">2015-10-21T14:42:37Z</dcterms:created>
  <dcterms:modified xsi:type="dcterms:W3CDTF">2022-04-07T15:46:42Z</dcterms:modified>
</cp:coreProperties>
</file>