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68" r:id="rId3"/>
    <p:sldMasterId id="2147483673" r:id="rId4"/>
  </p:sldMasterIdLst>
  <p:notesMasterIdLst>
    <p:notesMasterId r:id="rId19"/>
  </p:notesMasterIdLst>
  <p:sldIdLst>
    <p:sldId id="258" r:id="rId5"/>
    <p:sldId id="276" r:id="rId6"/>
    <p:sldId id="287" r:id="rId7"/>
    <p:sldId id="285" r:id="rId8"/>
    <p:sldId id="278" r:id="rId9"/>
    <p:sldId id="284" r:id="rId10"/>
    <p:sldId id="286" r:id="rId11"/>
    <p:sldId id="261" r:id="rId12"/>
    <p:sldId id="277" r:id="rId13"/>
    <p:sldId id="279" r:id="rId14"/>
    <p:sldId id="280" r:id="rId15"/>
    <p:sldId id="281" r:id="rId16"/>
    <p:sldId id="282" r:id="rId17"/>
    <p:sldId id="26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0" autoAdjust="0"/>
    <p:restoredTop sz="94660"/>
  </p:normalViewPr>
  <p:slideViewPr>
    <p:cSldViewPr snapToGrid="0">
      <p:cViewPr varScale="1">
        <p:scale>
          <a:sx n="93" d="100"/>
          <a:sy n="93" d="100"/>
        </p:scale>
        <p:origin x="90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37B8B8-21C2-4B47-8DA5-F630D6014324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A668C4-197F-45B1-9406-180E7E565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031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emerging contaminant is a chemical of concern which presents unique issues and challenges in the environment, but one which does not yet have enough exposure or health data to meet MCL criteria. Timing of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DW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 coinciding with increasing awareness of extent in ME, initially from USAF/Navy evaluations, DoD leading without regulatory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critieria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part due to large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PWS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impacts in other states (Pease in NH, Willow Grove in PA others)</a:t>
            </a:r>
          </a:p>
          <a:p>
            <a:endParaRPr lang="en-US" dirty="0"/>
          </a:p>
          <a:p>
            <a:r>
              <a:rPr lang="en-US" dirty="0"/>
              <a:t>March 2019 Governor’s </a:t>
            </a:r>
            <a:r>
              <a:rPr lang="en-US" dirty="0" err="1"/>
              <a:t>PFAS</a:t>
            </a:r>
            <a:r>
              <a:rPr lang="en-US" dirty="0"/>
              <a:t> Task Force announcement; - no action yet</a:t>
            </a:r>
          </a:p>
          <a:p>
            <a:pPr defTabSz="932053">
              <a:defRPr/>
            </a:pPr>
            <a:endParaRPr lang="en-US" dirty="0"/>
          </a:p>
          <a:p>
            <a:pPr defTabSz="932053">
              <a:defRPr/>
            </a:pPr>
            <a:r>
              <a:rPr lang="en-US" dirty="0"/>
              <a:t>With no MCL not technically a hazardous substance, DEP focus on </a:t>
            </a:r>
            <a:r>
              <a:rPr lang="en-US" dirty="0" err="1"/>
              <a:t>DW</a:t>
            </a:r>
            <a:r>
              <a:rPr lang="en-US" dirty="0"/>
              <a:t> supplies initially as priority, Chap 418 values due to concern with </a:t>
            </a:r>
            <a:r>
              <a:rPr lang="en-US" dirty="0" err="1"/>
              <a:t>landspread</a:t>
            </a:r>
            <a:r>
              <a:rPr lang="en-US" dirty="0"/>
              <a:t> near </a:t>
            </a:r>
            <a:r>
              <a:rPr lang="en-US" dirty="0" err="1"/>
              <a:t>PWS</a:t>
            </a:r>
            <a:endParaRPr lang="en-US" dirty="0"/>
          </a:p>
          <a:p>
            <a:pPr defTabSz="932053">
              <a:defRPr/>
            </a:pPr>
            <a:r>
              <a:rPr lang="en-US" dirty="0"/>
              <a:t>Details of development of HA and leaching values beyond this talk time</a:t>
            </a:r>
          </a:p>
          <a:p>
            <a:pPr defTabSz="932053">
              <a:defRPr/>
            </a:pPr>
            <a:endParaRPr lang="en-US" dirty="0"/>
          </a:p>
          <a:p>
            <a:pPr defTabSz="932053">
              <a:defRPr/>
            </a:pPr>
            <a:endParaRPr lang="en-US" dirty="0"/>
          </a:p>
          <a:p>
            <a:pPr defTabSz="932053">
              <a:defRPr/>
            </a:pPr>
            <a:endParaRPr lang="en-US" dirty="0"/>
          </a:p>
          <a:p>
            <a:pPr defTabSz="932053">
              <a:defRPr/>
            </a:pPr>
            <a:r>
              <a:rPr lang="en-US" dirty="0"/>
              <a:t>Why different than other HA – Lifetime and development effects and an immediate do not drink</a:t>
            </a:r>
            <a:r>
              <a:rPr lang="en-US" baseline="0" dirty="0"/>
              <a:t> order if above </a:t>
            </a:r>
            <a:r>
              <a:rPr lang="en-US" baseline="0" dirty="0" err="1"/>
              <a:t>conc</a:t>
            </a:r>
            <a:r>
              <a:rPr lang="en-US" baseline="0" dirty="0"/>
              <a:t> threshold which is extremely small. </a:t>
            </a:r>
            <a:r>
              <a:rPr lang="en-US" u="sng" baseline="0" dirty="0"/>
              <a:t>Developmental effects are so sensitive that a single exposure </a:t>
            </a:r>
            <a:r>
              <a:rPr lang="en-US" baseline="0" dirty="0"/>
              <a:t>at a critical time in development may produce an adverse outcome and these effects can impact a person over a lifetime. </a:t>
            </a:r>
          </a:p>
          <a:p>
            <a:pPr defTabSz="932053">
              <a:defRPr/>
            </a:pPr>
            <a:r>
              <a:rPr lang="en-US" u="sng" baseline="0" dirty="0"/>
              <a:t>Because they are persistent even short-term exposure can result in a body burden that persists for years.  (if need for question response)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END</a:t>
            </a:r>
          </a:p>
          <a:p>
            <a:r>
              <a:rPr lang="en-US" dirty="0"/>
              <a:t>Challenging for State’s because was No draft review period</a:t>
            </a:r>
            <a:r>
              <a:rPr lang="en-US" baseline="0" dirty="0"/>
              <a:t> before announcement of 2016 final, changed </a:t>
            </a:r>
            <a:r>
              <a:rPr lang="en-US" baseline="0" dirty="0" err="1"/>
              <a:t>indiv</a:t>
            </a:r>
            <a:r>
              <a:rPr lang="en-US" baseline="0" dirty="0"/>
              <a:t> </a:t>
            </a:r>
            <a:r>
              <a:rPr lang="en-US" baseline="0" dirty="0" err="1"/>
              <a:t>PFOS</a:t>
            </a:r>
            <a:r>
              <a:rPr lang="en-US" baseline="0" dirty="0"/>
              <a:t> and PFOA thresholds to a lower concentration </a:t>
            </a:r>
            <a:r>
              <a:rPr lang="en-US" u="sng" baseline="0" dirty="0"/>
              <a:t>AND</a:t>
            </a:r>
            <a:r>
              <a:rPr lang="en-US" baseline="0" dirty="0"/>
              <a:t> combined them. </a:t>
            </a:r>
          </a:p>
          <a:p>
            <a:endParaRPr lang="en-US" dirty="0"/>
          </a:p>
          <a:p>
            <a:endParaRPr lang="en-US" baseline="0" dirty="0"/>
          </a:p>
          <a:p>
            <a:r>
              <a:rPr lang="en-US" baseline="0" dirty="0"/>
              <a:t>Lifetime HA defined by EPA OW as the concentration in DW that is not expected to cause any adverse noncarcinogenic effects for a lifetime of exposure; </a:t>
            </a:r>
          </a:p>
          <a:p>
            <a:r>
              <a:rPr lang="en-US" baseline="0" dirty="0"/>
              <a:t>In contrast the 10(-4) Cancer Risk level is the concentration of the contaminant in DW associated with a specific probability of cancer. </a:t>
            </a:r>
          </a:p>
          <a:p>
            <a:r>
              <a:rPr lang="en-US" baseline="0" dirty="0"/>
              <a:t>10(-4) Cancer Risk = </a:t>
            </a:r>
            <a:r>
              <a:rPr lang="en-US" baseline="0" dirty="0" err="1"/>
              <a:t>conc</a:t>
            </a:r>
            <a:r>
              <a:rPr lang="en-US" baseline="0" dirty="0"/>
              <a:t> of chemical in DW corresponding to an excess </a:t>
            </a:r>
            <a:r>
              <a:rPr lang="en-US" baseline="0" dirty="0" err="1"/>
              <a:t>est</a:t>
            </a:r>
            <a:r>
              <a:rPr lang="en-US" baseline="0" dirty="0"/>
              <a:t> lifetime cancer risk of 1 in 10,000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286B44-9F3C-4703-8A16-77A994477D9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3177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339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286B44-9F3C-4703-8A16-77A994477D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949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3600" y="1676401"/>
            <a:ext cx="6604000" cy="1927225"/>
          </a:xfrm>
        </p:spPr>
        <p:txBody>
          <a:bodyPr/>
          <a:lstStyle>
            <a:lvl1pPr algn="r">
              <a:defRPr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25446" y="3886200"/>
            <a:ext cx="6552153" cy="1676400"/>
          </a:xfr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600"/>
              </a:spcAft>
              <a:buNone/>
              <a:defRPr sz="24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Staff Name</a:t>
            </a:r>
          </a:p>
          <a:p>
            <a:r>
              <a:rPr lang="en-US" dirty="0"/>
              <a:t>Title/Program </a:t>
            </a:r>
          </a:p>
        </p:txBody>
      </p:sp>
      <p:pic>
        <p:nvPicPr>
          <p:cNvPr id="2051" name="Picture 3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1" y="1556085"/>
            <a:ext cx="3017520" cy="301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18EE0F-E09C-45B3-A43B-C8D2603F97CF}"/>
              </a:ext>
            </a:extLst>
          </p:cNvPr>
          <p:cNvSpPr txBox="1"/>
          <p:nvPr userDrawn="1"/>
        </p:nvSpPr>
        <p:spPr>
          <a:xfrm>
            <a:off x="8351" y="6019800"/>
            <a:ext cx="12175298" cy="877163"/>
          </a:xfrm>
          <a:prstGeom prst="rect">
            <a:avLst/>
          </a:prstGeom>
          <a:solidFill>
            <a:srgbClr val="17375E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cap="small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Maine Department of Environmental Protection</a:t>
            </a:r>
          </a:p>
          <a:p>
            <a:pPr algn="ctr">
              <a:spcAft>
                <a:spcPts val="600"/>
              </a:spcAft>
            </a:pPr>
            <a:r>
              <a:rPr lang="en-US" sz="1800" i="1" spc="100" baseline="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Protecting Maine’s Air, Land, and Water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904CBC5-CA42-489D-B382-AF9E80FCB85A}"/>
              </a:ext>
            </a:extLst>
          </p:cNvPr>
          <p:cNvCxnSpPr>
            <a:cxnSpLocks/>
          </p:cNvCxnSpPr>
          <p:nvPr userDrawn="1"/>
        </p:nvCxnSpPr>
        <p:spPr>
          <a:xfrm>
            <a:off x="1828800" y="6528816"/>
            <a:ext cx="853440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0055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0" t="-1201" r="-455" b="-698"/>
          <a:stretch/>
        </p:blipFill>
        <p:spPr bwMode="auto">
          <a:xfrm>
            <a:off x="4743100" y="631749"/>
            <a:ext cx="2705799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5052483" y="3593861"/>
            <a:ext cx="2087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2540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Contact: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898684" y="5494099"/>
            <a:ext cx="2394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www.maine.gov/dep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251199" y="4172535"/>
            <a:ext cx="5689600" cy="1143000"/>
          </a:xfrm>
        </p:spPr>
        <p:txBody>
          <a:bodyPr/>
          <a:lstStyle>
            <a:lvl5pPr marL="0" indent="0" algn="ctr">
              <a:buFontTx/>
              <a:buNone/>
              <a:defRPr>
                <a:solidFill>
                  <a:srgbClr val="2540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9720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3600" y="1676401"/>
            <a:ext cx="6604000" cy="1927225"/>
          </a:xfrm>
        </p:spPr>
        <p:txBody>
          <a:bodyPr/>
          <a:lstStyle>
            <a:lvl1pPr algn="r">
              <a:defRPr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25446" y="3733800"/>
            <a:ext cx="6552153" cy="1752600"/>
          </a:xfrm>
        </p:spPr>
        <p:txBody>
          <a:bodyPr/>
          <a:lstStyle>
            <a:lvl1pPr marL="0" indent="0" algn="r">
              <a:buNone/>
              <a:defRPr sz="28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Staff Name </a:t>
            </a:r>
            <a:br>
              <a:rPr lang="en-US" dirty="0"/>
            </a:br>
            <a:r>
              <a:rPr lang="en-US" dirty="0"/>
              <a:t>Title/Program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1" y="1556085"/>
            <a:ext cx="3405716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30" y="6019801"/>
            <a:ext cx="1222586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351" y="-4610"/>
            <a:ext cx="12192000" cy="32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57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351" y="-4610"/>
            <a:ext cx="12192000" cy="32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6630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 sz="40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78C9E1-E06B-475E-B4ED-72161A64C19E}" type="datetimeFigureOut">
              <a:rPr lang="en-US" smtClean="0"/>
              <a:pPr>
                <a:defRPr/>
              </a:pPr>
              <a:t>9/20/2021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502C29-6255-4BF1-8853-6D87703BED3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351" y="-4610"/>
            <a:ext cx="12192000" cy="32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687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351" y="-4610"/>
            <a:ext cx="12192000" cy="32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041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8152B-19C0-41DB-96D6-72658FF670DD}" type="datetimeFigureOut">
              <a:rPr lang="en-US"/>
              <a:pPr>
                <a:defRPr/>
              </a:pPr>
              <a:t>9/20/2021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D7E75-82E5-4227-A723-7DC309C4A2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Placeholder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75" t="-1201" r="-455" b="-697"/>
          <a:stretch>
            <a:fillRect/>
          </a:stretch>
        </p:blipFill>
        <p:spPr bwMode="auto">
          <a:xfrm>
            <a:off x="4212167" y="762001"/>
            <a:ext cx="3767667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5052484" y="3593861"/>
            <a:ext cx="2087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2540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Contact: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499579" y="5494099"/>
            <a:ext cx="2394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www.maine.gov/dep</a:t>
            </a:r>
            <a:endParaRPr lang="en-US" sz="180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8351" y="-4610"/>
            <a:ext cx="12192000" cy="328309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242849" y="4172535"/>
            <a:ext cx="5689600" cy="1143000"/>
          </a:xfrm>
        </p:spPr>
        <p:txBody>
          <a:bodyPr/>
          <a:lstStyle>
            <a:lvl5pPr marL="0" indent="0" algn="ctr">
              <a:buFontTx/>
              <a:buNone/>
              <a:defRPr>
                <a:solidFill>
                  <a:srgbClr val="2540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4752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3600" y="1676401"/>
            <a:ext cx="6604000" cy="1927225"/>
          </a:xfrm>
        </p:spPr>
        <p:txBody>
          <a:bodyPr/>
          <a:lstStyle>
            <a:lvl1pPr algn="r">
              <a:defRPr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25446" y="3733800"/>
            <a:ext cx="6552153" cy="1752600"/>
          </a:xfr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600"/>
              </a:spcAft>
              <a:buNone/>
              <a:defRPr sz="24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Staff Name </a:t>
            </a:r>
            <a:br>
              <a:rPr lang="en-US" dirty="0"/>
            </a:br>
            <a:r>
              <a:rPr lang="en-US" dirty="0"/>
              <a:t>Title/Program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1" y="1556085"/>
            <a:ext cx="3405716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30" y="6019801"/>
            <a:ext cx="1222586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9132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88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 sz="40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78C9E1-E06B-475E-B4ED-72161A64C19E}" type="datetimeFigureOut">
              <a:rPr lang="en-US" smtClean="0"/>
              <a:pPr>
                <a:defRPr/>
              </a:pPr>
              <a:t>9/20/2021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502C29-6255-4BF1-8853-6D87703BED3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44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91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8152B-19C0-41DB-96D6-72658FF670DD}" type="datetimeFigureOut">
              <a:rPr lang="en-US"/>
              <a:pPr>
                <a:defRPr/>
              </a:pPr>
              <a:t>9/20/2021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D7E75-82E5-4227-A723-7DC309C4A2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Placeholder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75" t="-1201" r="-455" b="-697"/>
          <a:stretch>
            <a:fillRect/>
          </a:stretch>
        </p:blipFill>
        <p:spPr bwMode="auto">
          <a:xfrm>
            <a:off x="4212167" y="762001"/>
            <a:ext cx="3767667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5052484" y="3593861"/>
            <a:ext cx="2087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2540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Contact: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499579" y="5494099"/>
            <a:ext cx="2394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www.maine.gov/dep</a:t>
            </a:r>
            <a:endParaRPr lang="en-US" sz="18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242849" y="4172535"/>
            <a:ext cx="5689600" cy="1143000"/>
          </a:xfrm>
        </p:spPr>
        <p:txBody>
          <a:bodyPr/>
          <a:lstStyle>
            <a:lvl5pPr marL="0" indent="0" algn="ctr">
              <a:buFontTx/>
              <a:buNone/>
              <a:defRPr>
                <a:solidFill>
                  <a:srgbClr val="2540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753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092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 sz="40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397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1323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2034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 i="0" u="none" kern="1200">
          <a:solidFill>
            <a:schemeClr val="tx2">
              <a:lumMod val="75000"/>
            </a:schemeClr>
          </a:solidFill>
          <a:effectLst/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b="0" i="0" u="none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778C9E1-E06B-475E-B4ED-72161A64C19E}" type="datetimeFigureOut">
              <a:rPr lang="en-US"/>
              <a:pPr>
                <a:defRPr/>
              </a:pPr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F502C29-6255-4BF1-8853-6D87703BED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1"/>
            <a:ext cx="12956117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0331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 i="0" u="none" kern="1200">
          <a:solidFill>
            <a:schemeClr val="tx2">
              <a:lumMod val="75000"/>
            </a:schemeClr>
          </a:solidFill>
          <a:effectLst/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b="0" i="0" u="none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D1669F-82F0-4D9A-981A-F44BC536DE64}"/>
              </a:ext>
            </a:extLst>
          </p:cNvPr>
          <p:cNvSpPr txBox="1"/>
          <p:nvPr userDrawn="1"/>
        </p:nvSpPr>
        <p:spPr>
          <a:xfrm>
            <a:off x="0" y="6273480"/>
            <a:ext cx="12168851" cy="369332"/>
          </a:xfrm>
          <a:prstGeom prst="rect">
            <a:avLst/>
          </a:prstGeom>
          <a:solidFill>
            <a:srgbClr val="17375E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cap="all" baseline="0" dirty="0">
                <a:solidFill>
                  <a:schemeClr val="bg1"/>
                </a:solidFill>
              </a:rPr>
              <a:t>	      Maine Department of Environmental Protection	                                                   </a:t>
            </a:r>
            <a:r>
              <a:rPr lang="en-US" cap="none" baseline="0" dirty="0">
                <a:solidFill>
                  <a:schemeClr val="bg1"/>
                </a:solidFill>
              </a:rPr>
              <a:t>www.maine.gov/dep</a:t>
            </a:r>
            <a:endParaRPr lang="en-US" cap="all" baseline="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EE07EF-8D92-4DCE-AF53-258B776B478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034513"/>
            <a:ext cx="822960" cy="82296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374869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 i="0" u="none" kern="1200">
          <a:solidFill>
            <a:schemeClr val="tx2">
              <a:lumMod val="75000"/>
            </a:schemeClr>
          </a:solidFill>
          <a:effectLst/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b="0" i="0" u="none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778C9E1-E06B-475E-B4ED-72161A64C19E}" type="datetimeFigureOut">
              <a:rPr lang="en-US"/>
              <a:pPr>
                <a:defRPr/>
              </a:pPr>
              <a:t>9/20/2021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F502C29-6255-4BF1-8853-6D87703BED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1"/>
            <a:ext cx="12956117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4897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 i="0" u="none" kern="1200">
          <a:solidFill>
            <a:schemeClr val="tx2">
              <a:lumMod val="75000"/>
            </a:schemeClr>
          </a:solidFill>
          <a:effectLst/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b="0" i="0" u="none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A3CCB13-968F-473F-BF39-D498BF65FC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effectLst/>
        </p:spPr>
        <p:txBody>
          <a:bodyPr/>
          <a:lstStyle/>
          <a:p>
            <a:r>
              <a:rPr lang="en-US" dirty="0">
                <a:effectLst/>
              </a:rPr>
              <a:t>PFAS Primer and a Simplified Groundwater Pathway </a:t>
            </a:r>
            <a:r>
              <a:rPr lang="en-US" dirty="0" err="1">
                <a:effectLst/>
              </a:rPr>
              <a:t>CSM</a:t>
            </a:r>
            <a:endParaRPr lang="en-US" dirty="0">
              <a:effectLst/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A9794EF0-C90C-4951-AF89-9D3562F25A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Chris Evans</a:t>
            </a:r>
          </a:p>
          <a:p>
            <a:r>
              <a:rPr lang="en-US" sz="1800" i="1" dirty="0"/>
              <a:t>Senior Environmental Hydrogeologist</a:t>
            </a:r>
          </a:p>
          <a:p>
            <a:r>
              <a:rPr lang="en-US" sz="1800" i="1" dirty="0"/>
              <a:t>Maine DEP, Bureau of Remediation and Waste Management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1D1E3-B413-46F3-BE68-6C57EC49C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PFAS Primer – Simplified Groundwater Pathway </a:t>
            </a:r>
            <a:r>
              <a:rPr lang="en-US" dirty="0" err="1"/>
              <a:t>CSM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F3D91-4A3C-4EEA-ABD6-84050C8B8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5776" y="1749679"/>
            <a:ext cx="4763784" cy="2709305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/>
              <a:t>	</a:t>
            </a:r>
            <a:r>
              <a:rPr lang="en-US" sz="3600" b="1" u="sng" dirty="0"/>
              <a:t>Sources</a:t>
            </a:r>
          </a:p>
          <a:p>
            <a:r>
              <a:rPr lang="en-US" sz="3600" b="1" dirty="0"/>
              <a:t>Biosolids in the 1980s to early 2000s</a:t>
            </a:r>
          </a:p>
          <a:p>
            <a:r>
              <a:rPr lang="en-US" sz="3600" b="1" dirty="0"/>
              <a:t>Hilltop Fields</a:t>
            </a:r>
          </a:p>
          <a:p>
            <a:r>
              <a:rPr lang="en-US" sz="3600" b="1" dirty="0"/>
              <a:t>Thin Soils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72DB26-A87C-4619-83A9-5382418E99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276" y="1633590"/>
            <a:ext cx="5102831" cy="382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679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1D1E3-B413-46F3-BE68-6C57EC49C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PFAS Primer – Simplified Groundwater Pathway </a:t>
            </a:r>
            <a:r>
              <a:rPr lang="en-US" dirty="0" err="1"/>
              <a:t>CSM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F3D91-4A3C-4EEA-ABD6-84050C8B8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0022" y="1605841"/>
            <a:ext cx="4763784" cy="3942203"/>
          </a:xfrm>
        </p:spPr>
        <p:txBody>
          <a:bodyPr/>
          <a:lstStyle/>
          <a:p>
            <a:r>
              <a:rPr lang="en-US" b="1" dirty="0"/>
              <a:t>Many Areas on Private Wells</a:t>
            </a:r>
          </a:p>
          <a:p>
            <a:r>
              <a:rPr lang="en-US" b="1" dirty="0"/>
              <a:t>Once in Bedrock Aquifer, Little Attenuation</a:t>
            </a:r>
          </a:p>
          <a:p>
            <a:r>
              <a:rPr lang="en-US" b="1" dirty="0"/>
              <a:t>NE/SW Fracture Control </a:t>
            </a:r>
          </a:p>
          <a:p>
            <a:r>
              <a:rPr lang="en-US" b="1" dirty="0"/>
              <a:t>Potential Surface Water Pathway</a:t>
            </a:r>
          </a:p>
          <a:p>
            <a:endParaRPr lang="en-US" b="1" dirty="0"/>
          </a:p>
          <a:p>
            <a:endParaRPr lang="en-US" sz="4000" b="1" dirty="0"/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43B9E58D-DF03-45F7-9B67-5AEA1286E1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312" y="928992"/>
            <a:ext cx="4295775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503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1D1E3-B413-46F3-BE68-6C57EC49C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27006"/>
            <a:ext cx="10972800" cy="872722"/>
          </a:xfrm>
        </p:spPr>
        <p:txBody>
          <a:bodyPr>
            <a:normAutofit/>
          </a:bodyPr>
          <a:lstStyle/>
          <a:p>
            <a:r>
              <a:rPr lang="en-US" sz="3200" dirty="0"/>
              <a:t>Simplified Groundwater Pathway </a:t>
            </a:r>
            <a:r>
              <a:rPr lang="en-US" sz="3200" dirty="0" err="1"/>
              <a:t>CSM</a:t>
            </a:r>
            <a:r>
              <a:rPr lang="en-US" sz="3200" dirty="0"/>
              <a:t> - Receptors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22424DC-1EA6-4175-A7CE-1AE0352113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651" y="945222"/>
            <a:ext cx="6946645" cy="5367862"/>
          </a:xfrm>
        </p:spPr>
      </p:pic>
    </p:spTree>
    <p:extLst>
      <p:ext uri="{BB962C8B-B14F-4D97-AF65-F5344CB8AC3E}">
        <p14:creationId xmlns:p14="http://schemas.microsoft.com/office/powerpoint/2010/main" val="2803177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1D1E3-B413-46F3-BE68-6C57EC49C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94133"/>
            <a:ext cx="5657637" cy="1642891"/>
          </a:xfrm>
        </p:spPr>
        <p:txBody>
          <a:bodyPr>
            <a:normAutofit fontScale="90000"/>
          </a:bodyPr>
          <a:lstStyle/>
          <a:p>
            <a:r>
              <a:rPr lang="en-US" dirty="0"/>
              <a:t>Simplified Groundwater Pathway </a:t>
            </a:r>
            <a:r>
              <a:rPr lang="en-US" dirty="0" err="1"/>
              <a:t>CSM</a:t>
            </a:r>
            <a:r>
              <a:rPr lang="en-US" dirty="0"/>
              <a:t> - Receptors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D2D4A2-5E60-4B13-969B-8626158773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788" y="0"/>
            <a:ext cx="4844613" cy="6269499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B87E82-95CD-4493-9A07-7C7A652869BF}"/>
              </a:ext>
            </a:extLst>
          </p:cNvPr>
          <p:cNvSpPr txBox="1"/>
          <p:nvPr/>
        </p:nvSpPr>
        <p:spPr>
          <a:xfrm>
            <a:off x="359247" y="2599361"/>
            <a:ext cx="637854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>
                <a:solidFill>
                  <a:schemeClr val="tx2">
                    <a:lumMod val="75000"/>
                  </a:schemeClr>
                </a:solidFill>
              </a:rPr>
              <a:t>Other Factors: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River and Smaller Drainages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Public Water: Extent and Locations</a:t>
            </a:r>
          </a:p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 Not Connected</a:t>
            </a:r>
          </a:p>
        </p:txBody>
      </p:sp>
    </p:spTree>
    <p:extLst>
      <p:ext uri="{BB962C8B-B14F-4D97-AF65-F5344CB8AC3E}">
        <p14:creationId xmlns:p14="http://schemas.microsoft.com/office/powerpoint/2010/main" val="1417838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B00BF3-4A31-4AB7-9BED-FCFE39179F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Chris Evans</a:t>
            </a:r>
          </a:p>
          <a:p>
            <a:pPr marL="0" indent="0" algn="ctr">
              <a:buNone/>
            </a:pPr>
            <a:r>
              <a:rPr lang="en-US" sz="2000" dirty="0"/>
              <a:t>Gordon.c.evans@maine.gov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05E342-4C0E-4C55-B9D4-3ACB001EA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8541" y="1417638"/>
            <a:ext cx="7980609" cy="41253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A1D1E3-B413-46F3-BE68-6C57EC49C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PFAS Primer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F3D91-4A3C-4EEA-ABD6-84050C8B8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09894"/>
            <a:ext cx="4013771" cy="5147068"/>
          </a:xfrm>
        </p:spPr>
        <p:txBody>
          <a:bodyPr/>
          <a:lstStyle/>
          <a:p>
            <a:r>
              <a:rPr lang="en-US" b="1" dirty="0"/>
              <a:t>PFAS  - Per- and Polyfluoroalkyl Substances</a:t>
            </a:r>
          </a:p>
          <a:p>
            <a:r>
              <a:rPr lang="en-US" b="1" dirty="0"/>
              <a:t>Class of Compounds – at least 3,000 </a:t>
            </a:r>
          </a:p>
          <a:p>
            <a:r>
              <a:rPr lang="en-US" b="1" dirty="0"/>
              <a:t>All Anthropogenic – no naturally occurring PFAS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10C8E4-CD78-42F4-B047-308E95747A9D}"/>
              </a:ext>
            </a:extLst>
          </p:cNvPr>
          <p:cNvSpPr/>
          <p:nvPr/>
        </p:nvSpPr>
        <p:spPr>
          <a:xfrm>
            <a:off x="9418410" y="5624666"/>
            <a:ext cx="2163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Suthersan</a:t>
            </a:r>
            <a:r>
              <a:rPr lang="en-US" dirty="0"/>
              <a:t> et al. 2016</a:t>
            </a:r>
          </a:p>
        </p:txBody>
      </p:sp>
    </p:spTree>
    <p:extLst>
      <p:ext uri="{BB962C8B-B14F-4D97-AF65-F5344CB8AC3E}">
        <p14:creationId xmlns:p14="http://schemas.microsoft.com/office/powerpoint/2010/main" val="678181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645DC-17CA-4838-B94F-89E1762E7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91133"/>
          </a:xfrm>
        </p:spPr>
        <p:txBody>
          <a:bodyPr>
            <a:normAutofit fontScale="90000"/>
          </a:bodyPr>
          <a:lstStyle/>
          <a:p>
            <a:r>
              <a:rPr lang="en-US" dirty="0"/>
              <a:t>PFAS Primer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9362AFA-3AF1-46D2-9A99-E9A299E1B9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2364" y="788616"/>
            <a:ext cx="7935353" cy="50805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4052ED-9499-45F1-9850-E8E7A4E2D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179" y="5785440"/>
            <a:ext cx="2773920" cy="28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957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1D1E3-B413-46F3-BE68-6C57EC49C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PFAS Primer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383463-0753-48CE-A455-BA5DB1E2C1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478" t="56799" r="12719" b="25518"/>
          <a:stretch/>
        </p:blipFill>
        <p:spPr>
          <a:xfrm>
            <a:off x="8164530" y="1127152"/>
            <a:ext cx="3727000" cy="19566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D40502-075F-43BE-873A-835D565C42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000" t="36450" r="7500" b="33741"/>
          <a:stretch/>
        </p:blipFill>
        <p:spPr>
          <a:xfrm>
            <a:off x="4695877" y="1294205"/>
            <a:ext cx="3468653" cy="19566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AAB4EE-BA0A-43F3-8DB9-E85FC99584FC}"/>
              </a:ext>
            </a:extLst>
          </p:cNvPr>
          <p:cNvSpPr txBox="1"/>
          <p:nvPr/>
        </p:nvSpPr>
        <p:spPr>
          <a:xfrm>
            <a:off x="806884" y="1305271"/>
            <a:ext cx="393977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Stable, C-F bond strength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Low volatility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High molecular weight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077819-1F1D-47EA-811D-EDC05C945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2691" y="3250881"/>
            <a:ext cx="5340635" cy="26550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5C0326E-AC6A-4CFC-A75C-9B068AAFD511}"/>
              </a:ext>
            </a:extLst>
          </p:cNvPr>
          <p:cNvSpPr txBox="1"/>
          <p:nvPr/>
        </p:nvSpPr>
        <p:spPr>
          <a:xfrm>
            <a:off x="7240049" y="5905940"/>
            <a:ext cx="30732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Figure by D. Adamson, 2021, used with permission</a:t>
            </a:r>
          </a:p>
        </p:txBody>
      </p:sp>
    </p:spTree>
    <p:extLst>
      <p:ext uri="{BB962C8B-B14F-4D97-AF65-F5344CB8AC3E}">
        <p14:creationId xmlns:p14="http://schemas.microsoft.com/office/powerpoint/2010/main" val="2773131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1D1E3-B413-46F3-BE68-6C57EC49C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PFAS Primer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F3D91-4A3C-4EEA-ABD6-84050C8B8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146026"/>
            <a:ext cx="4897348" cy="3960230"/>
          </a:xfrm>
        </p:spPr>
        <p:txBody>
          <a:bodyPr/>
          <a:lstStyle/>
          <a:p>
            <a:r>
              <a:rPr lang="en-US" sz="4000" b="1" dirty="0"/>
              <a:t>Better Living Through Chemistry</a:t>
            </a:r>
          </a:p>
          <a:p>
            <a:r>
              <a:rPr lang="en-US" sz="2800" b="1" dirty="0"/>
              <a:t>Oil and water resistant</a:t>
            </a:r>
          </a:p>
          <a:p>
            <a:r>
              <a:rPr lang="en-US" sz="2800" b="1" dirty="0"/>
              <a:t>Thermal and chemical stability (forever chemicals..)</a:t>
            </a:r>
          </a:p>
          <a:p>
            <a:r>
              <a:rPr lang="en-US" sz="2800" b="1" dirty="0"/>
              <a:t>Stain resistant</a:t>
            </a:r>
          </a:p>
          <a:p>
            <a:r>
              <a:rPr lang="en-US" sz="2800" b="1" dirty="0"/>
              <a:t>Friction reduction</a:t>
            </a:r>
          </a:p>
          <a:p>
            <a:endParaRPr lang="en-US" sz="2800" b="1" dirty="0"/>
          </a:p>
          <a:p>
            <a:pPr marL="0" indent="0">
              <a:buNone/>
            </a:pPr>
            <a:endParaRPr lang="en-US" sz="4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A19603-FC88-4DA4-9DD9-FB4F83B8E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98381" y="853233"/>
            <a:ext cx="2611633" cy="1958725"/>
          </a:xfrm>
          <a:prstGeom prst="rect">
            <a:avLst/>
          </a:prstGeom>
        </p:spPr>
      </p:pic>
      <p:pic>
        <p:nvPicPr>
          <p:cNvPr id="8" name="Picture 7" descr="Happy woman in rain">
            <a:extLst>
              <a:ext uri="{FF2B5EF4-FFF2-40B4-BE49-F238E27FC236}">
                <a16:creationId xmlns:a16="http://schemas.microsoft.com/office/drawing/2014/main" id="{2AE02531-AFDD-43D7-9153-3F6B2F69A7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011" y="3705645"/>
            <a:ext cx="3353630" cy="2235207"/>
          </a:xfrm>
          <a:prstGeom prst="rect">
            <a:avLst/>
          </a:prstGeom>
        </p:spPr>
      </p:pic>
      <p:pic>
        <p:nvPicPr>
          <p:cNvPr id="10" name="Picture 9" descr="Fresh camembert bread and rose">
            <a:extLst>
              <a:ext uri="{FF2B5EF4-FFF2-40B4-BE49-F238E27FC236}">
                <a16:creationId xmlns:a16="http://schemas.microsoft.com/office/drawing/2014/main" id="{9E095007-E0C7-4628-B0DB-56765FF7F4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904" y="1417638"/>
            <a:ext cx="3353629" cy="223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968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E7C31-B88D-4CE9-88D8-B10661E5F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68535"/>
          </a:xfrm>
        </p:spPr>
        <p:txBody>
          <a:bodyPr/>
          <a:lstStyle/>
          <a:p>
            <a:r>
              <a:rPr lang="en-US" dirty="0"/>
              <a:t>PFAS Primer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C233A-62FA-4AA2-B55C-385CB6327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84444"/>
            <a:ext cx="6787793" cy="50600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     </a:t>
            </a:r>
            <a:r>
              <a:rPr lang="en-US" b="1" u="sng" dirty="0"/>
              <a:t>Environmental Release Sources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AAA863-889A-4A54-A295-756B559681DA}"/>
              </a:ext>
            </a:extLst>
          </p:cNvPr>
          <p:cNvSpPr txBox="1"/>
          <p:nvPr/>
        </p:nvSpPr>
        <p:spPr>
          <a:xfrm>
            <a:off x="1262107" y="2079617"/>
            <a:ext cx="6633932" cy="2074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800" b="1" dirty="0">
                <a:solidFill>
                  <a:srgbClr val="1F497D">
                    <a:lumMod val="75000"/>
                  </a:srgbClr>
                </a:solidFill>
              </a:rPr>
              <a:t>Fire Suppression and Training (</a:t>
            </a:r>
            <a:r>
              <a:rPr lang="en-US" sz="2800" b="1" dirty="0" err="1">
                <a:solidFill>
                  <a:srgbClr val="1F497D">
                    <a:lumMod val="75000"/>
                  </a:srgbClr>
                </a:solidFill>
              </a:rPr>
              <a:t>AFFF</a:t>
            </a:r>
            <a:r>
              <a:rPr lang="en-US" sz="2800" b="1" dirty="0">
                <a:solidFill>
                  <a:srgbClr val="1F497D">
                    <a:lumMod val="75000"/>
                  </a:srgbClr>
                </a:solidFill>
              </a:rPr>
              <a:t>)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800" b="1" dirty="0">
                <a:solidFill>
                  <a:srgbClr val="1F497D">
                    <a:lumMod val="75000"/>
                  </a:srgbClr>
                </a:solidFill>
              </a:rPr>
              <a:t>Commercial - Industrial 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800" b="1" dirty="0">
                <a:solidFill>
                  <a:srgbClr val="1F497D">
                    <a:lumMod val="75000"/>
                  </a:srgbClr>
                </a:solidFill>
              </a:rPr>
              <a:t>Secondary Sources Like Biosolids/Sludge,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1F497D">
                    <a:lumMod val="75000"/>
                  </a:srgbClr>
                </a:solidFill>
              </a:rPr>
              <a:t>    Landfills, Leachate</a:t>
            </a:r>
          </a:p>
        </p:txBody>
      </p:sp>
      <p:pic>
        <p:nvPicPr>
          <p:cNvPr id="7" name="Picture 6" descr="Thermal power station">
            <a:extLst>
              <a:ext uri="{FF2B5EF4-FFF2-40B4-BE49-F238E27FC236}">
                <a16:creationId xmlns:a16="http://schemas.microsoft.com/office/drawing/2014/main" id="{FD0C9451-69A1-4C2F-A307-BBA2C03F5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545" y="758905"/>
            <a:ext cx="3145940" cy="23579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81D05B-5A7E-49A2-8609-36ECE688D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5640" y="3741177"/>
            <a:ext cx="2571750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137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E7C31-B88D-4CE9-88D8-B10661E5F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68535"/>
          </a:xfrm>
        </p:spPr>
        <p:txBody>
          <a:bodyPr/>
          <a:lstStyle/>
          <a:p>
            <a:r>
              <a:rPr lang="en-US" dirty="0"/>
              <a:t>PFAS Primer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1F5EF31-12E5-4C01-9D08-7ED5441015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135" r="1135" b="11803"/>
          <a:stretch/>
        </p:blipFill>
        <p:spPr>
          <a:xfrm>
            <a:off x="287930" y="1073935"/>
            <a:ext cx="11616140" cy="42843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9B0AC5-4263-4B81-BDD7-DED0E1BDC9F3}"/>
              </a:ext>
            </a:extLst>
          </p:cNvPr>
          <p:cNvSpPr txBox="1"/>
          <p:nvPr/>
        </p:nvSpPr>
        <p:spPr>
          <a:xfrm>
            <a:off x="8777429" y="5758665"/>
            <a:ext cx="29738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Figure by L. Trozzolo, 2020 Used with permission</a:t>
            </a:r>
          </a:p>
        </p:txBody>
      </p:sp>
    </p:spTree>
    <p:extLst>
      <p:ext uri="{BB962C8B-B14F-4D97-AF65-F5344CB8AC3E}">
        <p14:creationId xmlns:p14="http://schemas.microsoft.com/office/powerpoint/2010/main" val="1668925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400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cap="none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Why Are We looking Now?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150634" y="1180956"/>
            <a:ext cx="8041330" cy="5034909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2009 Provisional Advisories :  </a:t>
            </a:r>
            <a:r>
              <a:rPr lang="en-US" sz="20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PFOS</a:t>
            </a:r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 200 ng/L (ppt), 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				      PFOA 400 ng/L (ppt)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2013 USEPA UCMR3 testing of public water supplies &gt;10,000 customers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2016 Updated and Final:  Issued Lifetime Drinking Water Health Advisory </a:t>
            </a:r>
            <a:r>
              <a:rPr lang="en-US" sz="20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PFOS</a:t>
            </a:r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 + PFOA = 70 ng/L (ppt)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2018 Chapter 418 Criteria For Land Applied Residuals: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	PFOA = .0025 mg/kg  (2.5 ppb)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	</a:t>
            </a:r>
            <a:r>
              <a:rPr lang="en-US" sz="20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PFOS</a:t>
            </a:r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 = .0052 mg/kg  (5.2 ppb)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	</a:t>
            </a:r>
            <a:r>
              <a:rPr lang="en-US" sz="20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PFBS</a:t>
            </a:r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  = 1.9 mg/kg  (1900 ppb)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2021 LD129 Establishes an Interim Drinking Water Standard of </a:t>
            </a:r>
            <a:r>
              <a:rPr lang="en-US" sz="2400" b="1" dirty="0">
                <a:solidFill>
                  <a:schemeClr val="tx1"/>
                </a:solidFill>
                <a:cs typeface="Times New Roman" panose="02020603050405020304" pitchFamily="18" charset="0"/>
              </a:rPr>
              <a:t>20 ppt</a:t>
            </a:r>
            <a:r>
              <a:rPr 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 for the Sum of 6 PFAS in Maine for Public water Supplies:</a:t>
            </a:r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	PFOA, </a:t>
            </a:r>
            <a:r>
              <a:rPr lang="en-US" sz="20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PFOS</a:t>
            </a:r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PFDA</a:t>
            </a:r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PFNA</a:t>
            </a:r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PFHxS</a:t>
            </a:r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 and </a:t>
            </a:r>
            <a:r>
              <a:rPr lang="en-US" sz="20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PFHpA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01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1D1E3-B413-46F3-BE68-6C57EC49C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Test?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F3D91-4A3C-4EEA-ABD6-84050C8B8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46026"/>
            <a:ext cx="10757966" cy="1469448"/>
          </a:xfrm>
        </p:spPr>
        <p:txBody>
          <a:bodyPr/>
          <a:lstStyle/>
          <a:p>
            <a:r>
              <a:rPr lang="en-US" sz="3600" b="1" dirty="0"/>
              <a:t>Current Test Methods Generally Report 14 to 28 PFAS Depending on Laboratory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E232EC-AECF-4B15-90BD-F4D12A1B7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7942" y="3772016"/>
            <a:ext cx="4387822" cy="20149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18B7AE-BC0E-42E1-8534-F0BBD8727F6B}"/>
              </a:ext>
            </a:extLst>
          </p:cNvPr>
          <p:cNvSpPr txBox="1"/>
          <p:nvPr/>
        </p:nvSpPr>
        <p:spPr>
          <a:xfrm>
            <a:off x="708918" y="2643728"/>
            <a:ext cx="641107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>
                    <a:lumMod val="75000"/>
                  </a:schemeClr>
                </a:solidFill>
              </a:rPr>
              <a:t>EPA Methods (527.1 and 533) are available for drinking water,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</a:rPr>
              <a:t>MEDEP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</a:rPr>
              <a:t> using modified isotope dilution methods except at public water supplies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265270"/>
      </p:ext>
    </p:extLst>
  </p:cSld>
  <p:clrMapOvr>
    <a:masterClrMapping/>
  </p:clrMapOvr>
</p:sld>
</file>

<file path=ppt/theme/theme1.xml><?xml version="1.0" encoding="utf-8"?>
<a:theme xmlns:a="http://schemas.openxmlformats.org/drawingml/2006/main" name="1_ME DEP PPP-white background Style (2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-PPTtemplate-widescreen" id="{EAC37D97-8DB6-4FE0-8F3E-C759CDADF254}" vid="{089E0E79-E0D7-4601-9909-88910BD34B01}"/>
    </a:ext>
  </a:extLst>
</a:theme>
</file>

<file path=ppt/theme/theme2.xml><?xml version="1.0" encoding="utf-8"?>
<a:theme xmlns:a="http://schemas.openxmlformats.org/drawingml/2006/main" name="ME DEP PPP-white background Style (2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 power point template 2018" id="{6D61CFB1-93A0-4D85-A7C2-FDFBB5A10F70}" vid="{232862FD-5C40-4D60-AA1A-54CB28C70C63}"/>
    </a:ext>
  </a:extLst>
</a:theme>
</file>

<file path=ppt/theme/theme3.xml><?xml version="1.0" encoding="utf-8"?>
<a:theme xmlns:a="http://schemas.openxmlformats.org/drawingml/2006/main" name="2_ME DEP PPP-white background Style (2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-PPTtemplate-widescreen" id="{EAC37D97-8DB6-4FE0-8F3E-C759CDADF254}" vid="{4461FFA0-A76F-4FAE-A4A3-50ACC33C7540}"/>
    </a:ext>
  </a:extLst>
</a:theme>
</file>

<file path=ppt/theme/theme4.xml><?xml version="1.0" encoding="utf-8"?>
<a:theme xmlns:a="http://schemas.openxmlformats.org/drawingml/2006/main" name="3_ME DEP PPP-white background Style (2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 power point template 2018.potx" id="{DCDA42C4-06C1-4E35-AC4D-1F561DDA426C}" vid="{0B0FDF93-0F32-4B75-86A7-B69CC3FBBE85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</TotalTime>
  <Words>733</Words>
  <Application>Microsoft Office PowerPoint</Application>
  <PresentationFormat>Widescreen</PresentationFormat>
  <Paragraphs>80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Arial Narrow</vt:lpstr>
      <vt:lpstr>Calibri</vt:lpstr>
      <vt:lpstr>Times New Roman</vt:lpstr>
      <vt:lpstr>Wingdings</vt:lpstr>
      <vt:lpstr>1_ME DEP PPP-white background Style (2)</vt:lpstr>
      <vt:lpstr>ME DEP PPP-white background Style (2)</vt:lpstr>
      <vt:lpstr>2_ME DEP PPP-white background Style (2)</vt:lpstr>
      <vt:lpstr>3_ME DEP PPP-white background Style (2)</vt:lpstr>
      <vt:lpstr>PFAS Primer and a Simplified Groundwater Pathway CSM</vt:lpstr>
      <vt:lpstr>PFAS Primer </vt:lpstr>
      <vt:lpstr>PFAS Primer </vt:lpstr>
      <vt:lpstr>PFAS Primer </vt:lpstr>
      <vt:lpstr>PFAS Primer </vt:lpstr>
      <vt:lpstr>PFAS Primer </vt:lpstr>
      <vt:lpstr>PFAS Primer </vt:lpstr>
      <vt:lpstr>Why Are We looking Now?</vt:lpstr>
      <vt:lpstr>How Do We Test? </vt:lpstr>
      <vt:lpstr>PFAS Primer – Simplified Groundwater Pathway CSM</vt:lpstr>
      <vt:lpstr>PFAS Primer – Simplified Groundwater Pathway CSM</vt:lpstr>
      <vt:lpstr>Simplified Groundwater Pathway CSM - Receptors</vt:lpstr>
      <vt:lpstr>Simplified Groundwater Pathway CSM - Receptors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PFAS 101 and a Bird’s Eye View of the Central Maine Sites</dc:title>
  <dc:creator>Evans, Chris</dc:creator>
  <cp:lastModifiedBy>Evans, Chris</cp:lastModifiedBy>
  <cp:revision>20</cp:revision>
  <dcterms:created xsi:type="dcterms:W3CDTF">2021-09-09T17:06:12Z</dcterms:created>
  <dcterms:modified xsi:type="dcterms:W3CDTF">2021-09-20T20:14:15Z</dcterms:modified>
</cp:coreProperties>
</file>