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2" r:id="rId3"/>
    <p:sldId id="257" r:id="rId4"/>
    <p:sldId id="273" r:id="rId5"/>
    <p:sldId id="271" r:id="rId6"/>
    <p:sldId id="274" r:id="rId7"/>
    <p:sldId id="275" r:id="rId8"/>
    <p:sldId id="283" r:id="rId9"/>
    <p:sldId id="261" r:id="rId10"/>
    <p:sldId id="288" r:id="rId11"/>
    <p:sldId id="266" r:id="rId12"/>
    <p:sldId id="284" r:id="rId13"/>
    <p:sldId id="278" r:id="rId14"/>
    <p:sldId id="258" r:id="rId15"/>
    <p:sldId id="285" r:id="rId16"/>
    <p:sldId id="286" r:id="rId17"/>
    <p:sldId id="287" r:id="rId18"/>
    <p:sldId id="276" r:id="rId19"/>
    <p:sldId id="279" r:id="rId20"/>
    <p:sldId id="280" r:id="rId21"/>
    <p:sldId id="281" r:id="rId22"/>
    <p:sldId id="282" r:id="rId23"/>
    <p:sldId id="262" r:id="rId24"/>
    <p:sldId id="259" r:id="rId25"/>
    <p:sldId id="260" r:id="rId26"/>
    <p:sldId id="263" r:id="rId27"/>
    <p:sldId id="267"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061"/>
    <a:srgbClr val="5CC47C"/>
    <a:srgbClr val="66FF99"/>
    <a:srgbClr val="4EB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71" autoAdjust="0"/>
  </p:normalViewPr>
  <p:slideViewPr>
    <p:cSldViewPr>
      <p:cViewPr varScale="1">
        <p:scale>
          <a:sx n="105" d="100"/>
          <a:sy n="105" d="100"/>
        </p:scale>
        <p:origin x="72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6EA87-491A-4ADF-9E42-4E887E9A6D6D}" type="datetimeFigureOut">
              <a:rPr lang="en-US" smtClean="0"/>
              <a:t>3/2/2022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86B44-9F3C-4703-8A16-77A994477D98}" type="slidenum">
              <a:rPr lang="en-US" smtClean="0"/>
              <a:t>‹#›</a:t>
            </a:fld>
            <a:endParaRPr lang="en-US"/>
          </a:p>
        </p:txBody>
      </p:sp>
    </p:spTree>
    <p:extLst>
      <p:ext uri="{BB962C8B-B14F-4D97-AF65-F5344CB8AC3E}">
        <p14:creationId xmlns:p14="http://schemas.microsoft.com/office/powerpoint/2010/main" val="287915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27</a:t>
            </a:fld>
            <a:endParaRPr lang="en-US"/>
          </a:p>
        </p:txBody>
      </p:sp>
    </p:spTree>
    <p:extLst>
      <p:ext uri="{BB962C8B-B14F-4D97-AF65-F5344CB8AC3E}">
        <p14:creationId xmlns:p14="http://schemas.microsoft.com/office/powerpoint/2010/main" val="3542949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0"/>
            <a:ext cx="4953000" cy="1927225"/>
          </a:xfrm>
        </p:spPr>
        <p:txBody>
          <a:bodyPr/>
          <a:lstStyle>
            <a:lvl1pPr algn="r">
              <a:defRPr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544084" y="3733800"/>
            <a:ext cx="4914115" cy="1752600"/>
          </a:xfrm>
        </p:spPr>
        <p:txBody>
          <a:bodyPr/>
          <a:lstStyle>
            <a:lvl1pPr marL="0" indent="0" algn="r">
              <a:spcBef>
                <a:spcPts val="0"/>
              </a:spcBef>
              <a:spcAft>
                <a:spcPts val="600"/>
              </a:spcAft>
              <a:buNone/>
              <a:defRPr sz="2400" baseline="0">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Staff Name </a:t>
            </a:r>
            <a:br>
              <a:rPr lang="en-US" dirty="0"/>
            </a:br>
            <a:r>
              <a:rPr lang="en-US" dirty="0"/>
              <a:t>Title/Program </a:t>
            </a: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56084"/>
            <a:ext cx="255428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47" y="6019800"/>
            <a:ext cx="9169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6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1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274638"/>
            <a:ext cx="8229600" cy="1143000"/>
          </a:xfrm>
        </p:spPr>
        <p:txBody>
          <a:bodyPr/>
          <a:lstStyle>
            <a:lvl1pPr>
              <a:defRPr sz="4000" b="1">
                <a:effectLst/>
              </a:defRPr>
            </a:lvl1p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502C29-6255-4BF1-8853-6D87703BED30}" type="slidenum">
              <a:rPr lang="en-US" smtClean="0"/>
              <a:pPr>
                <a:defRPr/>
              </a:pPr>
              <a:t>‹#›</a:t>
            </a:fld>
            <a:endParaRPr lang="en-US"/>
          </a:p>
        </p:txBody>
      </p:sp>
    </p:spTree>
    <p:extLst>
      <p:ext uri="{BB962C8B-B14F-4D97-AF65-F5344CB8AC3E}">
        <p14:creationId xmlns:p14="http://schemas.microsoft.com/office/powerpoint/2010/main" val="14684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AE16-8148-488F-A616-A7A63E8E3B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F31E83-018A-4176-B8FA-E38A27214EFC}"/>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CAAE820E-0ACB-41F4-9438-151F3A74FC3B}"/>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14989977-31E0-444C-8C8A-7D11C8D5F6D7}"/>
              </a:ext>
            </a:extLst>
          </p:cNvPr>
          <p:cNvSpPr>
            <a:spLocks noGrp="1"/>
          </p:cNvSpPr>
          <p:nvPr>
            <p:ph type="sldNum" sz="quarter" idx="12"/>
          </p:nvPr>
        </p:nvSpPr>
        <p:spPr/>
        <p:txBody>
          <a:bodyPr/>
          <a:lstStyle/>
          <a:p>
            <a:pPr>
              <a:defRPr/>
            </a:pPr>
            <a:fld id="{8F502C29-6255-4BF1-8853-6D87703BED30}" type="slidenum">
              <a:rPr lang="en-US" smtClean="0"/>
              <a:pPr>
                <a:defRPr/>
              </a:pPr>
              <a:t>‹#›</a:t>
            </a:fld>
            <a:endParaRPr lang="en-US"/>
          </a:p>
        </p:txBody>
      </p:sp>
      <p:sp>
        <p:nvSpPr>
          <p:cNvPr id="7" name="Content Placeholder 6">
            <a:extLst>
              <a:ext uri="{FF2B5EF4-FFF2-40B4-BE49-F238E27FC236}">
                <a16:creationId xmlns:a16="http://schemas.microsoft.com/office/drawing/2014/main" id="{3DE85C63-5A7F-40DA-A669-474DC9BD6241}"/>
              </a:ext>
            </a:extLst>
          </p:cNvPr>
          <p:cNvSpPr>
            <a:spLocks noGrp="1"/>
          </p:cNvSpPr>
          <p:nvPr>
            <p:ph sz="quarter" idx="13"/>
          </p:nvPr>
        </p:nvSpPr>
        <p:spPr>
          <a:xfrm>
            <a:off x="457200" y="1600200"/>
            <a:ext cx="4038601"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2DC03EE3-125D-4293-9980-FEBB1B729E93}"/>
              </a:ext>
            </a:extLst>
          </p:cNvPr>
          <p:cNvSpPr>
            <a:spLocks noGrp="1"/>
          </p:cNvSpPr>
          <p:nvPr>
            <p:ph sz="quarter" idx="14"/>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92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4ED6-EDEC-4A91-8E7E-FCA2186923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9ACF35-B23E-4FAE-9059-1E6F343C6DCA}"/>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956D1584-0B1F-4047-8829-4F31D6C97333}"/>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C0C3173-0FB2-47E1-BDAB-214B4D5A1840}"/>
              </a:ext>
            </a:extLst>
          </p:cNvPr>
          <p:cNvSpPr>
            <a:spLocks noGrp="1"/>
          </p:cNvSpPr>
          <p:nvPr>
            <p:ph type="sldNum" sz="quarter" idx="12"/>
          </p:nvPr>
        </p:nvSpPr>
        <p:spPr/>
        <p:txBody>
          <a:bodyPr/>
          <a:lstStyle/>
          <a:p>
            <a:pPr>
              <a:defRPr/>
            </a:pPr>
            <a:fld id="{8F502C29-6255-4BF1-8853-6D87703BED30}" type="slidenum">
              <a:rPr lang="en-US" smtClean="0"/>
              <a:pPr>
                <a:defRPr/>
              </a:pPr>
              <a:t>‹#›</a:t>
            </a:fld>
            <a:endParaRPr lang="en-US"/>
          </a:p>
        </p:txBody>
      </p:sp>
      <p:sp>
        <p:nvSpPr>
          <p:cNvPr id="7" name="Content Placeholder 6">
            <a:extLst>
              <a:ext uri="{FF2B5EF4-FFF2-40B4-BE49-F238E27FC236}">
                <a16:creationId xmlns:a16="http://schemas.microsoft.com/office/drawing/2014/main" id="{6B3B6BFF-35A4-4108-9016-0FD09A1F571D}"/>
              </a:ext>
            </a:extLst>
          </p:cNvPr>
          <p:cNvSpPr>
            <a:spLocks noGrp="1"/>
          </p:cNvSpPr>
          <p:nvPr>
            <p:ph sz="quarter" idx="13"/>
          </p:nvPr>
        </p:nvSpPr>
        <p:spPr>
          <a:xfrm>
            <a:off x="457200" y="1676400"/>
            <a:ext cx="8229600" cy="187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3C9BB520-939F-43E0-91AE-3D957565E184}"/>
              </a:ext>
            </a:extLst>
          </p:cNvPr>
          <p:cNvSpPr>
            <a:spLocks noGrp="1"/>
          </p:cNvSpPr>
          <p:nvPr>
            <p:ph sz="quarter" idx="14"/>
          </p:nvPr>
        </p:nvSpPr>
        <p:spPr>
          <a:xfrm>
            <a:off x="457200" y="3810000"/>
            <a:ext cx="8229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7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7D84-D7EB-4786-BB9A-1A44C84EBE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8953C3-C4EE-448C-B3B8-45475EF1914B}"/>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3FD58A31-EE78-45CA-819A-44C6C2C844C1}"/>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25CA790-1B79-4D2F-942A-8128C78613BA}"/>
              </a:ext>
            </a:extLst>
          </p:cNvPr>
          <p:cNvSpPr>
            <a:spLocks noGrp="1"/>
          </p:cNvSpPr>
          <p:nvPr>
            <p:ph type="sldNum" sz="quarter" idx="12"/>
          </p:nvPr>
        </p:nvSpPr>
        <p:spPr/>
        <p:txBody>
          <a:bodyPr/>
          <a:lstStyle/>
          <a:p>
            <a:pPr>
              <a:defRPr/>
            </a:pPr>
            <a:fld id="{8F502C29-6255-4BF1-8853-6D87703BED30}" type="slidenum">
              <a:rPr lang="en-US" smtClean="0"/>
              <a:pPr>
                <a:defRPr/>
              </a:pPr>
              <a:t>‹#›</a:t>
            </a:fld>
            <a:endParaRPr lang="en-US"/>
          </a:p>
        </p:txBody>
      </p:sp>
    </p:spTree>
    <p:extLst>
      <p:ext uri="{BB962C8B-B14F-4D97-AF65-F5344CB8AC3E}">
        <p14:creationId xmlns:p14="http://schemas.microsoft.com/office/powerpoint/2010/main" val="209702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D7E75-82E5-4227-A723-7DC309C4A2C1}" type="slidenum">
              <a:rPr lang="en-US"/>
              <a:pPr>
                <a:defRPr/>
              </a:pPr>
              <a:t>‹#›</a:t>
            </a:fld>
            <a:endParaRPr lang="en-US"/>
          </a:p>
        </p:txBody>
      </p:sp>
      <p:pic>
        <p:nvPicPr>
          <p:cNvPr id="8" name="Picture Placeholder 1"/>
          <p:cNvPicPr>
            <a:picLocks noChangeAspect="1"/>
          </p:cNvPicPr>
          <p:nvPr userDrawn="1"/>
        </p:nvPicPr>
        <p:blipFill>
          <a:blip r:embed="rId2">
            <a:extLst>
              <a:ext uri="{28A0092B-C50C-407E-A947-70E740481C1C}">
                <a14:useLocalDpi xmlns:a14="http://schemas.microsoft.com/office/drawing/2010/main" val="0"/>
              </a:ext>
            </a:extLst>
          </a:blip>
          <a:srcRect l="-5875" t="-1201" r="-455" b="-697"/>
          <a:stretch>
            <a:fillRect/>
          </a:stretch>
        </p:blipFill>
        <p:spPr bwMode="auto">
          <a:xfrm>
            <a:off x="3159125" y="762000"/>
            <a:ext cx="28257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3789362" y="3593861"/>
            <a:ext cx="1565275" cy="400110"/>
          </a:xfrm>
          <a:prstGeom prst="rect">
            <a:avLst/>
          </a:prstGeom>
          <a:noFill/>
        </p:spPr>
        <p:txBody>
          <a:bodyPr wrap="square" rtlCol="0">
            <a:spAutoFit/>
          </a:bodyPr>
          <a:lstStyle/>
          <a:p>
            <a:pPr algn="ctr"/>
            <a:r>
              <a:rPr lang="en-US" sz="2000" dirty="0">
                <a:solidFill>
                  <a:srgbClr val="254061"/>
                </a:solidFill>
                <a:latin typeface="Arial" panose="020B0604020202020204" pitchFamily="34" charset="0"/>
                <a:cs typeface="Arial" panose="020B0604020202020204" pitchFamily="34" charset="0"/>
              </a:rPr>
              <a:t>Contact:</a:t>
            </a:r>
          </a:p>
        </p:txBody>
      </p:sp>
      <p:sp>
        <p:nvSpPr>
          <p:cNvPr id="10" name="Rectangle 9"/>
          <p:cNvSpPr/>
          <p:nvPr userDrawn="1"/>
        </p:nvSpPr>
        <p:spPr>
          <a:xfrm>
            <a:off x="3374684" y="5494099"/>
            <a:ext cx="2394630" cy="369332"/>
          </a:xfrm>
          <a:prstGeom prst="rect">
            <a:avLst/>
          </a:prstGeom>
        </p:spPr>
        <p:txBody>
          <a:bodyPr wrap="none">
            <a:spAutoFit/>
          </a:bodyPr>
          <a:lstStyle/>
          <a:p>
            <a:pPr lvl="0"/>
            <a:r>
              <a:rPr kumimoji="0" lang="en-US" sz="1800" b="1" i="1" u="none" strike="noStrike" kern="1200" cap="none" spc="0" normalizeH="0" baseline="0" noProof="0" dirty="0">
                <a:ln>
                  <a:noFill/>
                </a:ln>
                <a:solidFill>
                  <a:srgbClr val="4F81BD">
                    <a:lumMod val="50000"/>
                  </a:srgbClr>
                </a:solidFill>
                <a:effectLst/>
                <a:uLnTx/>
                <a:uFillTx/>
                <a:latin typeface="Arial" pitchFamily="34" charset="0"/>
                <a:ea typeface="+mn-ea"/>
                <a:cs typeface="Arial" pitchFamily="34" charset="0"/>
              </a:rPr>
              <a:t>www.maine.gov/dep</a:t>
            </a:r>
            <a:endParaRPr lang="en-US" dirty="0"/>
          </a:p>
        </p:txBody>
      </p:sp>
      <p:sp>
        <p:nvSpPr>
          <p:cNvPr id="11" name="Text Placeholder 10"/>
          <p:cNvSpPr>
            <a:spLocks noGrp="1"/>
          </p:cNvSpPr>
          <p:nvPr>
            <p:ph type="body" sz="quarter" idx="13"/>
          </p:nvPr>
        </p:nvSpPr>
        <p:spPr>
          <a:xfrm>
            <a:off x="2432137" y="4172535"/>
            <a:ext cx="4267200" cy="1143000"/>
          </a:xfrm>
        </p:spPr>
        <p:txBody>
          <a:bodyPr/>
          <a:lstStyle>
            <a:lvl5pPr marL="0" indent="0" algn="ctr">
              <a:buFontTx/>
              <a:buNone/>
              <a:defRPr>
                <a:solidFill>
                  <a:srgbClr val="25406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19482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74676-4123-4722-BBF8-3A56EE2794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D9C0C4-4608-4C32-B3BA-D0A6358E4CE8}"/>
              </a:ext>
            </a:extLst>
          </p:cNvPr>
          <p:cNvSpPr>
            <a:spLocks noGrp="1"/>
          </p:cNvSpPr>
          <p:nvPr>
            <p:ph type="dt" sz="half" idx="10"/>
          </p:nvPr>
        </p:nvSpPr>
        <p:spPr/>
        <p:txBody>
          <a:bodyPr/>
          <a:lstStyle/>
          <a:p>
            <a:fld id="{CFAB628A-53A5-4381-A63A-D8BDB2F5043A}" type="datetimeFigureOut">
              <a:rPr lang="en-US" smtClean="0"/>
              <a:t>3/2/2022</a:t>
            </a:fld>
            <a:endParaRPr lang="en-US"/>
          </a:p>
        </p:txBody>
      </p:sp>
      <p:sp>
        <p:nvSpPr>
          <p:cNvPr id="4" name="Footer Placeholder 3">
            <a:extLst>
              <a:ext uri="{FF2B5EF4-FFF2-40B4-BE49-F238E27FC236}">
                <a16:creationId xmlns:a16="http://schemas.microsoft.com/office/drawing/2014/main" id="{85597EC3-23F0-481C-AF87-000D5F75F8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8CF6E9-AD37-479F-96F0-B639368466B1}"/>
              </a:ext>
            </a:extLst>
          </p:cNvPr>
          <p:cNvSpPr>
            <a:spLocks noGrp="1"/>
          </p:cNvSpPr>
          <p:nvPr>
            <p:ph type="sldNum" sz="quarter" idx="12"/>
          </p:nvPr>
        </p:nvSpPr>
        <p:spPr/>
        <p:txBody>
          <a:bodyPr/>
          <a:lstStyle/>
          <a:p>
            <a:fld id="{26F1B80D-F839-49BE-98B9-9A39218B251F}" type="slidenum">
              <a:rPr lang="en-US" smtClean="0"/>
              <a:t>‹#›</a:t>
            </a:fld>
            <a:endParaRPr lang="en-US"/>
          </a:p>
        </p:txBody>
      </p:sp>
    </p:spTree>
    <p:extLst>
      <p:ext uri="{BB962C8B-B14F-4D97-AF65-F5344CB8AC3E}">
        <p14:creationId xmlns:p14="http://schemas.microsoft.com/office/powerpoint/2010/main" val="139820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DFAFE4-380E-4C2B-9AEE-2B064406EEF2}"/>
              </a:ext>
            </a:extLst>
          </p:cNvPr>
          <p:cNvSpPr>
            <a:spLocks noGrp="1"/>
          </p:cNvSpPr>
          <p:nvPr>
            <p:ph type="dt" sz="half" idx="10"/>
          </p:nvPr>
        </p:nvSpPr>
        <p:spPr/>
        <p:txBody>
          <a:bodyPr/>
          <a:lstStyle/>
          <a:p>
            <a:fld id="{CFAB628A-53A5-4381-A63A-D8BDB2F5043A}" type="datetimeFigureOut">
              <a:rPr lang="en-US" smtClean="0"/>
              <a:t>3/2/2022</a:t>
            </a:fld>
            <a:endParaRPr lang="en-US"/>
          </a:p>
        </p:txBody>
      </p:sp>
      <p:sp>
        <p:nvSpPr>
          <p:cNvPr id="3" name="Footer Placeholder 2">
            <a:extLst>
              <a:ext uri="{FF2B5EF4-FFF2-40B4-BE49-F238E27FC236}">
                <a16:creationId xmlns:a16="http://schemas.microsoft.com/office/drawing/2014/main" id="{AC81854F-3C66-45C3-B811-4C253676C5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F60C6A-D9D9-4DE7-9D49-D50F91F9D0ED}"/>
              </a:ext>
            </a:extLst>
          </p:cNvPr>
          <p:cNvSpPr>
            <a:spLocks noGrp="1"/>
          </p:cNvSpPr>
          <p:nvPr>
            <p:ph type="sldNum" sz="quarter" idx="12"/>
          </p:nvPr>
        </p:nvSpPr>
        <p:spPr/>
        <p:txBody>
          <a:bodyPr/>
          <a:lstStyle/>
          <a:p>
            <a:fld id="{26F1B80D-F839-49BE-98B9-9A39218B251F}" type="slidenum">
              <a:rPr lang="en-US" smtClean="0"/>
              <a:t>‹#›</a:t>
            </a:fld>
            <a:endParaRPr lang="en-US"/>
          </a:p>
        </p:txBody>
      </p:sp>
    </p:spTree>
    <p:extLst>
      <p:ext uri="{BB962C8B-B14F-4D97-AF65-F5344CB8AC3E}">
        <p14:creationId xmlns:p14="http://schemas.microsoft.com/office/powerpoint/2010/main" val="386774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502C29-6255-4BF1-8853-6D87703BED30}" type="slidenum">
              <a:rPr lang="en-US"/>
              <a:pPr>
                <a:defRPr/>
              </a:pPr>
              <a:t>‹#›</a:t>
            </a:fld>
            <a:endParaRPr lang="en-US"/>
          </a:p>
        </p:txBody>
      </p:sp>
      <p:pic>
        <p:nvPicPr>
          <p:cNvPr id="1028" name="Picture 4"/>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6096000"/>
            <a:ext cx="971708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7" r:id="rId7"/>
    <p:sldLayoutId id="2147483662" r:id="rId8"/>
    <p:sldLayoutId id="2147483663" r:id="rId9"/>
  </p:sldLayoutIdLst>
  <p:hf hdr="0" ftr="0" dt="0"/>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9999" y="2062163"/>
            <a:ext cx="4648199" cy="1628775"/>
          </a:xfrm>
        </p:spPr>
        <p:txBody>
          <a:bodyPr rtlCol="0">
            <a:normAutofit/>
          </a:bodyPr>
          <a:lstStyle/>
          <a:p>
            <a:pPr algn="r" eaLnBrk="1" fontAlgn="auto" hangingPunct="1">
              <a:spcAft>
                <a:spcPts val="0"/>
              </a:spcAft>
              <a:defRPr/>
            </a:pPr>
            <a:r>
              <a:rPr lang="en-US"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Particle Pollution</a:t>
            </a:r>
          </a:p>
        </p:txBody>
      </p:sp>
      <p:sp>
        <p:nvSpPr>
          <p:cNvPr id="3" name="Subtitle 2"/>
          <p:cNvSpPr>
            <a:spLocks noGrp="1"/>
          </p:cNvSpPr>
          <p:nvPr>
            <p:ph type="subTitle" idx="1"/>
          </p:nvPr>
        </p:nvSpPr>
        <p:spPr>
          <a:xfrm>
            <a:off x="2057400" y="3733800"/>
            <a:ext cx="6400799" cy="1752600"/>
          </a:xfrm>
        </p:spPr>
        <p:txBody>
          <a:bodyPr/>
          <a:lstStyle/>
          <a:p>
            <a:r>
              <a:rPr lang="en-US" dirty="0"/>
              <a:t>Martha Webster</a:t>
            </a:r>
          </a:p>
          <a:p>
            <a:r>
              <a:rPr lang="en-US" dirty="0"/>
              <a:t>Air Quality Meteorologist</a:t>
            </a:r>
          </a:p>
          <a:p>
            <a:r>
              <a:rPr lang="en-US" dirty="0"/>
              <a:t>Atmospheric Science and Analysis Section</a:t>
            </a:r>
          </a:p>
          <a:p>
            <a:r>
              <a:rPr lang="en-US" dirty="0"/>
              <a:t>Air Quality Assessment Division</a:t>
            </a:r>
          </a:p>
          <a:p>
            <a:r>
              <a:rPr lang="en-US" dirty="0"/>
              <a:t>Bureau of Air Quality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3B71F-3323-463B-8228-E3A5A85041FF}"/>
              </a:ext>
            </a:extLst>
          </p:cNvPr>
          <p:cNvSpPr>
            <a:spLocks noGrp="1"/>
          </p:cNvSpPr>
          <p:nvPr>
            <p:ph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Arial" charset="0"/>
              </a:rPr>
              <a:t>We’ve been collecting wind direction &amp; speed from the RAP monitor site for several years.  When the spikes occur in the morning, the main driver is inversion breakup where particle pollution from above is brought down to the surface.  Along with that there </a:t>
            </a:r>
            <a:r>
              <a:rPr kumimoji="0" lang="en-US" sz="1800" b="0" i="0" u="sng" strike="noStrike" kern="1200" cap="none" spc="0" normalizeH="0" baseline="0" noProof="0" dirty="0">
                <a:ln>
                  <a:noFill/>
                </a:ln>
                <a:solidFill>
                  <a:prstClr val="black"/>
                </a:solidFill>
                <a:effectLst/>
                <a:uLnTx/>
                <a:uFillTx/>
                <a:latin typeface="Calibri" pitchFamily="34" charset="0"/>
                <a:ea typeface="+mn-ea"/>
                <a:cs typeface="Arial" charset="0"/>
              </a:rPr>
              <a:t>was</a:t>
            </a: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Arial" charset="0"/>
              </a:rPr>
              <a:t> a usual scenario of very light winds and a wind shift from NNW to somewhere ENE to SE at the hour of the spike. With the wind shift being so noticeable maybe the additional PM2.5 isn’t all coming from above, maybe it is being brought back to the monitor from other areas in the valley. I asked for a sensor to be located further down river but still within that portion of the valley.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Arial" charset="0"/>
              </a:rPr>
              <a:t>For the early part of the ‘winter’ the normal inversion break up signature didn’t happen often.  It was the end of January and into February before we began to see the days with a ‘typical’ and near typical inversion break up signature.</a:t>
            </a:r>
          </a:p>
          <a:p>
            <a:endParaRPr lang="en-US" dirty="0"/>
          </a:p>
        </p:txBody>
      </p:sp>
    </p:spTree>
    <p:extLst>
      <p:ext uri="{BB962C8B-B14F-4D97-AF65-F5344CB8AC3E}">
        <p14:creationId xmlns:p14="http://schemas.microsoft.com/office/powerpoint/2010/main" val="1294220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72F15B-AF85-4B77-BFF3-928EBDD586AF}"/>
              </a:ext>
            </a:extLst>
          </p:cNvPr>
          <p:cNvPicPr>
            <a:picLocks noChangeAspect="1"/>
          </p:cNvPicPr>
          <p:nvPr/>
        </p:nvPicPr>
        <p:blipFill>
          <a:blip r:embed="rId2"/>
          <a:stretch>
            <a:fillRect/>
          </a:stretch>
        </p:blipFill>
        <p:spPr>
          <a:xfrm>
            <a:off x="363109" y="1055927"/>
            <a:ext cx="8417782" cy="4746147"/>
          </a:xfrm>
          <a:prstGeom prst="rect">
            <a:avLst/>
          </a:prstGeom>
        </p:spPr>
      </p:pic>
      <p:sp>
        <p:nvSpPr>
          <p:cNvPr id="3" name="TextBox 2">
            <a:extLst>
              <a:ext uri="{FF2B5EF4-FFF2-40B4-BE49-F238E27FC236}">
                <a16:creationId xmlns:a16="http://schemas.microsoft.com/office/drawing/2014/main" id="{CAFAABB6-C2BB-4E33-AB92-7E3A5F4B1D27}"/>
              </a:ext>
            </a:extLst>
          </p:cNvPr>
          <p:cNvSpPr txBox="1"/>
          <p:nvPr/>
        </p:nvSpPr>
        <p:spPr>
          <a:xfrm>
            <a:off x="2057400" y="76200"/>
            <a:ext cx="5562600" cy="369332"/>
          </a:xfrm>
          <a:prstGeom prst="rect">
            <a:avLst/>
          </a:prstGeom>
          <a:noFill/>
        </p:spPr>
        <p:txBody>
          <a:bodyPr wrap="square" rtlCol="0">
            <a:spAutoFit/>
          </a:bodyPr>
          <a:lstStyle/>
          <a:p>
            <a:r>
              <a:rPr lang="en-US" dirty="0"/>
              <a:t>Fairly Typical Inversion Breakup Spike Scenario:</a:t>
            </a:r>
          </a:p>
        </p:txBody>
      </p:sp>
      <p:sp>
        <p:nvSpPr>
          <p:cNvPr id="4" name="TextBox 3">
            <a:extLst>
              <a:ext uri="{FF2B5EF4-FFF2-40B4-BE49-F238E27FC236}">
                <a16:creationId xmlns:a16="http://schemas.microsoft.com/office/drawing/2014/main" id="{9A61E6C0-C6A6-452C-A815-D62AFE695E45}"/>
              </a:ext>
            </a:extLst>
          </p:cNvPr>
          <p:cNvSpPr txBox="1"/>
          <p:nvPr/>
        </p:nvSpPr>
        <p:spPr>
          <a:xfrm>
            <a:off x="762000" y="457200"/>
            <a:ext cx="7467600" cy="369332"/>
          </a:xfrm>
          <a:prstGeom prst="rect">
            <a:avLst/>
          </a:prstGeom>
          <a:noFill/>
        </p:spPr>
        <p:txBody>
          <a:bodyPr wrap="square" rtlCol="0">
            <a:spAutoFit/>
          </a:bodyPr>
          <a:lstStyle/>
          <a:p>
            <a:pPr algn="ctr"/>
            <a:r>
              <a:rPr lang="en-US" dirty="0"/>
              <a:t>Wind Direction NW changing to E to SE or even S; wind speed light.</a:t>
            </a:r>
          </a:p>
        </p:txBody>
      </p:sp>
      <p:sp>
        <p:nvSpPr>
          <p:cNvPr id="5" name="Slide Number Placeholder 4">
            <a:extLst>
              <a:ext uri="{FF2B5EF4-FFF2-40B4-BE49-F238E27FC236}">
                <a16:creationId xmlns:a16="http://schemas.microsoft.com/office/drawing/2014/main" id="{68744B9A-CE2C-4950-9ECB-738CF309B363}"/>
              </a:ext>
            </a:extLst>
          </p:cNvPr>
          <p:cNvSpPr>
            <a:spLocks noGrp="1"/>
          </p:cNvSpPr>
          <p:nvPr>
            <p:ph type="sldNum" sz="quarter" idx="12"/>
          </p:nvPr>
        </p:nvSpPr>
        <p:spPr>
          <a:xfrm>
            <a:off x="6705600" y="5943600"/>
            <a:ext cx="2133600" cy="365125"/>
          </a:xfrm>
        </p:spPr>
        <p:txBody>
          <a:bodyPr/>
          <a:lstStyle/>
          <a:p>
            <a:fld id="{26F1B80D-F839-49BE-98B9-9A39218B251F}" type="slidenum">
              <a:rPr lang="en-US" smtClean="0"/>
              <a:t>11</a:t>
            </a:fld>
            <a:endParaRPr lang="en-US" dirty="0"/>
          </a:p>
        </p:txBody>
      </p:sp>
    </p:spTree>
    <p:extLst>
      <p:ext uri="{BB962C8B-B14F-4D97-AF65-F5344CB8AC3E}">
        <p14:creationId xmlns:p14="http://schemas.microsoft.com/office/powerpoint/2010/main" val="947249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CC12E-6280-4FF6-B38A-00671EAED633}"/>
              </a:ext>
            </a:extLst>
          </p:cNvPr>
          <p:cNvPicPr>
            <a:picLocks noChangeAspect="1"/>
          </p:cNvPicPr>
          <p:nvPr/>
        </p:nvPicPr>
        <p:blipFill>
          <a:blip r:embed="rId2"/>
          <a:stretch>
            <a:fillRect/>
          </a:stretch>
        </p:blipFill>
        <p:spPr>
          <a:xfrm>
            <a:off x="562765" y="857250"/>
            <a:ext cx="8018470" cy="5143500"/>
          </a:xfrm>
          <a:prstGeom prst="rect">
            <a:avLst/>
          </a:prstGeom>
        </p:spPr>
      </p:pic>
      <p:sp>
        <p:nvSpPr>
          <p:cNvPr id="2" name="Slide Number Placeholder 1">
            <a:extLst>
              <a:ext uri="{FF2B5EF4-FFF2-40B4-BE49-F238E27FC236}">
                <a16:creationId xmlns:a16="http://schemas.microsoft.com/office/drawing/2014/main" id="{87D74C98-3168-4947-A9D2-05F6C1FE7A4A}"/>
              </a:ext>
            </a:extLst>
          </p:cNvPr>
          <p:cNvSpPr>
            <a:spLocks noGrp="1"/>
          </p:cNvSpPr>
          <p:nvPr>
            <p:ph type="sldNum" sz="quarter" idx="12"/>
          </p:nvPr>
        </p:nvSpPr>
        <p:spPr>
          <a:xfrm>
            <a:off x="6705600" y="6000750"/>
            <a:ext cx="2133600" cy="365125"/>
          </a:xfrm>
        </p:spPr>
        <p:txBody>
          <a:bodyPr/>
          <a:lstStyle/>
          <a:p>
            <a:fld id="{26F1B80D-F839-49BE-98B9-9A39218B251F}" type="slidenum">
              <a:rPr lang="en-US" smtClean="0"/>
              <a:t>12</a:t>
            </a:fld>
            <a:endParaRPr lang="en-US" dirty="0"/>
          </a:p>
        </p:txBody>
      </p:sp>
    </p:spTree>
    <p:extLst>
      <p:ext uri="{BB962C8B-B14F-4D97-AF65-F5344CB8AC3E}">
        <p14:creationId xmlns:p14="http://schemas.microsoft.com/office/powerpoint/2010/main" val="165958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875B29-488F-4047-A002-DFA6F5DEBA76}"/>
              </a:ext>
            </a:extLst>
          </p:cNvPr>
          <p:cNvPicPr>
            <a:picLocks noChangeAspect="1"/>
          </p:cNvPicPr>
          <p:nvPr/>
        </p:nvPicPr>
        <p:blipFill>
          <a:blip r:embed="rId2"/>
          <a:stretch>
            <a:fillRect/>
          </a:stretch>
        </p:blipFill>
        <p:spPr>
          <a:xfrm>
            <a:off x="70037" y="857250"/>
            <a:ext cx="9003927" cy="5143500"/>
          </a:xfrm>
          <a:prstGeom prst="rect">
            <a:avLst/>
          </a:prstGeom>
        </p:spPr>
      </p:pic>
      <p:sp>
        <p:nvSpPr>
          <p:cNvPr id="2" name="Slide Number Placeholder 1">
            <a:extLst>
              <a:ext uri="{FF2B5EF4-FFF2-40B4-BE49-F238E27FC236}">
                <a16:creationId xmlns:a16="http://schemas.microsoft.com/office/drawing/2014/main" id="{A8407E3B-3030-4A96-B1A1-C7D4FB3EA6DE}"/>
              </a:ext>
            </a:extLst>
          </p:cNvPr>
          <p:cNvSpPr>
            <a:spLocks noGrp="1"/>
          </p:cNvSpPr>
          <p:nvPr>
            <p:ph type="sldNum" sz="quarter" idx="12"/>
          </p:nvPr>
        </p:nvSpPr>
        <p:spPr>
          <a:xfrm>
            <a:off x="6781800" y="6000750"/>
            <a:ext cx="2133600" cy="365125"/>
          </a:xfrm>
        </p:spPr>
        <p:txBody>
          <a:bodyPr/>
          <a:lstStyle/>
          <a:p>
            <a:fld id="{26F1B80D-F839-49BE-98B9-9A39218B251F}" type="slidenum">
              <a:rPr lang="en-US" smtClean="0"/>
              <a:t>13</a:t>
            </a:fld>
            <a:endParaRPr lang="en-US" dirty="0"/>
          </a:p>
        </p:txBody>
      </p:sp>
    </p:spTree>
    <p:extLst>
      <p:ext uri="{BB962C8B-B14F-4D97-AF65-F5344CB8AC3E}">
        <p14:creationId xmlns:p14="http://schemas.microsoft.com/office/powerpoint/2010/main" val="1866179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438B00-16DC-4FB7-8237-FEF8B9D38831}"/>
              </a:ext>
            </a:extLst>
          </p:cNvPr>
          <p:cNvPicPr>
            <a:picLocks noChangeAspect="1"/>
          </p:cNvPicPr>
          <p:nvPr/>
        </p:nvPicPr>
        <p:blipFill>
          <a:blip r:embed="rId2"/>
          <a:stretch>
            <a:fillRect/>
          </a:stretch>
        </p:blipFill>
        <p:spPr>
          <a:xfrm>
            <a:off x="3810001" y="2462598"/>
            <a:ext cx="5334000" cy="3871089"/>
          </a:xfrm>
          <a:prstGeom prst="rect">
            <a:avLst/>
          </a:prstGeom>
        </p:spPr>
      </p:pic>
      <p:pic>
        <p:nvPicPr>
          <p:cNvPr id="5" name="Picture 4">
            <a:extLst>
              <a:ext uri="{FF2B5EF4-FFF2-40B4-BE49-F238E27FC236}">
                <a16:creationId xmlns:a16="http://schemas.microsoft.com/office/drawing/2014/main" id="{FC18478A-6D5E-40A5-BFFB-3A4318722CF8}"/>
              </a:ext>
            </a:extLst>
          </p:cNvPr>
          <p:cNvPicPr>
            <a:picLocks noChangeAspect="1"/>
          </p:cNvPicPr>
          <p:nvPr/>
        </p:nvPicPr>
        <p:blipFill>
          <a:blip r:embed="rId3"/>
          <a:stretch>
            <a:fillRect/>
          </a:stretch>
        </p:blipFill>
        <p:spPr>
          <a:xfrm>
            <a:off x="30480" y="0"/>
            <a:ext cx="5155918" cy="3741847"/>
          </a:xfrm>
          <a:prstGeom prst="rect">
            <a:avLst/>
          </a:prstGeom>
        </p:spPr>
      </p:pic>
      <p:sp>
        <p:nvSpPr>
          <p:cNvPr id="2" name="Slide Number Placeholder 1">
            <a:extLst>
              <a:ext uri="{FF2B5EF4-FFF2-40B4-BE49-F238E27FC236}">
                <a16:creationId xmlns:a16="http://schemas.microsoft.com/office/drawing/2014/main" id="{AEDCBA88-11A0-442A-9710-04AFC8E7B33A}"/>
              </a:ext>
            </a:extLst>
          </p:cNvPr>
          <p:cNvSpPr>
            <a:spLocks noGrp="1"/>
          </p:cNvSpPr>
          <p:nvPr>
            <p:ph type="sldNum" sz="quarter" idx="12"/>
          </p:nvPr>
        </p:nvSpPr>
        <p:spPr>
          <a:xfrm>
            <a:off x="6979920" y="5968562"/>
            <a:ext cx="2133600" cy="365125"/>
          </a:xfrm>
        </p:spPr>
        <p:txBody>
          <a:bodyPr/>
          <a:lstStyle/>
          <a:p>
            <a:fld id="{26F1B80D-F839-49BE-98B9-9A39218B251F}" type="slidenum">
              <a:rPr lang="en-US" smtClean="0"/>
              <a:t>14</a:t>
            </a:fld>
            <a:endParaRPr lang="en-US" dirty="0"/>
          </a:p>
        </p:txBody>
      </p:sp>
    </p:spTree>
    <p:extLst>
      <p:ext uri="{BB962C8B-B14F-4D97-AF65-F5344CB8AC3E}">
        <p14:creationId xmlns:p14="http://schemas.microsoft.com/office/powerpoint/2010/main" val="3265279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D756A4-C49B-4470-A2F2-DC23F3D24949}"/>
              </a:ext>
            </a:extLst>
          </p:cNvPr>
          <p:cNvSpPr txBox="1"/>
          <p:nvPr/>
        </p:nvSpPr>
        <p:spPr>
          <a:xfrm>
            <a:off x="104361" y="939247"/>
            <a:ext cx="9039639" cy="646331"/>
          </a:xfrm>
          <a:prstGeom prst="rect">
            <a:avLst/>
          </a:prstGeom>
          <a:noFill/>
        </p:spPr>
        <p:txBody>
          <a:bodyPr wrap="square" rtlCol="0">
            <a:spAutoFit/>
          </a:bodyPr>
          <a:lstStyle/>
          <a:p>
            <a:r>
              <a:rPr lang="en-US" dirty="0"/>
              <a:t>Jan 23, 2022: Interesting that the peak is the hour before the wind shift and the down valley site actually peaked after.  </a:t>
            </a:r>
          </a:p>
        </p:txBody>
      </p:sp>
      <p:pic>
        <p:nvPicPr>
          <p:cNvPr id="3" name="Picture 2">
            <a:extLst>
              <a:ext uri="{FF2B5EF4-FFF2-40B4-BE49-F238E27FC236}">
                <a16:creationId xmlns:a16="http://schemas.microsoft.com/office/drawing/2014/main" id="{15BBA2F5-DFCC-4474-99B5-19F684714CCD}"/>
              </a:ext>
            </a:extLst>
          </p:cNvPr>
          <p:cNvPicPr>
            <a:picLocks noChangeAspect="1"/>
          </p:cNvPicPr>
          <p:nvPr/>
        </p:nvPicPr>
        <p:blipFill>
          <a:blip r:embed="rId2"/>
          <a:stretch>
            <a:fillRect/>
          </a:stretch>
        </p:blipFill>
        <p:spPr>
          <a:xfrm>
            <a:off x="0" y="1565035"/>
            <a:ext cx="9144000" cy="4435715"/>
          </a:xfrm>
          <a:prstGeom prst="rect">
            <a:avLst/>
          </a:prstGeom>
        </p:spPr>
      </p:pic>
      <p:sp>
        <p:nvSpPr>
          <p:cNvPr id="2" name="Rectangle 1">
            <a:extLst>
              <a:ext uri="{FF2B5EF4-FFF2-40B4-BE49-F238E27FC236}">
                <a16:creationId xmlns:a16="http://schemas.microsoft.com/office/drawing/2014/main" id="{E51D8E10-1D5E-4CA5-8605-18CBE7102303}"/>
              </a:ext>
            </a:extLst>
          </p:cNvPr>
          <p:cNvSpPr/>
          <p:nvPr/>
        </p:nvSpPr>
        <p:spPr>
          <a:xfrm>
            <a:off x="8915400" y="1905000"/>
            <a:ext cx="1524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7872C40-ED6D-4E22-A8BE-76AAB1C6DFDB}"/>
              </a:ext>
            </a:extLst>
          </p:cNvPr>
          <p:cNvSpPr>
            <a:spLocks noGrp="1"/>
          </p:cNvSpPr>
          <p:nvPr>
            <p:ph type="sldNum" sz="quarter" idx="12"/>
          </p:nvPr>
        </p:nvSpPr>
        <p:spPr>
          <a:xfrm>
            <a:off x="6553200" y="6000750"/>
            <a:ext cx="2133600" cy="365125"/>
          </a:xfrm>
        </p:spPr>
        <p:txBody>
          <a:bodyPr/>
          <a:lstStyle/>
          <a:p>
            <a:fld id="{26F1B80D-F839-49BE-98B9-9A39218B251F}" type="slidenum">
              <a:rPr lang="en-US" smtClean="0"/>
              <a:t>15</a:t>
            </a:fld>
            <a:endParaRPr lang="en-US" dirty="0"/>
          </a:p>
        </p:txBody>
      </p:sp>
    </p:spTree>
    <p:extLst>
      <p:ext uri="{BB962C8B-B14F-4D97-AF65-F5344CB8AC3E}">
        <p14:creationId xmlns:p14="http://schemas.microsoft.com/office/powerpoint/2010/main" val="237627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B6CB04-D4E9-4ADC-A9B6-05FCD54F45E7}"/>
              </a:ext>
            </a:extLst>
          </p:cNvPr>
          <p:cNvSpPr txBox="1"/>
          <p:nvPr/>
        </p:nvSpPr>
        <p:spPr>
          <a:xfrm>
            <a:off x="149087" y="961611"/>
            <a:ext cx="8934264" cy="646331"/>
          </a:xfrm>
          <a:prstGeom prst="rect">
            <a:avLst/>
          </a:prstGeom>
          <a:noFill/>
        </p:spPr>
        <p:txBody>
          <a:bodyPr wrap="square" rtlCol="0">
            <a:spAutoFit/>
          </a:bodyPr>
          <a:lstStyle/>
          <a:p>
            <a:r>
              <a:rPr lang="en-US" dirty="0"/>
              <a:t>January 27, 2022: another day when RAP peaked before the wind shift this time both peaked same hour </a:t>
            </a:r>
          </a:p>
        </p:txBody>
      </p:sp>
      <p:pic>
        <p:nvPicPr>
          <p:cNvPr id="3" name="Picture 2">
            <a:extLst>
              <a:ext uri="{FF2B5EF4-FFF2-40B4-BE49-F238E27FC236}">
                <a16:creationId xmlns:a16="http://schemas.microsoft.com/office/drawing/2014/main" id="{36F6479D-5B61-40AB-A7B1-A71E8D640193}"/>
              </a:ext>
            </a:extLst>
          </p:cNvPr>
          <p:cNvPicPr>
            <a:picLocks noChangeAspect="1"/>
          </p:cNvPicPr>
          <p:nvPr/>
        </p:nvPicPr>
        <p:blipFill>
          <a:blip r:embed="rId2"/>
          <a:stretch>
            <a:fillRect/>
          </a:stretch>
        </p:blipFill>
        <p:spPr>
          <a:xfrm>
            <a:off x="0" y="1557894"/>
            <a:ext cx="9144000" cy="4442857"/>
          </a:xfrm>
          <a:prstGeom prst="rect">
            <a:avLst/>
          </a:prstGeom>
        </p:spPr>
      </p:pic>
      <p:sp>
        <p:nvSpPr>
          <p:cNvPr id="4" name="Rectangle 3">
            <a:extLst>
              <a:ext uri="{FF2B5EF4-FFF2-40B4-BE49-F238E27FC236}">
                <a16:creationId xmlns:a16="http://schemas.microsoft.com/office/drawing/2014/main" id="{B3D074A5-7206-43EF-863B-E62B93D7E7FC}"/>
              </a:ext>
            </a:extLst>
          </p:cNvPr>
          <p:cNvSpPr/>
          <p:nvPr/>
        </p:nvSpPr>
        <p:spPr>
          <a:xfrm>
            <a:off x="8915400" y="1905000"/>
            <a:ext cx="1524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91415C7-021B-4607-BD4E-4123CAC2D755}"/>
              </a:ext>
            </a:extLst>
          </p:cNvPr>
          <p:cNvSpPr>
            <a:spLocks noGrp="1"/>
          </p:cNvSpPr>
          <p:nvPr>
            <p:ph type="sldNum" sz="quarter" idx="12"/>
          </p:nvPr>
        </p:nvSpPr>
        <p:spPr>
          <a:xfrm>
            <a:off x="6553200" y="6000751"/>
            <a:ext cx="2133600" cy="365125"/>
          </a:xfrm>
        </p:spPr>
        <p:txBody>
          <a:bodyPr/>
          <a:lstStyle/>
          <a:p>
            <a:fld id="{26F1B80D-F839-49BE-98B9-9A39218B251F}" type="slidenum">
              <a:rPr lang="en-US" smtClean="0"/>
              <a:t>16</a:t>
            </a:fld>
            <a:endParaRPr lang="en-US" dirty="0"/>
          </a:p>
        </p:txBody>
      </p:sp>
    </p:spTree>
    <p:extLst>
      <p:ext uri="{BB962C8B-B14F-4D97-AF65-F5344CB8AC3E}">
        <p14:creationId xmlns:p14="http://schemas.microsoft.com/office/powerpoint/2010/main" val="224007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36F6D5-4F4B-4077-80E6-5B9133B4442A}"/>
              </a:ext>
            </a:extLst>
          </p:cNvPr>
          <p:cNvSpPr txBox="1"/>
          <p:nvPr/>
        </p:nvSpPr>
        <p:spPr>
          <a:xfrm>
            <a:off x="119269" y="1013792"/>
            <a:ext cx="8936090" cy="646331"/>
          </a:xfrm>
          <a:prstGeom prst="rect">
            <a:avLst/>
          </a:prstGeom>
          <a:noFill/>
        </p:spPr>
        <p:txBody>
          <a:bodyPr wrap="square" rtlCol="0">
            <a:spAutoFit/>
          </a:bodyPr>
          <a:lstStyle/>
          <a:p>
            <a:r>
              <a:rPr lang="en-US" dirty="0"/>
              <a:t>January 28, 2022: somewhat closer to the ‘typical’ inversion break up.  Note that the down valley was high overnight and dropped as RAP was rising.</a:t>
            </a:r>
          </a:p>
        </p:txBody>
      </p:sp>
      <p:pic>
        <p:nvPicPr>
          <p:cNvPr id="3" name="Picture 2">
            <a:extLst>
              <a:ext uri="{FF2B5EF4-FFF2-40B4-BE49-F238E27FC236}">
                <a16:creationId xmlns:a16="http://schemas.microsoft.com/office/drawing/2014/main" id="{21C6480B-0B47-4CF8-AE96-D7BB618A8659}"/>
              </a:ext>
            </a:extLst>
          </p:cNvPr>
          <p:cNvPicPr>
            <a:picLocks noChangeAspect="1"/>
          </p:cNvPicPr>
          <p:nvPr/>
        </p:nvPicPr>
        <p:blipFill>
          <a:blip r:embed="rId2"/>
          <a:stretch>
            <a:fillRect/>
          </a:stretch>
        </p:blipFill>
        <p:spPr>
          <a:xfrm>
            <a:off x="0" y="1543608"/>
            <a:ext cx="9144000" cy="4457143"/>
          </a:xfrm>
          <a:prstGeom prst="rect">
            <a:avLst/>
          </a:prstGeom>
        </p:spPr>
      </p:pic>
      <p:sp>
        <p:nvSpPr>
          <p:cNvPr id="4" name="Rectangle 3">
            <a:extLst>
              <a:ext uri="{FF2B5EF4-FFF2-40B4-BE49-F238E27FC236}">
                <a16:creationId xmlns:a16="http://schemas.microsoft.com/office/drawing/2014/main" id="{67FAA297-A0D6-419D-AB07-CA7A634BD4C9}"/>
              </a:ext>
            </a:extLst>
          </p:cNvPr>
          <p:cNvSpPr/>
          <p:nvPr/>
        </p:nvSpPr>
        <p:spPr>
          <a:xfrm>
            <a:off x="8915400" y="1905000"/>
            <a:ext cx="1524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920DEAB-D7FD-4C96-938F-A1CC1CDED766}"/>
              </a:ext>
            </a:extLst>
          </p:cNvPr>
          <p:cNvSpPr>
            <a:spLocks noGrp="1"/>
          </p:cNvSpPr>
          <p:nvPr>
            <p:ph type="sldNum" sz="quarter" idx="12"/>
          </p:nvPr>
        </p:nvSpPr>
        <p:spPr>
          <a:xfrm>
            <a:off x="6553200" y="6000751"/>
            <a:ext cx="2133600" cy="365125"/>
          </a:xfrm>
        </p:spPr>
        <p:txBody>
          <a:bodyPr/>
          <a:lstStyle/>
          <a:p>
            <a:fld id="{26F1B80D-F839-49BE-98B9-9A39218B251F}" type="slidenum">
              <a:rPr lang="en-US" smtClean="0"/>
              <a:t>17</a:t>
            </a:fld>
            <a:endParaRPr lang="en-US" dirty="0"/>
          </a:p>
        </p:txBody>
      </p:sp>
    </p:spTree>
    <p:extLst>
      <p:ext uri="{BB962C8B-B14F-4D97-AF65-F5344CB8AC3E}">
        <p14:creationId xmlns:p14="http://schemas.microsoft.com/office/powerpoint/2010/main" val="2741998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9F8AED-7F18-4729-A695-FFF813F40AE0}"/>
              </a:ext>
            </a:extLst>
          </p:cNvPr>
          <p:cNvSpPr txBox="1"/>
          <p:nvPr/>
        </p:nvSpPr>
        <p:spPr>
          <a:xfrm>
            <a:off x="0" y="1021246"/>
            <a:ext cx="9083351" cy="646331"/>
          </a:xfrm>
          <a:prstGeom prst="rect">
            <a:avLst/>
          </a:prstGeom>
          <a:noFill/>
        </p:spPr>
        <p:txBody>
          <a:bodyPr wrap="square" rtlCol="0">
            <a:spAutoFit/>
          </a:bodyPr>
          <a:lstStyle/>
          <a:p>
            <a:r>
              <a:rPr lang="en-US" dirty="0"/>
              <a:t>Feb 1, 2022: this day is much more in line with the ‘typical’ spike scenario.  Note down river peaked prior to RAP.</a:t>
            </a:r>
          </a:p>
        </p:txBody>
      </p:sp>
      <p:pic>
        <p:nvPicPr>
          <p:cNvPr id="3" name="Picture 2">
            <a:extLst>
              <a:ext uri="{FF2B5EF4-FFF2-40B4-BE49-F238E27FC236}">
                <a16:creationId xmlns:a16="http://schemas.microsoft.com/office/drawing/2014/main" id="{FDA42313-52D8-4839-AC82-4A2452E24823}"/>
              </a:ext>
            </a:extLst>
          </p:cNvPr>
          <p:cNvPicPr>
            <a:picLocks noChangeAspect="1"/>
          </p:cNvPicPr>
          <p:nvPr/>
        </p:nvPicPr>
        <p:blipFill>
          <a:blip r:embed="rId2"/>
          <a:stretch>
            <a:fillRect/>
          </a:stretch>
        </p:blipFill>
        <p:spPr>
          <a:xfrm>
            <a:off x="0" y="1572178"/>
            <a:ext cx="9144000" cy="4428572"/>
          </a:xfrm>
          <a:prstGeom prst="rect">
            <a:avLst/>
          </a:prstGeom>
        </p:spPr>
      </p:pic>
      <p:sp>
        <p:nvSpPr>
          <p:cNvPr id="4" name="Rectangle 3">
            <a:extLst>
              <a:ext uri="{FF2B5EF4-FFF2-40B4-BE49-F238E27FC236}">
                <a16:creationId xmlns:a16="http://schemas.microsoft.com/office/drawing/2014/main" id="{E294C973-7E3C-46F8-A90F-6C30ED6DFE75}"/>
              </a:ext>
            </a:extLst>
          </p:cNvPr>
          <p:cNvSpPr/>
          <p:nvPr/>
        </p:nvSpPr>
        <p:spPr>
          <a:xfrm>
            <a:off x="8915400" y="1905000"/>
            <a:ext cx="1524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95C87B5-982A-4009-BB44-D9E772D650B3}"/>
              </a:ext>
            </a:extLst>
          </p:cNvPr>
          <p:cNvSpPr>
            <a:spLocks noGrp="1"/>
          </p:cNvSpPr>
          <p:nvPr>
            <p:ph type="sldNum" sz="quarter" idx="12"/>
          </p:nvPr>
        </p:nvSpPr>
        <p:spPr>
          <a:xfrm>
            <a:off x="6629400" y="6000750"/>
            <a:ext cx="2133600" cy="365125"/>
          </a:xfrm>
        </p:spPr>
        <p:txBody>
          <a:bodyPr/>
          <a:lstStyle/>
          <a:p>
            <a:fld id="{26F1B80D-F839-49BE-98B9-9A39218B251F}" type="slidenum">
              <a:rPr lang="en-US" smtClean="0"/>
              <a:t>18</a:t>
            </a:fld>
            <a:endParaRPr lang="en-US" dirty="0"/>
          </a:p>
        </p:txBody>
      </p:sp>
    </p:spTree>
    <p:extLst>
      <p:ext uri="{BB962C8B-B14F-4D97-AF65-F5344CB8AC3E}">
        <p14:creationId xmlns:p14="http://schemas.microsoft.com/office/powerpoint/2010/main" val="2692867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8E8B1F-67BC-4A5C-818C-9CA3D7D67513}"/>
              </a:ext>
            </a:extLst>
          </p:cNvPr>
          <p:cNvSpPr txBox="1"/>
          <p:nvPr/>
        </p:nvSpPr>
        <p:spPr>
          <a:xfrm>
            <a:off x="216176" y="969067"/>
            <a:ext cx="8818189" cy="646331"/>
          </a:xfrm>
          <a:prstGeom prst="rect">
            <a:avLst/>
          </a:prstGeom>
          <a:noFill/>
        </p:spPr>
        <p:txBody>
          <a:bodyPr wrap="square" rtlCol="0">
            <a:spAutoFit/>
          </a:bodyPr>
          <a:lstStyle/>
          <a:p>
            <a:r>
              <a:rPr lang="en-US" dirty="0"/>
              <a:t>Feb 7, 2022: Wind shift not as typical but down valley peaked before RAP, and the spike was later at about Noon, so not really a typical event.</a:t>
            </a:r>
          </a:p>
        </p:txBody>
      </p:sp>
      <p:pic>
        <p:nvPicPr>
          <p:cNvPr id="4" name="Picture 3">
            <a:extLst>
              <a:ext uri="{FF2B5EF4-FFF2-40B4-BE49-F238E27FC236}">
                <a16:creationId xmlns:a16="http://schemas.microsoft.com/office/drawing/2014/main" id="{56485C38-B081-4F07-AD50-6B04A3B914F1}"/>
              </a:ext>
            </a:extLst>
          </p:cNvPr>
          <p:cNvPicPr>
            <a:picLocks noChangeAspect="1"/>
          </p:cNvPicPr>
          <p:nvPr/>
        </p:nvPicPr>
        <p:blipFill>
          <a:blip r:embed="rId2"/>
          <a:stretch>
            <a:fillRect/>
          </a:stretch>
        </p:blipFill>
        <p:spPr>
          <a:xfrm>
            <a:off x="0" y="1557894"/>
            <a:ext cx="9144000" cy="4442857"/>
          </a:xfrm>
          <a:prstGeom prst="rect">
            <a:avLst/>
          </a:prstGeom>
        </p:spPr>
      </p:pic>
      <p:sp>
        <p:nvSpPr>
          <p:cNvPr id="5" name="Rectangle 4">
            <a:extLst>
              <a:ext uri="{FF2B5EF4-FFF2-40B4-BE49-F238E27FC236}">
                <a16:creationId xmlns:a16="http://schemas.microsoft.com/office/drawing/2014/main" id="{BF7ECFFA-237B-40ED-A4A6-D1753BD812C8}"/>
              </a:ext>
            </a:extLst>
          </p:cNvPr>
          <p:cNvSpPr/>
          <p:nvPr/>
        </p:nvSpPr>
        <p:spPr>
          <a:xfrm>
            <a:off x="8915400" y="1905000"/>
            <a:ext cx="1524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C93D787-508A-4825-9EE9-D86703684E06}"/>
              </a:ext>
            </a:extLst>
          </p:cNvPr>
          <p:cNvSpPr>
            <a:spLocks noGrp="1"/>
          </p:cNvSpPr>
          <p:nvPr>
            <p:ph type="sldNum" sz="quarter" idx="12"/>
          </p:nvPr>
        </p:nvSpPr>
        <p:spPr>
          <a:xfrm>
            <a:off x="6766560" y="6028183"/>
            <a:ext cx="2133600" cy="365125"/>
          </a:xfrm>
        </p:spPr>
        <p:txBody>
          <a:bodyPr/>
          <a:lstStyle/>
          <a:p>
            <a:fld id="{26F1B80D-F839-49BE-98B9-9A39218B251F}" type="slidenum">
              <a:rPr lang="en-US" smtClean="0"/>
              <a:t>19</a:t>
            </a:fld>
            <a:endParaRPr lang="en-US" dirty="0"/>
          </a:p>
        </p:txBody>
      </p:sp>
    </p:spTree>
    <p:extLst>
      <p:ext uri="{BB962C8B-B14F-4D97-AF65-F5344CB8AC3E}">
        <p14:creationId xmlns:p14="http://schemas.microsoft.com/office/powerpoint/2010/main" val="427830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B783-3020-49A2-B50C-E9E9DE851EE2}"/>
              </a:ext>
            </a:extLst>
          </p:cNvPr>
          <p:cNvSpPr>
            <a:spLocks noGrp="1"/>
          </p:cNvSpPr>
          <p:nvPr>
            <p:ph type="title"/>
          </p:nvPr>
        </p:nvSpPr>
        <p:spPr>
          <a:xfrm>
            <a:off x="457200" y="838200"/>
            <a:ext cx="4648200" cy="3733800"/>
          </a:xfrm>
        </p:spPr>
        <p:txBody>
          <a:bodyPr>
            <a:normAutofit/>
          </a:bodyPr>
          <a:lstStyle/>
          <a:p>
            <a:pPr algn="ctr"/>
            <a:r>
              <a:rPr lang="en-US" dirty="0"/>
              <a:t>PM2.5 Trends compared to the Current NAAQS </a:t>
            </a:r>
            <a:br>
              <a:rPr lang="en-US" dirty="0"/>
            </a:br>
            <a:r>
              <a:rPr lang="en-US" dirty="0"/>
              <a:t>and possible 2022 NAAQS</a:t>
            </a:r>
          </a:p>
        </p:txBody>
      </p:sp>
      <p:pic>
        <p:nvPicPr>
          <p:cNvPr id="3" name="Picture 2">
            <a:extLst>
              <a:ext uri="{FF2B5EF4-FFF2-40B4-BE49-F238E27FC236}">
                <a16:creationId xmlns:a16="http://schemas.microsoft.com/office/drawing/2014/main" id="{DB2A5965-9EBD-4BC0-90A9-BD85AB435BF9}"/>
              </a:ext>
            </a:extLst>
          </p:cNvPr>
          <p:cNvPicPr>
            <a:picLocks noChangeAspect="1"/>
          </p:cNvPicPr>
          <p:nvPr/>
        </p:nvPicPr>
        <p:blipFill>
          <a:blip r:embed="rId2"/>
          <a:stretch>
            <a:fillRect/>
          </a:stretch>
        </p:blipFill>
        <p:spPr>
          <a:xfrm>
            <a:off x="4953000" y="539497"/>
            <a:ext cx="4044697" cy="5230210"/>
          </a:xfrm>
          <a:prstGeom prst="rect">
            <a:avLst/>
          </a:prstGeom>
        </p:spPr>
      </p:pic>
    </p:spTree>
    <p:extLst>
      <p:ext uri="{BB962C8B-B14F-4D97-AF65-F5344CB8AC3E}">
        <p14:creationId xmlns:p14="http://schemas.microsoft.com/office/powerpoint/2010/main" val="1751638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1B43B-A756-423F-95C7-5E5109B42EAE}"/>
              </a:ext>
            </a:extLst>
          </p:cNvPr>
          <p:cNvSpPr txBox="1"/>
          <p:nvPr/>
        </p:nvSpPr>
        <p:spPr>
          <a:xfrm>
            <a:off x="216176" y="969067"/>
            <a:ext cx="8783199" cy="646331"/>
          </a:xfrm>
          <a:prstGeom prst="rect">
            <a:avLst/>
          </a:prstGeom>
          <a:noFill/>
        </p:spPr>
        <p:txBody>
          <a:bodyPr wrap="square" rtlCol="0">
            <a:spAutoFit/>
          </a:bodyPr>
          <a:lstStyle/>
          <a:p>
            <a:r>
              <a:rPr lang="en-US" dirty="0"/>
              <a:t>Feb 10, 2022: Two-hour spike that occurred before wind shift but timing is inversion break up and down wind PA’s spiked the hour before RAP.</a:t>
            </a:r>
          </a:p>
        </p:txBody>
      </p:sp>
      <p:pic>
        <p:nvPicPr>
          <p:cNvPr id="4" name="Picture 3">
            <a:extLst>
              <a:ext uri="{FF2B5EF4-FFF2-40B4-BE49-F238E27FC236}">
                <a16:creationId xmlns:a16="http://schemas.microsoft.com/office/drawing/2014/main" id="{2B242171-FD20-4911-A771-918530B85D7E}"/>
              </a:ext>
            </a:extLst>
          </p:cNvPr>
          <p:cNvPicPr>
            <a:picLocks noChangeAspect="1"/>
          </p:cNvPicPr>
          <p:nvPr/>
        </p:nvPicPr>
        <p:blipFill>
          <a:blip r:embed="rId2"/>
          <a:stretch>
            <a:fillRect/>
          </a:stretch>
        </p:blipFill>
        <p:spPr>
          <a:xfrm>
            <a:off x="0" y="1572178"/>
            <a:ext cx="9144000" cy="4428572"/>
          </a:xfrm>
          <a:prstGeom prst="rect">
            <a:avLst/>
          </a:prstGeom>
        </p:spPr>
      </p:pic>
      <p:sp>
        <p:nvSpPr>
          <p:cNvPr id="5" name="Rectangle 4">
            <a:extLst>
              <a:ext uri="{FF2B5EF4-FFF2-40B4-BE49-F238E27FC236}">
                <a16:creationId xmlns:a16="http://schemas.microsoft.com/office/drawing/2014/main" id="{89B644C4-F5A8-4E40-819F-012B2DDF746F}"/>
              </a:ext>
            </a:extLst>
          </p:cNvPr>
          <p:cNvSpPr/>
          <p:nvPr/>
        </p:nvSpPr>
        <p:spPr>
          <a:xfrm>
            <a:off x="8915400" y="1905000"/>
            <a:ext cx="1524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E5B1608-602E-443C-9084-65D154338CF8}"/>
              </a:ext>
            </a:extLst>
          </p:cNvPr>
          <p:cNvSpPr>
            <a:spLocks noGrp="1"/>
          </p:cNvSpPr>
          <p:nvPr>
            <p:ph type="sldNum" sz="quarter" idx="12"/>
          </p:nvPr>
        </p:nvSpPr>
        <p:spPr>
          <a:xfrm>
            <a:off x="6751320" y="6000750"/>
            <a:ext cx="2133600" cy="365125"/>
          </a:xfrm>
        </p:spPr>
        <p:txBody>
          <a:bodyPr/>
          <a:lstStyle/>
          <a:p>
            <a:fld id="{26F1B80D-F839-49BE-98B9-9A39218B251F}" type="slidenum">
              <a:rPr lang="en-US" smtClean="0"/>
              <a:t>20</a:t>
            </a:fld>
            <a:endParaRPr lang="en-US" dirty="0"/>
          </a:p>
        </p:txBody>
      </p:sp>
    </p:spTree>
    <p:extLst>
      <p:ext uri="{BB962C8B-B14F-4D97-AF65-F5344CB8AC3E}">
        <p14:creationId xmlns:p14="http://schemas.microsoft.com/office/powerpoint/2010/main" val="114249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095F66-5A8B-4B76-AC34-F666EA3F634F}"/>
              </a:ext>
            </a:extLst>
          </p:cNvPr>
          <p:cNvSpPr txBox="1"/>
          <p:nvPr/>
        </p:nvSpPr>
        <p:spPr>
          <a:xfrm>
            <a:off x="216176" y="969066"/>
            <a:ext cx="8706222" cy="369332"/>
          </a:xfrm>
          <a:prstGeom prst="rect">
            <a:avLst/>
          </a:prstGeom>
          <a:noFill/>
        </p:spPr>
        <p:txBody>
          <a:bodyPr wrap="square" rtlCol="0">
            <a:spAutoFit/>
          </a:bodyPr>
          <a:lstStyle/>
          <a:p>
            <a:r>
              <a:rPr lang="en-US" dirty="0"/>
              <a:t>Feb 16, 2022: Downwind PA’s spiked prior to RAP again spike before wind shift </a:t>
            </a:r>
          </a:p>
        </p:txBody>
      </p:sp>
      <p:pic>
        <p:nvPicPr>
          <p:cNvPr id="4" name="Picture 3">
            <a:extLst>
              <a:ext uri="{FF2B5EF4-FFF2-40B4-BE49-F238E27FC236}">
                <a16:creationId xmlns:a16="http://schemas.microsoft.com/office/drawing/2014/main" id="{5DD091A5-015D-4D39-9928-02A193AC2198}"/>
              </a:ext>
            </a:extLst>
          </p:cNvPr>
          <p:cNvPicPr>
            <a:picLocks noChangeAspect="1"/>
          </p:cNvPicPr>
          <p:nvPr/>
        </p:nvPicPr>
        <p:blipFill>
          <a:blip r:embed="rId2"/>
          <a:stretch>
            <a:fillRect/>
          </a:stretch>
        </p:blipFill>
        <p:spPr>
          <a:xfrm>
            <a:off x="0" y="1565035"/>
            <a:ext cx="9144000" cy="4435715"/>
          </a:xfrm>
          <a:prstGeom prst="rect">
            <a:avLst/>
          </a:prstGeom>
        </p:spPr>
      </p:pic>
      <p:sp>
        <p:nvSpPr>
          <p:cNvPr id="5" name="Rectangle 4">
            <a:extLst>
              <a:ext uri="{FF2B5EF4-FFF2-40B4-BE49-F238E27FC236}">
                <a16:creationId xmlns:a16="http://schemas.microsoft.com/office/drawing/2014/main" id="{48F79E01-3205-4922-BDDB-A91AF49A1CEA}"/>
              </a:ext>
            </a:extLst>
          </p:cNvPr>
          <p:cNvSpPr/>
          <p:nvPr/>
        </p:nvSpPr>
        <p:spPr>
          <a:xfrm>
            <a:off x="8915400" y="1905000"/>
            <a:ext cx="1524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D5512D7-4006-44D0-BC38-DB18FCBC0899}"/>
              </a:ext>
            </a:extLst>
          </p:cNvPr>
          <p:cNvSpPr>
            <a:spLocks noGrp="1"/>
          </p:cNvSpPr>
          <p:nvPr>
            <p:ph type="sldNum" sz="quarter" idx="12"/>
          </p:nvPr>
        </p:nvSpPr>
        <p:spPr>
          <a:xfrm>
            <a:off x="6748272" y="6000750"/>
            <a:ext cx="2133600" cy="365125"/>
          </a:xfrm>
        </p:spPr>
        <p:txBody>
          <a:bodyPr/>
          <a:lstStyle/>
          <a:p>
            <a:fld id="{26F1B80D-F839-49BE-98B9-9A39218B251F}" type="slidenum">
              <a:rPr lang="en-US" smtClean="0"/>
              <a:t>21</a:t>
            </a:fld>
            <a:endParaRPr lang="en-US" dirty="0"/>
          </a:p>
        </p:txBody>
      </p:sp>
    </p:spTree>
    <p:extLst>
      <p:ext uri="{BB962C8B-B14F-4D97-AF65-F5344CB8AC3E}">
        <p14:creationId xmlns:p14="http://schemas.microsoft.com/office/powerpoint/2010/main" val="907458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095F66-5A8B-4B76-AC34-F666EA3F634F}"/>
              </a:ext>
            </a:extLst>
          </p:cNvPr>
          <p:cNvSpPr txBox="1"/>
          <p:nvPr/>
        </p:nvSpPr>
        <p:spPr>
          <a:xfrm>
            <a:off x="216176" y="969066"/>
            <a:ext cx="8706222" cy="369332"/>
          </a:xfrm>
          <a:prstGeom prst="rect">
            <a:avLst/>
          </a:prstGeom>
          <a:noFill/>
        </p:spPr>
        <p:txBody>
          <a:bodyPr wrap="square" rtlCol="0">
            <a:spAutoFit/>
          </a:bodyPr>
          <a:lstStyle/>
          <a:p>
            <a:r>
              <a:rPr lang="en-US" dirty="0"/>
              <a:t>Feb 21, 2022:  PA’s spike prior to RAP but again RAP spiked prior to wind shift.</a:t>
            </a:r>
          </a:p>
        </p:txBody>
      </p:sp>
      <p:pic>
        <p:nvPicPr>
          <p:cNvPr id="4" name="Picture 3">
            <a:extLst>
              <a:ext uri="{FF2B5EF4-FFF2-40B4-BE49-F238E27FC236}">
                <a16:creationId xmlns:a16="http://schemas.microsoft.com/office/drawing/2014/main" id="{F1603A8D-E0AB-49CE-8FF6-F0411AB00285}"/>
              </a:ext>
            </a:extLst>
          </p:cNvPr>
          <p:cNvPicPr>
            <a:picLocks noChangeAspect="1"/>
          </p:cNvPicPr>
          <p:nvPr/>
        </p:nvPicPr>
        <p:blipFill>
          <a:blip r:embed="rId2"/>
          <a:stretch>
            <a:fillRect/>
          </a:stretch>
        </p:blipFill>
        <p:spPr>
          <a:xfrm>
            <a:off x="0" y="1565035"/>
            <a:ext cx="9144000" cy="4435715"/>
          </a:xfrm>
          <a:prstGeom prst="rect">
            <a:avLst/>
          </a:prstGeom>
        </p:spPr>
      </p:pic>
      <p:sp>
        <p:nvSpPr>
          <p:cNvPr id="5" name="Rectangle 4">
            <a:extLst>
              <a:ext uri="{FF2B5EF4-FFF2-40B4-BE49-F238E27FC236}">
                <a16:creationId xmlns:a16="http://schemas.microsoft.com/office/drawing/2014/main" id="{74254141-10CF-4ACC-B1CE-5DDEF0A721C2}"/>
              </a:ext>
            </a:extLst>
          </p:cNvPr>
          <p:cNvSpPr/>
          <p:nvPr/>
        </p:nvSpPr>
        <p:spPr>
          <a:xfrm>
            <a:off x="8915400" y="1905000"/>
            <a:ext cx="1524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B482324-EA1D-4A78-A714-7C1781C22C4B}"/>
              </a:ext>
            </a:extLst>
          </p:cNvPr>
          <p:cNvSpPr>
            <a:spLocks noGrp="1"/>
          </p:cNvSpPr>
          <p:nvPr>
            <p:ph type="sldNum" sz="quarter" idx="12"/>
          </p:nvPr>
        </p:nvSpPr>
        <p:spPr>
          <a:xfrm>
            <a:off x="6629400" y="6037326"/>
            <a:ext cx="2133600" cy="365125"/>
          </a:xfrm>
        </p:spPr>
        <p:txBody>
          <a:bodyPr/>
          <a:lstStyle/>
          <a:p>
            <a:fld id="{26F1B80D-F839-49BE-98B9-9A39218B251F}" type="slidenum">
              <a:rPr lang="en-US" smtClean="0"/>
              <a:t>22</a:t>
            </a:fld>
            <a:endParaRPr lang="en-US" dirty="0"/>
          </a:p>
        </p:txBody>
      </p:sp>
    </p:spTree>
    <p:extLst>
      <p:ext uri="{BB962C8B-B14F-4D97-AF65-F5344CB8AC3E}">
        <p14:creationId xmlns:p14="http://schemas.microsoft.com/office/powerpoint/2010/main" val="438073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FFF3-FB98-43B4-8138-D4CA171DA956}"/>
              </a:ext>
            </a:extLst>
          </p:cNvPr>
          <p:cNvSpPr>
            <a:spLocks noGrp="1"/>
          </p:cNvSpPr>
          <p:nvPr>
            <p:ph type="title"/>
          </p:nvPr>
        </p:nvSpPr>
        <p:spPr/>
        <p:txBody>
          <a:bodyPr>
            <a:normAutofit fontScale="90000"/>
          </a:bodyPr>
          <a:lstStyle/>
          <a:p>
            <a:pPr algn="ctr"/>
            <a:r>
              <a:rPr lang="en-US" dirty="0"/>
              <a:t>Purple Air (PA) vs collocated or nearby BAMS or Sharp</a:t>
            </a:r>
          </a:p>
        </p:txBody>
      </p:sp>
      <p:sp>
        <p:nvSpPr>
          <p:cNvPr id="3" name="Slide Number Placeholder 2">
            <a:extLst>
              <a:ext uri="{FF2B5EF4-FFF2-40B4-BE49-F238E27FC236}">
                <a16:creationId xmlns:a16="http://schemas.microsoft.com/office/drawing/2014/main" id="{000931FB-43A7-4BB2-B2C5-A45B61868275}"/>
              </a:ext>
            </a:extLst>
          </p:cNvPr>
          <p:cNvSpPr>
            <a:spLocks noGrp="1"/>
          </p:cNvSpPr>
          <p:nvPr>
            <p:ph type="sldNum" sz="quarter" idx="12"/>
          </p:nvPr>
        </p:nvSpPr>
        <p:spPr/>
        <p:txBody>
          <a:bodyPr/>
          <a:lstStyle/>
          <a:p>
            <a:fld id="{26F1B80D-F839-49BE-98B9-9A39218B251F}" type="slidenum">
              <a:rPr lang="en-US" smtClean="0"/>
              <a:t>23</a:t>
            </a:fld>
            <a:endParaRPr lang="en-US"/>
          </a:p>
        </p:txBody>
      </p:sp>
    </p:spTree>
    <p:extLst>
      <p:ext uri="{BB962C8B-B14F-4D97-AF65-F5344CB8AC3E}">
        <p14:creationId xmlns:p14="http://schemas.microsoft.com/office/powerpoint/2010/main" val="2260955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757A1-1254-4001-84F5-7F0088AE3A49}"/>
              </a:ext>
            </a:extLst>
          </p:cNvPr>
          <p:cNvPicPr>
            <a:picLocks noChangeAspect="1"/>
          </p:cNvPicPr>
          <p:nvPr/>
        </p:nvPicPr>
        <p:blipFill>
          <a:blip r:embed="rId2"/>
          <a:stretch>
            <a:fillRect/>
          </a:stretch>
        </p:blipFill>
        <p:spPr>
          <a:xfrm>
            <a:off x="228600" y="281255"/>
            <a:ext cx="8686800" cy="5964149"/>
          </a:xfrm>
          <a:prstGeom prst="rect">
            <a:avLst/>
          </a:prstGeom>
        </p:spPr>
      </p:pic>
      <p:sp>
        <p:nvSpPr>
          <p:cNvPr id="3" name="Slide Number Placeholder 2">
            <a:extLst>
              <a:ext uri="{FF2B5EF4-FFF2-40B4-BE49-F238E27FC236}">
                <a16:creationId xmlns:a16="http://schemas.microsoft.com/office/drawing/2014/main" id="{BF5540C9-F083-4E34-A1E3-36081FD1A9D3}"/>
              </a:ext>
            </a:extLst>
          </p:cNvPr>
          <p:cNvSpPr>
            <a:spLocks noGrp="1"/>
          </p:cNvSpPr>
          <p:nvPr>
            <p:ph type="sldNum" sz="quarter" idx="12"/>
          </p:nvPr>
        </p:nvSpPr>
        <p:spPr>
          <a:xfrm>
            <a:off x="6781800" y="5916855"/>
            <a:ext cx="2133600" cy="365125"/>
          </a:xfrm>
        </p:spPr>
        <p:txBody>
          <a:bodyPr/>
          <a:lstStyle/>
          <a:p>
            <a:fld id="{26F1B80D-F839-49BE-98B9-9A39218B251F}" type="slidenum">
              <a:rPr lang="en-US" smtClean="0"/>
              <a:t>24</a:t>
            </a:fld>
            <a:endParaRPr lang="en-US"/>
          </a:p>
        </p:txBody>
      </p:sp>
    </p:spTree>
    <p:extLst>
      <p:ext uri="{BB962C8B-B14F-4D97-AF65-F5344CB8AC3E}">
        <p14:creationId xmlns:p14="http://schemas.microsoft.com/office/powerpoint/2010/main" val="3415505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D9171-6FC0-4B19-A846-90210B0286AF}"/>
              </a:ext>
            </a:extLst>
          </p:cNvPr>
          <p:cNvPicPr>
            <a:picLocks noChangeAspect="1"/>
          </p:cNvPicPr>
          <p:nvPr/>
        </p:nvPicPr>
        <p:blipFill>
          <a:blip r:embed="rId2"/>
          <a:stretch>
            <a:fillRect/>
          </a:stretch>
        </p:blipFill>
        <p:spPr>
          <a:xfrm>
            <a:off x="76200" y="152400"/>
            <a:ext cx="9067800" cy="6103696"/>
          </a:xfrm>
          <a:prstGeom prst="rect">
            <a:avLst/>
          </a:prstGeom>
        </p:spPr>
      </p:pic>
      <p:sp>
        <p:nvSpPr>
          <p:cNvPr id="2" name="Slide Number Placeholder 1">
            <a:extLst>
              <a:ext uri="{FF2B5EF4-FFF2-40B4-BE49-F238E27FC236}">
                <a16:creationId xmlns:a16="http://schemas.microsoft.com/office/drawing/2014/main" id="{4EB60D7E-FCAC-4DC2-B065-DFDE06C1AB99}"/>
              </a:ext>
            </a:extLst>
          </p:cNvPr>
          <p:cNvSpPr>
            <a:spLocks noGrp="1"/>
          </p:cNvSpPr>
          <p:nvPr>
            <p:ph type="sldNum" sz="quarter" idx="12"/>
          </p:nvPr>
        </p:nvSpPr>
        <p:spPr>
          <a:xfrm>
            <a:off x="6629400" y="6019800"/>
            <a:ext cx="2133600" cy="365125"/>
          </a:xfrm>
        </p:spPr>
        <p:txBody>
          <a:bodyPr/>
          <a:lstStyle/>
          <a:p>
            <a:fld id="{26F1B80D-F839-49BE-98B9-9A39218B251F}" type="slidenum">
              <a:rPr lang="en-US" smtClean="0"/>
              <a:t>25</a:t>
            </a:fld>
            <a:endParaRPr lang="en-US" dirty="0"/>
          </a:p>
        </p:txBody>
      </p:sp>
    </p:spTree>
    <p:extLst>
      <p:ext uri="{BB962C8B-B14F-4D97-AF65-F5344CB8AC3E}">
        <p14:creationId xmlns:p14="http://schemas.microsoft.com/office/powerpoint/2010/main" val="171169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D139A5-F8C5-40F5-9C26-29687B1187AD}"/>
              </a:ext>
            </a:extLst>
          </p:cNvPr>
          <p:cNvPicPr>
            <a:picLocks noChangeAspect="1"/>
          </p:cNvPicPr>
          <p:nvPr/>
        </p:nvPicPr>
        <p:blipFill>
          <a:blip r:embed="rId2"/>
          <a:stretch>
            <a:fillRect/>
          </a:stretch>
        </p:blipFill>
        <p:spPr>
          <a:xfrm>
            <a:off x="18288" y="76200"/>
            <a:ext cx="5043336" cy="3655002"/>
          </a:xfrm>
          <a:prstGeom prst="rect">
            <a:avLst/>
          </a:prstGeom>
        </p:spPr>
      </p:pic>
      <p:pic>
        <p:nvPicPr>
          <p:cNvPr id="3" name="Picture 2">
            <a:extLst>
              <a:ext uri="{FF2B5EF4-FFF2-40B4-BE49-F238E27FC236}">
                <a16:creationId xmlns:a16="http://schemas.microsoft.com/office/drawing/2014/main" id="{9D122053-013C-4D89-812F-07D810EEA30A}"/>
              </a:ext>
            </a:extLst>
          </p:cNvPr>
          <p:cNvPicPr>
            <a:picLocks noChangeAspect="1"/>
          </p:cNvPicPr>
          <p:nvPr/>
        </p:nvPicPr>
        <p:blipFill>
          <a:blip r:embed="rId3"/>
          <a:stretch>
            <a:fillRect/>
          </a:stretch>
        </p:blipFill>
        <p:spPr>
          <a:xfrm>
            <a:off x="4707082" y="2785231"/>
            <a:ext cx="4436918" cy="3215519"/>
          </a:xfrm>
          <a:prstGeom prst="rect">
            <a:avLst/>
          </a:prstGeom>
        </p:spPr>
      </p:pic>
      <p:sp>
        <p:nvSpPr>
          <p:cNvPr id="4" name="Slide Number Placeholder 3">
            <a:extLst>
              <a:ext uri="{FF2B5EF4-FFF2-40B4-BE49-F238E27FC236}">
                <a16:creationId xmlns:a16="http://schemas.microsoft.com/office/drawing/2014/main" id="{E9AE0DDE-7BDD-4A35-BE54-3404148A155C}"/>
              </a:ext>
            </a:extLst>
          </p:cNvPr>
          <p:cNvSpPr>
            <a:spLocks noGrp="1"/>
          </p:cNvSpPr>
          <p:nvPr>
            <p:ph type="sldNum" sz="quarter" idx="12"/>
          </p:nvPr>
        </p:nvSpPr>
        <p:spPr>
          <a:xfrm>
            <a:off x="6705600" y="5970270"/>
            <a:ext cx="2133600" cy="365125"/>
          </a:xfrm>
        </p:spPr>
        <p:txBody>
          <a:bodyPr/>
          <a:lstStyle/>
          <a:p>
            <a:fld id="{26F1B80D-F839-49BE-98B9-9A39218B251F}" type="slidenum">
              <a:rPr lang="en-US" smtClean="0"/>
              <a:t>26</a:t>
            </a:fld>
            <a:endParaRPr lang="en-US" dirty="0"/>
          </a:p>
        </p:txBody>
      </p:sp>
    </p:spTree>
    <p:extLst>
      <p:ext uri="{BB962C8B-B14F-4D97-AF65-F5344CB8AC3E}">
        <p14:creationId xmlns:p14="http://schemas.microsoft.com/office/powerpoint/2010/main" val="1729516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828800" y="3505200"/>
            <a:ext cx="5486400" cy="1954819"/>
          </a:xfrm>
        </p:spPr>
        <p:txBody>
          <a:bodyPr anchor="ctr">
            <a:noAutofit/>
          </a:bodyPr>
          <a:lstStyle/>
          <a:p>
            <a:pPr algn="ctr" eaLnBrk="1" hangingPunct="1">
              <a:defRPr/>
            </a:pPr>
            <a:r>
              <a:rPr lang="en-US" sz="2000" b="0" dirty="0">
                <a:solidFill>
                  <a:schemeClr val="accent1">
                    <a:lumMod val="50000"/>
                  </a:schemeClr>
                </a:solidFill>
              </a:rPr>
              <a:t>Martha Webster</a:t>
            </a:r>
            <a:br>
              <a:rPr lang="en-US" sz="2000" b="0" dirty="0">
                <a:solidFill>
                  <a:schemeClr val="accent1">
                    <a:lumMod val="50000"/>
                  </a:schemeClr>
                </a:solidFill>
              </a:rPr>
            </a:br>
            <a:r>
              <a:rPr lang="en-US" sz="2000" b="0" dirty="0">
                <a:solidFill>
                  <a:schemeClr val="accent1">
                    <a:lumMod val="50000"/>
                  </a:schemeClr>
                </a:solidFill>
              </a:rPr>
              <a:t>Air Quality Meteorologist </a:t>
            </a:r>
            <a:br>
              <a:rPr lang="en-US" sz="2000" b="0" dirty="0">
                <a:solidFill>
                  <a:schemeClr val="accent1">
                    <a:lumMod val="50000"/>
                  </a:schemeClr>
                </a:solidFill>
              </a:rPr>
            </a:br>
            <a:r>
              <a:rPr lang="en-US" sz="2000" b="0" dirty="0">
                <a:solidFill>
                  <a:schemeClr val="accent1">
                    <a:lumMod val="50000"/>
                  </a:schemeClr>
                </a:solidFill>
              </a:rPr>
              <a:t>martha.e.webster@maine.gov</a:t>
            </a:r>
            <a:endParaRPr lang="en-US" sz="2000" b="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latin typeface="Arial" pitchFamily="34" charset="0"/>
                <a:cs typeface="Arial" pitchFamily="34" charset="0"/>
              </a:rPr>
              <a:t>                  			</a:t>
            </a:r>
            <a:endParaRPr lang="en-US" i="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2" name="Slide Number Placeholder 1">
            <a:extLst>
              <a:ext uri="{FF2B5EF4-FFF2-40B4-BE49-F238E27FC236}">
                <a16:creationId xmlns:a16="http://schemas.microsoft.com/office/drawing/2014/main" id="{6894B6D7-91D4-43DE-9427-891C0532A0F6}"/>
              </a:ext>
            </a:extLst>
          </p:cNvPr>
          <p:cNvSpPr>
            <a:spLocks noGrp="1"/>
          </p:cNvSpPr>
          <p:nvPr>
            <p:ph type="sldNum" sz="quarter" idx="12"/>
          </p:nvPr>
        </p:nvSpPr>
        <p:spPr/>
        <p:txBody>
          <a:bodyPr/>
          <a:lstStyle/>
          <a:p>
            <a:pPr>
              <a:defRPr/>
            </a:pPr>
            <a:fld id="{193D7E75-82E5-4227-A723-7DC309C4A2C1}" type="slidenum">
              <a:rPr lang="en-US" smtClean="0"/>
              <a:pPr>
                <a:defRPr/>
              </a:pPr>
              <a:t>27</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BB505E-6A61-488F-AB71-F81565E7105C}"/>
              </a:ext>
            </a:extLst>
          </p:cNvPr>
          <p:cNvPicPr>
            <a:picLocks noChangeAspect="1"/>
          </p:cNvPicPr>
          <p:nvPr/>
        </p:nvPicPr>
        <p:blipFill>
          <a:blip r:embed="rId2"/>
          <a:stretch>
            <a:fillRect/>
          </a:stretch>
        </p:blipFill>
        <p:spPr>
          <a:xfrm>
            <a:off x="59635" y="768964"/>
            <a:ext cx="7789793" cy="5283561"/>
          </a:xfrm>
          <a:prstGeom prst="rect">
            <a:avLst/>
          </a:prstGeom>
        </p:spPr>
      </p:pic>
      <p:sp>
        <p:nvSpPr>
          <p:cNvPr id="4" name="Arrow: Right 3">
            <a:extLst>
              <a:ext uri="{FF2B5EF4-FFF2-40B4-BE49-F238E27FC236}">
                <a16:creationId xmlns:a16="http://schemas.microsoft.com/office/drawing/2014/main" id="{8594D4BB-AF0C-4EB3-AEF1-9961A1775D70}"/>
              </a:ext>
            </a:extLst>
          </p:cNvPr>
          <p:cNvSpPr/>
          <p:nvPr/>
        </p:nvSpPr>
        <p:spPr>
          <a:xfrm rot="10800000">
            <a:off x="7663069" y="3004102"/>
            <a:ext cx="931793" cy="1938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A4AE4D2-DDA4-416A-A6F6-F025CDDAA1D0}"/>
              </a:ext>
            </a:extLst>
          </p:cNvPr>
          <p:cNvSpPr txBox="1"/>
          <p:nvPr/>
        </p:nvSpPr>
        <p:spPr>
          <a:xfrm>
            <a:off x="7772400" y="1806821"/>
            <a:ext cx="1073426" cy="1200329"/>
          </a:xfrm>
          <a:prstGeom prst="rect">
            <a:avLst/>
          </a:prstGeom>
          <a:noFill/>
        </p:spPr>
        <p:txBody>
          <a:bodyPr wrap="square" rtlCol="0">
            <a:spAutoFit/>
          </a:bodyPr>
          <a:lstStyle/>
          <a:p>
            <a:r>
              <a:rPr lang="en-US" dirty="0"/>
              <a:t>Lowest potential Annual NAAQS</a:t>
            </a:r>
          </a:p>
        </p:txBody>
      </p:sp>
      <p:sp>
        <p:nvSpPr>
          <p:cNvPr id="6" name="TextBox 5">
            <a:extLst>
              <a:ext uri="{FF2B5EF4-FFF2-40B4-BE49-F238E27FC236}">
                <a16:creationId xmlns:a16="http://schemas.microsoft.com/office/drawing/2014/main" id="{25AFE9E3-594C-4C4E-94B1-0C4B378EF107}"/>
              </a:ext>
            </a:extLst>
          </p:cNvPr>
          <p:cNvSpPr txBox="1"/>
          <p:nvPr/>
        </p:nvSpPr>
        <p:spPr>
          <a:xfrm>
            <a:off x="1981200" y="152400"/>
            <a:ext cx="5181600" cy="369332"/>
          </a:xfrm>
          <a:prstGeom prst="rect">
            <a:avLst/>
          </a:prstGeom>
          <a:noFill/>
        </p:spPr>
        <p:txBody>
          <a:bodyPr wrap="square" rtlCol="0">
            <a:spAutoFit/>
          </a:bodyPr>
          <a:lstStyle/>
          <a:p>
            <a:r>
              <a:rPr lang="en-US" dirty="0"/>
              <a:t>2021 filter data not available for the 4</a:t>
            </a:r>
            <a:r>
              <a:rPr lang="en-US" baseline="30000" dirty="0"/>
              <a:t>th</a:t>
            </a:r>
            <a:r>
              <a:rPr lang="en-US" dirty="0"/>
              <a:t> quarter</a:t>
            </a:r>
          </a:p>
        </p:txBody>
      </p:sp>
      <p:sp>
        <p:nvSpPr>
          <p:cNvPr id="3" name="Slide Number Placeholder 2">
            <a:extLst>
              <a:ext uri="{FF2B5EF4-FFF2-40B4-BE49-F238E27FC236}">
                <a16:creationId xmlns:a16="http://schemas.microsoft.com/office/drawing/2014/main" id="{D7132422-35D1-4C97-A6FD-4DB4874AEAF5}"/>
              </a:ext>
            </a:extLst>
          </p:cNvPr>
          <p:cNvSpPr>
            <a:spLocks noGrp="1"/>
          </p:cNvSpPr>
          <p:nvPr>
            <p:ph type="sldNum" sz="quarter" idx="12"/>
          </p:nvPr>
        </p:nvSpPr>
        <p:spPr>
          <a:xfrm>
            <a:off x="6693938" y="6001920"/>
            <a:ext cx="2133600" cy="365125"/>
          </a:xfrm>
        </p:spPr>
        <p:txBody>
          <a:bodyPr/>
          <a:lstStyle/>
          <a:p>
            <a:fld id="{26F1B80D-F839-49BE-98B9-9A39218B251F}" type="slidenum">
              <a:rPr lang="en-US" smtClean="0"/>
              <a:t>3</a:t>
            </a:fld>
            <a:endParaRPr lang="en-US"/>
          </a:p>
        </p:txBody>
      </p:sp>
    </p:spTree>
    <p:extLst>
      <p:ext uri="{BB962C8B-B14F-4D97-AF65-F5344CB8AC3E}">
        <p14:creationId xmlns:p14="http://schemas.microsoft.com/office/powerpoint/2010/main" val="261011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E4104E-C33C-4D87-B931-BD7F5665526E}"/>
              </a:ext>
            </a:extLst>
          </p:cNvPr>
          <p:cNvPicPr>
            <a:picLocks noChangeAspect="1"/>
          </p:cNvPicPr>
          <p:nvPr/>
        </p:nvPicPr>
        <p:blipFill>
          <a:blip r:embed="rId2"/>
          <a:stretch>
            <a:fillRect/>
          </a:stretch>
        </p:blipFill>
        <p:spPr>
          <a:xfrm>
            <a:off x="0" y="389586"/>
            <a:ext cx="9143999" cy="5611165"/>
          </a:xfrm>
          <a:prstGeom prst="rect">
            <a:avLst/>
          </a:prstGeom>
        </p:spPr>
      </p:pic>
      <p:pic>
        <p:nvPicPr>
          <p:cNvPr id="4" name="Picture 3">
            <a:extLst>
              <a:ext uri="{FF2B5EF4-FFF2-40B4-BE49-F238E27FC236}">
                <a16:creationId xmlns:a16="http://schemas.microsoft.com/office/drawing/2014/main" id="{C3604458-60B5-4500-88C7-194C1B0B045A}"/>
              </a:ext>
            </a:extLst>
          </p:cNvPr>
          <p:cNvPicPr>
            <a:picLocks noChangeAspect="1"/>
          </p:cNvPicPr>
          <p:nvPr/>
        </p:nvPicPr>
        <p:blipFill>
          <a:blip r:embed="rId3"/>
          <a:stretch>
            <a:fillRect/>
          </a:stretch>
        </p:blipFill>
        <p:spPr>
          <a:xfrm>
            <a:off x="2209800" y="142676"/>
            <a:ext cx="5230821" cy="493819"/>
          </a:xfrm>
          <a:prstGeom prst="rect">
            <a:avLst/>
          </a:prstGeom>
        </p:spPr>
      </p:pic>
      <p:sp>
        <p:nvSpPr>
          <p:cNvPr id="3" name="Slide Number Placeholder 2">
            <a:extLst>
              <a:ext uri="{FF2B5EF4-FFF2-40B4-BE49-F238E27FC236}">
                <a16:creationId xmlns:a16="http://schemas.microsoft.com/office/drawing/2014/main" id="{D8F54A9C-7134-491F-A6A8-9CDC59212767}"/>
              </a:ext>
            </a:extLst>
          </p:cNvPr>
          <p:cNvSpPr>
            <a:spLocks noGrp="1"/>
          </p:cNvSpPr>
          <p:nvPr>
            <p:ph type="sldNum" sz="quarter" idx="12"/>
          </p:nvPr>
        </p:nvSpPr>
        <p:spPr>
          <a:xfrm>
            <a:off x="6781800" y="6000751"/>
            <a:ext cx="2133600" cy="365125"/>
          </a:xfrm>
        </p:spPr>
        <p:txBody>
          <a:bodyPr/>
          <a:lstStyle/>
          <a:p>
            <a:fld id="{26F1B80D-F839-49BE-98B9-9A39218B251F}" type="slidenum">
              <a:rPr lang="en-US" smtClean="0"/>
              <a:t>4</a:t>
            </a:fld>
            <a:endParaRPr lang="en-US"/>
          </a:p>
        </p:txBody>
      </p:sp>
    </p:spTree>
    <p:extLst>
      <p:ext uri="{BB962C8B-B14F-4D97-AF65-F5344CB8AC3E}">
        <p14:creationId xmlns:p14="http://schemas.microsoft.com/office/powerpoint/2010/main" val="23536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8E4611-6821-4E05-8967-13C688B498A1}"/>
              </a:ext>
            </a:extLst>
          </p:cNvPr>
          <p:cNvPicPr>
            <a:picLocks noChangeAspect="1"/>
          </p:cNvPicPr>
          <p:nvPr/>
        </p:nvPicPr>
        <p:blipFill>
          <a:blip r:embed="rId2"/>
          <a:stretch>
            <a:fillRect/>
          </a:stretch>
        </p:blipFill>
        <p:spPr>
          <a:xfrm>
            <a:off x="1603600" y="949430"/>
            <a:ext cx="7540400" cy="5110955"/>
          </a:xfrm>
          <a:prstGeom prst="rect">
            <a:avLst/>
          </a:prstGeom>
        </p:spPr>
      </p:pic>
      <p:sp>
        <p:nvSpPr>
          <p:cNvPr id="3" name="TextBox 2">
            <a:extLst>
              <a:ext uri="{FF2B5EF4-FFF2-40B4-BE49-F238E27FC236}">
                <a16:creationId xmlns:a16="http://schemas.microsoft.com/office/drawing/2014/main" id="{C3B4E1F3-4F3A-4F43-ABA2-932D73AE3385}"/>
              </a:ext>
            </a:extLst>
          </p:cNvPr>
          <p:cNvSpPr txBox="1"/>
          <p:nvPr/>
        </p:nvSpPr>
        <p:spPr>
          <a:xfrm>
            <a:off x="7917433" y="3886200"/>
            <a:ext cx="1226567" cy="1661993"/>
          </a:xfrm>
          <a:prstGeom prst="rect">
            <a:avLst/>
          </a:prstGeom>
          <a:solidFill>
            <a:schemeClr val="bg1">
              <a:lumMod val="65000"/>
            </a:schemeClr>
          </a:solidFill>
        </p:spPr>
        <p:txBody>
          <a:bodyPr wrap="square" rtlCol="0">
            <a:spAutoFit/>
          </a:bodyPr>
          <a:lstStyle/>
          <a:p>
            <a:r>
              <a:rPr lang="en-US" dirty="0">
                <a:solidFill>
                  <a:schemeClr val="accent2">
                    <a:lumMod val="75000"/>
                  </a:schemeClr>
                </a:solidFill>
              </a:rPr>
              <a:t>126 @ 8</a:t>
            </a:r>
          </a:p>
          <a:p>
            <a:r>
              <a:rPr lang="en-US" dirty="0">
                <a:solidFill>
                  <a:srgbClr val="32D9FA"/>
                </a:solidFill>
              </a:rPr>
              <a:t>100 @ 9</a:t>
            </a:r>
          </a:p>
          <a:p>
            <a:r>
              <a:rPr lang="en-US" dirty="0">
                <a:solidFill>
                  <a:srgbClr val="C00000"/>
                </a:solidFill>
              </a:rPr>
              <a:t>74 @ 10</a:t>
            </a:r>
          </a:p>
          <a:p>
            <a:r>
              <a:rPr lang="en-US" dirty="0">
                <a:solidFill>
                  <a:srgbClr val="1F3B79"/>
                </a:solidFill>
              </a:rPr>
              <a:t>58 @ 11</a:t>
            </a:r>
          </a:p>
          <a:p>
            <a:endParaRPr lang="en-US" sz="1050" dirty="0">
              <a:solidFill>
                <a:schemeClr val="accent5">
                  <a:lumMod val="50000"/>
                </a:schemeClr>
              </a:solidFill>
            </a:endParaRPr>
          </a:p>
          <a:p>
            <a:r>
              <a:rPr lang="en-US" dirty="0">
                <a:solidFill>
                  <a:srgbClr val="FFFF00"/>
                </a:solidFill>
              </a:rPr>
              <a:t>35 @ 12</a:t>
            </a:r>
          </a:p>
        </p:txBody>
      </p:sp>
      <p:sp>
        <p:nvSpPr>
          <p:cNvPr id="4" name="TextBox 3">
            <a:extLst>
              <a:ext uri="{FF2B5EF4-FFF2-40B4-BE49-F238E27FC236}">
                <a16:creationId xmlns:a16="http://schemas.microsoft.com/office/drawing/2014/main" id="{D6B067A4-EFA7-406E-93E1-8F1446CBC647}"/>
              </a:ext>
            </a:extLst>
          </p:cNvPr>
          <p:cNvSpPr txBox="1"/>
          <p:nvPr/>
        </p:nvSpPr>
        <p:spPr>
          <a:xfrm>
            <a:off x="152400" y="780541"/>
            <a:ext cx="1594546" cy="5016758"/>
          </a:xfrm>
          <a:prstGeom prst="rect">
            <a:avLst/>
          </a:prstGeom>
          <a:noFill/>
        </p:spPr>
        <p:txBody>
          <a:bodyPr wrap="square" rtlCol="0">
            <a:spAutoFit/>
          </a:bodyPr>
          <a:lstStyle/>
          <a:p>
            <a:r>
              <a:rPr lang="en-US" sz="1600" dirty="0"/>
              <a:t>EPA often uses the annual NAAQS as the Good/Moderate breakpoint on the AQI.</a:t>
            </a:r>
          </a:p>
          <a:p>
            <a:endParaRPr lang="en-US" sz="1600" dirty="0"/>
          </a:p>
          <a:p>
            <a:r>
              <a:rPr lang="en-US" sz="1600" dirty="0"/>
              <a:t>If they follow that precedent, the numbers in the gray box to the right of the graph illustrate the number of days last year that would have been greater than good at a given potential breakpoint.</a:t>
            </a:r>
          </a:p>
        </p:txBody>
      </p:sp>
      <p:sp>
        <p:nvSpPr>
          <p:cNvPr id="5" name="Slide Number Placeholder 4">
            <a:extLst>
              <a:ext uri="{FF2B5EF4-FFF2-40B4-BE49-F238E27FC236}">
                <a16:creationId xmlns:a16="http://schemas.microsoft.com/office/drawing/2014/main" id="{21FFD0A5-C3E7-447B-A055-A0A59FA5F9A0}"/>
              </a:ext>
            </a:extLst>
          </p:cNvPr>
          <p:cNvSpPr>
            <a:spLocks noGrp="1"/>
          </p:cNvSpPr>
          <p:nvPr>
            <p:ph type="sldNum" sz="quarter" idx="12"/>
          </p:nvPr>
        </p:nvSpPr>
        <p:spPr>
          <a:xfrm>
            <a:off x="6705600" y="5951355"/>
            <a:ext cx="2133600" cy="365125"/>
          </a:xfrm>
        </p:spPr>
        <p:txBody>
          <a:bodyPr/>
          <a:lstStyle/>
          <a:p>
            <a:fld id="{26F1B80D-F839-49BE-98B9-9A39218B251F}" type="slidenum">
              <a:rPr lang="en-US" smtClean="0"/>
              <a:t>5</a:t>
            </a:fld>
            <a:endParaRPr lang="en-US" dirty="0"/>
          </a:p>
        </p:txBody>
      </p:sp>
    </p:spTree>
    <p:extLst>
      <p:ext uri="{BB962C8B-B14F-4D97-AF65-F5344CB8AC3E}">
        <p14:creationId xmlns:p14="http://schemas.microsoft.com/office/powerpoint/2010/main" val="402024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229E9-8222-48D8-AC5C-AFD5BE6C3233}"/>
              </a:ext>
            </a:extLst>
          </p:cNvPr>
          <p:cNvSpPr>
            <a:spLocks noGrp="1"/>
          </p:cNvSpPr>
          <p:nvPr>
            <p:ph type="title"/>
          </p:nvPr>
        </p:nvSpPr>
        <p:spPr/>
        <p:txBody>
          <a:bodyPr>
            <a:normAutofit fontScale="90000"/>
          </a:bodyPr>
          <a:lstStyle/>
          <a:p>
            <a:pPr algn="ctr"/>
            <a:r>
              <a:rPr lang="en-US" dirty="0"/>
              <a:t>Forecasting PM2.5: Running vs Block</a:t>
            </a:r>
          </a:p>
        </p:txBody>
      </p:sp>
      <p:sp>
        <p:nvSpPr>
          <p:cNvPr id="3" name="Slide Number Placeholder 2">
            <a:extLst>
              <a:ext uri="{FF2B5EF4-FFF2-40B4-BE49-F238E27FC236}">
                <a16:creationId xmlns:a16="http://schemas.microsoft.com/office/drawing/2014/main" id="{3DA35B62-0FFC-48BF-948F-52A042AE943E}"/>
              </a:ext>
            </a:extLst>
          </p:cNvPr>
          <p:cNvSpPr>
            <a:spLocks noGrp="1"/>
          </p:cNvSpPr>
          <p:nvPr>
            <p:ph type="sldNum" sz="quarter" idx="12"/>
          </p:nvPr>
        </p:nvSpPr>
        <p:spPr/>
        <p:txBody>
          <a:bodyPr/>
          <a:lstStyle/>
          <a:p>
            <a:fld id="{26F1B80D-F839-49BE-98B9-9A39218B251F}" type="slidenum">
              <a:rPr lang="en-US" smtClean="0"/>
              <a:t>6</a:t>
            </a:fld>
            <a:endParaRPr lang="en-US"/>
          </a:p>
        </p:txBody>
      </p:sp>
    </p:spTree>
    <p:extLst>
      <p:ext uri="{BB962C8B-B14F-4D97-AF65-F5344CB8AC3E}">
        <p14:creationId xmlns:p14="http://schemas.microsoft.com/office/powerpoint/2010/main" val="373744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B479DE-F9A4-46EC-881C-4B464E2BC483}"/>
              </a:ext>
            </a:extLst>
          </p:cNvPr>
          <p:cNvPicPr>
            <a:picLocks noChangeAspect="1"/>
          </p:cNvPicPr>
          <p:nvPr/>
        </p:nvPicPr>
        <p:blipFill>
          <a:blip r:embed="rId2"/>
          <a:stretch>
            <a:fillRect/>
          </a:stretch>
        </p:blipFill>
        <p:spPr>
          <a:xfrm>
            <a:off x="228600" y="276829"/>
            <a:ext cx="8686800" cy="5723922"/>
          </a:xfrm>
          <a:prstGeom prst="rect">
            <a:avLst/>
          </a:prstGeom>
        </p:spPr>
      </p:pic>
      <p:sp>
        <p:nvSpPr>
          <p:cNvPr id="3" name="Slide Number Placeholder 2">
            <a:extLst>
              <a:ext uri="{FF2B5EF4-FFF2-40B4-BE49-F238E27FC236}">
                <a16:creationId xmlns:a16="http://schemas.microsoft.com/office/drawing/2014/main" id="{A232DA6A-D8DC-42E2-804F-7E91D528401E}"/>
              </a:ext>
            </a:extLst>
          </p:cNvPr>
          <p:cNvSpPr>
            <a:spLocks noGrp="1"/>
          </p:cNvSpPr>
          <p:nvPr>
            <p:ph type="sldNum" sz="quarter" idx="12"/>
          </p:nvPr>
        </p:nvSpPr>
        <p:spPr>
          <a:xfrm>
            <a:off x="6781800" y="6000751"/>
            <a:ext cx="2133600" cy="365125"/>
          </a:xfrm>
        </p:spPr>
        <p:txBody>
          <a:bodyPr/>
          <a:lstStyle/>
          <a:p>
            <a:fld id="{26F1B80D-F839-49BE-98B9-9A39218B251F}" type="slidenum">
              <a:rPr lang="en-US" smtClean="0"/>
              <a:t>7</a:t>
            </a:fld>
            <a:endParaRPr lang="en-US"/>
          </a:p>
        </p:txBody>
      </p:sp>
    </p:spTree>
    <p:extLst>
      <p:ext uri="{BB962C8B-B14F-4D97-AF65-F5344CB8AC3E}">
        <p14:creationId xmlns:p14="http://schemas.microsoft.com/office/powerpoint/2010/main" val="364673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DBB88-DDAD-4177-B1EA-CAD6C3231B13}"/>
              </a:ext>
            </a:extLst>
          </p:cNvPr>
          <p:cNvSpPr>
            <a:spLocks noGrp="1"/>
          </p:cNvSpPr>
          <p:nvPr>
            <p:ph type="title"/>
          </p:nvPr>
        </p:nvSpPr>
        <p:spPr>
          <a:xfrm>
            <a:off x="533400" y="1828800"/>
            <a:ext cx="7886700" cy="1981200"/>
          </a:xfrm>
        </p:spPr>
        <p:txBody>
          <a:bodyPr>
            <a:normAutofit/>
          </a:bodyPr>
          <a:lstStyle/>
          <a:p>
            <a:pPr algn="ctr"/>
            <a:r>
              <a:rPr lang="en-US" sz="6000" dirty="0"/>
              <a:t>RITA</a:t>
            </a:r>
          </a:p>
        </p:txBody>
      </p:sp>
      <p:sp>
        <p:nvSpPr>
          <p:cNvPr id="3" name="Slide Number Placeholder 2">
            <a:extLst>
              <a:ext uri="{FF2B5EF4-FFF2-40B4-BE49-F238E27FC236}">
                <a16:creationId xmlns:a16="http://schemas.microsoft.com/office/drawing/2014/main" id="{A438098C-B5F7-444B-8377-2B0D351AB918}"/>
              </a:ext>
            </a:extLst>
          </p:cNvPr>
          <p:cNvSpPr>
            <a:spLocks noGrp="1"/>
          </p:cNvSpPr>
          <p:nvPr>
            <p:ph type="sldNum" sz="quarter" idx="12"/>
          </p:nvPr>
        </p:nvSpPr>
        <p:spPr/>
        <p:txBody>
          <a:bodyPr/>
          <a:lstStyle/>
          <a:p>
            <a:fld id="{26F1B80D-F839-49BE-98B9-9A39218B251F}" type="slidenum">
              <a:rPr lang="en-US" smtClean="0"/>
              <a:t>8</a:t>
            </a:fld>
            <a:endParaRPr lang="en-US"/>
          </a:p>
        </p:txBody>
      </p:sp>
    </p:spTree>
    <p:extLst>
      <p:ext uri="{BB962C8B-B14F-4D97-AF65-F5344CB8AC3E}">
        <p14:creationId xmlns:p14="http://schemas.microsoft.com/office/powerpoint/2010/main" val="351147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2741-BDED-4D25-8802-23EB16ABEB88}"/>
              </a:ext>
            </a:extLst>
          </p:cNvPr>
          <p:cNvSpPr>
            <a:spLocks noGrp="1"/>
          </p:cNvSpPr>
          <p:nvPr>
            <p:ph type="title"/>
          </p:nvPr>
        </p:nvSpPr>
        <p:spPr>
          <a:xfrm>
            <a:off x="457200" y="228600"/>
            <a:ext cx="8229600" cy="4495800"/>
          </a:xfrm>
        </p:spPr>
        <p:txBody>
          <a:bodyPr>
            <a:normAutofit/>
          </a:bodyPr>
          <a:lstStyle/>
          <a:p>
            <a:pPr algn="ctr"/>
            <a:r>
              <a:rPr lang="en-US" u="sng" dirty="0">
                <a:solidFill>
                  <a:schemeClr val="tx1"/>
                </a:solidFill>
              </a:rPr>
              <a:t>R</a:t>
            </a:r>
            <a:r>
              <a:rPr lang="en-US" dirty="0">
                <a:solidFill>
                  <a:schemeClr val="tx1"/>
                </a:solidFill>
              </a:rPr>
              <a:t>umford </a:t>
            </a:r>
            <a:br>
              <a:rPr lang="en-US" dirty="0">
                <a:solidFill>
                  <a:schemeClr val="tx1"/>
                </a:solidFill>
              </a:rPr>
            </a:br>
            <a:r>
              <a:rPr lang="en-US" u="sng" dirty="0">
                <a:solidFill>
                  <a:schemeClr val="tx1"/>
                </a:solidFill>
              </a:rPr>
              <a:t>I</a:t>
            </a:r>
            <a:r>
              <a:rPr lang="en-US" dirty="0">
                <a:solidFill>
                  <a:schemeClr val="tx1"/>
                </a:solidFill>
              </a:rPr>
              <a:t>ntravalley </a:t>
            </a:r>
            <a:br>
              <a:rPr lang="en-US" dirty="0">
                <a:solidFill>
                  <a:schemeClr val="tx1"/>
                </a:solidFill>
              </a:rPr>
            </a:br>
            <a:r>
              <a:rPr lang="en-US" u="sng" dirty="0">
                <a:solidFill>
                  <a:schemeClr val="tx1"/>
                </a:solidFill>
              </a:rPr>
              <a:t>T</a:t>
            </a:r>
            <a:r>
              <a:rPr lang="en-US" dirty="0">
                <a:solidFill>
                  <a:schemeClr val="tx1"/>
                </a:solidFill>
              </a:rPr>
              <a:t>ransport </a:t>
            </a:r>
            <a:br>
              <a:rPr lang="en-US" dirty="0">
                <a:solidFill>
                  <a:schemeClr val="tx1"/>
                </a:solidFill>
              </a:rPr>
            </a:br>
            <a:r>
              <a:rPr lang="en-US" u="sng" dirty="0">
                <a:solidFill>
                  <a:schemeClr val="tx1"/>
                </a:solidFill>
              </a:rPr>
              <a:t>A</a:t>
            </a:r>
            <a:r>
              <a:rPr lang="en-US" dirty="0">
                <a:solidFill>
                  <a:schemeClr val="tx1"/>
                </a:solidFill>
              </a:rPr>
              <a:t>nalysis </a:t>
            </a:r>
            <a:br>
              <a:rPr lang="en-US" dirty="0"/>
            </a:br>
            <a:r>
              <a:rPr lang="en-US" dirty="0"/>
              <a:t>(RITA)</a:t>
            </a:r>
          </a:p>
        </p:txBody>
      </p:sp>
      <p:sp>
        <p:nvSpPr>
          <p:cNvPr id="3" name="TextBox 2">
            <a:extLst>
              <a:ext uri="{FF2B5EF4-FFF2-40B4-BE49-F238E27FC236}">
                <a16:creationId xmlns:a16="http://schemas.microsoft.com/office/drawing/2014/main" id="{4915EDE2-4C55-492E-8B3B-2E4F6242F07F}"/>
              </a:ext>
            </a:extLst>
          </p:cNvPr>
          <p:cNvSpPr txBox="1"/>
          <p:nvPr/>
        </p:nvSpPr>
        <p:spPr>
          <a:xfrm>
            <a:off x="457200" y="4724400"/>
            <a:ext cx="8437626" cy="1200329"/>
          </a:xfrm>
          <a:prstGeom prst="rect">
            <a:avLst/>
          </a:prstGeom>
          <a:noFill/>
        </p:spPr>
        <p:txBody>
          <a:bodyPr wrap="square" rtlCol="0">
            <a:spAutoFit/>
          </a:bodyPr>
          <a:lstStyle/>
          <a:p>
            <a:endParaRPr lang="en-US" dirty="0"/>
          </a:p>
          <a:p>
            <a:r>
              <a:rPr lang="en-US" dirty="0"/>
              <a:t>For years I’ve been wondering, in addition to inversion breakup, if there is ‘sloshing’ going on in the valley.  </a:t>
            </a:r>
          </a:p>
          <a:p>
            <a:endParaRPr lang="en-US" dirty="0"/>
          </a:p>
        </p:txBody>
      </p:sp>
      <p:sp>
        <p:nvSpPr>
          <p:cNvPr id="4" name="Slide Number Placeholder 3">
            <a:extLst>
              <a:ext uri="{FF2B5EF4-FFF2-40B4-BE49-F238E27FC236}">
                <a16:creationId xmlns:a16="http://schemas.microsoft.com/office/drawing/2014/main" id="{87A866E2-4161-4042-8FFB-2DBADA6954E0}"/>
              </a:ext>
            </a:extLst>
          </p:cNvPr>
          <p:cNvSpPr>
            <a:spLocks noGrp="1"/>
          </p:cNvSpPr>
          <p:nvPr>
            <p:ph type="sldNum" sz="quarter" idx="12"/>
          </p:nvPr>
        </p:nvSpPr>
        <p:spPr/>
        <p:txBody>
          <a:bodyPr/>
          <a:lstStyle/>
          <a:p>
            <a:fld id="{26F1B80D-F839-49BE-98B9-9A39218B251F}" type="slidenum">
              <a:rPr lang="en-US" smtClean="0"/>
              <a:t>9</a:t>
            </a:fld>
            <a:endParaRPr lang="en-US"/>
          </a:p>
        </p:txBody>
      </p:sp>
    </p:spTree>
    <p:extLst>
      <p:ext uri="{BB962C8B-B14F-4D97-AF65-F5344CB8AC3E}">
        <p14:creationId xmlns:p14="http://schemas.microsoft.com/office/powerpoint/2010/main" val="28197391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052&quot;&gt;&lt;object type=&quot;3&quot; unique_id=&quot;10053&quot;&gt;&lt;property id=&quot;20148&quot; value=&quot;5&quot;/&gt;&lt;property id=&quot;20300&quot; value=&quot;Slide 1&quot;/&gt;&lt;property id=&quot;20307&quot; value=&quot;256&quot;/&gt;&lt;/object&gt;&lt;object type=&quot;3&quot; unique_id=&quot;10058&quot;&gt;&lt;property id=&quot;20148&quot; value=&quot;5&quot;/&gt;&lt;property id=&quot;20300&quot; value=&quot;Slide 3&quot;/&gt;&lt;property id=&quot;20307&quot; value=&quot;267&quot;/&gt;&lt;/object&gt;&lt;object type=&quot;3&quot; unique_id=&quot;10109&quot;&gt;&lt;property id=&quot;20148&quot; value=&quot;5&quot;/&gt;&lt;property id=&quot;20300&quot; value=&quot;Slide 2&quot;/&gt;&lt;property id=&quot;20307&quot; value=&quot;268&quot;/&gt;&lt;/object&gt;&lt;/object&gt;&lt;object type=&quot;8&quot; unique_id=&quot;10066&quot;&gt;&lt;/object&gt;&lt;/object&gt;&lt;/database&gt;"/>
  <p:tag name="SECTOMILLISECCONVERTED" val="1"/>
</p:tagLst>
</file>

<file path=ppt/theme/theme1.xml><?xml version="1.0" encoding="utf-8"?>
<a:theme xmlns:a="http://schemas.openxmlformats.org/drawingml/2006/main" name="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P power point template 2018" id="{571487D1-8ED4-45DE-8F4F-3A598441320D}" vid="{65AC2620-8D72-4E4E-9AD5-0197A331F7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 power point template 2020</Template>
  <TotalTime>114</TotalTime>
  <Words>609</Words>
  <Application>Microsoft Office PowerPoint</Application>
  <PresentationFormat>On-screen Show (4:3)</PresentationFormat>
  <Paragraphs>64</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ME DEP PPP-white background Style (2)</vt:lpstr>
      <vt:lpstr>Particle Pollution</vt:lpstr>
      <vt:lpstr>PM2.5 Trends compared to the Current NAAQS  and possible 2022 NAAQS</vt:lpstr>
      <vt:lpstr>PowerPoint Presentation</vt:lpstr>
      <vt:lpstr>PowerPoint Presentation</vt:lpstr>
      <vt:lpstr>PowerPoint Presentation</vt:lpstr>
      <vt:lpstr>Forecasting PM2.5: Running vs Block</vt:lpstr>
      <vt:lpstr>PowerPoint Presentation</vt:lpstr>
      <vt:lpstr>RITA</vt:lpstr>
      <vt:lpstr>Rumford  Intravalley  Transport  Analysis  (RITA)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Purple Air (PA) vs collocated or nearby BAMS or Sharp</vt:lpstr>
      <vt:lpstr>PowerPoint Presentation</vt:lpstr>
      <vt:lpstr>PowerPoint Presentation</vt:lpstr>
      <vt:lpstr>PowerPoint Presentation</vt:lpstr>
      <vt:lpstr>Martha Webster Air Quality Meteorologist  martha.e.webster@maine.gov</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Webster, Martha E</dc:creator>
  <cp:lastModifiedBy>Webster, Martha E</cp:lastModifiedBy>
  <cp:revision>10</cp:revision>
  <dcterms:created xsi:type="dcterms:W3CDTF">2022-02-28T18:41:41Z</dcterms:created>
  <dcterms:modified xsi:type="dcterms:W3CDTF">2022-03-02T13:28:56Z</dcterms:modified>
</cp:coreProperties>
</file>