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304" r:id="rId3"/>
    <p:sldId id="302" r:id="rId4"/>
    <p:sldId id="288" r:id="rId5"/>
    <p:sldId id="289" r:id="rId6"/>
    <p:sldId id="294" r:id="rId7"/>
    <p:sldId id="290" r:id="rId8"/>
    <p:sldId id="291" r:id="rId9"/>
    <p:sldId id="292" r:id="rId10"/>
    <p:sldId id="295" r:id="rId11"/>
    <p:sldId id="296" r:id="rId12"/>
    <p:sldId id="297" r:id="rId13"/>
    <p:sldId id="298" r:id="rId14"/>
    <p:sldId id="299" r:id="rId15"/>
    <p:sldId id="300" r:id="rId16"/>
    <p:sldId id="303" r:id="rId17"/>
    <p:sldId id="301" r:id="rId18"/>
    <p:sldId id="305" r:id="rId19"/>
    <p:sldId id="308" r:id="rId20"/>
    <p:sldId id="306" r:id="rId21"/>
    <p:sldId id="307"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 id="324" r:id="rId37"/>
    <p:sldId id="323" r:id="rId38"/>
    <p:sldId id="325" r:id="rId39"/>
    <p:sldId id="328" r:id="rId40"/>
    <p:sldId id="327" r:id="rId41"/>
    <p:sldId id="326" r:id="rId42"/>
    <p:sldId id="287" r:id="rId4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1919DD"/>
    <a:srgbClr val="627FE4"/>
    <a:srgbClr val="627F9E"/>
    <a:srgbClr val="808080"/>
    <a:srgbClr val="FFFF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54" autoAdjust="0"/>
  </p:normalViewPr>
  <p:slideViewPr>
    <p:cSldViewPr>
      <p:cViewPr varScale="1">
        <p:scale>
          <a:sx n="75" d="100"/>
          <a:sy n="75" d="100"/>
        </p:scale>
        <p:origin x="-1020" y="-84"/>
      </p:cViewPr>
      <p:guideLst>
        <p:guide orient="horz" pos="2160"/>
        <p:guide pos="2880"/>
      </p:guideLst>
    </p:cSldViewPr>
  </p:slideViewPr>
  <p:outlineViewPr>
    <p:cViewPr>
      <p:scale>
        <a:sx n="33" d="100"/>
        <a:sy n="33" d="100"/>
      </p:scale>
      <p:origin x="0" y="4134"/>
    </p:cViewPr>
  </p:outlin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D437E7E-1F2E-4773-A4A1-342040FE0FE4}" type="datetimeFigureOut">
              <a:rPr lang="en-US" smtClean="0"/>
              <a:pPr/>
              <a:t>4/4/2014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C266685-C49E-4FF2-B98D-904544BA38A4}" type="slidenum">
              <a:rPr lang="en-US" smtClean="0"/>
              <a:pPr/>
              <a:t>‹#›</a:t>
            </a:fld>
            <a:endParaRPr lang="en-US" dirty="0"/>
          </a:p>
        </p:txBody>
      </p:sp>
    </p:spTree>
    <p:extLst>
      <p:ext uri="{BB962C8B-B14F-4D97-AF65-F5344CB8AC3E}">
        <p14:creationId xmlns:p14="http://schemas.microsoft.com/office/powerpoint/2010/main" val="3274573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E026ED8-F3E9-4FDC-9E72-960BAB292D24}" type="datetimeFigureOut">
              <a:rPr lang="en-US" smtClean="0"/>
              <a:pPr/>
              <a:t>4/4/2014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7A51A8EC-1EC1-4487-8A41-BDC8AD655271}" type="slidenum">
              <a:rPr lang="en-US" smtClean="0"/>
              <a:pPr/>
              <a:t>‹#›</a:t>
            </a:fld>
            <a:endParaRPr lang="en-US" dirty="0"/>
          </a:p>
        </p:txBody>
      </p:sp>
    </p:spTree>
    <p:extLst>
      <p:ext uri="{BB962C8B-B14F-4D97-AF65-F5344CB8AC3E}">
        <p14:creationId xmlns:p14="http://schemas.microsoft.com/office/powerpoint/2010/main" val="465104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51A8EC-1EC1-4487-8A41-BDC8AD655271}"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1919DD"/>
                </a:solidFill>
                <a:latin typeface="+mn-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1919DD"/>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4" name="Picture 3" descr="Spo logo small white background.JPG"/>
          <p:cNvPicPr>
            <a:picLocks noChangeAspect="1"/>
          </p:cNvPicPr>
          <p:nvPr userDrawn="1"/>
        </p:nvPicPr>
        <p:blipFill>
          <a:blip r:embed="rId2" cstate="print"/>
          <a:stretch>
            <a:fillRect/>
          </a:stretch>
        </p:blipFill>
        <p:spPr>
          <a:xfrm>
            <a:off x="0" y="6096000"/>
            <a:ext cx="1258018" cy="76199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429415-1316-475E-AB2E-F6413765AA32}" type="datetimeFigureOut">
              <a:rPr lang="en-US" smtClean="0"/>
              <a:pPr/>
              <a:t>4/4/2014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5F8BAF-F42F-4329-91B2-06171E5065C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1919DD"/>
                </a:solidFill>
              </a:defRPr>
            </a:lvl1pPr>
          </a:lstStyle>
          <a:p>
            <a:fld id="{A4429415-1316-475E-AB2E-F6413765AA32}" type="datetimeFigureOut">
              <a:rPr lang="en-US" smtClean="0"/>
              <a:pPr/>
              <a:t>4/4/2014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1919DD"/>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1919DD"/>
                </a:solidFill>
              </a:defRPr>
            </a:lvl1pPr>
          </a:lstStyle>
          <a:p>
            <a:fld id="{385F8BAF-F42F-4329-91B2-06171E5065C4}" type="slidenum">
              <a:rPr lang="en-US" smtClean="0"/>
              <a:pPr/>
              <a:t>‹#›</a:t>
            </a:fld>
            <a:endParaRPr lang="en-US" dirty="0"/>
          </a:p>
        </p:txBody>
      </p:sp>
      <p:pic>
        <p:nvPicPr>
          <p:cNvPr id="7" name="Picture 6" descr="Spo logo small white background.JPG"/>
          <p:cNvPicPr>
            <a:picLocks noChangeAspect="1"/>
          </p:cNvPicPr>
          <p:nvPr userDrawn="1"/>
        </p:nvPicPr>
        <p:blipFill>
          <a:blip r:embed="rId13" cstate="print"/>
          <a:stretch>
            <a:fillRect/>
          </a:stretch>
        </p:blipFill>
        <p:spPr>
          <a:xfrm>
            <a:off x="0" y="6096000"/>
            <a:ext cx="1258017" cy="76199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1919DD"/>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1919DD"/>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1919DD"/>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1919DD"/>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1919DD"/>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1919D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mailto:phil.carey@maine.gov"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295400"/>
            <a:ext cx="9144000" cy="2895600"/>
          </a:xfrm>
        </p:spPr>
        <p:txBody>
          <a:bodyPr>
            <a:normAutofit fontScale="77500" lnSpcReduction="20000"/>
          </a:bodyPr>
          <a:lstStyle/>
          <a:p>
            <a:r>
              <a:rPr lang="en-US" sz="5600" dirty="0" smtClean="0"/>
              <a:t>Intro to Maine Subdivision Law</a:t>
            </a:r>
          </a:p>
          <a:p>
            <a:endParaRPr lang="en-US" sz="4300" dirty="0" smtClean="0"/>
          </a:p>
          <a:p>
            <a:r>
              <a:rPr lang="en-US" sz="4300" dirty="0" smtClean="0"/>
              <a:t>Basic Training </a:t>
            </a:r>
          </a:p>
          <a:p>
            <a:r>
              <a:rPr lang="en-US" sz="4300" dirty="0" smtClean="0"/>
              <a:t>for </a:t>
            </a:r>
          </a:p>
          <a:p>
            <a:r>
              <a:rPr lang="en-US" sz="4300" dirty="0" smtClean="0"/>
              <a:t>Code Enforcement Officers</a:t>
            </a:r>
            <a:endParaRPr lang="en-US" sz="4300" dirty="0"/>
          </a:p>
        </p:txBody>
      </p:sp>
      <p:sp>
        <p:nvSpPr>
          <p:cNvPr id="4" name="Subtitle 2"/>
          <p:cNvSpPr txBox="1">
            <a:spLocks/>
          </p:cNvSpPr>
          <p:nvPr/>
        </p:nvSpPr>
        <p:spPr>
          <a:xfrm>
            <a:off x="0" y="4267200"/>
            <a:ext cx="9144000" cy="990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0" i="0" u="none" strike="noStrike" kern="1200" cap="none" spc="0" normalizeH="0" baseline="0" noProof="0" dirty="0" smtClean="0">
                <a:ln>
                  <a:noFill/>
                </a:ln>
                <a:solidFill>
                  <a:srgbClr val="1919DD"/>
                </a:solidFill>
                <a:effectLst/>
                <a:uLnTx/>
                <a:uFillTx/>
                <a:latin typeface="Book Antiqua" pitchFamily="18" charset="0"/>
                <a:ea typeface="+mn-ea"/>
                <a:cs typeface="+mn-cs"/>
              </a:rPr>
              <a:t>April, 2014</a:t>
            </a:r>
            <a:endParaRPr kumimoji="0" lang="en-US" sz="3600" b="0" i="0" u="none" strike="noStrike" kern="1200" cap="none" spc="0" normalizeH="0" baseline="0" noProof="0" dirty="0">
              <a:ln>
                <a:noFill/>
              </a:ln>
              <a:solidFill>
                <a:srgbClr val="1919DD"/>
              </a:solidFill>
              <a:effectLst/>
              <a:uLnTx/>
              <a:uFillTx/>
              <a:latin typeface="Book Antiqua"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dirty="0" smtClean="0"/>
              <a:t>“The Family Exemption”</a:t>
            </a:r>
            <a:endParaRPr lang="en-US" dirty="0"/>
          </a:p>
        </p:txBody>
      </p:sp>
      <p:sp>
        <p:nvSpPr>
          <p:cNvPr id="3" name="Content Placeholder 2"/>
          <p:cNvSpPr>
            <a:spLocks noGrp="1"/>
          </p:cNvSpPr>
          <p:nvPr>
            <p:ph idx="1"/>
          </p:nvPr>
        </p:nvSpPr>
        <p:spPr>
          <a:xfrm>
            <a:off x="457200" y="1066801"/>
            <a:ext cx="8229600" cy="4953000"/>
          </a:xfrm>
        </p:spPr>
        <p:txBody>
          <a:bodyPr>
            <a:noAutofit/>
          </a:bodyPr>
          <a:lstStyle/>
          <a:p>
            <a:pPr>
              <a:buNone/>
            </a:pPr>
            <a:r>
              <a:rPr lang="en-US" sz="2350" dirty="0" smtClean="0"/>
              <a:t>D-4. A division accomplished by gift to a person related to the donor of an interest in property held by the donor for a continuous period of 5 years prior to the division by gift does not create a lot or lots for the purposes of this definition, unless the intent of the transferor is to avoid the objectives of this subchapter. If the real estate exempt under this paragraph is transferred within 5 years to another person not related to the donor of the exempt real estate as provided in this paragraph, then the previously exempt division creates a lot or lots for the purposes of this subsection. "Person related to the donor" means a spouse, parent, grandparent, brother, sister, child or grandchild related by blood, marriage or adoption. A gift under this paragraph can not be given for consideration that is more than 1/2 the assessed value of the real estate.</a:t>
            </a:r>
            <a:endParaRPr lang="en-US" sz="235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D-5. A division accomplished by a gift to a municipality if that municipality accepts the gift does not create a lot or lots for the purposes of this definition, unless the intent of the transferor is to avoid the objectives of this subchapter.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“Sale to Abutter” Exemption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D-6. A division accomplished by the transfer of any interest in land to the owners of land abutting that land that does not create a separate lot does not create a lot or lots for the purposes of this definition, unless the intent of the transferor is to avoid the objectives of this subchapter. If the real estate exempt under this paragraph is transferred within 5 years to another person without all of the merged land, then the previously exempt division creates a lot or lots for the purposes of this subsection.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buNone/>
            </a:pPr>
            <a:r>
              <a:rPr lang="en-US" sz="3400" dirty="0" smtClean="0"/>
              <a:t>E. The division of a tract or parcel of land into 3 or more lots and upon each of which lots permanent dwelling structures legally existed before September 23, 1971 is not a subdivision. </a:t>
            </a:r>
          </a:p>
          <a:p>
            <a:pPr>
              <a:buNone/>
            </a:pPr>
            <a:r>
              <a:rPr lang="en-US" sz="3400" dirty="0" smtClean="0"/>
              <a:t>F. In determining the number of dwelling units in a structure, the provisions of this subsection regarding the determination of the number of lots apply, including exemptions from the definition of a subdivision of land.</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G. Notwithstanding the provisions of this subsection, leased dwelling units are not subject to subdivision review if the municipal reviewing authority has determined that the units are otherwise subject to municipal review at least as stringent as that required under this subchapter.</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5592763"/>
          </a:xfrm>
        </p:spPr>
        <p:txBody>
          <a:bodyPr>
            <a:normAutofit/>
          </a:bodyPr>
          <a:lstStyle/>
          <a:p>
            <a:pPr>
              <a:buNone/>
            </a:pPr>
            <a:r>
              <a:rPr lang="en-US" dirty="0" smtClean="0"/>
              <a:t>H-1. This subchapter may not be construed to prevent a municipality from enacting an ordinance under its home rule authority that: </a:t>
            </a:r>
          </a:p>
          <a:p>
            <a:pPr>
              <a:buNone/>
            </a:pPr>
            <a:r>
              <a:rPr lang="en-US" dirty="0" smtClean="0"/>
              <a:t>	(1) Expands the definition of "subdivision" to include the division of a structure for commercial or industrial use; or</a:t>
            </a:r>
          </a:p>
          <a:p>
            <a:pPr>
              <a:buNone/>
            </a:pPr>
            <a:r>
              <a:rPr lang="en-US" dirty="0" smtClean="0"/>
              <a:t>	(2) Otherwise regulates land use activities.</a:t>
            </a:r>
          </a:p>
          <a:p>
            <a:pPr>
              <a:buNone/>
            </a:pPr>
            <a:r>
              <a:rPr lang="en-US" dirty="0" smtClean="0"/>
              <a:t>	</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a:buNone/>
            </a:pPr>
            <a:r>
              <a:rPr lang="en-US" dirty="0" smtClean="0"/>
              <a:t>	A municipality may not enact an ordinance that expands the definition of "subdivision" except as provided in this subchapter. A municipality that has a definition of "subdivision" that conflicts with the requirements of this subsection at the time this paragraph takes effect shall comply with this subsection no later than January 1, 2006. Such a municipality must file its conflicting definition at the county registry of deeds by June 30, 2003 for the definition to remain valid for the grace period ending January 1, 2006. A filing required under this paragraph must be collected and indexed in a separate book in the registry of deeds for the county in which the municipality is located.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1"/>
            <a:ext cx="8229600" cy="4800600"/>
          </a:xfrm>
        </p:spPr>
        <p:txBody>
          <a:bodyPr/>
          <a:lstStyle/>
          <a:p>
            <a:pPr>
              <a:buNone/>
            </a:pPr>
            <a:r>
              <a:rPr lang="en-US" dirty="0" smtClean="0"/>
              <a:t>I. The grant of a bona fide security interest in an entire lot that has been exempted from the definition of subdivision under paragraphs D-1 to D-6, or subsequent transfer of that entire lot by the original holder of the security interest or that person's successor in interest, does not create a lot for the purposes of this definition, unless the intent of the transferor is to avoid the objectives of this subchapter.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a:t>
            </a:r>
            <a:br>
              <a:rPr lang="en-US" dirty="0" smtClean="0"/>
            </a:br>
            <a:r>
              <a:rPr lang="en-US" sz="2700" dirty="0" smtClean="0"/>
              <a:t>(Assume that all transactions take place within a 5-year period)</a:t>
            </a:r>
            <a:endParaRPr lang="en-US" sz="2700" dirty="0"/>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752600"/>
            <a:ext cx="5669280" cy="3368961"/>
          </a:xfrm>
        </p:spPr>
      </p:pic>
    </p:spTree>
    <p:extLst>
      <p:ext uri="{BB962C8B-B14F-4D97-AF65-F5344CB8AC3E}">
        <p14:creationId xmlns:p14="http://schemas.microsoft.com/office/powerpoint/2010/main" val="3684713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a:t>
            </a:r>
            <a:br>
              <a:rPr lang="en-US" dirty="0"/>
            </a:br>
            <a:r>
              <a:rPr lang="en-US" sz="2700" dirty="0"/>
              <a:t>(Assume that all transactions take place within a 5-year period)</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752600"/>
            <a:ext cx="5669280" cy="4535424"/>
          </a:xfrm>
        </p:spPr>
      </p:pic>
    </p:spTree>
    <p:extLst>
      <p:ext uri="{BB962C8B-B14F-4D97-AF65-F5344CB8AC3E}">
        <p14:creationId xmlns:p14="http://schemas.microsoft.com/office/powerpoint/2010/main" val="2408558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Law – Local Enforcement</a:t>
            </a:r>
            <a:endParaRPr lang="en-US" dirty="0"/>
          </a:p>
        </p:txBody>
      </p:sp>
      <p:sp>
        <p:nvSpPr>
          <p:cNvPr id="3" name="Content Placeholder 2"/>
          <p:cNvSpPr>
            <a:spLocks noGrp="1"/>
          </p:cNvSpPr>
          <p:nvPr>
            <p:ph idx="1"/>
          </p:nvPr>
        </p:nvSpPr>
        <p:spPr/>
        <p:txBody>
          <a:bodyPr/>
          <a:lstStyle/>
          <a:p>
            <a:r>
              <a:rPr lang="en-US" dirty="0"/>
              <a:t>Section 4406 prohibits a CEO from issuing a building or use permit for a lot in a subdivision that has not received municipal approval. </a:t>
            </a:r>
            <a:endParaRPr lang="en-US" dirty="0" smtClean="0"/>
          </a:p>
          <a:p>
            <a:endParaRPr lang="en-US" dirty="0"/>
          </a:p>
          <a:p>
            <a:r>
              <a:rPr lang="en-US" dirty="0" smtClean="0"/>
              <a:t>The </a:t>
            </a:r>
            <a:r>
              <a:rPr lang="en-US" dirty="0"/>
              <a:t>CEO, in the review of applications for permits, should routinely determine when a lot was created and whether other lots have been created from the same parcel within five years.</a:t>
            </a:r>
          </a:p>
        </p:txBody>
      </p:sp>
    </p:spTree>
    <p:extLst>
      <p:ext uri="{BB962C8B-B14F-4D97-AF65-F5344CB8AC3E}">
        <p14:creationId xmlns:p14="http://schemas.microsoft.com/office/powerpoint/2010/main" val="30217524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a:t>
            </a:r>
            <a:br>
              <a:rPr lang="en-US" dirty="0"/>
            </a:br>
            <a:r>
              <a:rPr lang="en-US" sz="2700" dirty="0"/>
              <a:t>(Assume that all transactions take place within a 5-year period)</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828800"/>
            <a:ext cx="5695648" cy="3291840"/>
          </a:xfrm>
        </p:spPr>
      </p:pic>
    </p:spTree>
    <p:extLst>
      <p:ext uri="{BB962C8B-B14F-4D97-AF65-F5344CB8AC3E}">
        <p14:creationId xmlns:p14="http://schemas.microsoft.com/office/powerpoint/2010/main" val="3446608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a:t>
            </a:r>
            <a:br>
              <a:rPr lang="en-US" dirty="0"/>
            </a:br>
            <a:r>
              <a:rPr lang="en-US" sz="2700" dirty="0"/>
              <a:t>(Assume that all transactions take place within a 5-year period)</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828800"/>
            <a:ext cx="5670732" cy="4389120"/>
          </a:xfrm>
        </p:spPr>
      </p:pic>
    </p:spTree>
    <p:extLst>
      <p:ext uri="{BB962C8B-B14F-4D97-AF65-F5344CB8AC3E}">
        <p14:creationId xmlns:p14="http://schemas.microsoft.com/office/powerpoint/2010/main" val="17216556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a:t>
            </a:r>
            <a:br>
              <a:rPr lang="en-US" dirty="0"/>
            </a:br>
            <a:r>
              <a:rPr lang="en-US" sz="2700" dirty="0"/>
              <a:t>(Assume that all transactions take place within a 5-year period)</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3584339"/>
          </a:xfrm>
        </p:spPr>
      </p:pic>
    </p:spTree>
    <p:extLst>
      <p:ext uri="{BB962C8B-B14F-4D97-AF65-F5344CB8AC3E}">
        <p14:creationId xmlns:p14="http://schemas.microsoft.com/office/powerpoint/2010/main" val="8460001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28497"/>
            <a:ext cx="5669280" cy="5216803"/>
          </a:xfrm>
        </p:spPr>
      </p:pic>
    </p:spTree>
    <p:extLst>
      <p:ext uri="{BB962C8B-B14F-4D97-AF65-F5344CB8AC3E}">
        <p14:creationId xmlns:p14="http://schemas.microsoft.com/office/powerpoint/2010/main" val="37874974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3435669"/>
          </a:xfrm>
        </p:spPr>
      </p:pic>
    </p:spTree>
    <p:extLst>
      <p:ext uri="{BB962C8B-B14F-4D97-AF65-F5344CB8AC3E}">
        <p14:creationId xmlns:p14="http://schemas.microsoft.com/office/powerpoint/2010/main" val="39252518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4978731"/>
          </a:xfrm>
        </p:spPr>
      </p:pic>
    </p:spTree>
    <p:extLst>
      <p:ext uri="{BB962C8B-B14F-4D97-AF65-F5344CB8AC3E}">
        <p14:creationId xmlns:p14="http://schemas.microsoft.com/office/powerpoint/2010/main" val="2005044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3733946"/>
          </a:xfrm>
        </p:spPr>
      </p:pic>
    </p:spTree>
    <p:extLst>
      <p:ext uri="{BB962C8B-B14F-4D97-AF65-F5344CB8AC3E}">
        <p14:creationId xmlns:p14="http://schemas.microsoft.com/office/powerpoint/2010/main" val="12621361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4975073"/>
          </a:xfrm>
        </p:spPr>
      </p:pic>
    </p:spTree>
    <p:extLst>
      <p:ext uri="{BB962C8B-B14F-4D97-AF65-F5344CB8AC3E}">
        <p14:creationId xmlns:p14="http://schemas.microsoft.com/office/powerpoint/2010/main" val="42260231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00200"/>
            <a:ext cx="8229600" cy="2610336"/>
          </a:xfrm>
        </p:spPr>
      </p:pic>
    </p:spTree>
    <p:extLst>
      <p:ext uri="{BB962C8B-B14F-4D97-AF65-F5344CB8AC3E}">
        <p14:creationId xmlns:p14="http://schemas.microsoft.com/office/powerpoint/2010/main" val="9294618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00200"/>
            <a:ext cx="8229600" cy="3484718"/>
          </a:xfrm>
        </p:spPr>
      </p:pic>
    </p:spTree>
    <p:extLst>
      <p:ext uri="{BB962C8B-B14F-4D97-AF65-F5344CB8AC3E}">
        <p14:creationId xmlns:p14="http://schemas.microsoft.com/office/powerpoint/2010/main" val="2941919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“Tract or Parcel of Land”</a:t>
            </a:r>
            <a:r>
              <a:rPr lang="en-US" dirty="0"/>
              <a:t/>
            </a:r>
            <a:br>
              <a:rPr lang="en-US" dirty="0"/>
            </a:br>
            <a:r>
              <a:rPr lang="en-US" sz="3100" dirty="0"/>
              <a:t>Title 30-A, §</a:t>
            </a:r>
            <a:r>
              <a:rPr lang="en-US" sz="3100" dirty="0" smtClean="0"/>
              <a:t>4401.6</a:t>
            </a:r>
            <a:endParaRPr lang="en-US" sz="3100" dirty="0"/>
          </a:p>
        </p:txBody>
      </p:sp>
      <p:sp>
        <p:nvSpPr>
          <p:cNvPr id="3" name="Content Placeholder 2"/>
          <p:cNvSpPr>
            <a:spLocks noGrp="1"/>
          </p:cNvSpPr>
          <p:nvPr>
            <p:ph idx="1"/>
          </p:nvPr>
        </p:nvSpPr>
        <p:spPr/>
        <p:txBody>
          <a:bodyPr/>
          <a:lstStyle/>
          <a:p>
            <a:pPr>
              <a:buNone/>
            </a:pPr>
            <a:r>
              <a:rPr lang="en-US" dirty="0" smtClean="0"/>
              <a:t>   "Tract or parcel of land" means all contiguous land in the same ownership, except that lands located on opposite sides of a public or private road are considered each a separate tract or parcel of land unless the road was established by the owner of land on both sides of the road after September 22, 1971.</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3352788"/>
          </a:xfrm>
        </p:spPr>
      </p:pic>
    </p:spTree>
    <p:extLst>
      <p:ext uri="{BB962C8B-B14F-4D97-AF65-F5344CB8AC3E}">
        <p14:creationId xmlns:p14="http://schemas.microsoft.com/office/powerpoint/2010/main" val="19932184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4415256"/>
          </a:xfrm>
        </p:spPr>
      </p:pic>
    </p:spTree>
    <p:extLst>
      <p:ext uri="{BB962C8B-B14F-4D97-AF65-F5344CB8AC3E}">
        <p14:creationId xmlns:p14="http://schemas.microsoft.com/office/powerpoint/2010/main" val="9406440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3198502"/>
          </a:xfrm>
        </p:spPr>
      </p:pic>
    </p:spTree>
    <p:extLst>
      <p:ext uri="{BB962C8B-B14F-4D97-AF65-F5344CB8AC3E}">
        <p14:creationId xmlns:p14="http://schemas.microsoft.com/office/powerpoint/2010/main" val="3251222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4349255"/>
          </a:xfrm>
        </p:spPr>
      </p:pic>
    </p:spTree>
    <p:extLst>
      <p:ext uri="{BB962C8B-B14F-4D97-AF65-F5344CB8AC3E}">
        <p14:creationId xmlns:p14="http://schemas.microsoft.com/office/powerpoint/2010/main" val="26055023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3827496"/>
          </a:xfrm>
        </p:spPr>
      </p:pic>
    </p:spTree>
    <p:extLst>
      <p:ext uri="{BB962C8B-B14F-4D97-AF65-F5344CB8AC3E}">
        <p14:creationId xmlns:p14="http://schemas.microsoft.com/office/powerpoint/2010/main" val="19618861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5103296"/>
          </a:xfrm>
        </p:spPr>
      </p:pic>
    </p:spTree>
    <p:extLst>
      <p:ext uri="{BB962C8B-B14F-4D97-AF65-F5344CB8AC3E}">
        <p14:creationId xmlns:p14="http://schemas.microsoft.com/office/powerpoint/2010/main" val="18347417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5000" y="1447800"/>
            <a:ext cx="5439266" cy="3912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46768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4754278"/>
          </a:xfrm>
        </p:spPr>
      </p:pic>
    </p:spTree>
    <p:extLst>
      <p:ext uri="{BB962C8B-B14F-4D97-AF65-F5344CB8AC3E}">
        <p14:creationId xmlns:p14="http://schemas.microsoft.com/office/powerpoint/2010/main" val="13438417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1676400"/>
            <a:ext cx="54102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4652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1676400"/>
            <a:ext cx="54102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6125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“Subdivision”</a:t>
            </a:r>
            <a:br>
              <a:rPr lang="en-US" dirty="0" smtClean="0"/>
            </a:br>
            <a:r>
              <a:rPr lang="en-US" sz="3100" dirty="0" smtClean="0"/>
              <a:t>Title 30-A, §4401.4 </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"Subdivision" means the division of a tract or parcel of land into 3 or more lots within any 5-year period that begins on or after September 23, 1971. This definition applies whether the division is accomplished by sale, lease, development, buildings or otherwise. The term "subdivision" also includes the division of a new structure or structures on a tract or parcel of land into 3 or more dwelling units within a 5-year period, the construction or placement of 3 or more dwelling units on a single tract or parcel of land and the division of an existing structure or structures previously used for commercial or industrial use into 3 or more dwelling units within a 5-year period. </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3439315"/>
          </a:xfrm>
        </p:spPr>
      </p:pic>
    </p:spTree>
    <p:extLst>
      <p:ext uri="{BB962C8B-B14F-4D97-AF65-F5344CB8AC3E}">
        <p14:creationId xmlns:p14="http://schemas.microsoft.com/office/powerpoint/2010/main" val="11231782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Examples</a:t>
            </a:r>
            <a:br>
              <a:rPr lang="en-US" sz="4000" dirty="0"/>
            </a:br>
            <a:r>
              <a:rPr lang="en-US" sz="2400" dirty="0"/>
              <a:t>(Assume that all transactions take place within a 5-year period)</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600200"/>
            <a:ext cx="5669280" cy="5034591"/>
          </a:xfrm>
        </p:spPr>
      </p:pic>
    </p:spTree>
    <p:extLst>
      <p:ext uri="{BB962C8B-B14F-4D97-AF65-F5344CB8AC3E}">
        <p14:creationId xmlns:p14="http://schemas.microsoft.com/office/powerpoint/2010/main" val="39896747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762000"/>
            <a:ext cx="9144000" cy="4953000"/>
          </a:xfrm>
        </p:spPr>
        <p:txBody>
          <a:bodyPr>
            <a:normAutofit lnSpcReduction="10000"/>
          </a:bodyPr>
          <a:lstStyle/>
          <a:p>
            <a:r>
              <a:rPr lang="en-US" sz="3600" dirty="0" smtClean="0"/>
              <a:t>Phil Carey</a:t>
            </a:r>
          </a:p>
          <a:p>
            <a:r>
              <a:rPr lang="en-US" sz="3600" dirty="0" smtClean="0"/>
              <a:t>Senior Planner,</a:t>
            </a:r>
          </a:p>
          <a:p>
            <a:r>
              <a:rPr lang="en-US" sz="3600" dirty="0" smtClean="0"/>
              <a:t> Municipal Planning Assistance Program</a:t>
            </a:r>
          </a:p>
          <a:p>
            <a:r>
              <a:rPr lang="en-US" b="1" dirty="0" smtClean="0"/>
              <a:t>Department of Agriculture, Conservation &amp; Forestry</a:t>
            </a:r>
            <a:r>
              <a:rPr lang="en-US" sz="3600" b="1" dirty="0" smtClean="0"/>
              <a:t> </a:t>
            </a:r>
          </a:p>
          <a:p>
            <a:r>
              <a:rPr lang="en-US" sz="3600" dirty="0" smtClean="0"/>
              <a:t>287-3860</a:t>
            </a:r>
          </a:p>
          <a:p>
            <a:r>
              <a:rPr lang="en-US" sz="3600" dirty="0" smtClean="0">
                <a:hlinkClick r:id="rId2"/>
              </a:rPr>
              <a:t>phil.carey@maine.gov</a:t>
            </a:r>
            <a:endParaRPr lang="en-US" sz="3600" dirty="0" smtClean="0"/>
          </a:p>
          <a:p>
            <a:endParaRPr lang="en-US" sz="3050" b="1" dirty="0" smtClean="0"/>
          </a:p>
          <a:p>
            <a:r>
              <a:rPr lang="en-US" sz="3050" b="1" dirty="0" smtClean="0"/>
              <a:t>www.maine.gov/doc/commissioner/landuse/index.shtml</a:t>
            </a:r>
            <a:endParaRPr lang="en-US" sz="305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86401"/>
          </a:xfrm>
        </p:spPr>
        <p:txBody>
          <a:bodyPr>
            <a:normAutofit fontScale="70000" lnSpcReduction="20000"/>
          </a:bodyPr>
          <a:lstStyle/>
          <a:p>
            <a:pPr>
              <a:buNone/>
            </a:pPr>
            <a:endParaRPr lang="en-US" sz="4400" dirty="0" smtClean="0"/>
          </a:p>
          <a:p>
            <a:pPr>
              <a:buNone/>
            </a:pPr>
            <a:r>
              <a:rPr lang="en-US" sz="5100" dirty="0" smtClean="0"/>
              <a:t>A. In determining whether a tract or parcel of land is divided into 3 or more lots, the first dividing of the tract or parcel is considered to create the first 2 lots and the next dividing of either of these first 2 lots, by whomever accomplished, is considered to create a 3rd lot, unless: …</a:t>
            </a:r>
          </a:p>
          <a:p>
            <a:pPr>
              <a:buNone/>
            </a:pPr>
            <a:r>
              <a:rPr lang="en-US" sz="5100" dirty="0" smtClean="0"/>
              <a:t>	</a:t>
            </a:r>
          </a:p>
          <a:p>
            <a:pPr>
              <a:buNone/>
            </a:pPr>
            <a:r>
              <a:rPr lang="en-US" sz="5100"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Homestead Exemption”</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arenBoth"/>
            </a:pPr>
            <a:r>
              <a:rPr lang="en-US" dirty="0" smtClean="0"/>
              <a:t>Both </a:t>
            </a:r>
            <a:r>
              <a:rPr lang="en-US" dirty="0" err="1" smtClean="0"/>
              <a:t>dividings</a:t>
            </a:r>
            <a:r>
              <a:rPr lang="en-US" dirty="0" smtClean="0"/>
              <a:t> are accomplished by a </a:t>
            </a:r>
            <a:r>
              <a:rPr lang="en-US" dirty="0" err="1" smtClean="0"/>
              <a:t>subdivider</a:t>
            </a:r>
            <a:r>
              <a:rPr lang="en-US" dirty="0" smtClean="0"/>
              <a:t> who has retained one of the lots for the </a:t>
            </a:r>
            <a:r>
              <a:rPr lang="en-US" dirty="0" err="1" smtClean="0"/>
              <a:t>subdivider's</a:t>
            </a:r>
            <a:r>
              <a:rPr lang="en-US" dirty="0" smtClean="0"/>
              <a:t> own use as a single-family residence that has been the </a:t>
            </a:r>
            <a:r>
              <a:rPr lang="en-US" dirty="0" err="1" smtClean="0"/>
              <a:t>subdivider's</a:t>
            </a:r>
            <a:r>
              <a:rPr lang="en-US" dirty="0" smtClean="0"/>
              <a:t> principal residence for a period of at least 5 years immediately preceding the 2nd division; or</a:t>
            </a:r>
          </a:p>
          <a:p>
            <a:pPr marL="514350" indent="-514350">
              <a:buAutoNum type="arabicParenBoth"/>
            </a:pPr>
            <a:r>
              <a:rPr lang="en-US" dirty="0" smtClean="0"/>
              <a:t>The division of the tract or parcel is otherwise exempt under this subchapter.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dirty="0" smtClean="0"/>
              <a:t>B. The dividing of a tract or parcel of land and the lot or lots so made, which dividing or lots when made are not subject to this subchapter, do not become subject to this subchapter by the subsequent dividing of that tract or parcel of land or any portion of that tract or parcel. The municipal reviewing authority shall consider the existence of the previously created lot or lots in reviewing a proposed subdivision created by a subsequent dividing.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40-Acre Exemption”</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C. A lot of 40 or more acres must be counted as a lot, except: </a:t>
            </a:r>
          </a:p>
          <a:p>
            <a:pPr>
              <a:buNone/>
            </a:pPr>
            <a:r>
              <a:rPr lang="en-US" dirty="0" smtClean="0"/>
              <a:t>	(2) When a municipality has, by ordinance, or the municipal reviewing authority has, by regulation, elected not to count lots of 40 or more acres as lots for the purposes of this subchapter when the parcel of land being divided is located entirely outside any </a:t>
            </a:r>
            <a:r>
              <a:rPr lang="en-US" dirty="0" err="1" smtClean="0"/>
              <a:t>shoreland</a:t>
            </a:r>
            <a:r>
              <a:rPr lang="en-US" dirty="0" smtClean="0"/>
              <a:t> area as defined in Title 38, section 435 or a municipality's </a:t>
            </a:r>
            <a:r>
              <a:rPr lang="en-US" dirty="0" err="1" smtClean="0"/>
              <a:t>shoreland</a:t>
            </a:r>
            <a:r>
              <a:rPr lang="en-US" dirty="0" smtClean="0"/>
              <a:t> zoning ordinance.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buNone/>
            </a:pPr>
            <a:r>
              <a:rPr lang="en-US" dirty="0" smtClean="0"/>
              <a:t>D-1. A division accomplished by devise does not create a lot or lots for the purposes of this definition, unless the intent of the transferor is to avoid the objectives of this subchapter. </a:t>
            </a:r>
          </a:p>
          <a:p>
            <a:pPr>
              <a:buNone/>
            </a:pPr>
            <a:r>
              <a:rPr lang="en-US" dirty="0" smtClean="0"/>
              <a:t>D-2. A division accomplished by condemnation does not create a lot or lots for the purposes of this definition, unless the intent of the transferor is to avoid the objectives of this subchapter. </a:t>
            </a:r>
          </a:p>
          <a:p>
            <a:pPr>
              <a:buNone/>
            </a:pPr>
            <a:r>
              <a:rPr lang="en-US" dirty="0" smtClean="0"/>
              <a:t>D-3. A division accomplished by order of court does not create a lot or lots for the purposes of this definition, unless the intent of the transferor is to avoid the objectives of this subchapter.</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808080"/>
      </a:dk1>
      <a:lt1>
        <a:srgbClr val="80808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PO">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1261</TotalTime>
  <Words>1080</Words>
  <Application>Microsoft Office PowerPoint</Application>
  <PresentationFormat>On-screen Show (4:3)</PresentationFormat>
  <Paragraphs>76</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PowerPoint Presentation</vt:lpstr>
      <vt:lpstr>State Law – Local Enforcement</vt:lpstr>
      <vt:lpstr>“Tract or Parcel of Land” Title 30-A, §4401.6</vt:lpstr>
      <vt:lpstr> “Subdivision” Title 30-A, §4401.4  </vt:lpstr>
      <vt:lpstr>PowerPoint Presentation</vt:lpstr>
      <vt:lpstr>“The Homestead Exemption”</vt:lpstr>
      <vt:lpstr>PowerPoint Presentation</vt:lpstr>
      <vt:lpstr>“The 40-Acre Exemption”</vt:lpstr>
      <vt:lpstr>PowerPoint Presentation</vt:lpstr>
      <vt:lpstr>“The Family Exemption”</vt:lpstr>
      <vt:lpstr>PowerPoint Presentation</vt:lpstr>
      <vt:lpstr>“Sale to Abutter” Exemption</vt:lpstr>
      <vt:lpstr>PowerPoint Presentation</vt:lpstr>
      <vt:lpstr>PowerPoint Presentation</vt:lpstr>
      <vt:lpstr>PowerPoint Presentation</vt:lpstr>
      <vt:lpstr>PowerPoint Presentation</vt:lpstr>
      <vt:lpstr>PowerPoint Presentation</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Examples (Assume that all transactions take place within a 5-year period)</vt:lpstr>
      <vt:lpstr>PowerPoint Presentation</vt:lpstr>
    </vt:vector>
  </TitlesOfParts>
  <Company>DAFS/OIT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CEO_training_basic_landuse_zoning</dc:title>
  <dc:creator>macgregor.stocco</dc:creator>
  <cp:lastModifiedBy>alida</cp:lastModifiedBy>
  <cp:revision>148</cp:revision>
  <dcterms:created xsi:type="dcterms:W3CDTF">2011-01-07T19:47:06Z</dcterms:created>
  <dcterms:modified xsi:type="dcterms:W3CDTF">2014-04-04T15:40:36Z</dcterms:modified>
</cp:coreProperties>
</file>