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6" r:id="rId2"/>
    <p:sldId id="262" r:id="rId3"/>
    <p:sldId id="263" r:id="rId4"/>
    <p:sldId id="286" r:id="rId5"/>
    <p:sldId id="289" r:id="rId6"/>
    <p:sldId id="287" r:id="rId7"/>
    <p:sldId id="272" r:id="rId8"/>
    <p:sldId id="288" r:id="rId9"/>
    <p:sldId id="290" r:id="rId10"/>
    <p:sldId id="273" r:id="rId11"/>
    <p:sldId id="264" r:id="rId12"/>
    <p:sldId id="276" r:id="rId13"/>
    <p:sldId id="270" r:id="rId14"/>
    <p:sldId id="291" r:id="rId15"/>
    <p:sldId id="279" r:id="rId16"/>
    <p:sldId id="280" r:id="rId17"/>
    <p:sldId id="281" r:id="rId18"/>
    <p:sldId id="282" r:id="rId19"/>
    <p:sldId id="265" r:id="rId20"/>
    <p:sldId id="293" r:id="rId21"/>
    <p:sldId id="294" r:id="rId22"/>
    <p:sldId id="283" r:id="rId23"/>
    <p:sldId id="295" r:id="rId24"/>
    <p:sldId id="292" r:id="rId25"/>
    <p:sldId id="296" r:id="rId26"/>
    <p:sldId id="297" r:id="rId27"/>
    <p:sldId id="285"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B2B2"/>
    <a:srgbClr val="1919DD"/>
    <a:srgbClr val="627FE4"/>
    <a:srgbClr val="627F9E"/>
    <a:srgbClr val="808080"/>
    <a:srgbClr val="FFFF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94654" autoAdjust="0"/>
  </p:normalViewPr>
  <p:slideViewPr>
    <p:cSldViewPr>
      <p:cViewPr>
        <p:scale>
          <a:sx n="75" d="100"/>
          <a:sy n="75" d="100"/>
        </p:scale>
        <p:origin x="-1020" y="-84"/>
      </p:cViewPr>
      <p:guideLst>
        <p:guide orient="horz" pos="2160"/>
        <p:guide pos="2880"/>
      </p:guideLst>
    </p:cSldViewPr>
  </p:slideViewPr>
  <p:outlineViewPr>
    <p:cViewPr>
      <p:scale>
        <a:sx n="33" d="100"/>
        <a:sy n="33" d="100"/>
      </p:scale>
      <p:origin x="0" y="4134"/>
    </p:cViewPr>
  </p:outlin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D437E7E-1F2E-4773-A4A1-342040FE0FE4}" type="datetimeFigureOut">
              <a:rPr lang="en-US" smtClean="0"/>
              <a:pPr/>
              <a:t>4/4/2014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C266685-C49E-4FF2-B98D-904544BA38A4}" type="slidenum">
              <a:rPr lang="en-US" smtClean="0"/>
              <a:pPr/>
              <a:t>‹#›</a:t>
            </a:fld>
            <a:endParaRPr lang="en-US"/>
          </a:p>
        </p:txBody>
      </p:sp>
    </p:spTree>
    <p:extLst>
      <p:ext uri="{BB962C8B-B14F-4D97-AF65-F5344CB8AC3E}">
        <p14:creationId xmlns:p14="http://schemas.microsoft.com/office/powerpoint/2010/main" val="32417626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4E026ED8-F3E9-4FDC-9E72-960BAB292D24}" type="datetimeFigureOut">
              <a:rPr lang="en-US" smtClean="0"/>
              <a:pPr/>
              <a:t>4/4/2014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7A51A8EC-1EC1-4487-8A41-BDC8AD655271}" type="slidenum">
              <a:rPr lang="en-US" smtClean="0"/>
              <a:pPr/>
              <a:t>‹#›</a:t>
            </a:fld>
            <a:endParaRPr lang="en-US"/>
          </a:p>
        </p:txBody>
      </p:sp>
    </p:spTree>
    <p:extLst>
      <p:ext uri="{BB962C8B-B14F-4D97-AF65-F5344CB8AC3E}">
        <p14:creationId xmlns:p14="http://schemas.microsoft.com/office/powerpoint/2010/main" val="3349664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A51A8EC-1EC1-4487-8A41-BDC8AD655271}"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1919DD"/>
                </a:solidFill>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1919DD"/>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4" name="Picture 3" descr="Spo logo small white background.JPG"/>
          <p:cNvPicPr>
            <a:picLocks noChangeAspect="1"/>
          </p:cNvPicPr>
          <p:nvPr userDrawn="1"/>
        </p:nvPicPr>
        <p:blipFill>
          <a:blip r:embed="rId2" cstate="print"/>
          <a:stretch>
            <a:fillRect/>
          </a:stretch>
        </p:blipFill>
        <p:spPr>
          <a:xfrm>
            <a:off x="0" y="6096000"/>
            <a:ext cx="1258018" cy="76199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429415-1316-475E-AB2E-F6413765AA32}" type="datetimeFigureOut">
              <a:rPr lang="en-US" smtClean="0"/>
              <a:pPr/>
              <a:t>4/4/2014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5F8BAF-F42F-4329-91B2-06171E5065C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429415-1316-475E-AB2E-F6413765AA32}" type="datetimeFigureOut">
              <a:rPr lang="en-US" smtClean="0"/>
              <a:pPr/>
              <a:t>4/4/2014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5F8BAF-F42F-4329-91B2-06171E5065C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4429415-1316-475E-AB2E-F6413765AA32}" type="datetimeFigureOut">
              <a:rPr lang="en-US" smtClean="0"/>
              <a:pPr/>
              <a:t>4/4/2014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5F8BAF-F42F-4329-91B2-06171E5065C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429415-1316-475E-AB2E-F6413765AA32}" type="datetimeFigureOut">
              <a:rPr lang="en-US" smtClean="0"/>
              <a:pPr/>
              <a:t>4/4/2014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5F8BAF-F42F-4329-91B2-06171E5065C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4429415-1316-475E-AB2E-F6413765AA32}" type="datetimeFigureOut">
              <a:rPr lang="en-US" smtClean="0"/>
              <a:pPr/>
              <a:t>4/4/2014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5F8BAF-F42F-4329-91B2-06171E5065C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429415-1316-475E-AB2E-F6413765AA32}" type="datetimeFigureOut">
              <a:rPr lang="en-US" smtClean="0"/>
              <a:pPr/>
              <a:t>4/4/2014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5F8BAF-F42F-4329-91B2-06171E5065C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429415-1316-475E-AB2E-F6413765AA32}" type="datetimeFigureOut">
              <a:rPr lang="en-US" smtClean="0"/>
              <a:pPr/>
              <a:t>4/4/2014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5F8BAF-F42F-4329-91B2-06171E5065C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429415-1316-475E-AB2E-F6413765AA32}" type="datetimeFigureOut">
              <a:rPr lang="en-US" smtClean="0"/>
              <a:pPr/>
              <a:t>4/4/2014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5F8BAF-F42F-4329-91B2-06171E5065C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429415-1316-475E-AB2E-F6413765AA32}" type="datetimeFigureOut">
              <a:rPr lang="en-US" smtClean="0"/>
              <a:pPr/>
              <a:t>4/4/2014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5F8BAF-F42F-4329-91B2-06171E5065C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429415-1316-475E-AB2E-F6413765AA32}" type="datetimeFigureOut">
              <a:rPr lang="en-US" smtClean="0"/>
              <a:pPr/>
              <a:t>4/4/2014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5F8BAF-F42F-4329-91B2-06171E5065C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2B2B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1919DD"/>
                </a:solidFill>
              </a:defRPr>
            </a:lvl1pPr>
          </a:lstStyle>
          <a:p>
            <a:fld id="{A4429415-1316-475E-AB2E-F6413765AA32}" type="datetimeFigureOut">
              <a:rPr lang="en-US" smtClean="0"/>
              <a:pPr/>
              <a:t>4/4/2014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1919DD"/>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1919DD"/>
                </a:solidFill>
              </a:defRPr>
            </a:lvl1pPr>
          </a:lstStyle>
          <a:p>
            <a:fld id="{385F8BAF-F42F-4329-91B2-06171E5065C4}" type="slidenum">
              <a:rPr lang="en-US" smtClean="0"/>
              <a:pPr/>
              <a:t>‹#›</a:t>
            </a:fld>
            <a:endParaRPr lang="en-US"/>
          </a:p>
        </p:txBody>
      </p:sp>
      <p:pic>
        <p:nvPicPr>
          <p:cNvPr id="7" name="Picture 6" descr="Spo logo small white background.JPG"/>
          <p:cNvPicPr>
            <a:picLocks noChangeAspect="1"/>
          </p:cNvPicPr>
          <p:nvPr userDrawn="1"/>
        </p:nvPicPr>
        <p:blipFill>
          <a:blip r:embed="rId13" cstate="print"/>
          <a:stretch>
            <a:fillRect/>
          </a:stretch>
        </p:blipFill>
        <p:spPr>
          <a:xfrm>
            <a:off x="0" y="6096000"/>
            <a:ext cx="1258017" cy="76199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rgbClr val="1919DD"/>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1919DD"/>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1919DD"/>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1919DD"/>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1919DD"/>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1919DD"/>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752600"/>
            <a:ext cx="9144000" cy="1752600"/>
          </a:xfrm>
        </p:spPr>
        <p:txBody>
          <a:bodyPr>
            <a:normAutofit fontScale="70000" lnSpcReduction="20000"/>
          </a:bodyPr>
          <a:lstStyle/>
          <a:p>
            <a:r>
              <a:rPr lang="en-US" sz="5800" dirty="0" smtClean="0"/>
              <a:t>Comprehensive Planning and Land Use</a:t>
            </a:r>
            <a:r>
              <a:rPr lang="en-US" sz="4400" dirty="0" smtClean="0"/>
              <a:t> </a:t>
            </a:r>
          </a:p>
          <a:p>
            <a:endParaRPr lang="en-US" sz="4400" dirty="0" smtClean="0"/>
          </a:p>
          <a:p>
            <a:r>
              <a:rPr lang="en-US" sz="4400" dirty="0" smtClean="0"/>
              <a:t>Basic Training for Codes Enforcement Officers</a:t>
            </a:r>
            <a:endParaRPr lang="en-US" sz="4400" dirty="0"/>
          </a:p>
        </p:txBody>
      </p:sp>
      <p:sp>
        <p:nvSpPr>
          <p:cNvPr id="4" name="Subtitle 2"/>
          <p:cNvSpPr txBox="1">
            <a:spLocks/>
          </p:cNvSpPr>
          <p:nvPr/>
        </p:nvSpPr>
        <p:spPr>
          <a:xfrm>
            <a:off x="0" y="4343400"/>
            <a:ext cx="9144000" cy="9906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000" b="0" i="0" u="none" strike="noStrike" kern="1200" cap="none" spc="0" normalizeH="0" baseline="0" noProof="0" dirty="0" smtClean="0">
                <a:ln>
                  <a:noFill/>
                </a:ln>
                <a:solidFill>
                  <a:srgbClr val="1919DD"/>
                </a:solidFill>
                <a:effectLst/>
                <a:uLnTx/>
                <a:uFillTx/>
                <a:latin typeface="Book Antiqua" pitchFamily="18" charset="0"/>
                <a:ea typeface="+mn-ea"/>
                <a:cs typeface="+mn-cs"/>
              </a:rPr>
              <a:t>April </a:t>
            </a:r>
            <a:r>
              <a:rPr kumimoji="0" lang="en-US" sz="4000" b="0" i="0" u="none" strike="noStrike" kern="1200" cap="none" spc="0" normalizeH="0" baseline="0" noProof="0" dirty="0" smtClean="0">
                <a:ln>
                  <a:noFill/>
                </a:ln>
                <a:solidFill>
                  <a:srgbClr val="1919DD"/>
                </a:solidFill>
                <a:effectLst/>
                <a:uLnTx/>
                <a:uFillTx/>
                <a:latin typeface="Book Antiqua" pitchFamily="18" charset="0"/>
                <a:ea typeface="+mn-ea"/>
                <a:cs typeface="+mn-cs"/>
              </a:rPr>
              <a:t>2014</a:t>
            </a:r>
            <a:endParaRPr kumimoji="0" lang="en-US" sz="4000" b="0" i="0" u="none" strike="noStrike" kern="1200" cap="none" spc="0" normalizeH="0" baseline="0" noProof="0" dirty="0">
              <a:ln>
                <a:noFill/>
              </a:ln>
              <a:solidFill>
                <a:srgbClr val="1919DD"/>
              </a:solidFill>
              <a:effectLst/>
              <a:uLnTx/>
              <a:uFillTx/>
              <a:latin typeface="Book Antiqua" pitchFamily="18" charset="0"/>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page216_lus.jpg"/>
          <p:cNvPicPr>
            <a:picLocks noChangeAspect="1"/>
          </p:cNvPicPr>
          <p:nvPr/>
        </p:nvPicPr>
        <p:blipFill>
          <a:blip r:embed="rId2" cstate="print"/>
          <a:stretch>
            <a:fillRect/>
          </a:stretch>
        </p:blipFill>
        <p:spPr>
          <a:xfrm>
            <a:off x="2613467" y="457200"/>
            <a:ext cx="3917066" cy="4724400"/>
          </a:xfrm>
          <a:prstGeom prst="rect">
            <a:avLst/>
          </a:prstGeom>
        </p:spPr>
      </p:pic>
      <p:sp>
        <p:nvSpPr>
          <p:cNvPr id="5" name="TextBox 4"/>
          <p:cNvSpPr txBox="1"/>
          <p:nvPr/>
        </p:nvSpPr>
        <p:spPr>
          <a:xfrm>
            <a:off x="4114800" y="5181600"/>
            <a:ext cx="2438400" cy="276999"/>
          </a:xfrm>
          <a:prstGeom prst="rect">
            <a:avLst/>
          </a:prstGeom>
          <a:noFill/>
        </p:spPr>
        <p:txBody>
          <a:bodyPr wrap="square" rtlCol="0">
            <a:spAutoFit/>
          </a:bodyPr>
          <a:lstStyle/>
          <a:p>
            <a:r>
              <a:rPr lang="en-US" sz="1200" i="1" dirty="0" smtClean="0">
                <a:solidFill>
                  <a:srgbClr val="1919DD"/>
                </a:solidFill>
              </a:rPr>
              <a:t>Platt: </a:t>
            </a:r>
            <a:r>
              <a:rPr lang="en-US" sz="1200" i="1" u="sng" dirty="0" smtClean="0">
                <a:solidFill>
                  <a:srgbClr val="1919DD"/>
                </a:solidFill>
              </a:rPr>
              <a:t>Land Use and Society</a:t>
            </a:r>
            <a:r>
              <a:rPr lang="en-US" sz="1200" i="1" dirty="0" smtClean="0">
                <a:solidFill>
                  <a:srgbClr val="1919DD"/>
                </a:solidFill>
              </a:rPr>
              <a:t>, 1996 p.216</a:t>
            </a:r>
            <a:endParaRPr lang="en-US" sz="1200" i="1" dirty="0">
              <a:solidFill>
                <a:srgbClr val="1919DD"/>
              </a:solidFill>
            </a:endParaRPr>
          </a:p>
        </p:txBody>
      </p:sp>
      <p:sp>
        <p:nvSpPr>
          <p:cNvPr id="6" name="TextBox 5"/>
          <p:cNvSpPr txBox="1"/>
          <p:nvPr/>
        </p:nvSpPr>
        <p:spPr>
          <a:xfrm>
            <a:off x="1371600" y="5678269"/>
            <a:ext cx="6400800" cy="646331"/>
          </a:xfrm>
          <a:prstGeom prst="rect">
            <a:avLst/>
          </a:prstGeom>
          <a:noFill/>
        </p:spPr>
        <p:txBody>
          <a:bodyPr wrap="square" rtlCol="0">
            <a:spAutoFit/>
          </a:bodyPr>
          <a:lstStyle/>
          <a:p>
            <a:r>
              <a:rPr lang="en-US" dirty="0" smtClean="0">
                <a:solidFill>
                  <a:srgbClr val="1919DD"/>
                </a:solidFill>
              </a:rPr>
              <a:t>Plus state regulations such as </a:t>
            </a:r>
            <a:r>
              <a:rPr lang="en-US" dirty="0" err="1" smtClean="0">
                <a:solidFill>
                  <a:srgbClr val="1919DD"/>
                </a:solidFill>
              </a:rPr>
              <a:t>shoreland</a:t>
            </a:r>
            <a:r>
              <a:rPr lang="en-US" dirty="0" smtClean="0">
                <a:solidFill>
                  <a:srgbClr val="1919DD"/>
                </a:solidFill>
              </a:rPr>
              <a:t> zoning, informed growth act, floodplain management, etc.</a:t>
            </a:r>
            <a:endParaRPr lang="en-US" dirty="0">
              <a:solidFill>
                <a:srgbClr val="1919DD"/>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33400"/>
            <a:ext cx="7772400" cy="1470025"/>
          </a:xfrm>
        </p:spPr>
        <p:txBody>
          <a:bodyPr>
            <a:normAutofit fontScale="90000"/>
          </a:bodyPr>
          <a:lstStyle/>
          <a:p>
            <a:r>
              <a:rPr lang="en-US" dirty="0" smtClean="0"/>
              <a:t>What is the connection between Comprehensive Planning and Land Use?</a:t>
            </a:r>
            <a:endParaRPr lang="en-US" dirty="0"/>
          </a:p>
        </p:txBody>
      </p:sp>
      <p:sp>
        <p:nvSpPr>
          <p:cNvPr id="3" name="Subtitle 2"/>
          <p:cNvSpPr>
            <a:spLocks noGrp="1"/>
          </p:cNvSpPr>
          <p:nvPr>
            <p:ph type="subTitle" idx="1"/>
          </p:nvPr>
        </p:nvSpPr>
        <p:spPr>
          <a:xfrm>
            <a:off x="457200" y="2590800"/>
            <a:ext cx="8229600" cy="3048000"/>
          </a:xfrm>
        </p:spPr>
        <p:txBody>
          <a:bodyPr>
            <a:normAutofit/>
          </a:bodyPr>
          <a:lstStyle/>
          <a:p>
            <a:r>
              <a:rPr lang="en-US" dirty="0" smtClean="0"/>
              <a:t>30-A M.R.S.A. §4301 </a:t>
            </a:r>
          </a:p>
          <a:p>
            <a:r>
              <a:rPr lang="en-US" dirty="0" smtClean="0"/>
              <a:t>Land Use Planning and Regulation</a:t>
            </a:r>
          </a:p>
          <a:p>
            <a:r>
              <a:rPr lang="en-US" dirty="0" smtClean="0"/>
              <a:t>commonly known as </a:t>
            </a:r>
          </a:p>
          <a:p>
            <a:r>
              <a:rPr lang="en-US" b="1" dirty="0" smtClean="0"/>
              <a:t>The Growth Management Act</a:t>
            </a:r>
          </a:p>
          <a:p>
            <a:r>
              <a:rPr lang="en-US" dirty="0" smtClean="0"/>
              <a:t>Passed in 1989</a:t>
            </a:r>
          </a:p>
          <a:p>
            <a:pPr algn="l"/>
            <a:endParaRPr lang="en-US" dirty="0" smtClean="0"/>
          </a:p>
          <a:p>
            <a:pPr algn="l"/>
            <a:endParaRPr 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lstStyle/>
          <a:p>
            <a:r>
              <a:rPr lang="en-US" dirty="0" smtClean="0"/>
              <a:t>Growth Management Act</a:t>
            </a:r>
            <a:endParaRPr lang="en-US" dirty="0"/>
          </a:p>
        </p:txBody>
      </p:sp>
      <p:sp>
        <p:nvSpPr>
          <p:cNvPr id="3" name="Subtitle 2"/>
          <p:cNvSpPr>
            <a:spLocks noGrp="1"/>
          </p:cNvSpPr>
          <p:nvPr>
            <p:ph type="subTitle" idx="1"/>
          </p:nvPr>
        </p:nvSpPr>
        <p:spPr>
          <a:xfrm>
            <a:off x="1143000" y="1981200"/>
            <a:ext cx="6781800" cy="4038600"/>
          </a:xfrm>
        </p:spPr>
        <p:txBody>
          <a:bodyPr>
            <a:normAutofit fontScale="40000" lnSpcReduction="20000"/>
          </a:bodyPr>
          <a:lstStyle/>
          <a:p>
            <a:r>
              <a:rPr lang="en-US" sz="4600" b="1" u="sng" dirty="0" smtClean="0"/>
              <a:t>If a municipality chooses</a:t>
            </a:r>
            <a:r>
              <a:rPr lang="en-US" sz="4600" b="1" dirty="0" smtClean="0"/>
              <a:t> to adopt a zoning ordinance, an impact fee ordinance or a growth cap ordinance…</a:t>
            </a:r>
          </a:p>
          <a:p>
            <a:endParaRPr lang="en-US" sz="4600" b="1" dirty="0" smtClean="0"/>
          </a:p>
          <a:p>
            <a:r>
              <a:rPr lang="en-US" sz="4600" b="1" dirty="0"/>
              <a:t>t</a:t>
            </a:r>
            <a:r>
              <a:rPr lang="en-US" sz="4600" b="1" dirty="0" smtClean="0"/>
              <a:t>hen it </a:t>
            </a:r>
            <a:r>
              <a:rPr lang="en-US" sz="4600" b="1" u="sng" dirty="0" smtClean="0"/>
              <a:t>must</a:t>
            </a:r>
            <a:r>
              <a:rPr lang="en-US" sz="4600" b="1" dirty="0" smtClean="0"/>
              <a:t> adopt a comprehensive plans that is consistent with the provisions of the Act. </a:t>
            </a:r>
          </a:p>
          <a:p>
            <a:r>
              <a:rPr lang="en-US" sz="4600" b="1" dirty="0" smtClean="0"/>
              <a:t> </a:t>
            </a:r>
          </a:p>
          <a:p>
            <a:endParaRPr lang="en-US" sz="3600" dirty="0" smtClean="0"/>
          </a:p>
          <a:p>
            <a:endParaRPr lang="en-US" sz="3600" dirty="0" smtClean="0"/>
          </a:p>
          <a:p>
            <a:r>
              <a:rPr lang="en-US" sz="4600" b="1" dirty="0" smtClean="0"/>
              <a:t>The local zoning, impact fee or growth cap ordinance </a:t>
            </a:r>
            <a:r>
              <a:rPr lang="en-US" sz="4600" b="1" u="sng" dirty="0" smtClean="0"/>
              <a:t>must</a:t>
            </a:r>
            <a:r>
              <a:rPr lang="en-US" sz="4600" b="1" dirty="0" smtClean="0"/>
              <a:t>, in turn, be pursuant to and consistent with the local comprehensive plan.</a:t>
            </a:r>
          </a:p>
          <a:p>
            <a:endParaRPr lang="en-US" sz="4600" b="1" dirty="0" smtClean="0"/>
          </a:p>
          <a:p>
            <a:endParaRPr lang="en-US" sz="4600" b="1" dirty="0" smtClean="0"/>
          </a:p>
          <a:p>
            <a:r>
              <a:rPr lang="en-US" sz="4600" b="1" dirty="0" smtClean="0"/>
              <a:t>The consistency of comprehensive plans and ordinances is determined by the Dept. of Agriculture, Conservation &amp; Forestry</a:t>
            </a:r>
          </a:p>
          <a:p>
            <a:r>
              <a:rPr lang="en-US" sz="4600" b="1" dirty="0" smtClean="0"/>
              <a:t> or by the Court.</a:t>
            </a:r>
            <a:endParaRPr lang="en-US" sz="46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4648201"/>
          </a:xfrm>
        </p:spPr>
        <p:txBody>
          <a:bodyPr>
            <a:normAutofit/>
          </a:bodyPr>
          <a:lstStyle/>
          <a:p>
            <a:r>
              <a:rPr lang="en-US" dirty="0" smtClean="0"/>
              <a:t>No person shall be…deprived of life, liberty, or property without due process of law, nor shall private property be taken for public use without just compensation.</a:t>
            </a:r>
            <a:br>
              <a:rPr lang="en-US" dirty="0" smtClean="0"/>
            </a:br>
            <a:r>
              <a:rPr lang="en-US" sz="2200" b="1" i="1" dirty="0" smtClean="0"/>
              <a:t>5</a:t>
            </a:r>
            <a:r>
              <a:rPr lang="en-US" sz="2200" b="1" i="1" baseline="30000" dirty="0" smtClean="0"/>
              <a:t>th</a:t>
            </a:r>
            <a:r>
              <a:rPr lang="en-US" sz="2200" b="1" i="1" dirty="0" smtClean="0"/>
              <a:t> Amendment to the U.S. Constitution</a:t>
            </a:r>
            <a:endParaRPr lang="en-US" sz="2200" b="1" i="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600200"/>
          </a:xfrm>
        </p:spPr>
        <p:txBody>
          <a:bodyPr>
            <a:normAutofit fontScale="90000"/>
          </a:bodyPr>
          <a:lstStyle/>
          <a:p>
            <a:r>
              <a:rPr lang="en-US" dirty="0" smtClean="0"/>
              <a:t>Growth Management Act</a:t>
            </a:r>
            <a:br>
              <a:rPr lang="en-US" dirty="0" smtClean="0"/>
            </a:br>
            <a:r>
              <a:rPr lang="en-US" dirty="0" smtClean="0"/>
              <a:t>and </a:t>
            </a:r>
            <a:br>
              <a:rPr lang="en-US" dirty="0" smtClean="0"/>
            </a:br>
            <a:r>
              <a:rPr lang="en-US" dirty="0" smtClean="0"/>
              <a:t>Private Property Rights and Zoning</a:t>
            </a:r>
            <a:endParaRPr lang="en-US" dirty="0"/>
          </a:p>
        </p:txBody>
      </p:sp>
      <p:sp>
        <p:nvSpPr>
          <p:cNvPr id="3" name="Content Placeholder 2"/>
          <p:cNvSpPr>
            <a:spLocks noGrp="1"/>
          </p:cNvSpPr>
          <p:nvPr>
            <p:ph idx="1"/>
          </p:nvPr>
        </p:nvSpPr>
        <p:spPr>
          <a:xfrm>
            <a:off x="457200" y="2971800"/>
            <a:ext cx="8229600" cy="3154363"/>
          </a:xfrm>
        </p:spPr>
        <p:txBody>
          <a:bodyPr>
            <a:normAutofit/>
          </a:bodyPr>
          <a:lstStyle/>
          <a:p>
            <a:pPr algn="ctr">
              <a:buNone/>
            </a:pPr>
            <a:r>
              <a:rPr lang="en-US" dirty="0" smtClean="0"/>
              <a:t>By requiring linkage between the regulations in a town’s zoning ordinance and the policies in its comprehensive plan, the Legislature has taken a step to ensure that a community has considered and articulated its reasons before imposing restrictions on private property.</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772400" cy="1470025"/>
          </a:xfrm>
        </p:spPr>
        <p:txBody>
          <a:bodyPr>
            <a:normAutofit/>
          </a:bodyPr>
          <a:lstStyle/>
          <a:p>
            <a:r>
              <a:rPr lang="en-US" dirty="0" smtClean="0"/>
              <a:t>Zoning Outcomes</a:t>
            </a:r>
            <a:endParaRPr lang="en-US" dirty="0"/>
          </a:p>
        </p:txBody>
      </p:sp>
      <p:sp>
        <p:nvSpPr>
          <p:cNvPr id="3" name="Subtitle 2"/>
          <p:cNvSpPr>
            <a:spLocks noGrp="1"/>
          </p:cNvSpPr>
          <p:nvPr>
            <p:ph type="subTitle" idx="1"/>
          </p:nvPr>
        </p:nvSpPr>
        <p:spPr>
          <a:xfrm>
            <a:off x="1371600" y="3200400"/>
            <a:ext cx="6400800" cy="2667000"/>
          </a:xfrm>
        </p:spPr>
        <p:txBody>
          <a:bodyPr>
            <a:normAutofit/>
          </a:bodyPr>
          <a:lstStyle/>
          <a:p>
            <a:r>
              <a:rPr lang="en-US" sz="3600" dirty="0" smtClean="0"/>
              <a:t>Here are a couple of illustrations of how zoning works, for better or worse.</a:t>
            </a:r>
            <a:endParaRPr lang="en-US" sz="3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page75_ab.jpg"/>
          <p:cNvPicPr>
            <a:picLocks noChangeAspect="1"/>
          </p:cNvPicPr>
          <p:nvPr/>
        </p:nvPicPr>
        <p:blipFill>
          <a:blip r:embed="rId2" cstate="print"/>
          <a:stretch>
            <a:fillRect/>
          </a:stretch>
        </p:blipFill>
        <p:spPr>
          <a:xfrm>
            <a:off x="1378839" y="140852"/>
            <a:ext cx="6386322" cy="4700257"/>
          </a:xfrm>
          <a:prstGeom prst="rect">
            <a:avLst/>
          </a:prstGeom>
        </p:spPr>
      </p:pic>
      <p:sp>
        <p:nvSpPr>
          <p:cNvPr id="3" name="TextBox 2"/>
          <p:cNvSpPr txBox="1"/>
          <p:nvPr/>
        </p:nvSpPr>
        <p:spPr>
          <a:xfrm>
            <a:off x="1295400" y="5181600"/>
            <a:ext cx="6705600" cy="1200329"/>
          </a:xfrm>
          <a:prstGeom prst="rect">
            <a:avLst/>
          </a:prstGeom>
          <a:noFill/>
        </p:spPr>
        <p:txBody>
          <a:bodyPr wrap="square" rtlCol="0">
            <a:spAutoFit/>
          </a:bodyPr>
          <a:lstStyle/>
          <a:p>
            <a:r>
              <a:rPr lang="en-US" dirty="0" smtClean="0">
                <a:solidFill>
                  <a:srgbClr val="1919DD"/>
                </a:solidFill>
              </a:rPr>
              <a:t>Keeping records, and sharing records, is paramount</a:t>
            </a:r>
          </a:p>
          <a:p>
            <a:endParaRPr lang="en-US" dirty="0" smtClean="0">
              <a:solidFill>
                <a:srgbClr val="1919DD"/>
              </a:solidFill>
            </a:endParaRPr>
          </a:p>
          <a:p>
            <a:r>
              <a:rPr lang="en-US" dirty="0" smtClean="0">
                <a:solidFill>
                  <a:srgbClr val="1919DD"/>
                </a:solidFill>
              </a:rPr>
              <a:t>These three conservation subdivisions were developed at different times, and the open spaces have no connection to each other</a:t>
            </a:r>
            <a:endParaRPr lang="en-US" dirty="0">
              <a:solidFill>
                <a:srgbClr val="1919DD"/>
              </a:solidFill>
            </a:endParaRPr>
          </a:p>
        </p:txBody>
      </p:sp>
      <p:sp>
        <p:nvSpPr>
          <p:cNvPr id="4" name="TextBox 3"/>
          <p:cNvSpPr txBox="1"/>
          <p:nvPr/>
        </p:nvSpPr>
        <p:spPr>
          <a:xfrm>
            <a:off x="4191000" y="4876800"/>
            <a:ext cx="3733800" cy="276999"/>
          </a:xfrm>
          <a:prstGeom prst="rect">
            <a:avLst/>
          </a:prstGeom>
          <a:noFill/>
        </p:spPr>
        <p:txBody>
          <a:bodyPr wrap="square" rtlCol="0">
            <a:spAutoFit/>
          </a:bodyPr>
          <a:lstStyle/>
          <a:p>
            <a:r>
              <a:rPr lang="en-US" sz="1200" i="1" dirty="0" err="1" smtClean="0">
                <a:solidFill>
                  <a:srgbClr val="1919DD"/>
                </a:solidFill>
              </a:rPr>
              <a:t>Campoli</a:t>
            </a:r>
            <a:r>
              <a:rPr lang="en-US" sz="1200" i="1" dirty="0" smtClean="0">
                <a:solidFill>
                  <a:srgbClr val="1919DD"/>
                </a:solidFill>
              </a:rPr>
              <a:t>, </a:t>
            </a:r>
            <a:r>
              <a:rPr lang="en-US" sz="1200" i="1" dirty="0" err="1" smtClean="0">
                <a:solidFill>
                  <a:srgbClr val="1919DD"/>
                </a:solidFill>
              </a:rPr>
              <a:t>Humstone</a:t>
            </a:r>
            <a:r>
              <a:rPr lang="en-US" sz="1200" i="1" dirty="0" smtClean="0">
                <a:solidFill>
                  <a:srgbClr val="1919DD"/>
                </a:solidFill>
              </a:rPr>
              <a:t>, MacLean:</a:t>
            </a:r>
            <a:r>
              <a:rPr lang="en-US" sz="1200" i="1" u="sng" dirty="0" smtClean="0">
                <a:solidFill>
                  <a:srgbClr val="1919DD"/>
                </a:solidFill>
              </a:rPr>
              <a:t> Above and Beyond</a:t>
            </a:r>
            <a:r>
              <a:rPr lang="en-US" sz="1200" i="1" dirty="0" smtClean="0">
                <a:solidFill>
                  <a:srgbClr val="1919DD"/>
                </a:solidFill>
              </a:rPr>
              <a:t>, 2002 p.75</a:t>
            </a:r>
            <a:endParaRPr lang="en-US" sz="1200" i="1" dirty="0">
              <a:solidFill>
                <a:srgbClr val="1919DD"/>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1694609" y="5650468"/>
            <a:ext cx="5334000" cy="369332"/>
          </a:xfrm>
          <a:prstGeom prst="rect">
            <a:avLst/>
          </a:prstGeom>
          <a:noFill/>
        </p:spPr>
        <p:txBody>
          <a:bodyPr wrap="square" rtlCol="0">
            <a:spAutoFit/>
          </a:bodyPr>
          <a:lstStyle/>
          <a:p>
            <a:r>
              <a:rPr lang="en-US" dirty="0" smtClean="0">
                <a:solidFill>
                  <a:srgbClr val="1919DD"/>
                </a:solidFill>
              </a:rPr>
              <a:t>If you zone for strip commercial, that is what you will get</a:t>
            </a:r>
            <a:endParaRPr lang="en-US" dirty="0">
              <a:solidFill>
                <a:srgbClr val="1919DD"/>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3612" y="1331912"/>
            <a:ext cx="4548188" cy="3468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4648200" y="5791200"/>
            <a:ext cx="3733800" cy="276999"/>
          </a:xfrm>
          <a:prstGeom prst="rect">
            <a:avLst/>
          </a:prstGeom>
          <a:noFill/>
        </p:spPr>
        <p:txBody>
          <a:bodyPr wrap="square" rtlCol="0">
            <a:spAutoFit/>
          </a:bodyPr>
          <a:lstStyle/>
          <a:p>
            <a:r>
              <a:rPr lang="en-US" sz="1200" i="1" dirty="0" err="1" smtClean="0">
                <a:solidFill>
                  <a:srgbClr val="1919DD"/>
                </a:solidFill>
              </a:rPr>
              <a:t>Campoli</a:t>
            </a:r>
            <a:r>
              <a:rPr lang="en-US" sz="1200" i="1" dirty="0" smtClean="0">
                <a:solidFill>
                  <a:srgbClr val="1919DD"/>
                </a:solidFill>
              </a:rPr>
              <a:t>, </a:t>
            </a:r>
            <a:r>
              <a:rPr lang="en-US" sz="1200" i="1" dirty="0" err="1" smtClean="0">
                <a:solidFill>
                  <a:srgbClr val="1919DD"/>
                </a:solidFill>
              </a:rPr>
              <a:t>Humstone</a:t>
            </a:r>
            <a:r>
              <a:rPr lang="en-US" sz="1200" i="1" dirty="0" smtClean="0">
                <a:solidFill>
                  <a:srgbClr val="1919DD"/>
                </a:solidFill>
              </a:rPr>
              <a:t>, MacLean:</a:t>
            </a:r>
            <a:r>
              <a:rPr lang="en-US" sz="1200" i="1" u="sng" dirty="0" smtClean="0">
                <a:solidFill>
                  <a:srgbClr val="1919DD"/>
                </a:solidFill>
              </a:rPr>
              <a:t> Above and Beyond</a:t>
            </a:r>
            <a:r>
              <a:rPr lang="en-US" sz="1200" i="1" dirty="0" smtClean="0">
                <a:solidFill>
                  <a:srgbClr val="1919DD"/>
                </a:solidFill>
              </a:rPr>
              <a:t>, 2002 p.20</a:t>
            </a:r>
            <a:endParaRPr lang="en-US" sz="1200" i="1" dirty="0">
              <a:solidFill>
                <a:srgbClr val="1919DD"/>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295400"/>
            <a:ext cx="456565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1470025"/>
          </a:xfrm>
        </p:spPr>
        <p:txBody>
          <a:bodyPr>
            <a:normAutofit/>
          </a:bodyPr>
          <a:lstStyle/>
          <a:p>
            <a:r>
              <a:rPr lang="en-US" dirty="0" smtClean="0"/>
              <a:t>The CEO’s role in comprehensive planning and </a:t>
            </a:r>
            <a:r>
              <a:rPr lang="en-US" smtClean="0"/>
              <a:t>land use</a:t>
            </a:r>
            <a:endParaRPr lang="en-US" dirty="0"/>
          </a:p>
        </p:txBody>
      </p:sp>
      <p:sp>
        <p:nvSpPr>
          <p:cNvPr id="3" name="Subtitle 2"/>
          <p:cNvSpPr>
            <a:spLocks noGrp="1"/>
          </p:cNvSpPr>
          <p:nvPr>
            <p:ph type="subTitle" idx="1"/>
          </p:nvPr>
        </p:nvSpPr>
        <p:spPr>
          <a:xfrm>
            <a:off x="1371600" y="2971800"/>
            <a:ext cx="6400800" cy="1676400"/>
          </a:xfrm>
        </p:spPr>
        <p:txBody>
          <a:bodyPr>
            <a:normAutofit fontScale="62500" lnSpcReduction="20000"/>
          </a:bodyPr>
          <a:lstStyle/>
          <a:p>
            <a:pPr marL="742950" indent="-742950" algn="l">
              <a:buAutoNum type="arabicPeriod"/>
            </a:pPr>
            <a:r>
              <a:rPr lang="en-US" sz="4000" dirty="0" smtClean="0"/>
              <a:t>Administrator</a:t>
            </a:r>
          </a:p>
          <a:p>
            <a:pPr marL="742950" indent="-742950" algn="l">
              <a:buAutoNum type="arabicPeriod"/>
            </a:pPr>
            <a:r>
              <a:rPr lang="en-US" sz="4000" dirty="0" smtClean="0"/>
              <a:t>Enforcer</a:t>
            </a:r>
          </a:p>
          <a:p>
            <a:pPr marL="742950" indent="-742950" algn="l">
              <a:buAutoNum type="arabicPeriod"/>
            </a:pPr>
            <a:r>
              <a:rPr lang="en-US" sz="4000" dirty="0" smtClean="0"/>
              <a:t>Assistant or Staff to Town Boards</a:t>
            </a:r>
          </a:p>
          <a:p>
            <a:pPr marL="742950" indent="-742950" algn="l">
              <a:buAutoNum type="arabicPeriod"/>
            </a:pPr>
            <a:r>
              <a:rPr lang="en-US" sz="4000" dirty="0" smtClean="0"/>
              <a:t>Educator and Public Relations Agent</a:t>
            </a:r>
            <a:endParaRPr lang="en-US" sz="4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70025"/>
          </a:xfrm>
        </p:spPr>
        <p:txBody>
          <a:bodyPr>
            <a:normAutofit fontScale="90000"/>
          </a:bodyPr>
          <a:lstStyle/>
          <a:p>
            <a:r>
              <a:rPr lang="en-US" dirty="0" smtClean="0"/>
              <a:t>30-A M.R.S.A. §4451 </a:t>
            </a:r>
            <a:br>
              <a:rPr lang="en-US" dirty="0" smtClean="0"/>
            </a:br>
            <a:r>
              <a:rPr lang="en-US" dirty="0" smtClean="0"/>
              <a:t>Training and certification for code enforcement officers</a:t>
            </a:r>
            <a:endParaRPr lang="en-US" dirty="0"/>
          </a:p>
        </p:txBody>
      </p:sp>
      <p:sp>
        <p:nvSpPr>
          <p:cNvPr id="3" name="Subtitle 2"/>
          <p:cNvSpPr>
            <a:spLocks noGrp="1"/>
          </p:cNvSpPr>
          <p:nvPr>
            <p:ph type="subTitle" idx="1"/>
          </p:nvPr>
        </p:nvSpPr>
        <p:spPr>
          <a:xfrm>
            <a:off x="762000" y="2667000"/>
            <a:ext cx="7467600" cy="3505200"/>
          </a:xfrm>
        </p:spPr>
        <p:txBody>
          <a:bodyPr>
            <a:normAutofit fontScale="55000" lnSpcReduction="20000"/>
          </a:bodyPr>
          <a:lstStyle/>
          <a:p>
            <a:r>
              <a:rPr lang="en-US" dirty="0" smtClean="0"/>
              <a:t>A CEO is someone certified under this section and employed by a municipality to enforce all applicable laws and ordinances in the following areas: </a:t>
            </a:r>
          </a:p>
          <a:p>
            <a:endParaRPr lang="en-US" dirty="0" smtClean="0"/>
          </a:p>
          <a:p>
            <a:pPr marL="514350" indent="-514350" algn="l">
              <a:buAutoNum type="alphaLcPeriod"/>
            </a:pPr>
            <a:r>
              <a:rPr lang="en-US" dirty="0" err="1" smtClean="0"/>
              <a:t>Shoreland</a:t>
            </a:r>
            <a:r>
              <a:rPr lang="en-US" dirty="0" smtClean="0"/>
              <a:t> zoning </a:t>
            </a:r>
          </a:p>
          <a:p>
            <a:pPr marL="514350" indent="-514350" algn="l">
              <a:buAutoNum type="alphaLcPeriod"/>
            </a:pPr>
            <a:r>
              <a:rPr lang="en-US" b="1" u="sng" dirty="0" smtClean="0"/>
              <a:t>Comprehensive planning and land use</a:t>
            </a:r>
          </a:p>
          <a:p>
            <a:pPr marL="514350" indent="-514350" algn="l">
              <a:buAutoNum type="alphaLcPeriod"/>
            </a:pPr>
            <a:r>
              <a:rPr lang="en-US" dirty="0" smtClean="0"/>
              <a:t>Internal plumbing</a:t>
            </a:r>
          </a:p>
          <a:p>
            <a:pPr marL="514350" indent="-514350" algn="l">
              <a:buAutoNum type="alphaLcPeriod"/>
            </a:pPr>
            <a:r>
              <a:rPr lang="en-US" dirty="0" smtClean="0"/>
              <a:t>Subsurface wastewater disposal</a:t>
            </a:r>
          </a:p>
          <a:p>
            <a:pPr marL="514350" indent="-514350" algn="l">
              <a:buAutoNum type="alphaLcPeriod"/>
            </a:pPr>
            <a:r>
              <a:rPr lang="en-US" dirty="0" smtClean="0"/>
              <a:t>Building standards</a:t>
            </a:r>
          </a:p>
          <a:p>
            <a:endParaRPr lang="en-US" dirty="0" smtClean="0"/>
          </a:p>
          <a:p>
            <a:r>
              <a:rPr lang="en-US" dirty="0" smtClean="0"/>
              <a:t>Today’s training covers Comprehensive Planning and Land Use</a:t>
            </a:r>
          </a:p>
          <a:p>
            <a:r>
              <a:rPr lang="en-US" dirty="0" smtClean="0"/>
              <a:t>The CEO Certification Program offers other workshops covering the other topics.</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Administrator</a:t>
            </a:r>
            <a:endParaRPr lang="en-US" dirty="0"/>
          </a:p>
        </p:txBody>
      </p:sp>
      <p:sp>
        <p:nvSpPr>
          <p:cNvPr id="3" name="Content Placeholder 2"/>
          <p:cNvSpPr>
            <a:spLocks noGrp="1"/>
          </p:cNvSpPr>
          <p:nvPr>
            <p:ph idx="1"/>
          </p:nvPr>
        </p:nvSpPr>
        <p:spPr/>
        <p:txBody>
          <a:bodyPr>
            <a:normAutofit/>
          </a:bodyPr>
          <a:lstStyle/>
          <a:p>
            <a:r>
              <a:rPr lang="en-US" dirty="0" smtClean="0"/>
              <a:t>Assist applicants with understanding the application process and requirements</a:t>
            </a:r>
          </a:p>
          <a:p>
            <a:r>
              <a:rPr lang="en-US" dirty="0" smtClean="0"/>
              <a:t>Review applications for completeness</a:t>
            </a:r>
          </a:p>
          <a:p>
            <a:r>
              <a:rPr lang="en-US" dirty="0" smtClean="0"/>
              <a:t>Issue permits when authorized to do so</a:t>
            </a:r>
          </a:p>
          <a:p>
            <a:r>
              <a:rPr lang="en-US" dirty="0" smtClean="0"/>
              <a:t>Ensure compliance during construction activities</a:t>
            </a:r>
          </a:p>
          <a:p>
            <a:r>
              <a:rPr lang="en-US" dirty="0" smtClean="0"/>
              <a:t>Keep records of permits, inspections, violations, correspondence, etc.</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Enforcer</a:t>
            </a:r>
            <a:endParaRPr lang="en-US" dirty="0"/>
          </a:p>
        </p:txBody>
      </p:sp>
      <p:sp>
        <p:nvSpPr>
          <p:cNvPr id="3" name="Content Placeholder 2"/>
          <p:cNvSpPr>
            <a:spLocks noGrp="1"/>
          </p:cNvSpPr>
          <p:nvPr>
            <p:ph idx="1"/>
          </p:nvPr>
        </p:nvSpPr>
        <p:spPr/>
        <p:txBody>
          <a:bodyPr/>
          <a:lstStyle/>
          <a:p>
            <a:endParaRPr lang="en-US" dirty="0" smtClean="0"/>
          </a:p>
          <a:p>
            <a:r>
              <a:rPr lang="en-US" dirty="0" smtClean="0"/>
              <a:t>Investigate complaints</a:t>
            </a:r>
          </a:p>
          <a:p>
            <a:r>
              <a:rPr lang="en-US" dirty="0" smtClean="0"/>
              <a:t>Watch for possible violations</a:t>
            </a:r>
          </a:p>
          <a:p>
            <a:r>
              <a:rPr lang="en-US" dirty="0" smtClean="0"/>
              <a:t>Take action, in court if necessary, to stop or prevent violations.</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1470025"/>
          </a:xfrm>
        </p:spPr>
        <p:txBody>
          <a:bodyPr/>
          <a:lstStyle/>
          <a:p>
            <a:r>
              <a:rPr lang="en-US" dirty="0" smtClean="0"/>
              <a:t>Rule 80K</a:t>
            </a:r>
            <a:endParaRPr lang="en-US" dirty="0"/>
          </a:p>
        </p:txBody>
      </p:sp>
      <p:sp>
        <p:nvSpPr>
          <p:cNvPr id="3" name="Subtitle 2"/>
          <p:cNvSpPr>
            <a:spLocks noGrp="1"/>
          </p:cNvSpPr>
          <p:nvPr>
            <p:ph type="subTitle" idx="1"/>
          </p:nvPr>
        </p:nvSpPr>
        <p:spPr>
          <a:xfrm>
            <a:off x="1066800" y="3124200"/>
            <a:ext cx="7010400" cy="2743200"/>
          </a:xfrm>
        </p:spPr>
        <p:txBody>
          <a:bodyPr>
            <a:normAutofit fontScale="92500" lnSpcReduction="10000"/>
          </a:bodyPr>
          <a:lstStyle/>
          <a:p>
            <a:r>
              <a:rPr lang="en-US" dirty="0" smtClean="0"/>
              <a:t>Before Rule 80K, prosecuting a land use or environmental violation required the services of a lawyer.  </a:t>
            </a:r>
          </a:p>
          <a:p>
            <a:r>
              <a:rPr lang="en-US" dirty="0" smtClean="0"/>
              <a:t>Under Rule 80K, a certified non-lawyer employee may represent municipalities, DEP, and LURC in District Court.</a:t>
            </a:r>
            <a:endParaRPr lang="en-US" dirty="0"/>
          </a:p>
        </p:txBody>
      </p:sp>
      <p:sp>
        <p:nvSpPr>
          <p:cNvPr id="5" name="Subtitle 2"/>
          <p:cNvSpPr txBox="1">
            <a:spLocks/>
          </p:cNvSpPr>
          <p:nvPr/>
        </p:nvSpPr>
        <p:spPr>
          <a:xfrm>
            <a:off x="1524000" y="1219200"/>
            <a:ext cx="6400800" cy="17526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smtClean="0">
                <a:ln>
                  <a:noFill/>
                </a:ln>
                <a:solidFill>
                  <a:srgbClr val="1919DD"/>
                </a:solidFill>
                <a:effectLst/>
                <a:uLnTx/>
                <a:uFillTx/>
                <a:latin typeface="+mn-lt"/>
                <a:ea typeface="+mn-ea"/>
                <a:cs typeface="+mn-cs"/>
              </a:rPr>
              <a:t>Rule 80K refers to the land use enforcement system found within the Maine Rules of Civil Procedure</a:t>
            </a:r>
            <a:endParaRPr kumimoji="0" lang="en-US" sz="3200" b="0" i="0" u="none" strike="noStrike" kern="1200" cap="none" spc="0" normalizeH="0" baseline="0" noProof="0" dirty="0">
              <a:ln>
                <a:noFill/>
              </a:ln>
              <a:solidFill>
                <a:srgbClr val="1919DD"/>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Assistant to Town Boards</a:t>
            </a:r>
            <a:endParaRPr lang="en-US" dirty="0"/>
          </a:p>
        </p:txBody>
      </p:sp>
      <p:sp>
        <p:nvSpPr>
          <p:cNvPr id="3" name="Content Placeholder 2"/>
          <p:cNvSpPr>
            <a:spLocks noGrp="1"/>
          </p:cNvSpPr>
          <p:nvPr>
            <p:ph idx="1"/>
          </p:nvPr>
        </p:nvSpPr>
        <p:spPr/>
        <p:txBody>
          <a:bodyPr>
            <a:normAutofit fontScale="92500"/>
          </a:bodyPr>
          <a:lstStyle/>
          <a:p>
            <a:pPr>
              <a:buNone/>
            </a:pPr>
            <a:r>
              <a:rPr lang="en-US" dirty="0" smtClean="0"/>
              <a:t>Planning Board </a:t>
            </a:r>
          </a:p>
          <a:p>
            <a:r>
              <a:rPr lang="en-US" dirty="0" smtClean="0"/>
              <a:t>Advise of problems with land use ordinances.</a:t>
            </a:r>
          </a:p>
          <a:p>
            <a:r>
              <a:rPr lang="en-US" dirty="0" smtClean="0"/>
              <a:t>Review applications for compliance with objective standards (e.g. use, height, bulk, etc.)</a:t>
            </a:r>
          </a:p>
          <a:p>
            <a:pPr>
              <a:buNone/>
            </a:pPr>
            <a:r>
              <a:rPr lang="en-US" dirty="0" smtClean="0"/>
              <a:t>Board of Appeals</a:t>
            </a:r>
          </a:p>
          <a:p>
            <a:r>
              <a:rPr lang="en-US" dirty="0" smtClean="0"/>
              <a:t>Advise Board as to which ordinance provisions are pertinent to an appeal.</a:t>
            </a:r>
          </a:p>
          <a:p>
            <a:r>
              <a:rPr lang="en-US" dirty="0" smtClean="0"/>
              <a:t>Provide Board with facts surrounding appeals case.</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Advising the Planning Board</a:t>
            </a:r>
            <a:endParaRPr lang="en-US" dirty="0"/>
          </a:p>
        </p:txBody>
      </p:sp>
      <p:sp>
        <p:nvSpPr>
          <p:cNvPr id="3" name="Content Placeholder 2"/>
          <p:cNvSpPr>
            <a:spLocks noGrp="1"/>
          </p:cNvSpPr>
          <p:nvPr>
            <p:ph idx="1"/>
          </p:nvPr>
        </p:nvSpPr>
        <p:spPr/>
        <p:txBody>
          <a:bodyPr>
            <a:normAutofit fontScale="77500" lnSpcReduction="20000"/>
          </a:bodyPr>
          <a:lstStyle/>
          <a:p>
            <a:pPr algn="ctr">
              <a:buNone/>
            </a:pPr>
            <a:r>
              <a:rPr lang="en-US" dirty="0" smtClean="0"/>
              <a:t>	It is </a:t>
            </a:r>
            <a:r>
              <a:rPr lang="en-US" u="sng" dirty="0" smtClean="0"/>
              <a:t>not</a:t>
            </a:r>
            <a:r>
              <a:rPr lang="en-US" dirty="0" smtClean="0"/>
              <a:t> a CEO's role to make policy or to approve or disapprove the content of an ordinance.</a:t>
            </a:r>
          </a:p>
          <a:p>
            <a:pPr algn="ctr">
              <a:buNone/>
            </a:pPr>
            <a:r>
              <a:rPr lang="en-US" dirty="0" smtClean="0"/>
              <a:t> </a:t>
            </a:r>
          </a:p>
          <a:p>
            <a:pPr algn="ctr">
              <a:buNone/>
            </a:pPr>
            <a:r>
              <a:rPr lang="en-US" dirty="0" smtClean="0"/>
              <a:t>	The CEO can, however, contribute a great deal toward the clarity and effectiveness of the ordinance.  By understanding the intent of the Planning Board, the CEO should make the Board aware of ordinance language that could be improved, or issues that are not adequately addressed in the ordinance. </a:t>
            </a:r>
          </a:p>
          <a:p>
            <a:pPr algn="ctr">
              <a:buNone/>
            </a:pPr>
            <a:endParaRPr lang="en-US" dirty="0" smtClean="0"/>
          </a:p>
          <a:p>
            <a:pPr algn="ctr">
              <a:buNone/>
            </a:pPr>
            <a:r>
              <a:rPr lang="en-US" dirty="0" smtClean="0"/>
              <a:t>	Working with the Planning Board to improve an ordinance will make administration and enforcement easier for all involved.</a:t>
            </a:r>
          </a:p>
          <a:p>
            <a:pPr>
              <a:buNone/>
            </a:pP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CEO as Staff to Town Boards</a:t>
            </a:r>
            <a:endParaRPr lang="en-US" dirty="0"/>
          </a:p>
        </p:txBody>
      </p:sp>
      <p:sp>
        <p:nvSpPr>
          <p:cNvPr id="3" name="Content Placeholder 2"/>
          <p:cNvSpPr>
            <a:spLocks noGrp="1"/>
          </p:cNvSpPr>
          <p:nvPr>
            <p:ph idx="1"/>
          </p:nvPr>
        </p:nvSpPr>
        <p:spPr/>
        <p:txBody>
          <a:bodyPr/>
          <a:lstStyle/>
          <a:p>
            <a:r>
              <a:rPr lang="en-US" dirty="0" smtClean="0"/>
              <a:t>CEOs may serve as staff to the Planning Board, Board of Appeals or other Town bodies.</a:t>
            </a:r>
          </a:p>
          <a:p>
            <a:r>
              <a:rPr lang="en-US" dirty="0" smtClean="0"/>
              <a:t>Responsible for writing and distributing meeting agenda, abutter notifications, etc.</a:t>
            </a:r>
          </a:p>
          <a:p>
            <a:r>
              <a:rPr lang="en-US" dirty="0" smtClean="0"/>
              <a:t>Compile and distribute meeting packages to board members</a:t>
            </a:r>
          </a:p>
          <a:p>
            <a:r>
              <a:rPr lang="en-US" dirty="0" smtClean="0"/>
              <a:t>Generate and distribute official  correspondence with applicants and others</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Relations Agent</a:t>
            </a:r>
            <a:endParaRPr lang="en-US" dirty="0"/>
          </a:p>
        </p:txBody>
      </p:sp>
      <p:sp>
        <p:nvSpPr>
          <p:cNvPr id="3" name="Content Placeholder 2"/>
          <p:cNvSpPr>
            <a:spLocks noGrp="1"/>
          </p:cNvSpPr>
          <p:nvPr>
            <p:ph idx="1"/>
          </p:nvPr>
        </p:nvSpPr>
        <p:spPr/>
        <p:txBody>
          <a:bodyPr>
            <a:normAutofit lnSpcReduction="10000"/>
          </a:bodyPr>
          <a:lstStyle/>
          <a:p>
            <a:r>
              <a:rPr lang="en-US" dirty="0" smtClean="0"/>
              <a:t>CEO is often the primary contact person for members of the public that have dealings with the Planning Board and Appeals Board.</a:t>
            </a:r>
          </a:p>
          <a:p>
            <a:r>
              <a:rPr lang="en-US" dirty="0" smtClean="0"/>
              <a:t>As such, the CEOs understanding of </a:t>
            </a:r>
            <a:r>
              <a:rPr lang="en-US" smtClean="0"/>
              <a:t>the application </a:t>
            </a:r>
            <a:r>
              <a:rPr lang="en-US" dirty="0" smtClean="0"/>
              <a:t>processes, the legal basis for the town’s land use policies, and sensitivity to the rights of private land owners is key to the smooth and effective administration of the land use regulations.</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ubtitle 2"/>
          <p:cNvSpPr txBox="1">
            <a:spLocks/>
          </p:cNvSpPr>
          <p:nvPr/>
        </p:nvSpPr>
        <p:spPr>
          <a:xfrm>
            <a:off x="533400" y="2209800"/>
            <a:ext cx="8382000" cy="2362200"/>
          </a:xfrm>
          <a:prstGeom prst="rect">
            <a:avLst/>
          </a:prstGeom>
        </p:spPr>
        <p:txBody>
          <a:bodyPr>
            <a:normAutofit fontScale="62500" lnSpcReduction="20000"/>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smtClean="0">
                <a:ln>
                  <a:noFill/>
                </a:ln>
                <a:solidFill>
                  <a:srgbClr val="1919DD"/>
                </a:solidFill>
                <a:effectLst/>
                <a:uLnTx/>
                <a:uFillTx/>
                <a:latin typeface="+mn-lt"/>
                <a:ea typeface="+mn-ea"/>
                <a:cs typeface="+mn-cs"/>
              </a:rPr>
              <a:t>Phil Carey</a:t>
            </a:r>
          </a:p>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smtClean="0">
                <a:ln>
                  <a:noFill/>
                </a:ln>
                <a:solidFill>
                  <a:srgbClr val="1919DD"/>
                </a:solidFill>
                <a:effectLst/>
                <a:uLnTx/>
                <a:uFillTx/>
                <a:latin typeface="+mn-lt"/>
                <a:ea typeface="+mn-ea"/>
                <a:cs typeface="+mn-cs"/>
              </a:rPr>
              <a:t>Senior Planner</a:t>
            </a:r>
          </a:p>
          <a:p>
            <a:pPr marL="342900" marR="0" lvl="0" indent="-342900" algn="ctr" defTabSz="914400" rtl="0" eaLnBrk="1" fontAlgn="auto" latinLnBrk="0" hangingPunct="1">
              <a:lnSpc>
                <a:spcPct val="100000"/>
              </a:lnSpc>
              <a:spcBef>
                <a:spcPct val="20000"/>
              </a:spcBef>
              <a:spcAft>
                <a:spcPts val="0"/>
              </a:spcAft>
              <a:buClrTx/>
              <a:buSzTx/>
              <a:tabLst/>
              <a:defRPr/>
            </a:pPr>
            <a:r>
              <a:rPr lang="en-US" sz="3200" dirty="0" smtClean="0">
                <a:solidFill>
                  <a:srgbClr val="1919DD"/>
                </a:solidFill>
              </a:rPr>
              <a:t>Municipal Planning Assistance Program</a:t>
            </a:r>
          </a:p>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smtClean="0">
                <a:ln>
                  <a:noFill/>
                </a:ln>
                <a:solidFill>
                  <a:srgbClr val="1919DD"/>
                </a:solidFill>
                <a:effectLst/>
                <a:uLnTx/>
                <a:uFillTx/>
                <a:latin typeface="+mn-lt"/>
                <a:ea typeface="+mn-ea"/>
                <a:cs typeface="+mn-cs"/>
              </a:rPr>
              <a:t>Department</a:t>
            </a:r>
            <a:r>
              <a:rPr kumimoji="0" lang="en-US" sz="3200" b="0" i="0" u="none" strike="noStrike" kern="1200" cap="none" spc="0" normalizeH="0" noProof="0" dirty="0" smtClean="0">
                <a:ln>
                  <a:noFill/>
                </a:ln>
                <a:solidFill>
                  <a:srgbClr val="1919DD"/>
                </a:solidFill>
                <a:effectLst/>
                <a:uLnTx/>
                <a:uFillTx/>
                <a:latin typeface="+mn-lt"/>
                <a:ea typeface="+mn-ea"/>
                <a:cs typeface="+mn-cs"/>
              </a:rPr>
              <a:t> of Agriculture, Conservation &amp; Forestry</a:t>
            </a:r>
            <a:r>
              <a:rPr kumimoji="0" lang="en-US" sz="3200" b="0" i="0" u="none" strike="noStrike" kern="1200" cap="none" spc="0" normalizeH="0" baseline="0" noProof="0" dirty="0" smtClean="0">
                <a:ln>
                  <a:noFill/>
                </a:ln>
                <a:solidFill>
                  <a:srgbClr val="1919DD"/>
                </a:solidFill>
                <a:effectLst/>
                <a:uLnTx/>
                <a:uFillTx/>
                <a:latin typeface="+mn-lt"/>
                <a:ea typeface="+mn-ea"/>
                <a:cs typeface="+mn-cs"/>
              </a:rPr>
              <a:t> </a:t>
            </a:r>
          </a:p>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smtClean="0">
                <a:ln>
                  <a:noFill/>
                </a:ln>
                <a:solidFill>
                  <a:srgbClr val="1919DD"/>
                </a:solidFill>
                <a:effectLst/>
                <a:uLnTx/>
                <a:uFillTx/>
                <a:latin typeface="+mn-lt"/>
                <a:ea typeface="+mn-ea"/>
                <a:cs typeface="+mn-cs"/>
              </a:rPr>
              <a:t>287-3860</a:t>
            </a:r>
          </a:p>
          <a:p>
            <a:pPr marL="342900" marR="0" lvl="0" indent="-342900" algn="ctr" defTabSz="914400" rtl="0" eaLnBrk="1" fontAlgn="auto" latinLnBrk="0" hangingPunct="1">
              <a:lnSpc>
                <a:spcPct val="100000"/>
              </a:lnSpc>
              <a:spcBef>
                <a:spcPct val="20000"/>
              </a:spcBef>
              <a:spcAft>
                <a:spcPts val="0"/>
              </a:spcAft>
              <a:buClrTx/>
              <a:buSzTx/>
              <a:tabLst/>
              <a:defRPr/>
            </a:pPr>
            <a:r>
              <a:rPr lang="en-US" sz="3200" dirty="0" smtClean="0">
                <a:solidFill>
                  <a:srgbClr val="1919DD"/>
                </a:solidFill>
              </a:rPr>
              <a:t>p</a:t>
            </a:r>
            <a:r>
              <a:rPr kumimoji="0" lang="en-US" sz="3200" b="0" i="0" u="none" strike="noStrike" kern="1200" cap="none" spc="0" normalizeH="0" baseline="0" noProof="0" dirty="0" smtClean="0">
                <a:ln>
                  <a:noFill/>
                </a:ln>
                <a:solidFill>
                  <a:srgbClr val="1919DD"/>
                </a:solidFill>
                <a:effectLst/>
                <a:uLnTx/>
                <a:uFillTx/>
                <a:latin typeface="+mn-lt"/>
                <a:ea typeface="+mn-ea"/>
                <a:cs typeface="+mn-cs"/>
              </a:rPr>
              <a:t>hil.carey@maine.gov</a:t>
            </a:r>
          </a:p>
          <a:p>
            <a:pPr marL="342900" lvl="0" indent="-342900" algn="ctr">
              <a:spcBef>
                <a:spcPct val="20000"/>
              </a:spcBef>
              <a:defRPr/>
            </a:pPr>
            <a:r>
              <a:rPr lang="en-US" sz="3200" dirty="0">
                <a:solidFill>
                  <a:srgbClr val="1919DD"/>
                </a:solidFill>
              </a:rPr>
              <a:t>http://www.maine.gov/doc/commissioner/landuse/index.shtml</a:t>
            </a:r>
            <a:endParaRPr kumimoji="0" lang="en-US" sz="3200" b="0" i="0" u="none" strike="noStrike" kern="1200" cap="none" spc="0" normalizeH="0" baseline="0" noProof="0" dirty="0">
              <a:ln>
                <a:noFill/>
              </a:ln>
              <a:solidFill>
                <a:srgbClr val="1919DD"/>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1470025"/>
          </a:xfrm>
        </p:spPr>
        <p:txBody>
          <a:bodyPr>
            <a:normAutofit/>
          </a:bodyPr>
          <a:lstStyle/>
          <a:p>
            <a:r>
              <a:rPr lang="en-US" dirty="0" smtClean="0"/>
              <a:t>What is Comprehensive Planning?</a:t>
            </a:r>
            <a:endParaRPr lang="en-US" dirty="0"/>
          </a:p>
        </p:txBody>
      </p:sp>
      <p:sp>
        <p:nvSpPr>
          <p:cNvPr id="3" name="Subtitle 2"/>
          <p:cNvSpPr>
            <a:spLocks noGrp="1"/>
          </p:cNvSpPr>
          <p:nvPr>
            <p:ph type="subTitle" idx="1"/>
          </p:nvPr>
        </p:nvSpPr>
        <p:spPr>
          <a:xfrm>
            <a:off x="990600" y="2362200"/>
            <a:ext cx="7315200" cy="3733800"/>
          </a:xfrm>
        </p:spPr>
        <p:txBody>
          <a:bodyPr>
            <a:normAutofit/>
          </a:bodyPr>
          <a:lstStyle/>
          <a:p>
            <a:r>
              <a:rPr lang="en-US" b="1" dirty="0" smtClean="0"/>
              <a:t>Comprehensive Planning </a:t>
            </a:r>
            <a:r>
              <a:rPr lang="en-US" dirty="0" smtClean="0"/>
              <a:t>is a process through which a community guides its future growth and development.</a:t>
            </a:r>
          </a:p>
          <a:p>
            <a:endParaRPr lang="en-US" dirty="0" smtClean="0"/>
          </a:p>
          <a:p>
            <a:r>
              <a:rPr lang="en-US" dirty="0" smtClean="0"/>
              <a:t>The guidance document that results from this process is the </a:t>
            </a:r>
            <a:r>
              <a:rPr lang="en-US" b="1" dirty="0" smtClean="0"/>
              <a:t>Comprehensive Plan</a:t>
            </a:r>
            <a:r>
              <a:rPr lang="en-US" dirty="0" smtClean="0"/>
              <a:t>.</a:t>
            </a:r>
          </a:p>
          <a:p>
            <a:endParaRPr lang="en-US" dirty="0" smtClean="0"/>
          </a:p>
          <a:p>
            <a:pPr algn="l"/>
            <a:endParaRPr lang="en-US" dirty="0" smtClean="0"/>
          </a:p>
          <a:p>
            <a:endParaRPr lang="en-US" dirty="0" smtClean="0"/>
          </a:p>
          <a:p>
            <a:pPr algn="l"/>
            <a:endParaRPr lang="en-US" dirty="0" smtClean="0"/>
          </a:p>
          <a:p>
            <a:pPr algn="l"/>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Land Use?</a:t>
            </a:r>
            <a:endParaRPr lang="en-US" dirty="0"/>
          </a:p>
        </p:txBody>
      </p:sp>
      <p:sp>
        <p:nvSpPr>
          <p:cNvPr id="3" name="Content Placeholder 2"/>
          <p:cNvSpPr>
            <a:spLocks noGrp="1"/>
          </p:cNvSpPr>
          <p:nvPr>
            <p:ph idx="1"/>
          </p:nvPr>
        </p:nvSpPr>
        <p:spPr/>
        <p:txBody>
          <a:bodyPr>
            <a:normAutofit fontScale="77500" lnSpcReduction="20000"/>
          </a:bodyPr>
          <a:lstStyle/>
          <a:p>
            <a:pPr algn="ctr">
              <a:buNone/>
            </a:pPr>
            <a:r>
              <a:rPr lang="en-US" dirty="0" smtClean="0"/>
              <a:t>The term </a:t>
            </a:r>
            <a:r>
              <a:rPr lang="en-US" b="1" dirty="0" smtClean="0"/>
              <a:t>Land Use </a:t>
            </a:r>
            <a:r>
              <a:rPr lang="en-US" dirty="0" smtClean="0"/>
              <a:t>refers to a system for describing and classifying the different ways that land is occupied or utilized (e.g. residential, commercial, industrial, agricultural, etc.).</a:t>
            </a:r>
          </a:p>
          <a:p>
            <a:pPr algn="ctr">
              <a:buNone/>
            </a:pPr>
            <a:r>
              <a:rPr lang="en-US" dirty="0" smtClean="0"/>
              <a:t>  </a:t>
            </a:r>
          </a:p>
          <a:p>
            <a:pPr algn="ctr">
              <a:buNone/>
            </a:pPr>
            <a:r>
              <a:rPr lang="en-US" dirty="0" smtClean="0"/>
              <a:t>The term is also commonly used as an adjective referring to the system of Federal, state and local laws that regulate the use of land</a:t>
            </a:r>
          </a:p>
          <a:p>
            <a:pPr algn="ctr">
              <a:buNone/>
            </a:pPr>
            <a:r>
              <a:rPr lang="en-US" dirty="0" smtClean="0"/>
              <a:t> (e.g. land use attorney, land use decision, etc.)</a:t>
            </a:r>
          </a:p>
          <a:p>
            <a:pPr algn="ctr"/>
            <a:endParaRPr lang="en-US" dirty="0" smtClean="0"/>
          </a:p>
          <a:p>
            <a:pPr algn="ctr">
              <a:buNone/>
            </a:pPr>
            <a:r>
              <a:rPr lang="en-US" dirty="0" smtClean="0"/>
              <a:t>The term </a:t>
            </a:r>
            <a:r>
              <a:rPr lang="en-US" b="1" dirty="0" smtClean="0"/>
              <a:t>Land Use Ordinance </a:t>
            </a:r>
            <a:r>
              <a:rPr lang="en-US" dirty="0" smtClean="0"/>
              <a:t>typically refers to any local land use regulation or ordinance (e.g. zoning, </a:t>
            </a:r>
            <a:r>
              <a:rPr lang="en-US" dirty="0" err="1" smtClean="0"/>
              <a:t>shoreland</a:t>
            </a:r>
            <a:r>
              <a:rPr lang="en-US" dirty="0" smtClean="0"/>
              <a:t> zoning, site plan review, minimum lot size and subdivision ordinances.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Origins of Land Use Regulation</a:t>
            </a:r>
            <a:endParaRPr lang="en-US" dirty="0"/>
          </a:p>
        </p:txBody>
      </p:sp>
      <p:sp>
        <p:nvSpPr>
          <p:cNvPr id="3" name="Content Placeholder 2"/>
          <p:cNvSpPr>
            <a:spLocks noGrp="1"/>
          </p:cNvSpPr>
          <p:nvPr>
            <p:ph idx="1"/>
          </p:nvPr>
        </p:nvSpPr>
        <p:spPr/>
        <p:txBody>
          <a:bodyPr>
            <a:normAutofit lnSpcReduction="10000"/>
          </a:bodyPr>
          <a:lstStyle/>
          <a:p>
            <a:r>
              <a:rPr lang="en-US" dirty="0" smtClean="0"/>
              <a:t>Prior to local regulation of land use, an injured property owner needed to press his claim against an alleged perpetrator in a private civil suit.</a:t>
            </a:r>
          </a:p>
          <a:p>
            <a:r>
              <a:rPr lang="en-US" dirty="0" smtClean="0"/>
              <a:t>With rising industrialization, the number of private claims grew to the point that, in the early 20</a:t>
            </a:r>
            <a:r>
              <a:rPr lang="en-US" baseline="30000" dirty="0" smtClean="0"/>
              <a:t>th</a:t>
            </a:r>
            <a:r>
              <a:rPr lang="en-US" dirty="0" smtClean="0"/>
              <a:t> Century, governments chose to exercise their </a:t>
            </a:r>
            <a:r>
              <a:rPr lang="en-US" b="1" dirty="0" smtClean="0"/>
              <a:t>police powers</a:t>
            </a:r>
            <a:r>
              <a:rPr lang="en-US" dirty="0" smtClean="0"/>
              <a:t> rather than rely on individual private remedies.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Police Powers</a:t>
            </a:r>
            <a:endParaRPr lang="en-US" dirty="0"/>
          </a:p>
        </p:txBody>
      </p:sp>
      <p:sp>
        <p:nvSpPr>
          <p:cNvPr id="3" name="Content Placeholder 2"/>
          <p:cNvSpPr>
            <a:spLocks noGrp="1"/>
          </p:cNvSpPr>
          <p:nvPr>
            <p:ph idx="1"/>
          </p:nvPr>
        </p:nvSpPr>
        <p:spPr/>
        <p:txBody>
          <a:bodyPr/>
          <a:lstStyle/>
          <a:p>
            <a:pPr algn="ctr">
              <a:buNone/>
            </a:pPr>
            <a:r>
              <a:rPr lang="en-US" dirty="0" smtClean="0"/>
              <a:t>The regulation of land use is an exercise of a municipality's "police powers" to protect the public health, safety, and welfare. These powers are granted to municipalities by the State as an extension of its powers. This is the same set of powers that allow government to set speed limits on highways and to require building and plumbing permits.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81000"/>
            <a:ext cx="7848600" cy="4724400"/>
          </a:xfrm>
        </p:spPr>
        <p:txBody>
          <a:bodyPr>
            <a:normAutofit fontScale="92500" lnSpcReduction="10000"/>
          </a:bodyPr>
          <a:lstStyle/>
          <a:p>
            <a:r>
              <a:rPr lang="en-US" dirty="0" smtClean="0"/>
              <a:t>We the People of the United States, in Order to form a more perfect Union, establish Justice, insure domestic Tranquility, provide for the common </a:t>
            </a:r>
            <a:r>
              <a:rPr lang="en-US" dirty="0" err="1" smtClean="0"/>
              <a:t>defence</a:t>
            </a:r>
            <a:r>
              <a:rPr lang="en-US" dirty="0" smtClean="0"/>
              <a:t>, promote the </a:t>
            </a:r>
            <a:r>
              <a:rPr lang="en-US" b="1" dirty="0" smtClean="0"/>
              <a:t>general Welfare</a:t>
            </a:r>
            <a:r>
              <a:rPr lang="en-US" dirty="0" smtClean="0"/>
              <a:t>…</a:t>
            </a:r>
          </a:p>
          <a:p>
            <a:r>
              <a:rPr lang="en-US" sz="2400" dirty="0" smtClean="0"/>
              <a:t>Preamble of the </a:t>
            </a:r>
            <a:r>
              <a:rPr lang="en-US" sz="2400" i="1" dirty="0" smtClean="0"/>
              <a:t>U.S. Constitution</a:t>
            </a:r>
          </a:p>
          <a:p>
            <a:endParaRPr lang="en-US" dirty="0" smtClean="0"/>
          </a:p>
          <a:p>
            <a:r>
              <a:rPr lang="en-US" dirty="0" smtClean="0"/>
              <a:t>The Congress shall have Power To lay and collect Taxes, Duties, Imposts, and Excises, to pay the Debts and provide for the common </a:t>
            </a:r>
            <a:r>
              <a:rPr lang="en-US" dirty="0" err="1" smtClean="0"/>
              <a:t>Defence</a:t>
            </a:r>
            <a:r>
              <a:rPr lang="en-US" dirty="0" smtClean="0"/>
              <a:t> and </a:t>
            </a:r>
            <a:r>
              <a:rPr lang="en-US" b="1" dirty="0" smtClean="0"/>
              <a:t>general Welfare </a:t>
            </a:r>
            <a:r>
              <a:rPr lang="en-US" dirty="0" smtClean="0"/>
              <a:t>of the United States…</a:t>
            </a:r>
          </a:p>
          <a:p>
            <a:r>
              <a:rPr lang="en-US" sz="2400" dirty="0" smtClean="0"/>
              <a:t>Article I Section 8 of the </a:t>
            </a:r>
            <a:r>
              <a:rPr lang="en-US" sz="2400" i="1" dirty="0" smtClean="0"/>
              <a:t>U.S. Constitution</a:t>
            </a:r>
          </a:p>
          <a:p>
            <a:endParaRPr lang="en-US" sz="2400" i="1" dirty="0"/>
          </a:p>
        </p:txBody>
      </p:sp>
      <p:sp>
        <p:nvSpPr>
          <p:cNvPr id="4" name="TextBox 3"/>
          <p:cNvSpPr txBox="1"/>
          <p:nvPr/>
        </p:nvSpPr>
        <p:spPr>
          <a:xfrm>
            <a:off x="228600" y="5562600"/>
            <a:ext cx="8686800" cy="584775"/>
          </a:xfrm>
          <a:prstGeom prst="rect">
            <a:avLst/>
          </a:prstGeom>
          <a:noFill/>
        </p:spPr>
        <p:txBody>
          <a:bodyPr wrap="square" rtlCol="0">
            <a:spAutoFit/>
          </a:bodyPr>
          <a:lstStyle/>
          <a:p>
            <a:pPr algn="ctr"/>
            <a:r>
              <a:rPr lang="en-US" sz="3200" dirty="0" smtClean="0">
                <a:solidFill>
                  <a:srgbClr val="1919DD"/>
                </a:solidFill>
                <a:latin typeface="Book Antiqua" pitchFamily="18" charset="0"/>
              </a:rPr>
              <a:t>This is known as the </a:t>
            </a:r>
            <a:r>
              <a:rPr lang="en-US" sz="3200" i="1" dirty="0" smtClean="0">
                <a:solidFill>
                  <a:srgbClr val="1919DD"/>
                </a:solidFill>
                <a:latin typeface="Book Antiqua" pitchFamily="18" charset="0"/>
              </a:rPr>
              <a:t>Police Power</a:t>
            </a:r>
            <a:endParaRPr lang="en-US" sz="3200" i="1" dirty="0">
              <a:solidFill>
                <a:srgbClr val="1919DD"/>
              </a:solidFill>
              <a:latin typeface="Book Antiqua"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Ambler Realty v. Village of Euclid</a:t>
            </a:r>
            <a:r>
              <a:rPr lang="en-US" dirty="0" smtClean="0"/>
              <a:t>, 1926</a:t>
            </a:r>
            <a:endParaRPr lang="en-US" dirty="0"/>
          </a:p>
        </p:txBody>
      </p:sp>
      <p:sp>
        <p:nvSpPr>
          <p:cNvPr id="3" name="Content Placeholder 2"/>
          <p:cNvSpPr>
            <a:spLocks noGrp="1"/>
          </p:cNvSpPr>
          <p:nvPr>
            <p:ph idx="1"/>
          </p:nvPr>
        </p:nvSpPr>
        <p:spPr/>
        <p:txBody>
          <a:bodyPr>
            <a:normAutofit fontScale="92500"/>
          </a:bodyPr>
          <a:lstStyle/>
          <a:p>
            <a:pPr algn="ctr">
              <a:buNone/>
            </a:pPr>
            <a:r>
              <a:rPr lang="en-US" dirty="0" smtClean="0"/>
              <a:t>"A nuisance may be merely a right thing in the wrong place, like a pig in the parlor instead of the barnyard." </a:t>
            </a:r>
          </a:p>
          <a:p>
            <a:pPr>
              <a:buNone/>
            </a:pPr>
            <a:r>
              <a:rPr lang="en-US" dirty="0" smtClean="0"/>
              <a:t>				</a:t>
            </a:r>
            <a:r>
              <a:rPr lang="en-US" sz="2400" dirty="0" smtClean="0"/>
              <a:t>Justice Sutherland's opinion in </a:t>
            </a:r>
            <a:r>
              <a:rPr lang="en-US" sz="2400" i="1" dirty="0" smtClean="0"/>
              <a:t>Euclid</a:t>
            </a:r>
            <a:r>
              <a:rPr lang="en-US" sz="2400" dirty="0" smtClean="0"/>
              <a:t> case</a:t>
            </a:r>
          </a:p>
          <a:p>
            <a:pPr algn="ctr">
              <a:buNone/>
            </a:pPr>
            <a:r>
              <a:rPr lang="en-US" i="1" dirty="0" smtClean="0"/>
              <a:t>  </a:t>
            </a:r>
            <a:r>
              <a:rPr lang="en-US" dirty="0" smtClean="0"/>
              <a:t>The purpose of zoning is to keep the pig in the barnyard, rather than to repair the china after its stroll through the parlor.</a:t>
            </a:r>
          </a:p>
          <a:p>
            <a:pPr algn="ctr">
              <a:buNone/>
            </a:pPr>
            <a:r>
              <a:rPr lang="en-US" dirty="0" smtClean="0"/>
              <a:t>	Only two years later, the Maine courts upheld the constitutionality of zoning in </a:t>
            </a:r>
            <a:r>
              <a:rPr lang="en-US" i="1" dirty="0" smtClean="0"/>
              <a:t>York Harbor v. Libby</a:t>
            </a:r>
            <a:r>
              <a:rPr lang="en-US" dirty="0" smtClean="0"/>
              <a:t>. </a:t>
            </a:r>
          </a:p>
          <a:p>
            <a:pPr>
              <a:buNone/>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Wider Scope</a:t>
            </a:r>
            <a:endParaRPr lang="en-US" dirty="0"/>
          </a:p>
        </p:txBody>
      </p:sp>
      <p:sp>
        <p:nvSpPr>
          <p:cNvPr id="3" name="Content Placeholder 2"/>
          <p:cNvSpPr>
            <a:spLocks noGrp="1"/>
          </p:cNvSpPr>
          <p:nvPr>
            <p:ph idx="1"/>
          </p:nvPr>
        </p:nvSpPr>
        <p:spPr/>
        <p:txBody>
          <a:bodyPr>
            <a:normAutofit fontScale="85000" lnSpcReduction="20000"/>
          </a:bodyPr>
          <a:lstStyle/>
          <a:p>
            <a:pPr marL="0" marR="0">
              <a:lnSpc>
                <a:spcPct val="115000"/>
              </a:lnSpc>
              <a:spcBef>
                <a:spcPts val="0"/>
              </a:spcBef>
              <a:spcAft>
                <a:spcPts val="1000"/>
              </a:spcAft>
              <a:buNone/>
            </a:pPr>
            <a:r>
              <a:rPr lang="en-US" dirty="0" smtClean="0">
                <a:ea typeface="Calibri"/>
                <a:cs typeface="Times New Roman"/>
              </a:rPr>
              <a:t>Current concepts of “public nuisance” and “general health safety and welfare” encompass a variety of issues beyond those of the Euclid case.  Today, ordinances are adopted to, for example:</a:t>
            </a:r>
          </a:p>
          <a:p>
            <a:pPr marL="0">
              <a:lnSpc>
                <a:spcPct val="115000"/>
              </a:lnSpc>
              <a:spcBef>
                <a:spcPts val="0"/>
              </a:spcBef>
              <a:spcAft>
                <a:spcPts val="1000"/>
              </a:spcAft>
            </a:pPr>
            <a:r>
              <a:rPr lang="en-US" dirty="0" smtClean="0">
                <a:ea typeface="Calibri"/>
                <a:cs typeface="Times New Roman"/>
              </a:rPr>
              <a:t>protect water quality, wildlife habitat, important 	farmland, and other natural resources; </a:t>
            </a:r>
          </a:p>
          <a:p>
            <a:pPr marL="0">
              <a:lnSpc>
                <a:spcPct val="115000"/>
              </a:lnSpc>
              <a:spcBef>
                <a:spcPts val="0"/>
              </a:spcBef>
              <a:spcAft>
                <a:spcPts val="1000"/>
              </a:spcAft>
            </a:pPr>
            <a:r>
              <a:rPr lang="en-US" dirty="0" smtClean="0">
                <a:ea typeface="Calibri"/>
                <a:cs typeface="Times New Roman"/>
              </a:rPr>
              <a:t>preserve historic sites or buildings; </a:t>
            </a:r>
          </a:p>
          <a:p>
            <a:pPr marL="0">
              <a:lnSpc>
                <a:spcPct val="115000"/>
              </a:lnSpc>
              <a:spcBef>
                <a:spcPts val="0"/>
              </a:spcBef>
              <a:spcAft>
                <a:spcPts val="1000"/>
              </a:spcAft>
            </a:pPr>
            <a:r>
              <a:rPr lang="en-US" dirty="0" smtClean="0">
                <a:ea typeface="Calibri"/>
                <a:cs typeface="Times New Roman"/>
              </a:rPr>
              <a:t>minimize the fiscal impacts of development on 	municipal government; </a:t>
            </a:r>
          </a:p>
          <a:p>
            <a:pPr marL="0">
              <a:lnSpc>
                <a:spcPct val="115000"/>
              </a:lnSpc>
              <a:spcBef>
                <a:spcPts val="0"/>
              </a:spcBef>
              <a:spcAft>
                <a:spcPts val="1000"/>
              </a:spcAft>
            </a:pPr>
            <a:r>
              <a:rPr lang="en-US" dirty="0" smtClean="0">
                <a:ea typeface="Calibri"/>
                <a:cs typeface="Times New Roman"/>
              </a:rPr>
              <a:t>control the appearance of certain neighborhoods</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4">
      <a:dk1>
        <a:srgbClr val="808080"/>
      </a:dk1>
      <a:lt1>
        <a:srgbClr val="80808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PO">
      <a:majorFont>
        <a:latin typeface="Goudy Old Style"/>
        <a:ea typeface=""/>
        <a:cs typeface=""/>
      </a:majorFont>
      <a:minorFont>
        <a:latin typeface="Goudy Old Styl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1730</TotalTime>
  <Words>1188</Words>
  <Application>Microsoft Office PowerPoint</Application>
  <PresentationFormat>On-screen Show (4:3)</PresentationFormat>
  <Paragraphs>131</Paragraphs>
  <Slides>27</Slides>
  <Notes>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30-A M.R.S.A. §4451  Training and certification for code enforcement officers</vt:lpstr>
      <vt:lpstr>What is Comprehensive Planning?</vt:lpstr>
      <vt:lpstr>What is Land Use?</vt:lpstr>
      <vt:lpstr>Origins of Land Use Regulation</vt:lpstr>
      <vt:lpstr>Police Powers</vt:lpstr>
      <vt:lpstr>PowerPoint Presentation</vt:lpstr>
      <vt:lpstr>Ambler Realty v. Village of Euclid, 1926</vt:lpstr>
      <vt:lpstr>Wider Scope</vt:lpstr>
      <vt:lpstr>PowerPoint Presentation</vt:lpstr>
      <vt:lpstr>What is the connection between Comprehensive Planning and Land Use?</vt:lpstr>
      <vt:lpstr>Growth Management Act</vt:lpstr>
      <vt:lpstr>No person shall be…deprived of life, liberty, or property without due process of law, nor shall private property be taken for public use without just compensation. 5th Amendment to the U.S. Constitution</vt:lpstr>
      <vt:lpstr>Growth Management Act and  Private Property Rights and Zoning</vt:lpstr>
      <vt:lpstr>Zoning Outcomes</vt:lpstr>
      <vt:lpstr>PowerPoint Presentation</vt:lpstr>
      <vt:lpstr>PowerPoint Presentation</vt:lpstr>
      <vt:lpstr>PowerPoint Presentation</vt:lpstr>
      <vt:lpstr>The CEO’s role in comprehensive planning and land use</vt:lpstr>
      <vt:lpstr>Administrator</vt:lpstr>
      <vt:lpstr>Enforcer</vt:lpstr>
      <vt:lpstr>Rule 80K</vt:lpstr>
      <vt:lpstr>Assistant to Town Boards</vt:lpstr>
      <vt:lpstr>Advising the Planning Board</vt:lpstr>
      <vt:lpstr>CEO as Staff to Town Boards</vt:lpstr>
      <vt:lpstr>Public Relations Agent</vt:lpstr>
      <vt:lpstr>PowerPoint Presentation</vt:lpstr>
    </vt:vector>
  </TitlesOfParts>
  <Company>DAFS/OIT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CEO_training_basic_landuse_zoning</dc:title>
  <dc:creator>macgregor.stocco</dc:creator>
  <cp:lastModifiedBy>alida</cp:lastModifiedBy>
  <cp:revision>166</cp:revision>
  <dcterms:created xsi:type="dcterms:W3CDTF">2011-01-07T19:47:06Z</dcterms:created>
  <dcterms:modified xsi:type="dcterms:W3CDTF">2014-04-04T12:42:46Z</dcterms:modified>
</cp:coreProperties>
</file>