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470" r:id="rId3"/>
    <p:sldId id="471" r:id="rId4"/>
    <p:sldId id="595" r:id="rId5"/>
    <p:sldId id="596" r:id="rId6"/>
    <p:sldId id="594" r:id="rId7"/>
    <p:sldId id="597" r:id="rId8"/>
    <p:sldId id="638" r:id="rId9"/>
    <p:sldId id="531" r:id="rId10"/>
    <p:sldId id="532" r:id="rId11"/>
    <p:sldId id="533" r:id="rId12"/>
    <p:sldId id="534" r:id="rId13"/>
    <p:sldId id="572" r:id="rId14"/>
    <p:sldId id="535" r:id="rId15"/>
    <p:sldId id="652" r:id="rId16"/>
    <p:sldId id="590" r:id="rId17"/>
    <p:sldId id="536" r:id="rId18"/>
    <p:sldId id="547" r:id="rId19"/>
    <p:sldId id="639" r:id="rId20"/>
    <p:sldId id="640" r:id="rId21"/>
    <p:sldId id="642" r:id="rId22"/>
    <p:sldId id="491" r:id="rId23"/>
    <p:sldId id="589" r:id="rId24"/>
    <p:sldId id="549" r:id="rId25"/>
    <p:sldId id="550" r:id="rId26"/>
    <p:sldId id="554" r:id="rId27"/>
    <p:sldId id="529" r:id="rId28"/>
    <p:sldId id="584" r:id="rId29"/>
    <p:sldId id="620" r:id="rId30"/>
    <p:sldId id="646" r:id="rId31"/>
    <p:sldId id="647" r:id="rId32"/>
    <p:sldId id="622" r:id="rId33"/>
    <p:sldId id="648" r:id="rId34"/>
    <p:sldId id="649" r:id="rId35"/>
    <p:sldId id="624" r:id="rId36"/>
    <p:sldId id="626" r:id="rId37"/>
    <p:sldId id="625" r:id="rId38"/>
    <p:sldId id="627" r:id="rId39"/>
    <p:sldId id="628" r:id="rId40"/>
    <p:sldId id="629" r:id="rId41"/>
    <p:sldId id="493" r:id="rId42"/>
    <p:sldId id="588" r:id="rId43"/>
    <p:sldId id="494" r:id="rId44"/>
    <p:sldId id="587" r:id="rId45"/>
    <p:sldId id="563" r:id="rId46"/>
    <p:sldId id="600" r:id="rId47"/>
    <p:sldId id="585" r:id="rId48"/>
    <p:sldId id="495" r:id="rId49"/>
    <p:sldId id="569" r:id="rId50"/>
    <p:sldId id="570" r:id="rId51"/>
    <p:sldId id="592" r:id="rId52"/>
    <p:sldId id="571" r:id="rId53"/>
    <p:sldId id="496" r:id="rId54"/>
    <p:sldId id="565" r:id="rId55"/>
    <p:sldId id="567" r:id="rId56"/>
    <p:sldId id="650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6600"/>
    <a:srgbClr val="00CC00"/>
    <a:srgbClr val="FD3311"/>
    <a:srgbClr val="F1F626"/>
    <a:srgbClr val="F5F13D"/>
    <a:srgbClr val="CC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81532" autoAdjust="0"/>
  </p:normalViewPr>
  <p:slideViewPr>
    <p:cSldViewPr>
      <p:cViewPr varScale="1">
        <p:scale>
          <a:sx n="97" d="100"/>
          <a:sy n="97" d="100"/>
        </p:scale>
        <p:origin x="18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>
        <p:scale>
          <a:sx n="100" d="100"/>
          <a:sy n="100" d="100"/>
        </p:scale>
        <p:origin x="-816" y="237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, Colin A" userId="0b13b1fe-2a7a-4f5f-b2c8-df2cf1b43b70" providerId="ADAL" clId="{F623C76A-76EF-44E1-9202-D61B60C806AE}"/>
    <pc:docChg chg="undo custSel modSld">
      <pc:chgData name="Clark, Colin A" userId="0b13b1fe-2a7a-4f5f-b2c8-df2cf1b43b70" providerId="ADAL" clId="{F623C76A-76EF-44E1-9202-D61B60C806AE}" dt="2023-12-13T15:12:15.192" v="2" actId="6549"/>
      <pc:docMkLst>
        <pc:docMk/>
      </pc:docMkLst>
      <pc:sldChg chg="modSp mod">
        <pc:chgData name="Clark, Colin A" userId="0b13b1fe-2a7a-4f5f-b2c8-df2cf1b43b70" providerId="ADAL" clId="{F623C76A-76EF-44E1-9202-D61B60C806AE}" dt="2023-12-13T15:12:15.192" v="2" actId="6549"/>
        <pc:sldMkLst>
          <pc:docMk/>
          <pc:sldMk cId="0" sldId="256"/>
        </pc:sldMkLst>
        <pc:spChg chg="mod">
          <ac:chgData name="Clark, Colin A" userId="0b13b1fe-2a7a-4f5f-b2c8-df2cf1b43b70" providerId="ADAL" clId="{F623C76A-76EF-44E1-9202-D61B60C806AE}" dt="2023-12-13T15:12:15.192" v="2" actId="6549"/>
          <ac:spMkLst>
            <pc:docMk/>
            <pc:sldMk cId="0" sldId="256"/>
            <ac:spMk id="6" creationId="{00000000-0000-0000-0000-000000000000}"/>
          </ac:spMkLst>
        </pc:spChg>
      </pc:sldChg>
    </pc:docChg>
  </pc:docChgLst>
  <pc:docChgLst>
    <pc:chgData name="Clark, Colin A" userId="0b13b1fe-2a7a-4f5f-b2c8-df2cf1b43b70" providerId="ADAL" clId="{69CD806C-3B72-4B5A-A0A3-EA18E9F3631E}"/>
    <pc:docChg chg="delSld modSld">
      <pc:chgData name="Clark, Colin A" userId="0b13b1fe-2a7a-4f5f-b2c8-df2cf1b43b70" providerId="ADAL" clId="{69CD806C-3B72-4B5A-A0A3-EA18E9F3631E}" dt="2024-02-27T16:21:48.730" v="3" actId="20577"/>
      <pc:docMkLst>
        <pc:docMk/>
      </pc:docMkLst>
      <pc:sldChg chg="modSp mod">
        <pc:chgData name="Clark, Colin A" userId="0b13b1fe-2a7a-4f5f-b2c8-df2cf1b43b70" providerId="ADAL" clId="{69CD806C-3B72-4B5A-A0A3-EA18E9F3631E}" dt="2024-02-27T16:21:48.730" v="3" actId="20577"/>
        <pc:sldMkLst>
          <pc:docMk/>
          <pc:sldMk cId="0" sldId="256"/>
        </pc:sldMkLst>
        <pc:spChg chg="mod">
          <ac:chgData name="Clark, Colin A" userId="0b13b1fe-2a7a-4f5f-b2c8-df2cf1b43b70" providerId="ADAL" clId="{69CD806C-3B72-4B5A-A0A3-EA18E9F3631E}" dt="2024-02-27T16:21:48.730" v="3" actId="20577"/>
          <ac:spMkLst>
            <pc:docMk/>
            <pc:sldMk cId="0" sldId="256"/>
            <ac:spMk id="6" creationId="{00000000-0000-0000-0000-000000000000}"/>
          </ac:spMkLst>
        </pc:spChg>
      </pc:sldChg>
      <pc:sldChg chg="del">
        <pc:chgData name="Clark, Colin A" userId="0b13b1fe-2a7a-4f5f-b2c8-df2cf1b43b70" providerId="ADAL" clId="{69CD806C-3B72-4B5A-A0A3-EA18E9F3631E}" dt="2024-02-27T16:21:01.970" v="1" actId="47"/>
        <pc:sldMkLst>
          <pc:docMk/>
          <pc:sldMk cId="1306532752" sldId="623"/>
        </pc:sldMkLst>
      </pc:sldChg>
      <pc:sldChg chg="del">
        <pc:chgData name="Clark, Colin A" userId="0b13b1fe-2a7a-4f5f-b2c8-df2cf1b43b70" providerId="ADAL" clId="{69CD806C-3B72-4B5A-A0A3-EA18E9F3631E}" dt="2024-02-27T16:20:58.345" v="0" actId="47"/>
        <pc:sldMkLst>
          <pc:docMk/>
          <pc:sldMk cId="3677178854" sldId="6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F5E81430-206B-4CBC-887F-0DA35CBC4063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553BEA61-7ED6-4A68-B231-9DCBC2695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0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9BF64207-1187-49A0-8343-3A1DD725EA6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93BA731E-EBA2-4146-81A6-A5CE859B3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18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Introduction: DEP, SZ</a:t>
            </a:r>
          </a:p>
          <a:p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7132445-EF3E-4313-B8FC-2BD8FA10D88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Typical exemptions include fences, poles and equipment for service drops</a:t>
            </a:r>
          </a:p>
          <a:p>
            <a:r>
              <a:rPr lang="en-US" altLang="en-US"/>
              <a:t>Other exemptions are new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78FB27-0BB1-4F17-8FDF-AE39B56DC0E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Applicability very limited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3332158-3043-42C9-8878-40E9A38EF40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Municipal officials may choose to include any or all of these exemptions from being included in the measurement of height.</a:t>
            </a:r>
          </a:p>
          <a:p>
            <a:endParaRPr lang="en-US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3EAE04E-F760-4374-955C-CF417A7866B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Purpose</a:t>
            </a:r>
          </a:p>
          <a:p>
            <a:r>
              <a:rPr lang="en-US" altLang="en-US"/>
              <a:t>Prevent unintentional violations by requiring depiction on site plans</a:t>
            </a:r>
          </a:p>
          <a:p>
            <a:r>
              <a:rPr lang="en-US" altLang="en-US"/>
              <a:t>This standard often varies municipality to municipality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989DBBC-7120-4008-BD62-777F6A88E8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Not just impervious surfaces. </a:t>
            </a:r>
          </a:p>
          <a:p>
            <a:r>
              <a:rPr lang="en-US" altLang="en-US"/>
              <a:t>Municipal officials may choose to include any or all of these exemptions from being included in the measurement of total non-vegetated surfaces</a:t>
            </a:r>
          </a:p>
          <a:p>
            <a:endParaRPr lang="en-US" alt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B2C6BA2-58EE-468C-B836-66552295EE5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To be consistent with revisions in the Act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Most municipal ordinances apply to structures extending or located below the normal high-water line or within a wetland, such as piers and docks. If the ordinance applies, then standards are required.</a:t>
            </a: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B8EC31A-7FCD-45D5-A10E-6334DEAA1864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Shoreline stabilization projects occur mostly above the shoreline. These standards are required.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DE32707-620C-497E-87FF-FB8C06BAB89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Alternatively, separate state statute gives board of appeals the authority to issue disability variance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Alternatively, separate state statute gives board of appeals the authority to issue disability variance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This training will cover the recent changes in the Guidelines, not all the changes made in the 2006 Guidelines.</a:t>
            </a:r>
          </a:p>
          <a:p>
            <a:r>
              <a:rPr lang="en-US" altLang="en-US" dirty="0"/>
              <a:t>This will help you make choices in drafting amendments.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59ECCA8-D2E0-4BF7-93DC-82ABEFDE73B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Alternatively, separate state statute gives board of appeals the authority to issue disability variance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Besides required standards, municipal officials may choose whether to administer and enforce required certification for contractors.</a:t>
            </a: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B6FF48C-4E54-4686-BB85-306D656EBB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If the requirement is added, add the definition also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Most projects are obvious, but use your professional judgement.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The applicant has the burden of proof.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Make sure the application demonstrates all limitations to meeting the setback. 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Criteria can be tricky or subjective, so seek assistance when needed.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When expansion is proposed, and relocation is proposed or required, then the relocation evaluation is done before expansion is considered.</a:t>
            </a:r>
          </a:p>
          <a:p>
            <a:pPr eaLnBrk="1" hangingPunct="1"/>
            <a:r>
              <a:rPr lang="en-US" altLang="en-US"/>
              <a:t>Ordinances amended since 2006 require the original location to be revegetated.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Difference b/t floor area and footprint</a:t>
            </a:r>
          </a:p>
          <a:p>
            <a:pPr eaLnBrk="1" hangingPunct="1"/>
            <a:r>
              <a:rPr lang="en-US" altLang="en-US"/>
              <a:t>Difference b/t volume and height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CEOs are often involved in more than just enforcement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E8631A9-C47E-490D-8617-86BE3DEFE98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rule is an option for the town to adopt and then administer in place of 30% rule.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Municipal officials have options on how timber harvesting is regulated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Vegetation standards help achieve shoreland purposes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Consultation with CEO required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Municipal officials may choose to make standards more restrictive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Defect that would result in failure under normal conditions, AND will strike a target. Without a target, it is not a hazard tree, except for trees posing a serious and imminent risk to bank stability.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No permit or consultation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Municipal officials may choose to make standards more restrictive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Consultation with CEO required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Municipal officials may choose to make standards more restrictive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Exemptions used to be spread throughout vegetation standards and elsewhere in the ordinance. Now, they are contained in one section.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Limited applicability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Even if the local ordinance was amended recently, amendments are required to be consistent with 2015 Guidelines.</a:t>
            </a: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Until amendment is approved by DEP enforce currently effective ordinance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Currently allowed by DEP, and rarely required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Prior guidance on revegetation was refined by stakeholders and DEP, into a new section specifying requirements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40" y="4414838"/>
            <a:ext cx="5140325" cy="4183062"/>
          </a:xfrm>
          <a:noFill/>
        </p:spPr>
        <p:txBody>
          <a:bodyPr/>
          <a:lstStyle/>
          <a:p>
            <a:r>
              <a:rPr lang="en-US" altLang="en-US"/>
              <a:t>Please don’t hesitate to call us when you have questions. 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Reminder on the definition of timber harvesting, that may also need to be amended to be consistent with 2015 Guidelines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Amend local ordinances so this is clarified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9F81DD8-D094-49B6-BA99-F1C1E688CDF6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Amend local ordinances so this is clarified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9F81DD8-D094-49B6-BA99-F1C1E688CDF6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Even temporary structures must meet structure standards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499FC52-77CF-4672-ABD1-48B84A9E6561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884A9-EF5D-4323-BD04-56FCB951A632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CF4CE-1350-46E1-991B-A2005FDB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C40FC-E2A7-4512-8F31-F9377EB7672F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C7A3E-83D3-42D0-993D-9ACCBD451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8B83-8578-4105-99A9-229EECF446E9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EFD7B-959A-4B3F-9A7E-B6C786853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1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DC5D-61A8-49C8-A4E1-BF58E0D4C6EA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D6E4A-4A7D-438A-B2EE-E4F7F61F5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8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4B127-4FAA-4ED2-AAF3-F3A137B72EF0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563B-EC7C-4893-A77D-BE992C05A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6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C3114-D1D0-44B3-BB9E-213E01B695BA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67D35-4434-4AA8-B522-63C5D4216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3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4B17C-94EF-4464-85CA-BCC121AF06F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FD6B7-48FE-4BD2-8A63-85AF1215A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9536B-0BE8-4FC9-809D-FE40F541D1E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3480-783E-49E8-843B-DD1BEBA8D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6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35A43-BAFB-40D3-9BA3-50B118F3C933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3E78D-3F58-414B-A90C-60F374946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7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A9F96-178D-401B-A79B-CC963BF534CD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878B-3689-44C0-9B1D-34E469976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28FD-4757-46B8-A94E-9BFE993BA756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A9D4-8ABA-49CB-9AC7-62415D097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9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E512-CC98-410B-8565-866A7BCAB997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D4AE-D0AB-4A8B-89F5-5C615CB65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5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23F8F-89B2-442E-8A6D-0EB0B9FA1652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E1652-724A-41C8-9062-A9EFD35C8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3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BBD9A-1547-4FF5-9695-981630CAAA71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AAC96-D7A6-4267-BD25-CEAEF6C8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49B851-6ED0-4E99-9D22-BD34017CEF24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487FCD-D5E5-46C3-BA1A-9DF05562B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2667000" y="3886200"/>
            <a:ext cx="5867400" cy="19050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endParaRPr lang="en-US" sz="28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Colin Clark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Shoreland Zoning Coordinator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032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5" name="TextBox 14"/>
          <p:cNvSpPr txBox="1">
            <a:spLocks noChangeArrowheads="1"/>
          </p:cNvSpPr>
          <p:nvPr/>
        </p:nvSpPr>
        <p:spPr bwMode="auto">
          <a:xfrm>
            <a:off x="11113" y="6059488"/>
            <a:ext cx="91408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MAINE DEPARTMENT OF ENVIRONMENTAL PROTECTION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i="1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chemeClr val="bg1"/>
                </a:solidFill>
                <a:latin typeface="Arial" charset="0"/>
              </a:rPr>
              <a:t>Protecting Maine’s Air, Land and Water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181100" y="6427788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8" y="2381787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0597" y="531581"/>
            <a:ext cx="7848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2015 Shoreland Zoning Guidelines 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Shoreland Zoning Workshop</a:t>
            </a:r>
          </a:p>
          <a:p>
            <a:pPr lvl="0" algn="ctr">
              <a:defRPr/>
            </a:pPr>
            <a:r>
              <a:rPr lang="en-US" sz="2800" b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en-US" sz="2800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Definition Options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527175"/>
            <a:ext cx="83820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Optional exemptions from definition of structure: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fences, poles and equipment for service drops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geothermal heat exchange wells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wells or water wells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6728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Decks over Rivers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371600"/>
            <a:ext cx="64008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Optional exemption from setbacks: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Downtown revitalization along a river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Pre-1971 commercial structure not meeting setbacks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An attached, cantilevered deck allowed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No more than 700 square feet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Meets all other standards except setbacks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94695"/>
            <a:ext cx="2667000" cy="281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Height Exemptions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295401"/>
            <a:ext cx="8509000" cy="4757738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Optional exemptions: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chimneys, steeples, antennas, and similar appurtenances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transmission towers, windmills, antennas, and similar structures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 non-habitable feature such as a cupola, a dome or a widow’s walk, provided certain conditions are met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2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951288"/>
            <a:ext cx="2870200" cy="21526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51288"/>
            <a:ext cx="2128838" cy="21748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Non-Vegetated Surfaces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Total area is limited as percentage of lot area: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20% in most shoreland zone districts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70% in shoreland zone of coastal wetlands and rivers not flowing to great ponds where district is CFMA or GD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75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4"/>
          <a:stretch>
            <a:fillRect/>
          </a:stretch>
        </p:blipFill>
        <p:spPr bwMode="auto">
          <a:xfrm>
            <a:off x="2057400" y="3086342"/>
            <a:ext cx="5029200" cy="296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Non-veg. Surfaces &amp; Exemptions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038600" cy="22098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Surfaces include: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Structures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Parking areas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Lands previously developed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25146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2015 Guidelines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Structures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Driveways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Parking areas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Other areas from which vegetation was removed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574256" y="3962642"/>
            <a:ext cx="8171281" cy="2090738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Optional exemptions: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Naturally occurring ledge and rock outcroppings- lots existing on 3/24/90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200" dirty="0">
                <a:latin typeface="Arial" charset="0"/>
                <a:cs typeface="Arial" charset="0"/>
              </a:rPr>
              <a:t>Public boat launching facilities</a:t>
            </a:r>
          </a:p>
          <a:p>
            <a:pPr>
              <a:lnSpc>
                <a:spcPct val="90000"/>
              </a:lnSpc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*No exemption for grass paver type products</a:t>
            </a:r>
            <a:endParaRPr lang="en-US" altLang="en-US" sz="2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1237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Naturally Occurring Ledge…</a:t>
            </a:r>
            <a:b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10400" cy="532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5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Definition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65613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Amend definition of functionally water-dependent: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Correct inclusion of fish-related storage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Include shoreline structures necessary for erosion control purposes (in place of retaining walls)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Correct exclusion of recreational boat storage buildings</a:t>
            </a:r>
          </a:p>
        </p:txBody>
      </p:sp>
      <p:pic>
        <p:nvPicPr>
          <p:cNvPr id="348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5200"/>
            <a:ext cx="3606800" cy="26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title"/>
          </p:nvPr>
        </p:nvSpPr>
        <p:spPr>
          <a:xfrm>
            <a:off x="100013" y="274638"/>
            <a:ext cx="8891587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Structures Below the Shoreline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527175"/>
            <a:ext cx="83820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If regulated in your municipality, new changes: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One structure (dock) per lot, but optional exception: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Two structures allowed if lot has double the frontage required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New note: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A structure on floats is prohibited unless it is designed to function as, and is registered as, a watercraft.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1" b="16948"/>
          <a:stretch>
            <a:fillRect/>
          </a:stretch>
        </p:blipFill>
        <p:spPr bwMode="auto">
          <a:xfrm>
            <a:off x="1027805" y="4038600"/>
            <a:ext cx="2562225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2" r="6868" b="21124"/>
          <a:stretch>
            <a:fillRect/>
          </a:stretch>
        </p:blipFill>
        <p:spPr bwMode="auto">
          <a:xfrm>
            <a:off x="4038600" y="4024312"/>
            <a:ext cx="4475162" cy="201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126206" y="152400"/>
            <a:ext cx="8891587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Shoreline Stabilization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295401"/>
            <a:ext cx="8382000" cy="4757738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New standards: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Planning board review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Access by barge if feasible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Vegetation removal limited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 err="1">
                <a:latin typeface="Arial" charset="0"/>
                <a:cs typeface="Arial" charset="0"/>
              </a:rPr>
              <a:t>Revegetation</a:t>
            </a:r>
            <a:r>
              <a:rPr lang="en-US" altLang="en-US" sz="2400" dirty="0">
                <a:latin typeface="Arial" charset="0"/>
                <a:cs typeface="Arial" charset="0"/>
              </a:rPr>
              <a:t> required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62288"/>
            <a:ext cx="2286000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2"/>
          <a:stretch>
            <a:fillRect/>
          </a:stretch>
        </p:blipFill>
        <p:spPr bwMode="auto">
          <a:xfrm>
            <a:off x="1219200" y="3608388"/>
            <a:ext cx="4951413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9" y="1550762"/>
            <a:ext cx="7459662" cy="530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>
          <a:xfrm>
            <a:off x="304800" y="370114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Functionally Water-Dependent:</a:t>
            </a:r>
            <a:b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Problems…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1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2015 Guidelines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527175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1/26/15 amendments to Guidelines means: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Ordinances are not currently consistent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The Act requires ordinances to be consistent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Officials have choices to make about amendments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2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2"/>
          <a:stretch>
            <a:fillRect/>
          </a:stretch>
        </p:blipFill>
        <p:spPr bwMode="auto">
          <a:xfrm>
            <a:off x="2454275" y="3602038"/>
            <a:ext cx="4235450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276600"/>
            <a:ext cx="4775200" cy="3581400"/>
          </a:xfrm>
          <a:prstGeom prst="rect">
            <a:avLst/>
          </a:prstGeom>
        </p:spPr>
      </p:pic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610600" cy="1055914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Functionally Water-Dependent:</a:t>
            </a:r>
            <a:b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Problems…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30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92358"/>
            <a:ext cx="70104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610600" cy="1055914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Functionally Water-Dependent?</a:t>
            </a:r>
            <a:b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endParaRPr lang="en-US" altLang="en-US" sz="40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6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Certified Contractors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527175"/>
            <a:ext cx="83820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Consistent with the Act, ordinance should require:</a:t>
            </a: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 certified person be on-site to oversee controls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When an excavation contractor performs activities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disturbing more than one cubic yard of soil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Request Cert. # on permit applications</a:t>
            </a:r>
            <a:endParaRPr lang="en-US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8888"/>
            <a:ext cx="3067050" cy="225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2990850" cy="224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r="23981"/>
          <a:stretch>
            <a:fillRect/>
          </a:stretch>
        </p:blipFill>
        <p:spPr bwMode="auto">
          <a:xfrm>
            <a:off x="5410200" y="1981200"/>
            <a:ext cx="3327037" cy="28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Excavation Contractor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49530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Add definition, which excludes: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Municipal, State, and federal employees conducting work associated w/their employment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Timber harvesters conducting timber harvests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Farmers conducting agriculture activities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Homeowners doing work themselves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Reconstruction Standards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In-place reconstruction/replacement if:</a:t>
            </a:r>
          </a:p>
          <a:p>
            <a:pPr>
              <a:defRPr/>
            </a:pPr>
            <a:r>
              <a:rPr lang="en-US" altLang="en-US" sz="2400" u="sng" dirty="0">
                <a:latin typeface="Arial" charset="0"/>
                <a:cs typeface="Arial" charset="0"/>
              </a:rPr>
              <a:t>&lt;</a:t>
            </a:r>
            <a:r>
              <a:rPr lang="en-US" altLang="en-US" sz="2400" dirty="0">
                <a:latin typeface="Arial" charset="0"/>
                <a:cs typeface="Arial" charset="0"/>
              </a:rPr>
              <a:t> 50% of the market value of the structure is removed, damaged, or destroyed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Relocation required if: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&gt; 50% </a:t>
            </a:r>
            <a:r>
              <a:rPr lang="en-US" altLang="en-US" sz="2400" dirty="0">
                <a:latin typeface="Arial" charset="0"/>
                <a:cs typeface="Arial" charset="0"/>
              </a:rPr>
              <a:t>of the market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value of the structure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is removed, damaged,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or destroyed</a:t>
            </a:r>
          </a:p>
        </p:txBody>
      </p:sp>
      <p:pic>
        <p:nvPicPr>
          <p:cNvPr id="6554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>
            <a:fillRect/>
          </a:stretch>
        </p:blipFill>
        <p:spPr bwMode="auto">
          <a:xfrm>
            <a:off x="4038600" y="2870200"/>
            <a:ext cx="4876800" cy="31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latin typeface="Arial" charset="0"/>
                <a:cs typeface="Arial" charset="0"/>
              </a:rPr>
              <a:t>Relocation Review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When relocation is required: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The reviewing authority determines where the existing structure could be relocated to meet the setback to the greatest practical extent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Criteria for making this determination includes: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Characteristics of the land and lot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Locations of existing structures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Existing and future septic systems</a:t>
            </a:r>
          </a:p>
          <a:p>
            <a:pPr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The condition of existing foundation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Seek advisory opinions</a:t>
            </a:r>
          </a:p>
        </p:txBody>
      </p:sp>
      <p:pic>
        <p:nvPicPr>
          <p:cNvPr id="665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90938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993775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Relocation First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75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268413"/>
            <a:ext cx="91440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TextBox 2"/>
          <p:cNvSpPr txBox="1">
            <a:spLocks noChangeArrowheads="1"/>
          </p:cNvSpPr>
          <p:nvPr/>
        </p:nvSpPr>
        <p:spPr bwMode="auto">
          <a:xfrm rot="2569096">
            <a:off x="-15875" y="3567113"/>
            <a:ext cx="415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charset="0"/>
              </a:rPr>
              <a:t>Not Greatest Practical Extent</a:t>
            </a:r>
          </a:p>
        </p:txBody>
      </p:sp>
      <p:sp>
        <p:nvSpPr>
          <p:cNvPr id="67594" name="TextBox 2"/>
          <p:cNvSpPr txBox="1">
            <a:spLocks noChangeArrowheads="1"/>
          </p:cNvSpPr>
          <p:nvPr/>
        </p:nvSpPr>
        <p:spPr bwMode="auto">
          <a:xfrm>
            <a:off x="5181600" y="2994025"/>
            <a:ext cx="3763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charset="0"/>
              </a:rPr>
              <a:t>Relocate original structure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charset="0"/>
              </a:rPr>
              <a:t>to meet setback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266700" y="359229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NEW!! Footprint and Height Method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44650"/>
            <a:ext cx="8229600" cy="4527550"/>
          </a:xfrm>
        </p:spPr>
        <p:txBody>
          <a:bodyPr/>
          <a:lstStyle/>
          <a:p>
            <a:pPr marL="0" indent="0">
              <a:spcAft>
                <a:spcPts val="300"/>
              </a:spcAft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Change from floor area and volume to “footprint” and height- tiered, based on distance from shore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Landowners choose between the cap limit or 30% for footprint, and existing height or height cap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Plans recorded at registry of deeds</a:t>
            </a:r>
          </a:p>
          <a:p>
            <a:pPr marL="0" indent="0">
              <a:spcAft>
                <a:spcPts val="30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Municipal officials may choose to: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Limit expansions by the caps or by 30%, instead of allowing landowner choice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Allow limited expansions within 25 feet of the shoreline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Allow limited expansions in Resource Protection District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What is “Footprint”?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828800"/>
            <a:ext cx="8229600" cy="3436938"/>
          </a:xfrm>
        </p:spPr>
        <p:txBody>
          <a:bodyPr/>
          <a:lstStyle/>
          <a:p>
            <a:pPr>
              <a:defRPr/>
            </a:pPr>
            <a:r>
              <a:rPr lang="en-US" altLang="en-US" u="sng" dirty="0">
                <a:latin typeface="Arial" charset="0"/>
                <a:cs typeface="Arial" charset="0"/>
              </a:rPr>
              <a:t>Footprint - the entire area of ground covered by the structure(s) on a lot, including but not limited to cantilevered or similar overhanging extensions, as well as unenclosed structures, such as patios and decks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266700" y="457200"/>
            <a:ext cx="8610600" cy="10668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Other Definitions using “Footprint”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0"/>
            <a:ext cx="8229600" cy="4070350"/>
          </a:xfrm>
        </p:spPr>
        <p:txBody>
          <a:bodyPr/>
          <a:lstStyle/>
          <a:p>
            <a:pPr>
              <a:defRPr/>
            </a:pPr>
            <a:r>
              <a:rPr lang="en-US" altLang="en-US" sz="2400" u="sng" dirty="0">
                <a:latin typeface="Arial" charset="0"/>
                <a:cs typeface="Arial" charset="0"/>
              </a:rPr>
              <a:t>Expansion of a structure</a:t>
            </a:r>
            <a:r>
              <a:rPr lang="en-US" altLang="en-US" sz="2400" dirty="0">
                <a:latin typeface="Arial" charset="0"/>
                <a:cs typeface="Arial" charset="0"/>
              </a:rPr>
              <a:t>, change floor area &amp; volume</a:t>
            </a:r>
          </a:p>
          <a:p>
            <a:pPr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en-US" sz="2400" u="sng" dirty="0">
                <a:latin typeface="Arial" charset="0"/>
                <a:cs typeface="Arial" charset="0"/>
              </a:rPr>
              <a:t>Expansion of a use</a:t>
            </a:r>
            <a:r>
              <a:rPr lang="en-US" altLang="en-US" sz="2400" dirty="0">
                <a:latin typeface="Arial" charset="0"/>
                <a:cs typeface="Arial" charset="0"/>
              </a:rPr>
              <a:t>, change floor area</a:t>
            </a:r>
          </a:p>
          <a:p>
            <a:pPr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en-US" sz="2400" u="sng" dirty="0">
                <a:latin typeface="Arial" charset="0"/>
                <a:cs typeface="Arial" charset="0"/>
              </a:rPr>
              <a:t>Floor area</a:t>
            </a:r>
            <a:r>
              <a:rPr lang="en-US" altLang="en-US" sz="2400" dirty="0">
                <a:latin typeface="Arial" charset="0"/>
                <a:cs typeface="Arial" charset="0"/>
              </a:rPr>
              <a:t>, remove reference to unenclosed structures</a:t>
            </a:r>
          </a:p>
          <a:p>
            <a:pPr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en-US" sz="2400" u="sng" dirty="0">
                <a:latin typeface="Arial" charset="0"/>
                <a:cs typeface="Arial" charset="0"/>
              </a:rPr>
              <a:t>Nonconforming structure</a:t>
            </a:r>
            <a:r>
              <a:rPr lang="en-US" altLang="en-US" sz="2400" dirty="0">
                <a:latin typeface="Arial" charset="0"/>
                <a:cs typeface="Arial" charset="0"/>
              </a:rPr>
              <a:t>, add footprint</a:t>
            </a:r>
          </a:p>
        </p:txBody>
      </p:sp>
    </p:spTree>
    <p:extLst>
      <p:ext uri="{BB962C8B-B14F-4D97-AF65-F5344CB8AC3E}">
        <p14:creationId xmlns:p14="http://schemas.microsoft.com/office/powerpoint/2010/main" val="290064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Implementation Roles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Municipality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Adopts/Amends ordinance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Administers ordinance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Enforces ordinance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Decides administrative and variance appeals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Maine </a:t>
            </a:r>
            <a:r>
              <a:rPr 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DEP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Approves amendments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Provides advisory opinions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Provides enforcement assistance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Comments on variances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2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7" b="19708"/>
          <a:stretch>
            <a:fillRect/>
          </a:stretch>
        </p:blipFill>
        <p:spPr bwMode="auto">
          <a:xfrm>
            <a:off x="2674938" y="4495800"/>
            <a:ext cx="3794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1" y="228600"/>
            <a:ext cx="9067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expansion-highlights</a:t>
            </a:r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9110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H="1">
            <a:off x="8290474" y="5200651"/>
            <a:ext cx="10886" cy="84053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 flipH="1">
            <a:off x="8627639" y="3397048"/>
            <a:ext cx="0" cy="265631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>
            <a:off x="8864600" y="1810179"/>
            <a:ext cx="0" cy="424318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60489" y="489585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100 feet</a:t>
            </a: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266330" y="5385943"/>
            <a:ext cx="68108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No expansion</a:t>
            </a:r>
            <a:r>
              <a:rPr lang="en-US" altLang="en-US" sz="2000" dirty="0">
                <a:latin typeface="Arial" charset="0"/>
              </a:rPr>
              <a:t> unless principal structure entirely w/in 25’, then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800</a:t>
            </a:r>
            <a:r>
              <a:rPr lang="en-US" altLang="en-US" sz="2000" dirty="0">
                <a:latin typeface="Arial" charset="0"/>
              </a:rPr>
              <a:t> sf or 30%.  No accessory structure expansion.</a:t>
            </a:r>
            <a:endParaRPr lang="en-US" altLang="en-US" dirty="0"/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42821" y="1303836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/>
              <a:t>Height-</a:t>
            </a:r>
            <a:r>
              <a:rPr lang="en-US" altLang="en-US" sz="2000" dirty="0"/>
              <a:t> existing, or max height:</a:t>
            </a:r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75 feet</a:t>
            </a:r>
          </a:p>
        </p:txBody>
      </p:sp>
    </p:spTree>
    <p:extLst>
      <p:ext uri="{BB962C8B-B14F-4D97-AF65-F5344CB8AC3E}">
        <p14:creationId xmlns:p14="http://schemas.microsoft.com/office/powerpoint/2010/main" val="3889750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42821" y="228600"/>
            <a:ext cx="91011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expansion- highlights</a:t>
            </a:r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9110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H="1">
            <a:off x="8290474" y="5200651"/>
            <a:ext cx="10886" cy="84053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 flipH="1">
            <a:off x="8627639" y="3397048"/>
            <a:ext cx="0" cy="265631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>
            <a:off x="8864600" y="1810179"/>
            <a:ext cx="0" cy="424318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60489" y="489585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100 feet</a:t>
            </a: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266330" y="5385943"/>
            <a:ext cx="68108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No expansion</a:t>
            </a:r>
            <a:r>
              <a:rPr lang="en-US" altLang="en-US" sz="2000" dirty="0">
                <a:latin typeface="Arial" charset="0"/>
              </a:rPr>
              <a:t> unless principal structure entirely w/in 25’, then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800</a:t>
            </a:r>
            <a:r>
              <a:rPr lang="en-US" altLang="en-US" sz="2000" dirty="0">
                <a:latin typeface="Arial" charset="0"/>
              </a:rPr>
              <a:t> sf or 30%.  No accessory structure expansion.</a:t>
            </a:r>
            <a:endParaRPr lang="en-US" altLang="en-US" dirty="0"/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42821" y="1303836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/>
              <a:t>Height-</a:t>
            </a:r>
            <a:r>
              <a:rPr lang="en-US" altLang="en-US" sz="2000" dirty="0"/>
              <a:t> existing, or max height:</a:t>
            </a: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292599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20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75 feet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1684577" y="3784768"/>
            <a:ext cx="6810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latin typeface="Arial" charset="0"/>
              </a:rPr>
              <a:t>Expansion up to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1,000</a:t>
            </a:r>
            <a:r>
              <a:rPr lang="en-US" altLang="en-US" sz="2000" dirty="0">
                <a:latin typeface="Arial" charset="0"/>
              </a:rPr>
              <a:t> sf, or 30%, whichever is greater (</a:t>
            </a:r>
            <a:r>
              <a:rPr lang="en-US" altLang="en-US" sz="2000" u="sng" dirty="0">
                <a:latin typeface="Arial" charset="0"/>
              </a:rPr>
              <a:t>maximum combined total footprint</a:t>
            </a:r>
            <a:r>
              <a:rPr lang="en-US" altLang="en-US" sz="2000" dirty="0">
                <a:latin typeface="Arial" charset="0"/>
              </a:rPr>
              <a:t>).  No accessory structure expansion if closer to shoreline than principal structure.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1341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419100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expansion- highlights</a:t>
            </a:r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9110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H="1">
            <a:off x="8290474" y="5200651"/>
            <a:ext cx="10886" cy="84053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 flipH="1">
            <a:off x="8627639" y="3397048"/>
            <a:ext cx="0" cy="265631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>
            <a:off x="8864600" y="1810179"/>
            <a:ext cx="0" cy="424318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60489" y="489585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100 feet</a:t>
            </a: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266330" y="5385943"/>
            <a:ext cx="68108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No expansion</a:t>
            </a:r>
            <a:r>
              <a:rPr lang="en-US" altLang="en-US" sz="2000" dirty="0">
                <a:latin typeface="Arial" charset="0"/>
              </a:rPr>
              <a:t> unless principal structure entirely w/in 25’, then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800</a:t>
            </a:r>
            <a:r>
              <a:rPr lang="en-US" altLang="en-US" sz="2000" dirty="0">
                <a:latin typeface="Arial" charset="0"/>
              </a:rPr>
              <a:t> sf or 30%.  No accessory structure expansion.</a:t>
            </a:r>
            <a:endParaRPr lang="en-US" altLang="en-US" dirty="0"/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42821" y="1303836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/>
              <a:t>Height-</a:t>
            </a:r>
            <a:r>
              <a:rPr lang="en-US" altLang="en-US" sz="2000" dirty="0"/>
              <a:t> existing, or max height:</a:t>
            </a: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292599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20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75 feet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1684577" y="3784768"/>
            <a:ext cx="6810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latin typeface="Arial" charset="0"/>
              </a:rPr>
              <a:t>Expansion up to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1,000</a:t>
            </a:r>
            <a:r>
              <a:rPr lang="en-US" altLang="en-US" sz="2000" dirty="0">
                <a:latin typeface="Arial" charset="0"/>
              </a:rPr>
              <a:t> sf, or 30%, whichever is greater (</a:t>
            </a:r>
            <a:r>
              <a:rPr lang="en-US" altLang="en-US" sz="2000" u="sng" dirty="0">
                <a:latin typeface="Arial" charset="0"/>
              </a:rPr>
              <a:t>maximum combined total footprint</a:t>
            </a:r>
            <a:r>
              <a:rPr lang="en-US" altLang="en-US" sz="2000" dirty="0">
                <a:latin typeface="Arial" charset="0"/>
              </a:rPr>
              <a:t>).  No accessory structure expansion if closer to shoreline than principal structure.</a:t>
            </a:r>
            <a:endParaRPr lang="en-US" altLang="en-US" dirty="0"/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1684577" y="2167591"/>
            <a:ext cx="6810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latin typeface="Arial" charset="0"/>
              </a:rPr>
              <a:t>Expansion up to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1,500</a:t>
            </a:r>
            <a:r>
              <a:rPr lang="en-US" altLang="en-US" sz="2000" dirty="0">
                <a:latin typeface="Arial" charset="0"/>
              </a:rPr>
              <a:t> sf, or 30%, whichever is greater (</a:t>
            </a:r>
            <a:r>
              <a:rPr lang="en-US" altLang="en-US" sz="2000" u="sng" dirty="0">
                <a:latin typeface="Arial" charset="0"/>
              </a:rPr>
              <a:t>maximum combined total footprint</a:t>
            </a:r>
            <a:r>
              <a:rPr lang="en-US" altLang="en-US" sz="2000" dirty="0">
                <a:latin typeface="Arial" charset="0"/>
              </a:rPr>
              <a:t>).  No accessory structure expansion if closer to shoreline than principal structure.</a:t>
            </a:r>
            <a:endParaRPr lang="en-US" altLang="en-US" dirty="0"/>
          </a:p>
        </p:txBody>
      </p:sp>
      <p:sp>
        <p:nvSpPr>
          <p:cNvPr id="54" name="Text Box 46"/>
          <p:cNvSpPr txBox="1">
            <a:spLocks noChangeArrowheads="1"/>
          </p:cNvSpPr>
          <p:nvPr/>
        </p:nvSpPr>
        <p:spPr bwMode="auto">
          <a:xfrm>
            <a:off x="244929" y="267542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25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3496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419100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expansion- highlights</a:t>
            </a:r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9110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H="1">
            <a:off x="8290474" y="5200651"/>
            <a:ext cx="10886" cy="84053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 flipH="1">
            <a:off x="8627639" y="3397048"/>
            <a:ext cx="0" cy="265631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60489" y="489585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25 feet</a:t>
            </a: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266330" y="5385943"/>
            <a:ext cx="68108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No expansion</a:t>
            </a:r>
            <a:r>
              <a:rPr lang="en-US" altLang="en-US" sz="2000" dirty="0">
                <a:latin typeface="Arial" charset="0"/>
              </a:rPr>
              <a:t> unless principal structure entirely w/in 25’, then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800</a:t>
            </a:r>
            <a:r>
              <a:rPr lang="en-US" altLang="en-US" sz="2000" dirty="0">
                <a:latin typeface="Arial" charset="0"/>
              </a:rPr>
              <a:t> sf or 30%.  No accessory structure expansion.</a:t>
            </a:r>
            <a:endParaRPr lang="en-US" altLang="en-US" dirty="0"/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42821" y="2666957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/>
              <a:t>Height-</a:t>
            </a:r>
            <a:r>
              <a:rPr lang="en-US" altLang="en-US" sz="2000" dirty="0"/>
              <a:t> existing, or max height:</a:t>
            </a: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292599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20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1682004" y="6519446"/>
            <a:ext cx="54593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</a:rPr>
              <a:t>Coastal or Freshwater Wetland, River, Stream, Tributary Stream</a:t>
            </a:r>
            <a:endParaRPr lang="en-US" altLang="en-US" sz="1600" dirty="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75 feet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1684577" y="3784768"/>
            <a:ext cx="6810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latin typeface="Arial" charset="0"/>
              </a:rPr>
              <a:t>Expansion up to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1,000</a:t>
            </a:r>
            <a:r>
              <a:rPr lang="en-US" altLang="en-US" sz="2000" dirty="0">
                <a:latin typeface="Arial" charset="0"/>
              </a:rPr>
              <a:t> sf, or 30%, whichever is greater (</a:t>
            </a:r>
            <a:r>
              <a:rPr lang="en-US" altLang="en-US" sz="2000" u="sng" dirty="0">
                <a:latin typeface="Arial" charset="0"/>
              </a:rPr>
              <a:t>maximum combined total footprint</a:t>
            </a:r>
            <a:r>
              <a:rPr lang="en-US" altLang="en-US" sz="2000" dirty="0">
                <a:latin typeface="Arial" charset="0"/>
              </a:rPr>
              <a:t>).  No accessory structure expansion if closer to shoreline than principal structure.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832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expansion- highlights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Protection District</a:t>
            </a:r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9110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H="1">
            <a:off x="8290474" y="5143500"/>
            <a:ext cx="10886" cy="89768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H="1">
            <a:off x="8686800" y="1810179"/>
            <a:ext cx="0" cy="424318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924800" y="48387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75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  <a:latin typeface="Arial" charset="0"/>
              </a:rPr>
              <a:t>250 feet</a:t>
            </a: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1063625" y="5479832"/>
            <a:ext cx="6175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Same expansion thresholds as for other districts</a:t>
            </a:r>
            <a:endParaRPr lang="en-US" altLang="en-US" dirty="0"/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42821" y="1303836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/>
              <a:t>Height-</a:t>
            </a:r>
            <a:r>
              <a:rPr lang="en-US" altLang="en-US" sz="2000" dirty="0"/>
              <a:t> existing, or max height:</a:t>
            </a:r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35316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25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342530" y="2829310"/>
            <a:ext cx="6810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latin typeface="Arial" charset="0"/>
              </a:rPr>
              <a:t>Expansion up to </a:t>
            </a:r>
            <a:r>
              <a:rPr lang="en-US" altLang="en-US" sz="2000" b="1" dirty="0">
                <a:solidFill>
                  <a:srgbClr val="FF0000"/>
                </a:solidFill>
                <a:latin typeface="Arial" charset="0"/>
              </a:rPr>
              <a:t>1,500</a:t>
            </a:r>
            <a:r>
              <a:rPr lang="en-US" altLang="en-US" sz="2000" dirty="0">
                <a:latin typeface="Arial" charset="0"/>
              </a:rPr>
              <a:t> sf, or 30%, whichever is greater (</a:t>
            </a:r>
            <a:r>
              <a:rPr lang="en-US" altLang="en-US" sz="2000" u="sng" dirty="0">
                <a:latin typeface="Arial" charset="0"/>
              </a:rPr>
              <a:t>maximum combined total footprint</a:t>
            </a:r>
            <a:r>
              <a:rPr lang="en-US" altLang="en-US" sz="2000" dirty="0">
                <a:latin typeface="Arial" charset="0"/>
              </a:rPr>
              <a:t>).  No accessory structure expansion if closer to shoreline than principal structure.</a:t>
            </a:r>
            <a:endParaRPr lang="en-US" altLang="en-US" dirty="0"/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97971" y="5503632"/>
            <a:ext cx="965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or 20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89797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1129930" y="152400"/>
            <a:ext cx="669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What can be expanded?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9906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504825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49603" y="4953000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4140200" y="5137150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/>
              <a:t>800 sf camp</a:t>
            </a:r>
            <a:endParaRPr lang="en-US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717181" y="4439297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1761631" y="4436634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314700" y="1060450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99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4125661" y="5143887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800 sf camp</a:t>
            </a:r>
            <a:endParaRPr lang="en-US" altLang="en-US" dirty="0"/>
          </a:p>
        </p:txBody>
      </p:sp>
      <p:sp>
        <p:nvSpPr>
          <p:cNvPr id="3" name="Freeform 2"/>
          <p:cNvSpPr/>
          <p:nvPr/>
        </p:nvSpPr>
        <p:spPr>
          <a:xfrm>
            <a:off x="4107822" y="5395962"/>
            <a:ext cx="1559677" cy="615651"/>
          </a:xfrm>
          <a:custGeom>
            <a:avLst/>
            <a:gdLst>
              <a:gd name="connsiteX0" fmla="*/ 21796 w 1559677"/>
              <a:gd name="connsiteY0" fmla="*/ 576970 h 615651"/>
              <a:gd name="connsiteX1" fmla="*/ 10910 w 1559677"/>
              <a:gd name="connsiteY1" fmla="*/ 489884 h 615651"/>
              <a:gd name="connsiteX2" fmla="*/ 25 w 1559677"/>
              <a:gd name="connsiteY2" fmla="*/ 457227 h 615651"/>
              <a:gd name="connsiteX3" fmla="*/ 32682 w 1559677"/>
              <a:gd name="connsiteY3" fmla="*/ 217741 h 615651"/>
              <a:gd name="connsiteX4" fmla="*/ 119768 w 1559677"/>
              <a:gd name="connsiteY4" fmla="*/ 10913 h 615651"/>
              <a:gd name="connsiteX5" fmla="*/ 174196 w 1559677"/>
              <a:gd name="connsiteY5" fmla="*/ 21798 h 615651"/>
              <a:gd name="connsiteX6" fmla="*/ 206853 w 1559677"/>
              <a:gd name="connsiteY6" fmla="*/ 43570 h 615651"/>
              <a:gd name="connsiteX7" fmla="*/ 293939 w 1559677"/>
              <a:gd name="connsiteY7" fmla="*/ 54456 h 615651"/>
              <a:gd name="connsiteX8" fmla="*/ 555196 w 1559677"/>
              <a:gd name="connsiteY8" fmla="*/ 65341 h 615651"/>
              <a:gd name="connsiteX9" fmla="*/ 587853 w 1559677"/>
              <a:gd name="connsiteY9" fmla="*/ 76227 h 615651"/>
              <a:gd name="connsiteX10" fmla="*/ 968853 w 1559677"/>
              <a:gd name="connsiteY10" fmla="*/ 54456 h 615651"/>
              <a:gd name="connsiteX11" fmla="*/ 1545796 w 1559677"/>
              <a:gd name="connsiteY11" fmla="*/ 315713 h 615651"/>
              <a:gd name="connsiteX12" fmla="*/ 1513139 w 1559677"/>
              <a:gd name="connsiteY12" fmla="*/ 424570 h 615651"/>
              <a:gd name="connsiteX13" fmla="*/ 1524025 w 1559677"/>
              <a:gd name="connsiteY13" fmla="*/ 478998 h 615651"/>
              <a:gd name="connsiteX14" fmla="*/ 1513139 w 1559677"/>
              <a:gd name="connsiteY14" fmla="*/ 576970 h 615651"/>
              <a:gd name="connsiteX15" fmla="*/ 1480482 w 1559677"/>
              <a:gd name="connsiteY15" fmla="*/ 587856 h 615651"/>
              <a:gd name="connsiteX16" fmla="*/ 1099482 w 1559677"/>
              <a:gd name="connsiteY16" fmla="*/ 566084 h 615651"/>
              <a:gd name="connsiteX17" fmla="*/ 1055939 w 1559677"/>
              <a:gd name="connsiteY17" fmla="*/ 555198 h 615651"/>
              <a:gd name="connsiteX18" fmla="*/ 729368 w 1559677"/>
              <a:gd name="connsiteY18" fmla="*/ 576970 h 615651"/>
              <a:gd name="connsiteX19" fmla="*/ 108882 w 1559677"/>
              <a:gd name="connsiteY19" fmla="*/ 576970 h 615651"/>
              <a:gd name="connsiteX20" fmla="*/ 10910 w 1559677"/>
              <a:gd name="connsiteY20" fmla="*/ 511656 h 61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9677" h="615651">
                <a:moveTo>
                  <a:pt x="21796" y="576970"/>
                </a:moveTo>
                <a:cubicBezTo>
                  <a:pt x="18167" y="547941"/>
                  <a:pt x="16143" y="518667"/>
                  <a:pt x="10910" y="489884"/>
                </a:cubicBezTo>
                <a:cubicBezTo>
                  <a:pt x="8857" y="478595"/>
                  <a:pt x="-548" y="468687"/>
                  <a:pt x="25" y="457227"/>
                </a:cubicBezTo>
                <a:cubicBezTo>
                  <a:pt x="5610" y="345532"/>
                  <a:pt x="15080" y="305747"/>
                  <a:pt x="32682" y="217741"/>
                </a:cubicBezTo>
                <a:cubicBezTo>
                  <a:pt x="44354" y="-15696"/>
                  <a:pt x="-28189" y="-13746"/>
                  <a:pt x="119768" y="10913"/>
                </a:cubicBezTo>
                <a:cubicBezTo>
                  <a:pt x="138018" y="13955"/>
                  <a:pt x="156053" y="18170"/>
                  <a:pt x="174196" y="21798"/>
                </a:cubicBezTo>
                <a:cubicBezTo>
                  <a:pt x="185082" y="29055"/>
                  <a:pt x="194231" y="40128"/>
                  <a:pt x="206853" y="43570"/>
                </a:cubicBezTo>
                <a:cubicBezTo>
                  <a:pt x="235077" y="51268"/>
                  <a:pt x="264741" y="52631"/>
                  <a:pt x="293939" y="54456"/>
                </a:cubicBezTo>
                <a:cubicBezTo>
                  <a:pt x="380930" y="59893"/>
                  <a:pt x="468110" y="61713"/>
                  <a:pt x="555196" y="65341"/>
                </a:cubicBezTo>
                <a:cubicBezTo>
                  <a:pt x="566082" y="68970"/>
                  <a:pt x="576378" y="76227"/>
                  <a:pt x="587853" y="76227"/>
                </a:cubicBezTo>
                <a:cubicBezTo>
                  <a:pt x="913930" y="76227"/>
                  <a:pt x="829318" y="100965"/>
                  <a:pt x="968853" y="54456"/>
                </a:cubicBezTo>
                <a:cubicBezTo>
                  <a:pt x="1613560" y="66394"/>
                  <a:pt x="1576552" y="-130240"/>
                  <a:pt x="1545796" y="315713"/>
                </a:cubicBezTo>
                <a:cubicBezTo>
                  <a:pt x="1541459" y="378600"/>
                  <a:pt x="1538004" y="374838"/>
                  <a:pt x="1513139" y="424570"/>
                </a:cubicBezTo>
                <a:cubicBezTo>
                  <a:pt x="1516768" y="442713"/>
                  <a:pt x="1519538" y="461048"/>
                  <a:pt x="1524025" y="478998"/>
                </a:cubicBezTo>
                <a:cubicBezTo>
                  <a:pt x="1535045" y="523078"/>
                  <a:pt x="1552782" y="521469"/>
                  <a:pt x="1513139" y="576970"/>
                </a:cubicBezTo>
                <a:cubicBezTo>
                  <a:pt x="1506470" y="586307"/>
                  <a:pt x="1491368" y="584227"/>
                  <a:pt x="1480482" y="587856"/>
                </a:cubicBezTo>
                <a:lnTo>
                  <a:pt x="1099482" y="566084"/>
                </a:lnTo>
                <a:cubicBezTo>
                  <a:pt x="1084565" y="564937"/>
                  <a:pt x="1070894" y="554758"/>
                  <a:pt x="1055939" y="555198"/>
                </a:cubicBezTo>
                <a:cubicBezTo>
                  <a:pt x="946888" y="558405"/>
                  <a:pt x="838225" y="569713"/>
                  <a:pt x="729368" y="576970"/>
                </a:cubicBezTo>
                <a:cubicBezTo>
                  <a:pt x="513471" y="648936"/>
                  <a:pt x="662402" y="603329"/>
                  <a:pt x="108882" y="576970"/>
                </a:cubicBezTo>
                <a:cubicBezTo>
                  <a:pt x="-3258" y="571630"/>
                  <a:pt x="10910" y="580157"/>
                  <a:pt x="10910" y="511656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Answer: rear of camp or shed (30%), and garage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9906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504825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49603" y="4953000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717181" y="4439297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1761631" y="4436634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314700" y="1060450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161908" y="5105399"/>
            <a:ext cx="1876692" cy="561975"/>
          </a:xfrm>
          <a:prstGeom prst="wedgeEllipseCallout">
            <a:avLst>
              <a:gd name="adj1" fmla="val 80675"/>
              <a:gd name="adj2" fmla="val 6762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expansion</a:t>
            </a:r>
          </a:p>
        </p:txBody>
      </p:sp>
    </p:spTree>
    <p:extLst>
      <p:ext uri="{BB962C8B-B14F-4D97-AF65-F5344CB8AC3E}">
        <p14:creationId xmlns:p14="http://schemas.microsoft.com/office/powerpoint/2010/main" val="1776770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1080610" y="300507"/>
            <a:ext cx="669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What can be expanded?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9906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15547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56900" y="488195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1582017" y="5125097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/>
              <a:t>800 sf camp</a:t>
            </a:r>
            <a:endParaRPr lang="en-US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618262" y="4192587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1694583" y="4176380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314700" y="5429897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2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18920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Answer: camp and/or shed (30%).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cannot add garage footprint.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1000844" y="2787599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15547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981083" y="4800696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1582017" y="5125097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/>
              <a:t>800 sf camp</a:t>
            </a:r>
            <a:endParaRPr lang="en-US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618262" y="4192587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1694583" y="4176380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314700" y="5429897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962400" y="4386900"/>
            <a:ext cx="2444029" cy="857801"/>
          </a:xfrm>
          <a:prstGeom prst="wedgeEllipseCallout">
            <a:avLst>
              <a:gd name="adj1" fmla="val -37758"/>
              <a:gd name="adj2" fmla="val 10184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Accessory structures &lt;25’: no expansion</a:t>
            </a:r>
          </a:p>
        </p:txBody>
      </p:sp>
    </p:spTree>
    <p:extLst>
      <p:ext uri="{BB962C8B-B14F-4D97-AF65-F5344CB8AC3E}">
        <p14:creationId xmlns:p14="http://schemas.microsoft.com/office/powerpoint/2010/main" val="727146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1109662" y="304800"/>
            <a:ext cx="669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What can be expanded?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9906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66682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56900" y="488195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5067300" y="3752116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/>
              <a:t>800 sf camp</a:t>
            </a:r>
            <a:endParaRPr lang="en-US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2003838" y="5340771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2092738" y="5360254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924300" y="4721620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Timber Harvesting Options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Municipalities must choose one option: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Repeal local regulation (recommended by DEP)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Limited local resources and/or limited harvesting activity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Applicants and harvesters deal with one set of standards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>
                <a:latin typeface="Arial" charset="0"/>
                <a:cs typeface="Arial" charset="0"/>
              </a:rPr>
              <a:t>Adopt statewide standards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Local oversight desired, perhaps due to lots of harvesting activity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Applicants and harvesters deal with one set of standards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>
                <a:latin typeface="Arial" charset="0"/>
                <a:cs typeface="Arial" charset="0"/>
              </a:rPr>
              <a:t>Retain original standards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Default by not repealing or adopting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u="sng" dirty="0" err="1">
                <a:latin typeface="Arial" charset="0"/>
                <a:cs typeface="Arial" charset="0"/>
              </a:rPr>
              <a:t>MFS</a:t>
            </a:r>
            <a:r>
              <a:rPr lang="en-US" sz="2000" u="sng" dirty="0">
                <a:latin typeface="Arial" charset="0"/>
                <a:cs typeface="Arial" charset="0"/>
              </a:rPr>
              <a:t> will not assist</a:t>
            </a:r>
            <a:r>
              <a:rPr lang="en-US" sz="2000" dirty="0">
                <a:latin typeface="Arial" charset="0"/>
                <a:cs typeface="Arial" charset="0"/>
              </a:rPr>
              <a:t> with local administration of local standards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Applicants and harvesters deal with two sets of standards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Freeform 50"/>
          <p:cNvSpPr>
            <a:spLocks/>
          </p:cNvSpPr>
          <p:nvPr/>
        </p:nvSpPr>
        <p:spPr bwMode="auto">
          <a:xfrm rot="-1592022">
            <a:off x="4279900" y="16129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2" name="Freeform 2"/>
          <p:cNvSpPr>
            <a:spLocks/>
          </p:cNvSpPr>
          <p:nvPr/>
        </p:nvSpPr>
        <p:spPr bwMode="auto">
          <a:xfrm rot="-1592022">
            <a:off x="0" y="4191000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 rot="-1592022">
            <a:off x="3733800" y="30480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42821" y="271780"/>
            <a:ext cx="9101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Answer: camp only (30% of total footprint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structures)</a:t>
            </a:r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 rot="1297188">
            <a:off x="5638800" y="3124200"/>
            <a:ext cx="1981200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 rot="-2019338">
            <a:off x="6553200" y="35814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7" name="Freeform 7"/>
          <p:cNvSpPr>
            <a:spLocks/>
          </p:cNvSpPr>
          <p:nvPr/>
        </p:nvSpPr>
        <p:spPr bwMode="auto">
          <a:xfrm rot="-1592022">
            <a:off x="7391400" y="3581400"/>
            <a:ext cx="1114425" cy="12223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8" name="Freeform 8"/>
          <p:cNvSpPr>
            <a:spLocks/>
          </p:cNvSpPr>
          <p:nvPr/>
        </p:nvSpPr>
        <p:spPr bwMode="auto">
          <a:xfrm rot="-1592022">
            <a:off x="-69850" y="3287713"/>
            <a:ext cx="1647825" cy="16541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89" name="Freeform 9"/>
          <p:cNvSpPr>
            <a:spLocks/>
          </p:cNvSpPr>
          <p:nvPr/>
        </p:nvSpPr>
        <p:spPr bwMode="auto">
          <a:xfrm rot="-1592022">
            <a:off x="6565900" y="3424238"/>
            <a:ext cx="2667000" cy="21336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 rot="-1592022">
            <a:off x="5410200" y="1676400"/>
            <a:ext cx="1447800" cy="1143000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 rot="-1592022">
            <a:off x="6837363" y="2944813"/>
            <a:ext cx="2209800" cy="2055812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 rot="-1592022">
            <a:off x="2590800" y="1676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 rot="-1592022">
            <a:off x="7696200" y="22098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 rot="-1592022">
            <a:off x="6705600" y="1981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 rot="-1592022">
            <a:off x="7734300" y="1367995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 rot="-1592022">
            <a:off x="662940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 rot="-1592022">
            <a:off x="2590800" y="2743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 rot="-1592022">
            <a:off x="0" y="1600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 rot="-1592022">
            <a:off x="1066800" y="17526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 rot="-1592022">
            <a:off x="0" y="23622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 rot="-1592022">
            <a:off x="3416300" y="17145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rot="-1592022">
            <a:off x="9906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 rot="-1592022">
            <a:off x="5029200" y="2819400"/>
            <a:ext cx="1447800" cy="1446213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 rot="-1592022">
            <a:off x="6172200" y="2743200"/>
            <a:ext cx="1114425" cy="993775"/>
          </a:xfrm>
          <a:custGeom>
            <a:avLst/>
            <a:gdLst>
              <a:gd name="T0" fmla="*/ 190 w 330"/>
              <a:gd name="T1" fmla="*/ 38 h 286"/>
              <a:gd name="T2" fmla="*/ 220 w 330"/>
              <a:gd name="T3" fmla="*/ 6 h 286"/>
              <a:gd name="T4" fmla="*/ 276 w 330"/>
              <a:gd name="T5" fmla="*/ 16 h 286"/>
              <a:gd name="T6" fmla="*/ 290 w 330"/>
              <a:gd name="T7" fmla="*/ 34 h 286"/>
              <a:gd name="T8" fmla="*/ 300 w 330"/>
              <a:gd name="T9" fmla="*/ 60 h 286"/>
              <a:gd name="T10" fmla="*/ 284 w 330"/>
              <a:gd name="T11" fmla="*/ 102 h 286"/>
              <a:gd name="T12" fmla="*/ 280 w 330"/>
              <a:gd name="T13" fmla="*/ 106 h 286"/>
              <a:gd name="T14" fmla="*/ 320 w 330"/>
              <a:gd name="T15" fmla="*/ 120 h 286"/>
              <a:gd name="T16" fmla="*/ 330 w 330"/>
              <a:gd name="T17" fmla="*/ 152 h 286"/>
              <a:gd name="T18" fmla="*/ 290 w 330"/>
              <a:gd name="T19" fmla="*/ 208 h 286"/>
              <a:gd name="T20" fmla="*/ 244 w 330"/>
              <a:gd name="T21" fmla="*/ 186 h 286"/>
              <a:gd name="T22" fmla="*/ 248 w 330"/>
              <a:gd name="T23" fmla="*/ 192 h 286"/>
              <a:gd name="T24" fmla="*/ 256 w 330"/>
              <a:gd name="T25" fmla="*/ 210 h 286"/>
              <a:gd name="T26" fmla="*/ 260 w 330"/>
              <a:gd name="T27" fmla="*/ 222 h 286"/>
              <a:gd name="T28" fmla="*/ 216 w 330"/>
              <a:gd name="T29" fmla="*/ 284 h 286"/>
              <a:gd name="T30" fmla="*/ 174 w 330"/>
              <a:gd name="T31" fmla="*/ 276 h 286"/>
              <a:gd name="T32" fmla="*/ 164 w 330"/>
              <a:gd name="T33" fmla="*/ 244 h 286"/>
              <a:gd name="T34" fmla="*/ 164 w 330"/>
              <a:gd name="T35" fmla="*/ 228 h 286"/>
              <a:gd name="T36" fmla="*/ 162 w 330"/>
              <a:gd name="T37" fmla="*/ 234 h 286"/>
              <a:gd name="T38" fmla="*/ 156 w 330"/>
              <a:gd name="T39" fmla="*/ 238 h 286"/>
              <a:gd name="T40" fmla="*/ 122 w 330"/>
              <a:gd name="T41" fmla="*/ 252 h 286"/>
              <a:gd name="T42" fmla="*/ 72 w 330"/>
              <a:gd name="T43" fmla="*/ 240 h 286"/>
              <a:gd name="T44" fmla="*/ 70 w 330"/>
              <a:gd name="T45" fmla="*/ 206 h 286"/>
              <a:gd name="T46" fmla="*/ 88 w 330"/>
              <a:gd name="T47" fmla="*/ 196 h 286"/>
              <a:gd name="T48" fmla="*/ 96 w 330"/>
              <a:gd name="T49" fmla="*/ 194 h 286"/>
              <a:gd name="T50" fmla="*/ 80 w 330"/>
              <a:gd name="T51" fmla="*/ 196 h 286"/>
              <a:gd name="T52" fmla="*/ 12 w 330"/>
              <a:gd name="T53" fmla="*/ 186 h 286"/>
              <a:gd name="T54" fmla="*/ 0 w 330"/>
              <a:gd name="T55" fmla="*/ 158 h 286"/>
              <a:gd name="T56" fmla="*/ 28 w 330"/>
              <a:gd name="T57" fmla="*/ 104 h 286"/>
              <a:gd name="T58" fmla="*/ 66 w 330"/>
              <a:gd name="T59" fmla="*/ 114 h 286"/>
              <a:gd name="T60" fmla="*/ 52 w 330"/>
              <a:gd name="T61" fmla="*/ 74 h 286"/>
              <a:gd name="T62" fmla="*/ 78 w 330"/>
              <a:gd name="T63" fmla="*/ 30 h 286"/>
              <a:gd name="T64" fmla="*/ 122 w 330"/>
              <a:gd name="T65" fmla="*/ 44 h 286"/>
              <a:gd name="T66" fmla="*/ 130 w 330"/>
              <a:gd name="T67" fmla="*/ 62 h 286"/>
              <a:gd name="T68" fmla="*/ 132 w 330"/>
              <a:gd name="T69" fmla="*/ 68 h 286"/>
              <a:gd name="T70" fmla="*/ 170 w 330"/>
              <a:gd name="T71" fmla="*/ 0 h 286"/>
              <a:gd name="T72" fmla="*/ 194 w 330"/>
              <a:gd name="T73" fmla="*/ 14 h 286"/>
              <a:gd name="T74" fmla="*/ 200 w 330"/>
              <a:gd name="T75" fmla="*/ 32 h 2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30"/>
              <a:gd name="T115" fmla="*/ 0 h 286"/>
              <a:gd name="T116" fmla="*/ 330 w 330"/>
              <a:gd name="T117" fmla="*/ 286 h 28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30" h="286">
                <a:moveTo>
                  <a:pt x="190" y="38"/>
                </a:moveTo>
                <a:cubicBezTo>
                  <a:pt x="199" y="26"/>
                  <a:pt x="204" y="11"/>
                  <a:pt x="220" y="6"/>
                </a:cubicBezTo>
                <a:cubicBezTo>
                  <a:pt x="252" y="8"/>
                  <a:pt x="253" y="8"/>
                  <a:pt x="276" y="16"/>
                </a:cubicBezTo>
                <a:cubicBezTo>
                  <a:pt x="286" y="30"/>
                  <a:pt x="281" y="25"/>
                  <a:pt x="290" y="34"/>
                </a:cubicBezTo>
                <a:cubicBezTo>
                  <a:pt x="293" y="43"/>
                  <a:pt x="298" y="50"/>
                  <a:pt x="300" y="60"/>
                </a:cubicBezTo>
                <a:cubicBezTo>
                  <a:pt x="299" y="77"/>
                  <a:pt x="303" y="97"/>
                  <a:pt x="284" y="102"/>
                </a:cubicBezTo>
                <a:cubicBezTo>
                  <a:pt x="280" y="105"/>
                  <a:pt x="262" y="111"/>
                  <a:pt x="280" y="106"/>
                </a:cubicBezTo>
                <a:cubicBezTo>
                  <a:pt x="298" y="108"/>
                  <a:pt x="305" y="110"/>
                  <a:pt x="320" y="120"/>
                </a:cubicBezTo>
                <a:cubicBezTo>
                  <a:pt x="324" y="131"/>
                  <a:pt x="327" y="141"/>
                  <a:pt x="330" y="152"/>
                </a:cubicBezTo>
                <a:cubicBezTo>
                  <a:pt x="327" y="183"/>
                  <a:pt x="320" y="198"/>
                  <a:pt x="290" y="208"/>
                </a:cubicBezTo>
                <a:cubicBezTo>
                  <a:pt x="255" y="206"/>
                  <a:pt x="253" y="214"/>
                  <a:pt x="244" y="186"/>
                </a:cubicBezTo>
                <a:cubicBezTo>
                  <a:pt x="243" y="184"/>
                  <a:pt x="247" y="190"/>
                  <a:pt x="248" y="192"/>
                </a:cubicBezTo>
                <a:cubicBezTo>
                  <a:pt x="251" y="198"/>
                  <a:pt x="253" y="204"/>
                  <a:pt x="256" y="210"/>
                </a:cubicBezTo>
                <a:cubicBezTo>
                  <a:pt x="258" y="214"/>
                  <a:pt x="260" y="222"/>
                  <a:pt x="260" y="222"/>
                </a:cubicBezTo>
                <a:cubicBezTo>
                  <a:pt x="258" y="272"/>
                  <a:pt x="260" y="277"/>
                  <a:pt x="216" y="284"/>
                </a:cubicBezTo>
                <a:cubicBezTo>
                  <a:pt x="195" y="283"/>
                  <a:pt x="188" y="286"/>
                  <a:pt x="174" y="276"/>
                </a:cubicBezTo>
                <a:cubicBezTo>
                  <a:pt x="167" y="266"/>
                  <a:pt x="166" y="256"/>
                  <a:pt x="164" y="244"/>
                </a:cubicBezTo>
                <a:cubicBezTo>
                  <a:pt x="167" y="209"/>
                  <a:pt x="168" y="215"/>
                  <a:pt x="164" y="228"/>
                </a:cubicBezTo>
                <a:cubicBezTo>
                  <a:pt x="163" y="230"/>
                  <a:pt x="163" y="232"/>
                  <a:pt x="162" y="234"/>
                </a:cubicBezTo>
                <a:cubicBezTo>
                  <a:pt x="160" y="236"/>
                  <a:pt x="158" y="237"/>
                  <a:pt x="156" y="238"/>
                </a:cubicBezTo>
                <a:cubicBezTo>
                  <a:pt x="149" y="249"/>
                  <a:pt x="134" y="250"/>
                  <a:pt x="122" y="252"/>
                </a:cubicBezTo>
                <a:cubicBezTo>
                  <a:pt x="90" y="250"/>
                  <a:pt x="89" y="257"/>
                  <a:pt x="72" y="240"/>
                </a:cubicBezTo>
                <a:cubicBezTo>
                  <a:pt x="67" y="226"/>
                  <a:pt x="65" y="224"/>
                  <a:pt x="70" y="206"/>
                </a:cubicBezTo>
                <a:cubicBezTo>
                  <a:pt x="72" y="199"/>
                  <a:pt x="84" y="197"/>
                  <a:pt x="88" y="196"/>
                </a:cubicBezTo>
                <a:cubicBezTo>
                  <a:pt x="91" y="195"/>
                  <a:pt x="99" y="194"/>
                  <a:pt x="96" y="194"/>
                </a:cubicBezTo>
                <a:cubicBezTo>
                  <a:pt x="91" y="194"/>
                  <a:pt x="85" y="195"/>
                  <a:pt x="80" y="196"/>
                </a:cubicBezTo>
                <a:cubicBezTo>
                  <a:pt x="60" y="195"/>
                  <a:pt x="31" y="198"/>
                  <a:pt x="12" y="186"/>
                </a:cubicBezTo>
                <a:cubicBezTo>
                  <a:pt x="4" y="174"/>
                  <a:pt x="3" y="172"/>
                  <a:pt x="0" y="158"/>
                </a:cubicBezTo>
                <a:cubicBezTo>
                  <a:pt x="3" y="137"/>
                  <a:pt x="5" y="112"/>
                  <a:pt x="28" y="104"/>
                </a:cubicBezTo>
                <a:cubicBezTo>
                  <a:pt x="48" y="106"/>
                  <a:pt x="52" y="105"/>
                  <a:pt x="66" y="114"/>
                </a:cubicBezTo>
                <a:cubicBezTo>
                  <a:pt x="62" y="101"/>
                  <a:pt x="55" y="88"/>
                  <a:pt x="52" y="74"/>
                </a:cubicBezTo>
                <a:cubicBezTo>
                  <a:pt x="54" y="49"/>
                  <a:pt x="52" y="36"/>
                  <a:pt x="78" y="30"/>
                </a:cubicBezTo>
                <a:cubicBezTo>
                  <a:pt x="94" y="31"/>
                  <a:pt x="111" y="30"/>
                  <a:pt x="122" y="44"/>
                </a:cubicBezTo>
                <a:cubicBezTo>
                  <a:pt x="127" y="50"/>
                  <a:pt x="127" y="53"/>
                  <a:pt x="130" y="62"/>
                </a:cubicBezTo>
                <a:cubicBezTo>
                  <a:pt x="131" y="64"/>
                  <a:pt x="132" y="68"/>
                  <a:pt x="132" y="68"/>
                </a:cubicBezTo>
                <a:cubicBezTo>
                  <a:pt x="134" y="34"/>
                  <a:pt x="134" y="9"/>
                  <a:pt x="170" y="0"/>
                </a:cubicBezTo>
                <a:cubicBezTo>
                  <a:pt x="187" y="2"/>
                  <a:pt x="183" y="3"/>
                  <a:pt x="194" y="14"/>
                </a:cubicBezTo>
                <a:cubicBezTo>
                  <a:pt x="196" y="21"/>
                  <a:pt x="200" y="25"/>
                  <a:pt x="200" y="32"/>
                </a:cubicBezTo>
              </a:path>
            </a:pathLst>
          </a:cu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7" name="Freeform 27"/>
          <p:cNvSpPr>
            <a:spLocks/>
          </p:cNvSpPr>
          <p:nvPr/>
        </p:nvSpPr>
        <p:spPr bwMode="auto">
          <a:xfrm>
            <a:off x="-228600" y="6019800"/>
            <a:ext cx="10452100" cy="1050925"/>
          </a:xfrm>
          <a:custGeom>
            <a:avLst/>
            <a:gdLst>
              <a:gd name="T0" fmla="*/ 45 w 6314"/>
              <a:gd name="T1" fmla="*/ 138 h 662"/>
              <a:gd name="T2" fmla="*/ 718 w 6314"/>
              <a:gd name="T3" fmla="*/ 110 h 662"/>
              <a:gd name="T4" fmla="*/ 1082 w 6314"/>
              <a:gd name="T5" fmla="*/ 65 h 662"/>
              <a:gd name="T6" fmla="*/ 1254 w 6314"/>
              <a:gd name="T7" fmla="*/ 10 h 662"/>
              <a:gd name="T8" fmla="*/ 1763 w 6314"/>
              <a:gd name="T9" fmla="*/ 1 h 662"/>
              <a:gd name="T10" fmla="*/ 2272 w 6314"/>
              <a:gd name="T11" fmla="*/ 28 h 662"/>
              <a:gd name="T12" fmla="*/ 2736 w 6314"/>
              <a:gd name="T13" fmla="*/ 74 h 662"/>
              <a:gd name="T14" fmla="*/ 3136 w 6314"/>
              <a:gd name="T15" fmla="*/ 138 h 662"/>
              <a:gd name="T16" fmla="*/ 4081 w 6314"/>
              <a:gd name="T17" fmla="*/ 128 h 662"/>
              <a:gd name="T18" fmla="*/ 4208 w 6314"/>
              <a:gd name="T19" fmla="*/ 119 h 662"/>
              <a:gd name="T20" fmla="*/ 4354 w 6314"/>
              <a:gd name="T21" fmla="*/ 101 h 662"/>
              <a:gd name="T22" fmla="*/ 4663 w 6314"/>
              <a:gd name="T23" fmla="*/ 38 h 662"/>
              <a:gd name="T24" fmla="*/ 5245 w 6314"/>
              <a:gd name="T25" fmla="*/ 10 h 662"/>
              <a:gd name="T26" fmla="*/ 5790 w 6314"/>
              <a:gd name="T27" fmla="*/ 28 h 662"/>
              <a:gd name="T28" fmla="*/ 5790 w 6314"/>
              <a:gd name="T29" fmla="*/ 319 h 662"/>
              <a:gd name="T30" fmla="*/ 5763 w 6314"/>
              <a:gd name="T31" fmla="*/ 447 h 662"/>
              <a:gd name="T32" fmla="*/ 5754 w 6314"/>
              <a:gd name="T33" fmla="*/ 474 h 662"/>
              <a:gd name="T34" fmla="*/ 5790 w 6314"/>
              <a:gd name="T35" fmla="*/ 638 h 662"/>
              <a:gd name="T36" fmla="*/ 4390 w 6314"/>
              <a:gd name="T37" fmla="*/ 638 h 662"/>
              <a:gd name="T38" fmla="*/ 3299 w 6314"/>
              <a:gd name="T39" fmla="*/ 656 h 662"/>
              <a:gd name="T40" fmla="*/ 18 w 6314"/>
              <a:gd name="T41" fmla="*/ 610 h 662"/>
              <a:gd name="T42" fmla="*/ 27 w 6314"/>
              <a:gd name="T43" fmla="*/ 292 h 662"/>
              <a:gd name="T44" fmla="*/ 0 w 6314"/>
              <a:gd name="T45" fmla="*/ 219 h 662"/>
              <a:gd name="T46" fmla="*/ 45 w 6314"/>
              <a:gd name="T47" fmla="*/ 138 h 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14"/>
              <a:gd name="T73" fmla="*/ 0 h 662"/>
              <a:gd name="T74" fmla="*/ 6314 w 6314"/>
              <a:gd name="T75" fmla="*/ 662 h 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14" h="662">
                <a:moveTo>
                  <a:pt x="45" y="138"/>
                </a:moveTo>
                <a:cubicBezTo>
                  <a:pt x="269" y="121"/>
                  <a:pt x="494" y="121"/>
                  <a:pt x="718" y="110"/>
                </a:cubicBezTo>
                <a:cubicBezTo>
                  <a:pt x="840" y="95"/>
                  <a:pt x="961" y="85"/>
                  <a:pt x="1082" y="65"/>
                </a:cubicBezTo>
                <a:cubicBezTo>
                  <a:pt x="1140" y="55"/>
                  <a:pt x="1194" y="12"/>
                  <a:pt x="1254" y="10"/>
                </a:cubicBezTo>
                <a:cubicBezTo>
                  <a:pt x="1424" y="4"/>
                  <a:pt x="1593" y="4"/>
                  <a:pt x="1763" y="1"/>
                </a:cubicBezTo>
                <a:cubicBezTo>
                  <a:pt x="1930" y="6"/>
                  <a:pt x="2105" y="0"/>
                  <a:pt x="2272" y="28"/>
                </a:cubicBezTo>
                <a:cubicBezTo>
                  <a:pt x="2389" y="70"/>
                  <a:pt x="2603" y="61"/>
                  <a:pt x="2736" y="74"/>
                </a:cubicBezTo>
                <a:cubicBezTo>
                  <a:pt x="2867" y="107"/>
                  <a:pt x="3003" y="114"/>
                  <a:pt x="3136" y="138"/>
                </a:cubicBezTo>
                <a:cubicBezTo>
                  <a:pt x="3451" y="135"/>
                  <a:pt x="3766" y="134"/>
                  <a:pt x="4081" y="128"/>
                </a:cubicBezTo>
                <a:cubicBezTo>
                  <a:pt x="4123" y="127"/>
                  <a:pt x="4166" y="123"/>
                  <a:pt x="4208" y="119"/>
                </a:cubicBezTo>
                <a:cubicBezTo>
                  <a:pt x="4257" y="114"/>
                  <a:pt x="4354" y="101"/>
                  <a:pt x="4354" y="101"/>
                </a:cubicBezTo>
                <a:cubicBezTo>
                  <a:pt x="4448" y="54"/>
                  <a:pt x="4561" y="52"/>
                  <a:pt x="4663" y="38"/>
                </a:cubicBezTo>
                <a:cubicBezTo>
                  <a:pt x="4855" y="12"/>
                  <a:pt x="5053" y="15"/>
                  <a:pt x="5245" y="10"/>
                </a:cubicBezTo>
                <a:cubicBezTo>
                  <a:pt x="5426" y="15"/>
                  <a:pt x="5609" y="28"/>
                  <a:pt x="5790" y="28"/>
                </a:cubicBezTo>
                <a:cubicBezTo>
                  <a:pt x="5818" y="145"/>
                  <a:pt x="5804" y="70"/>
                  <a:pt x="5790" y="319"/>
                </a:cubicBezTo>
                <a:cubicBezTo>
                  <a:pt x="5786" y="387"/>
                  <a:pt x="5783" y="387"/>
                  <a:pt x="5763" y="447"/>
                </a:cubicBezTo>
                <a:cubicBezTo>
                  <a:pt x="5760" y="456"/>
                  <a:pt x="5754" y="474"/>
                  <a:pt x="5754" y="474"/>
                </a:cubicBezTo>
                <a:cubicBezTo>
                  <a:pt x="5763" y="528"/>
                  <a:pt x="5790" y="583"/>
                  <a:pt x="5790" y="638"/>
                </a:cubicBezTo>
                <a:cubicBezTo>
                  <a:pt x="4777" y="662"/>
                  <a:pt x="6314" y="630"/>
                  <a:pt x="4390" y="638"/>
                </a:cubicBezTo>
                <a:cubicBezTo>
                  <a:pt x="4026" y="640"/>
                  <a:pt x="3299" y="656"/>
                  <a:pt x="3299" y="656"/>
                </a:cubicBezTo>
                <a:cubicBezTo>
                  <a:pt x="2205" y="648"/>
                  <a:pt x="1113" y="610"/>
                  <a:pt x="18" y="610"/>
                </a:cubicBezTo>
                <a:cubicBezTo>
                  <a:pt x="60" y="439"/>
                  <a:pt x="51" y="527"/>
                  <a:pt x="27" y="292"/>
                </a:cubicBezTo>
                <a:cubicBezTo>
                  <a:pt x="21" y="234"/>
                  <a:pt x="28" y="249"/>
                  <a:pt x="0" y="219"/>
                </a:cubicBezTo>
                <a:cubicBezTo>
                  <a:pt x="10" y="188"/>
                  <a:pt x="27" y="165"/>
                  <a:pt x="45" y="138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8" name="Freeform 28"/>
          <p:cNvSpPr>
            <a:spLocks/>
          </p:cNvSpPr>
          <p:nvPr/>
        </p:nvSpPr>
        <p:spPr bwMode="auto">
          <a:xfrm>
            <a:off x="76200" y="1733979"/>
            <a:ext cx="80772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09" name="Freeform 29"/>
          <p:cNvSpPr>
            <a:spLocks/>
          </p:cNvSpPr>
          <p:nvPr/>
        </p:nvSpPr>
        <p:spPr bwMode="auto">
          <a:xfrm>
            <a:off x="-228600" y="4958620"/>
            <a:ext cx="8153400" cy="4191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0" name="Freeform 30"/>
          <p:cNvSpPr>
            <a:spLocks/>
          </p:cNvSpPr>
          <p:nvPr/>
        </p:nvSpPr>
        <p:spPr bwMode="auto">
          <a:xfrm>
            <a:off x="0" y="3352800"/>
            <a:ext cx="8077200" cy="266700"/>
          </a:xfrm>
          <a:custGeom>
            <a:avLst/>
            <a:gdLst>
              <a:gd name="T0" fmla="*/ 0 w 5808"/>
              <a:gd name="T1" fmla="*/ 235 h 264"/>
              <a:gd name="T2" fmla="*/ 745 w 5808"/>
              <a:gd name="T3" fmla="*/ 210 h 264"/>
              <a:gd name="T4" fmla="*/ 1373 w 5808"/>
              <a:gd name="T5" fmla="*/ 83 h 264"/>
              <a:gd name="T6" fmla="*/ 2085 w 5808"/>
              <a:gd name="T7" fmla="*/ 59 h 264"/>
              <a:gd name="T8" fmla="*/ 3227 w 5808"/>
              <a:gd name="T9" fmla="*/ 235 h 264"/>
              <a:gd name="T10" fmla="*/ 4319 w 5808"/>
              <a:gd name="T11" fmla="*/ 235 h 264"/>
              <a:gd name="T12" fmla="*/ 4964 w 5808"/>
              <a:gd name="T13" fmla="*/ 59 h 264"/>
              <a:gd name="T14" fmla="*/ 5808 w 5808"/>
              <a:gd name="T15" fmla="*/ 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08"/>
              <a:gd name="T25" fmla="*/ 0 h 264"/>
              <a:gd name="T26" fmla="*/ 5808 w 5808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08" h="264">
                <a:moveTo>
                  <a:pt x="0" y="235"/>
                </a:moveTo>
                <a:cubicBezTo>
                  <a:pt x="124" y="231"/>
                  <a:pt x="516" y="235"/>
                  <a:pt x="745" y="210"/>
                </a:cubicBezTo>
                <a:cubicBezTo>
                  <a:pt x="974" y="185"/>
                  <a:pt x="1150" y="108"/>
                  <a:pt x="1373" y="83"/>
                </a:cubicBezTo>
                <a:cubicBezTo>
                  <a:pt x="1596" y="58"/>
                  <a:pt x="1776" y="34"/>
                  <a:pt x="2085" y="59"/>
                </a:cubicBezTo>
                <a:cubicBezTo>
                  <a:pt x="2394" y="84"/>
                  <a:pt x="2854" y="205"/>
                  <a:pt x="3227" y="235"/>
                </a:cubicBezTo>
                <a:cubicBezTo>
                  <a:pt x="3599" y="264"/>
                  <a:pt x="4029" y="264"/>
                  <a:pt x="4319" y="235"/>
                </a:cubicBezTo>
                <a:cubicBezTo>
                  <a:pt x="4608" y="205"/>
                  <a:pt x="4716" y="98"/>
                  <a:pt x="4964" y="59"/>
                </a:cubicBezTo>
                <a:cubicBezTo>
                  <a:pt x="5212" y="20"/>
                  <a:pt x="5643" y="10"/>
                  <a:pt x="5808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7856900" y="488195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25 feet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8077200" y="150537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100 feet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6761250" y="5480874"/>
            <a:ext cx="238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Arial" charset="0"/>
              </a:rPr>
              <a:t>800 sf cap or 30%</a:t>
            </a:r>
            <a:endParaRPr lang="en-US" altLang="en-US" sz="2000" dirty="0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5067300" y="3752116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/>
              <a:t>800 sf camp</a:t>
            </a:r>
            <a:endParaRPr lang="en-US" alt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2003838" y="5340771"/>
            <a:ext cx="838200" cy="685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2092738" y="5360254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200 sf</a:t>
            </a:r>
          </a:p>
          <a:p>
            <a:r>
              <a:rPr lang="en-US" altLang="en-US" sz="1800" dirty="0"/>
              <a:t>shed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3924300" y="4714288"/>
            <a:ext cx="1066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/>
              <a:t>500 sf</a:t>
            </a:r>
          </a:p>
          <a:p>
            <a:pPr algn="ctr"/>
            <a:r>
              <a:rPr lang="en-US" altLang="en-US" sz="1800" dirty="0"/>
              <a:t>garage</a:t>
            </a:r>
          </a:p>
        </p:txBody>
      </p:sp>
      <p:sp>
        <p:nvSpPr>
          <p:cNvPr id="71725" name="Text Box 45"/>
          <p:cNvSpPr txBox="1">
            <a:spLocks noChangeArrowheads="1"/>
          </p:cNvSpPr>
          <p:nvPr/>
        </p:nvSpPr>
        <p:spPr bwMode="auto">
          <a:xfrm>
            <a:off x="140153" y="2425074"/>
            <a:ext cx="226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25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1726" name="Text Box 46"/>
          <p:cNvSpPr txBox="1">
            <a:spLocks noChangeArrowheads="1"/>
          </p:cNvSpPr>
          <p:nvPr/>
        </p:nvSpPr>
        <p:spPr bwMode="auto">
          <a:xfrm>
            <a:off x="228600" y="4094163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20 </a:t>
            </a:r>
            <a:r>
              <a:rPr lang="en-US" altLang="en-US" sz="2000" dirty="0" err="1">
                <a:solidFill>
                  <a:schemeClr val="bg1"/>
                </a:solidFill>
              </a:rPr>
              <a:t>ft</a:t>
            </a:r>
            <a:endParaRPr lang="en-US" altLang="en-US" sz="2000" dirty="0"/>
          </a:p>
        </p:txBody>
      </p:sp>
      <p:sp>
        <p:nvSpPr>
          <p:cNvPr id="71727" name="Text Box 47"/>
          <p:cNvSpPr txBox="1">
            <a:spLocks noChangeArrowheads="1"/>
          </p:cNvSpPr>
          <p:nvPr/>
        </p:nvSpPr>
        <p:spPr bwMode="auto">
          <a:xfrm>
            <a:off x="244929" y="566737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15 </a:t>
            </a:r>
            <a:r>
              <a:rPr lang="en-US" altLang="en-US" sz="2000" dirty="0" err="1"/>
              <a:t>ft</a:t>
            </a:r>
            <a:endParaRPr lang="en-US" altLang="en-US" sz="2000" dirty="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3962400" y="6521450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Great Pond</a:t>
            </a:r>
            <a:endParaRPr lang="en-US" altLang="en-US" sz="1600"/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8039100" y="3214007"/>
            <a:ext cx="838200" cy="304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charset="0"/>
              </a:rPr>
              <a:t>75 feet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2821" y="1079772"/>
            <a:ext cx="2268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u="sng" dirty="0">
                <a:solidFill>
                  <a:srgbClr val="FF0000"/>
                </a:solidFill>
              </a:rPr>
              <a:t>Height-</a:t>
            </a:r>
            <a:r>
              <a:rPr lang="en-US" altLang="en-US" sz="2000" dirty="0">
                <a:solidFill>
                  <a:srgbClr val="FF0000"/>
                </a:solidFill>
              </a:rPr>
              <a:t> existing, or max height: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6685050" y="3771106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1000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658228" y="2222579"/>
            <a:ext cx="2382750" cy="40011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1500 sf cap or 30%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457700" y="5168169"/>
            <a:ext cx="2476499" cy="1521555"/>
          </a:xfrm>
          <a:prstGeom prst="wedgeEllipseCallout">
            <a:avLst>
              <a:gd name="adj1" fmla="val -49124"/>
              <a:gd name="adj2" fmla="val -598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accessory structures closer than principal structure: no expansion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321212" y="4491038"/>
            <a:ext cx="1600200" cy="1192633"/>
          </a:xfrm>
          <a:prstGeom prst="wedgeEllipseCallout">
            <a:avLst>
              <a:gd name="adj1" fmla="val 61480"/>
              <a:gd name="adj2" fmla="val 5337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accessory w/in 25’: no expansion</a:t>
            </a:r>
          </a:p>
        </p:txBody>
      </p:sp>
    </p:spTree>
    <p:extLst>
      <p:ext uri="{BB962C8B-B14F-4D97-AF65-F5344CB8AC3E}">
        <p14:creationId xmlns:p14="http://schemas.microsoft.com/office/powerpoint/2010/main" val="4153841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Vegetation Purposes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Vegetation is the cheap and natural way to: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Intercept and infiltrate </a:t>
            </a:r>
            <a:r>
              <a:rPr lang="en-US" sz="2400" dirty="0" err="1">
                <a:latin typeface="Arial" charset="0"/>
                <a:cs typeface="Arial" charset="0"/>
              </a:rPr>
              <a:t>stormwater</a:t>
            </a:r>
            <a:r>
              <a:rPr lang="en-US" sz="2400" dirty="0">
                <a:latin typeface="Arial" charset="0"/>
                <a:cs typeface="Arial" charset="0"/>
              </a:rPr>
              <a:t> runoff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Slow and control soil erosion and sedimentation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Provide bird &amp; wildlife habitat, and shade aquatic habitat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Keep privacy and conserve natural character of Maine</a:t>
            </a:r>
          </a:p>
        </p:txBody>
      </p:sp>
      <p:pic>
        <p:nvPicPr>
          <p:cNvPr id="430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r="13712"/>
          <a:stretch>
            <a:fillRect/>
          </a:stretch>
        </p:blipFill>
        <p:spPr bwMode="auto">
          <a:xfrm>
            <a:off x="6858000" y="3708400"/>
            <a:ext cx="2095500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08400"/>
            <a:ext cx="3125788" cy="23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3717925"/>
            <a:ext cx="3106737" cy="233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944562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Vegetation Definitions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3434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New definitions for: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Sapling – a tree species that is less than 2” in diameter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Seedling – a tree species that is less than 4.5 </a:t>
            </a:r>
            <a:r>
              <a:rPr lang="en-US" altLang="en-US" sz="2400" dirty="0" err="1">
                <a:latin typeface="Arial" charset="0"/>
                <a:cs typeface="Arial" charset="0"/>
              </a:rPr>
              <a:t>ft</a:t>
            </a:r>
            <a:r>
              <a:rPr lang="en-US" altLang="en-US" sz="2400" dirty="0">
                <a:latin typeface="Arial" charset="0"/>
                <a:cs typeface="Arial" charset="0"/>
              </a:rPr>
              <a:t> in height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Tree – a woody perennial plant that has a well-defined trunk(s) at least 2” in diameter…a more or less definite crown and reaches a height of at least 10ft at maturity</a:t>
            </a:r>
          </a:p>
        </p:txBody>
      </p:sp>
      <p:pic>
        <p:nvPicPr>
          <p:cNvPr id="440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168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r="18044"/>
          <a:stretch>
            <a:fillRect/>
          </a:stretch>
        </p:blipFill>
        <p:spPr bwMode="auto">
          <a:xfrm>
            <a:off x="5334000" y="4019551"/>
            <a:ext cx="2971800" cy="20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Hazard Trees</a:t>
            </a:r>
          </a:p>
        </p:txBody>
      </p:sp>
      <p:sp>
        <p:nvSpPr>
          <p:cNvPr id="21513" name="Content Placeholder 2"/>
          <p:cNvSpPr>
            <a:spLocks noGrp="1"/>
          </p:cNvSpPr>
          <p:nvPr>
            <p:ph sz="half" idx="1"/>
          </p:nvPr>
        </p:nvSpPr>
        <p:spPr>
          <a:xfrm>
            <a:off x="304799" y="1371600"/>
            <a:ext cx="4038601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u="sng" dirty="0">
                <a:latin typeface="Arial" charset="0"/>
                <a:cs typeface="Arial" charset="0"/>
              </a:rPr>
              <a:t>Within shoreline buffer</a:t>
            </a:r>
            <a:r>
              <a:rPr lang="en-US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Replace tree canopy opening &gt; 250sf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new tree growth present or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Plant native trees at least 4ft in height and 2in DBH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stump removal</a:t>
            </a:r>
          </a:p>
          <a:p>
            <a:pPr lvl="1"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CEO may require: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Professional evaluation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&gt;1:1 for &gt;8in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  <a:cs typeface="Arial" charset="0"/>
              </a:rPr>
              <a:t>DBH</a:t>
            </a: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 trees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951514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u="sng" dirty="0">
                <a:latin typeface="Arial" charset="0"/>
                <a:cs typeface="Arial" charset="0"/>
              </a:rPr>
              <a:t>Outside buffer</a:t>
            </a:r>
            <a:r>
              <a:rPr lang="en-US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Replace if tree volume or cleared openings exceeded 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With new tree growth or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With native trees at least 2in </a:t>
            </a:r>
            <a:r>
              <a:rPr lang="en-US" sz="2000" dirty="0" err="1">
                <a:latin typeface="Arial" charset="0"/>
                <a:cs typeface="Arial" charset="0"/>
              </a:rPr>
              <a:t>DBH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Hazard Tree Defined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Add new definition for hazard tree: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structural defect…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under the normal range of environmental conditions, </a:t>
            </a:r>
            <a:r>
              <a:rPr lang="en-US" altLang="en-US" sz="2400" u="sng" dirty="0">
                <a:latin typeface="Arial" charset="0"/>
                <a:cs typeface="Arial" charset="0"/>
              </a:rPr>
              <a:t>not</a:t>
            </a:r>
            <a:r>
              <a:rPr lang="en-US" altLang="en-US" sz="2400" dirty="0">
                <a:latin typeface="Arial" charset="0"/>
                <a:cs typeface="Arial" charset="0"/>
              </a:rPr>
              <a:t>: </a:t>
            </a:r>
          </a:p>
          <a:p>
            <a:pPr lvl="1"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hurricanes, hurricane-force winds, </a:t>
            </a:r>
          </a:p>
          <a:p>
            <a:pPr lvl="1"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tornados, microbursts, or </a:t>
            </a:r>
          </a:p>
          <a:p>
            <a:pPr lvl="1"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significant ice storm events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exhibits a high probability of failure…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will strike a target.</a:t>
            </a:r>
          </a:p>
          <a:p>
            <a:pPr lvl="1"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Area where personal injury or property damage could occur</a:t>
            </a:r>
          </a:p>
          <a:p>
            <a:pPr lvl="1"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roads, driveways, parking areas, structures, campsites, and any other developed area where people frequently gather and linger 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also trees that pose imminent risk to bank stability.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Dead Trees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5105400" cy="427513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Dead trees – contain no foliage during the growing season: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Removal allowed if dead from natural causes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creation of new lawn areas or other permanently cleared areas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stump removal</a:t>
            </a:r>
          </a:p>
          <a:p>
            <a:pPr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4916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r="15714" b="20726"/>
          <a:stretch>
            <a:fillRect/>
          </a:stretch>
        </p:blipFill>
        <p:spPr bwMode="auto">
          <a:xfrm>
            <a:off x="5486400" y="1752600"/>
            <a:ext cx="3336925" cy="395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Storm-Damaged Trees</a:t>
            </a:r>
          </a:p>
        </p:txBody>
      </p:sp>
      <p:sp>
        <p:nvSpPr>
          <p:cNvPr id="2151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Within shoreline buffer: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Pruning damaged limbs above 1/3 allowed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Replace tree canopy opening &gt; 250sf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By natural regeneration or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With native seedlings or saplings, 1 per 80sf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creation of new lawn or other cleared areas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stump removal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Outside buffer: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Replace tree volume or cleared openings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By natural regeneration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With native seedlings or saplings on 1:1 basis</a:t>
            </a:r>
          </a:p>
          <a:p>
            <a:pPr marL="0" indent="0">
              <a:buFont typeface="Arial" charset="0"/>
              <a:buNone/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Regeneration must occur within 1 season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10000" y="3962400"/>
            <a:ext cx="1356360" cy="7162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Storm-Damaged Tree Definition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5029200" cy="419893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Add new definition for storm-damaged tree: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a tree that is damaged beyond the point of recovery </a:t>
            </a:r>
          </a:p>
          <a:p>
            <a:pPr marL="0" indent="0">
              <a:buNone/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    as a result of a storm event. 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Could be uprooted, blown down, lying on the ground, or still standing</a:t>
            </a:r>
          </a:p>
        </p:txBody>
      </p:sp>
      <p:pic>
        <p:nvPicPr>
          <p:cNvPr id="5120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30480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Exemptions from Standards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Section for exemptions from vegetation standards: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Existing cleared areas: maintenance cutting required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Permitted activities: where shoreline setbacks are n/a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Agriculture: when BMPs used &amp; standards met</a:t>
            </a:r>
          </a:p>
        </p:txBody>
      </p:sp>
      <p:pic>
        <p:nvPicPr>
          <p:cNvPr id="5223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11732"/>
          <a:stretch>
            <a:fillRect/>
          </a:stretch>
        </p:blipFill>
        <p:spPr bwMode="auto">
          <a:xfrm>
            <a:off x="1871193" y="3206057"/>
            <a:ext cx="5410200" cy="29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Brownfields &amp; VRAP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0"/>
            <a:ext cx="5486400" cy="3817937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Arial" charset="0"/>
                <a:cs typeface="Arial" charset="0"/>
              </a:rPr>
              <a:t>Brownfields &amp; Voluntary Response Action Program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Arial" charset="0"/>
                <a:cs typeface="Arial" charset="0"/>
              </a:rPr>
              <a:t>Within the shoreland zone of a coastal wetland or a river that does not flow to a great pond 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Arial" charset="0"/>
                <a:cs typeface="Arial" charset="0"/>
              </a:rPr>
              <a:t>Zone must be designated as a General Development or Commercial Fisheries / Maritime Activities District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Arial" charset="0"/>
                <a:cs typeface="Arial" charset="0"/>
              </a:rPr>
              <a:t>Only when necessary for remediation activities to clean up contamination</a:t>
            </a:r>
          </a:p>
        </p:txBody>
      </p:sp>
      <p:pic>
        <p:nvPicPr>
          <p:cNvPr id="5325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5717"/>
            <a:ext cx="2616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446" y="1447800"/>
            <a:ext cx="763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</a:rPr>
              <a:t>Exemptions from vegetation standards, </a:t>
            </a:r>
            <a:r>
              <a:rPr lang="en-US" sz="2400" dirty="0" err="1">
                <a:latin typeface="Arial" charset="0"/>
              </a:rPr>
              <a:t>cont</a:t>
            </a:r>
            <a:r>
              <a:rPr lang="en-US" sz="2400" dirty="0">
                <a:latin typeface="Arial" charset="0"/>
              </a:rPr>
              <a:t>…: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Minor Timber Harvesting Amendments for Option 2 Municipalities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525963"/>
          </a:xfrm>
        </p:spPr>
        <p:txBody>
          <a:bodyPr/>
          <a:lstStyle/>
          <a:p>
            <a:r>
              <a:rPr lang="en-US" u="sng" dirty="0"/>
              <a:t>Standards:</a:t>
            </a:r>
          </a:p>
          <a:p>
            <a:pPr lvl="1"/>
            <a:r>
              <a:rPr lang="en-US" dirty="0"/>
              <a:t>bridge &amp; culvert sizing (25-yr storm; 3x cross-sectional area</a:t>
            </a:r>
          </a:p>
          <a:p>
            <a:r>
              <a:rPr lang="en-US" u="sng" dirty="0"/>
              <a:t>Definitions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Bureau of Forestry</a:t>
            </a:r>
          </a:p>
          <a:p>
            <a:pPr lvl="1"/>
            <a:r>
              <a:rPr lang="en-US" dirty="0"/>
              <a:t>timber harvesting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Non-Native Invasive Vegetation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Optional exemption from vegetation standards: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Any wheeled or tracked motorized equipment is operated and stored at least 25ft from the shoreline 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cs typeface="Arial" charset="0"/>
              </a:rPr>
              <a:t>except allowed on existing structural surfaces within 25ft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Any removal within 25ft occurs via hand tools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Replanting required if vegetation standards exceeded</a:t>
            </a:r>
          </a:p>
        </p:txBody>
      </p:sp>
      <p:pic>
        <p:nvPicPr>
          <p:cNvPr id="5428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4033838"/>
            <a:ext cx="2606675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944562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Non-Native Invasive Definition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41148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New definition: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species is invasive and not native to Maine ecosystems</a:t>
            </a:r>
          </a:p>
          <a:p>
            <a:pPr>
              <a:defRPr/>
            </a:pPr>
            <a:r>
              <a:rPr lang="en-US" altLang="en-US" sz="2400" dirty="0">
                <a:latin typeface="Arial" charset="0"/>
                <a:cs typeface="Arial" charset="0"/>
              </a:rPr>
              <a:t>listed by the Maine Department of Agriculture, Conservation and Forestry (Maine Natural Areas Program)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715000" y="1066800"/>
          <a:ext cx="2686050" cy="5121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3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Invasive species – Do not use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Autumn olive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locust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swallowwort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Bittersweet, oriental or Asiatic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Buckthorn, smooth &amp; common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Burning bush / winged euonymus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reed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alder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Garlic mustard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Japanese barberry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Japanese knotweed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Japanese stilt grass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Lesser celandine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Mile-a-minute weed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Multi-flora / rambler rose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Nonnative honeysuckles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 maple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Porcelainberry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Purple loosestrife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Reed mannagrass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Rosa rugosa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3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Small-flowered tickle-grass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Emergency Response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Exemption from vegetation standards: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Clearing or removal of vegetation associated with emergency response activities conducted by the DEP, the U.S. Environmental Protection Agency, the U.S. Coast Guard, and their agents.</a:t>
            </a:r>
          </a:p>
        </p:txBody>
      </p:sp>
      <p:pic>
        <p:nvPicPr>
          <p:cNvPr id="5632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24834"/>
          <a:stretch>
            <a:fillRect/>
          </a:stretch>
        </p:blipFill>
        <p:spPr bwMode="auto">
          <a:xfrm>
            <a:off x="2398713" y="3481388"/>
            <a:ext cx="43465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Revegetation Standards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When </a:t>
            </a:r>
            <a:r>
              <a:rPr lang="en-US" sz="2800" dirty="0" err="1">
                <a:latin typeface="Arial" charset="0"/>
                <a:cs typeface="Arial" charset="0"/>
              </a:rPr>
              <a:t>revegetation</a:t>
            </a:r>
            <a:r>
              <a:rPr lang="en-US" sz="2800" dirty="0">
                <a:latin typeface="Arial" charset="0"/>
                <a:cs typeface="Arial" charset="0"/>
              </a:rPr>
              <a:t> is required: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Professional </a:t>
            </a:r>
            <a:r>
              <a:rPr lang="en-US" sz="2400" dirty="0" err="1">
                <a:latin typeface="Arial" charset="0"/>
                <a:cs typeface="Arial" charset="0"/>
              </a:rPr>
              <a:t>revegetation</a:t>
            </a:r>
            <a:r>
              <a:rPr lang="en-US" sz="2400" dirty="0">
                <a:latin typeface="Arial" charset="0"/>
                <a:cs typeface="Arial" charset="0"/>
              </a:rPr>
              <a:t> plan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Specific </a:t>
            </a:r>
            <a:r>
              <a:rPr lang="en-US" sz="2400" dirty="0" err="1">
                <a:latin typeface="Arial" charset="0"/>
                <a:cs typeface="Arial" charset="0"/>
              </a:rPr>
              <a:t>revegetation</a:t>
            </a:r>
            <a:r>
              <a:rPr lang="en-US" sz="2400" dirty="0">
                <a:latin typeface="Arial" charset="0"/>
                <a:cs typeface="Arial" charset="0"/>
              </a:rPr>
              <a:t> location and deadline</a:t>
            </a:r>
          </a:p>
          <a:p>
            <a:pPr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5735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/>
          <a:stretch>
            <a:fillRect/>
          </a:stretch>
        </p:blipFill>
        <p:spPr bwMode="auto">
          <a:xfrm>
            <a:off x="838200" y="3279774"/>
            <a:ext cx="3429000" cy="27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80017"/>
            <a:ext cx="3699958" cy="27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3905251"/>
            <a:ext cx="3446830" cy="258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944562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Tree Revegetation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6037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Trees and saplings must be replaced with: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native species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saplings at a minimum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if &gt; 3 planted, then at least 3 different species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no one species shall make up 50% or more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shoreline stabilization: re-establishes screening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survival rate: 80% for 5 years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81200"/>
            <a:ext cx="3352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020762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Ground Cover Revegetation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295400"/>
            <a:ext cx="4800600" cy="4579938"/>
          </a:xfrm>
        </p:spPr>
        <p:txBody>
          <a:bodyPr/>
          <a:lstStyle/>
          <a:p>
            <a:pPr marL="0" indent="0">
              <a:spcAft>
                <a:spcPts val="600"/>
              </a:spcAft>
              <a:buFont typeface="Arial" charset="0"/>
              <a:buNone/>
              <a:defRPr/>
            </a:pPr>
            <a:r>
              <a:rPr lang="en-US" sz="2200" dirty="0">
                <a:latin typeface="Arial" charset="0"/>
                <a:cs typeface="Arial" charset="0"/>
              </a:rPr>
              <a:t>Ground cover </a:t>
            </a: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must be replaced with: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native herbaceous vegetation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quantities and variety sufficient to prevent erosion and provide for effective infiltration of </a:t>
            </a:r>
            <a:r>
              <a:rPr lang="en-US" sz="2200" dirty="0" err="1">
                <a:solidFill>
                  <a:prstClr val="black"/>
                </a:solidFill>
                <a:latin typeface="Arial" charset="0"/>
                <a:cs typeface="Arial" charset="0"/>
              </a:rPr>
              <a:t>stormwater</a:t>
            </a:r>
            <a:endParaRPr lang="en-US" sz="2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Where necessary, supplement with mulch 4 inches deep 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Arial" charset="0"/>
                <a:cs typeface="Arial" charset="0"/>
              </a:rPr>
              <a:t>Survival and functionality must be sufficient to remain in compliance with the vegetation standards for 5 years</a:t>
            </a:r>
            <a:endParaRPr lang="en-US" sz="22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r="24261"/>
          <a:stretch>
            <a:fillRect/>
          </a:stretch>
        </p:blipFill>
        <p:spPr bwMode="auto">
          <a:xfrm>
            <a:off x="5418378" y="795651"/>
            <a:ext cx="3682570" cy="536635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685800" y="273050"/>
            <a:ext cx="7772400" cy="7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Shoreland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Zoning Program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7" name="Text Box 6"/>
          <p:cNvSpPr txBox="1">
            <a:spLocks noChangeArrowheads="1"/>
          </p:cNvSpPr>
          <p:nvPr/>
        </p:nvSpPr>
        <p:spPr bwMode="auto">
          <a:xfrm>
            <a:off x="2469583" y="3308647"/>
            <a:ext cx="2599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Colin Clark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441-7419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Colin.A.Clark@Maine.gov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3978" name="Text Box 4"/>
          <p:cNvSpPr txBox="1">
            <a:spLocks noChangeArrowheads="1"/>
          </p:cNvSpPr>
          <p:nvPr/>
        </p:nvSpPr>
        <p:spPr bwMode="auto">
          <a:xfrm>
            <a:off x="3639014" y="4692463"/>
            <a:ext cx="19288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Jeff Kalinich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615-7044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J</a:t>
            </a:r>
            <a:r>
              <a:rPr kumimoji="0" lang="pl-PL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effrey.C.Kalinich@maine.gov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DCB0-CFF6-4DA5-B126-C3B942ACD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5" y="4172807"/>
            <a:ext cx="2599496" cy="1941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2C8842-1E0D-430B-A6B7-297CFA5D6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9" y="1838474"/>
            <a:ext cx="2171417" cy="2226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erson holding a fish&#10;&#10;Description automatically generated with low confidence">
            <a:extLst>
              <a:ext uri="{FF2B5EF4-FFF2-40B4-BE49-F238E27FC236}">
                <a16:creationId xmlns:a16="http://schemas.microsoft.com/office/drawing/2014/main" id="{CF3E6F11-08BD-8E5C-55FF-3534523B24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5618" b="18293"/>
          <a:stretch/>
        </p:blipFill>
        <p:spPr>
          <a:xfrm>
            <a:off x="2469583" y="965864"/>
            <a:ext cx="2026644" cy="228114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84639-66D6-FACD-7356-9101DEB003F7}"/>
              </a:ext>
            </a:extLst>
          </p:cNvPr>
          <p:cNvSpPr txBox="1"/>
          <p:nvPr/>
        </p:nvSpPr>
        <p:spPr>
          <a:xfrm>
            <a:off x="4603420" y="1017082"/>
            <a:ext cx="1642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Jessica Sayers</a:t>
            </a:r>
          </a:p>
          <a:p>
            <a:pPr algn="ctr"/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275-9836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Jessica.Sayers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@maine.gov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1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Timber Harvesting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88"/>
            <a:ext cx="8229600" cy="45275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>
                <a:latin typeface="Arial" charset="0"/>
                <a:cs typeface="Arial" charset="0"/>
              </a:rPr>
              <a:t>Defined as: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the cutting and removal of timber for the primary purpose of selling or processing forest products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Does NOT include removal in the shoreland zone:</a:t>
            </a:r>
          </a:p>
          <a:p>
            <a:pPr>
              <a:defRPr/>
            </a:pPr>
            <a:r>
              <a:rPr lang="en-US" sz="2400" u="sng" dirty="0">
                <a:solidFill>
                  <a:prstClr val="black"/>
                </a:solidFill>
                <a:latin typeface="Arial" charset="0"/>
                <a:cs typeface="Arial" charset="0"/>
              </a:rPr>
              <a:t>associated with any other land use activity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on a lot that has less than 2 acres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	within the shoreland zone</a:t>
            </a:r>
          </a:p>
        </p:txBody>
      </p:sp>
      <p:pic>
        <p:nvPicPr>
          <p:cNvPr id="184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32200"/>
            <a:ext cx="3228975" cy="242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17" y="3405430"/>
            <a:ext cx="3530600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Individual Private Campsites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371601"/>
            <a:ext cx="8229600" cy="468153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Vacant lot: one campsite per lot…or 30,000sf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Lot with an existing principal use or structure: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requirements met for that principal use or structure, and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cs typeface="Arial" charset="0"/>
              </a:rPr>
              <a:t>Additional 30,000sf of lot area required per individual private campsite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"/>
            <a:ext cx="9154886" cy="6866165"/>
          </a:xfrm>
          <a:prstGeom prst="rect">
            <a:avLst/>
          </a:prstGeom>
        </p:spPr>
      </p:pic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315200" cy="9144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Arial" charset="0"/>
                <a:cs typeface="Arial" charset="0"/>
              </a:rPr>
              <a:t>Individual Private Campsites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Arial" charset="0"/>
                <a:cs typeface="Arial" charset="0"/>
              </a:rPr>
              <a:t>Structures Defined</a:t>
            </a:r>
          </a:p>
        </p:txBody>
      </p:sp>
      <p:sp>
        <p:nvSpPr>
          <p:cNvPr id="23555" name="Rectangle 12"/>
          <p:cNvSpPr>
            <a:spLocks noGrp="1"/>
          </p:cNvSpPr>
          <p:nvPr>
            <p:ph type="body" idx="4294967295"/>
          </p:nvPr>
        </p:nvSpPr>
        <p:spPr>
          <a:xfrm>
            <a:off x="457200" y="1371600"/>
            <a:ext cx="8382000" cy="4681539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300"/>
              </a:spcAft>
              <a:buFont typeface="Arial" charset="0"/>
              <a:buNone/>
            </a:pPr>
            <a:r>
              <a:rPr lang="en-US" altLang="en-US" sz="2800" dirty="0">
                <a:latin typeface="Arial" charset="0"/>
                <a:cs typeface="Arial" charset="0"/>
              </a:rPr>
              <a:t>Amend definition: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spcAft>
                <a:spcPts val="300"/>
              </a:spcAft>
              <a:buFont typeface="Arial" charset="0"/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Anything </a:t>
            </a:r>
            <a:r>
              <a:rPr lang="en-US" altLang="en-US" sz="2400" u="sng" dirty="0">
                <a:latin typeface="Arial" charset="0"/>
                <a:cs typeface="Arial" charset="0"/>
              </a:rPr>
              <a:t>temporarily or permanently located</a:t>
            </a:r>
            <a:r>
              <a:rPr lang="en-US" altLang="en-US" sz="2400" dirty="0">
                <a:latin typeface="Arial" charset="0"/>
                <a:cs typeface="Arial" charset="0"/>
              </a:rPr>
              <a:t>, built, </a:t>
            </a:r>
            <a:r>
              <a:rPr lang="en-US" altLang="en-US" sz="2400" u="sng" dirty="0">
                <a:latin typeface="Arial" charset="0"/>
                <a:cs typeface="Arial" charset="0"/>
              </a:rPr>
              <a:t>constructed or erected </a:t>
            </a:r>
            <a:r>
              <a:rPr lang="en-US" altLang="en-US" sz="2400" dirty="0">
                <a:latin typeface="Arial" charset="0"/>
                <a:cs typeface="Arial" charset="0"/>
              </a:rPr>
              <a:t>for the support, shelter or enclosure of persons, animals, goods or property of any kind </a:t>
            </a:r>
            <a:r>
              <a:rPr lang="en-US" altLang="en-US" sz="2400" u="sng" dirty="0">
                <a:latin typeface="Arial" charset="0"/>
                <a:cs typeface="Arial" charset="0"/>
              </a:rPr>
              <a:t>or</a:t>
            </a:r>
            <a:r>
              <a:rPr lang="en-US" altLang="en-US" sz="2400" dirty="0">
                <a:latin typeface="Arial" charset="0"/>
                <a:cs typeface="Arial" charset="0"/>
              </a:rPr>
              <a:t> anything constructed or erected on or in the ground…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Font typeface="Arial" charset="0"/>
              <a:buNone/>
            </a:pPr>
            <a:r>
              <a:rPr lang="en-US" altLang="en-US" sz="2400" dirty="0">
                <a:latin typeface="Arial" charset="0"/>
                <a:cs typeface="Arial" charset="0"/>
              </a:rPr>
              <a:t>- Structure does not include subsurface wastewater disposal systems.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6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23976" b="16788"/>
          <a:stretch>
            <a:fillRect/>
          </a:stretch>
        </p:blipFill>
        <p:spPr bwMode="auto">
          <a:xfrm>
            <a:off x="6781800" y="3865563"/>
            <a:ext cx="2151063" cy="219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26022" r="15321" b="18555"/>
          <a:stretch>
            <a:fillRect/>
          </a:stretch>
        </p:blipFill>
        <p:spPr bwMode="auto">
          <a:xfrm>
            <a:off x="4038600" y="4376738"/>
            <a:ext cx="26035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30844" b="13895"/>
          <a:stretch>
            <a:fillRect/>
          </a:stretch>
        </p:blipFill>
        <p:spPr bwMode="auto">
          <a:xfrm>
            <a:off x="325438" y="4376738"/>
            <a:ext cx="3579812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P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 PowerPoint Template</Template>
  <TotalTime>17457</TotalTime>
  <Words>4015</Words>
  <Application>Microsoft Office PowerPoint</Application>
  <PresentationFormat>On-screen Show (4:3)</PresentationFormat>
  <Paragraphs>583</Paragraphs>
  <Slides>56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DEP PowerPoint Template</vt:lpstr>
      <vt:lpstr>PowerPoint Presentation</vt:lpstr>
      <vt:lpstr>2015 Guidelines</vt:lpstr>
      <vt:lpstr>Implementation Roles</vt:lpstr>
      <vt:lpstr>Timber Harvesting Options</vt:lpstr>
      <vt:lpstr>Minor Timber Harvesting Amendments for Option 2 Municipalities</vt:lpstr>
      <vt:lpstr>Timber Harvesting</vt:lpstr>
      <vt:lpstr>Individual Private Campsites</vt:lpstr>
      <vt:lpstr>Individual Private Campsites</vt:lpstr>
      <vt:lpstr>Structures Defined</vt:lpstr>
      <vt:lpstr>Definition Options</vt:lpstr>
      <vt:lpstr>Decks over Rivers</vt:lpstr>
      <vt:lpstr>Height Exemptions</vt:lpstr>
      <vt:lpstr>Non-Vegetated Surfaces</vt:lpstr>
      <vt:lpstr>Non-veg. Surfaces &amp; Exemptions</vt:lpstr>
      <vt:lpstr>Naturally Occurring Ledge… </vt:lpstr>
      <vt:lpstr>Definition</vt:lpstr>
      <vt:lpstr>Structures Below the Shoreline</vt:lpstr>
      <vt:lpstr>Shoreline Stabilization</vt:lpstr>
      <vt:lpstr>Functionally Water-Dependent: Problems…</vt:lpstr>
      <vt:lpstr>Functionally Water-Dependent: Problems…</vt:lpstr>
      <vt:lpstr>Functionally Water-Dependent? </vt:lpstr>
      <vt:lpstr>Certified Contractors</vt:lpstr>
      <vt:lpstr>Excavation Contractor</vt:lpstr>
      <vt:lpstr>Reconstruction Standards</vt:lpstr>
      <vt:lpstr>Relocation Review</vt:lpstr>
      <vt:lpstr>Relocation First</vt:lpstr>
      <vt:lpstr>NEW!! Footprint and Height Method</vt:lpstr>
      <vt:lpstr>What is “Footprint”?</vt:lpstr>
      <vt:lpstr>Other Definitions using “Footprint”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Vegetation Purposes</vt:lpstr>
      <vt:lpstr>Vegetation Definitions</vt:lpstr>
      <vt:lpstr>Hazard Trees</vt:lpstr>
      <vt:lpstr>Hazard Tree Defined</vt:lpstr>
      <vt:lpstr>Dead Trees</vt:lpstr>
      <vt:lpstr>Storm-Damaged Trees</vt:lpstr>
      <vt:lpstr>Storm-Damaged Tree Definition</vt:lpstr>
      <vt:lpstr>Exemptions from Standards</vt:lpstr>
      <vt:lpstr>Brownfields &amp; VRAP</vt:lpstr>
      <vt:lpstr>Non-Native Invasive Vegetation</vt:lpstr>
      <vt:lpstr>Non-Native Invasive Definition</vt:lpstr>
      <vt:lpstr>Emergency Response</vt:lpstr>
      <vt:lpstr>Revegetation Standards</vt:lpstr>
      <vt:lpstr>Tree Revegetation</vt:lpstr>
      <vt:lpstr>Ground Cover Revegetation</vt:lpstr>
      <vt:lpstr>PowerPoint Presentation</vt:lpstr>
    </vt:vector>
  </TitlesOfParts>
  <Company>State of Maine, DAFS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OIT</dc:creator>
  <cp:lastModifiedBy>Clark, Colin A</cp:lastModifiedBy>
  <cp:revision>467</cp:revision>
  <cp:lastPrinted>2015-05-06T11:59:41Z</cp:lastPrinted>
  <dcterms:created xsi:type="dcterms:W3CDTF">2012-05-01T17:57:17Z</dcterms:created>
  <dcterms:modified xsi:type="dcterms:W3CDTF">2024-02-27T16:21:52Z</dcterms:modified>
</cp:coreProperties>
</file>