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74" r:id="rId3"/>
    <p:sldId id="257" r:id="rId4"/>
    <p:sldId id="258" r:id="rId5"/>
    <p:sldId id="259" r:id="rId6"/>
    <p:sldId id="263" r:id="rId7"/>
    <p:sldId id="265" r:id="rId8"/>
    <p:sldId id="266" r:id="rId9"/>
    <p:sldId id="271" r:id="rId10"/>
    <p:sldId id="262" r:id="rId11"/>
    <p:sldId id="267" r:id="rId12"/>
    <p:sldId id="273" r:id="rId13"/>
    <p:sldId id="260" r:id="rId14"/>
    <p:sldId id="268" r:id="rId15"/>
    <p:sldId id="269" r:id="rId16"/>
    <p:sldId id="270" r:id="rId17"/>
    <p:sldId id="275" r:id="rId18"/>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68" autoAdjust="0"/>
    <p:restoredTop sz="94660"/>
  </p:normalViewPr>
  <p:slideViewPr>
    <p:cSldViewPr snapToGrid="0">
      <p:cViewPr varScale="1">
        <p:scale>
          <a:sx n="60" d="100"/>
          <a:sy n="60" d="100"/>
        </p:scale>
        <p:origin x="96" y="12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1CC89F9-637F-4BFB-8143-23B292328941}" type="datetimeFigureOut">
              <a:rPr lang="en-US" smtClean="0"/>
              <a:t>11/22/2022</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363DD2B1-A0B2-4948-AFC4-B9B5A151FF41}" type="slidenum">
              <a:rPr lang="en-US" smtClean="0"/>
              <a:t>‹#›</a:t>
            </a:fld>
            <a:endParaRPr lang="en-US"/>
          </a:p>
        </p:txBody>
      </p:sp>
    </p:spTree>
    <p:extLst>
      <p:ext uri="{BB962C8B-B14F-4D97-AF65-F5344CB8AC3E}">
        <p14:creationId xmlns:p14="http://schemas.microsoft.com/office/powerpoint/2010/main" val="4242855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A0253-F36D-47D3-BDDD-BA253D9A6C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2712A4-5501-46FE-9B71-3EFBAE87E5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D2FAF8-1BE7-45D5-A29F-61770091C3C7}"/>
              </a:ext>
            </a:extLst>
          </p:cNvPr>
          <p:cNvSpPr>
            <a:spLocks noGrp="1"/>
          </p:cNvSpPr>
          <p:nvPr>
            <p:ph type="dt" sz="half" idx="10"/>
          </p:nvPr>
        </p:nvSpPr>
        <p:spPr/>
        <p:txBody>
          <a:bodyPr/>
          <a:lstStyle/>
          <a:p>
            <a:fld id="{8ABBA3BD-8441-41D5-ACB6-C7F6825AA4DE}" type="datetime1">
              <a:rPr lang="en-US" smtClean="0"/>
              <a:t>11/22/2022</a:t>
            </a:fld>
            <a:endParaRPr lang="en-US"/>
          </a:p>
        </p:txBody>
      </p:sp>
      <p:sp>
        <p:nvSpPr>
          <p:cNvPr id="5" name="Footer Placeholder 4">
            <a:extLst>
              <a:ext uri="{FF2B5EF4-FFF2-40B4-BE49-F238E27FC236}">
                <a16:creationId xmlns:a16="http://schemas.microsoft.com/office/drawing/2014/main" id="{AB2F69BA-B9F5-4F0C-8ECD-903D35D577D5}"/>
              </a:ext>
            </a:extLst>
          </p:cNvPr>
          <p:cNvSpPr>
            <a:spLocks noGrp="1"/>
          </p:cNvSpPr>
          <p:nvPr>
            <p:ph type="ftr" sz="quarter" idx="11"/>
          </p:nvPr>
        </p:nvSpPr>
        <p:spPr/>
        <p:txBody>
          <a:body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6B531772-9E1A-4C28-875C-30A6383B789C}"/>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224906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2DD1C-0775-400F-8410-A36E0E9156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8FDC76-0638-409F-A9CE-D201838C10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E528B-7077-4235-AF69-A88FFB273578}"/>
              </a:ext>
            </a:extLst>
          </p:cNvPr>
          <p:cNvSpPr>
            <a:spLocks noGrp="1"/>
          </p:cNvSpPr>
          <p:nvPr>
            <p:ph type="dt" sz="half" idx="10"/>
          </p:nvPr>
        </p:nvSpPr>
        <p:spPr/>
        <p:txBody>
          <a:bodyPr/>
          <a:lstStyle/>
          <a:p>
            <a:fld id="{D215352A-9D6D-4371-B253-06A74F3BEE1C}" type="datetime1">
              <a:rPr lang="en-US" smtClean="0"/>
              <a:t>11/22/2022</a:t>
            </a:fld>
            <a:endParaRPr lang="en-US"/>
          </a:p>
        </p:txBody>
      </p:sp>
      <p:sp>
        <p:nvSpPr>
          <p:cNvPr id="5" name="Footer Placeholder 4">
            <a:extLst>
              <a:ext uri="{FF2B5EF4-FFF2-40B4-BE49-F238E27FC236}">
                <a16:creationId xmlns:a16="http://schemas.microsoft.com/office/drawing/2014/main" id="{161F6E25-5C58-47C2-B8E9-3A19CA058511}"/>
              </a:ext>
            </a:extLst>
          </p:cNvPr>
          <p:cNvSpPr>
            <a:spLocks noGrp="1"/>
          </p:cNvSpPr>
          <p:nvPr>
            <p:ph type="ftr" sz="quarter" idx="11"/>
          </p:nvPr>
        </p:nvSpPr>
        <p:spPr/>
        <p:txBody>
          <a:body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B9B95B77-803E-419C-ACC3-847E9412D89F}"/>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1739556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20D471-6BEC-410E-B5F4-4DB0613139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02E3AC-C93E-4416-BAD2-E191CD595C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00F7AA-EF29-467E-A87B-B0CE60A430F0}"/>
              </a:ext>
            </a:extLst>
          </p:cNvPr>
          <p:cNvSpPr>
            <a:spLocks noGrp="1"/>
          </p:cNvSpPr>
          <p:nvPr>
            <p:ph type="dt" sz="half" idx="10"/>
          </p:nvPr>
        </p:nvSpPr>
        <p:spPr/>
        <p:txBody>
          <a:bodyPr/>
          <a:lstStyle/>
          <a:p>
            <a:fld id="{EE3FE0F0-26A3-492C-8E9B-62F173398C4A}" type="datetime1">
              <a:rPr lang="en-US" smtClean="0"/>
              <a:t>11/22/2022</a:t>
            </a:fld>
            <a:endParaRPr lang="en-US"/>
          </a:p>
        </p:txBody>
      </p:sp>
      <p:sp>
        <p:nvSpPr>
          <p:cNvPr id="5" name="Footer Placeholder 4">
            <a:extLst>
              <a:ext uri="{FF2B5EF4-FFF2-40B4-BE49-F238E27FC236}">
                <a16:creationId xmlns:a16="http://schemas.microsoft.com/office/drawing/2014/main" id="{A68C884B-FA7A-4EDA-8149-76EFAEB5A425}"/>
              </a:ext>
            </a:extLst>
          </p:cNvPr>
          <p:cNvSpPr>
            <a:spLocks noGrp="1"/>
          </p:cNvSpPr>
          <p:nvPr>
            <p:ph type="ftr" sz="quarter" idx="11"/>
          </p:nvPr>
        </p:nvSpPr>
        <p:spPr/>
        <p:txBody>
          <a:body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26592DE1-88F0-4276-A430-CF78FC1C954D}"/>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321701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30C74-279F-411C-AA44-994C5F29F5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FBAA12-9F32-45D3-AF27-BE285CE184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2BC124-0A6B-4D7D-A96A-50D662347BD5}"/>
              </a:ext>
            </a:extLst>
          </p:cNvPr>
          <p:cNvSpPr>
            <a:spLocks noGrp="1"/>
          </p:cNvSpPr>
          <p:nvPr>
            <p:ph type="dt" sz="half" idx="10"/>
          </p:nvPr>
        </p:nvSpPr>
        <p:spPr/>
        <p:txBody>
          <a:bodyPr/>
          <a:lstStyle/>
          <a:p>
            <a:fld id="{62B29E6E-043A-49B3-A35B-AF8E36CB68A2}" type="datetime1">
              <a:rPr lang="en-US" smtClean="0"/>
              <a:t>11/22/2022</a:t>
            </a:fld>
            <a:endParaRPr lang="en-US"/>
          </a:p>
        </p:txBody>
      </p:sp>
      <p:sp>
        <p:nvSpPr>
          <p:cNvPr id="5" name="Footer Placeholder 4">
            <a:extLst>
              <a:ext uri="{FF2B5EF4-FFF2-40B4-BE49-F238E27FC236}">
                <a16:creationId xmlns:a16="http://schemas.microsoft.com/office/drawing/2014/main" id="{24EA53A6-9DC8-4C22-9C7B-874A0418C025}"/>
              </a:ext>
            </a:extLst>
          </p:cNvPr>
          <p:cNvSpPr>
            <a:spLocks noGrp="1"/>
          </p:cNvSpPr>
          <p:nvPr>
            <p:ph type="ftr" sz="quarter" idx="11"/>
          </p:nvPr>
        </p:nvSpPr>
        <p:spPr/>
        <p:txBody>
          <a:body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D3AE5B48-6234-4B70-9979-5BA888219326}"/>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2112144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CC66F-D875-496E-9F35-B23DFCC65A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E10101-5A97-43C2-9855-1CC48F17D4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72E32C-7D09-43EA-BAFD-E30D04C24180}"/>
              </a:ext>
            </a:extLst>
          </p:cNvPr>
          <p:cNvSpPr>
            <a:spLocks noGrp="1"/>
          </p:cNvSpPr>
          <p:nvPr>
            <p:ph type="dt" sz="half" idx="10"/>
          </p:nvPr>
        </p:nvSpPr>
        <p:spPr/>
        <p:txBody>
          <a:bodyPr/>
          <a:lstStyle/>
          <a:p>
            <a:fld id="{ED1C97BA-D7B7-4D5D-9974-4F62B427DE37}" type="datetime1">
              <a:rPr lang="en-US" smtClean="0"/>
              <a:t>11/22/2022</a:t>
            </a:fld>
            <a:endParaRPr lang="en-US"/>
          </a:p>
        </p:txBody>
      </p:sp>
      <p:sp>
        <p:nvSpPr>
          <p:cNvPr id="5" name="Footer Placeholder 4">
            <a:extLst>
              <a:ext uri="{FF2B5EF4-FFF2-40B4-BE49-F238E27FC236}">
                <a16:creationId xmlns:a16="http://schemas.microsoft.com/office/drawing/2014/main" id="{768314C4-D3C9-4A6A-A50D-D1116E1CEF5F}"/>
              </a:ext>
            </a:extLst>
          </p:cNvPr>
          <p:cNvSpPr>
            <a:spLocks noGrp="1"/>
          </p:cNvSpPr>
          <p:nvPr>
            <p:ph type="ftr" sz="quarter" idx="11"/>
          </p:nvPr>
        </p:nvSpPr>
        <p:spPr/>
        <p:txBody>
          <a:body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BCF5A1D9-FF3A-4EEE-97F6-3AE65E87C5DE}"/>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2278338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1C7-3C59-443C-9323-0EEA41068F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0BAD5E-2D5E-4059-BB21-2B815A8EED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8FF2B1-D137-4914-BE85-7429E66EA3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F59958-85A5-4176-B142-61F5D05966AB}"/>
              </a:ext>
            </a:extLst>
          </p:cNvPr>
          <p:cNvSpPr>
            <a:spLocks noGrp="1"/>
          </p:cNvSpPr>
          <p:nvPr>
            <p:ph type="dt" sz="half" idx="10"/>
          </p:nvPr>
        </p:nvSpPr>
        <p:spPr/>
        <p:txBody>
          <a:bodyPr/>
          <a:lstStyle/>
          <a:p>
            <a:fld id="{6CDBAB06-CB7A-4F0F-807E-051261C5233B}" type="datetime1">
              <a:rPr lang="en-US" smtClean="0"/>
              <a:t>11/22/2022</a:t>
            </a:fld>
            <a:endParaRPr lang="en-US"/>
          </a:p>
        </p:txBody>
      </p:sp>
      <p:sp>
        <p:nvSpPr>
          <p:cNvPr id="6" name="Footer Placeholder 5">
            <a:extLst>
              <a:ext uri="{FF2B5EF4-FFF2-40B4-BE49-F238E27FC236}">
                <a16:creationId xmlns:a16="http://schemas.microsoft.com/office/drawing/2014/main" id="{17040A50-BAEF-427D-8691-B081DC8FB846}"/>
              </a:ext>
            </a:extLst>
          </p:cNvPr>
          <p:cNvSpPr>
            <a:spLocks noGrp="1"/>
          </p:cNvSpPr>
          <p:nvPr>
            <p:ph type="ftr" sz="quarter" idx="11"/>
          </p:nvPr>
        </p:nvSpPr>
        <p:spPr/>
        <p:txBody>
          <a:bodyPr/>
          <a:lstStyle/>
          <a:p>
            <a:r>
              <a:rPr lang="en-US"/>
              <a:t>Office of the Maine Attorney General - November 22, 2022</a:t>
            </a:r>
          </a:p>
        </p:txBody>
      </p:sp>
      <p:sp>
        <p:nvSpPr>
          <p:cNvPr id="7" name="Slide Number Placeholder 6">
            <a:extLst>
              <a:ext uri="{FF2B5EF4-FFF2-40B4-BE49-F238E27FC236}">
                <a16:creationId xmlns:a16="http://schemas.microsoft.com/office/drawing/2014/main" id="{C853BF7A-9B0D-40B1-9F7B-C55A76D1EB4C}"/>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3975733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8C54D-D4ED-47C1-9121-2E993F4354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BE75D5-A359-4664-85C1-9052E6C858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3DA1CA-501B-48F8-B8D7-AD51812167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1F605D-32B1-4B3B-A725-0C160588D1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8E5B4A-ACA1-47B0-9DF8-90DAFEC3F9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D2F2B3-5A10-4B79-A495-5FA4312FBE92}"/>
              </a:ext>
            </a:extLst>
          </p:cNvPr>
          <p:cNvSpPr>
            <a:spLocks noGrp="1"/>
          </p:cNvSpPr>
          <p:nvPr>
            <p:ph type="dt" sz="half" idx="10"/>
          </p:nvPr>
        </p:nvSpPr>
        <p:spPr/>
        <p:txBody>
          <a:bodyPr/>
          <a:lstStyle/>
          <a:p>
            <a:fld id="{9F090CA6-7354-4406-8B8A-5166DE2AE899}" type="datetime1">
              <a:rPr lang="en-US" smtClean="0"/>
              <a:t>11/22/2022</a:t>
            </a:fld>
            <a:endParaRPr lang="en-US"/>
          </a:p>
        </p:txBody>
      </p:sp>
      <p:sp>
        <p:nvSpPr>
          <p:cNvPr id="8" name="Footer Placeholder 7">
            <a:extLst>
              <a:ext uri="{FF2B5EF4-FFF2-40B4-BE49-F238E27FC236}">
                <a16:creationId xmlns:a16="http://schemas.microsoft.com/office/drawing/2014/main" id="{1F1B73DE-5A49-433A-ABE3-A53F5ED63B9E}"/>
              </a:ext>
            </a:extLst>
          </p:cNvPr>
          <p:cNvSpPr>
            <a:spLocks noGrp="1"/>
          </p:cNvSpPr>
          <p:nvPr>
            <p:ph type="ftr" sz="quarter" idx="11"/>
          </p:nvPr>
        </p:nvSpPr>
        <p:spPr/>
        <p:txBody>
          <a:bodyPr/>
          <a:lstStyle/>
          <a:p>
            <a:r>
              <a:rPr lang="en-US"/>
              <a:t>Office of the Maine Attorney General - November 22, 2022</a:t>
            </a:r>
          </a:p>
        </p:txBody>
      </p:sp>
      <p:sp>
        <p:nvSpPr>
          <p:cNvPr id="9" name="Slide Number Placeholder 8">
            <a:extLst>
              <a:ext uri="{FF2B5EF4-FFF2-40B4-BE49-F238E27FC236}">
                <a16:creationId xmlns:a16="http://schemas.microsoft.com/office/drawing/2014/main" id="{AF7C255E-9673-4CF3-972F-76B6C3D432DB}"/>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2326446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18977-B2E4-4263-8B38-4B4882FB00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932D20-F07F-471D-B89B-D34DED850AA9}"/>
              </a:ext>
            </a:extLst>
          </p:cNvPr>
          <p:cNvSpPr>
            <a:spLocks noGrp="1"/>
          </p:cNvSpPr>
          <p:nvPr>
            <p:ph type="dt" sz="half" idx="10"/>
          </p:nvPr>
        </p:nvSpPr>
        <p:spPr/>
        <p:txBody>
          <a:bodyPr/>
          <a:lstStyle/>
          <a:p>
            <a:fld id="{80DF93F9-6D51-4842-932A-C76BB025A101}" type="datetime1">
              <a:rPr lang="en-US" smtClean="0"/>
              <a:t>11/22/2022</a:t>
            </a:fld>
            <a:endParaRPr lang="en-US"/>
          </a:p>
        </p:txBody>
      </p:sp>
      <p:sp>
        <p:nvSpPr>
          <p:cNvPr id="4" name="Footer Placeholder 3">
            <a:extLst>
              <a:ext uri="{FF2B5EF4-FFF2-40B4-BE49-F238E27FC236}">
                <a16:creationId xmlns:a16="http://schemas.microsoft.com/office/drawing/2014/main" id="{2DAB0D9E-7BA5-424C-9850-B2BD53D11C70}"/>
              </a:ext>
            </a:extLst>
          </p:cNvPr>
          <p:cNvSpPr>
            <a:spLocks noGrp="1"/>
          </p:cNvSpPr>
          <p:nvPr>
            <p:ph type="ftr" sz="quarter" idx="11"/>
          </p:nvPr>
        </p:nvSpPr>
        <p:spPr/>
        <p:txBody>
          <a:bodyPr/>
          <a:lstStyle/>
          <a:p>
            <a:r>
              <a:rPr lang="en-US"/>
              <a:t>Office of the Maine Attorney General - November 22, 2022</a:t>
            </a:r>
          </a:p>
        </p:txBody>
      </p:sp>
      <p:sp>
        <p:nvSpPr>
          <p:cNvPr id="5" name="Slide Number Placeholder 4">
            <a:extLst>
              <a:ext uri="{FF2B5EF4-FFF2-40B4-BE49-F238E27FC236}">
                <a16:creationId xmlns:a16="http://schemas.microsoft.com/office/drawing/2014/main" id="{F9D9C2CC-FED2-4991-9363-7A62273B837E}"/>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862686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426654-FF37-4AFE-9A89-7A6AAB772E8A}"/>
              </a:ext>
            </a:extLst>
          </p:cNvPr>
          <p:cNvSpPr>
            <a:spLocks noGrp="1"/>
          </p:cNvSpPr>
          <p:nvPr>
            <p:ph type="dt" sz="half" idx="10"/>
          </p:nvPr>
        </p:nvSpPr>
        <p:spPr/>
        <p:txBody>
          <a:bodyPr/>
          <a:lstStyle/>
          <a:p>
            <a:fld id="{9A6B615C-F4C2-4817-A17E-2229F1DE2C3F}" type="datetime1">
              <a:rPr lang="en-US" smtClean="0"/>
              <a:t>11/22/2022</a:t>
            </a:fld>
            <a:endParaRPr lang="en-US"/>
          </a:p>
        </p:txBody>
      </p:sp>
      <p:sp>
        <p:nvSpPr>
          <p:cNvPr id="3" name="Footer Placeholder 2">
            <a:extLst>
              <a:ext uri="{FF2B5EF4-FFF2-40B4-BE49-F238E27FC236}">
                <a16:creationId xmlns:a16="http://schemas.microsoft.com/office/drawing/2014/main" id="{09E4C640-A675-46E9-8C8B-2D2E73B252DC}"/>
              </a:ext>
            </a:extLst>
          </p:cNvPr>
          <p:cNvSpPr>
            <a:spLocks noGrp="1"/>
          </p:cNvSpPr>
          <p:nvPr>
            <p:ph type="ftr" sz="quarter" idx="11"/>
          </p:nvPr>
        </p:nvSpPr>
        <p:spPr/>
        <p:txBody>
          <a:bodyPr/>
          <a:lstStyle/>
          <a:p>
            <a:r>
              <a:rPr lang="en-US"/>
              <a:t>Office of the Maine Attorney General - November 22, 2022</a:t>
            </a:r>
          </a:p>
        </p:txBody>
      </p:sp>
      <p:sp>
        <p:nvSpPr>
          <p:cNvPr id="4" name="Slide Number Placeholder 3">
            <a:extLst>
              <a:ext uri="{FF2B5EF4-FFF2-40B4-BE49-F238E27FC236}">
                <a16:creationId xmlns:a16="http://schemas.microsoft.com/office/drawing/2014/main" id="{191FCE8B-F759-4BAB-91F2-B253993CB719}"/>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375780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7E936-70CD-4981-AD4E-A94E83FEE7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98A439-95A7-4E12-8FD8-5A957C12CC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36E1EF-90B3-4617-B465-6B7FB22D2F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A6072C-9191-43A1-AB7C-CCD757AF2C3B}"/>
              </a:ext>
            </a:extLst>
          </p:cNvPr>
          <p:cNvSpPr>
            <a:spLocks noGrp="1"/>
          </p:cNvSpPr>
          <p:nvPr>
            <p:ph type="dt" sz="half" idx="10"/>
          </p:nvPr>
        </p:nvSpPr>
        <p:spPr/>
        <p:txBody>
          <a:bodyPr/>
          <a:lstStyle/>
          <a:p>
            <a:fld id="{5D4D7899-1947-4910-8B0F-097F33D1EAD6}" type="datetime1">
              <a:rPr lang="en-US" smtClean="0"/>
              <a:t>11/22/2022</a:t>
            </a:fld>
            <a:endParaRPr lang="en-US"/>
          </a:p>
        </p:txBody>
      </p:sp>
      <p:sp>
        <p:nvSpPr>
          <p:cNvPr id="6" name="Footer Placeholder 5">
            <a:extLst>
              <a:ext uri="{FF2B5EF4-FFF2-40B4-BE49-F238E27FC236}">
                <a16:creationId xmlns:a16="http://schemas.microsoft.com/office/drawing/2014/main" id="{5303A9C9-EB99-4900-9176-60D5A12E358B}"/>
              </a:ext>
            </a:extLst>
          </p:cNvPr>
          <p:cNvSpPr>
            <a:spLocks noGrp="1"/>
          </p:cNvSpPr>
          <p:nvPr>
            <p:ph type="ftr" sz="quarter" idx="11"/>
          </p:nvPr>
        </p:nvSpPr>
        <p:spPr/>
        <p:txBody>
          <a:bodyPr/>
          <a:lstStyle/>
          <a:p>
            <a:r>
              <a:rPr lang="en-US"/>
              <a:t>Office of the Maine Attorney General - November 22, 2022</a:t>
            </a:r>
          </a:p>
        </p:txBody>
      </p:sp>
      <p:sp>
        <p:nvSpPr>
          <p:cNvPr id="7" name="Slide Number Placeholder 6">
            <a:extLst>
              <a:ext uri="{FF2B5EF4-FFF2-40B4-BE49-F238E27FC236}">
                <a16:creationId xmlns:a16="http://schemas.microsoft.com/office/drawing/2014/main" id="{2BF9F2BE-E916-4564-9A8E-325A9844DF34}"/>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2326817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55C7-789A-4B45-B743-9D30E405FC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13288A-ED24-4C1A-BF4B-DBED7D021D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7DA5AF-3591-4A70-A920-20C0A527E5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4C5880-B7CC-4722-BC0D-2B193DCA355D}"/>
              </a:ext>
            </a:extLst>
          </p:cNvPr>
          <p:cNvSpPr>
            <a:spLocks noGrp="1"/>
          </p:cNvSpPr>
          <p:nvPr>
            <p:ph type="dt" sz="half" idx="10"/>
          </p:nvPr>
        </p:nvSpPr>
        <p:spPr/>
        <p:txBody>
          <a:bodyPr/>
          <a:lstStyle/>
          <a:p>
            <a:fld id="{1F87D321-A055-4BAB-B8BC-01F7C224DBB5}" type="datetime1">
              <a:rPr lang="en-US" smtClean="0"/>
              <a:t>11/22/2022</a:t>
            </a:fld>
            <a:endParaRPr lang="en-US"/>
          </a:p>
        </p:txBody>
      </p:sp>
      <p:sp>
        <p:nvSpPr>
          <p:cNvPr id="6" name="Footer Placeholder 5">
            <a:extLst>
              <a:ext uri="{FF2B5EF4-FFF2-40B4-BE49-F238E27FC236}">
                <a16:creationId xmlns:a16="http://schemas.microsoft.com/office/drawing/2014/main" id="{19471CD9-75E1-44CD-A2BD-144FCB47D36E}"/>
              </a:ext>
            </a:extLst>
          </p:cNvPr>
          <p:cNvSpPr>
            <a:spLocks noGrp="1"/>
          </p:cNvSpPr>
          <p:nvPr>
            <p:ph type="ftr" sz="quarter" idx="11"/>
          </p:nvPr>
        </p:nvSpPr>
        <p:spPr/>
        <p:txBody>
          <a:bodyPr/>
          <a:lstStyle/>
          <a:p>
            <a:r>
              <a:rPr lang="en-US"/>
              <a:t>Office of the Maine Attorney General - November 22, 2022</a:t>
            </a:r>
          </a:p>
        </p:txBody>
      </p:sp>
      <p:sp>
        <p:nvSpPr>
          <p:cNvPr id="7" name="Slide Number Placeholder 6">
            <a:extLst>
              <a:ext uri="{FF2B5EF4-FFF2-40B4-BE49-F238E27FC236}">
                <a16:creationId xmlns:a16="http://schemas.microsoft.com/office/drawing/2014/main" id="{32520EF8-4C60-440E-A7E7-92AF1E755C20}"/>
              </a:ext>
            </a:extLst>
          </p:cNvPr>
          <p:cNvSpPr>
            <a:spLocks noGrp="1"/>
          </p:cNvSpPr>
          <p:nvPr>
            <p:ph type="sldNum" sz="quarter" idx="12"/>
          </p:nvPr>
        </p:nvSpPr>
        <p:spPr/>
        <p:txBody>
          <a:bodyPr/>
          <a:lstStyle/>
          <a:p>
            <a:fld id="{EB7561A2-9C90-4A6C-BDD5-805A01DF2AB5}" type="slidenum">
              <a:rPr lang="en-US" smtClean="0"/>
              <a:t>‹#›</a:t>
            </a:fld>
            <a:endParaRPr lang="en-US"/>
          </a:p>
        </p:txBody>
      </p:sp>
    </p:spTree>
    <p:extLst>
      <p:ext uri="{BB962C8B-B14F-4D97-AF65-F5344CB8AC3E}">
        <p14:creationId xmlns:p14="http://schemas.microsoft.com/office/powerpoint/2010/main" val="367323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726338-F9D9-4B26-A929-2ECB9A292B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58AC7-8DA7-49AF-82FD-70CC929E3A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9A1FF3-92FE-4A5D-8B81-38D15C8373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64CE4-6455-4ED8-BB35-722E893577EA}" type="datetime1">
              <a:rPr lang="en-US" smtClean="0"/>
              <a:t>11/22/2022</a:t>
            </a:fld>
            <a:endParaRPr lang="en-US"/>
          </a:p>
        </p:txBody>
      </p:sp>
      <p:sp>
        <p:nvSpPr>
          <p:cNvPr id="5" name="Footer Placeholder 4">
            <a:extLst>
              <a:ext uri="{FF2B5EF4-FFF2-40B4-BE49-F238E27FC236}">
                <a16:creationId xmlns:a16="http://schemas.microsoft.com/office/drawing/2014/main" id="{586988C8-5B3F-4826-A083-B4291CC6B1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Office of the Maine Attorney General - November 22, 2022</a:t>
            </a:r>
          </a:p>
        </p:txBody>
      </p:sp>
      <p:sp>
        <p:nvSpPr>
          <p:cNvPr id="6" name="Slide Number Placeholder 5">
            <a:extLst>
              <a:ext uri="{FF2B5EF4-FFF2-40B4-BE49-F238E27FC236}">
                <a16:creationId xmlns:a16="http://schemas.microsoft.com/office/drawing/2014/main" id="{6C943E25-CC8D-4747-8D21-351251AED5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561A2-9C90-4A6C-BDD5-805A01DF2AB5}" type="slidenum">
              <a:rPr lang="en-US" smtClean="0"/>
              <a:t>‹#›</a:t>
            </a:fld>
            <a:endParaRPr lang="en-US"/>
          </a:p>
        </p:txBody>
      </p:sp>
    </p:spTree>
    <p:extLst>
      <p:ext uri="{BB962C8B-B14F-4D97-AF65-F5344CB8AC3E}">
        <p14:creationId xmlns:p14="http://schemas.microsoft.com/office/powerpoint/2010/main" val="307734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maine.gov/ag/opioids/settlement-payment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maine.gov/ag/opioids/settlement-payment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info.recoverycouncil@maine.gov" TargetMode="External"/><Relationship Id="rId2" Type="http://schemas.openxmlformats.org/officeDocument/2006/relationships/hyperlink" Target="http://www.maine.gov/ag/recovery-council" TargetMode="External"/><Relationship Id="rId1" Type="http://schemas.openxmlformats.org/officeDocument/2006/relationships/slideLayout" Target="../slideLayouts/slideLayout2.xml"/><Relationship Id="rId4" Type="http://schemas.openxmlformats.org/officeDocument/2006/relationships/hyperlink" Target="http://www.maine.gov/ag/opioid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maine.gov/foaa/faq" TargetMode="External"/><Relationship Id="rId2" Type="http://schemas.openxmlformats.org/officeDocument/2006/relationships/hyperlink" Target="mailto:Brenda.Kielty@maine.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80B21-527D-40CF-B771-3F5DF77F04C9}"/>
              </a:ext>
            </a:extLst>
          </p:cNvPr>
          <p:cNvSpPr>
            <a:spLocks noGrp="1"/>
          </p:cNvSpPr>
          <p:nvPr>
            <p:ph type="ctrTitle"/>
          </p:nvPr>
        </p:nvSpPr>
        <p:spPr>
          <a:xfrm>
            <a:off x="1524000" y="3017670"/>
            <a:ext cx="9144000" cy="1921795"/>
          </a:xfrm>
        </p:spPr>
        <p:txBody>
          <a:bodyPr/>
          <a:lstStyle/>
          <a:p>
            <a:r>
              <a:rPr lang="en-US" dirty="0"/>
              <a:t>Opioid Settlements and the Maine Recovery Council</a:t>
            </a:r>
          </a:p>
        </p:txBody>
      </p:sp>
      <p:sp>
        <p:nvSpPr>
          <p:cNvPr id="3" name="Subtitle 2">
            <a:extLst>
              <a:ext uri="{FF2B5EF4-FFF2-40B4-BE49-F238E27FC236}">
                <a16:creationId xmlns:a16="http://schemas.microsoft.com/office/drawing/2014/main" id="{BE101524-04A8-48E2-B07F-24C59666424A}"/>
              </a:ext>
            </a:extLst>
          </p:cNvPr>
          <p:cNvSpPr>
            <a:spLocks noGrp="1"/>
          </p:cNvSpPr>
          <p:nvPr>
            <p:ph type="subTitle" idx="1"/>
          </p:nvPr>
        </p:nvSpPr>
        <p:spPr>
          <a:xfrm>
            <a:off x="1524000" y="4939465"/>
            <a:ext cx="9144000" cy="1050173"/>
          </a:xfrm>
        </p:spPr>
        <p:txBody>
          <a:bodyPr/>
          <a:lstStyle/>
          <a:p>
            <a:endParaRPr lang="en-US" dirty="0"/>
          </a:p>
          <a:p>
            <a:r>
              <a:rPr lang="en-US" dirty="0"/>
              <a:t>November 22, 2022</a:t>
            </a:r>
          </a:p>
        </p:txBody>
      </p:sp>
      <p:sp>
        <p:nvSpPr>
          <p:cNvPr id="4" name="TextBox 3">
            <a:extLst>
              <a:ext uri="{FF2B5EF4-FFF2-40B4-BE49-F238E27FC236}">
                <a16:creationId xmlns:a16="http://schemas.microsoft.com/office/drawing/2014/main" id="{9EB77389-A20E-4D7C-A9F6-E0904B401DF9}"/>
              </a:ext>
            </a:extLst>
          </p:cNvPr>
          <p:cNvSpPr txBox="1"/>
          <p:nvPr/>
        </p:nvSpPr>
        <p:spPr>
          <a:xfrm>
            <a:off x="1757779" y="852256"/>
            <a:ext cx="8504807" cy="1323439"/>
          </a:xfrm>
          <a:prstGeom prst="rect">
            <a:avLst/>
          </a:prstGeom>
          <a:noFill/>
        </p:spPr>
        <p:txBody>
          <a:bodyPr wrap="square" rtlCol="0">
            <a:spAutoFit/>
          </a:bodyPr>
          <a:lstStyle/>
          <a:p>
            <a:pPr algn="ctr"/>
            <a:r>
              <a:rPr lang="en-US" sz="4000" dirty="0"/>
              <a:t>Office of the Maine Attorney General </a:t>
            </a:r>
          </a:p>
          <a:p>
            <a:pPr algn="ctr"/>
            <a:r>
              <a:rPr lang="en-US" sz="4000" dirty="0"/>
              <a:t>Aaron M. Frey</a:t>
            </a:r>
          </a:p>
        </p:txBody>
      </p:sp>
    </p:spTree>
    <p:extLst>
      <p:ext uri="{BB962C8B-B14F-4D97-AF65-F5344CB8AC3E}">
        <p14:creationId xmlns:p14="http://schemas.microsoft.com/office/powerpoint/2010/main" val="693191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C6DAF-6937-4961-8C64-348E6ECB0303}"/>
              </a:ext>
            </a:extLst>
          </p:cNvPr>
          <p:cNvSpPr>
            <a:spLocks noGrp="1"/>
          </p:cNvSpPr>
          <p:nvPr>
            <p:ph type="title"/>
          </p:nvPr>
        </p:nvSpPr>
        <p:spPr/>
        <p:txBody>
          <a:bodyPr/>
          <a:lstStyle/>
          <a:p>
            <a:pPr algn="ctr"/>
            <a:r>
              <a:rPr lang="en-US" dirty="0"/>
              <a:t>Opioid Litigation and Settlements</a:t>
            </a:r>
          </a:p>
        </p:txBody>
      </p:sp>
      <p:sp>
        <p:nvSpPr>
          <p:cNvPr id="3" name="Content Placeholder 2">
            <a:extLst>
              <a:ext uri="{FF2B5EF4-FFF2-40B4-BE49-F238E27FC236}">
                <a16:creationId xmlns:a16="http://schemas.microsoft.com/office/drawing/2014/main" id="{3FD28023-CEF1-47C4-812B-18B91BED221E}"/>
              </a:ext>
            </a:extLst>
          </p:cNvPr>
          <p:cNvSpPr>
            <a:spLocks noGrp="1"/>
          </p:cNvSpPr>
          <p:nvPr>
            <p:ph idx="1"/>
          </p:nvPr>
        </p:nvSpPr>
        <p:spPr/>
        <p:txBody>
          <a:bodyPr/>
          <a:lstStyle/>
          <a:p>
            <a:r>
              <a:rPr lang="en-US" dirty="0"/>
              <a:t>Distributors and Johnson &amp; Johnson (Janssen)</a:t>
            </a:r>
          </a:p>
          <a:p>
            <a:r>
              <a:rPr lang="en-US" dirty="0"/>
              <a:t>Purdue Pharma and the Sackler family</a:t>
            </a:r>
          </a:p>
          <a:p>
            <a:r>
              <a:rPr lang="en-US" dirty="0"/>
              <a:t>Mallinckrodt</a:t>
            </a:r>
          </a:p>
          <a:p>
            <a:r>
              <a:rPr lang="en-US" dirty="0"/>
              <a:t>Endo</a:t>
            </a:r>
          </a:p>
          <a:p>
            <a:r>
              <a:rPr lang="en-US" dirty="0"/>
              <a:t>Future Settlements:</a:t>
            </a:r>
          </a:p>
          <a:p>
            <a:pPr lvl="1"/>
            <a:r>
              <a:rPr lang="en-US" dirty="0"/>
              <a:t>Teva</a:t>
            </a:r>
          </a:p>
          <a:p>
            <a:pPr lvl="1"/>
            <a:r>
              <a:rPr lang="en-US" dirty="0"/>
              <a:t>Pharmacies:  CVS, Walgreens, Walmart</a:t>
            </a:r>
          </a:p>
        </p:txBody>
      </p:sp>
      <p:sp>
        <p:nvSpPr>
          <p:cNvPr id="4" name="Footer Placeholder 3">
            <a:extLst>
              <a:ext uri="{FF2B5EF4-FFF2-40B4-BE49-F238E27FC236}">
                <a16:creationId xmlns:a16="http://schemas.microsoft.com/office/drawing/2014/main" id="{78689F28-8812-4096-8721-1DFF536A6496}"/>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3643280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7E111-05AE-44FC-A02B-0A8A5D7E33F6}"/>
              </a:ext>
            </a:extLst>
          </p:cNvPr>
          <p:cNvSpPr>
            <a:spLocks noGrp="1"/>
          </p:cNvSpPr>
          <p:nvPr>
            <p:ph type="title"/>
          </p:nvPr>
        </p:nvSpPr>
        <p:spPr/>
        <p:txBody>
          <a:bodyPr>
            <a:normAutofit/>
          </a:bodyPr>
          <a:lstStyle/>
          <a:p>
            <a:pPr algn="ctr"/>
            <a:r>
              <a:rPr lang="en-US" dirty="0"/>
              <a:t>Payments</a:t>
            </a:r>
            <a:br>
              <a:rPr lang="en-US" dirty="0"/>
            </a:br>
            <a:r>
              <a:rPr lang="en-US" sz="3600" dirty="0">
                <a:hlinkClick r:id="rId2"/>
              </a:rPr>
              <a:t>www.maine.gov/ag/opioids/settlement-payments</a:t>
            </a:r>
            <a:endParaRPr lang="en-US" dirty="0"/>
          </a:p>
        </p:txBody>
      </p:sp>
      <p:sp>
        <p:nvSpPr>
          <p:cNvPr id="4" name="Footer Placeholder 3">
            <a:extLst>
              <a:ext uri="{FF2B5EF4-FFF2-40B4-BE49-F238E27FC236}">
                <a16:creationId xmlns:a16="http://schemas.microsoft.com/office/drawing/2014/main" id="{E401D791-8BF0-4757-99C5-39B49DF00678}"/>
              </a:ext>
            </a:extLst>
          </p:cNvPr>
          <p:cNvSpPr>
            <a:spLocks noGrp="1"/>
          </p:cNvSpPr>
          <p:nvPr>
            <p:ph type="ftr" sz="quarter" idx="11"/>
          </p:nvPr>
        </p:nvSpPr>
        <p:spPr/>
        <p:txBody>
          <a:bodyPr/>
          <a:lstStyle/>
          <a:p>
            <a:r>
              <a:rPr lang="en-US"/>
              <a:t>Office of the Maine Attorney General - November 22, 2022</a:t>
            </a:r>
          </a:p>
        </p:txBody>
      </p:sp>
      <p:graphicFrame>
        <p:nvGraphicFramePr>
          <p:cNvPr id="5" name="Table 4">
            <a:extLst>
              <a:ext uri="{FF2B5EF4-FFF2-40B4-BE49-F238E27FC236}">
                <a16:creationId xmlns:a16="http://schemas.microsoft.com/office/drawing/2014/main" id="{CFDCD60D-6F17-4887-9731-9CFAD893A8C2}"/>
              </a:ext>
            </a:extLst>
          </p:cNvPr>
          <p:cNvGraphicFramePr>
            <a:graphicFrameLocks noGrp="1"/>
          </p:cNvGraphicFramePr>
          <p:nvPr>
            <p:extLst>
              <p:ext uri="{D42A27DB-BD31-4B8C-83A1-F6EECF244321}">
                <p14:modId xmlns:p14="http://schemas.microsoft.com/office/powerpoint/2010/main" val="614121856"/>
              </p:ext>
            </p:extLst>
          </p:nvPr>
        </p:nvGraphicFramePr>
        <p:xfrm>
          <a:off x="847724" y="1809750"/>
          <a:ext cx="10506076" cy="4145280"/>
        </p:xfrm>
        <a:graphic>
          <a:graphicData uri="http://schemas.openxmlformats.org/drawingml/2006/table">
            <a:tbl>
              <a:tblPr bandRow="1">
                <a:tableStyleId>{F5AB1C69-6EDB-4FF4-983F-18BD219EF322}</a:tableStyleId>
              </a:tblPr>
              <a:tblGrid>
                <a:gridCol w="5253038">
                  <a:extLst>
                    <a:ext uri="{9D8B030D-6E8A-4147-A177-3AD203B41FA5}">
                      <a16:colId xmlns:a16="http://schemas.microsoft.com/office/drawing/2014/main" val="1010580388"/>
                    </a:ext>
                  </a:extLst>
                </a:gridCol>
                <a:gridCol w="5253038">
                  <a:extLst>
                    <a:ext uri="{9D8B030D-6E8A-4147-A177-3AD203B41FA5}">
                      <a16:colId xmlns:a16="http://schemas.microsoft.com/office/drawing/2014/main" val="2474662527"/>
                    </a:ext>
                  </a:extLst>
                </a:gridCol>
              </a:tblGrid>
              <a:tr h="512604">
                <a:tc>
                  <a:txBody>
                    <a:bodyPr/>
                    <a:lstStyle/>
                    <a:p>
                      <a:r>
                        <a:rPr lang="en-US" sz="2800" b="1" dirty="0"/>
                        <a:t>Distributors</a:t>
                      </a:r>
                    </a:p>
                  </a:txBody>
                  <a:tcPr/>
                </a:tc>
                <a:tc>
                  <a:txBody>
                    <a:bodyPr/>
                    <a:lstStyle/>
                    <a:p>
                      <a:r>
                        <a:rPr lang="en-US" sz="2800" b="1" dirty="0"/>
                        <a:t>18 years</a:t>
                      </a:r>
                    </a:p>
                  </a:txBody>
                  <a:tcPr/>
                </a:tc>
                <a:extLst>
                  <a:ext uri="{0D108BD9-81ED-4DB2-BD59-A6C34878D82A}">
                    <a16:rowId xmlns:a16="http://schemas.microsoft.com/office/drawing/2014/main" val="473565051"/>
                  </a:ext>
                </a:extLst>
              </a:tr>
              <a:tr h="512604">
                <a:tc>
                  <a:txBody>
                    <a:bodyPr/>
                    <a:lstStyle/>
                    <a:p>
                      <a:r>
                        <a:rPr lang="en-US" sz="2800" b="1" dirty="0"/>
                        <a:t>J&amp;J (Janssen)</a:t>
                      </a:r>
                    </a:p>
                  </a:txBody>
                  <a:tcPr/>
                </a:tc>
                <a:tc>
                  <a:txBody>
                    <a:bodyPr/>
                    <a:lstStyle/>
                    <a:p>
                      <a:r>
                        <a:rPr lang="en-US" sz="2800" b="1" dirty="0"/>
                        <a:t>9 years</a:t>
                      </a:r>
                    </a:p>
                  </a:txBody>
                  <a:tcPr/>
                </a:tc>
                <a:extLst>
                  <a:ext uri="{0D108BD9-81ED-4DB2-BD59-A6C34878D82A}">
                    <a16:rowId xmlns:a16="http://schemas.microsoft.com/office/drawing/2014/main" val="2804548668"/>
                  </a:ext>
                </a:extLst>
              </a:tr>
              <a:tr h="512604">
                <a:tc>
                  <a:txBody>
                    <a:bodyPr/>
                    <a:lstStyle/>
                    <a:p>
                      <a:r>
                        <a:rPr lang="en-US" sz="2800" b="1" dirty="0"/>
                        <a:t>Mallinckrodt</a:t>
                      </a:r>
                    </a:p>
                  </a:txBody>
                  <a:tcPr/>
                </a:tc>
                <a:tc>
                  <a:txBody>
                    <a:bodyPr/>
                    <a:lstStyle/>
                    <a:p>
                      <a:r>
                        <a:rPr lang="en-US" sz="2800" b="1" dirty="0"/>
                        <a:t>9 years</a:t>
                      </a:r>
                    </a:p>
                  </a:txBody>
                  <a:tcPr/>
                </a:tc>
                <a:extLst>
                  <a:ext uri="{0D108BD9-81ED-4DB2-BD59-A6C34878D82A}">
                    <a16:rowId xmlns:a16="http://schemas.microsoft.com/office/drawing/2014/main" val="3798851530"/>
                  </a:ext>
                </a:extLst>
              </a:tr>
              <a:tr h="512604">
                <a:tc>
                  <a:txBody>
                    <a:bodyPr/>
                    <a:lstStyle/>
                    <a:p>
                      <a:r>
                        <a:rPr lang="en-US" sz="2800" b="1" dirty="0"/>
                        <a:t>Walmart</a:t>
                      </a:r>
                    </a:p>
                  </a:txBody>
                  <a:tcPr/>
                </a:tc>
                <a:tc>
                  <a:txBody>
                    <a:bodyPr/>
                    <a:lstStyle/>
                    <a:p>
                      <a:r>
                        <a:rPr lang="en-US" sz="2800" b="1" dirty="0"/>
                        <a:t>3 years</a:t>
                      </a:r>
                    </a:p>
                  </a:txBody>
                  <a:tcPr/>
                </a:tc>
                <a:extLst>
                  <a:ext uri="{0D108BD9-81ED-4DB2-BD59-A6C34878D82A}">
                    <a16:rowId xmlns:a16="http://schemas.microsoft.com/office/drawing/2014/main" val="196288591"/>
                  </a:ext>
                </a:extLst>
              </a:tr>
              <a:tr h="512604">
                <a:tc>
                  <a:txBody>
                    <a:bodyPr/>
                    <a:lstStyle/>
                    <a:p>
                      <a:r>
                        <a:rPr lang="en-US" sz="2800" b="1" dirty="0"/>
                        <a:t>Purdue</a:t>
                      </a:r>
                    </a:p>
                  </a:txBody>
                  <a:tcPr/>
                </a:tc>
                <a:tc>
                  <a:txBody>
                    <a:bodyPr/>
                    <a:lstStyle/>
                    <a:p>
                      <a:endParaRPr lang="en-US" sz="2800" b="1" dirty="0"/>
                    </a:p>
                  </a:txBody>
                  <a:tcPr/>
                </a:tc>
                <a:extLst>
                  <a:ext uri="{0D108BD9-81ED-4DB2-BD59-A6C34878D82A}">
                    <a16:rowId xmlns:a16="http://schemas.microsoft.com/office/drawing/2014/main" val="2023432340"/>
                  </a:ext>
                </a:extLst>
              </a:tr>
              <a:tr h="512604">
                <a:tc>
                  <a:txBody>
                    <a:bodyPr/>
                    <a:lstStyle/>
                    <a:p>
                      <a:r>
                        <a:rPr lang="en-US" sz="2800" b="1" dirty="0"/>
                        <a:t>Teva</a:t>
                      </a:r>
                    </a:p>
                  </a:txBody>
                  <a:tcPr/>
                </a:tc>
                <a:tc>
                  <a:txBody>
                    <a:bodyPr/>
                    <a:lstStyle/>
                    <a:p>
                      <a:endParaRPr lang="en-US" sz="2800" b="1" dirty="0"/>
                    </a:p>
                  </a:txBody>
                  <a:tcPr/>
                </a:tc>
                <a:extLst>
                  <a:ext uri="{0D108BD9-81ED-4DB2-BD59-A6C34878D82A}">
                    <a16:rowId xmlns:a16="http://schemas.microsoft.com/office/drawing/2014/main" val="1515535760"/>
                  </a:ext>
                </a:extLst>
              </a:tr>
              <a:tr h="512604">
                <a:tc>
                  <a:txBody>
                    <a:bodyPr/>
                    <a:lstStyle/>
                    <a:p>
                      <a:r>
                        <a:rPr lang="en-US" sz="2800" b="1" dirty="0"/>
                        <a:t>CVS</a:t>
                      </a:r>
                    </a:p>
                  </a:txBody>
                  <a:tcPr/>
                </a:tc>
                <a:tc>
                  <a:txBody>
                    <a:bodyPr/>
                    <a:lstStyle/>
                    <a:p>
                      <a:endParaRPr lang="en-US" sz="2800" b="1" dirty="0"/>
                    </a:p>
                  </a:txBody>
                  <a:tcPr/>
                </a:tc>
                <a:extLst>
                  <a:ext uri="{0D108BD9-81ED-4DB2-BD59-A6C34878D82A}">
                    <a16:rowId xmlns:a16="http://schemas.microsoft.com/office/drawing/2014/main" val="3979409182"/>
                  </a:ext>
                </a:extLst>
              </a:tr>
              <a:tr h="512604">
                <a:tc>
                  <a:txBody>
                    <a:bodyPr/>
                    <a:lstStyle/>
                    <a:p>
                      <a:r>
                        <a:rPr lang="en-US" sz="2800" b="1" dirty="0"/>
                        <a:t>Walgreens</a:t>
                      </a:r>
                    </a:p>
                  </a:txBody>
                  <a:tcPr/>
                </a:tc>
                <a:tc>
                  <a:txBody>
                    <a:bodyPr/>
                    <a:lstStyle/>
                    <a:p>
                      <a:endParaRPr lang="en-US" sz="2800" b="1" dirty="0"/>
                    </a:p>
                  </a:txBody>
                  <a:tcPr/>
                </a:tc>
                <a:extLst>
                  <a:ext uri="{0D108BD9-81ED-4DB2-BD59-A6C34878D82A}">
                    <a16:rowId xmlns:a16="http://schemas.microsoft.com/office/drawing/2014/main" val="1682592278"/>
                  </a:ext>
                </a:extLst>
              </a:tr>
            </a:tbl>
          </a:graphicData>
        </a:graphic>
      </p:graphicFrame>
    </p:spTree>
    <p:extLst>
      <p:ext uri="{BB962C8B-B14F-4D97-AF65-F5344CB8AC3E}">
        <p14:creationId xmlns:p14="http://schemas.microsoft.com/office/powerpoint/2010/main" val="927788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A3CFCB92-5A05-4464-9C71-BE068DD25E21}"/>
              </a:ext>
            </a:extLst>
          </p:cNvPr>
          <p:cNvGraphicFramePr>
            <a:graphicFrameLocks noGrp="1"/>
          </p:cNvGraphicFramePr>
          <p:nvPr>
            <p:ph idx="1"/>
            <p:extLst>
              <p:ext uri="{D42A27DB-BD31-4B8C-83A1-F6EECF244321}">
                <p14:modId xmlns:p14="http://schemas.microsoft.com/office/powerpoint/2010/main" val="864528510"/>
              </p:ext>
            </p:extLst>
          </p:nvPr>
        </p:nvGraphicFramePr>
        <p:xfrm>
          <a:off x="838200" y="1825627"/>
          <a:ext cx="10515600" cy="4568117"/>
        </p:xfrm>
        <a:graphic>
          <a:graphicData uri="http://schemas.openxmlformats.org/drawingml/2006/table">
            <a:tbl>
              <a:tblPr firstRow="1" bandRow="1">
                <a:tableStyleId>{5C22544A-7EE6-4342-B048-85BDC9FD1C3A}</a:tableStyleId>
              </a:tblPr>
              <a:tblGrid>
                <a:gridCol w="1896122">
                  <a:extLst>
                    <a:ext uri="{9D8B030D-6E8A-4147-A177-3AD203B41FA5}">
                      <a16:colId xmlns:a16="http://schemas.microsoft.com/office/drawing/2014/main" val="1144626219"/>
                    </a:ext>
                  </a:extLst>
                </a:gridCol>
                <a:gridCol w="1609078">
                  <a:extLst>
                    <a:ext uri="{9D8B030D-6E8A-4147-A177-3AD203B41FA5}">
                      <a16:colId xmlns:a16="http://schemas.microsoft.com/office/drawing/2014/main" val="721470214"/>
                    </a:ext>
                  </a:extLst>
                </a:gridCol>
                <a:gridCol w="1752600">
                  <a:extLst>
                    <a:ext uri="{9D8B030D-6E8A-4147-A177-3AD203B41FA5}">
                      <a16:colId xmlns:a16="http://schemas.microsoft.com/office/drawing/2014/main" val="265220423"/>
                    </a:ext>
                  </a:extLst>
                </a:gridCol>
                <a:gridCol w="1752600">
                  <a:extLst>
                    <a:ext uri="{9D8B030D-6E8A-4147-A177-3AD203B41FA5}">
                      <a16:colId xmlns:a16="http://schemas.microsoft.com/office/drawing/2014/main" val="1351788993"/>
                    </a:ext>
                  </a:extLst>
                </a:gridCol>
                <a:gridCol w="1752600">
                  <a:extLst>
                    <a:ext uri="{9D8B030D-6E8A-4147-A177-3AD203B41FA5}">
                      <a16:colId xmlns:a16="http://schemas.microsoft.com/office/drawing/2014/main" val="1476622533"/>
                    </a:ext>
                  </a:extLst>
                </a:gridCol>
                <a:gridCol w="1752600">
                  <a:extLst>
                    <a:ext uri="{9D8B030D-6E8A-4147-A177-3AD203B41FA5}">
                      <a16:colId xmlns:a16="http://schemas.microsoft.com/office/drawing/2014/main" val="413382091"/>
                    </a:ext>
                  </a:extLst>
                </a:gridCol>
              </a:tblGrid>
              <a:tr h="1151326">
                <a:tc>
                  <a:txBody>
                    <a:bodyPr/>
                    <a:lstStyle/>
                    <a:p>
                      <a:r>
                        <a:rPr lang="en-US" dirty="0">
                          <a:solidFill>
                            <a:schemeClr val="bg1"/>
                          </a:solidFill>
                        </a:rPr>
                        <a:t>* Estimates</a:t>
                      </a:r>
                    </a:p>
                  </a:txBody>
                  <a:tcPr/>
                </a:tc>
                <a:tc>
                  <a:txBody>
                    <a:bodyPr/>
                    <a:lstStyle/>
                    <a:p>
                      <a:r>
                        <a:rPr lang="en-US" dirty="0">
                          <a:solidFill>
                            <a:schemeClr val="bg1"/>
                          </a:solidFill>
                        </a:rPr>
                        <a:t>Total</a:t>
                      </a:r>
                    </a:p>
                  </a:txBody>
                  <a:tcPr/>
                </a:tc>
                <a:tc>
                  <a:txBody>
                    <a:bodyPr/>
                    <a:lstStyle/>
                    <a:p>
                      <a:r>
                        <a:rPr lang="en-US" dirty="0">
                          <a:solidFill>
                            <a:schemeClr val="bg1"/>
                          </a:solidFill>
                        </a:rPr>
                        <a:t>Recovery Council (50%)</a:t>
                      </a:r>
                    </a:p>
                  </a:txBody>
                  <a:tcPr/>
                </a:tc>
                <a:tc>
                  <a:txBody>
                    <a:bodyPr/>
                    <a:lstStyle/>
                    <a:p>
                      <a:r>
                        <a:rPr lang="en-US" dirty="0">
                          <a:solidFill>
                            <a:schemeClr val="bg1"/>
                          </a:solidFill>
                        </a:rPr>
                        <a:t>Attorney General (20%)</a:t>
                      </a:r>
                    </a:p>
                  </a:txBody>
                  <a:tcPr/>
                </a:tc>
                <a:tc>
                  <a:txBody>
                    <a:bodyPr/>
                    <a:lstStyle/>
                    <a:p>
                      <a:r>
                        <a:rPr lang="en-US" dirty="0">
                          <a:solidFill>
                            <a:schemeClr val="bg1"/>
                          </a:solidFill>
                        </a:rPr>
                        <a:t>Subdivisions (30%)</a:t>
                      </a:r>
                    </a:p>
                  </a:txBody>
                  <a:tcPr/>
                </a:tc>
                <a:tc>
                  <a:txBody>
                    <a:bodyPr/>
                    <a:lstStyle/>
                    <a:p>
                      <a:r>
                        <a:rPr lang="en-US" dirty="0">
                          <a:solidFill>
                            <a:schemeClr val="bg1"/>
                          </a:solidFill>
                        </a:rPr>
                        <a:t>Attorney Fee Backstop </a:t>
                      </a:r>
                    </a:p>
                    <a:p>
                      <a:r>
                        <a:rPr lang="en-US" dirty="0">
                          <a:solidFill>
                            <a:schemeClr val="bg1"/>
                          </a:solidFill>
                        </a:rPr>
                        <a:t>(-7% from Subdivisions)</a:t>
                      </a:r>
                    </a:p>
                  </a:txBody>
                  <a:tcPr/>
                </a:tc>
                <a:extLst>
                  <a:ext uri="{0D108BD9-81ED-4DB2-BD59-A6C34878D82A}">
                    <a16:rowId xmlns:a16="http://schemas.microsoft.com/office/drawing/2014/main" val="1033727693"/>
                  </a:ext>
                </a:extLst>
              </a:tr>
              <a:tr h="482771">
                <a:tc>
                  <a:txBody>
                    <a:bodyPr/>
                    <a:lstStyle/>
                    <a:p>
                      <a:r>
                        <a:rPr lang="en-US" dirty="0"/>
                        <a:t>Distributors &amp; J&amp;J</a:t>
                      </a:r>
                    </a:p>
                  </a:txBody>
                  <a:tcPr/>
                </a:tc>
                <a:tc>
                  <a:txBody>
                    <a:bodyPr/>
                    <a:lstStyle/>
                    <a:p>
                      <a:pPr algn="ctr"/>
                      <a:r>
                        <a:rPr lang="en-US" sz="2400" b="1" dirty="0"/>
                        <a:t>$131M</a:t>
                      </a:r>
                    </a:p>
                  </a:txBody>
                  <a:tcPr/>
                </a:tc>
                <a:tc>
                  <a:txBody>
                    <a:bodyPr/>
                    <a:lstStyle/>
                    <a:p>
                      <a:pPr algn="ctr"/>
                      <a:r>
                        <a:rPr lang="en-US" sz="2400" b="1" dirty="0"/>
                        <a:t>$65.7M</a:t>
                      </a:r>
                    </a:p>
                  </a:txBody>
                  <a:tcPr/>
                </a:tc>
                <a:tc>
                  <a:txBody>
                    <a:bodyPr/>
                    <a:lstStyle/>
                    <a:p>
                      <a:pPr algn="ctr"/>
                      <a:r>
                        <a:rPr lang="en-US" sz="2400" b="1" dirty="0"/>
                        <a:t>$26.3M</a:t>
                      </a:r>
                    </a:p>
                  </a:txBody>
                  <a:tcPr/>
                </a:tc>
                <a:tc>
                  <a:txBody>
                    <a:bodyPr/>
                    <a:lstStyle/>
                    <a:p>
                      <a:pPr algn="ctr"/>
                      <a:r>
                        <a:rPr lang="en-US" sz="2400" b="1" dirty="0"/>
                        <a:t>$39.4M</a:t>
                      </a:r>
                    </a:p>
                  </a:txBody>
                  <a:tcPr/>
                </a:tc>
                <a:tc>
                  <a:txBody>
                    <a:bodyPr/>
                    <a:lstStyle/>
                    <a:p>
                      <a:pPr algn="ctr"/>
                      <a:r>
                        <a:rPr lang="en-US" sz="2400" b="1" dirty="0">
                          <a:solidFill>
                            <a:srgbClr val="FF0000"/>
                          </a:solidFill>
                        </a:rPr>
                        <a:t>($2.8M)</a:t>
                      </a:r>
                    </a:p>
                  </a:txBody>
                  <a:tcPr/>
                </a:tc>
                <a:extLst>
                  <a:ext uri="{0D108BD9-81ED-4DB2-BD59-A6C34878D82A}">
                    <a16:rowId xmlns:a16="http://schemas.microsoft.com/office/drawing/2014/main" val="1912093461"/>
                  </a:ext>
                </a:extLst>
              </a:tr>
              <a:tr h="482771">
                <a:tc>
                  <a:txBody>
                    <a:bodyPr/>
                    <a:lstStyle/>
                    <a:p>
                      <a:r>
                        <a:rPr lang="en-US" dirty="0"/>
                        <a:t>Mallinckrodt*</a:t>
                      </a:r>
                    </a:p>
                  </a:txBody>
                  <a:tcPr/>
                </a:tc>
                <a:tc>
                  <a:txBody>
                    <a:bodyPr/>
                    <a:lstStyle/>
                    <a:p>
                      <a:pPr algn="ctr"/>
                      <a:r>
                        <a:rPr lang="en-US" sz="2400" b="1" dirty="0"/>
                        <a:t>$5.8M</a:t>
                      </a:r>
                    </a:p>
                  </a:txBody>
                  <a:tcPr/>
                </a:tc>
                <a:tc>
                  <a:txBody>
                    <a:bodyPr/>
                    <a:lstStyle/>
                    <a:p>
                      <a:pPr algn="ctr"/>
                      <a:r>
                        <a:rPr lang="en-US" sz="2400" b="1" dirty="0"/>
                        <a:t>$2.9M</a:t>
                      </a:r>
                    </a:p>
                  </a:txBody>
                  <a:tcPr/>
                </a:tc>
                <a:tc>
                  <a:txBody>
                    <a:bodyPr/>
                    <a:lstStyle/>
                    <a:p>
                      <a:pPr algn="ctr"/>
                      <a:r>
                        <a:rPr lang="en-US" sz="2400" b="1" dirty="0"/>
                        <a:t>$1.2M</a:t>
                      </a:r>
                    </a:p>
                  </a:txBody>
                  <a:tcPr/>
                </a:tc>
                <a:tc>
                  <a:txBody>
                    <a:bodyPr/>
                    <a:lstStyle/>
                    <a:p>
                      <a:pPr algn="ctr"/>
                      <a:r>
                        <a:rPr lang="en-US" sz="2400" b="1" dirty="0"/>
                        <a:t>$1.7M</a:t>
                      </a:r>
                    </a:p>
                  </a:txBody>
                  <a:tcPr/>
                </a:tc>
                <a:tc>
                  <a:txBody>
                    <a:bodyPr/>
                    <a:lstStyle/>
                    <a:p>
                      <a:pPr algn="ctr"/>
                      <a:endParaRPr lang="en-US" sz="2400" b="1"/>
                    </a:p>
                  </a:txBody>
                  <a:tcPr/>
                </a:tc>
                <a:extLst>
                  <a:ext uri="{0D108BD9-81ED-4DB2-BD59-A6C34878D82A}">
                    <a16:rowId xmlns:a16="http://schemas.microsoft.com/office/drawing/2014/main" val="42897175"/>
                  </a:ext>
                </a:extLst>
              </a:tr>
              <a:tr h="482771">
                <a:tc>
                  <a:txBody>
                    <a:bodyPr/>
                    <a:lstStyle/>
                    <a:p>
                      <a:r>
                        <a:rPr lang="en-US" dirty="0"/>
                        <a:t>Walmart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t>$12M</a:t>
                      </a:r>
                    </a:p>
                  </a:txBody>
                  <a:tcPr/>
                </a:tc>
                <a:tc>
                  <a:txBody>
                    <a:bodyPr/>
                    <a:lstStyle/>
                    <a:p>
                      <a:pPr algn="ctr"/>
                      <a:endParaRPr lang="en-US" sz="2400" b="1"/>
                    </a:p>
                  </a:txBody>
                  <a:tcPr/>
                </a:tc>
                <a:tc>
                  <a:txBody>
                    <a:bodyPr/>
                    <a:lstStyle/>
                    <a:p>
                      <a:pPr algn="ctr"/>
                      <a:endParaRPr lang="en-US" sz="2400" b="1"/>
                    </a:p>
                  </a:txBody>
                  <a:tcPr/>
                </a:tc>
                <a:tc>
                  <a:txBody>
                    <a:bodyPr/>
                    <a:lstStyle/>
                    <a:p>
                      <a:pPr algn="ctr"/>
                      <a:endParaRPr lang="en-US" sz="2400" b="1"/>
                    </a:p>
                  </a:txBody>
                  <a:tcPr/>
                </a:tc>
                <a:tc>
                  <a:txBody>
                    <a:bodyPr/>
                    <a:lstStyle/>
                    <a:p>
                      <a:pPr algn="ctr"/>
                      <a:endParaRPr lang="en-US" sz="2400" b="1"/>
                    </a:p>
                  </a:txBody>
                  <a:tcPr/>
                </a:tc>
                <a:extLst>
                  <a:ext uri="{0D108BD9-81ED-4DB2-BD59-A6C34878D82A}">
                    <a16:rowId xmlns:a16="http://schemas.microsoft.com/office/drawing/2014/main" val="172906090"/>
                  </a:ext>
                </a:extLst>
              </a:tr>
              <a:tr h="482771">
                <a:tc>
                  <a:txBody>
                    <a:bodyPr/>
                    <a:lstStyle/>
                    <a:p>
                      <a:r>
                        <a:rPr lang="en-US" dirty="0"/>
                        <a:t>Purdue</a:t>
                      </a:r>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extLst>
                  <a:ext uri="{0D108BD9-81ED-4DB2-BD59-A6C34878D82A}">
                    <a16:rowId xmlns:a16="http://schemas.microsoft.com/office/drawing/2014/main" val="2692180779"/>
                  </a:ext>
                </a:extLst>
              </a:tr>
              <a:tr h="482771">
                <a:tc>
                  <a:txBody>
                    <a:bodyPr/>
                    <a:lstStyle/>
                    <a:p>
                      <a:r>
                        <a:rPr lang="en-US" dirty="0"/>
                        <a:t>Teva</a:t>
                      </a:r>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extLst>
                  <a:ext uri="{0D108BD9-81ED-4DB2-BD59-A6C34878D82A}">
                    <a16:rowId xmlns:a16="http://schemas.microsoft.com/office/drawing/2014/main" val="2852325724"/>
                  </a:ext>
                </a:extLst>
              </a:tr>
              <a:tr h="482771">
                <a:tc>
                  <a:txBody>
                    <a:bodyPr/>
                    <a:lstStyle/>
                    <a:p>
                      <a:r>
                        <a:rPr lang="en-US" dirty="0"/>
                        <a:t>CVS</a:t>
                      </a:r>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a:p>
                  </a:txBody>
                  <a:tcPr/>
                </a:tc>
                <a:extLst>
                  <a:ext uri="{0D108BD9-81ED-4DB2-BD59-A6C34878D82A}">
                    <a16:rowId xmlns:a16="http://schemas.microsoft.com/office/drawing/2014/main" val="353035758"/>
                  </a:ext>
                </a:extLst>
              </a:tr>
              <a:tr h="482771">
                <a:tc>
                  <a:txBody>
                    <a:bodyPr/>
                    <a:lstStyle/>
                    <a:p>
                      <a:r>
                        <a:rPr lang="en-US" dirty="0"/>
                        <a:t>Walgreens</a:t>
                      </a:r>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tc>
                  <a:txBody>
                    <a:bodyPr/>
                    <a:lstStyle/>
                    <a:p>
                      <a:pPr algn="ctr"/>
                      <a:endParaRPr lang="en-US" sz="2400" b="1" dirty="0"/>
                    </a:p>
                  </a:txBody>
                  <a:tcPr/>
                </a:tc>
                <a:extLst>
                  <a:ext uri="{0D108BD9-81ED-4DB2-BD59-A6C34878D82A}">
                    <a16:rowId xmlns:a16="http://schemas.microsoft.com/office/drawing/2014/main" val="3333392765"/>
                  </a:ext>
                </a:extLst>
              </a:tr>
            </a:tbl>
          </a:graphicData>
        </a:graphic>
      </p:graphicFrame>
      <p:sp>
        <p:nvSpPr>
          <p:cNvPr id="4" name="Footer Placeholder 3">
            <a:extLst>
              <a:ext uri="{FF2B5EF4-FFF2-40B4-BE49-F238E27FC236}">
                <a16:creationId xmlns:a16="http://schemas.microsoft.com/office/drawing/2014/main" id="{4A7580EA-B17A-43F0-8EEC-C1F309FBF8D4}"/>
              </a:ext>
            </a:extLst>
          </p:cNvPr>
          <p:cNvSpPr>
            <a:spLocks noGrp="1"/>
          </p:cNvSpPr>
          <p:nvPr>
            <p:ph type="ftr" sz="quarter" idx="11"/>
          </p:nvPr>
        </p:nvSpPr>
        <p:spPr/>
        <p:txBody>
          <a:bodyPr/>
          <a:lstStyle/>
          <a:p>
            <a:r>
              <a:rPr lang="en-US"/>
              <a:t>Office of the Maine Attorney General - November 22, 2022</a:t>
            </a:r>
          </a:p>
        </p:txBody>
      </p:sp>
      <p:sp>
        <p:nvSpPr>
          <p:cNvPr id="6" name="Title 1">
            <a:extLst>
              <a:ext uri="{FF2B5EF4-FFF2-40B4-BE49-F238E27FC236}">
                <a16:creationId xmlns:a16="http://schemas.microsoft.com/office/drawing/2014/main" id="{7BD60BF1-6E4F-4932-8D93-DACA48332D12}"/>
              </a:ext>
            </a:extLst>
          </p:cNvPr>
          <p:cNvSpPr>
            <a:spLocks noGrp="1"/>
          </p:cNvSpPr>
          <p:nvPr>
            <p:ph type="title"/>
          </p:nvPr>
        </p:nvSpPr>
        <p:spPr>
          <a:xfrm>
            <a:off x="838200" y="365125"/>
            <a:ext cx="10515600" cy="1325563"/>
          </a:xfrm>
        </p:spPr>
        <p:txBody>
          <a:bodyPr>
            <a:normAutofit fontScale="90000"/>
          </a:bodyPr>
          <a:lstStyle/>
          <a:p>
            <a:pPr algn="ctr"/>
            <a:r>
              <a:rPr lang="en-US" dirty="0"/>
              <a:t>Payments</a:t>
            </a:r>
            <a:br>
              <a:rPr lang="en-US" dirty="0"/>
            </a:br>
            <a:r>
              <a:rPr lang="en-US" sz="3600" dirty="0">
                <a:hlinkClick r:id="rId2"/>
              </a:rPr>
              <a:t>www.maine.gov/ag/opioids/settlement-payments</a:t>
            </a:r>
            <a:br>
              <a:rPr lang="en-US" sz="3600" dirty="0"/>
            </a:br>
            <a:r>
              <a:rPr lang="en-US" sz="2200" dirty="0"/>
              <a:t>*Estimates subject to increases or decreases</a:t>
            </a:r>
          </a:p>
        </p:txBody>
      </p:sp>
    </p:spTree>
    <p:extLst>
      <p:ext uri="{BB962C8B-B14F-4D97-AF65-F5344CB8AC3E}">
        <p14:creationId xmlns:p14="http://schemas.microsoft.com/office/powerpoint/2010/main" val="3138501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ap&#10;&#10;Description automatically generated">
            <a:extLst>
              <a:ext uri="{FF2B5EF4-FFF2-40B4-BE49-F238E27FC236}">
                <a16:creationId xmlns:a16="http://schemas.microsoft.com/office/drawing/2014/main" id="{E3139A2D-1BDC-4B71-9735-019F2E3EE1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0536" y="0"/>
            <a:ext cx="4608576" cy="6858000"/>
          </a:xfrm>
          <a:prstGeom prst="rect">
            <a:avLst/>
          </a:prstGeom>
        </p:spPr>
      </p:pic>
      <p:cxnSp>
        <p:nvCxnSpPr>
          <p:cNvPr id="7" name="Straight Connector 6">
            <a:extLst>
              <a:ext uri="{FF2B5EF4-FFF2-40B4-BE49-F238E27FC236}">
                <a16:creationId xmlns:a16="http://schemas.microsoft.com/office/drawing/2014/main" id="{79E5AF6C-1ECE-48E5-A5D1-B02EF048E142}"/>
              </a:ext>
            </a:extLst>
          </p:cNvPr>
          <p:cNvCxnSpPr>
            <a:cxnSpLocks/>
          </p:cNvCxnSpPr>
          <p:nvPr/>
        </p:nvCxnSpPr>
        <p:spPr>
          <a:xfrm flipH="1" flipV="1">
            <a:off x="3783675" y="4985850"/>
            <a:ext cx="1425429" cy="76271"/>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10" name="Straight Connector 9">
            <a:extLst>
              <a:ext uri="{FF2B5EF4-FFF2-40B4-BE49-F238E27FC236}">
                <a16:creationId xmlns:a16="http://schemas.microsoft.com/office/drawing/2014/main" id="{A5D3A9E6-711B-4C3E-9F71-54CAD1F5DCAC}"/>
              </a:ext>
            </a:extLst>
          </p:cNvPr>
          <p:cNvCxnSpPr>
            <a:cxnSpLocks/>
          </p:cNvCxnSpPr>
          <p:nvPr/>
        </p:nvCxnSpPr>
        <p:spPr>
          <a:xfrm>
            <a:off x="1476462" y="4985850"/>
            <a:ext cx="2307484" cy="5392"/>
          </a:xfrm>
          <a:prstGeom prst="straightConnector1">
            <a:avLst/>
          </a:prstGeom>
          <a:ln w="25400"/>
        </p:spPr>
        <p:style>
          <a:lnRef idx="1">
            <a:schemeClr val="accent2"/>
          </a:lnRef>
          <a:fillRef idx="0">
            <a:schemeClr val="accent2"/>
          </a:fillRef>
          <a:effectRef idx="0">
            <a:schemeClr val="accent2"/>
          </a:effectRef>
          <a:fontRef idx="minor">
            <a:schemeClr val="tx1"/>
          </a:fontRef>
        </p:style>
      </p:cxnSp>
      <p:cxnSp>
        <p:nvCxnSpPr>
          <p:cNvPr id="17" name="Straight Connector 16">
            <a:extLst>
              <a:ext uri="{FF2B5EF4-FFF2-40B4-BE49-F238E27FC236}">
                <a16:creationId xmlns:a16="http://schemas.microsoft.com/office/drawing/2014/main" id="{C9824EDE-7CCC-4F1C-A278-06A5E6DEB9EF}"/>
              </a:ext>
            </a:extLst>
          </p:cNvPr>
          <p:cNvCxnSpPr>
            <a:cxnSpLocks/>
          </p:cNvCxnSpPr>
          <p:nvPr/>
        </p:nvCxnSpPr>
        <p:spPr>
          <a:xfrm flipH="1">
            <a:off x="3808816" y="5543116"/>
            <a:ext cx="880750" cy="278964"/>
          </a:xfrm>
          <a:prstGeom prst="line">
            <a:avLst/>
          </a:prstGeom>
          <a:ln w="25400"/>
        </p:spPr>
        <p:style>
          <a:lnRef idx="1">
            <a:schemeClr val="accent6"/>
          </a:lnRef>
          <a:fillRef idx="0">
            <a:schemeClr val="accent6"/>
          </a:fillRef>
          <a:effectRef idx="0">
            <a:schemeClr val="accent6"/>
          </a:effectRef>
          <a:fontRef idx="minor">
            <a:schemeClr val="tx1"/>
          </a:fontRef>
        </p:style>
      </p:cxnSp>
      <p:cxnSp>
        <p:nvCxnSpPr>
          <p:cNvPr id="18" name="Straight Connector 17">
            <a:extLst>
              <a:ext uri="{FF2B5EF4-FFF2-40B4-BE49-F238E27FC236}">
                <a16:creationId xmlns:a16="http://schemas.microsoft.com/office/drawing/2014/main" id="{84EAAAE9-6A73-4B7D-AB25-7C988784B32E}"/>
              </a:ext>
            </a:extLst>
          </p:cNvPr>
          <p:cNvCxnSpPr>
            <a:cxnSpLocks/>
          </p:cNvCxnSpPr>
          <p:nvPr/>
        </p:nvCxnSpPr>
        <p:spPr>
          <a:xfrm flipV="1">
            <a:off x="52461" y="5843283"/>
            <a:ext cx="3781163" cy="25376"/>
          </a:xfrm>
          <a:prstGeom prst="line">
            <a:avLst/>
          </a:prstGeom>
          <a:ln w="25400"/>
        </p:spPr>
        <p:style>
          <a:lnRef idx="1">
            <a:schemeClr val="accent6"/>
          </a:lnRef>
          <a:fillRef idx="0">
            <a:schemeClr val="accent6"/>
          </a:fillRef>
          <a:effectRef idx="0">
            <a:schemeClr val="accent6"/>
          </a:effectRef>
          <a:fontRef idx="minor">
            <a:schemeClr val="tx1"/>
          </a:fontRef>
        </p:style>
      </p:cxnSp>
      <p:cxnSp>
        <p:nvCxnSpPr>
          <p:cNvPr id="21" name="Straight Connector 20">
            <a:extLst>
              <a:ext uri="{FF2B5EF4-FFF2-40B4-BE49-F238E27FC236}">
                <a16:creationId xmlns:a16="http://schemas.microsoft.com/office/drawing/2014/main" id="{BDBA87C0-D988-4AB9-A379-6D576487ED9B}"/>
              </a:ext>
            </a:extLst>
          </p:cNvPr>
          <p:cNvCxnSpPr>
            <a:cxnSpLocks/>
          </p:cNvCxnSpPr>
          <p:nvPr/>
        </p:nvCxnSpPr>
        <p:spPr>
          <a:xfrm flipH="1">
            <a:off x="29993" y="2501644"/>
            <a:ext cx="3756355" cy="0"/>
          </a:xfrm>
          <a:prstGeom prst="line">
            <a:avLst/>
          </a:prstGeom>
          <a:ln w="25400"/>
        </p:spPr>
        <p:style>
          <a:lnRef idx="1">
            <a:schemeClr val="accent6"/>
          </a:lnRef>
          <a:fillRef idx="0">
            <a:schemeClr val="accent6"/>
          </a:fillRef>
          <a:effectRef idx="0">
            <a:schemeClr val="accent6"/>
          </a:effectRef>
          <a:fontRef idx="minor">
            <a:schemeClr val="tx1"/>
          </a:fontRef>
        </p:style>
      </p:cxnSp>
      <p:cxnSp>
        <p:nvCxnSpPr>
          <p:cNvPr id="22" name="Straight Connector 21">
            <a:extLst>
              <a:ext uri="{FF2B5EF4-FFF2-40B4-BE49-F238E27FC236}">
                <a16:creationId xmlns:a16="http://schemas.microsoft.com/office/drawing/2014/main" id="{3342BD20-E703-4F33-9BAF-43B40A0AD555}"/>
              </a:ext>
            </a:extLst>
          </p:cNvPr>
          <p:cNvCxnSpPr>
            <a:cxnSpLocks/>
          </p:cNvCxnSpPr>
          <p:nvPr/>
        </p:nvCxnSpPr>
        <p:spPr>
          <a:xfrm flipH="1" flipV="1">
            <a:off x="3783675" y="2487209"/>
            <a:ext cx="1058291" cy="1431758"/>
          </a:xfrm>
          <a:prstGeom prst="line">
            <a:avLst/>
          </a:prstGeom>
          <a:ln w="25400"/>
        </p:spPr>
        <p:style>
          <a:lnRef idx="1">
            <a:schemeClr val="accent6"/>
          </a:lnRef>
          <a:fillRef idx="0">
            <a:schemeClr val="accent6"/>
          </a:fillRef>
          <a:effectRef idx="0">
            <a:schemeClr val="accent6"/>
          </a:effectRef>
          <a:fontRef idx="minor">
            <a:schemeClr val="tx1"/>
          </a:fontRef>
        </p:style>
      </p:cxnSp>
      <p:sp>
        <p:nvSpPr>
          <p:cNvPr id="26" name="TextBox 25">
            <a:extLst>
              <a:ext uri="{FF2B5EF4-FFF2-40B4-BE49-F238E27FC236}">
                <a16:creationId xmlns:a16="http://schemas.microsoft.com/office/drawing/2014/main" id="{3BD8C9BD-B4D1-4938-8577-A520CC9CFF32}"/>
              </a:ext>
            </a:extLst>
          </p:cNvPr>
          <p:cNvSpPr txBox="1"/>
          <p:nvPr/>
        </p:nvSpPr>
        <p:spPr>
          <a:xfrm>
            <a:off x="-37552" y="1988583"/>
            <a:ext cx="2289409" cy="646331"/>
          </a:xfrm>
          <a:prstGeom prst="rect">
            <a:avLst/>
          </a:prstGeom>
          <a:noFill/>
        </p:spPr>
        <p:txBody>
          <a:bodyPr wrap="none" rtlCol="0">
            <a:spAutoFit/>
          </a:bodyPr>
          <a:lstStyle/>
          <a:p>
            <a:r>
              <a:rPr lang="en-US" sz="3600" dirty="0"/>
              <a:t>$59,039.49</a:t>
            </a:r>
          </a:p>
        </p:txBody>
      </p:sp>
      <p:cxnSp>
        <p:nvCxnSpPr>
          <p:cNvPr id="32" name="Straight Connector 31">
            <a:extLst>
              <a:ext uri="{FF2B5EF4-FFF2-40B4-BE49-F238E27FC236}">
                <a16:creationId xmlns:a16="http://schemas.microsoft.com/office/drawing/2014/main" id="{26CEF92E-F98C-4E88-8678-24E1D54C1B6B}"/>
              </a:ext>
            </a:extLst>
          </p:cNvPr>
          <p:cNvCxnSpPr>
            <a:cxnSpLocks/>
          </p:cNvCxnSpPr>
          <p:nvPr/>
        </p:nvCxnSpPr>
        <p:spPr>
          <a:xfrm flipH="1" flipV="1">
            <a:off x="8905999" y="4461365"/>
            <a:ext cx="3281672" cy="28729"/>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33" name="Straight Connector 32">
            <a:extLst>
              <a:ext uri="{FF2B5EF4-FFF2-40B4-BE49-F238E27FC236}">
                <a16:creationId xmlns:a16="http://schemas.microsoft.com/office/drawing/2014/main" id="{5EE752F4-5292-4AAD-ADC0-D7FAA3293AD2}"/>
              </a:ext>
            </a:extLst>
          </p:cNvPr>
          <p:cNvCxnSpPr>
            <a:cxnSpLocks/>
          </p:cNvCxnSpPr>
          <p:nvPr/>
        </p:nvCxnSpPr>
        <p:spPr>
          <a:xfrm flipH="1">
            <a:off x="7223760" y="4461365"/>
            <a:ext cx="1682239" cy="32633"/>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39" name="Straight Connector 38">
            <a:extLst>
              <a:ext uri="{FF2B5EF4-FFF2-40B4-BE49-F238E27FC236}">
                <a16:creationId xmlns:a16="http://schemas.microsoft.com/office/drawing/2014/main" id="{C122B966-09C6-4ABF-B9F0-B193C2F592D0}"/>
              </a:ext>
            </a:extLst>
          </p:cNvPr>
          <p:cNvCxnSpPr>
            <a:cxnSpLocks/>
          </p:cNvCxnSpPr>
          <p:nvPr/>
        </p:nvCxnSpPr>
        <p:spPr>
          <a:xfrm flipH="1" flipV="1">
            <a:off x="3833624" y="3339280"/>
            <a:ext cx="1831813" cy="138555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0D31D33-D6F7-4C09-9050-77B728084B1B}"/>
              </a:ext>
            </a:extLst>
          </p:cNvPr>
          <p:cNvCxnSpPr>
            <a:cxnSpLocks/>
          </p:cNvCxnSpPr>
          <p:nvPr/>
        </p:nvCxnSpPr>
        <p:spPr>
          <a:xfrm flipH="1" flipV="1">
            <a:off x="1405512" y="3339280"/>
            <a:ext cx="2421693" cy="2746"/>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D670AF50-B677-4940-8542-C55CDF893EFB}"/>
              </a:ext>
            </a:extLst>
          </p:cNvPr>
          <p:cNvSpPr txBox="1"/>
          <p:nvPr/>
        </p:nvSpPr>
        <p:spPr>
          <a:xfrm>
            <a:off x="1350489" y="2824151"/>
            <a:ext cx="2523448" cy="646331"/>
          </a:xfrm>
          <a:prstGeom prst="rect">
            <a:avLst/>
          </a:prstGeom>
          <a:noFill/>
        </p:spPr>
        <p:txBody>
          <a:bodyPr wrap="none" rtlCol="0">
            <a:spAutoFit/>
          </a:bodyPr>
          <a:lstStyle/>
          <a:p>
            <a:r>
              <a:rPr lang="en-US" sz="3600" dirty="0"/>
              <a:t>$343,955.22</a:t>
            </a:r>
          </a:p>
        </p:txBody>
      </p:sp>
      <p:cxnSp>
        <p:nvCxnSpPr>
          <p:cNvPr id="46" name="Straight Connector 45">
            <a:extLst>
              <a:ext uri="{FF2B5EF4-FFF2-40B4-BE49-F238E27FC236}">
                <a16:creationId xmlns:a16="http://schemas.microsoft.com/office/drawing/2014/main" id="{4BAAA502-47FA-4E5A-9A1A-153F1FE6B6AF}"/>
              </a:ext>
            </a:extLst>
          </p:cNvPr>
          <p:cNvCxnSpPr>
            <a:cxnSpLocks/>
          </p:cNvCxnSpPr>
          <p:nvPr/>
        </p:nvCxnSpPr>
        <p:spPr>
          <a:xfrm flipH="1" flipV="1">
            <a:off x="5926283" y="5402661"/>
            <a:ext cx="919364" cy="691626"/>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47" name="Straight Connector 46">
            <a:extLst>
              <a:ext uri="{FF2B5EF4-FFF2-40B4-BE49-F238E27FC236}">
                <a16:creationId xmlns:a16="http://schemas.microsoft.com/office/drawing/2014/main" id="{61756211-B7EE-48A4-995C-7F2AC36A68B3}"/>
              </a:ext>
            </a:extLst>
          </p:cNvPr>
          <p:cNvCxnSpPr>
            <a:cxnSpLocks/>
          </p:cNvCxnSpPr>
          <p:nvPr/>
        </p:nvCxnSpPr>
        <p:spPr>
          <a:xfrm flipH="1">
            <a:off x="6812707" y="6099552"/>
            <a:ext cx="2495372" cy="0"/>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50" name="TextBox 49">
            <a:extLst>
              <a:ext uri="{FF2B5EF4-FFF2-40B4-BE49-F238E27FC236}">
                <a16:creationId xmlns:a16="http://schemas.microsoft.com/office/drawing/2014/main" id="{169DBCAC-F12C-4CD4-A950-7A53E7ADA3F8}"/>
              </a:ext>
            </a:extLst>
          </p:cNvPr>
          <p:cNvSpPr txBox="1"/>
          <p:nvPr/>
        </p:nvSpPr>
        <p:spPr>
          <a:xfrm>
            <a:off x="7076308" y="5577453"/>
            <a:ext cx="2289409" cy="646331"/>
          </a:xfrm>
          <a:prstGeom prst="rect">
            <a:avLst/>
          </a:prstGeom>
          <a:noFill/>
        </p:spPr>
        <p:txBody>
          <a:bodyPr wrap="none" rtlCol="0">
            <a:spAutoFit/>
          </a:bodyPr>
          <a:lstStyle/>
          <a:p>
            <a:r>
              <a:rPr lang="en-US" sz="3600" dirty="0"/>
              <a:t>$64,741.02</a:t>
            </a:r>
          </a:p>
        </p:txBody>
      </p:sp>
      <p:cxnSp>
        <p:nvCxnSpPr>
          <p:cNvPr id="53" name="Straight Connector 52">
            <a:extLst>
              <a:ext uri="{FF2B5EF4-FFF2-40B4-BE49-F238E27FC236}">
                <a16:creationId xmlns:a16="http://schemas.microsoft.com/office/drawing/2014/main" id="{2129CE90-24EA-4944-B70C-4D88EA0F9F69}"/>
              </a:ext>
            </a:extLst>
          </p:cNvPr>
          <p:cNvCxnSpPr>
            <a:cxnSpLocks/>
          </p:cNvCxnSpPr>
          <p:nvPr/>
        </p:nvCxnSpPr>
        <p:spPr>
          <a:xfrm flipH="1" flipV="1">
            <a:off x="3625496" y="4154926"/>
            <a:ext cx="1064070" cy="685376"/>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cxnSp>
        <p:nvCxnSpPr>
          <p:cNvPr id="60" name="Straight Connector 59">
            <a:extLst>
              <a:ext uri="{FF2B5EF4-FFF2-40B4-BE49-F238E27FC236}">
                <a16:creationId xmlns:a16="http://schemas.microsoft.com/office/drawing/2014/main" id="{F4722ACF-7780-44A4-A1F5-42699710DA54}"/>
              </a:ext>
            </a:extLst>
          </p:cNvPr>
          <p:cNvCxnSpPr>
            <a:cxnSpLocks/>
          </p:cNvCxnSpPr>
          <p:nvPr/>
        </p:nvCxnSpPr>
        <p:spPr>
          <a:xfrm flipH="1">
            <a:off x="29993" y="4153476"/>
            <a:ext cx="3597487" cy="0"/>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sp>
        <p:nvSpPr>
          <p:cNvPr id="64" name="TextBox 63">
            <a:extLst>
              <a:ext uri="{FF2B5EF4-FFF2-40B4-BE49-F238E27FC236}">
                <a16:creationId xmlns:a16="http://schemas.microsoft.com/office/drawing/2014/main" id="{39E6FF0F-93B8-4CE1-ADA1-C96A2FE23A09}"/>
              </a:ext>
            </a:extLst>
          </p:cNvPr>
          <p:cNvSpPr txBox="1"/>
          <p:nvPr/>
        </p:nvSpPr>
        <p:spPr>
          <a:xfrm>
            <a:off x="-37552" y="3641272"/>
            <a:ext cx="2523448" cy="646331"/>
          </a:xfrm>
          <a:prstGeom prst="rect">
            <a:avLst/>
          </a:prstGeom>
          <a:noFill/>
        </p:spPr>
        <p:txBody>
          <a:bodyPr wrap="none" rtlCol="0">
            <a:spAutoFit/>
          </a:bodyPr>
          <a:lstStyle/>
          <a:p>
            <a:r>
              <a:rPr lang="en-US" sz="3600" dirty="0"/>
              <a:t>$115,142.43</a:t>
            </a:r>
          </a:p>
        </p:txBody>
      </p:sp>
      <p:cxnSp>
        <p:nvCxnSpPr>
          <p:cNvPr id="65" name="Straight Connector 64">
            <a:extLst>
              <a:ext uri="{FF2B5EF4-FFF2-40B4-BE49-F238E27FC236}">
                <a16:creationId xmlns:a16="http://schemas.microsoft.com/office/drawing/2014/main" id="{1AB09C19-C181-4B44-ACED-704CF885053B}"/>
              </a:ext>
            </a:extLst>
          </p:cNvPr>
          <p:cNvCxnSpPr>
            <a:cxnSpLocks/>
          </p:cNvCxnSpPr>
          <p:nvPr/>
        </p:nvCxnSpPr>
        <p:spPr>
          <a:xfrm flipH="1" flipV="1">
            <a:off x="8919411" y="3368842"/>
            <a:ext cx="3272589" cy="5295"/>
          </a:xfrm>
          <a:prstGeom prst="line">
            <a:avLst/>
          </a:prstGeom>
          <a:ln w="25400"/>
        </p:spPr>
        <p:style>
          <a:lnRef idx="1">
            <a:schemeClr val="accent6"/>
          </a:lnRef>
          <a:fillRef idx="0">
            <a:schemeClr val="accent6"/>
          </a:fillRef>
          <a:effectRef idx="0">
            <a:schemeClr val="accent6"/>
          </a:effectRef>
          <a:fontRef idx="minor">
            <a:schemeClr val="tx1"/>
          </a:fontRef>
        </p:style>
      </p:cxnSp>
      <p:cxnSp>
        <p:nvCxnSpPr>
          <p:cNvPr id="66" name="Straight Connector 65">
            <a:extLst>
              <a:ext uri="{FF2B5EF4-FFF2-40B4-BE49-F238E27FC236}">
                <a16:creationId xmlns:a16="http://schemas.microsoft.com/office/drawing/2014/main" id="{05717777-C74F-4F34-9D38-6D2E25E2F53A}"/>
              </a:ext>
            </a:extLst>
          </p:cNvPr>
          <p:cNvCxnSpPr>
            <a:cxnSpLocks/>
          </p:cNvCxnSpPr>
          <p:nvPr/>
        </p:nvCxnSpPr>
        <p:spPr>
          <a:xfrm flipH="1" flipV="1">
            <a:off x="7430220" y="3273272"/>
            <a:ext cx="1489191" cy="92556"/>
          </a:xfrm>
          <a:prstGeom prst="line">
            <a:avLst/>
          </a:prstGeom>
          <a:ln w="25400"/>
        </p:spPr>
        <p:style>
          <a:lnRef idx="1">
            <a:schemeClr val="accent6"/>
          </a:lnRef>
          <a:fillRef idx="0">
            <a:schemeClr val="accent6"/>
          </a:fillRef>
          <a:effectRef idx="0">
            <a:schemeClr val="accent6"/>
          </a:effectRef>
          <a:fontRef idx="minor">
            <a:schemeClr val="tx1"/>
          </a:fontRef>
        </p:style>
      </p:cxnSp>
      <p:sp>
        <p:nvSpPr>
          <p:cNvPr id="69" name="TextBox 68">
            <a:extLst>
              <a:ext uri="{FF2B5EF4-FFF2-40B4-BE49-F238E27FC236}">
                <a16:creationId xmlns:a16="http://schemas.microsoft.com/office/drawing/2014/main" id="{4EE1FCF1-564F-4E7F-9166-8A47217975F6}"/>
              </a:ext>
            </a:extLst>
          </p:cNvPr>
          <p:cNvSpPr txBox="1"/>
          <p:nvPr/>
        </p:nvSpPr>
        <p:spPr>
          <a:xfrm>
            <a:off x="8575065" y="3402304"/>
            <a:ext cx="2523448" cy="1138773"/>
          </a:xfrm>
          <a:prstGeom prst="rect">
            <a:avLst/>
          </a:prstGeom>
          <a:noFill/>
        </p:spPr>
        <p:txBody>
          <a:bodyPr wrap="none" rtlCol="0">
            <a:spAutoFit/>
          </a:bodyPr>
          <a:lstStyle/>
          <a:p>
            <a:r>
              <a:rPr lang="en-US" sz="3600" dirty="0">
                <a:latin typeface="Calibri" panose="020F0502020204030204" pitchFamily="34" charset="0"/>
                <a:cs typeface="Calibri" panose="020F0502020204030204" pitchFamily="34" charset="0"/>
              </a:rPr>
              <a:t>$105,899.77</a:t>
            </a:r>
          </a:p>
          <a:p>
            <a:endParaRPr lang="en-US" sz="3200" dirty="0">
              <a:latin typeface="Calibri" panose="020F0502020204030204" pitchFamily="34" charset="0"/>
              <a:cs typeface="Calibri" panose="020F0502020204030204" pitchFamily="34" charset="0"/>
            </a:endParaRPr>
          </a:p>
        </p:txBody>
      </p:sp>
      <p:cxnSp>
        <p:nvCxnSpPr>
          <p:cNvPr id="70" name="Straight Connector 69">
            <a:extLst>
              <a:ext uri="{FF2B5EF4-FFF2-40B4-BE49-F238E27FC236}">
                <a16:creationId xmlns:a16="http://schemas.microsoft.com/office/drawing/2014/main" id="{A8E7C53C-C87F-4654-AE9C-D6670FE99E44}"/>
              </a:ext>
            </a:extLst>
          </p:cNvPr>
          <p:cNvCxnSpPr>
            <a:cxnSpLocks/>
          </p:cNvCxnSpPr>
          <p:nvPr/>
        </p:nvCxnSpPr>
        <p:spPr>
          <a:xfrm flipH="1">
            <a:off x="62280" y="827677"/>
            <a:ext cx="362510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3D31579-D420-4FB4-9228-FCA87C7AEADC}"/>
              </a:ext>
            </a:extLst>
          </p:cNvPr>
          <p:cNvCxnSpPr>
            <a:cxnSpLocks/>
          </p:cNvCxnSpPr>
          <p:nvPr/>
        </p:nvCxnSpPr>
        <p:spPr>
          <a:xfrm flipH="1" flipV="1">
            <a:off x="3687384" y="834054"/>
            <a:ext cx="2212599" cy="143834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8B507692-E844-43CD-A967-5C6CA57E893A}"/>
              </a:ext>
            </a:extLst>
          </p:cNvPr>
          <p:cNvSpPr txBox="1"/>
          <p:nvPr/>
        </p:nvSpPr>
        <p:spPr>
          <a:xfrm>
            <a:off x="-1154" y="312068"/>
            <a:ext cx="2289409" cy="646331"/>
          </a:xfrm>
          <a:prstGeom prst="rect">
            <a:avLst/>
          </a:prstGeom>
          <a:noFill/>
        </p:spPr>
        <p:txBody>
          <a:bodyPr wrap="none" rtlCol="0">
            <a:spAutoFit/>
          </a:bodyPr>
          <a:lstStyle/>
          <a:p>
            <a:r>
              <a:rPr lang="en-US" sz="3600" dirty="0"/>
              <a:t>$38,209.28</a:t>
            </a:r>
          </a:p>
        </p:txBody>
      </p:sp>
      <p:cxnSp>
        <p:nvCxnSpPr>
          <p:cNvPr id="80" name="Straight Connector 79">
            <a:extLst>
              <a:ext uri="{FF2B5EF4-FFF2-40B4-BE49-F238E27FC236}">
                <a16:creationId xmlns:a16="http://schemas.microsoft.com/office/drawing/2014/main" id="{4FD4940D-CFD0-4E83-BF5E-97C8C3C9310B}"/>
              </a:ext>
            </a:extLst>
          </p:cNvPr>
          <p:cNvCxnSpPr>
            <a:cxnSpLocks/>
          </p:cNvCxnSpPr>
          <p:nvPr/>
        </p:nvCxnSpPr>
        <p:spPr>
          <a:xfrm flipH="1">
            <a:off x="1476462" y="1637392"/>
            <a:ext cx="2332354" cy="2260"/>
          </a:xfrm>
          <a:prstGeom prst="line">
            <a:avLst/>
          </a:prstGeom>
          <a:ln w="25400"/>
        </p:spPr>
        <p:style>
          <a:lnRef idx="1">
            <a:schemeClr val="accent2"/>
          </a:lnRef>
          <a:fillRef idx="0">
            <a:schemeClr val="accent2"/>
          </a:fillRef>
          <a:effectRef idx="0">
            <a:schemeClr val="accent2"/>
          </a:effectRef>
          <a:fontRef idx="minor">
            <a:schemeClr val="tx1"/>
          </a:fontRef>
        </p:style>
      </p:cxnSp>
      <p:cxnSp>
        <p:nvCxnSpPr>
          <p:cNvPr id="81" name="Straight Connector 80">
            <a:extLst>
              <a:ext uri="{FF2B5EF4-FFF2-40B4-BE49-F238E27FC236}">
                <a16:creationId xmlns:a16="http://schemas.microsoft.com/office/drawing/2014/main" id="{6983326F-E07F-439C-8B41-3A8610E86A1C}"/>
              </a:ext>
            </a:extLst>
          </p:cNvPr>
          <p:cNvCxnSpPr>
            <a:cxnSpLocks/>
          </p:cNvCxnSpPr>
          <p:nvPr/>
        </p:nvCxnSpPr>
        <p:spPr>
          <a:xfrm flipH="1" flipV="1">
            <a:off x="3783675" y="1639652"/>
            <a:ext cx="1569060" cy="1296512"/>
          </a:xfrm>
          <a:prstGeom prst="line">
            <a:avLst/>
          </a:prstGeom>
          <a:ln w="25400"/>
        </p:spPr>
        <p:style>
          <a:lnRef idx="1">
            <a:schemeClr val="accent2"/>
          </a:lnRef>
          <a:fillRef idx="0">
            <a:schemeClr val="accent2"/>
          </a:fillRef>
          <a:effectRef idx="0">
            <a:schemeClr val="accent2"/>
          </a:effectRef>
          <a:fontRef idx="minor">
            <a:schemeClr val="tx1"/>
          </a:fontRef>
        </p:style>
      </p:cxnSp>
      <p:sp>
        <p:nvSpPr>
          <p:cNvPr id="84" name="TextBox 83">
            <a:extLst>
              <a:ext uri="{FF2B5EF4-FFF2-40B4-BE49-F238E27FC236}">
                <a16:creationId xmlns:a16="http://schemas.microsoft.com/office/drawing/2014/main" id="{9EEAC7AC-7D31-491E-8B70-68ADA5A46121}"/>
              </a:ext>
            </a:extLst>
          </p:cNvPr>
          <p:cNvSpPr txBox="1"/>
          <p:nvPr/>
        </p:nvSpPr>
        <p:spPr>
          <a:xfrm>
            <a:off x="1405512" y="1113005"/>
            <a:ext cx="2523448" cy="646331"/>
          </a:xfrm>
          <a:prstGeom prst="rect">
            <a:avLst/>
          </a:prstGeom>
          <a:noFill/>
        </p:spPr>
        <p:txBody>
          <a:bodyPr wrap="none" rtlCol="0">
            <a:spAutoFit/>
          </a:bodyPr>
          <a:lstStyle/>
          <a:p>
            <a:r>
              <a:rPr lang="en-US" sz="3600" dirty="0"/>
              <a:t>$110,719.25</a:t>
            </a:r>
          </a:p>
        </p:txBody>
      </p:sp>
      <p:sp>
        <p:nvSpPr>
          <p:cNvPr id="105" name="TextBox 104">
            <a:extLst>
              <a:ext uri="{FF2B5EF4-FFF2-40B4-BE49-F238E27FC236}">
                <a16:creationId xmlns:a16="http://schemas.microsoft.com/office/drawing/2014/main" id="{DB3ADC84-8C99-489D-9806-A9D2571C67CB}"/>
              </a:ext>
            </a:extLst>
          </p:cNvPr>
          <p:cNvSpPr txBox="1"/>
          <p:nvPr/>
        </p:nvSpPr>
        <p:spPr>
          <a:xfrm>
            <a:off x="1394216" y="4475983"/>
            <a:ext cx="2523448" cy="1200329"/>
          </a:xfrm>
          <a:prstGeom prst="rect">
            <a:avLst/>
          </a:prstGeom>
          <a:noFill/>
        </p:spPr>
        <p:txBody>
          <a:bodyPr wrap="none" rtlCol="0">
            <a:spAutoFit/>
          </a:bodyPr>
          <a:lstStyle/>
          <a:p>
            <a:r>
              <a:rPr lang="en-US" sz="3600" dirty="0"/>
              <a:t>$259,104.70</a:t>
            </a:r>
          </a:p>
          <a:p>
            <a:endParaRPr lang="en-US" sz="3600" dirty="0"/>
          </a:p>
        </p:txBody>
      </p:sp>
      <p:sp>
        <p:nvSpPr>
          <p:cNvPr id="110" name="TextBox 109">
            <a:extLst>
              <a:ext uri="{FF2B5EF4-FFF2-40B4-BE49-F238E27FC236}">
                <a16:creationId xmlns:a16="http://schemas.microsoft.com/office/drawing/2014/main" id="{37ECB59B-DC86-40C7-8AE8-889911B382FA}"/>
              </a:ext>
            </a:extLst>
          </p:cNvPr>
          <p:cNvSpPr txBox="1"/>
          <p:nvPr/>
        </p:nvSpPr>
        <p:spPr>
          <a:xfrm>
            <a:off x="-49178" y="5328466"/>
            <a:ext cx="2523448" cy="923330"/>
          </a:xfrm>
          <a:prstGeom prst="rect">
            <a:avLst/>
          </a:prstGeom>
          <a:noFill/>
        </p:spPr>
        <p:txBody>
          <a:bodyPr wrap="none" rtlCol="0">
            <a:spAutoFit/>
          </a:bodyPr>
          <a:lstStyle/>
          <a:p>
            <a:r>
              <a:rPr lang="en-US" sz="3600" dirty="0"/>
              <a:t>$625,043.52</a:t>
            </a:r>
          </a:p>
          <a:p>
            <a:endParaRPr lang="en-US" dirty="0"/>
          </a:p>
        </p:txBody>
      </p:sp>
      <p:cxnSp>
        <p:nvCxnSpPr>
          <p:cNvPr id="115" name="Straight Connector 114">
            <a:extLst>
              <a:ext uri="{FF2B5EF4-FFF2-40B4-BE49-F238E27FC236}">
                <a16:creationId xmlns:a16="http://schemas.microsoft.com/office/drawing/2014/main" id="{37CC7B7F-F86C-4384-B586-D83395AE1311}"/>
              </a:ext>
            </a:extLst>
          </p:cNvPr>
          <p:cNvCxnSpPr>
            <a:cxnSpLocks/>
          </p:cNvCxnSpPr>
          <p:nvPr/>
        </p:nvCxnSpPr>
        <p:spPr>
          <a:xfrm flipH="1">
            <a:off x="6804683" y="6616386"/>
            <a:ext cx="5382988" cy="5099"/>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cxnSp>
        <p:nvCxnSpPr>
          <p:cNvPr id="116" name="Straight Connector 115">
            <a:extLst>
              <a:ext uri="{FF2B5EF4-FFF2-40B4-BE49-F238E27FC236}">
                <a16:creationId xmlns:a16="http://schemas.microsoft.com/office/drawing/2014/main" id="{8D4A1887-AA3A-4CB6-B023-FE02866390DF}"/>
              </a:ext>
            </a:extLst>
          </p:cNvPr>
          <p:cNvCxnSpPr>
            <a:cxnSpLocks/>
          </p:cNvCxnSpPr>
          <p:nvPr/>
        </p:nvCxnSpPr>
        <p:spPr>
          <a:xfrm flipH="1" flipV="1">
            <a:off x="5694209" y="5677937"/>
            <a:ext cx="1136647" cy="943548"/>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sp>
        <p:nvSpPr>
          <p:cNvPr id="120" name="TextBox 119">
            <a:extLst>
              <a:ext uri="{FF2B5EF4-FFF2-40B4-BE49-F238E27FC236}">
                <a16:creationId xmlns:a16="http://schemas.microsoft.com/office/drawing/2014/main" id="{3C214064-128E-4034-83CB-8E952BD6DCCD}"/>
              </a:ext>
            </a:extLst>
          </p:cNvPr>
          <p:cNvSpPr txBox="1"/>
          <p:nvPr/>
        </p:nvSpPr>
        <p:spPr>
          <a:xfrm>
            <a:off x="9981317" y="6113047"/>
            <a:ext cx="2289409" cy="646331"/>
          </a:xfrm>
          <a:prstGeom prst="rect">
            <a:avLst/>
          </a:prstGeom>
          <a:noFill/>
        </p:spPr>
        <p:txBody>
          <a:bodyPr wrap="none" rtlCol="0">
            <a:spAutoFit/>
          </a:bodyPr>
          <a:lstStyle/>
          <a:p>
            <a:r>
              <a:rPr lang="en-US" sz="3600" dirty="0"/>
              <a:t>$59,011.27</a:t>
            </a:r>
          </a:p>
        </p:txBody>
      </p:sp>
      <p:cxnSp>
        <p:nvCxnSpPr>
          <p:cNvPr id="126" name="Straight Connector 125">
            <a:extLst>
              <a:ext uri="{FF2B5EF4-FFF2-40B4-BE49-F238E27FC236}">
                <a16:creationId xmlns:a16="http://schemas.microsoft.com/office/drawing/2014/main" id="{E3746377-4194-441F-B2DE-FA7415C900D1}"/>
              </a:ext>
            </a:extLst>
          </p:cNvPr>
          <p:cNvCxnSpPr>
            <a:cxnSpLocks/>
          </p:cNvCxnSpPr>
          <p:nvPr/>
        </p:nvCxnSpPr>
        <p:spPr>
          <a:xfrm flipH="1" flipV="1">
            <a:off x="6832513" y="5542332"/>
            <a:ext cx="5372915" cy="1137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A8799B57-1284-45F1-8E03-39AF0888A2E4}"/>
              </a:ext>
            </a:extLst>
          </p:cNvPr>
          <p:cNvCxnSpPr>
            <a:cxnSpLocks/>
          </p:cNvCxnSpPr>
          <p:nvPr/>
        </p:nvCxnSpPr>
        <p:spPr>
          <a:xfrm flipH="1" flipV="1">
            <a:off x="6288038" y="5139832"/>
            <a:ext cx="546666" cy="40328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34574D7D-8591-407A-A32C-F141FFBF4FAE}"/>
              </a:ext>
            </a:extLst>
          </p:cNvPr>
          <p:cNvSpPr txBox="1"/>
          <p:nvPr/>
        </p:nvSpPr>
        <p:spPr>
          <a:xfrm>
            <a:off x="9902591" y="5043603"/>
            <a:ext cx="2289409" cy="646331"/>
          </a:xfrm>
          <a:prstGeom prst="rect">
            <a:avLst/>
          </a:prstGeom>
          <a:noFill/>
        </p:spPr>
        <p:txBody>
          <a:bodyPr wrap="none" rtlCol="0">
            <a:spAutoFit/>
          </a:bodyPr>
          <a:lstStyle/>
          <a:p>
            <a:r>
              <a:rPr lang="en-US" sz="3600" dirty="0"/>
              <a:t>$43,235.90</a:t>
            </a:r>
          </a:p>
        </p:txBody>
      </p:sp>
      <p:cxnSp>
        <p:nvCxnSpPr>
          <p:cNvPr id="132" name="Straight Connector 131">
            <a:extLst>
              <a:ext uri="{FF2B5EF4-FFF2-40B4-BE49-F238E27FC236}">
                <a16:creationId xmlns:a16="http://schemas.microsoft.com/office/drawing/2014/main" id="{CE009C4A-30E1-419B-90DC-3628FD7C0EDE}"/>
              </a:ext>
            </a:extLst>
          </p:cNvPr>
          <p:cNvCxnSpPr>
            <a:cxnSpLocks/>
          </p:cNvCxnSpPr>
          <p:nvPr/>
        </p:nvCxnSpPr>
        <p:spPr>
          <a:xfrm flipH="1">
            <a:off x="10015617" y="3918967"/>
            <a:ext cx="948872" cy="899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865DD171-6594-435E-B3D6-18E07DDE642F}"/>
              </a:ext>
            </a:extLst>
          </p:cNvPr>
          <p:cNvCxnSpPr>
            <a:cxnSpLocks/>
          </p:cNvCxnSpPr>
          <p:nvPr/>
        </p:nvCxnSpPr>
        <p:spPr>
          <a:xfrm flipH="1">
            <a:off x="8074525" y="3927961"/>
            <a:ext cx="193690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6D4A9CA4-9330-4BAD-BBA8-4A37176319AD}"/>
              </a:ext>
            </a:extLst>
          </p:cNvPr>
          <p:cNvCxnSpPr>
            <a:cxnSpLocks/>
          </p:cNvCxnSpPr>
          <p:nvPr/>
        </p:nvCxnSpPr>
        <p:spPr>
          <a:xfrm flipV="1">
            <a:off x="9042977" y="5035475"/>
            <a:ext cx="1809359" cy="7713"/>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cxnSp>
        <p:nvCxnSpPr>
          <p:cNvPr id="135" name="Straight Connector 134">
            <a:extLst>
              <a:ext uri="{FF2B5EF4-FFF2-40B4-BE49-F238E27FC236}">
                <a16:creationId xmlns:a16="http://schemas.microsoft.com/office/drawing/2014/main" id="{DCA52C48-6F20-4A98-8EAF-75A76C2CB125}"/>
              </a:ext>
            </a:extLst>
          </p:cNvPr>
          <p:cNvCxnSpPr>
            <a:cxnSpLocks/>
          </p:cNvCxnSpPr>
          <p:nvPr/>
        </p:nvCxnSpPr>
        <p:spPr>
          <a:xfrm flipH="1" flipV="1">
            <a:off x="6321565" y="4668978"/>
            <a:ext cx="2730975" cy="362337"/>
          </a:xfrm>
          <a:prstGeom prst="line">
            <a:avLst/>
          </a:prstGeom>
          <a:ln w="25400">
            <a:solidFill>
              <a:schemeClr val="accent4"/>
            </a:solidFill>
          </a:ln>
        </p:spPr>
        <p:style>
          <a:lnRef idx="1">
            <a:schemeClr val="accent4"/>
          </a:lnRef>
          <a:fillRef idx="0">
            <a:schemeClr val="accent4"/>
          </a:fillRef>
          <a:effectRef idx="0">
            <a:schemeClr val="accent4"/>
          </a:effectRef>
          <a:fontRef idx="minor">
            <a:schemeClr val="tx1"/>
          </a:fontRef>
        </p:style>
      </p:cxnSp>
      <p:sp>
        <p:nvSpPr>
          <p:cNvPr id="147" name="TextBox 146">
            <a:extLst>
              <a:ext uri="{FF2B5EF4-FFF2-40B4-BE49-F238E27FC236}">
                <a16:creationId xmlns:a16="http://schemas.microsoft.com/office/drawing/2014/main" id="{F34324F7-BA87-4B38-9ED0-B775BE3D54B1}"/>
              </a:ext>
            </a:extLst>
          </p:cNvPr>
          <p:cNvSpPr txBox="1"/>
          <p:nvPr/>
        </p:nvSpPr>
        <p:spPr>
          <a:xfrm>
            <a:off x="8901659" y="4529488"/>
            <a:ext cx="2055371" cy="646331"/>
          </a:xfrm>
          <a:prstGeom prst="rect">
            <a:avLst/>
          </a:prstGeom>
          <a:noFill/>
        </p:spPr>
        <p:txBody>
          <a:bodyPr wrap="none" rtlCol="0">
            <a:spAutoFit/>
          </a:bodyPr>
          <a:lstStyle/>
          <a:p>
            <a:r>
              <a:rPr lang="en-US" sz="3600" dirty="0"/>
              <a:t>74,029.80</a:t>
            </a:r>
          </a:p>
        </p:txBody>
      </p:sp>
      <p:sp>
        <p:nvSpPr>
          <p:cNvPr id="152" name="TextBox 151">
            <a:extLst>
              <a:ext uri="{FF2B5EF4-FFF2-40B4-BE49-F238E27FC236}">
                <a16:creationId xmlns:a16="http://schemas.microsoft.com/office/drawing/2014/main" id="{C8906FA8-C907-4931-8EEC-39FB10C2C87C}"/>
              </a:ext>
            </a:extLst>
          </p:cNvPr>
          <p:cNvSpPr txBox="1"/>
          <p:nvPr/>
        </p:nvSpPr>
        <p:spPr>
          <a:xfrm flipH="1">
            <a:off x="9761793" y="2857312"/>
            <a:ext cx="2709008" cy="1138773"/>
          </a:xfrm>
          <a:prstGeom prst="rect">
            <a:avLst/>
          </a:prstGeom>
          <a:noFill/>
        </p:spPr>
        <p:txBody>
          <a:bodyPr wrap="square" rtlCol="0">
            <a:spAutoFit/>
          </a:bodyPr>
          <a:lstStyle/>
          <a:p>
            <a:r>
              <a:rPr lang="en-US" sz="3600" dirty="0"/>
              <a:t>$365,114.01</a:t>
            </a:r>
          </a:p>
          <a:p>
            <a:endParaRPr lang="en-US" sz="3200" dirty="0"/>
          </a:p>
        </p:txBody>
      </p:sp>
      <p:cxnSp>
        <p:nvCxnSpPr>
          <p:cNvPr id="156" name="Straight Connector 155">
            <a:extLst>
              <a:ext uri="{FF2B5EF4-FFF2-40B4-BE49-F238E27FC236}">
                <a16:creationId xmlns:a16="http://schemas.microsoft.com/office/drawing/2014/main" id="{60199A7B-A581-4208-B12A-66D692B61C4D}"/>
              </a:ext>
            </a:extLst>
          </p:cNvPr>
          <p:cNvCxnSpPr>
            <a:cxnSpLocks/>
          </p:cNvCxnSpPr>
          <p:nvPr/>
        </p:nvCxnSpPr>
        <p:spPr>
          <a:xfrm flipH="1">
            <a:off x="1476462" y="6626750"/>
            <a:ext cx="2307213" cy="1605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602FF2DF-0D9E-4536-A1A5-41BEB72D32E1}"/>
              </a:ext>
            </a:extLst>
          </p:cNvPr>
          <p:cNvCxnSpPr>
            <a:cxnSpLocks/>
          </p:cNvCxnSpPr>
          <p:nvPr/>
        </p:nvCxnSpPr>
        <p:spPr>
          <a:xfrm flipH="1">
            <a:off x="3783675" y="6130808"/>
            <a:ext cx="709466" cy="49594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D33DF4B9-01D2-40A9-A6FD-47851B575B10}"/>
              </a:ext>
            </a:extLst>
          </p:cNvPr>
          <p:cNvSpPr txBox="1"/>
          <p:nvPr/>
        </p:nvSpPr>
        <p:spPr>
          <a:xfrm>
            <a:off x="1373660" y="6114753"/>
            <a:ext cx="2523448" cy="646331"/>
          </a:xfrm>
          <a:prstGeom prst="rect">
            <a:avLst/>
          </a:prstGeom>
          <a:noFill/>
        </p:spPr>
        <p:txBody>
          <a:bodyPr wrap="none" rtlCol="0">
            <a:spAutoFit/>
          </a:bodyPr>
          <a:lstStyle/>
          <a:p>
            <a:r>
              <a:rPr lang="en-US" sz="3600" dirty="0"/>
              <a:t>$456,179.05</a:t>
            </a:r>
          </a:p>
        </p:txBody>
      </p:sp>
      <p:sp>
        <p:nvSpPr>
          <p:cNvPr id="49" name="Oval 48">
            <a:extLst>
              <a:ext uri="{FF2B5EF4-FFF2-40B4-BE49-F238E27FC236}">
                <a16:creationId xmlns:a16="http://schemas.microsoft.com/office/drawing/2014/main" id="{663F384D-BF1D-4CA7-B699-6139EB36010D}"/>
              </a:ext>
            </a:extLst>
          </p:cNvPr>
          <p:cNvSpPr/>
          <p:nvPr/>
        </p:nvSpPr>
        <p:spPr>
          <a:xfrm>
            <a:off x="6751612" y="4194624"/>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a:extLst>
              <a:ext uri="{FF2B5EF4-FFF2-40B4-BE49-F238E27FC236}">
                <a16:creationId xmlns:a16="http://schemas.microsoft.com/office/drawing/2014/main" id="{FCD2258B-AA5B-455B-9247-10DE95452A1D}"/>
              </a:ext>
            </a:extLst>
          </p:cNvPr>
          <p:cNvSpPr/>
          <p:nvPr/>
        </p:nvSpPr>
        <p:spPr>
          <a:xfrm>
            <a:off x="6836702" y="4128100"/>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03D92D7F-668E-4426-85DE-04FDB13EC92D}"/>
              </a:ext>
            </a:extLst>
          </p:cNvPr>
          <p:cNvSpPr/>
          <p:nvPr/>
        </p:nvSpPr>
        <p:spPr>
          <a:xfrm>
            <a:off x="5021375" y="6023424"/>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8588A7A9-A9C0-4227-97F7-FCAD8F4615C4}"/>
              </a:ext>
            </a:extLst>
          </p:cNvPr>
          <p:cNvSpPr/>
          <p:nvPr/>
        </p:nvSpPr>
        <p:spPr>
          <a:xfrm>
            <a:off x="5017862" y="5914192"/>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A54E8F71-D0FD-4EC3-A013-FD25DD805D70}"/>
              </a:ext>
            </a:extLst>
          </p:cNvPr>
          <p:cNvSpPr/>
          <p:nvPr/>
        </p:nvSpPr>
        <p:spPr>
          <a:xfrm>
            <a:off x="4763135" y="5764755"/>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7819C7DE-14B6-40C0-BCE5-141C6842B7A0}"/>
              </a:ext>
            </a:extLst>
          </p:cNvPr>
          <p:cNvSpPr/>
          <p:nvPr/>
        </p:nvSpPr>
        <p:spPr>
          <a:xfrm>
            <a:off x="4893921" y="5817907"/>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7B64D902-AD6C-4798-B604-3849D23217C2}"/>
              </a:ext>
            </a:extLst>
          </p:cNvPr>
          <p:cNvSpPr/>
          <p:nvPr/>
        </p:nvSpPr>
        <p:spPr>
          <a:xfrm>
            <a:off x="5028260" y="5781784"/>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B2A72AB0-F2A5-4404-B4ED-6F0275A99107}"/>
              </a:ext>
            </a:extLst>
          </p:cNvPr>
          <p:cNvSpPr/>
          <p:nvPr/>
        </p:nvSpPr>
        <p:spPr>
          <a:xfrm>
            <a:off x="5082470" y="5847988"/>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35F60823-98FA-4302-8C48-AB940C5AAEA4}"/>
              </a:ext>
            </a:extLst>
          </p:cNvPr>
          <p:cNvSpPr/>
          <p:nvPr/>
        </p:nvSpPr>
        <p:spPr>
          <a:xfrm>
            <a:off x="5104147" y="5782834"/>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745C709-3E3C-44C2-B37B-61B63995DA44}"/>
              </a:ext>
            </a:extLst>
          </p:cNvPr>
          <p:cNvSpPr/>
          <p:nvPr/>
        </p:nvSpPr>
        <p:spPr>
          <a:xfrm>
            <a:off x="5114387" y="5912845"/>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5725B61D-D74E-42BF-8E7E-C96C6BF818B5}"/>
              </a:ext>
            </a:extLst>
          </p:cNvPr>
          <p:cNvSpPr/>
          <p:nvPr/>
        </p:nvSpPr>
        <p:spPr>
          <a:xfrm>
            <a:off x="4660859" y="6647996"/>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highlight>
                <a:srgbClr val="000000"/>
              </a:highlight>
            </a:endParaRPr>
          </a:p>
        </p:txBody>
      </p:sp>
      <p:sp>
        <p:nvSpPr>
          <p:cNvPr id="67" name="Oval 66">
            <a:extLst>
              <a:ext uri="{FF2B5EF4-FFF2-40B4-BE49-F238E27FC236}">
                <a16:creationId xmlns:a16="http://schemas.microsoft.com/office/drawing/2014/main" id="{FB56E7C7-4647-4638-89EE-AA791230C370}"/>
              </a:ext>
            </a:extLst>
          </p:cNvPr>
          <p:cNvSpPr/>
          <p:nvPr/>
        </p:nvSpPr>
        <p:spPr>
          <a:xfrm>
            <a:off x="4739667" y="6364177"/>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000000"/>
              </a:highlight>
            </a:endParaRPr>
          </a:p>
        </p:txBody>
      </p:sp>
      <p:sp>
        <p:nvSpPr>
          <p:cNvPr id="68" name="Oval 67">
            <a:extLst>
              <a:ext uri="{FF2B5EF4-FFF2-40B4-BE49-F238E27FC236}">
                <a16:creationId xmlns:a16="http://schemas.microsoft.com/office/drawing/2014/main" id="{4B793CC7-5EFB-4BAF-BF00-E03652678A8A}"/>
              </a:ext>
            </a:extLst>
          </p:cNvPr>
          <p:cNvSpPr/>
          <p:nvPr/>
        </p:nvSpPr>
        <p:spPr>
          <a:xfrm>
            <a:off x="4881866" y="6291359"/>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BF4699C7-3AFC-434C-A7C2-2F7F80A6F2F6}"/>
              </a:ext>
            </a:extLst>
          </p:cNvPr>
          <p:cNvSpPr/>
          <p:nvPr/>
        </p:nvSpPr>
        <p:spPr>
          <a:xfrm>
            <a:off x="4887480" y="6133995"/>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C336C284-185B-4D28-920F-834067736259}"/>
              </a:ext>
            </a:extLst>
          </p:cNvPr>
          <p:cNvSpPr/>
          <p:nvPr/>
        </p:nvSpPr>
        <p:spPr>
          <a:xfrm>
            <a:off x="4937215" y="6074176"/>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7D73B73C-9E50-4141-9145-DFCE46BFAC6E}"/>
              </a:ext>
            </a:extLst>
          </p:cNvPr>
          <p:cNvSpPr/>
          <p:nvPr/>
        </p:nvSpPr>
        <p:spPr>
          <a:xfrm>
            <a:off x="5693604" y="4899519"/>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637D15CC-003C-4562-9541-6795D27ED499}"/>
              </a:ext>
            </a:extLst>
          </p:cNvPr>
          <p:cNvSpPr/>
          <p:nvPr/>
        </p:nvSpPr>
        <p:spPr>
          <a:xfrm>
            <a:off x="5134693" y="5174890"/>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58082E28-A01D-4DFE-BCC2-A98FE2B554BE}"/>
              </a:ext>
            </a:extLst>
          </p:cNvPr>
          <p:cNvSpPr/>
          <p:nvPr/>
        </p:nvSpPr>
        <p:spPr>
          <a:xfrm>
            <a:off x="5111623" y="5235391"/>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1EF13246-C2D5-4389-AC3D-4B6F73602572}"/>
              </a:ext>
            </a:extLst>
          </p:cNvPr>
          <p:cNvSpPr/>
          <p:nvPr/>
        </p:nvSpPr>
        <p:spPr>
          <a:xfrm>
            <a:off x="5505634" y="5517740"/>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9B1C53A7-B965-4DD9-A890-838EBCAB5D05}"/>
              </a:ext>
            </a:extLst>
          </p:cNvPr>
          <p:cNvSpPr/>
          <p:nvPr/>
        </p:nvSpPr>
        <p:spPr>
          <a:xfrm>
            <a:off x="4531354" y="6159371"/>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C0E4594E-C4B4-4FA4-821B-094611C2B1A2}"/>
              </a:ext>
            </a:extLst>
          </p:cNvPr>
          <p:cNvSpPr/>
          <p:nvPr/>
        </p:nvSpPr>
        <p:spPr>
          <a:xfrm>
            <a:off x="5794025" y="4534852"/>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5EAE4FE1-842D-415F-A977-52A0FF03C92B}"/>
              </a:ext>
            </a:extLst>
          </p:cNvPr>
          <p:cNvSpPr/>
          <p:nvPr/>
        </p:nvSpPr>
        <p:spPr>
          <a:xfrm>
            <a:off x="8354121" y="3635850"/>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0874169F-2219-4CAA-A65B-1D9759C53DC2}"/>
              </a:ext>
            </a:extLst>
          </p:cNvPr>
          <p:cNvSpPr/>
          <p:nvPr/>
        </p:nvSpPr>
        <p:spPr>
          <a:xfrm>
            <a:off x="6321565" y="5170065"/>
            <a:ext cx="61095" cy="5075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833729B-5971-4EAD-B232-2318C75AE9DD}"/>
              </a:ext>
            </a:extLst>
          </p:cNvPr>
          <p:cNvSpPr txBox="1"/>
          <p:nvPr/>
        </p:nvSpPr>
        <p:spPr>
          <a:xfrm>
            <a:off x="5425590" y="529629"/>
            <a:ext cx="2536165" cy="646331"/>
          </a:xfrm>
          <a:prstGeom prst="rect">
            <a:avLst/>
          </a:prstGeom>
          <a:noFill/>
        </p:spPr>
        <p:txBody>
          <a:bodyPr wrap="square" rtlCol="0">
            <a:spAutoFit/>
          </a:bodyPr>
          <a:lstStyle/>
          <a:p>
            <a:r>
              <a:rPr lang="en-US" sz="3600" dirty="0"/>
              <a:t>$121,378.56</a:t>
            </a:r>
          </a:p>
        </p:txBody>
      </p:sp>
      <p:sp>
        <p:nvSpPr>
          <p:cNvPr id="31" name="TextBox 30">
            <a:extLst>
              <a:ext uri="{FF2B5EF4-FFF2-40B4-BE49-F238E27FC236}">
                <a16:creationId xmlns:a16="http://schemas.microsoft.com/office/drawing/2014/main" id="{75263B2C-9070-4F70-BD6A-2BE09B6635AB}"/>
              </a:ext>
            </a:extLst>
          </p:cNvPr>
          <p:cNvSpPr txBox="1"/>
          <p:nvPr/>
        </p:nvSpPr>
        <p:spPr>
          <a:xfrm>
            <a:off x="9771518" y="3980446"/>
            <a:ext cx="2709009" cy="1138773"/>
          </a:xfrm>
          <a:prstGeom prst="rect">
            <a:avLst/>
          </a:prstGeom>
          <a:noFill/>
        </p:spPr>
        <p:txBody>
          <a:bodyPr wrap="square" rtlCol="0">
            <a:spAutoFit/>
          </a:bodyPr>
          <a:lstStyle/>
          <a:p>
            <a:r>
              <a:rPr lang="en-US" sz="3600" dirty="0"/>
              <a:t>$115,261.97</a:t>
            </a:r>
          </a:p>
          <a:p>
            <a:endParaRPr lang="en-US" sz="3200" dirty="0"/>
          </a:p>
        </p:txBody>
      </p:sp>
      <p:sp>
        <p:nvSpPr>
          <p:cNvPr id="140" name="TextBox 139">
            <a:extLst>
              <a:ext uri="{FF2B5EF4-FFF2-40B4-BE49-F238E27FC236}">
                <a16:creationId xmlns:a16="http://schemas.microsoft.com/office/drawing/2014/main" id="{AA22276C-59C7-4798-9897-B1A2810900C3}"/>
              </a:ext>
            </a:extLst>
          </p:cNvPr>
          <p:cNvSpPr txBox="1"/>
          <p:nvPr/>
        </p:nvSpPr>
        <p:spPr>
          <a:xfrm>
            <a:off x="7993202" y="312068"/>
            <a:ext cx="3981549" cy="2154436"/>
          </a:xfrm>
          <a:prstGeom prst="rect">
            <a:avLst/>
          </a:prstGeom>
          <a:noFill/>
          <a:ln>
            <a:solidFill>
              <a:schemeClr val="tx1"/>
            </a:solidFill>
          </a:ln>
        </p:spPr>
        <p:txBody>
          <a:bodyPr wrap="square" rtlCol="0">
            <a:spAutoFit/>
          </a:bodyPr>
          <a:lstStyle/>
          <a:p>
            <a:pPr marL="0" marR="0" algn="ctr">
              <a:spcBef>
                <a:spcPts val="0"/>
              </a:spcBef>
              <a:spcAft>
                <a:spcPts val="0"/>
              </a:spcAft>
            </a:pPr>
            <a:r>
              <a:rPr lang="en-US" sz="3200" dirty="0">
                <a:effectLst/>
                <a:latin typeface="Calibri" panose="020F0502020204030204" pitchFamily="34" charset="0"/>
                <a:ea typeface="Calibri" panose="020F0502020204030204" pitchFamily="34" charset="0"/>
              </a:rPr>
              <a:t>Payments to Counties, Cities, and Towns.</a:t>
            </a:r>
          </a:p>
          <a:p>
            <a:pPr marR="0" algn="ctr">
              <a:spcBef>
                <a:spcPts val="0"/>
              </a:spcBef>
              <a:spcAft>
                <a:spcPts val="1200"/>
              </a:spcAft>
            </a:pPr>
            <a:r>
              <a:rPr lang="en-US" sz="2400" dirty="0">
                <a:effectLst/>
                <a:latin typeface="Calibri" panose="020F0502020204030204" pitchFamily="34" charset="0"/>
                <a:ea typeface="Calibri" panose="020F0502020204030204" pitchFamily="34" charset="0"/>
              </a:rPr>
              <a:t>As of 11/15/2022</a:t>
            </a:r>
          </a:p>
          <a:p>
            <a:pPr marR="0" algn="ctr">
              <a:spcBef>
                <a:spcPts val="0"/>
              </a:spcBef>
              <a:spcAft>
                <a:spcPts val="1200"/>
              </a:spcAft>
            </a:pPr>
            <a:r>
              <a:rPr lang="en-US" sz="1800" dirty="0">
                <a:effectLst/>
                <a:latin typeface="Calibri" panose="020F0502020204030204" pitchFamily="34" charset="0"/>
                <a:ea typeface="Calibri" panose="020F0502020204030204" pitchFamily="34" charset="0"/>
              </a:rPr>
              <a:t>Total:</a:t>
            </a:r>
            <a:r>
              <a:rPr lang="en-US" sz="3600" dirty="0">
                <a:effectLst/>
                <a:latin typeface="Calibri" panose="020F0502020204030204" pitchFamily="34" charset="0"/>
                <a:ea typeface="Calibri" panose="020F0502020204030204" pitchFamily="34" charset="0"/>
              </a:rPr>
              <a:t> </a:t>
            </a:r>
            <a:r>
              <a:rPr lang="en-US" sz="3600" b="1" dirty="0">
                <a:effectLst/>
                <a:latin typeface="Calibri" panose="020F0502020204030204" pitchFamily="34" charset="0"/>
                <a:ea typeface="Calibri" panose="020F0502020204030204" pitchFamily="34" charset="0"/>
              </a:rPr>
              <a:t>$2,994,257.47</a:t>
            </a:r>
          </a:p>
        </p:txBody>
      </p:sp>
    </p:spTree>
    <p:extLst>
      <p:ext uri="{BB962C8B-B14F-4D97-AF65-F5344CB8AC3E}">
        <p14:creationId xmlns:p14="http://schemas.microsoft.com/office/powerpoint/2010/main" val="13763326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Footer Placeholder 1">
            <a:extLst>
              <a:ext uri="{FF2B5EF4-FFF2-40B4-BE49-F238E27FC236}">
                <a16:creationId xmlns:a16="http://schemas.microsoft.com/office/drawing/2014/main" id="{00D5BAF7-0FC3-4BCF-AC56-AEE8EAE9650C}"/>
              </a:ext>
            </a:extLst>
          </p:cNvPr>
          <p:cNvSpPr>
            <a:spLocks noGrp="1"/>
          </p:cNvSpPr>
          <p:nvPr>
            <p:ph type="ftr" sz="quarter" idx="11"/>
          </p:nvPr>
        </p:nvSpPr>
        <p:spPr/>
        <p:txBody>
          <a:bodyPr/>
          <a:lstStyle/>
          <a:p>
            <a:r>
              <a:rPr lang="en-US"/>
              <a:t>Office of the Maine Attorney General - November 22, 2022</a:t>
            </a:r>
          </a:p>
        </p:txBody>
      </p:sp>
      <p:pic>
        <p:nvPicPr>
          <p:cNvPr id="4" name="Picture 3">
            <a:extLst>
              <a:ext uri="{FF2B5EF4-FFF2-40B4-BE49-F238E27FC236}">
                <a16:creationId xmlns:a16="http://schemas.microsoft.com/office/drawing/2014/main" id="{F5AA0F74-07E5-4E4A-83D6-6BE31A97FB9D}"/>
              </a:ext>
            </a:extLst>
          </p:cNvPr>
          <p:cNvPicPr>
            <a:picLocks noChangeAspect="1"/>
          </p:cNvPicPr>
          <p:nvPr/>
        </p:nvPicPr>
        <p:blipFill>
          <a:blip r:embed="rId2"/>
          <a:stretch>
            <a:fillRect/>
          </a:stretch>
        </p:blipFill>
        <p:spPr>
          <a:xfrm>
            <a:off x="0" y="0"/>
            <a:ext cx="12191999" cy="6343650"/>
          </a:xfrm>
          <a:prstGeom prst="rect">
            <a:avLst/>
          </a:prstGeom>
        </p:spPr>
      </p:pic>
    </p:spTree>
    <p:extLst>
      <p:ext uri="{BB962C8B-B14F-4D97-AF65-F5344CB8AC3E}">
        <p14:creationId xmlns:p14="http://schemas.microsoft.com/office/powerpoint/2010/main" val="3211697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Footer Placeholder 1">
            <a:extLst>
              <a:ext uri="{FF2B5EF4-FFF2-40B4-BE49-F238E27FC236}">
                <a16:creationId xmlns:a16="http://schemas.microsoft.com/office/drawing/2014/main" id="{724E73E1-BBC6-4CAC-B340-75742C951BD0}"/>
              </a:ext>
            </a:extLst>
          </p:cNvPr>
          <p:cNvSpPr>
            <a:spLocks noGrp="1"/>
          </p:cNvSpPr>
          <p:nvPr>
            <p:ph type="ftr" sz="quarter" idx="11"/>
          </p:nvPr>
        </p:nvSpPr>
        <p:spPr/>
        <p:txBody>
          <a:bodyPr/>
          <a:lstStyle/>
          <a:p>
            <a:r>
              <a:rPr lang="en-US"/>
              <a:t>Office of the Maine Attorney General - November 22, 2022</a:t>
            </a:r>
          </a:p>
        </p:txBody>
      </p:sp>
      <p:pic>
        <p:nvPicPr>
          <p:cNvPr id="4" name="Picture 3">
            <a:extLst>
              <a:ext uri="{FF2B5EF4-FFF2-40B4-BE49-F238E27FC236}">
                <a16:creationId xmlns:a16="http://schemas.microsoft.com/office/drawing/2014/main" id="{7464BB69-0F1E-44FF-AF27-4488323EA5BF}"/>
              </a:ext>
            </a:extLst>
          </p:cNvPr>
          <p:cNvPicPr>
            <a:picLocks noChangeAspect="1"/>
          </p:cNvPicPr>
          <p:nvPr/>
        </p:nvPicPr>
        <p:blipFill>
          <a:blip r:embed="rId2"/>
          <a:stretch>
            <a:fillRect/>
          </a:stretch>
        </p:blipFill>
        <p:spPr>
          <a:xfrm>
            <a:off x="0" y="-190500"/>
            <a:ext cx="12188951" cy="6546850"/>
          </a:xfrm>
          <a:prstGeom prst="rect">
            <a:avLst/>
          </a:prstGeom>
        </p:spPr>
      </p:pic>
    </p:spTree>
    <p:extLst>
      <p:ext uri="{BB962C8B-B14F-4D97-AF65-F5344CB8AC3E}">
        <p14:creationId xmlns:p14="http://schemas.microsoft.com/office/powerpoint/2010/main" val="3628853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49D552-5191-46F1-A05A-35F3DB7EF93A}"/>
              </a:ext>
            </a:extLst>
          </p:cNvPr>
          <p:cNvSpPr>
            <a:spLocks noGrp="1"/>
          </p:cNvSpPr>
          <p:nvPr>
            <p:ph idx="1"/>
          </p:nvPr>
        </p:nvSpPr>
        <p:spPr>
          <a:xfrm>
            <a:off x="838200" y="488272"/>
            <a:ext cx="10515600" cy="5688691"/>
          </a:xfrm>
        </p:spPr>
        <p:txBody>
          <a:bodyPr>
            <a:normAutofit/>
          </a:bodyPr>
          <a:lstStyle/>
          <a:p>
            <a:pPr marL="0" indent="0" algn="ctr">
              <a:buNone/>
            </a:pPr>
            <a:endParaRPr lang="en-US" sz="4800" dirty="0">
              <a:hlinkClick r:id="rId2"/>
            </a:endParaRPr>
          </a:p>
          <a:p>
            <a:pPr marL="0" indent="0" algn="ctr">
              <a:buNone/>
            </a:pPr>
            <a:r>
              <a:rPr lang="en-US" sz="4800" dirty="0">
                <a:hlinkClick r:id="rId2"/>
              </a:rPr>
              <a:t>www.maine.gov/ag/recovery-council</a:t>
            </a:r>
            <a:endParaRPr lang="en-US" sz="4800" dirty="0"/>
          </a:p>
          <a:p>
            <a:pPr marL="0" indent="0" algn="ctr">
              <a:buNone/>
            </a:pPr>
            <a:endParaRPr lang="en-US" sz="4800" dirty="0"/>
          </a:p>
          <a:p>
            <a:pPr marL="0" indent="0" algn="ctr">
              <a:buNone/>
            </a:pPr>
            <a:r>
              <a:rPr lang="en-US" sz="4800" dirty="0">
                <a:hlinkClick r:id="rId3"/>
              </a:rPr>
              <a:t>info.recoverycouncil@maine.gov</a:t>
            </a:r>
            <a:r>
              <a:rPr lang="en-US" sz="4800" dirty="0"/>
              <a:t>	</a:t>
            </a:r>
          </a:p>
          <a:p>
            <a:pPr marL="0" indent="0" algn="ctr">
              <a:buNone/>
            </a:pPr>
            <a:endParaRPr lang="en-US" sz="4800" dirty="0"/>
          </a:p>
          <a:p>
            <a:pPr marL="0" indent="0" algn="ctr">
              <a:buNone/>
            </a:pPr>
            <a:r>
              <a:rPr lang="en-US" sz="4800" dirty="0">
                <a:hlinkClick r:id="rId4"/>
              </a:rPr>
              <a:t>www.maine.gov/ag/opioids</a:t>
            </a:r>
            <a:r>
              <a:rPr lang="en-US" sz="4800" dirty="0"/>
              <a:t> </a:t>
            </a:r>
          </a:p>
        </p:txBody>
      </p:sp>
      <p:sp>
        <p:nvSpPr>
          <p:cNvPr id="4" name="Footer Placeholder 3">
            <a:extLst>
              <a:ext uri="{FF2B5EF4-FFF2-40B4-BE49-F238E27FC236}">
                <a16:creationId xmlns:a16="http://schemas.microsoft.com/office/drawing/2014/main" id="{AF8A45F2-8FE8-4C70-9ACA-553F7904D12A}"/>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3117140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E3F36-0DE0-4CAC-8D57-F30409F1E735}"/>
              </a:ext>
            </a:extLst>
          </p:cNvPr>
          <p:cNvSpPr>
            <a:spLocks noGrp="1"/>
          </p:cNvSpPr>
          <p:nvPr>
            <p:ph type="title"/>
          </p:nvPr>
        </p:nvSpPr>
        <p:spPr/>
        <p:txBody>
          <a:bodyPr/>
          <a:lstStyle/>
          <a:p>
            <a:pPr algn="ctr"/>
            <a:r>
              <a:rPr lang="en-US" dirty="0"/>
              <a:t>Freedom of Access Act</a:t>
            </a:r>
          </a:p>
        </p:txBody>
      </p:sp>
      <p:sp>
        <p:nvSpPr>
          <p:cNvPr id="3" name="Content Placeholder 2">
            <a:extLst>
              <a:ext uri="{FF2B5EF4-FFF2-40B4-BE49-F238E27FC236}">
                <a16:creationId xmlns:a16="http://schemas.microsoft.com/office/drawing/2014/main" id="{DBA0CC5D-C1EC-46D4-A374-081E03548DEE}"/>
              </a:ext>
            </a:extLst>
          </p:cNvPr>
          <p:cNvSpPr>
            <a:spLocks noGrp="1"/>
          </p:cNvSpPr>
          <p:nvPr>
            <p:ph idx="1"/>
          </p:nvPr>
        </p:nvSpPr>
        <p:spPr/>
        <p:txBody>
          <a:bodyPr>
            <a:normAutofit lnSpcReduction="10000"/>
          </a:bodyPr>
          <a:lstStyle/>
          <a:p>
            <a:r>
              <a:rPr lang="en-US" sz="4000" b="1" dirty="0"/>
              <a:t>Brenda Kielty</a:t>
            </a:r>
            <a:r>
              <a:rPr lang="en-US" sz="4000" dirty="0"/>
              <a:t>, AAG – </a:t>
            </a:r>
            <a:r>
              <a:rPr lang="en-US" sz="4000" u="sng" dirty="0"/>
              <a:t>Public Access Ombudsman</a:t>
            </a:r>
          </a:p>
          <a:p>
            <a:pPr marL="914400" lvl="2" indent="0">
              <a:buNone/>
            </a:pPr>
            <a:endParaRPr lang="en-US" sz="4000" b="1" dirty="0"/>
          </a:p>
          <a:p>
            <a:pPr marL="914400" lvl="2" indent="0">
              <a:buNone/>
            </a:pPr>
            <a:r>
              <a:rPr lang="en-US" sz="4000" b="1" dirty="0">
                <a:hlinkClick r:id="rId2"/>
              </a:rPr>
              <a:t>Brenda.Kielty@maine.gov</a:t>
            </a:r>
            <a:r>
              <a:rPr lang="en-US" sz="4000" b="1" dirty="0"/>
              <a:t> </a:t>
            </a:r>
          </a:p>
          <a:p>
            <a:pPr marL="0" indent="0">
              <a:buNone/>
            </a:pPr>
            <a:endParaRPr lang="en-US" sz="4000" dirty="0"/>
          </a:p>
          <a:p>
            <a:r>
              <a:rPr lang="en-US" sz="4000" u="sng" dirty="0"/>
              <a:t>FOAA website </a:t>
            </a:r>
            <a:r>
              <a:rPr lang="en-US" sz="4000" dirty="0"/>
              <a:t>– FAQs</a:t>
            </a:r>
          </a:p>
          <a:p>
            <a:pPr marL="0" indent="0">
              <a:buNone/>
            </a:pPr>
            <a:endParaRPr lang="en-US" sz="4000" dirty="0"/>
          </a:p>
          <a:p>
            <a:pPr marL="457200" lvl="1" indent="0">
              <a:buNone/>
            </a:pPr>
            <a:r>
              <a:rPr lang="en-US" sz="4400" b="1" dirty="0">
                <a:solidFill>
                  <a:schemeClr val="accent1"/>
                </a:solidFill>
                <a:hlinkClick r:id="rId3">
                  <a:extLst>
                    <a:ext uri="{A12FA001-AC4F-418D-AE19-62706E023703}">
                      <ahyp:hlinkClr xmlns:ahyp="http://schemas.microsoft.com/office/drawing/2018/hyperlinkcolor" val="tx"/>
                    </a:ext>
                  </a:extLst>
                </a:hlinkClick>
              </a:rPr>
              <a:t>https://www.maine.gov/foaa/faq</a:t>
            </a:r>
            <a:endParaRPr lang="en-US" sz="4400" b="1" dirty="0">
              <a:solidFill>
                <a:schemeClr val="accent1"/>
              </a:solidFill>
            </a:endParaRPr>
          </a:p>
          <a:p>
            <a:pPr marL="457200" lvl="1" indent="0">
              <a:buNone/>
            </a:pPr>
            <a:endParaRPr lang="en-US" sz="4000" b="1" dirty="0">
              <a:highlight>
                <a:srgbClr val="00FF00"/>
              </a:highlight>
            </a:endParaRPr>
          </a:p>
        </p:txBody>
      </p:sp>
      <p:sp>
        <p:nvSpPr>
          <p:cNvPr id="4" name="Footer Placeholder 3">
            <a:extLst>
              <a:ext uri="{FF2B5EF4-FFF2-40B4-BE49-F238E27FC236}">
                <a16:creationId xmlns:a16="http://schemas.microsoft.com/office/drawing/2014/main" id="{CABDEB34-23C5-45D8-BD23-DD6141C7929A}"/>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2936957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73BB-E6EC-420E-A1A3-A05845F82C0B}"/>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CBE6E378-42B7-4C77-AD14-E3D7DF61E388}"/>
              </a:ext>
            </a:extLst>
          </p:cNvPr>
          <p:cNvSpPr>
            <a:spLocks noGrp="1"/>
          </p:cNvSpPr>
          <p:nvPr>
            <p:ph idx="1"/>
          </p:nvPr>
        </p:nvSpPr>
        <p:spPr/>
        <p:txBody>
          <a:bodyPr>
            <a:normAutofit lnSpcReduction="10000"/>
          </a:bodyPr>
          <a:lstStyle/>
          <a:p>
            <a:r>
              <a:rPr lang="en-US" b="1" dirty="0"/>
              <a:t>LD 1722 – 5 M.R.S.A. s. 203-C</a:t>
            </a:r>
          </a:p>
          <a:p>
            <a:pPr marL="0" indent="0">
              <a:buNone/>
            </a:pPr>
            <a:endParaRPr lang="en-US" dirty="0"/>
          </a:p>
          <a:p>
            <a:r>
              <a:rPr lang="en-US" b="1" dirty="0"/>
              <a:t>State-Subdivision Memorandum of Understanding</a:t>
            </a:r>
          </a:p>
          <a:p>
            <a:pPr marL="0" indent="0">
              <a:buNone/>
            </a:pPr>
            <a:endParaRPr lang="en-US" dirty="0"/>
          </a:p>
          <a:p>
            <a:r>
              <a:rPr lang="en-US" b="1" dirty="0"/>
              <a:t>State-School Administrative Units’ Memorandum of Understanding</a:t>
            </a:r>
          </a:p>
          <a:p>
            <a:pPr marL="0" indent="0">
              <a:buNone/>
            </a:pPr>
            <a:endParaRPr lang="en-US" dirty="0"/>
          </a:p>
          <a:p>
            <a:r>
              <a:rPr lang="en-US" b="1" dirty="0"/>
              <a:t>Settlement Agreements</a:t>
            </a:r>
          </a:p>
          <a:p>
            <a:pPr lvl="1"/>
            <a:r>
              <a:rPr lang="en-US" dirty="0"/>
              <a:t>Distributors (AmerisourceBergen, Cardinal, McKesson)</a:t>
            </a:r>
          </a:p>
          <a:p>
            <a:pPr lvl="1"/>
            <a:r>
              <a:rPr lang="en-US" dirty="0"/>
              <a:t>Johnson &amp; Johnson (Janssen)</a:t>
            </a:r>
          </a:p>
          <a:p>
            <a:pPr lvl="1"/>
            <a:r>
              <a:rPr lang="en-US" dirty="0"/>
              <a:t>Mallinckrodt</a:t>
            </a:r>
          </a:p>
          <a:p>
            <a:endParaRPr lang="en-US" dirty="0"/>
          </a:p>
        </p:txBody>
      </p:sp>
      <p:sp>
        <p:nvSpPr>
          <p:cNvPr id="4" name="Footer Placeholder 3">
            <a:extLst>
              <a:ext uri="{FF2B5EF4-FFF2-40B4-BE49-F238E27FC236}">
                <a16:creationId xmlns:a16="http://schemas.microsoft.com/office/drawing/2014/main" id="{4B28F985-2767-4C2A-9C99-BF5B0F9F8AFC}"/>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1738123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9C8AE-D5E4-4E61-9AA0-C6D0CC73EFBF}"/>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600C9ADA-8618-4120-AFF1-F54EE325E1A9}"/>
              </a:ext>
            </a:extLst>
          </p:cNvPr>
          <p:cNvSpPr>
            <a:spLocks noGrp="1"/>
          </p:cNvSpPr>
          <p:nvPr>
            <p:ph idx="1"/>
          </p:nvPr>
        </p:nvSpPr>
        <p:spPr>
          <a:xfrm>
            <a:off x="898358" y="1395663"/>
            <a:ext cx="10455442" cy="4781300"/>
          </a:xfrm>
        </p:spPr>
        <p:txBody>
          <a:bodyPr>
            <a:normAutofit/>
          </a:bodyPr>
          <a:lstStyle/>
          <a:p>
            <a:pPr marL="0" indent="0">
              <a:buNone/>
            </a:pPr>
            <a:r>
              <a:rPr lang="en-US" u="sng" dirty="0"/>
              <a:t>LD 1722</a:t>
            </a:r>
            <a:endParaRPr lang="en-US" dirty="0"/>
          </a:p>
          <a:p>
            <a:r>
              <a:rPr lang="en-US" sz="2000" dirty="0"/>
              <a:t>“</a:t>
            </a:r>
            <a:r>
              <a:rPr lang="en-US" sz="2000" b="1" i="0" u="none" strike="noStrike" baseline="0" dirty="0">
                <a:latin typeface="TimesNewRomanPS-BoldMT"/>
              </a:rPr>
              <a:t>Whereas, </a:t>
            </a:r>
            <a:r>
              <a:rPr lang="en-US" sz="2000" b="0" i="0" u="none" strike="noStrike" baseline="0" dirty="0">
                <a:latin typeface="TimesNewRomanPSMT"/>
              </a:rPr>
              <a:t>addressing substance use disorder, overdoses and drug-related harms will require dedicating resources and directing opioid litigation proceeds </a:t>
            </a:r>
            <a:r>
              <a:rPr lang="en-US" sz="2000" b="0" i="0" u="none" strike="noStrike" baseline="0" dirty="0">
                <a:highlight>
                  <a:srgbClr val="FFFF00"/>
                </a:highlight>
                <a:latin typeface="TimesNewRomanPSMT"/>
              </a:rPr>
              <a:t>to establish, sustain and expand </a:t>
            </a:r>
            <a:r>
              <a:rPr lang="en-US" sz="2000" b="0" i="0" u="none" strike="noStrike" baseline="0" dirty="0">
                <a:latin typeface="TimesNewRomanPSMT"/>
              </a:rPr>
              <a:t>substance use disorder abatement </a:t>
            </a:r>
            <a:r>
              <a:rPr lang="en-US" sz="2000" b="0" i="0" u="none" strike="noStrike" baseline="0" dirty="0">
                <a:highlight>
                  <a:srgbClr val="FFFF00"/>
                </a:highlight>
                <a:latin typeface="TimesNewRomanPSMT"/>
              </a:rPr>
              <a:t>infrastructure, programs, services, supports and resources </a:t>
            </a:r>
            <a:r>
              <a:rPr lang="en-US" sz="2000" b="0" i="0" u="none" strike="noStrike" baseline="0" dirty="0">
                <a:latin typeface="TimesNewRomanPSMT"/>
              </a:rPr>
              <a:t>for </a:t>
            </a:r>
            <a:r>
              <a:rPr lang="en-US" sz="2000" b="0" i="0" u="none" strike="noStrike" baseline="0" dirty="0">
                <a:highlight>
                  <a:srgbClr val="FFFF00"/>
                </a:highlight>
                <a:latin typeface="TimesNewRomanPSMT"/>
              </a:rPr>
              <a:t>prevention, treatment, recovery and harm reduction</a:t>
            </a:r>
            <a:r>
              <a:rPr lang="en-US" sz="2000" b="0" i="0" u="none" strike="noStrike" baseline="0" dirty="0">
                <a:latin typeface="TimesNewRomanPSMT"/>
              </a:rPr>
              <a:t> in Maine and represents a critically important step toward the work to be done; and”</a:t>
            </a:r>
          </a:p>
          <a:p>
            <a:r>
              <a:rPr lang="en-US" sz="2000" dirty="0">
                <a:latin typeface="TimesNewRomanPSMT"/>
              </a:rPr>
              <a:t>“</a:t>
            </a:r>
            <a:r>
              <a:rPr lang="en-US" sz="2000" b="1" i="0" u="none" strike="noStrike" baseline="0" dirty="0">
                <a:latin typeface="TimesNewRomanPS-BoldMT"/>
              </a:rPr>
              <a:t>Whereas, </a:t>
            </a:r>
            <a:r>
              <a:rPr lang="en-US" sz="2000" b="0" i="0" u="none" strike="noStrike" baseline="0" dirty="0">
                <a:latin typeface="TimesNewRomanPSMT"/>
              </a:rPr>
              <a:t>experience with the 1990s tobacco settlements suggests that, </a:t>
            </a:r>
            <a:r>
              <a:rPr lang="en-US" sz="2000" b="0" i="0" u="none" strike="noStrike" baseline="0" dirty="0">
                <a:highlight>
                  <a:srgbClr val="FFFF00"/>
                </a:highlight>
                <a:latin typeface="TimesNewRomanPSMT"/>
              </a:rPr>
              <a:t>without firm commitment and planning</a:t>
            </a:r>
            <a:r>
              <a:rPr lang="en-US" sz="2000" b="0" i="0" u="none" strike="noStrike" baseline="0" dirty="0">
                <a:latin typeface="TimesNewRomanPSMT"/>
              </a:rPr>
              <a:t>, the opioid litigation proceeds </a:t>
            </a:r>
            <a:r>
              <a:rPr lang="en-US" sz="2000" b="0" i="0" u="none" strike="noStrike" baseline="0" dirty="0">
                <a:highlight>
                  <a:srgbClr val="FFFF00"/>
                </a:highlight>
                <a:latin typeface="TimesNewRomanPSMT"/>
              </a:rPr>
              <a:t>may not be directed toward preventing and addressing substance use disorder, overdoses and drug-related harms</a:t>
            </a:r>
            <a:r>
              <a:rPr lang="en-US" sz="2000" b="0" i="0" u="none" strike="noStrike" baseline="0" dirty="0">
                <a:latin typeface="TimesNewRomanPSMT"/>
              </a:rPr>
              <a:t>; and”</a:t>
            </a:r>
          </a:p>
          <a:p>
            <a:r>
              <a:rPr lang="en-US" sz="2000" dirty="0">
                <a:latin typeface="TimesNewRomanPSMT"/>
              </a:rPr>
              <a:t>“</a:t>
            </a:r>
            <a:r>
              <a:rPr lang="en-US" sz="2000" b="1" i="0" u="none" strike="noStrike" baseline="0" dirty="0">
                <a:latin typeface="TimesNewRomanPS-BoldMT"/>
              </a:rPr>
              <a:t>Whereas, </a:t>
            </a:r>
            <a:r>
              <a:rPr lang="en-US" sz="2000" b="0" i="0" u="none" strike="noStrike" baseline="0" dirty="0">
                <a:latin typeface="TimesNewRomanPSMT"/>
              </a:rPr>
              <a:t>funds derived from settlement of or damages granted in these lawsuits are anticipated to begin being distributed this year, and the Maine Recovery Council should be formed and resources provided as soon as possible so that the money received by the State as a result of lawsuits related to manufacturers and distributors of prescription opioid analgesics, pharmacies that dispensed prescription opioid analgesics and related parties </a:t>
            </a:r>
            <a:r>
              <a:rPr lang="en-US" sz="2000" b="0" i="0" u="none" strike="noStrike" baseline="0" dirty="0">
                <a:highlight>
                  <a:srgbClr val="FFFF00"/>
                </a:highlight>
                <a:latin typeface="TimesNewRomanPSMT"/>
              </a:rPr>
              <a:t>is able to immediately be put to use to help remediate and abate the substance use crisis</a:t>
            </a:r>
            <a:r>
              <a:rPr lang="en-US" sz="2000" b="0" i="0" u="none" strike="noStrike" baseline="0" dirty="0">
                <a:latin typeface="TimesNewRomanPSMT"/>
              </a:rPr>
              <a:t>; and”</a:t>
            </a:r>
            <a:endParaRPr lang="en-US" sz="2000" dirty="0"/>
          </a:p>
          <a:p>
            <a:endParaRPr lang="en-US" dirty="0"/>
          </a:p>
        </p:txBody>
      </p:sp>
      <p:sp>
        <p:nvSpPr>
          <p:cNvPr id="4" name="Footer Placeholder 3">
            <a:extLst>
              <a:ext uri="{FF2B5EF4-FFF2-40B4-BE49-F238E27FC236}">
                <a16:creationId xmlns:a16="http://schemas.microsoft.com/office/drawing/2014/main" id="{975BBCD7-A8DF-4258-B480-C41A1F28B283}"/>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1916220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C7EA1-C739-4634-A064-F126A555FEA3}"/>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683854D4-DCDF-4046-B1BA-79A490963B67}"/>
              </a:ext>
            </a:extLst>
          </p:cNvPr>
          <p:cNvSpPr>
            <a:spLocks noGrp="1"/>
          </p:cNvSpPr>
          <p:nvPr>
            <p:ph idx="1"/>
          </p:nvPr>
        </p:nvSpPr>
        <p:spPr/>
        <p:txBody>
          <a:bodyPr>
            <a:normAutofit fontScale="92500"/>
          </a:bodyPr>
          <a:lstStyle/>
          <a:p>
            <a:pPr marL="0" indent="0">
              <a:buNone/>
            </a:pPr>
            <a:r>
              <a:rPr lang="en-US" u="sng" dirty="0"/>
              <a:t>LD 1722</a:t>
            </a:r>
            <a:endParaRPr lang="en-US" dirty="0"/>
          </a:p>
          <a:p>
            <a:pPr algn="l"/>
            <a:r>
              <a:rPr lang="en-US" dirty="0"/>
              <a:t>5 M.R.S.A. § 203-C </a:t>
            </a:r>
          </a:p>
          <a:p>
            <a:pPr lvl="1"/>
            <a:r>
              <a:rPr lang="en-US" sz="2000" dirty="0"/>
              <a:t>“</a:t>
            </a:r>
            <a:r>
              <a:rPr lang="en-US" sz="2000" b="1" i="0" u="none" strike="noStrike" baseline="0" dirty="0">
                <a:latin typeface="TimesNewRomanPS-BoldMT"/>
              </a:rPr>
              <a:t>2. Maine Recovery Council established. </a:t>
            </a:r>
            <a:r>
              <a:rPr lang="en-US" sz="2000" b="0" i="0" u="none" strike="noStrike" baseline="0" dirty="0">
                <a:latin typeface="TimesNewRomanPSMT"/>
              </a:rPr>
              <a:t>The Maine Recovery Council, as established in section 12004-I, subsection 93 and referred to in this section as "the council,“ </a:t>
            </a:r>
            <a:r>
              <a:rPr lang="en-US" sz="2000" b="0" i="0" u="none" strike="noStrike" baseline="0" dirty="0">
                <a:highlight>
                  <a:srgbClr val="FFFF00"/>
                </a:highlight>
                <a:latin typeface="TimesNewRomanPSMT"/>
              </a:rPr>
              <a:t>shall direct the disbursement of funds within the Maine Recovery Fund for approved uses</a:t>
            </a:r>
            <a:r>
              <a:rPr lang="en-US" sz="2000" b="0" i="0" u="none" strike="noStrike" baseline="0" dirty="0">
                <a:latin typeface="TimesNewRomanPSMT"/>
              </a:rPr>
              <a:t>.”</a:t>
            </a:r>
          </a:p>
          <a:p>
            <a:pPr lvl="1"/>
            <a:endParaRPr lang="en-US" sz="2000" dirty="0">
              <a:latin typeface="TimesNewRomanPSMT"/>
            </a:endParaRPr>
          </a:p>
          <a:p>
            <a:pPr lvl="1"/>
            <a:r>
              <a:rPr lang="en-US" sz="2000" dirty="0">
                <a:latin typeface="TimesNewRomanPSMT"/>
              </a:rPr>
              <a:t>“</a:t>
            </a:r>
            <a:r>
              <a:rPr lang="en-US" sz="2000" b="1" i="0" u="none" strike="noStrike" baseline="0" dirty="0">
                <a:latin typeface="TimesNewRomanPS-BoldMT"/>
              </a:rPr>
              <a:t>1. Definitions…. </a:t>
            </a:r>
          </a:p>
          <a:p>
            <a:pPr lvl="2"/>
            <a:r>
              <a:rPr lang="en-US" b="0" i="0" u="none" strike="noStrike" baseline="0" dirty="0">
                <a:latin typeface="TimesNewRomanPSMT"/>
              </a:rPr>
              <a:t>A. "</a:t>
            </a:r>
            <a:r>
              <a:rPr lang="en-US" b="0" i="0" u="none" strike="noStrike" baseline="0" dirty="0">
                <a:highlight>
                  <a:srgbClr val="FFFF00"/>
                </a:highlight>
                <a:latin typeface="TimesNewRomanPSMT"/>
              </a:rPr>
              <a:t>Approved use</a:t>
            </a:r>
            <a:r>
              <a:rPr lang="en-US" b="0" i="0" u="none" strike="noStrike" baseline="0" dirty="0">
                <a:latin typeface="TimesNewRomanPSMT"/>
              </a:rPr>
              <a:t>s" means the substance use disorder abatement purposes defined as "Approved Uses" in the memorandum of understanding.</a:t>
            </a:r>
          </a:p>
          <a:p>
            <a:pPr lvl="2"/>
            <a:r>
              <a:rPr lang="en-US" b="0" i="0" u="none" strike="noStrike" baseline="0" dirty="0">
                <a:latin typeface="TimesNewRomanPSMT"/>
              </a:rPr>
              <a:t>B. "</a:t>
            </a:r>
            <a:r>
              <a:rPr lang="en-US" b="0" i="0" u="none" strike="noStrike" baseline="0" dirty="0">
                <a:highlight>
                  <a:srgbClr val="FFFF00"/>
                </a:highlight>
                <a:latin typeface="TimesNewRomanPSMT"/>
              </a:rPr>
              <a:t>Maine Recovery Fund</a:t>
            </a:r>
            <a:r>
              <a:rPr lang="en-US" b="0" i="0" u="none" strike="noStrike" baseline="0" dirty="0">
                <a:latin typeface="TimesNewRomanPSMT"/>
              </a:rPr>
              <a:t>" means the fund described by the memorandum of understanding.</a:t>
            </a:r>
          </a:p>
          <a:p>
            <a:pPr lvl="2"/>
            <a:r>
              <a:rPr lang="en-US" b="0" i="0" u="none" strike="noStrike" baseline="0" dirty="0">
                <a:latin typeface="TimesNewRomanPSMT"/>
              </a:rPr>
              <a:t>C. "</a:t>
            </a:r>
            <a:r>
              <a:rPr lang="en-US" b="0" i="0" u="none" strike="noStrike" baseline="0" dirty="0">
                <a:highlight>
                  <a:srgbClr val="FFFF00"/>
                </a:highlight>
                <a:latin typeface="TimesNewRomanPSMT"/>
              </a:rPr>
              <a:t>Memorandum of understanding</a:t>
            </a:r>
            <a:r>
              <a:rPr lang="en-US" b="0" i="0" u="none" strike="noStrike" baseline="0" dirty="0">
                <a:latin typeface="TimesNewRomanPSMT"/>
              </a:rPr>
              <a:t>" means the Maine State Subdivision Memorandum of Understanding and Agreement Regarding Use of Settlement Funds, dated and signed on January 26, 2022, including Schedule A, Core Strategies and Schedule B, Approved Uses.	</a:t>
            </a:r>
            <a:endParaRPr lang="en-US" dirty="0"/>
          </a:p>
        </p:txBody>
      </p:sp>
      <p:sp>
        <p:nvSpPr>
          <p:cNvPr id="4" name="Footer Placeholder 3">
            <a:extLst>
              <a:ext uri="{FF2B5EF4-FFF2-40B4-BE49-F238E27FC236}">
                <a16:creationId xmlns:a16="http://schemas.microsoft.com/office/drawing/2014/main" id="{BCC07A22-061D-44AB-81F0-A84EDDB861C1}"/>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2824570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5036F-8801-4460-BC2B-1C40ADBEC6F8}"/>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68BE49C2-D154-4812-BC77-117DF5F4696B}"/>
              </a:ext>
            </a:extLst>
          </p:cNvPr>
          <p:cNvSpPr>
            <a:spLocks noGrp="1"/>
          </p:cNvSpPr>
          <p:nvPr>
            <p:ph idx="1"/>
          </p:nvPr>
        </p:nvSpPr>
        <p:spPr/>
        <p:txBody>
          <a:bodyPr>
            <a:normAutofit lnSpcReduction="10000"/>
          </a:bodyPr>
          <a:lstStyle/>
          <a:p>
            <a:pPr marL="0" indent="0">
              <a:spcBef>
                <a:spcPts val="0"/>
              </a:spcBef>
              <a:buNone/>
            </a:pPr>
            <a:r>
              <a:rPr lang="en-US" u="sng" dirty="0"/>
              <a:t>State-Subdivision Memorandum of Understanding</a:t>
            </a:r>
            <a:r>
              <a:rPr lang="en-US" dirty="0"/>
              <a:t>   </a:t>
            </a:r>
            <a:r>
              <a:rPr lang="en-US" sz="1800" dirty="0"/>
              <a:t>Amended on June 13, 2022</a:t>
            </a:r>
          </a:p>
          <a:p>
            <a:pPr marL="0" indent="0">
              <a:spcBef>
                <a:spcPts val="0"/>
              </a:spcBef>
              <a:buNone/>
            </a:pPr>
            <a:endParaRPr lang="en-US" sz="1800" dirty="0"/>
          </a:p>
          <a:p>
            <a:pPr>
              <a:spcBef>
                <a:spcPts val="0"/>
              </a:spcBef>
            </a:pPr>
            <a:r>
              <a:rPr lang="en-US" sz="1800" dirty="0">
                <a:latin typeface="Times New Roman" panose="02020603050405020304" pitchFamily="18" charset="0"/>
                <a:cs typeface="Times New Roman" panose="02020603050405020304" pitchFamily="18" charset="0"/>
              </a:rPr>
              <a:t>II.B  “</a:t>
            </a:r>
            <a:r>
              <a:rPr lang="en-US" sz="1800" b="1"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Approved Uses.</a:t>
            </a:r>
            <a:r>
              <a:rPr lang="en-US" sz="1800" b="1"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All Opioid Funds</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regardless of allocation,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shall be utilized for</a:t>
            </a:r>
            <a:r>
              <a:rPr lang="en-US" sz="1800" spc="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approved</a:t>
            </a:r>
            <a:r>
              <a:rPr lang="en-US" sz="1800" spc="7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uses</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spcBef>
                <a:spcPts val="0"/>
              </a:spcBef>
            </a:pPr>
            <a:endPar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pPr>
            <a:r>
              <a:rPr lang="en-US" sz="1800" dirty="0">
                <a:solidFill>
                  <a:srgbClr val="1F1F1F"/>
                </a:solidFill>
                <a:latin typeface="Times New Roman" panose="02020603050405020304" pitchFamily="18" charset="0"/>
                <a:cs typeface="Times New Roman" panose="02020603050405020304" pitchFamily="18" charset="0"/>
              </a:rPr>
              <a:t>II.C  “</a:t>
            </a:r>
            <a:r>
              <a:rPr lang="en-US" sz="1800" b="1"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Division of Funds.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All Opioids Funds allocated to the State of Maine and the</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Subdivisions</a:t>
            </a:r>
            <a:r>
              <a:rPr lang="en-US" sz="1800" spc="10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are</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distributed</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as</a:t>
            </a:r>
            <a:r>
              <a:rPr lang="en-US" sz="1800" spc="-4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follows: … 3. </a:t>
            </a:r>
            <a:r>
              <a:rPr lang="en-US" sz="1800" b="1"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50%</a:t>
            </a:r>
            <a:r>
              <a:rPr lang="en-US" sz="1800" b="1" spc="11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800" spc="7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1800" spc="6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placed</a:t>
            </a:r>
            <a:r>
              <a:rPr lang="en-US" sz="1800" spc="11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800" spc="7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800" spc="7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Maine</a:t>
            </a:r>
            <a:r>
              <a:rPr lang="en-US" sz="1800" spc="6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Recovery</a:t>
            </a:r>
            <a:r>
              <a:rPr lang="en-US" sz="1800" spc="14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Fund</a:t>
            </a:r>
            <a:r>
              <a:rPr lang="en-US" sz="1800" spc="1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which</a:t>
            </a:r>
            <a:r>
              <a:rPr lang="en-US" sz="1800" spc="11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are</a:t>
            </a:r>
            <a:r>
              <a:rPr lang="en-US" sz="1800" spc="7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800" spc="6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be</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spent</a:t>
            </a:r>
            <a:r>
              <a:rPr lang="en-US" sz="1800" spc="8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on</a:t>
            </a:r>
            <a:r>
              <a:rPr lang="en-US" sz="1800" spc="-28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Approved</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Uses</a:t>
            </a:r>
            <a:r>
              <a:rPr lang="en-US" sz="1800" spc="1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as</a:t>
            </a:r>
            <a:r>
              <a:rPr lang="en-US" sz="1800" spc="-2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directed</a:t>
            </a:r>
            <a:r>
              <a:rPr lang="en-US" sz="1800" spc="4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by</a:t>
            </a:r>
            <a:r>
              <a:rPr lang="en-US" sz="1800" spc="-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 Recovery</a:t>
            </a:r>
            <a:r>
              <a:rPr lang="en-US" sz="1800" spc="4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Council</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spcBef>
                <a:spcPts val="0"/>
              </a:spcBef>
            </a:pPr>
            <a:endPar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pPr>
            <a:r>
              <a:rPr lang="en-US" sz="1800" dirty="0">
                <a:solidFill>
                  <a:srgbClr val="1F1F1F"/>
                </a:solidFill>
                <a:latin typeface="Times New Roman" panose="02020603050405020304" pitchFamily="18" charset="0"/>
                <a:ea typeface="Times New Roman" panose="02020603050405020304" pitchFamily="18" charset="0"/>
                <a:cs typeface="Times New Roman" panose="02020603050405020304" pitchFamily="18" charset="0"/>
              </a:rPr>
              <a:t>III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Recovery Fund Council (the "Council") consisting of representatives</a:t>
            </a:r>
            <a:r>
              <a:rPr lang="en-US" sz="1800" spc="25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appointed by the State</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800" spc="25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subdivisions, shall be created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a:t>
            </a:r>
            <a:r>
              <a:rPr lang="en-US" sz="1800" spc="26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direct the disbursement of</a:t>
            </a:r>
            <a:r>
              <a:rPr lang="en-US" sz="1800" spc="26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recovery funds for recovery purposes</a:t>
            </a:r>
            <a:r>
              <a:rPr lang="en-US" sz="1800" spc="26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on</a:t>
            </a:r>
            <a:r>
              <a:rPr lang="en-US" sz="1800" spc="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a:t>
            </a:r>
            <a:r>
              <a:rPr lang="en-US" sz="1800" spc="-7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statewide</a:t>
            </a:r>
            <a:r>
              <a:rPr lang="en-US" sz="1800" spc="-1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basis</a:t>
            </a:r>
            <a:r>
              <a:rPr lang="en-US" sz="1800" spc="-5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for</a:t>
            </a:r>
            <a:r>
              <a:rPr lang="en-US" sz="1800" spc="-8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a:t>
            </a:r>
            <a:r>
              <a:rPr lang="en-US" sz="1800" spc="-6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uses</a:t>
            </a:r>
            <a:r>
              <a:rPr lang="en-US" sz="1800" spc="-4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allowed</a:t>
            </a:r>
            <a:r>
              <a:rPr lang="en-US" sz="1800" spc="-2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by</a:t>
            </a:r>
            <a:r>
              <a:rPr lang="en-US" sz="1800" spc="-8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this</a:t>
            </a:r>
            <a:r>
              <a:rPr lang="en-US" sz="1800" spc="-5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MOU</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10000"/>
              </a:lnSpc>
              <a:spcBef>
                <a:spcPts val="0"/>
              </a:spcBef>
            </a:pPr>
            <a:endPar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800" dirty="0">
                <a:solidFill>
                  <a:srgbClr val="1F1F1F"/>
                </a:solidFill>
                <a:latin typeface="Times New Roman" panose="02020603050405020304" pitchFamily="18" charset="0"/>
                <a:ea typeface="Times New Roman" panose="02020603050405020304" pitchFamily="18" charset="0"/>
                <a:cs typeface="Times New Roman" panose="02020603050405020304" pitchFamily="18" charset="0"/>
              </a:rPr>
              <a:t>III  “</a:t>
            </a:r>
            <a:r>
              <a:rPr lang="en-US" sz="1800" b="1"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Duties:</a:t>
            </a:r>
            <a:r>
              <a:rPr lang="en-US" sz="1800" b="1"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The Recovery</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Council</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is primarily</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responsible</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for ensuring</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that the distribution</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Recovery</a:t>
            </a:r>
            <a:r>
              <a:rPr lang="en-US" sz="1800" spc="-2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Funds</a:t>
            </a:r>
            <a:r>
              <a:rPr lang="en-US" sz="1800" spc="-3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complies</a:t>
            </a:r>
            <a:r>
              <a:rPr lang="en-US" sz="1800" spc="-5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with</a:t>
            </a:r>
            <a:r>
              <a:rPr lang="en-US" sz="1800" spc="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a:t>
            </a:r>
            <a:r>
              <a:rPr lang="en-US" sz="1800" spc="-6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terms</a:t>
            </a:r>
            <a:r>
              <a:rPr lang="en-US" sz="1800" spc="-4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of</a:t>
            </a:r>
            <a:r>
              <a:rPr lang="en-US" sz="1800" spc="-7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a:t>
            </a:r>
            <a:r>
              <a:rPr lang="en-US" sz="1800" spc="-95"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MOU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and the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Agreement entitled “Maine School Administrative Units’ Inclusion in Maine’s Recovery Fund”</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It</a:t>
            </a:r>
            <a:r>
              <a:rPr lang="en-US" sz="1800" spc="-8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shall</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meet</a:t>
            </a:r>
            <a:r>
              <a:rPr lang="en-US" sz="1800" spc="-2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a:t>
            </a:r>
            <a:r>
              <a:rPr lang="en-US" sz="1800" spc="-7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least</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twice</a:t>
            </a:r>
            <a:r>
              <a:rPr lang="en-US" sz="1800" spc="-7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within</a:t>
            </a:r>
            <a:r>
              <a:rPr lang="en-US" sz="1800" spc="1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calendar</a:t>
            </a:r>
            <a:r>
              <a:rPr lang="en-US" sz="1800" spc="-6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year</a:t>
            </a:r>
            <a:r>
              <a:rPr lang="en-US" sz="1800" spc="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either</a:t>
            </a:r>
            <a:r>
              <a:rPr lang="en-US" sz="1800" spc="-3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800" spc="-7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person</a:t>
            </a:r>
            <a:r>
              <a:rPr lang="en-US" sz="1800" spc="-2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800" spc="-7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via</a:t>
            </a:r>
            <a:r>
              <a:rPr lang="en-US" sz="1800" spc="-4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1800" spc="-1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remote</a:t>
            </a:r>
            <a:r>
              <a:rPr lang="en-US" sz="1800" spc="-1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meeting</a:t>
            </a:r>
            <a:r>
              <a:rPr lang="en-US" sz="1800" spc="-3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method</a:t>
            </a:r>
            <a:r>
              <a:rPr lang="en-US" sz="1800" spc="-1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as</a:t>
            </a:r>
            <a:r>
              <a:rPr lang="en-US" sz="1800" spc="-5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allowed</a:t>
            </a:r>
            <a:r>
              <a:rPr lang="en-US" sz="1800" spc="5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by</a:t>
            </a:r>
            <a:r>
              <a:rPr lang="en-US" sz="1800" spc="-6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Maine</a:t>
            </a:r>
            <a:r>
              <a:rPr lang="en-US" sz="1800" spc="-15"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law.</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800" dirty="0"/>
          </a:p>
        </p:txBody>
      </p:sp>
      <p:sp>
        <p:nvSpPr>
          <p:cNvPr id="4" name="Footer Placeholder 3">
            <a:extLst>
              <a:ext uri="{FF2B5EF4-FFF2-40B4-BE49-F238E27FC236}">
                <a16:creationId xmlns:a16="http://schemas.microsoft.com/office/drawing/2014/main" id="{49F6ADB2-58DC-4C2E-8F65-53F2527D8621}"/>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161851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34773-4EFB-4A3E-9DF0-83FA55AA846B}"/>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0A9C0C37-C245-40C5-9C6F-9DB6AC592953}"/>
              </a:ext>
            </a:extLst>
          </p:cNvPr>
          <p:cNvSpPr>
            <a:spLocks noGrp="1"/>
          </p:cNvSpPr>
          <p:nvPr>
            <p:ph idx="1"/>
          </p:nvPr>
        </p:nvSpPr>
        <p:spPr/>
        <p:txBody>
          <a:bodyPr/>
          <a:lstStyle/>
          <a:p>
            <a:pPr marL="0" indent="0">
              <a:spcBef>
                <a:spcPts val="0"/>
              </a:spcBef>
              <a:buNone/>
            </a:pPr>
            <a:r>
              <a:rPr lang="en-US" u="sng" dirty="0"/>
              <a:t>State-Subdivision Memorandum of Understanding</a:t>
            </a:r>
            <a:r>
              <a:rPr lang="en-US" dirty="0"/>
              <a:t>   </a:t>
            </a:r>
            <a:r>
              <a:rPr lang="en-US" sz="1800" dirty="0"/>
              <a:t>Amended on June 13, 2022</a:t>
            </a:r>
          </a:p>
          <a:p>
            <a:pPr marL="0" indent="0">
              <a:spcBef>
                <a:spcPts val="0"/>
              </a:spcBef>
              <a:buNone/>
            </a:pPr>
            <a:endParaRPr lang="en-US" sz="1800" dirty="0"/>
          </a:p>
          <a:p>
            <a:pPr marL="107315" marR="121920" indent="454660" algn="just">
              <a:lnSpc>
                <a:spcPct val="107000"/>
              </a:lnSpc>
              <a:spcBef>
                <a:spcPts val="5"/>
              </a:spcBef>
              <a:spcAft>
                <a:spcPts val="0"/>
              </a:spcAft>
            </a:pPr>
            <a:r>
              <a:rPr lang="en-US" sz="1800" dirty="0">
                <a:latin typeface="Times New Roman" panose="02020603050405020304" pitchFamily="18" charset="0"/>
                <a:cs typeface="Times New Roman" panose="02020603050405020304" pitchFamily="18" charset="0"/>
              </a:rPr>
              <a:t>III  “</a:t>
            </a:r>
            <a:r>
              <a:rPr lang="en-US" sz="1800" b="1" dirty="0">
                <a:solidFill>
                  <a:srgbClr val="1F1F1F"/>
                </a:solidFill>
                <a:effectLst/>
                <a:latin typeface="Times New Roman" panose="02020603050405020304" pitchFamily="18" charset="0"/>
                <a:ea typeface="Times New Roman" panose="02020603050405020304" pitchFamily="18" charset="0"/>
              </a:rPr>
              <a:t>Collaboration: </a:t>
            </a:r>
            <a:r>
              <a:rPr lang="en-US" sz="1800" dirty="0">
                <a:solidFill>
                  <a:srgbClr val="1F1F1F"/>
                </a:solidFill>
                <a:effectLst/>
                <a:latin typeface="Times New Roman" panose="02020603050405020304" pitchFamily="18" charset="0"/>
                <a:ea typeface="Times New Roman" panose="02020603050405020304" pitchFamily="18" charset="0"/>
              </a:rPr>
              <a:t>The Recovery Council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rPr>
              <a:t>shall facilitate collaboration among the State, subdivisions,</a:t>
            </a:r>
            <a:r>
              <a:rPr lang="en-US" sz="1800" spc="5" dirty="0">
                <a:solidFill>
                  <a:srgbClr val="1F1F1F"/>
                </a:solidFill>
                <a:effectLst/>
                <a:highlight>
                  <a:srgbClr val="FFFF00"/>
                </a:highlight>
                <a:latin typeface="Times New Roman" panose="02020603050405020304" pitchFamily="18" charset="0"/>
                <a:ea typeface="Times New Roman" panose="02020603050405020304" pitchFamily="18" charset="0"/>
              </a:rPr>
              <a:t>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rPr>
              <a:t>Regional Councils and other stakeholders</a:t>
            </a:r>
            <a:r>
              <a:rPr lang="en-US" sz="1800" dirty="0">
                <a:solidFill>
                  <a:srgbClr val="1F1F1F"/>
                </a:solidFill>
                <a:effectLst/>
                <a:latin typeface="Times New Roman" panose="02020603050405020304" pitchFamily="18" charset="0"/>
                <a:ea typeface="Times New Roman" panose="02020603050405020304" pitchFamily="18" charset="0"/>
              </a:rPr>
              <a:t> for the purposes of </a:t>
            </a:r>
            <a:r>
              <a:rPr lang="en-US" sz="1800" dirty="0">
                <a:solidFill>
                  <a:srgbClr val="1F1F1F"/>
                </a:solidFill>
                <a:effectLst/>
                <a:highlight>
                  <a:srgbClr val="FFFF00"/>
                </a:highlight>
                <a:latin typeface="Times New Roman" panose="02020603050405020304" pitchFamily="18" charset="0"/>
                <a:ea typeface="Times New Roman" panose="02020603050405020304" pitchFamily="18" charset="0"/>
              </a:rPr>
              <a:t>sharing data, outcomes, strategies </a:t>
            </a:r>
            <a:r>
              <a:rPr lang="en-US" sz="1800" dirty="0">
                <a:solidFill>
                  <a:srgbClr val="1F1F1F"/>
                </a:solidFill>
                <a:effectLst/>
                <a:latin typeface="Times New Roman" panose="02020603050405020304" pitchFamily="18" charset="0"/>
                <a:ea typeface="Times New Roman" panose="02020603050405020304" pitchFamily="18" charset="0"/>
              </a:rPr>
              <a:t>and other</a:t>
            </a:r>
            <a:r>
              <a:rPr lang="en-US" sz="1800" spc="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relevant</a:t>
            </a:r>
            <a:r>
              <a:rPr lang="en-US" sz="1800" spc="-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information</a:t>
            </a:r>
            <a:r>
              <a:rPr lang="en-US" sz="1800" spc="40"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related</a:t>
            </a:r>
            <a:r>
              <a:rPr lang="en-US" sz="1800" spc="-2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to</a:t>
            </a:r>
            <a:r>
              <a:rPr lang="en-US" sz="1800" spc="-10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abating</a:t>
            </a:r>
            <a:r>
              <a:rPr lang="en-US" sz="1800" spc="-2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the</a:t>
            </a:r>
            <a:r>
              <a:rPr lang="en-US" sz="1800" spc="-60"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opioid</a:t>
            </a:r>
            <a:r>
              <a:rPr lang="en-US" sz="1800" spc="-50"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crisis</a:t>
            </a:r>
            <a:r>
              <a:rPr lang="en-US" sz="1800" spc="-15"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in</a:t>
            </a:r>
            <a:r>
              <a:rPr lang="en-US" sz="1800" spc="-40" dirty="0">
                <a:solidFill>
                  <a:srgbClr val="1F1F1F"/>
                </a:solidFill>
                <a:effectLst/>
                <a:latin typeface="Times New Roman" panose="02020603050405020304" pitchFamily="18" charset="0"/>
                <a:ea typeface="Times New Roman" panose="02020603050405020304" pitchFamily="18" charset="0"/>
              </a:rPr>
              <a:t> </a:t>
            </a:r>
            <a:r>
              <a:rPr lang="en-US" sz="1800" dirty="0">
                <a:solidFill>
                  <a:srgbClr val="1F1F1F"/>
                </a:solidFill>
                <a:effectLst/>
                <a:latin typeface="Times New Roman" panose="02020603050405020304" pitchFamily="18" charset="0"/>
                <a:ea typeface="Times New Roman" panose="02020603050405020304" pitchFamily="18" charset="0"/>
              </a:rPr>
              <a:t>Maine.</a:t>
            </a:r>
            <a:r>
              <a:rPr lang="en-US" sz="1800" dirty="0">
                <a:solidFill>
                  <a:srgbClr val="1F1F1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0305846B-DF91-4238-8CBC-A747F4C4DF0D}"/>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857574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34773-4EFB-4A3E-9DF0-83FA55AA846B}"/>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0A9C0C37-C245-40C5-9C6F-9DB6AC592953}"/>
              </a:ext>
            </a:extLst>
          </p:cNvPr>
          <p:cNvSpPr>
            <a:spLocks noGrp="1"/>
          </p:cNvSpPr>
          <p:nvPr>
            <p:ph idx="1"/>
          </p:nvPr>
        </p:nvSpPr>
        <p:spPr/>
        <p:txBody>
          <a:bodyPr/>
          <a:lstStyle/>
          <a:p>
            <a:pPr marL="0" indent="0">
              <a:spcBef>
                <a:spcPts val="0"/>
              </a:spcBef>
              <a:buNone/>
            </a:pPr>
            <a:r>
              <a:rPr lang="en-US" u="sng" dirty="0"/>
              <a:t>State-School Administrative Units Memorandum of Understanding</a:t>
            </a:r>
            <a:endParaRPr lang="en-US" sz="1800" dirty="0"/>
          </a:p>
          <a:p>
            <a:pPr marL="0" indent="0">
              <a:spcBef>
                <a:spcPts val="0"/>
              </a:spcBef>
              <a:buNone/>
            </a:pPr>
            <a:endParaRPr lang="en-US" sz="1800" dirty="0"/>
          </a:p>
          <a:p>
            <a:pPr marL="0" indent="0" algn="l">
              <a:buNone/>
            </a:pPr>
            <a:r>
              <a:rPr lang="en-US" sz="1800" dirty="0"/>
              <a:t>“</a:t>
            </a:r>
            <a:r>
              <a:rPr lang="en-US" sz="1800" b="0" i="0" u="none" strike="noStrike" baseline="0" dirty="0">
                <a:solidFill>
                  <a:srgbClr val="000000"/>
                </a:solidFill>
                <a:latin typeface="Book Antiqua" panose="02040602050305030304" pitchFamily="18" charset="0"/>
              </a:rPr>
              <a:t>The Maine Memorandum of Understanding (the “MOU”) regarding the Distributor Settlement Agreement and Janssen Settlement Agreement (collectively, the “Agreements”) will include: </a:t>
            </a:r>
          </a:p>
          <a:p>
            <a:pPr marL="0" indent="0">
              <a:buNone/>
            </a:pPr>
            <a:r>
              <a:rPr lang="en-US" sz="1800" b="0" i="0" u="none" strike="noStrike" baseline="0" dirty="0">
                <a:solidFill>
                  <a:srgbClr val="000000"/>
                </a:solidFill>
                <a:latin typeface="Book Antiqua" panose="02040602050305030304" pitchFamily="18" charset="0"/>
              </a:rPr>
              <a:t>	1. Maine’s Litigating School Administrate Units as defined in the Agreements will sign the 	participation agreement. </a:t>
            </a:r>
          </a:p>
          <a:p>
            <a:endParaRPr lang="en-US" sz="1800" b="0" i="0" u="none" strike="noStrike" baseline="0" dirty="0">
              <a:solidFill>
                <a:srgbClr val="000000"/>
              </a:solidFill>
              <a:latin typeface="Book Antiqua" panose="02040602050305030304" pitchFamily="18" charset="0"/>
            </a:endParaRPr>
          </a:p>
          <a:p>
            <a:pPr marL="0" indent="0">
              <a:buNone/>
            </a:pPr>
            <a:r>
              <a:rPr lang="en-US" sz="1800" b="0" i="0" u="none" strike="noStrike" baseline="0" dirty="0">
                <a:solidFill>
                  <a:srgbClr val="000000"/>
                </a:solidFill>
                <a:latin typeface="Book Antiqua" panose="02040602050305030304" pitchFamily="18" charset="0"/>
              </a:rPr>
              <a:t>	2. </a:t>
            </a:r>
            <a:r>
              <a:rPr lang="en-US" sz="1800" b="0" i="0" u="none" strike="noStrike" baseline="0" dirty="0">
                <a:solidFill>
                  <a:srgbClr val="000000"/>
                </a:solidFill>
                <a:highlight>
                  <a:srgbClr val="FFFF00"/>
                </a:highlight>
                <a:latin typeface="Book Antiqua" panose="02040602050305030304" pitchFamily="18" charset="0"/>
              </a:rPr>
              <a:t>Three percent (03%) of Maine’s Recovery Fund shall be earmarked for Maine School 	Administrative Units’ for special education purposes</a:t>
            </a:r>
            <a:r>
              <a:rPr lang="en-US" sz="1800" b="0" i="0" u="none" strike="noStrike" baseline="0" dirty="0">
                <a:solidFill>
                  <a:srgbClr val="000000"/>
                </a:solidFill>
                <a:latin typeface="Book Antiqua" panose="02040602050305030304" pitchFamily="18" charset="0"/>
              </a:rPr>
              <a:t>. “</a:t>
            </a:r>
          </a:p>
          <a:p>
            <a:pPr marL="0" indent="0">
              <a:spcBef>
                <a:spcPts val="0"/>
              </a:spcBef>
              <a:buNone/>
            </a:pPr>
            <a:endParaRPr lang="en-US" sz="1800" dirty="0"/>
          </a:p>
        </p:txBody>
      </p:sp>
      <p:sp>
        <p:nvSpPr>
          <p:cNvPr id="4" name="Footer Placeholder 3">
            <a:extLst>
              <a:ext uri="{FF2B5EF4-FFF2-40B4-BE49-F238E27FC236}">
                <a16:creationId xmlns:a16="http://schemas.microsoft.com/office/drawing/2014/main" id="{27B89854-4DF6-4FD7-976B-51EF0CD814EA}"/>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279371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34773-4EFB-4A3E-9DF0-83FA55AA846B}"/>
              </a:ext>
            </a:extLst>
          </p:cNvPr>
          <p:cNvSpPr>
            <a:spLocks noGrp="1"/>
          </p:cNvSpPr>
          <p:nvPr>
            <p:ph type="title"/>
          </p:nvPr>
        </p:nvSpPr>
        <p:spPr/>
        <p:txBody>
          <a:bodyPr/>
          <a:lstStyle/>
          <a:p>
            <a:pPr algn="ctr"/>
            <a:r>
              <a:rPr lang="en-US" dirty="0"/>
              <a:t>Council Charge and Key Documents</a:t>
            </a:r>
          </a:p>
        </p:txBody>
      </p:sp>
      <p:sp>
        <p:nvSpPr>
          <p:cNvPr id="3" name="Content Placeholder 2">
            <a:extLst>
              <a:ext uri="{FF2B5EF4-FFF2-40B4-BE49-F238E27FC236}">
                <a16:creationId xmlns:a16="http://schemas.microsoft.com/office/drawing/2014/main" id="{0A9C0C37-C245-40C5-9C6F-9DB6AC592953}"/>
              </a:ext>
            </a:extLst>
          </p:cNvPr>
          <p:cNvSpPr>
            <a:spLocks noGrp="1"/>
          </p:cNvSpPr>
          <p:nvPr>
            <p:ph idx="1"/>
          </p:nvPr>
        </p:nvSpPr>
        <p:spPr/>
        <p:txBody>
          <a:bodyPr/>
          <a:lstStyle/>
          <a:p>
            <a:pPr marL="0" indent="0">
              <a:spcBef>
                <a:spcPts val="0"/>
              </a:spcBef>
              <a:buNone/>
            </a:pPr>
            <a:r>
              <a:rPr lang="en-US" u="sng" dirty="0"/>
              <a:t>State-School Administrative Units Memorandum of Understanding</a:t>
            </a:r>
            <a:endParaRPr lang="en-US" sz="1800" dirty="0"/>
          </a:p>
          <a:p>
            <a:pPr marL="0" indent="0">
              <a:spcBef>
                <a:spcPts val="0"/>
              </a:spcBef>
              <a:buNone/>
            </a:pPr>
            <a:endParaRPr lang="en-US" sz="1800" dirty="0"/>
          </a:p>
          <a:p>
            <a:pPr algn="l"/>
            <a:r>
              <a:rPr lang="en-US" sz="1800" dirty="0"/>
              <a:t>“</a:t>
            </a:r>
            <a:r>
              <a:rPr lang="en-US" sz="1800" b="0" i="0" u="none" strike="noStrike" baseline="0" dirty="0">
                <a:solidFill>
                  <a:srgbClr val="000000"/>
                </a:solidFill>
                <a:latin typeface="Book Antiqua" panose="02040602050305030304" pitchFamily="18" charset="0"/>
              </a:rPr>
              <a:t>Maine’s Recovery Council shall notify </a:t>
            </a:r>
            <a:r>
              <a:rPr lang="en-US" sz="1800" b="0" i="0" u="none" strike="noStrike" baseline="0" dirty="0">
                <a:solidFill>
                  <a:srgbClr val="000000"/>
                </a:solidFill>
                <a:highlight>
                  <a:srgbClr val="FFFF00"/>
                </a:highlight>
                <a:latin typeface="Book Antiqua" panose="02040602050305030304" pitchFamily="18" charset="0"/>
              </a:rPr>
              <a:t>all Maine school administrative units </a:t>
            </a:r>
            <a:r>
              <a:rPr lang="en-US" sz="1800" b="0" i="0" u="none" strike="noStrike" baseline="0" dirty="0">
                <a:solidFill>
                  <a:srgbClr val="000000"/>
                </a:solidFill>
                <a:latin typeface="Book Antiqua" panose="02040602050305030304" pitchFamily="18" charset="0"/>
              </a:rPr>
              <a:t>of the grant process and will invite proposals for projects </a:t>
            </a:r>
            <a:r>
              <a:rPr lang="en-US" sz="1800" b="0" i="0" u="none" strike="noStrike" baseline="0" dirty="0">
                <a:solidFill>
                  <a:srgbClr val="000000"/>
                </a:solidFill>
                <a:highlight>
                  <a:srgbClr val="FFFF00"/>
                </a:highlight>
                <a:latin typeface="Book Antiqua" panose="02040602050305030304" pitchFamily="18" charset="0"/>
              </a:rPr>
              <a:t>to provide abatement through the school administrative units</a:t>
            </a:r>
            <a:r>
              <a:rPr lang="en-US" sz="1800" b="0" i="0" u="none" strike="noStrike" baseline="0" dirty="0">
                <a:solidFill>
                  <a:srgbClr val="000000"/>
                </a:solidFill>
                <a:latin typeface="Book Antiqua" panose="02040602050305030304" pitchFamily="18" charset="0"/>
              </a:rPr>
              <a:t>. Maine’s Recovery Council will select grant recipients from among the proposals received. The Recovery Council shall ensure that funds to Maine’s schools administrative units will </a:t>
            </a:r>
            <a:r>
              <a:rPr lang="en-US" sz="1800" b="0" i="0" u="none" strike="noStrike" baseline="0" dirty="0">
                <a:solidFill>
                  <a:srgbClr val="000000"/>
                </a:solidFill>
                <a:highlight>
                  <a:srgbClr val="FFFF00"/>
                </a:highlight>
                <a:latin typeface="Book Antiqua" panose="02040602050305030304" pitchFamily="18" charset="0"/>
              </a:rPr>
              <a:t>supplement not supplant</a:t>
            </a:r>
            <a:r>
              <a:rPr lang="en-US" sz="1800" b="0" i="0" u="none" strike="noStrike" baseline="0" dirty="0">
                <a:solidFill>
                  <a:srgbClr val="000000"/>
                </a:solidFill>
                <a:latin typeface="Book Antiqua" panose="02040602050305030304" pitchFamily="18" charset="0"/>
              </a:rPr>
              <a:t> other school funding. </a:t>
            </a:r>
            <a:r>
              <a:rPr lang="en-US" sz="1800" b="0" i="0" u="none" strike="noStrike" baseline="0" dirty="0">
                <a:solidFill>
                  <a:srgbClr val="000000"/>
                </a:solidFill>
                <a:highlight>
                  <a:srgbClr val="FFFF00"/>
                </a:highlight>
                <a:latin typeface="Book Antiqua" panose="02040602050305030304" pitchFamily="18" charset="0"/>
              </a:rPr>
              <a:t>Grant money must be spent on abatement. </a:t>
            </a:r>
            <a:r>
              <a:rPr lang="en-US" sz="1800" b="0" i="0" u="none" strike="noStrike" baseline="0" dirty="0">
                <a:solidFill>
                  <a:srgbClr val="000000"/>
                </a:solidFill>
                <a:latin typeface="Book Antiqua" panose="02040602050305030304" pitchFamily="18" charset="0"/>
              </a:rPr>
              <a:t>“</a:t>
            </a:r>
          </a:p>
          <a:p>
            <a:pPr marL="0" indent="0">
              <a:spcBef>
                <a:spcPts val="0"/>
              </a:spcBef>
              <a:buNone/>
            </a:pPr>
            <a:endParaRPr lang="en-US" sz="1800" dirty="0"/>
          </a:p>
        </p:txBody>
      </p:sp>
      <p:sp>
        <p:nvSpPr>
          <p:cNvPr id="4" name="Footer Placeholder 3">
            <a:extLst>
              <a:ext uri="{FF2B5EF4-FFF2-40B4-BE49-F238E27FC236}">
                <a16:creationId xmlns:a16="http://schemas.microsoft.com/office/drawing/2014/main" id="{C340E4B1-0538-445C-B75D-C50CF9F56B5C}"/>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811341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967D-DB6A-4115-B827-B0CD2C5A66C6}"/>
              </a:ext>
            </a:extLst>
          </p:cNvPr>
          <p:cNvSpPr>
            <a:spLocks noGrp="1"/>
          </p:cNvSpPr>
          <p:nvPr>
            <p:ph type="title"/>
          </p:nvPr>
        </p:nvSpPr>
        <p:spPr/>
        <p:txBody>
          <a:bodyPr/>
          <a:lstStyle/>
          <a:p>
            <a:pPr algn="ctr"/>
            <a:r>
              <a:rPr lang="en-US" b="1" u="sng" dirty="0"/>
              <a:t>Council Core Functions</a:t>
            </a:r>
          </a:p>
        </p:txBody>
      </p:sp>
      <p:sp>
        <p:nvSpPr>
          <p:cNvPr id="3" name="Content Placeholder 2">
            <a:extLst>
              <a:ext uri="{FF2B5EF4-FFF2-40B4-BE49-F238E27FC236}">
                <a16:creationId xmlns:a16="http://schemas.microsoft.com/office/drawing/2014/main" id="{B88C1C66-99C3-4CCB-AFF1-45F0DAC4C13A}"/>
              </a:ext>
            </a:extLst>
          </p:cNvPr>
          <p:cNvSpPr>
            <a:spLocks noGrp="1"/>
          </p:cNvSpPr>
          <p:nvPr>
            <p:ph idx="1"/>
          </p:nvPr>
        </p:nvSpPr>
        <p:spPr/>
        <p:txBody>
          <a:bodyPr/>
          <a:lstStyle/>
          <a:p>
            <a:pPr marL="514350" indent="-514350">
              <a:buFont typeface="+mj-lt"/>
              <a:buAutoNum type="arabicPeriod"/>
            </a:pPr>
            <a:r>
              <a:rPr lang="en-US" dirty="0"/>
              <a:t>Needs Assessment, Planning, and Expenditures/Outcomes Data</a:t>
            </a:r>
          </a:p>
          <a:p>
            <a:pPr marL="514350" indent="-514350">
              <a:buFont typeface="+mj-lt"/>
              <a:buAutoNum type="arabicPeriod"/>
            </a:pPr>
            <a:endParaRPr lang="en-US" dirty="0"/>
          </a:p>
          <a:p>
            <a:pPr marL="514350" indent="-514350">
              <a:buFont typeface="+mj-lt"/>
              <a:buAutoNum type="arabicPeriod"/>
            </a:pPr>
            <a:r>
              <a:rPr lang="en-US" dirty="0"/>
              <a:t>Facilitate collaboration among State, Subdivisions, Stakeholders</a:t>
            </a:r>
          </a:p>
          <a:p>
            <a:pPr marL="514350" indent="-514350">
              <a:buFont typeface="+mj-lt"/>
              <a:buAutoNum type="arabicPeriod"/>
            </a:pPr>
            <a:endParaRPr lang="en-US" dirty="0"/>
          </a:p>
          <a:p>
            <a:pPr marL="514350" indent="-514350">
              <a:buFont typeface="+mj-lt"/>
              <a:buAutoNum type="arabicPeriod"/>
            </a:pPr>
            <a:r>
              <a:rPr lang="en-US" dirty="0"/>
              <a:t>Distribution Statewide of Maine Recovery Funds</a:t>
            </a:r>
          </a:p>
          <a:p>
            <a:pPr marL="514350" indent="-514350">
              <a:buFont typeface="+mj-lt"/>
              <a:buAutoNum type="arabicPeriod"/>
            </a:pPr>
            <a:endParaRPr lang="en-US" dirty="0"/>
          </a:p>
          <a:p>
            <a:pPr marL="514350" indent="-514350">
              <a:buFont typeface="+mj-lt"/>
              <a:buAutoNum type="arabicPeriod"/>
            </a:pPr>
            <a:r>
              <a:rPr lang="en-US" dirty="0"/>
              <a:t>Distribution Statewide of Maine Recovery Funds for Abatement-Related Special Education Programs and Services</a:t>
            </a:r>
          </a:p>
        </p:txBody>
      </p:sp>
      <p:sp>
        <p:nvSpPr>
          <p:cNvPr id="4" name="Footer Placeholder 3">
            <a:extLst>
              <a:ext uri="{FF2B5EF4-FFF2-40B4-BE49-F238E27FC236}">
                <a16:creationId xmlns:a16="http://schemas.microsoft.com/office/drawing/2014/main" id="{72C9DA87-F835-4BA1-9331-811077315813}"/>
              </a:ext>
            </a:extLst>
          </p:cNvPr>
          <p:cNvSpPr>
            <a:spLocks noGrp="1"/>
          </p:cNvSpPr>
          <p:nvPr>
            <p:ph type="ftr" sz="quarter" idx="11"/>
          </p:nvPr>
        </p:nvSpPr>
        <p:spPr/>
        <p:txBody>
          <a:bodyPr/>
          <a:lstStyle/>
          <a:p>
            <a:r>
              <a:rPr lang="en-US"/>
              <a:t>Office of the Maine Attorney General - November 22, 2022</a:t>
            </a:r>
          </a:p>
        </p:txBody>
      </p:sp>
    </p:spTree>
    <p:extLst>
      <p:ext uri="{BB962C8B-B14F-4D97-AF65-F5344CB8AC3E}">
        <p14:creationId xmlns:p14="http://schemas.microsoft.com/office/powerpoint/2010/main" val="2124594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1995</TotalTime>
  <Words>1324</Words>
  <Application>Microsoft Office PowerPoint</Application>
  <PresentationFormat>Widescreen</PresentationFormat>
  <Paragraphs>157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Book Antiqua</vt:lpstr>
      <vt:lpstr>Calibri</vt:lpstr>
      <vt:lpstr>Calibri Light</vt:lpstr>
      <vt:lpstr>Times New Roman</vt:lpstr>
      <vt:lpstr>TimesNewRomanPS-BoldMT</vt:lpstr>
      <vt:lpstr>TimesNewRomanPSMT</vt:lpstr>
      <vt:lpstr>Office Theme</vt:lpstr>
      <vt:lpstr>Opioid Settlements and the Maine Recovery Council</vt:lpstr>
      <vt:lpstr>Council Charge and Key Documents</vt:lpstr>
      <vt:lpstr>Council Charge and Key Documents</vt:lpstr>
      <vt:lpstr>Council Charge and Key Documents</vt:lpstr>
      <vt:lpstr>Council Charge and Key Documents</vt:lpstr>
      <vt:lpstr>Council Charge and Key Documents</vt:lpstr>
      <vt:lpstr>Council Charge and Key Documents</vt:lpstr>
      <vt:lpstr>Council Charge and Key Documents</vt:lpstr>
      <vt:lpstr>Council Core Functions</vt:lpstr>
      <vt:lpstr>Opioid Litigation and Settlements</vt:lpstr>
      <vt:lpstr>Payments www.maine.gov/ag/opioids/settlement-payments</vt:lpstr>
      <vt:lpstr>Payments www.maine.gov/ag/opioids/settlement-payments *Estimates subject to increases or decreases</vt:lpstr>
      <vt:lpstr>PowerPoint Presentation</vt:lpstr>
      <vt:lpstr>PowerPoint Presentation</vt:lpstr>
      <vt:lpstr>PowerPoint Presentation</vt:lpstr>
      <vt:lpstr>PowerPoint Presentation</vt:lpstr>
      <vt:lpstr>Freedom of Access 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Opioid Settlements and the Maine Recovery Council</dc:title>
  <dc:creator>ONeil, Brendan</dc:creator>
  <cp:lastModifiedBy>ONeil, Brendan</cp:lastModifiedBy>
  <cp:revision>38</cp:revision>
  <cp:lastPrinted>2022-11-22T10:56:14Z</cp:lastPrinted>
  <dcterms:created xsi:type="dcterms:W3CDTF">2022-10-26T02:05:30Z</dcterms:created>
  <dcterms:modified xsi:type="dcterms:W3CDTF">2022-11-22T21:18:26Z</dcterms:modified>
</cp:coreProperties>
</file>