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490" r:id="rId4"/>
    <p:sldId id="489" r:id="rId5"/>
    <p:sldId id="502" r:id="rId6"/>
    <p:sldId id="1495" r:id="rId7"/>
    <p:sldId id="1498" r:id="rId8"/>
    <p:sldId id="1500" r:id="rId9"/>
    <p:sldId id="493" r:id="rId10"/>
    <p:sldId id="1497" r:id="rId11"/>
    <p:sldId id="498" r:id="rId12"/>
    <p:sldId id="505" r:id="rId13"/>
    <p:sldId id="500" r:id="rId14"/>
    <p:sldId id="149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A655"/>
    <a:srgbClr val="FFFFFF"/>
    <a:srgbClr val="788D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5" autoAdjust="0"/>
    <p:restoredTop sz="94660"/>
  </p:normalViewPr>
  <p:slideViewPr>
    <p:cSldViewPr snapToGrid="0">
      <p:cViewPr varScale="1">
        <p:scale>
          <a:sx n="62" d="100"/>
          <a:sy n="62" d="100"/>
        </p:scale>
        <p:origin x="828" y="56"/>
      </p:cViewPr>
      <p:guideLst/>
    </p:cSldViewPr>
  </p:slideViewPr>
  <p:notesTextViewPr>
    <p:cViewPr>
      <p:scale>
        <a:sx n="1" d="1"/>
        <a:sy n="1" d="1"/>
      </p:scale>
      <p:origin x="0" y="-20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1B2AB1-6211-4F53-BFF9-103EDFFC6DE8}" type="datetimeFigureOut">
              <a:rPr lang="en-US" smtClean="0"/>
              <a:t>9/12/2024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AD2735-8030-4608-9CDD-D0C52CBD348E}" type="slidenum">
              <a:rPr lang="en-US" smtClean="0"/>
              <a:t>‹#›</a:t>
            </a:fld>
            <a:endParaRPr lang="en-US"/>
          </a:p>
        </p:txBody>
      </p:sp>
    </p:spTree>
    <p:extLst>
      <p:ext uri="{BB962C8B-B14F-4D97-AF65-F5344CB8AC3E}">
        <p14:creationId xmlns:p14="http://schemas.microsoft.com/office/powerpoint/2010/main" val="3947223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Quality check, identified 4* submissions that marginal cases, which were excluded and perhaps should be reviewed – included substantive information for fields that were completed. After review, clear the submissions were intended to be submitted. Those submissions, once completed, will follow the same process and eligibility to submit full grant proposal will depend upon average LOI evaluation score.</a:t>
            </a:r>
          </a:p>
        </p:txBody>
      </p:sp>
      <p:sp>
        <p:nvSpPr>
          <p:cNvPr id="4" name="Slide Number Placeholder 3"/>
          <p:cNvSpPr>
            <a:spLocks noGrp="1"/>
          </p:cNvSpPr>
          <p:nvPr>
            <p:ph type="sldNum" sz="quarter" idx="5"/>
          </p:nvPr>
        </p:nvSpPr>
        <p:spPr/>
        <p:txBody>
          <a:bodyPr/>
          <a:lstStyle/>
          <a:p>
            <a:fld id="{ECAD2735-8030-4608-9CDD-D0C52CBD348E}" type="slidenum">
              <a:rPr lang="en-US" smtClean="0"/>
              <a:t>3</a:t>
            </a:fld>
            <a:endParaRPr lang="en-US"/>
          </a:p>
        </p:txBody>
      </p:sp>
    </p:spTree>
    <p:extLst>
      <p:ext uri="{BB962C8B-B14F-4D97-AF65-F5344CB8AC3E}">
        <p14:creationId xmlns:p14="http://schemas.microsoft.com/office/powerpoint/2010/main" val="376477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D2735-8030-4608-9CDD-D0C52CBD348E}" type="slidenum">
              <a:rPr lang="en-US" smtClean="0"/>
              <a:t>4</a:t>
            </a:fld>
            <a:endParaRPr lang="en-US"/>
          </a:p>
        </p:txBody>
      </p:sp>
    </p:spTree>
    <p:extLst>
      <p:ext uri="{BB962C8B-B14F-4D97-AF65-F5344CB8AC3E}">
        <p14:creationId xmlns:p14="http://schemas.microsoft.com/office/powerpoint/2010/main" val="1722394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D2735-8030-4608-9CDD-D0C52CBD348E}" type="slidenum">
              <a:rPr lang="en-US" smtClean="0"/>
              <a:t>5</a:t>
            </a:fld>
            <a:endParaRPr lang="en-US"/>
          </a:p>
        </p:txBody>
      </p:sp>
    </p:spTree>
    <p:extLst>
      <p:ext uri="{BB962C8B-B14F-4D97-AF65-F5344CB8AC3E}">
        <p14:creationId xmlns:p14="http://schemas.microsoft.com/office/powerpoint/2010/main" val="1331208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E8C60-A198-4E31-2EF8-0A3EC97C73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EA560F-9A69-C568-0503-572E200B22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5FA16B-1F13-C2CD-FEC4-CF326AAE089E}"/>
              </a:ext>
            </a:extLst>
          </p:cNvPr>
          <p:cNvSpPr>
            <a:spLocks noGrp="1"/>
          </p:cNvSpPr>
          <p:nvPr>
            <p:ph type="dt" sz="half" idx="10"/>
          </p:nvPr>
        </p:nvSpPr>
        <p:spPr/>
        <p:txBody>
          <a:bodyPr/>
          <a:lstStyle/>
          <a:p>
            <a:fld id="{323AB80F-636B-4242-933C-5AAB39D2CB9A}" type="datetimeFigureOut">
              <a:rPr lang="en-US" smtClean="0"/>
              <a:t>9/12/2024</a:t>
            </a:fld>
            <a:endParaRPr lang="en-US"/>
          </a:p>
        </p:txBody>
      </p:sp>
      <p:sp>
        <p:nvSpPr>
          <p:cNvPr id="5" name="Footer Placeholder 4">
            <a:extLst>
              <a:ext uri="{FF2B5EF4-FFF2-40B4-BE49-F238E27FC236}">
                <a16:creationId xmlns:a16="http://schemas.microsoft.com/office/drawing/2014/main" id="{BE723B7D-3E7B-D1A0-F0F8-CB092C6498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A4028B-2B57-6508-6CDD-0C3B885F6E2A}"/>
              </a:ext>
            </a:extLst>
          </p:cNvPr>
          <p:cNvSpPr>
            <a:spLocks noGrp="1"/>
          </p:cNvSpPr>
          <p:nvPr>
            <p:ph type="sldNum" sz="quarter" idx="12"/>
          </p:nvPr>
        </p:nvSpPr>
        <p:spPr/>
        <p:txBody>
          <a:bodyPr/>
          <a:lstStyle/>
          <a:p>
            <a:fld id="{5EA3FBA3-7815-4E42-833D-04125C1A9DD4}" type="slidenum">
              <a:rPr lang="en-US" smtClean="0"/>
              <a:t>‹#›</a:t>
            </a:fld>
            <a:endParaRPr lang="en-US"/>
          </a:p>
        </p:txBody>
      </p:sp>
    </p:spTree>
    <p:extLst>
      <p:ext uri="{BB962C8B-B14F-4D97-AF65-F5344CB8AC3E}">
        <p14:creationId xmlns:p14="http://schemas.microsoft.com/office/powerpoint/2010/main" val="2404693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ED178-7A2C-7017-54C1-5243028E5C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1F3E55-438F-3BAF-6C26-B0F852166A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41ADB5-C4D7-1D97-847D-67EEA305A7F1}"/>
              </a:ext>
            </a:extLst>
          </p:cNvPr>
          <p:cNvSpPr>
            <a:spLocks noGrp="1"/>
          </p:cNvSpPr>
          <p:nvPr>
            <p:ph type="dt" sz="half" idx="10"/>
          </p:nvPr>
        </p:nvSpPr>
        <p:spPr/>
        <p:txBody>
          <a:bodyPr/>
          <a:lstStyle/>
          <a:p>
            <a:fld id="{323AB80F-636B-4242-933C-5AAB39D2CB9A}" type="datetimeFigureOut">
              <a:rPr lang="en-US" smtClean="0"/>
              <a:t>9/12/2024</a:t>
            </a:fld>
            <a:endParaRPr lang="en-US"/>
          </a:p>
        </p:txBody>
      </p:sp>
      <p:sp>
        <p:nvSpPr>
          <p:cNvPr id="5" name="Footer Placeholder 4">
            <a:extLst>
              <a:ext uri="{FF2B5EF4-FFF2-40B4-BE49-F238E27FC236}">
                <a16:creationId xmlns:a16="http://schemas.microsoft.com/office/drawing/2014/main" id="{5F898869-0E00-0F25-B5DE-838C9BE419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989CDF-2FFF-EC4E-E341-F99F41820F1F}"/>
              </a:ext>
            </a:extLst>
          </p:cNvPr>
          <p:cNvSpPr>
            <a:spLocks noGrp="1"/>
          </p:cNvSpPr>
          <p:nvPr>
            <p:ph type="sldNum" sz="quarter" idx="12"/>
          </p:nvPr>
        </p:nvSpPr>
        <p:spPr/>
        <p:txBody>
          <a:bodyPr/>
          <a:lstStyle/>
          <a:p>
            <a:fld id="{5EA3FBA3-7815-4E42-833D-04125C1A9DD4}" type="slidenum">
              <a:rPr lang="en-US" smtClean="0"/>
              <a:t>‹#›</a:t>
            </a:fld>
            <a:endParaRPr lang="en-US"/>
          </a:p>
        </p:txBody>
      </p:sp>
    </p:spTree>
    <p:extLst>
      <p:ext uri="{BB962C8B-B14F-4D97-AF65-F5344CB8AC3E}">
        <p14:creationId xmlns:p14="http://schemas.microsoft.com/office/powerpoint/2010/main" val="74673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AC928D-D0A6-9992-4F80-2A9787FB38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F606AF-B2E6-1B6D-F382-78C28DDBD4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74B66-7256-C135-B5DE-94D9E8980DAB}"/>
              </a:ext>
            </a:extLst>
          </p:cNvPr>
          <p:cNvSpPr>
            <a:spLocks noGrp="1"/>
          </p:cNvSpPr>
          <p:nvPr>
            <p:ph type="dt" sz="half" idx="10"/>
          </p:nvPr>
        </p:nvSpPr>
        <p:spPr/>
        <p:txBody>
          <a:bodyPr/>
          <a:lstStyle/>
          <a:p>
            <a:fld id="{323AB80F-636B-4242-933C-5AAB39D2CB9A}" type="datetimeFigureOut">
              <a:rPr lang="en-US" smtClean="0"/>
              <a:t>9/12/2024</a:t>
            </a:fld>
            <a:endParaRPr lang="en-US"/>
          </a:p>
        </p:txBody>
      </p:sp>
      <p:sp>
        <p:nvSpPr>
          <p:cNvPr id="5" name="Footer Placeholder 4">
            <a:extLst>
              <a:ext uri="{FF2B5EF4-FFF2-40B4-BE49-F238E27FC236}">
                <a16:creationId xmlns:a16="http://schemas.microsoft.com/office/drawing/2014/main" id="{703C9C2B-776E-FE91-EF26-F43ACDAAB2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3D12C-4C73-A328-9D05-1B7B1B3D51CB}"/>
              </a:ext>
            </a:extLst>
          </p:cNvPr>
          <p:cNvSpPr>
            <a:spLocks noGrp="1"/>
          </p:cNvSpPr>
          <p:nvPr>
            <p:ph type="sldNum" sz="quarter" idx="12"/>
          </p:nvPr>
        </p:nvSpPr>
        <p:spPr/>
        <p:txBody>
          <a:bodyPr/>
          <a:lstStyle/>
          <a:p>
            <a:fld id="{5EA3FBA3-7815-4E42-833D-04125C1A9DD4}" type="slidenum">
              <a:rPr lang="en-US" smtClean="0"/>
              <a:t>‹#›</a:t>
            </a:fld>
            <a:endParaRPr lang="en-US"/>
          </a:p>
        </p:txBody>
      </p:sp>
    </p:spTree>
    <p:extLst>
      <p:ext uri="{BB962C8B-B14F-4D97-AF65-F5344CB8AC3E}">
        <p14:creationId xmlns:p14="http://schemas.microsoft.com/office/powerpoint/2010/main" val="3984283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74959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41680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0221051"/>
      </p:ext>
    </p:extLst>
  </p:cSld>
  <p:clrMapOvr>
    <a:masterClrMapping/>
  </p:clrMapOvr>
  <p:extLst>
    <p:ext uri="{DCECCB84-F9BA-43D5-87BE-67443E8EF086}">
      <p15:sldGuideLst xmlns:p15="http://schemas.microsoft.com/office/powerpoint/2012/main">
        <p15:guide id="2" pos="7104">
          <p15:clr>
            <a:srgbClr val="FBAE40"/>
          </p15:clr>
        </p15:guide>
        <p15:guide id="3" pos="4344">
          <p15:clr>
            <a:srgbClr val="FBAE40"/>
          </p15:clr>
        </p15:guide>
        <p15:guide id="4" pos="4560">
          <p15:clr>
            <a:srgbClr val="FBAE40"/>
          </p15:clr>
        </p15:guide>
        <p15:guide id="8" orient="horz" pos="184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endParaRPr lang="en-US" dirty="0"/>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93918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35878573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4046574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77377496"/>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63020076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60AE4-CC8E-5EC8-69A1-20AEA1A156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5E8C6C-F417-6908-0689-E0FD41C8C6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2E6029-0E35-EDEC-2CF5-3A15B598750F}"/>
              </a:ext>
            </a:extLst>
          </p:cNvPr>
          <p:cNvSpPr>
            <a:spLocks noGrp="1"/>
          </p:cNvSpPr>
          <p:nvPr>
            <p:ph type="dt" sz="half" idx="10"/>
          </p:nvPr>
        </p:nvSpPr>
        <p:spPr/>
        <p:txBody>
          <a:bodyPr/>
          <a:lstStyle/>
          <a:p>
            <a:fld id="{323AB80F-636B-4242-933C-5AAB39D2CB9A}" type="datetimeFigureOut">
              <a:rPr lang="en-US" smtClean="0"/>
              <a:t>9/12/2024</a:t>
            </a:fld>
            <a:endParaRPr lang="en-US"/>
          </a:p>
        </p:txBody>
      </p:sp>
      <p:sp>
        <p:nvSpPr>
          <p:cNvPr id="5" name="Footer Placeholder 4">
            <a:extLst>
              <a:ext uri="{FF2B5EF4-FFF2-40B4-BE49-F238E27FC236}">
                <a16:creationId xmlns:a16="http://schemas.microsoft.com/office/drawing/2014/main" id="{E96DACCB-3155-FE4F-482D-04806CC119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AD64D6-EDE8-7B99-A320-7984C47632A1}"/>
              </a:ext>
            </a:extLst>
          </p:cNvPr>
          <p:cNvSpPr>
            <a:spLocks noGrp="1"/>
          </p:cNvSpPr>
          <p:nvPr>
            <p:ph type="sldNum" sz="quarter" idx="12"/>
          </p:nvPr>
        </p:nvSpPr>
        <p:spPr/>
        <p:txBody>
          <a:bodyPr/>
          <a:lstStyle/>
          <a:p>
            <a:fld id="{5EA3FBA3-7815-4E42-833D-04125C1A9DD4}" type="slidenum">
              <a:rPr lang="en-US" smtClean="0"/>
              <a:t>‹#›</a:t>
            </a:fld>
            <a:endParaRPr lang="en-US"/>
          </a:p>
        </p:txBody>
      </p:sp>
    </p:spTree>
    <p:extLst>
      <p:ext uri="{BB962C8B-B14F-4D97-AF65-F5344CB8AC3E}">
        <p14:creationId xmlns:p14="http://schemas.microsoft.com/office/powerpoint/2010/main" val="18375549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67170247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306658562"/>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6920271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a:t>Click icon to add table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2094852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7675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46A30-0DE5-B980-4A55-2FE9DCF2C8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0C52C4-9338-925D-E7A5-81B26322597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A0D777-1C7A-D10E-E34F-396AE80931E3}"/>
              </a:ext>
            </a:extLst>
          </p:cNvPr>
          <p:cNvSpPr>
            <a:spLocks noGrp="1"/>
          </p:cNvSpPr>
          <p:nvPr>
            <p:ph type="dt" sz="half" idx="10"/>
          </p:nvPr>
        </p:nvSpPr>
        <p:spPr/>
        <p:txBody>
          <a:bodyPr/>
          <a:lstStyle/>
          <a:p>
            <a:fld id="{323AB80F-636B-4242-933C-5AAB39D2CB9A}" type="datetimeFigureOut">
              <a:rPr lang="en-US" smtClean="0"/>
              <a:t>9/12/2024</a:t>
            </a:fld>
            <a:endParaRPr lang="en-US"/>
          </a:p>
        </p:txBody>
      </p:sp>
      <p:sp>
        <p:nvSpPr>
          <p:cNvPr id="5" name="Footer Placeholder 4">
            <a:extLst>
              <a:ext uri="{FF2B5EF4-FFF2-40B4-BE49-F238E27FC236}">
                <a16:creationId xmlns:a16="http://schemas.microsoft.com/office/drawing/2014/main" id="{884877A1-EFE5-21D7-70FF-F4A7E8944A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7E7CDE-94A6-784D-BE4F-3B3985F5256A}"/>
              </a:ext>
            </a:extLst>
          </p:cNvPr>
          <p:cNvSpPr>
            <a:spLocks noGrp="1"/>
          </p:cNvSpPr>
          <p:nvPr>
            <p:ph type="sldNum" sz="quarter" idx="12"/>
          </p:nvPr>
        </p:nvSpPr>
        <p:spPr/>
        <p:txBody>
          <a:bodyPr/>
          <a:lstStyle/>
          <a:p>
            <a:fld id="{5EA3FBA3-7815-4E42-833D-04125C1A9DD4}" type="slidenum">
              <a:rPr lang="en-US" smtClean="0"/>
              <a:t>‹#›</a:t>
            </a:fld>
            <a:endParaRPr lang="en-US"/>
          </a:p>
        </p:txBody>
      </p:sp>
    </p:spTree>
    <p:extLst>
      <p:ext uri="{BB962C8B-B14F-4D97-AF65-F5344CB8AC3E}">
        <p14:creationId xmlns:p14="http://schemas.microsoft.com/office/powerpoint/2010/main" val="1641077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F1060-FCAC-F995-309C-2862517199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ED49A4-2426-31ED-7787-46FA0EF4E6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0D10B7-D0FE-8035-50BF-A7887C2B9A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B177A0-4134-A1A7-5172-38D8DF1E2919}"/>
              </a:ext>
            </a:extLst>
          </p:cNvPr>
          <p:cNvSpPr>
            <a:spLocks noGrp="1"/>
          </p:cNvSpPr>
          <p:nvPr>
            <p:ph type="dt" sz="half" idx="10"/>
          </p:nvPr>
        </p:nvSpPr>
        <p:spPr/>
        <p:txBody>
          <a:bodyPr/>
          <a:lstStyle/>
          <a:p>
            <a:fld id="{323AB80F-636B-4242-933C-5AAB39D2CB9A}" type="datetimeFigureOut">
              <a:rPr lang="en-US" smtClean="0"/>
              <a:t>9/12/2024</a:t>
            </a:fld>
            <a:endParaRPr lang="en-US"/>
          </a:p>
        </p:txBody>
      </p:sp>
      <p:sp>
        <p:nvSpPr>
          <p:cNvPr id="6" name="Footer Placeholder 5">
            <a:extLst>
              <a:ext uri="{FF2B5EF4-FFF2-40B4-BE49-F238E27FC236}">
                <a16:creationId xmlns:a16="http://schemas.microsoft.com/office/drawing/2014/main" id="{5EB1CFFC-8EB1-A144-8BD7-7313463C69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0D9A1-8900-D31D-56DA-74173F68B8F9}"/>
              </a:ext>
            </a:extLst>
          </p:cNvPr>
          <p:cNvSpPr>
            <a:spLocks noGrp="1"/>
          </p:cNvSpPr>
          <p:nvPr>
            <p:ph type="sldNum" sz="quarter" idx="12"/>
          </p:nvPr>
        </p:nvSpPr>
        <p:spPr/>
        <p:txBody>
          <a:bodyPr/>
          <a:lstStyle/>
          <a:p>
            <a:fld id="{5EA3FBA3-7815-4E42-833D-04125C1A9DD4}" type="slidenum">
              <a:rPr lang="en-US" smtClean="0"/>
              <a:t>‹#›</a:t>
            </a:fld>
            <a:endParaRPr lang="en-US"/>
          </a:p>
        </p:txBody>
      </p:sp>
    </p:spTree>
    <p:extLst>
      <p:ext uri="{BB962C8B-B14F-4D97-AF65-F5344CB8AC3E}">
        <p14:creationId xmlns:p14="http://schemas.microsoft.com/office/powerpoint/2010/main" val="685625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54D41-1EE8-009C-265A-1E232AFB5A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01AF0B-3ADA-A95F-8E8F-DE9B59737F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2FD167-A873-B68D-D3C2-A167633AA9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0AF58D-2186-357F-DC0B-AAA6E11080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B99E8-C566-CD8D-2210-56D6029BAE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225467-8339-3DA3-7128-7D7B9869644D}"/>
              </a:ext>
            </a:extLst>
          </p:cNvPr>
          <p:cNvSpPr>
            <a:spLocks noGrp="1"/>
          </p:cNvSpPr>
          <p:nvPr>
            <p:ph type="dt" sz="half" idx="10"/>
          </p:nvPr>
        </p:nvSpPr>
        <p:spPr/>
        <p:txBody>
          <a:bodyPr/>
          <a:lstStyle/>
          <a:p>
            <a:fld id="{323AB80F-636B-4242-933C-5AAB39D2CB9A}" type="datetimeFigureOut">
              <a:rPr lang="en-US" smtClean="0"/>
              <a:t>9/12/2024</a:t>
            </a:fld>
            <a:endParaRPr lang="en-US"/>
          </a:p>
        </p:txBody>
      </p:sp>
      <p:sp>
        <p:nvSpPr>
          <p:cNvPr id="8" name="Footer Placeholder 7">
            <a:extLst>
              <a:ext uri="{FF2B5EF4-FFF2-40B4-BE49-F238E27FC236}">
                <a16:creationId xmlns:a16="http://schemas.microsoft.com/office/drawing/2014/main" id="{45197140-970B-6E34-D26D-AE4BADC5FE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80CB93-AF6C-6A1F-2FCD-C23E633C17E8}"/>
              </a:ext>
            </a:extLst>
          </p:cNvPr>
          <p:cNvSpPr>
            <a:spLocks noGrp="1"/>
          </p:cNvSpPr>
          <p:nvPr>
            <p:ph type="sldNum" sz="quarter" idx="12"/>
          </p:nvPr>
        </p:nvSpPr>
        <p:spPr/>
        <p:txBody>
          <a:bodyPr/>
          <a:lstStyle/>
          <a:p>
            <a:fld id="{5EA3FBA3-7815-4E42-833D-04125C1A9DD4}" type="slidenum">
              <a:rPr lang="en-US" smtClean="0"/>
              <a:t>‹#›</a:t>
            </a:fld>
            <a:endParaRPr lang="en-US"/>
          </a:p>
        </p:txBody>
      </p:sp>
    </p:spTree>
    <p:extLst>
      <p:ext uri="{BB962C8B-B14F-4D97-AF65-F5344CB8AC3E}">
        <p14:creationId xmlns:p14="http://schemas.microsoft.com/office/powerpoint/2010/main" val="664198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57B05-4503-6EBE-1BB9-BCC9C00ABA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C9D826-5468-A175-3DBA-D287497524B4}"/>
              </a:ext>
            </a:extLst>
          </p:cNvPr>
          <p:cNvSpPr>
            <a:spLocks noGrp="1"/>
          </p:cNvSpPr>
          <p:nvPr>
            <p:ph type="dt" sz="half" idx="10"/>
          </p:nvPr>
        </p:nvSpPr>
        <p:spPr/>
        <p:txBody>
          <a:bodyPr/>
          <a:lstStyle/>
          <a:p>
            <a:fld id="{323AB80F-636B-4242-933C-5AAB39D2CB9A}" type="datetimeFigureOut">
              <a:rPr lang="en-US" smtClean="0"/>
              <a:t>9/12/2024</a:t>
            </a:fld>
            <a:endParaRPr lang="en-US"/>
          </a:p>
        </p:txBody>
      </p:sp>
      <p:sp>
        <p:nvSpPr>
          <p:cNvPr id="4" name="Footer Placeholder 3">
            <a:extLst>
              <a:ext uri="{FF2B5EF4-FFF2-40B4-BE49-F238E27FC236}">
                <a16:creationId xmlns:a16="http://schemas.microsoft.com/office/drawing/2014/main" id="{5ADACFFB-B142-E8DC-3EA9-9E23534EB5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166C4F-F5D6-F48A-AFF7-7AE68B45CB1B}"/>
              </a:ext>
            </a:extLst>
          </p:cNvPr>
          <p:cNvSpPr>
            <a:spLocks noGrp="1"/>
          </p:cNvSpPr>
          <p:nvPr>
            <p:ph type="sldNum" sz="quarter" idx="12"/>
          </p:nvPr>
        </p:nvSpPr>
        <p:spPr/>
        <p:txBody>
          <a:bodyPr/>
          <a:lstStyle/>
          <a:p>
            <a:fld id="{5EA3FBA3-7815-4E42-833D-04125C1A9DD4}" type="slidenum">
              <a:rPr lang="en-US" smtClean="0"/>
              <a:t>‹#›</a:t>
            </a:fld>
            <a:endParaRPr lang="en-US"/>
          </a:p>
        </p:txBody>
      </p:sp>
    </p:spTree>
    <p:extLst>
      <p:ext uri="{BB962C8B-B14F-4D97-AF65-F5344CB8AC3E}">
        <p14:creationId xmlns:p14="http://schemas.microsoft.com/office/powerpoint/2010/main" val="2819040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08F3A6-8043-7DB4-8687-F89ED3B3593F}"/>
              </a:ext>
            </a:extLst>
          </p:cNvPr>
          <p:cNvSpPr>
            <a:spLocks noGrp="1"/>
          </p:cNvSpPr>
          <p:nvPr>
            <p:ph type="dt" sz="half" idx="10"/>
          </p:nvPr>
        </p:nvSpPr>
        <p:spPr/>
        <p:txBody>
          <a:bodyPr/>
          <a:lstStyle/>
          <a:p>
            <a:fld id="{323AB80F-636B-4242-933C-5AAB39D2CB9A}" type="datetimeFigureOut">
              <a:rPr lang="en-US" smtClean="0"/>
              <a:t>9/12/2024</a:t>
            </a:fld>
            <a:endParaRPr lang="en-US"/>
          </a:p>
        </p:txBody>
      </p:sp>
      <p:sp>
        <p:nvSpPr>
          <p:cNvPr id="3" name="Footer Placeholder 2">
            <a:extLst>
              <a:ext uri="{FF2B5EF4-FFF2-40B4-BE49-F238E27FC236}">
                <a16:creationId xmlns:a16="http://schemas.microsoft.com/office/drawing/2014/main" id="{DB575602-76D3-DE56-DBF6-E25138AD9A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A2B58E-6ABF-A557-2B66-7C9A4DD61F40}"/>
              </a:ext>
            </a:extLst>
          </p:cNvPr>
          <p:cNvSpPr>
            <a:spLocks noGrp="1"/>
          </p:cNvSpPr>
          <p:nvPr>
            <p:ph type="sldNum" sz="quarter" idx="12"/>
          </p:nvPr>
        </p:nvSpPr>
        <p:spPr/>
        <p:txBody>
          <a:bodyPr/>
          <a:lstStyle/>
          <a:p>
            <a:fld id="{5EA3FBA3-7815-4E42-833D-04125C1A9DD4}" type="slidenum">
              <a:rPr lang="en-US" smtClean="0"/>
              <a:t>‹#›</a:t>
            </a:fld>
            <a:endParaRPr lang="en-US"/>
          </a:p>
        </p:txBody>
      </p:sp>
    </p:spTree>
    <p:extLst>
      <p:ext uri="{BB962C8B-B14F-4D97-AF65-F5344CB8AC3E}">
        <p14:creationId xmlns:p14="http://schemas.microsoft.com/office/powerpoint/2010/main" val="1556537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F5C5-9E1E-5C02-01B7-CA3F0F706F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9F0F19-2430-00C7-07AF-0740E4139B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458F88-93ED-7B67-4DE0-6B4CAFDB6E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64F4A1-DC22-F9F8-7E7E-EE8EBCA1FAD0}"/>
              </a:ext>
            </a:extLst>
          </p:cNvPr>
          <p:cNvSpPr>
            <a:spLocks noGrp="1"/>
          </p:cNvSpPr>
          <p:nvPr>
            <p:ph type="dt" sz="half" idx="10"/>
          </p:nvPr>
        </p:nvSpPr>
        <p:spPr/>
        <p:txBody>
          <a:bodyPr/>
          <a:lstStyle/>
          <a:p>
            <a:fld id="{323AB80F-636B-4242-933C-5AAB39D2CB9A}" type="datetimeFigureOut">
              <a:rPr lang="en-US" smtClean="0"/>
              <a:t>9/12/2024</a:t>
            </a:fld>
            <a:endParaRPr lang="en-US"/>
          </a:p>
        </p:txBody>
      </p:sp>
      <p:sp>
        <p:nvSpPr>
          <p:cNvPr id="6" name="Footer Placeholder 5">
            <a:extLst>
              <a:ext uri="{FF2B5EF4-FFF2-40B4-BE49-F238E27FC236}">
                <a16:creationId xmlns:a16="http://schemas.microsoft.com/office/drawing/2014/main" id="{CCF35B81-8CA8-65B2-754E-D18D93D7DD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1505F0-A4E3-1DBA-2FF2-804BCB22E343}"/>
              </a:ext>
            </a:extLst>
          </p:cNvPr>
          <p:cNvSpPr>
            <a:spLocks noGrp="1"/>
          </p:cNvSpPr>
          <p:nvPr>
            <p:ph type="sldNum" sz="quarter" idx="12"/>
          </p:nvPr>
        </p:nvSpPr>
        <p:spPr/>
        <p:txBody>
          <a:bodyPr/>
          <a:lstStyle/>
          <a:p>
            <a:fld id="{5EA3FBA3-7815-4E42-833D-04125C1A9DD4}" type="slidenum">
              <a:rPr lang="en-US" smtClean="0"/>
              <a:t>‹#›</a:t>
            </a:fld>
            <a:endParaRPr lang="en-US"/>
          </a:p>
        </p:txBody>
      </p:sp>
    </p:spTree>
    <p:extLst>
      <p:ext uri="{BB962C8B-B14F-4D97-AF65-F5344CB8AC3E}">
        <p14:creationId xmlns:p14="http://schemas.microsoft.com/office/powerpoint/2010/main" val="2137084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F3653-7DD2-7332-F43F-B7BB6F1520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C825E8-CB42-D251-D56A-9B7645694D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F1A737-AE37-B40E-DC9D-59994A3470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2FC036-AC51-547F-CB50-F6E63F2D5F1A}"/>
              </a:ext>
            </a:extLst>
          </p:cNvPr>
          <p:cNvSpPr>
            <a:spLocks noGrp="1"/>
          </p:cNvSpPr>
          <p:nvPr>
            <p:ph type="dt" sz="half" idx="10"/>
          </p:nvPr>
        </p:nvSpPr>
        <p:spPr/>
        <p:txBody>
          <a:bodyPr/>
          <a:lstStyle/>
          <a:p>
            <a:fld id="{323AB80F-636B-4242-933C-5AAB39D2CB9A}" type="datetimeFigureOut">
              <a:rPr lang="en-US" smtClean="0"/>
              <a:t>9/12/2024</a:t>
            </a:fld>
            <a:endParaRPr lang="en-US"/>
          </a:p>
        </p:txBody>
      </p:sp>
      <p:sp>
        <p:nvSpPr>
          <p:cNvPr id="6" name="Footer Placeholder 5">
            <a:extLst>
              <a:ext uri="{FF2B5EF4-FFF2-40B4-BE49-F238E27FC236}">
                <a16:creationId xmlns:a16="http://schemas.microsoft.com/office/drawing/2014/main" id="{DDD68BDF-F45E-19EE-DD7D-28F670963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04444-D89F-10E0-E4CF-F2CAAE1C910A}"/>
              </a:ext>
            </a:extLst>
          </p:cNvPr>
          <p:cNvSpPr>
            <a:spLocks noGrp="1"/>
          </p:cNvSpPr>
          <p:nvPr>
            <p:ph type="sldNum" sz="quarter" idx="12"/>
          </p:nvPr>
        </p:nvSpPr>
        <p:spPr/>
        <p:txBody>
          <a:bodyPr/>
          <a:lstStyle/>
          <a:p>
            <a:fld id="{5EA3FBA3-7815-4E42-833D-04125C1A9DD4}" type="slidenum">
              <a:rPr lang="en-US" smtClean="0"/>
              <a:t>‹#›</a:t>
            </a:fld>
            <a:endParaRPr lang="en-US"/>
          </a:p>
        </p:txBody>
      </p:sp>
    </p:spTree>
    <p:extLst>
      <p:ext uri="{BB962C8B-B14F-4D97-AF65-F5344CB8AC3E}">
        <p14:creationId xmlns:p14="http://schemas.microsoft.com/office/powerpoint/2010/main" val="744416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DE5A5B-2772-4368-1C5A-19B5958572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C2CCE6-5A7D-1DD2-41E2-81113A47AC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5ABAA-C8AC-45BF-3301-4271917E7E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23AB80F-636B-4242-933C-5AAB39D2CB9A}" type="datetimeFigureOut">
              <a:rPr lang="en-US" smtClean="0"/>
              <a:t>9/12/2024</a:t>
            </a:fld>
            <a:endParaRPr lang="en-US"/>
          </a:p>
        </p:txBody>
      </p:sp>
      <p:sp>
        <p:nvSpPr>
          <p:cNvPr id="5" name="Footer Placeholder 4">
            <a:extLst>
              <a:ext uri="{FF2B5EF4-FFF2-40B4-BE49-F238E27FC236}">
                <a16:creationId xmlns:a16="http://schemas.microsoft.com/office/drawing/2014/main" id="{3B9C5AEC-7DBC-2B41-845A-03A840FF53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2E10F96-A83A-BADB-C499-B6FE870EA6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EA3FBA3-7815-4E42-833D-04125C1A9DD4}" type="slidenum">
              <a:rPr lang="en-US" smtClean="0"/>
              <a:t>‹#›</a:t>
            </a:fld>
            <a:endParaRPr lang="en-US"/>
          </a:p>
        </p:txBody>
      </p:sp>
    </p:spTree>
    <p:extLst>
      <p:ext uri="{BB962C8B-B14F-4D97-AF65-F5344CB8AC3E}">
        <p14:creationId xmlns:p14="http://schemas.microsoft.com/office/powerpoint/2010/main" val="784022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455748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Excel_Worksheet.xlsx"/><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package" Target="../embeddings/Microsoft_Excel_Worksheet1.xlsx"/><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gcc02.safelinks.protection.outlook.com/?url=https%3A%2F%2Fcggp504.na1.hs-sales-engage.com%2FCtc%2FOM%2B23284%2FcgGP504%2FJlF2-6qcW8wLKSR6lZ3nLW5_x0qF3PT98lW1zwzsW4-0KyjW8m9Tl2968lmGW7w-bFg8tflW5VPKvGD6r39QvW5vm_YV6h2pZfN81ZXXx39QJ1W38tvwV2VMcRNW1hmGxy1hkdFLVQccXP5dTjPxW8NKQ6M8QKNM_W3svZMx7bVjFJW2fDxgx4g7KM9W1Q9Knp2JbXJHVY6sY51Hhz1kW6ZDc365BW3H-W5tyF_z1cZ7sSN6y04m4LSB5PW8s0HGB3mTpLpW5NgS0-7WP4W4W148qyJ1c5_nBW1LnlMt5_Wsh4VSMc5B4_scNBW3sJzr24-tM_KW5TFk0w6MDVxVW69pW9h3-6g44W81gwCH2hR9lDW6MzqSp293sDSf5zFHxs04&amp;data=05%7C02%7Cmary.coyne%40maine.gov%7C66c611c36b314e0fb46608dcd2a4d9cc%7C413fa8ab207d4b629bcdea1a8f2f864e%7C0%7C0%7C638616853079414572%7CUnknown%7CTWFpbGZsb3d8eyJWIjoiMC4wLjAwMDAiLCJQIjoiV2luMzIiLCJBTiI6Ik1haWwiLCJXVCI6Mn0%3D%7C0%7C%7C%7C&amp;sdata=uLbBSpMMFPpgZ22f13Q42QnfunEkvdLmgJkJqwf5uOk%3D&amp;reserved=0" TargetMode="Externa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83AE4-AD81-080A-B5CE-C5BA85E4ECC2}"/>
              </a:ext>
            </a:extLst>
          </p:cNvPr>
          <p:cNvSpPr>
            <a:spLocks noGrp="1"/>
          </p:cNvSpPr>
          <p:nvPr>
            <p:ph type="ctrTitle"/>
          </p:nvPr>
        </p:nvSpPr>
        <p:spPr>
          <a:xfrm>
            <a:off x="1491465" y="2573007"/>
            <a:ext cx="9209070" cy="1711985"/>
          </a:xfrm>
        </p:spPr>
        <p:txBody>
          <a:bodyPr>
            <a:normAutofit fontScale="90000"/>
          </a:bodyPr>
          <a:lstStyle/>
          <a:p>
            <a:pPr algn="l"/>
            <a:r>
              <a:rPr lang="en-US" dirty="0">
                <a:solidFill>
                  <a:srgbClr val="7CA655"/>
                </a:solidFill>
              </a:rPr>
              <a:t>Maine Recovery Council</a:t>
            </a:r>
            <a:br>
              <a:rPr lang="en-US" b="1" dirty="0"/>
            </a:br>
            <a:r>
              <a:rPr lang="en-US" b="1" dirty="0">
                <a:solidFill>
                  <a:srgbClr val="7CA655"/>
                </a:solidFill>
              </a:rPr>
              <a:t>September Council Meeting </a:t>
            </a:r>
            <a:br>
              <a:rPr lang="en-US" b="1" dirty="0">
                <a:solidFill>
                  <a:srgbClr val="7CA655"/>
                </a:solidFill>
              </a:rPr>
            </a:br>
            <a:r>
              <a:rPr lang="en-US" sz="4400" dirty="0">
                <a:solidFill>
                  <a:srgbClr val="7CA655"/>
                </a:solidFill>
              </a:rPr>
              <a:t>9.12.2024</a:t>
            </a:r>
          </a:p>
        </p:txBody>
      </p:sp>
    </p:spTree>
    <p:extLst>
      <p:ext uri="{BB962C8B-B14F-4D97-AF65-F5344CB8AC3E}">
        <p14:creationId xmlns:p14="http://schemas.microsoft.com/office/powerpoint/2010/main" val="2305648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97279-54AD-6093-36B9-129877368FE6}"/>
              </a:ext>
            </a:extLst>
          </p:cNvPr>
          <p:cNvSpPr>
            <a:spLocks noGrp="1"/>
          </p:cNvSpPr>
          <p:nvPr>
            <p:ph type="title"/>
          </p:nvPr>
        </p:nvSpPr>
        <p:spPr>
          <a:solidFill>
            <a:srgbClr val="FFFFFF"/>
          </a:solidFill>
        </p:spPr>
        <p:txBody>
          <a:bodyPr/>
          <a:lstStyle/>
          <a:p>
            <a:r>
              <a:rPr lang="en-US" dirty="0">
                <a:solidFill>
                  <a:schemeClr val="tx2"/>
                </a:solidFill>
              </a:rPr>
              <a:t>Grant Support Discussion </a:t>
            </a:r>
          </a:p>
        </p:txBody>
      </p:sp>
      <p:sp>
        <p:nvSpPr>
          <p:cNvPr id="4" name="Table Placeholder 2">
            <a:extLst>
              <a:ext uri="{FF2B5EF4-FFF2-40B4-BE49-F238E27FC236}">
                <a16:creationId xmlns:a16="http://schemas.microsoft.com/office/drawing/2014/main" id="{B8A61CD7-8DD1-A3F9-D539-7715378F5DB3}"/>
              </a:ext>
            </a:extLst>
          </p:cNvPr>
          <p:cNvSpPr txBox="1">
            <a:spLocks/>
          </p:cNvSpPr>
          <p:nvPr/>
        </p:nvSpPr>
        <p:spPr>
          <a:xfrm>
            <a:off x="746760" y="2592763"/>
            <a:ext cx="8909236" cy="4083727"/>
          </a:xfrm>
          <a:prstGeom prst="rect">
            <a:avLst/>
          </a:prstGeom>
        </p:spPr>
        <p:txBody>
          <a:bodyPr vert="horz" lIns="91440" tIns="45720" rIns="91440" bIns="45720" rtlCol="0">
            <a:noAutofit/>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sz="1200" dirty="0">
              <a:latin typeface="Arial Narrow" panose="020B0606020202030204" pitchFamily="34" charset="0"/>
              <a:cs typeface="Calibri" panose="020F0502020204030204" pitchFamily="34" charset="0"/>
            </a:endParaRPr>
          </a:p>
          <a:p>
            <a:pPr marL="800100" lvl="1" indent="-342900">
              <a:buFont typeface="Arial" panose="020B0604020202020204" pitchFamily="34" charset="0"/>
              <a:buAutoNum type="arabicPeriod"/>
            </a:pPr>
            <a:endParaRPr lang="en-US" sz="1200" b="1" dirty="0">
              <a:latin typeface="Calibri" panose="020F0502020204030204" pitchFamily="34" charset="0"/>
              <a:cs typeface="Calibri" panose="020F0502020204030204" pitchFamily="34" charset="0"/>
            </a:endParaRPr>
          </a:p>
          <a:p>
            <a:pPr marL="800100" lvl="1" indent="-342900">
              <a:buFont typeface="Arial" panose="020B0604020202020204" pitchFamily="34" charset="0"/>
              <a:buAutoNum type="arabicPeriod"/>
            </a:pPr>
            <a:endParaRPr lang="en-US" sz="800" b="1"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sz="1200" b="1"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sz="1200" b="1"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sz="1200" b="1"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sz="1200" b="1"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EB65597-2347-1109-30E0-FDFADC970B92}"/>
              </a:ext>
            </a:extLst>
          </p:cNvPr>
          <p:cNvPicPr>
            <a:picLocks noChangeAspect="1"/>
          </p:cNvPicPr>
          <p:nvPr/>
        </p:nvPicPr>
        <p:blipFill>
          <a:blip r:embed="rId2"/>
          <a:stretch>
            <a:fillRect/>
          </a:stretch>
        </p:blipFill>
        <p:spPr>
          <a:xfrm>
            <a:off x="3281438" y="2015772"/>
            <a:ext cx="8285722" cy="4660718"/>
          </a:xfrm>
          <a:prstGeom prst="rect">
            <a:avLst/>
          </a:prstGeom>
        </p:spPr>
      </p:pic>
    </p:spTree>
    <p:extLst>
      <p:ext uri="{BB962C8B-B14F-4D97-AF65-F5344CB8AC3E}">
        <p14:creationId xmlns:p14="http://schemas.microsoft.com/office/powerpoint/2010/main" val="367216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97279-54AD-6093-36B9-129877368FE6}"/>
              </a:ext>
            </a:extLst>
          </p:cNvPr>
          <p:cNvSpPr>
            <a:spLocks noGrp="1"/>
          </p:cNvSpPr>
          <p:nvPr>
            <p:ph type="title"/>
          </p:nvPr>
        </p:nvSpPr>
        <p:spPr>
          <a:solidFill>
            <a:srgbClr val="FFFFFF"/>
          </a:solidFill>
        </p:spPr>
        <p:txBody>
          <a:bodyPr/>
          <a:lstStyle/>
          <a:p>
            <a:r>
              <a:rPr lang="en-US" b="0" dirty="0">
                <a:solidFill>
                  <a:schemeClr val="tx2"/>
                </a:solidFill>
              </a:rPr>
              <a:t>Grant Support: </a:t>
            </a:r>
            <a:r>
              <a:rPr lang="en-US" dirty="0">
                <a:solidFill>
                  <a:schemeClr val="tx2"/>
                </a:solidFill>
              </a:rPr>
              <a:t>RFP Recommendation</a:t>
            </a:r>
          </a:p>
        </p:txBody>
      </p:sp>
      <p:sp>
        <p:nvSpPr>
          <p:cNvPr id="4" name="Table Placeholder 2">
            <a:extLst>
              <a:ext uri="{FF2B5EF4-FFF2-40B4-BE49-F238E27FC236}">
                <a16:creationId xmlns:a16="http://schemas.microsoft.com/office/drawing/2014/main" id="{B8A61CD7-8DD1-A3F9-D539-7715378F5DB3}"/>
              </a:ext>
            </a:extLst>
          </p:cNvPr>
          <p:cNvSpPr txBox="1">
            <a:spLocks/>
          </p:cNvSpPr>
          <p:nvPr/>
        </p:nvSpPr>
        <p:spPr>
          <a:xfrm>
            <a:off x="746760" y="2592763"/>
            <a:ext cx="8909236" cy="4083727"/>
          </a:xfrm>
          <a:prstGeom prst="rect">
            <a:avLst/>
          </a:prstGeom>
        </p:spPr>
        <p:txBody>
          <a:bodyPr vert="horz" lIns="91440" tIns="45720" rIns="91440" bIns="45720" rtlCol="0">
            <a:noAutofit/>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sz="1200" dirty="0">
              <a:latin typeface="Arial Narrow" panose="020B0606020202030204" pitchFamily="34" charset="0"/>
              <a:cs typeface="Calibri" panose="020F0502020204030204" pitchFamily="34" charset="0"/>
            </a:endParaRPr>
          </a:p>
          <a:p>
            <a:pPr marL="800100" lvl="1" indent="-342900">
              <a:buFont typeface="Arial" panose="020B0604020202020204" pitchFamily="34" charset="0"/>
              <a:buAutoNum type="arabicPeriod"/>
            </a:pPr>
            <a:endParaRPr lang="en-US" sz="1200" b="1" dirty="0">
              <a:latin typeface="Calibri" panose="020F0502020204030204" pitchFamily="34" charset="0"/>
              <a:cs typeface="Calibri" panose="020F0502020204030204" pitchFamily="34" charset="0"/>
            </a:endParaRPr>
          </a:p>
          <a:p>
            <a:pPr marL="800100" lvl="1" indent="-342900">
              <a:buFont typeface="Arial" panose="020B0604020202020204" pitchFamily="34" charset="0"/>
              <a:buAutoNum type="arabicPeriod"/>
            </a:pPr>
            <a:endParaRPr lang="en-US" sz="800" b="1"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sz="1200" b="1"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sz="1200" b="1"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sz="1200" b="1"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sz="1200" b="1"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958F102E-9A3A-460D-E60D-1721338B31E9}"/>
              </a:ext>
            </a:extLst>
          </p:cNvPr>
          <p:cNvSpPr txBox="1"/>
          <p:nvPr/>
        </p:nvSpPr>
        <p:spPr>
          <a:xfrm>
            <a:off x="594360" y="2337685"/>
            <a:ext cx="7356944" cy="4406334"/>
          </a:xfrm>
          <a:prstGeom prst="rect">
            <a:avLst/>
          </a:prstGeom>
          <a:noFill/>
          <a:ln>
            <a:solidFill>
              <a:schemeClr val="tx2"/>
            </a:solidFill>
          </a:ln>
        </p:spPr>
        <p:txBody>
          <a:bodyPr wrap="square">
            <a:spAutoFit/>
          </a:bodyPr>
          <a:lstStyle/>
          <a:p>
            <a:r>
              <a:rPr lang="en-US" b="1" u="sng" dirty="0">
                <a:solidFill>
                  <a:schemeClr val="bg1"/>
                </a:solidFill>
                <a:latin typeface="Aptos Narrow" panose="020B0004020202020204" pitchFamily="34" charset="0"/>
                <a:ea typeface="Calibri" panose="020F0502020204030204" pitchFamily="34" charset="0"/>
                <a:cs typeface="Times New Roman" panose="02020603050405020304" pitchFamily="18" charset="0"/>
              </a:rPr>
              <a:t>Contract Management &amp; Grant Support</a:t>
            </a:r>
          </a:p>
          <a:p>
            <a:r>
              <a:rPr lang="en-US" sz="1400" b="1" dirty="0">
                <a:solidFill>
                  <a:schemeClr val="bg1"/>
                </a:solidFill>
                <a:latin typeface="Aptos Narrow" panose="020B0004020202020204" pitchFamily="34" charset="0"/>
                <a:ea typeface="Calibri" panose="020F0502020204030204" pitchFamily="34" charset="0"/>
                <a:cs typeface="Times New Roman" panose="02020603050405020304" pitchFamily="18" charset="0"/>
              </a:rPr>
              <a:t>Contract Management: </a:t>
            </a:r>
          </a:p>
          <a:p>
            <a:pPr marL="800100" lvl="1" indent="-342900">
              <a:buFontTx/>
              <a:buAutoNum type="alphaUcPeriod"/>
            </a:pPr>
            <a:r>
              <a:rPr lang="en-US" sz="1400" dirty="0">
                <a:solidFill>
                  <a:schemeClr val="bg1"/>
                </a:solidFill>
                <a:latin typeface="Aptos Narrow" panose="020B0004020202020204" pitchFamily="34" charset="0"/>
                <a:ea typeface="Calibri" panose="020F0502020204030204" pitchFamily="34" charset="0"/>
                <a:cs typeface="Times New Roman" panose="02020603050405020304" pitchFamily="18" charset="0"/>
              </a:rPr>
              <a:t>Assist in development of MRC contracts and provide oversight of financial reporting </a:t>
            </a:r>
          </a:p>
          <a:p>
            <a:pPr marL="800100" lvl="1" indent="-342900">
              <a:buFontTx/>
              <a:buAutoNum type="alphaUcPeriod"/>
            </a:pPr>
            <a:r>
              <a:rPr lang="en-US" sz="1400" dirty="0">
                <a:solidFill>
                  <a:schemeClr val="bg1"/>
                </a:solidFill>
                <a:latin typeface="Aptos Narrow" panose="020B0004020202020204" pitchFamily="34" charset="0"/>
                <a:ea typeface="Calibri" panose="020F0502020204030204" pitchFamily="34" charset="0"/>
                <a:cs typeface="Times New Roman" panose="02020603050405020304" pitchFamily="18" charset="0"/>
              </a:rPr>
              <a:t>Manage and oversee new and existing MRC contracts, including stakeholder communications </a:t>
            </a:r>
          </a:p>
          <a:p>
            <a:pPr marL="800100" lvl="1" indent="-342900">
              <a:buFontTx/>
              <a:buAutoNum type="alphaUcPeriod"/>
            </a:pPr>
            <a:r>
              <a:rPr lang="en-US" sz="1400" dirty="0">
                <a:solidFill>
                  <a:schemeClr val="bg1"/>
                </a:solidFill>
                <a:latin typeface="Aptos Narrow" panose="020B0004020202020204" pitchFamily="34" charset="0"/>
                <a:ea typeface="Calibri" panose="020F0502020204030204" pitchFamily="34" charset="0"/>
                <a:cs typeface="Times New Roman" panose="02020603050405020304" pitchFamily="18" charset="0"/>
              </a:rPr>
              <a:t>Ensure all contracts follow MRC policies and adhere to program expectations </a:t>
            </a:r>
          </a:p>
          <a:p>
            <a:pPr marL="800100" lvl="1" indent="-342900">
              <a:buFontTx/>
              <a:buAutoNum type="alphaUcPeriod"/>
            </a:pPr>
            <a:r>
              <a:rPr lang="en-US" sz="1400" dirty="0">
                <a:solidFill>
                  <a:schemeClr val="bg1"/>
                </a:solidFill>
                <a:latin typeface="Aptos Narrow" panose="020B0004020202020204" pitchFamily="34" charset="0"/>
                <a:ea typeface="Calibri" panose="020F0502020204030204" pitchFamily="34" charset="0"/>
                <a:cs typeface="Times New Roman" panose="02020603050405020304" pitchFamily="18" charset="0"/>
              </a:rPr>
              <a:t>Manage lifecycle of contracts, including renewal and amendments, and assist in resolving contract disputes</a:t>
            </a:r>
          </a:p>
          <a:p>
            <a:pPr marL="285750" indent="-285750">
              <a:buFontTx/>
              <a:buChar char="-"/>
            </a:pPr>
            <a:endParaRPr lang="en-US" sz="1400" dirty="0">
              <a:solidFill>
                <a:schemeClr val="bg1"/>
              </a:solidFill>
              <a:latin typeface="Aptos Narrow" panose="020B0004020202020204" pitchFamily="34" charset="0"/>
              <a:ea typeface="Calibri" panose="020F0502020204030204" pitchFamily="34" charset="0"/>
              <a:cs typeface="Times New Roman" panose="02020603050405020304" pitchFamily="18" charset="0"/>
            </a:endParaRPr>
          </a:p>
          <a:p>
            <a:r>
              <a:rPr lang="en-US" sz="1400" b="1" dirty="0">
                <a:solidFill>
                  <a:schemeClr val="bg1"/>
                </a:solidFill>
                <a:latin typeface="Aptos Narrow" panose="020B0004020202020204" pitchFamily="34" charset="0"/>
                <a:ea typeface="Calibri" panose="020F0502020204030204" pitchFamily="34" charset="0"/>
                <a:cs typeface="Times New Roman" panose="02020603050405020304" pitchFamily="18" charset="0"/>
              </a:rPr>
              <a:t>Grant Support: </a:t>
            </a:r>
          </a:p>
          <a:p>
            <a:pPr marL="800100" lvl="1" indent="-342900">
              <a:buAutoNum type="alphaUcPeriod"/>
            </a:pPr>
            <a:r>
              <a:rPr lang="en-US" sz="1400" dirty="0">
                <a:solidFill>
                  <a:schemeClr val="bg1"/>
                </a:solidFill>
                <a:latin typeface="Aptos Narrow" panose="020B0004020202020204" pitchFamily="34" charset="0"/>
                <a:ea typeface="Calibri" panose="020F0502020204030204" pitchFamily="34" charset="0"/>
                <a:cs typeface="Times New Roman" panose="02020603050405020304" pitchFamily="18" charset="0"/>
              </a:rPr>
              <a:t>Support and assist MRC with grant oversight and management</a:t>
            </a:r>
          </a:p>
          <a:p>
            <a:pPr marL="800100" lvl="1" indent="-342900">
              <a:buAutoNum type="alphaUcPeriod"/>
            </a:pPr>
            <a:r>
              <a:rPr lang="en-US" sz="1400" dirty="0">
                <a:solidFill>
                  <a:schemeClr val="bg1"/>
                </a:solidFill>
                <a:latin typeface="Aptos Narrow" panose="020B0004020202020204" pitchFamily="34" charset="0"/>
                <a:ea typeface="Calibri" panose="020F0502020204030204" pitchFamily="34" charset="0"/>
                <a:cs typeface="Times New Roman" panose="02020603050405020304" pitchFamily="18" charset="0"/>
              </a:rPr>
              <a:t>Collect project data, oversee grantee reporting requirements, provide ongoing evaluation monitoring</a:t>
            </a:r>
          </a:p>
          <a:p>
            <a:pPr marL="800100" lvl="1" indent="-342900">
              <a:buAutoNum type="alphaUcPeriod"/>
            </a:pPr>
            <a:r>
              <a:rPr lang="en-US" sz="1400" dirty="0">
                <a:solidFill>
                  <a:schemeClr val="bg1"/>
                </a:solidFill>
                <a:latin typeface="Aptos Narrow" panose="020B0004020202020204" pitchFamily="34" charset="0"/>
                <a:ea typeface="Calibri" panose="020F0502020204030204" pitchFamily="34" charset="0"/>
                <a:cs typeface="Times New Roman" panose="02020603050405020304" pitchFamily="18" charset="0"/>
              </a:rPr>
              <a:t>Review budgets, invoices, and financial reports; track invoices and program reports</a:t>
            </a:r>
          </a:p>
          <a:p>
            <a:pPr marL="800100" lvl="1" indent="-342900">
              <a:buAutoNum type="alphaUcPeriod"/>
            </a:pPr>
            <a:r>
              <a:rPr lang="en-US" sz="1400" dirty="0">
                <a:solidFill>
                  <a:schemeClr val="bg1"/>
                </a:solidFill>
                <a:latin typeface="Aptos Narrow" panose="020B0004020202020204" pitchFamily="34" charset="0"/>
                <a:ea typeface="Calibri" panose="020F0502020204030204" pitchFamily="34" charset="0"/>
                <a:cs typeface="Times New Roman" panose="02020603050405020304" pitchFamily="18" charset="0"/>
              </a:rPr>
              <a:t>Provide technical assistance and coordination support to grant stakeholders</a:t>
            </a:r>
          </a:p>
          <a:p>
            <a:pPr marL="800100" lvl="1" indent="-342900">
              <a:buAutoNum type="alphaUcPeriod"/>
            </a:pPr>
            <a:r>
              <a:rPr lang="en-US" sz="1400" dirty="0">
                <a:solidFill>
                  <a:schemeClr val="bg1"/>
                </a:solidFill>
                <a:latin typeface="Aptos Narrow" panose="020B0004020202020204" pitchFamily="34" charset="0"/>
                <a:ea typeface="Calibri" panose="020F0502020204030204" pitchFamily="34" charset="0"/>
                <a:cs typeface="Times New Roman" panose="02020603050405020304" pitchFamily="18" charset="0"/>
              </a:rPr>
              <a:t>Work collaboratively with Council, Coordinator, OAG, grantees and other stakeholders</a:t>
            </a:r>
          </a:p>
          <a:p>
            <a:pPr marL="800100" lvl="1" indent="-342900">
              <a:buAutoNum type="alphaUcPeriod"/>
            </a:pPr>
            <a:r>
              <a:rPr lang="en-US" sz="1400" dirty="0">
                <a:solidFill>
                  <a:srgbClr val="000000"/>
                </a:solidFill>
                <a:latin typeface="Aptos Narrow" panose="020B0004020202020204" pitchFamily="34" charset="0"/>
                <a:cs typeface="Calibri" panose="020F0502020204030204" pitchFamily="34" charset="0"/>
              </a:rPr>
              <a:t>Provide electronic tool for grant management and tracking of required documents and reports </a:t>
            </a:r>
            <a:endParaRPr kumimoji="0" lang="en-US" sz="1400" i="0" u="none" strike="noStrike" kern="1200" cap="none" spc="0" normalizeH="0" baseline="0" noProof="0" dirty="0">
              <a:ln>
                <a:noFill/>
              </a:ln>
              <a:solidFill>
                <a:srgbClr val="000000"/>
              </a:solidFill>
              <a:effectLst/>
              <a:uLnTx/>
              <a:uFillTx/>
              <a:latin typeface="Aptos Narrow" panose="020B0004020202020204" pitchFamily="34" charset="0"/>
              <a:cs typeface="Calibri" panose="020F0502020204030204" pitchFamily="34" charset="0"/>
            </a:endParaRPr>
          </a:p>
          <a:p>
            <a:pPr marL="285750" marR="0" lvl="0" indent="-285750" algn="l" defTabSz="914400" rtl="0" eaLnBrk="1" fontAlgn="auto" latinLnBrk="0" hangingPunct="1">
              <a:spcBef>
                <a:spcPts val="1000"/>
              </a:spcBef>
              <a:spcAft>
                <a:spcPts val="0"/>
              </a:spcAft>
              <a:buClrTx/>
              <a:buSzTx/>
              <a:buFont typeface="Wingdings" panose="05000000000000000000" pitchFamily="2" charset="2"/>
              <a:buChar char="v"/>
              <a:tabLst/>
              <a:defRPr/>
            </a:pPr>
            <a:r>
              <a:rPr lang="en-US" sz="1600" i="1" dirty="0">
                <a:solidFill>
                  <a:srgbClr val="000000"/>
                </a:solidFill>
                <a:latin typeface="Aptos Narrow" panose="020B0004020202020204" pitchFamily="34" charset="0"/>
                <a:cs typeface="Calibri" panose="020F0502020204030204" pitchFamily="34" charset="0"/>
              </a:rPr>
              <a:t>Recommend including grant management system / tool as part of RFP deliverables</a:t>
            </a:r>
            <a:endParaRPr lang="en-US" sz="2000" b="1" dirty="0">
              <a:solidFill>
                <a:schemeClr val="bg1"/>
              </a:solidFill>
              <a:latin typeface="Aptos Narrow" panose="020B00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A04B5C2-2C40-4CBD-8786-C75B9B7834BC}"/>
              </a:ext>
            </a:extLst>
          </p:cNvPr>
          <p:cNvSpPr txBox="1"/>
          <p:nvPr/>
        </p:nvSpPr>
        <p:spPr>
          <a:xfrm>
            <a:off x="8110461" y="2337685"/>
            <a:ext cx="3091070" cy="1600438"/>
          </a:xfrm>
          <a:prstGeom prst="rect">
            <a:avLst/>
          </a:prstGeom>
          <a:noFill/>
          <a:ln w="19050">
            <a:solidFill>
              <a:srgbClr val="7CA655"/>
            </a:solidFill>
          </a:ln>
        </p:spPr>
        <p:txBody>
          <a:bodyPr wrap="square">
            <a:spAutoFit/>
          </a:bodyPr>
          <a:lstStyle/>
          <a:p>
            <a:r>
              <a:rPr lang="en-US" b="1" u="sng" dirty="0">
                <a:solidFill>
                  <a:schemeClr val="bg1"/>
                </a:solidFill>
                <a:latin typeface="Aptos Narrow" panose="020B0004020202020204" pitchFamily="34" charset="0"/>
                <a:ea typeface="Calibri" panose="020F0502020204030204" pitchFamily="34" charset="0"/>
                <a:cs typeface="Times New Roman" panose="02020603050405020304" pitchFamily="18" charset="0"/>
              </a:rPr>
              <a:t>Discussion Questions</a:t>
            </a:r>
            <a:endParaRPr lang="en-US" b="1" i="1" u="sng" dirty="0">
              <a:solidFill>
                <a:schemeClr val="bg1"/>
              </a:solidFill>
              <a:latin typeface="Aptos Narrow" panose="020B0004020202020204" pitchFamily="34" charset="0"/>
              <a:ea typeface="Calibri" panose="020F0502020204030204" pitchFamily="34" charset="0"/>
              <a:cs typeface="Times New Roman" panose="02020603050405020304" pitchFamily="18" charset="0"/>
            </a:endParaRPr>
          </a:p>
          <a:p>
            <a:pPr marL="457200" indent="-457200">
              <a:buAutoNum type="arabicPeriod"/>
            </a:pPr>
            <a:r>
              <a:rPr lang="en-US" sz="1600" dirty="0">
                <a:solidFill>
                  <a:schemeClr val="bg1"/>
                </a:solidFill>
                <a:latin typeface="Aptos Narrow" panose="020B0004020202020204" pitchFamily="34" charset="0"/>
                <a:ea typeface="Calibri" panose="020F0502020204030204" pitchFamily="34" charset="0"/>
                <a:cs typeface="Calibri" panose="020F0502020204030204" pitchFamily="34" charset="0"/>
              </a:rPr>
              <a:t>RFP Budget </a:t>
            </a:r>
          </a:p>
          <a:p>
            <a:pPr marL="457200" indent="-457200">
              <a:buAutoNum type="arabicPeriod"/>
            </a:pPr>
            <a:r>
              <a:rPr lang="en-US" sz="1600" dirty="0">
                <a:solidFill>
                  <a:schemeClr val="bg1"/>
                </a:solidFill>
                <a:latin typeface="Aptos Narrow" panose="020B0004020202020204" pitchFamily="34" charset="0"/>
                <a:ea typeface="Calibri" panose="020F0502020204030204" pitchFamily="34" charset="0"/>
                <a:cs typeface="Calibri" panose="020F0502020204030204" pitchFamily="34" charset="0"/>
              </a:rPr>
              <a:t>Number of Contracts  </a:t>
            </a:r>
            <a:endParaRPr lang="en-US" sz="1600" i="1" dirty="0">
              <a:solidFill>
                <a:schemeClr val="bg1"/>
              </a:solidFill>
              <a:latin typeface="Aptos Narrow" panose="020B0004020202020204" pitchFamily="34" charset="0"/>
              <a:ea typeface="Calibri" panose="020F0502020204030204" pitchFamily="34" charset="0"/>
              <a:cs typeface="Calibri" panose="020F0502020204030204" pitchFamily="34" charset="0"/>
            </a:endParaRPr>
          </a:p>
          <a:p>
            <a:pPr marL="457200" indent="-457200">
              <a:buAutoNum type="arabicPeriod"/>
            </a:pPr>
            <a:r>
              <a:rPr lang="en-US" sz="1600" dirty="0">
                <a:solidFill>
                  <a:schemeClr val="bg1"/>
                </a:solidFill>
                <a:latin typeface="Aptos Narrow" panose="020B0004020202020204" pitchFamily="34" charset="0"/>
                <a:ea typeface="Calibri" panose="020F0502020204030204" pitchFamily="34" charset="0"/>
                <a:cs typeface="Calibri" panose="020F0502020204030204" pitchFamily="34" charset="0"/>
              </a:rPr>
              <a:t>Contract Duration </a:t>
            </a:r>
          </a:p>
          <a:p>
            <a:pPr marL="457200" indent="-457200">
              <a:buAutoNum type="arabicPeriod"/>
            </a:pPr>
            <a:r>
              <a:rPr lang="en-US" sz="1600" dirty="0">
                <a:solidFill>
                  <a:schemeClr val="bg1"/>
                </a:solidFill>
                <a:latin typeface="Aptos Narrow" panose="020B0004020202020204" pitchFamily="34" charset="0"/>
                <a:ea typeface="Calibri" panose="020F0502020204030204" pitchFamily="34" charset="0"/>
                <a:cs typeface="Calibri" panose="020F0502020204030204" pitchFamily="34" charset="0"/>
              </a:rPr>
              <a:t>Scope of Services </a:t>
            </a:r>
          </a:p>
          <a:p>
            <a:endParaRPr lang="en-US" sz="1600" dirty="0">
              <a:solidFill>
                <a:schemeClr val="bg1"/>
              </a:solidFill>
              <a:latin typeface="Aptos Narrow" panose="020B00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710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97279-54AD-6093-36B9-129877368FE6}"/>
              </a:ext>
            </a:extLst>
          </p:cNvPr>
          <p:cNvSpPr>
            <a:spLocks noGrp="1"/>
          </p:cNvSpPr>
          <p:nvPr>
            <p:ph type="title"/>
          </p:nvPr>
        </p:nvSpPr>
        <p:spPr/>
        <p:txBody>
          <a:bodyPr/>
          <a:lstStyle/>
          <a:p>
            <a:r>
              <a:rPr lang="en-US" b="0" dirty="0">
                <a:solidFill>
                  <a:schemeClr val="tx2"/>
                </a:solidFill>
              </a:rPr>
              <a:t>Grant Evaluation: </a:t>
            </a:r>
            <a:r>
              <a:rPr lang="en-US" dirty="0">
                <a:solidFill>
                  <a:schemeClr val="tx2"/>
                </a:solidFill>
              </a:rPr>
              <a:t>External Reviewers</a:t>
            </a:r>
          </a:p>
        </p:txBody>
      </p:sp>
      <p:sp>
        <p:nvSpPr>
          <p:cNvPr id="4" name="Table Placeholder 2">
            <a:extLst>
              <a:ext uri="{FF2B5EF4-FFF2-40B4-BE49-F238E27FC236}">
                <a16:creationId xmlns:a16="http://schemas.microsoft.com/office/drawing/2014/main" id="{B8A61CD7-8DD1-A3F9-D539-7715378F5DB3}"/>
              </a:ext>
            </a:extLst>
          </p:cNvPr>
          <p:cNvSpPr txBox="1">
            <a:spLocks/>
          </p:cNvSpPr>
          <p:nvPr/>
        </p:nvSpPr>
        <p:spPr>
          <a:xfrm>
            <a:off x="746760" y="2592763"/>
            <a:ext cx="8909236" cy="4083727"/>
          </a:xfrm>
          <a:prstGeom prst="rect">
            <a:avLst/>
          </a:prstGeom>
        </p:spPr>
        <p:txBody>
          <a:bodyPr vert="horz" lIns="91440" tIns="45720" rIns="91440" bIns="45720" rtlCol="0">
            <a:noAutofit/>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sz="1200" dirty="0">
              <a:latin typeface="Arial Narrow" panose="020B0606020202030204" pitchFamily="34" charset="0"/>
              <a:cs typeface="Calibri" panose="020F0502020204030204" pitchFamily="34" charset="0"/>
            </a:endParaRPr>
          </a:p>
          <a:p>
            <a:pPr marL="800100" lvl="1" indent="-342900">
              <a:buFont typeface="Arial" panose="020B0604020202020204" pitchFamily="34" charset="0"/>
              <a:buAutoNum type="arabicPeriod"/>
            </a:pPr>
            <a:endParaRPr lang="en-US" sz="1200" b="1" dirty="0">
              <a:latin typeface="Calibri" panose="020F0502020204030204" pitchFamily="34" charset="0"/>
              <a:cs typeface="Calibri" panose="020F0502020204030204" pitchFamily="34" charset="0"/>
            </a:endParaRPr>
          </a:p>
          <a:p>
            <a:pPr marL="800100" lvl="1" indent="-342900">
              <a:buFont typeface="Arial" panose="020B0604020202020204" pitchFamily="34" charset="0"/>
              <a:buAutoNum type="arabicPeriod"/>
            </a:pPr>
            <a:endParaRPr lang="en-US" sz="800" b="1"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sz="1200" b="1"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sz="1200" b="1"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sz="1200" b="1"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sz="1200" b="1"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B01661A-5AB4-A1B2-02A0-2EFA1C438C89}"/>
              </a:ext>
            </a:extLst>
          </p:cNvPr>
          <p:cNvSpPr txBox="1"/>
          <p:nvPr/>
        </p:nvSpPr>
        <p:spPr>
          <a:xfrm>
            <a:off x="594360" y="1943390"/>
            <a:ext cx="11229230" cy="6665927"/>
          </a:xfrm>
          <a:prstGeom prst="rect">
            <a:avLst/>
          </a:prstGeom>
          <a:noFill/>
        </p:spPr>
        <p:txBody>
          <a:bodyPr wrap="square">
            <a:spAutoFit/>
          </a:bodyPr>
          <a:lstStyle/>
          <a:p>
            <a:pPr marR="0" lvl="0">
              <a:spcBef>
                <a:spcPts val="0"/>
              </a:spcBef>
              <a:spcAft>
                <a:spcPts val="0"/>
              </a:spcAft>
            </a:pPr>
            <a:endParaRPr lang="en-US" sz="2000" i="1" dirty="0">
              <a:solidFill>
                <a:schemeClr val="bg1"/>
              </a:solidFill>
              <a:latin typeface="Aptos Narrow" panose="020B0004020202020204" pitchFamily="34" charset="0"/>
              <a:ea typeface="Calibri" panose="020F0502020204030204" pitchFamily="34" charset="0"/>
              <a:cs typeface="Times New Roman" panose="02020603050405020304" pitchFamily="18" charset="0"/>
            </a:endParaRPr>
          </a:p>
          <a:p>
            <a:r>
              <a:rPr lang="en-US" sz="2000" b="1" dirty="0">
                <a:solidFill>
                  <a:schemeClr val="bg1"/>
                </a:solidFill>
                <a:latin typeface="Aptos Narrow" panose="020B0004020202020204" pitchFamily="34" charset="0"/>
                <a:ea typeface="Calibri" panose="020F0502020204030204" pitchFamily="34" charset="0"/>
                <a:cs typeface="Times New Roman" panose="02020603050405020304" pitchFamily="18" charset="0"/>
              </a:rPr>
              <a:t>Process Overview &amp; Recommendation </a:t>
            </a:r>
          </a:p>
          <a:p>
            <a:pPr marL="800100" lvl="1" indent="-342900">
              <a:buFont typeface="+mj-lt"/>
              <a:buAutoNum type="arabicPeriod"/>
            </a:pPr>
            <a:r>
              <a:rPr lang="en-US" sz="1500" b="1" dirty="0">
                <a:solidFill>
                  <a:schemeClr val="bg1"/>
                </a:solidFill>
                <a:latin typeface="Aptos Narrow" panose="020B0004020202020204" pitchFamily="34" charset="0"/>
                <a:ea typeface="Calibri" panose="020F0502020204030204" pitchFamily="34" charset="0"/>
                <a:cs typeface="Times New Roman" panose="02020603050405020304" pitchFamily="18" charset="0"/>
              </a:rPr>
              <a:t>Council members reach out to colleagues, friends, and professional networks </a:t>
            </a:r>
            <a:r>
              <a:rPr lang="en-US" sz="1500" dirty="0">
                <a:solidFill>
                  <a:schemeClr val="bg1"/>
                </a:solidFill>
                <a:latin typeface="Aptos Narrow" panose="020B0004020202020204" pitchFamily="34" charset="0"/>
                <a:ea typeface="Calibri" panose="020F0502020204030204" pitchFamily="34" charset="0"/>
                <a:cs typeface="Times New Roman" panose="02020603050405020304" pitchFamily="18" charset="0"/>
              </a:rPr>
              <a:t>to spread the word about Council review process and begin recruiting interested volunteers to support grant review process</a:t>
            </a:r>
          </a:p>
          <a:p>
            <a:pPr marL="800100" lvl="1" indent="-342900">
              <a:buFont typeface="+mj-lt"/>
              <a:buAutoNum type="arabicPeriod"/>
            </a:pPr>
            <a:r>
              <a:rPr lang="en-US" sz="1500" b="1" dirty="0">
                <a:solidFill>
                  <a:schemeClr val="bg1"/>
                </a:solidFill>
                <a:latin typeface="Aptos Narrow" panose="020B0004020202020204" pitchFamily="34" charset="0"/>
                <a:ea typeface="Calibri" panose="020F0502020204030204" pitchFamily="34" charset="0"/>
                <a:cs typeface="Times New Roman" panose="02020603050405020304" pitchFamily="18" charset="0"/>
              </a:rPr>
              <a:t>Individuals who are interested </a:t>
            </a:r>
            <a:r>
              <a:rPr lang="en-US" sz="1500" dirty="0">
                <a:solidFill>
                  <a:schemeClr val="bg1"/>
                </a:solidFill>
                <a:latin typeface="Aptos Narrow" panose="020B0004020202020204" pitchFamily="34" charset="0"/>
                <a:ea typeface="Calibri" panose="020F0502020204030204" pitchFamily="34" charset="0"/>
                <a:cs typeface="Times New Roman" panose="02020603050405020304" pitchFamily="18" charset="0"/>
              </a:rPr>
              <a:t>in supporting the grant review process will be directed to </a:t>
            </a:r>
            <a:r>
              <a:rPr lang="en-US" sz="1500" b="1" dirty="0">
                <a:solidFill>
                  <a:schemeClr val="bg1"/>
                </a:solidFill>
                <a:latin typeface="Aptos Narrow" panose="020B0004020202020204" pitchFamily="34" charset="0"/>
                <a:ea typeface="Calibri" panose="020F0502020204030204" pitchFamily="34" charset="0"/>
                <a:cs typeface="Times New Roman" panose="02020603050405020304" pitchFamily="18" charset="0"/>
              </a:rPr>
              <a:t>contact the Coordinator </a:t>
            </a:r>
            <a:r>
              <a:rPr lang="en-US" sz="1500" dirty="0">
                <a:solidFill>
                  <a:schemeClr val="bg1"/>
                </a:solidFill>
                <a:latin typeface="Aptos Narrow" panose="020B0004020202020204" pitchFamily="34" charset="0"/>
                <a:ea typeface="Calibri" panose="020F0502020204030204" pitchFamily="34" charset="0"/>
                <a:cs typeface="Times New Roman" panose="02020603050405020304" pitchFamily="18" charset="0"/>
              </a:rPr>
              <a:t>to learn more about the review process</a:t>
            </a:r>
          </a:p>
          <a:p>
            <a:pPr marL="800100" lvl="1" indent="-342900">
              <a:buFont typeface="+mj-lt"/>
              <a:buAutoNum type="arabicPeriod"/>
            </a:pPr>
            <a:r>
              <a:rPr lang="en-US" sz="1500" b="1" dirty="0">
                <a:solidFill>
                  <a:schemeClr val="bg1"/>
                </a:solidFill>
                <a:latin typeface="Aptos Narrow" panose="020B0004020202020204" pitchFamily="34" charset="0"/>
                <a:ea typeface="Calibri" panose="020F0502020204030204" pitchFamily="34" charset="0"/>
                <a:cs typeface="Times New Roman" panose="02020603050405020304" pitchFamily="18" charset="0"/>
              </a:rPr>
              <a:t>Coordinator will send a short survey </a:t>
            </a:r>
            <a:r>
              <a:rPr lang="en-US" sz="1500" dirty="0">
                <a:solidFill>
                  <a:schemeClr val="bg1"/>
                </a:solidFill>
                <a:latin typeface="Aptos Narrow" panose="020B0004020202020204" pitchFamily="34" charset="0"/>
                <a:ea typeface="Calibri" panose="020F0502020204030204" pitchFamily="34" charset="0"/>
                <a:cs typeface="Times New Roman" panose="02020603050405020304" pitchFamily="18" charset="0"/>
              </a:rPr>
              <a:t>to learn more about interested reviewers. Survey will include questions such as:</a:t>
            </a:r>
          </a:p>
          <a:p>
            <a:pPr marL="1314450" lvl="2" indent="-400050">
              <a:buFont typeface="+mj-lt"/>
              <a:buAutoNum type="arabicPeriod"/>
            </a:pPr>
            <a:r>
              <a:rPr lang="en-US" sz="1500" dirty="0">
                <a:solidFill>
                  <a:schemeClr val="bg1"/>
                </a:solidFill>
                <a:latin typeface="Aptos Narrow" panose="020B0004020202020204" pitchFamily="34" charset="0"/>
                <a:ea typeface="Calibri" panose="020F0502020204030204" pitchFamily="34" charset="0"/>
                <a:cs typeface="Times New Roman" panose="02020603050405020304" pitchFamily="18" charset="0"/>
              </a:rPr>
              <a:t>Name, current job title, organization </a:t>
            </a:r>
          </a:p>
          <a:p>
            <a:pPr marL="1314450" lvl="2" indent="-400050">
              <a:buFont typeface="+mj-lt"/>
              <a:buAutoNum type="arabicPeriod"/>
            </a:pPr>
            <a:r>
              <a:rPr lang="en-US" sz="1500" dirty="0">
                <a:solidFill>
                  <a:schemeClr val="bg1"/>
                </a:solidFill>
                <a:latin typeface="Aptos Narrow" panose="020B0004020202020204" pitchFamily="34" charset="0"/>
                <a:ea typeface="Calibri" panose="020F0502020204030204" pitchFamily="34" charset="0"/>
                <a:cs typeface="Times New Roman" panose="02020603050405020304" pitchFamily="18" charset="0"/>
              </a:rPr>
              <a:t>Preferred contact method (email, phone number)</a:t>
            </a:r>
          </a:p>
          <a:p>
            <a:pPr marL="1314450" lvl="2" indent="-400050">
              <a:buFont typeface="+mj-lt"/>
              <a:buAutoNum type="arabicPeriod"/>
            </a:pPr>
            <a:r>
              <a:rPr lang="en-US" sz="1500" dirty="0">
                <a:solidFill>
                  <a:schemeClr val="bg1"/>
                </a:solidFill>
                <a:latin typeface="Aptos Narrow" panose="020B0004020202020204" pitchFamily="34" charset="0"/>
                <a:ea typeface="Calibri" panose="020F0502020204030204" pitchFamily="34" charset="0"/>
                <a:cs typeface="Times New Roman" panose="02020603050405020304" pitchFamily="18" charset="0"/>
              </a:rPr>
              <a:t>Professional/work experience, as it relates to public health and substance use &amp; writing, developing and/or reviewing grant proposal</a:t>
            </a:r>
          </a:p>
          <a:p>
            <a:pPr marL="1314450" lvl="2" indent="-400050">
              <a:buFont typeface="+mj-lt"/>
              <a:buAutoNum type="arabicPeriod"/>
            </a:pPr>
            <a:r>
              <a:rPr lang="en-US" sz="1500" dirty="0">
                <a:solidFill>
                  <a:schemeClr val="bg1"/>
                </a:solidFill>
                <a:latin typeface="Aptos Narrow" panose="020B0004020202020204" pitchFamily="34" charset="0"/>
                <a:ea typeface="Calibri" panose="020F0502020204030204" pitchFamily="34" charset="0"/>
                <a:cs typeface="Times New Roman" panose="02020603050405020304" pitchFamily="18" charset="0"/>
              </a:rPr>
              <a:t>Availability in October/November and time commitment expectations </a:t>
            </a:r>
          </a:p>
          <a:p>
            <a:pPr marL="800100" lvl="1" indent="-342900">
              <a:buFont typeface="+mj-lt"/>
              <a:buAutoNum type="arabicPeriod"/>
            </a:pPr>
            <a:r>
              <a:rPr lang="en-US" sz="1500" b="1" dirty="0">
                <a:solidFill>
                  <a:schemeClr val="bg1"/>
                </a:solidFill>
                <a:latin typeface="Aptos Narrow" panose="020B0004020202020204" pitchFamily="34" charset="0"/>
                <a:ea typeface="Calibri" panose="020F0502020204030204" pitchFamily="34" charset="0"/>
                <a:cs typeface="Times New Roman" panose="02020603050405020304" pitchFamily="18" charset="0"/>
              </a:rPr>
              <a:t>Coordinator will share list of prospective reviewers </a:t>
            </a:r>
            <a:r>
              <a:rPr lang="en-US" sz="1500" dirty="0">
                <a:solidFill>
                  <a:schemeClr val="bg1"/>
                </a:solidFill>
                <a:latin typeface="Aptos Narrow" panose="020B0004020202020204" pitchFamily="34" charset="0"/>
                <a:ea typeface="Calibri" panose="020F0502020204030204" pitchFamily="34" charset="0"/>
                <a:cs typeface="Times New Roman" panose="02020603050405020304" pitchFamily="18" charset="0"/>
              </a:rPr>
              <a:t>with Council at October mtg.</a:t>
            </a:r>
          </a:p>
          <a:p>
            <a:pPr marL="800100" lvl="1" indent="-342900">
              <a:buFont typeface="+mj-lt"/>
              <a:buAutoNum type="arabicPeriod"/>
            </a:pPr>
            <a:r>
              <a:rPr lang="en-US" sz="1500" b="1" dirty="0">
                <a:solidFill>
                  <a:schemeClr val="bg1"/>
                </a:solidFill>
                <a:latin typeface="Aptos Narrow" panose="020B0004020202020204" pitchFamily="34" charset="0"/>
                <a:ea typeface="Calibri" panose="020F0502020204030204" pitchFamily="34" charset="0"/>
                <a:cs typeface="Times New Roman" panose="02020603050405020304" pitchFamily="18" charset="0"/>
              </a:rPr>
              <a:t>Council will determine which individuals will be invited to participate in the grant review process </a:t>
            </a:r>
            <a:r>
              <a:rPr lang="en-US" sz="1500" dirty="0">
                <a:solidFill>
                  <a:schemeClr val="bg1"/>
                </a:solidFill>
                <a:latin typeface="Aptos Narrow" panose="020B0004020202020204" pitchFamily="34" charset="0"/>
                <a:ea typeface="Calibri" panose="020F0502020204030204" pitchFamily="34" charset="0"/>
                <a:cs typeface="Times New Roman" panose="02020603050405020304" pitchFamily="18" charset="0"/>
              </a:rPr>
              <a:t>&amp; join Ad-Hoc Evaluation Committee to provide grant award recommendations to the full Council </a:t>
            </a:r>
          </a:p>
          <a:p>
            <a:endParaRPr lang="en-US" sz="1400" dirty="0">
              <a:solidFill>
                <a:schemeClr val="bg1"/>
              </a:solidFill>
              <a:latin typeface="Aptos Narrow" panose="020B0004020202020204" pitchFamily="34" charset="0"/>
              <a:ea typeface="Calibri" panose="020F0502020204030204" pitchFamily="34" charset="0"/>
              <a:cs typeface="Times New Roman" panose="02020603050405020304" pitchFamily="18" charset="0"/>
            </a:endParaRPr>
          </a:p>
          <a:p>
            <a:endParaRPr lang="en-US" sz="1400" b="1" dirty="0">
              <a:solidFill>
                <a:schemeClr val="bg1"/>
              </a:solidFill>
              <a:latin typeface="Aptos Narrow" panose="020B0004020202020204" pitchFamily="34" charset="0"/>
              <a:ea typeface="Calibri" panose="020F0502020204030204" pitchFamily="34" charset="0"/>
              <a:cs typeface="Times New Roman" panose="02020603050405020304" pitchFamily="18" charset="0"/>
            </a:endParaRPr>
          </a:p>
          <a:p>
            <a:pPr marL="800100" lvl="1" indent="-342900">
              <a:buAutoNum type="arabicPeriod" startAt="4"/>
            </a:pPr>
            <a:endParaRPr lang="en-US" sz="1400" dirty="0">
              <a:solidFill>
                <a:schemeClr val="bg1"/>
              </a:solidFill>
              <a:latin typeface="Aptos Narrow" panose="020B0004020202020204" pitchFamily="34" charset="0"/>
              <a:ea typeface="Calibri" panose="020F0502020204030204" pitchFamily="34" charset="0"/>
              <a:cs typeface="Times New Roman" panose="02020603050405020304" pitchFamily="18" charset="0"/>
            </a:endParaRPr>
          </a:p>
          <a:p>
            <a:pPr marL="1257300" lvl="2" indent="-342900">
              <a:buAutoNum type="arabicPeriod"/>
            </a:pPr>
            <a:endParaRPr lang="en-US" sz="1400" dirty="0">
              <a:solidFill>
                <a:schemeClr val="bg1"/>
              </a:solidFill>
              <a:latin typeface="Aptos Narrow" panose="020B0004020202020204" pitchFamily="34" charset="0"/>
              <a:ea typeface="Calibri" panose="020F0502020204030204" pitchFamily="34" charset="0"/>
              <a:cs typeface="Times New Roman" panose="02020603050405020304" pitchFamily="18" charset="0"/>
            </a:endParaRPr>
          </a:p>
          <a:p>
            <a:pPr marL="1257300" lvl="2" indent="-342900">
              <a:buAutoNum type="arabicPeriod"/>
            </a:pPr>
            <a:endParaRPr lang="en-US" sz="1400" dirty="0">
              <a:solidFill>
                <a:schemeClr val="bg1"/>
              </a:solidFill>
              <a:latin typeface="Aptos Narrow" panose="020B0004020202020204" pitchFamily="34" charset="0"/>
              <a:ea typeface="Calibri" panose="020F0502020204030204" pitchFamily="34" charset="0"/>
              <a:cs typeface="Times New Roman" panose="02020603050405020304" pitchFamily="18" charset="0"/>
            </a:endParaRPr>
          </a:p>
          <a:p>
            <a:pPr marL="1257300" lvl="2" indent="-342900">
              <a:buAutoNum type="arabicPeriod"/>
            </a:pPr>
            <a:endParaRPr lang="en-US" sz="1400" dirty="0">
              <a:solidFill>
                <a:schemeClr val="bg1"/>
              </a:solidFill>
              <a:latin typeface="Aptos Narrow" panose="020B000402020202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50000"/>
              </a:lnSpc>
              <a:spcBef>
                <a:spcPts val="1000"/>
              </a:spcBef>
              <a:spcAft>
                <a:spcPts val="0"/>
              </a:spcAft>
              <a:buClrTx/>
              <a:buSzTx/>
              <a:buFont typeface="Wingdings" panose="05000000000000000000" pitchFamily="2" charset="2"/>
              <a:buChar char="v"/>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cs typeface="Calibri" panose="020F0502020204030204" pitchFamily="34" charset="0"/>
            </a:endParaRPr>
          </a:p>
          <a:p>
            <a:pPr marL="285750" marR="0" lvl="0" indent="-285750" algn="l" defTabSz="914400" rtl="0" eaLnBrk="1" fontAlgn="auto" latinLnBrk="0" hangingPunct="1">
              <a:lnSpc>
                <a:spcPct val="150000"/>
              </a:lnSpc>
              <a:spcBef>
                <a:spcPts val="1000"/>
              </a:spcBef>
              <a:spcAft>
                <a:spcPts val="0"/>
              </a:spcAft>
              <a:buClrTx/>
              <a:buSzTx/>
              <a:buFont typeface="Wingdings" panose="05000000000000000000" pitchFamily="2" charset="2"/>
              <a:buChar char="v"/>
              <a:tabLst/>
              <a:defRPr/>
            </a:pPr>
            <a:endParaRPr kumimoji="0" lang="en-US" sz="15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p>
            <a:pPr marL="742950" lvl="1" indent="-285750">
              <a:buFont typeface="Wingdings" panose="05000000000000000000" pitchFamily="2" charset="2"/>
              <a:buChar char="v"/>
            </a:pPr>
            <a:endParaRPr lang="en-US" sz="1400" dirty="0">
              <a:solidFill>
                <a:schemeClr val="bg1"/>
              </a:solidFill>
              <a:latin typeface="Aptos Narrow" panose="020B0004020202020204" pitchFamily="34" charset="0"/>
              <a:ea typeface="Calibri" panose="020F0502020204030204" pitchFamily="34" charset="0"/>
              <a:cs typeface="Times New Roman" panose="02020603050405020304" pitchFamily="18" charset="0"/>
            </a:endParaRPr>
          </a:p>
          <a:p>
            <a:pPr lvl="1"/>
            <a:endParaRPr lang="en-US" sz="1400" dirty="0">
              <a:solidFill>
                <a:schemeClr val="bg1"/>
              </a:solidFill>
              <a:latin typeface="Aptos Narrow" panose="020B00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Tx/>
              <a:buChar char="-"/>
            </a:pPr>
            <a:endParaRPr lang="en-US" sz="2000" b="1" dirty="0">
              <a:solidFill>
                <a:schemeClr val="bg1"/>
              </a:solidFill>
              <a:latin typeface="Aptos Narrow" panose="020B00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464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97279-54AD-6093-36B9-129877368FE6}"/>
              </a:ext>
            </a:extLst>
          </p:cNvPr>
          <p:cNvSpPr>
            <a:spLocks noGrp="1"/>
          </p:cNvSpPr>
          <p:nvPr>
            <p:ph type="title"/>
          </p:nvPr>
        </p:nvSpPr>
        <p:spPr/>
        <p:txBody>
          <a:bodyPr/>
          <a:lstStyle/>
          <a:p>
            <a:r>
              <a:rPr lang="en-US" b="0" dirty="0">
                <a:solidFill>
                  <a:schemeClr val="tx2"/>
                </a:solidFill>
              </a:rPr>
              <a:t>Grant Evaluation: </a:t>
            </a:r>
            <a:r>
              <a:rPr lang="en-US" dirty="0">
                <a:solidFill>
                  <a:schemeClr val="tx2"/>
                </a:solidFill>
              </a:rPr>
              <a:t>External Reviewers</a:t>
            </a:r>
          </a:p>
        </p:txBody>
      </p:sp>
      <p:sp>
        <p:nvSpPr>
          <p:cNvPr id="4" name="Table Placeholder 2">
            <a:extLst>
              <a:ext uri="{FF2B5EF4-FFF2-40B4-BE49-F238E27FC236}">
                <a16:creationId xmlns:a16="http://schemas.microsoft.com/office/drawing/2014/main" id="{B8A61CD7-8DD1-A3F9-D539-7715378F5DB3}"/>
              </a:ext>
            </a:extLst>
          </p:cNvPr>
          <p:cNvSpPr txBox="1">
            <a:spLocks/>
          </p:cNvSpPr>
          <p:nvPr/>
        </p:nvSpPr>
        <p:spPr>
          <a:xfrm>
            <a:off x="746760" y="2592763"/>
            <a:ext cx="8909236" cy="4083727"/>
          </a:xfrm>
          <a:prstGeom prst="rect">
            <a:avLst/>
          </a:prstGeom>
        </p:spPr>
        <p:txBody>
          <a:bodyPr vert="horz" lIns="91440" tIns="45720" rIns="91440" bIns="45720" rtlCol="0">
            <a:noAutofit/>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sz="1200" dirty="0">
              <a:latin typeface="Arial Narrow" panose="020B0606020202030204" pitchFamily="34" charset="0"/>
              <a:cs typeface="Calibri" panose="020F0502020204030204" pitchFamily="34" charset="0"/>
            </a:endParaRPr>
          </a:p>
          <a:p>
            <a:pPr marL="800100" lvl="1" indent="-342900">
              <a:buFont typeface="Arial" panose="020B0604020202020204" pitchFamily="34" charset="0"/>
              <a:buAutoNum type="arabicPeriod"/>
            </a:pPr>
            <a:endParaRPr lang="en-US" sz="1200" b="1" dirty="0">
              <a:latin typeface="Calibri" panose="020F0502020204030204" pitchFamily="34" charset="0"/>
              <a:cs typeface="Calibri" panose="020F0502020204030204" pitchFamily="34" charset="0"/>
            </a:endParaRPr>
          </a:p>
          <a:p>
            <a:pPr marL="800100" lvl="1" indent="-342900">
              <a:buFont typeface="Arial" panose="020B0604020202020204" pitchFamily="34" charset="0"/>
              <a:buAutoNum type="arabicPeriod"/>
            </a:pPr>
            <a:endParaRPr lang="en-US" sz="800" b="1"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sz="1200" b="1"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sz="1200" b="1"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sz="1200" b="1"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sz="1200" b="1"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B01661A-5AB4-A1B2-02A0-2EFA1C438C89}"/>
              </a:ext>
            </a:extLst>
          </p:cNvPr>
          <p:cNvSpPr txBox="1"/>
          <p:nvPr/>
        </p:nvSpPr>
        <p:spPr>
          <a:xfrm>
            <a:off x="594360" y="1943390"/>
            <a:ext cx="11229230" cy="5234766"/>
          </a:xfrm>
          <a:prstGeom prst="rect">
            <a:avLst/>
          </a:prstGeom>
          <a:noFill/>
        </p:spPr>
        <p:txBody>
          <a:bodyPr wrap="square">
            <a:spAutoFit/>
          </a:bodyPr>
          <a:lstStyle/>
          <a:p>
            <a:pPr marR="0" lvl="0">
              <a:spcBef>
                <a:spcPts val="0"/>
              </a:spcBef>
              <a:spcAft>
                <a:spcPts val="0"/>
              </a:spcAft>
            </a:pPr>
            <a:endParaRPr lang="en-US" sz="2000" i="1" dirty="0">
              <a:solidFill>
                <a:schemeClr val="bg1"/>
              </a:solidFill>
              <a:latin typeface="Aptos Narrow" panose="020B0004020202020204" pitchFamily="34" charset="0"/>
              <a:ea typeface="Calibri" panose="020F0502020204030204" pitchFamily="34" charset="0"/>
              <a:cs typeface="Times New Roman" panose="02020603050405020304" pitchFamily="18" charset="0"/>
            </a:endParaRPr>
          </a:p>
          <a:p>
            <a:r>
              <a:rPr lang="en-US" sz="2000" b="1" dirty="0">
                <a:solidFill>
                  <a:schemeClr val="bg1"/>
                </a:solidFill>
                <a:latin typeface="Aptos Narrow" panose="020B0004020202020204" pitchFamily="34" charset="0"/>
                <a:ea typeface="Calibri" panose="020F0502020204030204" pitchFamily="34" charset="0"/>
                <a:cs typeface="Times New Roman" panose="02020603050405020304" pitchFamily="18" charset="0"/>
              </a:rPr>
              <a:t>Questions</a:t>
            </a:r>
            <a:r>
              <a:rPr lang="en-US" b="1" dirty="0">
                <a:solidFill>
                  <a:schemeClr val="bg1"/>
                </a:solidFill>
                <a:latin typeface="Aptos Narrow" panose="020B0004020202020204" pitchFamily="34" charset="0"/>
                <a:ea typeface="Calibri" panose="020F0502020204030204" pitchFamily="34" charset="0"/>
                <a:cs typeface="Times New Roman" panose="02020603050405020304" pitchFamily="18" charset="0"/>
              </a:rPr>
              <a:t> </a:t>
            </a:r>
          </a:p>
          <a:p>
            <a:endParaRPr lang="en-US" b="1" dirty="0">
              <a:solidFill>
                <a:schemeClr val="bg1"/>
              </a:solidFill>
              <a:latin typeface="Aptos Narrow" panose="020B0004020202020204" pitchFamily="34" charset="0"/>
              <a:ea typeface="Calibri" panose="020F0502020204030204" pitchFamily="34" charset="0"/>
              <a:cs typeface="Times New Roman" panose="02020603050405020304" pitchFamily="18" charset="0"/>
            </a:endParaRPr>
          </a:p>
          <a:p>
            <a:pPr marL="742950" lvl="1" indent="-285750">
              <a:buFont typeface="Wingdings" panose="05000000000000000000" pitchFamily="2" charset="2"/>
              <a:buChar char="q"/>
            </a:pPr>
            <a:r>
              <a:rPr lang="en-US" sz="1600" dirty="0">
                <a:solidFill>
                  <a:schemeClr val="bg1"/>
                </a:solidFill>
                <a:latin typeface="Aptos Narrow" panose="020B0004020202020204" pitchFamily="34" charset="0"/>
                <a:ea typeface="Calibri" panose="020F0502020204030204" pitchFamily="34" charset="0"/>
                <a:cs typeface="Times New Roman" panose="02020603050405020304" pitchFamily="18" charset="0"/>
              </a:rPr>
              <a:t>Will the Council provide compensation to external reviewers? If so, at what rate?</a:t>
            </a:r>
          </a:p>
          <a:p>
            <a:pPr lvl="1"/>
            <a:endParaRPr lang="en-US" sz="1600" dirty="0">
              <a:solidFill>
                <a:schemeClr val="bg1"/>
              </a:solidFill>
              <a:latin typeface="Aptos Narrow" panose="020B0004020202020204" pitchFamily="34" charset="0"/>
              <a:ea typeface="Calibri" panose="020F0502020204030204" pitchFamily="34" charset="0"/>
              <a:cs typeface="Times New Roman" panose="02020603050405020304" pitchFamily="18" charset="0"/>
            </a:endParaRPr>
          </a:p>
          <a:p>
            <a:pPr marL="742950" lvl="1" indent="-285750">
              <a:buFont typeface="Wingdings" panose="05000000000000000000" pitchFamily="2" charset="2"/>
              <a:buChar char="q"/>
            </a:pPr>
            <a:r>
              <a:rPr lang="en-US" sz="1600" dirty="0">
                <a:solidFill>
                  <a:schemeClr val="bg1"/>
                </a:solidFill>
                <a:latin typeface="Aptos Narrow" panose="020B0004020202020204" pitchFamily="34" charset="0"/>
                <a:ea typeface="Calibri" panose="020F0502020204030204" pitchFamily="34" charset="0"/>
                <a:cs typeface="Times New Roman" panose="02020603050405020304" pitchFamily="18" charset="0"/>
              </a:rPr>
              <a:t>Does the Council wish to prioritize reviewers with certain experiences and/or qualifications?</a:t>
            </a:r>
          </a:p>
          <a:p>
            <a:pPr lvl="1"/>
            <a:endParaRPr lang="en-US" sz="1600" dirty="0">
              <a:solidFill>
                <a:schemeClr val="bg1"/>
              </a:solidFill>
              <a:latin typeface="Aptos Narrow" panose="020B0004020202020204" pitchFamily="34" charset="0"/>
              <a:ea typeface="Calibri" panose="020F0502020204030204" pitchFamily="34" charset="0"/>
              <a:cs typeface="Times New Roman" panose="02020603050405020304" pitchFamily="18" charset="0"/>
            </a:endParaRPr>
          </a:p>
          <a:p>
            <a:pPr marL="742950" lvl="1" indent="-285750">
              <a:buFont typeface="Wingdings" panose="05000000000000000000" pitchFamily="2" charset="2"/>
              <a:buChar char="q"/>
            </a:pPr>
            <a:r>
              <a:rPr lang="en-US" sz="1600" dirty="0">
                <a:solidFill>
                  <a:schemeClr val="bg1"/>
                </a:solidFill>
                <a:latin typeface="Aptos Narrow" panose="020B0004020202020204" pitchFamily="34" charset="0"/>
                <a:ea typeface="Calibri" panose="020F0502020204030204" pitchFamily="34" charset="0"/>
                <a:cs typeface="Times New Roman" panose="02020603050405020304" pitchFamily="18" charset="0"/>
              </a:rPr>
              <a:t>Are there members of the Council who are interested in participating in the grant review/evaluation process?</a:t>
            </a:r>
          </a:p>
          <a:p>
            <a:endParaRPr lang="en-US" sz="1600" dirty="0">
              <a:solidFill>
                <a:schemeClr val="bg1"/>
              </a:solidFill>
              <a:latin typeface="Aptos Narrow" panose="020B0004020202020204" pitchFamily="34" charset="0"/>
              <a:ea typeface="Calibri" panose="020F0502020204030204" pitchFamily="34" charset="0"/>
              <a:cs typeface="Times New Roman" panose="02020603050405020304" pitchFamily="18" charset="0"/>
            </a:endParaRPr>
          </a:p>
          <a:p>
            <a:endParaRPr lang="en-US" sz="1600" b="1" dirty="0">
              <a:solidFill>
                <a:schemeClr val="bg1"/>
              </a:solidFill>
              <a:latin typeface="Aptos Narrow" panose="020B0004020202020204" pitchFamily="34" charset="0"/>
              <a:ea typeface="Calibri" panose="020F0502020204030204" pitchFamily="34" charset="0"/>
              <a:cs typeface="Times New Roman" panose="02020603050405020304" pitchFamily="18" charset="0"/>
            </a:endParaRPr>
          </a:p>
          <a:p>
            <a:pPr marL="800100" lvl="1" indent="-342900">
              <a:buAutoNum type="arabicPeriod" startAt="4"/>
            </a:pPr>
            <a:endParaRPr lang="en-US" sz="1400" dirty="0">
              <a:solidFill>
                <a:schemeClr val="bg1"/>
              </a:solidFill>
              <a:latin typeface="Aptos Narrow" panose="020B0004020202020204" pitchFamily="34" charset="0"/>
              <a:ea typeface="Calibri" panose="020F0502020204030204" pitchFamily="34" charset="0"/>
              <a:cs typeface="Times New Roman" panose="02020603050405020304" pitchFamily="18" charset="0"/>
            </a:endParaRPr>
          </a:p>
          <a:p>
            <a:pPr marL="1257300" lvl="2" indent="-342900">
              <a:buAutoNum type="arabicPeriod"/>
            </a:pPr>
            <a:endParaRPr lang="en-US" sz="1400" dirty="0">
              <a:solidFill>
                <a:schemeClr val="bg1"/>
              </a:solidFill>
              <a:latin typeface="Aptos Narrow" panose="020B0004020202020204" pitchFamily="34" charset="0"/>
              <a:ea typeface="Calibri" panose="020F0502020204030204" pitchFamily="34" charset="0"/>
              <a:cs typeface="Times New Roman" panose="02020603050405020304" pitchFamily="18" charset="0"/>
            </a:endParaRPr>
          </a:p>
          <a:p>
            <a:pPr marL="1257300" lvl="2" indent="-342900">
              <a:buAutoNum type="arabicPeriod"/>
            </a:pPr>
            <a:endParaRPr lang="en-US" sz="1400" dirty="0">
              <a:solidFill>
                <a:schemeClr val="bg1"/>
              </a:solidFill>
              <a:latin typeface="Aptos Narrow" panose="020B0004020202020204" pitchFamily="34" charset="0"/>
              <a:ea typeface="Calibri" panose="020F0502020204030204" pitchFamily="34" charset="0"/>
              <a:cs typeface="Times New Roman" panose="02020603050405020304" pitchFamily="18" charset="0"/>
            </a:endParaRPr>
          </a:p>
          <a:p>
            <a:pPr marL="1257300" lvl="2" indent="-342900">
              <a:buAutoNum type="arabicPeriod"/>
            </a:pPr>
            <a:endParaRPr lang="en-US" sz="1400" dirty="0">
              <a:solidFill>
                <a:schemeClr val="bg1"/>
              </a:solidFill>
              <a:latin typeface="Aptos Narrow" panose="020B000402020202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50000"/>
              </a:lnSpc>
              <a:spcBef>
                <a:spcPts val="1000"/>
              </a:spcBef>
              <a:spcAft>
                <a:spcPts val="0"/>
              </a:spcAft>
              <a:buClrTx/>
              <a:buSzTx/>
              <a:buFont typeface="Wingdings" panose="05000000000000000000" pitchFamily="2" charset="2"/>
              <a:buChar char="v"/>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cs typeface="Calibri" panose="020F0502020204030204" pitchFamily="34" charset="0"/>
            </a:endParaRPr>
          </a:p>
          <a:p>
            <a:pPr marL="285750" marR="0" lvl="0" indent="-285750" algn="l" defTabSz="914400" rtl="0" eaLnBrk="1" fontAlgn="auto" latinLnBrk="0" hangingPunct="1">
              <a:lnSpc>
                <a:spcPct val="150000"/>
              </a:lnSpc>
              <a:spcBef>
                <a:spcPts val="1000"/>
              </a:spcBef>
              <a:spcAft>
                <a:spcPts val="0"/>
              </a:spcAft>
              <a:buClrTx/>
              <a:buSzTx/>
              <a:buFont typeface="Wingdings" panose="05000000000000000000" pitchFamily="2" charset="2"/>
              <a:buChar char="v"/>
              <a:tabLst/>
              <a:defRPr/>
            </a:pPr>
            <a:endParaRPr kumimoji="0" lang="en-US" sz="15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p>
            <a:pPr marL="742950" lvl="1" indent="-285750">
              <a:buFont typeface="Wingdings" panose="05000000000000000000" pitchFamily="2" charset="2"/>
              <a:buChar char="v"/>
            </a:pPr>
            <a:endParaRPr lang="en-US" sz="1400" dirty="0">
              <a:solidFill>
                <a:schemeClr val="bg1"/>
              </a:solidFill>
              <a:latin typeface="Aptos Narrow" panose="020B0004020202020204" pitchFamily="34" charset="0"/>
              <a:ea typeface="Calibri" panose="020F0502020204030204" pitchFamily="34" charset="0"/>
              <a:cs typeface="Times New Roman" panose="02020603050405020304" pitchFamily="18" charset="0"/>
            </a:endParaRPr>
          </a:p>
          <a:p>
            <a:pPr lvl="1"/>
            <a:endParaRPr lang="en-US" sz="1400" dirty="0">
              <a:solidFill>
                <a:schemeClr val="bg1"/>
              </a:solidFill>
              <a:latin typeface="Aptos Narrow" panose="020B00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Tx/>
              <a:buChar char="-"/>
            </a:pPr>
            <a:endParaRPr lang="en-US" sz="2000" b="1" dirty="0">
              <a:solidFill>
                <a:schemeClr val="bg1"/>
              </a:solidFill>
              <a:latin typeface="Aptos Narrow" panose="020B00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1320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97279-54AD-6093-36B9-129877368FE6}"/>
              </a:ext>
            </a:extLst>
          </p:cNvPr>
          <p:cNvSpPr>
            <a:spLocks noGrp="1"/>
          </p:cNvSpPr>
          <p:nvPr>
            <p:ph type="title"/>
          </p:nvPr>
        </p:nvSpPr>
        <p:spPr/>
        <p:txBody>
          <a:bodyPr/>
          <a:lstStyle/>
          <a:p>
            <a:r>
              <a:rPr lang="en-US" dirty="0">
                <a:solidFill>
                  <a:schemeClr val="tx2"/>
                </a:solidFill>
              </a:rPr>
              <a:t>Agenda</a:t>
            </a:r>
          </a:p>
        </p:txBody>
      </p:sp>
      <p:sp>
        <p:nvSpPr>
          <p:cNvPr id="3" name="Table Placeholder 2">
            <a:extLst>
              <a:ext uri="{FF2B5EF4-FFF2-40B4-BE49-F238E27FC236}">
                <a16:creationId xmlns:a16="http://schemas.microsoft.com/office/drawing/2014/main" id="{FBA43C34-D2AA-CAF0-F186-180C6DCCD6B7}"/>
              </a:ext>
            </a:extLst>
          </p:cNvPr>
          <p:cNvSpPr>
            <a:spLocks noGrp="1"/>
          </p:cNvSpPr>
          <p:nvPr>
            <p:ph type="tbl" sz="quarter" idx="10"/>
          </p:nvPr>
        </p:nvSpPr>
        <p:spPr>
          <a:xfrm>
            <a:off x="594360" y="2440363"/>
            <a:ext cx="8909236" cy="4083727"/>
          </a:xfrm>
        </p:spPr>
        <p:txBody>
          <a:bodyPr/>
          <a:lstStyle/>
          <a:p>
            <a:pPr marL="342900" indent="-342900">
              <a:buAutoNum type="arabicPeriod"/>
            </a:pPr>
            <a:r>
              <a:rPr lang="en-US" sz="2400" b="1" dirty="0">
                <a:latin typeface="Aptos Narrow" panose="020B0004020202020204" pitchFamily="34" charset="0"/>
                <a:cs typeface="Calibri" panose="020F0502020204030204" pitchFamily="34" charset="0"/>
              </a:rPr>
              <a:t>Welcome &amp; Introduction </a:t>
            </a:r>
          </a:p>
          <a:p>
            <a:pPr marL="800100" lvl="1" indent="-342900">
              <a:buAutoNum type="arabicPeriod"/>
            </a:pPr>
            <a:r>
              <a:rPr lang="en-US" sz="1800" dirty="0">
                <a:latin typeface="Aptos Narrow" panose="020B0004020202020204" pitchFamily="34" charset="0"/>
                <a:cs typeface="Calibri" panose="020F0502020204030204" pitchFamily="34" charset="0"/>
              </a:rPr>
              <a:t>June / July / August Minutes </a:t>
            </a:r>
          </a:p>
          <a:p>
            <a:pPr marL="800100" lvl="1" indent="-342900">
              <a:buAutoNum type="arabicPeriod"/>
            </a:pPr>
            <a:r>
              <a:rPr lang="en-US" sz="1800" dirty="0">
                <a:latin typeface="Aptos Narrow" panose="020B0004020202020204" pitchFamily="34" charset="0"/>
                <a:cs typeface="Calibri" panose="020F0502020204030204" pitchFamily="34" charset="0"/>
              </a:rPr>
              <a:t>LOI Review Process </a:t>
            </a:r>
          </a:p>
          <a:p>
            <a:pPr marL="342900" indent="-342900">
              <a:buAutoNum type="arabicPeriod"/>
            </a:pPr>
            <a:r>
              <a:rPr lang="en-US" sz="2400" b="1" dirty="0">
                <a:latin typeface="Aptos Narrow" panose="020B0004020202020204" pitchFamily="34" charset="0"/>
                <a:cs typeface="Calibri" panose="020F0502020204030204" pitchFamily="34" charset="0"/>
              </a:rPr>
              <a:t>Contract Updates</a:t>
            </a:r>
          </a:p>
          <a:p>
            <a:pPr marL="342900" indent="-342900">
              <a:buAutoNum type="arabicPeriod"/>
            </a:pPr>
            <a:r>
              <a:rPr lang="en-US" sz="2400" b="1" dirty="0">
                <a:latin typeface="Aptos Narrow" panose="020B0004020202020204" pitchFamily="34" charset="0"/>
                <a:cs typeface="Calibri" panose="020F0502020204030204" pitchFamily="34" charset="0"/>
              </a:rPr>
              <a:t>Coordinator Report – </a:t>
            </a:r>
            <a:r>
              <a:rPr lang="en-US" sz="2400" i="1" dirty="0">
                <a:latin typeface="Aptos Narrow" panose="020B0004020202020204" pitchFamily="34" charset="0"/>
                <a:cs typeface="Calibri" panose="020F0502020204030204" pitchFamily="34" charset="0"/>
              </a:rPr>
              <a:t>Grant Application Discussion </a:t>
            </a:r>
          </a:p>
          <a:p>
            <a:pPr marL="342900" indent="-342900">
              <a:buAutoNum type="arabicPeriod"/>
            </a:pPr>
            <a:r>
              <a:rPr lang="en-US" sz="2400" b="1" dirty="0">
                <a:latin typeface="Aptos Narrow" panose="020B0004020202020204" pitchFamily="34" charset="0"/>
                <a:cs typeface="Calibri" panose="020F0502020204030204" pitchFamily="34" charset="0"/>
              </a:rPr>
              <a:t>Catherine Cutler Presentation </a:t>
            </a:r>
          </a:p>
          <a:p>
            <a:pPr marL="342900" indent="-342900">
              <a:buAutoNum type="arabicPeriod"/>
            </a:pPr>
            <a:r>
              <a:rPr lang="en-US" sz="2400" b="1" dirty="0">
                <a:latin typeface="Aptos Narrow" panose="020B0004020202020204" pitchFamily="34" charset="0"/>
                <a:cs typeface="Calibri" panose="020F0502020204030204" pitchFamily="34" charset="0"/>
              </a:rPr>
              <a:t>Finance Report -- </a:t>
            </a:r>
            <a:r>
              <a:rPr lang="en-US" sz="2400" i="1" dirty="0">
                <a:latin typeface="Aptos Narrow" panose="020B0004020202020204" pitchFamily="34" charset="0"/>
                <a:cs typeface="Calibri" panose="020F0502020204030204" pitchFamily="34" charset="0"/>
              </a:rPr>
              <a:t>Contractor RFP </a:t>
            </a:r>
          </a:p>
          <a:p>
            <a:pPr marL="342900" indent="-342900">
              <a:buAutoNum type="arabicPeriod"/>
            </a:pPr>
            <a:r>
              <a:rPr lang="en-US" sz="2400" b="1" dirty="0">
                <a:latin typeface="Aptos Narrow" panose="020B0004020202020204" pitchFamily="34" charset="0"/>
                <a:cs typeface="Calibri" panose="020F0502020204030204" pitchFamily="34" charset="0"/>
              </a:rPr>
              <a:t>External Evaluator Discussion </a:t>
            </a:r>
            <a:endParaRPr lang="en-US" sz="2400" dirty="0">
              <a:latin typeface="Aptos Narrow" panose="020B0004020202020204" pitchFamily="34" charset="0"/>
              <a:cs typeface="Calibri" panose="020F0502020204030204" pitchFamily="34" charset="0"/>
            </a:endParaRPr>
          </a:p>
          <a:p>
            <a:pPr marL="457200" lvl="1" indent="0">
              <a:buNone/>
            </a:pPr>
            <a:endParaRPr lang="en-US" sz="1200" dirty="0">
              <a:latin typeface="Arial Narrow" panose="020B0606020202030204" pitchFamily="34" charset="0"/>
              <a:cs typeface="Calibri" panose="020F0502020204030204" pitchFamily="34" charset="0"/>
            </a:endParaRPr>
          </a:p>
          <a:p>
            <a:pPr marL="800100" lvl="1" indent="-342900">
              <a:buAutoNum type="arabicPeriod"/>
            </a:pPr>
            <a:endParaRPr lang="en-US" sz="1200" b="1" dirty="0">
              <a:latin typeface="Calibri" panose="020F0502020204030204" pitchFamily="34" charset="0"/>
              <a:cs typeface="Calibri" panose="020F0502020204030204" pitchFamily="34" charset="0"/>
            </a:endParaRPr>
          </a:p>
          <a:p>
            <a:pPr marL="800100" lvl="1" indent="-342900">
              <a:buAutoNum type="arabicPeriod"/>
            </a:pPr>
            <a:endParaRPr lang="en-US" sz="800" b="1" dirty="0">
              <a:latin typeface="Calibri" panose="020F0502020204030204" pitchFamily="34" charset="0"/>
              <a:cs typeface="Calibri" panose="020F0502020204030204" pitchFamily="34" charset="0"/>
            </a:endParaRPr>
          </a:p>
          <a:p>
            <a:pPr marL="457200" lvl="1" indent="0">
              <a:buNone/>
            </a:pPr>
            <a:endParaRPr lang="en-US" sz="1200" b="1" dirty="0">
              <a:latin typeface="Calibri" panose="020F0502020204030204" pitchFamily="34" charset="0"/>
              <a:cs typeface="Calibri" panose="020F0502020204030204" pitchFamily="34" charset="0"/>
            </a:endParaRPr>
          </a:p>
          <a:p>
            <a:pPr marL="457200" lvl="1" indent="0">
              <a:buNone/>
            </a:pPr>
            <a:endParaRPr lang="en-US" sz="1200" b="1" dirty="0">
              <a:latin typeface="Calibri" panose="020F0502020204030204" pitchFamily="34" charset="0"/>
              <a:cs typeface="Calibri" panose="020F0502020204030204" pitchFamily="34" charset="0"/>
            </a:endParaRPr>
          </a:p>
          <a:p>
            <a:pPr marL="457200" lvl="1" indent="0">
              <a:buNone/>
            </a:pPr>
            <a:endParaRPr lang="en-US" sz="1200" b="1" dirty="0">
              <a:latin typeface="Calibri" panose="020F0502020204030204" pitchFamily="34" charset="0"/>
              <a:cs typeface="Calibri" panose="020F0502020204030204" pitchFamily="34" charset="0"/>
            </a:endParaRPr>
          </a:p>
          <a:p>
            <a:pPr marL="457200" lvl="1" indent="0">
              <a:buNone/>
            </a:pPr>
            <a:endParaRPr lang="en-US"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8880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97279-54AD-6093-36B9-129877368FE6}"/>
              </a:ext>
            </a:extLst>
          </p:cNvPr>
          <p:cNvSpPr>
            <a:spLocks noGrp="1"/>
          </p:cNvSpPr>
          <p:nvPr>
            <p:ph type="title"/>
          </p:nvPr>
        </p:nvSpPr>
        <p:spPr/>
        <p:txBody>
          <a:bodyPr/>
          <a:lstStyle/>
          <a:p>
            <a:r>
              <a:rPr lang="en-US" dirty="0">
                <a:solidFill>
                  <a:schemeClr val="tx2"/>
                </a:solidFill>
              </a:rPr>
              <a:t>Coordinator LOI Review Process</a:t>
            </a:r>
          </a:p>
        </p:txBody>
      </p:sp>
      <p:sp>
        <p:nvSpPr>
          <p:cNvPr id="3" name="Table Placeholder 2">
            <a:extLst>
              <a:ext uri="{FF2B5EF4-FFF2-40B4-BE49-F238E27FC236}">
                <a16:creationId xmlns:a16="http://schemas.microsoft.com/office/drawing/2014/main" id="{FBA43C34-D2AA-CAF0-F186-180C6DCCD6B7}"/>
              </a:ext>
            </a:extLst>
          </p:cNvPr>
          <p:cNvSpPr>
            <a:spLocks noGrp="1"/>
          </p:cNvSpPr>
          <p:nvPr>
            <p:ph type="tbl" sz="quarter" idx="10"/>
          </p:nvPr>
        </p:nvSpPr>
        <p:spPr>
          <a:xfrm>
            <a:off x="594360" y="2440363"/>
            <a:ext cx="6244206" cy="4047457"/>
          </a:xfrm>
        </p:spPr>
        <p:txBody>
          <a:bodyPr/>
          <a:lstStyle/>
          <a:p>
            <a:pPr marL="342900" indent="-342900">
              <a:buAutoNum type="arabicPeriod"/>
            </a:pPr>
            <a:r>
              <a:rPr lang="en-US" sz="1600" b="1" dirty="0">
                <a:latin typeface="Aptos Narrow" panose="020B0004020202020204" pitchFamily="34" charset="0"/>
                <a:cs typeface="Calibri" panose="020F0502020204030204" pitchFamily="34" charset="0"/>
              </a:rPr>
              <a:t>Exported Raw Data to Excel</a:t>
            </a:r>
          </a:p>
          <a:p>
            <a:pPr marL="800100" lvl="1" indent="-342900">
              <a:buAutoNum type="arabicPeriod"/>
            </a:pPr>
            <a:r>
              <a:rPr lang="en-US" sz="1200" b="1" dirty="0">
                <a:latin typeface="Aptos Narrow" panose="020B0004020202020204" pitchFamily="34" charset="0"/>
                <a:cs typeface="Calibri" panose="020F0502020204030204" pitchFamily="34" charset="0"/>
              </a:rPr>
              <a:t>480 total responses recorded</a:t>
            </a:r>
          </a:p>
          <a:p>
            <a:pPr marL="342900" indent="-342900">
              <a:buAutoNum type="arabicPeriod"/>
            </a:pPr>
            <a:r>
              <a:rPr lang="en-US" sz="1600" b="1" dirty="0">
                <a:latin typeface="Aptos Narrow" panose="020B0004020202020204" pitchFamily="34" charset="0"/>
                <a:cs typeface="Calibri" panose="020F0502020204030204" pitchFamily="34" charset="0"/>
              </a:rPr>
              <a:t>Removed submissions not completed or submitted </a:t>
            </a:r>
          </a:p>
          <a:p>
            <a:pPr marL="800100" lvl="1" indent="-342900">
              <a:buAutoNum type="arabicPeriod"/>
            </a:pPr>
            <a:r>
              <a:rPr lang="en-US" sz="1200" b="1" dirty="0">
                <a:latin typeface="Aptos Narrow" panose="020B0004020202020204" pitchFamily="34" charset="0"/>
                <a:cs typeface="Calibri" panose="020F0502020204030204" pitchFamily="34" charset="0"/>
              </a:rPr>
              <a:t> </a:t>
            </a:r>
            <a:r>
              <a:rPr lang="en-US" sz="1200" dirty="0">
                <a:latin typeface="Aptos Narrow" panose="020B0004020202020204" pitchFamily="34" charset="0"/>
                <a:cs typeface="Calibri" panose="020F0502020204030204" pitchFamily="34" charset="0"/>
              </a:rPr>
              <a:t>Removed submissions “Finished” column = FALSE</a:t>
            </a:r>
            <a:endParaRPr lang="en-US" sz="1600" dirty="0">
              <a:latin typeface="Aptos Narrow" panose="020B0004020202020204" pitchFamily="34" charset="0"/>
              <a:cs typeface="Calibri" panose="020F0502020204030204" pitchFamily="34" charset="0"/>
            </a:endParaRPr>
          </a:p>
          <a:p>
            <a:pPr marL="342900" indent="-342900">
              <a:buAutoNum type="arabicPeriod"/>
            </a:pPr>
            <a:r>
              <a:rPr lang="en-US" sz="1600" b="1" dirty="0">
                <a:latin typeface="Aptos Narrow" panose="020B0004020202020204" pitchFamily="34" charset="0"/>
                <a:cs typeface="Calibri" panose="020F0502020204030204" pitchFamily="34" charset="0"/>
              </a:rPr>
              <a:t>Removed test submissions</a:t>
            </a:r>
          </a:p>
          <a:p>
            <a:pPr marL="800100" lvl="1" indent="-342900">
              <a:buAutoNum type="arabicPeriod"/>
            </a:pPr>
            <a:r>
              <a:rPr lang="en-US" sz="1200" dirty="0">
                <a:latin typeface="Aptos Narrow" panose="020B0004020202020204" pitchFamily="34" charset="0"/>
                <a:cs typeface="Calibri" panose="020F0502020204030204" pitchFamily="34" charset="0"/>
              </a:rPr>
              <a:t>Ran filter “Primary Organization IS NOT”: x, stet, n, TEST, etc..</a:t>
            </a:r>
          </a:p>
          <a:p>
            <a:pPr marL="342900" indent="-342900">
              <a:buAutoNum type="arabicPeriod"/>
            </a:pPr>
            <a:r>
              <a:rPr lang="en-US" sz="1600" b="1" dirty="0">
                <a:latin typeface="Aptos Narrow" panose="020B0004020202020204" pitchFamily="34" charset="0"/>
                <a:cs typeface="Calibri" panose="020F0502020204030204" pitchFamily="34" charset="0"/>
              </a:rPr>
              <a:t>Removed incomplete submissions</a:t>
            </a:r>
            <a:r>
              <a:rPr lang="en-US" sz="1600" b="1" dirty="0">
                <a:solidFill>
                  <a:schemeClr val="accent5"/>
                </a:solidFill>
                <a:latin typeface="Aptos Narrow" panose="020B0004020202020204" pitchFamily="34" charset="0"/>
                <a:cs typeface="Calibri" panose="020F0502020204030204" pitchFamily="34" charset="0"/>
              </a:rPr>
              <a:t>*</a:t>
            </a:r>
          </a:p>
          <a:p>
            <a:pPr marL="800100" lvl="1" indent="-342900">
              <a:buAutoNum type="arabicPeriod"/>
            </a:pPr>
            <a:r>
              <a:rPr lang="en-US" sz="1200" dirty="0">
                <a:latin typeface="Aptos Narrow" panose="020B0004020202020204" pitchFamily="34" charset="0"/>
                <a:cs typeface="Calibri" panose="020F0502020204030204" pitchFamily="34" charset="0"/>
              </a:rPr>
              <a:t>Any submission with 3 or more missing fields was removed</a:t>
            </a:r>
          </a:p>
          <a:p>
            <a:pPr marL="800100" lvl="1" indent="-342900">
              <a:buAutoNum type="arabicPeriod"/>
            </a:pPr>
            <a:r>
              <a:rPr lang="en-US" sz="1200" dirty="0">
                <a:latin typeface="Aptos Narrow" panose="020B0004020202020204" pitchFamily="34" charset="0"/>
                <a:cs typeface="Calibri" panose="020F0502020204030204" pitchFamily="34" charset="0"/>
              </a:rPr>
              <a:t>Submissions left blank could have been submitted </a:t>
            </a:r>
          </a:p>
          <a:p>
            <a:pPr marL="342900" indent="-342900">
              <a:buAutoNum type="arabicPeriod"/>
            </a:pPr>
            <a:r>
              <a:rPr lang="en-US" sz="1600" b="1" dirty="0">
                <a:latin typeface="Aptos Narrow" panose="020B0004020202020204" pitchFamily="34" charset="0"/>
                <a:cs typeface="Calibri" panose="020F0502020204030204" pitchFamily="34" charset="0"/>
              </a:rPr>
              <a:t>Removed submissions requested by applicant</a:t>
            </a:r>
          </a:p>
          <a:p>
            <a:pPr marL="800100" lvl="1" indent="-342900">
              <a:buAutoNum type="arabicPeriod"/>
            </a:pPr>
            <a:r>
              <a:rPr lang="en-US" sz="1200" dirty="0">
                <a:latin typeface="Aptos Narrow" panose="020B0004020202020204" pitchFamily="34" charset="0"/>
                <a:cs typeface="Calibri" panose="020F0502020204030204" pitchFamily="34" charset="0"/>
              </a:rPr>
              <a:t>Any submission requested to be removed by organization in advance of submission deadline </a:t>
            </a:r>
          </a:p>
          <a:p>
            <a:pPr marL="342900" indent="-342900">
              <a:buAutoNum type="arabicPeriod"/>
            </a:pPr>
            <a:r>
              <a:rPr lang="en-US" sz="1600" b="1" dirty="0">
                <a:latin typeface="Aptos Narrow" panose="020B0004020202020204" pitchFamily="34" charset="0"/>
                <a:cs typeface="Calibri" panose="020F0502020204030204" pitchFamily="34" charset="0"/>
              </a:rPr>
              <a:t>Formatted responses for ease of viewing and comparison</a:t>
            </a:r>
          </a:p>
          <a:p>
            <a:pPr marL="800100" lvl="1" indent="-342900">
              <a:buAutoNum type="arabicPeriod"/>
            </a:pPr>
            <a:r>
              <a:rPr lang="en-US" sz="1200" dirty="0">
                <a:latin typeface="Aptos Narrow" panose="020B0004020202020204" pitchFamily="34" charset="0"/>
                <a:cs typeface="Calibri" panose="020F0502020204030204" pitchFamily="34" charset="0"/>
              </a:rPr>
              <a:t>Replaced “Other” responses with written answer / information provided </a:t>
            </a:r>
          </a:p>
          <a:p>
            <a:pPr marL="800100" lvl="1" indent="-342900">
              <a:buAutoNum type="arabicPeriod"/>
            </a:pPr>
            <a:r>
              <a:rPr lang="en-US" sz="1200" dirty="0">
                <a:latin typeface="Aptos Narrow" panose="020B0004020202020204" pitchFamily="34" charset="0"/>
                <a:cs typeface="Calibri" panose="020F0502020204030204" pitchFamily="34" charset="0"/>
              </a:rPr>
              <a:t>Removed misc. columns included in raw data (not part of application)</a:t>
            </a:r>
          </a:p>
          <a:p>
            <a:pPr marL="800100" lvl="1" indent="-342900">
              <a:buAutoNum type="arabicPeriod"/>
            </a:pPr>
            <a:r>
              <a:rPr lang="en-US" sz="1200" dirty="0">
                <a:latin typeface="Aptos Narrow" panose="020B0004020202020204" pitchFamily="34" charset="0"/>
                <a:cs typeface="Calibri" panose="020F0502020204030204" pitchFamily="34" charset="0"/>
              </a:rPr>
              <a:t>If funding request was a range, higher value was included</a:t>
            </a:r>
          </a:p>
          <a:p>
            <a:pPr marL="457200" lvl="1" indent="0">
              <a:buNone/>
            </a:pPr>
            <a:endParaRPr lang="en-US" sz="1200" dirty="0">
              <a:latin typeface="Arial Narrow" panose="020B0606020202030204" pitchFamily="34" charset="0"/>
              <a:cs typeface="Calibri" panose="020F0502020204030204" pitchFamily="34" charset="0"/>
            </a:endParaRPr>
          </a:p>
          <a:p>
            <a:pPr marL="800100" lvl="1" indent="-342900">
              <a:buAutoNum type="arabicPeriod"/>
            </a:pPr>
            <a:endParaRPr lang="en-US" sz="1200" b="1" dirty="0">
              <a:latin typeface="Calibri" panose="020F0502020204030204" pitchFamily="34" charset="0"/>
              <a:cs typeface="Calibri" panose="020F0502020204030204" pitchFamily="34" charset="0"/>
            </a:endParaRPr>
          </a:p>
          <a:p>
            <a:pPr marL="800100" lvl="1" indent="-342900">
              <a:buAutoNum type="arabicPeriod"/>
            </a:pPr>
            <a:endParaRPr lang="en-US" sz="800" b="1" dirty="0">
              <a:latin typeface="Calibri" panose="020F0502020204030204" pitchFamily="34" charset="0"/>
              <a:cs typeface="Calibri" panose="020F0502020204030204" pitchFamily="34" charset="0"/>
            </a:endParaRPr>
          </a:p>
          <a:p>
            <a:pPr marL="457200" lvl="1" indent="0">
              <a:buNone/>
            </a:pPr>
            <a:endParaRPr lang="en-US" sz="1200" b="1" dirty="0">
              <a:latin typeface="Calibri" panose="020F0502020204030204" pitchFamily="34" charset="0"/>
              <a:cs typeface="Calibri" panose="020F0502020204030204" pitchFamily="34" charset="0"/>
            </a:endParaRPr>
          </a:p>
          <a:p>
            <a:pPr marL="457200" lvl="1" indent="0">
              <a:buNone/>
            </a:pPr>
            <a:endParaRPr lang="en-US" sz="1200" b="1" dirty="0">
              <a:latin typeface="Calibri" panose="020F0502020204030204" pitchFamily="34" charset="0"/>
              <a:cs typeface="Calibri" panose="020F0502020204030204" pitchFamily="34" charset="0"/>
            </a:endParaRPr>
          </a:p>
          <a:p>
            <a:pPr marL="457200" lvl="1" indent="0">
              <a:buNone/>
            </a:pPr>
            <a:endParaRPr lang="en-US" sz="1200" b="1" dirty="0">
              <a:latin typeface="Calibri" panose="020F0502020204030204" pitchFamily="34" charset="0"/>
              <a:cs typeface="Calibri" panose="020F0502020204030204" pitchFamily="34" charset="0"/>
            </a:endParaRPr>
          </a:p>
          <a:p>
            <a:pPr marL="457200" lvl="1" indent="0">
              <a:buNone/>
            </a:pPr>
            <a:endParaRPr lang="en-US" sz="1200" b="1" dirty="0">
              <a:latin typeface="Calibri" panose="020F0502020204030204" pitchFamily="34" charset="0"/>
              <a:cs typeface="Calibri" panose="020F0502020204030204" pitchFamily="34" charset="0"/>
            </a:endParaRPr>
          </a:p>
        </p:txBody>
      </p:sp>
      <p:sp>
        <p:nvSpPr>
          <p:cNvPr id="4" name="Table Placeholder 2">
            <a:extLst>
              <a:ext uri="{FF2B5EF4-FFF2-40B4-BE49-F238E27FC236}">
                <a16:creationId xmlns:a16="http://schemas.microsoft.com/office/drawing/2014/main" id="{C4D2B9D6-E797-5B91-C15F-5C913715A9ED}"/>
              </a:ext>
            </a:extLst>
          </p:cNvPr>
          <p:cNvSpPr txBox="1">
            <a:spLocks/>
          </p:cNvSpPr>
          <p:nvPr/>
        </p:nvSpPr>
        <p:spPr>
          <a:xfrm>
            <a:off x="7666557" y="2503974"/>
            <a:ext cx="3931083" cy="3030134"/>
          </a:xfrm>
          <a:prstGeom prst="rect">
            <a:avLst/>
          </a:prstGeom>
          <a:solidFill>
            <a:schemeClr val="tx2">
              <a:lumMod val="40000"/>
              <a:lumOff val="60000"/>
            </a:schemeClr>
          </a:solidFill>
          <a:ln>
            <a:solidFill>
              <a:schemeClr val="accent2"/>
            </a:solidFill>
          </a:ln>
        </p:spPr>
        <p:txBody>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latin typeface="Aptos Narrow" panose="020B0004020202020204" pitchFamily="34" charset="0"/>
              </a:rPr>
              <a:t>MRC Website Language </a:t>
            </a:r>
          </a:p>
          <a:p>
            <a:pPr marL="0" indent="0">
              <a:buNone/>
            </a:pPr>
            <a:r>
              <a:rPr lang="en-US" sz="1600" dirty="0">
                <a:latin typeface="Aptos Narrow" panose="020B0004020202020204" pitchFamily="34" charset="0"/>
              </a:rPr>
              <a:t>Applicants MUST submit a Letter of Intent to be considered for the grant application. The Council will review completed Letter of Intent submissions and selected applicants will be invited to apply for grant funding. </a:t>
            </a:r>
          </a:p>
          <a:p>
            <a:pPr marL="0" indent="0">
              <a:buNone/>
            </a:pPr>
            <a:r>
              <a:rPr lang="en-US" sz="1600" dirty="0">
                <a:latin typeface="Aptos Narrow" panose="020B0004020202020204" pitchFamily="34" charset="0"/>
              </a:rPr>
              <a:t>All Letter of Intent submissions must be completed by June 28th, 2024, at 4:59pm (EST). The Council will not review or consider submissions received after this deadline. </a:t>
            </a:r>
          </a:p>
        </p:txBody>
      </p:sp>
    </p:spTree>
    <p:extLst>
      <p:ext uri="{BB962C8B-B14F-4D97-AF65-F5344CB8AC3E}">
        <p14:creationId xmlns:p14="http://schemas.microsoft.com/office/powerpoint/2010/main" val="157449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97279-54AD-6093-36B9-129877368FE6}"/>
              </a:ext>
            </a:extLst>
          </p:cNvPr>
          <p:cNvSpPr>
            <a:spLocks noGrp="1"/>
          </p:cNvSpPr>
          <p:nvPr>
            <p:ph type="title"/>
          </p:nvPr>
        </p:nvSpPr>
        <p:spPr/>
        <p:txBody>
          <a:bodyPr/>
          <a:lstStyle/>
          <a:p>
            <a:r>
              <a:rPr lang="en-US" b="0" dirty="0">
                <a:solidFill>
                  <a:schemeClr val="tx2"/>
                </a:solidFill>
              </a:rPr>
              <a:t>Grant Application: </a:t>
            </a:r>
            <a:r>
              <a:rPr lang="en-US" dirty="0">
                <a:solidFill>
                  <a:schemeClr val="tx2"/>
                </a:solidFill>
              </a:rPr>
              <a:t>Timeline Overview</a:t>
            </a:r>
          </a:p>
        </p:txBody>
      </p:sp>
      <p:graphicFrame>
        <p:nvGraphicFramePr>
          <p:cNvPr id="4" name="Table 3">
            <a:extLst>
              <a:ext uri="{FF2B5EF4-FFF2-40B4-BE49-F238E27FC236}">
                <a16:creationId xmlns:a16="http://schemas.microsoft.com/office/drawing/2014/main" id="{3E316CFE-7BC9-44ED-CEBD-E49E23C78CD7}"/>
              </a:ext>
            </a:extLst>
          </p:cNvPr>
          <p:cNvGraphicFramePr>
            <a:graphicFrameLocks noGrp="1"/>
          </p:cNvGraphicFramePr>
          <p:nvPr>
            <p:extLst>
              <p:ext uri="{D42A27DB-BD31-4B8C-83A1-F6EECF244321}">
                <p14:modId xmlns:p14="http://schemas.microsoft.com/office/powerpoint/2010/main" val="3356006903"/>
              </p:ext>
            </p:extLst>
          </p:nvPr>
        </p:nvGraphicFramePr>
        <p:xfrm>
          <a:off x="594360" y="2549765"/>
          <a:ext cx="6355081" cy="1012418"/>
        </p:xfrm>
        <a:graphic>
          <a:graphicData uri="http://schemas.openxmlformats.org/drawingml/2006/table">
            <a:tbl>
              <a:tblPr firstRow="1" firstCol="1" bandRow="1">
                <a:tableStyleId>{5C22544A-7EE6-4342-B048-85BDC9FD1C3A}</a:tableStyleId>
              </a:tblPr>
              <a:tblGrid>
                <a:gridCol w="2928068">
                  <a:extLst>
                    <a:ext uri="{9D8B030D-6E8A-4147-A177-3AD203B41FA5}">
                      <a16:colId xmlns:a16="http://schemas.microsoft.com/office/drawing/2014/main" val="2119590350"/>
                    </a:ext>
                  </a:extLst>
                </a:gridCol>
                <a:gridCol w="3427013">
                  <a:extLst>
                    <a:ext uri="{9D8B030D-6E8A-4147-A177-3AD203B41FA5}">
                      <a16:colId xmlns:a16="http://schemas.microsoft.com/office/drawing/2014/main" val="2795697442"/>
                    </a:ext>
                  </a:extLst>
                </a:gridCol>
              </a:tblGrid>
              <a:tr h="532736">
                <a:tc>
                  <a:txBody>
                    <a:bodyPr/>
                    <a:lstStyle/>
                    <a:p>
                      <a:pPr marL="0" marR="0" algn="l">
                        <a:lnSpc>
                          <a:spcPct val="115000"/>
                        </a:lnSpc>
                        <a:spcBef>
                          <a:spcPts val="0"/>
                        </a:spcBef>
                        <a:spcAft>
                          <a:spcPts val="0"/>
                        </a:spcAft>
                      </a:pPr>
                      <a:r>
                        <a:rPr lang="en-US" sz="1800" b="0" dirty="0">
                          <a:solidFill>
                            <a:schemeClr val="tx1"/>
                          </a:solidFill>
                          <a:effectLst/>
                          <a:latin typeface="Calibri" panose="020F0502020204030204" pitchFamily="34" charset="0"/>
                          <a:cs typeface="Calibri" panose="020F0502020204030204" pitchFamily="34" charset="0"/>
                        </a:rPr>
                        <a:t>Grant Application </a:t>
                      </a:r>
                      <a:r>
                        <a:rPr lang="en-US" sz="1800" b="1" dirty="0">
                          <a:solidFill>
                            <a:schemeClr val="tx1"/>
                          </a:solidFill>
                          <a:effectLst/>
                          <a:latin typeface="Calibri" panose="020F0502020204030204" pitchFamily="34" charset="0"/>
                          <a:cs typeface="Calibri" panose="020F0502020204030204" pitchFamily="34" charset="0"/>
                        </a:rPr>
                        <a:t>Published </a:t>
                      </a:r>
                      <a:endParaRPr lang="en-US"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1">
                        <a:lumMod val="75000"/>
                      </a:schemeClr>
                    </a:solidFill>
                  </a:tcPr>
                </a:tc>
                <a:tc>
                  <a:txBody>
                    <a:bodyPr/>
                    <a:lstStyle/>
                    <a:p>
                      <a:pPr marL="0" marR="0" algn="l">
                        <a:lnSpc>
                          <a:spcPct val="115000"/>
                        </a:lnSpc>
                        <a:spcBef>
                          <a:spcPts val="0"/>
                        </a:spcBef>
                        <a:spcAft>
                          <a:spcPts val="0"/>
                        </a:spcAft>
                      </a:pPr>
                      <a:r>
                        <a:rPr lang="en-US" sz="1800" b="0" dirty="0">
                          <a:solidFill>
                            <a:schemeClr val="tx1"/>
                          </a:solidFill>
                          <a:effectLst/>
                          <a:latin typeface="Calibri" panose="020F0502020204030204" pitchFamily="34" charset="0"/>
                          <a:cs typeface="Calibri" panose="020F0502020204030204" pitchFamily="34" charset="0"/>
                        </a:rPr>
                        <a:t>By</a:t>
                      </a:r>
                      <a:r>
                        <a:rPr lang="en-US" sz="1800" b="1" dirty="0">
                          <a:solidFill>
                            <a:schemeClr val="tx1"/>
                          </a:solidFill>
                          <a:effectLst/>
                          <a:latin typeface="Calibri" panose="020F0502020204030204" pitchFamily="34" charset="0"/>
                          <a:cs typeface="Calibri" panose="020F0502020204030204" pitchFamily="34" charset="0"/>
                        </a:rPr>
                        <a:t> September 20, 2024*</a:t>
                      </a:r>
                    </a:p>
                  </a:txBody>
                  <a:tcPr marL="68580" marR="68580" marT="0" marB="0">
                    <a:solidFill>
                      <a:schemeClr val="accent1">
                        <a:lumMod val="75000"/>
                      </a:schemeClr>
                    </a:solidFill>
                  </a:tcPr>
                </a:tc>
                <a:extLst>
                  <a:ext uri="{0D108BD9-81ED-4DB2-BD59-A6C34878D82A}">
                    <a16:rowId xmlns:a16="http://schemas.microsoft.com/office/drawing/2014/main" val="2846150511"/>
                  </a:ext>
                </a:extLst>
              </a:tr>
              <a:tr h="479682">
                <a:tc>
                  <a:txBody>
                    <a:bodyPr/>
                    <a:lstStyle/>
                    <a:p>
                      <a:pPr marL="0" marR="0" algn="l">
                        <a:lnSpc>
                          <a:spcPct val="115000"/>
                        </a:lnSpc>
                        <a:spcBef>
                          <a:spcPts val="0"/>
                        </a:spcBef>
                        <a:spcAft>
                          <a:spcPts val="0"/>
                        </a:spcAft>
                      </a:pPr>
                      <a:r>
                        <a:rPr lang="en-US" sz="1800" b="0" dirty="0">
                          <a:solidFill>
                            <a:schemeClr val="tx1"/>
                          </a:solidFill>
                          <a:effectLst/>
                          <a:latin typeface="Calibri" panose="020F0502020204030204" pitchFamily="34" charset="0"/>
                          <a:cs typeface="Calibri" panose="020F0502020204030204" pitchFamily="34" charset="0"/>
                        </a:rPr>
                        <a:t>Grant Application </a:t>
                      </a:r>
                      <a:r>
                        <a:rPr lang="en-US" sz="1800" b="1" dirty="0">
                          <a:solidFill>
                            <a:schemeClr val="tx1"/>
                          </a:solidFill>
                          <a:effectLst/>
                          <a:latin typeface="Calibri" panose="020F0502020204030204" pitchFamily="34" charset="0"/>
                          <a:cs typeface="Calibri" panose="020F0502020204030204" pitchFamily="34" charset="0"/>
                        </a:rPr>
                        <a:t>Due Date</a:t>
                      </a:r>
                      <a:endParaRPr lang="en-US"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1">
                        <a:lumMod val="7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1" dirty="0">
                          <a:solidFill>
                            <a:schemeClr val="tx1"/>
                          </a:solidFill>
                          <a:effectLst/>
                          <a:latin typeface="Calibri" panose="020F0502020204030204" pitchFamily="34" charset="0"/>
                          <a:cs typeface="Calibri" panose="020F0502020204030204" pitchFamily="34" charset="0"/>
                        </a:rPr>
                        <a:t>October 18, 2024 </a:t>
                      </a:r>
                      <a:r>
                        <a:rPr lang="en-US" sz="1800" b="0" dirty="0">
                          <a:solidFill>
                            <a:schemeClr val="tx1"/>
                          </a:solidFill>
                          <a:effectLst/>
                          <a:latin typeface="Calibri" panose="020F0502020204030204" pitchFamily="34" charset="0"/>
                          <a:cs typeface="Calibri" panose="020F0502020204030204" pitchFamily="34" charset="0"/>
                        </a:rPr>
                        <a:t>@ 4:59pm (EST)*</a:t>
                      </a:r>
                      <a:endPar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1">
                        <a:lumMod val="75000"/>
                      </a:schemeClr>
                    </a:solidFill>
                  </a:tcPr>
                </a:tc>
                <a:extLst>
                  <a:ext uri="{0D108BD9-81ED-4DB2-BD59-A6C34878D82A}">
                    <a16:rowId xmlns:a16="http://schemas.microsoft.com/office/drawing/2014/main" val="3107644921"/>
                  </a:ext>
                </a:extLst>
              </a:tr>
            </a:tbl>
          </a:graphicData>
        </a:graphic>
      </p:graphicFrame>
      <p:cxnSp>
        <p:nvCxnSpPr>
          <p:cNvPr id="13" name="Straight Arrow Connector 12">
            <a:extLst>
              <a:ext uri="{FF2B5EF4-FFF2-40B4-BE49-F238E27FC236}">
                <a16:creationId xmlns:a16="http://schemas.microsoft.com/office/drawing/2014/main" id="{73782563-42D6-9E6B-F26D-7D34D993A13A}"/>
              </a:ext>
            </a:extLst>
          </p:cNvPr>
          <p:cNvCxnSpPr>
            <a:cxnSpLocks/>
          </p:cNvCxnSpPr>
          <p:nvPr/>
        </p:nvCxnSpPr>
        <p:spPr>
          <a:xfrm>
            <a:off x="7060758" y="3085106"/>
            <a:ext cx="8428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1C52738-73A2-7130-1F4C-027C802EADFD}"/>
              </a:ext>
            </a:extLst>
          </p:cNvPr>
          <p:cNvSpPr txBox="1"/>
          <p:nvPr/>
        </p:nvSpPr>
        <p:spPr>
          <a:xfrm>
            <a:off x="8221649" y="2641690"/>
            <a:ext cx="2250219" cy="923330"/>
          </a:xfrm>
          <a:prstGeom prst="rect">
            <a:avLst/>
          </a:prstGeom>
          <a:noFill/>
          <a:ln w="19050">
            <a:solidFill>
              <a:schemeClr val="tx2"/>
            </a:solidFill>
          </a:ln>
        </p:spPr>
        <p:txBody>
          <a:bodyPr wrap="square" rtlCol="0">
            <a:spAutoFit/>
          </a:bodyPr>
          <a:lstStyle/>
          <a:p>
            <a:r>
              <a:rPr lang="en-US" dirty="0">
                <a:solidFill>
                  <a:schemeClr val="bg1"/>
                </a:solidFill>
                <a:latin typeface="Aptos Narrow" panose="020B0004020202020204" pitchFamily="34" charset="0"/>
              </a:rPr>
              <a:t>Allows invited applicants </a:t>
            </a:r>
            <a:r>
              <a:rPr lang="en-US" b="1" dirty="0">
                <a:solidFill>
                  <a:schemeClr val="bg1"/>
                </a:solidFill>
                <a:latin typeface="Aptos Narrow" panose="020B0004020202020204" pitchFamily="34" charset="0"/>
              </a:rPr>
              <a:t>4</a:t>
            </a:r>
            <a:r>
              <a:rPr lang="en-US" dirty="0">
                <a:solidFill>
                  <a:schemeClr val="bg1"/>
                </a:solidFill>
                <a:latin typeface="Aptos Narrow" panose="020B0004020202020204" pitchFamily="34" charset="0"/>
              </a:rPr>
              <a:t> </a:t>
            </a:r>
            <a:r>
              <a:rPr lang="en-US" b="1" dirty="0">
                <a:solidFill>
                  <a:schemeClr val="bg1"/>
                </a:solidFill>
                <a:latin typeface="Aptos Narrow" panose="020B0004020202020204" pitchFamily="34" charset="0"/>
              </a:rPr>
              <a:t>weeks</a:t>
            </a:r>
            <a:r>
              <a:rPr lang="en-US" dirty="0">
                <a:solidFill>
                  <a:schemeClr val="bg1"/>
                </a:solidFill>
                <a:latin typeface="Aptos Narrow" panose="020B0004020202020204" pitchFamily="34" charset="0"/>
              </a:rPr>
              <a:t> to complete application</a:t>
            </a:r>
          </a:p>
        </p:txBody>
      </p:sp>
    </p:spTree>
    <p:extLst>
      <p:ext uri="{BB962C8B-B14F-4D97-AF65-F5344CB8AC3E}">
        <p14:creationId xmlns:p14="http://schemas.microsoft.com/office/powerpoint/2010/main" val="3661967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97279-54AD-6093-36B9-129877368FE6}"/>
              </a:ext>
            </a:extLst>
          </p:cNvPr>
          <p:cNvSpPr>
            <a:spLocks noGrp="1"/>
          </p:cNvSpPr>
          <p:nvPr>
            <p:ph type="title"/>
          </p:nvPr>
        </p:nvSpPr>
        <p:spPr/>
        <p:txBody>
          <a:bodyPr/>
          <a:lstStyle/>
          <a:p>
            <a:r>
              <a:rPr lang="en-US" b="0" dirty="0">
                <a:solidFill>
                  <a:schemeClr val="tx2"/>
                </a:solidFill>
              </a:rPr>
              <a:t>Grant Application: </a:t>
            </a:r>
            <a:r>
              <a:rPr lang="en-US" dirty="0">
                <a:solidFill>
                  <a:schemeClr val="tx2"/>
                </a:solidFill>
              </a:rPr>
              <a:t>Timeline Overview</a:t>
            </a:r>
          </a:p>
        </p:txBody>
      </p:sp>
      <p:graphicFrame>
        <p:nvGraphicFramePr>
          <p:cNvPr id="4" name="Table 3">
            <a:extLst>
              <a:ext uri="{FF2B5EF4-FFF2-40B4-BE49-F238E27FC236}">
                <a16:creationId xmlns:a16="http://schemas.microsoft.com/office/drawing/2014/main" id="{3E316CFE-7BC9-44ED-CEBD-E49E23C78CD7}"/>
              </a:ext>
            </a:extLst>
          </p:cNvPr>
          <p:cNvGraphicFramePr>
            <a:graphicFrameLocks noGrp="1"/>
          </p:cNvGraphicFramePr>
          <p:nvPr/>
        </p:nvGraphicFramePr>
        <p:xfrm>
          <a:off x="594360" y="2549765"/>
          <a:ext cx="6355081" cy="1012418"/>
        </p:xfrm>
        <a:graphic>
          <a:graphicData uri="http://schemas.openxmlformats.org/drawingml/2006/table">
            <a:tbl>
              <a:tblPr firstRow="1" firstCol="1" bandRow="1">
                <a:tableStyleId>{5C22544A-7EE6-4342-B048-85BDC9FD1C3A}</a:tableStyleId>
              </a:tblPr>
              <a:tblGrid>
                <a:gridCol w="2928068">
                  <a:extLst>
                    <a:ext uri="{9D8B030D-6E8A-4147-A177-3AD203B41FA5}">
                      <a16:colId xmlns:a16="http://schemas.microsoft.com/office/drawing/2014/main" val="2119590350"/>
                    </a:ext>
                  </a:extLst>
                </a:gridCol>
                <a:gridCol w="3427013">
                  <a:extLst>
                    <a:ext uri="{9D8B030D-6E8A-4147-A177-3AD203B41FA5}">
                      <a16:colId xmlns:a16="http://schemas.microsoft.com/office/drawing/2014/main" val="2795697442"/>
                    </a:ext>
                  </a:extLst>
                </a:gridCol>
              </a:tblGrid>
              <a:tr h="532736">
                <a:tc>
                  <a:txBody>
                    <a:bodyPr/>
                    <a:lstStyle/>
                    <a:p>
                      <a:pPr marL="0" marR="0" algn="l">
                        <a:lnSpc>
                          <a:spcPct val="115000"/>
                        </a:lnSpc>
                        <a:spcBef>
                          <a:spcPts val="0"/>
                        </a:spcBef>
                        <a:spcAft>
                          <a:spcPts val="0"/>
                        </a:spcAft>
                      </a:pPr>
                      <a:r>
                        <a:rPr lang="en-US" sz="1800" b="0" dirty="0">
                          <a:solidFill>
                            <a:schemeClr val="tx1"/>
                          </a:solidFill>
                          <a:effectLst/>
                          <a:latin typeface="Calibri" panose="020F0502020204030204" pitchFamily="34" charset="0"/>
                          <a:cs typeface="Calibri" panose="020F0502020204030204" pitchFamily="34" charset="0"/>
                        </a:rPr>
                        <a:t>Grant Application </a:t>
                      </a:r>
                      <a:r>
                        <a:rPr lang="en-US" sz="1800" b="1" dirty="0">
                          <a:solidFill>
                            <a:schemeClr val="tx1"/>
                          </a:solidFill>
                          <a:effectLst/>
                          <a:latin typeface="Calibri" panose="020F0502020204030204" pitchFamily="34" charset="0"/>
                          <a:cs typeface="Calibri" panose="020F0502020204030204" pitchFamily="34" charset="0"/>
                        </a:rPr>
                        <a:t>Published </a:t>
                      </a:r>
                      <a:endParaRPr lang="en-US"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1">
                        <a:lumMod val="75000"/>
                      </a:schemeClr>
                    </a:solidFill>
                  </a:tcPr>
                </a:tc>
                <a:tc>
                  <a:txBody>
                    <a:bodyPr/>
                    <a:lstStyle/>
                    <a:p>
                      <a:pPr marL="0" marR="0" algn="l">
                        <a:lnSpc>
                          <a:spcPct val="115000"/>
                        </a:lnSpc>
                        <a:spcBef>
                          <a:spcPts val="0"/>
                        </a:spcBef>
                        <a:spcAft>
                          <a:spcPts val="0"/>
                        </a:spcAft>
                      </a:pPr>
                      <a:r>
                        <a:rPr lang="en-US" sz="1800" b="0" dirty="0">
                          <a:solidFill>
                            <a:schemeClr val="tx1"/>
                          </a:solidFill>
                          <a:effectLst/>
                          <a:latin typeface="Calibri" panose="020F0502020204030204" pitchFamily="34" charset="0"/>
                          <a:cs typeface="Calibri" panose="020F0502020204030204" pitchFamily="34" charset="0"/>
                        </a:rPr>
                        <a:t>By</a:t>
                      </a:r>
                      <a:r>
                        <a:rPr lang="en-US" sz="1800" b="1" dirty="0">
                          <a:solidFill>
                            <a:schemeClr val="tx1"/>
                          </a:solidFill>
                          <a:effectLst/>
                          <a:latin typeface="Calibri" panose="020F0502020204030204" pitchFamily="34" charset="0"/>
                          <a:cs typeface="Calibri" panose="020F0502020204030204" pitchFamily="34" charset="0"/>
                        </a:rPr>
                        <a:t> September 20, 2024*</a:t>
                      </a:r>
                    </a:p>
                  </a:txBody>
                  <a:tcPr marL="68580" marR="68580" marT="0" marB="0">
                    <a:solidFill>
                      <a:schemeClr val="accent1">
                        <a:lumMod val="75000"/>
                      </a:schemeClr>
                    </a:solidFill>
                  </a:tcPr>
                </a:tc>
                <a:extLst>
                  <a:ext uri="{0D108BD9-81ED-4DB2-BD59-A6C34878D82A}">
                    <a16:rowId xmlns:a16="http://schemas.microsoft.com/office/drawing/2014/main" val="2846150511"/>
                  </a:ext>
                </a:extLst>
              </a:tr>
              <a:tr h="479682">
                <a:tc>
                  <a:txBody>
                    <a:bodyPr/>
                    <a:lstStyle/>
                    <a:p>
                      <a:pPr marL="0" marR="0" algn="l">
                        <a:lnSpc>
                          <a:spcPct val="115000"/>
                        </a:lnSpc>
                        <a:spcBef>
                          <a:spcPts val="0"/>
                        </a:spcBef>
                        <a:spcAft>
                          <a:spcPts val="0"/>
                        </a:spcAft>
                      </a:pPr>
                      <a:r>
                        <a:rPr lang="en-US" sz="1800" b="0" dirty="0">
                          <a:solidFill>
                            <a:schemeClr val="tx1"/>
                          </a:solidFill>
                          <a:effectLst/>
                          <a:latin typeface="Calibri" panose="020F0502020204030204" pitchFamily="34" charset="0"/>
                          <a:cs typeface="Calibri" panose="020F0502020204030204" pitchFamily="34" charset="0"/>
                        </a:rPr>
                        <a:t>Grant Application </a:t>
                      </a:r>
                      <a:r>
                        <a:rPr lang="en-US" sz="1800" b="1" dirty="0">
                          <a:solidFill>
                            <a:schemeClr val="tx1"/>
                          </a:solidFill>
                          <a:effectLst/>
                          <a:latin typeface="Calibri" panose="020F0502020204030204" pitchFamily="34" charset="0"/>
                          <a:cs typeface="Calibri" panose="020F0502020204030204" pitchFamily="34" charset="0"/>
                        </a:rPr>
                        <a:t>Due Date</a:t>
                      </a:r>
                      <a:endParaRPr lang="en-US"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1">
                        <a:lumMod val="7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1" dirty="0">
                          <a:solidFill>
                            <a:schemeClr val="tx1"/>
                          </a:solidFill>
                          <a:effectLst/>
                          <a:latin typeface="Calibri" panose="020F0502020204030204" pitchFamily="34" charset="0"/>
                          <a:cs typeface="Calibri" panose="020F0502020204030204" pitchFamily="34" charset="0"/>
                        </a:rPr>
                        <a:t>October 18, 2024 </a:t>
                      </a:r>
                      <a:r>
                        <a:rPr lang="en-US" sz="1800" b="0" dirty="0">
                          <a:solidFill>
                            <a:schemeClr val="tx1"/>
                          </a:solidFill>
                          <a:effectLst/>
                          <a:latin typeface="Calibri" panose="020F0502020204030204" pitchFamily="34" charset="0"/>
                          <a:cs typeface="Calibri" panose="020F0502020204030204" pitchFamily="34" charset="0"/>
                        </a:rPr>
                        <a:t>@ 4:59pm (EST)*</a:t>
                      </a:r>
                      <a:endPar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1">
                        <a:lumMod val="75000"/>
                      </a:schemeClr>
                    </a:solidFill>
                  </a:tcPr>
                </a:tc>
                <a:extLst>
                  <a:ext uri="{0D108BD9-81ED-4DB2-BD59-A6C34878D82A}">
                    <a16:rowId xmlns:a16="http://schemas.microsoft.com/office/drawing/2014/main" val="3107644921"/>
                  </a:ext>
                </a:extLst>
              </a:tr>
            </a:tbl>
          </a:graphicData>
        </a:graphic>
      </p:graphicFrame>
      <p:cxnSp>
        <p:nvCxnSpPr>
          <p:cNvPr id="13" name="Straight Arrow Connector 12">
            <a:extLst>
              <a:ext uri="{FF2B5EF4-FFF2-40B4-BE49-F238E27FC236}">
                <a16:creationId xmlns:a16="http://schemas.microsoft.com/office/drawing/2014/main" id="{73782563-42D6-9E6B-F26D-7D34D993A13A}"/>
              </a:ext>
            </a:extLst>
          </p:cNvPr>
          <p:cNvCxnSpPr>
            <a:cxnSpLocks/>
          </p:cNvCxnSpPr>
          <p:nvPr/>
        </p:nvCxnSpPr>
        <p:spPr>
          <a:xfrm>
            <a:off x="7060758" y="3085106"/>
            <a:ext cx="8428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1C52738-73A2-7130-1F4C-027C802EADFD}"/>
              </a:ext>
            </a:extLst>
          </p:cNvPr>
          <p:cNvSpPr txBox="1"/>
          <p:nvPr/>
        </p:nvSpPr>
        <p:spPr>
          <a:xfrm>
            <a:off x="8221649" y="2641690"/>
            <a:ext cx="2250219" cy="923330"/>
          </a:xfrm>
          <a:prstGeom prst="rect">
            <a:avLst/>
          </a:prstGeom>
          <a:noFill/>
          <a:ln w="19050">
            <a:solidFill>
              <a:schemeClr val="tx2"/>
            </a:solidFill>
          </a:ln>
        </p:spPr>
        <p:txBody>
          <a:bodyPr wrap="square" rtlCol="0">
            <a:spAutoFit/>
          </a:bodyPr>
          <a:lstStyle/>
          <a:p>
            <a:r>
              <a:rPr lang="en-US" dirty="0">
                <a:solidFill>
                  <a:schemeClr val="bg1"/>
                </a:solidFill>
                <a:latin typeface="Aptos Narrow" panose="020B0004020202020204" pitchFamily="34" charset="0"/>
              </a:rPr>
              <a:t>Allows invited applicants </a:t>
            </a:r>
            <a:r>
              <a:rPr lang="en-US" b="1" dirty="0">
                <a:solidFill>
                  <a:schemeClr val="bg1"/>
                </a:solidFill>
                <a:latin typeface="Aptos Narrow" panose="020B0004020202020204" pitchFamily="34" charset="0"/>
              </a:rPr>
              <a:t>4</a:t>
            </a:r>
            <a:r>
              <a:rPr lang="en-US" dirty="0">
                <a:solidFill>
                  <a:schemeClr val="bg1"/>
                </a:solidFill>
                <a:latin typeface="Aptos Narrow" panose="020B0004020202020204" pitchFamily="34" charset="0"/>
              </a:rPr>
              <a:t> </a:t>
            </a:r>
            <a:r>
              <a:rPr lang="en-US" b="1" dirty="0">
                <a:solidFill>
                  <a:schemeClr val="bg1"/>
                </a:solidFill>
                <a:latin typeface="Aptos Narrow" panose="020B0004020202020204" pitchFamily="34" charset="0"/>
              </a:rPr>
              <a:t>weeks</a:t>
            </a:r>
            <a:r>
              <a:rPr lang="en-US" dirty="0">
                <a:solidFill>
                  <a:schemeClr val="bg1"/>
                </a:solidFill>
                <a:latin typeface="Aptos Narrow" panose="020B0004020202020204" pitchFamily="34" charset="0"/>
              </a:rPr>
              <a:t> to complete application</a:t>
            </a:r>
          </a:p>
        </p:txBody>
      </p:sp>
      <p:sp>
        <p:nvSpPr>
          <p:cNvPr id="3" name="TextBox 2">
            <a:extLst>
              <a:ext uri="{FF2B5EF4-FFF2-40B4-BE49-F238E27FC236}">
                <a16:creationId xmlns:a16="http://schemas.microsoft.com/office/drawing/2014/main" id="{29EA3720-E65F-7B3E-A79D-3D5200A2C6D3}"/>
              </a:ext>
            </a:extLst>
          </p:cNvPr>
          <p:cNvSpPr txBox="1"/>
          <p:nvPr/>
        </p:nvSpPr>
        <p:spPr>
          <a:xfrm>
            <a:off x="594360" y="3877556"/>
            <a:ext cx="9877508" cy="1200329"/>
          </a:xfrm>
          <a:prstGeom prst="rect">
            <a:avLst/>
          </a:prstGeom>
          <a:noFill/>
          <a:ln w="19050">
            <a:solidFill>
              <a:schemeClr val="tx2"/>
            </a:solidFill>
          </a:ln>
        </p:spPr>
        <p:txBody>
          <a:bodyPr wrap="square" rtlCol="0">
            <a:spAutoFit/>
          </a:bodyPr>
          <a:lstStyle/>
          <a:p>
            <a:r>
              <a:rPr lang="en-US" b="1" dirty="0">
                <a:solidFill>
                  <a:schemeClr val="bg1"/>
                </a:solidFill>
                <a:latin typeface="Aptos Narrow" panose="020B0004020202020204" pitchFamily="34" charset="0"/>
              </a:rPr>
              <a:t>By late October / early November…</a:t>
            </a:r>
          </a:p>
          <a:p>
            <a:pPr marL="285750" indent="-285750">
              <a:buFontTx/>
              <a:buChar char="-"/>
            </a:pPr>
            <a:r>
              <a:rPr lang="en-US" dirty="0">
                <a:solidFill>
                  <a:schemeClr val="bg1"/>
                </a:solidFill>
                <a:latin typeface="Aptos Narrow" panose="020B0004020202020204" pitchFamily="34" charset="0"/>
              </a:rPr>
              <a:t>Evaluation Committee convenes, holds first meeting (training, scoring review)</a:t>
            </a:r>
          </a:p>
          <a:p>
            <a:pPr marL="285750" indent="-285750">
              <a:buFontTx/>
              <a:buChar char="-"/>
            </a:pPr>
            <a:r>
              <a:rPr lang="en-US" dirty="0">
                <a:solidFill>
                  <a:schemeClr val="bg1"/>
                </a:solidFill>
                <a:latin typeface="Aptos Narrow" panose="020B0004020202020204" pitchFamily="34" charset="0"/>
              </a:rPr>
              <a:t>Receives grant assignments, begins grant review process</a:t>
            </a:r>
          </a:p>
          <a:p>
            <a:pPr marL="285750" indent="-285750">
              <a:buFontTx/>
              <a:buChar char="-"/>
            </a:pPr>
            <a:r>
              <a:rPr lang="en-US" b="1" dirty="0">
                <a:solidFill>
                  <a:schemeClr val="bg1"/>
                </a:solidFill>
                <a:latin typeface="Aptos Narrow" panose="020B0004020202020204" pitchFamily="34" charset="0"/>
              </a:rPr>
              <a:t>Goal: </a:t>
            </a:r>
            <a:r>
              <a:rPr lang="en-US" dirty="0">
                <a:solidFill>
                  <a:schemeClr val="bg1"/>
                </a:solidFill>
                <a:latin typeface="Aptos Narrow" panose="020B0004020202020204" pitchFamily="34" charset="0"/>
              </a:rPr>
              <a:t>Provide grant award recommendation to full Council on November 14</a:t>
            </a:r>
            <a:r>
              <a:rPr lang="en-US" baseline="30000" dirty="0">
                <a:solidFill>
                  <a:schemeClr val="bg1"/>
                </a:solidFill>
                <a:latin typeface="Aptos Narrow" panose="020B0004020202020204" pitchFamily="34" charset="0"/>
              </a:rPr>
              <a:t>th</a:t>
            </a:r>
            <a:r>
              <a:rPr lang="en-US" dirty="0">
                <a:solidFill>
                  <a:schemeClr val="bg1"/>
                </a:solidFill>
                <a:latin typeface="Aptos Narrow" panose="020B0004020202020204" pitchFamily="34" charset="0"/>
              </a:rPr>
              <a:t> (November Council Mtg.)</a:t>
            </a:r>
            <a:endParaRPr lang="en-US" b="1" dirty="0">
              <a:solidFill>
                <a:schemeClr val="bg1"/>
              </a:solidFill>
              <a:latin typeface="Aptos Narrow" panose="020B0004020202020204" pitchFamily="34" charset="0"/>
            </a:endParaRPr>
          </a:p>
        </p:txBody>
      </p:sp>
    </p:spTree>
    <p:extLst>
      <p:ext uri="{BB962C8B-B14F-4D97-AF65-F5344CB8AC3E}">
        <p14:creationId xmlns:p14="http://schemas.microsoft.com/office/powerpoint/2010/main" val="1687174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97279-54AD-6093-36B9-129877368FE6}"/>
              </a:ext>
            </a:extLst>
          </p:cNvPr>
          <p:cNvSpPr>
            <a:spLocks noGrp="1"/>
          </p:cNvSpPr>
          <p:nvPr>
            <p:ph type="title"/>
          </p:nvPr>
        </p:nvSpPr>
        <p:spPr/>
        <p:txBody>
          <a:bodyPr/>
          <a:lstStyle/>
          <a:p>
            <a:r>
              <a:rPr lang="en-US" b="0" dirty="0">
                <a:solidFill>
                  <a:schemeClr val="tx2"/>
                </a:solidFill>
              </a:rPr>
              <a:t>Grant Application</a:t>
            </a:r>
            <a:endParaRPr lang="en-US" dirty="0">
              <a:solidFill>
                <a:schemeClr val="tx2"/>
              </a:solidFill>
            </a:endParaRPr>
          </a:p>
        </p:txBody>
      </p:sp>
      <p:sp>
        <p:nvSpPr>
          <p:cNvPr id="3" name="Table Placeholder 2">
            <a:extLst>
              <a:ext uri="{FF2B5EF4-FFF2-40B4-BE49-F238E27FC236}">
                <a16:creationId xmlns:a16="http://schemas.microsoft.com/office/drawing/2014/main" id="{FBA43C34-D2AA-CAF0-F186-180C6DCCD6B7}"/>
              </a:ext>
            </a:extLst>
          </p:cNvPr>
          <p:cNvSpPr>
            <a:spLocks noGrp="1"/>
          </p:cNvSpPr>
          <p:nvPr>
            <p:ph type="tbl" sz="quarter" idx="10"/>
          </p:nvPr>
        </p:nvSpPr>
        <p:spPr>
          <a:xfrm>
            <a:off x="594360" y="2440363"/>
            <a:ext cx="8909236" cy="4083727"/>
          </a:xfrm>
        </p:spPr>
        <p:txBody>
          <a:bodyPr/>
          <a:lstStyle/>
          <a:p>
            <a:pPr marL="457200" lvl="1" indent="0">
              <a:buNone/>
            </a:pPr>
            <a:endParaRPr lang="en-US" sz="800" b="1" dirty="0">
              <a:latin typeface="Calibri" panose="020F0502020204030204" pitchFamily="34" charset="0"/>
              <a:cs typeface="Calibri" panose="020F0502020204030204" pitchFamily="34" charset="0"/>
            </a:endParaRPr>
          </a:p>
          <a:p>
            <a:pPr marL="457200" lvl="1" indent="0">
              <a:buNone/>
            </a:pPr>
            <a:r>
              <a:rPr lang="en-US" sz="1600" b="1" dirty="0">
                <a:latin typeface="Aptos Narrow" panose="020B0004020202020204" pitchFamily="34" charset="0"/>
                <a:cs typeface="Calibri" panose="020F0502020204030204" pitchFamily="34" charset="0"/>
              </a:rPr>
              <a:t>Grant Award Numbers:</a:t>
            </a:r>
          </a:p>
          <a:p>
            <a:pPr marL="457200" lvl="1" indent="0">
              <a:buNone/>
            </a:pPr>
            <a:endParaRPr lang="en-US" sz="1600" b="1" dirty="0">
              <a:latin typeface="Aptos Narrow" panose="020B0004020202020204" pitchFamily="34" charset="0"/>
              <a:cs typeface="Calibri" panose="020F0502020204030204" pitchFamily="34" charset="0"/>
            </a:endParaRPr>
          </a:p>
          <a:p>
            <a:pPr marL="457200" lvl="1" indent="0">
              <a:buNone/>
            </a:pPr>
            <a:endParaRPr lang="en-US" sz="1600" b="1" dirty="0">
              <a:latin typeface="Aptos Narrow" panose="020B0004020202020204" pitchFamily="34" charset="0"/>
              <a:cs typeface="Calibri" panose="020F0502020204030204" pitchFamily="34" charset="0"/>
            </a:endParaRPr>
          </a:p>
          <a:p>
            <a:pPr marL="457200" lvl="1" indent="0">
              <a:buNone/>
            </a:pPr>
            <a:endParaRPr lang="en-US" sz="1600" b="1" dirty="0">
              <a:latin typeface="Aptos Narrow" panose="020B0004020202020204" pitchFamily="34" charset="0"/>
              <a:cs typeface="Calibri" panose="020F0502020204030204" pitchFamily="34" charset="0"/>
            </a:endParaRPr>
          </a:p>
          <a:p>
            <a:pPr marL="457200" lvl="1" indent="0">
              <a:buNone/>
            </a:pPr>
            <a:endParaRPr lang="en-US" sz="1600" b="1" dirty="0">
              <a:latin typeface="Aptos Narrow" panose="020B0004020202020204" pitchFamily="34" charset="0"/>
              <a:cs typeface="Calibri" panose="020F0502020204030204" pitchFamily="34" charset="0"/>
            </a:endParaRPr>
          </a:p>
          <a:p>
            <a:pPr marL="457200" lvl="1" indent="0">
              <a:buNone/>
            </a:pPr>
            <a:endParaRPr lang="en-US" sz="1600" b="1" dirty="0">
              <a:latin typeface="Aptos Narrow" panose="020B0004020202020204" pitchFamily="34" charset="0"/>
              <a:cs typeface="Calibri" panose="020F0502020204030204" pitchFamily="34" charset="0"/>
            </a:endParaRPr>
          </a:p>
          <a:p>
            <a:pPr marL="457200" lvl="1" indent="0">
              <a:buNone/>
            </a:pPr>
            <a:endParaRPr lang="en-US" sz="1600" b="1" dirty="0">
              <a:latin typeface="Aptos Narrow" panose="020B0004020202020204" pitchFamily="34" charset="0"/>
              <a:cs typeface="Calibri" panose="020F0502020204030204" pitchFamily="34" charset="0"/>
            </a:endParaRPr>
          </a:p>
          <a:p>
            <a:pPr marL="457200" lvl="1" indent="0">
              <a:buNone/>
            </a:pPr>
            <a:endParaRPr lang="en-US" sz="1600" b="1" dirty="0">
              <a:latin typeface="Aptos Narrow" panose="020B0004020202020204" pitchFamily="34" charset="0"/>
              <a:cs typeface="Calibri" panose="020F0502020204030204" pitchFamily="34" charset="0"/>
            </a:endParaRPr>
          </a:p>
          <a:p>
            <a:pPr marL="457200" lvl="1" indent="0">
              <a:buNone/>
            </a:pPr>
            <a:endParaRPr lang="en-US" sz="1600" b="1" dirty="0">
              <a:latin typeface="Aptos Narrow" panose="020B0004020202020204" pitchFamily="34" charset="0"/>
              <a:cs typeface="Calibri" panose="020F0502020204030204" pitchFamily="34" charset="0"/>
            </a:endParaRPr>
          </a:p>
          <a:p>
            <a:pPr marL="457200" lvl="1" indent="0">
              <a:buNone/>
            </a:pPr>
            <a:endParaRPr lang="en-US" sz="1600" b="1" dirty="0">
              <a:latin typeface="Aptos Narrow" panose="020B0004020202020204" pitchFamily="34" charset="0"/>
              <a:cs typeface="Calibri" panose="020F0502020204030204" pitchFamily="34" charset="0"/>
            </a:endParaRPr>
          </a:p>
          <a:p>
            <a:pPr marL="800100" lvl="1" indent="-342900">
              <a:buFont typeface="Wingdings" panose="05000000000000000000" pitchFamily="2" charset="2"/>
              <a:buChar char="q"/>
            </a:pPr>
            <a:r>
              <a:rPr lang="en-US" sz="1600" b="1" dirty="0">
                <a:latin typeface="Aptos Narrow" panose="020B0004020202020204" pitchFamily="34" charset="0"/>
                <a:cs typeface="Calibri" panose="020F0502020204030204" pitchFamily="34" charset="0"/>
              </a:rPr>
              <a:t>Does the Council want to create any benchmarks for approximate # of grant awards?</a:t>
            </a:r>
          </a:p>
          <a:p>
            <a:pPr marL="457200" lvl="1" indent="0">
              <a:buNone/>
            </a:pPr>
            <a:endParaRPr lang="en-US" sz="1200" b="1" dirty="0">
              <a:latin typeface="Calibri" panose="020F0502020204030204" pitchFamily="34" charset="0"/>
              <a:cs typeface="Calibri" panose="020F0502020204030204" pitchFamily="34" charset="0"/>
            </a:endParaRPr>
          </a:p>
          <a:p>
            <a:pPr marL="457200" lvl="1" indent="0">
              <a:buNone/>
            </a:pPr>
            <a:endParaRPr lang="en-US" sz="1200" b="1" dirty="0">
              <a:latin typeface="Calibri" panose="020F0502020204030204" pitchFamily="34" charset="0"/>
              <a:cs typeface="Calibri" panose="020F0502020204030204" pitchFamily="34" charset="0"/>
            </a:endParaRPr>
          </a:p>
          <a:p>
            <a:pPr marL="457200" lvl="1" indent="0">
              <a:buNone/>
            </a:pPr>
            <a:endParaRPr lang="en-US" sz="1200" b="1" dirty="0">
              <a:latin typeface="Calibri" panose="020F0502020204030204" pitchFamily="34" charset="0"/>
              <a:cs typeface="Calibri" panose="020F0502020204030204" pitchFamily="34" charset="0"/>
            </a:endParaRPr>
          </a:p>
          <a:p>
            <a:pPr marL="457200" lvl="1" indent="0">
              <a:buNone/>
            </a:pPr>
            <a:endParaRPr lang="en-US" sz="1200" b="1" dirty="0">
              <a:latin typeface="Calibri" panose="020F0502020204030204" pitchFamily="34" charset="0"/>
              <a:cs typeface="Calibri" panose="020F0502020204030204" pitchFamily="34" charset="0"/>
            </a:endParaRPr>
          </a:p>
          <a:p>
            <a:pPr marL="457200" lvl="1" indent="0">
              <a:buNone/>
            </a:pPr>
            <a:endParaRPr lang="en-US" sz="1200" b="1" dirty="0">
              <a:latin typeface="Calibri" panose="020F0502020204030204" pitchFamily="34" charset="0"/>
              <a:cs typeface="Calibri" panose="020F0502020204030204" pitchFamily="34" charset="0"/>
            </a:endParaRPr>
          </a:p>
          <a:p>
            <a:pPr marL="457200" lvl="1" indent="0">
              <a:buNone/>
            </a:pPr>
            <a:endParaRPr lang="en-US" sz="1200" b="1" dirty="0">
              <a:latin typeface="Calibri" panose="020F0502020204030204" pitchFamily="34" charset="0"/>
              <a:cs typeface="Calibri" panose="020F0502020204030204" pitchFamily="34" charset="0"/>
            </a:endParaRPr>
          </a:p>
          <a:p>
            <a:pPr marL="457200" lvl="1" indent="0">
              <a:buNone/>
            </a:pPr>
            <a:endParaRPr lang="en-US" sz="1200" b="1" dirty="0">
              <a:latin typeface="Calibri" panose="020F0502020204030204" pitchFamily="34" charset="0"/>
              <a:cs typeface="Calibri" panose="020F0502020204030204" pitchFamily="34" charset="0"/>
            </a:endParaRPr>
          </a:p>
        </p:txBody>
      </p:sp>
      <p:graphicFrame>
        <p:nvGraphicFramePr>
          <p:cNvPr id="4" name="Object 3">
            <a:extLst>
              <a:ext uri="{FF2B5EF4-FFF2-40B4-BE49-F238E27FC236}">
                <a16:creationId xmlns:a16="http://schemas.microsoft.com/office/drawing/2014/main" id="{4BAB4E82-8D54-E2AB-2277-6D6586500D96}"/>
              </a:ext>
            </a:extLst>
          </p:cNvPr>
          <p:cNvGraphicFramePr>
            <a:graphicFrameLocks noChangeAspect="1"/>
          </p:cNvGraphicFramePr>
          <p:nvPr>
            <p:extLst>
              <p:ext uri="{D42A27DB-BD31-4B8C-83A1-F6EECF244321}">
                <p14:modId xmlns:p14="http://schemas.microsoft.com/office/powerpoint/2010/main" val="176372615"/>
              </p:ext>
            </p:extLst>
          </p:nvPr>
        </p:nvGraphicFramePr>
        <p:xfrm>
          <a:off x="708814" y="3062565"/>
          <a:ext cx="10743892" cy="2022711"/>
        </p:xfrm>
        <a:graphic>
          <a:graphicData uri="http://schemas.openxmlformats.org/presentationml/2006/ole">
            <mc:AlternateContent xmlns:mc="http://schemas.openxmlformats.org/markup-compatibility/2006">
              <mc:Choice xmlns:v="urn:schemas-microsoft-com:vml" Requires="v">
                <p:oleObj name="Worksheet" r:id="rId2" imgW="7251675" imgH="1365294" progId="Excel.Sheet.12">
                  <p:embed/>
                </p:oleObj>
              </mc:Choice>
              <mc:Fallback>
                <p:oleObj name="Worksheet" r:id="rId2" imgW="7251675" imgH="1365294" progId="Excel.Sheet.12">
                  <p:embed/>
                  <p:pic>
                    <p:nvPicPr>
                      <p:cNvPr id="10" name="Object 9">
                        <a:extLst>
                          <a:ext uri="{FF2B5EF4-FFF2-40B4-BE49-F238E27FC236}">
                            <a16:creationId xmlns:a16="http://schemas.microsoft.com/office/drawing/2014/main" id="{64B9D0CC-DC27-8A87-CCA3-781368D1D086}"/>
                          </a:ext>
                        </a:extLst>
                      </p:cNvPr>
                      <p:cNvPicPr/>
                      <p:nvPr/>
                    </p:nvPicPr>
                    <p:blipFill>
                      <a:blip r:embed="rId3"/>
                      <a:stretch>
                        <a:fillRect/>
                      </a:stretch>
                    </p:blipFill>
                    <p:spPr>
                      <a:xfrm>
                        <a:off x="708814" y="3062565"/>
                        <a:ext cx="10743892" cy="2022711"/>
                      </a:xfrm>
                      <a:prstGeom prst="rect">
                        <a:avLst/>
                      </a:prstGeom>
                    </p:spPr>
                  </p:pic>
                </p:oleObj>
              </mc:Fallback>
            </mc:AlternateContent>
          </a:graphicData>
        </a:graphic>
      </p:graphicFrame>
    </p:spTree>
    <p:extLst>
      <p:ext uri="{BB962C8B-B14F-4D97-AF65-F5344CB8AC3E}">
        <p14:creationId xmlns:p14="http://schemas.microsoft.com/office/powerpoint/2010/main" val="1255559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3AD0C3ED-5DD7-97FE-A2D9-C5F7CD0C6456}"/>
              </a:ext>
            </a:extLst>
          </p:cNvPr>
          <p:cNvGraphicFramePr>
            <a:graphicFrameLocks noChangeAspect="1"/>
          </p:cNvGraphicFramePr>
          <p:nvPr>
            <p:extLst>
              <p:ext uri="{D42A27DB-BD31-4B8C-83A1-F6EECF244321}">
                <p14:modId xmlns:p14="http://schemas.microsoft.com/office/powerpoint/2010/main" val="1996598599"/>
              </p:ext>
            </p:extLst>
          </p:nvPr>
        </p:nvGraphicFramePr>
        <p:xfrm>
          <a:off x="2327675" y="725260"/>
          <a:ext cx="7258824" cy="5407480"/>
        </p:xfrm>
        <a:graphic>
          <a:graphicData uri="http://schemas.openxmlformats.org/presentationml/2006/ole">
            <mc:AlternateContent xmlns:mc="http://schemas.openxmlformats.org/markup-compatibility/2006">
              <mc:Choice xmlns:v="urn:schemas-microsoft-com:vml" Requires="v">
                <p:oleObj name="Worksheet" r:id="rId2" imgW="4501965" imgH="3352931" progId="Excel.Sheet.12">
                  <p:embed/>
                </p:oleObj>
              </mc:Choice>
              <mc:Fallback>
                <p:oleObj name="Worksheet" r:id="rId2" imgW="4501965" imgH="3352931" progId="Excel.Sheet.12">
                  <p:embed/>
                  <p:pic>
                    <p:nvPicPr>
                      <p:cNvPr id="11" name="Object 10">
                        <a:extLst>
                          <a:ext uri="{FF2B5EF4-FFF2-40B4-BE49-F238E27FC236}">
                            <a16:creationId xmlns:a16="http://schemas.microsoft.com/office/drawing/2014/main" id="{4ED21C6C-0458-C375-C7DE-EF07E6C264DC}"/>
                          </a:ext>
                        </a:extLst>
                      </p:cNvPr>
                      <p:cNvPicPr/>
                      <p:nvPr/>
                    </p:nvPicPr>
                    <p:blipFill>
                      <a:blip r:embed="rId3"/>
                      <a:stretch>
                        <a:fillRect/>
                      </a:stretch>
                    </p:blipFill>
                    <p:spPr>
                      <a:xfrm>
                        <a:off x="2327675" y="725260"/>
                        <a:ext cx="7258824" cy="5407480"/>
                      </a:xfrm>
                      <a:prstGeom prst="rect">
                        <a:avLst/>
                      </a:prstGeom>
                    </p:spPr>
                  </p:pic>
                </p:oleObj>
              </mc:Fallback>
            </mc:AlternateContent>
          </a:graphicData>
        </a:graphic>
      </p:graphicFrame>
    </p:spTree>
    <p:extLst>
      <p:ext uri="{BB962C8B-B14F-4D97-AF65-F5344CB8AC3E}">
        <p14:creationId xmlns:p14="http://schemas.microsoft.com/office/powerpoint/2010/main" val="1364989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97279-54AD-6093-36B9-129877368FE6}"/>
              </a:ext>
            </a:extLst>
          </p:cNvPr>
          <p:cNvSpPr>
            <a:spLocks noGrp="1"/>
          </p:cNvSpPr>
          <p:nvPr>
            <p:ph type="title"/>
          </p:nvPr>
        </p:nvSpPr>
        <p:spPr/>
        <p:txBody>
          <a:bodyPr/>
          <a:lstStyle/>
          <a:p>
            <a:r>
              <a:rPr lang="en-US" b="0" dirty="0">
                <a:solidFill>
                  <a:schemeClr val="tx2"/>
                </a:solidFill>
              </a:rPr>
              <a:t>Grant Application: </a:t>
            </a:r>
            <a:r>
              <a:rPr lang="en-US" dirty="0">
                <a:solidFill>
                  <a:schemeClr val="tx2"/>
                </a:solidFill>
              </a:rPr>
              <a:t>Discussion  </a:t>
            </a:r>
          </a:p>
        </p:txBody>
      </p:sp>
      <p:sp>
        <p:nvSpPr>
          <p:cNvPr id="4" name="Table Placeholder 2">
            <a:extLst>
              <a:ext uri="{FF2B5EF4-FFF2-40B4-BE49-F238E27FC236}">
                <a16:creationId xmlns:a16="http://schemas.microsoft.com/office/drawing/2014/main" id="{B8A61CD7-8DD1-A3F9-D539-7715378F5DB3}"/>
              </a:ext>
            </a:extLst>
          </p:cNvPr>
          <p:cNvSpPr txBox="1">
            <a:spLocks/>
          </p:cNvSpPr>
          <p:nvPr/>
        </p:nvSpPr>
        <p:spPr>
          <a:xfrm>
            <a:off x="594359" y="1861243"/>
            <a:ext cx="9996777" cy="4905317"/>
          </a:xfrm>
          <a:prstGeom prst="rect">
            <a:avLst/>
          </a:prstGeom>
        </p:spPr>
        <p:txBody>
          <a:bodyPr vert="horz" lIns="91440" tIns="45720" rIns="91440" bIns="45720" rtlCol="0">
            <a:noAutofit/>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b="1" u="sng" dirty="0">
              <a:latin typeface="Arial Narrow" panose="020B0606020202030204" pitchFamily="34" charset="0"/>
              <a:cs typeface="Calibri" panose="020F0502020204030204" pitchFamily="34" charset="0"/>
            </a:endParaRPr>
          </a:p>
          <a:p>
            <a:pPr marL="0" indent="0">
              <a:buNone/>
            </a:pPr>
            <a:r>
              <a:rPr lang="en-US" sz="1800" b="1" u="sng" dirty="0">
                <a:latin typeface="Aptos Narrow" panose="020B0004020202020204" pitchFamily="34" charset="0"/>
                <a:cs typeface="Calibri" panose="020F0502020204030204" pitchFamily="34" charset="0"/>
              </a:rPr>
              <a:t>Coordinator Questions </a:t>
            </a:r>
          </a:p>
          <a:p>
            <a:pPr marL="285750" indent="-285750">
              <a:buFont typeface="Wingdings" panose="05000000000000000000" pitchFamily="2" charset="2"/>
              <a:buChar char="q"/>
            </a:pPr>
            <a:r>
              <a:rPr lang="en-US" sz="1800" dirty="0">
                <a:latin typeface="Aptos Narrow" panose="020B0004020202020204" pitchFamily="34" charset="0"/>
                <a:cs typeface="Calibri" panose="020F0502020204030204" pitchFamily="34" charset="0"/>
              </a:rPr>
              <a:t>Will the Council consider awarding grant funding to applicants currently receiving (or anticipate receiving) opioid settlement funds?</a:t>
            </a:r>
          </a:p>
          <a:p>
            <a:pPr marL="457200" lvl="1" indent="0">
              <a:buNone/>
            </a:pPr>
            <a:r>
              <a:rPr lang="en-US" sz="1400" dirty="0">
                <a:latin typeface="Aptos Narrow" panose="020B0004020202020204" pitchFamily="34" charset="0"/>
                <a:cs typeface="Calibri" panose="020F0502020204030204" pitchFamily="34" charset="0"/>
                <a:sym typeface="Wingdings" panose="05000000000000000000" pitchFamily="2" charset="2"/>
              </a:rPr>
              <a:t> </a:t>
            </a:r>
            <a:r>
              <a:rPr lang="en-US" sz="1400" dirty="0">
                <a:latin typeface="Aptos Narrow" panose="020B0004020202020204" pitchFamily="34" charset="0"/>
                <a:cs typeface="Calibri" panose="020F0502020204030204" pitchFamily="34" charset="0"/>
              </a:rPr>
              <a:t>Recommendation: require applicants disclose total funding amount + source in application (project budget)</a:t>
            </a:r>
          </a:p>
          <a:p>
            <a:pPr marL="285750" indent="-285750">
              <a:buFont typeface="Wingdings" panose="05000000000000000000" pitchFamily="2" charset="2"/>
              <a:buChar char="q"/>
            </a:pPr>
            <a:r>
              <a:rPr lang="en-US" sz="1800" dirty="0">
                <a:latin typeface="Aptos Narrow" panose="020B0004020202020204" pitchFamily="34" charset="0"/>
                <a:ea typeface="Times New Roman" panose="02020603050405020304" pitchFamily="18" charset="0"/>
                <a:cs typeface="Times New Roman" panose="02020603050405020304" pitchFamily="18" charset="0"/>
              </a:rPr>
              <a:t>Does the Council wish to define any </a:t>
            </a:r>
            <a:r>
              <a:rPr lang="en-US" sz="1800" dirty="0">
                <a:effectLst/>
                <a:latin typeface="Aptos Narrow" panose="020B0004020202020204" pitchFamily="34" charset="0"/>
                <a:ea typeface="Times New Roman" panose="02020603050405020304" pitchFamily="18" charset="0"/>
                <a:cs typeface="Times New Roman" panose="02020603050405020304" pitchFamily="18" charset="0"/>
              </a:rPr>
              <a:t>restrictions on MRC grant funding?</a:t>
            </a:r>
          </a:p>
          <a:p>
            <a:pPr marL="285750" indent="-285750">
              <a:buFont typeface="Wingdings" panose="05000000000000000000" pitchFamily="2" charset="2"/>
              <a:buChar char="q"/>
            </a:pPr>
            <a:r>
              <a:rPr lang="en-US" sz="1800" dirty="0">
                <a:latin typeface="Aptos Narrow" panose="020B0004020202020204" pitchFamily="34" charset="0"/>
                <a:cs typeface="Calibri" panose="020F0502020204030204" pitchFamily="34" charset="0"/>
              </a:rPr>
              <a:t>Does the Council wish to adopt the Finance Committee’s recommendation to cap grant administrative costs at 10%?</a:t>
            </a:r>
          </a:p>
          <a:p>
            <a:pPr marL="285750" indent="-285750">
              <a:buFont typeface="Wingdings" panose="05000000000000000000" pitchFamily="2" charset="2"/>
              <a:buChar char="q"/>
            </a:pPr>
            <a:r>
              <a:rPr lang="en-US" sz="1800" dirty="0">
                <a:latin typeface="Aptos Narrow" panose="020B0004020202020204" pitchFamily="34" charset="0"/>
                <a:cs typeface="Calibri" panose="020F0502020204030204" pitchFamily="34" charset="0"/>
              </a:rPr>
              <a:t>How does the Council wish to define “Indirect Rate Charges” for the grant application?</a:t>
            </a:r>
          </a:p>
          <a:p>
            <a:pPr marL="285750" indent="-285750">
              <a:buFont typeface="Wingdings" panose="05000000000000000000" pitchFamily="2" charset="2"/>
              <a:buChar char="q"/>
            </a:pPr>
            <a:r>
              <a:rPr lang="en-US" sz="1800" dirty="0">
                <a:latin typeface="Aptos Narrow" panose="020B0004020202020204" pitchFamily="34" charset="0"/>
                <a:cs typeface="Calibri" panose="020F0502020204030204" pitchFamily="34" charset="0"/>
              </a:rPr>
              <a:t>Will the Council require Letters of Support? If so, how many and for all application tiers?</a:t>
            </a:r>
          </a:p>
          <a:p>
            <a:pPr marL="0" indent="0">
              <a:buNone/>
            </a:pPr>
            <a:endParaRPr lang="en-US" sz="1800" b="1" u="sng" dirty="0">
              <a:latin typeface="Aptos Narrow" panose="020B0004020202020204" pitchFamily="34" charset="0"/>
              <a:cs typeface="Calibri" panose="020F0502020204030204" pitchFamily="34" charset="0"/>
            </a:endParaRPr>
          </a:p>
          <a:p>
            <a:pPr marL="0" indent="0">
              <a:buNone/>
            </a:pPr>
            <a:r>
              <a:rPr lang="en-US" sz="2000" b="1" dirty="0">
                <a:latin typeface="Aptos Narrow" panose="020B0004020202020204" pitchFamily="34" charset="0"/>
                <a:cs typeface="Calibri" panose="020F0502020204030204" pitchFamily="34" charset="0"/>
              </a:rPr>
              <a:t>Council Questions?</a:t>
            </a:r>
          </a:p>
          <a:p>
            <a:pPr marL="0" indent="0">
              <a:buNone/>
            </a:pPr>
            <a:endParaRPr lang="en-US" sz="1800" b="1" u="sng" dirty="0">
              <a:latin typeface="Aptos Narrow" panose="020B0004020202020204" pitchFamily="34" charset="0"/>
              <a:cs typeface="Calibri" panose="020F0502020204030204" pitchFamily="34" charset="0"/>
            </a:endParaRPr>
          </a:p>
          <a:p>
            <a:pPr marL="457200" lvl="1" indent="0">
              <a:buNone/>
            </a:pPr>
            <a:endParaRPr lang="en-US" sz="1000" dirty="0">
              <a:effectLst/>
              <a:latin typeface="Aptos Narrow" panose="020B0004020202020204" pitchFamily="34" charset="0"/>
              <a:ea typeface="Times New Roman" panose="02020603050405020304" pitchFamily="18" charset="0"/>
              <a:cs typeface="Times New Roman" panose="02020603050405020304" pitchFamily="18" charset="0"/>
            </a:endParaRPr>
          </a:p>
          <a:p>
            <a:pPr marL="800100" lvl="1" indent="-342900">
              <a:buAutoNum type="arabicPeriod"/>
            </a:pPr>
            <a:endParaRPr lang="en-US" sz="1400" dirty="0">
              <a:latin typeface="Arial Narrow" panose="020B0606020202030204" pitchFamily="34" charset="0"/>
              <a:cs typeface="Calibri" panose="020F0502020204030204" pitchFamily="34" charset="0"/>
            </a:endParaRPr>
          </a:p>
          <a:p>
            <a:pPr marL="0" indent="0">
              <a:buNone/>
            </a:pPr>
            <a:endParaRPr lang="en-US" sz="1800" dirty="0">
              <a:latin typeface="Arial Narrow" panose="020B0606020202030204" pitchFamily="34" charset="0"/>
              <a:cs typeface="Calibri" panose="020F0502020204030204" pitchFamily="34" charset="0"/>
            </a:endParaRPr>
          </a:p>
          <a:p>
            <a:pPr marL="0" indent="0">
              <a:buNone/>
            </a:pPr>
            <a:endParaRPr lang="en-US" sz="1800" b="1" dirty="0">
              <a:latin typeface="Arial Narrow" panose="020B0606020202030204" pitchFamily="34" charset="0"/>
              <a:cs typeface="Calibri" panose="020F0502020204030204" pitchFamily="34" charset="0"/>
            </a:endParaRPr>
          </a:p>
          <a:p>
            <a:pPr marL="0" indent="0">
              <a:buNone/>
            </a:pPr>
            <a:endParaRPr lang="en-US" sz="1600" b="1" dirty="0">
              <a:latin typeface="Arial Narrow" panose="020B0606020202030204" pitchFamily="34" charset="0"/>
              <a:cs typeface="Calibri" panose="020F0502020204030204" pitchFamily="34" charset="0"/>
            </a:endParaRPr>
          </a:p>
          <a:p>
            <a:pPr marL="0" indent="0">
              <a:buNone/>
            </a:pPr>
            <a:endParaRPr lang="en-US" sz="1600" b="1" dirty="0">
              <a:latin typeface="Arial Narrow" panose="020B0606020202030204" pitchFamily="34" charset="0"/>
              <a:cs typeface="Calibri" panose="020F0502020204030204" pitchFamily="34" charset="0"/>
            </a:endParaRPr>
          </a:p>
          <a:p>
            <a:pPr marL="800100" lvl="1" indent="-342900">
              <a:buFont typeface="Arial" panose="020B0604020202020204" pitchFamily="34" charset="0"/>
              <a:buAutoNum type="arabicPeriod"/>
            </a:pPr>
            <a:endParaRPr lang="en-US" sz="800" b="1"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sz="1200" b="1"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sz="1200" b="1"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sz="1200" b="1"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4018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97279-54AD-6093-36B9-129877368FE6}"/>
              </a:ext>
            </a:extLst>
          </p:cNvPr>
          <p:cNvSpPr>
            <a:spLocks noGrp="1"/>
          </p:cNvSpPr>
          <p:nvPr>
            <p:ph type="title"/>
          </p:nvPr>
        </p:nvSpPr>
        <p:spPr/>
        <p:txBody>
          <a:bodyPr/>
          <a:lstStyle/>
          <a:p>
            <a:r>
              <a:rPr lang="en-US" b="0" dirty="0">
                <a:solidFill>
                  <a:schemeClr val="tx2"/>
                </a:solidFill>
              </a:rPr>
              <a:t>Grant Application: </a:t>
            </a:r>
            <a:r>
              <a:rPr lang="en-US" dirty="0">
                <a:solidFill>
                  <a:schemeClr val="tx2"/>
                </a:solidFill>
              </a:rPr>
              <a:t>Submission Process </a:t>
            </a:r>
          </a:p>
        </p:txBody>
      </p:sp>
      <p:sp>
        <p:nvSpPr>
          <p:cNvPr id="4" name="Table Placeholder 2">
            <a:extLst>
              <a:ext uri="{FF2B5EF4-FFF2-40B4-BE49-F238E27FC236}">
                <a16:creationId xmlns:a16="http://schemas.microsoft.com/office/drawing/2014/main" id="{B8A61CD7-8DD1-A3F9-D539-7715378F5DB3}"/>
              </a:ext>
            </a:extLst>
          </p:cNvPr>
          <p:cNvSpPr txBox="1">
            <a:spLocks/>
          </p:cNvSpPr>
          <p:nvPr/>
        </p:nvSpPr>
        <p:spPr>
          <a:xfrm>
            <a:off x="594361" y="1952683"/>
            <a:ext cx="4780722" cy="4905317"/>
          </a:xfrm>
          <a:prstGeom prst="rect">
            <a:avLst/>
          </a:prstGeom>
        </p:spPr>
        <p:txBody>
          <a:bodyPr vert="horz" lIns="91440" tIns="45720" rIns="91440" bIns="45720" rtlCol="0">
            <a:noAutofit/>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b="1" u="sng" dirty="0">
              <a:latin typeface="Arial Narrow" panose="020B0606020202030204" pitchFamily="34" charset="0"/>
              <a:cs typeface="Calibri" panose="020F0502020204030204" pitchFamily="34" charset="0"/>
            </a:endParaRPr>
          </a:p>
          <a:p>
            <a:pPr marL="0" indent="0">
              <a:buNone/>
            </a:pPr>
            <a:r>
              <a:rPr lang="en-US" sz="1800" b="1" u="sng" dirty="0">
                <a:latin typeface="Aptos Narrow" panose="020B0004020202020204" pitchFamily="34" charset="0"/>
                <a:cs typeface="Calibri" panose="020F0502020204030204" pitchFamily="34" charset="0"/>
              </a:rPr>
              <a:t>Submission Process Recommendation: </a:t>
            </a:r>
          </a:p>
          <a:p>
            <a:pPr marL="285750" indent="-285750">
              <a:buFont typeface="Wingdings" panose="05000000000000000000" pitchFamily="2" charset="2"/>
              <a:buChar char="§"/>
            </a:pPr>
            <a:r>
              <a:rPr lang="en-US" sz="1600" dirty="0">
                <a:latin typeface="Aptos Narrow" panose="020B0004020202020204" pitchFamily="34" charset="0"/>
                <a:cs typeface="Calibri" panose="020F0502020204030204" pitchFamily="34" charset="0"/>
              </a:rPr>
              <a:t>Use online grant management tool, </a:t>
            </a:r>
            <a:r>
              <a:rPr lang="en-US" sz="1600" dirty="0" err="1">
                <a:latin typeface="Aptos Narrow" panose="020B0004020202020204" pitchFamily="34" charset="0"/>
                <a:cs typeface="Calibri" panose="020F0502020204030204" pitchFamily="34" charset="0"/>
              </a:rPr>
              <a:t>SmartSelect</a:t>
            </a:r>
            <a:r>
              <a:rPr lang="en-US" sz="1600" dirty="0">
                <a:latin typeface="Aptos Narrow" panose="020B0004020202020204" pitchFamily="34" charset="0"/>
                <a:cs typeface="Calibri" panose="020F0502020204030204" pitchFamily="34" charset="0"/>
              </a:rPr>
              <a:t>, for this first round of grant applications (</a:t>
            </a:r>
            <a:r>
              <a:rPr lang="en-US" sz="1600" dirty="0">
                <a:latin typeface="Aptos Narrow" panose="020B0004020202020204" pitchFamily="34" charset="0"/>
                <a:cs typeface="Calibri" panose="020F0502020204030204" pitchFamily="34" charset="0"/>
                <a:hlinkClick r:id="rId2"/>
              </a:rPr>
              <a:t>tutorial</a:t>
            </a:r>
            <a:r>
              <a:rPr lang="en-US" sz="1600" dirty="0">
                <a:latin typeface="Aptos Narrow" panose="020B0004020202020204" pitchFamily="34" charset="0"/>
                <a:cs typeface="Calibri" panose="020F0502020204030204" pitchFamily="34" charset="0"/>
              </a:rPr>
              <a:t>)</a:t>
            </a:r>
          </a:p>
          <a:p>
            <a:pPr marL="285750" indent="-285750">
              <a:buFont typeface="Wingdings" panose="05000000000000000000" pitchFamily="2" charset="2"/>
              <a:buChar char="§"/>
            </a:pPr>
            <a:r>
              <a:rPr lang="en-US" sz="1600" dirty="0">
                <a:latin typeface="Aptos Narrow" panose="020B0004020202020204" pitchFamily="34" charset="0"/>
                <a:cs typeface="Calibri" panose="020F0502020204030204" pitchFamily="34" charset="0"/>
              </a:rPr>
              <a:t>Platform provides user-friendly portal for both  </a:t>
            </a:r>
            <a:r>
              <a:rPr lang="en-US" sz="1600" b="1" dirty="0">
                <a:latin typeface="Aptos Narrow" panose="020B0004020202020204" pitchFamily="34" charset="0"/>
                <a:cs typeface="Calibri" panose="020F0502020204030204" pitchFamily="34" charset="0"/>
              </a:rPr>
              <a:t>applicants</a:t>
            </a:r>
            <a:r>
              <a:rPr lang="en-US" sz="1600" dirty="0">
                <a:latin typeface="Aptos Narrow" panose="020B0004020202020204" pitchFamily="34" charset="0"/>
                <a:cs typeface="Calibri" panose="020F0502020204030204" pitchFamily="34" charset="0"/>
              </a:rPr>
              <a:t> and </a:t>
            </a:r>
            <a:r>
              <a:rPr lang="en-US" sz="1600" b="1" dirty="0">
                <a:latin typeface="Aptos Narrow" panose="020B0004020202020204" pitchFamily="34" charset="0"/>
                <a:cs typeface="Calibri" panose="020F0502020204030204" pitchFamily="34" charset="0"/>
              </a:rPr>
              <a:t>reviewers</a:t>
            </a:r>
            <a:r>
              <a:rPr lang="en-US" sz="1600" dirty="0">
                <a:latin typeface="Aptos Narrow" panose="020B0004020202020204" pitchFamily="34" charset="0"/>
                <a:cs typeface="Calibri" panose="020F0502020204030204" pitchFamily="34" charset="0"/>
              </a:rPr>
              <a:t> to access grant application</a:t>
            </a:r>
          </a:p>
          <a:p>
            <a:pPr marL="285750" indent="-285750">
              <a:buFont typeface="Wingdings" panose="05000000000000000000" pitchFamily="2" charset="2"/>
              <a:buChar char="§"/>
            </a:pPr>
            <a:r>
              <a:rPr lang="en-US" sz="1600" dirty="0">
                <a:latin typeface="Aptos Narrow" panose="020B0004020202020204" pitchFamily="34" charset="0"/>
                <a:cs typeface="Calibri" panose="020F0502020204030204" pitchFamily="34" charset="0"/>
              </a:rPr>
              <a:t>Applicants can save/track progress, upload documents, review checklists, etc.. </a:t>
            </a:r>
          </a:p>
          <a:p>
            <a:pPr marL="285750" indent="-285750">
              <a:buFont typeface="Wingdings" panose="05000000000000000000" pitchFamily="2" charset="2"/>
              <a:buChar char="§"/>
            </a:pPr>
            <a:r>
              <a:rPr lang="en-US" sz="1600" dirty="0">
                <a:latin typeface="Aptos Narrow" panose="020B0004020202020204" pitchFamily="34" charset="0"/>
                <a:cs typeface="Calibri" panose="020F0502020204030204" pitchFamily="34" charset="0"/>
              </a:rPr>
              <a:t>Subscription can be upgraded or terminated within a year, and includes survey feature </a:t>
            </a:r>
          </a:p>
          <a:p>
            <a:pPr marL="285750" indent="-285750">
              <a:buFont typeface="Wingdings" panose="05000000000000000000" pitchFamily="2" charset="2"/>
              <a:buChar char="§"/>
            </a:pPr>
            <a:r>
              <a:rPr lang="en-US" sz="1600" b="1" u="sng" dirty="0">
                <a:effectLst/>
                <a:latin typeface="Aptos Narrow" panose="020B0004020202020204" pitchFamily="34" charset="0"/>
                <a:ea typeface="Times New Roman" panose="02020603050405020304" pitchFamily="18" charset="0"/>
                <a:cs typeface="Calibri" panose="020F0502020204030204" pitchFamily="34" charset="0"/>
              </a:rPr>
              <a:t>Re-assess </a:t>
            </a:r>
            <a:r>
              <a:rPr lang="en-US" sz="1600" dirty="0">
                <a:latin typeface="Aptos Narrow" panose="020B0004020202020204" pitchFamily="34" charset="0"/>
                <a:ea typeface="Times New Roman" panose="02020603050405020304" pitchFamily="18" charset="0"/>
                <a:cs typeface="Calibri" panose="020F0502020204030204" pitchFamily="34" charset="0"/>
              </a:rPr>
              <a:t>Council’s grant management system needs after full application cycle is complete. Intended for only this first grant</a:t>
            </a:r>
          </a:p>
          <a:p>
            <a:pPr marL="0" indent="0">
              <a:buNone/>
            </a:pPr>
            <a:endParaRPr lang="en-US" sz="1800" dirty="0">
              <a:latin typeface="Aptos Narrow" panose="020B0004020202020204" pitchFamily="34" charset="0"/>
              <a:ea typeface="Times New Roman" panose="02020603050405020304" pitchFamily="18" charset="0"/>
              <a:cs typeface="Calibri" panose="020F0502020204030204" pitchFamily="34" charset="0"/>
            </a:endParaRPr>
          </a:p>
          <a:p>
            <a:pPr marL="285750" indent="-285750">
              <a:buFont typeface="Wingdings" panose="05000000000000000000" pitchFamily="2" charset="2"/>
              <a:buChar char="§"/>
            </a:pPr>
            <a:endParaRPr lang="en-US" sz="1800" dirty="0">
              <a:latin typeface="Aptos Narrow" panose="020B0004020202020204" pitchFamily="34" charset="0"/>
              <a:ea typeface="Times New Roman" panose="02020603050405020304" pitchFamily="18" charset="0"/>
              <a:cs typeface="Calibri" panose="020F0502020204030204" pitchFamily="34" charset="0"/>
            </a:endParaRPr>
          </a:p>
          <a:p>
            <a:pPr marL="0" indent="0">
              <a:buNone/>
            </a:pPr>
            <a:endParaRPr lang="en-US" sz="1800" dirty="0">
              <a:latin typeface="Aptos Narrow" panose="020B0004020202020204" pitchFamily="34" charset="0"/>
              <a:ea typeface="Times New Roman" panose="02020603050405020304" pitchFamily="18" charset="0"/>
              <a:cs typeface="Calibri" panose="020F0502020204030204" pitchFamily="34" charset="0"/>
            </a:endParaRPr>
          </a:p>
          <a:p>
            <a:pPr marL="0" indent="0">
              <a:buNone/>
            </a:pPr>
            <a:endParaRPr lang="en-US" sz="600" dirty="0">
              <a:latin typeface="Aptos Narrow" panose="020B0004020202020204" pitchFamily="34"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en-US" sz="600" dirty="0">
              <a:latin typeface="Aptos Narrow" panose="020B0004020202020204" pitchFamily="34" charset="0"/>
              <a:cs typeface="Times New Roman" panose="02020603050405020304" pitchFamily="18" charset="0"/>
            </a:endParaRPr>
          </a:p>
          <a:p>
            <a:pPr marL="285750" indent="-285750">
              <a:buFont typeface="Wingdings" panose="05000000000000000000" pitchFamily="2" charset="2"/>
              <a:buChar char="§"/>
            </a:pPr>
            <a:endParaRPr lang="en-US" sz="600" dirty="0">
              <a:latin typeface="Aptos Narrow" panose="020B0004020202020204" pitchFamily="34" charset="0"/>
              <a:cs typeface="Times New Roman" panose="02020603050405020304" pitchFamily="18" charset="0"/>
            </a:endParaRPr>
          </a:p>
          <a:p>
            <a:pPr marL="0" indent="0">
              <a:buNone/>
            </a:pPr>
            <a:endParaRPr lang="en-US" sz="1400" dirty="0">
              <a:latin typeface="Arial Narrow" panose="020B0606020202030204" pitchFamily="34" charset="0"/>
              <a:cs typeface="Calibri" panose="020F0502020204030204" pitchFamily="34" charset="0"/>
            </a:endParaRPr>
          </a:p>
          <a:p>
            <a:pPr marL="0" indent="0">
              <a:buNone/>
            </a:pPr>
            <a:endParaRPr lang="en-US" sz="1800" dirty="0">
              <a:latin typeface="Arial Narrow" panose="020B0606020202030204" pitchFamily="34" charset="0"/>
              <a:cs typeface="Calibri" panose="020F0502020204030204" pitchFamily="34" charset="0"/>
            </a:endParaRPr>
          </a:p>
          <a:p>
            <a:pPr marL="0" indent="0">
              <a:buNone/>
            </a:pPr>
            <a:endParaRPr lang="en-US" sz="1800" b="1" dirty="0">
              <a:latin typeface="Arial Narrow" panose="020B0606020202030204" pitchFamily="34" charset="0"/>
              <a:cs typeface="Calibri" panose="020F0502020204030204" pitchFamily="34" charset="0"/>
            </a:endParaRPr>
          </a:p>
          <a:p>
            <a:pPr marL="0" indent="0">
              <a:buNone/>
            </a:pPr>
            <a:endParaRPr lang="en-US" sz="1600" b="1" dirty="0">
              <a:latin typeface="Arial Narrow" panose="020B0606020202030204" pitchFamily="34" charset="0"/>
              <a:cs typeface="Calibri" panose="020F0502020204030204" pitchFamily="34" charset="0"/>
            </a:endParaRPr>
          </a:p>
          <a:p>
            <a:pPr marL="0" indent="0">
              <a:buNone/>
            </a:pPr>
            <a:endParaRPr lang="en-US" sz="1600" b="1" dirty="0">
              <a:latin typeface="Arial Narrow" panose="020B0606020202030204" pitchFamily="34" charset="0"/>
              <a:cs typeface="Calibri" panose="020F0502020204030204" pitchFamily="34" charset="0"/>
            </a:endParaRPr>
          </a:p>
          <a:p>
            <a:pPr marL="800100" lvl="1" indent="-342900">
              <a:buFont typeface="Arial" panose="020B0604020202020204" pitchFamily="34" charset="0"/>
              <a:buAutoNum type="arabicPeriod"/>
            </a:pPr>
            <a:endParaRPr lang="en-US" sz="800" b="1"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sz="1200" b="1"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sz="1200" b="1"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sz="1200" b="1"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sz="1200" b="1" dirty="0">
              <a:latin typeface="Calibri" panose="020F0502020204030204" pitchFamily="34" charset="0"/>
              <a:cs typeface="Calibri" panose="020F0502020204030204" pitchFamily="34" charset="0"/>
            </a:endParaRPr>
          </a:p>
        </p:txBody>
      </p:sp>
      <p:pic>
        <p:nvPicPr>
          <p:cNvPr id="5" name="Picture 4" descr="A screenshot of a computer&#10;&#10;Description automatically generated">
            <a:extLst>
              <a:ext uri="{FF2B5EF4-FFF2-40B4-BE49-F238E27FC236}">
                <a16:creationId xmlns:a16="http://schemas.microsoft.com/office/drawing/2014/main" id="{D0F0FA20-A9B1-EC80-5253-E1DEDA667F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219" y="2437341"/>
            <a:ext cx="6001881" cy="3434546"/>
          </a:xfrm>
          <a:prstGeom prst="rect">
            <a:avLst/>
          </a:prstGeom>
        </p:spPr>
      </p:pic>
    </p:spTree>
    <p:extLst>
      <p:ext uri="{BB962C8B-B14F-4D97-AF65-F5344CB8AC3E}">
        <p14:creationId xmlns:p14="http://schemas.microsoft.com/office/powerpoint/2010/main" val="3955677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8538</TotalTime>
  <Words>1046</Words>
  <Application>Microsoft Office PowerPoint</Application>
  <PresentationFormat>Widescreen</PresentationFormat>
  <Paragraphs>201</Paragraphs>
  <Slides>13</Slides>
  <Notes>3</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5" baseType="lpstr">
      <vt:lpstr>Aptos</vt:lpstr>
      <vt:lpstr>Aptos Display</vt:lpstr>
      <vt:lpstr>Aptos Narrow</vt:lpstr>
      <vt:lpstr>Arial</vt:lpstr>
      <vt:lpstr>Arial Narrow</vt:lpstr>
      <vt:lpstr>Calibri</vt:lpstr>
      <vt:lpstr>Franklin Gothic Book</vt:lpstr>
      <vt:lpstr>Franklin Gothic Demi</vt:lpstr>
      <vt:lpstr>Wingdings</vt:lpstr>
      <vt:lpstr>Office Theme</vt:lpstr>
      <vt:lpstr>Custom</vt:lpstr>
      <vt:lpstr>Worksheet</vt:lpstr>
      <vt:lpstr>Maine Recovery Council September Council Meeting  9.12.2024</vt:lpstr>
      <vt:lpstr>Agenda</vt:lpstr>
      <vt:lpstr>Coordinator LOI Review Process</vt:lpstr>
      <vt:lpstr>Grant Application: Timeline Overview</vt:lpstr>
      <vt:lpstr>Grant Application: Timeline Overview</vt:lpstr>
      <vt:lpstr>Grant Application</vt:lpstr>
      <vt:lpstr>PowerPoint Presentation</vt:lpstr>
      <vt:lpstr>Grant Application: Discussion  </vt:lpstr>
      <vt:lpstr>Grant Application: Submission Process </vt:lpstr>
      <vt:lpstr>Grant Support Discussion </vt:lpstr>
      <vt:lpstr>Grant Support: RFP Recommendation</vt:lpstr>
      <vt:lpstr>Grant Evaluation: External Reviewers</vt:lpstr>
      <vt:lpstr>Grant Evaluation: External Reviewers</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Coyne, Mary</dc:creator>
  <cp:lastModifiedBy>Coyne, Mary</cp:lastModifiedBy>
  <cp:revision>30</cp:revision>
  <dcterms:created xsi:type="dcterms:W3CDTF">2024-09-06T17:41:30Z</dcterms:created>
  <dcterms:modified xsi:type="dcterms:W3CDTF">2024-09-12T16:21:28Z</dcterms:modified>
</cp:coreProperties>
</file>