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5" r:id="rId6"/>
    <p:sldId id="273" r:id="rId7"/>
    <p:sldId id="274" r:id="rId8"/>
    <p:sldId id="277" r:id="rId9"/>
    <p:sldId id="280" r:id="rId10"/>
    <p:sldId id="264" r:id="rId11"/>
    <p:sldId id="268" r:id="rId12"/>
    <p:sldId id="269" r:id="rId13"/>
    <p:sldId id="281" r:id="rId14"/>
    <p:sldId id="27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1" autoAdjust="0"/>
    <p:restoredTop sz="94660"/>
  </p:normalViewPr>
  <p:slideViewPr>
    <p:cSldViewPr snapToGrid="0">
      <p:cViewPr varScale="1">
        <p:scale>
          <a:sx n="108" d="100"/>
          <a:sy n="108" d="100"/>
        </p:scale>
        <p:origin x="70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0182F-F755-0B76-A017-55EE5C6B72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80F986-E309-ABAB-12DA-69A5F103AA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6A7F769-E8A1-15F5-363A-2AAA879C9B6D}"/>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5" name="Footer Placeholder 4">
            <a:extLst>
              <a:ext uri="{FF2B5EF4-FFF2-40B4-BE49-F238E27FC236}">
                <a16:creationId xmlns:a16="http://schemas.microsoft.com/office/drawing/2014/main" id="{07404CE8-BB52-E68D-7BDB-EDDEFCDC29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D22EFB-301F-C6CF-49C6-158AFE4077C4}"/>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3444126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22CF6-30CB-71D4-44B0-568C7BB724D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2DDEAD-DD12-7CF1-8CB6-8CC01EBCD7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F0ECF7-08FE-BB43-948C-4E8AFD1BF1C9}"/>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5" name="Footer Placeholder 4">
            <a:extLst>
              <a:ext uri="{FF2B5EF4-FFF2-40B4-BE49-F238E27FC236}">
                <a16:creationId xmlns:a16="http://schemas.microsoft.com/office/drawing/2014/main" id="{55093BD0-09A3-CFA6-AA65-84627472FB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18486E-EF38-4F77-59FF-A1A05FED0095}"/>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285126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040BA6-D784-BDDE-68E5-C11091A231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489715-A955-D9B3-A716-58AAC3DFD8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D3330C-4C06-7586-BA2E-277DD4CD7F22}"/>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5" name="Footer Placeholder 4">
            <a:extLst>
              <a:ext uri="{FF2B5EF4-FFF2-40B4-BE49-F238E27FC236}">
                <a16:creationId xmlns:a16="http://schemas.microsoft.com/office/drawing/2014/main" id="{0DFAB6C0-5365-3951-0567-4800ED3202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060701-1400-3AE5-5049-051D8125C279}"/>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3302094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D9C3C-4A61-FEF9-EAC7-7EE1B696C4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CF8E82-CDED-1A27-F309-7BC2C18ACC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07EE2-C75F-63D1-5946-A53899243B16}"/>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5" name="Footer Placeholder 4">
            <a:extLst>
              <a:ext uri="{FF2B5EF4-FFF2-40B4-BE49-F238E27FC236}">
                <a16:creationId xmlns:a16="http://schemas.microsoft.com/office/drawing/2014/main" id="{3580F959-62D1-0853-1C08-CCD2740126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5468C3-316D-BCE4-03CA-64918B184409}"/>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187159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2C027-B3B8-C86B-861A-A0D14F140F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E6ADCA-301A-6016-37C2-34D4ACCDD80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EC0926-DDB6-0CD5-29D2-5D479F7B0116}"/>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5" name="Footer Placeholder 4">
            <a:extLst>
              <a:ext uri="{FF2B5EF4-FFF2-40B4-BE49-F238E27FC236}">
                <a16:creationId xmlns:a16="http://schemas.microsoft.com/office/drawing/2014/main" id="{5B709D9F-4D2E-0460-AAA7-645D3D37BC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FDCDA2-C426-B5B7-511B-1E4CFB150302}"/>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1452719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409B0-5B31-02BB-90B5-9912D5EB7D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C2B475-5D3A-0C53-D27C-2627547CF3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C0DB5F-B6B4-DEA6-4C6B-9C30D34C95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AD1D68-AC07-3F32-D442-7488AF22B91D}"/>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6" name="Footer Placeholder 5">
            <a:extLst>
              <a:ext uri="{FF2B5EF4-FFF2-40B4-BE49-F238E27FC236}">
                <a16:creationId xmlns:a16="http://schemas.microsoft.com/office/drawing/2014/main" id="{12620CC9-91EA-7056-C47C-3B2EBB669B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A747C6-A75E-CC63-B360-1783335010A4}"/>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2959267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09080-53A7-CDF3-F910-7EA9271B9B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DADA19-9D0B-CCCE-CAC3-8017971CD1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2823DF-EF0E-86A5-AED0-A047A3B337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0D9FB8-5E71-7661-C5A1-BD25F1C1DE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3D4780-C294-8549-4954-1E7FDA31EA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6058F-9D7A-83C5-54D4-3DC03D31F0E8}"/>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8" name="Footer Placeholder 7">
            <a:extLst>
              <a:ext uri="{FF2B5EF4-FFF2-40B4-BE49-F238E27FC236}">
                <a16:creationId xmlns:a16="http://schemas.microsoft.com/office/drawing/2014/main" id="{E12F70BA-7951-7343-26F0-6FE6A54693E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79D6ED-E36C-C301-3608-A82DBF4F71EB}"/>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358004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41452-7F12-776F-386B-F006E2D250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05B508-A82F-45DE-A187-3D12B90BFF4D}"/>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4" name="Footer Placeholder 3">
            <a:extLst>
              <a:ext uri="{FF2B5EF4-FFF2-40B4-BE49-F238E27FC236}">
                <a16:creationId xmlns:a16="http://schemas.microsoft.com/office/drawing/2014/main" id="{855B054C-6C44-7A58-D99E-6D6D96604E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F3BD0C-3F82-BE05-66DC-9C7D78A7120D}"/>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2561382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85E76B-19B5-C253-2FB3-449A2A474767}"/>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3" name="Footer Placeholder 2">
            <a:extLst>
              <a:ext uri="{FF2B5EF4-FFF2-40B4-BE49-F238E27FC236}">
                <a16:creationId xmlns:a16="http://schemas.microsoft.com/office/drawing/2014/main" id="{7D63F00F-7647-0777-7DF8-FBC1A7C36A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78F57F-1649-4C11-2CCF-C625F53C8E3F}"/>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920938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BAD18-0E51-2AD8-8526-A63DC09426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161CEB-E230-7F91-D303-5F157AE2E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0A0EFD-3CB8-ED09-D10F-0470E19DBF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B84130-4C26-C989-CE81-559D3BD0486D}"/>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6" name="Footer Placeholder 5">
            <a:extLst>
              <a:ext uri="{FF2B5EF4-FFF2-40B4-BE49-F238E27FC236}">
                <a16:creationId xmlns:a16="http://schemas.microsoft.com/office/drawing/2014/main" id="{897CE571-AF55-706A-3997-B4A249DE3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BD8C33-A475-00E6-0067-6A0AEA734F89}"/>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2297744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2626A-6360-2717-A367-60DB482E51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5AD418-F2D5-89E0-2DF5-C9A619E5A3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658FD7-8540-157E-EA39-2C6FB9C3F9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3B7F17-C689-EE0C-5933-467535520A25}"/>
              </a:ext>
            </a:extLst>
          </p:cNvPr>
          <p:cNvSpPr>
            <a:spLocks noGrp="1"/>
          </p:cNvSpPr>
          <p:nvPr>
            <p:ph type="dt" sz="half" idx="10"/>
          </p:nvPr>
        </p:nvSpPr>
        <p:spPr/>
        <p:txBody>
          <a:bodyPr/>
          <a:lstStyle/>
          <a:p>
            <a:fld id="{87E6507E-AF42-42F7-A654-12E0F61B257C}" type="datetimeFigureOut">
              <a:rPr lang="en-US" smtClean="0"/>
              <a:t>4/11/2024</a:t>
            </a:fld>
            <a:endParaRPr lang="en-US"/>
          </a:p>
        </p:txBody>
      </p:sp>
      <p:sp>
        <p:nvSpPr>
          <p:cNvPr id="6" name="Footer Placeholder 5">
            <a:extLst>
              <a:ext uri="{FF2B5EF4-FFF2-40B4-BE49-F238E27FC236}">
                <a16:creationId xmlns:a16="http://schemas.microsoft.com/office/drawing/2014/main" id="{B5B83B54-4722-540E-71B8-AE1B10D686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B68A54-604E-2524-B5A4-96F48D74F1C8}"/>
              </a:ext>
            </a:extLst>
          </p:cNvPr>
          <p:cNvSpPr>
            <a:spLocks noGrp="1"/>
          </p:cNvSpPr>
          <p:nvPr>
            <p:ph type="sldNum" sz="quarter" idx="12"/>
          </p:nvPr>
        </p:nvSpPr>
        <p:spPr/>
        <p:txBody>
          <a:bodyPr/>
          <a:lstStyle/>
          <a:p>
            <a:fld id="{7CC936ED-CDCD-4B1D-AEA1-37B4DC5EBA1A}" type="slidenum">
              <a:rPr lang="en-US" smtClean="0"/>
              <a:t>‹#›</a:t>
            </a:fld>
            <a:endParaRPr lang="en-US"/>
          </a:p>
        </p:txBody>
      </p:sp>
    </p:spTree>
    <p:extLst>
      <p:ext uri="{BB962C8B-B14F-4D97-AF65-F5344CB8AC3E}">
        <p14:creationId xmlns:p14="http://schemas.microsoft.com/office/powerpoint/2010/main" val="4036607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FAD271-9DE1-27AC-4B2A-5901EFCEC3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0CE526-7997-5E08-DEA7-7ADA0282EF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4E46B9-E3FC-1FC3-F66F-D5EC2DD6E9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E6507E-AF42-42F7-A654-12E0F61B257C}" type="datetimeFigureOut">
              <a:rPr lang="en-US" smtClean="0"/>
              <a:t>4/11/2024</a:t>
            </a:fld>
            <a:endParaRPr lang="en-US"/>
          </a:p>
        </p:txBody>
      </p:sp>
      <p:sp>
        <p:nvSpPr>
          <p:cNvPr id="5" name="Footer Placeholder 4">
            <a:extLst>
              <a:ext uri="{FF2B5EF4-FFF2-40B4-BE49-F238E27FC236}">
                <a16:creationId xmlns:a16="http://schemas.microsoft.com/office/drawing/2014/main" id="{4707E2C2-FF47-3198-EEF4-B8E71823BD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10386C2-2F3D-F734-C089-BC0547DC41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CC936ED-CDCD-4B1D-AEA1-37B4DC5EBA1A}" type="slidenum">
              <a:rPr lang="en-US" smtClean="0"/>
              <a:t>‹#›</a:t>
            </a:fld>
            <a:endParaRPr lang="en-US"/>
          </a:p>
        </p:txBody>
      </p:sp>
    </p:spTree>
    <p:extLst>
      <p:ext uri="{BB962C8B-B14F-4D97-AF65-F5344CB8AC3E}">
        <p14:creationId xmlns:p14="http://schemas.microsoft.com/office/powerpoint/2010/main" val="3905447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inforecoverycouncil@maine.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9A0EA-66EB-EF5B-FFD3-263E22746D16}"/>
              </a:ext>
            </a:extLst>
          </p:cNvPr>
          <p:cNvSpPr>
            <a:spLocks noGrp="1"/>
          </p:cNvSpPr>
          <p:nvPr>
            <p:ph type="ctrTitle"/>
          </p:nvPr>
        </p:nvSpPr>
        <p:spPr>
          <a:xfrm>
            <a:off x="1524000" y="3896519"/>
            <a:ext cx="9144000" cy="2387600"/>
          </a:xfrm>
        </p:spPr>
        <p:txBody>
          <a:bodyPr>
            <a:normAutofit fontScale="90000"/>
          </a:bodyPr>
          <a:lstStyle/>
          <a:p>
            <a:pPr algn="l"/>
            <a:r>
              <a:rPr lang="en-US" sz="6700" b="1" dirty="0"/>
              <a:t>Maine Recovery Council </a:t>
            </a:r>
            <a:br>
              <a:rPr lang="en-US" b="1" dirty="0"/>
            </a:br>
            <a:r>
              <a:rPr lang="en-US" sz="5600" dirty="0"/>
              <a:t>Grant Application Priority Areas</a:t>
            </a:r>
            <a:br>
              <a:rPr lang="en-US" sz="5600" dirty="0"/>
            </a:br>
            <a:br>
              <a:rPr lang="en-US" dirty="0"/>
            </a:br>
            <a:r>
              <a:rPr lang="en-US" dirty="0"/>
              <a:t>Recommendations &amp; </a:t>
            </a:r>
            <a:br>
              <a:rPr lang="en-US" dirty="0"/>
            </a:br>
            <a:r>
              <a:rPr lang="en-US" dirty="0"/>
              <a:t>Discussion Questions</a:t>
            </a:r>
            <a:br>
              <a:rPr lang="en-US" dirty="0"/>
            </a:br>
            <a:br>
              <a:rPr lang="en-US" dirty="0"/>
            </a:br>
            <a:endParaRPr lang="en-US" sz="4400" dirty="0"/>
          </a:p>
        </p:txBody>
      </p:sp>
      <p:sp>
        <p:nvSpPr>
          <p:cNvPr id="3" name="Subtitle 2">
            <a:extLst>
              <a:ext uri="{FF2B5EF4-FFF2-40B4-BE49-F238E27FC236}">
                <a16:creationId xmlns:a16="http://schemas.microsoft.com/office/drawing/2014/main" id="{6E323692-D734-122E-96C7-5C541A73F5B3}"/>
              </a:ext>
            </a:extLst>
          </p:cNvPr>
          <p:cNvSpPr>
            <a:spLocks noGrp="1"/>
          </p:cNvSpPr>
          <p:nvPr>
            <p:ph type="subTitle" idx="1"/>
          </p:nvPr>
        </p:nvSpPr>
        <p:spPr>
          <a:xfrm>
            <a:off x="1524000" y="5468644"/>
            <a:ext cx="9144000" cy="1287509"/>
          </a:xfrm>
        </p:spPr>
        <p:txBody>
          <a:bodyPr>
            <a:normAutofit/>
          </a:bodyPr>
          <a:lstStyle/>
          <a:p>
            <a:pPr algn="l"/>
            <a:r>
              <a:rPr lang="en-US" dirty="0"/>
              <a:t>For Maine Recovery Council Consideration</a:t>
            </a:r>
          </a:p>
          <a:p>
            <a:pPr algn="l"/>
            <a:r>
              <a:rPr lang="en-US" sz="2000" dirty="0"/>
              <a:t>Drafted by Ella Capen &amp; Mary Coyne</a:t>
            </a:r>
          </a:p>
          <a:p>
            <a:pPr algn="l"/>
            <a:r>
              <a:rPr lang="en-US" sz="2000" dirty="0"/>
              <a:t>April 11, 2024</a:t>
            </a:r>
          </a:p>
        </p:txBody>
      </p:sp>
    </p:spTree>
    <p:extLst>
      <p:ext uri="{BB962C8B-B14F-4D97-AF65-F5344CB8AC3E}">
        <p14:creationId xmlns:p14="http://schemas.microsoft.com/office/powerpoint/2010/main" val="1981315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EF257-AB03-1E14-16FE-88411BBAAF46}"/>
              </a:ext>
            </a:extLst>
          </p:cNvPr>
          <p:cNvSpPr>
            <a:spLocks noGrp="1"/>
          </p:cNvSpPr>
          <p:nvPr>
            <p:ph type="title"/>
          </p:nvPr>
        </p:nvSpPr>
        <p:spPr/>
        <p:txBody>
          <a:bodyPr/>
          <a:lstStyle/>
          <a:p>
            <a:r>
              <a:rPr lang="en-US" dirty="0"/>
              <a:t>Letter of Intent	</a:t>
            </a:r>
          </a:p>
        </p:txBody>
      </p:sp>
      <p:sp>
        <p:nvSpPr>
          <p:cNvPr id="3" name="Content Placeholder 2">
            <a:extLst>
              <a:ext uri="{FF2B5EF4-FFF2-40B4-BE49-F238E27FC236}">
                <a16:creationId xmlns:a16="http://schemas.microsoft.com/office/drawing/2014/main" id="{1B517983-4BAD-CA3D-6ADA-583DADD32E02}"/>
              </a:ext>
            </a:extLst>
          </p:cNvPr>
          <p:cNvSpPr>
            <a:spLocks noGrp="1"/>
          </p:cNvSpPr>
          <p:nvPr>
            <p:ph idx="1"/>
          </p:nvPr>
        </p:nvSpPr>
        <p:spPr/>
        <p:txBody>
          <a:bodyPr>
            <a:normAutofit fontScale="85000" lnSpcReduction="20000"/>
          </a:bodyPr>
          <a:lstStyle/>
          <a:p>
            <a:pPr marL="0" marR="0" indent="0">
              <a:lnSpc>
                <a:spcPct val="107000"/>
              </a:lnSpc>
              <a:spcBef>
                <a:spcPts val="0"/>
              </a:spcBef>
              <a:spcAft>
                <a:spcPts val="800"/>
              </a:spcAft>
              <a:buNone/>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Intent to Apply: </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The Maine Recovery Council requests that potential Proposers email </a:t>
            </a:r>
            <a:r>
              <a:rPr lang="en-US" sz="2200" kern="100" dirty="0">
                <a:effectLst/>
                <a:latin typeface="Aptos" panose="020B0004020202020204" pitchFamily="34" charset="0"/>
                <a:ea typeface="Aptos" panose="020B0004020202020204" pitchFamily="34" charset="0"/>
                <a:cs typeface="Times New Roman" panose="02020603050405020304" pitchFamily="18" charset="0"/>
                <a:hlinkClick r:id="rId2"/>
              </a:rPr>
              <a:t>inforecoverycouncil@maine.gov</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 by </a:t>
            </a:r>
            <a:r>
              <a:rPr lang="en-US" sz="22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XX</a:t>
            </a:r>
            <a:r>
              <a:rPr lang="en-US" sz="2200" kern="100" dirty="0">
                <a:effectLst/>
                <a:latin typeface="Aptos" panose="020B0004020202020204" pitchFamily="34" charset="0"/>
                <a:ea typeface="Aptos" panose="020B0004020202020204" pitchFamily="34" charset="0"/>
                <a:cs typeface="Times New Roman" panose="02020603050405020304" pitchFamily="18" charset="0"/>
              </a:rPr>
              <a:t>, 2024. This e-mail will not be binding; it is merely informative for the Maine Recovery Council. Please see below for an “Intent to Apply” e-mail template.</a:t>
            </a:r>
          </a:p>
          <a:p>
            <a:pPr marL="0" marR="0" indent="0">
              <a:lnSpc>
                <a:spcPct val="107000"/>
              </a:lnSpc>
              <a:spcBef>
                <a:spcPts val="0"/>
              </a:spcBef>
              <a:spcAft>
                <a:spcPts val="800"/>
              </a:spcAft>
              <a:buNone/>
            </a:pP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Subject Line: </a:t>
            </a:r>
            <a:r>
              <a:rPr lang="en-US" sz="2200" b="1" kern="100" dirty="0">
                <a:effectLst/>
                <a:latin typeface="Aptos" panose="020B0004020202020204" pitchFamily="34" charset="0"/>
                <a:ea typeface="Aptos" panose="020B0004020202020204" pitchFamily="34" charset="0"/>
                <a:cs typeface="Times New Roman" panose="02020603050405020304" pitchFamily="18" charset="0"/>
              </a:rPr>
              <a:t>Intent to Apply</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Please provide the following information:</a:t>
            </a:r>
          </a:p>
          <a:p>
            <a:pPr marL="342900" marR="0" lvl="0" indent="-342900">
              <a:lnSpc>
                <a:spcPct val="107000"/>
              </a:lnSpc>
              <a:spcBef>
                <a:spcPts val="0"/>
              </a:spcBef>
              <a:spcAft>
                <a:spcPts val="0"/>
              </a:spcAft>
              <a:buFont typeface="+mj-lt"/>
              <a:buAutoNum type="arabicPeriod"/>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Organization name.</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Number of applications planning to submit. </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Pillar addressed. </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Funding priority within pillar addressed. </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Approved Use for each application (See Schedule B).</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Funding requested and desired funding period.</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074752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D907-A1AE-097A-C6E5-76CCCB5D5B8B}"/>
              </a:ext>
            </a:extLst>
          </p:cNvPr>
          <p:cNvSpPr>
            <a:spLocks noGrp="1"/>
          </p:cNvSpPr>
          <p:nvPr>
            <p:ph type="title"/>
          </p:nvPr>
        </p:nvSpPr>
        <p:spPr>
          <a:xfrm>
            <a:off x="838200" y="365125"/>
            <a:ext cx="10515600" cy="1325563"/>
          </a:xfrm>
        </p:spPr>
        <p:txBody>
          <a:bodyPr>
            <a:normAutofit fontScale="90000"/>
          </a:bodyPr>
          <a:lstStyle/>
          <a:p>
            <a:r>
              <a:rPr lang="en-US" sz="5000" b="1" dirty="0"/>
              <a:t>Grant Application: </a:t>
            </a:r>
            <a:br>
              <a:rPr lang="en-US" sz="5000" b="1" dirty="0"/>
            </a:br>
            <a:r>
              <a:rPr lang="en-US" dirty="0"/>
              <a:t>Council Vote / </a:t>
            </a:r>
            <a:r>
              <a:rPr lang="en-US" b="1" dirty="0"/>
              <a:t>Next Steps </a:t>
            </a:r>
            <a:endParaRPr lang="en-US" dirty="0"/>
          </a:p>
        </p:txBody>
      </p:sp>
      <p:sp>
        <p:nvSpPr>
          <p:cNvPr id="3" name="Content Placeholder 2">
            <a:extLst>
              <a:ext uri="{FF2B5EF4-FFF2-40B4-BE49-F238E27FC236}">
                <a16:creationId xmlns:a16="http://schemas.microsoft.com/office/drawing/2014/main" id="{A2CEB904-C4AC-702B-EC2A-1D037FC0AD31}"/>
              </a:ext>
            </a:extLst>
          </p:cNvPr>
          <p:cNvSpPr>
            <a:spLocks noGrp="1"/>
          </p:cNvSpPr>
          <p:nvPr>
            <p:ph idx="1"/>
          </p:nvPr>
        </p:nvSpPr>
        <p:spPr/>
        <p:txBody>
          <a:bodyPr>
            <a:normAutofit lnSpcReduction="10000"/>
          </a:bodyPr>
          <a:lstStyle/>
          <a:p>
            <a:pPr marL="0" marR="0" indent="0" fontAlgn="base">
              <a:lnSpc>
                <a:spcPct val="107000"/>
              </a:lnSpc>
              <a:spcBef>
                <a:spcPts val="0"/>
              </a:spcBef>
              <a:spcAft>
                <a:spcPts val="0"/>
              </a:spcAft>
              <a:buNone/>
            </a:pPr>
            <a:r>
              <a:rPr lang="en-US" sz="28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 </a:t>
            </a:r>
            <a:endParaRPr lang="en-US" dirty="0"/>
          </a:p>
          <a:p>
            <a:pPr marL="514350" indent="-514350">
              <a:buAutoNum type="arabicPeriod"/>
            </a:pPr>
            <a:r>
              <a:rPr lang="en-US" dirty="0"/>
              <a:t>Council Vote: Grant Priorities</a:t>
            </a:r>
          </a:p>
          <a:p>
            <a:pPr marL="514350" indent="-514350">
              <a:buAutoNum type="arabicPeriod"/>
            </a:pPr>
            <a:r>
              <a:rPr lang="en-US" dirty="0"/>
              <a:t>Publish Letter of Intent </a:t>
            </a:r>
          </a:p>
          <a:p>
            <a:pPr marL="514350" indent="-514350">
              <a:buAutoNum type="arabicPeriod"/>
            </a:pPr>
            <a:r>
              <a:rPr lang="en-US" dirty="0"/>
              <a:t>Determine funding allocation</a:t>
            </a:r>
          </a:p>
          <a:p>
            <a:pPr marL="514350" indent="-514350">
              <a:buAutoNum type="arabicPeriod"/>
            </a:pPr>
            <a:r>
              <a:rPr lang="en-US" dirty="0"/>
              <a:t>Determine scoring / evaluation </a:t>
            </a:r>
          </a:p>
          <a:p>
            <a:pPr marL="514350" indent="-514350">
              <a:buAutoNum type="arabicPeriod"/>
            </a:pPr>
            <a:r>
              <a:rPr lang="en-US" dirty="0"/>
              <a:t>Determine timeline &amp; other considerations</a:t>
            </a:r>
          </a:p>
          <a:p>
            <a:pPr marL="514350" indent="-514350">
              <a:buAutoNum type="arabicPeriod"/>
            </a:pPr>
            <a:r>
              <a:rPr lang="en-US" dirty="0"/>
              <a:t>Ella &amp; Mary revise and refine grant application to match each pillar and reflect priorities </a:t>
            </a:r>
            <a:r>
              <a:rPr lang="en-US" dirty="0">
                <a:sym typeface="Wingdings" panose="05000000000000000000" pitchFamily="2" charset="2"/>
              </a:rPr>
              <a:t> Council review &amp; approval </a:t>
            </a:r>
          </a:p>
          <a:p>
            <a:pPr marL="514350" indent="-514350">
              <a:buAutoNum type="arabicPeriod"/>
            </a:pPr>
            <a:r>
              <a:rPr lang="en-US" dirty="0">
                <a:sym typeface="Wingdings" panose="05000000000000000000" pitchFamily="2" charset="2"/>
              </a:rPr>
              <a:t>Publish MRC’s first community Grant Application (!)</a:t>
            </a:r>
          </a:p>
          <a:p>
            <a:pPr marL="514350" indent="-514350">
              <a:buAutoNum type="arabicPeriod"/>
            </a:pPr>
            <a:endParaRPr lang="en-US" dirty="0">
              <a:sym typeface="Wingdings" panose="05000000000000000000" pitchFamily="2" charset="2"/>
            </a:endParaRPr>
          </a:p>
          <a:p>
            <a:pPr marL="514350" indent="-514350">
              <a:buAutoNum type="arabicPeriod"/>
            </a:pPr>
            <a:endParaRPr lang="en-US" dirty="0">
              <a:sym typeface="Wingdings" panose="05000000000000000000" pitchFamily="2" charset="2"/>
            </a:endParaRPr>
          </a:p>
          <a:p>
            <a:pPr marL="514350" indent="-514350">
              <a:buAutoNum type="arabicPeriod"/>
            </a:pPr>
            <a:endParaRPr lang="en-US" dirty="0"/>
          </a:p>
        </p:txBody>
      </p:sp>
    </p:spTree>
    <p:extLst>
      <p:ext uri="{BB962C8B-B14F-4D97-AF65-F5344CB8AC3E}">
        <p14:creationId xmlns:p14="http://schemas.microsoft.com/office/powerpoint/2010/main" val="2991176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D907-A1AE-097A-C6E5-76CCCB5D5B8B}"/>
              </a:ext>
            </a:extLst>
          </p:cNvPr>
          <p:cNvSpPr>
            <a:spLocks noGrp="1"/>
          </p:cNvSpPr>
          <p:nvPr>
            <p:ph type="title"/>
          </p:nvPr>
        </p:nvSpPr>
        <p:spPr>
          <a:xfrm>
            <a:off x="838200" y="365125"/>
            <a:ext cx="10515600" cy="1325563"/>
          </a:xfrm>
        </p:spPr>
        <p:txBody>
          <a:bodyPr>
            <a:normAutofit fontScale="90000"/>
          </a:bodyPr>
          <a:lstStyle/>
          <a:p>
            <a:r>
              <a:rPr lang="en-US" sz="5000" b="1" dirty="0"/>
              <a:t>Programs &amp; Grant Committee</a:t>
            </a:r>
            <a:br>
              <a:rPr lang="en-US" sz="5000" b="1" dirty="0"/>
            </a:br>
            <a:r>
              <a:rPr lang="en-US" dirty="0"/>
              <a:t>Process / </a:t>
            </a:r>
            <a:r>
              <a:rPr lang="en-US" b="1" dirty="0"/>
              <a:t>Current Status </a:t>
            </a:r>
            <a:endParaRPr lang="en-US" dirty="0"/>
          </a:p>
        </p:txBody>
      </p:sp>
      <p:sp>
        <p:nvSpPr>
          <p:cNvPr id="3" name="Content Placeholder 2">
            <a:extLst>
              <a:ext uri="{FF2B5EF4-FFF2-40B4-BE49-F238E27FC236}">
                <a16:creationId xmlns:a16="http://schemas.microsoft.com/office/drawing/2014/main" id="{A2CEB904-C4AC-702B-EC2A-1D037FC0AD31}"/>
              </a:ext>
            </a:extLst>
          </p:cNvPr>
          <p:cNvSpPr>
            <a:spLocks noGrp="1"/>
          </p:cNvSpPr>
          <p:nvPr>
            <p:ph idx="1"/>
          </p:nvPr>
        </p:nvSpPr>
        <p:spPr/>
        <p:txBody>
          <a:bodyPr>
            <a:normAutofit/>
          </a:bodyPr>
          <a:lstStyle/>
          <a:p>
            <a:pPr marL="0" marR="0" indent="0" fontAlgn="base">
              <a:lnSpc>
                <a:spcPct val="107000"/>
              </a:lnSpc>
              <a:spcBef>
                <a:spcPts val="0"/>
              </a:spcBef>
              <a:spcAft>
                <a:spcPts val="0"/>
              </a:spcAft>
              <a:buNone/>
            </a:pPr>
            <a:r>
              <a:rPr lang="en-US" sz="28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 </a:t>
            </a:r>
            <a:endParaRPr lang="en-US" dirty="0"/>
          </a:p>
          <a:p>
            <a:pPr marL="0" indent="0">
              <a:buNone/>
            </a:pPr>
            <a:r>
              <a:rPr lang="en-US" dirty="0"/>
              <a:t>The Programs and Grant Committee reviewed and discussed a series of questions related to the Council’s grant application process. Through a motion and vote, the Committee is recommending the following decisions to the full Council for review and approval at today’s meeting.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68966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D907-A1AE-097A-C6E5-76CCCB5D5B8B}"/>
              </a:ext>
            </a:extLst>
          </p:cNvPr>
          <p:cNvSpPr>
            <a:spLocks noGrp="1"/>
          </p:cNvSpPr>
          <p:nvPr>
            <p:ph type="title"/>
          </p:nvPr>
        </p:nvSpPr>
        <p:spPr>
          <a:xfrm>
            <a:off x="838200" y="365125"/>
            <a:ext cx="10515600" cy="1325563"/>
          </a:xfrm>
        </p:spPr>
        <p:txBody>
          <a:bodyPr>
            <a:normAutofit fontScale="90000"/>
          </a:bodyPr>
          <a:lstStyle/>
          <a:p>
            <a:r>
              <a:rPr lang="en-US" sz="5000" b="1" dirty="0"/>
              <a:t>Programs &amp; Grant Committee</a:t>
            </a:r>
            <a:br>
              <a:rPr lang="en-US" sz="5000" b="1" dirty="0"/>
            </a:br>
            <a:r>
              <a:rPr lang="en-US" dirty="0"/>
              <a:t>Process / </a:t>
            </a:r>
            <a:r>
              <a:rPr lang="en-US" b="1" dirty="0"/>
              <a:t>Recommendations</a:t>
            </a:r>
            <a:endParaRPr lang="en-US" dirty="0"/>
          </a:p>
        </p:txBody>
      </p:sp>
      <p:sp>
        <p:nvSpPr>
          <p:cNvPr id="3" name="Content Placeholder 2">
            <a:extLst>
              <a:ext uri="{FF2B5EF4-FFF2-40B4-BE49-F238E27FC236}">
                <a16:creationId xmlns:a16="http://schemas.microsoft.com/office/drawing/2014/main" id="{A2CEB904-C4AC-702B-EC2A-1D037FC0AD31}"/>
              </a:ext>
            </a:extLst>
          </p:cNvPr>
          <p:cNvSpPr>
            <a:spLocks noGrp="1"/>
          </p:cNvSpPr>
          <p:nvPr>
            <p:ph idx="1"/>
          </p:nvPr>
        </p:nvSpPr>
        <p:spPr/>
        <p:txBody>
          <a:bodyPr>
            <a:normAutofit fontScale="55000" lnSpcReduction="20000"/>
          </a:bodyPr>
          <a:lstStyle/>
          <a:p>
            <a:pPr marL="0" marR="0" indent="0" fontAlgn="base">
              <a:lnSpc>
                <a:spcPct val="107000"/>
              </a:lnSpc>
              <a:spcBef>
                <a:spcPts val="0"/>
              </a:spcBef>
              <a:spcAft>
                <a:spcPts val="0"/>
              </a:spcAft>
              <a:buNone/>
            </a:pPr>
            <a:r>
              <a:rPr lang="en-US" sz="28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 </a:t>
            </a:r>
            <a:endParaRPr lang="en-US" dirty="0"/>
          </a:p>
          <a:p>
            <a:pPr marL="0" indent="0">
              <a:buNone/>
            </a:pPr>
            <a:r>
              <a:rPr lang="en-US" sz="3800" dirty="0"/>
              <a:t>Recommendations </a:t>
            </a:r>
            <a:endParaRPr lang="en-US" sz="3800" i="1" dirty="0"/>
          </a:p>
          <a:p>
            <a:r>
              <a:rPr lang="en-US" dirty="0"/>
              <a:t>Organizations will primarily receive funding through the application process, although the Council reserves the right to waive this requirement via Council action.</a:t>
            </a:r>
          </a:p>
          <a:p>
            <a:r>
              <a:rPr lang="en-US" dirty="0"/>
              <a:t>Organizations will submit a Letter of Intent indicating the pillar &amp; priority they intend to apply for funding.</a:t>
            </a:r>
          </a:p>
          <a:p>
            <a:r>
              <a:rPr lang="en-US" dirty="0"/>
              <a:t>The Grant / Program Committee will review the LOI and recommend/invite specific organizations to apply for grant funding.</a:t>
            </a:r>
          </a:p>
          <a:p>
            <a:r>
              <a:rPr lang="en-US" dirty="0"/>
              <a:t>Eligible entities include: 501(c)(3) non-profits, 501(c)(4) non-profits, for-profit entities, individuals, public &amp; private schools, units of government (including tribal governments). </a:t>
            </a:r>
          </a:p>
          <a:p>
            <a:r>
              <a:rPr lang="en-US" dirty="0"/>
              <a:t>There will be five distinct applications, one for each of the Council’s four pillars, as well as an “Innovation” application.</a:t>
            </a:r>
          </a:p>
          <a:p>
            <a:r>
              <a:rPr lang="en-US" dirty="0"/>
              <a:t>The grant application for each pillar will be limited to the priority areas determined by the Council. The Committee has selected six strategies per pillar to recommend to the Council for deliberation.</a:t>
            </a:r>
          </a:p>
          <a:p>
            <a:r>
              <a:rPr lang="en-US" dirty="0"/>
              <a:t>The Committee requested staff research and present a definition for the Innovation pillar at today’s meeting.</a:t>
            </a:r>
          </a:p>
          <a:p>
            <a:r>
              <a:rPr lang="en-US" dirty="0"/>
              <a:t>No appeals process.</a:t>
            </a:r>
          </a:p>
          <a:p>
            <a:pPr marL="0" indent="0">
              <a:buNone/>
            </a:pPr>
            <a:endParaRPr lang="en-US" dirty="0"/>
          </a:p>
        </p:txBody>
      </p:sp>
    </p:spTree>
    <p:extLst>
      <p:ext uri="{BB962C8B-B14F-4D97-AF65-F5344CB8AC3E}">
        <p14:creationId xmlns:p14="http://schemas.microsoft.com/office/powerpoint/2010/main" val="342981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D907-A1AE-097A-C6E5-76CCCB5D5B8B}"/>
              </a:ext>
            </a:extLst>
          </p:cNvPr>
          <p:cNvSpPr>
            <a:spLocks noGrp="1"/>
          </p:cNvSpPr>
          <p:nvPr>
            <p:ph type="title"/>
          </p:nvPr>
        </p:nvSpPr>
        <p:spPr>
          <a:xfrm>
            <a:off x="838200" y="365125"/>
            <a:ext cx="10515600" cy="1325563"/>
          </a:xfrm>
        </p:spPr>
        <p:txBody>
          <a:bodyPr>
            <a:normAutofit fontScale="90000"/>
          </a:bodyPr>
          <a:lstStyle/>
          <a:p>
            <a:r>
              <a:rPr lang="en-US" sz="5000" b="1" dirty="0"/>
              <a:t>Programs &amp; Grant Committee</a:t>
            </a:r>
            <a:br>
              <a:rPr lang="en-US" sz="5000" b="1" dirty="0"/>
            </a:br>
            <a:r>
              <a:rPr lang="en-US" dirty="0"/>
              <a:t>Recommendations / </a:t>
            </a:r>
            <a:r>
              <a:rPr lang="en-US" b="1" dirty="0"/>
              <a:t>Motion</a:t>
            </a:r>
            <a:endParaRPr lang="en-US" dirty="0"/>
          </a:p>
        </p:txBody>
      </p:sp>
      <p:sp>
        <p:nvSpPr>
          <p:cNvPr id="3" name="Content Placeholder 2">
            <a:extLst>
              <a:ext uri="{FF2B5EF4-FFF2-40B4-BE49-F238E27FC236}">
                <a16:creationId xmlns:a16="http://schemas.microsoft.com/office/drawing/2014/main" id="{A2CEB904-C4AC-702B-EC2A-1D037FC0AD31}"/>
              </a:ext>
            </a:extLst>
          </p:cNvPr>
          <p:cNvSpPr>
            <a:spLocks noGrp="1"/>
          </p:cNvSpPr>
          <p:nvPr>
            <p:ph idx="1"/>
          </p:nvPr>
        </p:nvSpPr>
        <p:spPr/>
        <p:txBody>
          <a:bodyPr>
            <a:normAutofit fontScale="55000" lnSpcReduction="20000"/>
          </a:bodyPr>
          <a:lstStyle/>
          <a:p>
            <a:pPr marL="514350" indent="-514350">
              <a:buFont typeface="+mj-lt"/>
              <a:buAutoNum type="arabicPeriod"/>
            </a:pPr>
            <a:r>
              <a:rPr lang="en-US" dirty="0"/>
              <a:t>There will be 5 different versions of the grant application to reflect the needs and priorities of the following pillars: Treatment, Recovery Support, Harm Reduction, Innovation, Prevention</a:t>
            </a:r>
          </a:p>
          <a:p>
            <a:pPr marL="514350" indent="-514350">
              <a:buFont typeface="+mj-lt"/>
              <a:buAutoNum type="arabicPeriod"/>
            </a:pPr>
            <a:r>
              <a:rPr lang="en-US" dirty="0"/>
              <a:t>The Committee recommends the Council wait to discuss prevention priorities until the newly formed working group can meet to determine priorities and provide a recommendation to the Council.</a:t>
            </a:r>
          </a:p>
          <a:p>
            <a:pPr marL="514350" indent="-514350">
              <a:buFont typeface="+mj-lt"/>
              <a:buAutoNum type="arabicPeriod"/>
            </a:pPr>
            <a:r>
              <a:rPr lang="en-US" dirty="0"/>
              <a:t>The Committee will determine priority areas/strategies for each grant application (or pillar) and provide recommendations to the Council.</a:t>
            </a:r>
          </a:p>
          <a:p>
            <a:pPr marL="514350" indent="-514350">
              <a:buFont typeface="+mj-lt"/>
              <a:buAutoNum type="arabicPeriod"/>
            </a:pPr>
            <a:r>
              <a:rPr lang="en-US" dirty="0"/>
              <a:t>The Council will vote to determine the priority areas, strategies and/or programs to be highlighted in the grant application for each pillar (Treatment, Recovery Support, Harm Reduction, Innovation; Prevention priorities TBD)</a:t>
            </a:r>
          </a:p>
          <a:p>
            <a:pPr marL="514350" indent="-514350">
              <a:buFont typeface="+mj-lt"/>
              <a:buAutoNum type="arabicPeriod"/>
            </a:pPr>
            <a:r>
              <a:rPr lang="en-US" dirty="0"/>
              <a:t>The Council will adapt the “base application,” a draft of which has been created and presented by Mary &amp; Ella, to create 4-5 grant applications.</a:t>
            </a:r>
          </a:p>
          <a:p>
            <a:pPr marL="514350" indent="-514350">
              <a:buFont typeface="+mj-lt"/>
              <a:buAutoNum type="arabicPeriod"/>
            </a:pPr>
            <a:r>
              <a:rPr lang="en-US" dirty="0"/>
              <a:t>The Council will publish a Letter of Intent for the grant applications, with priorities included, for the public to complete. </a:t>
            </a:r>
          </a:p>
          <a:p>
            <a:pPr marL="514350" indent="-514350">
              <a:buFont typeface="+mj-lt"/>
              <a:buAutoNum type="arabicPeriod"/>
            </a:pPr>
            <a:r>
              <a:rPr lang="en-US" dirty="0"/>
              <a:t>The Council / Committee will review Letters of Intent and request/invite organizations to apply for grant funding</a:t>
            </a:r>
          </a:p>
          <a:p>
            <a:pPr marL="0" indent="0">
              <a:buNone/>
            </a:pPr>
            <a:endParaRPr lang="en-US" dirty="0"/>
          </a:p>
          <a:p>
            <a:pPr marL="0" indent="0">
              <a:buNone/>
            </a:pPr>
            <a:r>
              <a:rPr lang="en-US" dirty="0"/>
              <a:t>Innovation Grant – </a:t>
            </a:r>
            <a:r>
              <a:rPr lang="en-US" i="1" dirty="0"/>
              <a:t>Working Definition </a:t>
            </a:r>
            <a:endParaRPr lang="en-US" dirty="0"/>
          </a:p>
          <a:p>
            <a:r>
              <a:rPr lang="en-US" dirty="0"/>
              <a:t>The Innovation Grant seeks applications with novel ideas, perspectives, or methodologies. The purpose of this grant is to allow applicants with unconventional or emerging strategies of opioid epidemic abatement to apply for funding.</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156429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D907-A1AE-097A-C6E5-76CCCB5D5B8B}"/>
              </a:ext>
            </a:extLst>
          </p:cNvPr>
          <p:cNvSpPr>
            <a:spLocks noGrp="1"/>
          </p:cNvSpPr>
          <p:nvPr>
            <p:ph type="title"/>
          </p:nvPr>
        </p:nvSpPr>
        <p:spPr>
          <a:xfrm>
            <a:off x="838200" y="365125"/>
            <a:ext cx="10515600" cy="1325563"/>
          </a:xfrm>
        </p:spPr>
        <p:txBody>
          <a:bodyPr>
            <a:normAutofit fontScale="90000"/>
          </a:bodyPr>
          <a:lstStyle/>
          <a:p>
            <a:r>
              <a:rPr lang="en-US" sz="5000" b="1" dirty="0"/>
              <a:t>Grant Application: </a:t>
            </a:r>
            <a:br>
              <a:rPr lang="en-US" sz="5000" b="1" dirty="0"/>
            </a:br>
            <a:r>
              <a:rPr lang="en-US" dirty="0"/>
              <a:t>Determining Priorities / </a:t>
            </a:r>
            <a:r>
              <a:rPr lang="en-US" b="1" dirty="0"/>
              <a:t>Motion &amp; Votes</a:t>
            </a:r>
            <a:endParaRPr lang="en-US" dirty="0"/>
          </a:p>
        </p:txBody>
      </p:sp>
      <p:sp>
        <p:nvSpPr>
          <p:cNvPr id="3" name="Content Placeholder 2">
            <a:extLst>
              <a:ext uri="{FF2B5EF4-FFF2-40B4-BE49-F238E27FC236}">
                <a16:creationId xmlns:a16="http://schemas.microsoft.com/office/drawing/2014/main" id="{A2CEB904-C4AC-702B-EC2A-1D037FC0AD31}"/>
              </a:ext>
            </a:extLst>
          </p:cNvPr>
          <p:cNvSpPr>
            <a:spLocks noGrp="1"/>
          </p:cNvSpPr>
          <p:nvPr>
            <p:ph idx="1"/>
          </p:nvPr>
        </p:nvSpPr>
        <p:spPr/>
        <p:txBody>
          <a:bodyPr>
            <a:normAutofit/>
          </a:bodyPr>
          <a:lstStyle/>
          <a:p>
            <a:pPr marL="0" marR="0" indent="0" fontAlgn="base">
              <a:lnSpc>
                <a:spcPct val="107000"/>
              </a:lnSpc>
              <a:spcBef>
                <a:spcPts val="0"/>
              </a:spcBef>
              <a:spcAft>
                <a:spcPts val="0"/>
              </a:spcAft>
              <a:buNone/>
            </a:pPr>
            <a:endParaRPr lang="en-US" dirty="0"/>
          </a:p>
          <a:p>
            <a:pPr marL="514350" indent="-514350">
              <a:buFont typeface="+mj-lt"/>
              <a:buAutoNum type="arabicPeriod"/>
            </a:pPr>
            <a:r>
              <a:rPr lang="en-US" sz="2500" dirty="0"/>
              <a:t>Recommendations from Committee</a:t>
            </a:r>
          </a:p>
          <a:p>
            <a:pPr marL="514350" indent="-514350">
              <a:buFont typeface="+mj-lt"/>
              <a:buAutoNum type="arabicPeriod"/>
            </a:pPr>
            <a:r>
              <a:rPr lang="en-US" sz="2500" dirty="0"/>
              <a:t>Application Priorities </a:t>
            </a:r>
          </a:p>
          <a:p>
            <a:pPr marL="514350" indent="-514350">
              <a:buFont typeface="+mj-lt"/>
              <a:buAutoNum type="arabicPeriod"/>
            </a:pPr>
            <a:r>
              <a:rPr lang="en-US" sz="2500" dirty="0"/>
              <a:t>Letter of Intent</a:t>
            </a:r>
          </a:p>
          <a:p>
            <a:pPr marL="514350" indent="-514350">
              <a:buFont typeface="+mj-lt"/>
              <a:buAutoNum type="arabicPeriod"/>
            </a:pPr>
            <a:r>
              <a:rPr lang="en-US" sz="2500" dirty="0"/>
              <a:t>Next Steps </a:t>
            </a:r>
          </a:p>
        </p:txBody>
      </p:sp>
    </p:spTree>
    <p:extLst>
      <p:ext uri="{BB962C8B-B14F-4D97-AF65-F5344CB8AC3E}">
        <p14:creationId xmlns:p14="http://schemas.microsoft.com/office/powerpoint/2010/main" val="1194939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D907-A1AE-097A-C6E5-76CCCB5D5B8B}"/>
              </a:ext>
            </a:extLst>
          </p:cNvPr>
          <p:cNvSpPr>
            <a:spLocks noGrp="1"/>
          </p:cNvSpPr>
          <p:nvPr>
            <p:ph type="title"/>
          </p:nvPr>
        </p:nvSpPr>
        <p:spPr>
          <a:xfrm>
            <a:off x="838200" y="365125"/>
            <a:ext cx="10515600" cy="1325563"/>
          </a:xfrm>
        </p:spPr>
        <p:txBody>
          <a:bodyPr>
            <a:normAutofit fontScale="90000"/>
          </a:bodyPr>
          <a:lstStyle/>
          <a:p>
            <a:r>
              <a:rPr lang="en-US" sz="5000" b="1" dirty="0"/>
              <a:t>Grant Application: </a:t>
            </a:r>
            <a:br>
              <a:rPr lang="en-US" sz="5000" b="1" dirty="0"/>
            </a:br>
            <a:r>
              <a:rPr lang="en-US" dirty="0"/>
              <a:t>Determining Priorities / </a:t>
            </a:r>
            <a:r>
              <a:rPr lang="en-US" b="1" dirty="0"/>
              <a:t>Decision Process</a:t>
            </a:r>
            <a:endParaRPr lang="en-US" dirty="0"/>
          </a:p>
        </p:txBody>
      </p:sp>
      <p:sp>
        <p:nvSpPr>
          <p:cNvPr id="3" name="Content Placeholder 2">
            <a:extLst>
              <a:ext uri="{FF2B5EF4-FFF2-40B4-BE49-F238E27FC236}">
                <a16:creationId xmlns:a16="http://schemas.microsoft.com/office/drawing/2014/main" id="{A2CEB904-C4AC-702B-EC2A-1D037FC0AD31}"/>
              </a:ext>
            </a:extLst>
          </p:cNvPr>
          <p:cNvSpPr>
            <a:spLocks noGrp="1"/>
          </p:cNvSpPr>
          <p:nvPr>
            <p:ph idx="1"/>
          </p:nvPr>
        </p:nvSpPr>
        <p:spPr/>
        <p:txBody>
          <a:bodyPr>
            <a:normAutofit/>
          </a:bodyPr>
          <a:lstStyle/>
          <a:p>
            <a:pPr marL="0" marR="0" indent="0" fontAlgn="base">
              <a:lnSpc>
                <a:spcPct val="107000"/>
              </a:lnSpc>
              <a:spcBef>
                <a:spcPts val="0"/>
              </a:spcBef>
              <a:spcAft>
                <a:spcPts val="0"/>
              </a:spcAft>
              <a:buNone/>
            </a:pPr>
            <a:endParaRPr lang="en-US" dirty="0"/>
          </a:p>
          <a:p>
            <a:pPr marL="514350" marR="0" indent="-514350" fontAlgn="base">
              <a:lnSpc>
                <a:spcPct val="107000"/>
              </a:lnSpc>
              <a:spcBef>
                <a:spcPts val="0"/>
              </a:spcBef>
              <a:spcAft>
                <a:spcPts val="0"/>
              </a:spcAft>
              <a:buFont typeface="+mj-lt"/>
              <a:buAutoNum type="arabicPeriod"/>
            </a:pPr>
            <a:r>
              <a:rPr lang="en-US" sz="2500" dirty="0"/>
              <a:t>Community input from public testimony and survey </a:t>
            </a:r>
          </a:p>
          <a:p>
            <a:pPr marL="514350" marR="0" indent="-514350" fontAlgn="base">
              <a:lnSpc>
                <a:spcPct val="107000"/>
              </a:lnSpc>
              <a:spcBef>
                <a:spcPts val="0"/>
              </a:spcBef>
              <a:spcAft>
                <a:spcPts val="0"/>
              </a:spcAft>
              <a:buFont typeface="+mj-lt"/>
              <a:buAutoNum type="arabicPeriod"/>
            </a:pPr>
            <a:r>
              <a:rPr lang="en-US" sz="2500" dirty="0"/>
              <a:t>Dr. Kim Johnson’s reports and data </a:t>
            </a:r>
          </a:p>
          <a:p>
            <a:pPr marL="514350" marR="0" indent="-514350" fontAlgn="base">
              <a:lnSpc>
                <a:spcPct val="107000"/>
              </a:lnSpc>
              <a:spcBef>
                <a:spcPts val="0"/>
              </a:spcBef>
              <a:spcAft>
                <a:spcPts val="0"/>
              </a:spcAft>
              <a:buFont typeface="+mj-lt"/>
              <a:buAutoNum type="arabicPeriod"/>
            </a:pPr>
            <a:r>
              <a:rPr lang="en-US" sz="2500" dirty="0"/>
              <a:t>Council priorities activity &amp; voting</a:t>
            </a:r>
          </a:p>
          <a:p>
            <a:pPr marL="514350" marR="0" indent="-514350" fontAlgn="base">
              <a:lnSpc>
                <a:spcPct val="107000"/>
              </a:lnSpc>
              <a:spcBef>
                <a:spcPts val="0"/>
              </a:spcBef>
              <a:spcAft>
                <a:spcPts val="0"/>
              </a:spcAft>
              <a:buFont typeface="+mj-lt"/>
              <a:buAutoNum type="arabicPeriod"/>
            </a:pPr>
            <a:r>
              <a:rPr lang="en-US" sz="2500" dirty="0"/>
              <a:t>Grant/Program Committee input and deliberations</a:t>
            </a:r>
          </a:p>
          <a:p>
            <a:pPr marL="514350" marR="0" indent="-514350" fontAlgn="base">
              <a:lnSpc>
                <a:spcPct val="107000"/>
              </a:lnSpc>
              <a:spcBef>
                <a:spcPts val="0"/>
              </a:spcBef>
              <a:spcAft>
                <a:spcPts val="0"/>
              </a:spcAft>
              <a:buFont typeface="+mj-lt"/>
              <a:buAutoNum type="arabicPeriod"/>
            </a:pPr>
            <a:endParaRPr lang="en-US" sz="2400" dirty="0"/>
          </a:p>
        </p:txBody>
      </p:sp>
    </p:spTree>
    <p:extLst>
      <p:ext uri="{BB962C8B-B14F-4D97-AF65-F5344CB8AC3E}">
        <p14:creationId xmlns:p14="http://schemas.microsoft.com/office/powerpoint/2010/main" val="359870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D907-A1AE-097A-C6E5-76CCCB5D5B8B}"/>
              </a:ext>
            </a:extLst>
          </p:cNvPr>
          <p:cNvSpPr>
            <a:spLocks noGrp="1"/>
          </p:cNvSpPr>
          <p:nvPr>
            <p:ph type="title"/>
          </p:nvPr>
        </p:nvSpPr>
        <p:spPr>
          <a:xfrm>
            <a:off x="838200" y="365125"/>
            <a:ext cx="10515600" cy="1325563"/>
          </a:xfrm>
        </p:spPr>
        <p:txBody>
          <a:bodyPr>
            <a:normAutofit fontScale="90000"/>
          </a:bodyPr>
          <a:lstStyle/>
          <a:p>
            <a:r>
              <a:rPr lang="en-US" sz="5000" b="1" dirty="0"/>
              <a:t>Grant Application: </a:t>
            </a:r>
            <a:br>
              <a:rPr lang="en-US" sz="5000" b="1" dirty="0"/>
            </a:br>
            <a:r>
              <a:rPr lang="en-US" dirty="0"/>
              <a:t>Determining Priorities / </a:t>
            </a:r>
            <a:r>
              <a:rPr lang="en-US" b="1" dirty="0"/>
              <a:t>Treatment</a:t>
            </a:r>
            <a:endParaRPr lang="en-US" dirty="0"/>
          </a:p>
        </p:txBody>
      </p:sp>
      <p:sp>
        <p:nvSpPr>
          <p:cNvPr id="3" name="Content Placeholder 2">
            <a:extLst>
              <a:ext uri="{FF2B5EF4-FFF2-40B4-BE49-F238E27FC236}">
                <a16:creationId xmlns:a16="http://schemas.microsoft.com/office/drawing/2014/main" id="{A2CEB904-C4AC-702B-EC2A-1D037FC0AD31}"/>
              </a:ext>
            </a:extLst>
          </p:cNvPr>
          <p:cNvSpPr>
            <a:spLocks noGrp="1"/>
          </p:cNvSpPr>
          <p:nvPr>
            <p:ph idx="1"/>
          </p:nvPr>
        </p:nvSpPr>
        <p:spPr/>
        <p:txBody>
          <a:bodyPr>
            <a:normAutofit fontScale="85000" lnSpcReduction="10000"/>
          </a:bodyPr>
          <a:lstStyle/>
          <a:p>
            <a:pPr marL="0" marR="0" indent="0" fontAlgn="base">
              <a:lnSpc>
                <a:spcPct val="150000"/>
              </a:lnSpc>
              <a:spcBef>
                <a:spcPts val="0"/>
              </a:spcBef>
              <a:spcAft>
                <a:spcPts val="0"/>
              </a:spcAft>
              <a:buNone/>
            </a:pPr>
            <a:endParaRPr lang="en-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indent="0" fontAlgn="base">
              <a:lnSpc>
                <a:spcPct val="150000"/>
              </a:lnSpc>
              <a:spcBef>
                <a:spcPts val="0"/>
              </a:spcBef>
              <a:spcAft>
                <a:spcPts val="0"/>
              </a:spcAft>
              <a:buNone/>
            </a:pPr>
            <a:r>
              <a:rPr lang="en-US" sz="1800" kern="100" dirty="0">
                <a:effectLst/>
                <a:latin typeface="Aptos" panose="020B0004020202020204" pitchFamily="34" charset="0"/>
                <a:ea typeface="Times New Roman" panose="02020603050405020304" pitchFamily="18" charset="0"/>
                <a:cs typeface="Times New Roman" panose="02020603050405020304" pitchFamily="18" charset="0"/>
              </a:rPr>
              <a:t>1. Invest in treatment services that are low-barrier and trauma informed, including community-based detox, inpatient treatment, community health centers, and mobile access to medication for opioid use disorder. </a:t>
            </a:r>
          </a:p>
          <a:p>
            <a:pPr marL="0" marR="0" indent="0" fontAlgn="base">
              <a:lnSpc>
                <a:spcPct val="150000"/>
              </a:lnSpc>
              <a:spcBef>
                <a:spcPts val="0"/>
              </a:spcBef>
              <a:spcAft>
                <a:spcPts val="0"/>
              </a:spcAft>
              <a:buNone/>
            </a:pPr>
            <a:endParaRPr lang="en-US" sz="18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a:p>
            <a:pPr marL="0" marR="0" indent="0" fontAlgn="base">
              <a:lnSpc>
                <a:spcPct val="150000"/>
              </a:lnSpc>
              <a:spcBef>
                <a:spcPts val="0"/>
              </a:spcBef>
              <a:spcAft>
                <a:spcPts val="0"/>
              </a:spcAft>
              <a:buNone/>
            </a:pPr>
            <a:r>
              <a:rPr lang="en-US" sz="18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2. Provide flexible funding to assist individuals affected by substance use in accessing essential resources, such as treatment, transportation, and other necessities.</a:t>
            </a:r>
          </a:p>
          <a:p>
            <a:pPr marL="0" marR="0" indent="0" fontAlgn="base">
              <a:lnSpc>
                <a:spcPct val="150000"/>
              </a:lnSpc>
              <a:spcBef>
                <a:spcPts val="0"/>
              </a:spcBef>
              <a:spcAft>
                <a:spcPts val="0"/>
              </a:spcAft>
              <a:buNone/>
            </a:pPr>
            <a:endParaRPr lang="en-US" sz="18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a:p>
            <a:pPr marL="0" marR="0" indent="0" fontAlgn="base">
              <a:lnSpc>
                <a:spcPct val="150000"/>
              </a:lnSpc>
              <a:spcBef>
                <a:spcPts val="0"/>
              </a:spcBef>
              <a:spcAft>
                <a:spcPts val="0"/>
              </a:spcAft>
              <a:buNone/>
            </a:pPr>
            <a:r>
              <a:rPr lang="en-US" sz="18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3. Invest in SUD residential treatment programs offering treatment and support for individuals in residential facilities, including in-patient residential treatment after detox or incarceration, especially in rural areas of Maine.</a:t>
            </a:r>
          </a:p>
          <a:p>
            <a:pPr marL="0" marR="0" indent="0" fontAlgn="base">
              <a:lnSpc>
                <a:spcPct val="150000"/>
              </a:lnSpc>
              <a:spcBef>
                <a:spcPts val="0"/>
              </a:spcBef>
              <a:spcAft>
                <a:spcPts val="0"/>
              </a:spcAft>
              <a:buNone/>
            </a:pPr>
            <a:endParaRPr lang="en-US" sz="18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a:p>
            <a:pPr marL="0" marR="0" indent="0" fontAlgn="base">
              <a:lnSpc>
                <a:spcPct val="150000"/>
              </a:lnSpc>
              <a:spcBef>
                <a:spcPts val="0"/>
              </a:spcBef>
              <a:spcAft>
                <a:spcPts val="0"/>
              </a:spcAft>
              <a:buNone/>
            </a:pPr>
            <a:r>
              <a:rPr lang="en-US" sz="18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4. Invest in case management support programs that connect individuals living with opioid use to community resources, treatment, and recovery support services.</a:t>
            </a:r>
            <a:endParaRPr lang="en-US"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46011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D907-A1AE-097A-C6E5-76CCCB5D5B8B}"/>
              </a:ext>
            </a:extLst>
          </p:cNvPr>
          <p:cNvSpPr>
            <a:spLocks noGrp="1"/>
          </p:cNvSpPr>
          <p:nvPr>
            <p:ph type="title"/>
          </p:nvPr>
        </p:nvSpPr>
        <p:spPr>
          <a:xfrm>
            <a:off x="838200" y="365125"/>
            <a:ext cx="10515600" cy="1325563"/>
          </a:xfrm>
        </p:spPr>
        <p:txBody>
          <a:bodyPr>
            <a:normAutofit fontScale="90000"/>
          </a:bodyPr>
          <a:lstStyle/>
          <a:p>
            <a:r>
              <a:rPr lang="en-US" sz="5000" b="1" dirty="0"/>
              <a:t>Grant Application: </a:t>
            </a:r>
            <a:br>
              <a:rPr lang="en-US" sz="5000" b="1" dirty="0"/>
            </a:br>
            <a:r>
              <a:rPr lang="en-US" dirty="0"/>
              <a:t>Determining Priorities / </a:t>
            </a:r>
            <a:r>
              <a:rPr lang="en-US" b="1" dirty="0"/>
              <a:t>Recovery Support</a:t>
            </a:r>
            <a:endParaRPr lang="en-US" dirty="0"/>
          </a:p>
        </p:txBody>
      </p:sp>
      <p:sp>
        <p:nvSpPr>
          <p:cNvPr id="3" name="Content Placeholder 2">
            <a:extLst>
              <a:ext uri="{FF2B5EF4-FFF2-40B4-BE49-F238E27FC236}">
                <a16:creationId xmlns:a16="http://schemas.microsoft.com/office/drawing/2014/main" id="{A2CEB904-C4AC-702B-EC2A-1D037FC0AD31}"/>
              </a:ext>
            </a:extLst>
          </p:cNvPr>
          <p:cNvSpPr>
            <a:spLocks noGrp="1"/>
          </p:cNvSpPr>
          <p:nvPr>
            <p:ph idx="1"/>
          </p:nvPr>
        </p:nvSpPr>
        <p:spPr/>
        <p:txBody>
          <a:bodyPr>
            <a:normAutofit fontScale="92500" lnSpcReduction="10000"/>
          </a:bodyPr>
          <a:lstStyle/>
          <a:p>
            <a:pPr marL="0" marR="0" indent="0" fontAlgn="base">
              <a:lnSpc>
                <a:spcPct val="100000"/>
              </a:lnSpc>
              <a:spcBef>
                <a:spcPts val="0"/>
              </a:spcBef>
              <a:spcAft>
                <a:spcPts val="0"/>
              </a:spcAft>
              <a:buNone/>
            </a:pPr>
            <a:endPar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a:p>
            <a:pPr marL="0" marR="0" indent="0" fontAlgn="base">
              <a:lnSpc>
                <a:spcPct val="150000"/>
              </a:lnSpc>
              <a:spcBef>
                <a:spcPts val="0"/>
              </a:spcBef>
              <a:spcAft>
                <a:spcPts val="0"/>
              </a:spcAft>
              <a:buNone/>
            </a:pPr>
            <a:endPar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a:p>
            <a:pPr marL="0" marR="0" indent="0" fontAlgn="base">
              <a:lnSpc>
                <a:spcPct val="150000"/>
              </a:lnSpc>
              <a:spcBef>
                <a:spcPts val="0"/>
              </a:spcBef>
              <a:spcAft>
                <a:spcPts val="0"/>
              </a:spcAft>
              <a:buNone/>
            </a:pPr>
            <a:r>
              <a:rPr lang="en-US" sz="1500" kern="0" dirty="0">
                <a:solidFill>
                  <a:srgbClr val="000000"/>
                </a:solidFill>
                <a:latin typeface="Aptos" panose="020B0004020202020204" pitchFamily="34" charset="0"/>
                <a:ea typeface="Times New Roman" panose="02020603050405020304" pitchFamily="18" charset="0"/>
                <a:cs typeface="Arial" panose="020B0604020202020204" pitchFamily="34" charset="0"/>
              </a:rPr>
              <a:t>1. </a:t>
            </a:r>
            <a:r>
              <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Support or expand recovery community centers and programs, which may include support groups, social events, computer access, peer recovery coaching, re-entry support.</a:t>
            </a:r>
            <a:endParaRPr lang="en-US" sz="15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marL="0" marR="0" lvl="0" indent="0" fontAlgn="base">
              <a:lnSpc>
                <a:spcPct val="150000"/>
              </a:lnSpc>
              <a:spcBef>
                <a:spcPts val="0"/>
              </a:spcBef>
              <a:spcAft>
                <a:spcPts val="0"/>
              </a:spcAft>
              <a:buSzPts val="1000"/>
              <a:buNone/>
              <a:tabLst>
                <a:tab pos="457200" algn="l"/>
              </a:tabLst>
            </a:pPr>
            <a:endPar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a:p>
            <a:pPr marL="0" marR="0" lvl="0" indent="0" fontAlgn="base">
              <a:lnSpc>
                <a:spcPct val="150000"/>
              </a:lnSpc>
              <a:spcBef>
                <a:spcPts val="0"/>
              </a:spcBef>
              <a:spcAft>
                <a:spcPts val="0"/>
              </a:spcAft>
              <a:buSzPts val="1000"/>
              <a:buNone/>
              <a:tabLst>
                <a:tab pos="457200" algn="l"/>
              </a:tabLst>
            </a:pPr>
            <a:r>
              <a:rPr lang="en-US" sz="1500" kern="0" dirty="0">
                <a:solidFill>
                  <a:srgbClr val="000000"/>
                </a:solidFill>
                <a:latin typeface="Aptos" panose="020B0004020202020204" pitchFamily="34" charset="0"/>
                <a:ea typeface="Times New Roman" panose="02020603050405020304" pitchFamily="18" charset="0"/>
                <a:cs typeface="Arial" panose="020B0604020202020204" pitchFamily="34" charset="0"/>
              </a:rPr>
              <a:t>2. </a:t>
            </a:r>
            <a:r>
              <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Support funding to compensate new or existing peer recovery coaches or peer support individuals at treatment centers, hospitals, recovery residences, community centers, etc. </a:t>
            </a:r>
            <a:endParaRPr lang="en-US" sz="1500" kern="100" dirty="0">
              <a:solidFill>
                <a:srgbClr val="000000"/>
              </a:solidFill>
              <a:latin typeface="Aptos" panose="020B0004020202020204" pitchFamily="34" charset="0"/>
              <a:ea typeface="Times New Roman" panose="02020603050405020304" pitchFamily="18" charset="0"/>
              <a:cs typeface="Times New Roman" panose="02020603050405020304" pitchFamily="18" charset="0"/>
            </a:endParaRPr>
          </a:p>
          <a:p>
            <a:pPr marL="0" marR="0" lvl="0" indent="0" fontAlgn="base">
              <a:lnSpc>
                <a:spcPct val="150000"/>
              </a:lnSpc>
              <a:spcBef>
                <a:spcPts val="0"/>
              </a:spcBef>
              <a:spcAft>
                <a:spcPts val="0"/>
              </a:spcAft>
              <a:buSzPts val="1000"/>
              <a:buNone/>
              <a:tabLst>
                <a:tab pos="457200" algn="l"/>
              </a:tabLst>
            </a:pPr>
            <a:endParaRPr lang="en-US" sz="15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fontAlgn="base">
              <a:lnSpc>
                <a:spcPct val="150000"/>
              </a:lnSpc>
              <a:spcBef>
                <a:spcPts val="0"/>
              </a:spcBef>
              <a:spcAft>
                <a:spcPts val="0"/>
              </a:spcAft>
              <a:buSzPts val="1000"/>
              <a:buNone/>
              <a:tabLst>
                <a:tab pos="457200" algn="l"/>
              </a:tabLst>
            </a:pPr>
            <a:r>
              <a:rPr lang="en-US" sz="1500" kern="100" dirty="0">
                <a:solidFill>
                  <a:srgbClr val="000000"/>
                </a:solidFill>
                <a:latin typeface="Aptos" panose="020B0004020202020204" pitchFamily="34" charset="0"/>
                <a:ea typeface="Times New Roman" panose="02020603050405020304" pitchFamily="18" charset="0"/>
                <a:cs typeface="Times New Roman" panose="02020603050405020304" pitchFamily="18" charset="0"/>
              </a:rPr>
              <a:t>3. </a:t>
            </a:r>
            <a:r>
              <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Provide funding support, rental assistance and/or scholarships for people seeking recovery support at MARR certified recovery residences or other residential support services aimed at promoting long-term recovery. </a:t>
            </a:r>
            <a:endParaRPr lang="en-US" sz="1500" kern="100" dirty="0">
              <a:solidFill>
                <a:srgbClr val="000000"/>
              </a:solidFill>
              <a:latin typeface="Aptos" panose="020B0004020202020204" pitchFamily="34" charset="0"/>
              <a:ea typeface="Times New Roman" panose="02020603050405020304" pitchFamily="18" charset="0"/>
              <a:cs typeface="Times New Roman" panose="02020603050405020304" pitchFamily="18" charset="0"/>
            </a:endParaRPr>
          </a:p>
          <a:p>
            <a:pPr marL="0" marR="0" lvl="0" indent="0" fontAlgn="base">
              <a:lnSpc>
                <a:spcPct val="150000"/>
              </a:lnSpc>
              <a:spcBef>
                <a:spcPts val="0"/>
              </a:spcBef>
              <a:spcAft>
                <a:spcPts val="0"/>
              </a:spcAft>
              <a:buSzPts val="1000"/>
              <a:buNone/>
              <a:tabLst>
                <a:tab pos="457200" algn="l"/>
              </a:tabLst>
            </a:pPr>
            <a:endParaRPr lang="en-US" sz="15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fontAlgn="base">
              <a:lnSpc>
                <a:spcPct val="150000"/>
              </a:lnSpc>
              <a:spcBef>
                <a:spcPts val="0"/>
              </a:spcBef>
              <a:spcAft>
                <a:spcPts val="0"/>
              </a:spcAft>
              <a:buSzPts val="1000"/>
              <a:buNone/>
              <a:tabLst>
                <a:tab pos="457200" algn="l"/>
              </a:tabLst>
            </a:pPr>
            <a:r>
              <a:rPr lang="en-US" sz="1500" kern="100" dirty="0">
                <a:solidFill>
                  <a:srgbClr val="000000"/>
                </a:solidFill>
                <a:latin typeface="Aptos" panose="020B0004020202020204" pitchFamily="34" charset="0"/>
                <a:ea typeface="Times New Roman" panose="02020603050405020304" pitchFamily="18" charset="0"/>
                <a:cs typeface="Times New Roman" panose="02020603050405020304" pitchFamily="18" charset="0"/>
              </a:rPr>
              <a:t>4. </a:t>
            </a:r>
            <a:r>
              <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Expand funding support for individuals with lived experience seeking employment opportunities or overcome barriers to employment, including skills-based training, technical assistance, transportation, and resources to foster a supportive recovery-friendly environment.  </a:t>
            </a:r>
            <a:endParaRPr lang="en-US" sz="15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39932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D907-A1AE-097A-C6E5-76CCCB5D5B8B}"/>
              </a:ext>
            </a:extLst>
          </p:cNvPr>
          <p:cNvSpPr>
            <a:spLocks noGrp="1"/>
          </p:cNvSpPr>
          <p:nvPr>
            <p:ph type="title"/>
          </p:nvPr>
        </p:nvSpPr>
        <p:spPr>
          <a:xfrm>
            <a:off x="838200" y="365125"/>
            <a:ext cx="10515600" cy="1325563"/>
          </a:xfrm>
        </p:spPr>
        <p:txBody>
          <a:bodyPr>
            <a:normAutofit fontScale="90000"/>
          </a:bodyPr>
          <a:lstStyle/>
          <a:p>
            <a:r>
              <a:rPr lang="en-US" sz="5000" b="1" dirty="0"/>
              <a:t>Grant Application: </a:t>
            </a:r>
            <a:br>
              <a:rPr lang="en-US" sz="5000" b="1" dirty="0"/>
            </a:br>
            <a:r>
              <a:rPr lang="en-US" dirty="0"/>
              <a:t>Determining Priorities / </a:t>
            </a:r>
            <a:r>
              <a:rPr lang="en-US" b="1" dirty="0"/>
              <a:t>Harm Reduction</a:t>
            </a:r>
            <a:endParaRPr lang="en-US" dirty="0"/>
          </a:p>
        </p:txBody>
      </p:sp>
      <p:sp>
        <p:nvSpPr>
          <p:cNvPr id="3" name="Content Placeholder 2">
            <a:extLst>
              <a:ext uri="{FF2B5EF4-FFF2-40B4-BE49-F238E27FC236}">
                <a16:creationId xmlns:a16="http://schemas.microsoft.com/office/drawing/2014/main" id="{A2CEB904-C4AC-702B-EC2A-1D037FC0AD31}"/>
              </a:ext>
            </a:extLst>
          </p:cNvPr>
          <p:cNvSpPr>
            <a:spLocks noGrp="1"/>
          </p:cNvSpPr>
          <p:nvPr>
            <p:ph idx="1"/>
          </p:nvPr>
        </p:nvSpPr>
        <p:spPr/>
        <p:txBody>
          <a:bodyPr>
            <a:normAutofit fontScale="92500" lnSpcReduction="10000"/>
          </a:bodyPr>
          <a:lstStyle/>
          <a:p>
            <a:pPr marL="0" marR="0" indent="0" fontAlgn="base">
              <a:lnSpc>
                <a:spcPct val="107000"/>
              </a:lnSpc>
              <a:spcBef>
                <a:spcPts val="0"/>
              </a:spcBef>
              <a:spcAft>
                <a:spcPts val="0"/>
              </a:spcAft>
              <a:buNone/>
            </a:pPr>
            <a:endParaRPr lang="en-US" sz="11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a:p>
            <a:pPr marR="0" fontAlgn="base">
              <a:lnSpc>
                <a:spcPct val="150000"/>
              </a:lnSpc>
              <a:spcBef>
                <a:spcPts val="0"/>
              </a:spcBef>
              <a:spcAft>
                <a:spcPts val="0"/>
              </a:spcAft>
              <a:buAutoNum type="arabicPeriod"/>
            </a:pPr>
            <a:r>
              <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Expand access to syringe service programs by providing funding for supplies, staffing, space, peer support services, referrals to treatment, and more.</a:t>
            </a:r>
            <a:endParaRPr lang="en-US" sz="1500" kern="100" dirty="0">
              <a:solidFill>
                <a:srgbClr val="000000"/>
              </a:solidFill>
              <a:latin typeface="Aptos" panose="020B0004020202020204" pitchFamily="34" charset="0"/>
              <a:ea typeface="Times New Roman" panose="02020603050405020304" pitchFamily="18" charset="0"/>
              <a:cs typeface="Times New Roman" panose="02020603050405020304" pitchFamily="18" charset="0"/>
            </a:endParaRPr>
          </a:p>
          <a:p>
            <a:pPr marR="0" fontAlgn="base">
              <a:lnSpc>
                <a:spcPct val="150000"/>
              </a:lnSpc>
              <a:spcBef>
                <a:spcPts val="0"/>
              </a:spcBef>
              <a:spcAft>
                <a:spcPts val="0"/>
              </a:spcAft>
              <a:buAutoNum type="arabicPeriod"/>
            </a:pPr>
            <a:endParaRPr lang="en-US" sz="15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R="0" fontAlgn="base">
              <a:lnSpc>
                <a:spcPct val="150000"/>
              </a:lnSpc>
              <a:spcBef>
                <a:spcPts val="0"/>
              </a:spcBef>
              <a:spcAft>
                <a:spcPts val="0"/>
              </a:spcAft>
              <a:buAutoNum type="arabicPeriod"/>
            </a:pPr>
            <a:r>
              <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Invest in community-based distribution of Naloxone and testing strips.</a:t>
            </a:r>
            <a:endParaRPr lang="en-US" sz="1500" kern="100" dirty="0">
              <a:solidFill>
                <a:srgbClr val="000000"/>
              </a:solidFill>
              <a:latin typeface="Aptos" panose="020B0004020202020204" pitchFamily="34" charset="0"/>
              <a:ea typeface="Times New Roman" panose="02020603050405020304" pitchFamily="18" charset="0"/>
              <a:cs typeface="Times New Roman" panose="02020603050405020304" pitchFamily="18" charset="0"/>
            </a:endParaRPr>
          </a:p>
          <a:p>
            <a:pPr marR="0" fontAlgn="base">
              <a:lnSpc>
                <a:spcPct val="150000"/>
              </a:lnSpc>
              <a:spcBef>
                <a:spcPts val="0"/>
              </a:spcBef>
              <a:spcAft>
                <a:spcPts val="0"/>
              </a:spcAft>
              <a:buAutoNum type="arabicPeriod"/>
            </a:pPr>
            <a:endParaRPr lang="en-US" sz="15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R="0" fontAlgn="base">
              <a:lnSpc>
                <a:spcPct val="150000"/>
              </a:lnSpc>
              <a:spcBef>
                <a:spcPts val="0"/>
              </a:spcBef>
              <a:spcAft>
                <a:spcPts val="0"/>
              </a:spcAft>
              <a:buAutoNum type="arabicPeriod"/>
            </a:pPr>
            <a:r>
              <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Expand access to wellness supplies for incarcerated individuals, including personal hygiene items, Naloxone, testing strips and other supplies.</a:t>
            </a:r>
            <a:endParaRPr lang="en-US" sz="1500" kern="100" dirty="0">
              <a:latin typeface="Aptos" panose="020B0004020202020204" pitchFamily="34" charset="0"/>
              <a:ea typeface="Times New Roman" panose="02020603050405020304" pitchFamily="18" charset="0"/>
              <a:cs typeface="Times New Roman" panose="02020603050405020304" pitchFamily="18" charset="0"/>
            </a:endParaRPr>
          </a:p>
          <a:p>
            <a:pPr marR="0" fontAlgn="base">
              <a:lnSpc>
                <a:spcPct val="150000"/>
              </a:lnSpc>
              <a:spcBef>
                <a:spcPts val="0"/>
              </a:spcBef>
              <a:spcAft>
                <a:spcPts val="0"/>
              </a:spcAft>
              <a:buAutoNum type="arabicPeriod"/>
            </a:pPr>
            <a:endParaRPr lang="en-US" sz="15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R="0" fontAlgn="base">
              <a:lnSpc>
                <a:spcPct val="150000"/>
              </a:lnSpc>
              <a:spcBef>
                <a:spcPts val="0"/>
              </a:spcBef>
              <a:spcAft>
                <a:spcPts val="0"/>
              </a:spcAft>
              <a:buAutoNum type="arabicPeriod"/>
            </a:pPr>
            <a:r>
              <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Support the deployment of mobile units that deliver or connect individuals to harm reduction services, treatment, recovery support, primary care, and medication for substance use disorder, especially in rural areas of Maine (i.e. Aroostook County).</a:t>
            </a:r>
            <a:endParaRPr lang="en-US" sz="1500" kern="100" dirty="0">
              <a:solidFill>
                <a:srgbClr val="000000"/>
              </a:solidFill>
              <a:latin typeface="Aptos" panose="020B0004020202020204" pitchFamily="34" charset="0"/>
              <a:ea typeface="Times New Roman" panose="02020603050405020304" pitchFamily="18" charset="0"/>
              <a:cs typeface="Times New Roman" panose="02020603050405020304" pitchFamily="18" charset="0"/>
            </a:endParaRPr>
          </a:p>
          <a:p>
            <a:pPr marR="0" fontAlgn="base">
              <a:lnSpc>
                <a:spcPct val="150000"/>
              </a:lnSpc>
              <a:spcBef>
                <a:spcPts val="0"/>
              </a:spcBef>
              <a:spcAft>
                <a:spcPts val="0"/>
              </a:spcAft>
              <a:buAutoNum type="arabicPeriod"/>
            </a:pPr>
            <a:endParaRPr lang="en-US" sz="15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R="0" fontAlgn="base">
              <a:lnSpc>
                <a:spcPct val="150000"/>
              </a:lnSpc>
              <a:spcBef>
                <a:spcPts val="0"/>
              </a:spcBef>
              <a:spcAft>
                <a:spcPts val="0"/>
              </a:spcAft>
              <a:buAutoNum type="arabicPeriod"/>
            </a:pPr>
            <a:r>
              <a:rPr lang="en-US" sz="1500" kern="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t>Provide funding for emergency, transitional, respite and/or permanent supportive housing, including Low Barrier Shelters, with low barriers to entry and recovery support services.</a:t>
            </a:r>
            <a:endParaRPr lang="en-US" sz="15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479276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A78AFF1F281F4D9B754DB01F0F79EF" ma:contentTypeVersion="4" ma:contentTypeDescription="Create a new document." ma:contentTypeScope="" ma:versionID="5759795642dba00441a824bb1474dcad">
  <xsd:schema xmlns:xsd="http://www.w3.org/2001/XMLSchema" xmlns:xs="http://www.w3.org/2001/XMLSchema" xmlns:p="http://schemas.microsoft.com/office/2006/metadata/properties" xmlns:ns3="685159f1-2570-45c9-9ed8-2a78ce29ac29" targetNamespace="http://schemas.microsoft.com/office/2006/metadata/properties" ma:root="true" ma:fieldsID="daaa6570da872f0e68492510f11a75ad" ns3:_="">
    <xsd:import namespace="685159f1-2570-45c9-9ed8-2a78ce29ac29"/>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5159f1-2570-45c9-9ed8-2a78ce29ac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9DC073B-456A-49F5-BCAE-3BF9E181C7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5159f1-2570-45c9-9ed8-2a78ce29ac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91E758E-78CD-4A90-8E7B-131156B8B52D}">
  <ds:schemaRefs>
    <ds:schemaRef ds:uri="http://schemas.microsoft.com/sharepoint/v3/contenttype/forms"/>
  </ds:schemaRefs>
</ds:datastoreItem>
</file>

<file path=customXml/itemProps3.xml><?xml version="1.0" encoding="utf-8"?>
<ds:datastoreItem xmlns:ds="http://schemas.openxmlformats.org/officeDocument/2006/customXml" ds:itemID="{C1ACD361-F47A-45C3-849F-16FE2CB11834}">
  <ds:schemaRefs>
    <ds:schemaRef ds:uri="http://schemas.microsoft.com/office/2006/documentManagement/types"/>
    <ds:schemaRef ds:uri="http://www.w3.org/XML/1998/namespace"/>
    <ds:schemaRef ds:uri="http://purl.org/dc/dcmitype/"/>
    <ds:schemaRef ds:uri="685159f1-2570-45c9-9ed8-2a78ce29ac29"/>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501</TotalTime>
  <Words>1154</Words>
  <Application>Microsoft Office PowerPoint</Application>
  <PresentationFormat>Widescreen</PresentationFormat>
  <Paragraphs>94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Aptos Display</vt:lpstr>
      <vt:lpstr>Arial</vt:lpstr>
      <vt:lpstr>Wingdings</vt:lpstr>
      <vt:lpstr>Office Theme</vt:lpstr>
      <vt:lpstr>Maine Recovery Council  Grant Application Priority Areas  Recommendations &amp;  Discussion Questions  </vt:lpstr>
      <vt:lpstr>Programs &amp; Grant Committee Process / Current Status </vt:lpstr>
      <vt:lpstr>Programs &amp; Grant Committee Process / Recommendations</vt:lpstr>
      <vt:lpstr>Programs &amp; Grant Committee Recommendations / Motion</vt:lpstr>
      <vt:lpstr>Grant Application:  Determining Priorities / Motion &amp; Votes</vt:lpstr>
      <vt:lpstr>Grant Application:  Determining Priorities / Decision Process</vt:lpstr>
      <vt:lpstr>Grant Application:  Determining Priorities / Treatment</vt:lpstr>
      <vt:lpstr>Grant Application:  Determining Priorities / Recovery Support</vt:lpstr>
      <vt:lpstr>Grant Application:  Determining Priorities / Harm Reduction</vt:lpstr>
      <vt:lpstr>Letter of Intent </vt:lpstr>
      <vt:lpstr>Grant Application:  Council Vote / Next Steps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Maine Recovery Council Recap and Next Steps</dc:title>
  <dc:creator>Capen, Ella S</dc:creator>
  <cp:lastModifiedBy>Coyne, Mary</cp:lastModifiedBy>
  <cp:revision>4</cp:revision>
  <dcterms:created xsi:type="dcterms:W3CDTF">2024-04-09T20:25:20Z</dcterms:created>
  <dcterms:modified xsi:type="dcterms:W3CDTF">2024-04-11T16:08:43Z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0x01010062A78AFF1F281F4D9B754DB01F0F79EF</vt:lpwstr>
  </property>
</Properties>
</file>