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7" r:id="rId2"/>
    <p:sldId id="260" r:id="rId3"/>
    <p:sldId id="270" r:id="rId4"/>
    <p:sldId id="272" r:id="rId5"/>
    <p:sldId id="261" r:id="rId6"/>
    <p:sldId id="298" r:id="rId7"/>
    <p:sldId id="273" r:id="rId8"/>
    <p:sldId id="271" r:id="rId9"/>
    <p:sldId id="299" r:id="rId10"/>
    <p:sldId id="300" r:id="rId11"/>
    <p:sldId id="301" r:id="rId12"/>
    <p:sldId id="306" r:id="rId13"/>
    <p:sldId id="305" r:id="rId14"/>
    <p:sldId id="268" r:id="rId15"/>
    <p:sldId id="307" r:id="rId16"/>
    <p:sldId id="275" r:id="rId17"/>
    <p:sldId id="276" r:id="rId18"/>
    <p:sldId id="277" r:id="rId19"/>
    <p:sldId id="278" r:id="rId20"/>
    <p:sldId id="279" r:id="rId21"/>
    <p:sldId id="274" r:id="rId22"/>
    <p:sldId id="308" r:id="rId23"/>
    <p:sldId id="281" r:id="rId24"/>
    <p:sldId id="282" r:id="rId25"/>
    <p:sldId id="265" r:id="rId26"/>
    <p:sldId id="309" r:id="rId27"/>
    <p:sldId id="283" r:id="rId28"/>
    <p:sldId id="285" r:id="rId29"/>
    <p:sldId id="291" r:id="rId30"/>
    <p:sldId id="286" r:id="rId31"/>
    <p:sldId id="290" r:id="rId32"/>
    <p:sldId id="289" r:id="rId33"/>
    <p:sldId id="288" r:id="rId34"/>
    <p:sldId id="29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9" autoAdjust="0"/>
    <p:restoredTop sz="94641" autoAdjust="0"/>
  </p:normalViewPr>
  <p:slideViewPr>
    <p:cSldViewPr>
      <p:cViewPr>
        <p:scale>
          <a:sx n="103" d="100"/>
          <a:sy n="103" d="100"/>
        </p:scale>
        <p:origin x="-187" y="-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latin typeface="Century Schoolbook" pitchFamily="18" charset="0"/>
              </a:rPr>
              <a:t>National </a:t>
            </a:r>
            <a:r>
              <a:rPr lang="en-US" dirty="0" smtClean="0">
                <a:latin typeface="Century Schoolbook" pitchFamily="18" charset="0"/>
              </a:rPr>
              <a:t>Federal</a:t>
            </a:r>
            <a:r>
              <a:rPr lang="en-US" baseline="0" dirty="0" smtClean="0">
                <a:latin typeface="Century Schoolbook" pitchFamily="18" charset="0"/>
              </a:rPr>
              <a:t/>
            </a:r>
            <a:br>
              <a:rPr lang="en-US" baseline="0" dirty="0" smtClean="0">
                <a:latin typeface="Century Schoolbook" pitchFamily="18" charset="0"/>
              </a:rPr>
            </a:br>
            <a:r>
              <a:rPr lang="en-US" dirty="0" smtClean="0">
                <a:latin typeface="Century Schoolbook" pitchFamily="18" charset="0"/>
              </a:rPr>
              <a:t>Prosecutions</a:t>
            </a:r>
            <a:r>
              <a:rPr lang="en-US" baseline="0" dirty="0" smtClean="0">
                <a:latin typeface="Century Schoolbook" pitchFamily="18" charset="0"/>
              </a:rPr>
              <a:t> </a:t>
            </a:r>
            <a:r>
              <a:rPr lang="en-US" dirty="0" smtClean="0">
                <a:latin typeface="Century Schoolbook" pitchFamily="18" charset="0"/>
              </a:rPr>
              <a:t>by Type</a:t>
            </a:r>
            <a:endParaRPr lang="en-US" dirty="0">
              <a:latin typeface="Century Schoolbook" pitchFamily="18" charset="0"/>
            </a:endParaRPr>
          </a:p>
        </c:rich>
      </c:tx>
      <c:layout>
        <c:manualLayout>
          <c:xMode val="edge"/>
          <c:yMode val="edge"/>
          <c:x val="9.1056788356000951E-2"/>
          <c:y val="7.1428571428571425E-2"/>
        </c:manualLayout>
      </c:layout>
      <c:overlay val="0"/>
    </c:title>
    <c:autoTitleDeleted val="0"/>
    <c:view3D>
      <c:rotX val="30"/>
      <c:rotY val="1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532092579336671E-2"/>
          <c:y val="0.24285714285714285"/>
          <c:w val="0.37329682653304702"/>
          <c:h val="0.4976190476190476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National Federal Drug Prosecutions</c:v>
                </c:pt>
              </c:strCache>
            </c:strRef>
          </c:tx>
          <c:explosion val="8"/>
          <c:dPt>
            <c:idx val="1"/>
            <c:bubble3D val="0"/>
          </c:dPt>
          <c:cat>
            <c:strRef>
              <c:f>Sheet1!$A$2:$A$3</c:f>
              <c:strCache>
                <c:ptCount val="2"/>
                <c:pt idx="0">
                  <c:v>Non-Drug Crimes</c:v>
                </c:pt>
                <c:pt idx="1">
                  <c:v>Drug Crimes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71.099999999999994</c:v>
                </c:pt>
                <c:pt idx="1">
                  <c:v>28.9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32186816988785494"/>
          <c:y val="0.74341526059242591"/>
          <c:w val="0.35322464805535669"/>
          <c:h val="0.12859617547806523"/>
        </c:manualLayout>
      </c:layout>
      <c:overlay val="1"/>
    </c:legend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latin typeface="Century Schoolbook" pitchFamily="18" charset="0"/>
              </a:rPr>
              <a:t>Maine Federal</a:t>
            </a:r>
            <a:r>
              <a:rPr lang="en-US" baseline="0" dirty="0" smtClean="0">
                <a:latin typeface="Century Schoolbook" pitchFamily="18" charset="0"/>
              </a:rPr>
              <a:t/>
            </a:r>
            <a:br>
              <a:rPr lang="en-US" baseline="0" dirty="0" smtClean="0">
                <a:latin typeface="Century Schoolbook" pitchFamily="18" charset="0"/>
              </a:rPr>
            </a:br>
            <a:r>
              <a:rPr lang="en-US" dirty="0" smtClean="0">
                <a:latin typeface="Century Schoolbook" pitchFamily="18" charset="0"/>
              </a:rPr>
              <a:t>Prosecutions</a:t>
            </a:r>
            <a:r>
              <a:rPr lang="en-US" baseline="0" dirty="0" smtClean="0">
                <a:latin typeface="Century Schoolbook" pitchFamily="18" charset="0"/>
              </a:rPr>
              <a:t> </a:t>
            </a:r>
            <a:r>
              <a:rPr lang="en-US" dirty="0" smtClean="0">
                <a:latin typeface="Century Schoolbook" pitchFamily="18" charset="0"/>
              </a:rPr>
              <a:t>by Type</a:t>
            </a:r>
            <a:endParaRPr lang="en-US" dirty="0">
              <a:latin typeface="Century Schoolbook" pitchFamily="18" charset="0"/>
            </a:endParaRPr>
          </a:p>
        </c:rich>
      </c:tx>
      <c:layout>
        <c:manualLayout>
          <c:xMode val="edge"/>
          <c:yMode val="edge"/>
          <c:x val="0.12749250093738282"/>
          <c:y val="7.2463768115942032E-2"/>
        </c:manualLayout>
      </c:layout>
      <c:overlay val="0"/>
    </c:title>
    <c:autoTitleDeleted val="0"/>
    <c:view3D>
      <c:rotX val="30"/>
      <c:rotY val="204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67735283089613"/>
          <c:y val="5.8089695309825405E-2"/>
          <c:w val="0.74800111791581603"/>
          <c:h val="0.9026946631671041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Maine Federal Drug Prosecutions</c:v>
                </c:pt>
              </c:strCache>
            </c:strRef>
          </c:tx>
          <c:explosion val="8"/>
          <c:cat>
            <c:strRef>
              <c:f>Sheet1!$A$2:$A$3</c:f>
              <c:strCache>
                <c:ptCount val="2"/>
                <c:pt idx="0">
                  <c:v>Non-Drug</c:v>
                </c:pt>
                <c:pt idx="1">
                  <c:v>Drug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52.7</c:v>
                </c:pt>
                <c:pt idx="1">
                  <c:v>47.3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/>
            </a:pPr>
            <a:r>
              <a:rPr lang="en-US" sz="2200" dirty="0">
                <a:latin typeface="Century Schoolbook" pitchFamily="18" charset="0"/>
              </a:rPr>
              <a:t>National </a:t>
            </a:r>
            <a:r>
              <a:rPr lang="en-US" sz="2200" dirty="0" smtClean="0">
                <a:latin typeface="Century Schoolbook" pitchFamily="18" charset="0"/>
              </a:rPr>
              <a:t>Federal</a:t>
            </a:r>
            <a:r>
              <a:rPr lang="en-US" sz="2200" baseline="0" dirty="0" smtClean="0">
                <a:latin typeface="Century Schoolbook" pitchFamily="18" charset="0"/>
              </a:rPr>
              <a:t> </a:t>
            </a:r>
            <a:r>
              <a:rPr lang="en-US" sz="2200" dirty="0" smtClean="0">
                <a:latin typeface="Century Schoolbook" pitchFamily="18" charset="0"/>
              </a:rPr>
              <a:t>Drug</a:t>
            </a:r>
            <a:br>
              <a:rPr lang="en-US" sz="2200" dirty="0" smtClean="0">
                <a:latin typeface="Century Schoolbook" pitchFamily="18" charset="0"/>
              </a:rPr>
            </a:br>
            <a:r>
              <a:rPr lang="en-US" sz="2200" dirty="0" smtClean="0">
                <a:latin typeface="Century Schoolbook" pitchFamily="18" charset="0"/>
              </a:rPr>
              <a:t>Prosecutions</a:t>
            </a:r>
            <a:endParaRPr lang="en-US" sz="2200" dirty="0">
              <a:latin typeface="Century Schoolbook" pitchFamily="18" charset="0"/>
            </a:endParaRPr>
          </a:p>
        </c:rich>
      </c:tx>
      <c:layout>
        <c:manualLayout>
          <c:xMode val="edge"/>
          <c:yMode val="edge"/>
          <c:x val="8.1965879265091857E-2"/>
          <c:y val="7.1428571428571425E-2"/>
        </c:manualLayout>
      </c:layout>
      <c:overlay val="0"/>
    </c:title>
    <c:autoTitleDeleted val="0"/>
    <c:view3D>
      <c:rotX val="30"/>
      <c:rotY val="2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532092579336671E-2"/>
          <c:y val="0.24285714285714285"/>
          <c:w val="0.37329682653304702"/>
          <c:h val="0.4976190476190476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National Federal Drug Prosecutions</c:v>
                </c:pt>
              </c:strCache>
            </c:strRef>
          </c:tx>
          <c:explosion val="8"/>
          <c:dPt>
            <c:idx val="1"/>
            <c:bubble3D val="0"/>
          </c:dPt>
          <c:cat>
            <c:strRef>
              <c:f>Sheet1!$A$2:$A$7</c:f>
              <c:strCache>
                <c:ptCount val="6"/>
                <c:pt idx="0">
                  <c:v>Powder Cocaine</c:v>
                </c:pt>
                <c:pt idx="1">
                  <c:v>Crack Cocaine</c:v>
                </c:pt>
                <c:pt idx="2">
                  <c:v>Heroin</c:v>
                </c:pt>
                <c:pt idx="3">
                  <c:v>Methamphetamine</c:v>
                </c:pt>
                <c:pt idx="4">
                  <c:v>Marijuana</c:v>
                </c:pt>
                <c:pt idx="5">
                  <c:v>Other Drugs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23.5</c:v>
                </c:pt>
                <c:pt idx="1">
                  <c:v>20.100000000000001</c:v>
                </c:pt>
                <c:pt idx="2">
                  <c:v>6.7</c:v>
                </c:pt>
                <c:pt idx="3">
                  <c:v>17.7</c:v>
                </c:pt>
                <c:pt idx="4">
                  <c:v>26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6126210928179432"/>
          <c:y val="0.76960573678290212"/>
          <c:w val="0.77443676926747795"/>
          <c:h val="0.12859617547806523"/>
        </c:manualLayout>
      </c:layout>
      <c:overlay val="1"/>
    </c:legend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>
                <a:latin typeface="Century Schoolbook" pitchFamily="18" charset="0"/>
              </a:defRPr>
            </a:pPr>
            <a:r>
              <a:rPr lang="en-US" sz="2200" dirty="0"/>
              <a:t>Maine Federal Drug Prosecutions</a:t>
            </a:r>
          </a:p>
        </c:rich>
      </c:tx>
      <c:layout>
        <c:manualLayout>
          <c:xMode val="edge"/>
          <c:yMode val="edge"/>
          <c:x val="0.1453496437945257"/>
          <c:y val="7.2463768115942032E-2"/>
        </c:manualLayout>
      </c:layout>
      <c:overlay val="0"/>
    </c:title>
    <c:autoTitleDeleted val="0"/>
    <c:view3D>
      <c:rotX val="30"/>
      <c:rotY val="2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665354330708661"/>
          <c:y val="5.8089695309825405E-2"/>
          <c:w val="0.74800111791581603"/>
          <c:h val="0.9026946631671041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Maine Federal Drug Prosecutions</c:v>
                </c:pt>
              </c:strCache>
            </c:strRef>
          </c:tx>
          <c:explosion val="8"/>
          <c:cat>
            <c:strRef>
              <c:f>Sheet1!$A$2:$A$7</c:f>
              <c:strCache>
                <c:ptCount val="6"/>
                <c:pt idx="0">
                  <c:v>Powder Cocaine</c:v>
                </c:pt>
                <c:pt idx="1">
                  <c:v>Crack Cocaine</c:v>
                </c:pt>
                <c:pt idx="2">
                  <c:v>Heroin</c:v>
                </c:pt>
                <c:pt idx="3">
                  <c:v>Meth</c:v>
                </c:pt>
                <c:pt idx="4">
                  <c:v>Marijuana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41.3</c:v>
                </c:pt>
                <c:pt idx="1">
                  <c:v>11.3</c:v>
                </c:pt>
                <c:pt idx="2">
                  <c:v>2.5</c:v>
                </c:pt>
                <c:pt idx="3">
                  <c:v>2.5</c:v>
                </c:pt>
                <c:pt idx="4">
                  <c:v>25</c:v>
                </c:pt>
                <c:pt idx="5">
                  <c:v>17.5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200" dirty="0">
                <a:latin typeface="Century Schoolbook" pitchFamily="18" charset="0"/>
              </a:rPr>
              <a:t>National </a:t>
            </a:r>
            <a:r>
              <a:rPr lang="en-US" sz="2200" dirty="0" smtClean="0">
                <a:latin typeface="Century Schoolbook" pitchFamily="18" charset="0"/>
              </a:rPr>
              <a:t>Federal</a:t>
            </a:r>
            <a:r>
              <a:rPr lang="en-US" sz="2200" baseline="0" dirty="0" smtClean="0">
                <a:latin typeface="Century Schoolbook" pitchFamily="18" charset="0"/>
              </a:rPr>
              <a:t> </a:t>
            </a:r>
            <a:r>
              <a:rPr lang="en-US" sz="2200" dirty="0" smtClean="0">
                <a:latin typeface="Century Schoolbook" pitchFamily="18" charset="0"/>
              </a:rPr>
              <a:t>Drug</a:t>
            </a:r>
            <a:br>
              <a:rPr lang="en-US" sz="2200" dirty="0" smtClean="0">
                <a:latin typeface="Century Schoolbook" pitchFamily="18" charset="0"/>
              </a:rPr>
            </a:br>
            <a:r>
              <a:rPr lang="en-US" sz="2200" dirty="0" smtClean="0">
                <a:latin typeface="Century Schoolbook" pitchFamily="18" charset="0"/>
              </a:rPr>
              <a:t>Prosecutions</a:t>
            </a:r>
            <a:endParaRPr lang="en-US" sz="2200" dirty="0">
              <a:latin typeface="Century Schoolbook" pitchFamily="18" charset="0"/>
            </a:endParaRPr>
          </a:p>
        </c:rich>
      </c:tx>
      <c:layout>
        <c:manualLayout>
          <c:xMode val="edge"/>
          <c:yMode val="edge"/>
          <c:x val="7.2874970174182777E-2"/>
          <c:y val="7.1428571428571425E-2"/>
        </c:manualLayout>
      </c:layout>
      <c:overlay val="0"/>
    </c:title>
    <c:autoTitleDeleted val="0"/>
    <c:view3D>
      <c:rotX val="30"/>
      <c:rotY val="2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139107611548554E-3"/>
          <c:y val="0.17142857142857143"/>
          <c:w val="0.5111756144118349"/>
          <c:h val="0.6833333333333333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National Federal Drug Prosecutions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</c:dPt>
          <c:dPt>
            <c:idx val="1"/>
            <c:bubble3D val="0"/>
          </c:dPt>
          <c:dPt>
            <c:idx val="3"/>
            <c:bubble3D val="0"/>
            <c:explosion val="44"/>
          </c:dPt>
          <c:cat>
            <c:strRef>
              <c:f>Sheet1!$A$2:$A$7</c:f>
              <c:strCache>
                <c:ptCount val="6"/>
                <c:pt idx="3">
                  <c:v>Methamphetamine</c:v>
                </c:pt>
                <c:pt idx="5">
                  <c:v>Other Drugs (includes Prescriptions)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82.3</c:v>
                </c:pt>
                <c:pt idx="3">
                  <c:v>17.7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4"/>
        <c:delete val="1"/>
      </c:legendEntry>
      <c:layout>
        <c:manualLayout>
          <c:xMode val="edge"/>
          <c:yMode val="edge"/>
          <c:x val="5.4545454545454543E-2"/>
          <c:y val="0.76960573678290212"/>
          <c:w val="0.89090909090909087"/>
          <c:h val="0.12859617547806523"/>
        </c:manualLayout>
      </c:layout>
      <c:overlay val="1"/>
    </c:legend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4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632850241545889E-2"/>
          <c:y val="5.334135316418781E-2"/>
          <c:w val="0.93225208262010728"/>
          <c:h val="0.9304549431321085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Maine Federal Drug Prosecutions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ysClr val="window" lastClr="FFFFFF">
                  <a:lumMod val="75000"/>
                </a:sysClr>
              </a:solidFill>
            </c:spPr>
          </c:dPt>
          <c:dPt>
            <c:idx val="5"/>
            <c:bubble3D val="0"/>
            <c:explosion val="57"/>
          </c:dPt>
          <c:cat>
            <c:strRef>
              <c:f>Sheet1!$A$2:$A$7</c:f>
              <c:strCache>
                <c:ptCount val="6"/>
                <c:pt idx="0">
                  <c:v>Powder Cocaine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66.3</c:v>
                </c:pt>
                <c:pt idx="5">
                  <c:v>17.5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Cooperating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National</c:v>
                </c:pt>
                <c:pt idx="1">
                  <c:v>Maine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24.6</c:v>
                </c:pt>
                <c:pt idx="1">
                  <c:v>57.5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79886976"/>
        <c:axId val="89338240"/>
        <c:axId val="0"/>
      </c:bar3DChart>
      <c:catAx>
        <c:axId val="79886976"/>
        <c:scaling>
          <c:orientation val="minMax"/>
        </c:scaling>
        <c:delete val="0"/>
        <c:axPos val="b"/>
        <c:majorTickMark val="none"/>
        <c:minorTickMark val="none"/>
        <c:tickLblPos val="nextTo"/>
        <c:crossAx val="89338240"/>
        <c:crosses val="autoZero"/>
        <c:auto val="1"/>
        <c:lblAlgn val="ctr"/>
        <c:lblOffset val="100"/>
        <c:noMultiLvlLbl val="0"/>
      </c:catAx>
      <c:valAx>
        <c:axId val="89338240"/>
        <c:scaling>
          <c:orientation val="minMax"/>
          <c:max val="100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79886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302502680122735E-2"/>
          <c:y val="9.8873847184367605E-2"/>
          <c:w val="0.87687590107574587"/>
          <c:h val="0.760162052066069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Cooperating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cat>
            <c:strRef>
              <c:f>Sheet1!$A$2:$A$3</c:f>
              <c:strCache>
                <c:ptCount val="2"/>
                <c:pt idx="0">
                  <c:v>Portland</c:v>
                </c:pt>
                <c:pt idx="1">
                  <c:v>Bangor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cylinder"/>
        <c:axId val="89441408"/>
        <c:axId val="89442944"/>
        <c:axId val="0"/>
      </c:bar3DChart>
      <c:catAx>
        <c:axId val="89441408"/>
        <c:scaling>
          <c:orientation val="minMax"/>
        </c:scaling>
        <c:delete val="0"/>
        <c:axPos val="b"/>
        <c:majorTickMark val="none"/>
        <c:minorTickMark val="none"/>
        <c:tickLblPos val="nextTo"/>
        <c:crossAx val="89442944"/>
        <c:crosses val="autoZero"/>
        <c:auto val="1"/>
        <c:lblAlgn val="ctr"/>
        <c:lblOffset val="100"/>
        <c:noMultiLvlLbl val="0"/>
      </c:catAx>
      <c:valAx>
        <c:axId val="89442944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89441408"/>
        <c:crosses val="autoZero"/>
        <c:crossBetween val="between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486506800286327"/>
          <c:y val="0.24285714285714285"/>
          <c:w val="0.7369331901694105"/>
          <c:h val="0.5190476190476190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effectLst>
              <a:outerShdw blurRad="50800" dist="38100" dir="2700000" sx="118000" sy="118000" algn="tl" rotWithShape="0">
                <a:prstClr val="black">
                  <a:alpha val="79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F79646"/>
              </a:solidFill>
              <a:effectLst>
                <a:outerShdw blurRad="50800" dist="38100" dir="2700000" sx="118000" sy="118000" algn="tl" rotWithShape="0">
                  <a:prstClr val="black">
                    <a:alpha val="79000"/>
                  </a:prstClr>
                </a:outerShdw>
              </a:effectLst>
            </c:spPr>
          </c:dPt>
          <c:cat>
            <c:strRef>
              <c:f>Sheet1!$A$2:$A$3</c:f>
              <c:strCache>
                <c:ptCount val="2"/>
                <c:pt idx="0">
                  <c:v>FY 2010</c:v>
                </c:pt>
                <c:pt idx="1">
                  <c:v>FY 2011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20.6</c:v>
                </c:pt>
                <c:pt idx="1">
                  <c:v>38.200000000000003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79323520"/>
        <c:axId val="79321728"/>
        <c:axId val="0"/>
      </c:bar3DChart>
      <c:valAx>
        <c:axId val="79321728"/>
        <c:scaling>
          <c:orientation val="minMax"/>
          <c:max val="1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79323520"/>
        <c:crosses val="autoZero"/>
        <c:crossBetween val="between"/>
        <c:majorUnit val="10"/>
      </c:valAx>
      <c:catAx>
        <c:axId val="7932352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79321728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"/>
          <c:y val="0.76960573678290212"/>
          <c:w val="0"/>
          <c:h val="1.5812520777278776E-2"/>
        </c:manualLayout>
      </c:layout>
      <c:overlay val="1"/>
      <c:spPr>
        <a:ln>
          <a:solidFill>
            <a:srgbClr val="4F81BD"/>
          </a:solidFill>
        </a:ln>
      </c:spPr>
    </c:legend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B950B-E68B-461A-8566-59C56860F50A}" type="datetimeFigureOut">
              <a:rPr lang="en-US" smtClean="0"/>
              <a:t>1/9/2012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3AF15-AF79-4B47-A6DE-F6500A69C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29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3AF15-AF79-4B47-A6DE-F6500A69C0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6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3AF15-AF79-4B47-A6DE-F6500A69C0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6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80561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3351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2178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5862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430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60668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1889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2873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4811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8324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4218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3214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762000"/>
            <a:ext cx="7620000" cy="5334000"/>
          </a:xfrm>
          <a:prstGeom prst="rect">
            <a:avLst/>
          </a:prstGeom>
          <a:solidFill>
            <a:schemeClr val="bg1">
              <a:lumMod val="95000"/>
            </a:schemeClr>
          </a:solidFill>
          <a:ln cap="rnd" cmpd="thickThin">
            <a:solidFill>
              <a:schemeClr val="bg1">
                <a:lumMod val="6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92" y="4876800"/>
            <a:ext cx="990600" cy="99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3328" y="4837338"/>
            <a:ext cx="6858000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entury Schoolbook" pitchFamily="18" charset="0"/>
              </a:rPr>
              <a:t>Chief Judge John A. Woodcock, Jr.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Schoolbook" pitchFamily="18" charset="0"/>
              </a:rPr>
              <a:t>United States District Court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Schoolbook" pitchFamily="18" charset="0"/>
              </a:rPr>
              <a:t>District of Maine</a:t>
            </a: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381000" y="762000"/>
            <a:ext cx="8382000" cy="1752600"/>
          </a:xfrm>
          <a:prstGeom prst="rect">
            <a:avLst/>
          </a:prstGeom>
          <a:ln w="6350" cap="rnd">
            <a:noFill/>
          </a:ln>
        </p:spPr>
        <p:txBody>
          <a:bodyPr vert="horz" rtlCol="0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20000"/>
              </a:lnSpc>
            </a:pP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Century Schoolbook" pitchFamily="18" charset="0"/>
              </a:rPr>
              <a:t>Prescription Drug Abuse in Maine:</a:t>
            </a:r>
          </a:p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Century Schoolbook" pitchFamily="18" charset="0"/>
              </a:rPr>
              <a:t>The Federal Judicial Perspective</a:t>
            </a:r>
            <a:endParaRPr lang="en-US" sz="2800" dirty="0">
              <a:solidFill>
                <a:schemeClr val="bg1">
                  <a:lumMod val="50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53" y="2530364"/>
            <a:ext cx="2962093" cy="196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596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  <a:ln cap="rnd" cmpd="thickThin">
            <a:solidFill>
              <a:schemeClr val="bg1">
                <a:lumMod val="6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57200" y="3048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itchFamily="18" charset="0"/>
              </a:rPr>
              <a:t>Federal Sentencing in Maine</a:t>
            </a:r>
            <a:endParaRPr lang="en-US" dirty="0">
              <a:ln w="18415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entury Schoolbook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333381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Schoolbook" pitchFamily="18" charset="0"/>
              </a:rPr>
              <a:t>Southern Maine v. Northern Maine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7937"/>
            <a:ext cx="3581400" cy="46303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39768" y="2278082"/>
            <a:ext cx="441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bg1">
                  <a:lumMod val="75000"/>
                </a:schemeClr>
              </a:buClr>
            </a:pPr>
            <a:r>
              <a:rPr lang="en-US" sz="2400" dirty="0" smtClean="0">
                <a:latin typeface="Century Schoolbook" pitchFamily="18" charset="0"/>
              </a:rPr>
              <a:t>Drug trafficking prosecutions for prescription drugs ONLY:</a:t>
            </a:r>
          </a:p>
          <a:p>
            <a:pPr marL="342900" indent="-342900">
              <a:spcAft>
                <a:spcPts val="1200"/>
              </a:spcAft>
              <a:buClr>
                <a:schemeClr val="accent3"/>
              </a:buClr>
              <a:buSzPct val="100000"/>
              <a:buFont typeface="Century Schoolbook" pitchFamily="18" charset="0"/>
              <a:buChar char="•"/>
            </a:pPr>
            <a:r>
              <a:rPr lang="en-US" sz="2400" dirty="0" smtClean="0">
                <a:latin typeface="Century Schoolbook" pitchFamily="18" charset="0"/>
              </a:rPr>
              <a:t>Aroostook</a:t>
            </a:r>
          </a:p>
          <a:p>
            <a:pPr marL="342900" indent="-342900">
              <a:spcAft>
                <a:spcPts val="1200"/>
              </a:spcAft>
              <a:buClr>
                <a:schemeClr val="accent3"/>
              </a:buClr>
              <a:buSzPct val="100000"/>
              <a:buFont typeface="Century Schoolbook" pitchFamily="18" charset="0"/>
              <a:buChar char="•"/>
            </a:pPr>
            <a:r>
              <a:rPr lang="en-US" sz="2400" dirty="0" smtClean="0">
                <a:latin typeface="Century Schoolbook" pitchFamily="18" charset="0"/>
              </a:rPr>
              <a:t>Hancock</a:t>
            </a:r>
          </a:p>
          <a:p>
            <a:pPr marL="342900" indent="-342900">
              <a:spcAft>
                <a:spcPts val="1200"/>
              </a:spcAft>
              <a:buClr>
                <a:schemeClr val="accent3"/>
              </a:buClr>
              <a:buSzPct val="100000"/>
              <a:buFont typeface="Century Schoolbook" pitchFamily="18" charset="0"/>
              <a:buChar char="•"/>
            </a:pPr>
            <a:r>
              <a:rPr lang="en-US" sz="2400" dirty="0" smtClean="0">
                <a:latin typeface="Century Schoolbook" pitchFamily="18" charset="0"/>
              </a:rPr>
              <a:t>Kennebec</a:t>
            </a:r>
          </a:p>
          <a:p>
            <a:pPr marL="342900" indent="-342900">
              <a:spcAft>
                <a:spcPts val="1200"/>
              </a:spcAft>
              <a:buClr>
                <a:schemeClr val="accent3"/>
              </a:buClr>
              <a:buSzPct val="100000"/>
              <a:buFont typeface="Century Schoolbook" pitchFamily="18" charset="0"/>
              <a:buChar char="•"/>
            </a:pPr>
            <a:r>
              <a:rPr lang="en-US" sz="2400" dirty="0" smtClean="0">
                <a:latin typeface="Century Schoolbook" pitchFamily="18" charset="0"/>
              </a:rPr>
              <a:t>Piscataquis</a:t>
            </a:r>
          </a:p>
          <a:p>
            <a:pPr marL="342900" indent="-342900">
              <a:spcAft>
                <a:spcPts val="1200"/>
              </a:spcAft>
              <a:buClr>
                <a:schemeClr val="accent3"/>
              </a:buClr>
              <a:buSzPct val="100000"/>
              <a:buFont typeface="Century Schoolbook" pitchFamily="18" charset="0"/>
              <a:buChar char="•"/>
            </a:pPr>
            <a:r>
              <a:rPr lang="en-US" sz="2400" dirty="0" smtClean="0">
                <a:latin typeface="Century Schoolbook" pitchFamily="18" charset="0"/>
              </a:rPr>
              <a:t>Washington</a:t>
            </a:r>
            <a:endParaRPr lang="en-US" sz="2400" dirty="0"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43519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87160" y="217233"/>
            <a:ext cx="8686800" cy="6400800"/>
          </a:xfrm>
          <a:prstGeom prst="rect">
            <a:avLst/>
          </a:prstGeom>
          <a:solidFill>
            <a:schemeClr val="bg1"/>
          </a:solidFill>
          <a:ln cap="rnd" cmpd="thickThin">
            <a:solidFill>
              <a:schemeClr val="bg1">
                <a:lumMod val="6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57200" y="3048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itchFamily="18" charset="0"/>
              </a:rPr>
              <a:t>Federal Sentencing in Maine</a:t>
            </a:r>
            <a:endParaRPr lang="en-US" dirty="0">
              <a:ln w="18415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entury Schoolbook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13620" y="1333381"/>
            <a:ext cx="8686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Schoolbook" pitchFamily="18" charset="0"/>
              </a:rPr>
              <a:t>Crack </a:t>
            </a:r>
            <a:r>
              <a:rPr lang="en-US" sz="2800" dirty="0" smtClean="0">
                <a:latin typeface="Century Schoolbook" pitchFamily="18" charset="0"/>
              </a:rPr>
              <a:t>Cocaine Prosecutions</a:t>
            </a:r>
          </a:p>
          <a:p>
            <a:pPr algn="ctr"/>
            <a:r>
              <a:rPr lang="en-US" sz="2400" dirty="0" smtClean="0">
                <a:latin typeface="Century Schoolbook" pitchFamily="18" charset="0"/>
              </a:rPr>
              <a:t>August 2009 – September 2011</a:t>
            </a:r>
            <a:endParaRPr lang="en-US" sz="2400" dirty="0"/>
          </a:p>
        </p:txBody>
      </p:sp>
      <p:grpSp>
        <p:nvGrpSpPr>
          <p:cNvPr id="108" name="Group 107"/>
          <p:cNvGrpSpPr/>
          <p:nvPr/>
        </p:nvGrpSpPr>
        <p:grpSpPr>
          <a:xfrm>
            <a:off x="990600" y="2997875"/>
            <a:ext cx="7282452" cy="983550"/>
            <a:chOff x="990600" y="2997875"/>
            <a:chExt cx="7282452" cy="983550"/>
          </a:xfrm>
        </p:grpSpPr>
        <p:sp>
          <p:nvSpPr>
            <p:cNvPr id="10" name="TextBox 9"/>
            <p:cNvSpPr txBox="1"/>
            <p:nvPr/>
          </p:nvSpPr>
          <p:spPr>
            <a:xfrm>
              <a:off x="990600" y="2997875"/>
              <a:ext cx="6248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800"/>
                </a:spcAft>
                <a:buClr>
                  <a:schemeClr val="accent1"/>
                </a:buClr>
              </a:pPr>
              <a:r>
                <a:rPr lang="en-US" sz="2800" dirty="0" smtClean="0">
                  <a:solidFill>
                    <a:schemeClr val="accent1"/>
                  </a:solidFill>
                  <a:latin typeface="Century Schoolbook" pitchFamily="18" charset="0"/>
                </a:rPr>
                <a:t>Southern Maine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2962" y="3582521"/>
              <a:ext cx="135020" cy="3482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7982" y="3586767"/>
              <a:ext cx="135020" cy="34821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002" y="3581410"/>
              <a:ext cx="135020" cy="34821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518" y="3582521"/>
              <a:ext cx="135020" cy="34821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0538" y="3586767"/>
              <a:ext cx="135020" cy="34821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5558" y="3582520"/>
              <a:ext cx="135020" cy="34821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3198" y="3586766"/>
              <a:ext cx="135020" cy="34821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558" y="3581409"/>
              <a:ext cx="135020" cy="34821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078" y="3582520"/>
              <a:ext cx="135020" cy="34821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1098" y="3586766"/>
              <a:ext cx="135020" cy="34821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6118" y="3581408"/>
              <a:ext cx="135020" cy="34821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1138" y="3581407"/>
              <a:ext cx="135020" cy="34821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6158" y="3586767"/>
              <a:ext cx="135020" cy="34821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1178" y="3581406"/>
              <a:ext cx="135020" cy="34821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6198" y="3581405"/>
              <a:ext cx="135020" cy="348211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218" y="3586767"/>
              <a:ext cx="135020" cy="348211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6238" y="3581404"/>
              <a:ext cx="135020" cy="348211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1258" y="3581403"/>
              <a:ext cx="135020" cy="348211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6278" y="3586767"/>
              <a:ext cx="135020" cy="348211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1298" y="3582521"/>
              <a:ext cx="135020" cy="348211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318" y="3581402"/>
              <a:ext cx="135020" cy="348211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1338" y="3586767"/>
              <a:ext cx="135020" cy="348211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3586767"/>
              <a:ext cx="135020" cy="348211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4360" y="3581410"/>
              <a:ext cx="135020" cy="348211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3880" y="3582521"/>
              <a:ext cx="135020" cy="348211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8900" y="3586767"/>
              <a:ext cx="135020" cy="348211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920" y="3582520"/>
              <a:ext cx="135020" cy="348211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8318" y="3586766"/>
              <a:ext cx="135020" cy="348211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9758" y="3581409"/>
              <a:ext cx="135020" cy="348211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9278" y="3582520"/>
              <a:ext cx="135020" cy="348211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4298" y="3586766"/>
              <a:ext cx="135020" cy="348211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9318" y="3581408"/>
              <a:ext cx="135020" cy="348211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338" y="3581407"/>
              <a:ext cx="135020" cy="348211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9358" y="3586767"/>
              <a:ext cx="135020" cy="348211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4378" y="3581406"/>
              <a:ext cx="135020" cy="348211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398" y="3581405"/>
              <a:ext cx="135020" cy="348211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418" y="3586767"/>
              <a:ext cx="135020" cy="348211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9438" y="3581404"/>
              <a:ext cx="135020" cy="348211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4458" y="3581403"/>
              <a:ext cx="135020" cy="348211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78" y="3586767"/>
              <a:ext cx="135020" cy="348211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4498" y="3582521"/>
              <a:ext cx="135020" cy="348211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9518" y="3581402"/>
              <a:ext cx="135020" cy="348211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4538" y="3581401"/>
              <a:ext cx="135020" cy="348211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978" y="3582521"/>
              <a:ext cx="135020" cy="348211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208" y="3581400"/>
              <a:ext cx="135020" cy="348211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228" y="3586767"/>
              <a:ext cx="135020" cy="348211"/>
            </a:xfrm>
            <a:prstGeom prst="rect">
              <a:avLst/>
            </a:prstGeom>
          </p:spPr>
        </p:pic>
        <p:sp>
          <p:nvSpPr>
            <p:cNvPr id="105" name="TextBox 104"/>
            <p:cNvSpPr txBox="1"/>
            <p:nvPr/>
          </p:nvSpPr>
          <p:spPr>
            <a:xfrm>
              <a:off x="7346200" y="3519760"/>
              <a:ext cx="92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entury Schoolbook" pitchFamily="18" charset="0"/>
                </a:rPr>
                <a:t>= 46</a:t>
              </a:r>
              <a:endParaRPr lang="en-US" sz="2400" dirty="0">
                <a:latin typeface="Century Schoolbook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3520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87160" y="217233"/>
            <a:ext cx="8686800" cy="6400800"/>
          </a:xfrm>
          <a:prstGeom prst="rect">
            <a:avLst/>
          </a:prstGeom>
          <a:solidFill>
            <a:schemeClr val="bg1"/>
          </a:solidFill>
          <a:ln cap="rnd" cmpd="thickThin">
            <a:solidFill>
              <a:schemeClr val="bg1">
                <a:lumMod val="6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57200" y="3048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itchFamily="18" charset="0"/>
              </a:rPr>
              <a:t>Federal Sentencing in Maine</a:t>
            </a:r>
            <a:endParaRPr lang="en-US" dirty="0">
              <a:ln w="18415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entury Schoolbook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13620" y="1333381"/>
            <a:ext cx="8686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Schoolbook" pitchFamily="18" charset="0"/>
              </a:rPr>
              <a:t>Crack </a:t>
            </a:r>
            <a:r>
              <a:rPr lang="en-US" sz="2800" dirty="0" smtClean="0">
                <a:latin typeface="Century Schoolbook" pitchFamily="18" charset="0"/>
              </a:rPr>
              <a:t>Cocaine Prosecutions</a:t>
            </a:r>
          </a:p>
          <a:p>
            <a:pPr algn="ctr"/>
            <a:r>
              <a:rPr lang="en-US" sz="2400" dirty="0" smtClean="0">
                <a:latin typeface="Century Schoolbook" pitchFamily="18" charset="0"/>
              </a:rPr>
              <a:t>August 2009 – September 2011</a:t>
            </a:r>
            <a:endParaRPr lang="en-US" sz="2400" dirty="0"/>
          </a:p>
        </p:txBody>
      </p:sp>
      <p:grpSp>
        <p:nvGrpSpPr>
          <p:cNvPr id="108" name="Group 107"/>
          <p:cNvGrpSpPr/>
          <p:nvPr/>
        </p:nvGrpSpPr>
        <p:grpSpPr>
          <a:xfrm>
            <a:off x="990600" y="2997875"/>
            <a:ext cx="7282452" cy="2525035"/>
            <a:chOff x="990600" y="2997875"/>
            <a:chExt cx="7282452" cy="2525035"/>
          </a:xfrm>
        </p:grpSpPr>
        <p:sp>
          <p:nvSpPr>
            <p:cNvPr id="10" name="TextBox 9"/>
            <p:cNvSpPr txBox="1"/>
            <p:nvPr/>
          </p:nvSpPr>
          <p:spPr>
            <a:xfrm>
              <a:off x="990600" y="2997875"/>
              <a:ext cx="6248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800"/>
                </a:spcAft>
                <a:buClr>
                  <a:schemeClr val="accent1"/>
                </a:buClr>
              </a:pPr>
              <a:r>
                <a:rPr lang="en-US" sz="2800" dirty="0" smtClean="0">
                  <a:solidFill>
                    <a:schemeClr val="accent1"/>
                  </a:solidFill>
                  <a:latin typeface="Century Schoolbook" pitchFamily="18" charset="0"/>
                </a:rPr>
                <a:t>Southern Maine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2962" y="3582521"/>
              <a:ext cx="135020" cy="34821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7982" y="3586767"/>
              <a:ext cx="135020" cy="34821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002" y="3581410"/>
              <a:ext cx="135020" cy="34821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5518" y="3582521"/>
              <a:ext cx="135020" cy="34821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0538" y="3586767"/>
              <a:ext cx="135020" cy="34821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5558" y="3582520"/>
              <a:ext cx="135020" cy="34821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3198" y="3586766"/>
              <a:ext cx="135020" cy="34821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558" y="3581409"/>
              <a:ext cx="135020" cy="34821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078" y="3582520"/>
              <a:ext cx="135020" cy="34821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1098" y="3586766"/>
              <a:ext cx="135020" cy="34821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6118" y="3581408"/>
              <a:ext cx="135020" cy="348211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1138" y="3581407"/>
              <a:ext cx="135020" cy="348211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6158" y="3586767"/>
              <a:ext cx="135020" cy="348211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1178" y="3581406"/>
              <a:ext cx="135020" cy="348211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6198" y="3581405"/>
              <a:ext cx="135020" cy="348211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1218" y="3586767"/>
              <a:ext cx="135020" cy="348211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6238" y="3581404"/>
              <a:ext cx="135020" cy="348211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1258" y="3581403"/>
              <a:ext cx="135020" cy="348211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6278" y="3586767"/>
              <a:ext cx="135020" cy="348211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1298" y="3582521"/>
              <a:ext cx="135020" cy="348211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318" y="3581402"/>
              <a:ext cx="135020" cy="348211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1338" y="3586767"/>
              <a:ext cx="135020" cy="348211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0" y="3586767"/>
              <a:ext cx="135020" cy="348211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4360" y="3581410"/>
              <a:ext cx="135020" cy="348211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3880" y="3582521"/>
              <a:ext cx="135020" cy="348211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8900" y="3586767"/>
              <a:ext cx="135020" cy="348211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920" y="3582520"/>
              <a:ext cx="135020" cy="348211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8318" y="3586766"/>
              <a:ext cx="135020" cy="348211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9758" y="3581409"/>
              <a:ext cx="135020" cy="348211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9278" y="3582520"/>
              <a:ext cx="135020" cy="348211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4298" y="3586766"/>
              <a:ext cx="135020" cy="348211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9318" y="3581408"/>
              <a:ext cx="135020" cy="348211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338" y="3581407"/>
              <a:ext cx="135020" cy="348211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9358" y="3586767"/>
              <a:ext cx="135020" cy="348211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4378" y="3581406"/>
              <a:ext cx="135020" cy="348211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9398" y="3581405"/>
              <a:ext cx="135020" cy="348211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418" y="3586767"/>
              <a:ext cx="135020" cy="348211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9438" y="3581404"/>
              <a:ext cx="135020" cy="348211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4458" y="3581403"/>
              <a:ext cx="135020" cy="348211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78" y="3586767"/>
              <a:ext cx="135020" cy="348211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4498" y="3582521"/>
              <a:ext cx="135020" cy="348211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9518" y="3581402"/>
              <a:ext cx="135020" cy="348211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4538" y="3581401"/>
              <a:ext cx="135020" cy="348211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978" y="3582521"/>
              <a:ext cx="135020" cy="348211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208" y="3581400"/>
              <a:ext cx="135020" cy="348211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228" y="3586767"/>
              <a:ext cx="135020" cy="348211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2780" y="5115304"/>
              <a:ext cx="135020" cy="348211"/>
            </a:xfrm>
            <a:prstGeom prst="rect">
              <a:avLst/>
            </a:prstGeom>
          </p:spPr>
        </p:pic>
        <p:sp>
          <p:nvSpPr>
            <p:cNvPr id="104" name="TextBox 103"/>
            <p:cNvSpPr txBox="1"/>
            <p:nvPr/>
          </p:nvSpPr>
          <p:spPr>
            <a:xfrm>
              <a:off x="1448448" y="5061245"/>
              <a:ext cx="7122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entury Schoolbook" pitchFamily="18" charset="0"/>
                </a:rPr>
                <a:t>= 1</a:t>
              </a:r>
              <a:endParaRPr lang="en-US" sz="2400" dirty="0">
                <a:latin typeface="Century Schoolbook" pitchFamily="18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346200" y="3519760"/>
              <a:ext cx="926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entury Schoolbook" pitchFamily="18" charset="0"/>
                </a:rPr>
                <a:t>= 46</a:t>
              </a:r>
              <a:endParaRPr lang="en-US" sz="2400" dirty="0">
                <a:latin typeface="Century Schoolbook" pitchFamily="18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990600" y="4505980"/>
              <a:ext cx="6248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800"/>
                </a:spcAft>
                <a:buClr>
                  <a:schemeClr val="accent1"/>
                </a:buClr>
              </a:pPr>
              <a:r>
                <a:rPr lang="en-US" sz="2800" dirty="0" smtClean="0">
                  <a:solidFill>
                    <a:schemeClr val="accent3"/>
                  </a:solidFill>
                  <a:latin typeface="Century Schoolbook" pitchFamily="18" charset="0"/>
                </a:rPr>
                <a:t>Northern Maine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962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  <a:ln cap="rnd" cmpd="thickThin">
            <a:solidFill>
              <a:schemeClr val="bg1">
                <a:lumMod val="6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  <a:latin typeface="Century Schoolbook" pitchFamily="18" charset="0"/>
            </a:endParaRPr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861477"/>
              </p:ext>
            </p:extLst>
          </p:nvPr>
        </p:nvGraphicFramePr>
        <p:xfrm>
          <a:off x="609600" y="1810434"/>
          <a:ext cx="8382000" cy="4818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2"/>
          <p:cNvSpPr txBox="1">
            <a:spLocks/>
          </p:cNvSpPr>
          <p:nvPr/>
        </p:nvSpPr>
        <p:spPr>
          <a:xfrm>
            <a:off x="457200" y="3048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itchFamily="18" charset="0"/>
              </a:rPr>
              <a:t>Federal Sentencing in Maine</a:t>
            </a:r>
            <a:endParaRPr lang="en-US" dirty="0">
              <a:ln w="18415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entury Schoolbook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33338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Schoolbook" pitchFamily="18" charset="0"/>
              </a:rPr>
              <a:t>Violations of Supervised Release</a:t>
            </a:r>
            <a:br>
              <a:rPr lang="en-US" sz="2800" dirty="0" smtClean="0">
                <a:latin typeface="Century Schoolbook" pitchFamily="18" charset="0"/>
              </a:rPr>
            </a:br>
            <a:r>
              <a:rPr lang="en-US" sz="2800" dirty="0" smtClean="0">
                <a:latin typeface="Century Schoolbook" pitchFamily="18" charset="0"/>
              </a:rPr>
              <a:t>for Prescription Drug Abuse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4643735"/>
            <a:ext cx="1112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20.6%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6496" y="3429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+mj-lt"/>
              </a:rPr>
              <a:t>38.2%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0895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  <a:ln cap="rnd" cmpd="thickThin">
            <a:solidFill>
              <a:schemeClr val="bg1">
                <a:lumMod val="6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itchFamily="18" charset="0"/>
              </a:rPr>
              <a:t>Why &amp; How?</a:t>
            </a:r>
            <a:endParaRPr lang="en-US" dirty="0">
              <a:ln w="18415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3455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  <a:ln cap="rnd" cmpd="thickThin">
            <a:solidFill>
              <a:schemeClr val="bg1">
                <a:lumMod val="6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itchFamily="18" charset="0"/>
              </a:rPr>
              <a:t>Why &amp; How?</a:t>
            </a:r>
            <a:endParaRPr lang="en-US" dirty="0">
              <a:ln w="18415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entury Schoolbook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4" r="13853"/>
          <a:stretch/>
        </p:blipFill>
        <p:spPr>
          <a:xfrm>
            <a:off x="3466892" y="4572000"/>
            <a:ext cx="1562308" cy="167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554726"/>
            <a:ext cx="822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entury Schoolbook" pitchFamily="18" charset="0"/>
              </a:rPr>
              <a:t>Age-old human desire to get high…</a:t>
            </a:r>
            <a:endParaRPr lang="en-US" sz="2400" dirty="0">
              <a:latin typeface="Century Schoolbook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8" b="14266"/>
          <a:stretch/>
        </p:blipFill>
        <p:spPr>
          <a:xfrm>
            <a:off x="6498770" y="3809362"/>
            <a:ext cx="2340430" cy="251523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9" b="7436"/>
          <a:stretch/>
        </p:blipFill>
        <p:spPr bwMode="auto">
          <a:xfrm>
            <a:off x="5058197" y="4038600"/>
            <a:ext cx="1799803" cy="215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7810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  <a:ln cap="rnd" cmpd="thickThin">
            <a:solidFill>
              <a:schemeClr val="bg1">
                <a:lumMod val="6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3048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itchFamily="18" charset="0"/>
              </a:rPr>
              <a:t>Why &amp; How?</a:t>
            </a:r>
            <a:endParaRPr lang="en-US" dirty="0">
              <a:ln w="18415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entury Schoolbook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93593" y="3420634"/>
            <a:ext cx="2259807" cy="2838894"/>
            <a:chOff x="2235993" y="1905000"/>
            <a:chExt cx="3250407" cy="390569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5993" y="1905000"/>
              <a:ext cx="2624138" cy="3905694"/>
            </a:xfrm>
            <a:prstGeom prst="rect">
              <a:avLst/>
            </a:prstGeom>
          </p:spPr>
        </p:pic>
        <p:pic>
          <p:nvPicPr>
            <p:cNvPr id="8" name="Picture 2" descr="http://dailymed.nlm.nih.gov/dailymed/image.cfm?id=21984&amp;type=img&amp;name=OXYCONTIN%20CR%2080MG%20LABEL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" t="5235" r="2156" b="13025"/>
            <a:stretch/>
          </p:blipFill>
          <p:spPr bwMode="auto">
            <a:xfrm>
              <a:off x="2884179" y="3456432"/>
              <a:ext cx="2602221" cy="1618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457200" y="209538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entury Schoolbook" pitchFamily="18" charset="0"/>
              </a:rPr>
              <a:t>Efficacy of opioid agonists…</a:t>
            </a:r>
            <a:endParaRPr lang="en-US" sz="2400" dirty="0"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1554726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Age-old human desire to get high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05469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  <a:ln cap="rnd" cmpd="thickThin">
            <a:solidFill>
              <a:schemeClr val="bg1">
                <a:lumMod val="6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3048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itchFamily="18" charset="0"/>
              </a:rPr>
              <a:t>Why &amp; How?</a:t>
            </a:r>
            <a:endParaRPr lang="en-US" dirty="0">
              <a:ln w="18415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entury Schoolbook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62878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entury Schoolbook" pitchFamily="18" charset="0"/>
              </a:rPr>
              <a:t>Legal substance…</a:t>
            </a:r>
            <a:endParaRPr lang="en-US" sz="2400" dirty="0"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485" y="3733800"/>
            <a:ext cx="2462115" cy="271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7200" y="1554726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Age-old human desire to get high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209538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Efficacy of 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opiod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 agonists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86843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  <a:ln cap="rnd" cmpd="thickThin">
            <a:solidFill>
              <a:schemeClr val="bg1">
                <a:lumMod val="6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3048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itchFamily="18" charset="0"/>
              </a:rPr>
              <a:t>Why &amp; How?</a:t>
            </a:r>
            <a:endParaRPr lang="en-US" dirty="0">
              <a:ln w="18415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entury Schoolbook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64492" y="4200525"/>
            <a:ext cx="4793708" cy="2200275"/>
            <a:chOff x="2971800" y="3657600"/>
            <a:chExt cx="4793708" cy="220027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65" b="4999"/>
            <a:stretch/>
          </p:blipFill>
          <p:spPr>
            <a:xfrm>
              <a:off x="5791200" y="3733800"/>
              <a:ext cx="1974308" cy="199882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13" r="19701"/>
            <a:stretch/>
          </p:blipFill>
          <p:spPr>
            <a:xfrm>
              <a:off x="2971800" y="3657600"/>
              <a:ext cx="2703697" cy="2200275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457200" y="1554726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Age-old human desire to get high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2004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entury Schoolbook" pitchFamily="18" charset="0"/>
              </a:rPr>
              <a:t>Legitimate source…</a:t>
            </a:r>
            <a:endParaRPr lang="en-US" sz="2400" dirty="0"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262878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Legal substance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" y="209538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Efficacy of 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opiod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 agonists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765582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  <a:ln cap="rnd" cmpd="thickThin">
            <a:solidFill>
              <a:schemeClr val="bg1">
                <a:lumMod val="6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3048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itchFamily="18" charset="0"/>
              </a:rPr>
              <a:t>Why &amp; How?</a:t>
            </a:r>
            <a:endParaRPr lang="en-US" dirty="0">
              <a:ln w="18415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entury Schoolbook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209538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Efficacy of 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opiod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 agonists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1554726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Age-old human desire to get high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2004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Legitimate source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262878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Legal substance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377178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entury Schoolbook" pitchFamily="18" charset="0"/>
              </a:rPr>
              <a:t>Money…</a:t>
            </a:r>
            <a:endParaRPr lang="en-US" sz="2400" dirty="0"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599" y="3612850"/>
            <a:ext cx="3334801" cy="285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8220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  <a:ln cap="rnd" cmpd="thickThin">
            <a:solidFill>
              <a:schemeClr val="bg1">
                <a:lumMod val="6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2514600"/>
            <a:ext cx="6781800" cy="3352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30000"/>
            </a:pPr>
            <a:r>
              <a:rPr lang="en-US" sz="2400" dirty="0" smtClean="0">
                <a:latin typeface="Century Schoolbook" pitchFamily="18" charset="0"/>
              </a:rPr>
              <a:t>Pharmaceutical overdose deaths outnumber motor vehicle deaths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30000"/>
            </a:pPr>
            <a:r>
              <a:rPr lang="en-US" sz="2400" dirty="0" smtClean="0">
                <a:latin typeface="Century Schoolbook" pitchFamily="18" charset="0"/>
              </a:rPr>
              <a:t>23.6% of high school seniors have used someone else’s prescription drugs 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chemeClr val="accent1"/>
              </a:buClr>
              <a:buSzPct val="130000"/>
            </a:pPr>
            <a:r>
              <a:rPr lang="en-US" sz="2400" dirty="0" smtClean="0">
                <a:latin typeface="Century Schoolbook" pitchFamily="18" charset="0"/>
              </a:rPr>
              <a:t>Over 500 babies suffer opiate withdrawal after birth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2800" dirty="0" smtClean="0">
              <a:latin typeface="Century Schoolbook" pitchFamily="18" charset="0"/>
            </a:endParaRPr>
          </a:p>
          <a:p>
            <a:pPr>
              <a:spcAft>
                <a:spcPts val="2400"/>
              </a:spcAft>
            </a:pPr>
            <a:endParaRPr lang="en-US" sz="2800" dirty="0">
              <a:latin typeface="Century Schoolbook" pitchFamily="18" charset="0"/>
            </a:endParaRPr>
          </a:p>
        </p:txBody>
      </p:sp>
      <p:sp>
        <p:nvSpPr>
          <p:cNvPr id="19" name="Title 2"/>
          <p:cNvSpPr txBox="1">
            <a:spLocks/>
          </p:cNvSpPr>
          <p:nvPr/>
        </p:nvSpPr>
        <p:spPr>
          <a:xfrm>
            <a:off x="457200" y="3048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itchFamily="18" charset="0"/>
              </a:rPr>
              <a:t>“A Cure with a Curse”</a:t>
            </a:r>
            <a:endParaRPr lang="en-US" dirty="0">
              <a:ln w="18415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entury Schoolboo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257181"/>
            <a:ext cx="8229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Schoolbook" pitchFamily="18" charset="0"/>
              </a:rPr>
              <a:t>Today in Maine</a:t>
            </a:r>
            <a:endParaRPr lang="en-US" sz="2800" dirty="0">
              <a:latin typeface="Century Schoolbook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740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  <a:ln cap="rnd" cmpd="thickThin">
            <a:solidFill>
              <a:schemeClr val="bg1">
                <a:lumMod val="6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457200" y="3048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itchFamily="18" charset="0"/>
              </a:rPr>
              <a:t>Why &amp; How?</a:t>
            </a:r>
            <a:endParaRPr lang="en-US" dirty="0">
              <a:ln w="18415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entury Schoolbook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209538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Efficacy of 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opiod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 agonists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1554726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Age-old human desire to get high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2004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Legitimate source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" y="262878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Legal substance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30518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entury Schoolbook" pitchFamily="18" charset="0"/>
              </a:rPr>
              <a:t>Out-of-state sources…</a:t>
            </a:r>
            <a:endParaRPr lang="en-US" sz="2400" dirty="0"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5257800" y="3581400"/>
            <a:ext cx="3124201" cy="2743200"/>
            <a:chOff x="6013850" y="4114800"/>
            <a:chExt cx="2529059" cy="229676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34" t="53276" r="2" b="-1"/>
            <a:stretch/>
          </p:blipFill>
          <p:spPr>
            <a:xfrm>
              <a:off x="6766560" y="5410200"/>
              <a:ext cx="1776349" cy="1001361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4114800"/>
              <a:ext cx="1197311" cy="156571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19" t="53276" r="1" b="-1"/>
            <a:stretch/>
          </p:blipFill>
          <p:spPr>
            <a:xfrm>
              <a:off x="7477633" y="5410200"/>
              <a:ext cx="1065276" cy="100136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013850" y="5410200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377178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Money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241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  <a:ln cap="rnd" cmpd="thickThin">
            <a:solidFill>
              <a:schemeClr val="bg1">
                <a:lumMod val="6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itchFamily="18" charset="0"/>
              </a:rPr>
              <a:t>Responses</a:t>
            </a:r>
            <a:endParaRPr lang="en-US" dirty="0">
              <a:ln w="18415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8681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  <a:ln cap="rnd" cmpd="thickThin">
            <a:solidFill>
              <a:schemeClr val="bg1">
                <a:lumMod val="6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itchFamily="18" charset="0"/>
              </a:rPr>
              <a:t>Responses</a:t>
            </a:r>
            <a:endParaRPr lang="en-US" dirty="0">
              <a:ln w="18415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entury Schoolboo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54726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entury Schoolbook" pitchFamily="18" charset="0"/>
              </a:rPr>
              <a:t>Criminalization…</a:t>
            </a:r>
            <a:endParaRPr lang="en-US" sz="2400" dirty="0"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880" y="3124200"/>
            <a:ext cx="416224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208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  <a:ln cap="rnd" cmpd="thickThin">
            <a:solidFill>
              <a:schemeClr val="bg1">
                <a:lumMod val="6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itchFamily="18" charset="0"/>
              </a:rPr>
              <a:t>Responses</a:t>
            </a:r>
            <a:endParaRPr lang="en-US" dirty="0">
              <a:ln w="18415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entury Schoolboo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54726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Criminalization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09538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entury Schoolbook" pitchFamily="18" charset="0"/>
              </a:rPr>
              <a:t>Treatment…</a:t>
            </a:r>
            <a:endParaRPr lang="en-US" sz="2400" dirty="0"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4"/>
          <a:stretch/>
        </p:blipFill>
        <p:spPr>
          <a:xfrm>
            <a:off x="3048000" y="2895600"/>
            <a:ext cx="3048000" cy="342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17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  <a:ln cap="rnd" cmpd="thickThin">
            <a:solidFill>
              <a:schemeClr val="bg1">
                <a:lumMod val="6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itchFamily="18" charset="0"/>
              </a:rPr>
              <a:t>Responses</a:t>
            </a:r>
            <a:endParaRPr lang="en-US" dirty="0">
              <a:ln w="18415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entury Schoolboo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09538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Treatment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62878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entury Schoolbook" pitchFamily="18" charset="0"/>
              </a:rPr>
              <a:t>Drug Court…</a:t>
            </a:r>
            <a:endParaRPr lang="en-US" sz="2400" dirty="0"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554726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Criminalization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3" y="3429001"/>
            <a:ext cx="4233334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829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  <a:ln cap="rnd" cmpd="thickThin">
            <a:solidFill>
              <a:schemeClr val="bg1">
                <a:lumMod val="6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itchFamily="18" charset="0"/>
              </a:rPr>
              <a:t>Solutions</a:t>
            </a:r>
            <a:endParaRPr lang="en-US" dirty="0">
              <a:ln w="18415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228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  <a:ln cap="rnd" cmpd="thickThin">
            <a:solidFill>
              <a:schemeClr val="bg1">
                <a:lumMod val="6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364392"/>
            <a:ext cx="3352800" cy="3862672"/>
          </a:xfrm>
          <a:prstGeom prst="rect">
            <a:avLst/>
          </a:prstGeom>
        </p:spPr>
      </p:pic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itchFamily="18" charset="0"/>
              </a:rPr>
              <a:t>Solutions</a:t>
            </a:r>
            <a:endParaRPr lang="en-US" dirty="0">
              <a:ln w="18415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entury Schoolboo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54726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entury Schoolbook" pitchFamily="18" charset="0"/>
              </a:rPr>
              <a:t>Changes in the formula…</a:t>
            </a:r>
            <a:endParaRPr lang="en-US" sz="2400" dirty="0"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51624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  <a:ln cap="rnd" cmpd="thickThin">
            <a:solidFill>
              <a:schemeClr val="bg1">
                <a:lumMod val="6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itchFamily="18" charset="0"/>
              </a:rPr>
              <a:t>Solutions</a:t>
            </a:r>
            <a:endParaRPr lang="en-US" dirty="0">
              <a:ln w="18415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entury Schoolbook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554726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Changes in the formula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09538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entury Schoolbook" pitchFamily="18" charset="0"/>
              </a:rPr>
              <a:t>Advances in neurobiology…</a:t>
            </a:r>
            <a:endParaRPr lang="en-US" sz="2400" dirty="0"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3181350"/>
            <a:ext cx="28575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35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  <a:ln cap="rnd" cmpd="thickThin">
            <a:solidFill>
              <a:schemeClr val="bg1">
                <a:lumMod val="6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09538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Advances in neurobiology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62878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entury Schoolbook" pitchFamily="18" charset="0"/>
              </a:rPr>
              <a:t>While we wait…</a:t>
            </a:r>
            <a:endParaRPr lang="en-US" sz="2400" dirty="0"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554726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Changes in the formula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3435096"/>
            <a:ext cx="3028950" cy="2705862"/>
          </a:xfrm>
          <a:prstGeom prst="rect">
            <a:avLst/>
          </a:prstGeom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457200" y="3048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itchFamily="18" charset="0"/>
              </a:rPr>
              <a:t>Solutions</a:t>
            </a:r>
            <a:endParaRPr lang="en-US" dirty="0">
              <a:ln w="18415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4899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  <a:ln cap="rnd" cmpd="thickThin">
            <a:solidFill>
              <a:schemeClr val="bg1">
                <a:lumMod val="6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09538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Advances in neurobiology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62878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latin typeface="Century Schoolbook" pitchFamily="18" charset="0"/>
              </a:rPr>
              <a:t>While we wait:</a:t>
            </a:r>
            <a:endParaRPr lang="en-US" sz="2400" dirty="0"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554726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Changes in the formula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3124200"/>
            <a:ext cx="800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entury Schoolbook" pitchFamily="18" charset="0"/>
              </a:rPr>
              <a:t>State and federal cooperation…</a:t>
            </a:r>
            <a:endParaRPr lang="en-US" sz="2400" dirty="0">
              <a:latin typeface="Century Schoolbook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itchFamily="18" charset="0"/>
              </a:rPr>
              <a:t>Solutions</a:t>
            </a:r>
            <a:endParaRPr lang="en-US" dirty="0">
              <a:ln w="18415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entury Schoolbook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029200" y="4171890"/>
            <a:ext cx="3867911" cy="2381309"/>
            <a:chOff x="5181599" y="4436554"/>
            <a:chExt cx="3944113" cy="235272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67"/>
            <a:stretch/>
          </p:blipFill>
          <p:spPr>
            <a:xfrm>
              <a:off x="5353812" y="4643487"/>
              <a:ext cx="3771900" cy="2145792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5257799" y="4523267"/>
              <a:ext cx="2895601" cy="3640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943600" y="4436554"/>
              <a:ext cx="2895601" cy="3640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1599" y="4675666"/>
              <a:ext cx="838201" cy="9631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623558" y="4636008"/>
              <a:ext cx="838201" cy="5508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66982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  <a:ln cap="rnd" cmpd="thickThin">
            <a:solidFill>
              <a:schemeClr val="bg1">
                <a:lumMod val="6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  <a:latin typeface="Century Schoolbook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79664"/>
              </p:ext>
            </p:extLst>
          </p:nvPr>
        </p:nvGraphicFramePr>
        <p:xfrm>
          <a:off x="533400" y="2362200"/>
          <a:ext cx="8077200" cy="273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057400"/>
                <a:gridCol w="1600200"/>
                <a:gridCol w="2057400"/>
              </a:tblGrid>
              <a:tr h="34228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Schoolbook" pitchFamily="18" charset="0"/>
                        </a:rPr>
                        <a:t>Type of </a:t>
                      </a:r>
                      <a:r>
                        <a:rPr lang="en-US" sz="1400" baseline="0" dirty="0" smtClean="0">
                          <a:latin typeface="Century Schoolbook" pitchFamily="18" charset="0"/>
                        </a:rPr>
                        <a:t>Offense</a:t>
                      </a:r>
                      <a:endParaRPr lang="en-US" sz="14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Schoolbook" pitchFamily="18" charset="0"/>
                        </a:rPr>
                        <a:t>Incarceration</a:t>
                      </a:r>
                      <a:endParaRPr lang="en-US" sz="14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Schoolbook" pitchFamily="18" charset="0"/>
                        </a:rPr>
                        <a:t>Maximum Fine</a:t>
                      </a:r>
                      <a:endParaRPr lang="en-US" sz="14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Schoolbook" pitchFamily="18" charset="0"/>
                        </a:rPr>
                        <a:t>Supervised Release</a:t>
                      </a:r>
                      <a:endParaRPr lang="en-US" sz="1400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540644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entury Schoolbook" pitchFamily="18" charset="0"/>
                        </a:rPr>
                        <a:t>First Offense</a:t>
                      </a:r>
                      <a:endParaRPr lang="en-US" sz="1400" b="1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Schoolbook" pitchFamily="18" charset="0"/>
                        </a:rPr>
                        <a:t>Up to 20 years</a:t>
                      </a:r>
                      <a:endParaRPr lang="en-US" sz="14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Schoolbook" pitchFamily="18" charset="0"/>
                        </a:rPr>
                        <a:t>$1,000,000</a:t>
                      </a:r>
                      <a:endParaRPr lang="en-US" sz="14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Schoolbook" pitchFamily="18" charset="0"/>
                        </a:rPr>
                        <a:t>3 years to life</a:t>
                      </a:r>
                      <a:endParaRPr lang="en-US" sz="1400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56265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entury Schoolbook" pitchFamily="18" charset="0"/>
                        </a:rPr>
                        <a:t>Second Offense</a:t>
                      </a:r>
                      <a:endParaRPr lang="en-US" sz="1400" b="1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Schoolbook" pitchFamily="18" charset="0"/>
                        </a:rPr>
                        <a:t>Up to 30 years</a:t>
                      </a:r>
                      <a:endParaRPr lang="en-US" sz="14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Schoolbook" pitchFamily="18" charset="0"/>
                        </a:rPr>
                        <a:t>$2,000,000</a:t>
                      </a:r>
                      <a:endParaRPr lang="en-US" sz="140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Schoolbook" pitchFamily="18" charset="0"/>
                        </a:rPr>
                        <a:t>6 years to life</a:t>
                      </a:r>
                      <a:endParaRPr lang="en-US" sz="1400" dirty="0">
                        <a:latin typeface="Century Schoolbook" pitchFamily="18" charset="0"/>
                      </a:endParaRPr>
                    </a:p>
                  </a:txBody>
                  <a:tcPr/>
                </a:tc>
              </a:tr>
              <a:tr h="534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entury Schoolbook" pitchFamily="18" charset="0"/>
                        </a:rPr>
                        <a:t>Death or Serious Bodily</a:t>
                      </a:r>
                      <a:r>
                        <a:rPr lang="en-US" sz="1400" b="1" baseline="0" dirty="0" smtClean="0">
                          <a:latin typeface="Century Schoolbook" pitchFamily="18" charset="0"/>
                        </a:rPr>
                        <a:t> Injury</a:t>
                      </a:r>
                      <a:endParaRPr lang="en-US" sz="1400" b="1" dirty="0" smtClean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entury Schoolbook" pitchFamily="18" charset="0"/>
                        </a:rPr>
                        <a:t>20 years</a:t>
                      </a:r>
                      <a:r>
                        <a:rPr lang="en-US" sz="1400" baseline="0" dirty="0" smtClean="0">
                          <a:latin typeface="Century Schoolbook" pitchFamily="18" charset="0"/>
                        </a:rPr>
                        <a:t> to life</a:t>
                      </a:r>
                      <a:endParaRPr lang="en-US" sz="1400" dirty="0" smtClean="0">
                        <a:latin typeface="Century Schoolbook" pitchFamily="18" charset="0"/>
                      </a:endParaRPr>
                    </a:p>
                    <a:p>
                      <a:endParaRPr lang="en-US" sz="1400" dirty="0">
                        <a:latin typeface="Century Schoolbook" pitchFamily="18" charset="0"/>
                      </a:endParaRPr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endParaRPr lang="en-US" sz="1400" dirty="0">
                        <a:latin typeface="Century Schoolbook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5958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entury Schoolbook" pitchFamily="18" charset="0"/>
                        </a:rPr>
                        <a:t>Death or Serious</a:t>
                      </a:r>
                      <a:r>
                        <a:rPr lang="en-US" sz="1400" b="1" baseline="0" dirty="0" smtClean="0">
                          <a:latin typeface="Century Schoolbook" pitchFamily="18" charset="0"/>
                        </a:rPr>
                        <a:t> Bodily Injury </a:t>
                      </a:r>
                      <a:r>
                        <a:rPr lang="en-US" sz="1400" b="0" baseline="0" dirty="0" smtClean="0">
                          <a:latin typeface="Century Schoolbook" pitchFamily="18" charset="0"/>
                        </a:rPr>
                        <a:t>(if prior felony drug offense)</a:t>
                      </a:r>
                      <a:endParaRPr lang="en-US" sz="1400" b="0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entury Schoolbook" pitchFamily="18" charset="0"/>
                        </a:rPr>
                        <a:t>Mandatory life sentence</a:t>
                      </a:r>
                      <a:endParaRPr lang="en-US" sz="1400" dirty="0">
                        <a:latin typeface="Century Schoolbook" pitchFamily="18" charset="0"/>
                      </a:endParaRPr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>
          <a:xfrm>
            <a:off x="457200" y="3048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itchFamily="18" charset="0"/>
              </a:rPr>
              <a:t>Federal Criminal Law</a:t>
            </a:r>
            <a:endParaRPr lang="en-US" dirty="0">
              <a:ln w="18415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entury Schoolboo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57181"/>
            <a:ext cx="8229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Schoolbook" pitchFamily="18" charset="0"/>
              </a:rPr>
              <a:t>Federal Sentences</a:t>
            </a:r>
            <a:endParaRPr lang="en-US" sz="2800" dirty="0">
              <a:latin typeface="Century Schoolbook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4310">
            <a:off x="5404104" y="4077174"/>
            <a:ext cx="2414249" cy="218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86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  <a:ln cap="rnd" cmpd="thickThin">
            <a:solidFill>
              <a:schemeClr val="bg1">
                <a:lumMod val="6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09538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Advances in neurobiology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62878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latin typeface="Century Schoolbook" pitchFamily="18" charset="0"/>
              </a:rPr>
              <a:t>While we wait:</a:t>
            </a:r>
            <a:endParaRPr lang="en-US" sz="2400" dirty="0"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554726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Changes in the formula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3604736"/>
            <a:ext cx="800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entury Schoolbook" pitchFamily="18" charset="0"/>
              </a:rPr>
              <a:t>Education…</a:t>
            </a:r>
            <a:endParaRPr lang="en-US" sz="2400" dirty="0">
              <a:latin typeface="Century Schoolbook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457200" y="3048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itchFamily="18" charset="0"/>
              </a:rPr>
              <a:t>Solutions</a:t>
            </a:r>
            <a:endParaRPr lang="en-US" dirty="0">
              <a:ln w="18415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entury Schoolbook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3124200"/>
            <a:ext cx="693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State and federal cooperation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entury Schoolbook" pitchFamily="18" charset="0"/>
            </a:endParaRPr>
          </a:p>
          <a:p>
            <a:pPr algn="ctr"/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5029200" y="4171890"/>
            <a:ext cx="3867911" cy="2381309"/>
            <a:chOff x="5181599" y="4436554"/>
            <a:chExt cx="3944113" cy="235272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67"/>
            <a:stretch/>
          </p:blipFill>
          <p:spPr>
            <a:xfrm>
              <a:off x="5353812" y="4643487"/>
              <a:ext cx="3771900" cy="2145792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5257799" y="4523267"/>
              <a:ext cx="2895601" cy="3640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943600" y="4436554"/>
              <a:ext cx="2895601" cy="3640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81599" y="4675666"/>
              <a:ext cx="838201" cy="9631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623558" y="4636008"/>
              <a:ext cx="838201" cy="5508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99151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  <a:ln cap="rnd" cmpd="thickThin">
            <a:solidFill>
              <a:schemeClr val="bg1">
                <a:lumMod val="6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09538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Advances in neurobiology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62878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latin typeface="Century Schoolbook" pitchFamily="18" charset="0"/>
              </a:rPr>
              <a:t>While we wait:</a:t>
            </a:r>
            <a:endParaRPr lang="en-US" sz="2400" dirty="0"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4061936"/>
            <a:ext cx="800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entury Schoolbook" pitchFamily="18" charset="0"/>
              </a:rPr>
              <a:t>Women and drugs…</a:t>
            </a:r>
            <a:endParaRPr lang="en-US" sz="2400" dirty="0">
              <a:latin typeface="Century Schoolbook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1554726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Changes in the formula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457200" y="3048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itchFamily="18" charset="0"/>
              </a:rPr>
              <a:t>Solutions</a:t>
            </a:r>
            <a:endParaRPr lang="en-US" dirty="0">
              <a:ln w="18415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entury Schoolbook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3124200"/>
            <a:ext cx="693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State and federal cooperation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entury Schoolbook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43000" y="3604736"/>
            <a:ext cx="640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Education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entury Schoolbook" pitchFamily="18" charset="0"/>
            </a:endParaRPr>
          </a:p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5029200" y="4171890"/>
            <a:ext cx="3867911" cy="2381309"/>
            <a:chOff x="5181599" y="4436554"/>
            <a:chExt cx="3944113" cy="235272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67"/>
            <a:stretch/>
          </p:blipFill>
          <p:spPr>
            <a:xfrm>
              <a:off x="5353812" y="4643487"/>
              <a:ext cx="3771900" cy="214579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5257799" y="4523267"/>
              <a:ext cx="2895601" cy="3640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943600" y="4436554"/>
              <a:ext cx="2895601" cy="3640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181599" y="4675666"/>
              <a:ext cx="838201" cy="9631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23558" y="4636008"/>
              <a:ext cx="838201" cy="5508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31494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  <a:ln cap="rnd" cmpd="thickThin">
            <a:solidFill>
              <a:schemeClr val="bg1">
                <a:lumMod val="6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09538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Advances in neurobiology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62878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latin typeface="Century Schoolbook" pitchFamily="18" charset="0"/>
              </a:rPr>
              <a:t>While we wait:</a:t>
            </a:r>
            <a:endParaRPr lang="en-US" sz="2400" dirty="0"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4519136"/>
            <a:ext cx="800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entury Schoolbook" pitchFamily="18" charset="0"/>
              </a:rPr>
              <a:t>Users and dealers…</a:t>
            </a:r>
            <a:endParaRPr lang="en-US" sz="2400" dirty="0">
              <a:latin typeface="Century Schoolbook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554726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Changes in the formula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itchFamily="18" charset="0"/>
              </a:rPr>
              <a:t>Solutions</a:t>
            </a:r>
            <a:endParaRPr lang="en-US" dirty="0">
              <a:ln w="18415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entury Schoolbook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3000" y="3124200"/>
            <a:ext cx="693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State and federal cooperation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entury Schoolbook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143000" y="3604736"/>
            <a:ext cx="640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Education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entury Schoolbook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4061936"/>
            <a:ext cx="640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Women and drugs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entury Schoolbook" pitchFamily="18" charset="0"/>
            </a:endParaRPr>
          </a:p>
          <a:p>
            <a:pPr algn="ctr"/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5029200" y="4171890"/>
            <a:ext cx="3867911" cy="2381309"/>
            <a:chOff x="5181599" y="4436554"/>
            <a:chExt cx="3944113" cy="235272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67"/>
            <a:stretch/>
          </p:blipFill>
          <p:spPr>
            <a:xfrm>
              <a:off x="5353812" y="4643487"/>
              <a:ext cx="3771900" cy="2145792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5257799" y="4523267"/>
              <a:ext cx="2895601" cy="3640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943600" y="4436554"/>
              <a:ext cx="2895601" cy="3640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81599" y="4675666"/>
              <a:ext cx="838201" cy="9631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623558" y="4636008"/>
              <a:ext cx="838201" cy="5508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35733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  <a:ln cap="rnd" cmpd="thickThin">
            <a:solidFill>
              <a:schemeClr val="bg1">
                <a:lumMod val="6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09538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Advances in neurobiology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62878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latin typeface="Century Schoolbook" pitchFamily="18" charset="0"/>
              </a:rPr>
              <a:t>While we wait:</a:t>
            </a:r>
            <a:endParaRPr lang="en-US" sz="2400" dirty="0"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143000" y="4976336"/>
            <a:ext cx="800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entury Schoolbook" pitchFamily="18" charset="0"/>
              </a:rPr>
              <a:t>Other tools…</a:t>
            </a:r>
            <a:endParaRPr lang="en-US" sz="2400" dirty="0">
              <a:latin typeface="Century Schoolbook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43000" y="3124200"/>
            <a:ext cx="769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State and federal cooperation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entury Schoolbook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43000" y="3604736"/>
            <a:ext cx="769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Education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entury Schoolbook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43000" y="4061936"/>
            <a:ext cx="769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Women and drugs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entury Schoolbook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43000" y="4519136"/>
            <a:ext cx="769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Users and dealers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entury Schoolbook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1554726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  <a:latin typeface="Century Schoolbook" pitchFamily="18" charset="0"/>
              </a:rPr>
              <a:t>Changes in the formula</a:t>
            </a:r>
            <a:endParaRPr lang="en-US" sz="2400" dirty="0">
              <a:solidFill>
                <a:schemeClr val="bg1">
                  <a:lumMod val="65000"/>
                </a:schemeClr>
              </a:solidFill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itchFamily="18" charset="0"/>
              </a:rPr>
              <a:t>Solutions</a:t>
            </a:r>
            <a:endParaRPr lang="en-US" dirty="0">
              <a:ln w="18415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entury Schoolbook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029200" y="4171890"/>
            <a:ext cx="3867911" cy="2381309"/>
            <a:chOff x="5181599" y="4436554"/>
            <a:chExt cx="3944113" cy="235272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67"/>
            <a:stretch/>
          </p:blipFill>
          <p:spPr>
            <a:xfrm>
              <a:off x="5353812" y="4643487"/>
              <a:ext cx="3771900" cy="2145792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5257799" y="4523267"/>
              <a:ext cx="2895601" cy="3640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943600" y="4436554"/>
              <a:ext cx="2895601" cy="3640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81599" y="4675666"/>
              <a:ext cx="838201" cy="9631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623558" y="4636008"/>
              <a:ext cx="838201" cy="5508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66599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28600" y="207264"/>
            <a:ext cx="8686800" cy="6400800"/>
          </a:xfrm>
          <a:prstGeom prst="rect">
            <a:avLst/>
          </a:prstGeom>
          <a:solidFill>
            <a:schemeClr val="bg1"/>
          </a:solidFill>
          <a:ln cap="rnd" cmpd="thickThin">
            <a:solidFill>
              <a:schemeClr val="bg1">
                <a:lumMod val="6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bg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itchFamily="18" charset="0"/>
              </a:rPr>
              <a:t>Federal Criminal Law</a:t>
            </a:r>
            <a:endParaRPr lang="en-US" dirty="0">
              <a:ln w="18415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entury Schoolbook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310354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entury Schoolbook" pitchFamily="18" charset="0"/>
              </a:rPr>
              <a:t>Far-reaching impact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1257181"/>
            <a:ext cx="8229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Schoolbook" pitchFamily="18" charset="0"/>
              </a:rPr>
              <a:t>Sentencing in Maine</a:t>
            </a:r>
            <a:endParaRPr lang="en-US" sz="2800" dirty="0">
              <a:latin typeface="Century Schoolbook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2776954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entury Schoolbook" pitchFamily="18" charset="0"/>
              </a:rPr>
              <a:t>Crime </a:t>
            </a:r>
            <a:r>
              <a:rPr lang="en-US" sz="2400" dirty="0">
                <a:latin typeface="Century Schoolbook" pitchFamily="18" charset="0"/>
              </a:rPr>
              <a:t>meets </a:t>
            </a:r>
            <a:r>
              <a:rPr lang="en-US" sz="2400" dirty="0" smtClean="0">
                <a:latin typeface="Century Schoolbook" pitchFamily="18" charset="0"/>
              </a:rPr>
              <a:t>punishment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457200" y="3855422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entury Schoolbook" pitchFamily="18" charset="0"/>
              </a:rPr>
              <a:t>Defendants often speak</a:t>
            </a:r>
            <a:endParaRPr lang="en-US" sz="2400" dirty="0">
              <a:latin typeface="Century Schoolbook" pitchFamily="18" charset="0"/>
            </a:endParaRPr>
          </a:p>
          <a:p>
            <a:pPr algn="ctr">
              <a:buClr>
                <a:schemeClr val="accent1"/>
              </a:buClr>
            </a:pP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457200" y="4419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entury Schoolbook" pitchFamily="18" charset="0"/>
              </a:rPr>
              <a:t>Reasons to hope…</a:t>
            </a:r>
            <a:endParaRPr lang="en-US" sz="2400" dirty="0">
              <a:latin typeface="Century Schoolbook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457200" y="22098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>
                <a:latin typeface="Century Schoolbook" pitchFamily="18" charset="0"/>
              </a:rPr>
              <a:t>Balancing individual fairness with societal justice</a:t>
            </a:r>
            <a:endParaRPr lang="en-US" sz="2400" dirty="0">
              <a:latin typeface="Century Schoolbook" pitchFamily="18" charset="0"/>
            </a:endParaRPr>
          </a:p>
          <a:p>
            <a:pPr algn="ctr">
              <a:buClr>
                <a:schemeClr val="accent1"/>
              </a:buClr>
            </a:pP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875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09" y="3715269"/>
            <a:ext cx="2472691" cy="268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95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  <a:ln cap="rnd" cmpd="thickThin">
            <a:solidFill>
              <a:schemeClr val="bg1">
                <a:lumMod val="6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57200" y="3048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itchFamily="18" charset="0"/>
              </a:rPr>
              <a:t>Federal Criminal Law</a:t>
            </a:r>
            <a:endParaRPr lang="en-US" dirty="0">
              <a:ln w="18415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entury Schoolbook" pitchFamily="18" charset="0"/>
            </a:endParaRPr>
          </a:p>
        </p:txBody>
      </p:sp>
      <p:graphicFrame>
        <p:nvGraphicFramePr>
          <p:cNvPr id="4" name="Content Placeholder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253615"/>
              </p:ext>
            </p:extLst>
          </p:nvPr>
        </p:nvGraphicFramePr>
        <p:xfrm>
          <a:off x="304800" y="1371600"/>
          <a:ext cx="8382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7651561"/>
              </p:ext>
            </p:extLst>
          </p:nvPr>
        </p:nvGraphicFramePr>
        <p:xfrm>
          <a:off x="4343400" y="1371600"/>
          <a:ext cx="4267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747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  <a:ln cap="rnd" cmpd="thickThin">
            <a:solidFill>
              <a:schemeClr val="bg1">
                <a:lumMod val="6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itchFamily="18" charset="0"/>
              </a:rPr>
              <a:t>Federal Criminal Law</a:t>
            </a:r>
            <a:endParaRPr lang="en-US" dirty="0">
              <a:ln w="18415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entury Schoolbook" pitchFamily="18" charset="0"/>
            </a:endParaRPr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852859"/>
              </p:ext>
            </p:extLst>
          </p:nvPr>
        </p:nvGraphicFramePr>
        <p:xfrm>
          <a:off x="304800" y="1371600"/>
          <a:ext cx="8382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0361598"/>
              </p:ext>
            </p:extLst>
          </p:nvPr>
        </p:nvGraphicFramePr>
        <p:xfrm>
          <a:off x="4343400" y="1371600"/>
          <a:ext cx="4267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14074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  <a:ln cap="rnd" cmpd="thickThin">
            <a:solidFill>
              <a:schemeClr val="bg1">
                <a:lumMod val="6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itchFamily="18" charset="0"/>
              </a:rPr>
              <a:t>Federal Criminal Law</a:t>
            </a:r>
            <a:endParaRPr lang="en-US" dirty="0">
              <a:ln w="18415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entury Schoolbook" pitchFamily="18" charset="0"/>
            </a:endParaRPr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153031"/>
              </p:ext>
            </p:extLst>
          </p:nvPr>
        </p:nvGraphicFramePr>
        <p:xfrm>
          <a:off x="381000" y="1371600"/>
          <a:ext cx="8382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2275146"/>
              </p:ext>
            </p:extLst>
          </p:nvPr>
        </p:nvGraphicFramePr>
        <p:xfrm>
          <a:off x="3657600" y="1371600"/>
          <a:ext cx="5257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4181856" y="1734311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Century Schoolbook" pitchFamily="18" charset="0"/>
                <a:ea typeface="+mn-ea"/>
                <a:cs typeface="+mn-cs"/>
              </a:defRPr>
            </a:pPr>
            <a:r>
              <a:rPr lang="en-US" sz="2200" dirty="0"/>
              <a:t>Maine Federal Drug Prosecutions</a:t>
            </a:r>
          </a:p>
        </p:txBody>
      </p:sp>
    </p:spTree>
    <p:extLst>
      <p:ext uri="{BB962C8B-B14F-4D97-AF65-F5344CB8AC3E}">
        <p14:creationId xmlns:p14="http://schemas.microsoft.com/office/powerpoint/2010/main" val="3535803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  <a:ln cap="rnd" cmpd="thickThin">
            <a:solidFill>
              <a:schemeClr val="bg1">
                <a:lumMod val="6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itchFamily="18" charset="0"/>
              </a:rPr>
              <a:t>Federal Criminal Law</a:t>
            </a:r>
            <a:endParaRPr lang="en-US" dirty="0">
              <a:ln w="18415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entury Schoolboo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283494"/>
            <a:ext cx="822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Schoolbook" pitchFamily="18" charset="0"/>
              </a:rPr>
              <a:t>Percentage of Drug Trafficking Defendants Cooperating with Law Enforcement</a:t>
            </a:r>
            <a:endParaRPr lang="en-US" sz="2800" dirty="0">
              <a:latin typeface="Century Schoolbook" pitchFamily="18" charset="0"/>
            </a:endParaRPr>
          </a:p>
          <a:p>
            <a:pPr algn="ctr"/>
            <a:endParaRPr lang="en-US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202901982"/>
              </p:ext>
            </p:extLst>
          </p:nvPr>
        </p:nvGraphicFramePr>
        <p:xfrm>
          <a:off x="1866900" y="2602706"/>
          <a:ext cx="5410200" cy="3594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046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  <a:ln cap="rnd" cmpd="thickThin">
            <a:solidFill>
              <a:schemeClr val="bg1">
                <a:lumMod val="6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57200" y="3048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itchFamily="18" charset="0"/>
              </a:rPr>
              <a:t>Federal Criminal Law</a:t>
            </a:r>
            <a:endParaRPr lang="en-US" dirty="0">
              <a:ln w="18415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entury Schoolbook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333381"/>
            <a:ext cx="8229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Schoolbook" pitchFamily="18" charset="0"/>
              </a:rPr>
              <a:t>Defendants by Gender, Nationally</a:t>
            </a:r>
            <a:endParaRPr lang="en-US" sz="2800" dirty="0">
              <a:latin typeface="Century Schoolbook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978" y="4572000"/>
            <a:ext cx="345202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618" y="3600450"/>
            <a:ext cx="265922" cy="6857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656" y="3600450"/>
            <a:ext cx="265922" cy="6857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456" y="3600450"/>
            <a:ext cx="265922" cy="6857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256" y="3600450"/>
            <a:ext cx="265922" cy="6857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056" y="3600450"/>
            <a:ext cx="265922" cy="6857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56" y="3600447"/>
            <a:ext cx="265922" cy="6857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56" y="3600448"/>
            <a:ext cx="265922" cy="6857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656" y="3600449"/>
            <a:ext cx="265922" cy="6857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56" y="3600450"/>
            <a:ext cx="265922" cy="6857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394" y="4572000"/>
            <a:ext cx="345202" cy="6858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60" y="4572000"/>
            <a:ext cx="345202" cy="6858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444978" y="2850444"/>
            <a:ext cx="373662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Powder Cocaine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106033" y="2850444"/>
            <a:ext cx="380936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Meth &amp; Other Drugs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034" y="3600450"/>
            <a:ext cx="265922" cy="68579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072" y="3600450"/>
            <a:ext cx="265922" cy="68579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872" y="3600450"/>
            <a:ext cx="265922" cy="68579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672" y="3600450"/>
            <a:ext cx="265922" cy="68579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472" y="3600450"/>
            <a:ext cx="265922" cy="68579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872" y="3600448"/>
            <a:ext cx="265922" cy="68579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072" y="3600449"/>
            <a:ext cx="265922" cy="68579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272" y="3600450"/>
            <a:ext cx="265922" cy="6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135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bg1"/>
          </a:solidFill>
          <a:ln cap="rnd" cmpd="thickThin">
            <a:solidFill>
              <a:schemeClr val="bg1">
                <a:lumMod val="65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57200" y="3048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entury Schoolbook" pitchFamily="18" charset="0"/>
              </a:rPr>
              <a:t>Federal Sentencing in Maine</a:t>
            </a:r>
            <a:endParaRPr lang="en-US" dirty="0">
              <a:ln w="18415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entury Schoolbook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18771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Defendants Sentenced in 2010</a:t>
            </a:r>
            <a:br>
              <a:rPr lang="en-US" sz="2000" dirty="0" smtClean="0"/>
            </a:br>
            <a:r>
              <a:rPr lang="en-US" sz="2000" dirty="0" smtClean="0"/>
              <a:t>for Prescription Drug Crimes</a:t>
            </a:r>
            <a:endParaRPr lang="en-US" sz="2000" dirty="0"/>
          </a:p>
        </p:txBody>
      </p:sp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1368329823"/>
              </p:ext>
            </p:extLst>
          </p:nvPr>
        </p:nvGraphicFramePr>
        <p:xfrm>
          <a:off x="1866900" y="2602706"/>
          <a:ext cx="5410200" cy="3594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57200" y="1333381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Schoolbook" pitchFamily="18" charset="0"/>
              </a:rPr>
              <a:t>Southern Maine v. Northern Maine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64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</TotalTime>
  <Words>544</Words>
  <Application>Microsoft Office PowerPoint</Application>
  <PresentationFormat>On-screen Show (4:3)</PresentationFormat>
  <Paragraphs>162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Federal Criminal Law</vt:lpstr>
      <vt:lpstr>Federal Criminal Law</vt:lpstr>
      <vt:lpstr>Federal Criminal Law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&amp; How?</vt:lpstr>
      <vt:lpstr>Why &amp; How?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Responses</vt:lpstr>
      <vt:lpstr>Responses</vt:lpstr>
      <vt:lpstr>Responses</vt:lpstr>
      <vt:lpstr>Responses</vt:lpstr>
      <vt:lpstr>Solutions</vt:lpstr>
      <vt:lpstr>Solutions</vt:lpstr>
      <vt:lpstr>Solutions</vt:lpstr>
      <vt:lpstr>PowerPoint Presentation</vt:lpstr>
      <vt:lpstr>Solutions</vt:lpstr>
      <vt:lpstr>PowerPoint Presentation</vt:lpstr>
      <vt:lpstr>PowerPoint Presentation</vt:lpstr>
      <vt:lpstr>Solutions</vt:lpstr>
      <vt:lpstr>Solutions</vt:lpstr>
      <vt:lpstr>Federal Criminal Law</vt:lpstr>
    </vt:vector>
  </TitlesOfParts>
  <Company>USDC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ASL</dc:creator>
  <cp:lastModifiedBy>Kielty, Brenda</cp:lastModifiedBy>
  <cp:revision>69</cp:revision>
  <dcterms:created xsi:type="dcterms:W3CDTF">2011-10-20T12:50:01Z</dcterms:created>
  <dcterms:modified xsi:type="dcterms:W3CDTF">2012-01-09T20:59:39Z</dcterms:modified>
</cp:coreProperties>
</file>