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315" r:id="rId3"/>
    <p:sldId id="317" r:id="rId4"/>
    <p:sldId id="299" r:id="rId5"/>
    <p:sldId id="282" r:id="rId6"/>
    <p:sldId id="314" r:id="rId7"/>
    <p:sldId id="275" r:id="rId8"/>
    <p:sldId id="327" r:id="rId9"/>
    <p:sldId id="330" r:id="rId10"/>
    <p:sldId id="328" r:id="rId11"/>
    <p:sldId id="324" r:id="rId12"/>
    <p:sldId id="298" r:id="rId13"/>
    <p:sldId id="295" r:id="rId14"/>
    <p:sldId id="292" r:id="rId15"/>
    <p:sldId id="307" r:id="rId16"/>
    <p:sldId id="296" r:id="rId17"/>
    <p:sldId id="300" r:id="rId18"/>
    <p:sldId id="301" r:id="rId19"/>
    <p:sldId id="310" r:id="rId20"/>
    <p:sldId id="311" r:id="rId21"/>
    <p:sldId id="312" r:id="rId22"/>
    <p:sldId id="313" r:id="rId23"/>
    <p:sldId id="303" r:id="rId24"/>
    <p:sldId id="304" r:id="rId25"/>
    <p:sldId id="326" r:id="rId26"/>
    <p:sldId id="329" r:id="rId27"/>
  </p:sldIdLst>
  <p:sldSz cx="9144000" cy="6858000" type="screen4x3"/>
  <p:notesSz cx="7010400" cy="9159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979"/>
    <a:srgbClr val="CCA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412" autoAdjust="0"/>
    <p:restoredTop sz="74244" autoAdjust="0"/>
  </p:normalViewPr>
  <p:slideViewPr>
    <p:cSldViewPr>
      <p:cViewPr>
        <p:scale>
          <a:sx n="90" d="100"/>
          <a:sy n="90" d="100"/>
        </p:scale>
        <p:origin x="-307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nes_cm\Desktop\Take-Bac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nes_cm\Desktop\Take-Ba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Sheet1!$A$37</c:f>
              <c:strCache>
                <c:ptCount val="1"/>
                <c:pt idx="0">
                  <c:v>Hydrocodone</c:v>
                </c:pt>
              </c:strCache>
            </c:strRef>
          </c:tx>
          <c:spPr>
            <a:ln w="38100"/>
          </c:spPr>
          <c:cat>
            <c:numRef>
              <c:f>Sheet1!$B$36:$K$36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Sheet1!$B$37:$K$37</c:f>
              <c:numCache>
                <c:formatCode>#,##0</c:formatCode>
                <c:ptCount val="10"/>
                <c:pt idx="0">
                  <c:v>78194168</c:v>
                </c:pt>
                <c:pt idx="1">
                  <c:v>83831501</c:v>
                </c:pt>
                <c:pt idx="2">
                  <c:v>87634344</c:v>
                </c:pt>
                <c:pt idx="3">
                  <c:v>92194126</c:v>
                </c:pt>
                <c:pt idx="4">
                  <c:v>98756771</c:v>
                </c:pt>
                <c:pt idx="5">
                  <c:v>106480945</c:v>
                </c:pt>
                <c:pt idx="6">
                  <c:v>114138052</c:v>
                </c:pt>
                <c:pt idx="7">
                  <c:v>120970989</c:v>
                </c:pt>
                <c:pt idx="8">
                  <c:v>124550235</c:v>
                </c:pt>
                <c:pt idx="9">
                  <c:v>123106090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Sheet1!$A$38</c:f>
              <c:strCache>
                <c:ptCount val="1"/>
                <c:pt idx="0">
                  <c:v>Oxyocodne</c:v>
                </c:pt>
              </c:strCache>
            </c:strRef>
          </c:tx>
          <c:spPr>
            <a:ln w="38100"/>
          </c:spPr>
          <c:cat>
            <c:numRef>
              <c:f>Sheet1!$B$36:$K$36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Sheet1!$B$38:$K$38</c:f>
              <c:numCache>
                <c:formatCode>#,##0</c:formatCode>
                <c:ptCount val="10"/>
                <c:pt idx="0">
                  <c:v>22510714</c:v>
                </c:pt>
                <c:pt idx="1">
                  <c:v>25445684</c:v>
                </c:pt>
                <c:pt idx="2">
                  <c:v>26671722</c:v>
                </c:pt>
                <c:pt idx="3">
                  <c:v>29219075</c:v>
                </c:pt>
                <c:pt idx="4">
                  <c:v>31269308</c:v>
                </c:pt>
                <c:pt idx="5">
                  <c:v>34497195</c:v>
                </c:pt>
                <c:pt idx="6">
                  <c:v>37834548</c:v>
                </c:pt>
                <c:pt idx="7">
                  <c:v>42285598</c:v>
                </c:pt>
                <c:pt idx="8">
                  <c:v>46744121</c:v>
                </c:pt>
                <c:pt idx="9">
                  <c:v>49533038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Sheet1!$A$39</c:f>
              <c:strCache>
                <c:ptCount val="1"/>
                <c:pt idx="0">
                  <c:v>methadone</c:v>
                </c:pt>
              </c:strCache>
            </c:strRef>
          </c:tx>
          <c:spPr>
            <a:ln w="38100"/>
          </c:spPr>
          <c:cat>
            <c:numRef>
              <c:f>Sheet1!$B$36:$K$36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Sheet1!$B$39:$K$39</c:f>
              <c:numCache>
                <c:formatCode>#,##0</c:formatCode>
                <c:ptCount val="10"/>
                <c:pt idx="0">
                  <c:v>855540</c:v>
                </c:pt>
                <c:pt idx="1">
                  <c:v>1195121</c:v>
                </c:pt>
                <c:pt idx="2">
                  <c:v>1620969</c:v>
                </c:pt>
                <c:pt idx="3">
                  <c:v>2169024</c:v>
                </c:pt>
                <c:pt idx="4">
                  <c:v>2777348</c:v>
                </c:pt>
                <c:pt idx="5">
                  <c:v>3418885</c:v>
                </c:pt>
                <c:pt idx="6">
                  <c:v>3911818</c:v>
                </c:pt>
                <c:pt idx="7">
                  <c:v>4180449</c:v>
                </c:pt>
                <c:pt idx="8">
                  <c:v>4438687</c:v>
                </c:pt>
                <c:pt idx="9">
                  <c:v>4416468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Sheet1!$A$40</c:f>
              <c:strCache>
                <c:ptCount val="1"/>
                <c:pt idx="0">
                  <c:v>buprenorphine</c:v>
                </c:pt>
              </c:strCache>
            </c:strRef>
          </c:tx>
          <c:spPr>
            <a:ln w="38100"/>
          </c:spPr>
          <c:cat>
            <c:numRef>
              <c:f>Sheet1!$B$36:$K$36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Sheet1!$B$40:$K$40</c:f>
              <c:numCache>
                <c:formatCode>#,##0</c:formatCode>
                <c:ptCount val="10"/>
                <c:pt idx="0">
                  <c:v>30506</c:v>
                </c:pt>
                <c:pt idx="1">
                  <c:v>39909</c:v>
                </c:pt>
                <c:pt idx="2">
                  <c:v>47539</c:v>
                </c:pt>
                <c:pt idx="3">
                  <c:v>117272</c:v>
                </c:pt>
                <c:pt idx="4">
                  <c:v>316584</c:v>
                </c:pt>
                <c:pt idx="5">
                  <c:v>588154</c:v>
                </c:pt>
                <c:pt idx="6">
                  <c:v>1066989</c:v>
                </c:pt>
                <c:pt idx="7">
                  <c:v>2099995</c:v>
                </c:pt>
                <c:pt idx="8">
                  <c:v>3758430</c:v>
                </c:pt>
                <c:pt idx="9">
                  <c:v>5740831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Sheet1!$A$41</c:f>
              <c:strCache>
                <c:ptCount val="1"/>
                <c:pt idx="0">
                  <c:v>tramadol</c:v>
                </c:pt>
              </c:strCache>
            </c:strRef>
          </c:tx>
          <c:spPr>
            <a:ln w="38100"/>
          </c:spPr>
          <c:cat>
            <c:numRef>
              <c:f>Sheet1!$B$36:$K$36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Sheet1!$B$41:$K$41</c:f>
              <c:numCache>
                <c:formatCode>#,##0</c:formatCode>
                <c:ptCount val="10"/>
                <c:pt idx="0">
                  <c:v>11463131</c:v>
                </c:pt>
                <c:pt idx="1">
                  <c:v>12308429</c:v>
                </c:pt>
                <c:pt idx="2">
                  <c:v>14346214</c:v>
                </c:pt>
                <c:pt idx="3">
                  <c:v>15331231</c:v>
                </c:pt>
                <c:pt idx="4">
                  <c:v>17096302</c:v>
                </c:pt>
                <c:pt idx="5">
                  <c:v>19153871</c:v>
                </c:pt>
                <c:pt idx="6">
                  <c:v>21296234</c:v>
                </c:pt>
                <c:pt idx="7">
                  <c:v>23702369</c:v>
                </c:pt>
                <c:pt idx="8">
                  <c:v>25875745</c:v>
                </c:pt>
                <c:pt idx="9">
                  <c:v>27212629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214272"/>
        <c:axId val="98215808"/>
      </c:lineChart>
      <c:catAx>
        <c:axId val="982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98215808"/>
        <c:crosses val="autoZero"/>
        <c:auto val="1"/>
        <c:lblAlgn val="ctr"/>
        <c:lblOffset val="100"/>
        <c:noMultiLvlLbl val="0"/>
      </c:catAx>
      <c:valAx>
        <c:axId val="9821580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solidFill>
              <a:prstClr val="black">
                <a:alpha val="0"/>
              </a:prstClr>
            </a:solidFill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98214272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  <a:alpha val="2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cat>
            <c:strRef>
              <c:f>Sheet1!$A$2:$A$10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2018</c:v>
                </c:pt>
                <c:pt idx="1">
                  <c:v>1923</c:v>
                </c:pt>
                <c:pt idx="2">
                  <c:v>2048</c:v>
                </c:pt>
                <c:pt idx="3">
                  <c:v>1959</c:v>
                </c:pt>
                <c:pt idx="4">
                  <c:v>2035</c:v>
                </c:pt>
                <c:pt idx="5">
                  <c:v>2160</c:v>
                </c:pt>
                <c:pt idx="6">
                  <c:v>2176</c:v>
                </c:pt>
                <c:pt idx="7">
                  <c:v>2284</c:v>
                </c:pt>
                <c:pt idx="8">
                  <c:v>2376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96992"/>
        <c:axId val="98998912"/>
      </c:lineChart>
      <c:catAx>
        <c:axId val="989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998912"/>
        <c:crosses val="autoZero"/>
        <c:auto val="1"/>
        <c:lblAlgn val="ctr"/>
        <c:lblOffset val="100"/>
        <c:noMultiLvlLbl val="0"/>
      </c:catAx>
      <c:valAx>
        <c:axId val="9899891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899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B6BCF"/>
            </a:solidFill>
          </c:spPr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Nonmedical users</c:v>
                </c:pt>
                <c:pt idx="1">
                  <c:v>People with abuse/dependence</c:v>
                </c:pt>
                <c:pt idx="2">
                  <c:v>ED visits for misuse or abuse</c:v>
                </c:pt>
                <c:pt idx="3">
                  <c:v>Abuse treatment admissions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449.95216975389167</c:v>
                </c:pt>
                <c:pt idx="1">
                  <c:v>148.44769110357421</c:v>
                </c:pt>
                <c:pt idx="2">
                  <c:v>28.54004696060527</c:v>
                </c:pt>
                <c:pt idx="3">
                  <c:v>7.4286459692147142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79488"/>
        <c:axId val="98081024"/>
      </c:barChart>
      <c:catAx>
        <c:axId val="98079488"/>
        <c:scaling>
          <c:orientation val="minMax"/>
        </c:scaling>
        <c:delete val="0"/>
        <c:axPos val="l"/>
        <c:majorTickMark val="none"/>
        <c:minorTickMark val="none"/>
        <c:tickLblPos val="nextTo"/>
        <c:crossAx val="98081024"/>
        <c:crosses val="autoZero"/>
        <c:auto val="1"/>
        <c:lblAlgn val="ctr"/>
        <c:lblOffset val="100"/>
        <c:noMultiLvlLbl val="0"/>
      </c:catAx>
      <c:valAx>
        <c:axId val="98081024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one"/>
        <c:crossAx val="9807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Sheet1!$A$1:$K$1</c:f>
              <c:strCache>
                <c:ptCount val="11"/>
                <c:pt idx="0">
                  <c:v>General Practitioners/Family Medicine</c:v>
                </c:pt>
                <c:pt idx="1">
                  <c:v>Internal Medicine</c:v>
                </c:pt>
                <c:pt idx="2">
                  <c:v>Dentists</c:v>
                </c:pt>
                <c:pt idx="3">
                  <c:v>Nurse Practitioners</c:v>
                </c:pt>
                <c:pt idx="4">
                  <c:v>Physicians Assistants</c:v>
                </c:pt>
                <c:pt idx="5">
                  <c:v>Emergency Medicine</c:v>
                </c:pt>
                <c:pt idx="6">
                  <c:v>Other</c:v>
                </c:pt>
                <c:pt idx="7">
                  <c:v>Physical Med &amp; Rehab</c:v>
                </c:pt>
                <c:pt idx="8">
                  <c:v>Anesthesiologists</c:v>
                </c:pt>
                <c:pt idx="9">
                  <c:v>Orthopedist</c:v>
                </c:pt>
                <c:pt idx="10">
                  <c:v>Unspec.</c:v>
                </c:pt>
              </c:strCache>
            </c:strRef>
          </c:cat>
          <c:val>
            <c:numRef>
              <c:f>Sheet1!$A$2:$K$2</c:f>
              <c:numCache>
                <c:formatCode>0.0%</c:formatCode>
                <c:ptCount val="11"/>
                <c:pt idx="0">
                  <c:v>0.26700000000000002</c:v>
                </c:pt>
                <c:pt idx="1">
                  <c:v>0.1540000000000003</c:v>
                </c:pt>
                <c:pt idx="2">
                  <c:v>7.6999999999999999E-2</c:v>
                </c:pt>
                <c:pt idx="3">
                  <c:v>3.500000000000001E-2</c:v>
                </c:pt>
                <c:pt idx="4">
                  <c:v>4.0000000000000022E-2</c:v>
                </c:pt>
                <c:pt idx="5">
                  <c:v>4.7000000000000014E-2</c:v>
                </c:pt>
                <c:pt idx="6">
                  <c:v>0.20200000000000001</c:v>
                </c:pt>
                <c:pt idx="7">
                  <c:v>2.7000000000000055E-2</c:v>
                </c:pt>
                <c:pt idx="8">
                  <c:v>3.2000000000000042E-2</c:v>
                </c:pt>
                <c:pt idx="9">
                  <c:v>7.3999999999999996E-2</c:v>
                </c:pt>
                <c:pt idx="10">
                  <c:v>4.5000000000000012E-2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42312208849225E-2"/>
          <c:y val="9.5255822110954111E-2"/>
          <c:w val="0.84102469752664921"/>
          <c:h val="0.8269581275706016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Sheet1!$A$5:$K$5</c:f>
              <c:strCache>
                <c:ptCount val="11"/>
                <c:pt idx="0">
                  <c:v>General Practitioners/Family Medicine</c:v>
                </c:pt>
                <c:pt idx="1">
                  <c:v>Internal Medicine</c:v>
                </c:pt>
                <c:pt idx="2">
                  <c:v>Nurse Practitioners</c:v>
                </c:pt>
                <c:pt idx="3">
                  <c:v>Physicians Assistants</c:v>
                </c:pt>
                <c:pt idx="4">
                  <c:v>Hematology</c:v>
                </c:pt>
                <c:pt idx="5">
                  <c:v>Orthopedist</c:v>
                </c:pt>
                <c:pt idx="6">
                  <c:v>Neurologist</c:v>
                </c:pt>
                <c:pt idx="7">
                  <c:v>Unspec.</c:v>
                </c:pt>
                <c:pt idx="8">
                  <c:v>Physical Med &amp; Rehab</c:v>
                </c:pt>
                <c:pt idx="9">
                  <c:v>Anesthesiologists</c:v>
                </c:pt>
                <c:pt idx="10">
                  <c:v>Other</c:v>
                </c:pt>
              </c:strCache>
            </c:strRef>
          </c:cat>
          <c:val>
            <c:numRef>
              <c:f>Sheet1!$A$6:$K$6</c:f>
              <c:numCache>
                <c:formatCode>0.0%</c:formatCode>
                <c:ptCount val="11"/>
                <c:pt idx="0">
                  <c:v>0.27</c:v>
                </c:pt>
                <c:pt idx="1">
                  <c:v>0.16800000000000001</c:v>
                </c:pt>
                <c:pt idx="2">
                  <c:v>5.7000000000000023E-2</c:v>
                </c:pt>
                <c:pt idx="3">
                  <c:v>4.3000000000000003E-2</c:v>
                </c:pt>
                <c:pt idx="4">
                  <c:v>1.7000000000000001E-2</c:v>
                </c:pt>
                <c:pt idx="5">
                  <c:v>1.9000000000000038E-2</c:v>
                </c:pt>
                <c:pt idx="6">
                  <c:v>2.8000000000000001E-2</c:v>
                </c:pt>
                <c:pt idx="7">
                  <c:v>4.9000000000000099E-2</c:v>
                </c:pt>
                <c:pt idx="8">
                  <c:v>9.3000000000000208E-2</c:v>
                </c:pt>
                <c:pt idx="9">
                  <c:v>0.13800000000000001</c:v>
                </c:pt>
                <c:pt idx="10">
                  <c:v>0.11799999999999998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0.74164</cdr:x>
      <cdr:y>0.8339</cdr:y>
    </cdr:from>
    <cdr:to>
      <cdr:x>0.98625</cdr:x>
      <cdr:y>0.9655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53498" y="3494875"/>
          <a:ext cx="1897642" cy="551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9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579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49E19E-F0B5-4B11-8609-76AEBDBEDD03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0292"/>
            <a:ext cx="3037840" cy="45799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00292"/>
            <a:ext cx="3037840" cy="45799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AFCAB8-7CF6-44A9-9584-F826D41CC7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6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9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579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F49587-CCDA-43E9-84F5-3B6705820728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687388"/>
            <a:ext cx="4578350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50941"/>
            <a:ext cx="5608320" cy="412194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0292"/>
            <a:ext cx="3037840" cy="45799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00292"/>
            <a:ext cx="3037840" cy="45799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B4FB2D-2810-4804-B57C-EFBD42BF73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5DBB-D163-4B97-8C6A-2CB67E0AC46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0048" y="4579938"/>
            <a:ext cx="5415339" cy="359185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EED1-9F52-44CF-B5EE-6C50EB10F0F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'immediate release' liquid or tablet that you take every 2 to 4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FB2D-2810-4804-B57C-EFBD42BF73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32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'Slow release' tablets, capsules or powders that you take every 12 or 24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FB2D-2810-4804-B57C-EFBD42BF73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9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FB2D-2810-4804-B57C-EFBD42BF731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ABA6-A162-4CD7-BC26-092A8B119A50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970344" y="8700005"/>
            <a:ext cx="3038475" cy="4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3" rIns="93161" bIns="46583" anchor="b"/>
          <a:lstStyle/>
          <a:p>
            <a:pPr algn="r" defTabSz="931716"/>
            <a:fld id="{0F6DB2F4-FDA6-4314-B89B-287AFA5504AF}" type="slidenum">
              <a:rPr lang="en-US" sz="1200"/>
              <a:pPr algn="r" defTabSz="931716"/>
              <a:t>2</a:t>
            </a:fld>
            <a:endParaRPr lang="en-US" sz="1200" dirty="0"/>
          </a:p>
        </p:txBody>
      </p:sp>
      <p:sp>
        <p:nvSpPr>
          <p:cNvPr id="114692" name="Rectangle 7"/>
          <p:cNvSpPr txBox="1">
            <a:spLocks noGrp="1" noChangeArrowheads="1"/>
          </p:cNvSpPr>
          <p:nvPr/>
        </p:nvSpPr>
        <p:spPr bwMode="auto">
          <a:xfrm>
            <a:off x="3970344" y="8700005"/>
            <a:ext cx="3038475" cy="4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3" rIns="93161" bIns="46583" anchor="b"/>
          <a:lstStyle/>
          <a:p>
            <a:pPr algn="r" defTabSz="931716"/>
            <a:fld id="{64D90B72-5593-48FA-9BD1-853CB26A2516}" type="slidenum">
              <a:rPr lang="en-US" sz="1200"/>
              <a:pPr algn="r" defTabSz="931716"/>
              <a:t>2</a:t>
            </a:fld>
            <a:endParaRPr lang="en-US" sz="1200" dirty="0"/>
          </a:p>
        </p:txBody>
      </p:sp>
      <p:sp>
        <p:nvSpPr>
          <p:cNvPr id="114693" name="Rectangle 7"/>
          <p:cNvSpPr txBox="1">
            <a:spLocks noGrp="1" noChangeArrowheads="1"/>
          </p:cNvSpPr>
          <p:nvPr/>
        </p:nvSpPr>
        <p:spPr bwMode="auto">
          <a:xfrm>
            <a:off x="3970344" y="8700005"/>
            <a:ext cx="3038475" cy="4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3" rIns="93161" bIns="46583" anchor="b"/>
          <a:lstStyle/>
          <a:p>
            <a:pPr algn="r" defTabSz="931716"/>
            <a:fld id="{06AE7B62-E4F8-4FFF-97AC-573E8B2C2BD3}" type="slidenum">
              <a:rPr lang="en-US" sz="1200"/>
              <a:pPr algn="r" defTabSz="931716"/>
              <a:t>2</a:t>
            </a:fld>
            <a:endParaRPr lang="en-US" sz="1200" dirty="0"/>
          </a:p>
        </p:txBody>
      </p:sp>
      <p:sp>
        <p:nvSpPr>
          <p:cNvPr id="114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706" y="4582974"/>
            <a:ext cx="5453250" cy="3554017"/>
          </a:xfrm>
          <a:ln/>
        </p:spPr>
        <p:txBody>
          <a:bodyPr/>
          <a:lstStyle/>
          <a:p>
            <a:pPr>
              <a:spcAft>
                <a:spcPts val="300"/>
              </a:spcAft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6844" y="4586350"/>
            <a:ext cx="5458540" cy="35653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EED1-9F52-44CF-B5EE-6C50EB10F0F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FB2D-2810-4804-B57C-EFBD42BF731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FB2D-2810-4804-B57C-EFBD42BF731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FB2D-2810-4804-B57C-EFBD42BF73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6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528" y="4582977"/>
            <a:ext cx="5607050" cy="3606276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EED1-9F52-44CF-B5EE-6C50EB10F0F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448" y="4582975"/>
            <a:ext cx="5491915" cy="3554017"/>
          </a:xfrm>
        </p:spPr>
        <p:txBody>
          <a:bodyPr>
            <a:normAutofit/>
          </a:bodyPr>
          <a:lstStyle/>
          <a:p>
            <a:pPr defTabSz="914327">
              <a:defRPr/>
            </a:pPr>
            <a:r>
              <a:rPr lang="en-US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Corrected data (Oct 2011)</a:t>
            </a:r>
            <a:r>
              <a:rPr lang="en-US" dirty="0" smtClean="0"/>
              <a:t> </a:t>
            </a:r>
          </a:p>
          <a:p>
            <a:pPr defTabSz="914327"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using pain relievers non-medically in the past month in 2007. 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5,174,000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450</a:t>
            </a:r>
            <a:r>
              <a:rPr lang="en-US" dirty="0" smtClean="0"/>
              <a:t> </a:t>
            </a:r>
          </a:p>
          <a:p>
            <a:pPr defTabSz="914327"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with abuse or dependence on pain relievers in 2007</a:t>
            </a:r>
            <a:r>
              <a:rPr lang="en-US" dirty="0" smtClean="0"/>
              <a:t> 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1,707,000</a:t>
            </a:r>
            <a:r>
              <a:rPr lang="en-US" dirty="0" smtClean="0"/>
              <a:t> 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148</a:t>
            </a:r>
            <a:r>
              <a:rPr lang="en-US" dirty="0" smtClean="0"/>
              <a:t> </a:t>
            </a:r>
          </a:p>
          <a:p>
            <a:pPr defTabSz="914327"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 visits related to opioid analgesics in 2007			328,182</a:t>
            </a:r>
            <a:r>
              <a:rPr lang="en-US" dirty="0" smtClean="0"/>
              <a:t> 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en-US" dirty="0" smtClean="0"/>
              <a:t> </a:t>
            </a:r>
          </a:p>
          <a:p>
            <a:pPr defTabSz="914327"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admissions with a primary cause of synthetic opioid abuse in 2007	85,422</a:t>
            </a:r>
            <a:r>
              <a:rPr lang="en-US" dirty="0" smtClean="0"/>
              <a:t> 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> </a:t>
            </a:r>
          </a:p>
          <a:p>
            <a:pPr defTabSz="914327"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unintentional overdose deaths due to opioid analgesics in 2007;</a:t>
            </a:r>
            <a:r>
              <a:rPr lang="en-US" dirty="0" smtClean="0"/>
              <a:t> 	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11,499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EED1-9F52-44CF-B5EE-6C50EB10F0F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FB2D-2810-4804-B57C-EFBD42BF731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19FB-707A-4AF4-B762-D163D78181A7}" type="datetimeFigureOut">
              <a:rPr lang="en-US" smtClean="0"/>
              <a:pPr/>
              <a:t>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F133-244D-4A4C-B618-CB5A3EE004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ce.gov/ndic/pubs44/44731/44731p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AdvisoryCommittees/CommitteesMeetingMaterials/Drugs/AnestheticAndLifeSupportDrugsAdvisoryCommittee/UCM21751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AdvisoryCommittees/CommitteesMeetingMaterials/Drugs/AnestheticAndLifeSupportDrugsAdvisoryCommittee/UCM217510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44450" cmpd="thickThin">
            <a:solidFill>
              <a:srgbClr val="6C6979"/>
            </a:solidFill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0"/>
            <a:ext cx="8534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Prescription Drug Abuse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ea typeface="+mj-ea"/>
                <a:cs typeface="+mj-cs"/>
              </a:rPr>
              <a:t>National Perspective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3" descr="ONDCPsealF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133600"/>
            <a:ext cx="2590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3" y="4800600"/>
            <a:ext cx="6525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Gil Kerlikowske, </a:t>
            </a:r>
          </a:p>
          <a:p>
            <a:pPr algn="ctr"/>
            <a:r>
              <a:rPr lang="en-US" sz="2400" smtClean="0"/>
              <a:t>Director</a:t>
            </a:r>
          </a:p>
          <a:p>
            <a:pPr algn="ctr"/>
            <a:r>
              <a:rPr lang="en-US" sz="2400" dirty="0" smtClean="0"/>
              <a:t>White House Office of National Drug Control Policy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1905000" y="152400"/>
            <a:ext cx="6019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ctr" defTabSz="992188">
              <a:defRPr/>
            </a:pPr>
            <a:r>
              <a:rPr lang="en-US" sz="2400" b="1" dirty="0">
                <a:latin typeface="+mj-lt"/>
              </a:rPr>
              <a:t>Drug-Induced Deaths vs. Other Injury Deaths, 1999–2009*</a:t>
            </a:r>
          </a:p>
        </p:txBody>
      </p:sp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1784350" y="6342063"/>
            <a:ext cx="6629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48" tIns="49624" rIns="99248" bIns="49624">
            <a:spAutoFit/>
          </a:bodyPr>
          <a:lstStyle>
            <a:lvl1pPr marL="400050" indent="-400050" defTabSz="9921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>
                <a:latin typeface="Tahoma" pitchFamily="34" charset="0"/>
              </a:rPr>
              <a:t>Source: National Center for Health Statistics, Centers for Disease Control and Prevention.  National Vital Statistics Reports </a:t>
            </a:r>
            <a:r>
              <a:rPr lang="en-US" sz="900" i="1">
                <a:latin typeface="Tahoma" pitchFamily="34" charset="0"/>
              </a:rPr>
              <a:t>Deaths:  Final Data</a:t>
            </a:r>
            <a:r>
              <a:rPr lang="en-US" sz="900">
                <a:latin typeface="Tahoma" pitchFamily="34" charset="0"/>
              </a:rPr>
              <a:t> for the years 1999 to 2007 (2001 to 2009); Deaths:  Preliminary Data for the years 2008 and 2009 (2010 and 2011).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770563"/>
            <a:ext cx="8458200" cy="5540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+mj-lt"/>
              </a:rPr>
              <a:t>*Data for 2008 and 2009 are provisional and subject to change.  </a:t>
            </a:r>
          </a:p>
          <a:p>
            <a:pPr eaLnBrk="0" hangingPunct="0"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+mj-lt"/>
              </a:rPr>
              <a:t>Causes of death attributable to drugs include accidental or intentional poisonings by drugs and deaths from medical conditions resulting from chronic drug use.  Drug-induced causes exclude accidents, homicides, and other causes indirectly related to drug use.  Not all injury cause categories are mutually exclusive.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553200"/>
            <a:ext cx="990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9/2011</a:t>
            </a: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2663"/>
            <a:ext cx="8113713" cy="461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628650"/>
            <a:ext cx="67627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4930" name="Object 3"/>
          <p:cNvGraphicFramePr>
            <a:graphicFrameLocks noGrp="1" noChangeAspect="1"/>
          </p:cNvGraphicFramePr>
          <p:nvPr/>
        </p:nvGraphicFramePr>
        <p:xfrm>
          <a:off x="52387" y="1295400"/>
          <a:ext cx="9091613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Worksheet" r:id="rId5" imgW="7953334" imgH="4295759" progId="Excel.Sheet.8">
                  <p:embed/>
                </p:oleObj>
              </mc:Choice>
              <mc:Fallback>
                <p:oleObj name="Worksheet" r:id="rId5" imgW="7953334" imgH="4295759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" y="1295400"/>
                        <a:ext cx="9091613" cy="440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37360" y="4114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Heroin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3873" y="381305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Cocaine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5764" y="1568964"/>
            <a:ext cx="575342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27,658 unintentional drug overdose deaths</a:t>
            </a:r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-151814" y="164575"/>
            <a:ext cx="94476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/>
              <a:t>Unintentional Drug Overdose Deaths</a:t>
            </a:r>
          </a:p>
          <a:p>
            <a:pPr algn="ctr" eaLnBrk="0" hangingPunct="0"/>
            <a:r>
              <a:rPr lang="en-US" sz="2800" b="1" dirty="0" smtClean="0"/>
              <a:t>United States, 1970–2007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2400" y="6400800"/>
            <a:ext cx="3028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National Vital Statistics System, http://wonder.cdc.gov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105632" y="5567954"/>
            <a:ext cx="671640" cy="2575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Year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828800" y="4542744"/>
            <a:ext cx="685800" cy="7296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31920" y="4251960"/>
            <a:ext cx="1280160" cy="1005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51814" y="409455"/>
            <a:ext cx="9447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cs typeface="Arial" pitchFamily="34" charset="0"/>
              </a:rPr>
              <a:t>Public Health Impact of Opioid Analgesic Use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08309" y="6101022"/>
            <a:ext cx="8028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Mortality figure is for </a:t>
            </a:r>
            <a:r>
              <a:rPr lang="en-US" sz="1000" dirty="0"/>
              <a:t>unintentional overdose deaths due to opioid analgesics in </a:t>
            </a:r>
            <a:r>
              <a:rPr lang="en-US" sz="1000" dirty="0" smtClean="0"/>
              <a:t>2007, from CDC</a:t>
            </a:r>
          </a:p>
          <a:p>
            <a:r>
              <a:rPr lang="en-US" sz="1000" dirty="0" smtClean="0"/>
              <a:t>Treatment admissions are for </a:t>
            </a:r>
            <a:r>
              <a:rPr lang="en-US" sz="1000" dirty="0"/>
              <a:t>with a primary cause of synthetic opioid abuse in </a:t>
            </a:r>
            <a:r>
              <a:rPr lang="en-US" sz="1000" dirty="0" smtClean="0"/>
              <a:t>2007, from TEDS</a:t>
            </a:r>
          </a:p>
          <a:p>
            <a:r>
              <a:rPr lang="en-US" sz="1000" dirty="0" smtClean="0"/>
              <a:t>Emergency department (ED) visits related </a:t>
            </a:r>
            <a:r>
              <a:rPr lang="en-US" sz="1000" dirty="0"/>
              <a:t>to opioid analgesics in </a:t>
            </a:r>
            <a:r>
              <a:rPr lang="en-US" sz="1000" dirty="0" smtClean="0"/>
              <a:t>2007, from DAWN</a:t>
            </a:r>
          </a:p>
          <a:p>
            <a:r>
              <a:rPr lang="en-US" sz="1000" dirty="0" smtClean="0"/>
              <a:t>Abuse/dependence and nonmedical use of pain relievers in the past month are from the 2008 National Survey on Drug Use and Health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587217"/>
              </p:ext>
            </p:extLst>
          </p:nvPr>
        </p:nvGraphicFramePr>
        <p:xfrm>
          <a:off x="501070" y="1910022"/>
          <a:ext cx="775781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30030" y="1479135"/>
            <a:ext cx="5889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For every 1 overdose death in 2007, there </a:t>
            </a:r>
            <a:r>
              <a:rPr lang="en-US" sz="2200" b="1" kern="0" dirty="0" smtClean="0"/>
              <a:t>we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re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 descr="Lexapro_pi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1821" y="2304300"/>
            <a:ext cx="2574940" cy="1931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Illicit drug use in the United States is estimated to have cost the U.S. economy more than $193 billion in 2007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$55.7 billion in costs for </a:t>
            </a:r>
            <a:r>
              <a:rPr lang="en-US" u="sng" dirty="0" smtClean="0"/>
              <a:t>prescription drug abuse</a:t>
            </a:r>
            <a:r>
              <a:rPr lang="en-US" dirty="0" smtClean="0"/>
              <a:t> in 2007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$24.7 billion in direct healthcare costs</a:t>
            </a:r>
          </a:p>
          <a:p>
            <a:r>
              <a:rPr lang="en-US" dirty="0" smtClean="0"/>
              <a:t>Opioid abusers generate, on average, annual direct health care costs 8.7 times higher than nonabusers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891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sz="1000" dirty="0" smtClean="0"/>
              <a:t>National Drug Intelligence Center. </a:t>
            </a:r>
            <a:r>
              <a:rPr lang="en-US" sz="1000" i="1" dirty="0" smtClean="0"/>
              <a:t>The Economic Impact of Illicit Drug Use on American Society</a:t>
            </a:r>
            <a:r>
              <a:rPr lang="en-US" sz="1000" dirty="0" smtClean="0"/>
              <a:t>. 2010. </a:t>
            </a:r>
            <a:r>
              <a:rPr lang="en-US" sz="1000" dirty="0" smtClean="0">
                <a:hlinkClick r:id="rId3"/>
              </a:rPr>
              <a:t>http://www.justice.gov/ndic/pubs44/44731/44731p.pdf</a:t>
            </a:r>
            <a:r>
              <a:rPr lang="en-US" sz="100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Birnbaum</a:t>
            </a:r>
            <a:r>
              <a:rPr lang="en-US" sz="1000" dirty="0" smtClean="0"/>
              <a:t> HG, White, AG, Schiller M, Waldman T, et al. Societal Costs of Prescription Opioid Abuse, Dependence, and Misuse in the United States. </a:t>
            </a:r>
            <a:r>
              <a:rPr lang="en-US" sz="1000" i="1" dirty="0" smtClean="0"/>
              <a:t>Pain Medicine</a:t>
            </a:r>
            <a:r>
              <a:rPr lang="en-US" sz="1000" dirty="0" smtClean="0"/>
              <a:t>. 2011;12:657-667. 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White AG, Birnbaum, HG, Mareva MN, et al. Direct Costs of Opioid Abuse in an Insured Population in the United States. </a:t>
            </a:r>
            <a:r>
              <a:rPr lang="en-US" sz="1000" i="1" dirty="0" smtClean="0"/>
              <a:t>J </a:t>
            </a:r>
            <a:r>
              <a:rPr lang="en-US" sz="1000" dirty="0" smtClean="0"/>
              <a:t> </a:t>
            </a:r>
            <a:r>
              <a:rPr lang="en-US" sz="1000" i="1" dirty="0" smtClean="0"/>
              <a:t>Manag Care Pharm</a:t>
            </a:r>
            <a:r>
              <a:rPr lang="en-US" sz="1000" dirty="0" smtClean="0"/>
              <a:t>. 11(6):469-479. 2005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Aspects of Prescription Drugs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Perceived Risk</a:t>
            </a:r>
          </a:p>
          <a:p>
            <a:r>
              <a:rPr lang="en-US" dirty="0" smtClean="0"/>
              <a:t>Accessibility and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Prescription Drug Abuse Prevention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Coordinated effort across the Federal government</a:t>
            </a:r>
          </a:p>
          <a:p>
            <a:r>
              <a:rPr lang="en-US" dirty="0" smtClean="0"/>
              <a:t>4 focus areas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Prescription Drug Monitoring Programs</a:t>
            </a:r>
          </a:p>
          <a:p>
            <a:pPr lvl="1"/>
            <a:r>
              <a:rPr lang="en-US" dirty="0" smtClean="0"/>
              <a:t>Proper Medication Disposal</a:t>
            </a:r>
          </a:p>
          <a:p>
            <a:pPr lvl="1"/>
            <a:r>
              <a:rPr lang="en-US" dirty="0" smtClean="0"/>
              <a:t>Enforcement</a:t>
            </a:r>
          </a:p>
          <a:p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368" y="1259950"/>
            <a:ext cx="3937032" cy="52745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4260" y="1470345"/>
            <a:ext cx="8257075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1" dirty="0" smtClean="0"/>
              <a:t>Education Goals for parents and patients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Increase awareness about prescription drug abuse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Patients and parents understand how to use medications safely, and how to store and dispose them properly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Main Actions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Evidence-based public education campaign partnering with </a:t>
            </a:r>
            <a:r>
              <a:rPr lang="en-US" sz="2400" dirty="0" smtClean="0"/>
              <a:t>local anti-drug coalitions, and other organizations (chain pharmacies, community pharmacies, boards of pharmacies, boards of medicine)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Education Goals for healthcare providers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Knowledge on appropriate prescribing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Effectively identifying those at risk for abuse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PDMP use in everyday clinical practice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Screening, intervention, and referral for those misusing or abusing prescription drugs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Main Actions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Legislation requiring mandatory education for all clinicians who prescribe controlled substances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Increase substance abuse education in health profession schools, residency programs, and continuing education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Work with the American College of Emergency Physicians to develop evidence-based clinical guidelines that establish best practices for opioid prescribing in the Emergency Department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8800" dirty="0" smtClean="0"/>
              <a:t>Expediting research on the development of abuse deterrent formulations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447800"/>
            <a:ext cx="8305800" cy="4876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Top 10 prescribing specialties </a:t>
            </a:r>
            <a:br>
              <a:rPr lang="en-US" sz="3800" b="1" dirty="0" smtClean="0"/>
            </a:br>
            <a:r>
              <a:rPr lang="en-US" sz="3800" b="1" dirty="0" smtClean="0"/>
              <a:t>immediate-release </a:t>
            </a:r>
            <a:r>
              <a:rPr lang="en-US" sz="3800" b="1" dirty="0" err="1" smtClean="0"/>
              <a:t>opioids</a:t>
            </a:r>
            <a:r>
              <a:rPr lang="en-US" sz="3800" b="1" dirty="0" smtClean="0"/>
              <a:t>, 2009 </a:t>
            </a:r>
            <a:endParaRPr lang="en-US" sz="3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990600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429345"/>
            <a:ext cx="9110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SDI, Vector One: National,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2009. Extracted June 2010. 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http://www.fda.gov/downloads/AdvisoryCommittees/CommitteesMeetingMaterials/Drugs/AnestheticAndLifeSupportDrugsAdvisoryCommittee/UCM217510.pdf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 txBox="1">
            <a:spLocks noGrp="1" noChangeArrowheads="1"/>
          </p:cNvSpPr>
          <p:nvPr/>
        </p:nvSpPr>
        <p:spPr bwMode="auto">
          <a:xfrm>
            <a:off x="0" y="6553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1623C0E-DE33-482F-AED8-A494D8201371}" type="slidenum">
              <a:rPr lang="en-US" sz="1000">
                <a:solidFill>
                  <a:schemeClr val="bg1"/>
                </a:solidFill>
              </a:rPr>
              <a:pPr/>
              <a:t>2</a:t>
            </a:fld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ONDCP’s Authority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b="1" dirty="0" smtClean="0"/>
              <a:t>Established by the Anti-Drug Abuse Act of 1988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b="1" dirty="0" smtClean="0"/>
              <a:t>Principal purpose: Establish policies, priorities, and objectives for the nation's drug control program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b="1" dirty="0" smtClean="0"/>
              <a:t>Goals: Reduce illicit drug use, manufacturing, and trafficking, drug-related crime and violence, and drug-related health consequences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458200" cy="502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09600" y="762000"/>
          <a:ext cx="7848600" cy="551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10 prescribing specialties </a:t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800" b="1" dirty="0" smtClean="0">
                <a:latin typeface="+mj-lt"/>
                <a:ea typeface="+mj-ea"/>
                <a:cs typeface="+mj-cs"/>
              </a:rPr>
              <a:t>extended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-release/long acting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opioids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2009 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429345"/>
            <a:ext cx="9110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SDI, Vector One: National. Years 2009. Extracted June 2010. 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http://www.fda.gov/downloads/AdvisoryCommittees/CommitteesMeetingMaterials/Drugs/AnestheticAndLifeSupportDrugsAdvisoryCommittee/UCM217510.pdf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Education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Physicians</a:t>
            </a:r>
          </a:p>
          <a:p>
            <a:pPr lvl="1"/>
            <a:r>
              <a:rPr lang="en-US" dirty="0" smtClean="0"/>
              <a:t>2000 survey: 56 % of residency programs required substance use disorder training, median number of curricular hours ranged from 3 to 12 hours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2008 follow-up: “Although the education of physicians on substance use disorders has gained increased attention, and progress has been made to improve medical school, residency, and </a:t>
            </a:r>
            <a:r>
              <a:rPr lang="en-US" dirty="0" err="1" smtClean="0"/>
              <a:t>postresidency</a:t>
            </a:r>
            <a:r>
              <a:rPr lang="en-US" dirty="0" smtClean="0"/>
              <a:t> substance abuse education since 2000, these efforts have not been uniformly applied.”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Pharmacists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67.5% report receiving two hours or less of addiction or substance abuse education in pharmacy school</a:t>
            </a:r>
          </a:p>
          <a:p>
            <a:pPr lvl="1"/>
            <a:r>
              <a:rPr lang="en-US" dirty="0" smtClean="0"/>
              <a:t>29.2% reported receiving no addiction education</a:t>
            </a:r>
          </a:p>
          <a:p>
            <a:pPr lvl="1"/>
            <a:r>
              <a:rPr lang="en-US" dirty="0" smtClean="0"/>
              <a:t>Pharmacists with greater amounts of addiction-specific education: </a:t>
            </a:r>
          </a:p>
          <a:p>
            <a:pPr lvl="2"/>
            <a:r>
              <a:rPr lang="en-US" dirty="0" smtClean="0"/>
              <a:t>Higher likelihood of correctly answering questions relating to the science of addiction and substance abuse counseling</a:t>
            </a:r>
          </a:p>
          <a:p>
            <a:pPr lvl="2"/>
            <a:r>
              <a:rPr lang="en-US" dirty="0" smtClean="0"/>
              <a:t>Counseled patients more frequently and felt more confident about counseling</a:t>
            </a:r>
            <a:endParaRPr lang="en-US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0" y="6304002"/>
            <a:ext cx="91438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Isaacson JH, Fleming M, Kraus M, Kahn R,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Mundt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M. A National Survey of Training in Substance Use Disorders in Residency Programs.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 Stud Alcohol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61(6):912-915. 2000.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Polydorou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S, Gunderson EW, Levin FR. Training Physicians to Treat Substance Use Disorders.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Curr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Psychiatry Rep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10(5):399-404. 2008.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3. Lafferty L. Hunter TS, Marsh WA. Knowledge, attitudes and practices of pharmacists concerning prescription drug abuse. </a:t>
            </a:r>
            <a:r>
              <a:rPr lang="en-US" sz="1000" i="1" dirty="0" smtClean="0"/>
              <a:t>J Psychoactive Drugs</a:t>
            </a:r>
            <a:r>
              <a:rPr lang="en-US" sz="1000" dirty="0" smtClean="0"/>
              <a:t>. 2006 Sep:38(3):229-232.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Prescription Drug Monitoring Programs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http://www.pmpalliance.org/pdf/pmpstatusmap2010.pdf</a:t>
            </a:r>
            <a:endParaRPr lang="en-US" sz="1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171576"/>
            <a:ext cx="7162800" cy="538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Proper Medication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Easily accessible, environmentally friendly method of drug disposal that reduces the amount of prescription drugs available for diversion and abuse</a:t>
            </a:r>
          </a:p>
          <a:p>
            <a:r>
              <a:rPr lang="en-US" dirty="0" smtClean="0"/>
              <a:t>Main Actions</a:t>
            </a:r>
          </a:p>
          <a:p>
            <a:pPr lvl="1"/>
            <a:r>
              <a:rPr lang="en-US" dirty="0" smtClean="0"/>
              <a:t>Publish and implement regulations allowing patients and caregivers to easily dispose of controlled substance medications</a:t>
            </a:r>
          </a:p>
          <a:p>
            <a:pPr lvl="1"/>
            <a:r>
              <a:rPr lang="en-US" dirty="0" smtClean="0"/>
              <a:t>DEA will continue holding a take-back day at least every 6 months until a Final Rule is implemented</a:t>
            </a:r>
          </a:p>
          <a:p>
            <a:pPr lvl="1"/>
            <a:r>
              <a:rPr lang="en-US" dirty="0" smtClean="0"/>
              <a:t>Once regulations are in place, partner with stakeholders to promote proper medication disposal programs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5514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Assist states in addressing “pill mills” and doctor shopping</a:t>
            </a:r>
          </a:p>
          <a:p>
            <a:r>
              <a:rPr lang="en-US" dirty="0" smtClean="0"/>
              <a:t>Main Actions</a:t>
            </a:r>
          </a:p>
          <a:p>
            <a:pPr lvl="1"/>
            <a:r>
              <a:rPr lang="en-US" dirty="0" smtClean="0"/>
              <a:t>Provide technical assistance to states on model regulations/laws for pain clinics</a:t>
            </a:r>
          </a:p>
          <a:p>
            <a:pPr lvl="1"/>
            <a:r>
              <a:rPr lang="en-US" dirty="0" smtClean="0"/>
              <a:t>Encourage High-Intensity Drug Trafficking Areas (HIDTAs) to work on prescription drug abuse issues</a:t>
            </a:r>
          </a:p>
          <a:p>
            <a:pPr lvl="1"/>
            <a:r>
              <a:rPr lang="en-US" dirty="0" smtClean="0"/>
              <a:t>Support prescription drug abuse-related training programs for law enforcement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Prescription drug abuse and its consequences are the fastest growing drug problem in the U.S.</a:t>
            </a:r>
          </a:p>
          <a:p>
            <a:r>
              <a:rPr lang="en-US" dirty="0" smtClean="0"/>
              <a:t>No single solution </a:t>
            </a:r>
          </a:p>
          <a:p>
            <a:r>
              <a:rPr lang="en-US" dirty="0" smtClean="0"/>
              <a:t>We all have a role to play</a:t>
            </a:r>
          </a:p>
          <a:p>
            <a:r>
              <a:rPr lang="en-US" dirty="0" smtClean="0"/>
              <a:t>Success will come from coordination and collaboration at the Federal, state, local, and tribal levels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http</a:t>
            </a:r>
            <a:r>
              <a:rPr lang="en-US" sz="4000" dirty="0"/>
              <a:t>://www.whitehouse.gov/ondcp</a:t>
            </a:r>
          </a:p>
        </p:txBody>
      </p:sp>
    </p:spTree>
    <p:extLst>
      <p:ext uri="{BB962C8B-B14F-4D97-AF65-F5344CB8AC3E}">
        <p14:creationId xmlns:p14="http://schemas.microsoft.com/office/powerpoint/2010/main" val="310308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955"/>
            <a:ext cx="8686800" cy="1219200"/>
          </a:xfrm>
        </p:spPr>
        <p:txBody>
          <a:bodyPr/>
          <a:lstStyle/>
          <a:p>
            <a:r>
              <a:rPr lang="en-US" dirty="0" smtClean="0"/>
              <a:t>National Drug Control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8489311" cy="30480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600" b="1" dirty="0" smtClean="0"/>
              <a:t>Science-based, public health approach to drug policy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600" b="1" dirty="0" smtClean="0"/>
              <a:t>Coordinated federal effort on 115 action items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1600" b="1" dirty="0" smtClean="0"/>
              <a:t>Special emphasis on active duty, veterans, and military families; women and girls; individuals in the criminal justice system; and college students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b="1" dirty="0" smtClean="0"/>
              <a:t>Signature initiatives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/>
              <a:t>Prescription Drug Abuse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/>
              <a:t>Prevention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/>
              <a:t>Drugged Driving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endParaRPr lang="en-US" sz="2400" b="1" dirty="0" smtClean="0"/>
          </a:p>
          <a:p>
            <a:pPr>
              <a:spcBef>
                <a:spcPct val="0"/>
              </a:spcBef>
              <a:spcAft>
                <a:spcPts val="300"/>
              </a:spcAft>
            </a:pPr>
            <a:endParaRPr lang="en-US" sz="2400" b="1" dirty="0" smtClean="0"/>
          </a:p>
          <a:p>
            <a:pPr>
              <a:spcBef>
                <a:spcPct val="0"/>
              </a:spcBef>
              <a:spcAft>
                <a:spcPts val="300"/>
              </a:spcAft>
            </a:pPr>
            <a:endParaRPr lang="en-US" sz="2400" b="1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8" y="2667000"/>
            <a:ext cx="2968860" cy="391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Prescription Drug Abuse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478 </a:t>
            </a:r>
            <a:r>
              <a:rPr lang="en-US" dirty="0"/>
              <a:t>m</a:t>
            </a:r>
            <a:r>
              <a:rPr lang="en-US" dirty="0" smtClean="0"/>
              <a:t>illion prescriptions for controlled-substances dispensed in U.S. in 2010</a:t>
            </a:r>
          </a:p>
          <a:p>
            <a:r>
              <a:rPr lang="en-US" dirty="0" smtClean="0"/>
              <a:t>7 million Americans reported current non-medical use of prescription drugs in 20010</a:t>
            </a:r>
          </a:p>
          <a:p>
            <a:r>
              <a:rPr lang="en-US" dirty="0" smtClean="0"/>
              <a:t>1 in 4 people using drugs for first time in 2010 began by using a prescription drug non-medically</a:t>
            </a:r>
          </a:p>
          <a:p>
            <a:r>
              <a:rPr lang="en-US" dirty="0" smtClean="0"/>
              <a:t>6 of top 10 abused substances among high school seniors are prescription drugs</a:t>
            </a:r>
          </a:p>
          <a:p>
            <a:r>
              <a:rPr lang="en-US" dirty="0" smtClean="0"/>
              <a:t>28,000 unintentional overdose deaths in 2007 – driven by prescription opioids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6800" y="1600200"/>
            <a:ext cx="6705600" cy="502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Pain Reliever Prescriptions: 2000-2009</a:t>
            </a:r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1143000" y="1600200"/>
            <a:ext cx="6553200" cy="4873239"/>
            <a:chOff x="1600200" y="1538287"/>
            <a:chExt cx="5943600" cy="4135230"/>
          </a:xfrm>
        </p:grpSpPr>
        <p:pic>
          <p:nvPicPr>
            <p:cNvPr id="11" name="Picture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4962" y="1538287"/>
              <a:ext cx="5934075" cy="378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600200" y="5334000"/>
              <a:ext cx="5943600" cy="33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ER – Extended Release, LA – Long-Acting, IR – Immediate Release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Source: SDI, </a:t>
              </a:r>
              <a:r>
                <a:rPr lang="en-US" sz="1000" dirty="0">
                  <a:solidFill>
                    <a:schemeClr val="bg1"/>
                  </a:solidFill>
                </a:rPr>
                <a:t>Vector One: National.  Extracted June 2010.</a:t>
              </a:r>
              <a:endParaRPr lang="en-US" sz="9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Prescriptions Dispensed for select opioids in U.S. Outpatient Retail Pharmacies, 2000-2009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85800" y="1371600"/>
          <a:ext cx="7766417" cy="497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669993" y="3717993"/>
            <a:ext cx="247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Number of Prescriptions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784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SDI, Vector One: National.  Extracted June 2010.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228600"/>
            <a:ext cx="8732837" cy="506412"/>
          </a:xfrm>
          <a:prstGeom prst="rect">
            <a:avLst/>
          </a:prstGeom>
          <a:noFill/>
        </p:spPr>
        <p:txBody>
          <a:bodyPr lIns="0" tIns="0" rIns="0" bIns="0" anchor="b">
            <a:normAutofit fontScale="62500" lnSpcReduction="20000"/>
          </a:bodyPr>
          <a:lstStyle/>
          <a:p>
            <a:pPr marL="0" marR="0" lvl="0" indent="0" algn="ctr" defTabSz="4524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New Users in the Past Year of Specific Illicit Drugs</a:t>
            </a:r>
          </a:p>
          <a:p>
            <a:pPr marL="0" marR="0" lvl="0" indent="0" algn="ctr" defTabSz="4524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among Persons Aged 12 or Older, 2010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46993" y="6488519"/>
            <a:ext cx="634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06400" eaLnBrk="0" hangingPunct="0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sz="1200" b="0" dirty="0" smtClean="0"/>
              <a:t>Source</a:t>
            </a:r>
            <a:r>
              <a:rPr lang="en-US" sz="1200" b="0" dirty="0"/>
              <a:t>:  SAMHSA, </a:t>
            </a:r>
            <a:r>
              <a:rPr lang="en-US" sz="1200" b="0" i="1" dirty="0"/>
              <a:t>2009 National Survey on Drug Use and Health </a:t>
            </a:r>
            <a:r>
              <a:rPr lang="en-US" sz="1200" b="0" dirty="0"/>
              <a:t>(September 2010).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04124"/>
            <a:ext cx="8866187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5334000"/>
            <a:ext cx="422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sz="1200" dirty="0" smtClean="0">
                <a:solidFill>
                  <a:schemeClr val="bg1"/>
                </a:solidFill>
              </a:rPr>
              <a:t>Includes pain relievers, tranquilizers, stimulants, and sedatives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325438" y="1219200"/>
            <a:ext cx="4164153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Note: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The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specific drug refers to the drug that was used for the first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time in the past year,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regardless of whether it was the first drug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ever used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or not.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219200"/>
            <a:ext cx="7212089" cy="544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Emergency Department Visits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Persons Classified with Substance Abuse/Dependence on Psychotherapeutics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36140"/>
              </p:ext>
            </p:extLst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2"/>
          <p:cNvSpPr txBox="1"/>
          <p:nvPr/>
        </p:nvSpPr>
        <p:spPr>
          <a:xfrm>
            <a:off x="609600" y="6096000"/>
            <a:ext cx="6261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i="1" dirty="0"/>
              <a:t>Results from the </a:t>
            </a:r>
            <a:r>
              <a:rPr lang="en-US" sz="1050" b="1" i="1" dirty="0" smtClean="0"/>
              <a:t>2010 National </a:t>
            </a:r>
            <a:r>
              <a:rPr lang="en-US" sz="1050" b="1" i="1" dirty="0"/>
              <a:t>Survey on Drug Use and Health (NSDUH)</a:t>
            </a:r>
            <a:r>
              <a:rPr lang="en-US" sz="1050" b="1" dirty="0"/>
              <a:t>: </a:t>
            </a:r>
            <a:r>
              <a:rPr lang="en-US" sz="1050" b="1" i="1" dirty="0"/>
              <a:t>National Findings</a:t>
            </a:r>
            <a:r>
              <a:rPr lang="en-US" sz="1050" b="1" dirty="0"/>
              <a:t>, SAMHSA (</a:t>
            </a:r>
            <a:r>
              <a:rPr lang="en-US" sz="1050" b="1" dirty="0" smtClean="0"/>
              <a:t>2011). </a:t>
            </a:r>
          </a:p>
          <a:p>
            <a:r>
              <a:rPr lang="en-US" sz="1050" b="1" dirty="0" smtClean="0"/>
              <a:t>http://www.oas.samhsa.gov/nsduhLatest.htm.</a:t>
            </a:r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609600" y="6496101"/>
            <a:ext cx="419749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*Number in 2010 is statistically significantly higher than in 2005.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79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1480</Words>
  <Application>Microsoft Office PowerPoint</Application>
  <PresentationFormat>On-screen Show (4:3)</PresentationFormat>
  <Paragraphs>162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Worksheet</vt:lpstr>
      <vt:lpstr>PowerPoint Presentation</vt:lpstr>
      <vt:lpstr>ONDCP’s Authority</vt:lpstr>
      <vt:lpstr>National Drug Control Strategy</vt:lpstr>
      <vt:lpstr>The Prescription Drug Abuse Problem</vt:lpstr>
      <vt:lpstr>Pain Reliever Prescriptions: 2000-2009</vt:lpstr>
      <vt:lpstr>Prescriptions Dispensed for select opioids in U.S. Outpatient Retail Pharmacies, 2000-2009</vt:lpstr>
      <vt:lpstr>PowerPoint Presentation</vt:lpstr>
      <vt:lpstr>Emergency Department Visits</vt:lpstr>
      <vt:lpstr>Persons Classified with Substance Abuse/Dependence on Psychotherapeutics</vt:lpstr>
      <vt:lpstr>PowerPoint Presentation</vt:lpstr>
      <vt:lpstr>PowerPoint Presentation</vt:lpstr>
      <vt:lpstr>PowerPoint Presentation</vt:lpstr>
      <vt:lpstr>PowerPoint Presentation</vt:lpstr>
      <vt:lpstr>Economic Costs</vt:lpstr>
      <vt:lpstr>Unique Aspects of Prescription Drugs</vt:lpstr>
      <vt:lpstr>Prescription Drug Abuse Prevention Plan</vt:lpstr>
      <vt:lpstr>Education</vt:lpstr>
      <vt:lpstr>Education</vt:lpstr>
      <vt:lpstr>Top 10 prescribing specialties  immediate-release opioids, 2009 </vt:lpstr>
      <vt:lpstr>PowerPoint Presentation</vt:lpstr>
      <vt:lpstr>Education Gaps</vt:lpstr>
      <vt:lpstr>Prescription Drug Monitoring Programs</vt:lpstr>
      <vt:lpstr>Proper Medication Disposal</vt:lpstr>
      <vt:lpstr>Enforcement</vt:lpstr>
      <vt:lpstr>Conclusions</vt:lpstr>
      <vt:lpstr>PowerPoint Presentation</vt:lpstr>
    </vt:vector>
  </TitlesOfParts>
  <Company>EOP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Drug Control Strategy</dc:title>
  <dc:creator>EOP</dc:creator>
  <cp:lastModifiedBy>Kielty, Brenda</cp:lastModifiedBy>
  <cp:revision>268</cp:revision>
  <cp:lastPrinted>2011-10-18T19:57:30Z</cp:lastPrinted>
  <dcterms:created xsi:type="dcterms:W3CDTF">2010-03-30T20:14:09Z</dcterms:created>
  <dcterms:modified xsi:type="dcterms:W3CDTF">2012-01-09T20:56:59Z</dcterms:modified>
</cp:coreProperties>
</file>