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53"/>
  </p:notesMasterIdLst>
  <p:handoutMasterIdLst>
    <p:handoutMasterId r:id="rId54"/>
  </p:handoutMasterIdLst>
  <p:sldIdLst>
    <p:sldId id="256" r:id="rId2"/>
    <p:sldId id="257" r:id="rId3"/>
    <p:sldId id="299" r:id="rId4"/>
    <p:sldId id="300" r:id="rId5"/>
    <p:sldId id="258" r:id="rId6"/>
    <p:sldId id="260" r:id="rId7"/>
    <p:sldId id="261" r:id="rId8"/>
    <p:sldId id="259" r:id="rId9"/>
    <p:sldId id="298" r:id="rId10"/>
    <p:sldId id="305" r:id="rId11"/>
    <p:sldId id="307" r:id="rId12"/>
    <p:sldId id="263" r:id="rId13"/>
    <p:sldId id="265" r:id="rId14"/>
    <p:sldId id="269" r:id="rId15"/>
    <p:sldId id="264" r:id="rId16"/>
    <p:sldId id="268" r:id="rId17"/>
    <p:sldId id="266" r:id="rId18"/>
    <p:sldId id="267" r:id="rId19"/>
    <p:sldId id="270" r:id="rId20"/>
    <p:sldId id="271" r:id="rId21"/>
    <p:sldId id="301" r:id="rId22"/>
    <p:sldId id="273" r:id="rId23"/>
    <p:sldId id="274" r:id="rId24"/>
    <p:sldId id="275" r:id="rId25"/>
    <p:sldId id="281" r:id="rId26"/>
    <p:sldId id="276" r:id="rId27"/>
    <p:sldId id="303" r:id="rId28"/>
    <p:sldId id="304" r:id="rId29"/>
    <p:sldId id="283" r:id="rId30"/>
    <p:sldId id="292" r:id="rId31"/>
    <p:sldId id="282" r:id="rId32"/>
    <p:sldId id="286" r:id="rId33"/>
    <p:sldId id="291" r:id="rId34"/>
    <p:sldId id="289" r:id="rId35"/>
    <p:sldId id="284" r:id="rId36"/>
    <p:sldId id="285" r:id="rId37"/>
    <p:sldId id="293" r:id="rId38"/>
    <p:sldId id="294" r:id="rId39"/>
    <p:sldId id="295" r:id="rId40"/>
    <p:sldId id="277" r:id="rId41"/>
    <p:sldId id="306" r:id="rId42"/>
    <p:sldId id="288" r:id="rId43"/>
    <p:sldId id="278" r:id="rId44"/>
    <p:sldId id="279" r:id="rId45"/>
    <p:sldId id="280" r:id="rId46"/>
    <p:sldId id="296" r:id="rId47"/>
    <p:sldId id="290" r:id="rId48"/>
    <p:sldId id="297" r:id="rId49"/>
    <p:sldId id="272" r:id="rId50"/>
    <p:sldId id="308" r:id="rId51"/>
    <p:sldId id="309" r:id="rId5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0" autoAdjust="0"/>
    <p:restoredTop sz="91967" autoAdjust="0"/>
  </p:normalViewPr>
  <p:slideViewPr>
    <p:cSldViewPr>
      <p:cViewPr varScale="1">
        <p:scale>
          <a:sx n="123" d="100"/>
          <a:sy n="123" d="100"/>
        </p:scale>
        <p:origin x="-324" y="-90"/>
      </p:cViewPr>
      <p:guideLst>
        <p:guide orient="horz" pos="2160"/>
        <p:guide pos="2880"/>
      </p:guideLst>
    </p:cSldViewPr>
  </p:slideViewPr>
  <p:outlineViewPr>
    <p:cViewPr>
      <p:scale>
        <a:sx n="33" d="100"/>
        <a:sy n="33" d="100"/>
      </p:scale>
      <p:origin x="0" y="304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5460D1CA-778C-47DA-A6EC-02A4B1D881BD}" type="datetimeFigureOut">
              <a:rPr lang="en-US" smtClean="0"/>
              <a:t>8/1/2018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8D82027-8FF2-4A70-8743-87195F028699}" type="slidenum">
              <a:rPr lang="en-US" smtClean="0"/>
              <a:t>‹#›</a:t>
            </a:fld>
            <a:endParaRPr lang="en-US" dirty="0"/>
          </a:p>
        </p:txBody>
      </p:sp>
    </p:spTree>
    <p:extLst>
      <p:ext uri="{BB962C8B-B14F-4D97-AF65-F5344CB8AC3E}">
        <p14:creationId xmlns:p14="http://schemas.microsoft.com/office/powerpoint/2010/main" val="205267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EEA8C9D-28B0-4A33-9F47-B6E57EFBDAE6}" type="datetimeFigureOut">
              <a:rPr lang="en-US" smtClean="0"/>
              <a:t>8/1/2018</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6A11452-6C5E-46B8-A28B-29D2E26A762E}" type="slidenum">
              <a:rPr lang="en-US" smtClean="0"/>
              <a:t>‹#›</a:t>
            </a:fld>
            <a:endParaRPr lang="en-US" dirty="0"/>
          </a:p>
        </p:txBody>
      </p:sp>
    </p:spTree>
    <p:extLst>
      <p:ext uri="{BB962C8B-B14F-4D97-AF65-F5344CB8AC3E}">
        <p14:creationId xmlns:p14="http://schemas.microsoft.com/office/powerpoint/2010/main" val="846216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A11452-6C5E-46B8-A28B-29D2E26A762E}" type="slidenum">
              <a:rPr lang="en-US" smtClean="0"/>
              <a:t>12</a:t>
            </a:fld>
            <a:endParaRPr lang="en-US" dirty="0"/>
          </a:p>
        </p:txBody>
      </p:sp>
    </p:spTree>
    <p:extLst>
      <p:ext uri="{BB962C8B-B14F-4D97-AF65-F5344CB8AC3E}">
        <p14:creationId xmlns:p14="http://schemas.microsoft.com/office/powerpoint/2010/main" val="333608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A11452-6C5E-46B8-A28B-29D2E26A762E}" type="slidenum">
              <a:rPr lang="en-US" smtClean="0"/>
              <a:t>19</a:t>
            </a:fld>
            <a:endParaRPr lang="en-US" dirty="0"/>
          </a:p>
        </p:txBody>
      </p:sp>
    </p:spTree>
    <p:extLst>
      <p:ext uri="{BB962C8B-B14F-4D97-AF65-F5344CB8AC3E}">
        <p14:creationId xmlns:p14="http://schemas.microsoft.com/office/powerpoint/2010/main" val="4048699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A11452-6C5E-46B8-A28B-29D2E26A762E}" type="slidenum">
              <a:rPr lang="en-US" smtClean="0"/>
              <a:t>23</a:t>
            </a:fld>
            <a:endParaRPr lang="en-US" dirty="0"/>
          </a:p>
        </p:txBody>
      </p:sp>
    </p:spTree>
    <p:extLst>
      <p:ext uri="{BB962C8B-B14F-4D97-AF65-F5344CB8AC3E}">
        <p14:creationId xmlns:p14="http://schemas.microsoft.com/office/powerpoint/2010/main" val="1147121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F7F9CD6-ACFF-44EF-853F-5FF1B0074458}" type="datetimeFigureOut">
              <a:rPr lang="en-US" smtClean="0"/>
              <a:t>8/1/2018</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811244F-1A9F-46BC-AD08-A9481E2967B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F7F9CD6-ACFF-44EF-853F-5FF1B0074458}" type="datetimeFigureOut">
              <a:rPr lang="en-US" smtClean="0"/>
              <a:t>8/1/2018</a:t>
            </a:fld>
            <a:endParaRPr lang="en-US" dirty="0"/>
          </a:p>
        </p:txBody>
      </p:sp>
      <p:sp>
        <p:nvSpPr>
          <p:cNvPr id="27" name="Slide Number Placeholder 26"/>
          <p:cNvSpPr>
            <a:spLocks noGrp="1"/>
          </p:cNvSpPr>
          <p:nvPr>
            <p:ph type="sldNum" sz="quarter" idx="11"/>
          </p:nvPr>
        </p:nvSpPr>
        <p:spPr/>
        <p:txBody>
          <a:bodyPr rtlCol="0"/>
          <a:lstStyle/>
          <a:p>
            <a:fld id="{2811244F-1A9F-46BC-AD08-A9481E2967B9}"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F7F9CD6-ACFF-44EF-853F-5FF1B0074458}" type="datetimeFigureOut">
              <a:rPr lang="en-US" smtClean="0"/>
              <a:t>8/1/2018</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2811244F-1A9F-46BC-AD08-A9481E2967B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7F9CD6-ACFF-44EF-853F-5FF1B0074458}" type="datetimeFigureOut">
              <a:rPr lang="en-US" smtClean="0"/>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11244F-1A9F-46BC-AD08-A9481E2967B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F7F9CD6-ACFF-44EF-853F-5FF1B0074458}" type="datetimeFigureOut">
              <a:rPr lang="en-US" smtClean="0"/>
              <a:t>8/1/2018</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811244F-1A9F-46BC-AD08-A9481E2967B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Marijuana in Maine</a:t>
            </a:r>
            <a:endParaRPr lang="en-US" dirty="0"/>
          </a:p>
        </p:txBody>
      </p:sp>
      <p:sp>
        <p:nvSpPr>
          <p:cNvPr id="3" name="Subtitle 2"/>
          <p:cNvSpPr>
            <a:spLocks noGrp="1"/>
          </p:cNvSpPr>
          <p:nvPr>
            <p:ph type="subTitle" idx="1"/>
          </p:nvPr>
        </p:nvSpPr>
        <p:spPr>
          <a:xfrm>
            <a:off x="2743200" y="4267200"/>
            <a:ext cx="4038600" cy="1295400"/>
          </a:xfrm>
        </p:spPr>
        <p:txBody>
          <a:bodyPr>
            <a:normAutofit/>
          </a:bodyPr>
          <a:lstStyle/>
          <a:p>
            <a:pPr algn="ctr"/>
            <a:r>
              <a:rPr lang="en-US" dirty="0" smtClean="0"/>
              <a:t>Deanna L. White, AAG </a:t>
            </a:r>
          </a:p>
          <a:p>
            <a:pPr algn="ctr"/>
            <a:r>
              <a:rPr lang="en-US" dirty="0" smtClean="0"/>
              <a:t>August 2, 2018</a:t>
            </a:r>
            <a:endParaRPr lang="en-US" dirty="0"/>
          </a:p>
        </p:txBody>
      </p:sp>
    </p:spTree>
    <p:extLst>
      <p:ext uri="{BB962C8B-B14F-4D97-AF65-F5344CB8AC3E}">
        <p14:creationId xmlns:p14="http://schemas.microsoft.com/office/powerpoint/2010/main" val="544031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Use and Personal Use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Initially enacted as a citizen’s IB 2015, c. 5; some parts were effective January 30, 2017 and some parts were put off and then repealed in 2018</a:t>
            </a:r>
          </a:p>
          <a:p>
            <a:r>
              <a:rPr lang="en-US" dirty="0" smtClean="0"/>
              <a:t>PL 2017, Ch. 409 (eff. May 2, 2018) repealed 7 MRS c. 417 and enacted (as an emergency legislation) 28-B MRS </a:t>
            </a:r>
            <a:r>
              <a:rPr lang="en-US" dirty="0"/>
              <a:t>C</a:t>
            </a:r>
            <a:r>
              <a:rPr lang="en-US" dirty="0" smtClean="0"/>
              <a:t>h. 1)</a:t>
            </a:r>
          </a:p>
          <a:p>
            <a:r>
              <a:rPr lang="en-US" dirty="0" smtClean="0"/>
              <a:t>PL 2017, Ch. 409 also moved the Maine Medical Marijuana Program out of the Department of Health and Human Services and into Department of Administrative and Financial Services (DAFS) 22 MRS §§2422 (1-C), 2422(2-A). </a:t>
            </a:r>
            <a:endParaRPr lang="en-US" dirty="0"/>
          </a:p>
        </p:txBody>
      </p:sp>
    </p:spTree>
    <p:extLst>
      <p:ext uri="{BB962C8B-B14F-4D97-AF65-F5344CB8AC3E}">
        <p14:creationId xmlns:p14="http://schemas.microsoft.com/office/powerpoint/2010/main" val="244086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Everything which is not forbidden is allowed…or </a:t>
            </a:r>
            <a:r>
              <a:rPr lang="en-US" dirty="0"/>
              <a:t>V</a:t>
            </a:r>
            <a:r>
              <a:rPr lang="en-US" dirty="0" smtClean="0"/>
              <a:t>ice Versa</a:t>
            </a:r>
            <a:endParaRPr lang="en-US" dirty="0"/>
          </a:p>
        </p:txBody>
      </p:sp>
      <p:sp>
        <p:nvSpPr>
          <p:cNvPr id="3" name="Content Placeholder 2"/>
          <p:cNvSpPr>
            <a:spLocks noGrp="1"/>
          </p:cNvSpPr>
          <p:nvPr>
            <p:ph idx="1"/>
          </p:nvPr>
        </p:nvSpPr>
        <p:spPr/>
        <p:txBody>
          <a:bodyPr>
            <a:normAutofit lnSpcReduction="10000"/>
          </a:bodyPr>
          <a:lstStyle/>
          <a:p>
            <a:r>
              <a:rPr lang="en-US" dirty="0" smtClean="0"/>
              <a:t>State medical and adult use marijuana laws authorize, allow or permit activities that would otherwise be criminal or civil violations under both federal and state laws</a:t>
            </a:r>
          </a:p>
          <a:p>
            <a:r>
              <a:rPr lang="en-US" dirty="0" smtClean="0"/>
              <a:t>The activities these laws authorize are heavily regulated and people/entities that are not acting in accordance with these laws are thereby often acting unlawfully</a:t>
            </a:r>
          </a:p>
          <a:p>
            <a:r>
              <a:rPr lang="en-US" dirty="0" smtClean="0"/>
              <a:t>See e.g. MMUMA 22 MRS §2426; Adult Use, 28-B MRS §§801-804;</a:t>
            </a:r>
            <a:r>
              <a:rPr lang="en-US" dirty="0"/>
              <a:t> 1504</a:t>
            </a:r>
            <a:r>
              <a:rPr lang="en-US" dirty="0" smtClean="0"/>
              <a:t>.</a:t>
            </a:r>
            <a:endParaRPr lang="en-US" dirty="0"/>
          </a:p>
        </p:txBody>
      </p:sp>
    </p:spTree>
    <p:extLst>
      <p:ext uri="{BB962C8B-B14F-4D97-AF65-F5344CB8AC3E}">
        <p14:creationId xmlns:p14="http://schemas.microsoft.com/office/powerpoint/2010/main" val="1718850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Marijuana’s plant characteristics</a:t>
            </a:r>
            <a:endParaRPr lang="en-US" dirty="0"/>
          </a:p>
        </p:txBody>
      </p:sp>
      <p:sp>
        <p:nvSpPr>
          <p:cNvPr id="3" name="Content Placeholder 2"/>
          <p:cNvSpPr>
            <a:spLocks noGrp="1"/>
          </p:cNvSpPr>
          <p:nvPr>
            <p:ph idx="1"/>
          </p:nvPr>
        </p:nvSpPr>
        <p:spPr/>
        <p:txBody>
          <a:bodyPr/>
          <a:lstStyle/>
          <a:p>
            <a:r>
              <a:rPr lang="en-US" dirty="0" smtClean="0"/>
              <a:t>Family: Cannabaceae</a:t>
            </a:r>
          </a:p>
          <a:p>
            <a:r>
              <a:rPr lang="en-US" dirty="0" smtClean="0"/>
              <a:t>Genus: Cannabis.</a:t>
            </a:r>
          </a:p>
          <a:p>
            <a:r>
              <a:rPr lang="en-US" dirty="0" smtClean="0"/>
              <a:t> An </a:t>
            </a:r>
            <a:r>
              <a:rPr lang="en-US" dirty="0"/>
              <a:t>a</a:t>
            </a:r>
            <a:r>
              <a:rPr lang="en-US" dirty="0" smtClean="0"/>
              <a:t>nnual, dioecious, flowering herb.  Normally male and female flowers occur </a:t>
            </a:r>
            <a:r>
              <a:rPr lang="en-US" dirty="0"/>
              <a:t>on </a:t>
            </a:r>
            <a:r>
              <a:rPr lang="en-US" dirty="0" smtClean="0"/>
              <a:t>separate plants.   </a:t>
            </a:r>
          </a:p>
          <a:p>
            <a:r>
              <a:rPr lang="en-US" dirty="0" smtClean="0"/>
              <a:t>Cannabis is wind pollinated and produces seeds inside tiny fruits (achenes).</a:t>
            </a:r>
            <a:endParaRPr lang="en-US" dirty="0"/>
          </a:p>
        </p:txBody>
      </p:sp>
    </p:spTree>
    <p:extLst>
      <p:ext uri="{BB962C8B-B14F-4D97-AF65-F5344CB8AC3E}">
        <p14:creationId xmlns:p14="http://schemas.microsoft.com/office/powerpoint/2010/main" val="2550110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Species Sativa</a:t>
            </a:r>
            <a:endParaRPr lang="en-US" dirty="0"/>
          </a:p>
        </p:txBody>
      </p:sp>
      <p:sp>
        <p:nvSpPr>
          <p:cNvPr id="3" name="Content Placeholder 2"/>
          <p:cNvSpPr>
            <a:spLocks noGrp="1"/>
          </p:cNvSpPr>
          <p:nvPr>
            <p:ph idx="1"/>
          </p:nvPr>
        </p:nvSpPr>
        <p:spPr/>
        <p:txBody>
          <a:bodyPr/>
          <a:lstStyle/>
          <a:p>
            <a:r>
              <a:rPr lang="en-US" dirty="0" smtClean="0"/>
              <a:t>Cannabis Sativa Linnaeus (L.)</a:t>
            </a:r>
          </a:p>
          <a:p>
            <a:r>
              <a:rPr lang="en-US" dirty="0" smtClean="0"/>
              <a:t>Linnaeus concluded one species for genus Cannabis – Sativa with different subspecies of sativa, indica, and </a:t>
            </a:r>
            <a:r>
              <a:rPr lang="en-US" dirty="0"/>
              <a:t>r</a:t>
            </a:r>
            <a:r>
              <a:rPr lang="en-US" dirty="0" smtClean="0"/>
              <a:t>uderalis</a:t>
            </a:r>
          </a:p>
          <a:p>
            <a:r>
              <a:rPr lang="en-US" dirty="0" smtClean="0"/>
              <a:t>Most botanists and the US government go by this classification</a:t>
            </a:r>
          </a:p>
          <a:p>
            <a:r>
              <a:rPr lang="en-US" dirty="0" smtClean="0"/>
              <a:t>Some disagree and argue indica and ruderalis are different species from sativa</a:t>
            </a:r>
            <a:endParaRPr lang="en-US" dirty="0"/>
          </a:p>
        </p:txBody>
      </p:sp>
    </p:spTree>
    <p:extLst>
      <p:ext uri="{BB962C8B-B14F-4D97-AF65-F5344CB8AC3E}">
        <p14:creationId xmlns:p14="http://schemas.microsoft.com/office/powerpoint/2010/main" val="2615054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 Uses and Cultivars</a:t>
            </a:r>
            <a:endParaRPr lang="en-US" dirty="0"/>
          </a:p>
        </p:txBody>
      </p:sp>
      <p:sp>
        <p:nvSpPr>
          <p:cNvPr id="3" name="Content Placeholder 2"/>
          <p:cNvSpPr>
            <a:spLocks noGrp="1"/>
          </p:cNvSpPr>
          <p:nvPr>
            <p:ph idx="1"/>
          </p:nvPr>
        </p:nvSpPr>
        <p:spPr/>
        <p:txBody>
          <a:bodyPr>
            <a:normAutofit lnSpcReduction="10000"/>
          </a:bodyPr>
          <a:lstStyle/>
          <a:p>
            <a:r>
              <a:rPr lang="en-US" dirty="0" smtClean="0"/>
              <a:t>Seeds (achenes) for food and hemp seed oil</a:t>
            </a:r>
          </a:p>
          <a:p>
            <a:r>
              <a:rPr lang="en-US" dirty="0" smtClean="0"/>
              <a:t>Stalks for fiber</a:t>
            </a:r>
          </a:p>
          <a:p>
            <a:r>
              <a:rPr lang="en-US" dirty="0" smtClean="0"/>
              <a:t>Resin for drugs and drug oils (THC, CBD, Cannabis oil and CBD oil</a:t>
            </a:r>
            <a:r>
              <a:rPr lang="en-US" dirty="0"/>
              <a:t>) </a:t>
            </a:r>
            <a:endParaRPr lang="en-US" dirty="0" smtClean="0"/>
          </a:p>
          <a:p>
            <a:r>
              <a:rPr lang="en-US" dirty="0" smtClean="0"/>
              <a:t>Plants </a:t>
            </a:r>
            <a:r>
              <a:rPr lang="en-US" dirty="0"/>
              <a:t>best for </a:t>
            </a:r>
            <a:r>
              <a:rPr lang="en-US" dirty="0" smtClean="0"/>
              <a:t>industrial </a:t>
            </a:r>
            <a:r>
              <a:rPr lang="en-US" dirty="0"/>
              <a:t>hemp are low total resin </a:t>
            </a:r>
            <a:r>
              <a:rPr lang="en-US" dirty="0" smtClean="0"/>
              <a:t>plants, </a:t>
            </a:r>
            <a:r>
              <a:rPr lang="en-US" dirty="0"/>
              <a:t>grown outdoors </a:t>
            </a:r>
            <a:r>
              <a:rPr lang="en-US" dirty="0" smtClean="0"/>
              <a:t>and m</a:t>
            </a:r>
            <a:r>
              <a:rPr lang="en-US" dirty="0" smtClean="0"/>
              <a:t>achine harvested; bamboo-like</a:t>
            </a:r>
          </a:p>
          <a:p>
            <a:r>
              <a:rPr lang="en-US" dirty="0" smtClean="0"/>
              <a:t>Drug </a:t>
            </a:r>
            <a:r>
              <a:rPr lang="en-US" dirty="0" smtClean="0"/>
              <a:t>plants, whether for THC or CBD are high resin, hand tended, and hand harvested </a:t>
            </a:r>
            <a:r>
              <a:rPr lang="en-US" dirty="0" smtClean="0"/>
              <a:t>plants; large shrubs </a:t>
            </a:r>
            <a:endParaRPr lang="en-US" dirty="0"/>
          </a:p>
        </p:txBody>
      </p:sp>
    </p:spTree>
    <p:extLst>
      <p:ext uri="{BB962C8B-B14F-4D97-AF65-F5344CB8AC3E}">
        <p14:creationId xmlns:p14="http://schemas.microsoft.com/office/powerpoint/2010/main" val="2097449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Cannabinoids</a:t>
            </a:r>
            <a:endParaRPr lang="en-US" dirty="0"/>
          </a:p>
        </p:txBody>
      </p:sp>
      <p:sp>
        <p:nvSpPr>
          <p:cNvPr id="3" name="Content Placeholder 2"/>
          <p:cNvSpPr>
            <a:spLocks noGrp="1"/>
          </p:cNvSpPr>
          <p:nvPr>
            <p:ph idx="1"/>
          </p:nvPr>
        </p:nvSpPr>
        <p:spPr/>
        <p:txBody>
          <a:bodyPr>
            <a:normAutofit/>
          </a:bodyPr>
          <a:lstStyle/>
          <a:p>
            <a:r>
              <a:rPr lang="en-US" dirty="0" smtClean="0"/>
              <a:t>Cannabis plants produce chemicals called cannabinoids which are secreted </a:t>
            </a:r>
            <a:r>
              <a:rPr lang="en-US" dirty="0" smtClean="0"/>
              <a:t>by </a:t>
            </a:r>
            <a:r>
              <a:rPr lang="en-US" dirty="0" smtClean="0"/>
              <a:t>trichomes that occur most abundantly on the floral calyxes and bracts of female plants.  </a:t>
            </a:r>
          </a:p>
          <a:p>
            <a:r>
              <a:rPr lang="en-US" dirty="0" smtClean="0"/>
              <a:t>If cannabinoids are the goal of growing, </a:t>
            </a:r>
            <a:r>
              <a:rPr lang="en-US" dirty="0"/>
              <a:t>a</a:t>
            </a:r>
            <a:r>
              <a:rPr lang="en-US" dirty="0" smtClean="0"/>
              <a:t> </a:t>
            </a:r>
            <a:r>
              <a:rPr lang="en-US" dirty="0" smtClean="0"/>
              <a:t>grower wants un-pollinated female plants, and no male </a:t>
            </a:r>
            <a:r>
              <a:rPr lang="en-US" dirty="0" smtClean="0"/>
              <a:t>plants</a:t>
            </a:r>
          </a:p>
          <a:p>
            <a:r>
              <a:rPr lang="en-US" dirty="0" smtClean="0"/>
              <a:t>Usually stared by clones (cuttings), whereas industrial hemp is started with registered seed</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78925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Endocannabinoids</a:t>
            </a:r>
            <a:endParaRPr lang="en-US" dirty="0"/>
          </a:p>
        </p:txBody>
      </p:sp>
      <p:sp>
        <p:nvSpPr>
          <p:cNvPr id="3" name="Content Placeholder 2"/>
          <p:cNvSpPr>
            <a:spLocks noGrp="1"/>
          </p:cNvSpPr>
          <p:nvPr>
            <p:ph idx="1"/>
          </p:nvPr>
        </p:nvSpPr>
        <p:spPr/>
        <p:txBody>
          <a:bodyPr/>
          <a:lstStyle/>
          <a:p>
            <a:r>
              <a:rPr lang="en-US" dirty="0" smtClean="0"/>
              <a:t>In much of animal kingdom</a:t>
            </a:r>
          </a:p>
          <a:p>
            <a:r>
              <a:rPr lang="en-US" dirty="0" smtClean="0"/>
              <a:t>Endogenous cannabinoids: “endocannabinoids”</a:t>
            </a:r>
          </a:p>
          <a:p>
            <a:r>
              <a:rPr lang="en-US" dirty="0"/>
              <a:t>P</a:t>
            </a:r>
            <a:r>
              <a:rPr lang="en-US" dirty="0" smtClean="0"/>
              <a:t>art of physiology; body creates them</a:t>
            </a:r>
          </a:p>
          <a:p>
            <a:r>
              <a:rPr lang="en-US" dirty="0" smtClean="0"/>
              <a:t>Existed before Cannabis</a:t>
            </a:r>
          </a:p>
          <a:p>
            <a:r>
              <a:rPr lang="en-US" dirty="0" smtClean="0"/>
              <a:t>Cannabis and Cannabinoids evolved to be bio- mimics of </a:t>
            </a:r>
            <a:r>
              <a:rPr lang="en-US" dirty="0" smtClean="0"/>
              <a:t>endocannabinoids</a:t>
            </a:r>
          </a:p>
          <a:p>
            <a:r>
              <a:rPr lang="en-US" dirty="0" smtClean="0"/>
              <a:t>Pre-existing docking stations in the brain for these chemicals</a:t>
            </a:r>
            <a:r>
              <a:rPr lang="en-US" dirty="0" smtClean="0"/>
              <a:t> </a:t>
            </a:r>
            <a:endParaRPr lang="en-US" dirty="0"/>
          </a:p>
        </p:txBody>
      </p:sp>
    </p:spTree>
    <p:extLst>
      <p:ext uri="{BB962C8B-B14F-4D97-AF65-F5344CB8AC3E}">
        <p14:creationId xmlns:p14="http://schemas.microsoft.com/office/powerpoint/2010/main" val="3264602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Tale of Two Drugs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There are many different cannabinoids but the two </a:t>
            </a:r>
            <a:r>
              <a:rPr lang="en-US" dirty="0" smtClean="0"/>
              <a:t>most studied </a:t>
            </a:r>
            <a:r>
              <a:rPr lang="en-US" dirty="0" smtClean="0"/>
              <a:t>so far are tetrahydrocannabinol delta-9 (THC) and cannabidiol (CBD)</a:t>
            </a:r>
          </a:p>
          <a:p>
            <a:r>
              <a:rPr lang="en-US" dirty="0" smtClean="0"/>
              <a:t>THC docks at </a:t>
            </a:r>
            <a:r>
              <a:rPr lang="en-US" dirty="0" smtClean="0"/>
              <a:t>the brains</a:t>
            </a:r>
            <a:r>
              <a:rPr lang="en-US" dirty="0" smtClean="0"/>
              <a:t> </a:t>
            </a:r>
            <a:r>
              <a:rPr lang="en-US" dirty="0" smtClean="0"/>
              <a:t>cannabinoid </a:t>
            </a:r>
            <a:r>
              <a:rPr lang="en-US" dirty="0" smtClean="0"/>
              <a:t>receptors </a:t>
            </a:r>
            <a:r>
              <a:rPr lang="en-US" dirty="0" smtClean="0"/>
              <a:t>and main psychoactive effect is inebriation or high</a:t>
            </a:r>
          </a:p>
          <a:p>
            <a:r>
              <a:rPr lang="en-US" dirty="0" smtClean="0"/>
              <a:t>CBD </a:t>
            </a:r>
            <a:r>
              <a:rPr lang="en-US" dirty="0" smtClean="0"/>
              <a:t>behaves differently in the brain, has </a:t>
            </a:r>
            <a:r>
              <a:rPr lang="en-US" dirty="0" smtClean="0"/>
              <a:t>different psychoactive </a:t>
            </a:r>
            <a:r>
              <a:rPr lang="en-US" dirty="0" smtClean="0"/>
              <a:t>effects-sedation </a:t>
            </a:r>
            <a:r>
              <a:rPr lang="en-US" dirty="0" smtClean="0"/>
              <a:t>or </a:t>
            </a:r>
            <a:r>
              <a:rPr lang="en-US" dirty="0" smtClean="0"/>
              <a:t>anxiolytic (though effects less clear than THC) without inebriation</a:t>
            </a:r>
            <a:endParaRPr lang="en-US" dirty="0" smtClean="0"/>
          </a:p>
          <a:p>
            <a:r>
              <a:rPr lang="en-US" dirty="0" smtClean="0"/>
              <a:t>Growers have become skilled at growing plants with very high resin content, and differing THC to CBD ratios </a:t>
            </a:r>
          </a:p>
          <a:p>
            <a:r>
              <a:rPr lang="en-US" dirty="0" smtClean="0"/>
              <a:t>Purveyors have become skilled at concentrating and isolating these chemicals, crystal THC-a and crystal CBD</a:t>
            </a:r>
          </a:p>
          <a:p>
            <a:pPr marL="0" indent="0">
              <a:buNone/>
            </a:pPr>
            <a:r>
              <a:rPr lang="en-US" dirty="0" smtClean="0"/>
              <a:t>   </a:t>
            </a:r>
            <a:endParaRPr lang="en-US" dirty="0"/>
          </a:p>
        </p:txBody>
      </p:sp>
    </p:spTree>
    <p:extLst>
      <p:ext uri="{BB962C8B-B14F-4D97-AF65-F5344CB8AC3E}">
        <p14:creationId xmlns:p14="http://schemas.microsoft.com/office/powerpoint/2010/main" val="914620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Terpenes and the Entourage Effect</a:t>
            </a:r>
            <a:endParaRPr lang="en-US" dirty="0"/>
          </a:p>
        </p:txBody>
      </p:sp>
      <p:sp>
        <p:nvSpPr>
          <p:cNvPr id="3" name="Content Placeholder 2"/>
          <p:cNvSpPr>
            <a:spLocks noGrp="1"/>
          </p:cNvSpPr>
          <p:nvPr>
            <p:ph idx="1"/>
          </p:nvPr>
        </p:nvSpPr>
        <p:spPr/>
        <p:txBody>
          <a:bodyPr>
            <a:normAutofit/>
          </a:bodyPr>
          <a:lstStyle/>
          <a:p>
            <a:r>
              <a:rPr lang="en-US" dirty="0" smtClean="0"/>
              <a:t>Terpenes are major </a:t>
            </a:r>
            <a:r>
              <a:rPr lang="en-US" dirty="0"/>
              <a:t>components of resin (besides cannabinoids</a:t>
            </a:r>
            <a:r>
              <a:rPr lang="en-US" dirty="0" smtClean="0"/>
              <a:t>)  </a:t>
            </a:r>
          </a:p>
          <a:p>
            <a:r>
              <a:rPr lang="en-US" dirty="0" smtClean="0"/>
              <a:t>Terpenes can affect the brain and body themselves, but also seem to interact with THC and CBD </a:t>
            </a:r>
          </a:p>
          <a:p>
            <a:r>
              <a:rPr lang="en-US" dirty="0" smtClean="0"/>
              <a:t>Entourage </a:t>
            </a:r>
            <a:r>
              <a:rPr lang="en-US" dirty="0"/>
              <a:t>effect</a:t>
            </a:r>
            <a:r>
              <a:rPr lang="en-US" dirty="0" smtClean="0"/>
              <a:t>: interactions </a:t>
            </a:r>
            <a:r>
              <a:rPr lang="en-US" dirty="0"/>
              <a:t>of THC and CBD in different </a:t>
            </a:r>
            <a:r>
              <a:rPr lang="en-US" dirty="0" smtClean="0"/>
              <a:t>ratios, and terpenes</a:t>
            </a:r>
            <a:endParaRPr lang="en-US" dirty="0"/>
          </a:p>
        </p:txBody>
      </p:sp>
    </p:spTree>
    <p:extLst>
      <p:ext uri="{BB962C8B-B14F-4D97-AF65-F5344CB8AC3E}">
        <p14:creationId xmlns:p14="http://schemas.microsoft.com/office/powerpoint/2010/main" val="2458500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Resin, Isolates, and </a:t>
            </a:r>
            <a:r>
              <a:rPr lang="en-US" dirty="0" smtClean="0"/>
              <a:t>Extractions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Cannabis plants are being bred with ever higher resin percentages</a:t>
            </a:r>
          </a:p>
          <a:p>
            <a:pPr lvl="1"/>
            <a:r>
              <a:rPr lang="en-US" dirty="0" smtClean="0"/>
              <a:t>Charlotte’s Web 20% CBD,.o5% THC</a:t>
            </a:r>
          </a:p>
          <a:p>
            <a:pPr lvl="1"/>
            <a:r>
              <a:rPr lang="en-US" dirty="0" smtClean="0"/>
              <a:t>Sour Tsunami 11% CBD, 10% THC</a:t>
            </a:r>
          </a:p>
          <a:p>
            <a:pPr lvl="1"/>
            <a:r>
              <a:rPr lang="en-US" dirty="0" smtClean="0"/>
              <a:t>Gorilla Glue </a:t>
            </a:r>
            <a:r>
              <a:rPr lang="en-US" dirty="0"/>
              <a:t>.05% </a:t>
            </a:r>
            <a:r>
              <a:rPr lang="en-US" dirty="0" smtClean="0"/>
              <a:t>CBD, 25%THC </a:t>
            </a:r>
            <a:endParaRPr lang="en-US" dirty="0" smtClean="0"/>
          </a:p>
          <a:p>
            <a:pPr lvl="1"/>
            <a:r>
              <a:rPr lang="en-US" dirty="0" smtClean="0"/>
              <a:t>Cf. Finola (industrial hemp) 2%CBD, .24% THC</a:t>
            </a:r>
            <a:endParaRPr lang="en-US" dirty="0" smtClean="0"/>
          </a:p>
          <a:p>
            <a:r>
              <a:rPr lang="en-US" dirty="0" smtClean="0"/>
              <a:t>Extraction technologies</a:t>
            </a:r>
            <a:r>
              <a:rPr lang="en-US" dirty="0" smtClean="0"/>
              <a:t> </a:t>
            </a:r>
            <a:r>
              <a:rPr lang="en-US" dirty="0" smtClean="0"/>
              <a:t>concentrate resins, purify and isolate THC and CBD</a:t>
            </a:r>
          </a:p>
          <a:p>
            <a:r>
              <a:rPr lang="en-US" dirty="0" smtClean="0"/>
              <a:t>Potent! </a:t>
            </a:r>
            <a:r>
              <a:rPr lang="en-US" dirty="0"/>
              <a:t>S</a:t>
            </a:r>
            <a:r>
              <a:rPr lang="en-US" dirty="0" smtClean="0"/>
              <a:t>maller </a:t>
            </a:r>
            <a:r>
              <a:rPr lang="en-US" dirty="0" smtClean="0"/>
              <a:t>amounts of </a:t>
            </a:r>
            <a:r>
              <a:rPr lang="en-US" dirty="0" smtClean="0"/>
              <a:t>bud/</a:t>
            </a:r>
            <a:r>
              <a:rPr lang="en-US" dirty="0" smtClean="0"/>
              <a:t>concentrate </a:t>
            </a:r>
            <a:r>
              <a:rPr lang="en-US" dirty="0" smtClean="0"/>
              <a:t>have ever </a:t>
            </a:r>
            <a:r>
              <a:rPr lang="en-US" dirty="0" smtClean="0"/>
              <a:t>more “</a:t>
            </a:r>
            <a:r>
              <a:rPr lang="en-US" dirty="0" smtClean="0"/>
              <a:t>doses” </a:t>
            </a:r>
            <a:r>
              <a:rPr lang="en-US" dirty="0" smtClean="0"/>
              <a:t>of these drugs</a:t>
            </a:r>
            <a:endParaRPr lang="en-US" dirty="0"/>
          </a:p>
        </p:txBody>
      </p:sp>
    </p:spTree>
    <p:extLst>
      <p:ext uri="{BB962C8B-B14F-4D97-AF65-F5344CB8AC3E}">
        <p14:creationId xmlns:p14="http://schemas.microsoft.com/office/powerpoint/2010/main" val="2597249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History of Federal Law</a:t>
            </a:r>
            <a:endParaRPr lang="en-US" dirty="0"/>
          </a:p>
        </p:txBody>
      </p:sp>
      <p:sp>
        <p:nvSpPr>
          <p:cNvPr id="3" name="Content Placeholder 2"/>
          <p:cNvSpPr>
            <a:spLocks noGrp="1"/>
          </p:cNvSpPr>
          <p:nvPr>
            <p:ph idx="1"/>
          </p:nvPr>
        </p:nvSpPr>
        <p:spPr/>
        <p:txBody>
          <a:bodyPr>
            <a:normAutofit fontScale="92500" lnSpcReduction="10000"/>
          </a:bodyPr>
          <a:lstStyle/>
          <a:p>
            <a:pPr marL="109728" indent="0">
              <a:buNone/>
            </a:pPr>
            <a:r>
              <a:rPr lang="en-US" dirty="0" smtClean="0"/>
              <a:t>Controlled Substances </a:t>
            </a:r>
            <a:r>
              <a:rPr lang="en-US" dirty="0" smtClean="0"/>
              <a:t>Act (1970)</a:t>
            </a:r>
            <a:endParaRPr lang="en-US" dirty="0" smtClean="0"/>
          </a:p>
          <a:p>
            <a:r>
              <a:rPr lang="en-US" dirty="0" smtClean="0"/>
              <a:t>Regulates manufacture, </a:t>
            </a:r>
            <a:r>
              <a:rPr lang="en-US" dirty="0" smtClean="0"/>
              <a:t>possession, use, </a:t>
            </a:r>
            <a:r>
              <a:rPr lang="en-US" dirty="0" smtClean="0"/>
              <a:t>and distribution of certain drugs </a:t>
            </a:r>
            <a:r>
              <a:rPr lang="en-US" dirty="0" smtClean="0"/>
              <a:t>with abuse potential</a:t>
            </a:r>
            <a:endParaRPr lang="en-US" dirty="0" smtClean="0"/>
          </a:p>
          <a:p>
            <a:r>
              <a:rPr lang="en-US" dirty="0" smtClean="0"/>
              <a:t>These drugs are assigned to one of 5 schedules</a:t>
            </a:r>
          </a:p>
          <a:p>
            <a:r>
              <a:rPr lang="en-US" dirty="0"/>
              <a:t>S</a:t>
            </a:r>
            <a:r>
              <a:rPr lang="en-US" dirty="0" smtClean="0"/>
              <a:t>chedule </a:t>
            </a:r>
            <a:r>
              <a:rPr lang="en-US" dirty="0" smtClean="0"/>
              <a:t>depends on potential for abuse, known scientific evidence of effects and medical utility</a:t>
            </a:r>
          </a:p>
          <a:p>
            <a:r>
              <a:rPr lang="en-US" dirty="0" smtClean="0"/>
              <a:t>U</a:t>
            </a:r>
            <a:r>
              <a:rPr lang="en-US" dirty="0" smtClean="0"/>
              <a:t>nlawful (criminal) </a:t>
            </a:r>
            <a:r>
              <a:rPr lang="en-US" dirty="0" smtClean="0"/>
              <a:t>to manufacture distribute or possess with intent to distribute, controlled substances (except in accordance with the Act) 21 USC </a:t>
            </a:r>
            <a:r>
              <a:rPr lang="en-US" dirty="0" smtClean="0"/>
              <a:t>§841(a)</a:t>
            </a:r>
          </a:p>
          <a:p>
            <a:r>
              <a:rPr lang="en-US" dirty="0" smtClean="0"/>
              <a:t>Enforced by USDOJ DEA</a:t>
            </a:r>
            <a:r>
              <a:rPr lang="en-US" dirty="0" smtClean="0"/>
              <a:t> </a:t>
            </a:r>
            <a:endParaRPr lang="en-US" dirty="0" smtClean="0"/>
          </a:p>
          <a:p>
            <a:endParaRPr lang="en-US" dirty="0" smtClean="0"/>
          </a:p>
        </p:txBody>
      </p:sp>
    </p:spTree>
    <p:extLst>
      <p:ext uri="{BB962C8B-B14F-4D97-AF65-F5344CB8AC3E}">
        <p14:creationId xmlns:p14="http://schemas.microsoft.com/office/powerpoint/2010/main" val="557047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Dose?</a:t>
            </a:r>
            <a:endParaRPr lang="en-US" dirty="0"/>
          </a:p>
        </p:txBody>
      </p:sp>
      <p:sp>
        <p:nvSpPr>
          <p:cNvPr id="3" name="Content Placeholder 2"/>
          <p:cNvSpPr>
            <a:spLocks noGrp="1"/>
          </p:cNvSpPr>
          <p:nvPr>
            <p:ph idx="1"/>
          </p:nvPr>
        </p:nvSpPr>
        <p:spPr/>
        <p:txBody>
          <a:bodyPr>
            <a:normAutofit fontScale="92500" lnSpcReduction="20000"/>
          </a:bodyPr>
          <a:lstStyle/>
          <a:p>
            <a:r>
              <a:rPr lang="en-US" dirty="0"/>
              <a:t>C</a:t>
            </a:r>
            <a:r>
              <a:rPr lang="en-US" dirty="0" smtClean="0"/>
              <a:t>alculated </a:t>
            </a:r>
            <a:r>
              <a:rPr lang="en-US" dirty="0"/>
              <a:t>doses based on Colorado’s “Medical Equivalency in Portion and Dosage</a:t>
            </a:r>
            <a:r>
              <a:rPr lang="en-US" dirty="0" smtClean="0"/>
              <a:t>.”  </a:t>
            </a:r>
          </a:p>
          <a:p>
            <a:r>
              <a:rPr lang="en-US" dirty="0" smtClean="0"/>
              <a:t>For </a:t>
            </a:r>
            <a:r>
              <a:rPr lang="en-US" dirty="0"/>
              <a:t>one ounce of flower/bud with 17.1% THC content you can get more than </a:t>
            </a:r>
            <a:r>
              <a:rPr lang="en-US" dirty="0" smtClean="0"/>
              <a:t>425 </a:t>
            </a:r>
            <a:r>
              <a:rPr lang="en-US" dirty="0"/>
              <a:t>doses of 10 mg each. This would be 1,063 doses per 2.5 ounces, and </a:t>
            </a:r>
            <a:r>
              <a:rPr lang="en-US" dirty="0" smtClean="0"/>
              <a:t>2,126 </a:t>
            </a:r>
            <a:r>
              <a:rPr lang="en-US" dirty="0"/>
              <a:t>doses per 5 ounces </a:t>
            </a:r>
            <a:r>
              <a:rPr lang="en-US" dirty="0" smtClean="0"/>
              <a:t>- which </a:t>
            </a:r>
            <a:r>
              <a:rPr lang="en-US" dirty="0"/>
              <a:t>a QP can purchase in a </a:t>
            </a:r>
            <a:r>
              <a:rPr lang="en-US" dirty="0" smtClean="0"/>
              <a:t>month (under </a:t>
            </a:r>
            <a:r>
              <a:rPr lang="en-US" dirty="0"/>
              <a:t>PL 2017, Ch. 452  [LD </a:t>
            </a:r>
            <a:r>
              <a:rPr lang="en-US" dirty="0" smtClean="0"/>
              <a:t>1539]</a:t>
            </a:r>
            <a:r>
              <a:rPr lang="en-US" dirty="0" smtClean="0"/>
              <a:t>it </a:t>
            </a:r>
            <a:r>
              <a:rPr lang="en-US" dirty="0" smtClean="0"/>
              <a:t>will be 8 pounds in any form of </a:t>
            </a:r>
            <a:r>
              <a:rPr lang="en-US" dirty="0" smtClean="0"/>
              <a:t>harvested marijuana</a:t>
            </a:r>
            <a:r>
              <a:rPr lang="en-US" dirty="0" smtClean="0"/>
              <a:t>). </a:t>
            </a:r>
          </a:p>
          <a:p>
            <a:r>
              <a:rPr lang="en-US" dirty="0" smtClean="0"/>
              <a:t>That is </a:t>
            </a:r>
            <a:r>
              <a:rPr lang="en-US" dirty="0"/>
              <a:t>6,800 doses per pound so potentially 54,400 </a:t>
            </a:r>
            <a:r>
              <a:rPr lang="en-US" dirty="0" smtClean="0"/>
              <a:t>doses from 8 </a:t>
            </a:r>
            <a:r>
              <a:rPr lang="en-US" dirty="0"/>
              <a:t>pounds of </a:t>
            </a:r>
            <a:r>
              <a:rPr lang="en-US" dirty="0" smtClean="0"/>
              <a:t>harvested </a:t>
            </a:r>
            <a:r>
              <a:rPr lang="en-US" dirty="0"/>
              <a:t>marijuana; </a:t>
            </a:r>
            <a:r>
              <a:rPr lang="en-US" dirty="0" smtClean="0"/>
              <a:t>or 1,360,000 </a:t>
            </a:r>
            <a:r>
              <a:rPr lang="en-US" dirty="0"/>
              <a:t>doses per 200 pounds that </a:t>
            </a:r>
            <a:r>
              <a:rPr lang="en-US" dirty="0" smtClean="0"/>
              <a:t>Tier 2 manufacturing </a:t>
            </a:r>
            <a:r>
              <a:rPr lang="en-US" dirty="0"/>
              <a:t>licensees could </a:t>
            </a:r>
            <a:r>
              <a:rPr lang="en-US" dirty="0" smtClean="0"/>
              <a:t>possess </a:t>
            </a:r>
            <a:r>
              <a:rPr lang="en-US" dirty="0"/>
              <a:t>at one time.</a:t>
            </a:r>
          </a:p>
          <a:p>
            <a:endParaRPr lang="en-US" dirty="0"/>
          </a:p>
        </p:txBody>
      </p:sp>
    </p:spTree>
    <p:extLst>
      <p:ext uri="{BB962C8B-B14F-4D97-AF65-F5344CB8AC3E}">
        <p14:creationId xmlns:p14="http://schemas.microsoft.com/office/powerpoint/2010/main" val="3614142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t>
            </a:r>
            <a:r>
              <a:rPr lang="en-US" dirty="0" smtClean="0"/>
              <a:t>mounts</a:t>
            </a:r>
            <a:endParaRPr lang="en-US" dirty="0"/>
          </a:p>
        </p:txBody>
      </p:sp>
      <p:sp>
        <p:nvSpPr>
          <p:cNvPr id="3" name="Content Placeholder 2"/>
          <p:cNvSpPr>
            <a:spLocks noGrp="1"/>
          </p:cNvSpPr>
          <p:nvPr>
            <p:ph idx="1"/>
          </p:nvPr>
        </p:nvSpPr>
        <p:spPr/>
        <p:txBody>
          <a:bodyPr>
            <a:normAutofit lnSpcReduction="10000"/>
          </a:bodyPr>
          <a:lstStyle/>
          <a:p>
            <a:r>
              <a:rPr lang="en-US" dirty="0" smtClean="0"/>
              <a:t>For a long time </a:t>
            </a:r>
            <a:r>
              <a:rPr lang="en-US" dirty="0" smtClean="0"/>
              <a:t>the </a:t>
            </a:r>
            <a:r>
              <a:rPr lang="en-US" dirty="0" smtClean="0"/>
              <a:t>usual amount </a:t>
            </a:r>
            <a:r>
              <a:rPr lang="en-US" dirty="0" smtClean="0"/>
              <a:t>of medical marijuana </a:t>
            </a:r>
            <a:r>
              <a:rPr lang="en-US" dirty="0" smtClean="0"/>
              <a:t>for </a:t>
            </a:r>
            <a:r>
              <a:rPr lang="en-US" dirty="0" smtClean="0"/>
              <a:t>a year was 1 pound of bud/leaf</a:t>
            </a:r>
          </a:p>
          <a:p>
            <a:r>
              <a:rPr lang="en-US" dirty="0"/>
              <a:t>M</a:t>
            </a:r>
            <a:r>
              <a:rPr lang="en-US" dirty="0" smtClean="0"/>
              <a:t>ore </a:t>
            </a:r>
            <a:r>
              <a:rPr lang="en-US" dirty="0" smtClean="0"/>
              <a:t>recent </a:t>
            </a:r>
            <a:r>
              <a:rPr lang="en-US" dirty="0" smtClean="0"/>
              <a:t>averages </a:t>
            </a:r>
            <a:r>
              <a:rPr lang="en-US" dirty="0" smtClean="0"/>
              <a:t>for medical marijuana users is around 1-2 ounces per </a:t>
            </a:r>
            <a:r>
              <a:rPr lang="en-US" dirty="0" smtClean="0"/>
              <a:t>month</a:t>
            </a:r>
          </a:p>
          <a:p>
            <a:r>
              <a:rPr lang="en-US" dirty="0" smtClean="0"/>
              <a:t>Colorado considers 10mg THC a dose</a:t>
            </a:r>
            <a:endParaRPr lang="en-US" dirty="0" smtClean="0"/>
          </a:p>
          <a:p>
            <a:r>
              <a:rPr lang="en-US" dirty="0" smtClean="0"/>
              <a:t>Cf.</a:t>
            </a:r>
            <a:r>
              <a:rPr lang="en-US" dirty="0" smtClean="0"/>
              <a:t> </a:t>
            </a:r>
            <a:r>
              <a:rPr lang="en-US" dirty="0" smtClean="0"/>
              <a:t>starting dose of </a:t>
            </a:r>
            <a:r>
              <a:rPr lang="en-US" dirty="0" smtClean="0"/>
              <a:t>Dronabinol (synthetic THC) would </a:t>
            </a:r>
            <a:r>
              <a:rPr lang="en-US" dirty="0" smtClean="0"/>
              <a:t>be about 5 </a:t>
            </a:r>
            <a:r>
              <a:rPr lang="en-US" dirty="0" smtClean="0"/>
              <a:t>mgs to help with nausea </a:t>
            </a:r>
          </a:p>
          <a:p>
            <a:r>
              <a:rPr lang="en-US" dirty="0" smtClean="0"/>
              <a:t>Amounts allowed under various laws for cultivation and possession have been overly generous for many patients</a:t>
            </a:r>
            <a:r>
              <a:rPr lang="en-US" dirty="0" smtClean="0"/>
              <a:t> </a:t>
            </a:r>
            <a:endParaRPr lang="en-US" dirty="0"/>
          </a:p>
        </p:txBody>
      </p:sp>
    </p:spTree>
    <p:extLst>
      <p:ext uri="{BB962C8B-B14F-4D97-AF65-F5344CB8AC3E}">
        <p14:creationId xmlns:p14="http://schemas.microsoft.com/office/powerpoint/2010/main" val="1023539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CBD &amp; Industrial Hemp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CBD </a:t>
            </a:r>
            <a:r>
              <a:rPr lang="en-US" dirty="0"/>
              <a:t>oil meets the definite of marijuana under the Controlled Substances Act (“CSA</a:t>
            </a:r>
            <a:r>
              <a:rPr lang="en-US" dirty="0" smtClean="0"/>
              <a:t>”) because it is derived from the resin of the plant. </a:t>
            </a:r>
            <a:r>
              <a:rPr lang="en-US" b="1" dirty="0" smtClean="0"/>
              <a:t>“Marihuana</a:t>
            </a:r>
            <a:r>
              <a:rPr lang="en-US" b="1" dirty="0"/>
              <a:t>" means </a:t>
            </a:r>
            <a:r>
              <a:rPr lang="en-US" dirty="0"/>
              <a:t>all parts of the plant Cannabis sativa L., whether growing or not; the seeds thereof; </a:t>
            </a:r>
            <a:r>
              <a:rPr lang="en-US" b="1" dirty="0"/>
              <a:t>the resin extracted from any part of such </a:t>
            </a:r>
            <a:r>
              <a:rPr lang="en-US" b="1" dirty="0" smtClean="0"/>
              <a:t>plant</a:t>
            </a:r>
            <a:r>
              <a:rPr lang="en-US" b="1" dirty="0" smtClean="0"/>
              <a:t>…</a:t>
            </a:r>
            <a:r>
              <a:rPr lang="en-US" dirty="0" smtClean="0"/>
              <a:t> </a:t>
            </a:r>
            <a:r>
              <a:rPr lang="en-US" dirty="0"/>
              <a:t>Such term </a:t>
            </a:r>
            <a:r>
              <a:rPr lang="en-US" b="1" dirty="0"/>
              <a:t>does not include </a:t>
            </a:r>
            <a:r>
              <a:rPr lang="en-US" dirty="0"/>
              <a:t>the mature stalks of such plant, fiber produced from such stalks, oil or cake made from the seeds of such plant, any other compound, manufacture, salt, derivative, mixture, or preparation of such mature stalks </a:t>
            </a:r>
            <a:r>
              <a:rPr lang="en-US" b="1" dirty="0"/>
              <a:t>(except the resin extracted therefrom), </a:t>
            </a:r>
            <a:r>
              <a:rPr lang="en-US" dirty="0"/>
              <a:t>fiber, oil, or cake, or the sterilized seed of such plant which is incapable of germination.” 21 USC §802(16</a:t>
            </a:r>
            <a:r>
              <a:rPr lang="en-US" dirty="0" smtClean="0"/>
              <a:t>).</a:t>
            </a:r>
            <a:r>
              <a:rPr lang="en-US" dirty="0"/>
              <a:t> </a:t>
            </a:r>
            <a:endParaRPr lang="en-US" dirty="0" smtClean="0"/>
          </a:p>
        </p:txBody>
      </p:sp>
    </p:spTree>
    <p:extLst>
      <p:ext uri="{BB962C8B-B14F-4D97-AF65-F5344CB8AC3E}">
        <p14:creationId xmlns:p14="http://schemas.microsoft.com/office/powerpoint/2010/main" val="34542751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Low THC</a:t>
            </a:r>
            <a:endParaRPr lang="en-US" dirty="0"/>
          </a:p>
        </p:txBody>
      </p:sp>
      <p:sp>
        <p:nvSpPr>
          <p:cNvPr id="3" name="Content Placeholder 2"/>
          <p:cNvSpPr>
            <a:spLocks noGrp="1"/>
          </p:cNvSpPr>
          <p:nvPr>
            <p:ph idx="1"/>
          </p:nvPr>
        </p:nvSpPr>
        <p:spPr>
          <a:xfrm>
            <a:off x="457200" y="1752600"/>
            <a:ext cx="8229600" cy="4325112"/>
          </a:xfrm>
        </p:spPr>
        <p:txBody>
          <a:bodyPr>
            <a:normAutofit fontScale="77500" lnSpcReduction="20000"/>
          </a:bodyPr>
          <a:lstStyle/>
          <a:p>
            <a:r>
              <a:rPr lang="en-US" dirty="0" smtClean="0"/>
              <a:t>“</a:t>
            </a:r>
            <a:r>
              <a:rPr lang="en-US" dirty="0"/>
              <a:t>Industrial hemp” is the subject of </a:t>
            </a:r>
            <a:r>
              <a:rPr lang="en-US" dirty="0" smtClean="0"/>
              <a:t>a </a:t>
            </a:r>
            <a:r>
              <a:rPr lang="en-US" dirty="0"/>
              <a:t>federal </a:t>
            </a:r>
            <a:r>
              <a:rPr lang="en-US" dirty="0" smtClean="0"/>
              <a:t>program under the </a:t>
            </a:r>
            <a:r>
              <a:rPr lang="en-US" dirty="0" smtClean="0"/>
              <a:t>Agriculture </a:t>
            </a:r>
            <a:r>
              <a:rPr lang="en-US" dirty="0"/>
              <a:t>Act (“Farm Bill”) of 2014 at Section 7606(b)(2</a:t>
            </a:r>
            <a:r>
              <a:rPr lang="en-US" dirty="0" smtClean="0"/>
              <a:t>).  </a:t>
            </a:r>
            <a:r>
              <a:rPr lang="en-US" dirty="0"/>
              <a:t>Section </a:t>
            </a:r>
            <a:r>
              <a:rPr lang="en-US" dirty="0" smtClean="0"/>
              <a:t>7606 </a:t>
            </a:r>
            <a:r>
              <a:rPr lang="en-US" dirty="0"/>
              <a:t>protects certain entities who grow and use industrial </a:t>
            </a:r>
            <a:r>
              <a:rPr lang="en-US" dirty="0"/>
              <a:t>hemp </a:t>
            </a:r>
            <a:r>
              <a:rPr lang="en-US" dirty="0" smtClean="0"/>
              <a:t>(with &lt;.</a:t>
            </a:r>
            <a:r>
              <a:rPr lang="en-US" dirty="0"/>
              <a:t>3% </a:t>
            </a:r>
            <a:r>
              <a:rPr lang="en-US" dirty="0" smtClean="0"/>
              <a:t>THC by dry weight). </a:t>
            </a:r>
            <a:r>
              <a:rPr lang="en-US" dirty="0"/>
              <a:t>for research projects.  </a:t>
            </a:r>
            <a:r>
              <a:rPr lang="en-US" dirty="0" smtClean="0"/>
              <a:t>Industrial </a:t>
            </a:r>
            <a:r>
              <a:rPr lang="en-US" dirty="0"/>
              <a:t>hemp may only be grown by an institution of higher education or a state department of agriculture for purposes of research conducted under an agricultural pilot program or other agricultural or academic research, </a:t>
            </a:r>
            <a:r>
              <a:rPr lang="en-US" u="sng" dirty="0"/>
              <a:t>and</a:t>
            </a:r>
            <a:r>
              <a:rPr lang="en-US" dirty="0"/>
              <a:t> if the growing or cultivating of industrial hemp is allowed under the laws of the state </a:t>
            </a:r>
            <a:r>
              <a:rPr lang="en-US" dirty="0" smtClean="0"/>
              <a:t>where the cultivation or research </a:t>
            </a:r>
            <a:r>
              <a:rPr lang="en-US" dirty="0"/>
              <a:t>occurs.  </a:t>
            </a:r>
            <a:endParaRPr lang="en-US" dirty="0" smtClean="0"/>
          </a:p>
          <a:p>
            <a:r>
              <a:rPr lang="en-US" dirty="0"/>
              <a:t>Maine has a program for “industrial hemp” growers, but it </a:t>
            </a:r>
            <a:r>
              <a:rPr lang="en-US" dirty="0" smtClean="0"/>
              <a:t>does not meet the requirements of the </a:t>
            </a:r>
            <a:r>
              <a:rPr lang="en-US" dirty="0"/>
              <a:t>federal program in the Farm Bill and </a:t>
            </a:r>
            <a:r>
              <a:rPr lang="en-US" dirty="0" smtClean="0"/>
              <a:t>so does not provide much </a:t>
            </a:r>
            <a:r>
              <a:rPr lang="en-US" dirty="0"/>
              <a:t>protection against the federal CSA.  7 MRS §2231. </a:t>
            </a:r>
          </a:p>
          <a:p>
            <a:endParaRPr lang="en-US" dirty="0"/>
          </a:p>
          <a:p>
            <a:endParaRPr lang="en-US" dirty="0"/>
          </a:p>
        </p:txBody>
      </p:sp>
    </p:spTree>
    <p:extLst>
      <p:ext uri="{BB962C8B-B14F-4D97-AF65-F5344CB8AC3E}">
        <p14:creationId xmlns:p14="http://schemas.microsoft.com/office/powerpoint/2010/main" val="19446017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CBD is not Industrial Hemp</a:t>
            </a:r>
            <a:endParaRPr lang="en-US" dirty="0"/>
          </a:p>
        </p:txBody>
      </p:sp>
      <p:sp>
        <p:nvSpPr>
          <p:cNvPr id="3" name="Content Placeholder 2"/>
          <p:cNvSpPr>
            <a:spLocks noGrp="1"/>
          </p:cNvSpPr>
          <p:nvPr>
            <p:ph idx="1"/>
          </p:nvPr>
        </p:nvSpPr>
        <p:spPr>
          <a:xfrm>
            <a:off x="457200" y="2057400"/>
            <a:ext cx="8229600" cy="4325112"/>
          </a:xfrm>
        </p:spPr>
        <p:txBody>
          <a:bodyPr>
            <a:normAutofit/>
          </a:bodyPr>
          <a:lstStyle/>
          <a:p>
            <a:r>
              <a:rPr lang="en-US" sz="2000" dirty="0" smtClean="0"/>
              <a:t>CBD </a:t>
            </a:r>
            <a:r>
              <a:rPr lang="en-US" sz="2000" dirty="0"/>
              <a:t>Oil can be extracted from </a:t>
            </a:r>
            <a:r>
              <a:rPr lang="en-US" sz="2000" dirty="0" smtClean="0"/>
              <a:t>industrial hemp </a:t>
            </a:r>
            <a:r>
              <a:rPr lang="en-US" sz="2000" dirty="0"/>
              <a:t>strains that </a:t>
            </a:r>
            <a:r>
              <a:rPr lang="en-US" sz="2000" dirty="0" smtClean="0"/>
              <a:t>have </a:t>
            </a:r>
            <a:r>
              <a:rPr lang="en-US" sz="2000" dirty="0"/>
              <a:t>less than .3% </a:t>
            </a:r>
            <a:r>
              <a:rPr lang="en-US" sz="2000" dirty="0" smtClean="0"/>
              <a:t>THC </a:t>
            </a:r>
            <a:r>
              <a:rPr lang="en-US" sz="2000" dirty="0"/>
              <a:t>because these hemp varieties usually have some CBD </a:t>
            </a:r>
            <a:r>
              <a:rPr lang="en-US" sz="2000" dirty="0" smtClean="0"/>
              <a:t>but </a:t>
            </a:r>
            <a:r>
              <a:rPr lang="en-US" sz="2000" dirty="0"/>
              <a:t>it is </a:t>
            </a:r>
            <a:r>
              <a:rPr lang="en-US" sz="2000" dirty="0" smtClean="0"/>
              <a:t>also usually low, at 1-3</a:t>
            </a:r>
            <a:r>
              <a:rPr lang="en-US" sz="2000" dirty="0"/>
              <a:t>% or so. </a:t>
            </a:r>
            <a:endParaRPr lang="en-US" sz="2000" dirty="0" smtClean="0"/>
          </a:p>
          <a:p>
            <a:r>
              <a:rPr lang="en-US" sz="2000" dirty="0" smtClean="0"/>
              <a:t>To </a:t>
            </a:r>
            <a:r>
              <a:rPr lang="en-US" sz="2000" dirty="0"/>
              <a:t>add to the confusion </a:t>
            </a:r>
            <a:r>
              <a:rPr lang="en-US" sz="2000" dirty="0" smtClean="0"/>
              <a:t>there are</a:t>
            </a:r>
            <a:r>
              <a:rPr lang="en-US" sz="2000" dirty="0" smtClean="0"/>
              <a:t> </a:t>
            </a:r>
            <a:r>
              <a:rPr lang="en-US" sz="2000" dirty="0" smtClean="0"/>
              <a:t>high resin, high CBD</a:t>
            </a:r>
            <a:r>
              <a:rPr lang="en-US" sz="2000" dirty="0"/>
              <a:t> </a:t>
            </a:r>
            <a:r>
              <a:rPr lang="en-US" sz="2000" dirty="0" smtClean="0"/>
              <a:t>strains that have &lt;.</a:t>
            </a:r>
            <a:r>
              <a:rPr lang="en-US" sz="2000" dirty="0"/>
              <a:t>3% THC). </a:t>
            </a:r>
          </a:p>
          <a:p>
            <a:r>
              <a:rPr lang="en-US" sz="2000" dirty="0" smtClean="0"/>
              <a:t>More importantly</a:t>
            </a:r>
            <a:r>
              <a:rPr lang="en-US" sz="2000" dirty="0" smtClean="0"/>
              <a:t> “industrial </a:t>
            </a:r>
            <a:r>
              <a:rPr lang="en-US" sz="2000" dirty="0"/>
              <a:t>hemp” covers only that which is used for industrial purposes (fiber and seed).  Products from industrial hemp may be sold for purposes of marketing research by institutes of higher education or state departments of agriculture, but not for purposes of general commercial activity.  </a:t>
            </a:r>
            <a:r>
              <a:rPr lang="en-US" sz="2000" dirty="0" smtClean="0"/>
              <a:t>US Secretary </a:t>
            </a:r>
            <a:r>
              <a:rPr lang="en-US" sz="2000" dirty="0"/>
              <a:t>of Agriculture, July 25, 2016, Federal Register, Vol. 81, No. 156 p.53395-53396. </a:t>
            </a:r>
          </a:p>
        </p:txBody>
      </p:sp>
    </p:spTree>
    <p:extLst>
      <p:ext uri="{BB962C8B-B14F-4D97-AF65-F5344CB8AC3E}">
        <p14:creationId xmlns:p14="http://schemas.microsoft.com/office/powerpoint/2010/main" val="558799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CBD is a drug</a:t>
            </a:r>
            <a:endParaRPr lang="en-US" dirty="0"/>
          </a:p>
        </p:txBody>
      </p:sp>
      <p:sp>
        <p:nvSpPr>
          <p:cNvPr id="3" name="Content Placeholder 2"/>
          <p:cNvSpPr>
            <a:spLocks noGrp="1"/>
          </p:cNvSpPr>
          <p:nvPr>
            <p:ph idx="1"/>
          </p:nvPr>
        </p:nvSpPr>
        <p:spPr>
          <a:xfrm>
            <a:off x="457200" y="1828800"/>
            <a:ext cx="8229600" cy="4745736"/>
          </a:xfrm>
        </p:spPr>
        <p:txBody>
          <a:bodyPr>
            <a:normAutofit fontScale="70000" lnSpcReduction="20000"/>
          </a:bodyPr>
          <a:lstStyle/>
          <a:p>
            <a:pPr marL="109728" indent="0">
              <a:buNone/>
            </a:pPr>
            <a:r>
              <a:rPr lang="en-US" dirty="0" smtClean="0"/>
              <a:t> </a:t>
            </a:r>
            <a:endParaRPr lang="en-US" dirty="0"/>
          </a:p>
          <a:p>
            <a:r>
              <a:rPr lang="en-US" dirty="0"/>
              <a:t>The </a:t>
            </a:r>
            <a:r>
              <a:rPr lang="en-US" dirty="0" smtClean="0"/>
              <a:t>US DEA </a:t>
            </a:r>
            <a:r>
              <a:rPr lang="en-US" dirty="0"/>
              <a:t>issued a press release in 2015 </a:t>
            </a:r>
            <a:r>
              <a:rPr lang="en-US" dirty="0" smtClean="0"/>
              <a:t>stating</a:t>
            </a:r>
            <a:r>
              <a:rPr lang="en-US" dirty="0" smtClean="0"/>
              <a:t> </a:t>
            </a:r>
            <a:r>
              <a:rPr lang="en-US" dirty="0"/>
              <a:t>CBD oil </a:t>
            </a:r>
            <a:r>
              <a:rPr lang="en-US" dirty="0" smtClean="0"/>
              <a:t>is </a:t>
            </a:r>
            <a:r>
              <a:rPr lang="en-US" dirty="0"/>
              <a:t>a marijuana derivative, </a:t>
            </a:r>
            <a:r>
              <a:rPr lang="en-US" dirty="0" smtClean="0"/>
              <a:t>and </a:t>
            </a:r>
            <a:r>
              <a:rPr lang="en-US" dirty="0"/>
              <a:t>that “industrial hemp” does not cover marijuana derivatives that are </a:t>
            </a:r>
            <a:r>
              <a:rPr lang="en-US" dirty="0" smtClean="0"/>
              <a:t>marketed </a:t>
            </a:r>
            <a:r>
              <a:rPr lang="en-US" dirty="0"/>
              <a:t>commercially as drugs.</a:t>
            </a:r>
          </a:p>
          <a:p>
            <a:r>
              <a:rPr lang="en-US" dirty="0"/>
              <a:t>T</a:t>
            </a:r>
            <a:r>
              <a:rPr lang="en-US" dirty="0" smtClean="0"/>
              <a:t>he </a:t>
            </a:r>
            <a:r>
              <a:rPr lang="en-US" dirty="0"/>
              <a:t>US FDA has sent warning </a:t>
            </a:r>
            <a:r>
              <a:rPr lang="en-US" dirty="0" smtClean="0"/>
              <a:t>letters </a:t>
            </a:r>
            <a:r>
              <a:rPr lang="en-US" dirty="0" smtClean="0"/>
              <a:t>(</a:t>
            </a:r>
            <a:r>
              <a:rPr lang="en-US" dirty="0" smtClean="0"/>
              <a:t>including Fall </a:t>
            </a:r>
            <a:r>
              <a:rPr lang="en-US" dirty="0" smtClean="0"/>
              <a:t>2017</a:t>
            </a:r>
            <a:r>
              <a:rPr lang="en-US" dirty="0" smtClean="0"/>
              <a:t>) </a:t>
            </a:r>
            <a:r>
              <a:rPr lang="en-US" dirty="0"/>
              <a:t>to several large CBD oil manufacturers telling them to stop marketing CBD oil as a treatment for diseases (drug) and also that is does not qualify as a “dietary supplement</a:t>
            </a:r>
            <a:r>
              <a:rPr lang="en-US" dirty="0" smtClean="0"/>
              <a:t>.”</a:t>
            </a:r>
          </a:p>
          <a:p>
            <a:r>
              <a:rPr lang="en-US" dirty="0" smtClean="0"/>
              <a:t>Nonetheless, many entities </a:t>
            </a:r>
            <a:r>
              <a:rPr lang="en-US" dirty="0" smtClean="0"/>
              <a:t>claim </a:t>
            </a:r>
            <a:r>
              <a:rPr lang="en-US" dirty="0" smtClean="0"/>
              <a:t>that their </a:t>
            </a:r>
            <a:r>
              <a:rPr lang="en-US" dirty="0"/>
              <a:t>C</a:t>
            </a:r>
            <a:r>
              <a:rPr lang="en-US" dirty="0" smtClean="0"/>
              <a:t>BD is from “industrial </a:t>
            </a:r>
            <a:r>
              <a:rPr lang="en-US" dirty="0" smtClean="0"/>
              <a:t>hemp” </a:t>
            </a:r>
            <a:r>
              <a:rPr lang="en-US" dirty="0" smtClean="0"/>
              <a:t>and </a:t>
            </a:r>
            <a:r>
              <a:rPr lang="en-US" dirty="0" smtClean="0"/>
              <a:t>therefore it is “legal”</a:t>
            </a:r>
            <a:endParaRPr lang="en-US" dirty="0" smtClean="0"/>
          </a:p>
          <a:p>
            <a:r>
              <a:rPr lang="en-US" dirty="0"/>
              <a:t>M</a:t>
            </a:r>
            <a:r>
              <a:rPr lang="en-US" dirty="0" smtClean="0"/>
              <a:t>anufacture </a:t>
            </a:r>
            <a:r>
              <a:rPr lang="en-US" dirty="0"/>
              <a:t>and use of CBD </a:t>
            </a:r>
            <a:r>
              <a:rPr lang="en-US" dirty="0" smtClean="0"/>
              <a:t> oil can be </a:t>
            </a:r>
            <a:r>
              <a:rPr lang="en-US" dirty="0" smtClean="0"/>
              <a:t>done </a:t>
            </a:r>
            <a:r>
              <a:rPr lang="en-US" dirty="0" smtClean="0"/>
              <a:t> </a:t>
            </a:r>
            <a:r>
              <a:rPr lang="en-US" dirty="0"/>
              <a:t>in Maine is if it is done pursuant to the </a:t>
            </a:r>
            <a:r>
              <a:rPr lang="en-US" dirty="0" smtClean="0"/>
              <a:t>MMUMA.</a:t>
            </a:r>
            <a:r>
              <a:rPr lang="en-US" dirty="0"/>
              <a:t>  CBD Oil meets the definition of prepared marijuana (22 MRS §</a:t>
            </a:r>
            <a:r>
              <a:rPr lang="en-US" dirty="0" smtClean="0"/>
              <a:t>2422(14)).  Therefore </a:t>
            </a:r>
            <a:r>
              <a:rPr lang="en-US" dirty="0"/>
              <a:t>manufacture, possession, sale, and use </a:t>
            </a:r>
            <a:r>
              <a:rPr lang="en-US" dirty="0" smtClean="0"/>
              <a:t>by</a:t>
            </a:r>
            <a:r>
              <a:rPr lang="en-US" dirty="0" smtClean="0"/>
              <a:t> </a:t>
            </a:r>
            <a:r>
              <a:rPr lang="en-US" dirty="0"/>
              <a:t>authorized persons </a:t>
            </a:r>
            <a:r>
              <a:rPr lang="en-US" dirty="0" smtClean="0"/>
              <a:t>is allowed under </a:t>
            </a:r>
            <a:r>
              <a:rPr lang="en-US" dirty="0"/>
              <a:t>22 MRS Chapter </a:t>
            </a:r>
            <a:r>
              <a:rPr lang="en-US" dirty="0" smtClean="0"/>
              <a:t>558-C, and also Adult/Personal Use laws.</a:t>
            </a:r>
            <a:endParaRPr lang="en-US" dirty="0"/>
          </a:p>
          <a:p>
            <a:endParaRPr lang="en-US" dirty="0"/>
          </a:p>
        </p:txBody>
      </p:sp>
    </p:spTree>
    <p:extLst>
      <p:ext uri="{BB962C8B-B14F-4D97-AF65-F5344CB8AC3E}">
        <p14:creationId xmlns:p14="http://schemas.microsoft.com/office/powerpoint/2010/main" val="1427735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CBD is a </a:t>
            </a:r>
            <a:r>
              <a:rPr lang="en-US" dirty="0" smtClean="0"/>
              <a:t>now a prescription </a:t>
            </a:r>
            <a:r>
              <a:rPr lang="en-US" dirty="0" smtClean="0"/>
              <a:t>drug approved by the FDA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1980 studies in Israel, Dr. Raphael Mechoulam</a:t>
            </a:r>
          </a:p>
          <a:p>
            <a:r>
              <a:rPr lang="en-US" dirty="0" smtClean="0"/>
              <a:t>Patients with</a:t>
            </a:r>
            <a:r>
              <a:rPr lang="en-US" dirty="0"/>
              <a:t> </a:t>
            </a:r>
            <a:r>
              <a:rPr lang="en-US" dirty="0" smtClean="0"/>
              <a:t>epilepsy suffered fewer seizures</a:t>
            </a:r>
          </a:p>
          <a:p>
            <a:r>
              <a:rPr lang="en-US" dirty="0"/>
              <a:t>June </a:t>
            </a:r>
            <a:r>
              <a:rPr lang="en-US" dirty="0" smtClean="0"/>
              <a:t>2018, Epidiolex</a:t>
            </a:r>
            <a:r>
              <a:rPr lang="en-US" dirty="0"/>
              <a:t> </a:t>
            </a:r>
            <a:r>
              <a:rPr lang="en-US" dirty="0" smtClean="0"/>
              <a:t>approved </a:t>
            </a:r>
            <a:r>
              <a:rPr lang="en-US" dirty="0"/>
              <a:t>by </a:t>
            </a:r>
            <a:r>
              <a:rPr lang="en-US" dirty="0" smtClean="0"/>
              <a:t>US FDA for Dravet Syndrome and Lennox-Gastaut Syndrome</a:t>
            </a:r>
            <a:endParaRPr lang="en-US" dirty="0" smtClean="0"/>
          </a:p>
          <a:p>
            <a:r>
              <a:rPr lang="en-US" dirty="0" smtClean="0"/>
              <a:t>Prescription drug, not OTC</a:t>
            </a:r>
          </a:p>
          <a:p>
            <a:r>
              <a:rPr lang="en-US" dirty="0" smtClean="0"/>
              <a:t>Botanical drug not chemical copycat</a:t>
            </a:r>
          </a:p>
          <a:p>
            <a:r>
              <a:rPr lang="en-US" dirty="0" smtClean="0"/>
              <a:t>Because FDA approved it as a prescription drug it meets the requirement of having a currently acceptable medical use in the US </a:t>
            </a:r>
          </a:p>
          <a:p>
            <a:r>
              <a:rPr lang="en-US" dirty="0" smtClean="0"/>
              <a:t>Before it can be prescribed and sold in US DEA will have to reschedule </a:t>
            </a:r>
            <a:r>
              <a:rPr lang="en-US" dirty="0" smtClean="0"/>
              <a:t>at least part of marijuana</a:t>
            </a:r>
            <a:r>
              <a:rPr lang="en-US" dirty="0" smtClean="0"/>
              <a:t> (</a:t>
            </a:r>
            <a:r>
              <a:rPr lang="en-US" dirty="0" smtClean="0"/>
              <a:t>CBD)</a:t>
            </a:r>
            <a:endParaRPr lang="en-US" dirty="0"/>
          </a:p>
        </p:txBody>
      </p:sp>
    </p:spTree>
    <p:extLst>
      <p:ext uri="{BB962C8B-B14F-4D97-AF65-F5344CB8AC3E}">
        <p14:creationId xmlns:p14="http://schemas.microsoft.com/office/powerpoint/2010/main" val="29852272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MMUMA</a:t>
            </a:r>
            <a:endParaRPr lang="en-US" dirty="0"/>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800" dirty="0">
                <a:solidFill>
                  <a:schemeClr val="tx1"/>
                </a:solidFill>
              </a:rPr>
              <a:t>22 MRS Chapter </a:t>
            </a:r>
            <a:r>
              <a:rPr lang="en-US" sz="2800" dirty="0" smtClean="0">
                <a:solidFill>
                  <a:schemeClr val="tx1"/>
                </a:solidFill>
              </a:rPr>
              <a:t>558-C</a:t>
            </a:r>
          </a:p>
          <a:p>
            <a:pPr lvl="1">
              <a:buFont typeface="Arial" panose="020B0604020202020204" pitchFamily="34" charset="0"/>
              <a:buChar char="•"/>
            </a:pPr>
            <a:r>
              <a:rPr lang="en-US" sz="2800" dirty="0" smtClean="0">
                <a:solidFill>
                  <a:schemeClr val="tx1"/>
                </a:solidFill>
              </a:rPr>
              <a:t>10-144 Code of Maine Rules (CMR) Chapter 122, </a:t>
            </a:r>
            <a:r>
              <a:rPr lang="en-US" sz="2800" i="1" dirty="0" smtClean="0">
                <a:solidFill>
                  <a:schemeClr val="tx1"/>
                </a:solidFill>
              </a:rPr>
              <a:t>Maine Medical Use of Marijuana Program Rule</a:t>
            </a:r>
            <a:r>
              <a:rPr lang="en-US" sz="2800" dirty="0" smtClean="0">
                <a:solidFill>
                  <a:schemeClr val="tx1"/>
                </a:solidFill>
              </a:rPr>
              <a:t>, February 1, 2018</a:t>
            </a:r>
          </a:p>
          <a:p>
            <a:pPr lvl="1">
              <a:buFont typeface="Arial" panose="020B0604020202020204" pitchFamily="34" charset="0"/>
              <a:buChar char="•"/>
            </a:pPr>
            <a:r>
              <a:rPr lang="en-US" sz="2800" dirty="0" smtClean="0">
                <a:solidFill>
                  <a:schemeClr val="tx1"/>
                </a:solidFill>
              </a:rPr>
              <a:t>Lawsuit challenging the enforcement provisions of these rules, </a:t>
            </a:r>
            <a:r>
              <a:rPr lang="en-US" sz="2800" i="1" dirty="0" smtClean="0">
                <a:solidFill>
                  <a:schemeClr val="tx1"/>
                </a:solidFill>
              </a:rPr>
              <a:t>Olsen, et al v. Hamilton,</a:t>
            </a:r>
            <a:r>
              <a:rPr lang="en-US" sz="2800" dirty="0" smtClean="0">
                <a:solidFill>
                  <a:schemeClr val="tx1"/>
                </a:solidFill>
              </a:rPr>
              <a:t> USDC Me, 1:18-cv-00022-NT, recently dismissed (July 10,2018).</a:t>
            </a:r>
          </a:p>
          <a:p>
            <a:pPr lvl="1">
              <a:buFont typeface="Arial" panose="020B0604020202020204" pitchFamily="34" charset="0"/>
              <a:buChar char="•"/>
            </a:pPr>
            <a:endParaRPr lang="en-US" dirty="0">
              <a:solidFill>
                <a:schemeClr val="tx1"/>
              </a:solidFill>
            </a:endParaRPr>
          </a:p>
          <a:p>
            <a:endParaRPr lang="en-US" dirty="0"/>
          </a:p>
        </p:txBody>
      </p:sp>
    </p:spTree>
    <p:extLst>
      <p:ext uri="{BB962C8B-B14F-4D97-AF65-F5344CB8AC3E}">
        <p14:creationId xmlns:p14="http://schemas.microsoft.com/office/powerpoint/2010/main" val="654434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MMUMA</a:t>
            </a:r>
            <a:endParaRPr lang="en-US" dirty="0"/>
          </a:p>
        </p:txBody>
      </p:sp>
      <p:sp>
        <p:nvSpPr>
          <p:cNvPr id="3" name="Content Placeholder 2"/>
          <p:cNvSpPr>
            <a:spLocks noGrp="1"/>
          </p:cNvSpPr>
          <p:nvPr>
            <p:ph idx="1"/>
          </p:nvPr>
        </p:nvSpPr>
        <p:spPr/>
        <p:txBody>
          <a:bodyPr>
            <a:normAutofit lnSpcReduction="10000"/>
          </a:bodyPr>
          <a:lstStyle/>
          <a:p>
            <a:pPr lvl="1">
              <a:buFont typeface="Arial" panose="020B0604020202020204" pitchFamily="34" charset="0"/>
              <a:buChar char="•"/>
            </a:pPr>
            <a:r>
              <a:rPr lang="en-US" dirty="0">
                <a:solidFill>
                  <a:schemeClr val="tx1"/>
                </a:solidFill>
              </a:rPr>
              <a:t>Authorized conduct </a:t>
            </a:r>
            <a:r>
              <a:rPr lang="en-US" dirty="0" smtClean="0">
                <a:solidFill>
                  <a:schemeClr val="tx1"/>
                </a:solidFill>
              </a:rPr>
              <a:t>includes cultivating and  </a:t>
            </a:r>
            <a:r>
              <a:rPr lang="en-US" dirty="0">
                <a:solidFill>
                  <a:schemeClr val="tx1"/>
                </a:solidFill>
              </a:rPr>
              <a:t>selling for caregivers and dispensaries; </a:t>
            </a:r>
            <a:r>
              <a:rPr lang="en-US" dirty="0" smtClean="0">
                <a:solidFill>
                  <a:schemeClr val="tx1"/>
                </a:solidFill>
              </a:rPr>
              <a:t>cultivation for qualified </a:t>
            </a:r>
            <a:r>
              <a:rPr lang="en-US" dirty="0">
                <a:solidFill>
                  <a:schemeClr val="tx1"/>
                </a:solidFill>
              </a:rPr>
              <a:t>patients; </a:t>
            </a:r>
            <a:r>
              <a:rPr lang="en-US" dirty="0" smtClean="0">
                <a:solidFill>
                  <a:schemeClr val="tx1"/>
                </a:solidFill>
              </a:rPr>
              <a:t>designations required 22 MRS §§2423-A to 2423-D</a:t>
            </a:r>
            <a:endParaRPr lang="en-US" dirty="0">
              <a:solidFill>
                <a:schemeClr val="tx1"/>
              </a:solidFill>
            </a:endParaRPr>
          </a:p>
          <a:p>
            <a:pPr lvl="1">
              <a:buFont typeface="Arial" panose="020B0604020202020204" pitchFamily="34" charset="0"/>
              <a:buChar char="•"/>
            </a:pPr>
            <a:r>
              <a:rPr lang="en-US" dirty="0">
                <a:solidFill>
                  <a:schemeClr val="tx1"/>
                </a:solidFill>
              </a:rPr>
              <a:t>Amended 2011 Privacy; </a:t>
            </a:r>
            <a:r>
              <a:rPr lang="en-US" dirty="0" smtClean="0">
                <a:solidFill>
                  <a:schemeClr val="tx1"/>
                </a:solidFill>
              </a:rPr>
              <a:t>patients </a:t>
            </a:r>
            <a:r>
              <a:rPr lang="en-US" dirty="0">
                <a:solidFill>
                  <a:schemeClr val="tx1"/>
                </a:solidFill>
              </a:rPr>
              <a:t>do not have to register anymore but still must designate a caregiver or dispensary</a:t>
            </a:r>
          </a:p>
          <a:p>
            <a:pPr lvl="1">
              <a:buFont typeface="Arial" panose="020B0604020202020204" pitchFamily="34" charset="0"/>
              <a:buChar char="•"/>
            </a:pPr>
            <a:r>
              <a:rPr lang="en-US" dirty="0">
                <a:solidFill>
                  <a:schemeClr val="tx1"/>
                </a:solidFill>
              </a:rPr>
              <a:t>Amended 2018 Manufacturing as a separate business and extraction of concentrate, including with inherently hazardous substances (PL 2017, Ch. 447 [LD 283]</a:t>
            </a:r>
            <a:r>
              <a:rPr lang="en-US" sz="2800" dirty="0"/>
              <a:t> </a:t>
            </a:r>
            <a:r>
              <a:rPr lang="en-US" sz="2800" dirty="0">
                <a:solidFill>
                  <a:schemeClr val="tx1"/>
                </a:solidFill>
              </a:rPr>
              <a:t>eff. July 9, 2018</a:t>
            </a:r>
          </a:p>
          <a:p>
            <a:endParaRPr lang="en-US" dirty="0"/>
          </a:p>
        </p:txBody>
      </p:sp>
    </p:spTree>
    <p:extLst>
      <p:ext uri="{BB962C8B-B14F-4D97-AF65-F5344CB8AC3E}">
        <p14:creationId xmlns:p14="http://schemas.microsoft.com/office/powerpoint/2010/main" val="307232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lstStyle/>
          <a:p>
            <a:r>
              <a:rPr lang="en-US" dirty="0" smtClean="0"/>
              <a:t>MMUMA </a:t>
            </a:r>
            <a:r>
              <a:rPr lang="en-US" dirty="0" smtClean="0"/>
              <a:t>Entities</a:t>
            </a:r>
            <a:endParaRPr lang="en-US" dirty="0"/>
          </a:p>
        </p:txBody>
      </p:sp>
      <p:sp>
        <p:nvSpPr>
          <p:cNvPr id="3" name="Content Placeholder 2"/>
          <p:cNvSpPr>
            <a:spLocks noGrp="1"/>
          </p:cNvSpPr>
          <p:nvPr>
            <p:ph idx="1"/>
          </p:nvPr>
        </p:nvSpPr>
        <p:spPr>
          <a:xfrm>
            <a:off x="533400" y="2057400"/>
            <a:ext cx="8153400" cy="4343400"/>
          </a:xfrm>
        </p:spPr>
        <p:txBody>
          <a:bodyPr>
            <a:normAutofit fontScale="77500" lnSpcReduction="20000"/>
          </a:bodyPr>
          <a:lstStyle/>
          <a:p>
            <a:r>
              <a:rPr lang="en-US" dirty="0" smtClean="0"/>
              <a:t>MMUMA </a:t>
            </a:r>
            <a:r>
              <a:rPr lang="en-US" dirty="0"/>
              <a:t>qualifying patient is “a person who has </a:t>
            </a:r>
            <a:r>
              <a:rPr lang="en-US" dirty="0" smtClean="0"/>
              <a:t>a </a:t>
            </a:r>
            <a:r>
              <a:rPr lang="en-US" dirty="0"/>
              <a:t>valid written certification regarding medical use of marijuana in accordance with section 2423-B</a:t>
            </a:r>
            <a:r>
              <a:rPr lang="en-US" dirty="0" smtClean="0"/>
              <a:t>.  </a:t>
            </a:r>
            <a:r>
              <a:rPr lang="en-US" dirty="0"/>
              <a:t>22 </a:t>
            </a:r>
            <a:r>
              <a:rPr lang="en-US" dirty="0" smtClean="0"/>
              <a:t>MRS </a:t>
            </a:r>
            <a:r>
              <a:rPr lang="en-US" dirty="0"/>
              <a:t>§ 2422(9).  Qualifying patients may </a:t>
            </a:r>
            <a:r>
              <a:rPr lang="en-US" dirty="0" smtClean="0"/>
              <a:t>designate </a:t>
            </a:r>
            <a:r>
              <a:rPr lang="en-US" dirty="0"/>
              <a:t>a person as their primary </a:t>
            </a:r>
            <a:r>
              <a:rPr lang="en-US" dirty="0" smtClean="0"/>
              <a:t>caregiver or registered dispensary to cultivate for them or cultivate </a:t>
            </a:r>
            <a:r>
              <a:rPr lang="en-US" dirty="0"/>
              <a:t>marijuana for their own medical use pursuant to 22 </a:t>
            </a:r>
            <a:r>
              <a:rPr lang="en-US" dirty="0"/>
              <a:t>MRS §§ 2423-A(1</a:t>
            </a:r>
            <a:r>
              <a:rPr lang="en-US" dirty="0" smtClean="0"/>
              <a:t>), </a:t>
            </a:r>
            <a:r>
              <a:rPr lang="en-US" dirty="0"/>
              <a:t>2423-A(3</a:t>
            </a:r>
            <a:r>
              <a:rPr lang="en-US" dirty="0" smtClean="0"/>
              <a:t>), or 2428(1-A) </a:t>
            </a:r>
            <a:endParaRPr lang="en-US" dirty="0" smtClean="0"/>
          </a:p>
          <a:p>
            <a:r>
              <a:rPr lang="en-US" dirty="0"/>
              <a:t>P</a:t>
            </a:r>
            <a:r>
              <a:rPr lang="en-US" dirty="0" smtClean="0"/>
              <a:t>rimary </a:t>
            </a:r>
            <a:r>
              <a:rPr lang="en-US" dirty="0"/>
              <a:t>caregiver is a person who provides care for a qualifying patient in accordance with 22 </a:t>
            </a:r>
            <a:r>
              <a:rPr lang="en-US" dirty="0" smtClean="0"/>
              <a:t>MRS </a:t>
            </a:r>
            <a:r>
              <a:rPr lang="en-US" dirty="0"/>
              <a:t>§ 2423-A(2</a:t>
            </a:r>
            <a:r>
              <a:rPr lang="en-US" dirty="0" smtClean="0"/>
              <a:t>)..</a:t>
            </a:r>
            <a:endParaRPr lang="en-US" dirty="0"/>
          </a:p>
          <a:p>
            <a:r>
              <a:rPr lang="en-US" dirty="0" smtClean="0"/>
              <a:t>Registered </a:t>
            </a:r>
            <a:r>
              <a:rPr lang="en-US" dirty="0"/>
              <a:t>Dispensaries </a:t>
            </a:r>
            <a:r>
              <a:rPr lang="en-US" dirty="0" smtClean="0"/>
              <a:t>22 </a:t>
            </a:r>
            <a:r>
              <a:rPr lang="en-US" dirty="0"/>
              <a:t>MRS </a:t>
            </a:r>
            <a:r>
              <a:rPr lang="en-US" dirty="0" smtClean="0"/>
              <a:t>§2428</a:t>
            </a:r>
            <a:endParaRPr lang="en-US" dirty="0"/>
          </a:p>
          <a:p>
            <a:r>
              <a:rPr lang="en-US" dirty="0" smtClean="0"/>
              <a:t>Manufacturing </a:t>
            </a:r>
            <a:r>
              <a:rPr lang="en-US" dirty="0" smtClean="0"/>
              <a:t>facilities 22 </a:t>
            </a:r>
            <a:r>
              <a:rPr lang="en-US" dirty="0"/>
              <a:t>MRS §2423-F</a:t>
            </a:r>
            <a:endParaRPr lang="en-US" dirty="0" smtClean="0"/>
          </a:p>
          <a:p>
            <a:r>
              <a:rPr lang="en-US" dirty="0" smtClean="0"/>
              <a:t>Concentrate extractors </a:t>
            </a:r>
            <a:r>
              <a:rPr lang="en-US" dirty="0" smtClean="0"/>
              <a:t>using </a:t>
            </a:r>
            <a:r>
              <a:rPr lang="en-US" dirty="0" smtClean="0"/>
              <a:t>Inherently Hazardous </a:t>
            </a:r>
            <a:r>
              <a:rPr lang="en-US" dirty="0" smtClean="0"/>
              <a:t>Substances 22 </a:t>
            </a:r>
            <a:r>
              <a:rPr lang="en-US" dirty="0"/>
              <a:t>MRS </a:t>
            </a:r>
            <a:r>
              <a:rPr lang="en-US" dirty="0" smtClean="0"/>
              <a:t>§2423-F(3</a:t>
            </a:r>
            <a:r>
              <a:rPr lang="en-US" dirty="0" smtClean="0"/>
              <a:t>)</a:t>
            </a:r>
            <a:endParaRPr lang="en-US" dirty="0"/>
          </a:p>
        </p:txBody>
      </p:sp>
    </p:spTree>
    <p:extLst>
      <p:ext uri="{BB962C8B-B14F-4D97-AF65-F5344CB8AC3E}">
        <p14:creationId xmlns:p14="http://schemas.microsoft.com/office/powerpoint/2010/main" val="3912251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Schedules </a:t>
            </a:r>
            <a:endParaRPr lang="en-US" dirty="0"/>
          </a:p>
        </p:txBody>
      </p:sp>
      <p:sp>
        <p:nvSpPr>
          <p:cNvPr id="3" name="Content Placeholder 2"/>
          <p:cNvSpPr>
            <a:spLocks noGrp="1"/>
          </p:cNvSpPr>
          <p:nvPr>
            <p:ph idx="1"/>
          </p:nvPr>
        </p:nvSpPr>
        <p:spPr/>
        <p:txBody>
          <a:bodyPr/>
          <a:lstStyle/>
          <a:p>
            <a:r>
              <a:rPr lang="en-US" dirty="0" smtClean="0"/>
              <a:t>Schedule I: high potential for abuse; drug has no currently accepted </a:t>
            </a:r>
            <a:r>
              <a:rPr lang="en-US" dirty="0" smtClean="0"/>
              <a:t>medical </a:t>
            </a:r>
            <a:r>
              <a:rPr lang="en-US" dirty="0" smtClean="0"/>
              <a:t>use in treatment in the US; and lack of accepted safety for use of that drug </a:t>
            </a:r>
          </a:p>
          <a:p>
            <a:r>
              <a:rPr lang="en-US" dirty="0" smtClean="0"/>
              <a:t>Marijuana and THC remain on Schedule </a:t>
            </a:r>
            <a:r>
              <a:rPr lang="en-US" dirty="0" smtClean="0"/>
              <a:t>I, thus </a:t>
            </a:r>
            <a:r>
              <a:rPr lang="en-US" dirty="0" smtClean="0"/>
              <a:t>cannot be </a:t>
            </a:r>
            <a:r>
              <a:rPr lang="en-US" dirty="0" smtClean="0"/>
              <a:t>prescribed</a:t>
            </a:r>
            <a:endParaRPr lang="en-US" dirty="0" smtClean="0"/>
          </a:p>
          <a:p>
            <a:r>
              <a:rPr lang="en-US" dirty="0" smtClean="0"/>
              <a:t>Schedule II drugs have currently accepted medical use in the US, high potential for abuse, and abuse my lead to severe dependence</a:t>
            </a:r>
            <a:endParaRPr lang="en-US" dirty="0"/>
          </a:p>
        </p:txBody>
      </p:sp>
    </p:spTree>
    <p:extLst>
      <p:ext uri="{BB962C8B-B14F-4D97-AF65-F5344CB8AC3E}">
        <p14:creationId xmlns:p14="http://schemas.microsoft.com/office/powerpoint/2010/main" val="24090914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MMUMA Cultivation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qualifying patient may cultivate up to six mature marijuana </a:t>
            </a:r>
            <a:r>
              <a:rPr lang="en-US" dirty="0" smtClean="0"/>
              <a:t>plants.  </a:t>
            </a:r>
            <a:r>
              <a:rPr lang="en-US" dirty="0"/>
              <a:t>22 M.R.S.A. § 2423-A(1)(B). </a:t>
            </a:r>
            <a:r>
              <a:rPr lang="en-US" dirty="0" smtClean="0"/>
              <a:t>In </a:t>
            </a:r>
            <a:r>
              <a:rPr lang="en-US" dirty="0"/>
              <a:t>addition, the patient who is cultivating his or her own marijuana may </a:t>
            </a:r>
            <a:r>
              <a:rPr lang="en-US" dirty="0" smtClean="0"/>
              <a:t>possess up to 8 pounds of incidental marijuana and 2.5 ounces “prepared marijuana”</a:t>
            </a:r>
          </a:p>
          <a:p>
            <a:r>
              <a:rPr lang="en-US" dirty="0"/>
              <a:t>Registered caregivers may grow up to 30 mature plants  (6 plants x 5 patients) for patients who designate them.  22 MRS 2423-A. </a:t>
            </a:r>
            <a:endParaRPr lang="en-US" dirty="0" smtClean="0"/>
          </a:p>
          <a:p>
            <a:r>
              <a:rPr lang="en-US" dirty="0" smtClean="0"/>
              <a:t>Registered </a:t>
            </a:r>
            <a:r>
              <a:rPr lang="en-US" dirty="0"/>
              <a:t>dispensaries may cultivate up to 6 mature plants for patients who designate them</a:t>
            </a:r>
          </a:p>
          <a:p>
            <a:endParaRPr lang="en-US" dirty="0"/>
          </a:p>
        </p:txBody>
      </p:sp>
    </p:spTree>
    <p:extLst>
      <p:ext uri="{BB962C8B-B14F-4D97-AF65-F5344CB8AC3E}">
        <p14:creationId xmlns:p14="http://schemas.microsoft.com/office/powerpoint/2010/main" val="9512309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dirty="0" smtClean="0"/>
              <a:t>Coming Attractions</a:t>
            </a:r>
            <a:r>
              <a:rPr lang="en-US" dirty="0" smtClean="0"/>
              <a:t> MMUMA</a:t>
            </a:r>
            <a:endParaRPr lang="en-US" dirty="0"/>
          </a:p>
        </p:txBody>
      </p:sp>
      <p:sp>
        <p:nvSpPr>
          <p:cNvPr id="3" name="Content Placeholder 2"/>
          <p:cNvSpPr>
            <a:spLocks noGrp="1"/>
          </p:cNvSpPr>
          <p:nvPr>
            <p:ph idx="1"/>
          </p:nvPr>
        </p:nvSpPr>
        <p:spPr>
          <a:xfrm>
            <a:off x="457200" y="1752600"/>
            <a:ext cx="8229600" cy="4724400"/>
          </a:xfrm>
        </p:spPr>
        <p:txBody>
          <a:bodyPr>
            <a:normAutofit lnSpcReduction="10000"/>
          </a:bodyPr>
          <a:lstStyle/>
          <a:p>
            <a:r>
              <a:rPr lang="en-US" sz="2400" dirty="0"/>
              <a:t>F</a:t>
            </a:r>
            <a:r>
              <a:rPr lang="en-US" sz="2400" dirty="0" smtClean="0">
                <a:solidFill>
                  <a:schemeClr val="tx1"/>
                </a:solidFill>
              </a:rPr>
              <a:t>rom </a:t>
            </a:r>
            <a:r>
              <a:rPr lang="en-US" sz="2400" dirty="0" smtClean="0"/>
              <a:t>PL </a:t>
            </a:r>
            <a:r>
              <a:rPr lang="en-US" sz="2400" dirty="0"/>
              <a:t>2017, Ch. 452  [LD 1539] (eff. 90 days after current session </a:t>
            </a:r>
            <a:r>
              <a:rPr lang="en-US" sz="2400" dirty="0" smtClean="0"/>
              <a:t>ends)</a:t>
            </a:r>
          </a:p>
          <a:p>
            <a:pPr lvl="1"/>
            <a:r>
              <a:rPr lang="en-US" sz="2400" dirty="0" smtClean="0">
                <a:solidFill>
                  <a:schemeClr val="tx1"/>
                </a:solidFill>
              </a:rPr>
              <a:t>No </a:t>
            </a:r>
            <a:r>
              <a:rPr lang="en-US" sz="2400" dirty="0">
                <a:solidFill>
                  <a:schemeClr val="tx1"/>
                </a:solidFill>
              </a:rPr>
              <a:t>more </a:t>
            </a:r>
            <a:r>
              <a:rPr lang="en-US" sz="2400" dirty="0" smtClean="0">
                <a:solidFill>
                  <a:schemeClr val="tx1"/>
                </a:solidFill>
              </a:rPr>
              <a:t>designations </a:t>
            </a:r>
          </a:p>
          <a:p>
            <a:pPr lvl="1"/>
            <a:r>
              <a:rPr lang="en-US" sz="2400" dirty="0">
                <a:solidFill>
                  <a:schemeClr val="tx1"/>
                </a:solidFill>
              </a:rPr>
              <a:t>N</a:t>
            </a:r>
            <a:r>
              <a:rPr lang="en-US" sz="2400" dirty="0" smtClean="0">
                <a:solidFill>
                  <a:schemeClr val="tx1"/>
                </a:solidFill>
              </a:rPr>
              <a:t>o </a:t>
            </a:r>
            <a:r>
              <a:rPr lang="en-US" sz="2400" dirty="0">
                <a:solidFill>
                  <a:schemeClr val="tx1"/>
                </a:solidFill>
              </a:rPr>
              <a:t>more debilitating medical </a:t>
            </a:r>
            <a:r>
              <a:rPr lang="en-US" sz="2400" dirty="0" smtClean="0">
                <a:solidFill>
                  <a:schemeClr val="tx1"/>
                </a:solidFill>
              </a:rPr>
              <a:t>conditions; palliative or therapeutic benefit for their medical diagnosis </a:t>
            </a:r>
          </a:p>
          <a:p>
            <a:pPr lvl="1"/>
            <a:r>
              <a:rPr lang="en-US" sz="2400" dirty="0" smtClean="0">
                <a:solidFill>
                  <a:schemeClr val="tx1"/>
                </a:solidFill>
              </a:rPr>
              <a:t>Qualified patients may possess up to 8 </a:t>
            </a:r>
            <a:r>
              <a:rPr lang="en-US" sz="2400" dirty="0">
                <a:solidFill>
                  <a:schemeClr val="tx1"/>
                </a:solidFill>
              </a:rPr>
              <a:t>pounds of </a:t>
            </a:r>
            <a:r>
              <a:rPr lang="en-US" sz="2400" dirty="0" smtClean="0">
                <a:solidFill>
                  <a:schemeClr val="tx1"/>
                </a:solidFill>
              </a:rPr>
              <a:t>“harvested marijuana” (any form including concentrates) </a:t>
            </a:r>
          </a:p>
          <a:p>
            <a:pPr lvl="1"/>
            <a:r>
              <a:rPr lang="en-US" sz="2400" dirty="0">
                <a:solidFill>
                  <a:schemeClr val="tx1"/>
                </a:solidFill>
              </a:rPr>
              <a:t>A</a:t>
            </a:r>
            <a:r>
              <a:rPr lang="en-US" sz="2400" dirty="0" smtClean="0">
                <a:solidFill>
                  <a:schemeClr val="tx1"/>
                </a:solidFill>
              </a:rPr>
              <a:t>ny </a:t>
            </a:r>
            <a:r>
              <a:rPr lang="en-US" sz="2400" dirty="0">
                <a:solidFill>
                  <a:schemeClr val="tx1"/>
                </a:solidFill>
              </a:rPr>
              <a:t>amount of marijuana from </a:t>
            </a:r>
            <a:r>
              <a:rPr lang="en-US" sz="2400" dirty="0" smtClean="0">
                <a:solidFill>
                  <a:schemeClr val="tx1"/>
                </a:solidFill>
              </a:rPr>
              <a:t>30 plants </a:t>
            </a:r>
            <a:r>
              <a:rPr lang="en-US" sz="2400" dirty="0">
                <a:solidFill>
                  <a:schemeClr val="tx1"/>
                </a:solidFill>
              </a:rPr>
              <a:t>of primary </a:t>
            </a:r>
            <a:r>
              <a:rPr lang="en-US" sz="2400" dirty="0" smtClean="0">
                <a:solidFill>
                  <a:schemeClr val="tx1"/>
                </a:solidFill>
              </a:rPr>
              <a:t>caregivers </a:t>
            </a:r>
          </a:p>
          <a:p>
            <a:pPr lvl="1"/>
            <a:r>
              <a:rPr lang="en-US" sz="2400" dirty="0" smtClean="0">
                <a:solidFill>
                  <a:schemeClr val="tx1"/>
                </a:solidFill>
              </a:rPr>
              <a:t>Registered </a:t>
            </a:r>
            <a:r>
              <a:rPr lang="en-US" sz="2400" dirty="0">
                <a:solidFill>
                  <a:schemeClr val="tx1"/>
                </a:solidFill>
              </a:rPr>
              <a:t>dispensaries no longer need to be non-profits and can grow as much as want so long as selling to qualified </a:t>
            </a:r>
            <a:r>
              <a:rPr lang="en-US" sz="2400" dirty="0" smtClean="0">
                <a:solidFill>
                  <a:schemeClr val="tx1"/>
                </a:solidFill>
              </a:rPr>
              <a:t>patients </a:t>
            </a:r>
            <a:endParaRPr lang="en-US" sz="2400" dirty="0">
              <a:solidFill>
                <a:schemeClr val="tx1"/>
              </a:solidFill>
            </a:endParaRPr>
          </a:p>
        </p:txBody>
      </p:sp>
    </p:spTree>
    <p:extLst>
      <p:ext uri="{BB962C8B-B14F-4D97-AF65-F5344CB8AC3E}">
        <p14:creationId xmlns:p14="http://schemas.microsoft.com/office/powerpoint/2010/main" val="3721390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Adult </a:t>
            </a:r>
            <a:r>
              <a:rPr lang="en-US" dirty="0" smtClean="0"/>
              <a:t>Use, Title 28-B MRS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Adult Use sets up a system of highly regulated marijuana businesses for use by adults over 21</a:t>
            </a:r>
          </a:p>
          <a:p>
            <a:r>
              <a:rPr lang="en-US" dirty="0" smtClean="0"/>
              <a:t>Marijuana </a:t>
            </a:r>
            <a:r>
              <a:rPr lang="en-US" dirty="0" smtClean="0"/>
              <a:t>means the leaves, stems, flowers and seed of a marijuana plant, whether growing or not and includes marijuana concentrate but not industrial hemp as defined in 7 MRS 2231(1) or a marijuana product 28-B MRS 102(27</a:t>
            </a:r>
            <a:r>
              <a:rPr lang="en-US" dirty="0" smtClean="0"/>
              <a:t>)</a:t>
            </a:r>
          </a:p>
          <a:p>
            <a:r>
              <a:rPr lang="en-US" dirty="0"/>
              <a:t>Marijuana concentrate means the resin extracted from any part of a marijuana plant and every compound, manufacture, salt, derivative, mixture or preparation from such resin, including, but not limited to, hashish 28-B MRS 102(28</a:t>
            </a:r>
            <a:r>
              <a:rPr lang="en-US" dirty="0" smtClean="0"/>
              <a:t>)</a:t>
            </a:r>
          </a:p>
          <a:p>
            <a:r>
              <a:rPr lang="en-US" dirty="0"/>
              <a:t>New MMUMA definitions are </a:t>
            </a:r>
            <a:r>
              <a:rPr lang="en-US" dirty="0" smtClean="0"/>
              <a:t>similar</a:t>
            </a:r>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4900381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Tracking System</a:t>
            </a:r>
          </a:p>
        </p:txBody>
      </p:sp>
      <p:sp>
        <p:nvSpPr>
          <p:cNvPr id="3" name="Content Placeholder 2"/>
          <p:cNvSpPr>
            <a:spLocks noGrp="1"/>
          </p:cNvSpPr>
          <p:nvPr>
            <p:ph idx="1"/>
          </p:nvPr>
        </p:nvSpPr>
        <p:spPr/>
        <p:txBody>
          <a:bodyPr/>
          <a:lstStyle/>
          <a:p>
            <a:r>
              <a:rPr lang="en-US" dirty="0" smtClean="0"/>
              <a:t>DAFS </a:t>
            </a:r>
            <a:r>
              <a:rPr lang="en-US" dirty="0"/>
              <a:t>to implement and administer a system for the tracking of adult use marijuana and adult use marijuana products </a:t>
            </a:r>
            <a:r>
              <a:rPr lang="en-US" dirty="0" smtClean="0"/>
              <a:t>from </a:t>
            </a:r>
            <a:r>
              <a:rPr lang="en-US" dirty="0"/>
              <a:t>immature marijuana plant to the point of retail </a:t>
            </a:r>
            <a:r>
              <a:rPr lang="en-US" dirty="0" smtClean="0"/>
              <a:t>sale</a:t>
            </a:r>
            <a:r>
              <a:rPr lang="en-US" dirty="0"/>
              <a:t>, disposal or destruction. </a:t>
            </a:r>
            <a:r>
              <a:rPr lang="en-US" dirty="0" smtClean="0"/>
              <a:t>28-B </a:t>
            </a:r>
            <a:r>
              <a:rPr lang="en-US" dirty="0"/>
              <a:t>MRS </a:t>
            </a:r>
            <a:r>
              <a:rPr lang="en-US" dirty="0" smtClean="0"/>
              <a:t>§105</a:t>
            </a:r>
            <a:endParaRPr lang="en-US" dirty="0"/>
          </a:p>
          <a:p>
            <a:endParaRPr lang="en-US" dirty="0"/>
          </a:p>
        </p:txBody>
      </p:sp>
    </p:spTree>
    <p:extLst>
      <p:ext uri="{BB962C8B-B14F-4D97-AF65-F5344CB8AC3E}">
        <p14:creationId xmlns:p14="http://schemas.microsoft.com/office/powerpoint/2010/main" val="1015398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Municipalities and Adult Use</a:t>
            </a:r>
            <a:endParaRPr lang="en-US" dirty="0"/>
          </a:p>
        </p:txBody>
      </p:sp>
      <p:sp>
        <p:nvSpPr>
          <p:cNvPr id="3" name="Content Placeholder 2"/>
          <p:cNvSpPr>
            <a:spLocks noGrp="1"/>
          </p:cNvSpPr>
          <p:nvPr>
            <p:ph idx="1"/>
          </p:nvPr>
        </p:nvSpPr>
        <p:spPr/>
        <p:txBody>
          <a:bodyPr/>
          <a:lstStyle/>
          <a:p>
            <a:r>
              <a:rPr lang="en-US" dirty="0" smtClean="0"/>
              <a:t>Notification to municipality when DAFS approves, renews, denies, suspends or revokes a license.  </a:t>
            </a:r>
            <a:r>
              <a:rPr lang="en-US" dirty="0" smtClean="0"/>
              <a:t>28-B </a:t>
            </a:r>
            <a:r>
              <a:rPr lang="en-US" dirty="0" smtClean="0"/>
              <a:t>MRS </a:t>
            </a:r>
            <a:r>
              <a:rPr lang="en-US" dirty="0" smtClean="0"/>
              <a:t>§215</a:t>
            </a:r>
            <a:endParaRPr lang="en-US" dirty="0" smtClean="0"/>
          </a:p>
          <a:p>
            <a:r>
              <a:rPr lang="en-US" dirty="0" smtClean="0"/>
              <a:t>Allows for l</a:t>
            </a:r>
            <a:r>
              <a:rPr lang="en-US" dirty="0" smtClean="0"/>
              <a:t>ocal regulation/authorization </a:t>
            </a:r>
            <a:r>
              <a:rPr lang="en-US" dirty="0" smtClean="0"/>
              <a:t>of adult use businesses.  </a:t>
            </a:r>
            <a:r>
              <a:rPr lang="en-US" dirty="0" smtClean="0"/>
              <a:t>2</a:t>
            </a:r>
            <a:r>
              <a:rPr lang="en-US" dirty="0" smtClean="0"/>
              <a:t>8-B </a:t>
            </a:r>
            <a:r>
              <a:rPr lang="en-US" dirty="0" smtClean="0"/>
              <a:t>MRS </a:t>
            </a:r>
            <a:r>
              <a:rPr lang="en-US" dirty="0" smtClean="0"/>
              <a:t>§§401-406 </a:t>
            </a:r>
            <a:endParaRPr lang="en-US" dirty="0"/>
          </a:p>
        </p:txBody>
      </p:sp>
    </p:spTree>
    <p:extLst>
      <p:ext uri="{BB962C8B-B14F-4D97-AF65-F5344CB8AC3E}">
        <p14:creationId xmlns:p14="http://schemas.microsoft.com/office/powerpoint/2010/main" val="41126493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Adult Use Businesses</a:t>
            </a:r>
            <a:br>
              <a:rPr lang="en-US" dirty="0" smtClean="0"/>
            </a:br>
            <a:r>
              <a:rPr lang="en-US" dirty="0" smtClean="0"/>
              <a:t>28-A MRS </a:t>
            </a:r>
            <a:r>
              <a:rPr lang="en-US" dirty="0" smtClean="0"/>
              <a:t>§201</a:t>
            </a:r>
            <a:endParaRPr lang="en-US" dirty="0"/>
          </a:p>
        </p:txBody>
      </p:sp>
      <p:sp>
        <p:nvSpPr>
          <p:cNvPr id="3" name="Content Placeholder 2"/>
          <p:cNvSpPr>
            <a:spLocks noGrp="1"/>
          </p:cNvSpPr>
          <p:nvPr>
            <p:ph idx="1"/>
          </p:nvPr>
        </p:nvSpPr>
        <p:spPr/>
        <p:txBody>
          <a:bodyPr/>
          <a:lstStyle/>
          <a:p>
            <a:r>
              <a:rPr lang="en-US" dirty="0" smtClean="0"/>
              <a:t>Cultivation facility (</a:t>
            </a:r>
            <a:r>
              <a:rPr lang="en-US" dirty="0" smtClean="0"/>
              <a:t>Tier 1 –Tier 4)</a:t>
            </a:r>
          </a:p>
          <a:p>
            <a:pPr lvl="1"/>
            <a:r>
              <a:rPr lang="en-US" dirty="0" smtClean="0"/>
              <a:t>Tier 4 is largest at about ½ acre of plant canopy</a:t>
            </a:r>
            <a:endParaRPr lang="en-US" dirty="0" smtClean="0"/>
          </a:p>
          <a:p>
            <a:r>
              <a:rPr lang="en-US" dirty="0" smtClean="0"/>
              <a:t>Testing facility</a:t>
            </a:r>
          </a:p>
          <a:p>
            <a:r>
              <a:rPr lang="en-US" dirty="0" smtClean="0"/>
              <a:t>Products manufacturing facility</a:t>
            </a:r>
          </a:p>
          <a:p>
            <a:r>
              <a:rPr lang="en-US" dirty="0" smtClean="0"/>
              <a:t>Marijuana store</a:t>
            </a:r>
          </a:p>
          <a:p>
            <a:r>
              <a:rPr lang="en-US" dirty="0" smtClean="0"/>
              <a:t>Adult use law also allows for shared use of cultivation facilities by combo medical marijuana and adult use businesses.  28-B MRS </a:t>
            </a:r>
            <a:r>
              <a:rPr lang="en-US" dirty="0" smtClean="0"/>
              <a:t>§501   </a:t>
            </a:r>
            <a:endParaRPr lang="en-US" dirty="0"/>
          </a:p>
        </p:txBody>
      </p:sp>
    </p:spTree>
    <p:extLst>
      <p:ext uri="{BB962C8B-B14F-4D97-AF65-F5344CB8AC3E}">
        <p14:creationId xmlns:p14="http://schemas.microsoft.com/office/powerpoint/2010/main" val="36865994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Use</a:t>
            </a:r>
            <a:endParaRPr lang="en-US" dirty="0"/>
          </a:p>
        </p:txBody>
      </p:sp>
      <p:sp>
        <p:nvSpPr>
          <p:cNvPr id="3" name="Content Placeholder 2"/>
          <p:cNvSpPr>
            <a:spLocks noGrp="1"/>
          </p:cNvSpPr>
          <p:nvPr>
            <p:ph idx="1"/>
          </p:nvPr>
        </p:nvSpPr>
        <p:spPr/>
        <p:txBody>
          <a:bodyPr/>
          <a:lstStyle/>
          <a:p>
            <a:r>
              <a:rPr lang="en-US" dirty="0" smtClean="0"/>
              <a:t>Personal Adult Use of Marijuana and Marijuana Products 28-B MRS </a:t>
            </a:r>
            <a:r>
              <a:rPr lang="en-US" dirty="0" smtClean="0"/>
              <a:t>§§1501-1504</a:t>
            </a:r>
            <a:endParaRPr lang="en-US" dirty="0" smtClean="0"/>
          </a:p>
          <a:p>
            <a:r>
              <a:rPr lang="en-US" dirty="0" smtClean="0"/>
              <a:t>Use, possess or transport at any one time 2.5 ounces (70 grams), with no more than .5 ounces of that as concentrate</a:t>
            </a:r>
          </a:p>
          <a:p>
            <a:r>
              <a:rPr lang="en-US" dirty="0" smtClean="0"/>
              <a:t>70 grams makes 86 (.8 gram) joints; can be over 1000/10mg doses</a:t>
            </a:r>
          </a:p>
          <a:p>
            <a:r>
              <a:rPr lang="en-US" dirty="0" smtClean="0"/>
              <a:t>Transfer or furnish, without remuneration that same amount</a:t>
            </a:r>
          </a:p>
          <a:p>
            <a:endParaRPr lang="en-US" dirty="0"/>
          </a:p>
        </p:txBody>
      </p:sp>
    </p:spTree>
    <p:extLst>
      <p:ext uri="{BB962C8B-B14F-4D97-AF65-F5344CB8AC3E}">
        <p14:creationId xmlns:p14="http://schemas.microsoft.com/office/powerpoint/2010/main" val="10326332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Cultivation</a:t>
            </a:r>
            <a:endParaRPr lang="en-US" dirty="0"/>
          </a:p>
        </p:txBody>
      </p:sp>
      <p:sp>
        <p:nvSpPr>
          <p:cNvPr id="3" name="Content Placeholder 2"/>
          <p:cNvSpPr>
            <a:spLocks noGrp="1"/>
          </p:cNvSpPr>
          <p:nvPr>
            <p:ph idx="1"/>
          </p:nvPr>
        </p:nvSpPr>
        <p:spPr/>
        <p:txBody>
          <a:bodyPr>
            <a:normAutofit/>
          </a:bodyPr>
          <a:lstStyle/>
          <a:p>
            <a:r>
              <a:rPr lang="en-US" dirty="0" smtClean="0"/>
              <a:t>Any person over 21 can possess, cultivate or transport at any one time up to 3 mature, 12 immature, and an unlimited number of seedling marijuana plants</a:t>
            </a:r>
          </a:p>
          <a:p>
            <a:r>
              <a:rPr lang="en-US" dirty="0" smtClean="0"/>
              <a:t>Transfer up to 6 immature marijuana plants without remuneration</a:t>
            </a:r>
          </a:p>
          <a:p>
            <a:r>
              <a:rPr lang="en-US" dirty="0" smtClean="0"/>
              <a:t>Remuneration includes a donation or any other monetary payment received directly or indirectly by a person in exchange for goods or services</a:t>
            </a:r>
            <a:endParaRPr lang="en-US" dirty="0"/>
          </a:p>
        </p:txBody>
      </p:sp>
    </p:spTree>
    <p:extLst>
      <p:ext uri="{BB962C8B-B14F-4D97-AF65-F5344CB8AC3E}">
        <p14:creationId xmlns:p14="http://schemas.microsoft.com/office/powerpoint/2010/main" val="13314083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Personal Consumption</a:t>
            </a:r>
            <a:endParaRPr lang="en-US" dirty="0"/>
          </a:p>
        </p:txBody>
      </p:sp>
      <p:sp>
        <p:nvSpPr>
          <p:cNvPr id="3" name="Content Placeholder 2"/>
          <p:cNvSpPr>
            <a:spLocks noGrp="1"/>
          </p:cNvSpPr>
          <p:nvPr>
            <p:ph idx="1"/>
          </p:nvPr>
        </p:nvSpPr>
        <p:spPr>
          <a:xfrm>
            <a:off x="381000" y="1600200"/>
            <a:ext cx="8229600" cy="4525963"/>
          </a:xfrm>
        </p:spPr>
        <p:txBody>
          <a:bodyPr>
            <a:normAutofit fontScale="92500" lnSpcReduction="10000"/>
          </a:bodyPr>
          <a:lstStyle/>
          <a:p>
            <a:r>
              <a:rPr lang="en-US" b="1" dirty="0" smtClean="0"/>
              <a:t>May only be </a:t>
            </a:r>
            <a:r>
              <a:rPr lang="en-US" dirty="0" smtClean="0"/>
              <a:t>consumed in a private residence, including curtilage, or</a:t>
            </a:r>
          </a:p>
          <a:p>
            <a:r>
              <a:rPr lang="en-US" dirty="0" smtClean="0"/>
              <a:t>On private property not generally accessible by the public, and the person is explicitly permitted to consume marijuana or marijuana products on the property by the owner of the property.</a:t>
            </a:r>
          </a:p>
          <a:p>
            <a:r>
              <a:rPr lang="en-US" b="1" dirty="0" smtClean="0"/>
              <a:t>May not</a:t>
            </a:r>
            <a:r>
              <a:rPr lang="en-US" dirty="0" smtClean="0"/>
              <a:t> </a:t>
            </a:r>
            <a:r>
              <a:rPr lang="en-US" b="1" dirty="0" smtClean="0"/>
              <a:t>be</a:t>
            </a:r>
            <a:r>
              <a:rPr lang="en-US" dirty="0" smtClean="0"/>
              <a:t> consumed while operating a vehicle, in private residence during time a day care or babysitting service is operated</a:t>
            </a:r>
            <a:r>
              <a:rPr lang="en-US" dirty="0"/>
              <a:t>,</a:t>
            </a:r>
            <a:r>
              <a:rPr lang="en-US" dirty="0" smtClean="0"/>
              <a:t> by smoking in a designated workplace smoking area, by smoking in a public place, or in a public area where smoking is prohibited under 22 MRS Ch. 262  </a:t>
            </a:r>
            <a:endParaRPr lang="en-US" dirty="0"/>
          </a:p>
        </p:txBody>
      </p:sp>
    </p:spTree>
    <p:extLst>
      <p:ext uri="{BB962C8B-B14F-4D97-AF65-F5344CB8AC3E}">
        <p14:creationId xmlns:p14="http://schemas.microsoft.com/office/powerpoint/2010/main" val="13527464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Local Control of Personal Grow</a:t>
            </a:r>
            <a:endParaRPr lang="en-US" dirty="0"/>
          </a:p>
        </p:txBody>
      </p:sp>
      <p:sp>
        <p:nvSpPr>
          <p:cNvPr id="3" name="Content Placeholder 2"/>
          <p:cNvSpPr>
            <a:spLocks noGrp="1"/>
          </p:cNvSpPr>
          <p:nvPr>
            <p:ph idx="1"/>
          </p:nvPr>
        </p:nvSpPr>
        <p:spPr/>
        <p:txBody>
          <a:bodyPr>
            <a:normAutofit lnSpcReduction="10000"/>
          </a:bodyPr>
          <a:lstStyle/>
          <a:p>
            <a:r>
              <a:rPr lang="en-US" dirty="0" smtClean="0"/>
              <a:t>Municipalities and Maine Land Use Planning Commission may regulate the home cultivation of marijuana. 28-B MRS 1502(3) &amp;(4) </a:t>
            </a:r>
          </a:p>
          <a:p>
            <a:r>
              <a:rPr lang="en-US" dirty="0" smtClean="0"/>
              <a:t>May limit the total number of mature plants that may be cultivated on any one parcel or tract of land so long as that limitation “allows for the cultivation of 3 mature plants, 12 immature marijuana plants and an unlimited number of seedlings by each person 21 year of age or older who is domiciled on a parcel or tract of land”   </a:t>
            </a:r>
            <a:endParaRPr lang="en-US" dirty="0"/>
          </a:p>
        </p:txBody>
      </p:sp>
    </p:spTree>
    <p:extLst>
      <p:ext uri="{BB962C8B-B14F-4D97-AF65-F5344CB8AC3E}">
        <p14:creationId xmlns:p14="http://schemas.microsoft.com/office/powerpoint/2010/main" val="526402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 Continued</a:t>
            </a:r>
            <a:endParaRPr lang="en-US" dirty="0"/>
          </a:p>
        </p:txBody>
      </p:sp>
      <p:sp>
        <p:nvSpPr>
          <p:cNvPr id="3" name="Content Placeholder 2"/>
          <p:cNvSpPr>
            <a:spLocks noGrp="1"/>
          </p:cNvSpPr>
          <p:nvPr>
            <p:ph idx="1"/>
          </p:nvPr>
        </p:nvSpPr>
        <p:spPr/>
        <p:txBody>
          <a:bodyPr/>
          <a:lstStyle/>
          <a:p>
            <a:r>
              <a:rPr lang="en-US" dirty="0" smtClean="0"/>
              <a:t>Schedules III-V all have currently accepted medical use in US and decreasing abuse potential compared to the next high schedule</a:t>
            </a:r>
          </a:p>
          <a:p>
            <a:r>
              <a:rPr lang="en-US" dirty="0" smtClean="0"/>
              <a:t>Marijuana has not been </a:t>
            </a:r>
            <a:r>
              <a:rPr lang="en-US" dirty="0" smtClean="0"/>
              <a:t>rescheduled yet, </a:t>
            </a:r>
            <a:r>
              <a:rPr lang="en-US" dirty="0" smtClean="0"/>
              <a:t>including after petition and assessment in 2016</a:t>
            </a:r>
          </a:p>
          <a:p>
            <a:r>
              <a:rPr lang="en-US" dirty="0" smtClean="0"/>
              <a:t>Several </a:t>
            </a:r>
            <a:r>
              <a:rPr lang="en-US" dirty="0" smtClean="0"/>
              <a:t>versions of synthetic </a:t>
            </a:r>
            <a:r>
              <a:rPr lang="en-US" dirty="0" smtClean="0"/>
              <a:t>THC have </a:t>
            </a:r>
            <a:r>
              <a:rPr lang="en-US" dirty="0" smtClean="0"/>
              <a:t>been </a:t>
            </a:r>
            <a:r>
              <a:rPr lang="en-US" dirty="0" smtClean="0"/>
              <a:t>approved and are on Schedules II and III</a:t>
            </a:r>
          </a:p>
          <a:p>
            <a:endParaRPr lang="en-US" dirty="0"/>
          </a:p>
        </p:txBody>
      </p:sp>
    </p:spTree>
    <p:extLst>
      <p:ext uri="{BB962C8B-B14F-4D97-AF65-F5344CB8AC3E}">
        <p14:creationId xmlns:p14="http://schemas.microsoft.com/office/powerpoint/2010/main" val="4064956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lstStyle/>
          <a:p>
            <a:r>
              <a:rPr lang="en-US" dirty="0" smtClean="0"/>
              <a:t>Employment: MMUMA</a:t>
            </a:r>
            <a:endParaRPr lang="en-US" dirty="0"/>
          </a:p>
        </p:txBody>
      </p:sp>
      <p:sp>
        <p:nvSpPr>
          <p:cNvPr id="3" name="Content Placeholder 2"/>
          <p:cNvSpPr>
            <a:spLocks noGrp="1"/>
          </p:cNvSpPr>
          <p:nvPr>
            <p:ph idx="1"/>
          </p:nvPr>
        </p:nvSpPr>
        <p:spPr>
          <a:xfrm>
            <a:off x="685800" y="1828800"/>
            <a:ext cx="8229600" cy="3840163"/>
          </a:xfrm>
        </p:spPr>
        <p:txBody>
          <a:bodyPr>
            <a:normAutofit fontScale="77500" lnSpcReduction="20000"/>
          </a:bodyPr>
          <a:lstStyle/>
          <a:p>
            <a:r>
              <a:rPr lang="en-US" dirty="0" smtClean="0"/>
              <a:t>Medical </a:t>
            </a:r>
            <a:r>
              <a:rPr lang="en-US" dirty="0" smtClean="0"/>
              <a:t>Marijuana- </a:t>
            </a:r>
            <a:r>
              <a:rPr lang="en-US" dirty="0" smtClean="0"/>
              <a:t>status is </a:t>
            </a:r>
            <a:r>
              <a:rPr lang="en-US" dirty="0" smtClean="0"/>
              <a:t>protected; </a:t>
            </a:r>
            <a:r>
              <a:rPr lang="en-US" dirty="0" smtClean="0"/>
              <a:t>use during work not </a:t>
            </a:r>
            <a:r>
              <a:rPr lang="en-US" dirty="0" smtClean="0"/>
              <a:t>protected; </a:t>
            </a:r>
            <a:r>
              <a:rPr lang="en-US" dirty="0" smtClean="0"/>
              <a:t>use outside of work </a:t>
            </a:r>
            <a:r>
              <a:rPr lang="en-US" dirty="0" smtClean="0"/>
              <a:t>might </a:t>
            </a:r>
            <a:r>
              <a:rPr lang="en-US" dirty="0" smtClean="0"/>
              <a:t>be reasonable </a:t>
            </a:r>
            <a:r>
              <a:rPr lang="en-US" dirty="0" smtClean="0"/>
              <a:t>accommodation in certain cases (when </a:t>
            </a:r>
            <a:r>
              <a:rPr lang="en-US" dirty="0" smtClean="0"/>
              <a:t>medical</a:t>
            </a:r>
            <a:r>
              <a:rPr lang="en-US" dirty="0" smtClean="0"/>
              <a:t> marijuana is the most effective medication and any alternative would be less effective) </a:t>
            </a:r>
            <a:r>
              <a:rPr lang="en-US" i="1" dirty="0" smtClean="0"/>
              <a:t>Barbuto v. Advantage Sales and Marketing, LLC </a:t>
            </a:r>
            <a:r>
              <a:rPr lang="en-US" dirty="0" smtClean="0"/>
              <a:t> 477 Mass. 456 (2017)</a:t>
            </a:r>
            <a:endParaRPr lang="en-US" i="1" dirty="0" smtClean="0"/>
          </a:p>
          <a:p>
            <a:r>
              <a:rPr lang="en-US" dirty="0" smtClean="0"/>
              <a:t>Some employers may accommodate medical marijuana use</a:t>
            </a:r>
            <a:endParaRPr lang="en-US" dirty="0" smtClean="0"/>
          </a:p>
          <a:p>
            <a:r>
              <a:rPr lang="en-US" dirty="0" smtClean="0"/>
              <a:t>Employee c</a:t>
            </a:r>
            <a:r>
              <a:rPr lang="en-US" dirty="0" smtClean="0"/>
              <a:t>annot </a:t>
            </a:r>
            <a:r>
              <a:rPr lang="en-US" dirty="0" smtClean="0"/>
              <a:t>work under the influence of marijuana where that would constitute negligence or professional malpractice or would otherwise violate any professional </a:t>
            </a:r>
            <a:r>
              <a:rPr lang="en-US" dirty="0" smtClean="0"/>
              <a:t>standard 22 MRS §2426(1</a:t>
            </a:r>
            <a:r>
              <a:rPr lang="en-US" dirty="0" smtClean="0"/>
              <a:t>)(A) </a:t>
            </a:r>
          </a:p>
          <a:p>
            <a:r>
              <a:rPr lang="en-US" dirty="0"/>
              <a:t> </a:t>
            </a:r>
            <a:r>
              <a:rPr lang="en-US" dirty="0"/>
              <a:t>If </a:t>
            </a:r>
            <a:r>
              <a:rPr lang="en-US" dirty="0" smtClean="0"/>
              <a:t>employer is a federal </a:t>
            </a:r>
            <a:r>
              <a:rPr lang="en-US" dirty="0"/>
              <a:t>or state </a:t>
            </a:r>
            <a:r>
              <a:rPr lang="en-US" dirty="0" smtClean="0"/>
              <a:t>entity/contractor</a:t>
            </a:r>
            <a:r>
              <a:rPr lang="en-US" dirty="0"/>
              <a:t>, all bets off due to Drug Free Workplace </a:t>
            </a:r>
            <a:r>
              <a:rPr lang="en-US" dirty="0" smtClean="0"/>
              <a:t>laws </a:t>
            </a:r>
            <a:r>
              <a:rPr lang="en-US" dirty="0"/>
              <a:t>and contract provisions</a:t>
            </a:r>
          </a:p>
          <a:p>
            <a:endParaRPr lang="en-US" dirty="0"/>
          </a:p>
        </p:txBody>
      </p:sp>
    </p:spTree>
    <p:extLst>
      <p:ext uri="{BB962C8B-B14F-4D97-AF65-F5344CB8AC3E}">
        <p14:creationId xmlns:p14="http://schemas.microsoft.com/office/powerpoint/2010/main" val="7315893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Adult Use</a:t>
            </a:r>
            <a:endParaRPr lang="en-US" dirty="0"/>
          </a:p>
        </p:txBody>
      </p:sp>
      <p:sp>
        <p:nvSpPr>
          <p:cNvPr id="3" name="Content Placeholder 2"/>
          <p:cNvSpPr>
            <a:spLocks noGrp="1"/>
          </p:cNvSpPr>
          <p:nvPr>
            <p:ph idx="1"/>
          </p:nvPr>
        </p:nvSpPr>
        <p:spPr/>
        <p:txBody>
          <a:bodyPr>
            <a:normAutofit fontScale="85000" lnSpcReduction="10000"/>
          </a:bodyPr>
          <a:lstStyle/>
          <a:p>
            <a:r>
              <a:rPr lang="en-US" dirty="0"/>
              <a:t>Adult Use, </a:t>
            </a:r>
            <a:r>
              <a:rPr lang="en-US" dirty="0" smtClean="0"/>
              <a:t>28-B </a:t>
            </a:r>
            <a:r>
              <a:rPr lang="en-US" dirty="0"/>
              <a:t>MRS </a:t>
            </a:r>
            <a:r>
              <a:rPr lang="en-US" dirty="0" smtClean="0"/>
              <a:t>§§112</a:t>
            </a:r>
            <a:r>
              <a:rPr lang="en-US" dirty="0"/>
              <a:t>; 1501(2), Employer not required to permit or accommodate the use, consumption, possession, trade, display, transportation, sale or cultivation of marijuana or marijuana product in the work </a:t>
            </a:r>
            <a:r>
              <a:rPr lang="en-US" dirty="0" smtClean="0"/>
              <a:t>place.</a:t>
            </a:r>
          </a:p>
          <a:p>
            <a:r>
              <a:rPr lang="en-US" dirty="0" smtClean="0"/>
              <a:t>May discipline employees who are under the influence at work or within scope and course of employment</a:t>
            </a:r>
            <a:endParaRPr lang="en-US" dirty="0"/>
          </a:p>
          <a:p>
            <a:r>
              <a:rPr lang="en-US" dirty="0"/>
              <a:t>If federal or state </a:t>
            </a:r>
            <a:r>
              <a:rPr lang="en-US" dirty="0" smtClean="0"/>
              <a:t>contractor/entity, </a:t>
            </a:r>
            <a:r>
              <a:rPr lang="en-US" dirty="0"/>
              <a:t>all bets off due to Drug Free Workplace law and contract provisions</a:t>
            </a:r>
          </a:p>
          <a:p>
            <a:r>
              <a:rPr lang="en-US" dirty="0"/>
              <a:t>Workplaces that are not federal or state contractors could possibly allow adult use by employees if personal consumption law met</a:t>
            </a:r>
          </a:p>
          <a:p>
            <a:endParaRPr lang="en-US" dirty="0"/>
          </a:p>
        </p:txBody>
      </p:sp>
    </p:spTree>
    <p:extLst>
      <p:ext uri="{BB962C8B-B14F-4D97-AF65-F5344CB8AC3E}">
        <p14:creationId xmlns:p14="http://schemas.microsoft.com/office/powerpoint/2010/main" val="21196459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Landlords</a:t>
            </a:r>
            <a:endParaRPr lang="en-US" dirty="0"/>
          </a:p>
        </p:txBody>
      </p:sp>
      <p:sp>
        <p:nvSpPr>
          <p:cNvPr id="3" name="Content Placeholder 2"/>
          <p:cNvSpPr>
            <a:spLocks noGrp="1"/>
          </p:cNvSpPr>
          <p:nvPr>
            <p:ph idx="1"/>
          </p:nvPr>
        </p:nvSpPr>
        <p:spPr>
          <a:xfrm>
            <a:off x="457200" y="1905000"/>
            <a:ext cx="8229600" cy="4325112"/>
          </a:xfrm>
        </p:spPr>
        <p:txBody>
          <a:bodyPr>
            <a:normAutofit fontScale="85000" lnSpcReduction="10000"/>
          </a:bodyPr>
          <a:lstStyle/>
          <a:p>
            <a:r>
              <a:rPr lang="en-US" dirty="0" smtClean="0"/>
              <a:t>Maine law leaves it up to LL </a:t>
            </a:r>
            <a:r>
              <a:rPr lang="en-US" dirty="0" smtClean="0"/>
              <a:t>(at LL’s risk) whether </a:t>
            </a:r>
            <a:r>
              <a:rPr lang="en-US" dirty="0" smtClean="0"/>
              <a:t>tenants smoke, cultivate, manufacture, use inherently dangerous substances to extract, sell, or operate a business including cannabis on </a:t>
            </a:r>
            <a:r>
              <a:rPr lang="en-US" dirty="0" smtClean="0"/>
              <a:t>LL’s</a:t>
            </a:r>
            <a:r>
              <a:rPr lang="en-US" dirty="0" smtClean="0"/>
              <a:t> </a:t>
            </a:r>
            <a:r>
              <a:rPr lang="en-US" dirty="0" smtClean="0"/>
              <a:t>property</a:t>
            </a:r>
          </a:p>
          <a:p>
            <a:r>
              <a:rPr lang="en-US" dirty="0" smtClean="0"/>
              <a:t>Remember, Rohrabacher-Blumenthal covers only medical marijuana use, not Adult or Personal Use.</a:t>
            </a:r>
          </a:p>
          <a:p>
            <a:r>
              <a:rPr lang="en-US" dirty="0" smtClean="0"/>
              <a:t>Also, if </a:t>
            </a:r>
            <a:r>
              <a:rPr lang="en-US" dirty="0" smtClean="0"/>
              <a:t>LL accepts </a:t>
            </a:r>
            <a:r>
              <a:rPr lang="en-US" dirty="0" smtClean="0"/>
              <a:t>public monies, or are a publically owned property, </a:t>
            </a:r>
            <a:r>
              <a:rPr lang="en-US" dirty="0"/>
              <a:t>s</a:t>
            </a:r>
            <a:r>
              <a:rPr lang="en-US" dirty="0" smtClean="0"/>
              <a:t>ee HUD and Maine (State) Housing </a:t>
            </a:r>
            <a:r>
              <a:rPr lang="en-US" dirty="0" smtClean="0"/>
              <a:t>directives which prohibit use of marijuana</a:t>
            </a:r>
          </a:p>
          <a:p>
            <a:r>
              <a:rPr lang="en-US" dirty="0" smtClean="0"/>
              <a:t>LLs do not have to accommodate smoking of medical marijuan</a:t>
            </a:r>
            <a:r>
              <a:rPr lang="en-US" dirty="0" smtClean="0"/>
              <a:t>a if they prohibit all smoking on the premises and post notice of that</a:t>
            </a:r>
            <a:endParaRPr lang="en-US" dirty="0"/>
          </a:p>
        </p:txBody>
      </p:sp>
    </p:spTree>
    <p:extLst>
      <p:ext uri="{BB962C8B-B14F-4D97-AF65-F5344CB8AC3E}">
        <p14:creationId xmlns:p14="http://schemas.microsoft.com/office/powerpoint/2010/main" val="41634515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providers</a:t>
            </a:r>
            <a:endParaRPr lang="en-US" dirty="0"/>
          </a:p>
        </p:txBody>
      </p:sp>
      <p:sp>
        <p:nvSpPr>
          <p:cNvPr id="3" name="Content Placeholder 2"/>
          <p:cNvSpPr>
            <a:spLocks noGrp="1"/>
          </p:cNvSpPr>
          <p:nvPr>
            <p:ph idx="1"/>
          </p:nvPr>
        </p:nvSpPr>
        <p:spPr/>
        <p:txBody>
          <a:bodyPr/>
          <a:lstStyle/>
          <a:p>
            <a:r>
              <a:rPr lang="en-US" dirty="0" smtClean="0"/>
              <a:t>Still cannot prescribe, </a:t>
            </a:r>
            <a:r>
              <a:rPr lang="en-US" dirty="0" smtClean="0"/>
              <a:t>distribute, </a:t>
            </a:r>
            <a:r>
              <a:rPr lang="en-US" dirty="0"/>
              <a:t>or </a:t>
            </a:r>
            <a:r>
              <a:rPr lang="en-US" dirty="0" smtClean="0"/>
              <a:t>administer medical marijuana, </a:t>
            </a:r>
            <a:r>
              <a:rPr lang="en-US" i="1" dirty="0" smtClean="0"/>
              <a:t>Gonzales v</a:t>
            </a:r>
            <a:r>
              <a:rPr lang="en-US" dirty="0" smtClean="0"/>
              <a:t>. </a:t>
            </a:r>
            <a:r>
              <a:rPr lang="en-US" i="1" dirty="0" smtClean="0"/>
              <a:t>Raich, </a:t>
            </a:r>
            <a:r>
              <a:rPr lang="en-US" dirty="0" smtClean="0"/>
              <a:t>545 US 1 (2005)</a:t>
            </a:r>
            <a:endParaRPr lang="en-US" dirty="0" smtClean="0"/>
          </a:p>
          <a:p>
            <a:r>
              <a:rPr lang="en-US" dirty="0" smtClean="0"/>
              <a:t>If </a:t>
            </a:r>
            <a:r>
              <a:rPr lang="en-US" dirty="0" smtClean="0"/>
              <a:t>CBD (Epidiolex) </a:t>
            </a:r>
            <a:r>
              <a:rPr lang="en-US" dirty="0" smtClean="0"/>
              <a:t>is rescheduled that </a:t>
            </a:r>
            <a:r>
              <a:rPr lang="en-US" dirty="0" smtClean="0"/>
              <a:t>it can </a:t>
            </a:r>
            <a:r>
              <a:rPr lang="en-US" dirty="0" smtClean="0"/>
              <a:t>be prescribed and dispensed </a:t>
            </a:r>
            <a:r>
              <a:rPr lang="en-US" dirty="0" smtClean="0"/>
              <a:t>by a DEA registered provider</a:t>
            </a:r>
            <a:endParaRPr lang="en-US" dirty="0" smtClean="0"/>
          </a:p>
          <a:p>
            <a:endParaRPr lang="en-US" dirty="0" smtClean="0"/>
          </a:p>
        </p:txBody>
      </p:sp>
    </p:spTree>
    <p:extLst>
      <p:ext uri="{BB962C8B-B14F-4D97-AF65-F5344CB8AC3E}">
        <p14:creationId xmlns:p14="http://schemas.microsoft.com/office/powerpoint/2010/main" val="24718260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Smoking and Vaping</a:t>
            </a:r>
            <a:endParaRPr lang="en-US" dirty="0"/>
          </a:p>
        </p:txBody>
      </p:sp>
      <p:sp>
        <p:nvSpPr>
          <p:cNvPr id="3" name="Content Placeholder 2"/>
          <p:cNvSpPr>
            <a:spLocks noGrp="1"/>
          </p:cNvSpPr>
          <p:nvPr>
            <p:ph idx="1"/>
          </p:nvPr>
        </p:nvSpPr>
        <p:spPr/>
        <p:txBody>
          <a:bodyPr>
            <a:normAutofit lnSpcReduction="10000"/>
          </a:bodyPr>
          <a:lstStyle/>
          <a:p>
            <a:r>
              <a:rPr lang="en-US" dirty="0" smtClean="0"/>
              <a:t>No public smoking or </a:t>
            </a:r>
            <a:r>
              <a:rPr lang="en-US" dirty="0" smtClean="0"/>
              <a:t>vaping of </a:t>
            </a:r>
            <a:r>
              <a:rPr lang="en-US" dirty="0" smtClean="0"/>
              <a:t>medical marijuana in public places protected by the smoking </a:t>
            </a:r>
            <a:r>
              <a:rPr lang="en-US" dirty="0" smtClean="0"/>
              <a:t>laws 22 MRS Ch. 262</a:t>
            </a:r>
            <a:endParaRPr lang="en-US" dirty="0" smtClean="0"/>
          </a:p>
          <a:p>
            <a:r>
              <a:rPr lang="en-US" dirty="0" smtClean="0"/>
              <a:t>No </a:t>
            </a:r>
            <a:r>
              <a:rPr lang="en-US" dirty="0" smtClean="0"/>
              <a:t>smoking </a:t>
            </a:r>
            <a:r>
              <a:rPr lang="en-US" dirty="0" smtClean="0"/>
              <a:t>of medical marijuana </a:t>
            </a:r>
            <a:r>
              <a:rPr lang="en-US" dirty="0" smtClean="0"/>
              <a:t>in any </a:t>
            </a:r>
            <a:r>
              <a:rPr lang="en-US" dirty="0" smtClean="0"/>
              <a:t>public place (indoor or outdoor) </a:t>
            </a:r>
            <a:r>
              <a:rPr lang="en-US" dirty="0"/>
              <a:t>22 </a:t>
            </a:r>
            <a:r>
              <a:rPr lang="en-US" dirty="0" smtClean="0"/>
              <a:t>§2426(1</a:t>
            </a:r>
            <a:r>
              <a:rPr lang="en-US" dirty="0" smtClean="0"/>
              <a:t>)(C</a:t>
            </a:r>
            <a:r>
              <a:rPr lang="en-US" dirty="0" smtClean="0"/>
              <a:t>)</a:t>
            </a:r>
          </a:p>
          <a:p>
            <a:r>
              <a:rPr lang="en-US" dirty="0" smtClean="0"/>
              <a:t>Personal use (including smoking) can only be done in a private residence including curtilage or on private property not generally accessible by the public and with explicit permission by the owner of the property 28-B MRS 1501(2)(A) </a:t>
            </a:r>
            <a:endParaRPr lang="en-US" dirty="0"/>
          </a:p>
        </p:txBody>
      </p:sp>
    </p:spTree>
    <p:extLst>
      <p:ext uri="{BB962C8B-B14F-4D97-AF65-F5344CB8AC3E}">
        <p14:creationId xmlns:p14="http://schemas.microsoft.com/office/powerpoint/2010/main" val="37563639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a:t>
            </a:r>
            <a:endParaRPr lang="en-US" dirty="0"/>
          </a:p>
        </p:txBody>
      </p:sp>
      <p:sp>
        <p:nvSpPr>
          <p:cNvPr id="3" name="Content Placeholder 2"/>
          <p:cNvSpPr>
            <a:spLocks noGrp="1"/>
          </p:cNvSpPr>
          <p:nvPr>
            <p:ph idx="1"/>
          </p:nvPr>
        </p:nvSpPr>
        <p:spPr/>
        <p:txBody>
          <a:bodyPr/>
          <a:lstStyle/>
          <a:p>
            <a:r>
              <a:rPr lang="en-US" dirty="0" smtClean="0"/>
              <a:t>Government medical assistance programs and private insurers do not have to reimburse for medical marijuana 22 MRS </a:t>
            </a:r>
            <a:r>
              <a:rPr lang="en-US" dirty="0" smtClean="0"/>
              <a:t>§2426</a:t>
            </a:r>
            <a:endParaRPr lang="en-US" dirty="0" smtClean="0"/>
          </a:p>
          <a:p>
            <a:r>
              <a:rPr lang="en-US" dirty="0" smtClean="0"/>
              <a:t> Employers cannot be ordered by the Worker's Comp Board to reimburse for medical marijuana </a:t>
            </a:r>
            <a:r>
              <a:rPr lang="en-US" i="1" dirty="0" smtClean="0"/>
              <a:t>Bourgoin v. Twin Rivers Paper Co., LLC, et.al., </a:t>
            </a:r>
            <a:r>
              <a:rPr lang="en-US" dirty="0" smtClean="0"/>
              <a:t>(2018 ME 77)</a:t>
            </a:r>
          </a:p>
          <a:p>
            <a:endParaRPr lang="en-US" dirty="0"/>
          </a:p>
        </p:txBody>
      </p:sp>
    </p:spTree>
    <p:extLst>
      <p:ext uri="{BB962C8B-B14F-4D97-AF65-F5344CB8AC3E}">
        <p14:creationId xmlns:p14="http://schemas.microsoft.com/office/powerpoint/2010/main" val="37332033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Hospitals, Nursing Homes</a:t>
            </a:r>
            <a:endParaRPr lang="en-US" dirty="0"/>
          </a:p>
        </p:txBody>
      </p:sp>
      <p:sp>
        <p:nvSpPr>
          <p:cNvPr id="3" name="Content Placeholder 2"/>
          <p:cNvSpPr>
            <a:spLocks noGrp="1"/>
          </p:cNvSpPr>
          <p:nvPr>
            <p:ph idx="1"/>
          </p:nvPr>
        </p:nvSpPr>
        <p:spPr/>
        <p:txBody>
          <a:bodyPr/>
          <a:lstStyle/>
          <a:p>
            <a:r>
              <a:rPr lang="en-US" dirty="0" smtClean="0"/>
              <a:t>Regardless of what state laws say, if an entity accepts </a:t>
            </a:r>
            <a:r>
              <a:rPr lang="en-US" dirty="0" smtClean="0"/>
              <a:t>Medicare, </a:t>
            </a:r>
            <a:r>
              <a:rPr lang="en-US" dirty="0" smtClean="0"/>
              <a:t>MaineCare, or other federal monies</a:t>
            </a:r>
            <a:r>
              <a:rPr lang="en-US" dirty="0" smtClean="0"/>
              <a:t> </a:t>
            </a:r>
            <a:r>
              <a:rPr lang="en-US" dirty="0" smtClean="0"/>
              <a:t>allowing even medical marijuana on </a:t>
            </a:r>
            <a:r>
              <a:rPr lang="en-US" dirty="0" smtClean="0"/>
              <a:t>the</a:t>
            </a:r>
            <a:r>
              <a:rPr lang="en-US" dirty="0" smtClean="0"/>
              <a:t> </a:t>
            </a:r>
            <a:r>
              <a:rPr lang="en-US" dirty="0" smtClean="0"/>
              <a:t>premises may </a:t>
            </a:r>
            <a:r>
              <a:rPr lang="en-US" dirty="0" smtClean="0"/>
              <a:t>cause problems for the owner</a:t>
            </a:r>
            <a:endParaRPr lang="en-US" dirty="0" smtClean="0"/>
          </a:p>
          <a:p>
            <a:r>
              <a:rPr lang="en-US" dirty="0" smtClean="0"/>
              <a:t>Medicaid </a:t>
            </a:r>
            <a:r>
              <a:rPr lang="en-US" dirty="0" smtClean="0"/>
              <a:t>money </a:t>
            </a:r>
            <a:r>
              <a:rPr lang="en-US" dirty="0" smtClean="0"/>
              <a:t>cannot be used to pay for administration of medical marijuana; it is not medical assistance as defined in </a:t>
            </a:r>
            <a:r>
              <a:rPr lang="en-US" dirty="0"/>
              <a:t>federal </a:t>
            </a:r>
            <a:r>
              <a:rPr lang="en-US" dirty="0" smtClean="0"/>
              <a:t>law 42 </a:t>
            </a:r>
            <a:r>
              <a:rPr lang="en-US" dirty="0"/>
              <a:t>USC </a:t>
            </a:r>
            <a:r>
              <a:rPr lang="en-US" dirty="0" smtClean="0"/>
              <a:t>§1396d(a) </a:t>
            </a:r>
            <a:endParaRPr lang="en-US" dirty="0"/>
          </a:p>
        </p:txBody>
      </p:sp>
    </p:spTree>
    <p:extLst>
      <p:ext uri="{BB962C8B-B14F-4D97-AF65-F5344CB8AC3E}">
        <p14:creationId xmlns:p14="http://schemas.microsoft.com/office/powerpoint/2010/main" val="25613923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Listening to Cannabis</a:t>
            </a:r>
            <a:endParaRPr lang="en-US" dirty="0"/>
          </a:p>
        </p:txBody>
      </p:sp>
      <p:sp>
        <p:nvSpPr>
          <p:cNvPr id="3" name="Content Placeholder 2"/>
          <p:cNvSpPr>
            <a:spLocks noGrp="1"/>
          </p:cNvSpPr>
          <p:nvPr>
            <p:ph idx="1"/>
          </p:nvPr>
        </p:nvSpPr>
        <p:spPr/>
        <p:txBody>
          <a:bodyPr>
            <a:normAutofit fontScale="92500"/>
          </a:bodyPr>
          <a:lstStyle/>
          <a:p>
            <a:r>
              <a:rPr lang="en-US" dirty="0" smtClean="0"/>
              <a:t>THC </a:t>
            </a:r>
            <a:r>
              <a:rPr lang="en-US" dirty="0" smtClean="0"/>
              <a:t>isolate: </a:t>
            </a:r>
            <a:r>
              <a:rPr lang="en-US" dirty="0" smtClean="0"/>
              <a:t>stupefying high, effects on blood pressure, developing brain, </a:t>
            </a:r>
            <a:r>
              <a:rPr lang="en-US" dirty="0" smtClean="0"/>
              <a:t>heart, psychosis</a:t>
            </a:r>
            <a:endParaRPr lang="en-US" dirty="0" smtClean="0"/>
          </a:p>
          <a:p>
            <a:r>
              <a:rPr lang="en-US" dirty="0" smtClean="0"/>
              <a:t>CBD </a:t>
            </a:r>
            <a:r>
              <a:rPr lang="en-US" dirty="0" smtClean="0"/>
              <a:t>isolate: </a:t>
            </a:r>
            <a:r>
              <a:rPr lang="en-US" dirty="0"/>
              <a:t>effects on </a:t>
            </a:r>
            <a:r>
              <a:rPr lang="en-US" dirty="0" smtClean="0"/>
              <a:t>liver, </a:t>
            </a:r>
            <a:r>
              <a:rPr lang="en-US" dirty="0" smtClean="0"/>
              <a:t>sedative, epilepsy</a:t>
            </a:r>
          </a:p>
          <a:p>
            <a:r>
              <a:rPr lang="en-US" dirty="0" smtClean="0"/>
              <a:t>Neither </a:t>
            </a:r>
            <a:r>
              <a:rPr lang="en-US" dirty="0" smtClean="0"/>
              <a:t>of these drugs helps </a:t>
            </a:r>
            <a:r>
              <a:rPr lang="en-US" dirty="0" smtClean="0"/>
              <a:t>everyone; more </a:t>
            </a:r>
            <a:r>
              <a:rPr lang="en-US" dirty="0" smtClean="0"/>
              <a:t>or stronger is not necessarily better</a:t>
            </a:r>
          </a:p>
          <a:p>
            <a:r>
              <a:rPr lang="en-US" dirty="0" smtClean="0"/>
              <a:t>Because THC and CBD are very </a:t>
            </a:r>
            <a:r>
              <a:rPr lang="en-US" dirty="0" smtClean="0"/>
              <a:t>different </a:t>
            </a:r>
            <a:r>
              <a:rPr lang="en-US" dirty="0"/>
              <a:t>so studies </a:t>
            </a:r>
            <a:r>
              <a:rPr lang="en-US" dirty="0" smtClean="0"/>
              <a:t>being done and knowledge being gained can be confusing: cannabis causes or can treat psychosis; cannabis being used to treat Substance Use Disorder, including Cannabis Use Disorder</a:t>
            </a:r>
          </a:p>
        </p:txBody>
      </p:sp>
    </p:spTree>
    <p:extLst>
      <p:ext uri="{BB962C8B-B14F-4D97-AF65-F5344CB8AC3E}">
        <p14:creationId xmlns:p14="http://schemas.microsoft.com/office/powerpoint/2010/main" val="23652755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or Not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Too much marijuana: California, Oregon, and </a:t>
            </a:r>
            <a:r>
              <a:rPr lang="en-US" dirty="0" smtClean="0"/>
              <a:t>others have produced a glut of marijuana and are not </a:t>
            </a:r>
            <a:r>
              <a:rPr lang="en-US" dirty="0"/>
              <a:t>able to account for </a:t>
            </a:r>
            <a:r>
              <a:rPr lang="en-US" dirty="0" smtClean="0"/>
              <a:t>the majority </a:t>
            </a:r>
            <a:r>
              <a:rPr lang="en-US" dirty="0"/>
              <a:t>of the marijuana produced in their </a:t>
            </a:r>
            <a:r>
              <a:rPr lang="en-US" dirty="0" smtClean="0"/>
              <a:t>states</a:t>
            </a:r>
          </a:p>
          <a:p>
            <a:r>
              <a:rPr lang="en-US" dirty="0" smtClean="0"/>
              <a:t>Oregon US Attorney reported for year 2017, 16 other states seized diverted Oregon marijuana; enough marijuana for 5 ounces to every person;  Adult Use 1M pounds in pipeline but 108th pounds sold; 891th pounds leftover</a:t>
            </a:r>
            <a:endParaRPr lang="en-US" dirty="0"/>
          </a:p>
          <a:p>
            <a:r>
              <a:rPr lang="en-US" dirty="0" smtClean="0"/>
              <a:t>Oregon State Police study (January 2017)showed </a:t>
            </a:r>
            <a:r>
              <a:rPr lang="en-US" dirty="0" smtClean="0"/>
              <a:t>extensive diversion out of </a:t>
            </a:r>
            <a:r>
              <a:rPr lang="en-US" dirty="0" smtClean="0"/>
              <a:t>state; one authority estimated 3-5 times what is consumed is leaving the state</a:t>
            </a:r>
            <a:endParaRPr lang="en-US" dirty="0" smtClean="0"/>
          </a:p>
          <a:p>
            <a:endParaRPr lang="en-US" dirty="0"/>
          </a:p>
        </p:txBody>
      </p:sp>
    </p:spTree>
    <p:extLst>
      <p:ext uri="{BB962C8B-B14F-4D97-AF65-F5344CB8AC3E}">
        <p14:creationId xmlns:p14="http://schemas.microsoft.com/office/powerpoint/2010/main" val="16286208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Justice Scalia’s Maxim on Marijuana</a:t>
            </a:r>
            <a:endParaRPr lang="en-US" dirty="0"/>
          </a:p>
        </p:txBody>
      </p:sp>
      <p:sp>
        <p:nvSpPr>
          <p:cNvPr id="3" name="Content Placeholder 2"/>
          <p:cNvSpPr>
            <a:spLocks noGrp="1"/>
          </p:cNvSpPr>
          <p:nvPr>
            <p:ph idx="1"/>
          </p:nvPr>
        </p:nvSpPr>
        <p:spPr/>
        <p:txBody>
          <a:bodyPr/>
          <a:lstStyle/>
          <a:p>
            <a:r>
              <a:rPr lang="en-US" dirty="0"/>
              <a:t>“Drugs like marijuana are fungible commodities. …marijuana that is grown at home and possessed for personal use is never more than an instant from the interstate market – and this is so whether or not the possession is for medical use or lawful use under the laws of a particular state.”  </a:t>
            </a:r>
            <a:r>
              <a:rPr lang="en-US" i="1" dirty="0" smtClean="0"/>
              <a:t>Gonzales v. Raich</a:t>
            </a:r>
            <a:r>
              <a:rPr lang="en-US" dirty="0" smtClean="0"/>
              <a:t>, </a:t>
            </a:r>
            <a:r>
              <a:rPr lang="en-US" dirty="0"/>
              <a:t>545 US 1 (2005</a:t>
            </a:r>
            <a:r>
              <a:rPr lang="en-US" dirty="0" smtClean="0"/>
              <a:t>)(J.Scalia, concurring).</a:t>
            </a:r>
            <a:endParaRPr lang="en-US" dirty="0"/>
          </a:p>
        </p:txBody>
      </p:sp>
    </p:spTree>
    <p:extLst>
      <p:ext uri="{BB962C8B-B14F-4D97-AF65-F5344CB8AC3E}">
        <p14:creationId xmlns:p14="http://schemas.microsoft.com/office/powerpoint/2010/main" val="2715895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Definition of Marijuan</a:t>
            </a:r>
            <a:r>
              <a:rPr lang="en-US" dirty="0"/>
              <a:t>a</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“Marihuana</a:t>
            </a:r>
            <a:r>
              <a:rPr lang="en-US" dirty="0" smtClean="0"/>
              <a:t>" means all parts of the plant Cannabis sativa L., whether growing or not; the seeds thereof; the resin extracted from any part of such plant; and every compound, manufacture, salt, derivative, mixture, or preparation of such plant, its seeds or resin. Such term does not include the mature stalks of such plant, fiber produced from such stalks, oil or cake made from the seeds of such plant, any other compound, manufacture, salt, derivative, mixture, or preparation of such mature stalks (except the resin extracted therefrom), fiber, oil, or cake, or the sterilized seed of such plant which is incapable of germination.  21 USC </a:t>
            </a:r>
            <a:r>
              <a:rPr lang="en-US" dirty="0" smtClean="0"/>
              <a:t>Sub-§802(16</a:t>
            </a:r>
            <a:r>
              <a:rPr lang="en-US" dirty="0" smtClean="0"/>
              <a:t>).</a:t>
            </a:r>
          </a:p>
          <a:p>
            <a:endParaRPr lang="en-US" dirty="0"/>
          </a:p>
        </p:txBody>
      </p:sp>
    </p:spTree>
    <p:extLst>
      <p:ext uri="{BB962C8B-B14F-4D97-AF65-F5344CB8AC3E}">
        <p14:creationId xmlns:p14="http://schemas.microsoft.com/office/powerpoint/2010/main" val="35048102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Issues</a:t>
            </a:r>
            <a:endParaRPr lang="en-US" dirty="0"/>
          </a:p>
        </p:txBody>
      </p:sp>
      <p:sp>
        <p:nvSpPr>
          <p:cNvPr id="3" name="Content Placeholder 2"/>
          <p:cNvSpPr>
            <a:spLocks noGrp="1"/>
          </p:cNvSpPr>
          <p:nvPr>
            <p:ph idx="1"/>
          </p:nvPr>
        </p:nvSpPr>
        <p:spPr/>
        <p:txBody>
          <a:bodyPr>
            <a:normAutofit lnSpcReduction="10000"/>
          </a:bodyPr>
          <a:lstStyle/>
          <a:p>
            <a:r>
              <a:rPr lang="en-US" dirty="0"/>
              <a:t>Public Safety; driving under the influence and </a:t>
            </a:r>
            <a:r>
              <a:rPr lang="en-US" dirty="0" smtClean="0"/>
              <a:t>accidents; still have no good test or standard levels for driving under influence of marijuana</a:t>
            </a:r>
          </a:p>
          <a:p>
            <a:r>
              <a:rPr lang="en-US" dirty="0" smtClean="0"/>
              <a:t>Colorado 40% increase in fatal crashes; + alcohol up 17%; +marijuana up 145% (2013-2016); Denver Post 8.28.2017</a:t>
            </a:r>
            <a:endParaRPr lang="en-US" dirty="0"/>
          </a:p>
          <a:p>
            <a:r>
              <a:rPr lang="en-US" dirty="0"/>
              <a:t>Workplace </a:t>
            </a:r>
            <a:r>
              <a:rPr lang="en-US" dirty="0" smtClean="0"/>
              <a:t>safety, still have no standard tests for “under the influence” </a:t>
            </a:r>
          </a:p>
          <a:p>
            <a:r>
              <a:rPr lang="en-US" dirty="0" smtClean="0"/>
              <a:t>Little is known about how long THC stays in the system </a:t>
            </a:r>
            <a:endParaRPr lang="en-US" dirty="0"/>
          </a:p>
          <a:p>
            <a:endParaRPr lang="en-US" dirty="0"/>
          </a:p>
        </p:txBody>
      </p:sp>
    </p:spTree>
    <p:extLst>
      <p:ext uri="{BB962C8B-B14F-4D97-AF65-F5344CB8AC3E}">
        <p14:creationId xmlns:p14="http://schemas.microsoft.com/office/powerpoint/2010/main" val="11495117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 Future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Highlights only; other issues - Food Code; environment; energy; hazardous waste; etc.</a:t>
            </a:r>
          </a:p>
          <a:p>
            <a:r>
              <a:rPr lang="en-US" dirty="0" smtClean="0"/>
              <a:t>The Marijuana Advisory Commission set up by adult use laws involves 5 state agencies DAFS; DAgCF; DHHS, DOL, DPS 28-B MRS §902</a:t>
            </a:r>
          </a:p>
          <a:p>
            <a:r>
              <a:rPr lang="en-US" dirty="0" smtClean="0"/>
              <a:t>Shows the far reaching effects of Medical Marijuana and Adult/Personal Use</a:t>
            </a:r>
          </a:p>
          <a:p>
            <a:r>
              <a:rPr lang="en-US" dirty="0"/>
              <a:t>P</a:t>
            </a:r>
            <a:r>
              <a:rPr lang="en-US" dirty="0" smtClean="0"/>
              <a:t>eople having been using marijuana for a long time; but modern technologies are making it very different and complex drug </a:t>
            </a:r>
          </a:p>
          <a:p>
            <a:r>
              <a:rPr lang="en-US" dirty="0" smtClean="0"/>
              <a:t>The speed </a:t>
            </a:r>
            <a:r>
              <a:rPr lang="en-US" dirty="0"/>
              <a:t>of change </a:t>
            </a:r>
            <a:r>
              <a:rPr lang="en-US" dirty="0" smtClean="0"/>
              <a:t>makes marijuana and marijuana products especially challenging to regulate</a:t>
            </a:r>
          </a:p>
        </p:txBody>
      </p:sp>
    </p:spTree>
    <p:extLst>
      <p:ext uri="{BB962C8B-B14F-4D97-AF65-F5344CB8AC3E}">
        <p14:creationId xmlns:p14="http://schemas.microsoft.com/office/powerpoint/2010/main" val="2077299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534400" cy="1295400"/>
          </a:xfrm>
        </p:spPr>
        <p:txBody>
          <a:bodyPr>
            <a:normAutofit fontScale="90000"/>
          </a:bodyPr>
          <a:lstStyle/>
          <a:p>
            <a:r>
              <a:rPr lang="en-US" dirty="0"/>
              <a:t/>
            </a:r>
            <a:br>
              <a:rPr lang="en-US" dirty="0"/>
            </a:br>
            <a:r>
              <a:rPr lang="en-US" dirty="0" smtClean="0"/>
              <a:t>Other Federal </a:t>
            </a:r>
            <a:r>
              <a:rPr lang="en-US" dirty="0" smtClean="0"/>
              <a:t>Laws and Regs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USDA Industrial Hemp “Farm Bill”</a:t>
            </a:r>
          </a:p>
          <a:p>
            <a:r>
              <a:rPr lang="en-US" dirty="0" smtClean="0"/>
              <a:t>USDHHS FDA Prescription Meds</a:t>
            </a:r>
          </a:p>
          <a:p>
            <a:r>
              <a:rPr lang="en-US" dirty="0" smtClean="0"/>
              <a:t>FDA Over-the-Counter Monographs</a:t>
            </a:r>
          </a:p>
          <a:p>
            <a:r>
              <a:rPr lang="en-US" dirty="0" smtClean="0"/>
              <a:t>FDA Dietary Supplements</a:t>
            </a:r>
          </a:p>
        </p:txBody>
      </p:sp>
    </p:spTree>
    <p:extLst>
      <p:ext uri="{BB962C8B-B14F-4D97-AF65-F5344CB8AC3E}">
        <p14:creationId xmlns:p14="http://schemas.microsoft.com/office/powerpoint/2010/main" val="1183868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Rohrabacher-Blumenthal </a:t>
            </a:r>
            <a:r>
              <a:rPr lang="en-US" dirty="0" smtClean="0"/>
              <a:t>Amendment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Has been included in federal budget and appropriations bills for several years now</a:t>
            </a:r>
          </a:p>
          <a:p>
            <a:r>
              <a:rPr lang="en-US" dirty="0" smtClean="0"/>
              <a:t>Last </a:t>
            </a:r>
            <a:r>
              <a:rPr lang="en-US" dirty="0" smtClean="0"/>
              <a:t>updated March 23, 2018 for 6 months</a:t>
            </a:r>
          </a:p>
          <a:p>
            <a:r>
              <a:rPr lang="en-US" dirty="0" smtClean="0"/>
              <a:t>Prevents DOJ from expending federal dollars to interfere with state’s (including Maine) medical marijuana programs</a:t>
            </a:r>
          </a:p>
          <a:p>
            <a:r>
              <a:rPr lang="en-US" dirty="0" smtClean="0"/>
              <a:t>Covers medical marijuana patients (feds cannot prosecute for possession) </a:t>
            </a:r>
            <a:r>
              <a:rPr lang="en-US" i="1" dirty="0" smtClean="0"/>
              <a:t>US v. McIntosh</a:t>
            </a:r>
            <a:r>
              <a:rPr lang="en-US" i="1" dirty="0"/>
              <a:t>, </a:t>
            </a:r>
            <a:r>
              <a:rPr lang="en-US" dirty="0" smtClean="0"/>
              <a:t>833F.3d 1163(9</a:t>
            </a:r>
            <a:r>
              <a:rPr lang="en-US" baseline="30000" dirty="0" smtClean="0"/>
              <a:t>th</a:t>
            </a:r>
            <a:r>
              <a:rPr lang="en-US" dirty="0" smtClean="0"/>
              <a:t> Cir. 2016)</a:t>
            </a:r>
          </a:p>
          <a:p>
            <a:r>
              <a:rPr lang="en-US" dirty="0" smtClean="0"/>
              <a:t>Covers states and program </a:t>
            </a:r>
            <a:r>
              <a:rPr lang="en-US" dirty="0" smtClean="0"/>
              <a:t>administrators re medical marijuana</a:t>
            </a:r>
            <a:endParaRPr lang="en-US" dirty="0" smtClean="0"/>
          </a:p>
          <a:p>
            <a:r>
              <a:rPr lang="en-US" dirty="0" smtClean="0"/>
              <a:t>No such protections for </a:t>
            </a:r>
            <a:r>
              <a:rPr lang="en-US" dirty="0" smtClean="0"/>
              <a:t>state Adult </a:t>
            </a:r>
            <a:r>
              <a:rPr lang="en-US" dirty="0" smtClean="0"/>
              <a:t>Use or Personal Use </a:t>
            </a:r>
            <a:r>
              <a:rPr lang="en-US" dirty="0" smtClean="0"/>
              <a:t>marijuana laws</a:t>
            </a:r>
            <a:endParaRPr lang="en-US" dirty="0"/>
          </a:p>
        </p:txBody>
      </p:sp>
    </p:spTree>
    <p:extLst>
      <p:ext uri="{BB962C8B-B14F-4D97-AF65-F5344CB8AC3E}">
        <p14:creationId xmlns:p14="http://schemas.microsoft.com/office/powerpoint/2010/main" val="90169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Maine Law</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Maine Criminal </a:t>
            </a:r>
            <a:r>
              <a:rPr lang="en-US" dirty="0" smtClean="0"/>
              <a:t>Law 17-A MRS Chapter 45</a:t>
            </a:r>
          </a:p>
          <a:p>
            <a:pPr lvl="1"/>
            <a:r>
              <a:rPr lang="en-US" dirty="0"/>
              <a:t>D</a:t>
            </a:r>
            <a:r>
              <a:rPr lang="en-US" dirty="0" smtClean="0"/>
              <a:t>efinition of marijuana is leaves, stems, flowers and seeds but not resin</a:t>
            </a:r>
          </a:p>
          <a:p>
            <a:pPr lvl="1"/>
            <a:r>
              <a:rPr lang="en-US" dirty="0" smtClean="0"/>
              <a:t>Hashish or resin extracts are subject to higher penalties</a:t>
            </a:r>
          </a:p>
          <a:p>
            <a:pPr lvl="1"/>
            <a:r>
              <a:rPr lang="en-US" dirty="0" smtClean="0"/>
              <a:t>Criminalizes trafficking, furnishing, cultivation of marijuana, and unlawful possession</a:t>
            </a:r>
          </a:p>
          <a:p>
            <a:r>
              <a:rPr lang="en-US" dirty="0" smtClean="0"/>
              <a:t>Citizen's Initiative </a:t>
            </a:r>
            <a:r>
              <a:rPr lang="en-US" dirty="0"/>
              <a:t>1998: </a:t>
            </a:r>
            <a:r>
              <a:rPr lang="en-US" dirty="0" smtClean="0"/>
              <a:t>Medical Marijuana </a:t>
            </a:r>
            <a:endParaRPr lang="en-US" dirty="0"/>
          </a:p>
          <a:p>
            <a:pPr lvl="1"/>
            <a:r>
              <a:rPr lang="en-US" dirty="0"/>
              <a:t>Medical use, designated caregivers, affirmative defense for cultivating and possession</a:t>
            </a:r>
          </a:p>
          <a:p>
            <a:pPr marL="411480" lvl="1" indent="0">
              <a:buNone/>
            </a:pPr>
            <a:endParaRPr lang="en-US" dirty="0" smtClean="0"/>
          </a:p>
        </p:txBody>
      </p:sp>
    </p:spTree>
    <p:extLst>
      <p:ext uri="{BB962C8B-B14F-4D97-AF65-F5344CB8AC3E}">
        <p14:creationId xmlns:p14="http://schemas.microsoft.com/office/powerpoint/2010/main" val="3874181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447800"/>
          </a:xfrm>
        </p:spPr>
        <p:txBody>
          <a:bodyPr>
            <a:normAutofit fontScale="90000"/>
          </a:bodyPr>
          <a:lstStyle/>
          <a:p>
            <a:pPr algn="ctr"/>
            <a:r>
              <a:rPr lang="en-US" dirty="0" smtClean="0"/>
              <a:t>Maine Medical Use of Marijuana Act (MMUMA)</a:t>
            </a:r>
            <a:r>
              <a:rPr lang="en-US" dirty="0"/>
              <a:t/>
            </a:r>
            <a:br>
              <a:rPr lang="en-US" dirty="0"/>
            </a:br>
            <a:endParaRPr lang="en-US" dirty="0"/>
          </a:p>
        </p:txBody>
      </p:sp>
      <p:sp>
        <p:nvSpPr>
          <p:cNvPr id="3" name="Content Placeholder 2"/>
          <p:cNvSpPr>
            <a:spLocks noGrp="1"/>
          </p:cNvSpPr>
          <p:nvPr>
            <p:ph idx="1"/>
          </p:nvPr>
        </p:nvSpPr>
        <p:spPr>
          <a:xfrm>
            <a:off x="457200" y="1828800"/>
            <a:ext cx="8229600" cy="4745736"/>
          </a:xfrm>
        </p:spPr>
        <p:txBody>
          <a:bodyPr>
            <a:normAutofit/>
          </a:bodyPr>
          <a:lstStyle/>
          <a:p>
            <a:pPr lvl="1"/>
            <a:endParaRPr lang="en-US" dirty="0"/>
          </a:p>
          <a:p>
            <a:r>
              <a:rPr lang="en-US" dirty="0"/>
              <a:t>In 2009, the Act became law pursuant to an Initiated Bill approved by the Maine voters</a:t>
            </a:r>
            <a:r>
              <a:rPr lang="en-US" dirty="0" smtClean="0"/>
              <a:t>. </a:t>
            </a:r>
            <a:r>
              <a:rPr lang="en-US" dirty="0"/>
              <a:t>I.B. 2009, ch. </a:t>
            </a:r>
            <a:r>
              <a:rPr lang="en-US" dirty="0" smtClean="0"/>
              <a:t>1.  In </a:t>
            </a:r>
            <a:r>
              <a:rPr lang="en-US" dirty="0"/>
              <a:t>general terms, the Act and rules </a:t>
            </a:r>
            <a:r>
              <a:rPr lang="en-US" dirty="0" smtClean="0"/>
              <a:t>authorize </a:t>
            </a:r>
            <a:r>
              <a:rPr lang="en-US" dirty="0"/>
              <a:t>certain persons to engage in certain conduct involving marijuana, notwithstanding the existence of other Maine laws, including the Maine Criminal Code.</a:t>
            </a:r>
          </a:p>
          <a:p>
            <a:endParaRPr lang="en-US" dirty="0"/>
          </a:p>
        </p:txBody>
      </p:sp>
    </p:spTree>
    <p:extLst>
      <p:ext uri="{BB962C8B-B14F-4D97-AF65-F5344CB8AC3E}">
        <p14:creationId xmlns:p14="http://schemas.microsoft.com/office/powerpoint/2010/main" val="27145981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1810</TotalTime>
  <Words>3965</Words>
  <Application>Microsoft Office PowerPoint</Application>
  <PresentationFormat>On-screen Show (4:3)</PresentationFormat>
  <Paragraphs>243</Paragraphs>
  <Slides>51</Slides>
  <Notes>3</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Urban</vt:lpstr>
      <vt:lpstr>Marijuana in Maine</vt:lpstr>
      <vt:lpstr>Short History of Federal Law</vt:lpstr>
      <vt:lpstr> Schedules </vt:lpstr>
      <vt:lpstr>Schedules Continued</vt:lpstr>
      <vt:lpstr>Federal Definition of Marijuana </vt:lpstr>
      <vt:lpstr> Other Federal Laws and Regs </vt:lpstr>
      <vt:lpstr>Rohrabacher-Blumenthal Amendment</vt:lpstr>
      <vt:lpstr>Maine Law </vt:lpstr>
      <vt:lpstr>Maine Medical Use of Marijuana Act (MMUMA) </vt:lpstr>
      <vt:lpstr>Adult Use and Personal Use</vt:lpstr>
      <vt:lpstr>Everything which is not forbidden is allowed…or Vice Versa</vt:lpstr>
      <vt:lpstr>Marijuana’s plant characteristics</vt:lpstr>
      <vt:lpstr>Species Sativa</vt:lpstr>
      <vt:lpstr>Many Uses and Cultivars</vt:lpstr>
      <vt:lpstr>Cannabinoids</vt:lpstr>
      <vt:lpstr>Endocannabinoids</vt:lpstr>
      <vt:lpstr>A Tale of Two Drugs</vt:lpstr>
      <vt:lpstr>Terpenes and the Entourage Effect</vt:lpstr>
      <vt:lpstr>Resin, Isolates, and Extractions</vt:lpstr>
      <vt:lpstr>What’s in a Dose?</vt:lpstr>
      <vt:lpstr>Amounts</vt:lpstr>
      <vt:lpstr>CBD &amp; Industrial Hemp</vt:lpstr>
      <vt:lpstr>Low THC</vt:lpstr>
      <vt:lpstr>CBD is not Industrial Hemp</vt:lpstr>
      <vt:lpstr>CBD is a drug</vt:lpstr>
      <vt:lpstr>CBD is a now a prescription drug approved by the FDA </vt:lpstr>
      <vt:lpstr>Back to MMUMA</vt:lpstr>
      <vt:lpstr>More on MMUMA</vt:lpstr>
      <vt:lpstr>MMUMA Entities</vt:lpstr>
      <vt:lpstr>MMUMA Cultivation</vt:lpstr>
      <vt:lpstr>Coming Attractions MMUMA</vt:lpstr>
      <vt:lpstr>Adult Use, Title 28-B MRS</vt:lpstr>
      <vt:lpstr>Tracking System</vt:lpstr>
      <vt:lpstr>Municipalities and Adult Use</vt:lpstr>
      <vt:lpstr>Adult Use Businesses 28-A MRS §201</vt:lpstr>
      <vt:lpstr>Personal Use</vt:lpstr>
      <vt:lpstr>Personal Cultivation</vt:lpstr>
      <vt:lpstr>Personal Consumption</vt:lpstr>
      <vt:lpstr>Local Control of Personal Grow</vt:lpstr>
      <vt:lpstr>Employment: MMUMA</vt:lpstr>
      <vt:lpstr>Employment: Adult Use</vt:lpstr>
      <vt:lpstr>Landlords</vt:lpstr>
      <vt:lpstr>Health care providers</vt:lpstr>
      <vt:lpstr>Smoking and Vaping</vt:lpstr>
      <vt:lpstr>Health Insurance</vt:lpstr>
      <vt:lpstr>Hospitals, Nursing Homes</vt:lpstr>
      <vt:lpstr>Listening to Cannabis</vt:lpstr>
      <vt:lpstr>Lessons Learned… or Not</vt:lpstr>
      <vt:lpstr>Justice Scalia’s Maxim on Marijuana</vt:lpstr>
      <vt:lpstr>Safety Issues</vt:lpstr>
      <vt:lpstr>Back to the Future</vt:lpstr>
    </vt:vector>
  </TitlesOfParts>
  <Company>Maine Office of the Attorney General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White, Deanna</dc:creator>
  <cp:lastModifiedBy>White, Deanna</cp:lastModifiedBy>
  <cp:revision>279</cp:revision>
  <cp:lastPrinted>2018-08-02T01:30:59Z</cp:lastPrinted>
  <dcterms:created xsi:type="dcterms:W3CDTF">2018-07-13T14:01:38Z</dcterms:created>
  <dcterms:modified xsi:type="dcterms:W3CDTF">2018-08-02T04:02:38Z</dcterms:modified>
</cp:coreProperties>
</file>