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80" r:id="rId2"/>
    <p:sldId id="258" r:id="rId3"/>
    <p:sldId id="260" r:id="rId4"/>
    <p:sldId id="270" r:id="rId5"/>
    <p:sldId id="261" r:id="rId6"/>
    <p:sldId id="259" r:id="rId7"/>
    <p:sldId id="263" r:id="rId8"/>
    <p:sldId id="265" r:id="rId9"/>
    <p:sldId id="296" r:id="rId10"/>
    <p:sldId id="294" r:id="rId11"/>
    <p:sldId id="262" r:id="rId12"/>
    <p:sldId id="298" r:id="rId13"/>
    <p:sldId id="264" r:id="rId14"/>
    <p:sldId id="297" r:id="rId15"/>
    <p:sldId id="266" r:id="rId16"/>
    <p:sldId id="267" r:id="rId17"/>
    <p:sldId id="268" r:id="rId18"/>
    <p:sldId id="269" r:id="rId19"/>
    <p:sldId id="293" r:id="rId20"/>
    <p:sldId id="271" r:id="rId21"/>
    <p:sldId id="272" r:id="rId22"/>
    <p:sldId id="273" r:id="rId23"/>
    <p:sldId id="274" r:id="rId24"/>
    <p:sldId id="275" r:id="rId25"/>
    <p:sldId id="276" r:id="rId26"/>
    <p:sldId id="277" r:id="rId27"/>
    <p:sldId id="278" r:id="rId28"/>
    <p:sldId id="279" r:id="rId29"/>
    <p:sldId id="281" r:id="rId30"/>
    <p:sldId id="282" r:id="rId31"/>
    <p:sldId id="283" r:id="rId32"/>
    <p:sldId id="284" r:id="rId33"/>
    <p:sldId id="285" r:id="rId34"/>
    <p:sldId id="286" r:id="rId35"/>
    <p:sldId id="289" r:id="rId36"/>
    <p:sldId id="288" r:id="rId37"/>
    <p:sldId id="287" r:id="rId38"/>
    <p:sldId id="295" r:id="rId39"/>
    <p:sldId id="304" r:id="rId40"/>
    <p:sldId id="307" r:id="rId41"/>
    <p:sldId id="308" r:id="rId42"/>
    <p:sldId id="305" r:id="rId43"/>
    <p:sldId id="292" r:id="rId44"/>
    <p:sldId id="301" r:id="rId45"/>
    <p:sldId id="300" r:id="rId46"/>
    <p:sldId id="303" r:id="rId47"/>
    <p:sldId id="290" r:id="rId48"/>
    <p:sldId id="309" r:id="rId49"/>
    <p:sldId id="310" r:id="rId50"/>
    <p:sldId id="31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G. Rogers" initials="RGR" lastIdx="2" clrIdx="0">
    <p:extLst>
      <p:ext uri="{19B8F6BF-5375-455C-9EA6-DF929625EA0E}">
        <p15:presenceInfo xmlns:p15="http://schemas.microsoft.com/office/powerpoint/2012/main" userId="Robert G. Rog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CC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94" autoAdjust="0"/>
    <p:restoredTop sz="94660"/>
  </p:normalViewPr>
  <p:slideViewPr>
    <p:cSldViewPr snapToGrid="0">
      <p:cViewPr varScale="1">
        <p:scale>
          <a:sx n="114" d="100"/>
          <a:sy n="114" d="100"/>
        </p:scale>
        <p:origin x="13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18T08:27:29.282" idx="2">
    <p:pos x="10" y="10"/>
    <p:text>Need base map, source materials, commitment list, access to registry</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00C85-6CE2-4870-AE57-D908CEFB0BB4}" type="datetimeFigureOut">
              <a:rPr lang="en-US" smtClean="0"/>
              <a:t>8/13/2019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86B0D-1C9A-4967-A818-7F1CDB15E809}" type="slidenum">
              <a:rPr lang="en-US" smtClean="0"/>
              <a:t>‹#›</a:t>
            </a:fld>
            <a:endParaRPr lang="en-US" dirty="0"/>
          </a:p>
        </p:txBody>
      </p:sp>
    </p:spTree>
    <p:extLst>
      <p:ext uri="{BB962C8B-B14F-4D97-AF65-F5344CB8AC3E}">
        <p14:creationId xmlns:p14="http://schemas.microsoft.com/office/powerpoint/2010/main" val="1143699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a:t>
            </a:fld>
            <a:endParaRPr lang="en-US" dirty="0"/>
          </a:p>
        </p:txBody>
      </p:sp>
    </p:spTree>
    <p:extLst>
      <p:ext uri="{BB962C8B-B14F-4D97-AF65-F5344CB8AC3E}">
        <p14:creationId xmlns:p14="http://schemas.microsoft.com/office/powerpoint/2010/main" val="151538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10</a:t>
            </a:fld>
            <a:endParaRPr lang="en-US" dirty="0"/>
          </a:p>
        </p:txBody>
      </p:sp>
    </p:spTree>
    <p:extLst>
      <p:ext uri="{BB962C8B-B14F-4D97-AF65-F5344CB8AC3E}">
        <p14:creationId xmlns:p14="http://schemas.microsoft.com/office/powerpoint/2010/main" val="2457591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11</a:t>
            </a:fld>
            <a:endParaRPr lang="en-US" dirty="0"/>
          </a:p>
        </p:txBody>
      </p:sp>
    </p:spTree>
    <p:extLst>
      <p:ext uri="{BB962C8B-B14F-4D97-AF65-F5344CB8AC3E}">
        <p14:creationId xmlns:p14="http://schemas.microsoft.com/office/powerpoint/2010/main" val="214139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12</a:t>
            </a:fld>
            <a:endParaRPr lang="en-US" dirty="0"/>
          </a:p>
        </p:txBody>
      </p:sp>
    </p:spTree>
    <p:extLst>
      <p:ext uri="{BB962C8B-B14F-4D97-AF65-F5344CB8AC3E}">
        <p14:creationId xmlns:p14="http://schemas.microsoft.com/office/powerpoint/2010/main" val="1435403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13</a:t>
            </a:fld>
            <a:endParaRPr lang="en-US" dirty="0"/>
          </a:p>
        </p:txBody>
      </p:sp>
    </p:spTree>
    <p:extLst>
      <p:ext uri="{BB962C8B-B14F-4D97-AF65-F5344CB8AC3E}">
        <p14:creationId xmlns:p14="http://schemas.microsoft.com/office/powerpoint/2010/main" val="21196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14</a:t>
            </a:fld>
            <a:endParaRPr lang="en-US" dirty="0"/>
          </a:p>
        </p:txBody>
      </p:sp>
    </p:spTree>
    <p:extLst>
      <p:ext uri="{BB962C8B-B14F-4D97-AF65-F5344CB8AC3E}">
        <p14:creationId xmlns:p14="http://schemas.microsoft.com/office/powerpoint/2010/main" val="288929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15</a:t>
            </a:fld>
            <a:endParaRPr lang="en-US" dirty="0"/>
          </a:p>
        </p:txBody>
      </p:sp>
    </p:spTree>
    <p:extLst>
      <p:ext uri="{BB962C8B-B14F-4D97-AF65-F5344CB8AC3E}">
        <p14:creationId xmlns:p14="http://schemas.microsoft.com/office/powerpoint/2010/main" val="1157584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16</a:t>
            </a:fld>
            <a:endParaRPr lang="en-US" dirty="0"/>
          </a:p>
        </p:txBody>
      </p:sp>
    </p:spTree>
    <p:extLst>
      <p:ext uri="{BB962C8B-B14F-4D97-AF65-F5344CB8AC3E}">
        <p14:creationId xmlns:p14="http://schemas.microsoft.com/office/powerpoint/2010/main" val="53630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17</a:t>
            </a:fld>
            <a:endParaRPr lang="en-US" dirty="0"/>
          </a:p>
        </p:txBody>
      </p:sp>
    </p:spTree>
    <p:extLst>
      <p:ext uri="{BB962C8B-B14F-4D97-AF65-F5344CB8AC3E}">
        <p14:creationId xmlns:p14="http://schemas.microsoft.com/office/powerpoint/2010/main" val="1490088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18</a:t>
            </a:fld>
            <a:endParaRPr lang="en-US" dirty="0"/>
          </a:p>
        </p:txBody>
      </p:sp>
    </p:spTree>
    <p:extLst>
      <p:ext uri="{BB962C8B-B14F-4D97-AF65-F5344CB8AC3E}">
        <p14:creationId xmlns:p14="http://schemas.microsoft.com/office/powerpoint/2010/main" val="3102310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19</a:t>
            </a:fld>
            <a:endParaRPr lang="en-US" dirty="0"/>
          </a:p>
        </p:txBody>
      </p:sp>
    </p:spTree>
    <p:extLst>
      <p:ext uri="{BB962C8B-B14F-4D97-AF65-F5344CB8AC3E}">
        <p14:creationId xmlns:p14="http://schemas.microsoft.com/office/powerpoint/2010/main" val="3240898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a:t>
            </a:fld>
            <a:endParaRPr lang="en-US" dirty="0"/>
          </a:p>
        </p:txBody>
      </p:sp>
    </p:spTree>
    <p:extLst>
      <p:ext uri="{BB962C8B-B14F-4D97-AF65-F5344CB8AC3E}">
        <p14:creationId xmlns:p14="http://schemas.microsoft.com/office/powerpoint/2010/main" val="177870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20</a:t>
            </a:fld>
            <a:endParaRPr lang="en-US" dirty="0"/>
          </a:p>
        </p:txBody>
      </p:sp>
    </p:spTree>
    <p:extLst>
      <p:ext uri="{BB962C8B-B14F-4D97-AF65-F5344CB8AC3E}">
        <p14:creationId xmlns:p14="http://schemas.microsoft.com/office/powerpoint/2010/main" val="1454331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21</a:t>
            </a:fld>
            <a:endParaRPr lang="en-US" dirty="0"/>
          </a:p>
        </p:txBody>
      </p:sp>
    </p:spTree>
    <p:extLst>
      <p:ext uri="{BB962C8B-B14F-4D97-AF65-F5344CB8AC3E}">
        <p14:creationId xmlns:p14="http://schemas.microsoft.com/office/powerpoint/2010/main" val="2354019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22</a:t>
            </a:fld>
            <a:endParaRPr lang="en-US" dirty="0"/>
          </a:p>
        </p:txBody>
      </p:sp>
    </p:spTree>
    <p:extLst>
      <p:ext uri="{BB962C8B-B14F-4D97-AF65-F5344CB8AC3E}">
        <p14:creationId xmlns:p14="http://schemas.microsoft.com/office/powerpoint/2010/main" val="696200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23</a:t>
            </a:fld>
            <a:endParaRPr lang="en-US" dirty="0"/>
          </a:p>
        </p:txBody>
      </p:sp>
    </p:spTree>
    <p:extLst>
      <p:ext uri="{BB962C8B-B14F-4D97-AF65-F5344CB8AC3E}">
        <p14:creationId xmlns:p14="http://schemas.microsoft.com/office/powerpoint/2010/main" val="1290812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24</a:t>
            </a:fld>
            <a:endParaRPr lang="en-US" dirty="0"/>
          </a:p>
        </p:txBody>
      </p:sp>
    </p:spTree>
    <p:extLst>
      <p:ext uri="{BB962C8B-B14F-4D97-AF65-F5344CB8AC3E}">
        <p14:creationId xmlns:p14="http://schemas.microsoft.com/office/powerpoint/2010/main" val="1460613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25</a:t>
            </a:fld>
            <a:endParaRPr lang="en-US" dirty="0"/>
          </a:p>
        </p:txBody>
      </p:sp>
    </p:spTree>
    <p:extLst>
      <p:ext uri="{BB962C8B-B14F-4D97-AF65-F5344CB8AC3E}">
        <p14:creationId xmlns:p14="http://schemas.microsoft.com/office/powerpoint/2010/main" val="1566187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26</a:t>
            </a:fld>
            <a:endParaRPr lang="en-US" dirty="0"/>
          </a:p>
        </p:txBody>
      </p:sp>
    </p:spTree>
    <p:extLst>
      <p:ext uri="{BB962C8B-B14F-4D97-AF65-F5344CB8AC3E}">
        <p14:creationId xmlns:p14="http://schemas.microsoft.com/office/powerpoint/2010/main" val="3700791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27</a:t>
            </a:fld>
            <a:endParaRPr lang="en-US" dirty="0"/>
          </a:p>
        </p:txBody>
      </p:sp>
    </p:spTree>
    <p:extLst>
      <p:ext uri="{BB962C8B-B14F-4D97-AF65-F5344CB8AC3E}">
        <p14:creationId xmlns:p14="http://schemas.microsoft.com/office/powerpoint/2010/main" val="423302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28</a:t>
            </a:fld>
            <a:endParaRPr lang="en-US" dirty="0"/>
          </a:p>
        </p:txBody>
      </p:sp>
    </p:spTree>
    <p:extLst>
      <p:ext uri="{BB962C8B-B14F-4D97-AF65-F5344CB8AC3E}">
        <p14:creationId xmlns:p14="http://schemas.microsoft.com/office/powerpoint/2010/main" val="2824384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29</a:t>
            </a:fld>
            <a:endParaRPr lang="en-US" dirty="0"/>
          </a:p>
        </p:txBody>
      </p:sp>
    </p:spTree>
    <p:extLst>
      <p:ext uri="{BB962C8B-B14F-4D97-AF65-F5344CB8AC3E}">
        <p14:creationId xmlns:p14="http://schemas.microsoft.com/office/powerpoint/2010/main" val="2509923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a:t>
            </a:fld>
            <a:endParaRPr lang="en-US" dirty="0"/>
          </a:p>
        </p:txBody>
      </p:sp>
    </p:spTree>
    <p:extLst>
      <p:ext uri="{BB962C8B-B14F-4D97-AF65-F5344CB8AC3E}">
        <p14:creationId xmlns:p14="http://schemas.microsoft.com/office/powerpoint/2010/main" val="3974578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30</a:t>
            </a:fld>
            <a:endParaRPr lang="en-US" dirty="0"/>
          </a:p>
        </p:txBody>
      </p:sp>
    </p:spTree>
    <p:extLst>
      <p:ext uri="{BB962C8B-B14F-4D97-AF65-F5344CB8AC3E}">
        <p14:creationId xmlns:p14="http://schemas.microsoft.com/office/powerpoint/2010/main" val="4273198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31</a:t>
            </a:fld>
            <a:endParaRPr lang="en-US" dirty="0"/>
          </a:p>
        </p:txBody>
      </p:sp>
    </p:spTree>
    <p:extLst>
      <p:ext uri="{BB962C8B-B14F-4D97-AF65-F5344CB8AC3E}">
        <p14:creationId xmlns:p14="http://schemas.microsoft.com/office/powerpoint/2010/main" val="2998433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32</a:t>
            </a:fld>
            <a:endParaRPr lang="en-US" dirty="0"/>
          </a:p>
        </p:txBody>
      </p:sp>
    </p:spTree>
    <p:extLst>
      <p:ext uri="{BB962C8B-B14F-4D97-AF65-F5344CB8AC3E}">
        <p14:creationId xmlns:p14="http://schemas.microsoft.com/office/powerpoint/2010/main" val="1599257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33</a:t>
            </a:fld>
            <a:endParaRPr lang="en-US" dirty="0"/>
          </a:p>
        </p:txBody>
      </p:sp>
    </p:spTree>
    <p:extLst>
      <p:ext uri="{BB962C8B-B14F-4D97-AF65-F5344CB8AC3E}">
        <p14:creationId xmlns:p14="http://schemas.microsoft.com/office/powerpoint/2010/main" val="1393535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34</a:t>
            </a:fld>
            <a:endParaRPr lang="en-US" dirty="0"/>
          </a:p>
        </p:txBody>
      </p:sp>
    </p:spTree>
    <p:extLst>
      <p:ext uri="{BB962C8B-B14F-4D97-AF65-F5344CB8AC3E}">
        <p14:creationId xmlns:p14="http://schemas.microsoft.com/office/powerpoint/2010/main" val="2576384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35</a:t>
            </a:fld>
            <a:endParaRPr lang="en-US" dirty="0"/>
          </a:p>
        </p:txBody>
      </p:sp>
    </p:spTree>
    <p:extLst>
      <p:ext uri="{BB962C8B-B14F-4D97-AF65-F5344CB8AC3E}">
        <p14:creationId xmlns:p14="http://schemas.microsoft.com/office/powerpoint/2010/main" val="2723547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36</a:t>
            </a:fld>
            <a:endParaRPr lang="en-US" dirty="0"/>
          </a:p>
        </p:txBody>
      </p:sp>
    </p:spTree>
    <p:extLst>
      <p:ext uri="{BB962C8B-B14F-4D97-AF65-F5344CB8AC3E}">
        <p14:creationId xmlns:p14="http://schemas.microsoft.com/office/powerpoint/2010/main" val="1919451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37</a:t>
            </a:fld>
            <a:endParaRPr lang="en-US" dirty="0"/>
          </a:p>
        </p:txBody>
      </p:sp>
    </p:spTree>
    <p:extLst>
      <p:ext uri="{BB962C8B-B14F-4D97-AF65-F5344CB8AC3E}">
        <p14:creationId xmlns:p14="http://schemas.microsoft.com/office/powerpoint/2010/main" val="958595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38</a:t>
            </a:fld>
            <a:endParaRPr lang="en-US" dirty="0"/>
          </a:p>
        </p:txBody>
      </p:sp>
    </p:spTree>
    <p:extLst>
      <p:ext uri="{BB962C8B-B14F-4D97-AF65-F5344CB8AC3E}">
        <p14:creationId xmlns:p14="http://schemas.microsoft.com/office/powerpoint/2010/main" val="4028883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39</a:t>
            </a:fld>
            <a:endParaRPr lang="en-US" dirty="0"/>
          </a:p>
        </p:txBody>
      </p:sp>
    </p:spTree>
    <p:extLst>
      <p:ext uri="{BB962C8B-B14F-4D97-AF65-F5344CB8AC3E}">
        <p14:creationId xmlns:p14="http://schemas.microsoft.com/office/powerpoint/2010/main" val="1757300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a:t>
            </a:fld>
            <a:endParaRPr lang="en-US" dirty="0"/>
          </a:p>
        </p:txBody>
      </p:sp>
    </p:spTree>
    <p:extLst>
      <p:ext uri="{BB962C8B-B14F-4D97-AF65-F5344CB8AC3E}">
        <p14:creationId xmlns:p14="http://schemas.microsoft.com/office/powerpoint/2010/main" val="3580398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40</a:t>
            </a:fld>
            <a:endParaRPr lang="en-US" dirty="0"/>
          </a:p>
        </p:txBody>
      </p:sp>
    </p:spTree>
    <p:extLst>
      <p:ext uri="{BB962C8B-B14F-4D97-AF65-F5344CB8AC3E}">
        <p14:creationId xmlns:p14="http://schemas.microsoft.com/office/powerpoint/2010/main" val="2205139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41</a:t>
            </a:fld>
            <a:endParaRPr lang="en-US" dirty="0"/>
          </a:p>
        </p:txBody>
      </p:sp>
    </p:spTree>
    <p:extLst>
      <p:ext uri="{BB962C8B-B14F-4D97-AF65-F5344CB8AC3E}">
        <p14:creationId xmlns:p14="http://schemas.microsoft.com/office/powerpoint/2010/main" val="1775576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42</a:t>
            </a:fld>
            <a:endParaRPr lang="en-US" dirty="0"/>
          </a:p>
        </p:txBody>
      </p:sp>
    </p:spTree>
    <p:extLst>
      <p:ext uri="{BB962C8B-B14F-4D97-AF65-F5344CB8AC3E}">
        <p14:creationId xmlns:p14="http://schemas.microsoft.com/office/powerpoint/2010/main" val="3329706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43</a:t>
            </a:fld>
            <a:endParaRPr lang="en-US" dirty="0"/>
          </a:p>
        </p:txBody>
      </p:sp>
    </p:spTree>
    <p:extLst>
      <p:ext uri="{BB962C8B-B14F-4D97-AF65-F5344CB8AC3E}">
        <p14:creationId xmlns:p14="http://schemas.microsoft.com/office/powerpoint/2010/main" val="589358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44</a:t>
            </a:fld>
            <a:endParaRPr lang="en-US" dirty="0"/>
          </a:p>
        </p:txBody>
      </p:sp>
    </p:spTree>
    <p:extLst>
      <p:ext uri="{BB962C8B-B14F-4D97-AF65-F5344CB8AC3E}">
        <p14:creationId xmlns:p14="http://schemas.microsoft.com/office/powerpoint/2010/main" val="1448793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45</a:t>
            </a:fld>
            <a:endParaRPr lang="en-US" dirty="0"/>
          </a:p>
        </p:txBody>
      </p:sp>
    </p:spTree>
    <p:extLst>
      <p:ext uri="{BB962C8B-B14F-4D97-AF65-F5344CB8AC3E}">
        <p14:creationId xmlns:p14="http://schemas.microsoft.com/office/powerpoint/2010/main" val="3343703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46</a:t>
            </a:fld>
            <a:endParaRPr lang="en-US" dirty="0"/>
          </a:p>
        </p:txBody>
      </p:sp>
    </p:spTree>
    <p:extLst>
      <p:ext uri="{BB962C8B-B14F-4D97-AF65-F5344CB8AC3E}">
        <p14:creationId xmlns:p14="http://schemas.microsoft.com/office/powerpoint/2010/main" val="1713978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47</a:t>
            </a:fld>
            <a:endParaRPr lang="en-US" dirty="0"/>
          </a:p>
        </p:txBody>
      </p:sp>
    </p:spTree>
    <p:extLst>
      <p:ext uri="{BB962C8B-B14F-4D97-AF65-F5344CB8AC3E}">
        <p14:creationId xmlns:p14="http://schemas.microsoft.com/office/powerpoint/2010/main" val="3782324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48</a:t>
            </a:fld>
            <a:endParaRPr lang="en-US" dirty="0"/>
          </a:p>
        </p:txBody>
      </p:sp>
    </p:spTree>
    <p:extLst>
      <p:ext uri="{BB962C8B-B14F-4D97-AF65-F5344CB8AC3E}">
        <p14:creationId xmlns:p14="http://schemas.microsoft.com/office/powerpoint/2010/main" val="481115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49</a:t>
            </a:fld>
            <a:endParaRPr lang="en-US" dirty="0"/>
          </a:p>
        </p:txBody>
      </p:sp>
    </p:spTree>
    <p:extLst>
      <p:ext uri="{BB962C8B-B14F-4D97-AF65-F5344CB8AC3E}">
        <p14:creationId xmlns:p14="http://schemas.microsoft.com/office/powerpoint/2010/main" val="2978354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5</a:t>
            </a:fld>
            <a:endParaRPr lang="en-US" dirty="0"/>
          </a:p>
        </p:txBody>
      </p:sp>
    </p:spTree>
    <p:extLst>
      <p:ext uri="{BB962C8B-B14F-4D97-AF65-F5344CB8AC3E}">
        <p14:creationId xmlns:p14="http://schemas.microsoft.com/office/powerpoint/2010/main" val="434070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50</a:t>
            </a:fld>
            <a:endParaRPr lang="en-US" dirty="0"/>
          </a:p>
        </p:txBody>
      </p:sp>
    </p:spTree>
    <p:extLst>
      <p:ext uri="{BB962C8B-B14F-4D97-AF65-F5344CB8AC3E}">
        <p14:creationId xmlns:p14="http://schemas.microsoft.com/office/powerpoint/2010/main" val="447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6</a:t>
            </a:fld>
            <a:endParaRPr lang="en-US" dirty="0"/>
          </a:p>
        </p:txBody>
      </p:sp>
    </p:spTree>
    <p:extLst>
      <p:ext uri="{BB962C8B-B14F-4D97-AF65-F5344CB8AC3E}">
        <p14:creationId xmlns:p14="http://schemas.microsoft.com/office/powerpoint/2010/main" val="4214204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7</a:t>
            </a:fld>
            <a:endParaRPr lang="en-US" dirty="0"/>
          </a:p>
        </p:txBody>
      </p:sp>
    </p:spTree>
    <p:extLst>
      <p:ext uri="{BB962C8B-B14F-4D97-AF65-F5344CB8AC3E}">
        <p14:creationId xmlns:p14="http://schemas.microsoft.com/office/powerpoint/2010/main" val="224286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8</a:t>
            </a:fld>
            <a:endParaRPr lang="en-US" dirty="0"/>
          </a:p>
        </p:txBody>
      </p:sp>
    </p:spTree>
    <p:extLst>
      <p:ext uri="{BB962C8B-B14F-4D97-AF65-F5344CB8AC3E}">
        <p14:creationId xmlns:p14="http://schemas.microsoft.com/office/powerpoint/2010/main" val="143311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86B0D-1C9A-4967-A818-7F1CDB15E809}" type="slidenum">
              <a:rPr lang="en-US" smtClean="0"/>
              <a:t>9</a:t>
            </a:fld>
            <a:endParaRPr lang="en-US" dirty="0"/>
          </a:p>
        </p:txBody>
      </p:sp>
    </p:spTree>
    <p:extLst>
      <p:ext uri="{BB962C8B-B14F-4D97-AF65-F5344CB8AC3E}">
        <p14:creationId xmlns:p14="http://schemas.microsoft.com/office/powerpoint/2010/main" val="124723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99071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2413655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412050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397463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3493691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174925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2649934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2622835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64607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4103708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09DFC-6148-4146-BBCC-B419F8FD9F98}" type="datetimeFigureOut">
              <a:rPr lang="en-US" smtClean="0"/>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1FBF75-9E46-46DD-A689-DEFAC1D123C7}" type="slidenum">
              <a:rPr lang="en-US" smtClean="0"/>
              <a:t>‹#›</a:t>
            </a:fld>
            <a:endParaRPr lang="en-US" dirty="0"/>
          </a:p>
        </p:txBody>
      </p:sp>
    </p:spTree>
    <p:extLst>
      <p:ext uri="{BB962C8B-B14F-4D97-AF65-F5344CB8AC3E}">
        <p14:creationId xmlns:p14="http://schemas.microsoft.com/office/powerpoint/2010/main" val="237844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09DFC-6148-4146-BBCC-B419F8FD9F98}" type="datetimeFigureOut">
              <a:rPr lang="en-US" smtClean="0"/>
              <a:t>8/13/2019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FBF75-9E46-46DD-A689-DEFAC1D123C7}" type="slidenum">
              <a:rPr lang="en-US" smtClean="0"/>
              <a:t>‹#›</a:t>
            </a:fld>
            <a:endParaRPr lang="en-US" dirty="0"/>
          </a:p>
        </p:txBody>
      </p:sp>
    </p:spTree>
    <p:extLst>
      <p:ext uri="{BB962C8B-B14F-4D97-AF65-F5344CB8AC3E}">
        <p14:creationId xmlns:p14="http://schemas.microsoft.com/office/powerpoint/2010/main" val="1727675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55000"/>
          </a:srgbClr>
        </a:solidFill>
        <a:effectLst/>
      </p:bgPr>
    </p:bg>
    <p:spTree>
      <p:nvGrpSpPr>
        <p:cNvPr id="1" name=""/>
        <p:cNvGrpSpPr/>
        <p:nvPr/>
      </p:nvGrpSpPr>
      <p:grpSpPr>
        <a:xfrm>
          <a:off x="0" y="0"/>
          <a:ext cx="0" cy="0"/>
          <a:chOff x="0" y="0"/>
          <a:chExt cx="0" cy="0"/>
        </a:xfrm>
      </p:grpSpPr>
      <p:sp>
        <p:nvSpPr>
          <p:cNvPr id="2" name="TextBox 1"/>
          <p:cNvSpPr txBox="1"/>
          <p:nvPr/>
        </p:nvSpPr>
        <p:spPr>
          <a:xfrm>
            <a:off x="1358404" y="1778466"/>
            <a:ext cx="9320782" cy="2123658"/>
          </a:xfrm>
          <a:prstGeom prst="rect">
            <a:avLst/>
          </a:prstGeom>
          <a:noFill/>
        </p:spPr>
        <p:txBody>
          <a:bodyPr wrap="square" rtlCol="0">
            <a:spAutoFit/>
          </a:bodyPr>
          <a:lstStyle/>
          <a:p>
            <a:pPr algn="ctr"/>
            <a:r>
              <a:rPr lang="en-US" sz="6600" dirty="0">
                <a:effectLst>
                  <a:outerShdw blurRad="38100" dist="38100" dir="2700000" algn="tl">
                    <a:srgbClr val="000000">
                      <a:alpha val="43137"/>
                    </a:srgbClr>
                  </a:outerShdw>
                </a:effectLst>
              </a:rPr>
              <a:t>TAX MAP QUANDARIES AND CURIOSITIES</a:t>
            </a:r>
          </a:p>
        </p:txBody>
      </p:sp>
      <p:sp>
        <p:nvSpPr>
          <p:cNvPr id="3" name="TextBox 2"/>
          <p:cNvSpPr txBox="1"/>
          <p:nvPr/>
        </p:nvSpPr>
        <p:spPr>
          <a:xfrm>
            <a:off x="1358404" y="3902124"/>
            <a:ext cx="9320781"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DARK TALES AND MYSTERIES FROM THE DRAWER OF SECRETS IN THE MAP ROOM</a:t>
            </a:r>
          </a:p>
        </p:txBody>
      </p:sp>
    </p:spTree>
    <p:extLst>
      <p:ext uri="{BB962C8B-B14F-4D97-AF65-F5344CB8AC3E}">
        <p14:creationId xmlns:p14="http://schemas.microsoft.com/office/powerpoint/2010/main" val="127114903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84" y="167779"/>
            <a:ext cx="10058400" cy="6508376"/>
          </a:xfrm>
          <a:prstGeom prst="rect">
            <a:avLst/>
          </a:prstGeom>
        </p:spPr>
      </p:pic>
      <p:sp>
        <p:nvSpPr>
          <p:cNvPr id="2" name="TextBox 1"/>
          <p:cNvSpPr txBox="1"/>
          <p:nvPr/>
        </p:nvSpPr>
        <p:spPr>
          <a:xfrm>
            <a:off x="10675668" y="167779"/>
            <a:ext cx="1346614"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LIDAR</a:t>
            </a:r>
          </a:p>
        </p:txBody>
      </p:sp>
    </p:spTree>
    <p:extLst>
      <p:ext uri="{BB962C8B-B14F-4D97-AF65-F5344CB8AC3E}">
        <p14:creationId xmlns:p14="http://schemas.microsoft.com/office/powerpoint/2010/main" val="271974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601" y="0"/>
            <a:ext cx="9617399" cy="6444993"/>
          </a:xfrm>
          <a:prstGeom prst="rect">
            <a:avLst/>
          </a:prstGeom>
        </p:spPr>
      </p:pic>
      <p:sp>
        <p:nvSpPr>
          <p:cNvPr id="2" name="TextBox 1"/>
          <p:cNvSpPr txBox="1"/>
          <p:nvPr/>
        </p:nvSpPr>
        <p:spPr>
          <a:xfrm>
            <a:off x="349858" y="246491"/>
            <a:ext cx="3949427"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SOURCE</a:t>
            </a:r>
            <a:r>
              <a:rPr lang="en-US" sz="3600" dirty="0"/>
              <a:t> </a:t>
            </a:r>
            <a:r>
              <a:rPr lang="en-US" sz="3600" dirty="0">
                <a:effectLst>
                  <a:outerShdw blurRad="38100" dist="38100" dir="2700000" algn="tl">
                    <a:srgbClr val="000000">
                      <a:alpha val="43137"/>
                    </a:srgbClr>
                  </a:outerShdw>
                </a:effectLst>
              </a:rPr>
              <a:t>MATERIALS</a:t>
            </a:r>
          </a:p>
        </p:txBody>
      </p:sp>
      <p:sp>
        <p:nvSpPr>
          <p:cNvPr id="4" name="TextBox 3"/>
          <p:cNvSpPr txBox="1"/>
          <p:nvPr/>
        </p:nvSpPr>
        <p:spPr>
          <a:xfrm>
            <a:off x="349858" y="892822"/>
            <a:ext cx="4491083" cy="452431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rPr>
              <a:t>OLD TAX MAPS</a:t>
            </a: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SUBDIVISION AND BOUNDARY SURVEY PLANS</a:t>
            </a:r>
          </a:p>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rPr>
              <a:t>HIGHWAY RIGHT OF WAY PLANS</a:t>
            </a:r>
          </a:p>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rPr>
              <a:t>RAILROAD RIGHT OF WAY PLANS</a:t>
            </a:r>
          </a:p>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rPr>
              <a:t>DEEDS</a:t>
            </a:r>
          </a:p>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rPr>
              <a:t>EARLY LOT PLANS</a:t>
            </a:r>
          </a:p>
        </p:txBody>
      </p:sp>
      <p:sp>
        <p:nvSpPr>
          <p:cNvPr id="5" name="TextBox 4"/>
          <p:cNvSpPr txBox="1"/>
          <p:nvPr/>
        </p:nvSpPr>
        <p:spPr>
          <a:xfrm>
            <a:off x="349858" y="5632581"/>
            <a:ext cx="4375720" cy="861774"/>
          </a:xfrm>
          <a:prstGeom prst="rect">
            <a:avLst/>
          </a:prstGeom>
          <a:solidFill>
            <a:schemeClr val="bg1"/>
          </a:solidFill>
        </p:spPr>
        <p:txBody>
          <a:bodyPr wrap="square" rtlCol="0">
            <a:spAutoFit/>
          </a:bodyPr>
          <a:lstStyle/>
          <a:p>
            <a:pPr lvl="0"/>
            <a:r>
              <a:rPr lang="en-US" sz="1600" dirty="0">
                <a:solidFill>
                  <a:prstClr val="black"/>
                </a:solidFill>
                <a:ea typeface="Ebrima" panose="02000000000000000000" pitchFamily="2" charset="0"/>
                <a:cs typeface="Ebrima" panose="02000000000000000000" pitchFamily="2" charset="0"/>
              </a:rPr>
              <a:t>Plan source: Knox County Registry of Deeds</a:t>
            </a:r>
          </a:p>
          <a:p>
            <a:pPr lvl="0"/>
            <a:r>
              <a:rPr lang="en-US" sz="1600" dirty="0">
                <a:solidFill>
                  <a:prstClr val="black"/>
                </a:solidFill>
                <a:ea typeface="Ebrima" panose="02000000000000000000" pitchFamily="2" charset="0"/>
                <a:cs typeface="Ebrima" panose="02000000000000000000" pitchFamily="2" charset="0"/>
              </a:rPr>
              <a:t>Plan Cabinet 6   Page 191</a:t>
            </a:r>
          </a:p>
          <a:p>
            <a:pPr lvl="0"/>
            <a:r>
              <a:rPr lang="en-US" sz="1600" dirty="0"/>
              <a:t>http://www.maineregistryofdeeds.com/</a:t>
            </a:r>
            <a:endParaRPr lang="en-US" sz="1600" dirty="0">
              <a:solidFill>
                <a:prstClr val="black"/>
              </a:solidFill>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66161765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976852" y="439817"/>
            <a:ext cx="2876793" cy="2308324"/>
          </a:xfrm>
          <a:prstGeom prst="rect">
            <a:avLst/>
          </a:prstGeom>
          <a:noFill/>
        </p:spPr>
        <p:txBody>
          <a:bodyPr wrap="square" rtlCol="0">
            <a:spAutoFit/>
          </a:bodyPr>
          <a:lstStyle/>
          <a:p>
            <a:pPr algn="r"/>
            <a:r>
              <a:rPr lang="en-US" sz="3600" dirty="0">
                <a:effectLst>
                  <a:outerShdw blurRad="38100" dist="38100" dir="2700000" algn="tl">
                    <a:srgbClr val="000000">
                      <a:alpha val="43137"/>
                    </a:srgbClr>
                  </a:outerShdw>
                </a:effectLst>
              </a:rPr>
              <a:t>TAX MAP ANNUAL OR PERIODIC UPDATE</a:t>
            </a:r>
          </a:p>
        </p:txBody>
      </p:sp>
      <p:sp>
        <p:nvSpPr>
          <p:cNvPr id="3" name="TextBox 2"/>
          <p:cNvSpPr txBox="1"/>
          <p:nvPr/>
        </p:nvSpPr>
        <p:spPr>
          <a:xfrm>
            <a:off x="366636" y="439817"/>
            <a:ext cx="8299192" cy="6001643"/>
          </a:xfrm>
          <a:prstGeom prst="rect">
            <a:avLst/>
          </a:prstGeom>
          <a:noFill/>
          <a:ln w="57150">
            <a:solidFill>
              <a:schemeClr val="tx1"/>
            </a:solidFill>
          </a:ln>
        </p:spPr>
        <p:txBody>
          <a:bodyPr wrap="square" rtlCol="0">
            <a:spAutoFit/>
          </a:bodyPr>
          <a:lstStyle/>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BUILD THAT SPECIAL RELATIONSHIP WITH YOUR MAPPING  VENDOR</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DEEDS RULE, SEND THEM WITH THE RTTF AND DOUBLE CHECK THE MAP/LOT NUMBERS</a:t>
            </a:r>
          </a:p>
          <a:p>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USE YOUR DEED PLOTTER OR SKETCHING SOFTWARE TO SUPPORT CHANGES</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CHECK REGISTRY FOR RECORDED PLANS THAT YEAR, SEND THOSE TOO.</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CHECK WITH OTHER DEPARTMENTS FOR NEW SUBDIVISIONS, NEW ROAD NAMES, ZONING CHANGES ETC.</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SEND MARKED UP WORKING MAPS OR 11X17’s</a:t>
            </a:r>
          </a:p>
        </p:txBody>
      </p:sp>
    </p:spTree>
    <p:extLst>
      <p:ext uri="{BB962C8B-B14F-4D97-AF65-F5344CB8AC3E}">
        <p14:creationId xmlns:p14="http://schemas.microsoft.com/office/powerpoint/2010/main" val="566776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70421" y="141402"/>
            <a:ext cx="6833695"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COORDINATE GEOMETRY (“COGO”)</a:t>
            </a:r>
          </a:p>
        </p:txBody>
      </p:sp>
      <p:sp>
        <p:nvSpPr>
          <p:cNvPr id="2" name="TextBox 1"/>
          <p:cNvSpPr txBox="1"/>
          <p:nvPr/>
        </p:nvSpPr>
        <p:spPr>
          <a:xfrm>
            <a:off x="170421" y="805104"/>
            <a:ext cx="3591612" cy="6001643"/>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North 14</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400" dirty="0">
                <a:effectLst>
                  <a:outerShdw blurRad="38100" dist="38100" dir="2700000" algn="tl">
                    <a:srgbClr val="000000">
                      <a:alpha val="43137"/>
                    </a:srgbClr>
                  </a:outerShdw>
                </a:effectLst>
              </a:rPr>
              <a:t>, 57’, 32” East a distance of 86.90 feet…</a:t>
            </a:r>
          </a:p>
          <a:p>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Thence along a bearing of 267</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distance of 89 rods…</a:t>
            </a:r>
            <a:endParaRPr lang="en-US" sz="2400" dirty="0">
              <a:effectLst>
                <a:outerShdw blurRad="38100" dist="38100" dir="2700000" algn="tl">
                  <a:srgbClr val="000000">
                    <a:alpha val="43137"/>
                  </a:srgbClr>
                </a:outerShdw>
              </a:effectLst>
            </a:endParaRPr>
          </a:p>
          <a:p>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Thence turning an internal angle of 57’ 36’ 29” to the right a distance of 81.64 feet…</a:t>
            </a:r>
          </a:p>
          <a:p>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Along a tangent curve to the left having a radius of 25 feet and a central angle of 90.0</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400" dirty="0">
                <a:effectLst>
                  <a:outerShdw blurRad="38100" dist="38100" dir="2700000" algn="tl">
                    <a:srgbClr val="000000">
                      <a:alpha val="43137"/>
                    </a:srgbClr>
                  </a:outerShdw>
                </a:effectLst>
              </a:rPr>
              <a:t> a distance of 39.27 feet…</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213" y="787733"/>
            <a:ext cx="7777316" cy="5864325"/>
          </a:xfrm>
          <a:prstGeom prst="rect">
            <a:avLst/>
          </a:prstGeom>
        </p:spPr>
      </p:pic>
    </p:spTree>
    <p:extLst>
      <p:ext uri="{BB962C8B-B14F-4D97-AF65-F5344CB8AC3E}">
        <p14:creationId xmlns:p14="http://schemas.microsoft.com/office/powerpoint/2010/main" val="164869006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18" y="209356"/>
            <a:ext cx="8702180" cy="6526635"/>
          </a:xfrm>
          <a:prstGeom prst="rect">
            <a:avLst/>
          </a:prstGeom>
        </p:spPr>
      </p:pic>
      <p:sp>
        <p:nvSpPr>
          <p:cNvPr id="3" name="TextBox 2"/>
          <p:cNvSpPr txBox="1"/>
          <p:nvPr/>
        </p:nvSpPr>
        <p:spPr>
          <a:xfrm>
            <a:off x="9120475" y="175431"/>
            <a:ext cx="2892559" cy="1754326"/>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NOTHING WRONG WITH THIS</a:t>
            </a:r>
          </a:p>
        </p:txBody>
      </p:sp>
    </p:spTree>
    <p:extLst>
      <p:ext uri="{BB962C8B-B14F-4D97-AF65-F5344CB8AC3E}">
        <p14:creationId xmlns:p14="http://schemas.microsoft.com/office/powerpoint/2010/main" val="133712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8966" y="68826"/>
            <a:ext cx="8638390" cy="6675120"/>
          </a:xfrm>
          <a:prstGeom prst="rect">
            <a:avLst/>
          </a:prstGeom>
          <a:effectLst>
            <a:softEdge rad="63500"/>
          </a:effectLst>
        </p:spPr>
      </p:pic>
      <p:sp>
        <p:nvSpPr>
          <p:cNvPr id="5" name="TextBox 4"/>
          <p:cNvSpPr txBox="1"/>
          <p:nvPr/>
        </p:nvSpPr>
        <p:spPr>
          <a:xfrm>
            <a:off x="411206" y="339152"/>
            <a:ext cx="3760967"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WHAT DIRECTION?</a:t>
            </a:r>
          </a:p>
        </p:txBody>
      </p:sp>
    </p:spTree>
    <p:extLst>
      <p:ext uri="{BB962C8B-B14F-4D97-AF65-F5344CB8AC3E}">
        <p14:creationId xmlns:p14="http://schemas.microsoft.com/office/powerpoint/2010/main" val="392216386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296" y="82634"/>
            <a:ext cx="8638391" cy="6675120"/>
          </a:xfrm>
          <a:prstGeom prst="rect">
            <a:avLst/>
          </a:prstGeom>
          <a:effectLst>
            <a:softEdge rad="63500"/>
          </a:effectLst>
        </p:spPr>
      </p:pic>
      <p:sp>
        <p:nvSpPr>
          <p:cNvPr id="3" name="TextBox 2"/>
          <p:cNvSpPr txBox="1"/>
          <p:nvPr/>
        </p:nvSpPr>
        <p:spPr>
          <a:xfrm>
            <a:off x="699715" y="302149"/>
            <a:ext cx="4866198"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AZIMUTH ANGLES</a:t>
            </a:r>
          </a:p>
        </p:txBody>
      </p:sp>
    </p:spTree>
    <p:extLst>
      <p:ext uri="{BB962C8B-B14F-4D97-AF65-F5344CB8AC3E}">
        <p14:creationId xmlns:p14="http://schemas.microsoft.com/office/powerpoint/2010/main" val="101964946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307" y="68826"/>
            <a:ext cx="8638391" cy="6675120"/>
          </a:xfrm>
          <a:prstGeom prst="rect">
            <a:avLst/>
          </a:prstGeom>
          <a:effectLst>
            <a:softEdge rad="63500"/>
          </a:effectLst>
        </p:spPr>
      </p:pic>
      <p:sp>
        <p:nvSpPr>
          <p:cNvPr id="3" name="TextBox 2"/>
          <p:cNvSpPr txBox="1"/>
          <p:nvPr/>
        </p:nvSpPr>
        <p:spPr>
          <a:xfrm>
            <a:off x="550246" y="263269"/>
            <a:ext cx="3991555"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TURNED ANGLES</a:t>
            </a:r>
          </a:p>
        </p:txBody>
      </p:sp>
    </p:spTree>
    <p:extLst>
      <p:ext uri="{BB962C8B-B14F-4D97-AF65-F5344CB8AC3E}">
        <p14:creationId xmlns:p14="http://schemas.microsoft.com/office/powerpoint/2010/main" val="141798045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2222">
            <a:off x="10282801" y="299177"/>
            <a:ext cx="1013365" cy="4270805"/>
          </a:xfrm>
          <a:prstGeom prst="rect">
            <a:avLst/>
          </a:prstGeom>
        </p:spPr>
      </p:pic>
      <p:sp>
        <p:nvSpPr>
          <p:cNvPr id="3" name="TextBox 2"/>
          <p:cNvSpPr txBox="1"/>
          <p:nvPr/>
        </p:nvSpPr>
        <p:spPr>
          <a:xfrm>
            <a:off x="395925" y="263886"/>
            <a:ext cx="7976289"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MISCELLANEOUS HELPFUL (OLD) STUFF</a:t>
            </a:r>
          </a:p>
        </p:txBody>
      </p:sp>
      <p:sp>
        <p:nvSpPr>
          <p:cNvPr id="4" name="TextBox 3"/>
          <p:cNvSpPr txBox="1"/>
          <p:nvPr/>
        </p:nvSpPr>
        <p:spPr>
          <a:xfrm>
            <a:off x="395925" y="1071800"/>
            <a:ext cx="5769204"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rod = 16.5 feet</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chain = 4 rods = 66 feet</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chain = 100 links</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link = 0.66 feet (8 inches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rPr>
              <a:t>)</a:t>
            </a:r>
          </a:p>
        </p:txBody>
      </p:sp>
      <p:grpSp>
        <p:nvGrpSpPr>
          <p:cNvPr id="2" name="Group 1"/>
          <p:cNvGrpSpPr/>
          <p:nvPr/>
        </p:nvGrpSpPr>
        <p:grpSpPr>
          <a:xfrm>
            <a:off x="395925" y="3457069"/>
            <a:ext cx="9964479" cy="3385337"/>
            <a:chOff x="395925" y="3457069"/>
            <a:chExt cx="9964479" cy="3385337"/>
          </a:xfrm>
        </p:grpSpPr>
        <p:sp>
          <p:nvSpPr>
            <p:cNvPr id="5" name="TextBox 4"/>
            <p:cNvSpPr txBox="1"/>
            <p:nvPr/>
          </p:nvSpPr>
          <p:spPr>
            <a:xfrm>
              <a:off x="395925" y="3457069"/>
              <a:ext cx="7569724" cy="584775"/>
            </a:xfrm>
            <a:prstGeom prst="rect">
              <a:avLst/>
            </a:prstGeom>
            <a:noFill/>
          </p:spPr>
          <p:txBody>
            <a:bodyPr wrap="square" rtlCol="0">
              <a:spAutoFit/>
            </a:bodyPr>
            <a:lstStyle/>
            <a:p>
              <a:pPr lvl="0"/>
              <a:r>
                <a:rPr lang="en-US" sz="3200" dirty="0">
                  <a:solidFill>
                    <a:prstClr val="black"/>
                  </a:solidFill>
                  <a:effectLst>
                    <a:outerShdw blurRad="38100" dist="38100" dir="2700000" algn="tl">
                      <a:srgbClr val="000000">
                        <a:alpha val="43137"/>
                      </a:srgbClr>
                    </a:outerShdw>
                  </a:effectLst>
                </a:rPr>
                <a:t>OUR NEIGHBORS TO THE NORTH*</a:t>
              </a:r>
            </a:p>
          </p:txBody>
        </p:sp>
        <p:sp>
          <p:nvSpPr>
            <p:cNvPr id="6" name="TextBox 5"/>
            <p:cNvSpPr txBox="1"/>
            <p:nvPr/>
          </p:nvSpPr>
          <p:spPr>
            <a:xfrm>
              <a:off x="395925" y="4164750"/>
              <a:ext cx="9964479" cy="2677656"/>
            </a:xfrm>
            <a:prstGeom prst="rect">
              <a:avLst/>
            </a:prstGeom>
            <a:noFill/>
          </p:spPr>
          <p:txBody>
            <a:bodyPr wrap="square" rtlCol="0">
              <a:spAutoFit/>
            </a:bodyPr>
            <a:lstStyle/>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One French foot (pied) in Quebec is 12.79 Inches</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One </a:t>
              </a:r>
              <a:r>
                <a:rPr lang="en-US" sz="3600" b="1" dirty="0">
                  <a:effectLst>
                    <a:outerShdw blurRad="38100" dist="38100" dir="2700000" algn="tl">
                      <a:srgbClr val="000000">
                        <a:alpha val="43137"/>
                      </a:srgbClr>
                    </a:outerShdw>
                  </a:effectLst>
                </a:rPr>
                <a:t>arpent</a:t>
              </a:r>
              <a:r>
                <a:rPr lang="en-US" sz="3200" dirty="0">
                  <a:effectLst>
                    <a:outerShdw blurRad="38100" dist="38100" dir="2700000" algn="tl">
                      <a:srgbClr val="000000">
                        <a:alpha val="43137"/>
                      </a:srgbClr>
                    </a:outerShdw>
                  </a:effectLst>
                </a:rPr>
                <a:t> in Quebec is 180 French feet or 191.85 feet</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One </a:t>
              </a:r>
              <a:r>
                <a:rPr lang="en-US" sz="3200" b="1" dirty="0">
                  <a:effectLst>
                    <a:outerShdw blurRad="38100" dist="38100" dir="2700000" algn="tl">
                      <a:srgbClr val="000000">
                        <a:alpha val="43137"/>
                      </a:srgbClr>
                    </a:outerShdw>
                  </a:effectLst>
                </a:rPr>
                <a:t>square arpent </a:t>
              </a:r>
              <a:r>
                <a:rPr lang="en-US" sz="3200" dirty="0">
                  <a:effectLst>
                    <a:outerShdw blurRad="38100" dist="38100" dir="2700000" algn="tl">
                      <a:srgbClr val="000000">
                        <a:alpha val="43137"/>
                      </a:srgbClr>
                    </a:outerShdw>
                  </a:effectLst>
                </a:rPr>
                <a:t>(arpent carr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é</a:t>
              </a:r>
              <a:r>
                <a:rPr lang="en-US" sz="3200" dirty="0">
                  <a:effectLst>
                    <a:outerShdw blurRad="38100" dist="38100" dir="2700000" algn="tl">
                      <a:srgbClr val="000000">
                        <a:alpha val="43137"/>
                      </a:srgbClr>
                    </a:outerShdw>
                  </a:effectLst>
                </a:rPr>
                <a:t>e) is  = 0.845 acres</a:t>
              </a:r>
            </a:p>
            <a:p>
              <a:pPr lvl="0" algn="r"/>
              <a:endParaRPr lang="en-US" dirty="0">
                <a:solidFill>
                  <a:prstClr val="black"/>
                </a:solidFill>
              </a:endParaRPr>
            </a:p>
            <a:p>
              <a:pPr lvl="0" algn="r"/>
              <a:r>
                <a:rPr lang="en-US" dirty="0">
                  <a:solidFill>
                    <a:prstClr val="black"/>
                  </a:solidFill>
                </a:rPr>
                <a:t>*_https://en.wikipedia.org/wiki/Arpent (5-19-2019)</a:t>
              </a:r>
              <a:endParaRPr lang="en-US" sz="3200" dirty="0">
                <a:effectLst>
                  <a:outerShdw blurRad="38100" dist="38100" dir="2700000" algn="tl">
                    <a:srgbClr val="000000">
                      <a:alpha val="43137"/>
                    </a:srgbClr>
                  </a:outerShdw>
                </a:effectLst>
              </a:endParaRPr>
            </a:p>
            <a:p>
              <a:pPr algn="r"/>
              <a:endParaRPr lang="en-US" sz="32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229289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2222">
            <a:off x="10282801" y="299177"/>
            <a:ext cx="1013365" cy="4270805"/>
          </a:xfrm>
          <a:prstGeom prst="rect">
            <a:avLst/>
          </a:prstGeom>
        </p:spPr>
      </p:pic>
      <p:sp>
        <p:nvSpPr>
          <p:cNvPr id="3" name="TextBox 2"/>
          <p:cNvSpPr txBox="1"/>
          <p:nvPr/>
        </p:nvSpPr>
        <p:spPr>
          <a:xfrm>
            <a:off x="2755304" y="229828"/>
            <a:ext cx="5564608"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MORE HELPFUL (OLD) STUFF</a:t>
            </a:r>
          </a:p>
        </p:txBody>
      </p:sp>
      <p:sp>
        <p:nvSpPr>
          <p:cNvPr id="4" name="TextBox 3"/>
          <p:cNvSpPr txBox="1"/>
          <p:nvPr/>
        </p:nvSpPr>
        <p:spPr>
          <a:xfrm>
            <a:off x="395924" y="1071800"/>
            <a:ext cx="809332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acre = 43,560 square feet</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acre = 160 square rods</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acre = 10 square chains</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A perfectly square acre is 208.71’ x 208.71’</a:t>
            </a:r>
          </a:p>
        </p:txBody>
      </p:sp>
      <p:sp>
        <p:nvSpPr>
          <p:cNvPr id="5" name="TextBox 4"/>
          <p:cNvSpPr txBox="1"/>
          <p:nvPr/>
        </p:nvSpPr>
        <p:spPr>
          <a:xfrm>
            <a:off x="395924" y="4142072"/>
            <a:ext cx="7682674"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mile = 5,280 feet</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mile = 320 rods</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mile = 80 chains</a:t>
            </a:r>
          </a:p>
          <a:p>
            <a:pPr marL="457200" indent="-457200">
              <a:buFont typeface="Arial" panose="020B0604020202020204" pitchFamily="34" charset="0"/>
              <a:buChar char="•"/>
            </a:pPr>
            <a:r>
              <a:rPr lang="en-US" sz="3200" dirty="0">
                <a:effectLst>
                  <a:outerShdw blurRad="38100" dist="38100" dir="2700000" algn="tl">
                    <a:srgbClr val="000000">
                      <a:alpha val="43137"/>
                    </a:srgbClr>
                  </a:outerShdw>
                </a:effectLst>
              </a:rPr>
              <a:t>1 furlong = 10 chains (660’).</a:t>
            </a:r>
          </a:p>
        </p:txBody>
      </p:sp>
      <p:sp>
        <p:nvSpPr>
          <p:cNvPr id="6" name="TextBox 5"/>
          <p:cNvSpPr txBox="1"/>
          <p:nvPr/>
        </p:nvSpPr>
        <p:spPr>
          <a:xfrm>
            <a:off x="2755304" y="3314822"/>
            <a:ext cx="5056714"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WHAT ABOUT THE MILE ?</a:t>
            </a:r>
          </a:p>
        </p:txBody>
      </p:sp>
    </p:spTree>
    <p:extLst>
      <p:ext uri="{BB962C8B-B14F-4D97-AF65-F5344CB8AC3E}">
        <p14:creationId xmlns:p14="http://schemas.microsoft.com/office/powerpoint/2010/main" val="99044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808" y="219269"/>
            <a:ext cx="7684030" cy="5763023"/>
          </a:xfrm>
          <a:prstGeom prst="rect">
            <a:avLst/>
          </a:prstGeom>
          <a:effectLst>
            <a:softEdge rad="63500"/>
          </a:effectLst>
        </p:spPr>
      </p:pic>
      <p:sp>
        <p:nvSpPr>
          <p:cNvPr id="3" name="TextBox 2"/>
          <p:cNvSpPr txBox="1"/>
          <p:nvPr/>
        </p:nvSpPr>
        <p:spPr>
          <a:xfrm>
            <a:off x="87086" y="219269"/>
            <a:ext cx="3999722" cy="4247317"/>
          </a:xfrm>
          <a:prstGeom prst="rect">
            <a:avLst/>
          </a:prstGeom>
          <a:noFill/>
        </p:spPr>
        <p:txBody>
          <a:bodyPr wrap="square" rtlCol="0">
            <a:spAutoFit/>
          </a:bodyPr>
          <a:lstStyle/>
          <a:p>
            <a:endParaRPr lang="en-US" dirty="0"/>
          </a:p>
          <a:p>
            <a:r>
              <a:rPr lang="en-US" dirty="0"/>
              <a:t>Robert G. Rogers, CMA</a:t>
            </a:r>
          </a:p>
          <a:p>
            <a:r>
              <a:rPr lang="en-US" dirty="0"/>
              <a:t>BA, University of Maine Farmington</a:t>
            </a:r>
          </a:p>
          <a:p>
            <a:r>
              <a:rPr lang="en-US" dirty="0"/>
              <a:t>Interdisciplinary, Environmental Science</a:t>
            </a:r>
          </a:p>
          <a:p>
            <a:r>
              <a:rPr lang="en-US" dirty="0"/>
              <a:t>1995</a:t>
            </a:r>
          </a:p>
          <a:p>
            <a:endParaRPr lang="en-US" dirty="0"/>
          </a:p>
          <a:p>
            <a:r>
              <a:rPr lang="en-US" dirty="0"/>
              <a:t>Aerial Survey and Photo, Inc</a:t>
            </a:r>
          </a:p>
          <a:p>
            <a:r>
              <a:rPr lang="en-US" dirty="0"/>
              <a:t>1996-2016</a:t>
            </a:r>
          </a:p>
          <a:p>
            <a:r>
              <a:rPr lang="en-US" dirty="0"/>
              <a:t>546 Airport Road, Norridgewock, ME</a:t>
            </a:r>
          </a:p>
          <a:p>
            <a:r>
              <a:rPr lang="en-US" dirty="0"/>
              <a:t>207 634-2006</a:t>
            </a:r>
          </a:p>
          <a:p>
            <a:endParaRPr lang="en-US" dirty="0"/>
          </a:p>
          <a:p>
            <a:endParaRPr lang="en-US" dirty="0"/>
          </a:p>
          <a:p>
            <a:endParaRPr lang="en-US" dirty="0"/>
          </a:p>
          <a:p>
            <a:endParaRPr lang="en-US" dirty="0"/>
          </a:p>
          <a:p>
            <a:endParaRPr lang="en-US" dirty="0"/>
          </a:p>
        </p:txBody>
      </p:sp>
      <p:grpSp>
        <p:nvGrpSpPr>
          <p:cNvPr id="6" name="Group 5"/>
          <p:cNvGrpSpPr/>
          <p:nvPr/>
        </p:nvGrpSpPr>
        <p:grpSpPr>
          <a:xfrm>
            <a:off x="160256" y="3431357"/>
            <a:ext cx="3733014" cy="2726847"/>
            <a:chOff x="160256" y="3431357"/>
            <a:chExt cx="3733014" cy="2726847"/>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396" y="4450702"/>
              <a:ext cx="1707502" cy="1707502"/>
            </a:xfrm>
            <a:prstGeom prst="rect">
              <a:avLst/>
            </a:prstGeom>
          </p:spPr>
        </p:pic>
        <p:sp>
          <p:nvSpPr>
            <p:cNvPr id="5" name="TextBox 4"/>
            <p:cNvSpPr txBox="1"/>
            <p:nvPr/>
          </p:nvSpPr>
          <p:spPr>
            <a:xfrm>
              <a:off x="160256" y="3431357"/>
              <a:ext cx="3733014" cy="1477328"/>
            </a:xfrm>
            <a:prstGeom prst="rect">
              <a:avLst/>
            </a:prstGeom>
            <a:noFill/>
          </p:spPr>
          <p:txBody>
            <a:bodyPr wrap="square" rtlCol="0">
              <a:spAutoFit/>
            </a:bodyPr>
            <a:lstStyle/>
            <a:p>
              <a:r>
                <a:rPr lang="en-US" dirty="0"/>
                <a:t>Hilltop Northeast Enterprises, LLC</a:t>
              </a:r>
            </a:p>
            <a:p>
              <a:r>
                <a:rPr lang="en-US" dirty="0"/>
                <a:t>2016-Present</a:t>
              </a:r>
            </a:p>
            <a:p>
              <a:r>
                <a:rPr lang="en-US" dirty="0"/>
                <a:t>30 Mill Lane, Brimfield, MA</a:t>
              </a:r>
            </a:p>
            <a:p>
              <a:r>
                <a:rPr lang="en-US" dirty="0"/>
                <a:t>508 434-1200</a:t>
              </a:r>
            </a:p>
            <a:p>
              <a:r>
                <a:rPr lang="en-US" dirty="0"/>
                <a:t>207 779-0660</a:t>
              </a:r>
            </a:p>
          </p:txBody>
        </p:sp>
      </p:grpSp>
    </p:spTree>
    <p:extLst>
      <p:ext uri="{BB962C8B-B14F-4D97-AF65-F5344CB8AC3E}">
        <p14:creationId xmlns:p14="http://schemas.microsoft.com/office/powerpoint/2010/main" val="16891254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1000"/>
                                        <p:tgtEl>
                                          <p:spTgt spid="3">
                                            <p:txEl>
                                              <p:pRg st="8" end="8"/>
                                            </p:txEl>
                                          </p:spTgt>
                                        </p:tgtEl>
                                      </p:cBhvr>
                                    </p:animEffect>
                                    <p:anim calcmode="lin" valueType="num">
                                      <p:cBhvr>
                                        <p:cTn id="1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1000"/>
                                        <p:tgtEl>
                                          <p:spTgt spid="3">
                                            <p:txEl>
                                              <p:pRg st="9" end="9"/>
                                            </p:txEl>
                                          </p:spTgt>
                                        </p:tgtEl>
                                      </p:cBhvr>
                                    </p:animEffect>
                                    <p:anim calcmode="lin" valueType="num">
                                      <p:cBhvr>
                                        <p:cTn id="2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sp>
        <p:nvSpPr>
          <p:cNvPr id="2" name="TextBox 1"/>
          <p:cNvSpPr txBox="1"/>
          <p:nvPr/>
        </p:nvSpPr>
        <p:spPr>
          <a:xfrm>
            <a:off x="402773" y="110389"/>
            <a:ext cx="4938169"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DEED PROBLEM</a:t>
            </a:r>
          </a:p>
        </p:txBody>
      </p:sp>
    </p:spTree>
    <p:extLst>
      <p:ext uri="{BB962C8B-B14F-4D97-AF65-F5344CB8AC3E}">
        <p14:creationId xmlns:p14="http://schemas.microsoft.com/office/powerpoint/2010/main" val="227193168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sp>
        <p:nvSpPr>
          <p:cNvPr id="2" name="TextBox 1"/>
          <p:cNvSpPr txBox="1"/>
          <p:nvPr/>
        </p:nvSpPr>
        <p:spPr>
          <a:xfrm>
            <a:off x="142713" y="118778"/>
            <a:ext cx="5399345" cy="1200329"/>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SMITH et al BUY FRONT LOT AND HOUSE</a:t>
            </a:r>
          </a:p>
        </p:txBody>
      </p:sp>
      <p:sp>
        <p:nvSpPr>
          <p:cNvPr id="4" name="TextBox 3"/>
          <p:cNvSpPr txBox="1"/>
          <p:nvPr/>
        </p:nvSpPr>
        <p:spPr>
          <a:xfrm>
            <a:off x="142713" y="4545806"/>
            <a:ext cx="7290821" cy="1200329"/>
          </a:xfrm>
          <a:prstGeom prst="rect">
            <a:avLst/>
          </a:prstGeom>
          <a:noFill/>
        </p:spPr>
        <p:txBody>
          <a:bodyPr wrap="square" rtlCol="0">
            <a:spAutoFit/>
          </a:bodyPr>
          <a:lstStyle/>
          <a:p>
            <a:r>
              <a:rPr lang="en-US" dirty="0"/>
              <a:t>April 30, 2007	Book 3791 Page 290 Smith et al buy property from Ward</a:t>
            </a:r>
          </a:p>
          <a:p>
            <a:endParaRPr lang="en-US" dirty="0"/>
          </a:p>
          <a:p>
            <a:r>
              <a:rPr lang="en-US" dirty="0"/>
              <a:t>April 30, 2007	Book 3791 Page 300 (mortgage, TD Bank)</a:t>
            </a:r>
          </a:p>
          <a:p>
            <a:r>
              <a:rPr lang="en-US" dirty="0"/>
              <a:t>		Book 3830 Page 65   (mortgage signature correction)</a:t>
            </a:r>
          </a:p>
        </p:txBody>
      </p:sp>
      <p:sp>
        <p:nvSpPr>
          <p:cNvPr id="7" name="TextBox 6"/>
          <p:cNvSpPr txBox="1"/>
          <p:nvPr/>
        </p:nvSpPr>
        <p:spPr>
          <a:xfrm>
            <a:off x="257830" y="5921286"/>
            <a:ext cx="3920170" cy="646331"/>
          </a:xfrm>
          <a:prstGeom prst="rect">
            <a:avLst/>
          </a:prstGeom>
          <a:noFill/>
        </p:spPr>
        <p:txBody>
          <a:bodyPr wrap="square" rtlCol="0">
            <a:spAutoFit/>
          </a:bodyPr>
          <a:lstStyle/>
          <a:p>
            <a:r>
              <a:rPr lang="en-US" dirty="0"/>
              <a:t>http://www.maineregistryofdeeds.com/ </a:t>
            </a:r>
          </a:p>
          <a:p>
            <a:r>
              <a:rPr lang="en-US" dirty="0"/>
              <a:t>https://www.searchiqs.com/mekno/</a:t>
            </a:r>
          </a:p>
        </p:txBody>
      </p:sp>
      <p:sp>
        <p:nvSpPr>
          <p:cNvPr id="8" name="Up Arrow 7"/>
          <p:cNvSpPr/>
          <p:nvPr/>
        </p:nvSpPr>
        <p:spPr>
          <a:xfrm rot="2481208">
            <a:off x="4077148" y="2624866"/>
            <a:ext cx="806823" cy="892885"/>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55294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sp>
        <p:nvSpPr>
          <p:cNvPr id="3" name="TextBox 2"/>
          <p:cNvSpPr txBox="1"/>
          <p:nvPr/>
        </p:nvSpPr>
        <p:spPr>
          <a:xfrm>
            <a:off x="142713" y="118778"/>
            <a:ext cx="5399345" cy="1200329"/>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WHAT THEY REALLY MEANT TO DO</a:t>
            </a:r>
          </a:p>
        </p:txBody>
      </p:sp>
      <p:sp>
        <p:nvSpPr>
          <p:cNvPr id="4" name="Up Arrow 3"/>
          <p:cNvSpPr/>
          <p:nvPr/>
        </p:nvSpPr>
        <p:spPr>
          <a:xfrm rot="13396598">
            <a:off x="9100969" y="2518173"/>
            <a:ext cx="677732" cy="78530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257830" y="2796988"/>
            <a:ext cx="6519488" cy="3770629"/>
            <a:chOff x="257830" y="2796988"/>
            <a:chExt cx="6519488" cy="3770629"/>
          </a:xfrm>
        </p:grpSpPr>
        <p:sp>
          <p:nvSpPr>
            <p:cNvPr id="5" name="TextBox 4"/>
            <p:cNvSpPr txBox="1"/>
            <p:nvPr/>
          </p:nvSpPr>
          <p:spPr>
            <a:xfrm>
              <a:off x="257830" y="5921286"/>
              <a:ext cx="3920170" cy="646331"/>
            </a:xfrm>
            <a:prstGeom prst="rect">
              <a:avLst/>
            </a:prstGeom>
            <a:noFill/>
          </p:spPr>
          <p:txBody>
            <a:bodyPr wrap="square" rtlCol="0">
              <a:spAutoFit/>
            </a:bodyPr>
            <a:lstStyle/>
            <a:p>
              <a:r>
                <a:rPr lang="en-US" dirty="0"/>
                <a:t>http://www.maineregistryofdeeds.com/ </a:t>
              </a:r>
            </a:p>
            <a:p>
              <a:r>
                <a:rPr lang="en-US" dirty="0"/>
                <a:t>https://www.searchiqs.com/mekno/</a:t>
              </a:r>
            </a:p>
          </p:txBody>
        </p:sp>
        <p:sp>
          <p:nvSpPr>
            <p:cNvPr id="6" name="TextBox 5"/>
            <p:cNvSpPr txBox="1"/>
            <p:nvPr/>
          </p:nvSpPr>
          <p:spPr>
            <a:xfrm>
              <a:off x="261561" y="2796988"/>
              <a:ext cx="6515757" cy="3139321"/>
            </a:xfrm>
            <a:prstGeom prst="rect">
              <a:avLst/>
            </a:prstGeom>
            <a:noFill/>
          </p:spPr>
          <p:txBody>
            <a:bodyPr wrap="square" rtlCol="0">
              <a:spAutoFit/>
            </a:bodyPr>
            <a:lstStyle/>
            <a:p>
              <a:r>
                <a:rPr lang="en-US" dirty="0"/>
                <a:t>March 3, 2008 Book 3934 Page 177</a:t>
              </a:r>
            </a:p>
            <a:p>
              <a:r>
                <a:rPr lang="en-US" dirty="0"/>
                <a:t>Smith et al back to Constance Ward</a:t>
              </a:r>
            </a:p>
            <a:p>
              <a:r>
                <a:rPr lang="en-US" sz="1600" dirty="0"/>
                <a:t>“…THE PROPERTY INCORRECTLY CONVEYED…”</a:t>
              </a:r>
            </a:p>
            <a:p>
              <a:endParaRPr lang="en-US" dirty="0"/>
            </a:p>
            <a:p>
              <a:r>
                <a:rPr lang="en-US" dirty="0"/>
                <a:t>February 20, 2008 Book 3934 Page 186</a:t>
              </a:r>
            </a:p>
            <a:p>
              <a:r>
                <a:rPr lang="en-US" dirty="0"/>
                <a:t>Ward conveys correct parcel to Smith et al.</a:t>
              </a:r>
            </a:p>
            <a:p>
              <a:r>
                <a:rPr lang="en-US" sz="1600" dirty="0"/>
                <a:t>“…THE CORRECT PARCEL…”</a:t>
              </a:r>
            </a:p>
            <a:p>
              <a:endParaRPr lang="en-US" dirty="0"/>
            </a:p>
            <a:p>
              <a:r>
                <a:rPr lang="en-US" dirty="0"/>
                <a:t>April 21, 2008	Book 3951 Page 240</a:t>
              </a:r>
            </a:p>
            <a:p>
              <a:r>
                <a:rPr lang="en-US" dirty="0"/>
                <a:t>Loan Modification Agreement with TD Banknorth to correct legal description.</a:t>
              </a:r>
            </a:p>
          </p:txBody>
        </p:sp>
      </p:grpSp>
    </p:spTree>
    <p:extLst>
      <p:ext uri="{BB962C8B-B14F-4D97-AF65-F5344CB8AC3E}">
        <p14:creationId xmlns:p14="http://schemas.microsoft.com/office/powerpoint/2010/main" val="8556069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40" y="0"/>
            <a:ext cx="8875060" cy="6858000"/>
          </a:xfrm>
          <a:prstGeom prst="rect">
            <a:avLst/>
          </a:prstGeom>
          <a:gradFill>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extBox 1"/>
          <p:cNvSpPr txBox="1"/>
          <p:nvPr/>
        </p:nvSpPr>
        <p:spPr>
          <a:xfrm>
            <a:off x="142713" y="118778"/>
            <a:ext cx="6917168"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WHAT SHOULD THE ASSESSOR  DO ?</a:t>
            </a:r>
          </a:p>
        </p:txBody>
      </p:sp>
      <p:sp>
        <p:nvSpPr>
          <p:cNvPr id="7" name="TextBox 6"/>
          <p:cNvSpPr txBox="1"/>
          <p:nvPr/>
        </p:nvSpPr>
        <p:spPr>
          <a:xfrm>
            <a:off x="257830" y="5921286"/>
            <a:ext cx="3920170" cy="646331"/>
          </a:xfrm>
          <a:prstGeom prst="rect">
            <a:avLst/>
          </a:prstGeom>
          <a:noFill/>
        </p:spPr>
        <p:txBody>
          <a:bodyPr wrap="square" rtlCol="0">
            <a:spAutoFit/>
          </a:bodyPr>
          <a:lstStyle/>
          <a:p>
            <a:r>
              <a:rPr lang="en-US" dirty="0"/>
              <a:t>http://www.maineregistryofdeeds.com/ </a:t>
            </a:r>
          </a:p>
          <a:p>
            <a:r>
              <a:rPr lang="en-US" dirty="0"/>
              <a:t>https://www.searchiqs.com/mekno/</a:t>
            </a:r>
          </a:p>
        </p:txBody>
      </p:sp>
      <p:sp>
        <p:nvSpPr>
          <p:cNvPr id="8" name="Up Arrow 7"/>
          <p:cNvSpPr/>
          <p:nvPr/>
        </p:nvSpPr>
        <p:spPr>
          <a:xfrm rot="14147832">
            <a:off x="7012945" y="780469"/>
            <a:ext cx="806823" cy="892885"/>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Up Arrow 8"/>
          <p:cNvSpPr/>
          <p:nvPr/>
        </p:nvSpPr>
        <p:spPr>
          <a:xfrm rot="10800000">
            <a:off x="8755313" y="1784390"/>
            <a:ext cx="806823" cy="892885"/>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57830" y="980388"/>
            <a:ext cx="6055547" cy="489364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TELL THE SELLER</a:t>
            </a:r>
          </a:p>
          <a:p>
            <a:pPr marL="285750" indent="-28575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TELL THE BUYER</a:t>
            </a:r>
          </a:p>
          <a:p>
            <a:pPr marL="285750" indent="-28575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TELL THE REAL ESATE AGENT</a:t>
            </a:r>
          </a:p>
          <a:p>
            <a:pPr marL="285750" indent="-28575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TELL THE ATTORNEY</a:t>
            </a:r>
          </a:p>
          <a:p>
            <a:pPr marL="285750" indent="-28575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DON’T NOTICE,  ASSESS AS CONVEYED</a:t>
            </a:r>
          </a:p>
          <a:p>
            <a:pPr marL="285750" indent="-28575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DO NOTICE, ASSESS AS CONVEYED</a:t>
            </a:r>
          </a:p>
          <a:p>
            <a:pPr marL="285750" indent="-28575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DO NOTICE, ASSESS AS INTENDED</a:t>
            </a:r>
          </a:p>
          <a:p>
            <a:pPr marL="285750" indent="-285750">
              <a:buFont typeface="Arial" panose="020B0604020202020204" pitchFamily="34" charset="0"/>
              <a:buChar char="•"/>
            </a:pPr>
            <a:endParaRPr lang="en-US" dirty="0"/>
          </a:p>
        </p:txBody>
      </p:sp>
      <p:sp>
        <p:nvSpPr>
          <p:cNvPr id="11" name="Freeform 10"/>
          <p:cNvSpPr/>
          <p:nvPr/>
        </p:nvSpPr>
        <p:spPr>
          <a:xfrm>
            <a:off x="367645" y="4844061"/>
            <a:ext cx="4603313" cy="904973"/>
          </a:xfrm>
          <a:custGeom>
            <a:avLst/>
            <a:gdLst>
              <a:gd name="connsiteX0" fmla="*/ 0 w 4603313"/>
              <a:gd name="connsiteY0" fmla="*/ 622169 h 904973"/>
              <a:gd name="connsiteX1" fmla="*/ 37708 w 4603313"/>
              <a:gd name="connsiteY1" fmla="*/ 575035 h 904973"/>
              <a:gd name="connsiteX2" fmla="*/ 113122 w 4603313"/>
              <a:gd name="connsiteY2" fmla="*/ 527901 h 904973"/>
              <a:gd name="connsiteX3" fmla="*/ 169683 w 4603313"/>
              <a:gd name="connsiteY3" fmla="*/ 509048 h 904973"/>
              <a:gd name="connsiteX4" fmla="*/ 207390 w 4603313"/>
              <a:gd name="connsiteY4" fmla="*/ 480767 h 904973"/>
              <a:gd name="connsiteX5" fmla="*/ 254524 w 4603313"/>
              <a:gd name="connsiteY5" fmla="*/ 461914 h 904973"/>
              <a:gd name="connsiteX6" fmla="*/ 292231 w 4603313"/>
              <a:gd name="connsiteY6" fmla="*/ 443060 h 904973"/>
              <a:gd name="connsiteX7" fmla="*/ 320512 w 4603313"/>
              <a:gd name="connsiteY7" fmla="*/ 424206 h 904973"/>
              <a:gd name="connsiteX8" fmla="*/ 358219 w 4603313"/>
              <a:gd name="connsiteY8" fmla="*/ 405353 h 904973"/>
              <a:gd name="connsiteX9" fmla="*/ 443060 w 4603313"/>
              <a:gd name="connsiteY9" fmla="*/ 358219 h 904973"/>
              <a:gd name="connsiteX10" fmla="*/ 499621 w 4603313"/>
              <a:gd name="connsiteY10" fmla="*/ 311085 h 904973"/>
              <a:gd name="connsiteX11" fmla="*/ 537328 w 4603313"/>
              <a:gd name="connsiteY11" fmla="*/ 282804 h 904973"/>
              <a:gd name="connsiteX12" fmla="*/ 593889 w 4603313"/>
              <a:gd name="connsiteY12" fmla="*/ 245097 h 904973"/>
              <a:gd name="connsiteX13" fmla="*/ 622169 w 4603313"/>
              <a:gd name="connsiteY13" fmla="*/ 226243 h 904973"/>
              <a:gd name="connsiteX14" fmla="*/ 659877 w 4603313"/>
              <a:gd name="connsiteY14" fmla="*/ 216817 h 904973"/>
              <a:gd name="connsiteX15" fmla="*/ 763572 w 4603313"/>
              <a:gd name="connsiteY15" fmla="*/ 226243 h 904973"/>
              <a:gd name="connsiteX16" fmla="*/ 782425 w 4603313"/>
              <a:gd name="connsiteY16" fmla="*/ 254524 h 904973"/>
              <a:gd name="connsiteX17" fmla="*/ 838986 w 4603313"/>
              <a:gd name="connsiteY17" fmla="*/ 292231 h 904973"/>
              <a:gd name="connsiteX18" fmla="*/ 857840 w 4603313"/>
              <a:gd name="connsiteY18" fmla="*/ 320511 h 904973"/>
              <a:gd name="connsiteX19" fmla="*/ 876693 w 4603313"/>
              <a:gd name="connsiteY19" fmla="*/ 377072 h 904973"/>
              <a:gd name="connsiteX20" fmla="*/ 904974 w 4603313"/>
              <a:gd name="connsiteY20" fmla="*/ 395926 h 904973"/>
              <a:gd name="connsiteX21" fmla="*/ 923827 w 4603313"/>
              <a:gd name="connsiteY21" fmla="*/ 433633 h 904973"/>
              <a:gd name="connsiteX22" fmla="*/ 961534 w 4603313"/>
              <a:gd name="connsiteY22" fmla="*/ 509048 h 904973"/>
              <a:gd name="connsiteX23" fmla="*/ 1055802 w 4603313"/>
              <a:gd name="connsiteY23" fmla="*/ 584462 h 904973"/>
              <a:gd name="connsiteX24" fmla="*/ 1102936 w 4603313"/>
              <a:gd name="connsiteY24" fmla="*/ 612742 h 904973"/>
              <a:gd name="connsiteX25" fmla="*/ 1150071 w 4603313"/>
              <a:gd name="connsiteY25" fmla="*/ 631596 h 904973"/>
              <a:gd name="connsiteX26" fmla="*/ 1197205 w 4603313"/>
              <a:gd name="connsiteY26" fmla="*/ 659876 h 904973"/>
              <a:gd name="connsiteX27" fmla="*/ 1253765 w 4603313"/>
              <a:gd name="connsiteY27" fmla="*/ 678730 h 904973"/>
              <a:gd name="connsiteX28" fmla="*/ 1395167 w 4603313"/>
              <a:gd name="connsiteY28" fmla="*/ 735291 h 904973"/>
              <a:gd name="connsiteX29" fmla="*/ 1498862 w 4603313"/>
              <a:gd name="connsiteY29" fmla="*/ 725864 h 904973"/>
              <a:gd name="connsiteX30" fmla="*/ 1508289 w 4603313"/>
              <a:gd name="connsiteY30" fmla="*/ 697584 h 904973"/>
              <a:gd name="connsiteX31" fmla="*/ 1536569 w 4603313"/>
              <a:gd name="connsiteY31" fmla="*/ 659876 h 904973"/>
              <a:gd name="connsiteX32" fmla="*/ 1545996 w 4603313"/>
              <a:gd name="connsiteY32" fmla="*/ 631596 h 904973"/>
              <a:gd name="connsiteX33" fmla="*/ 1583703 w 4603313"/>
              <a:gd name="connsiteY33" fmla="*/ 565608 h 904973"/>
              <a:gd name="connsiteX34" fmla="*/ 1602557 w 4603313"/>
              <a:gd name="connsiteY34" fmla="*/ 490194 h 904973"/>
              <a:gd name="connsiteX35" fmla="*/ 1621411 w 4603313"/>
              <a:gd name="connsiteY35" fmla="*/ 273377 h 904973"/>
              <a:gd name="connsiteX36" fmla="*/ 1649691 w 4603313"/>
              <a:gd name="connsiteY36" fmla="*/ 188536 h 904973"/>
              <a:gd name="connsiteX37" fmla="*/ 1677972 w 4603313"/>
              <a:gd name="connsiteY37" fmla="*/ 169683 h 904973"/>
              <a:gd name="connsiteX38" fmla="*/ 1791093 w 4603313"/>
              <a:gd name="connsiteY38" fmla="*/ 197963 h 904973"/>
              <a:gd name="connsiteX39" fmla="*/ 1875934 w 4603313"/>
              <a:gd name="connsiteY39" fmla="*/ 216817 h 904973"/>
              <a:gd name="connsiteX40" fmla="*/ 1979629 w 4603313"/>
              <a:gd name="connsiteY40" fmla="*/ 254524 h 904973"/>
              <a:gd name="connsiteX41" fmla="*/ 2017336 w 4603313"/>
              <a:gd name="connsiteY41" fmla="*/ 273377 h 904973"/>
              <a:gd name="connsiteX42" fmla="*/ 2045617 w 4603313"/>
              <a:gd name="connsiteY42" fmla="*/ 282804 h 904973"/>
              <a:gd name="connsiteX43" fmla="*/ 2102178 w 4603313"/>
              <a:gd name="connsiteY43" fmla="*/ 339365 h 904973"/>
              <a:gd name="connsiteX44" fmla="*/ 2130458 w 4603313"/>
              <a:gd name="connsiteY44" fmla="*/ 367646 h 904973"/>
              <a:gd name="connsiteX45" fmla="*/ 2158739 w 4603313"/>
              <a:gd name="connsiteY45" fmla="*/ 386499 h 904973"/>
              <a:gd name="connsiteX46" fmla="*/ 2262433 w 4603313"/>
              <a:gd name="connsiteY46" fmla="*/ 527901 h 904973"/>
              <a:gd name="connsiteX47" fmla="*/ 2337848 w 4603313"/>
              <a:gd name="connsiteY47" fmla="*/ 603316 h 904973"/>
              <a:gd name="connsiteX48" fmla="*/ 2403835 w 4603313"/>
              <a:gd name="connsiteY48" fmla="*/ 641023 h 904973"/>
              <a:gd name="connsiteX49" fmla="*/ 2488677 w 4603313"/>
              <a:gd name="connsiteY49" fmla="*/ 669303 h 904973"/>
              <a:gd name="connsiteX50" fmla="*/ 2724347 w 4603313"/>
              <a:gd name="connsiteY50" fmla="*/ 678730 h 904973"/>
              <a:gd name="connsiteX51" fmla="*/ 2856322 w 4603313"/>
              <a:gd name="connsiteY51" fmla="*/ 707010 h 904973"/>
              <a:gd name="connsiteX52" fmla="*/ 2969444 w 4603313"/>
              <a:gd name="connsiteY52" fmla="*/ 725864 h 904973"/>
              <a:gd name="connsiteX53" fmla="*/ 3035431 w 4603313"/>
              <a:gd name="connsiteY53" fmla="*/ 744718 h 904973"/>
              <a:gd name="connsiteX54" fmla="*/ 3091992 w 4603313"/>
              <a:gd name="connsiteY54" fmla="*/ 735291 h 904973"/>
              <a:gd name="connsiteX55" fmla="*/ 3129699 w 4603313"/>
              <a:gd name="connsiteY55" fmla="*/ 707010 h 904973"/>
              <a:gd name="connsiteX56" fmla="*/ 3205114 w 4603313"/>
              <a:gd name="connsiteY56" fmla="*/ 650450 h 904973"/>
              <a:gd name="connsiteX57" fmla="*/ 3271101 w 4603313"/>
              <a:gd name="connsiteY57" fmla="*/ 593889 h 904973"/>
              <a:gd name="connsiteX58" fmla="*/ 3308809 w 4603313"/>
              <a:gd name="connsiteY58" fmla="*/ 537328 h 904973"/>
              <a:gd name="connsiteX59" fmla="*/ 3299382 w 4603313"/>
              <a:gd name="connsiteY59" fmla="*/ 273377 h 904973"/>
              <a:gd name="connsiteX60" fmla="*/ 3280528 w 4603313"/>
              <a:gd name="connsiteY60" fmla="*/ 245097 h 904973"/>
              <a:gd name="connsiteX61" fmla="*/ 3195687 w 4603313"/>
              <a:gd name="connsiteY61" fmla="*/ 188536 h 904973"/>
              <a:gd name="connsiteX62" fmla="*/ 3091992 w 4603313"/>
              <a:gd name="connsiteY62" fmla="*/ 141402 h 904973"/>
              <a:gd name="connsiteX63" fmla="*/ 3007151 w 4603313"/>
              <a:gd name="connsiteY63" fmla="*/ 122549 h 904973"/>
              <a:gd name="connsiteX64" fmla="*/ 2950590 w 4603313"/>
              <a:gd name="connsiteY64" fmla="*/ 103695 h 904973"/>
              <a:gd name="connsiteX65" fmla="*/ 2620652 w 4603313"/>
              <a:gd name="connsiteY65" fmla="*/ 122549 h 904973"/>
              <a:gd name="connsiteX66" fmla="*/ 2545238 w 4603313"/>
              <a:gd name="connsiteY66" fmla="*/ 150829 h 904973"/>
              <a:gd name="connsiteX67" fmla="*/ 2516957 w 4603313"/>
              <a:gd name="connsiteY67" fmla="*/ 169683 h 904973"/>
              <a:gd name="connsiteX68" fmla="*/ 2450969 w 4603313"/>
              <a:gd name="connsiteY68" fmla="*/ 197963 h 904973"/>
              <a:gd name="connsiteX69" fmla="*/ 2403835 w 4603313"/>
              <a:gd name="connsiteY69" fmla="*/ 245097 h 904973"/>
              <a:gd name="connsiteX70" fmla="*/ 2366128 w 4603313"/>
              <a:gd name="connsiteY70" fmla="*/ 358219 h 904973"/>
              <a:gd name="connsiteX71" fmla="*/ 2375555 w 4603313"/>
              <a:gd name="connsiteY71" fmla="*/ 433633 h 904973"/>
              <a:gd name="connsiteX72" fmla="*/ 2384982 w 4603313"/>
              <a:gd name="connsiteY72" fmla="*/ 480767 h 904973"/>
              <a:gd name="connsiteX73" fmla="*/ 2413262 w 4603313"/>
              <a:gd name="connsiteY73" fmla="*/ 499621 h 904973"/>
              <a:gd name="connsiteX74" fmla="*/ 2479250 w 4603313"/>
              <a:gd name="connsiteY74" fmla="*/ 556182 h 904973"/>
              <a:gd name="connsiteX75" fmla="*/ 2554664 w 4603313"/>
              <a:gd name="connsiteY75" fmla="*/ 584462 h 904973"/>
              <a:gd name="connsiteX76" fmla="*/ 2611225 w 4603313"/>
              <a:gd name="connsiteY76" fmla="*/ 622169 h 904973"/>
              <a:gd name="connsiteX77" fmla="*/ 2724347 w 4603313"/>
              <a:gd name="connsiteY77" fmla="*/ 631596 h 904973"/>
              <a:gd name="connsiteX78" fmla="*/ 2828042 w 4603313"/>
              <a:gd name="connsiteY78" fmla="*/ 659876 h 904973"/>
              <a:gd name="connsiteX79" fmla="*/ 2960017 w 4603313"/>
              <a:gd name="connsiteY79" fmla="*/ 669303 h 904973"/>
              <a:gd name="connsiteX80" fmla="*/ 3091992 w 4603313"/>
              <a:gd name="connsiteY80" fmla="*/ 688157 h 904973"/>
              <a:gd name="connsiteX81" fmla="*/ 3327662 w 4603313"/>
              <a:gd name="connsiteY81" fmla="*/ 735291 h 904973"/>
              <a:gd name="connsiteX82" fmla="*/ 3695308 w 4603313"/>
              <a:gd name="connsiteY82" fmla="*/ 791852 h 904973"/>
              <a:gd name="connsiteX83" fmla="*/ 3817856 w 4603313"/>
              <a:gd name="connsiteY83" fmla="*/ 820132 h 904973"/>
              <a:gd name="connsiteX84" fmla="*/ 4015819 w 4603313"/>
              <a:gd name="connsiteY84" fmla="*/ 838986 h 904973"/>
              <a:gd name="connsiteX85" fmla="*/ 4091233 w 4603313"/>
              <a:gd name="connsiteY85" fmla="*/ 848413 h 904973"/>
              <a:gd name="connsiteX86" fmla="*/ 4213782 w 4603313"/>
              <a:gd name="connsiteY86" fmla="*/ 838986 h 904973"/>
              <a:gd name="connsiteX87" fmla="*/ 4270343 w 4603313"/>
              <a:gd name="connsiteY87" fmla="*/ 810705 h 904973"/>
              <a:gd name="connsiteX88" fmla="*/ 4355184 w 4603313"/>
              <a:gd name="connsiteY88" fmla="*/ 735291 h 904973"/>
              <a:gd name="connsiteX89" fmla="*/ 4374038 w 4603313"/>
              <a:gd name="connsiteY89" fmla="*/ 697584 h 904973"/>
              <a:gd name="connsiteX90" fmla="*/ 4430598 w 4603313"/>
              <a:gd name="connsiteY90" fmla="*/ 659876 h 904973"/>
              <a:gd name="connsiteX91" fmla="*/ 4524866 w 4603313"/>
              <a:gd name="connsiteY91" fmla="*/ 593889 h 904973"/>
              <a:gd name="connsiteX92" fmla="*/ 4543720 w 4603313"/>
              <a:gd name="connsiteY92" fmla="*/ 565608 h 904973"/>
              <a:gd name="connsiteX93" fmla="*/ 4572000 w 4603313"/>
              <a:gd name="connsiteY93" fmla="*/ 546755 h 904973"/>
              <a:gd name="connsiteX94" fmla="*/ 4581427 w 4603313"/>
              <a:gd name="connsiteY94" fmla="*/ 509048 h 904973"/>
              <a:gd name="connsiteX95" fmla="*/ 4590854 w 4603313"/>
              <a:gd name="connsiteY95" fmla="*/ 480767 h 904973"/>
              <a:gd name="connsiteX96" fmla="*/ 4600281 w 4603313"/>
              <a:gd name="connsiteY96" fmla="*/ 395926 h 904973"/>
              <a:gd name="connsiteX97" fmla="*/ 4543720 w 4603313"/>
              <a:gd name="connsiteY97" fmla="*/ 348792 h 904973"/>
              <a:gd name="connsiteX98" fmla="*/ 4336330 w 4603313"/>
              <a:gd name="connsiteY98" fmla="*/ 282804 h 904973"/>
              <a:gd name="connsiteX99" fmla="*/ 4204355 w 4603313"/>
              <a:gd name="connsiteY99" fmla="*/ 235670 h 904973"/>
              <a:gd name="connsiteX100" fmla="*/ 3930978 w 4603313"/>
              <a:gd name="connsiteY100" fmla="*/ 169683 h 904973"/>
              <a:gd name="connsiteX101" fmla="*/ 3742442 w 4603313"/>
              <a:gd name="connsiteY101" fmla="*/ 141402 h 904973"/>
              <a:gd name="connsiteX102" fmla="*/ 3610466 w 4603313"/>
              <a:gd name="connsiteY102" fmla="*/ 160256 h 904973"/>
              <a:gd name="connsiteX103" fmla="*/ 3582186 w 4603313"/>
              <a:gd name="connsiteY103" fmla="*/ 179109 h 904973"/>
              <a:gd name="connsiteX104" fmla="*/ 3516198 w 4603313"/>
              <a:gd name="connsiteY104" fmla="*/ 254524 h 904973"/>
              <a:gd name="connsiteX105" fmla="*/ 3487918 w 4603313"/>
              <a:gd name="connsiteY105" fmla="*/ 320511 h 904973"/>
              <a:gd name="connsiteX106" fmla="*/ 3506772 w 4603313"/>
              <a:gd name="connsiteY106" fmla="*/ 414780 h 904973"/>
              <a:gd name="connsiteX107" fmla="*/ 3516198 w 4603313"/>
              <a:gd name="connsiteY107" fmla="*/ 443060 h 904973"/>
              <a:gd name="connsiteX108" fmla="*/ 3601040 w 4603313"/>
              <a:gd name="connsiteY108" fmla="*/ 527901 h 904973"/>
              <a:gd name="connsiteX109" fmla="*/ 3648174 w 4603313"/>
              <a:gd name="connsiteY109" fmla="*/ 575035 h 904973"/>
              <a:gd name="connsiteX110" fmla="*/ 3742442 w 4603313"/>
              <a:gd name="connsiteY110" fmla="*/ 641023 h 904973"/>
              <a:gd name="connsiteX111" fmla="*/ 3704734 w 4603313"/>
              <a:gd name="connsiteY111" fmla="*/ 772998 h 904973"/>
              <a:gd name="connsiteX112" fmla="*/ 3667027 w 4603313"/>
              <a:gd name="connsiteY112" fmla="*/ 838986 h 904973"/>
              <a:gd name="connsiteX113" fmla="*/ 3629320 w 4603313"/>
              <a:gd name="connsiteY113" fmla="*/ 904973 h 904973"/>
              <a:gd name="connsiteX114" fmla="*/ 3591613 w 4603313"/>
              <a:gd name="connsiteY114" fmla="*/ 895547 h 904973"/>
              <a:gd name="connsiteX115" fmla="*/ 3553906 w 4603313"/>
              <a:gd name="connsiteY115" fmla="*/ 857839 h 904973"/>
              <a:gd name="connsiteX116" fmla="*/ 3459638 w 4603313"/>
              <a:gd name="connsiteY116" fmla="*/ 782425 h 904973"/>
              <a:gd name="connsiteX117" fmla="*/ 3346516 w 4603313"/>
              <a:gd name="connsiteY117" fmla="*/ 707010 h 904973"/>
              <a:gd name="connsiteX118" fmla="*/ 3223967 w 4603313"/>
              <a:gd name="connsiteY118" fmla="*/ 612742 h 904973"/>
              <a:gd name="connsiteX119" fmla="*/ 3120273 w 4603313"/>
              <a:gd name="connsiteY119" fmla="*/ 556182 h 904973"/>
              <a:gd name="connsiteX120" fmla="*/ 3026005 w 4603313"/>
              <a:gd name="connsiteY120" fmla="*/ 480767 h 904973"/>
              <a:gd name="connsiteX121" fmla="*/ 2922310 w 4603313"/>
              <a:gd name="connsiteY121" fmla="*/ 395926 h 904973"/>
              <a:gd name="connsiteX122" fmla="*/ 2884602 w 4603313"/>
              <a:gd name="connsiteY122" fmla="*/ 273377 h 904973"/>
              <a:gd name="connsiteX123" fmla="*/ 2856322 w 4603313"/>
              <a:gd name="connsiteY123" fmla="*/ 254524 h 904973"/>
              <a:gd name="connsiteX124" fmla="*/ 2809188 w 4603313"/>
              <a:gd name="connsiteY124" fmla="*/ 216817 h 904973"/>
              <a:gd name="connsiteX125" fmla="*/ 2762054 w 4603313"/>
              <a:gd name="connsiteY125" fmla="*/ 197963 h 904973"/>
              <a:gd name="connsiteX126" fmla="*/ 2733774 w 4603313"/>
              <a:gd name="connsiteY126" fmla="*/ 188536 h 904973"/>
              <a:gd name="connsiteX127" fmla="*/ 2677213 w 4603313"/>
              <a:gd name="connsiteY127" fmla="*/ 150829 h 904973"/>
              <a:gd name="connsiteX128" fmla="*/ 2648932 w 4603313"/>
              <a:gd name="connsiteY128" fmla="*/ 131975 h 904973"/>
              <a:gd name="connsiteX129" fmla="*/ 2601798 w 4603313"/>
              <a:gd name="connsiteY129" fmla="*/ 122549 h 904973"/>
              <a:gd name="connsiteX130" fmla="*/ 2460396 w 4603313"/>
              <a:gd name="connsiteY130" fmla="*/ 141402 h 904973"/>
              <a:gd name="connsiteX131" fmla="*/ 2413262 w 4603313"/>
              <a:gd name="connsiteY131" fmla="*/ 179109 h 904973"/>
              <a:gd name="connsiteX132" fmla="*/ 2384982 w 4603313"/>
              <a:gd name="connsiteY132" fmla="*/ 197963 h 904973"/>
              <a:gd name="connsiteX133" fmla="*/ 2328421 w 4603313"/>
              <a:gd name="connsiteY133" fmla="*/ 245097 h 904973"/>
              <a:gd name="connsiteX134" fmla="*/ 2262433 w 4603313"/>
              <a:gd name="connsiteY134" fmla="*/ 292231 h 904973"/>
              <a:gd name="connsiteX135" fmla="*/ 2139885 w 4603313"/>
              <a:gd name="connsiteY135" fmla="*/ 386499 h 904973"/>
              <a:gd name="connsiteX136" fmla="*/ 1989056 w 4603313"/>
              <a:gd name="connsiteY136" fmla="*/ 461914 h 904973"/>
              <a:gd name="connsiteX137" fmla="*/ 1894788 w 4603313"/>
              <a:gd name="connsiteY137" fmla="*/ 490194 h 904973"/>
              <a:gd name="connsiteX138" fmla="*/ 1743959 w 4603313"/>
              <a:gd name="connsiteY138" fmla="*/ 537328 h 904973"/>
              <a:gd name="connsiteX139" fmla="*/ 1696825 w 4603313"/>
              <a:gd name="connsiteY139" fmla="*/ 546755 h 904973"/>
              <a:gd name="connsiteX140" fmla="*/ 1659118 w 4603313"/>
              <a:gd name="connsiteY140" fmla="*/ 565608 h 904973"/>
              <a:gd name="connsiteX141" fmla="*/ 1630838 w 4603313"/>
              <a:gd name="connsiteY141" fmla="*/ 575035 h 904973"/>
              <a:gd name="connsiteX142" fmla="*/ 1611984 w 4603313"/>
              <a:gd name="connsiteY142" fmla="*/ 612742 h 904973"/>
              <a:gd name="connsiteX143" fmla="*/ 1564850 w 4603313"/>
              <a:gd name="connsiteY143" fmla="*/ 669303 h 904973"/>
              <a:gd name="connsiteX144" fmla="*/ 1404594 w 4603313"/>
              <a:gd name="connsiteY144" fmla="*/ 725864 h 904973"/>
              <a:gd name="connsiteX145" fmla="*/ 1244339 w 4603313"/>
              <a:gd name="connsiteY145" fmla="*/ 754144 h 904973"/>
              <a:gd name="connsiteX146" fmla="*/ 1206631 w 4603313"/>
              <a:gd name="connsiteY146" fmla="*/ 725864 h 904973"/>
              <a:gd name="connsiteX147" fmla="*/ 1187778 w 4603313"/>
              <a:gd name="connsiteY147" fmla="*/ 537328 h 904973"/>
              <a:gd name="connsiteX148" fmla="*/ 1150071 w 4603313"/>
              <a:gd name="connsiteY148" fmla="*/ 377072 h 904973"/>
              <a:gd name="connsiteX149" fmla="*/ 1093510 w 4603313"/>
              <a:gd name="connsiteY149" fmla="*/ 273377 h 904973"/>
              <a:gd name="connsiteX150" fmla="*/ 1055802 w 4603313"/>
              <a:gd name="connsiteY150" fmla="*/ 216817 h 904973"/>
              <a:gd name="connsiteX151" fmla="*/ 1027522 w 4603313"/>
              <a:gd name="connsiteY151" fmla="*/ 150829 h 904973"/>
              <a:gd name="connsiteX152" fmla="*/ 1008668 w 4603313"/>
              <a:gd name="connsiteY152" fmla="*/ 122549 h 904973"/>
              <a:gd name="connsiteX153" fmla="*/ 970961 w 4603313"/>
              <a:gd name="connsiteY153" fmla="*/ 94268 h 904973"/>
              <a:gd name="connsiteX154" fmla="*/ 904974 w 4603313"/>
              <a:gd name="connsiteY154" fmla="*/ 37707 h 904973"/>
              <a:gd name="connsiteX155" fmla="*/ 876693 w 4603313"/>
              <a:gd name="connsiteY155" fmla="*/ 28281 h 904973"/>
              <a:gd name="connsiteX156" fmla="*/ 754145 w 4603313"/>
              <a:gd name="connsiteY156" fmla="*/ 18854 h 904973"/>
              <a:gd name="connsiteX157" fmla="*/ 678730 w 4603313"/>
              <a:gd name="connsiteY157" fmla="*/ 9427 h 904973"/>
              <a:gd name="connsiteX158" fmla="*/ 584462 w 4603313"/>
              <a:gd name="connsiteY158" fmla="*/ 0 h 904973"/>
              <a:gd name="connsiteX159" fmla="*/ 461914 w 4603313"/>
              <a:gd name="connsiteY159" fmla="*/ 9427 h 904973"/>
              <a:gd name="connsiteX160" fmla="*/ 414780 w 4603313"/>
              <a:gd name="connsiteY160" fmla="*/ 47134 h 904973"/>
              <a:gd name="connsiteX161" fmla="*/ 339365 w 4603313"/>
              <a:gd name="connsiteY161" fmla="*/ 122549 h 904973"/>
              <a:gd name="connsiteX162" fmla="*/ 311085 w 4603313"/>
              <a:gd name="connsiteY162" fmla="*/ 141402 h 904973"/>
              <a:gd name="connsiteX163" fmla="*/ 235671 w 4603313"/>
              <a:gd name="connsiteY163" fmla="*/ 207390 h 904973"/>
              <a:gd name="connsiteX164" fmla="*/ 169683 w 4603313"/>
              <a:gd name="connsiteY164" fmla="*/ 367646 h 904973"/>
              <a:gd name="connsiteX165" fmla="*/ 179110 w 4603313"/>
              <a:gd name="connsiteY165" fmla="*/ 433633 h 904973"/>
              <a:gd name="connsiteX166" fmla="*/ 207390 w 4603313"/>
              <a:gd name="connsiteY166" fmla="*/ 499621 h 9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603313" h="904973">
                <a:moveTo>
                  <a:pt x="0" y="622169"/>
                </a:moveTo>
                <a:cubicBezTo>
                  <a:pt x="12569" y="606458"/>
                  <a:pt x="23481" y="589262"/>
                  <a:pt x="37708" y="575035"/>
                </a:cubicBezTo>
                <a:cubicBezTo>
                  <a:pt x="56615" y="556128"/>
                  <a:pt x="88233" y="537857"/>
                  <a:pt x="113122" y="527901"/>
                </a:cubicBezTo>
                <a:cubicBezTo>
                  <a:pt x="131574" y="520520"/>
                  <a:pt x="150829" y="515332"/>
                  <a:pt x="169683" y="509048"/>
                </a:cubicBezTo>
                <a:cubicBezTo>
                  <a:pt x="182252" y="499621"/>
                  <a:pt x="193656" y="488397"/>
                  <a:pt x="207390" y="480767"/>
                </a:cubicBezTo>
                <a:cubicBezTo>
                  <a:pt x="222182" y="472549"/>
                  <a:pt x="239061" y="468786"/>
                  <a:pt x="254524" y="461914"/>
                </a:cubicBezTo>
                <a:cubicBezTo>
                  <a:pt x="267365" y="456207"/>
                  <a:pt x="280030" y="450032"/>
                  <a:pt x="292231" y="443060"/>
                </a:cubicBezTo>
                <a:cubicBezTo>
                  <a:pt x="302068" y="437439"/>
                  <a:pt x="310675" y="429827"/>
                  <a:pt x="320512" y="424206"/>
                </a:cubicBezTo>
                <a:cubicBezTo>
                  <a:pt x="332713" y="417234"/>
                  <a:pt x="346169" y="412583"/>
                  <a:pt x="358219" y="405353"/>
                </a:cubicBezTo>
                <a:cubicBezTo>
                  <a:pt x="439257" y="356731"/>
                  <a:pt x="386176" y="377181"/>
                  <a:pt x="443060" y="358219"/>
                </a:cubicBezTo>
                <a:cubicBezTo>
                  <a:pt x="475220" y="309979"/>
                  <a:pt x="444945" y="345258"/>
                  <a:pt x="499621" y="311085"/>
                </a:cubicBezTo>
                <a:cubicBezTo>
                  <a:pt x="512944" y="302758"/>
                  <a:pt x="524457" y="291814"/>
                  <a:pt x="537328" y="282804"/>
                </a:cubicBezTo>
                <a:cubicBezTo>
                  <a:pt x="555891" y="269810"/>
                  <a:pt x="575035" y="257666"/>
                  <a:pt x="593889" y="245097"/>
                </a:cubicBezTo>
                <a:cubicBezTo>
                  <a:pt x="603316" y="238812"/>
                  <a:pt x="611178" y="228991"/>
                  <a:pt x="622169" y="226243"/>
                </a:cubicBezTo>
                <a:lnTo>
                  <a:pt x="659877" y="216817"/>
                </a:lnTo>
                <a:cubicBezTo>
                  <a:pt x="694442" y="219959"/>
                  <a:pt x="730399" y="216036"/>
                  <a:pt x="763572" y="226243"/>
                </a:cubicBezTo>
                <a:cubicBezTo>
                  <a:pt x="774401" y="229575"/>
                  <a:pt x="775172" y="245820"/>
                  <a:pt x="782425" y="254524"/>
                </a:cubicBezTo>
                <a:cubicBezTo>
                  <a:pt x="809583" y="287114"/>
                  <a:pt x="804133" y="280613"/>
                  <a:pt x="838986" y="292231"/>
                </a:cubicBezTo>
                <a:cubicBezTo>
                  <a:pt x="845271" y="301658"/>
                  <a:pt x="853239" y="310158"/>
                  <a:pt x="857840" y="320511"/>
                </a:cubicBezTo>
                <a:cubicBezTo>
                  <a:pt x="865911" y="338672"/>
                  <a:pt x="860157" y="366048"/>
                  <a:pt x="876693" y="377072"/>
                </a:cubicBezTo>
                <a:lnTo>
                  <a:pt x="904974" y="395926"/>
                </a:lnTo>
                <a:cubicBezTo>
                  <a:pt x="911258" y="408495"/>
                  <a:pt x="918292" y="420717"/>
                  <a:pt x="923827" y="433633"/>
                </a:cubicBezTo>
                <a:cubicBezTo>
                  <a:pt x="940935" y="473553"/>
                  <a:pt x="924661" y="463982"/>
                  <a:pt x="961534" y="509048"/>
                </a:cubicBezTo>
                <a:cubicBezTo>
                  <a:pt x="1015595" y="575122"/>
                  <a:pt x="1000802" y="553906"/>
                  <a:pt x="1055802" y="584462"/>
                </a:cubicBezTo>
                <a:cubicBezTo>
                  <a:pt x="1071819" y="593360"/>
                  <a:pt x="1086548" y="604548"/>
                  <a:pt x="1102936" y="612742"/>
                </a:cubicBezTo>
                <a:cubicBezTo>
                  <a:pt x="1118072" y="620310"/>
                  <a:pt x="1134935" y="624028"/>
                  <a:pt x="1150071" y="631596"/>
                </a:cubicBezTo>
                <a:cubicBezTo>
                  <a:pt x="1166459" y="639790"/>
                  <a:pt x="1180525" y="652294"/>
                  <a:pt x="1197205" y="659876"/>
                </a:cubicBezTo>
                <a:cubicBezTo>
                  <a:pt x="1215297" y="668100"/>
                  <a:pt x="1235558" y="670764"/>
                  <a:pt x="1253765" y="678730"/>
                </a:cubicBezTo>
                <a:cubicBezTo>
                  <a:pt x="1390940" y="738745"/>
                  <a:pt x="1300551" y="716367"/>
                  <a:pt x="1395167" y="735291"/>
                </a:cubicBezTo>
                <a:cubicBezTo>
                  <a:pt x="1429732" y="732149"/>
                  <a:pt x="1465936" y="736839"/>
                  <a:pt x="1498862" y="725864"/>
                </a:cubicBezTo>
                <a:cubicBezTo>
                  <a:pt x="1508289" y="722722"/>
                  <a:pt x="1503359" y="706211"/>
                  <a:pt x="1508289" y="697584"/>
                </a:cubicBezTo>
                <a:cubicBezTo>
                  <a:pt x="1516084" y="683943"/>
                  <a:pt x="1527142" y="672445"/>
                  <a:pt x="1536569" y="659876"/>
                </a:cubicBezTo>
                <a:cubicBezTo>
                  <a:pt x="1539711" y="650449"/>
                  <a:pt x="1541552" y="640484"/>
                  <a:pt x="1545996" y="631596"/>
                </a:cubicBezTo>
                <a:cubicBezTo>
                  <a:pt x="1566687" y="590215"/>
                  <a:pt x="1567174" y="615197"/>
                  <a:pt x="1583703" y="565608"/>
                </a:cubicBezTo>
                <a:cubicBezTo>
                  <a:pt x="1591897" y="541026"/>
                  <a:pt x="1602557" y="490194"/>
                  <a:pt x="1602557" y="490194"/>
                </a:cubicBezTo>
                <a:cubicBezTo>
                  <a:pt x="1608842" y="417922"/>
                  <a:pt x="1598470" y="342199"/>
                  <a:pt x="1621411" y="273377"/>
                </a:cubicBezTo>
                <a:cubicBezTo>
                  <a:pt x="1630838" y="245097"/>
                  <a:pt x="1624887" y="205071"/>
                  <a:pt x="1649691" y="188536"/>
                </a:cubicBezTo>
                <a:lnTo>
                  <a:pt x="1677972" y="169683"/>
                </a:lnTo>
                <a:cubicBezTo>
                  <a:pt x="1802018" y="190356"/>
                  <a:pt x="1666612" y="164767"/>
                  <a:pt x="1791093" y="197963"/>
                </a:cubicBezTo>
                <a:cubicBezTo>
                  <a:pt x="1819085" y="205428"/>
                  <a:pt x="1847654" y="210532"/>
                  <a:pt x="1875934" y="216817"/>
                </a:cubicBezTo>
                <a:cubicBezTo>
                  <a:pt x="2018185" y="287941"/>
                  <a:pt x="1857584" y="213843"/>
                  <a:pt x="1979629" y="254524"/>
                </a:cubicBezTo>
                <a:cubicBezTo>
                  <a:pt x="1992960" y="258968"/>
                  <a:pt x="2004420" y="267842"/>
                  <a:pt x="2017336" y="273377"/>
                </a:cubicBezTo>
                <a:cubicBezTo>
                  <a:pt x="2026470" y="277291"/>
                  <a:pt x="2036190" y="279662"/>
                  <a:pt x="2045617" y="282804"/>
                </a:cubicBezTo>
                <a:lnTo>
                  <a:pt x="2102178" y="339365"/>
                </a:lnTo>
                <a:cubicBezTo>
                  <a:pt x="2111605" y="348792"/>
                  <a:pt x="2119365" y="360251"/>
                  <a:pt x="2130458" y="367646"/>
                </a:cubicBezTo>
                <a:lnTo>
                  <a:pt x="2158739" y="386499"/>
                </a:lnTo>
                <a:cubicBezTo>
                  <a:pt x="2187443" y="429556"/>
                  <a:pt x="2228191" y="493659"/>
                  <a:pt x="2262433" y="527901"/>
                </a:cubicBezTo>
                <a:cubicBezTo>
                  <a:pt x="2287571" y="553039"/>
                  <a:pt x="2308268" y="583596"/>
                  <a:pt x="2337848" y="603316"/>
                </a:cubicBezTo>
                <a:cubicBezTo>
                  <a:pt x="2406741" y="649244"/>
                  <a:pt x="2320122" y="593188"/>
                  <a:pt x="2403835" y="641023"/>
                </a:cubicBezTo>
                <a:cubicBezTo>
                  <a:pt x="2448228" y="666390"/>
                  <a:pt x="2420590" y="664910"/>
                  <a:pt x="2488677" y="669303"/>
                </a:cubicBezTo>
                <a:cubicBezTo>
                  <a:pt x="2567133" y="674365"/>
                  <a:pt x="2645790" y="675588"/>
                  <a:pt x="2724347" y="678730"/>
                </a:cubicBezTo>
                <a:cubicBezTo>
                  <a:pt x="2907248" y="704860"/>
                  <a:pt x="2671914" y="668188"/>
                  <a:pt x="2856322" y="707010"/>
                </a:cubicBezTo>
                <a:cubicBezTo>
                  <a:pt x="2893730" y="714885"/>
                  <a:pt x="2932358" y="716592"/>
                  <a:pt x="2969444" y="725864"/>
                </a:cubicBezTo>
                <a:cubicBezTo>
                  <a:pt x="3016791" y="737701"/>
                  <a:pt x="2994860" y="731194"/>
                  <a:pt x="3035431" y="744718"/>
                </a:cubicBezTo>
                <a:cubicBezTo>
                  <a:pt x="3054285" y="741576"/>
                  <a:pt x="3074245" y="742390"/>
                  <a:pt x="3091992" y="735291"/>
                </a:cubicBezTo>
                <a:cubicBezTo>
                  <a:pt x="3106580" y="729456"/>
                  <a:pt x="3116914" y="716142"/>
                  <a:pt x="3129699" y="707010"/>
                </a:cubicBezTo>
                <a:cubicBezTo>
                  <a:pt x="3173357" y="675826"/>
                  <a:pt x="3151556" y="697313"/>
                  <a:pt x="3205114" y="650450"/>
                </a:cubicBezTo>
                <a:cubicBezTo>
                  <a:pt x="3283895" y="581516"/>
                  <a:pt x="3176305" y="664985"/>
                  <a:pt x="3271101" y="593889"/>
                </a:cubicBezTo>
                <a:cubicBezTo>
                  <a:pt x="3283670" y="575035"/>
                  <a:pt x="3309618" y="559973"/>
                  <a:pt x="3308809" y="537328"/>
                </a:cubicBezTo>
                <a:cubicBezTo>
                  <a:pt x="3305667" y="449344"/>
                  <a:pt x="3307863" y="361007"/>
                  <a:pt x="3299382" y="273377"/>
                </a:cubicBezTo>
                <a:cubicBezTo>
                  <a:pt x="3298291" y="262100"/>
                  <a:pt x="3289297" y="252271"/>
                  <a:pt x="3280528" y="245097"/>
                </a:cubicBezTo>
                <a:cubicBezTo>
                  <a:pt x="3254222" y="223574"/>
                  <a:pt x="3227245" y="201159"/>
                  <a:pt x="3195687" y="188536"/>
                </a:cubicBezTo>
                <a:cubicBezTo>
                  <a:pt x="3057077" y="133094"/>
                  <a:pt x="3253259" y="213078"/>
                  <a:pt x="3091992" y="141402"/>
                </a:cubicBezTo>
                <a:cubicBezTo>
                  <a:pt x="3064142" y="129024"/>
                  <a:pt x="3037806" y="127658"/>
                  <a:pt x="3007151" y="122549"/>
                </a:cubicBezTo>
                <a:cubicBezTo>
                  <a:pt x="2988297" y="116264"/>
                  <a:pt x="2970455" y="104263"/>
                  <a:pt x="2950590" y="103695"/>
                </a:cubicBezTo>
                <a:cubicBezTo>
                  <a:pt x="2752570" y="98037"/>
                  <a:pt x="2747351" y="101432"/>
                  <a:pt x="2620652" y="122549"/>
                </a:cubicBezTo>
                <a:cubicBezTo>
                  <a:pt x="2554329" y="166764"/>
                  <a:pt x="2638430" y="115882"/>
                  <a:pt x="2545238" y="150829"/>
                </a:cubicBezTo>
                <a:cubicBezTo>
                  <a:pt x="2534630" y="154807"/>
                  <a:pt x="2526794" y="164062"/>
                  <a:pt x="2516957" y="169683"/>
                </a:cubicBezTo>
                <a:cubicBezTo>
                  <a:pt x="2484342" y="188320"/>
                  <a:pt x="2482696" y="187387"/>
                  <a:pt x="2450969" y="197963"/>
                </a:cubicBezTo>
                <a:cubicBezTo>
                  <a:pt x="2400695" y="273375"/>
                  <a:pt x="2466680" y="182252"/>
                  <a:pt x="2403835" y="245097"/>
                </a:cubicBezTo>
                <a:cubicBezTo>
                  <a:pt x="2374609" y="274323"/>
                  <a:pt x="2372373" y="320747"/>
                  <a:pt x="2366128" y="358219"/>
                </a:cubicBezTo>
                <a:cubicBezTo>
                  <a:pt x="2369270" y="383357"/>
                  <a:pt x="2371703" y="408594"/>
                  <a:pt x="2375555" y="433633"/>
                </a:cubicBezTo>
                <a:cubicBezTo>
                  <a:pt x="2377991" y="449469"/>
                  <a:pt x="2377033" y="466856"/>
                  <a:pt x="2384982" y="480767"/>
                </a:cubicBezTo>
                <a:cubicBezTo>
                  <a:pt x="2390603" y="490604"/>
                  <a:pt x="2404660" y="492248"/>
                  <a:pt x="2413262" y="499621"/>
                </a:cubicBezTo>
                <a:cubicBezTo>
                  <a:pt x="2445731" y="527452"/>
                  <a:pt x="2444624" y="538869"/>
                  <a:pt x="2479250" y="556182"/>
                </a:cubicBezTo>
                <a:cubicBezTo>
                  <a:pt x="2580244" y="606678"/>
                  <a:pt x="2401813" y="501089"/>
                  <a:pt x="2554664" y="584462"/>
                </a:cubicBezTo>
                <a:cubicBezTo>
                  <a:pt x="2574556" y="595312"/>
                  <a:pt x="2589392" y="616104"/>
                  <a:pt x="2611225" y="622169"/>
                </a:cubicBezTo>
                <a:cubicBezTo>
                  <a:pt x="2647683" y="632296"/>
                  <a:pt x="2686640" y="628454"/>
                  <a:pt x="2724347" y="631596"/>
                </a:cubicBezTo>
                <a:cubicBezTo>
                  <a:pt x="2758912" y="641023"/>
                  <a:pt x="2792665" y="654216"/>
                  <a:pt x="2828042" y="659876"/>
                </a:cubicBezTo>
                <a:cubicBezTo>
                  <a:pt x="2871592" y="666844"/>
                  <a:pt x="2916164" y="664604"/>
                  <a:pt x="2960017" y="669303"/>
                </a:cubicBezTo>
                <a:cubicBezTo>
                  <a:pt x="3004202" y="674037"/>
                  <a:pt x="3048112" y="681136"/>
                  <a:pt x="3091992" y="688157"/>
                </a:cubicBezTo>
                <a:cubicBezTo>
                  <a:pt x="3466332" y="748051"/>
                  <a:pt x="2871427" y="657397"/>
                  <a:pt x="3327662" y="735291"/>
                </a:cubicBezTo>
                <a:cubicBezTo>
                  <a:pt x="3340403" y="737466"/>
                  <a:pt x="3622206" y="777232"/>
                  <a:pt x="3695308" y="791852"/>
                </a:cubicBezTo>
                <a:cubicBezTo>
                  <a:pt x="3736417" y="800074"/>
                  <a:pt x="3776379" y="814032"/>
                  <a:pt x="3817856" y="820132"/>
                </a:cubicBezTo>
                <a:cubicBezTo>
                  <a:pt x="3883437" y="829776"/>
                  <a:pt x="3949885" y="832165"/>
                  <a:pt x="4015819" y="838986"/>
                </a:cubicBezTo>
                <a:cubicBezTo>
                  <a:pt x="4041018" y="841593"/>
                  <a:pt x="4066095" y="845271"/>
                  <a:pt x="4091233" y="848413"/>
                </a:cubicBezTo>
                <a:cubicBezTo>
                  <a:pt x="4132083" y="845271"/>
                  <a:pt x="4173691" y="847426"/>
                  <a:pt x="4213782" y="838986"/>
                </a:cubicBezTo>
                <a:cubicBezTo>
                  <a:pt x="4234409" y="834643"/>
                  <a:pt x="4252268" y="821550"/>
                  <a:pt x="4270343" y="810705"/>
                </a:cubicBezTo>
                <a:cubicBezTo>
                  <a:pt x="4296529" y="794993"/>
                  <a:pt x="4338372" y="756907"/>
                  <a:pt x="4355184" y="735291"/>
                </a:cubicBezTo>
                <a:cubicBezTo>
                  <a:pt x="4363812" y="724199"/>
                  <a:pt x="4364101" y="707521"/>
                  <a:pt x="4374038" y="697584"/>
                </a:cubicBezTo>
                <a:cubicBezTo>
                  <a:pt x="4390060" y="681561"/>
                  <a:pt x="4412470" y="673471"/>
                  <a:pt x="4430598" y="659876"/>
                </a:cubicBezTo>
                <a:cubicBezTo>
                  <a:pt x="4486433" y="618001"/>
                  <a:pt x="4455233" y="640311"/>
                  <a:pt x="4524866" y="593889"/>
                </a:cubicBezTo>
                <a:cubicBezTo>
                  <a:pt x="4531151" y="584462"/>
                  <a:pt x="4535709" y="573619"/>
                  <a:pt x="4543720" y="565608"/>
                </a:cubicBezTo>
                <a:cubicBezTo>
                  <a:pt x="4551731" y="557597"/>
                  <a:pt x="4565716" y="556182"/>
                  <a:pt x="4572000" y="546755"/>
                </a:cubicBezTo>
                <a:cubicBezTo>
                  <a:pt x="4579187" y="535975"/>
                  <a:pt x="4577868" y="521505"/>
                  <a:pt x="4581427" y="509048"/>
                </a:cubicBezTo>
                <a:cubicBezTo>
                  <a:pt x="4584157" y="499493"/>
                  <a:pt x="4587712" y="490194"/>
                  <a:pt x="4590854" y="480767"/>
                </a:cubicBezTo>
                <a:cubicBezTo>
                  <a:pt x="4593996" y="452487"/>
                  <a:pt x="4609851" y="422723"/>
                  <a:pt x="4600281" y="395926"/>
                </a:cubicBezTo>
                <a:cubicBezTo>
                  <a:pt x="4592027" y="372814"/>
                  <a:pt x="4565110" y="360824"/>
                  <a:pt x="4543720" y="348792"/>
                </a:cubicBezTo>
                <a:cubicBezTo>
                  <a:pt x="4467724" y="306045"/>
                  <a:pt x="4419853" y="308504"/>
                  <a:pt x="4336330" y="282804"/>
                </a:cubicBezTo>
                <a:cubicBezTo>
                  <a:pt x="4291683" y="269066"/>
                  <a:pt x="4249349" y="248226"/>
                  <a:pt x="4204355" y="235670"/>
                </a:cubicBezTo>
                <a:cubicBezTo>
                  <a:pt x="4114062" y="210472"/>
                  <a:pt x="4023445" y="185094"/>
                  <a:pt x="3930978" y="169683"/>
                </a:cubicBezTo>
                <a:cubicBezTo>
                  <a:pt x="3792867" y="146664"/>
                  <a:pt x="3855788" y="155571"/>
                  <a:pt x="3742442" y="141402"/>
                </a:cubicBezTo>
                <a:cubicBezTo>
                  <a:pt x="3698450" y="147687"/>
                  <a:pt x="3653723" y="150078"/>
                  <a:pt x="3610466" y="160256"/>
                </a:cubicBezTo>
                <a:cubicBezTo>
                  <a:pt x="3599438" y="162851"/>
                  <a:pt x="3590788" y="171736"/>
                  <a:pt x="3582186" y="179109"/>
                </a:cubicBezTo>
                <a:cubicBezTo>
                  <a:pt x="3558578" y="199345"/>
                  <a:pt x="3532863" y="227860"/>
                  <a:pt x="3516198" y="254524"/>
                </a:cubicBezTo>
                <a:cubicBezTo>
                  <a:pt x="3499559" y="281146"/>
                  <a:pt x="3497081" y="293022"/>
                  <a:pt x="3487918" y="320511"/>
                </a:cubicBezTo>
                <a:cubicBezTo>
                  <a:pt x="3494203" y="351934"/>
                  <a:pt x="3499566" y="383555"/>
                  <a:pt x="3506772" y="414780"/>
                </a:cubicBezTo>
                <a:cubicBezTo>
                  <a:pt x="3509006" y="424462"/>
                  <a:pt x="3509837" y="435427"/>
                  <a:pt x="3516198" y="443060"/>
                </a:cubicBezTo>
                <a:cubicBezTo>
                  <a:pt x="3541802" y="473785"/>
                  <a:pt x="3572759" y="499621"/>
                  <a:pt x="3601040" y="527901"/>
                </a:cubicBezTo>
                <a:cubicBezTo>
                  <a:pt x="3616751" y="543612"/>
                  <a:pt x="3629121" y="563603"/>
                  <a:pt x="3648174" y="575035"/>
                </a:cubicBezTo>
                <a:cubicBezTo>
                  <a:pt x="3712561" y="613668"/>
                  <a:pt x="3681000" y="591870"/>
                  <a:pt x="3742442" y="641023"/>
                </a:cubicBezTo>
                <a:cubicBezTo>
                  <a:pt x="3739928" y="651081"/>
                  <a:pt x="3715553" y="756769"/>
                  <a:pt x="3704734" y="772998"/>
                </a:cubicBezTo>
                <a:cubicBezTo>
                  <a:pt x="3685800" y="801400"/>
                  <a:pt x="3681380" y="805497"/>
                  <a:pt x="3667027" y="838986"/>
                </a:cubicBezTo>
                <a:cubicBezTo>
                  <a:pt x="3643035" y="894966"/>
                  <a:pt x="3678735" y="839085"/>
                  <a:pt x="3629320" y="904973"/>
                </a:cubicBezTo>
                <a:cubicBezTo>
                  <a:pt x="3616751" y="901831"/>
                  <a:pt x="3602599" y="902414"/>
                  <a:pt x="3591613" y="895547"/>
                </a:cubicBezTo>
                <a:cubicBezTo>
                  <a:pt x="3576539" y="886126"/>
                  <a:pt x="3567402" y="869407"/>
                  <a:pt x="3553906" y="857839"/>
                </a:cubicBezTo>
                <a:cubicBezTo>
                  <a:pt x="3523353" y="831651"/>
                  <a:pt x="3492182" y="806093"/>
                  <a:pt x="3459638" y="782425"/>
                </a:cubicBezTo>
                <a:cubicBezTo>
                  <a:pt x="3422987" y="755770"/>
                  <a:pt x="3383294" y="733490"/>
                  <a:pt x="3346516" y="707010"/>
                </a:cubicBezTo>
                <a:cubicBezTo>
                  <a:pt x="3304692" y="676897"/>
                  <a:pt x="3266849" y="641330"/>
                  <a:pt x="3223967" y="612742"/>
                </a:cubicBezTo>
                <a:cubicBezTo>
                  <a:pt x="3191207" y="590902"/>
                  <a:pt x="3153033" y="578022"/>
                  <a:pt x="3120273" y="556182"/>
                </a:cubicBezTo>
                <a:cubicBezTo>
                  <a:pt x="3086791" y="533860"/>
                  <a:pt x="3056179" y="507391"/>
                  <a:pt x="3026005" y="480767"/>
                </a:cubicBezTo>
                <a:cubicBezTo>
                  <a:pt x="2926720" y="393163"/>
                  <a:pt x="2998393" y="433968"/>
                  <a:pt x="2922310" y="395926"/>
                </a:cubicBezTo>
                <a:cubicBezTo>
                  <a:pt x="2849767" y="299205"/>
                  <a:pt x="2945005" y="439488"/>
                  <a:pt x="2884602" y="273377"/>
                </a:cubicBezTo>
                <a:cubicBezTo>
                  <a:pt x="2880730" y="262730"/>
                  <a:pt x="2865386" y="261322"/>
                  <a:pt x="2856322" y="254524"/>
                </a:cubicBezTo>
                <a:cubicBezTo>
                  <a:pt x="2840226" y="242452"/>
                  <a:pt x="2826441" y="227169"/>
                  <a:pt x="2809188" y="216817"/>
                </a:cubicBezTo>
                <a:cubicBezTo>
                  <a:pt x="2794678" y="208111"/>
                  <a:pt x="2777898" y="203905"/>
                  <a:pt x="2762054" y="197963"/>
                </a:cubicBezTo>
                <a:cubicBezTo>
                  <a:pt x="2752750" y="194474"/>
                  <a:pt x="2742460" y="193362"/>
                  <a:pt x="2733774" y="188536"/>
                </a:cubicBezTo>
                <a:cubicBezTo>
                  <a:pt x="2713966" y="177532"/>
                  <a:pt x="2696067" y="163398"/>
                  <a:pt x="2677213" y="150829"/>
                </a:cubicBezTo>
                <a:cubicBezTo>
                  <a:pt x="2667786" y="144544"/>
                  <a:pt x="2660042" y="134197"/>
                  <a:pt x="2648932" y="131975"/>
                </a:cubicBezTo>
                <a:lnTo>
                  <a:pt x="2601798" y="122549"/>
                </a:lnTo>
                <a:cubicBezTo>
                  <a:pt x="2554664" y="128833"/>
                  <a:pt x="2505942" y="127738"/>
                  <a:pt x="2460396" y="141402"/>
                </a:cubicBezTo>
                <a:cubicBezTo>
                  <a:pt x="2441124" y="147183"/>
                  <a:pt x="2429358" y="167037"/>
                  <a:pt x="2413262" y="179109"/>
                </a:cubicBezTo>
                <a:cubicBezTo>
                  <a:pt x="2404198" y="185907"/>
                  <a:pt x="2393925" y="191007"/>
                  <a:pt x="2384982" y="197963"/>
                </a:cubicBezTo>
                <a:cubicBezTo>
                  <a:pt x="2365610" y="213030"/>
                  <a:pt x="2347874" y="230134"/>
                  <a:pt x="2328421" y="245097"/>
                </a:cubicBezTo>
                <a:cubicBezTo>
                  <a:pt x="2306996" y="261578"/>
                  <a:pt x="2283858" y="275750"/>
                  <a:pt x="2262433" y="292231"/>
                </a:cubicBezTo>
                <a:cubicBezTo>
                  <a:pt x="2199045" y="340991"/>
                  <a:pt x="2210492" y="342370"/>
                  <a:pt x="2139885" y="386499"/>
                </a:cubicBezTo>
                <a:cubicBezTo>
                  <a:pt x="2097097" y="413242"/>
                  <a:pt x="2038198" y="444570"/>
                  <a:pt x="1989056" y="461914"/>
                </a:cubicBezTo>
                <a:cubicBezTo>
                  <a:pt x="1958120" y="472833"/>
                  <a:pt x="1926071" y="480315"/>
                  <a:pt x="1894788" y="490194"/>
                </a:cubicBezTo>
                <a:cubicBezTo>
                  <a:pt x="1826794" y="511666"/>
                  <a:pt x="1809028" y="521061"/>
                  <a:pt x="1743959" y="537328"/>
                </a:cubicBezTo>
                <a:cubicBezTo>
                  <a:pt x="1728415" y="541214"/>
                  <a:pt x="1712536" y="543613"/>
                  <a:pt x="1696825" y="546755"/>
                </a:cubicBezTo>
                <a:cubicBezTo>
                  <a:pt x="1684256" y="553039"/>
                  <a:pt x="1672034" y="560072"/>
                  <a:pt x="1659118" y="565608"/>
                </a:cubicBezTo>
                <a:cubicBezTo>
                  <a:pt x="1649985" y="569522"/>
                  <a:pt x="1637864" y="568009"/>
                  <a:pt x="1630838" y="575035"/>
                </a:cubicBezTo>
                <a:cubicBezTo>
                  <a:pt x="1620901" y="584972"/>
                  <a:pt x="1618956" y="600541"/>
                  <a:pt x="1611984" y="612742"/>
                </a:cubicBezTo>
                <a:cubicBezTo>
                  <a:pt x="1602518" y="629306"/>
                  <a:pt x="1581393" y="659850"/>
                  <a:pt x="1564850" y="669303"/>
                </a:cubicBezTo>
                <a:cubicBezTo>
                  <a:pt x="1478723" y="718518"/>
                  <a:pt x="1481003" y="713129"/>
                  <a:pt x="1404594" y="725864"/>
                </a:cubicBezTo>
                <a:cubicBezTo>
                  <a:pt x="1345396" y="749544"/>
                  <a:pt x="1322744" y="763945"/>
                  <a:pt x="1244339" y="754144"/>
                </a:cubicBezTo>
                <a:cubicBezTo>
                  <a:pt x="1228749" y="752195"/>
                  <a:pt x="1219200" y="735291"/>
                  <a:pt x="1206631" y="725864"/>
                </a:cubicBezTo>
                <a:cubicBezTo>
                  <a:pt x="1200347" y="663019"/>
                  <a:pt x="1195860" y="599967"/>
                  <a:pt x="1187778" y="537328"/>
                </a:cubicBezTo>
                <a:cubicBezTo>
                  <a:pt x="1180735" y="482744"/>
                  <a:pt x="1171341" y="428120"/>
                  <a:pt x="1150071" y="377072"/>
                </a:cubicBezTo>
                <a:cubicBezTo>
                  <a:pt x="1112568" y="287064"/>
                  <a:pt x="1133529" y="353414"/>
                  <a:pt x="1093510" y="273377"/>
                </a:cubicBezTo>
                <a:cubicBezTo>
                  <a:pt x="1066226" y="218809"/>
                  <a:pt x="1109411" y="270424"/>
                  <a:pt x="1055802" y="216817"/>
                </a:cubicBezTo>
                <a:cubicBezTo>
                  <a:pt x="1045226" y="185087"/>
                  <a:pt x="1046162" y="183448"/>
                  <a:pt x="1027522" y="150829"/>
                </a:cubicBezTo>
                <a:cubicBezTo>
                  <a:pt x="1021901" y="140992"/>
                  <a:pt x="1016679" y="130560"/>
                  <a:pt x="1008668" y="122549"/>
                </a:cubicBezTo>
                <a:cubicBezTo>
                  <a:pt x="997558" y="111439"/>
                  <a:pt x="982890" y="104493"/>
                  <a:pt x="970961" y="94268"/>
                </a:cubicBezTo>
                <a:cubicBezTo>
                  <a:pt x="937534" y="65616"/>
                  <a:pt x="946319" y="61332"/>
                  <a:pt x="904974" y="37707"/>
                </a:cubicBezTo>
                <a:cubicBezTo>
                  <a:pt x="896346" y="32777"/>
                  <a:pt x="886553" y="29513"/>
                  <a:pt x="876693" y="28281"/>
                </a:cubicBezTo>
                <a:cubicBezTo>
                  <a:pt x="836039" y="23199"/>
                  <a:pt x="794930" y="22738"/>
                  <a:pt x="754145" y="18854"/>
                </a:cubicBezTo>
                <a:cubicBezTo>
                  <a:pt x="728925" y="16452"/>
                  <a:pt x="703909" y="12225"/>
                  <a:pt x="678730" y="9427"/>
                </a:cubicBezTo>
                <a:cubicBezTo>
                  <a:pt x="647344" y="5940"/>
                  <a:pt x="615885" y="3142"/>
                  <a:pt x="584462" y="0"/>
                </a:cubicBezTo>
                <a:cubicBezTo>
                  <a:pt x="543613" y="3142"/>
                  <a:pt x="501389" y="-1538"/>
                  <a:pt x="461914" y="9427"/>
                </a:cubicBezTo>
                <a:cubicBezTo>
                  <a:pt x="442528" y="14812"/>
                  <a:pt x="429564" y="33487"/>
                  <a:pt x="414780" y="47134"/>
                </a:cubicBezTo>
                <a:cubicBezTo>
                  <a:pt x="388657" y="71247"/>
                  <a:pt x="368945" y="102829"/>
                  <a:pt x="339365" y="122549"/>
                </a:cubicBezTo>
                <a:cubicBezTo>
                  <a:pt x="329938" y="128833"/>
                  <a:pt x="319611" y="133942"/>
                  <a:pt x="311085" y="141402"/>
                </a:cubicBezTo>
                <a:cubicBezTo>
                  <a:pt x="222848" y="218610"/>
                  <a:pt x="299312" y="164961"/>
                  <a:pt x="235671" y="207390"/>
                </a:cubicBezTo>
                <a:cubicBezTo>
                  <a:pt x="165057" y="313310"/>
                  <a:pt x="183326" y="258505"/>
                  <a:pt x="169683" y="367646"/>
                </a:cubicBezTo>
                <a:cubicBezTo>
                  <a:pt x="172825" y="389642"/>
                  <a:pt x="173721" y="412077"/>
                  <a:pt x="179110" y="433633"/>
                </a:cubicBezTo>
                <a:cubicBezTo>
                  <a:pt x="184476" y="455099"/>
                  <a:pt x="197079" y="478999"/>
                  <a:pt x="207390" y="49962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1862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anim calcmode="lin" valueType="num">
                                      <p:cBhvr>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8963378" cy="6875227"/>
          </a:xfrm>
          <a:prstGeom prst="rect">
            <a:avLst/>
          </a:prstGeom>
        </p:spPr>
      </p:pic>
      <p:sp>
        <p:nvSpPr>
          <p:cNvPr id="2" name="TextBox 1"/>
          <p:cNvSpPr txBox="1"/>
          <p:nvPr/>
        </p:nvSpPr>
        <p:spPr>
          <a:xfrm>
            <a:off x="9231774" y="103256"/>
            <a:ext cx="2691830" cy="1754326"/>
          </a:xfrm>
          <a:prstGeom prst="rect">
            <a:avLst/>
          </a:prstGeom>
          <a:noFill/>
        </p:spPr>
        <p:txBody>
          <a:bodyPr wrap="square" rtlCol="0">
            <a:spAutoFit/>
          </a:bodyPr>
          <a:lstStyle/>
          <a:p>
            <a:pPr algn="r"/>
            <a:r>
              <a:rPr lang="en-US" sz="3600" dirty="0">
                <a:effectLst>
                  <a:outerShdw blurRad="38100" dist="38100" dir="2700000" algn="tl">
                    <a:srgbClr val="000000">
                      <a:alpha val="43137"/>
                    </a:srgbClr>
                  </a:outerShdw>
                </a:effectLst>
              </a:rPr>
              <a:t>INTERESTING</a:t>
            </a:r>
          </a:p>
          <a:p>
            <a:pPr algn="r"/>
            <a:r>
              <a:rPr lang="en-US" sz="3600" dirty="0">
                <a:effectLst>
                  <a:outerShdw blurRad="38100" dist="38100" dir="2700000" algn="tl">
                    <a:srgbClr val="000000">
                      <a:alpha val="43137"/>
                    </a:srgbClr>
                  </a:outerShdw>
                </a:effectLst>
              </a:rPr>
              <a:t>TOWN LINE</a:t>
            </a:r>
          </a:p>
          <a:p>
            <a:pPr algn="r"/>
            <a:r>
              <a:rPr lang="en-US" sz="3600" dirty="0">
                <a:effectLst>
                  <a:outerShdw blurRad="38100" dist="38100" dir="2700000" algn="tl">
                    <a:srgbClr val="000000">
                      <a:alpha val="43137"/>
                    </a:srgbClr>
                  </a:outerShdw>
                </a:effectLst>
              </a:rPr>
              <a:t>STORY</a:t>
            </a:r>
          </a:p>
        </p:txBody>
      </p:sp>
      <p:sp>
        <p:nvSpPr>
          <p:cNvPr id="4" name="TextBox 3"/>
          <p:cNvSpPr txBox="1"/>
          <p:nvPr/>
        </p:nvSpPr>
        <p:spPr>
          <a:xfrm>
            <a:off x="9327160" y="5838231"/>
            <a:ext cx="2596444" cy="923330"/>
          </a:xfrm>
          <a:prstGeom prst="rect">
            <a:avLst/>
          </a:prstGeom>
          <a:noFill/>
        </p:spPr>
        <p:txBody>
          <a:bodyPr wrap="square" rtlCol="0">
            <a:spAutoFit/>
          </a:bodyPr>
          <a:lstStyle/>
          <a:p>
            <a:r>
              <a:rPr lang="en-US" dirty="0"/>
              <a:t>Oxford County East</a:t>
            </a:r>
          </a:p>
          <a:p>
            <a:r>
              <a:rPr lang="en-US" dirty="0"/>
              <a:t>Registry of Deeds, Plan 75</a:t>
            </a:r>
          </a:p>
          <a:p>
            <a:r>
              <a:rPr lang="en-US" dirty="0"/>
              <a:t>1/1/1805</a:t>
            </a:r>
          </a:p>
        </p:txBody>
      </p:sp>
    </p:spTree>
    <p:extLst>
      <p:ext uri="{BB962C8B-B14F-4D97-AF65-F5344CB8AC3E}">
        <p14:creationId xmlns:p14="http://schemas.microsoft.com/office/powerpoint/2010/main" val="28234027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00" y="1524351"/>
            <a:ext cx="5368492" cy="4037200"/>
          </a:xfrm>
          <a:prstGeom prst="rect">
            <a:avLst/>
          </a:prstGeom>
          <a:effectLst>
            <a:softEdge rad="31750"/>
          </a:effectLst>
        </p:spPr>
      </p:pic>
    </p:spTree>
    <p:extLst>
      <p:ext uri="{BB962C8B-B14F-4D97-AF65-F5344CB8AC3E}">
        <p14:creationId xmlns:p14="http://schemas.microsoft.com/office/powerpoint/2010/main" val="11333601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43950" y="142614"/>
            <a:ext cx="11358693"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Inhabitants of Bethel vs. Inhabitants of Albany </a:t>
            </a:r>
            <a:r>
              <a:rPr lang="en-US" sz="3600" i="1" dirty="0">
                <a:effectLst>
                  <a:outerShdw blurRad="38100" dist="38100" dir="2700000" algn="tl">
                    <a:srgbClr val="000000">
                      <a:alpha val="43137"/>
                    </a:srgbClr>
                  </a:outerShdw>
                </a:effectLst>
              </a:rPr>
              <a:t>et als</a:t>
            </a:r>
            <a:r>
              <a:rPr lang="en-US" sz="3600" dirty="0">
                <a:effectLst>
                  <a:outerShdw blurRad="38100" dist="38100" dir="2700000" algn="tl">
                    <a:srgbClr val="000000">
                      <a:alpha val="43137"/>
                    </a:srgbClr>
                  </a:outerShdw>
                </a:effectLst>
              </a:rPr>
              <a:t>. (1876)</a:t>
            </a:r>
          </a:p>
        </p:txBody>
      </p:sp>
      <p:sp>
        <p:nvSpPr>
          <p:cNvPr id="4" name="TextBox 3"/>
          <p:cNvSpPr txBox="1"/>
          <p:nvPr/>
        </p:nvSpPr>
        <p:spPr>
          <a:xfrm>
            <a:off x="8777681" y="6367244"/>
            <a:ext cx="3414319" cy="369332"/>
          </a:xfrm>
          <a:prstGeom prst="rect">
            <a:avLst/>
          </a:prstGeom>
          <a:noFill/>
        </p:spPr>
        <p:txBody>
          <a:bodyPr wrap="square" rtlCol="0">
            <a:spAutoFit/>
          </a:bodyPr>
          <a:lstStyle/>
          <a:p>
            <a:r>
              <a:rPr lang="en-US" dirty="0"/>
              <a:t>1876 Me. Vol. 65 Pg. 200, Pulsifer</a:t>
            </a:r>
          </a:p>
        </p:txBody>
      </p:sp>
      <p:sp>
        <p:nvSpPr>
          <p:cNvPr id="5" name="TextBox 4"/>
          <p:cNvSpPr txBox="1"/>
          <p:nvPr/>
        </p:nvSpPr>
        <p:spPr>
          <a:xfrm>
            <a:off x="343950" y="3846216"/>
            <a:ext cx="11409027"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“The petitioners (Inhabitants of Bethel) objected to the acceptance of the (commissioners’) report on the ground that the commissioners’ line, not being straight, was not the line established by the act incorporating Bethel, approved June 10, 1796.”</a:t>
            </a:r>
          </a:p>
        </p:txBody>
      </p:sp>
      <p:sp>
        <p:nvSpPr>
          <p:cNvPr id="8" name="TextBox 7"/>
          <p:cNvSpPr txBox="1"/>
          <p:nvPr/>
        </p:nvSpPr>
        <p:spPr>
          <a:xfrm>
            <a:off x="293616" y="970616"/>
            <a:ext cx="11409027" cy="255454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“At the September term, 1873, Samuel R. Perley, Rufus Prince, and Augustus H. Walker were appointed commissioners, who on due proceedings had, returned their report at the September term, 1874, describing the line and stating the costs of the commission at $718.25.”</a:t>
            </a:r>
          </a:p>
        </p:txBody>
      </p:sp>
    </p:spTree>
    <p:extLst>
      <p:ext uri="{BB962C8B-B14F-4D97-AF65-F5344CB8AC3E}">
        <p14:creationId xmlns:p14="http://schemas.microsoft.com/office/powerpoint/2010/main" val="41804061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69785" y="242491"/>
            <a:ext cx="11409027" cy="600164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“Towns are created and their territorial limits defined by the legislature alone, and no other authority can change them </a:t>
            </a:r>
            <a:r>
              <a:rPr lang="en-US" sz="2800" i="1" dirty="0"/>
              <a:t>Westbrook v. Deering</a:t>
            </a:r>
            <a:r>
              <a:rPr lang="en-US" sz="2800" dirty="0"/>
              <a:t>, 63 Maine, 231, </a:t>
            </a:r>
            <a:r>
              <a:rPr lang="en-US" sz="2800" i="1" dirty="0"/>
              <a:t>Ham v. Sawyer</a:t>
            </a:r>
            <a:r>
              <a:rPr lang="en-US" sz="2800" dirty="0"/>
              <a:t>, 38 Maine, 37</a:t>
            </a:r>
            <a:r>
              <a:rPr lang="en-US" sz="3200" dirty="0">
                <a:effectLst>
                  <a:outerShdw blurRad="38100" dist="38100" dir="2700000" algn="tl">
                    <a:srgbClr val="000000">
                      <a:alpha val="43137"/>
                    </a:srgbClr>
                  </a:outerShdw>
                </a:effectLst>
              </a:rPr>
              <a:t>.  When the precise locality of the common limit between adjoining towns is from any cause, so involved in doubt as to become the subject of a controversy among them, the statute has provided a tribunal and conferred upon it the exclusive authority to settle it.  Its authority is limited to ascertaining and determining and marking upon the face of the earth the line described in the charter; and such line when thus ascertained and marked shall be deemed in every court of law and for every purpose the true dividing line between such towns” </a:t>
            </a:r>
            <a:r>
              <a:rPr lang="en-US" sz="2800" dirty="0"/>
              <a:t>R.S., c. 3, </a:t>
            </a:r>
            <a:r>
              <a:rPr lang="en-US" sz="2800" dirty="0">
                <a:latin typeface="Calibri" panose="020F0502020204030204" pitchFamily="34" charset="0"/>
                <a:cs typeface="Calibri" panose="020F0502020204030204" pitchFamily="34" charset="0"/>
              </a:rPr>
              <a:t>§43. </a:t>
            </a:r>
            <a:r>
              <a:rPr lang="en-US" sz="2800" i="1" dirty="0">
                <a:latin typeface="Calibri" panose="020F0502020204030204" pitchFamily="34" charset="0"/>
                <a:cs typeface="Calibri" panose="020F0502020204030204" pitchFamily="34" charset="0"/>
              </a:rPr>
              <a:t>Lisbon vs. Bowdoin,</a:t>
            </a:r>
            <a:r>
              <a:rPr lang="en-US" sz="2800" dirty="0">
                <a:latin typeface="Calibri" panose="020F0502020204030204" pitchFamily="34" charset="0"/>
                <a:cs typeface="Calibri" panose="020F0502020204030204" pitchFamily="34" charset="0"/>
              </a:rPr>
              <a:t> 53 Maine, 324</a:t>
            </a:r>
            <a:r>
              <a:rPr lang="en-US" sz="3200" dirty="0">
                <a:latin typeface="Calibri" panose="020F0502020204030204" pitchFamily="34" charset="0"/>
                <a:cs typeface="Calibri" panose="020F0502020204030204" pitchFamily="34" charset="0"/>
              </a:rPr>
              <a:t>.</a:t>
            </a:r>
            <a:endParaRPr lang="en-US" sz="3200" dirty="0"/>
          </a:p>
        </p:txBody>
      </p:sp>
      <p:sp>
        <p:nvSpPr>
          <p:cNvPr id="3" name="TextBox 2"/>
          <p:cNvSpPr txBox="1"/>
          <p:nvPr/>
        </p:nvSpPr>
        <p:spPr>
          <a:xfrm>
            <a:off x="8777681" y="6367244"/>
            <a:ext cx="3414319" cy="369332"/>
          </a:xfrm>
          <a:prstGeom prst="rect">
            <a:avLst/>
          </a:prstGeom>
          <a:noFill/>
        </p:spPr>
        <p:txBody>
          <a:bodyPr wrap="square" rtlCol="0">
            <a:spAutoFit/>
          </a:bodyPr>
          <a:lstStyle/>
          <a:p>
            <a:r>
              <a:rPr lang="en-US" dirty="0"/>
              <a:t>1876 Me. Vol. 65 Pg. 200, Pulsifer</a:t>
            </a:r>
          </a:p>
        </p:txBody>
      </p:sp>
    </p:spTree>
    <p:extLst>
      <p:ext uri="{BB962C8B-B14F-4D97-AF65-F5344CB8AC3E}">
        <p14:creationId xmlns:p14="http://schemas.microsoft.com/office/powerpoint/2010/main" val="387138260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74222"/>
            <a:ext cx="12184219" cy="6062138"/>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25834" y="151002"/>
            <a:ext cx="4764947" cy="523220"/>
          </a:xfrm>
          <a:prstGeom prst="rect">
            <a:avLst/>
          </a:prstGeom>
          <a:noFill/>
        </p:spPr>
        <p:txBody>
          <a:bodyPr wrap="square" rtlCol="0">
            <a:spAutoFit/>
          </a:bodyPr>
          <a:lstStyle/>
          <a:p>
            <a:r>
              <a:rPr lang="en-US" sz="1400" dirty="0"/>
              <a:t>Map courtesy Town of Bethel</a:t>
            </a:r>
          </a:p>
          <a:p>
            <a:r>
              <a:rPr lang="en-US" sz="1400" dirty="0"/>
              <a:t>https://www.bethelmaine.org/2224/Tax-Maps</a:t>
            </a:r>
          </a:p>
        </p:txBody>
      </p:sp>
      <p:sp>
        <p:nvSpPr>
          <p:cNvPr id="5" name="Right Arrow 4"/>
          <p:cNvSpPr/>
          <p:nvPr/>
        </p:nvSpPr>
        <p:spPr>
          <a:xfrm rot="14359941">
            <a:off x="2802755" y="5933345"/>
            <a:ext cx="711286" cy="467471"/>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p:cNvSpPr/>
          <p:nvPr/>
        </p:nvSpPr>
        <p:spPr>
          <a:xfrm rot="5618698">
            <a:off x="1379086" y="4831602"/>
            <a:ext cx="733405" cy="472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rot="16397396">
            <a:off x="1299350" y="5965739"/>
            <a:ext cx="733405" cy="49246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8587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49385" y="490834"/>
            <a:ext cx="5679347"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REALLY WEIRD SHAPED LOTS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732" y="0"/>
            <a:ext cx="5299364" cy="6858000"/>
          </a:xfrm>
          <a:prstGeom prst="rect">
            <a:avLst/>
          </a:prstGeom>
          <a:effectLst>
            <a:softEdge rad="63500"/>
          </a:effectLst>
        </p:spPr>
      </p:pic>
      <p:sp>
        <p:nvSpPr>
          <p:cNvPr id="4" name="TextBox 3"/>
          <p:cNvSpPr txBox="1"/>
          <p:nvPr/>
        </p:nvSpPr>
        <p:spPr>
          <a:xfrm>
            <a:off x="139112" y="6163182"/>
            <a:ext cx="2662811" cy="523220"/>
          </a:xfrm>
          <a:prstGeom prst="rect">
            <a:avLst/>
          </a:prstGeom>
          <a:noFill/>
        </p:spPr>
        <p:txBody>
          <a:bodyPr wrap="square" rtlCol="0">
            <a:spAutoFit/>
          </a:bodyPr>
          <a:lstStyle/>
          <a:p>
            <a:r>
              <a:rPr lang="en-US" sz="1400" dirty="0"/>
              <a:t>Image courtesy Town of Stow, MA</a:t>
            </a:r>
          </a:p>
          <a:p>
            <a:r>
              <a:rPr lang="en-US" sz="1400" dirty="0"/>
              <a:t>Map R10</a:t>
            </a:r>
          </a:p>
        </p:txBody>
      </p:sp>
      <p:sp>
        <p:nvSpPr>
          <p:cNvPr id="5" name="TextBox 4"/>
          <p:cNvSpPr txBox="1"/>
          <p:nvPr/>
        </p:nvSpPr>
        <p:spPr>
          <a:xfrm>
            <a:off x="849385" y="1491155"/>
            <a:ext cx="4527958" cy="1384995"/>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STANDARD RESIDENTIAL LOTS</a:t>
            </a:r>
          </a:p>
          <a:p>
            <a:pPr marL="285750" indent="-285750">
              <a:buFont typeface="Arial" panose="020B0604020202020204" pitchFamily="34" charset="0"/>
              <a:buChar char="•"/>
            </a:pPr>
            <a:r>
              <a:rPr lang="en-US" sz="2800" dirty="0">
                <a:effectLst>
                  <a:outerShdw blurRad="38100" dist="38100" dir="2700000" algn="tl">
                    <a:srgbClr val="000000">
                      <a:alpha val="43137"/>
                    </a:srgbClr>
                  </a:outerShdw>
                </a:effectLst>
              </a:rPr>
              <a:t> 1.5 ACRES MINIMUM</a:t>
            </a:r>
          </a:p>
          <a:p>
            <a:pPr marL="285750" indent="-285750">
              <a:buFont typeface="Arial" panose="020B0604020202020204" pitchFamily="34" charset="0"/>
              <a:buChar char="•"/>
            </a:pPr>
            <a:r>
              <a:rPr lang="en-US" sz="2800" dirty="0">
                <a:effectLst>
                  <a:outerShdw blurRad="38100" dist="38100" dir="2700000" algn="tl">
                    <a:srgbClr val="000000">
                      <a:alpha val="43137"/>
                    </a:srgbClr>
                  </a:outerShdw>
                </a:effectLst>
              </a:rPr>
              <a:t>200’ ROAD FRONTAGE</a:t>
            </a:r>
          </a:p>
        </p:txBody>
      </p:sp>
      <p:sp>
        <p:nvSpPr>
          <p:cNvPr id="6" name="TextBox 5"/>
          <p:cNvSpPr txBox="1"/>
          <p:nvPr/>
        </p:nvSpPr>
        <p:spPr>
          <a:xfrm>
            <a:off x="849384" y="3230140"/>
            <a:ext cx="5199077" cy="1384995"/>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HAMMERHEAD RESIDENTIAL LOTS</a:t>
            </a:r>
          </a:p>
          <a:p>
            <a:pPr marL="285750" indent="-285750">
              <a:buFont typeface="Arial" panose="020B0604020202020204" pitchFamily="34" charset="0"/>
              <a:buChar char="•"/>
            </a:pPr>
            <a:r>
              <a:rPr lang="en-US" sz="2800" dirty="0">
                <a:effectLst>
                  <a:outerShdw blurRad="38100" dist="38100" dir="2700000" algn="tl">
                    <a:srgbClr val="000000">
                      <a:alpha val="43137"/>
                    </a:srgbClr>
                  </a:outerShdw>
                </a:effectLst>
              </a:rPr>
              <a:t>4.132 ACRE MINIMUM</a:t>
            </a:r>
          </a:p>
          <a:p>
            <a:pPr marL="285750" indent="-285750">
              <a:buFont typeface="Arial" panose="020B0604020202020204" pitchFamily="34" charset="0"/>
              <a:buChar char="•"/>
            </a:pPr>
            <a:r>
              <a:rPr lang="en-US" sz="2800" dirty="0">
                <a:effectLst>
                  <a:outerShdw blurRad="38100" dist="38100" dir="2700000" algn="tl">
                    <a:srgbClr val="000000">
                      <a:alpha val="43137"/>
                    </a:srgbClr>
                  </a:outerShdw>
                </a:effectLst>
              </a:rPr>
              <a:t>50’ ROAD FRONTAGE </a:t>
            </a:r>
          </a:p>
        </p:txBody>
      </p:sp>
      <p:sp>
        <p:nvSpPr>
          <p:cNvPr id="7" name="Right Arrow 6"/>
          <p:cNvSpPr/>
          <p:nvPr/>
        </p:nvSpPr>
        <p:spPr>
          <a:xfrm rot="3877206">
            <a:off x="8943363" y="999790"/>
            <a:ext cx="738231" cy="509643"/>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49384" y="4969125"/>
            <a:ext cx="5117284" cy="954107"/>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OPEN SPACE PARCEL CONVEYED TO TOWN</a:t>
            </a:r>
          </a:p>
        </p:txBody>
      </p:sp>
      <p:sp>
        <p:nvSpPr>
          <p:cNvPr id="10" name="Right Arrow 9"/>
          <p:cNvSpPr/>
          <p:nvPr/>
        </p:nvSpPr>
        <p:spPr>
          <a:xfrm rot="19835215">
            <a:off x="7403782" y="5467003"/>
            <a:ext cx="687897" cy="475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1515202">
            <a:off x="6712005" y="2048618"/>
            <a:ext cx="636574" cy="55711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6393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99FF">
            <a:alpha val="35000"/>
          </a:srgbClr>
        </a:solidFill>
        <a:effectLst/>
      </p:bgPr>
    </p:bg>
    <p:spTree>
      <p:nvGrpSpPr>
        <p:cNvPr id="1" name=""/>
        <p:cNvGrpSpPr/>
        <p:nvPr/>
      </p:nvGrpSpPr>
      <p:grpSpPr>
        <a:xfrm>
          <a:off x="0" y="0"/>
          <a:ext cx="0" cy="0"/>
          <a:chOff x="0" y="0"/>
          <a:chExt cx="0" cy="0"/>
        </a:xfrm>
      </p:grpSpPr>
      <p:sp>
        <p:nvSpPr>
          <p:cNvPr id="3" name="TextBox 2"/>
          <p:cNvSpPr txBox="1"/>
          <p:nvPr/>
        </p:nvSpPr>
        <p:spPr>
          <a:xfrm>
            <a:off x="1224500" y="380829"/>
            <a:ext cx="9231466" cy="646331"/>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Calibri" panose="020F0502020204030204" pitchFamily="34" charset="0"/>
                <a:ea typeface="Ebrima" panose="02000000000000000000" pitchFamily="2" charset="0"/>
                <a:cs typeface="Calibri" panose="020F0502020204030204" pitchFamily="34" charset="0"/>
              </a:rPr>
              <a:t>TAX MAP - PARCEL MAP - CADASTRAL MAP</a:t>
            </a:r>
          </a:p>
        </p:txBody>
      </p:sp>
      <p:sp>
        <p:nvSpPr>
          <p:cNvPr id="4" name="TextBox 3"/>
          <p:cNvSpPr txBox="1"/>
          <p:nvPr/>
        </p:nvSpPr>
        <p:spPr>
          <a:xfrm>
            <a:off x="310101" y="1192696"/>
            <a:ext cx="11616856" cy="4411849"/>
          </a:xfrm>
          <a:prstGeom prst="rect">
            <a:avLst/>
          </a:prstGeom>
          <a:noFill/>
        </p:spPr>
        <p:txBody>
          <a:bodyPr wrap="square" rtlCol="0">
            <a:spAutoFit/>
          </a:bodyPr>
          <a:lstStyle/>
          <a:p>
            <a:pPr>
              <a:lnSpc>
                <a:spcPct val="107000"/>
              </a:lnSpc>
              <a:spcAft>
                <a:spcPts val="800"/>
              </a:spcAft>
            </a:pPr>
            <a:r>
              <a:rPr lang="en-US" sz="2400" b="1" dirty="0">
                <a:ea typeface="Calibri" panose="020F0502020204030204" pitchFamily="34" charset="0"/>
                <a:cs typeface="Times New Roman" panose="02020603050405020304" pitchFamily="18" charset="0"/>
              </a:rPr>
              <a:t>Cadastral</a:t>
            </a:r>
            <a:r>
              <a:rPr lang="en-US" sz="2400" dirty="0">
                <a:ea typeface="Calibri" panose="020F0502020204030204" pitchFamily="34" charset="0"/>
                <a:cs typeface="Times New Roman" panose="02020603050405020304" pitchFamily="18" charset="0"/>
              </a:rPr>
              <a:t> (k</a:t>
            </a:r>
            <a:r>
              <a:rPr lang="en-US" sz="2400" dirty="0">
                <a:ea typeface="Calibri" panose="020F0502020204030204" pitchFamily="34" charset="0"/>
                <a:cs typeface="Calibri" panose="020F0502020204030204" pitchFamily="34" charset="0"/>
              </a:rPr>
              <a:t>ă</a:t>
            </a:r>
            <a:r>
              <a:rPr lang="en-US" sz="2400" dirty="0">
                <a:ea typeface="Calibri" panose="020F0502020204030204" pitchFamily="34" charset="0"/>
                <a:cs typeface="Times New Roman" panose="02020603050405020304" pitchFamily="18" charset="0"/>
              </a:rPr>
              <a:t>da </a:t>
            </a:r>
            <a:r>
              <a:rPr lang="he-IL" sz="2400" dirty="0">
                <a:ea typeface="Calibri" panose="020F0502020204030204" pitchFamily="34" charset="0"/>
                <a:cs typeface="Calibri" panose="020F0502020204030204" pitchFamily="34" charset="0"/>
              </a:rPr>
              <a:t>֗</a:t>
            </a:r>
            <a:r>
              <a:rPr lang="en-US" sz="2400" dirty="0">
                <a:ea typeface="Calibri" panose="020F0502020204030204" pitchFamily="34" charset="0"/>
                <a:cs typeface="Times New Roman" panose="02020603050405020304" pitchFamily="18" charset="0"/>
              </a:rPr>
              <a:t> str</a:t>
            </a:r>
            <a:r>
              <a:rPr lang="en-US" sz="2400" dirty="0">
                <a:ea typeface="Calibri" panose="020F0502020204030204" pitchFamily="34" charset="0"/>
                <a:cs typeface="Calibri" panose="020F0502020204030204" pitchFamily="34" charset="0"/>
              </a:rPr>
              <a:t>ă</a:t>
            </a:r>
            <a:r>
              <a:rPr lang="en-US" sz="2400" dirty="0">
                <a:ea typeface="Calibri" panose="020F0502020204030204" pitchFamily="34" charset="0"/>
                <a:cs typeface="Times New Roman" panose="02020603050405020304" pitchFamily="18" charset="0"/>
              </a:rPr>
              <a:t>l), a. [mod. F. </a:t>
            </a:r>
            <a:r>
              <a:rPr lang="en-US" sz="2400" i="1" dirty="0">
                <a:ea typeface="Calibri" panose="020F0502020204030204" pitchFamily="34" charset="0"/>
                <a:cs typeface="Times New Roman" panose="02020603050405020304" pitchFamily="18" charset="0"/>
              </a:rPr>
              <a:t>cadas-tral</a:t>
            </a:r>
            <a:r>
              <a:rPr lang="en-US" sz="2400" dirty="0">
                <a:ea typeface="Calibri" panose="020F0502020204030204" pitchFamily="34" charset="0"/>
                <a:cs typeface="Times New Roman" panose="02020603050405020304" pitchFamily="18" charset="0"/>
              </a:rPr>
              <a:t> relating to the cadastre, as in </a:t>
            </a:r>
            <a:r>
              <a:rPr lang="en-US" sz="2400" i="1" dirty="0">
                <a:ea typeface="Calibri" panose="020F0502020204030204" pitchFamily="34" charset="0"/>
                <a:cs typeface="Times New Roman" panose="02020603050405020304" pitchFamily="18" charset="0"/>
              </a:rPr>
              <a:t>les registres cadastraux</a:t>
            </a:r>
            <a:r>
              <a:rPr lang="en-US" sz="2400" dirty="0">
                <a:ea typeface="Calibri" panose="020F0502020204030204" pitchFamily="34" charset="0"/>
                <a:cs typeface="Times New Roman" panose="02020603050405020304" pitchFamily="18" charset="0"/>
              </a:rPr>
              <a:t> (Littr</a:t>
            </a:r>
            <a:r>
              <a:rPr lang="en-US" sz="2400" dirty="0">
                <a:ea typeface="Calibri" panose="020F0502020204030204" pitchFamily="34" charset="0"/>
                <a:cs typeface="Calibri" panose="020F0502020204030204" pitchFamily="34" charset="0"/>
              </a:rPr>
              <a:t>é</a:t>
            </a:r>
            <a:r>
              <a:rPr lang="en-US" sz="2400" dirty="0">
                <a:ea typeface="Calibri" panose="020F0502020204030204" pitchFamily="34" charset="0"/>
                <a:cs typeface="Times New Roman" panose="02020603050405020304" pitchFamily="18" charset="0"/>
              </a:rPr>
              <a:t>).]</a:t>
            </a:r>
          </a:p>
          <a:p>
            <a:pPr marL="228600" marR="0">
              <a:lnSpc>
                <a:spcPct val="150000"/>
              </a:lnSpc>
              <a:spcBef>
                <a:spcPts val="0"/>
              </a:spcBef>
              <a:spcAft>
                <a:spcPts val="800"/>
              </a:spcAft>
            </a:pPr>
            <a:r>
              <a:rPr lang="en-US" sz="2400" dirty="0">
                <a:ea typeface="Calibri" panose="020F0502020204030204" pitchFamily="34" charset="0"/>
                <a:cs typeface="Times New Roman" panose="02020603050405020304" pitchFamily="18" charset="0"/>
              </a:rPr>
              <a:t>1. Of, pertaining to, or according to a </a:t>
            </a:r>
            <a:r>
              <a:rPr lang="en-US" sz="2400" b="1" dirty="0">
                <a:ea typeface="Calibri" panose="020F0502020204030204" pitchFamily="34" charset="0"/>
                <a:cs typeface="Times New Roman" panose="02020603050405020304" pitchFamily="18" charset="0"/>
              </a:rPr>
              <a:t>cadastre</a:t>
            </a:r>
            <a:r>
              <a:rPr lang="en-US" sz="2400" dirty="0">
                <a:ea typeface="Calibri" panose="020F0502020204030204" pitchFamily="34" charset="0"/>
                <a:cs typeface="Times New Roman" panose="02020603050405020304" pitchFamily="18" charset="0"/>
              </a:rPr>
              <a:t>; having reference to the </a:t>
            </a:r>
            <a:r>
              <a:rPr lang="en-US" sz="2400" b="1" dirty="0">
                <a:ea typeface="Calibri" panose="020F0502020204030204" pitchFamily="34" charset="0"/>
                <a:cs typeface="Times New Roman" panose="02020603050405020304" pitchFamily="18" charset="0"/>
              </a:rPr>
              <a:t>extent, value, and ownership of landed property (</a:t>
            </a:r>
            <a:r>
              <a:rPr lang="en-US" sz="2400" i="1" dirty="0">
                <a:ea typeface="Calibri" panose="020F0502020204030204" pitchFamily="34" charset="0"/>
                <a:cs typeface="Times New Roman" panose="02020603050405020304" pitchFamily="18" charset="0"/>
              </a:rPr>
              <a:t>strictly</a:t>
            </a:r>
            <a:r>
              <a:rPr lang="en-US" sz="2400" b="1" dirty="0">
                <a:ea typeface="Calibri" panose="020F0502020204030204" pitchFamily="34" charset="0"/>
                <a:cs typeface="Times New Roman" panose="02020603050405020304" pitchFamily="18" charset="0"/>
              </a:rPr>
              <a:t>, as a basis of distributing taxation)</a:t>
            </a:r>
            <a:r>
              <a:rPr lang="en-US" sz="2400" dirty="0">
                <a:ea typeface="Calibri" panose="020F0502020204030204" pitchFamily="34" charset="0"/>
                <a:cs typeface="Times New Roman" panose="02020603050405020304" pitchFamily="18" charset="0"/>
              </a:rPr>
              <a:t>.</a:t>
            </a:r>
          </a:p>
          <a:p>
            <a:pPr marL="228600" marR="0">
              <a:lnSpc>
                <a:spcPct val="150000"/>
              </a:lnSpc>
              <a:spcBef>
                <a:spcPts val="0"/>
              </a:spcBef>
              <a:spcAft>
                <a:spcPts val="800"/>
              </a:spcAft>
            </a:pPr>
            <a:r>
              <a:rPr lang="en-US" sz="2400" dirty="0">
                <a:ea typeface="Calibri" panose="020F0502020204030204" pitchFamily="34" charset="0"/>
                <a:cs typeface="Times New Roman" panose="02020603050405020304" pitchFamily="18" charset="0"/>
              </a:rPr>
              <a:t>2. </a:t>
            </a:r>
            <a:r>
              <a:rPr lang="en-US" sz="2400" i="1" dirty="0">
                <a:ea typeface="Calibri" panose="020F0502020204030204" pitchFamily="34" charset="0"/>
                <a:cs typeface="Times New Roman" panose="02020603050405020304" pitchFamily="18" charset="0"/>
              </a:rPr>
              <a:t>Cadastral survey</a:t>
            </a:r>
            <a:r>
              <a:rPr lang="en-US" sz="2400" dirty="0">
                <a:ea typeface="Calibri" panose="020F0502020204030204" pitchFamily="34" charset="0"/>
                <a:cs typeface="Times New Roman" panose="02020603050405020304" pitchFamily="18" charset="0"/>
              </a:rPr>
              <a:t>: a. </a:t>
            </a:r>
            <a:r>
              <a:rPr lang="en-US" sz="2400" i="1" dirty="0">
                <a:ea typeface="Calibri" panose="020F0502020204030204" pitchFamily="34" charset="0"/>
                <a:cs typeface="Times New Roman" panose="02020603050405020304" pitchFamily="18" charset="0"/>
              </a:rPr>
              <a:t>strictly</a:t>
            </a:r>
            <a:r>
              <a:rPr lang="en-US" sz="2400" dirty="0">
                <a:ea typeface="Calibri" panose="020F0502020204030204" pitchFamily="34" charset="0"/>
                <a:cs typeface="Times New Roman" panose="02020603050405020304" pitchFamily="18" charset="0"/>
              </a:rPr>
              <a:t>, a survey of lands for the purposes of a </a:t>
            </a:r>
            <a:r>
              <a:rPr lang="en-US" sz="2400" b="1" dirty="0">
                <a:ea typeface="Calibri" panose="020F0502020204030204" pitchFamily="34" charset="0"/>
                <a:cs typeface="Times New Roman" panose="02020603050405020304" pitchFamily="18" charset="0"/>
              </a:rPr>
              <a:t>cadastre</a:t>
            </a:r>
            <a:r>
              <a:rPr lang="en-US" sz="2400" dirty="0">
                <a:ea typeface="Calibri" panose="020F0502020204030204" pitchFamily="34" charset="0"/>
                <a:cs typeface="Times New Roman" panose="02020603050405020304" pitchFamily="18" charset="0"/>
              </a:rPr>
              <a:t>; b. </a:t>
            </a:r>
            <a:r>
              <a:rPr lang="en-US" sz="2400" i="1" dirty="0">
                <a:ea typeface="Calibri" panose="020F0502020204030204" pitchFamily="34" charset="0"/>
                <a:cs typeface="Times New Roman" panose="02020603050405020304" pitchFamily="18" charset="0"/>
              </a:rPr>
              <a:t>loosely</a:t>
            </a:r>
            <a:r>
              <a:rPr lang="en-US" sz="2400" dirty="0">
                <a:ea typeface="Calibri" panose="020F0502020204030204" pitchFamily="34" charset="0"/>
                <a:cs typeface="Times New Roman" panose="02020603050405020304" pitchFamily="18" charset="0"/>
              </a:rPr>
              <a:t> a survey on a scale sufficiently large </a:t>
            </a:r>
            <a:r>
              <a:rPr lang="en-US" sz="2400" b="1" dirty="0">
                <a:ea typeface="Calibri" panose="020F0502020204030204" pitchFamily="34" charset="0"/>
                <a:cs typeface="Times New Roman" panose="02020603050405020304" pitchFamily="18" charset="0"/>
              </a:rPr>
              <a:t>to show accurately the extent and measurement of every field and other plot of land</a:t>
            </a:r>
            <a:r>
              <a:rPr lang="en-US" sz="2400" dirty="0">
                <a:ea typeface="Calibri" panose="020F0502020204030204" pitchFamily="34" charset="0"/>
                <a:cs typeface="Times New Roman" panose="02020603050405020304" pitchFamily="18" charset="0"/>
              </a:rPr>
              <a:t>.  Applied to the Ordnance Survey of Great Britain on the scale of 1/2500 or 25.344 inches to a mile.  So </a:t>
            </a:r>
            <a:r>
              <a:rPr lang="en-US" sz="2400" i="1" dirty="0">
                <a:ea typeface="Calibri" panose="020F0502020204030204" pitchFamily="34" charset="0"/>
                <a:cs typeface="Times New Roman" panose="02020603050405020304" pitchFamily="18" charset="0"/>
              </a:rPr>
              <a:t>cadastral, map, plan, </a:t>
            </a:r>
            <a:r>
              <a:rPr lang="en-US" sz="2400" dirty="0">
                <a:ea typeface="Calibri" panose="020F0502020204030204" pitchFamily="34" charset="0"/>
                <a:cs typeface="Times New Roman" panose="02020603050405020304" pitchFamily="18" charset="0"/>
              </a:rPr>
              <a:t>etc.</a:t>
            </a:r>
            <a:endParaRPr lang="en-US" sz="2400" dirty="0">
              <a:effectLst/>
              <a:ea typeface="Calibri" panose="020F0502020204030204" pitchFamily="34" charset="0"/>
              <a:cs typeface="Times New Roman" panose="02020603050405020304" pitchFamily="18" charset="0"/>
            </a:endParaRPr>
          </a:p>
        </p:txBody>
      </p:sp>
      <p:sp>
        <p:nvSpPr>
          <p:cNvPr id="5" name="TextBox 4"/>
          <p:cNvSpPr txBox="1"/>
          <p:nvPr/>
        </p:nvSpPr>
        <p:spPr>
          <a:xfrm>
            <a:off x="310101" y="5770081"/>
            <a:ext cx="11736125" cy="774507"/>
          </a:xfrm>
          <a:prstGeom prst="rect">
            <a:avLst/>
          </a:prstGeom>
          <a:noFill/>
        </p:spPr>
        <p:txBody>
          <a:bodyPr wrap="square" rtlCol="0">
            <a:spAutoFit/>
          </a:bodyPr>
          <a:lstStyle/>
          <a:p>
            <a:pPr>
              <a:spcAft>
                <a:spcPts val="800"/>
              </a:spcAft>
            </a:pPr>
            <a:r>
              <a:rPr lang="en-US" dirty="0">
                <a:latin typeface="Calibri" panose="020F0502020204030204" pitchFamily="34" charset="0"/>
                <a:ea typeface="Ebrima" panose="02000000000000000000" pitchFamily="2" charset="0"/>
                <a:cs typeface="Calibri" panose="020F0502020204030204" pitchFamily="34" charset="0"/>
              </a:rPr>
              <a:t> </a:t>
            </a:r>
            <a:r>
              <a:rPr lang="en-US" i="1" dirty="0">
                <a:latin typeface="Calibri" panose="020F0502020204030204" pitchFamily="34" charset="0"/>
                <a:ea typeface="Ebrima" panose="02000000000000000000" pitchFamily="2" charset="0"/>
                <a:cs typeface="Calibri" panose="020F0502020204030204" pitchFamily="34" charset="0"/>
              </a:rPr>
              <a:t>A New English Dictionary on Historical Principles</a:t>
            </a:r>
            <a:r>
              <a:rPr lang="en-US" dirty="0">
                <a:latin typeface="Calibri" panose="020F0502020204030204" pitchFamily="34" charset="0"/>
                <a:ea typeface="Ebrima" panose="02000000000000000000" pitchFamily="2" charset="0"/>
                <a:cs typeface="Calibri" panose="020F0502020204030204" pitchFamily="34" charset="0"/>
              </a:rPr>
              <a:t>, James A. H. Murray editor, Volume II. C</a:t>
            </a:r>
          </a:p>
          <a:p>
            <a:pPr>
              <a:spcAft>
                <a:spcPts val="800"/>
              </a:spcAft>
            </a:pPr>
            <a:r>
              <a:rPr lang="en-US" dirty="0">
                <a:latin typeface="Calibri" panose="020F0502020204030204" pitchFamily="34" charset="0"/>
                <a:ea typeface="Ebrima" panose="02000000000000000000" pitchFamily="2" charset="0"/>
                <a:cs typeface="Calibri" panose="020F0502020204030204" pitchFamily="34" charset="0"/>
              </a:rPr>
              <a:t> Oxford: At the Clarendon Press, Oxford, England, 1893.   (Accent added)</a:t>
            </a:r>
            <a:endParaRPr lang="en-US" dirty="0">
              <a:effectLst/>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207203911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39112" y="6163182"/>
            <a:ext cx="2662811" cy="523220"/>
          </a:xfrm>
          <a:prstGeom prst="rect">
            <a:avLst/>
          </a:prstGeom>
          <a:noFill/>
        </p:spPr>
        <p:txBody>
          <a:bodyPr wrap="square" rtlCol="0">
            <a:spAutoFit/>
          </a:bodyPr>
          <a:lstStyle/>
          <a:p>
            <a:r>
              <a:rPr lang="en-US" sz="1400" dirty="0"/>
              <a:t>Image courtesy Town of Stow, MA</a:t>
            </a:r>
          </a:p>
          <a:p>
            <a:r>
              <a:rPr lang="en-US" sz="1400" dirty="0"/>
              <a:t>Map R10</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732" y="0"/>
            <a:ext cx="5299364" cy="6858000"/>
          </a:xfrm>
          <a:prstGeom prst="rect">
            <a:avLst/>
          </a:prstGeom>
          <a:effectLst>
            <a:softEdge rad="63500"/>
          </a:effectLst>
        </p:spPr>
      </p:pic>
      <p:sp>
        <p:nvSpPr>
          <p:cNvPr id="4" name="TextBox 3"/>
          <p:cNvSpPr txBox="1"/>
          <p:nvPr/>
        </p:nvSpPr>
        <p:spPr>
          <a:xfrm>
            <a:off x="178266" y="1421852"/>
            <a:ext cx="6350466" cy="375487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214’ COMBINED ROAD FRONTAGE</a:t>
            </a:r>
          </a:p>
          <a:p>
            <a:pPr marL="457200" indent="-45720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22.38 COMBINED ACRES </a:t>
            </a:r>
          </a:p>
          <a:p>
            <a:pPr marL="457200" indent="-45720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TWO SHARED DRIVEWAYS</a:t>
            </a:r>
          </a:p>
          <a:p>
            <a:pPr>
              <a:lnSpc>
                <a:spcPct val="150000"/>
              </a:lnSpc>
            </a:pPr>
            <a:endParaRPr lang="en-US" sz="2800" dirty="0">
              <a:effectLst>
                <a:outerShdw blurRad="38100" dist="38100" dir="2700000" algn="tl">
                  <a:srgbClr val="000000">
                    <a:alpha val="43137"/>
                  </a:srgbClr>
                </a:outerShdw>
              </a:effectLst>
            </a:endParaRPr>
          </a:p>
          <a:p>
            <a:pPr marL="457200" indent="-457200">
              <a:lnSpc>
                <a:spcPct val="150000"/>
              </a:lnSpc>
              <a:buFont typeface="Arial" panose="020B0604020202020204" pitchFamily="34" charset="0"/>
              <a:buChar char="•"/>
            </a:pPr>
            <a:r>
              <a:rPr lang="en-US" sz="2800" dirty="0">
                <a:effectLst>
                  <a:outerShdw blurRad="38100" dist="38100" dir="2700000" algn="tl">
                    <a:srgbClr val="000000">
                      <a:alpha val="43137"/>
                    </a:srgbClr>
                  </a:outerShdw>
                </a:effectLst>
              </a:rPr>
              <a:t>AVERAGE VALUE $651,260</a:t>
            </a:r>
          </a:p>
          <a:p>
            <a:pPr marL="285750" indent="-285750">
              <a:buFont typeface="Arial" panose="020B0604020202020204" pitchFamily="34" charset="0"/>
              <a:buChar char="•"/>
            </a:pPr>
            <a:endParaRPr lang="en-US" sz="2800" dirty="0">
              <a:effectLst>
                <a:outerShdw blurRad="38100" dist="38100" dir="2700000" algn="tl">
                  <a:srgbClr val="000000">
                    <a:alpha val="43137"/>
                  </a:srgbClr>
                </a:outerShdw>
              </a:effectLst>
            </a:endParaRPr>
          </a:p>
        </p:txBody>
      </p:sp>
      <p:sp>
        <p:nvSpPr>
          <p:cNvPr id="5" name="TextBox 4"/>
          <p:cNvSpPr txBox="1"/>
          <p:nvPr/>
        </p:nvSpPr>
        <p:spPr>
          <a:xfrm>
            <a:off x="178266" y="660484"/>
            <a:ext cx="5964572" cy="646331"/>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rPr>
              <a:t>FIVE HAMMERHEAD LOTS</a:t>
            </a:r>
          </a:p>
        </p:txBody>
      </p:sp>
    </p:spTree>
    <p:extLst>
      <p:ext uri="{BB962C8B-B14F-4D97-AF65-F5344CB8AC3E}">
        <p14:creationId xmlns:p14="http://schemas.microsoft.com/office/powerpoint/2010/main" val="4185344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0859" y="636267"/>
            <a:ext cx="9360310" cy="6056671"/>
          </a:xfrm>
          <a:prstGeom prst="rect">
            <a:avLst/>
          </a:prstGeom>
          <a:effectLst>
            <a:softEdge rad="63500"/>
          </a:effectLst>
        </p:spPr>
      </p:pic>
      <p:sp>
        <p:nvSpPr>
          <p:cNvPr id="2" name="TextBox 1"/>
          <p:cNvSpPr txBox="1"/>
          <p:nvPr/>
        </p:nvSpPr>
        <p:spPr>
          <a:xfrm>
            <a:off x="277288" y="37713"/>
            <a:ext cx="5919019"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TO MERGE OR NOT TO MERGE</a:t>
            </a:r>
          </a:p>
        </p:txBody>
      </p:sp>
      <p:sp>
        <p:nvSpPr>
          <p:cNvPr id="4" name="TextBox 3"/>
          <p:cNvSpPr txBox="1"/>
          <p:nvPr/>
        </p:nvSpPr>
        <p:spPr>
          <a:xfrm>
            <a:off x="0" y="6539050"/>
            <a:ext cx="5381719" cy="307777"/>
          </a:xfrm>
          <a:prstGeom prst="rect">
            <a:avLst/>
          </a:prstGeom>
          <a:noFill/>
        </p:spPr>
        <p:txBody>
          <a:bodyPr wrap="square" rtlCol="0">
            <a:spAutoFit/>
          </a:bodyPr>
          <a:lstStyle/>
          <a:p>
            <a:r>
              <a:rPr lang="en-US" sz="1400" dirty="0"/>
              <a:t>https://www.stgeorgemaine.com/online-services/pages/town-tax-maps</a:t>
            </a:r>
          </a:p>
        </p:txBody>
      </p:sp>
    </p:spTree>
    <p:extLst>
      <p:ext uri="{BB962C8B-B14F-4D97-AF65-F5344CB8AC3E}">
        <p14:creationId xmlns:p14="http://schemas.microsoft.com/office/powerpoint/2010/main" val="186412754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653" y="0"/>
            <a:ext cx="10364347" cy="6858000"/>
          </a:xfrm>
          <a:prstGeom prst="rect">
            <a:avLst/>
          </a:prstGeom>
          <a:effectLst>
            <a:softEdge rad="63500"/>
          </a:effectLst>
        </p:spPr>
      </p:pic>
      <p:grpSp>
        <p:nvGrpSpPr>
          <p:cNvPr id="4" name="Group 3"/>
          <p:cNvGrpSpPr/>
          <p:nvPr/>
        </p:nvGrpSpPr>
        <p:grpSpPr>
          <a:xfrm>
            <a:off x="151002" y="695907"/>
            <a:ext cx="3783435" cy="954108"/>
            <a:chOff x="6375633" y="108678"/>
            <a:chExt cx="3783435" cy="954108"/>
          </a:xfrm>
        </p:grpSpPr>
        <p:sp>
          <p:nvSpPr>
            <p:cNvPr id="2" name="TextBox 1"/>
            <p:cNvSpPr txBox="1"/>
            <p:nvPr/>
          </p:nvSpPr>
          <p:spPr>
            <a:xfrm>
              <a:off x="6375633" y="108678"/>
              <a:ext cx="3783435"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“That’s just Maine”</a:t>
              </a:r>
              <a:endParaRPr lang="en-US" dirty="0"/>
            </a:p>
          </p:txBody>
        </p:sp>
        <p:sp>
          <p:nvSpPr>
            <p:cNvPr id="3" name="TextBox 2"/>
            <p:cNvSpPr txBox="1"/>
            <p:nvPr/>
          </p:nvSpPr>
          <p:spPr>
            <a:xfrm>
              <a:off x="7726260" y="755009"/>
              <a:ext cx="2432808" cy="307777"/>
            </a:xfrm>
            <a:prstGeom prst="rect">
              <a:avLst/>
            </a:prstGeom>
            <a:noFill/>
          </p:spPr>
          <p:txBody>
            <a:bodyPr wrap="square" rtlCol="0">
              <a:spAutoFit/>
            </a:bodyPr>
            <a:lstStyle/>
            <a:p>
              <a:r>
                <a:rPr lang="en-US" sz="1400" dirty="0"/>
                <a:t>Cynthia Michaud, CMA,  2010</a:t>
              </a:r>
            </a:p>
          </p:txBody>
        </p:sp>
      </p:grpSp>
      <p:sp>
        <p:nvSpPr>
          <p:cNvPr id="7" name="TextBox 6"/>
          <p:cNvSpPr txBox="1"/>
          <p:nvPr/>
        </p:nvSpPr>
        <p:spPr>
          <a:xfrm>
            <a:off x="6810281" y="6550223"/>
            <a:ext cx="5381719" cy="307777"/>
          </a:xfrm>
          <a:prstGeom prst="rect">
            <a:avLst/>
          </a:prstGeom>
          <a:solidFill>
            <a:schemeClr val="bg2"/>
          </a:solidFill>
        </p:spPr>
        <p:txBody>
          <a:bodyPr wrap="square" rtlCol="0">
            <a:spAutoFit/>
          </a:bodyPr>
          <a:lstStyle/>
          <a:p>
            <a:r>
              <a:rPr lang="en-US" sz="1400" dirty="0"/>
              <a:t>https://www.stgeorgemaine.com/online-services/pages/town-tax-maps</a:t>
            </a:r>
          </a:p>
        </p:txBody>
      </p:sp>
      <p:sp>
        <p:nvSpPr>
          <p:cNvPr id="9" name="Right Arrow 8"/>
          <p:cNvSpPr/>
          <p:nvPr/>
        </p:nvSpPr>
        <p:spPr>
          <a:xfrm rot="20109882">
            <a:off x="6242486" y="5592309"/>
            <a:ext cx="394283" cy="30200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20109882">
            <a:off x="5757822" y="4402972"/>
            <a:ext cx="394283" cy="30200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10075908">
            <a:off x="10586984" y="4709301"/>
            <a:ext cx="394283" cy="30200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10075908">
            <a:off x="10138273" y="3379552"/>
            <a:ext cx="394283" cy="30200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8513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alpha val="6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872" y="43096"/>
            <a:ext cx="10532128" cy="6814904"/>
          </a:xfrm>
          <a:prstGeom prst="rect">
            <a:avLst/>
          </a:prstGeom>
          <a:effectLst>
            <a:softEdge rad="63500"/>
          </a:effectLst>
        </p:spPr>
      </p:pic>
      <p:sp>
        <p:nvSpPr>
          <p:cNvPr id="2" name="TextBox 1"/>
          <p:cNvSpPr txBox="1"/>
          <p:nvPr/>
        </p:nvSpPr>
        <p:spPr>
          <a:xfrm rot="16200000">
            <a:off x="-2107322" y="2646288"/>
            <a:ext cx="5895737" cy="1200329"/>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PLANNED BUT UNDEVELOPED</a:t>
            </a:r>
          </a:p>
          <a:p>
            <a:r>
              <a:rPr lang="en-US" sz="3600" dirty="0">
                <a:effectLst>
                  <a:outerShdw blurRad="38100" dist="38100" dir="2700000" algn="tl">
                    <a:srgbClr val="000000">
                      <a:alpha val="43137"/>
                    </a:srgbClr>
                  </a:outerShdw>
                </a:effectLst>
              </a:rPr>
              <a:t> WAYS (PAPER STREETS)</a:t>
            </a:r>
          </a:p>
        </p:txBody>
      </p:sp>
    </p:spTree>
    <p:extLst>
      <p:ext uri="{BB962C8B-B14F-4D97-AF65-F5344CB8AC3E}">
        <p14:creationId xmlns:p14="http://schemas.microsoft.com/office/powerpoint/2010/main" val="171915428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30A0">
            <a:alpha val="6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84" y="490436"/>
            <a:ext cx="10589665" cy="6193034"/>
          </a:xfrm>
          <a:prstGeom prst="rect">
            <a:avLst/>
          </a:prstGeom>
        </p:spPr>
      </p:pic>
      <p:sp>
        <p:nvSpPr>
          <p:cNvPr id="6" name="TextBox 5"/>
          <p:cNvSpPr txBox="1"/>
          <p:nvPr/>
        </p:nvSpPr>
        <p:spPr>
          <a:xfrm>
            <a:off x="8146025" y="90326"/>
            <a:ext cx="3888659" cy="400110"/>
          </a:xfrm>
          <a:prstGeom prst="rect">
            <a:avLst/>
          </a:prstGeom>
          <a:noFill/>
        </p:spPr>
        <p:txBody>
          <a:bodyPr wrap="square" rtlCol="0">
            <a:spAutoFit/>
          </a:bodyPr>
          <a:lstStyle/>
          <a:p>
            <a:r>
              <a:rPr lang="en-US" sz="2000" b="1" dirty="0"/>
              <a:t>TITLE 23 MRSA (TRANSPORTATION)</a:t>
            </a:r>
          </a:p>
        </p:txBody>
      </p:sp>
      <p:sp>
        <p:nvSpPr>
          <p:cNvPr id="5" name="Explosion 1 4"/>
          <p:cNvSpPr/>
          <p:nvPr/>
        </p:nvSpPr>
        <p:spPr>
          <a:xfrm>
            <a:off x="1769806" y="884903"/>
            <a:ext cx="3106993" cy="2222091"/>
          </a:xfrm>
          <a:prstGeom prst="irregularSeal1">
            <a:avLst/>
          </a:prstGeom>
          <a:noFill/>
          <a:ln w="38100">
            <a:solidFill>
              <a:srgbClr val="7030A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10224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30A0">
            <a:alpha val="6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363" y="953728"/>
            <a:ext cx="11788961" cy="5820697"/>
          </a:xfrm>
          <a:prstGeom prst="rect">
            <a:avLst/>
          </a:prstGeom>
          <a:effectLst>
            <a:softEdge rad="63500"/>
          </a:effectLst>
        </p:spPr>
      </p:pic>
      <p:sp>
        <p:nvSpPr>
          <p:cNvPr id="3" name="TextBox 2"/>
          <p:cNvSpPr txBox="1"/>
          <p:nvPr/>
        </p:nvSpPr>
        <p:spPr>
          <a:xfrm>
            <a:off x="815966" y="88491"/>
            <a:ext cx="10117394"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PLANNED BUT UNDEVELOPED WAYS (PAPER STREETS)</a:t>
            </a:r>
          </a:p>
        </p:txBody>
      </p:sp>
      <p:sp>
        <p:nvSpPr>
          <p:cNvPr id="4" name="Right Arrow 3"/>
          <p:cNvSpPr/>
          <p:nvPr/>
        </p:nvSpPr>
        <p:spPr>
          <a:xfrm rot="9187341">
            <a:off x="7875642" y="4306528"/>
            <a:ext cx="511277" cy="40312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rot="19879909">
            <a:off x="6307395" y="3357756"/>
            <a:ext cx="511277" cy="40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rot="9187341">
            <a:off x="8445107" y="5410397"/>
            <a:ext cx="511277" cy="40312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rot="19879909">
            <a:off x="4886635" y="4011171"/>
            <a:ext cx="511277" cy="40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rot="12143048">
            <a:off x="10052680" y="4831315"/>
            <a:ext cx="511277" cy="40312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89404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30A0">
            <a:alpha val="6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65" y="110221"/>
            <a:ext cx="9760969" cy="6642399"/>
          </a:xfrm>
          <a:prstGeom prst="rect">
            <a:avLst/>
          </a:prstGeom>
          <a:effectLst>
            <a:softEdge rad="38100"/>
          </a:effectLst>
        </p:spPr>
      </p:pic>
      <p:sp>
        <p:nvSpPr>
          <p:cNvPr id="2" name="TextBox 1"/>
          <p:cNvSpPr txBox="1"/>
          <p:nvPr/>
        </p:nvSpPr>
        <p:spPr>
          <a:xfrm>
            <a:off x="7956705" y="207025"/>
            <a:ext cx="3888659" cy="400110"/>
          </a:xfrm>
          <a:prstGeom prst="rect">
            <a:avLst/>
          </a:prstGeom>
          <a:noFill/>
        </p:spPr>
        <p:txBody>
          <a:bodyPr wrap="square" rtlCol="0">
            <a:spAutoFit/>
          </a:bodyPr>
          <a:lstStyle/>
          <a:p>
            <a:r>
              <a:rPr lang="en-US" sz="2000" b="1" dirty="0"/>
              <a:t>TITLE 23 MRSA (TRANSPORTATION)</a:t>
            </a:r>
          </a:p>
        </p:txBody>
      </p:sp>
    </p:spTree>
    <p:extLst>
      <p:ext uri="{BB962C8B-B14F-4D97-AF65-F5344CB8AC3E}">
        <p14:creationId xmlns:p14="http://schemas.microsoft.com/office/powerpoint/2010/main" val="16568519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30A0">
            <a:alpha val="60000"/>
          </a:srgbClr>
        </a:solidFill>
        <a:effectLst/>
      </p:bgPr>
    </p:bg>
    <p:spTree>
      <p:nvGrpSpPr>
        <p:cNvPr id="1" name=""/>
        <p:cNvGrpSpPr/>
        <p:nvPr/>
      </p:nvGrpSpPr>
      <p:grpSpPr>
        <a:xfrm>
          <a:off x="0" y="0"/>
          <a:ext cx="0" cy="0"/>
          <a:chOff x="0" y="0"/>
          <a:chExt cx="0" cy="0"/>
        </a:xfrm>
      </p:grpSpPr>
      <p:sp>
        <p:nvSpPr>
          <p:cNvPr id="2" name="TextBox 1"/>
          <p:cNvSpPr txBox="1"/>
          <p:nvPr/>
        </p:nvSpPr>
        <p:spPr>
          <a:xfrm>
            <a:off x="1022554" y="235975"/>
            <a:ext cx="10038737"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MORE ABOUT ROADS…DEVELOPED AND OTHERWISE</a:t>
            </a:r>
          </a:p>
        </p:txBody>
      </p:sp>
      <p:sp>
        <p:nvSpPr>
          <p:cNvPr id="3" name="TextBox 2"/>
          <p:cNvSpPr txBox="1"/>
          <p:nvPr/>
        </p:nvSpPr>
        <p:spPr>
          <a:xfrm>
            <a:off x="363792" y="1003438"/>
            <a:ext cx="6528621" cy="5693866"/>
          </a:xfrm>
          <a:prstGeom prst="rect">
            <a:avLst/>
          </a:prstGeom>
          <a:solidFill>
            <a:schemeClr val="bg1"/>
          </a:solidFill>
          <a:effectLst>
            <a:softEdge rad="38100"/>
          </a:effectLst>
        </p:spPr>
        <p:txBody>
          <a:bodyPr wrap="square" rtlCol="0">
            <a:spAutoFit/>
          </a:bodyPr>
          <a:lstStyle/>
          <a:p>
            <a:r>
              <a:rPr lang="en-US" sz="2800" b="1" dirty="0"/>
              <a:t>TITLE 33 MRSA (PROPERTY)</a:t>
            </a:r>
          </a:p>
          <a:p>
            <a:r>
              <a:rPr lang="en-US" sz="2800" b="1" dirty="0"/>
              <a:t>Chapter 7: CONVEYANCE OF REAL ESTATE</a:t>
            </a:r>
          </a:p>
          <a:p>
            <a:r>
              <a:rPr lang="en-US" sz="2800" b="1" dirty="0"/>
              <a:t>Subchapter 7: TITLE TO ROADS AND WAYS</a:t>
            </a:r>
          </a:p>
          <a:p>
            <a:endParaRPr lang="en-US" sz="2800" b="1" dirty="0"/>
          </a:p>
          <a:p>
            <a:r>
              <a:rPr lang="en-US" sz="2800" b="1" dirty="0"/>
              <a:t>33 MRSA </a:t>
            </a:r>
            <a:r>
              <a:rPr lang="en-US" sz="2800" b="1" dirty="0">
                <a:latin typeface="Calibri" panose="020F0502020204030204" pitchFamily="34" charset="0"/>
                <a:cs typeface="Calibri" panose="020F0502020204030204" pitchFamily="34" charset="0"/>
              </a:rPr>
              <a:t>§460</a:t>
            </a:r>
          </a:p>
          <a:p>
            <a:r>
              <a:rPr lang="en-US" sz="2800" b="1" dirty="0"/>
              <a:t>33 MRSA </a:t>
            </a:r>
            <a:r>
              <a:rPr lang="en-US" sz="2800" b="1" dirty="0">
                <a:latin typeface="Calibri" panose="020F0502020204030204" pitchFamily="34" charset="0"/>
                <a:cs typeface="Calibri" panose="020F0502020204030204" pitchFamily="34" charset="0"/>
              </a:rPr>
              <a:t>§462</a:t>
            </a:r>
          </a:p>
          <a:p>
            <a:r>
              <a:rPr lang="en-US" sz="2800" b="1" dirty="0"/>
              <a:t>33 MRSA </a:t>
            </a:r>
            <a:r>
              <a:rPr lang="en-US" sz="2800" b="1" dirty="0">
                <a:latin typeface="Calibri" panose="020F0502020204030204" pitchFamily="34" charset="0"/>
                <a:cs typeface="Calibri" panose="020F0502020204030204" pitchFamily="34" charset="0"/>
              </a:rPr>
              <a:t>§465</a:t>
            </a:r>
          </a:p>
          <a:p>
            <a:r>
              <a:rPr lang="en-US" sz="2800" b="1" dirty="0"/>
              <a:t>33 MRSA </a:t>
            </a:r>
            <a:r>
              <a:rPr lang="en-US" sz="2800" b="1" dirty="0">
                <a:latin typeface="Calibri" panose="020F0502020204030204" pitchFamily="34" charset="0"/>
                <a:cs typeface="Calibri" panose="020F0502020204030204" pitchFamily="34" charset="0"/>
              </a:rPr>
              <a:t>§466</a:t>
            </a:r>
          </a:p>
          <a:p>
            <a:r>
              <a:rPr lang="en-US" sz="2800" b="1" dirty="0"/>
              <a:t>33 MRSA </a:t>
            </a:r>
            <a:r>
              <a:rPr lang="en-US" sz="2800" b="1" dirty="0">
                <a:latin typeface="Calibri" panose="020F0502020204030204" pitchFamily="34" charset="0"/>
                <a:cs typeface="Calibri" panose="020F0502020204030204" pitchFamily="34" charset="0"/>
              </a:rPr>
              <a:t>§467</a:t>
            </a:r>
          </a:p>
          <a:p>
            <a:r>
              <a:rPr lang="en-US" sz="2800" b="1" dirty="0"/>
              <a:t>33 MRSA </a:t>
            </a:r>
            <a:r>
              <a:rPr lang="en-US" sz="2800" b="1" dirty="0">
                <a:latin typeface="Calibri" panose="020F0502020204030204" pitchFamily="34" charset="0"/>
                <a:cs typeface="Calibri" panose="020F0502020204030204" pitchFamily="34" charset="0"/>
              </a:rPr>
              <a:t>§468</a:t>
            </a:r>
          </a:p>
          <a:p>
            <a:r>
              <a:rPr lang="en-US" sz="2800" b="1" dirty="0"/>
              <a:t>33 MRSA </a:t>
            </a:r>
            <a:r>
              <a:rPr lang="en-US" sz="2800" b="1" dirty="0">
                <a:latin typeface="Calibri" panose="020F0502020204030204" pitchFamily="34" charset="0"/>
                <a:cs typeface="Calibri" panose="020F0502020204030204" pitchFamily="34" charset="0"/>
              </a:rPr>
              <a:t>§469</a:t>
            </a:r>
          </a:p>
          <a:p>
            <a:r>
              <a:rPr lang="en-US" sz="2800" b="1" dirty="0"/>
              <a:t>33 MRSA </a:t>
            </a:r>
            <a:r>
              <a:rPr lang="en-US" sz="2800" b="1" dirty="0">
                <a:latin typeface="Calibri" panose="020F0502020204030204" pitchFamily="34" charset="0"/>
                <a:cs typeface="Calibri" panose="020F0502020204030204" pitchFamily="34" charset="0"/>
              </a:rPr>
              <a:t>§469A</a:t>
            </a:r>
          </a:p>
          <a:p>
            <a:endParaRPr lang="en-US" sz="2800" b="1" dirty="0"/>
          </a:p>
        </p:txBody>
      </p:sp>
      <p:sp>
        <p:nvSpPr>
          <p:cNvPr id="5" name="Right Arrow 4"/>
          <p:cNvSpPr/>
          <p:nvPr/>
        </p:nvSpPr>
        <p:spPr>
          <a:xfrm>
            <a:off x="2921510" y="5680620"/>
            <a:ext cx="756713" cy="521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580529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030A0">
            <a:alpha val="6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20" y="2379407"/>
            <a:ext cx="11920340" cy="3042429"/>
          </a:xfrm>
          <a:prstGeom prst="rect">
            <a:avLst/>
          </a:prstGeom>
        </p:spPr>
      </p:pic>
      <p:sp>
        <p:nvSpPr>
          <p:cNvPr id="5" name="TextBox 4"/>
          <p:cNvSpPr txBox="1"/>
          <p:nvPr/>
        </p:nvSpPr>
        <p:spPr>
          <a:xfrm>
            <a:off x="324465" y="370619"/>
            <a:ext cx="7855974" cy="1384995"/>
          </a:xfrm>
          <a:prstGeom prst="rect">
            <a:avLst/>
          </a:prstGeom>
          <a:noFill/>
        </p:spPr>
        <p:txBody>
          <a:bodyPr wrap="square" rtlCol="0">
            <a:spAutoFit/>
          </a:bodyPr>
          <a:lstStyle/>
          <a:p>
            <a:r>
              <a:rPr lang="en-US" sz="2800" b="1" dirty="0"/>
              <a:t>TITLE 33 MRSA (PROPERTY)</a:t>
            </a:r>
          </a:p>
          <a:p>
            <a:r>
              <a:rPr lang="en-US" sz="2800" b="1" dirty="0"/>
              <a:t>Chapter 7: CONVEYANCE OF REAL ESTATE</a:t>
            </a:r>
          </a:p>
          <a:p>
            <a:r>
              <a:rPr lang="en-US" sz="2800" b="1" dirty="0"/>
              <a:t>Subchapter 7: TITLE TO ROADS AND WAYS</a:t>
            </a:r>
          </a:p>
        </p:txBody>
      </p:sp>
      <p:cxnSp>
        <p:nvCxnSpPr>
          <p:cNvPr id="7" name="Straight Connector 6"/>
          <p:cNvCxnSpPr/>
          <p:nvPr/>
        </p:nvCxnSpPr>
        <p:spPr>
          <a:xfrm>
            <a:off x="1238865" y="3677264"/>
            <a:ext cx="17009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684774" y="4021394"/>
            <a:ext cx="18484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6477" y="4375355"/>
            <a:ext cx="36870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642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rot="16200000">
            <a:off x="-1170038" y="2812027"/>
            <a:ext cx="4139380"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FAMILY SUBDIVISION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465" y="144015"/>
            <a:ext cx="10186219" cy="6591082"/>
          </a:xfrm>
          <a:prstGeom prst="rect">
            <a:avLst/>
          </a:prstGeom>
        </p:spPr>
      </p:pic>
      <p:sp>
        <p:nvSpPr>
          <p:cNvPr id="4" name="TextBox 3"/>
          <p:cNvSpPr txBox="1"/>
          <p:nvPr/>
        </p:nvSpPr>
        <p:spPr>
          <a:xfrm>
            <a:off x="8190272" y="6292647"/>
            <a:ext cx="2851354" cy="369332"/>
          </a:xfrm>
          <a:prstGeom prst="rect">
            <a:avLst/>
          </a:prstGeom>
          <a:noFill/>
        </p:spPr>
        <p:txBody>
          <a:bodyPr wrap="square" rtlCol="0">
            <a:spAutoFit/>
          </a:bodyPr>
          <a:lstStyle/>
          <a:p>
            <a:r>
              <a:rPr lang="en-US" dirty="0"/>
              <a:t>Map courtesy Town of Casco</a:t>
            </a:r>
          </a:p>
        </p:txBody>
      </p:sp>
    </p:spTree>
    <p:extLst>
      <p:ext uri="{BB962C8B-B14F-4D97-AF65-F5344CB8AC3E}">
        <p14:creationId xmlns:p14="http://schemas.microsoft.com/office/powerpoint/2010/main" val="134988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877" y="426093"/>
            <a:ext cx="7680960" cy="5760720"/>
          </a:xfrm>
          <a:prstGeom prst="rect">
            <a:avLst/>
          </a:prstGeom>
          <a:effectLst>
            <a:softEdge rad="63500"/>
          </a:effectLst>
        </p:spPr>
      </p:pic>
      <p:sp>
        <p:nvSpPr>
          <p:cNvPr id="2" name="TextBox 1"/>
          <p:cNvSpPr txBox="1"/>
          <p:nvPr/>
        </p:nvSpPr>
        <p:spPr>
          <a:xfrm>
            <a:off x="370044" y="823233"/>
            <a:ext cx="9078756" cy="56323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A</a:t>
            </a:r>
            <a:r>
              <a:rPr lang="en-US" sz="2400" b="1"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BRIEF OVERVIEW OF TAX MAPPING/MAPPING</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DEED PROBLEM</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TOWN LINE STORY</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REALLY WEIRD SHAPED LOTS</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TO MERGE OR NOT TO MERGE</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PAPER STREETS</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FAMILY SUBDIVISION</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OWNER UNKNOWN</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BRIEF LOOK AT ADVERSE POSSESSION</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PARTING SHOT</a:t>
            </a:r>
          </a:p>
        </p:txBody>
      </p:sp>
      <p:sp>
        <p:nvSpPr>
          <p:cNvPr id="3" name="TextBox 2"/>
          <p:cNvSpPr txBox="1"/>
          <p:nvPr/>
        </p:nvSpPr>
        <p:spPr>
          <a:xfrm>
            <a:off x="370044" y="277503"/>
            <a:ext cx="4059343"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TODAYS DISCUSSION</a:t>
            </a:r>
          </a:p>
        </p:txBody>
      </p:sp>
    </p:spTree>
    <p:extLst>
      <p:ext uri="{BB962C8B-B14F-4D97-AF65-F5344CB8AC3E}">
        <p14:creationId xmlns:p14="http://schemas.microsoft.com/office/powerpoint/2010/main" val="17768426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324465" y="370619"/>
            <a:ext cx="8101780" cy="1815882"/>
          </a:xfrm>
          <a:prstGeom prst="rect">
            <a:avLst/>
          </a:prstGeom>
          <a:noFill/>
        </p:spPr>
        <p:txBody>
          <a:bodyPr wrap="square" rtlCol="0">
            <a:spAutoFit/>
          </a:bodyPr>
          <a:lstStyle/>
          <a:p>
            <a:r>
              <a:rPr lang="en-US" sz="2800" b="1" dirty="0"/>
              <a:t>TITLE 30-A MRSA (PROPERTY)</a:t>
            </a:r>
          </a:p>
          <a:p>
            <a:r>
              <a:rPr lang="en-US" sz="2800" b="1" dirty="0"/>
              <a:t>Chapter 187: PLANNING AND LAND USE REGULATION</a:t>
            </a:r>
          </a:p>
          <a:p>
            <a:r>
              <a:rPr lang="en-US" sz="2800" b="1" dirty="0"/>
              <a:t>Subchapter 4: SUBDIVISIONS</a:t>
            </a:r>
          </a:p>
          <a:p>
            <a:endParaRPr lang="en-US" sz="28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38" y="2186501"/>
            <a:ext cx="11839258" cy="3540547"/>
          </a:xfrm>
          <a:prstGeom prst="rect">
            <a:avLst/>
          </a:prstGeom>
        </p:spPr>
      </p:pic>
    </p:spTree>
    <p:extLst>
      <p:ext uri="{BB962C8B-B14F-4D97-AF65-F5344CB8AC3E}">
        <p14:creationId xmlns:p14="http://schemas.microsoft.com/office/powerpoint/2010/main" val="2998377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324465" y="370619"/>
            <a:ext cx="8101780" cy="1815882"/>
          </a:xfrm>
          <a:prstGeom prst="rect">
            <a:avLst/>
          </a:prstGeom>
          <a:noFill/>
        </p:spPr>
        <p:txBody>
          <a:bodyPr wrap="square" rtlCol="0">
            <a:spAutoFit/>
          </a:bodyPr>
          <a:lstStyle/>
          <a:p>
            <a:r>
              <a:rPr lang="en-US" sz="2800" b="1" dirty="0">
                <a:solidFill>
                  <a:prstClr val="black"/>
                </a:solidFill>
              </a:rPr>
              <a:t>TITLE 30-A MRSA (PROPERTY)</a:t>
            </a:r>
          </a:p>
          <a:p>
            <a:r>
              <a:rPr lang="en-US" sz="2800" b="1" dirty="0">
                <a:solidFill>
                  <a:prstClr val="black"/>
                </a:solidFill>
              </a:rPr>
              <a:t>Chapter 187: PLANNING AND LAND USE REGULATION</a:t>
            </a:r>
          </a:p>
          <a:p>
            <a:r>
              <a:rPr lang="en-US" sz="2800" b="1" dirty="0">
                <a:solidFill>
                  <a:prstClr val="black"/>
                </a:solidFill>
              </a:rPr>
              <a:t>Subchapter 4: SUBDIVISIONS</a:t>
            </a:r>
          </a:p>
          <a:p>
            <a:endParaRPr lang="en-US" sz="2800" b="1" dirty="0">
              <a:solidFill>
                <a:prstClr val="black"/>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948" y="1982574"/>
            <a:ext cx="11144699" cy="4024936"/>
          </a:xfrm>
          <a:prstGeom prst="rect">
            <a:avLst/>
          </a:prstGeom>
        </p:spPr>
      </p:pic>
    </p:spTree>
    <p:extLst>
      <p:ext uri="{BB962C8B-B14F-4D97-AF65-F5344CB8AC3E}">
        <p14:creationId xmlns:p14="http://schemas.microsoft.com/office/powerpoint/2010/main" val="4131605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51" y="118439"/>
            <a:ext cx="3351598" cy="437263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2061" y="108155"/>
            <a:ext cx="8350079" cy="6607276"/>
          </a:xfrm>
          <a:prstGeom prst="rect">
            <a:avLst/>
          </a:prstGeom>
        </p:spPr>
      </p:pic>
      <p:grpSp>
        <p:nvGrpSpPr>
          <p:cNvPr id="5" name="Group 4"/>
          <p:cNvGrpSpPr/>
          <p:nvPr/>
        </p:nvGrpSpPr>
        <p:grpSpPr>
          <a:xfrm>
            <a:off x="4957894" y="511728"/>
            <a:ext cx="4941115" cy="6014907"/>
            <a:chOff x="4957894" y="511728"/>
            <a:chExt cx="4941115" cy="6014907"/>
          </a:xfrm>
        </p:grpSpPr>
        <p:sp>
          <p:nvSpPr>
            <p:cNvPr id="3" name="Freeform 2"/>
            <p:cNvSpPr/>
            <p:nvPr/>
          </p:nvSpPr>
          <p:spPr>
            <a:xfrm>
              <a:off x="4957894" y="511728"/>
              <a:ext cx="4941115" cy="6014907"/>
            </a:xfrm>
            <a:custGeom>
              <a:avLst/>
              <a:gdLst>
                <a:gd name="connsiteX0" fmla="*/ 1728132 w 4941115"/>
                <a:gd name="connsiteY0" fmla="*/ 6014907 h 6014907"/>
                <a:gd name="connsiteX1" fmla="*/ 4941115 w 4941115"/>
                <a:gd name="connsiteY1" fmla="*/ 1770078 h 6014907"/>
                <a:gd name="connsiteX2" fmla="*/ 2617365 w 4941115"/>
                <a:gd name="connsiteY2" fmla="*/ 0 h 6014907"/>
                <a:gd name="connsiteX3" fmla="*/ 2046913 w 4941115"/>
                <a:gd name="connsiteY3" fmla="*/ 755010 h 6014907"/>
                <a:gd name="connsiteX4" fmla="*/ 1249959 w 4941115"/>
                <a:gd name="connsiteY4" fmla="*/ 151002 h 6014907"/>
                <a:gd name="connsiteX5" fmla="*/ 0 w 4941115"/>
                <a:gd name="connsiteY5" fmla="*/ 1786855 h 6014907"/>
                <a:gd name="connsiteX6" fmla="*/ 327170 w 4941115"/>
                <a:gd name="connsiteY6" fmla="*/ 2583810 h 6014907"/>
                <a:gd name="connsiteX7" fmla="*/ 511728 w 4941115"/>
                <a:gd name="connsiteY7" fmla="*/ 3011648 h 6014907"/>
                <a:gd name="connsiteX8" fmla="*/ 872455 w 4941115"/>
                <a:gd name="connsiteY8" fmla="*/ 4018327 h 6014907"/>
                <a:gd name="connsiteX9" fmla="*/ 1098957 w 4941115"/>
                <a:gd name="connsiteY9" fmla="*/ 4739780 h 6014907"/>
                <a:gd name="connsiteX10" fmla="*/ 1266737 w 4941115"/>
                <a:gd name="connsiteY10" fmla="*/ 5167619 h 6014907"/>
                <a:gd name="connsiteX11" fmla="*/ 1333849 w 4941115"/>
                <a:gd name="connsiteY11" fmla="*/ 5327010 h 6014907"/>
                <a:gd name="connsiteX12" fmla="*/ 1728132 w 4941115"/>
                <a:gd name="connsiteY12" fmla="*/ 6014907 h 601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1115" h="6014907">
                  <a:moveTo>
                    <a:pt x="1728132" y="6014907"/>
                  </a:moveTo>
                  <a:lnTo>
                    <a:pt x="4941115" y="1770078"/>
                  </a:lnTo>
                  <a:lnTo>
                    <a:pt x="2617365" y="0"/>
                  </a:lnTo>
                  <a:lnTo>
                    <a:pt x="2046913" y="755010"/>
                  </a:lnTo>
                  <a:lnTo>
                    <a:pt x="1249959" y="151002"/>
                  </a:lnTo>
                  <a:lnTo>
                    <a:pt x="0" y="1786855"/>
                  </a:lnTo>
                  <a:lnTo>
                    <a:pt x="327170" y="2583810"/>
                  </a:lnTo>
                  <a:lnTo>
                    <a:pt x="511728" y="3011648"/>
                  </a:lnTo>
                  <a:lnTo>
                    <a:pt x="872455" y="4018327"/>
                  </a:lnTo>
                  <a:lnTo>
                    <a:pt x="1098957" y="4739780"/>
                  </a:lnTo>
                  <a:lnTo>
                    <a:pt x="1266737" y="5167619"/>
                  </a:lnTo>
                  <a:lnTo>
                    <a:pt x="1333849" y="5327010"/>
                  </a:lnTo>
                  <a:lnTo>
                    <a:pt x="1728132" y="601490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308521" y="2097248"/>
              <a:ext cx="1828800" cy="1200329"/>
            </a:xfrm>
            <a:prstGeom prst="rect">
              <a:avLst/>
            </a:prstGeom>
            <a:noFill/>
          </p:spPr>
          <p:txBody>
            <a:bodyPr wrap="square" rtlCol="0">
              <a:spAutoFit/>
            </a:bodyPr>
            <a:lstStyle/>
            <a:p>
              <a:pPr algn="ctr"/>
              <a:r>
                <a:rPr lang="en-US" dirty="0"/>
                <a:t>MAP 6 LOT 5</a:t>
              </a:r>
            </a:p>
            <a:p>
              <a:pPr algn="ctr"/>
              <a:r>
                <a:rPr lang="en-US" dirty="0"/>
                <a:t>R. Erlon Chute</a:t>
              </a:r>
            </a:p>
            <a:p>
              <a:pPr algn="ctr"/>
              <a:r>
                <a:rPr lang="en-US" dirty="0"/>
                <a:t>Bk 3109 Pg 799</a:t>
              </a:r>
            </a:p>
            <a:p>
              <a:pPr algn="ctr"/>
              <a:r>
                <a:rPr lang="en-US" dirty="0"/>
                <a:t>1/23/1969</a:t>
              </a:r>
            </a:p>
          </p:txBody>
        </p: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651" y="4522540"/>
            <a:ext cx="3351598" cy="2192891"/>
          </a:xfrm>
          <a:prstGeom prst="rect">
            <a:avLst/>
          </a:prstGeom>
        </p:spPr>
      </p:pic>
    </p:spTree>
    <p:extLst>
      <p:ext uri="{BB962C8B-B14F-4D97-AF65-F5344CB8AC3E}">
        <p14:creationId xmlns:p14="http://schemas.microsoft.com/office/powerpoint/2010/main" val="34772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1000"/>
                                  </p:stCondLst>
                                  <p:childTnLst>
                                    <p:animEffect transition="out" filter="randombar(horizontal)">
                                      <p:cBhvr>
                                        <p:cTn id="6" dur="1500"/>
                                        <p:tgtEl>
                                          <p:spTgt spid="5"/>
                                        </p:tgtEl>
                                      </p:cBhvr>
                                    </p:animEffect>
                                    <p:set>
                                      <p:cBhvr>
                                        <p:cTn id="7" dur="1" fill="hold">
                                          <p:stCondLst>
                                            <p:cond delay="1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96" y="88491"/>
            <a:ext cx="4199835" cy="6315541"/>
          </a:xfrm>
          <a:prstGeom prst="rect">
            <a:avLst/>
          </a:prstGeom>
          <a:effectLst>
            <a:softEdge rad="63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97" y="997061"/>
            <a:ext cx="7205525" cy="5406971"/>
          </a:xfrm>
          <a:prstGeom prst="rect">
            <a:avLst/>
          </a:prstGeom>
          <a:effectLst>
            <a:softEdge rad="63500"/>
          </a:effectLst>
        </p:spPr>
      </p:pic>
      <p:sp>
        <p:nvSpPr>
          <p:cNvPr id="4" name="TextBox 3"/>
          <p:cNvSpPr txBox="1"/>
          <p:nvPr/>
        </p:nvSpPr>
        <p:spPr>
          <a:xfrm>
            <a:off x="1756617" y="335341"/>
            <a:ext cx="4109883"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OWNER UNKNOWN?</a:t>
            </a:r>
          </a:p>
        </p:txBody>
      </p:sp>
      <p:sp>
        <p:nvSpPr>
          <p:cNvPr id="5" name="TextBox 4"/>
          <p:cNvSpPr txBox="1"/>
          <p:nvPr/>
        </p:nvSpPr>
        <p:spPr>
          <a:xfrm>
            <a:off x="9483218" y="6404032"/>
            <a:ext cx="2526274" cy="338554"/>
          </a:xfrm>
          <a:prstGeom prst="rect">
            <a:avLst/>
          </a:prstGeom>
          <a:noFill/>
        </p:spPr>
        <p:txBody>
          <a:bodyPr wrap="square" rtlCol="0">
            <a:spAutoFit/>
          </a:bodyPr>
          <a:lstStyle/>
          <a:p>
            <a:r>
              <a:rPr lang="en-US" sz="1600" dirty="0"/>
              <a:t>PHOTO CREDIT: P. MILLETTE</a:t>
            </a:r>
          </a:p>
        </p:txBody>
      </p:sp>
      <p:sp>
        <p:nvSpPr>
          <p:cNvPr id="6" name="TextBox 5"/>
          <p:cNvSpPr txBox="1"/>
          <p:nvPr/>
        </p:nvSpPr>
        <p:spPr>
          <a:xfrm>
            <a:off x="285134" y="6404032"/>
            <a:ext cx="6862917" cy="338554"/>
          </a:xfrm>
          <a:prstGeom prst="rect">
            <a:avLst/>
          </a:prstGeom>
          <a:noFill/>
        </p:spPr>
        <p:txBody>
          <a:bodyPr wrap="square" rtlCol="0">
            <a:spAutoFit/>
          </a:bodyPr>
          <a:lstStyle/>
          <a:p>
            <a:r>
              <a:rPr lang="en-US" sz="1600" dirty="0"/>
              <a:t>IMAGE SOURCE: TRAIL HEAD KIOSK, WATER ST., RANDOLPH, MAINE</a:t>
            </a:r>
          </a:p>
        </p:txBody>
      </p:sp>
    </p:spTree>
    <p:extLst>
      <p:ext uri="{BB962C8B-B14F-4D97-AF65-F5344CB8AC3E}">
        <p14:creationId xmlns:p14="http://schemas.microsoft.com/office/powerpoint/2010/main" val="108716517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128" y="134711"/>
            <a:ext cx="6519471" cy="4105932"/>
          </a:xfrm>
          <a:prstGeom prst="rect">
            <a:avLst/>
          </a:prstGeom>
        </p:spPr>
      </p:pic>
      <p:sp>
        <p:nvSpPr>
          <p:cNvPr id="2" name="TextBox 1"/>
          <p:cNvSpPr txBox="1"/>
          <p:nvPr/>
        </p:nvSpPr>
        <p:spPr>
          <a:xfrm>
            <a:off x="294968" y="4375354"/>
            <a:ext cx="6351640" cy="2031325"/>
          </a:xfrm>
          <a:prstGeom prst="rect">
            <a:avLst/>
          </a:prstGeom>
          <a:noFill/>
        </p:spPr>
        <p:txBody>
          <a:bodyPr wrap="square" rtlCol="0">
            <a:spAutoFit/>
          </a:bodyPr>
          <a:lstStyle/>
          <a:p>
            <a:r>
              <a:rPr lang="en-US" dirty="0"/>
              <a:t>PLAN OF THE KENNEBEC CENTRAL RAILROAD</a:t>
            </a:r>
          </a:p>
          <a:p>
            <a:endParaRPr lang="en-US" dirty="0"/>
          </a:p>
          <a:p>
            <a:r>
              <a:rPr lang="en-US" dirty="0"/>
              <a:t>DRAWN BY CHIEF ENGINEER</a:t>
            </a:r>
          </a:p>
          <a:p>
            <a:r>
              <a:rPr lang="en-US" dirty="0"/>
              <a:t>FREDERICK DANFORTH, OCTOBER, 1889</a:t>
            </a:r>
          </a:p>
          <a:p>
            <a:endParaRPr lang="en-US" dirty="0"/>
          </a:p>
          <a:p>
            <a:r>
              <a:rPr lang="en-US" dirty="0"/>
              <a:t>RECORDED: PLAN #1-7, KENNEBEC COUNTY CLERK OF COURTS</a:t>
            </a:r>
          </a:p>
          <a:p>
            <a:r>
              <a:rPr lang="en-US" dirty="0"/>
              <a:t>COUNTY COMMISSIONERS OFFICE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20000">
            <a:off x="-60314" y="2213576"/>
            <a:ext cx="12217153" cy="2052762"/>
          </a:xfrm>
          <a:prstGeom prst="rect">
            <a:avLst/>
          </a:prstGeom>
        </p:spPr>
      </p:pic>
      <p:sp>
        <p:nvSpPr>
          <p:cNvPr id="5" name="TextBox 4"/>
          <p:cNvSpPr txBox="1"/>
          <p:nvPr/>
        </p:nvSpPr>
        <p:spPr>
          <a:xfrm>
            <a:off x="6783305" y="6029850"/>
            <a:ext cx="3993115" cy="584775"/>
          </a:xfrm>
          <a:prstGeom prst="rect">
            <a:avLst/>
          </a:prstGeom>
          <a:noFill/>
        </p:spPr>
        <p:txBody>
          <a:bodyPr wrap="square" rtlCol="0">
            <a:spAutoFit/>
          </a:bodyPr>
          <a:lstStyle/>
          <a:p>
            <a:r>
              <a:rPr lang="en-US" sz="1600" dirty="0"/>
              <a:t>PLAN COURTESY OF DAN ALBERT:</a:t>
            </a:r>
          </a:p>
          <a:p>
            <a:r>
              <a:rPr lang="en-US" sz="1600" dirty="0"/>
              <a:t>FRIENDS OF THE OLD NARROW GUAGE TRAIL</a:t>
            </a:r>
          </a:p>
        </p:txBody>
      </p:sp>
    </p:spTree>
    <p:extLst>
      <p:ext uri="{BB962C8B-B14F-4D97-AF65-F5344CB8AC3E}">
        <p14:creationId xmlns:p14="http://schemas.microsoft.com/office/powerpoint/2010/main" val="3469601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5" name="TextBox 4"/>
          <p:cNvSpPr txBox="1"/>
          <p:nvPr/>
        </p:nvSpPr>
        <p:spPr>
          <a:xfrm>
            <a:off x="324465" y="213303"/>
            <a:ext cx="7855974" cy="1384995"/>
          </a:xfrm>
          <a:prstGeom prst="rect">
            <a:avLst/>
          </a:prstGeom>
          <a:noFill/>
        </p:spPr>
        <p:txBody>
          <a:bodyPr wrap="square" rtlCol="0">
            <a:spAutoFit/>
          </a:bodyPr>
          <a:lstStyle/>
          <a:p>
            <a:r>
              <a:rPr lang="en-US" sz="2800" b="1" dirty="0"/>
              <a:t>Title 36: TAXATION</a:t>
            </a:r>
            <a:endParaRPr lang="en-US" sz="2800" dirty="0"/>
          </a:p>
          <a:p>
            <a:r>
              <a:rPr lang="en-US" sz="2800" b="1" dirty="0"/>
              <a:t>Chapter 105: CITIES AND TOWNS</a:t>
            </a:r>
            <a:endParaRPr lang="en-US" sz="2800" dirty="0"/>
          </a:p>
          <a:p>
            <a:r>
              <a:rPr lang="en-US" sz="2800" b="1" dirty="0"/>
              <a:t>Subchapter 2: REAL PROPERTY TAXES</a:t>
            </a: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465" y="1598298"/>
            <a:ext cx="9173496" cy="5060766"/>
          </a:xfrm>
          <a:prstGeom prst="rect">
            <a:avLst/>
          </a:prstGeom>
        </p:spPr>
      </p:pic>
    </p:spTree>
    <p:extLst>
      <p:ext uri="{BB962C8B-B14F-4D97-AF65-F5344CB8AC3E}">
        <p14:creationId xmlns:p14="http://schemas.microsoft.com/office/powerpoint/2010/main" val="2476693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27123" y="304801"/>
            <a:ext cx="8357420"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ADVERSE POSSESSION – EIGHT CONDITIONS</a:t>
            </a:r>
          </a:p>
        </p:txBody>
      </p:sp>
      <p:sp>
        <p:nvSpPr>
          <p:cNvPr id="3" name="TextBox 2"/>
          <p:cNvSpPr txBox="1"/>
          <p:nvPr/>
        </p:nvSpPr>
        <p:spPr>
          <a:xfrm>
            <a:off x="580102" y="1178724"/>
            <a:ext cx="11208775" cy="3539430"/>
          </a:xfrm>
          <a:prstGeom prst="rect">
            <a:avLst/>
          </a:prstGeom>
          <a:solidFill>
            <a:schemeClr val="accent6">
              <a:lumMod val="20000"/>
              <a:lumOff val="80000"/>
            </a:schemeClr>
          </a:solidFill>
          <a:effectLst>
            <a:softEdge rad="38100"/>
          </a:effectLst>
        </p:spPr>
        <p:txBody>
          <a:bodyPr wrap="square" rtlCol="0">
            <a:spAutoFit/>
          </a:bodyPr>
          <a:lstStyle/>
          <a:p>
            <a:pPr marL="457200" indent="-457200">
              <a:buFontTx/>
              <a:buChar char="-"/>
            </a:pPr>
            <a:r>
              <a:rPr lang="en-US" sz="2800" b="1" dirty="0"/>
              <a:t>ACTUAL</a:t>
            </a:r>
          </a:p>
          <a:p>
            <a:pPr marL="457200" indent="-457200">
              <a:buFontTx/>
              <a:buChar char="-"/>
            </a:pPr>
            <a:r>
              <a:rPr lang="en-US" sz="2800" b="1" dirty="0"/>
              <a:t>OPEN</a:t>
            </a:r>
          </a:p>
          <a:p>
            <a:pPr marL="457200" indent="-457200">
              <a:buFontTx/>
              <a:buChar char="-"/>
            </a:pPr>
            <a:r>
              <a:rPr lang="en-US" sz="2800" b="1" dirty="0"/>
              <a:t>NOTORIOUS</a:t>
            </a:r>
          </a:p>
          <a:p>
            <a:pPr marL="457200" indent="-457200">
              <a:buFontTx/>
              <a:buChar char="-"/>
            </a:pPr>
            <a:r>
              <a:rPr lang="en-US" sz="2800" b="1" dirty="0"/>
              <a:t>ADVERSE UNDER A CLAIM OF RIGHT</a:t>
            </a:r>
          </a:p>
          <a:p>
            <a:pPr marL="457200" indent="-457200">
              <a:buFontTx/>
              <a:buChar char="-"/>
            </a:pPr>
            <a:r>
              <a:rPr lang="en-US" sz="2800" b="1" dirty="0"/>
              <a:t>CONTINUOUS</a:t>
            </a:r>
          </a:p>
          <a:p>
            <a:pPr marL="457200" indent="-457200">
              <a:buFontTx/>
              <a:buChar char="-"/>
            </a:pPr>
            <a:r>
              <a:rPr lang="en-US" sz="2800" b="1" dirty="0"/>
              <a:t>EXCLUSIVE</a:t>
            </a:r>
          </a:p>
          <a:p>
            <a:pPr marL="457200" indent="-457200">
              <a:buFontTx/>
              <a:buChar char="-"/>
            </a:pPr>
            <a:r>
              <a:rPr lang="en-US" sz="2800" b="1" dirty="0"/>
              <a:t>HOSTILE</a:t>
            </a:r>
          </a:p>
          <a:p>
            <a:pPr marL="457200" indent="-457200">
              <a:buFontTx/>
              <a:buChar char="-"/>
            </a:pPr>
            <a:r>
              <a:rPr lang="en-US" sz="2800" b="1" dirty="0"/>
              <a:t>20 YEAR TIME PERIOD</a:t>
            </a:r>
          </a:p>
        </p:txBody>
      </p:sp>
      <p:sp>
        <p:nvSpPr>
          <p:cNvPr id="6" name="TextBox 5"/>
          <p:cNvSpPr txBox="1"/>
          <p:nvPr/>
        </p:nvSpPr>
        <p:spPr>
          <a:xfrm>
            <a:off x="363792" y="5112774"/>
            <a:ext cx="10815485" cy="954107"/>
          </a:xfrm>
          <a:prstGeom prst="rect">
            <a:avLst/>
          </a:prstGeom>
          <a:noFill/>
        </p:spPr>
        <p:txBody>
          <a:bodyPr wrap="square" rtlCol="0">
            <a:spAutoFit/>
          </a:bodyPr>
          <a:lstStyle/>
          <a:p>
            <a:pPr marL="457200" indent="-457200">
              <a:buFontTx/>
              <a:buChar char="-"/>
            </a:pPr>
            <a:r>
              <a:rPr lang="en-US" sz="2800" b="1" dirty="0">
                <a:latin typeface="Calibri" panose="020F0502020204030204" pitchFamily="34" charset="0"/>
                <a:cs typeface="Calibri" panose="020F0502020204030204" pitchFamily="34" charset="0"/>
              </a:rPr>
              <a:t>RAILROAD PROPERTY IS EXEMPT (MRSA 23 §6025)</a:t>
            </a:r>
          </a:p>
          <a:p>
            <a:pPr marL="457200" indent="-457200">
              <a:buFontTx/>
              <a:buChar char="-"/>
            </a:pPr>
            <a:r>
              <a:rPr lang="en-US" sz="2800" b="1" dirty="0">
                <a:latin typeface="Calibri" panose="020F0502020204030204" pitchFamily="34" charset="0"/>
                <a:cs typeface="Calibri" panose="020F0502020204030204" pitchFamily="34" charset="0"/>
              </a:rPr>
              <a:t>ACTION OF RECOVERY BARRED AFTER 40 YEARS (MRSA 14 §815)</a:t>
            </a:r>
            <a:endParaRPr lang="en-US" sz="2800" b="1" dirty="0"/>
          </a:p>
        </p:txBody>
      </p:sp>
    </p:spTree>
    <p:extLst>
      <p:ext uri="{BB962C8B-B14F-4D97-AF65-F5344CB8AC3E}">
        <p14:creationId xmlns:p14="http://schemas.microsoft.com/office/powerpoint/2010/main" val="3878321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3000" r="-3000"/>
          </a:stretch>
        </a:blipFill>
        <a:effectLst/>
      </p:bgPr>
    </p:bg>
    <p:spTree>
      <p:nvGrpSpPr>
        <p:cNvPr id="1" name=""/>
        <p:cNvGrpSpPr/>
        <p:nvPr/>
      </p:nvGrpSpPr>
      <p:grpSpPr>
        <a:xfrm>
          <a:off x="0" y="0"/>
          <a:ext cx="0" cy="0"/>
          <a:chOff x="0" y="0"/>
          <a:chExt cx="0" cy="0"/>
        </a:xfrm>
      </p:grpSpPr>
      <p:sp>
        <p:nvSpPr>
          <p:cNvPr id="4" name="TextBox 3"/>
          <p:cNvSpPr txBox="1"/>
          <p:nvPr/>
        </p:nvSpPr>
        <p:spPr>
          <a:xfrm>
            <a:off x="9291486" y="6346012"/>
            <a:ext cx="2782528" cy="369332"/>
          </a:xfrm>
          <a:prstGeom prst="rect">
            <a:avLst/>
          </a:prstGeom>
          <a:noFill/>
        </p:spPr>
        <p:txBody>
          <a:bodyPr wrap="square" rtlCol="0">
            <a:spAutoFit/>
          </a:bodyPr>
          <a:lstStyle/>
          <a:p>
            <a:r>
              <a:rPr lang="en-US" dirty="0"/>
              <a:t>Locke Pond, </a:t>
            </a:r>
            <a:r>
              <a:rPr lang="en-US" sz="1400" dirty="0"/>
              <a:t>Chesterville</a:t>
            </a:r>
            <a:r>
              <a:rPr lang="en-US" dirty="0"/>
              <a:t>. 2017</a:t>
            </a:r>
          </a:p>
        </p:txBody>
      </p:sp>
      <p:sp>
        <p:nvSpPr>
          <p:cNvPr id="3" name="Rectangle 2"/>
          <p:cNvSpPr/>
          <p:nvPr/>
        </p:nvSpPr>
        <p:spPr>
          <a:xfrm>
            <a:off x="275303" y="252035"/>
            <a:ext cx="11307097" cy="6417141"/>
          </a:xfrm>
          <a:prstGeom prst="rect">
            <a:avLst/>
          </a:prstGeom>
        </p:spPr>
        <p:txBody>
          <a:bodyPr wrap="square">
            <a:spAutoFit/>
          </a:bodyPr>
          <a:lstStyle/>
          <a:p>
            <a:pPr algn="ctr"/>
            <a:r>
              <a:rPr lang="en-US" sz="2400" dirty="0">
                <a:effectLst>
                  <a:outerShdw blurRad="38100" dist="38100" dir="2700000" algn="tl">
                    <a:srgbClr val="000000">
                      <a:alpha val="43137"/>
                    </a:srgbClr>
                  </a:outerShdw>
                </a:effectLst>
              </a:rPr>
              <a:t>Thanks to the following:</a:t>
            </a:r>
          </a:p>
          <a:p>
            <a:pPr>
              <a:lnSpc>
                <a:spcPct val="150000"/>
              </a:lnSpc>
            </a:pPr>
            <a:r>
              <a:rPr lang="en-US" sz="2000" dirty="0">
                <a:effectLst>
                  <a:outerShdw blurRad="38100" dist="38100" dir="2700000" algn="tl">
                    <a:srgbClr val="000000">
                      <a:alpha val="43137"/>
                    </a:srgbClr>
                  </a:outerShdw>
                </a:effectLst>
              </a:rPr>
              <a:t>Rod Stevens, President, Aerial Survey and Photo, Inc., Norridgewock, Maine.</a:t>
            </a:r>
          </a:p>
          <a:p>
            <a:pPr>
              <a:lnSpc>
                <a:spcPct val="150000"/>
              </a:lnSpc>
            </a:pPr>
            <a:r>
              <a:rPr lang="en-US" sz="2000" dirty="0">
                <a:effectLst>
                  <a:outerShdw blurRad="38100" dist="38100" dir="2700000" algn="tl">
                    <a:srgbClr val="000000">
                      <a:alpha val="43137"/>
                    </a:srgbClr>
                  </a:outerShdw>
                </a:effectLst>
              </a:rPr>
              <a:t>Dan Walters, National Map Liason – New England, U.S. Geological Survey, Augusta, Maine</a:t>
            </a:r>
          </a:p>
          <a:p>
            <a:pPr>
              <a:lnSpc>
                <a:spcPct val="150000"/>
              </a:lnSpc>
            </a:pPr>
            <a:r>
              <a:rPr lang="en-US" sz="2000" dirty="0">
                <a:effectLst>
                  <a:outerShdw blurRad="38100" dist="38100" dir="2700000" algn="tl">
                    <a:srgbClr val="000000">
                      <a:alpha val="43137"/>
                    </a:srgbClr>
                  </a:outerShdw>
                </a:effectLst>
              </a:rPr>
              <a:t>The State of Maine GeoLibrary</a:t>
            </a:r>
          </a:p>
          <a:p>
            <a:pPr>
              <a:lnSpc>
                <a:spcPct val="150000"/>
              </a:lnSpc>
            </a:pPr>
            <a:r>
              <a:rPr lang="en-US" sz="2000" dirty="0">
                <a:effectLst>
                  <a:outerShdw blurRad="38100" dist="38100" dir="2700000" algn="tl">
                    <a:srgbClr val="000000">
                      <a:alpha val="43137"/>
                    </a:srgbClr>
                  </a:outerShdw>
                </a:effectLst>
              </a:rPr>
              <a:t>Kristen Fox, MAA, Town of Stow, MA</a:t>
            </a:r>
          </a:p>
          <a:p>
            <a:pPr>
              <a:lnSpc>
                <a:spcPct val="150000"/>
              </a:lnSpc>
            </a:pPr>
            <a:r>
              <a:rPr lang="en-US" sz="2000" dirty="0">
                <a:effectLst>
                  <a:outerShdw blurRad="38100" dist="38100" dir="2700000" algn="tl">
                    <a:srgbClr val="000000">
                      <a:alpha val="43137"/>
                    </a:srgbClr>
                  </a:outerShdw>
                </a:effectLst>
              </a:rPr>
              <a:t>Town of St. George, Town of Chelsea, Town of Casco, Maine</a:t>
            </a:r>
          </a:p>
          <a:p>
            <a:pPr>
              <a:lnSpc>
                <a:spcPct val="150000"/>
              </a:lnSpc>
            </a:pPr>
            <a:r>
              <a:rPr lang="en-US" sz="2000" dirty="0">
                <a:effectLst>
                  <a:outerShdw blurRad="38100" dist="38100" dir="2700000" algn="tl">
                    <a:srgbClr val="000000">
                      <a:alpha val="43137"/>
                    </a:srgbClr>
                  </a:outerShdw>
                </a:effectLst>
              </a:rPr>
              <a:t>Sarah Tucker, Town of Bethel, Maine</a:t>
            </a:r>
          </a:p>
          <a:p>
            <a:pPr>
              <a:lnSpc>
                <a:spcPct val="150000"/>
              </a:lnSpc>
            </a:pPr>
            <a:r>
              <a:rPr lang="en-US" sz="2000" dirty="0">
                <a:effectLst>
                  <a:outerShdw blurRad="38100" dist="38100" dir="2700000" algn="tl">
                    <a:srgbClr val="000000">
                      <a:alpha val="43137"/>
                    </a:srgbClr>
                  </a:outerShdw>
                </a:effectLst>
              </a:rPr>
              <a:t>Linnell Geronda, CMA, Town of Rumford</a:t>
            </a:r>
          </a:p>
          <a:p>
            <a:pPr>
              <a:lnSpc>
                <a:spcPct val="150000"/>
              </a:lnSpc>
            </a:pPr>
            <a:r>
              <a:rPr lang="en-US" sz="2000" dirty="0">
                <a:effectLst>
                  <a:outerShdw blurRad="38100" dist="38100" dir="2700000" algn="tl">
                    <a:srgbClr val="000000">
                      <a:alpha val="43137"/>
                    </a:srgbClr>
                  </a:outerShdw>
                </a:effectLst>
              </a:rPr>
              <a:t>Patricia Millette, Ph.D, West Farmington, Maine</a:t>
            </a:r>
          </a:p>
          <a:p>
            <a:pPr>
              <a:lnSpc>
                <a:spcPct val="150000"/>
              </a:lnSpc>
            </a:pPr>
            <a:r>
              <a:rPr lang="en-US" sz="2000" dirty="0">
                <a:effectLst>
                  <a:outerShdw blurRad="38100" dist="38100" dir="2700000" algn="tl">
                    <a:srgbClr val="000000">
                      <a:alpha val="43137"/>
                    </a:srgbClr>
                  </a:outerShdw>
                </a:effectLst>
              </a:rPr>
              <a:t>Jones, Robert C. </a:t>
            </a:r>
            <a:r>
              <a:rPr lang="en-US" sz="2000" i="1" dirty="0">
                <a:effectLst>
                  <a:outerShdw blurRad="38100" dist="38100" dir="2700000" algn="tl">
                    <a:srgbClr val="000000">
                      <a:alpha val="43137"/>
                    </a:srgbClr>
                  </a:outerShdw>
                </a:effectLst>
              </a:rPr>
              <a:t>Two Feet to Togus</a:t>
            </a:r>
            <a:r>
              <a:rPr lang="en-US" sz="2000" dirty="0">
                <a:effectLst>
                  <a:outerShdw blurRad="38100" dist="38100" dir="2700000" algn="tl">
                    <a:srgbClr val="000000">
                      <a:alpha val="43137"/>
                    </a:srgbClr>
                  </a:outerShdw>
                </a:effectLst>
              </a:rPr>
              <a:t>. Evergreen Press, Burlington, VT 1999</a:t>
            </a:r>
          </a:p>
          <a:p>
            <a:pPr>
              <a:lnSpc>
                <a:spcPct val="150000"/>
              </a:lnSpc>
            </a:pPr>
            <a:r>
              <a:rPr lang="en-US" sz="2000" dirty="0">
                <a:effectLst>
                  <a:outerShdw blurRad="38100" dist="38100" dir="2700000" algn="tl">
                    <a:srgbClr val="000000">
                      <a:alpha val="43137"/>
                    </a:srgbClr>
                  </a:outerShdw>
                </a:effectLst>
              </a:rPr>
              <a:t>Barney, Peter S. </a:t>
            </a:r>
            <a:r>
              <a:rPr lang="en-US" sz="2000" i="1" dirty="0">
                <a:effectLst>
                  <a:outerShdw blurRad="38100" dist="38100" dir="2700000" algn="tl">
                    <a:srgbClr val="000000">
                      <a:alpha val="43137"/>
                    </a:srgbClr>
                  </a:outerShdw>
                </a:effectLst>
              </a:rPr>
              <a:t>The Kennebec Central and Monson Railroads</a:t>
            </a:r>
            <a:r>
              <a:rPr lang="en-US" sz="2000" dirty="0">
                <a:effectLst>
                  <a:outerShdw blurRad="38100" dist="38100" dir="2700000" algn="tl">
                    <a:srgbClr val="000000">
                      <a:alpha val="43137"/>
                    </a:srgbClr>
                  </a:outerShdw>
                </a:effectLst>
              </a:rPr>
              <a:t>.  A&amp;M Publishing, 1986</a:t>
            </a:r>
          </a:p>
          <a:p>
            <a:pPr>
              <a:lnSpc>
                <a:spcPct val="150000"/>
              </a:lnSpc>
            </a:pPr>
            <a:r>
              <a:rPr lang="en-US" sz="2000" dirty="0">
                <a:effectLst>
                  <a:outerShdw blurRad="38100" dist="38100" dir="2700000" algn="tl">
                    <a:srgbClr val="000000">
                      <a:alpha val="43137"/>
                    </a:srgbClr>
                  </a:outerShdw>
                </a:effectLst>
              </a:rPr>
              <a:t>Raymond Hintz, Ph.D., PLS  University of Maine</a:t>
            </a:r>
          </a:p>
          <a:p>
            <a:pPr>
              <a:lnSpc>
                <a:spcPct val="150000"/>
              </a:lnSpc>
            </a:pPr>
            <a:r>
              <a:rPr lang="en-US" sz="2000" dirty="0">
                <a:effectLst>
                  <a:outerShdw blurRad="38100" dist="38100" dir="2700000" algn="tl">
                    <a:srgbClr val="000000">
                      <a:alpha val="43137"/>
                    </a:srgbClr>
                  </a:outerShdw>
                </a:effectLst>
              </a:rPr>
              <a:t>Joseph Young, Former Executive Director Maine GeoLibrary, GIS Administrator, Maine Office of GIS</a:t>
            </a:r>
          </a:p>
          <a:p>
            <a:pPr>
              <a:lnSpc>
                <a:spcPct val="150000"/>
              </a:lnSpc>
            </a:pPr>
            <a:r>
              <a:rPr lang="en-US" sz="2000" dirty="0">
                <a:effectLst>
                  <a:outerShdw blurRad="38100" dist="38100" dir="2700000" algn="tl">
                    <a:srgbClr val="000000">
                      <a:alpha val="43137"/>
                    </a:srgbClr>
                  </a:outerShdw>
                </a:effectLst>
              </a:rPr>
              <a:t>Lyle, the cat.</a:t>
            </a:r>
          </a:p>
        </p:txBody>
      </p:sp>
    </p:spTree>
    <p:extLst>
      <p:ext uri="{BB962C8B-B14F-4D97-AF65-F5344CB8AC3E}">
        <p14:creationId xmlns:p14="http://schemas.microsoft.com/office/powerpoint/2010/main" val="70300647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490" y="294968"/>
            <a:ext cx="9613019" cy="6292645"/>
          </a:xfrm>
          <a:prstGeom prst="rect">
            <a:avLst/>
          </a:prstGeom>
          <a:effectLst>
            <a:softEdge rad="63500"/>
          </a:effectLst>
        </p:spPr>
      </p:pic>
      <p:sp>
        <p:nvSpPr>
          <p:cNvPr id="2" name="TextBox 1"/>
          <p:cNvSpPr txBox="1"/>
          <p:nvPr/>
        </p:nvSpPr>
        <p:spPr>
          <a:xfrm>
            <a:off x="196645" y="157317"/>
            <a:ext cx="2989006"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PARTING SHOT</a:t>
            </a:r>
          </a:p>
        </p:txBody>
      </p:sp>
      <p:sp>
        <p:nvSpPr>
          <p:cNvPr id="4" name="Right Arrow 3"/>
          <p:cNvSpPr/>
          <p:nvPr/>
        </p:nvSpPr>
        <p:spPr>
          <a:xfrm rot="9267166">
            <a:off x="9222657" y="2300747"/>
            <a:ext cx="530942" cy="34412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rot="9267166">
            <a:off x="9340645" y="2840201"/>
            <a:ext cx="530942" cy="34412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62116" y="963561"/>
            <a:ext cx="3313471" cy="923330"/>
          </a:xfrm>
          <a:prstGeom prst="rect">
            <a:avLst/>
          </a:prstGeom>
          <a:solidFill>
            <a:srgbClr val="FFC000"/>
          </a:solidFill>
        </p:spPr>
        <p:txBody>
          <a:bodyPr wrap="square" rtlCol="0">
            <a:spAutoFit/>
          </a:bodyPr>
          <a:lstStyle/>
          <a:p>
            <a:r>
              <a:rPr lang="en-US" dirty="0"/>
              <a:t>Map 14 Lot 12-1</a:t>
            </a:r>
          </a:p>
          <a:p>
            <a:r>
              <a:rPr lang="en-US" dirty="0"/>
              <a:t>Mallory</a:t>
            </a:r>
          </a:p>
          <a:p>
            <a:r>
              <a:rPr lang="en-US" dirty="0"/>
              <a:t>One acre, with house.</a:t>
            </a:r>
          </a:p>
        </p:txBody>
      </p:sp>
      <p:sp>
        <p:nvSpPr>
          <p:cNvPr id="7" name="TextBox 6"/>
          <p:cNvSpPr txBox="1"/>
          <p:nvPr/>
        </p:nvSpPr>
        <p:spPr>
          <a:xfrm>
            <a:off x="462116" y="2203084"/>
            <a:ext cx="3313471" cy="923330"/>
          </a:xfrm>
          <a:prstGeom prst="rect">
            <a:avLst/>
          </a:prstGeom>
          <a:solidFill>
            <a:srgbClr val="7030A0"/>
          </a:solidFill>
        </p:spPr>
        <p:txBody>
          <a:bodyPr wrap="square" rtlCol="0">
            <a:spAutoFit/>
          </a:bodyPr>
          <a:lstStyle/>
          <a:p>
            <a:r>
              <a:rPr lang="en-US" dirty="0">
                <a:solidFill>
                  <a:schemeClr val="bg1"/>
                </a:solidFill>
              </a:rPr>
              <a:t>Map 14 Lot 12</a:t>
            </a:r>
          </a:p>
          <a:p>
            <a:r>
              <a:rPr lang="en-US" dirty="0">
                <a:solidFill>
                  <a:schemeClr val="bg1"/>
                </a:solidFill>
              </a:rPr>
              <a:t>Nevel</a:t>
            </a:r>
          </a:p>
          <a:p>
            <a:r>
              <a:rPr lang="en-US" dirty="0">
                <a:solidFill>
                  <a:schemeClr val="bg1"/>
                </a:solidFill>
              </a:rPr>
              <a:t>One acre, vacant</a:t>
            </a:r>
          </a:p>
        </p:txBody>
      </p:sp>
      <p:sp>
        <p:nvSpPr>
          <p:cNvPr id="8" name="TextBox 7"/>
          <p:cNvSpPr txBox="1"/>
          <p:nvPr/>
        </p:nvSpPr>
        <p:spPr>
          <a:xfrm rot="20255418">
            <a:off x="9640544" y="2018418"/>
            <a:ext cx="952657" cy="369332"/>
          </a:xfrm>
          <a:prstGeom prst="rect">
            <a:avLst/>
          </a:prstGeom>
          <a:noFill/>
        </p:spPr>
        <p:txBody>
          <a:bodyPr wrap="square" rtlCol="0">
            <a:spAutoFit/>
          </a:bodyPr>
          <a:lstStyle/>
          <a:p>
            <a:r>
              <a:rPr lang="en-US" dirty="0">
                <a:solidFill>
                  <a:schemeClr val="accent2"/>
                </a:solidFill>
              </a:rPr>
              <a:t>HOUSE</a:t>
            </a:r>
          </a:p>
        </p:txBody>
      </p:sp>
    </p:spTree>
    <p:extLst>
      <p:ext uri="{BB962C8B-B14F-4D97-AF65-F5344CB8AC3E}">
        <p14:creationId xmlns:p14="http://schemas.microsoft.com/office/powerpoint/2010/main" val="404573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000">
            <a:alpha val="25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4988" y="241138"/>
            <a:ext cx="9613019" cy="6292645"/>
          </a:xfrm>
          <a:prstGeom prst="rect">
            <a:avLst/>
          </a:prstGeom>
          <a:effectLst>
            <a:softEdge rad="63500"/>
          </a:effectLst>
        </p:spPr>
      </p:pic>
      <p:sp>
        <p:nvSpPr>
          <p:cNvPr id="2" name="TextBox 1"/>
          <p:cNvSpPr txBox="1"/>
          <p:nvPr/>
        </p:nvSpPr>
        <p:spPr>
          <a:xfrm>
            <a:off x="196645" y="157317"/>
            <a:ext cx="2989006"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PARTING SHOT</a:t>
            </a:r>
          </a:p>
        </p:txBody>
      </p:sp>
      <p:grpSp>
        <p:nvGrpSpPr>
          <p:cNvPr id="15" name="Group 14"/>
          <p:cNvGrpSpPr/>
          <p:nvPr/>
        </p:nvGrpSpPr>
        <p:grpSpPr>
          <a:xfrm>
            <a:off x="3185651" y="437018"/>
            <a:ext cx="6628026" cy="2197070"/>
            <a:chOff x="3185651" y="437018"/>
            <a:chExt cx="6628026" cy="2197070"/>
          </a:xfrm>
        </p:grpSpPr>
        <p:sp>
          <p:nvSpPr>
            <p:cNvPr id="10" name="Right Arrow 9"/>
            <p:cNvSpPr/>
            <p:nvPr/>
          </p:nvSpPr>
          <p:spPr>
            <a:xfrm rot="9185689">
              <a:off x="9254406" y="2299791"/>
              <a:ext cx="559271" cy="33429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185651" y="437018"/>
              <a:ext cx="4640826" cy="1477328"/>
            </a:xfrm>
            <a:prstGeom prst="rect">
              <a:avLst/>
            </a:prstGeom>
            <a:solidFill>
              <a:schemeClr val="accent1">
                <a:lumMod val="60000"/>
                <a:lumOff val="40000"/>
              </a:schemeClr>
            </a:solidFill>
          </p:spPr>
          <p:txBody>
            <a:bodyPr wrap="square" rtlCol="0">
              <a:spAutoFit/>
            </a:bodyPr>
            <a:lstStyle/>
            <a:p>
              <a:r>
                <a:rPr lang="en-US" dirty="0"/>
                <a:t>Formerly George/Brenda Gould,</a:t>
              </a:r>
            </a:p>
            <a:p>
              <a:r>
                <a:rPr lang="en-US" dirty="0"/>
                <a:t>Conveyed to Ox. County Savings and Loan, 1967</a:t>
              </a:r>
            </a:p>
            <a:p>
              <a:r>
                <a:rPr lang="en-US" dirty="0"/>
                <a:t>Conveyed to Tetreault, 1967</a:t>
              </a:r>
            </a:p>
            <a:p>
              <a:r>
                <a:rPr lang="en-US" dirty="0"/>
                <a:t>Tetreault Mortgage, 1969</a:t>
              </a:r>
            </a:p>
            <a:p>
              <a:r>
                <a:rPr lang="en-US" b="1" dirty="0"/>
                <a:t>Conveyed to Nevel, 1974</a:t>
              </a:r>
            </a:p>
          </p:txBody>
        </p:sp>
      </p:grpSp>
      <p:grpSp>
        <p:nvGrpSpPr>
          <p:cNvPr id="16" name="Group 15"/>
          <p:cNvGrpSpPr/>
          <p:nvPr/>
        </p:nvGrpSpPr>
        <p:grpSpPr>
          <a:xfrm>
            <a:off x="5643716" y="2850981"/>
            <a:ext cx="4263367" cy="536480"/>
            <a:chOff x="5643716" y="2850981"/>
            <a:chExt cx="4263367" cy="536480"/>
          </a:xfrm>
        </p:grpSpPr>
        <p:sp>
          <p:nvSpPr>
            <p:cNvPr id="12" name="Right Arrow 11"/>
            <p:cNvSpPr/>
            <p:nvPr/>
          </p:nvSpPr>
          <p:spPr>
            <a:xfrm rot="9185689">
              <a:off x="9347812" y="2850981"/>
              <a:ext cx="559271" cy="334297"/>
            </a:xfrm>
            <a:prstGeom prst="rightArrow">
              <a:avLst/>
            </a:prstGeom>
            <a:solidFill>
              <a:srgbClr val="00B05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643716" y="3018129"/>
              <a:ext cx="2615381" cy="369332"/>
            </a:xfrm>
            <a:prstGeom prst="rect">
              <a:avLst/>
            </a:prstGeom>
            <a:solidFill>
              <a:srgbClr val="00B050">
                <a:alpha val="75000"/>
              </a:srgbClr>
            </a:solidFill>
          </p:spPr>
          <p:txBody>
            <a:bodyPr wrap="square" rtlCol="0">
              <a:spAutoFit/>
            </a:bodyPr>
            <a:lstStyle/>
            <a:p>
              <a:r>
                <a:rPr lang="en-US" b="1" dirty="0"/>
                <a:t>Also Nevel, 1983</a:t>
              </a:r>
            </a:p>
          </p:txBody>
        </p:sp>
      </p:grpSp>
      <p:sp>
        <p:nvSpPr>
          <p:cNvPr id="14" name="TextBox 13"/>
          <p:cNvSpPr txBox="1"/>
          <p:nvPr/>
        </p:nvSpPr>
        <p:spPr>
          <a:xfrm>
            <a:off x="4758813" y="4247535"/>
            <a:ext cx="3342968" cy="1200329"/>
          </a:xfrm>
          <a:prstGeom prst="rect">
            <a:avLst/>
          </a:prstGeom>
          <a:solidFill>
            <a:srgbClr val="FFC000"/>
          </a:solidFill>
        </p:spPr>
        <p:txBody>
          <a:bodyPr wrap="square" rtlCol="0">
            <a:spAutoFit/>
          </a:bodyPr>
          <a:lstStyle/>
          <a:p>
            <a:r>
              <a:rPr lang="en-US" dirty="0"/>
              <a:t>Nevel sells lot with house to Mallory in 1998, but uses wrong description as basis for new deed to Mallory.</a:t>
            </a:r>
          </a:p>
        </p:txBody>
      </p:sp>
      <p:sp>
        <p:nvSpPr>
          <p:cNvPr id="17" name="TextBox 16"/>
          <p:cNvSpPr txBox="1"/>
          <p:nvPr/>
        </p:nvSpPr>
        <p:spPr>
          <a:xfrm rot="19981889">
            <a:off x="9742856" y="1951991"/>
            <a:ext cx="857193" cy="369332"/>
          </a:xfrm>
          <a:prstGeom prst="rect">
            <a:avLst/>
          </a:prstGeom>
          <a:noFill/>
        </p:spPr>
        <p:txBody>
          <a:bodyPr wrap="square" rtlCol="0">
            <a:spAutoFit/>
          </a:bodyPr>
          <a:lstStyle/>
          <a:p>
            <a:r>
              <a:rPr lang="en-US" dirty="0">
                <a:solidFill>
                  <a:srgbClr val="0070C0"/>
                </a:solidFill>
              </a:rPr>
              <a:t>HOUSE</a:t>
            </a:r>
          </a:p>
        </p:txBody>
      </p:sp>
    </p:spTree>
    <p:extLst>
      <p:ext uri="{BB962C8B-B14F-4D97-AF65-F5344CB8AC3E}">
        <p14:creationId xmlns:p14="http://schemas.microsoft.com/office/powerpoint/2010/main" val="10875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99FF">
            <a:alpha val="35000"/>
          </a:srgbClr>
        </a:solidFill>
        <a:effectLst/>
      </p:bgPr>
    </p:bg>
    <p:spTree>
      <p:nvGrpSpPr>
        <p:cNvPr id="1" name=""/>
        <p:cNvGrpSpPr/>
        <p:nvPr/>
      </p:nvGrpSpPr>
      <p:grpSpPr>
        <a:xfrm>
          <a:off x="0" y="0"/>
          <a:ext cx="0" cy="0"/>
          <a:chOff x="0" y="0"/>
          <a:chExt cx="0" cy="0"/>
        </a:xfrm>
      </p:grpSpPr>
      <p:sp>
        <p:nvSpPr>
          <p:cNvPr id="2" name="TextBox 1"/>
          <p:cNvSpPr txBox="1"/>
          <p:nvPr/>
        </p:nvSpPr>
        <p:spPr>
          <a:xfrm>
            <a:off x="326003" y="246490"/>
            <a:ext cx="11712272" cy="4154984"/>
          </a:xfrm>
          <a:prstGeom prst="rect">
            <a:avLst/>
          </a:prstGeom>
          <a:noFill/>
        </p:spPr>
        <p:txBody>
          <a:bodyPr wrap="square" rtlCol="0">
            <a:spAutoFit/>
          </a:bodyPr>
          <a:lstStyle/>
          <a:p>
            <a:r>
              <a:rPr lang="en-US" sz="2400" b="1" dirty="0"/>
              <a:t>Cadastre</a:t>
            </a:r>
            <a:r>
              <a:rPr lang="en-US" sz="2400" dirty="0"/>
              <a:t> (kăda </a:t>
            </a:r>
            <a:r>
              <a:rPr lang="he-IL" sz="2400" dirty="0"/>
              <a:t>֗</a:t>
            </a:r>
            <a:r>
              <a:rPr lang="en-US" sz="2400" dirty="0"/>
              <a:t> stǝɹ). [a. Fr. </a:t>
            </a:r>
            <a:r>
              <a:rPr lang="en-US" sz="2400" i="1" dirty="0"/>
              <a:t>Cadastre</a:t>
            </a:r>
            <a:r>
              <a:rPr lang="en-US" sz="2400" dirty="0"/>
              <a:t>; = Sp., It. </a:t>
            </a:r>
            <a:r>
              <a:rPr lang="en-US" sz="2400" i="1" dirty="0"/>
              <a:t>Catastro</a:t>
            </a:r>
            <a:r>
              <a:rPr lang="en-US" sz="2400" dirty="0"/>
              <a:t>:  ̶  late L. </a:t>
            </a:r>
            <a:r>
              <a:rPr lang="en-US" sz="2400" i="1" dirty="0"/>
              <a:t>capitastrum</a:t>
            </a:r>
            <a:r>
              <a:rPr lang="en-US" sz="2400" dirty="0"/>
              <a:t> ‘register of the polltax’, f. </a:t>
            </a:r>
            <a:r>
              <a:rPr lang="en-US" sz="2400" i="1" dirty="0"/>
              <a:t>caput</a:t>
            </a:r>
            <a:r>
              <a:rPr lang="en-US" sz="2400" dirty="0"/>
              <a:t> head, poll.]</a:t>
            </a:r>
          </a:p>
          <a:p>
            <a:endParaRPr lang="en-US" sz="2400" dirty="0"/>
          </a:p>
          <a:p>
            <a:r>
              <a:rPr lang="en-US" sz="2400" dirty="0"/>
              <a:t>a. (꓿ L. </a:t>
            </a:r>
            <a:r>
              <a:rPr lang="en-US" sz="2400" i="1" dirty="0"/>
              <a:t>capitastrum.</a:t>
            </a:r>
            <a:r>
              <a:rPr lang="en-US" sz="2400" dirty="0"/>
              <a:t>) The register of </a:t>
            </a:r>
            <a:r>
              <a:rPr lang="en-US" sz="2400" i="1" dirty="0"/>
              <a:t>capita, juga</a:t>
            </a:r>
            <a:r>
              <a:rPr lang="en-US" sz="2400" dirty="0"/>
              <a:t>, or units of territorial taxation into which the Roman provinces were divided for the purposes of </a:t>
            </a:r>
            <a:r>
              <a:rPr lang="en-US" sz="2400" i="1" dirty="0"/>
              <a:t>capitatio terrena</a:t>
            </a:r>
            <a:r>
              <a:rPr lang="en-US" sz="2400" dirty="0"/>
              <a:t> or </a:t>
            </a:r>
            <a:r>
              <a:rPr lang="en-US" sz="2400" b="1" dirty="0"/>
              <a:t>land tax</a:t>
            </a:r>
            <a:r>
              <a:rPr lang="en-US" sz="2400" dirty="0"/>
              <a:t>. (Poste Gaius.)</a:t>
            </a:r>
          </a:p>
          <a:p>
            <a:pPr marL="457200" indent="-457200">
              <a:buAutoNum type="alphaLcPeriod"/>
            </a:pPr>
            <a:endParaRPr lang="en-US" sz="2400" dirty="0"/>
          </a:p>
          <a:p>
            <a:r>
              <a:rPr lang="en-US" sz="2400" dirty="0"/>
              <a:t>b. A register of property to serve as a basis of </a:t>
            </a:r>
            <a:r>
              <a:rPr lang="en-US" sz="2400" b="1" dirty="0"/>
              <a:t>proportional taxation</a:t>
            </a:r>
            <a:r>
              <a:rPr lang="en-US" sz="2400" dirty="0"/>
              <a:t>, a Domesday Book.</a:t>
            </a:r>
          </a:p>
          <a:p>
            <a:endParaRPr lang="en-US" sz="2400" dirty="0"/>
          </a:p>
          <a:p>
            <a:r>
              <a:rPr lang="en-US" sz="2400" dirty="0"/>
              <a:t>c. (in modern French use) A </a:t>
            </a:r>
            <a:r>
              <a:rPr lang="en-US" sz="2400" b="1" dirty="0"/>
              <a:t>public register</a:t>
            </a:r>
            <a:r>
              <a:rPr lang="en-US" sz="2400" dirty="0"/>
              <a:t> of the quantity, value, and ownership of the real property of a country.</a:t>
            </a:r>
          </a:p>
        </p:txBody>
      </p:sp>
      <p:sp>
        <p:nvSpPr>
          <p:cNvPr id="3" name="TextBox 2"/>
          <p:cNvSpPr txBox="1"/>
          <p:nvPr/>
        </p:nvSpPr>
        <p:spPr>
          <a:xfrm>
            <a:off x="127221" y="5677232"/>
            <a:ext cx="11911054" cy="787652"/>
          </a:xfrm>
          <a:prstGeom prst="rect">
            <a:avLst/>
          </a:prstGeom>
          <a:noFill/>
        </p:spPr>
        <p:txBody>
          <a:bodyPr wrap="square" rtlCol="0">
            <a:spAutoFit/>
          </a:bodyPr>
          <a:lstStyle/>
          <a:p>
            <a:pPr>
              <a:lnSpc>
                <a:spcPct val="107000"/>
              </a:lnSpc>
              <a:spcAft>
                <a:spcPts val="800"/>
              </a:spcAft>
            </a:pPr>
            <a:r>
              <a:rPr lang="en-US" i="1" dirty="0">
                <a:latin typeface="Calibri" panose="020F0502020204030204" pitchFamily="34" charset="0"/>
                <a:ea typeface="Ebrima" panose="02000000000000000000" pitchFamily="2" charset="0"/>
                <a:cs typeface="Calibri" panose="020F0502020204030204" pitchFamily="34" charset="0"/>
              </a:rPr>
              <a:t>A New English Dictionary on Historical Principles</a:t>
            </a:r>
            <a:r>
              <a:rPr lang="en-US" dirty="0">
                <a:latin typeface="Calibri" panose="020F0502020204030204" pitchFamily="34" charset="0"/>
                <a:ea typeface="Ebrima" panose="02000000000000000000" pitchFamily="2" charset="0"/>
                <a:cs typeface="Calibri" panose="020F0502020204030204" pitchFamily="34" charset="0"/>
              </a:rPr>
              <a:t>, James A. H. Murray editor, Volume II. C</a:t>
            </a:r>
            <a:endParaRPr lang="en-US" sz="1600" dirty="0">
              <a:latin typeface="Calibri" panose="020F0502020204030204" pitchFamily="34" charset="0"/>
              <a:ea typeface="Ebrima" panose="02000000000000000000" pitchFamily="2" charset="0"/>
              <a:cs typeface="Calibri" panose="020F0502020204030204" pitchFamily="34" charset="0"/>
            </a:endParaRPr>
          </a:p>
          <a:p>
            <a:pPr>
              <a:lnSpc>
                <a:spcPct val="107000"/>
              </a:lnSpc>
              <a:spcAft>
                <a:spcPts val="800"/>
              </a:spcAft>
            </a:pPr>
            <a:r>
              <a:rPr lang="en-US" dirty="0">
                <a:latin typeface="Calibri" panose="020F0502020204030204" pitchFamily="34" charset="0"/>
                <a:ea typeface="Ebrima" panose="02000000000000000000" pitchFamily="2" charset="0"/>
                <a:cs typeface="Calibri" panose="020F0502020204030204" pitchFamily="34" charset="0"/>
              </a:rPr>
              <a:t>Oxford: At the Clarendon Press, Oxford, England, 1893.  (Accent added)</a:t>
            </a:r>
            <a:endParaRPr lang="en-US" sz="1600" dirty="0">
              <a:effectLst/>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1326625003"/>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490" y="294968"/>
            <a:ext cx="9613019" cy="6292645"/>
          </a:xfrm>
          <a:prstGeom prst="rect">
            <a:avLst/>
          </a:prstGeom>
          <a:effectLst>
            <a:softEdge rad="63500"/>
          </a:effectLst>
        </p:spPr>
      </p:pic>
      <p:sp>
        <p:nvSpPr>
          <p:cNvPr id="2" name="TextBox 1"/>
          <p:cNvSpPr txBox="1"/>
          <p:nvPr/>
        </p:nvSpPr>
        <p:spPr>
          <a:xfrm>
            <a:off x="196645" y="157317"/>
            <a:ext cx="2989006"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PARTING SHOT</a:t>
            </a:r>
          </a:p>
        </p:txBody>
      </p:sp>
      <p:sp>
        <p:nvSpPr>
          <p:cNvPr id="4" name="Right Arrow 3"/>
          <p:cNvSpPr/>
          <p:nvPr/>
        </p:nvSpPr>
        <p:spPr>
          <a:xfrm rot="9267166">
            <a:off x="9222657" y="2300747"/>
            <a:ext cx="530942" cy="34412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rot="9267166">
            <a:off x="9340645" y="2840201"/>
            <a:ext cx="530942" cy="34412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62116" y="963561"/>
            <a:ext cx="3313471" cy="923330"/>
          </a:xfrm>
          <a:prstGeom prst="rect">
            <a:avLst/>
          </a:prstGeom>
          <a:solidFill>
            <a:srgbClr val="FFC000"/>
          </a:solidFill>
        </p:spPr>
        <p:txBody>
          <a:bodyPr wrap="square" rtlCol="0">
            <a:spAutoFit/>
          </a:bodyPr>
          <a:lstStyle/>
          <a:p>
            <a:r>
              <a:rPr lang="en-US" dirty="0"/>
              <a:t>Map 14 Lot 12-1, is occupied by Mallory but with flawed 1998 title describing wrong parcel.</a:t>
            </a:r>
          </a:p>
        </p:txBody>
      </p:sp>
      <p:sp>
        <p:nvSpPr>
          <p:cNvPr id="7" name="TextBox 6"/>
          <p:cNvSpPr txBox="1"/>
          <p:nvPr/>
        </p:nvSpPr>
        <p:spPr>
          <a:xfrm>
            <a:off x="462116" y="2203084"/>
            <a:ext cx="3313471" cy="1200329"/>
          </a:xfrm>
          <a:prstGeom prst="rect">
            <a:avLst/>
          </a:prstGeom>
          <a:solidFill>
            <a:srgbClr val="7030A0"/>
          </a:solidFill>
        </p:spPr>
        <p:txBody>
          <a:bodyPr wrap="square" rtlCol="0">
            <a:spAutoFit/>
          </a:bodyPr>
          <a:lstStyle/>
          <a:p>
            <a:r>
              <a:rPr lang="en-US" dirty="0">
                <a:solidFill>
                  <a:schemeClr val="bg1"/>
                </a:solidFill>
              </a:rPr>
              <a:t>Map 14 Lot 12</a:t>
            </a:r>
          </a:p>
          <a:p>
            <a:r>
              <a:rPr lang="en-US" dirty="0">
                <a:solidFill>
                  <a:schemeClr val="bg1"/>
                </a:solidFill>
              </a:rPr>
              <a:t>Assessed and taxed to Nevel, but lot technically conveyed to Mallory by mistake.</a:t>
            </a:r>
          </a:p>
        </p:txBody>
      </p:sp>
      <p:sp>
        <p:nvSpPr>
          <p:cNvPr id="8" name="TextBox 7"/>
          <p:cNvSpPr txBox="1"/>
          <p:nvPr/>
        </p:nvSpPr>
        <p:spPr>
          <a:xfrm rot="20362029">
            <a:off x="9643094" y="2018419"/>
            <a:ext cx="875984" cy="369332"/>
          </a:xfrm>
          <a:prstGeom prst="rect">
            <a:avLst/>
          </a:prstGeom>
          <a:noFill/>
        </p:spPr>
        <p:txBody>
          <a:bodyPr wrap="square" rtlCol="0">
            <a:spAutoFit/>
          </a:bodyPr>
          <a:lstStyle/>
          <a:p>
            <a:r>
              <a:rPr lang="en-US" dirty="0">
                <a:solidFill>
                  <a:schemeClr val="accent2"/>
                </a:solidFill>
              </a:rPr>
              <a:t>HOUSE</a:t>
            </a:r>
          </a:p>
        </p:txBody>
      </p:sp>
      <p:sp>
        <p:nvSpPr>
          <p:cNvPr id="9" name="TextBox 8"/>
          <p:cNvSpPr txBox="1"/>
          <p:nvPr/>
        </p:nvSpPr>
        <p:spPr>
          <a:xfrm>
            <a:off x="462115" y="4770381"/>
            <a:ext cx="3313471" cy="1323439"/>
          </a:xfrm>
          <a:prstGeom prst="rect">
            <a:avLst/>
          </a:prstGeom>
          <a:solidFill>
            <a:srgbClr val="FFC000"/>
          </a:solidFill>
        </p:spPr>
        <p:txBody>
          <a:bodyPr wrap="square" rtlCol="0">
            <a:spAutoFit/>
          </a:bodyPr>
          <a:lstStyle/>
          <a:p>
            <a:r>
              <a:rPr lang="en-US" sz="2000" dirty="0"/>
              <a:t>Exchange of corrective deeds recorded, 2018.</a:t>
            </a:r>
          </a:p>
          <a:p>
            <a:endParaRPr lang="en-US" sz="2000" dirty="0"/>
          </a:p>
          <a:p>
            <a:endParaRPr lang="en-US" sz="2000" dirty="0"/>
          </a:p>
        </p:txBody>
      </p:sp>
    </p:spTree>
    <p:extLst>
      <p:ext uri="{BB962C8B-B14F-4D97-AF65-F5344CB8AC3E}">
        <p14:creationId xmlns:p14="http://schemas.microsoft.com/office/powerpoint/2010/main" val="150573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rot="5400000">
            <a:off x="9538032" y="-667965"/>
            <a:ext cx="1292662" cy="3181742"/>
          </a:xfrm>
          <a:prstGeom prst="rect">
            <a:avLst/>
          </a:prstGeom>
          <a:noFill/>
        </p:spPr>
        <p:txBody>
          <a:bodyPr vert="vert270" wrap="square" rtlCol="0">
            <a:spAutoFit/>
          </a:bodyPr>
          <a:lstStyle/>
          <a:p>
            <a:pPr algn="ctr"/>
            <a:r>
              <a:rPr lang="en-US" sz="3600" dirty="0">
                <a:effectLst>
                  <a:outerShdw blurRad="38100" dist="38100" dir="2700000" algn="tl">
                    <a:srgbClr val="000000">
                      <a:alpha val="43137"/>
                    </a:srgbClr>
                  </a:outerShdw>
                </a:effectLst>
              </a:rPr>
              <a:t>TAX MAP INGREDIENTS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238887" cy="6858000"/>
          </a:xfrm>
          <a:prstGeom prst="rect">
            <a:avLst/>
          </a:prstGeom>
        </p:spPr>
      </p:pic>
      <p:sp>
        <p:nvSpPr>
          <p:cNvPr id="6" name="TextBox 5"/>
          <p:cNvSpPr txBox="1"/>
          <p:nvPr/>
        </p:nvSpPr>
        <p:spPr>
          <a:xfrm>
            <a:off x="8322906" y="1725692"/>
            <a:ext cx="3722914" cy="452431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effectLst>
                  <a:outerShdw blurRad="38100" dist="38100" dir="2700000" algn="tl">
                    <a:srgbClr val="000000">
                      <a:alpha val="43137"/>
                    </a:srgbClr>
                  </a:outerShdw>
                </a:effectLst>
              </a:rPr>
              <a:t>BASE MAP</a:t>
            </a:r>
          </a:p>
          <a:p>
            <a:pPr marL="285750" indent="-285750">
              <a:lnSpc>
                <a:spcPct val="200000"/>
              </a:lnSpc>
              <a:buFont typeface="Arial" panose="020B0604020202020204" pitchFamily="34" charset="0"/>
              <a:buChar char="•"/>
            </a:pPr>
            <a:r>
              <a:rPr lang="en-US" dirty="0">
                <a:effectLst>
                  <a:outerShdw blurRad="38100" dist="38100" dir="2700000" algn="tl">
                    <a:srgbClr val="000000">
                      <a:alpha val="43137"/>
                    </a:srgbClr>
                  </a:outerShdw>
                </a:effectLst>
              </a:rPr>
              <a:t>SOURCE MATERIALS</a:t>
            </a:r>
          </a:p>
          <a:p>
            <a:pPr marL="285750" indent="-285750">
              <a:lnSpc>
                <a:spcPct val="200000"/>
              </a:lnSpc>
              <a:buFont typeface="Arial" panose="020B0604020202020204" pitchFamily="34" charset="0"/>
              <a:buChar char="•"/>
            </a:pPr>
            <a:r>
              <a:rPr lang="en-US" dirty="0">
                <a:effectLst>
                  <a:outerShdw blurRad="38100" dist="38100" dir="2700000" algn="tl">
                    <a:srgbClr val="000000">
                      <a:alpha val="43137"/>
                    </a:srgbClr>
                  </a:outerShdw>
                </a:effectLst>
              </a:rPr>
              <a:t>COMMITMENT BOOK/LIST</a:t>
            </a:r>
          </a:p>
          <a:p>
            <a:pPr marL="285750" indent="-285750">
              <a:lnSpc>
                <a:spcPct val="200000"/>
              </a:lnSpc>
              <a:buFont typeface="Arial" panose="020B0604020202020204" pitchFamily="34" charset="0"/>
              <a:buChar char="•"/>
            </a:pPr>
            <a:r>
              <a:rPr lang="en-US" dirty="0">
                <a:effectLst>
                  <a:outerShdw blurRad="38100" dist="38100" dir="2700000" algn="tl">
                    <a:srgbClr val="000000">
                      <a:alpha val="43137"/>
                    </a:srgbClr>
                  </a:outerShdw>
                </a:effectLst>
              </a:rPr>
              <a:t>ACCESS TO REGISTRY</a:t>
            </a:r>
          </a:p>
          <a:p>
            <a:pPr marL="285750" indent="-285750">
              <a:lnSpc>
                <a:spcPct val="200000"/>
              </a:lnSpc>
              <a:buFont typeface="Arial" panose="020B0604020202020204" pitchFamily="34" charset="0"/>
              <a:buChar char="•"/>
            </a:pPr>
            <a:r>
              <a:rPr lang="en-US" dirty="0">
                <a:effectLst>
                  <a:outerShdw blurRad="38100" dist="38100" dir="2700000" algn="tl">
                    <a:srgbClr val="000000">
                      <a:alpha val="43137"/>
                    </a:srgbClr>
                  </a:outerShdw>
                </a:effectLst>
              </a:rPr>
              <a:t>DRAFTING/MAPPING SOFTWARE</a:t>
            </a:r>
          </a:p>
          <a:p>
            <a:pPr marL="285750" indent="-285750">
              <a:lnSpc>
                <a:spcPct val="200000"/>
              </a:lnSpc>
              <a:buFont typeface="Arial" panose="020B0604020202020204" pitchFamily="34" charset="0"/>
              <a:buChar char="•"/>
            </a:pPr>
            <a:r>
              <a:rPr lang="en-US" dirty="0">
                <a:effectLst>
                  <a:outerShdw blurRad="38100" dist="38100" dir="2700000" algn="tl">
                    <a:srgbClr val="000000">
                      <a:alpha val="43137"/>
                    </a:srgbClr>
                  </a:outerShdw>
                </a:effectLst>
              </a:rPr>
              <a:t>WIDE FORMAT SCANNER</a:t>
            </a:r>
          </a:p>
          <a:p>
            <a:pPr marL="285750" indent="-285750">
              <a:lnSpc>
                <a:spcPct val="200000"/>
              </a:lnSpc>
              <a:buFont typeface="Arial" panose="020B0604020202020204" pitchFamily="34" charset="0"/>
              <a:buChar char="•"/>
            </a:pPr>
            <a:r>
              <a:rPr lang="en-US" dirty="0">
                <a:effectLst>
                  <a:outerShdw blurRad="38100" dist="38100" dir="2700000" algn="tl">
                    <a:srgbClr val="000000">
                      <a:alpha val="43137"/>
                    </a:srgbClr>
                  </a:outerShdw>
                </a:effectLst>
              </a:rPr>
              <a:t>PLOTTER/PRINTING SERVICE</a:t>
            </a:r>
          </a:p>
          <a:p>
            <a:pPr marL="285750" indent="-285750">
              <a:lnSpc>
                <a:spcPct val="200000"/>
              </a:lnSpc>
              <a:buFont typeface="Arial" panose="020B0604020202020204" pitchFamily="34" charset="0"/>
              <a:buChar char="•"/>
            </a:pPr>
            <a:r>
              <a:rPr lang="en-US" dirty="0">
                <a:effectLst>
                  <a:outerShdw blurRad="38100" dist="38100" dir="2700000" algn="tl">
                    <a:srgbClr val="000000">
                      <a:alpha val="43137"/>
                    </a:srgbClr>
                  </a:outerShdw>
                </a:effectLst>
              </a:rPr>
              <a:t>END USER/ON-LINE APPLICATIONS</a:t>
            </a:r>
          </a:p>
        </p:txBody>
      </p:sp>
      <p:sp>
        <p:nvSpPr>
          <p:cNvPr id="3" name="TextBox 2"/>
          <p:cNvSpPr txBox="1"/>
          <p:nvPr/>
        </p:nvSpPr>
        <p:spPr>
          <a:xfrm>
            <a:off x="9408948" y="6406463"/>
            <a:ext cx="2636872" cy="307777"/>
          </a:xfrm>
          <a:prstGeom prst="rect">
            <a:avLst/>
          </a:prstGeom>
          <a:noFill/>
        </p:spPr>
        <p:txBody>
          <a:bodyPr wrap="square" rtlCol="0">
            <a:spAutoFit/>
          </a:bodyPr>
          <a:lstStyle/>
          <a:p>
            <a:r>
              <a:rPr lang="en-US" sz="1400" dirty="0"/>
              <a:t>Image courtesy Town of Stow, MA</a:t>
            </a:r>
          </a:p>
        </p:txBody>
      </p:sp>
    </p:spTree>
    <p:extLst>
      <p:ext uri="{BB962C8B-B14F-4D97-AF65-F5344CB8AC3E}">
        <p14:creationId xmlns:p14="http://schemas.microsoft.com/office/powerpoint/2010/main" val="35331775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anim calcmode="lin" valueType="num">
                                      <p:cBhvr>
                                        <p:cTn id="3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anim calcmode="lin" valueType="num">
                                      <p:cBhvr>
                                        <p:cTn id="3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anim calcmode="lin" valueType="num">
                                      <p:cBhvr>
                                        <p:cTn id="4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31256" y="331679"/>
            <a:ext cx="4174436" cy="646331"/>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ea typeface="Ebrima" panose="02000000000000000000" pitchFamily="2" charset="0"/>
                <a:cs typeface="Ebrima" panose="02000000000000000000" pitchFamily="2" charset="0"/>
              </a:rPr>
              <a:t>BASE MAP</a:t>
            </a:r>
          </a:p>
        </p:txBody>
      </p:sp>
      <p:sp>
        <p:nvSpPr>
          <p:cNvPr id="3" name="TextBox 2"/>
          <p:cNvSpPr txBox="1"/>
          <p:nvPr/>
        </p:nvSpPr>
        <p:spPr>
          <a:xfrm>
            <a:off x="91815" y="978010"/>
            <a:ext cx="4985470" cy="378565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ea typeface="Ebrima" panose="02000000000000000000" pitchFamily="2" charset="0"/>
                <a:cs typeface="Ebrima" panose="02000000000000000000" pitchFamily="2" charset="0"/>
              </a:rPr>
              <a:t>AERIAL PHOTO-ENLARGEMENT</a:t>
            </a:r>
          </a:p>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ea typeface="Ebrima" panose="02000000000000000000" pitchFamily="2" charset="0"/>
                <a:cs typeface="Ebrima" panose="02000000000000000000" pitchFamily="2" charset="0"/>
              </a:rPr>
              <a:t>USGS TOPOGRAPHIC MAP DATA</a:t>
            </a:r>
          </a:p>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ea typeface="Ebrima" panose="02000000000000000000" pitchFamily="2" charset="0"/>
                <a:cs typeface="Ebrima" panose="02000000000000000000" pitchFamily="2" charset="0"/>
              </a:rPr>
              <a:t>PHOTOGRAMMETRIC BASE MAP</a:t>
            </a: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ea typeface="Ebrima" panose="02000000000000000000" pitchFamily="2" charset="0"/>
                <a:cs typeface="Ebrima" panose="02000000000000000000" pitchFamily="2" charset="0"/>
              </a:rPr>
              <a:t>DIGITAL ORTHO - PHOTOGRAPHY/IMAGERY</a:t>
            </a:r>
          </a:p>
          <a:p>
            <a:pPr marL="285750" indent="-285750">
              <a:lnSpc>
                <a:spcPct val="200000"/>
              </a:lnSpc>
              <a:buFont typeface="Arial" panose="020B0604020202020204" pitchFamily="34" charset="0"/>
              <a:buChar char="•"/>
            </a:pPr>
            <a:r>
              <a:rPr lang="en-US" sz="2400" dirty="0">
                <a:effectLst>
                  <a:outerShdw blurRad="38100" dist="38100" dir="2700000" algn="tl">
                    <a:srgbClr val="000000">
                      <a:alpha val="43137"/>
                    </a:srgbClr>
                  </a:outerShdw>
                </a:effectLst>
                <a:ea typeface="Ebrima" panose="02000000000000000000" pitchFamily="2" charset="0"/>
                <a:cs typeface="Ebrima" panose="02000000000000000000" pitchFamily="2" charset="0"/>
              </a:rPr>
              <a:t>LIDAR</a:t>
            </a:r>
          </a:p>
        </p:txBody>
      </p:sp>
      <p:sp>
        <p:nvSpPr>
          <p:cNvPr id="5" name="TextBox 4"/>
          <p:cNvSpPr txBox="1"/>
          <p:nvPr/>
        </p:nvSpPr>
        <p:spPr>
          <a:xfrm>
            <a:off x="91815" y="5791274"/>
            <a:ext cx="4806073" cy="830997"/>
          </a:xfrm>
          <a:prstGeom prst="rect">
            <a:avLst/>
          </a:prstGeom>
          <a:noFill/>
        </p:spPr>
        <p:txBody>
          <a:bodyPr wrap="square" rtlCol="0">
            <a:spAutoFit/>
          </a:bodyPr>
          <a:lstStyle/>
          <a:p>
            <a:r>
              <a:rPr lang="en-US" sz="1600" dirty="0">
                <a:latin typeface="Calibri" panose="020F0502020204030204" pitchFamily="34" charset="0"/>
                <a:ea typeface="Ebrima" panose="02000000000000000000" pitchFamily="2" charset="0"/>
                <a:cs typeface="Calibri" panose="020F0502020204030204" pitchFamily="34" charset="0"/>
              </a:rPr>
              <a:t>Image Credit: Maine GeoLibrary</a:t>
            </a:r>
          </a:p>
          <a:p>
            <a:r>
              <a:rPr lang="en-US" sz="1600" dirty="0">
                <a:latin typeface="Calibri" panose="020F0502020204030204" pitchFamily="34" charset="0"/>
                <a:ea typeface="Ebrima" panose="02000000000000000000" pitchFamily="2" charset="0"/>
                <a:cs typeface="Calibri" panose="020F0502020204030204" pitchFamily="34" charset="0"/>
              </a:rPr>
              <a:t>Maine Orthoimagery Municipal Rockland 2018</a:t>
            </a:r>
          </a:p>
          <a:p>
            <a:r>
              <a:rPr lang="en-US" sz="1600" dirty="0">
                <a:latin typeface="Calibri" panose="020F0502020204030204" pitchFamily="34" charset="0"/>
                <a:ea typeface="Ebrima" panose="02000000000000000000" pitchFamily="2" charset="0"/>
                <a:cs typeface="Calibri" panose="020F0502020204030204" pitchFamily="34" charset="0"/>
              </a:rPr>
              <a:t>https://geolibrary-maine.opendata.arcgis.com/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790" y="224907"/>
            <a:ext cx="6594554" cy="6397364"/>
          </a:xfrm>
          <a:prstGeom prst="rect">
            <a:avLst/>
          </a:prstGeom>
        </p:spPr>
      </p:pic>
    </p:spTree>
    <p:extLst>
      <p:ext uri="{BB962C8B-B14F-4D97-AF65-F5344CB8AC3E}">
        <p14:creationId xmlns:p14="http://schemas.microsoft.com/office/powerpoint/2010/main" val="1543837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9667" y="779318"/>
            <a:ext cx="6857999" cy="5299363"/>
          </a:xfrm>
          <a:prstGeom prst="rect">
            <a:avLst/>
          </a:prstGeom>
        </p:spPr>
      </p:pic>
      <p:sp>
        <p:nvSpPr>
          <p:cNvPr id="2" name="TextBox 1"/>
          <p:cNvSpPr txBox="1"/>
          <p:nvPr/>
        </p:nvSpPr>
        <p:spPr>
          <a:xfrm>
            <a:off x="5836257" y="1865958"/>
            <a:ext cx="5104737"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ROD’S DAD, BUD STEVENS</a:t>
            </a:r>
          </a:p>
        </p:txBody>
      </p:sp>
      <p:sp>
        <p:nvSpPr>
          <p:cNvPr id="6" name="TextBox 5"/>
          <p:cNvSpPr txBox="1"/>
          <p:nvPr/>
        </p:nvSpPr>
        <p:spPr>
          <a:xfrm>
            <a:off x="5836257" y="2625541"/>
            <a:ext cx="6074796" cy="1200329"/>
          </a:xfrm>
          <a:prstGeom prst="rect">
            <a:avLst/>
          </a:prstGeom>
          <a:noFill/>
        </p:spPr>
        <p:txBody>
          <a:bodyPr wrap="square" rtlCol="0">
            <a:spAutoFit/>
          </a:bodyPr>
          <a:lstStyle/>
          <a:p>
            <a:r>
              <a:rPr lang="en-US" dirty="0"/>
              <a:t>Owned and operated Aerial Survey and Photo, Inc 1981 – 1995</a:t>
            </a:r>
          </a:p>
          <a:p>
            <a:r>
              <a:rPr lang="en-US" dirty="0"/>
              <a:t>Licensed photogrammetrist.</a:t>
            </a:r>
          </a:p>
          <a:p>
            <a:endParaRPr lang="en-US" dirty="0"/>
          </a:p>
          <a:p>
            <a:r>
              <a:rPr lang="en-US" dirty="0"/>
              <a:t>Previously SLF, Inc (Survey, Layout, and Forestry) 1975 – 1981</a:t>
            </a:r>
          </a:p>
        </p:txBody>
      </p:sp>
      <p:sp>
        <p:nvSpPr>
          <p:cNvPr id="7" name="TextBox 6"/>
          <p:cNvSpPr txBox="1"/>
          <p:nvPr/>
        </p:nvSpPr>
        <p:spPr>
          <a:xfrm>
            <a:off x="5836257" y="6249726"/>
            <a:ext cx="5820355" cy="369332"/>
          </a:xfrm>
          <a:prstGeom prst="rect">
            <a:avLst/>
          </a:prstGeom>
          <a:noFill/>
        </p:spPr>
        <p:txBody>
          <a:bodyPr wrap="square" rtlCol="0">
            <a:spAutoFit/>
          </a:bodyPr>
          <a:lstStyle/>
          <a:p>
            <a:r>
              <a:rPr lang="en-US" dirty="0"/>
              <a:t>Image courtesy, Rod Stevens, Aerial Survey and Photo, Inc.</a:t>
            </a:r>
          </a:p>
        </p:txBody>
      </p:sp>
      <p:sp>
        <p:nvSpPr>
          <p:cNvPr id="8" name="TextBox 7"/>
          <p:cNvSpPr txBox="1"/>
          <p:nvPr/>
        </p:nvSpPr>
        <p:spPr>
          <a:xfrm>
            <a:off x="5836257" y="3851017"/>
            <a:ext cx="567723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Kelsh Stereoplotter</a:t>
            </a:r>
          </a:p>
          <a:p>
            <a:pPr marL="285750" indent="-285750">
              <a:buFont typeface="Arial" panose="020B0604020202020204" pitchFamily="34" charset="0"/>
              <a:buChar char="•"/>
            </a:pPr>
            <a:r>
              <a:rPr lang="en-US" dirty="0"/>
              <a:t>Stereo pair diapositives</a:t>
            </a:r>
          </a:p>
          <a:p>
            <a:pPr marL="285750" indent="-285750">
              <a:buFont typeface="Arial" panose="020B0604020202020204" pitchFamily="34" charset="0"/>
              <a:buChar char="•"/>
            </a:pPr>
            <a:r>
              <a:rPr lang="en-US" dirty="0"/>
              <a:t>Projected through series of lenses and mirrors</a:t>
            </a:r>
          </a:p>
          <a:p>
            <a:pPr marL="285750" indent="-285750">
              <a:buFont typeface="Arial" panose="020B0604020202020204" pitchFamily="34" charset="0"/>
              <a:buChar char="•"/>
            </a:pPr>
            <a:r>
              <a:rPr lang="en-US" dirty="0"/>
              <a:t>Composite image visible in 3d</a:t>
            </a:r>
          </a:p>
          <a:p>
            <a:pPr marL="285750" indent="-285750">
              <a:buFont typeface="Arial" panose="020B0604020202020204" pitchFamily="34" charset="0"/>
              <a:buChar char="•"/>
            </a:pPr>
            <a:r>
              <a:rPr lang="en-US" dirty="0"/>
              <a:t>“Data” captured to paper or mylar manuscript</a:t>
            </a:r>
          </a:p>
        </p:txBody>
      </p:sp>
      <p:sp>
        <p:nvSpPr>
          <p:cNvPr id="9" name="TextBox 8"/>
          <p:cNvSpPr txBox="1"/>
          <p:nvPr/>
        </p:nvSpPr>
        <p:spPr>
          <a:xfrm>
            <a:off x="6146358" y="512943"/>
            <a:ext cx="5597718" cy="1200329"/>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PHOTOGRAMMETRIC MAPPING</a:t>
            </a:r>
          </a:p>
        </p:txBody>
      </p:sp>
    </p:spTree>
    <p:extLst>
      <p:ext uri="{BB962C8B-B14F-4D97-AF65-F5344CB8AC3E}">
        <p14:creationId xmlns:p14="http://schemas.microsoft.com/office/powerpoint/2010/main" val="355542745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55135" y="490944"/>
            <a:ext cx="7197213"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LIGHT DETECTION AND RANGING</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LIGHT IMAGING, DETECTION, AND RANGING</a:t>
            </a:r>
          </a:p>
          <a:p>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A KIND OF LASER SCANNING</a:t>
            </a:r>
          </a:p>
          <a:p>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AIRBORNE REQUIRES LIDAR INSTRUMENT COUPLED WITH GPS AND AN IMU (INERTIAL MEASUREMENT UNIT)</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REPLACING PHOTOGRAMMETRY FOR SOME APPLICATIONS (MOSTLY TOPOGRAPHIC)</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LIDAR IN MAINE GOT GOING WITH AMERICAN RECOVERY AND REINVESTMENT AND RECOVERY ACT (2009)</a:t>
            </a:r>
            <a:endParaRPr lang="en-US" dirty="0"/>
          </a:p>
        </p:txBody>
      </p:sp>
      <p:sp>
        <p:nvSpPr>
          <p:cNvPr id="3" name="TextBox 2"/>
          <p:cNvSpPr txBox="1"/>
          <p:nvPr/>
        </p:nvSpPr>
        <p:spPr>
          <a:xfrm>
            <a:off x="10675668" y="167779"/>
            <a:ext cx="1346614"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LIDAR</a:t>
            </a:r>
          </a:p>
        </p:txBody>
      </p:sp>
    </p:spTree>
    <p:extLst>
      <p:ext uri="{BB962C8B-B14F-4D97-AF65-F5344CB8AC3E}">
        <p14:creationId xmlns:p14="http://schemas.microsoft.com/office/powerpoint/2010/main" val="3179719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2364</TotalTime>
  <Words>2223</Words>
  <Application>Microsoft Office PowerPoint</Application>
  <PresentationFormat>Widescreen</PresentationFormat>
  <Paragraphs>360</Paragraphs>
  <Slides>50</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Ebrima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 MAP QUANDRIES AND CURIOSITIES</dc:title>
  <dc:creator>Robert G. Rogers</dc:creator>
  <cp:lastModifiedBy>Brunelle, William J.</cp:lastModifiedBy>
  <cp:revision>211</cp:revision>
  <dcterms:created xsi:type="dcterms:W3CDTF">2019-05-18T11:31:04Z</dcterms:created>
  <dcterms:modified xsi:type="dcterms:W3CDTF">2019-08-13T12:35:38Z</dcterms:modified>
</cp:coreProperties>
</file>