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4" r:id="rId3"/>
    <p:sldId id="272" r:id="rId4"/>
    <p:sldId id="257" r:id="rId5"/>
    <p:sldId id="258" r:id="rId6"/>
    <p:sldId id="274" r:id="rId7"/>
    <p:sldId id="267" r:id="rId8"/>
    <p:sldId id="261" r:id="rId9"/>
    <p:sldId id="262" r:id="rId10"/>
    <p:sldId id="270" r:id="rId11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7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0A0D5C-2B0F-4E8B-8C7B-C716A5EA66C8}" type="datetimeFigureOut">
              <a:rPr lang="en-US" smtClean="0"/>
              <a:t>9/5/2017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526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772526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39C2F-0343-4A98-B280-7B75333615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94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ECDD9-44A2-4642-94AE-05574D13F1BE}" type="datetimeFigureOut">
              <a:rPr lang="en-US" smtClean="0"/>
              <a:t>9/5/2017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767"/>
            <a:ext cx="5608320" cy="415591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378"/>
            <a:ext cx="3037840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378"/>
            <a:ext cx="3037840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3315C-7C49-4B70-B707-C71174C67A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74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315C-7C49-4B70-B707-C71174C67A5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30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315C-7C49-4B70-B707-C71174C67A5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78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315C-7C49-4B70-B707-C71174C67A5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63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2A44-E96C-4663-84A9-4FB245A8D1B6}" type="datetimeFigureOut">
              <a:rPr lang="en-US" smtClean="0"/>
              <a:t>9/5/2017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1003-AEFB-4081-9EAB-58181DF7A3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86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2A44-E96C-4663-84A9-4FB245A8D1B6}" type="datetimeFigureOut">
              <a:rPr lang="en-US" smtClean="0"/>
              <a:t>9/5/2017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1003-AEFB-4081-9EAB-58181DF7A3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72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2A44-E96C-4663-84A9-4FB245A8D1B6}" type="datetimeFigureOut">
              <a:rPr lang="en-US" smtClean="0"/>
              <a:t>9/5/2017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1003-AEFB-4081-9EAB-58181DF7A3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860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2A44-E96C-4663-84A9-4FB245A8D1B6}" type="datetimeFigureOut">
              <a:rPr lang="en-US" smtClean="0"/>
              <a:t>9/5/2017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1003-AEFB-4081-9EAB-58181DF7A3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71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2A44-E96C-4663-84A9-4FB245A8D1B6}" type="datetimeFigureOut">
              <a:rPr lang="en-US" smtClean="0"/>
              <a:t>9/5/2017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1003-AEFB-4081-9EAB-58181DF7A3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437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2A44-E96C-4663-84A9-4FB245A8D1B6}" type="datetimeFigureOut">
              <a:rPr lang="en-US" smtClean="0"/>
              <a:t>9/5/2017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1003-AEFB-4081-9EAB-58181DF7A3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07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2A44-E96C-4663-84A9-4FB245A8D1B6}" type="datetimeFigureOut">
              <a:rPr lang="en-US" smtClean="0"/>
              <a:t>9/5/2017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1003-AEFB-4081-9EAB-58181DF7A3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890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2A44-E96C-4663-84A9-4FB245A8D1B6}" type="datetimeFigureOut">
              <a:rPr lang="en-US" smtClean="0"/>
              <a:t>9/5/2017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1003-AEFB-4081-9EAB-58181DF7A3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8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2A44-E96C-4663-84A9-4FB245A8D1B6}" type="datetimeFigureOut">
              <a:rPr lang="en-US" smtClean="0"/>
              <a:t>9/5/2017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1003-AEFB-4081-9EAB-58181DF7A3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30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2A44-E96C-4663-84A9-4FB245A8D1B6}" type="datetimeFigureOut">
              <a:rPr lang="en-US" smtClean="0"/>
              <a:t>9/5/2017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1003-AEFB-4081-9EAB-58181DF7A3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35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2A44-E96C-4663-84A9-4FB245A8D1B6}" type="datetimeFigureOut">
              <a:rPr lang="en-US" smtClean="0"/>
              <a:t>9/5/2017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1003-AEFB-4081-9EAB-58181DF7A3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836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02A44-E96C-4663-84A9-4FB245A8D1B6}" type="datetimeFigureOut">
              <a:rPr lang="en-US" smtClean="0"/>
              <a:t>9/5/2017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31003-AEFB-4081-9EAB-58181DF7A3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879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.maine.gov/cgi-bin/online/mrs/rettd/index.p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438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Electronic Real Estate Transfer Tax</a:t>
            </a:r>
            <a:br>
              <a:rPr lang="en-US" sz="3600" dirty="0" smtClean="0"/>
            </a:br>
            <a:r>
              <a:rPr lang="en-US" sz="1800" dirty="0" smtClean="0"/>
              <a:t>and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Electronic Turn Around Document</a:t>
            </a:r>
            <a:br>
              <a:rPr lang="en-US" sz="3600" dirty="0" smtClean="0"/>
            </a:br>
            <a:r>
              <a:rPr lang="en-US" sz="2000" dirty="0" smtClean="0"/>
              <a:t>2017 September</a:t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hlinkClick r:id="rId3"/>
              </a:rPr>
              <a:t>https://www1.maine.gov/cgi-bin/online/mrs/rettd/index.pl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2600" dirty="0" smtClean="0"/>
              <a:t>Link is on Property Tax Transfer Tax webpage</a:t>
            </a:r>
            <a:endParaRPr lang="en-US" sz="2600" dirty="0"/>
          </a:p>
        </p:txBody>
      </p:sp>
      <p:pic>
        <p:nvPicPr>
          <p:cNvPr id="4098" name="Picture 2" descr="C:\Users\laurie.j.thomas\AppData\Local\Microsoft\Windows\Temporary Internet Files\Content.Outlook\PDAHAFQQ\PT logo cop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28600"/>
            <a:ext cx="4953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5555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to the future…...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Preliminary internal discussions about tying turn around document into Vision and </a:t>
            </a:r>
            <a:r>
              <a:rPr lang="en-US" smtClean="0"/>
              <a:t>TRIO.</a:t>
            </a:r>
          </a:p>
          <a:p>
            <a:endParaRPr lang="en-US" dirty="0" smtClean="0"/>
          </a:p>
          <a:p>
            <a:r>
              <a:rPr lang="en-US" dirty="0" smtClean="0"/>
              <a:t>We are in discussions to develop a database for filing MVRs.  All MVR data will be searchable for you on this website.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59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to towns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Town may access </a:t>
            </a:r>
            <a:r>
              <a:rPr lang="en-US" dirty="0" smtClean="0"/>
              <a:t>turn around document online at any time. </a:t>
            </a:r>
          </a:p>
          <a:p>
            <a:r>
              <a:rPr lang="en-US" dirty="0" smtClean="0"/>
              <a:t>You may access all RETTs reporting property in your town.</a:t>
            </a:r>
            <a:endParaRPr lang="en-US" dirty="0"/>
          </a:p>
          <a:p>
            <a:r>
              <a:rPr lang="en-US" dirty="0"/>
              <a:t>Town may update turn around document </a:t>
            </a:r>
            <a:r>
              <a:rPr lang="en-US" dirty="0" smtClean="0"/>
              <a:t>(TAD) electronically</a:t>
            </a:r>
            <a:r>
              <a:rPr lang="en-US" dirty="0"/>
              <a:t>, as time and information </a:t>
            </a:r>
            <a:r>
              <a:rPr lang="en-US" dirty="0" smtClean="0"/>
              <a:t>allows.</a:t>
            </a:r>
          </a:p>
          <a:p>
            <a:r>
              <a:rPr lang="en-US" dirty="0" smtClean="0"/>
              <a:t>Data entered electronically will be saved to the database and loaded to the paper/excel spreadsheet mailed to you.</a:t>
            </a:r>
          </a:p>
        </p:txBody>
      </p:sp>
    </p:spTree>
    <p:extLst>
      <p:ext uri="{BB962C8B-B14F-4D97-AF65-F5344CB8AC3E}">
        <p14:creationId xmlns:p14="http://schemas.microsoft.com/office/powerpoint/2010/main" val="181981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Corrections to Turn Around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Any necessary edits to the turn around must be completed by MRS once you have processed the TAD transaction electronically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You </a:t>
            </a:r>
            <a:r>
              <a:rPr lang="en-US" dirty="0"/>
              <a:t>will be able to </a:t>
            </a:r>
            <a:r>
              <a:rPr lang="en-US" dirty="0" smtClean="0"/>
              <a:t>complete edits if </a:t>
            </a:r>
            <a:r>
              <a:rPr lang="en-US" dirty="0"/>
              <a:t>you entered </a:t>
            </a:r>
            <a:r>
              <a:rPr lang="en-US" dirty="0" smtClean="0"/>
              <a:t>data </a:t>
            </a:r>
            <a:r>
              <a:rPr lang="en-US" dirty="0"/>
              <a:t>electronically earlier in the </a:t>
            </a:r>
            <a:r>
              <a:rPr lang="en-US" dirty="0" smtClean="0"/>
              <a:t>year. Each town will still be mailed their TAD after June sales are keyed into our system (mid-August at the earliest) and you may still request the spreadsheet in excel. The TAD will reflect the data you entered when you electronically processed the transaction; edits may be made to the paper copy or the excel version.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37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create municipal 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000" dirty="0" smtClean="0"/>
              <a:t>Municipalities must contact Property Tax Division to set up municipal account. We will need the following information to create an account:</a:t>
            </a:r>
          </a:p>
          <a:p>
            <a:pPr lvl="1"/>
            <a:r>
              <a:rPr lang="en-US" sz="2000" dirty="0" smtClean="0"/>
              <a:t>Name</a:t>
            </a:r>
          </a:p>
          <a:p>
            <a:pPr lvl="1"/>
            <a:r>
              <a:rPr lang="en-US" sz="2000" dirty="0" smtClean="0"/>
              <a:t>Town</a:t>
            </a:r>
          </a:p>
          <a:p>
            <a:pPr lvl="1"/>
            <a:r>
              <a:rPr lang="en-US" sz="2000" dirty="0" smtClean="0"/>
              <a:t>Town address</a:t>
            </a:r>
          </a:p>
          <a:p>
            <a:pPr lvl="1"/>
            <a:r>
              <a:rPr lang="en-US" sz="2000" dirty="0" smtClean="0"/>
              <a:t>Telephone number</a:t>
            </a:r>
          </a:p>
          <a:p>
            <a:pPr lvl="1"/>
            <a:r>
              <a:rPr lang="en-US" sz="2000" dirty="0" smtClean="0"/>
              <a:t>Email address – must be unique for each account. If you have multiple towns, you must use different email for each town. Multiple accounts can be created for each town.</a:t>
            </a:r>
          </a:p>
          <a:p>
            <a:pPr lvl="1"/>
            <a:r>
              <a:rPr lang="en-US" sz="2000" dirty="0" smtClean="0"/>
              <a:t>Account number and password will be provided. We encourage you to change the password. You may request your password when the account is created.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Account information is not shared or publicly displayed; it is only required to create the account and provide Property Tax with contact information.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There are 324 active municipal accounts as of September 1, 2017; municipalities may have more than 1 account.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 algn="ctr">
              <a:buNone/>
            </a:pPr>
            <a:r>
              <a:rPr lang="en-US" sz="2000" dirty="0" smtClean="0"/>
              <a:t>Deb Maringola 624-5606 Monday – Thursday</a:t>
            </a:r>
          </a:p>
          <a:p>
            <a:pPr marL="457200" lvl="1" indent="0" algn="ctr">
              <a:buNone/>
            </a:pPr>
            <a:r>
              <a:rPr lang="en-US" sz="2000" dirty="0" smtClean="0"/>
              <a:t>Laurie Thomas 624-5602 Monday - Friday</a:t>
            </a:r>
          </a:p>
        </p:txBody>
      </p:sp>
    </p:spTree>
    <p:extLst>
      <p:ext uri="{BB962C8B-B14F-4D97-AF65-F5344CB8AC3E}">
        <p14:creationId xmlns:p14="http://schemas.microsoft.com/office/powerpoint/2010/main" val="1239190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Municipal staff may print a copy of any declaration reporting property in their town.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A copy of a paper filed return is available. DLN starts with 001 (located on left side of Turn Around Document)</a:t>
            </a:r>
          </a:p>
          <a:p>
            <a:pPr lvl="1"/>
            <a:r>
              <a:rPr lang="en-US" dirty="0" smtClean="0"/>
              <a:t>A PDF copy of an electronically filed return is available. DLN starts with 100</a:t>
            </a:r>
          </a:p>
          <a:p>
            <a:pPr lvl="1"/>
            <a:r>
              <a:rPr lang="en-US" dirty="0" smtClean="0"/>
              <a:t>Declarations recorded after 2011 are available on the website. RETTs dating back to 2005 should be available on the municipal website soon.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603738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Additional benefits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95642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70724"/>
            <a:ext cx="8229600" cy="858753"/>
          </a:xfrm>
        </p:spPr>
        <p:txBody>
          <a:bodyPr>
            <a:normAutofit/>
          </a:bodyPr>
          <a:lstStyle/>
          <a:p>
            <a:r>
              <a:rPr lang="en-US" dirty="0" smtClean="0"/>
              <a:t>Searching for a declaration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Best search method is using book and page.</a:t>
            </a:r>
          </a:p>
          <a:p>
            <a:endParaRPr lang="en-US" dirty="0" smtClean="0"/>
          </a:p>
          <a:p>
            <a:r>
              <a:rPr lang="en-US" dirty="0" smtClean="0"/>
              <a:t>Other search options include:</a:t>
            </a:r>
          </a:p>
          <a:p>
            <a:pPr lvl="1"/>
            <a:r>
              <a:rPr lang="en-US" dirty="0" smtClean="0"/>
              <a:t>Search by DLN number </a:t>
            </a:r>
          </a:p>
          <a:p>
            <a:pPr lvl="1"/>
            <a:r>
              <a:rPr lang="en-US" dirty="0" smtClean="0"/>
              <a:t>Search by Transfer Date </a:t>
            </a:r>
          </a:p>
          <a:p>
            <a:pPr lvl="1"/>
            <a:r>
              <a:rPr lang="en-US" dirty="0" smtClean="0"/>
              <a:t>Search by minimum and maximum sale price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b="1" dirty="0" smtClean="0"/>
              <a:t>Name search is not the best search method.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88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Declaration processing comparisons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Paper Processing by MRS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Declarations filed at Registry – May 1 -  May 31</a:t>
            </a:r>
          </a:p>
          <a:p>
            <a:endParaRPr lang="en-US" dirty="0" smtClean="0"/>
          </a:p>
          <a:p>
            <a:r>
              <a:rPr lang="en-US" dirty="0" smtClean="0"/>
              <a:t>Received by MRS – June 10</a:t>
            </a:r>
          </a:p>
          <a:p>
            <a:endParaRPr lang="en-US" dirty="0"/>
          </a:p>
          <a:p>
            <a:r>
              <a:rPr lang="en-US" dirty="0" smtClean="0"/>
              <a:t>Available on website July 10</a:t>
            </a:r>
            <a:r>
              <a:rPr lang="en-US" baseline="30000" dirty="0" smtClean="0"/>
              <a:t>th</a:t>
            </a:r>
            <a:r>
              <a:rPr lang="en-US" dirty="0" smtClean="0"/>
              <a:t>( approximate)</a:t>
            </a:r>
          </a:p>
          <a:p>
            <a:endParaRPr lang="en-US" dirty="0" smtClean="0"/>
          </a:p>
          <a:p>
            <a:r>
              <a:rPr lang="en-US" dirty="0" smtClean="0"/>
              <a:t>Mailed to municipalities by July 20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Electronic Processing by MRS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Filed by originator – May 2</a:t>
            </a:r>
          </a:p>
          <a:p>
            <a:endParaRPr lang="en-US" dirty="0"/>
          </a:p>
          <a:p>
            <a:r>
              <a:rPr lang="en-US" dirty="0"/>
              <a:t>Processed by registry – May 3</a:t>
            </a:r>
          </a:p>
          <a:p>
            <a:endParaRPr lang="en-US" dirty="0"/>
          </a:p>
          <a:p>
            <a:r>
              <a:rPr lang="en-US" dirty="0"/>
              <a:t>Approved by MRS – May 4 or 5</a:t>
            </a:r>
          </a:p>
          <a:p>
            <a:endParaRPr lang="en-US" dirty="0"/>
          </a:p>
          <a:p>
            <a:r>
              <a:rPr lang="en-US" dirty="0"/>
              <a:t>Available to </a:t>
            </a:r>
            <a:r>
              <a:rPr lang="en-US" dirty="0" smtClean="0"/>
              <a:t>municipalities on website </a:t>
            </a:r>
            <a:r>
              <a:rPr lang="en-US" dirty="0"/>
              <a:t>– May 5 or 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865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886"/>
            <a:ext cx="8229600" cy="1055914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PDF copy of electronically filed declaration</a:t>
            </a:r>
            <a:endParaRPr lang="en-US" sz="36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876504"/>
            <a:ext cx="4191000" cy="5935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6907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MRS proceeding with mandate to file RETTs electronically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Rule 104-Filing of Maine Tax Returns has been amended.</a:t>
            </a:r>
          </a:p>
          <a:p>
            <a:r>
              <a:rPr lang="en-US" sz="2000" dirty="0" smtClean="0"/>
              <a:t>Amendment includes a mandate to file RETTds electronically:</a:t>
            </a:r>
          </a:p>
          <a:p>
            <a:pPr lvl="1"/>
            <a:r>
              <a:rPr lang="en-US" sz="2000" dirty="0" smtClean="0"/>
              <a:t>Preparers submitting 200 or more RETTds during 2017 will be mandated to file electronic RETTds in 2018</a:t>
            </a:r>
          </a:p>
          <a:p>
            <a:pPr lvl="1"/>
            <a:r>
              <a:rPr lang="en-US" sz="2000" dirty="0" smtClean="0"/>
              <a:t>Preparers submitting 100 or more RETTds during 2018 will be mandated to file electronic RETTds in 2019</a:t>
            </a:r>
          </a:p>
          <a:p>
            <a:pPr lvl="1"/>
            <a:r>
              <a:rPr lang="en-US" sz="2000" dirty="0" smtClean="0"/>
              <a:t>Preparers submitting 50 or more RETTds during 2019 will be mandated to file electronic RETTds in 2020</a:t>
            </a:r>
          </a:p>
          <a:p>
            <a:pPr lvl="1"/>
            <a:r>
              <a:rPr lang="en-US" sz="2000" dirty="0" smtClean="0"/>
              <a:t>Preparers submitting 10 or more RETTds during 2020 or any subsequent year will be mandated to file electronic RETTds in 2021 or subsequent years</a:t>
            </a:r>
          </a:p>
          <a:p>
            <a:pPr lvl="1"/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Waivers to preparers will be granted if mandate causes undue hardship. 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79681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1755</TotalTime>
  <Words>689</Words>
  <Application>Microsoft Office PowerPoint</Application>
  <PresentationFormat>On-screen Show (4:3)</PresentationFormat>
  <Paragraphs>80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Electronic Real Estate Transfer Tax and Electronic Turn Around Document 2017 September </vt:lpstr>
      <vt:lpstr>Value to towns</vt:lpstr>
      <vt:lpstr>Corrections to Turn Around</vt:lpstr>
      <vt:lpstr>To create municipal account</vt:lpstr>
      <vt:lpstr> </vt:lpstr>
      <vt:lpstr>Searching for a declaration</vt:lpstr>
      <vt:lpstr>Declaration processing comparisons</vt:lpstr>
      <vt:lpstr>PDF copy of electronically filed declaration</vt:lpstr>
      <vt:lpstr>MRS proceeding with mandate to file RETTs electronically</vt:lpstr>
      <vt:lpstr>Looking to the future…...</vt:lpstr>
    </vt:vector>
  </TitlesOfParts>
  <Company>State of Maine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Thomas, Laurie J.</dc:creator>
  <cp:lastModifiedBy>Bill Brunelle</cp:lastModifiedBy>
  <cp:revision>74</cp:revision>
  <cp:lastPrinted>2017-08-01T14:43:45Z</cp:lastPrinted>
  <dcterms:created xsi:type="dcterms:W3CDTF">2017-02-08T14:15:43Z</dcterms:created>
  <dcterms:modified xsi:type="dcterms:W3CDTF">2017-09-05T12:37:44Z</dcterms:modified>
</cp:coreProperties>
</file>