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tags/tag49.xml" ContentType="application/vnd.openxmlformats-officedocument.presentationml.tags+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notesSlides/notesSlide63.xml" ContentType="application/vnd.openxmlformats-officedocument.presentationml.notesSlide+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41.xml" ContentType="application/vnd.openxmlformats-officedocument.presentationml.notesSlide+xml"/>
  <Override PartName="/ppt/tags/tag63.xml" ContentType="application/vnd.openxmlformats-officedocument.presentationml.tags+xml"/>
  <Override PartName="/ppt/notesSlides/notesSlide52.xml" ContentType="application/vnd.openxmlformats-officedocument.presentationml.notesSlide+xml"/>
  <Override PartName="/ppt/tags/tag74.xml" ContentType="application/vnd.openxmlformats-officedocument.presentationml.tags+xml"/>
  <Override PartName="/ppt/notesSlides/notesSlide30.xml" ContentType="application/vnd.openxmlformats-officedocument.presentationml.notesSlide+xml"/>
  <Override PartName="/ppt/tags/tag52.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slides/slide77.xml" ContentType="application/vnd.openxmlformats-officedocument.presentationml.slid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tags/tag5.xml" ContentType="application/vnd.openxmlformats-officedocument.presentationml.tags+xml"/>
  <Override PartName="/ppt/notesSlides/notesSlide57.xml" ContentType="application/vnd.openxmlformats-officedocument.presentationml.notesSlide+xml"/>
  <Override PartName="/ppt/tags/tag79.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notesSlides/notesSlide46.xml" ContentType="application/vnd.openxmlformats-officedocument.presentationml.notesSlide+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ags/tag57.xml" ContentType="application/vnd.openxmlformats-officedocument.presentationml.tags+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notesSlides/notesSlide60.xml" ContentType="application/vnd.openxmlformats-officedocument.presentationml.notesSlide+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tags/tag58.xml" ContentType="application/vnd.openxmlformats-officedocument.presentationml.tags+xml"/>
  <Override PartName="/ppt/tags/tag69.xml" ContentType="application/vnd.openxmlformats-officedocument.presentationml.tags+xml"/>
  <Override PartName="/ppt/notesSlides/notesSlide65.xml" ContentType="application/vnd.openxmlformats-officedocument.presentationml.notesSlide+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notesSlides/notesSlide25.xml" ContentType="application/vnd.openxmlformats-officedocument.presentationml.notesSlide+xml"/>
  <Override PartName="/ppt/tags/tag47.xml" ContentType="application/vnd.openxmlformats-officedocument.presentationml.tags+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tags/tag76.xml" ContentType="application/vnd.openxmlformats-officedocument.presentationml.tags+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32.xml" ContentType="application/vnd.openxmlformats-officedocument.presentationml.notesSlide+xml"/>
  <Override PartName="/ppt/tags/tag54.xml" ContentType="application/vnd.openxmlformats-officedocument.presentationml.tags+xml"/>
  <Override PartName="/ppt/tags/tag65.xml" ContentType="application/vnd.openxmlformats-officedocument.presentationml.tags+xml"/>
  <Override PartName="/ppt/notesSlides/notesSlide61.xml" ContentType="application/vnd.openxmlformats-officedocument.presentationml.notesSlide+xml"/>
  <Override PartName="/ppt/tags/tag8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tags/tag61.xml" ContentType="application/vnd.openxmlformats-officedocument.presentationml.tags+xml"/>
  <Override PartName="/ppt/notesSlides/notesSlide50.xml" ContentType="application/vnd.openxmlformats-officedocument.presentationml.notesSlide+xml"/>
  <Override PartName="/ppt/tags/tag72.xml" ContentType="application/vnd.openxmlformats-officedocument.presentationml.tags+xml"/>
  <Override PartName="/ppt/tags/tag90.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tags/tag3.xml" ContentType="application/vnd.openxmlformats-officedocument.presentationml.tags+xml"/>
  <Default Extension="jpeg" ContentType="image/jpeg"/>
  <Override PartName="/ppt/notesSlides/notesSlide37.xml" ContentType="application/vnd.openxmlformats-officedocument.presentationml.notesSlide+xml"/>
  <Override PartName="/ppt/tags/tag59.xml" ContentType="application/vnd.openxmlformats-officedocument.presentationml.tags+xml"/>
  <Override PartName="/ppt/notesSlides/notesSlide55.xml" ContentType="application/vnd.openxmlformats-officedocument.presentationml.notesSlide+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tags/tag37.xml" ContentType="application/vnd.openxmlformats-officedocument.presentationml.tags+xml"/>
  <Override PartName="/ppt/tags/tag48.xml" ContentType="application/vnd.openxmlformats-officedocument.presentationml.tags+xml"/>
  <Override PartName="/ppt/notesSlides/notesSlide44.xml" ContentType="application/vnd.openxmlformats-officedocument.presentationml.notesSlide+xml"/>
  <Override PartName="/ppt/tags/tag66.xml" ContentType="application/vnd.openxmlformats-officedocument.presentationml.tags+xml"/>
  <Override PartName="/ppt/notesSlides/notesSlide62.xml" ContentType="application/vnd.openxmlformats-officedocument.presentationml.notesSlide+xml"/>
  <Override PartName="/ppt/tags/tag84.xml" ContentType="application/vnd.openxmlformats-officedocument.presentationml.tags+xml"/>
  <Override PartName="/ppt/notesSlides/notesSlide73.xml" ContentType="application/vnd.openxmlformats-officedocument.presentationml.notesSlide+xml"/>
  <Override PartName="/ppt/slides/slide20.xml" ContentType="application/vnd.openxmlformats-officedocument.presentationml.slide+xml"/>
  <Override PartName="/ppt/tags/tag26.xml" ContentType="application/vnd.openxmlformats-officedocument.presentationml.tags+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55.xml" ContentType="application/vnd.openxmlformats-officedocument.presentationml.tags+xml"/>
  <Override PartName="/ppt/notesSlides/notesSlide51.xml" ContentType="application/vnd.openxmlformats-officedocument.presentationml.notesSlide+xml"/>
  <Override PartName="/ppt/tags/tag73.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notesSlides/notesSlide40.xml" ContentType="application/vnd.openxmlformats-officedocument.presentationml.notesSlide+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67.xml" ContentType="application/vnd.openxmlformats-officedocument.presentationml.notesSlide+xml"/>
  <Override PartName="/ppt/tags/tag89.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tags/tag78.xml" ContentType="application/vnd.openxmlformats-officedocument.presentationml.tags+xml"/>
  <Override PartName="/ppt/slides/slide32.xml" ContentType="application/vnd.openxmlformats-officedocument.presentationml.slide+xml"/>
  <Override PartName="/ppt/notesSlides/notesSlide34.xml" ContentType="application/vnd.openxmlformats-officedocument.presentationml.notes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tags/tag45.xml" ContentType="application/vnd.openxmlformats-officedocument.presentationml.tags+xml"/>
  <Override PartName="/ppt/notesSlides/notesSlide70.xml" ContentType="application/vnd.openxmlformats-officedocument.presentationml.notesSlide+xml"/>
  <Override PartName="/ppt/tags/tag92.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48.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9.xml" ContentType="application/vnd.openxmlformats-officedocument.presentationml.tags+xml"/>
  <Override PartName="/ppt/notesSlides/notesSlide64.xml" ContentType="application/vnd.openxmlformats-officedocument.presentationml.notesSlide+xml"/>
  <Override PartName="/ppt/tags/tag86.xml" ContentType="application/vnd.openxmlformats-officedocument.presentationml.tags+xml"/>
  <Override PartName="/ppt/notesSlides/notesSlide75.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notesSlides/notesSlide53.xml" ContentType="application/vnd.openxmlformats-officedocument.presentationml.notesSlide+xml"/>
  <Override PartName="/ppt/tags/tag75.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notesSlides/notesSlide42.xml" ContentType="application/vnd.openxmlformats-officedocument.presentationml.notesSlide+xml"/>
  <Override PartName="/ppt/tags/tag64.xml" ContentType="application/vnd.openxmlformats-officedocument.presentationml.tags+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5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79"/>
  </p:notesMasterIdLst>
  <p:handoutMasterIdLst>
    <p:handoutMasterId r:id="rId80"/>
  </p:handoutMasterIdLst>
  <p:sldIdLst>
    <p:sldId id="256" r:id="rId2"/>
    <p:sldId id="349" r:id="rId3"/>
    <p:sldId id="303" r:id="rId4"/>
    <p:sldId id="308" r:id="rId5"/>
    <p:sldId id="356" r:id="rId6"/>
    <p:sldId id="322" r:id="rId7"/>
    <p:sldId id="323" r:id="rId8"/>
    <p:sldId id="324" r:id="rId9"/>
    <p:sldId id="271" r:id="rId10"/>
    <p:sldId id="304" r:id="rId11"/>
    <p:sldId id="310" r:id="rId12"/>
    <p:sldId id="309" r:id="rId13"/>
    <p:sldId id="302" r:id="rId14"/>
    <p:sldId id="360" r:id="rId15"/>
    <p:sldId id="262" r:id="rId16"/>
    <p:sldId id="263" r:id="rId17"/>
    <p:sldId id="369" r:id="rId18"/>
    <p:sldId id="311" r:id="rId19"/>
    <p:sldId id="267" r:id="rId20"/>
    <p:sldId id="377" r:id="rId21"/>
    <p:sldId id="266" r:id="rId22"/>
    <p:sldId id="313" r:id="rId23"/>
    <p:sldId id="314" r:id="rId24"/>
    <p:sldId id="315" r:id="rId25"/>
    <p:sldId id="272" r:id="rId26"/>
    <p:sldId id="264" r:id="rId27"/>
    <p:sldId id="364" r:id="rId28"/>
    <p:sldId id="365" r:id="rId29"/>
    <p:sldId id="361" r:id="rId30"/>
    <p:sldId id="316" r:id="rId31"/>
    <p:sldId id="273" r:id="rId32"/>
    <p:sldId id="275" r:id="rId33"/>
    <p:sldId id="368" r:id="rId34"/>
    <p:sldId id="359" r:id="rId35"/>
    <p:sldId id="276" r:id="rId36"/>
    <p:sldId id="319" r:id="rId37"/>
    <p:sldId id="277" r:id="rId38"/>
    <p:sldId id="282" r:id="rId39"/>
    <p:sldId id="281" r:id="rId40"/>
    <p:sldId id="285" r:id="rId41"/>
    <p:sldId id="374" r:id="rId42"/>
    <p:sldId id="283" r:id="rId43"/>
    <p:sldId id="287" r:id="rId44"/>
    <p:sldId id="370" r:id="rId45"/>
    <p:sldId id="291" r:id="rId46"/>
    <p:sldId id="357" r:id="rId47"/>
    <p:sldId id="292" r:id="rId48"/>
    <p:sldId id="288" r:id="rId49"/>
    <p:sldId id="293" r:id="rId50"/>
    <p:sldId id="329" r:id="rId51"/>
    <p:sldId id="289" r:id="rId52"/>
    <p:sldId id="290" r:id="rId53"/>
    <p:sldId id="294" r:id="rId54"/>
    <p:sldId id="372" r:id="rId55"/>
    <p:sldId id="358" r:id="rId56"/>
    <p:sldId id="297" r:id="rId57"/>
    <p:sldId id="298" r:id="rId58"/>
    <p:sldId id="338" r:id="rId59"/>
    <p:sldId id="339" r:id="rId60"/>
    <p:sldId id="340" r:id="rId61"/>
    <p:sldId id="341" r:id="rId62"/>
    <p:sldId id="342" r:id="rId63"/>
    <p:sldId id="351" r:id="rId64"/>
    <p:sldId id="350" r:id="rId65"/>
    <p:sldId id="376" r:id="rId66"/>
    <p:sldId id="378" r:id="rId67"/>
    <p:sldId id="343" r:id="rId68"/>
    <p:sldId id="379" r:id="rId69"/>
    <p:sldId id="345" r:id="rId70"/>
    <p:sldId id="344" r:id="rId71"/>
    <p:sldId id="346" r:id="rId72"/>
    <p:sldId id="347" r:id="rId73"/>
    <p:sldId id="348" r:id="rId74"/>
    <p:sldId id="353" r:id="rId75"/>
    <p:sldId id="352" r:id="rId76"/>
    <p:sldId id="354" r:id="rId77"/>
    <p:sldId id="373" r:id="rId78"/>
  </p:sldIdLst>
  <p:sldSz cx="9144000" cy="6858000" type="screen4x3"/>
  <p:notesSz cx="7086600" cy="9429750"/>
  <p:custDataLst>
    <p:tags r:id="rId8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23" autoAdjust="0"/>
    <p:restoredTop sz="86502" autoAdjust="0"/>
  </p:normalViewPr>
  <p:slideViewPr>
    <p:cSldViewPr>
      <p:cViewPr>
        <p:scale>
          <a:sx n="75" d="100"/>
          <a:sy n="75" d="100"/>
        </p:scale>
        <p:origin x="588" y="15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62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3070225" cy="4714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defTabSz="942975" eaLnBrk="1" hangingPunct="1">
              <a:defRPr sz="1200"/>
            </a:lvl1pPr>
          </a:lstStyle>
          <a:p>
            <a:pPr>
              <a:defRPr/>
            </a:pPr>
            <a:endParaRPr lang="en-US"/>
          </a:p>
        </p:txBody>
      </p:sp>
      <p:sp>
        <p:nvSpPr>
          <p:cNvPr id="116739" name="Rectangle 3"/>
          <p:cNvSpPr>
            <a:spLocks noGrp="1" noChangeArrowheads="1"/>
          </p:cNvSpPr>
          <p:nvPr>
            <p:ph type="dt" sz="quarter" idx="1"/>
          </p:nvPr>
        </p:nvSpPr>
        <p:spPr bwMode="auto">
          <a:xfrm>
            <a:off x="4014788" y="0"/>
            <a:ext cx="3070225" cy="4714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r" defTabSz="942975" eaLnBrk="1" hangingPunct="1">
              <a:defRPr sz="1200"/>
            </a:lvl1pPr>
          </a:lstStyle>
          <a:p>
            <a:pPr>
              <a:defRPr/>
            </a:pPr>
            <a:endParaRPr lang="en-US"/>
          </a:p>
        </p:txBody>
      </p:sp>
      <p:sp>
        <p:nvSpPr>
          <p:cNvPr id="116740" name="Rectangle 4"/>
          <p:cNvSpPr>
            <a:spLocks noGrp="1" noChangeArrowheads="1"/>
          </p:cNvSpPr>
          <p:nvPr>
            <p:ph type="ftr" sz="quarter" idx="2"/>
          </p:nvPr>
        </p:nvSpPr>
        <p:spPr bwMode="auto">
          <a:xfrm>
            <a:off x="0" y="8956675"/>
            <a:ext cx="3070225" cy="471488"/>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defTabSz="942975" eaLnBrk="1" hangingPunct="1">
              <a:defRPr sz="1200"/>
            </a:lvl1pPr>
          </a:lstStyle>
          <a:p>
            <a:pPr>
              <a:defRPr/>
            </a:pPr>
            <a:endParaRPr lang="en-US"/>
          </a:p>
        </p:txBody>
      </p:sp>
      <p:sp>
        <p:nvSpPr>
          <p:cNvPr id="116741" name="Rectangle 5"/>
          <p:cNvSpPr>
            <a:spLocks noGrp="1" noChangeArrowheads="1"/>
          </p:cNvSpPr>
          <p:nvPr>
            <p:ph type="sldNum" sz="quarter" idx="3"/>
          </p:nvPr>
        </p:nvSpPr>
        <p:spPr bwMode="auto">
          <a:xfrm>
            <a:off x="4014788" y="8956675"/>
            <a:ext cx="3070225" cy="471488"/>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r" defTabSz="942975" eaLnBrk="1" hangingPunct="1">
              <a:defRPr sz="1200"/>
            </a:lvl1pPr>
          </a:lstStyle>
          <a:p>
            <a:pPr>
              <a:defRPr/>
            </a:pPr>
            <a:fld id="{317C4ADA-E2FB-4AE6-ACF9-D4BD3A5E67A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xfrm>
            <a:off x="0" y="0"/>
            <a:ext cx="3070225" cy="471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48483" name="Rectangle 3"/>
          <p:cNvSpPr>
            <a:spLocks noGrp="1" noChangeArrowheads="1"/>
          </p:cNvSpPr>
          <p:nvPr>
            <p:ph type="dt" idx="1"/>
          </p:nvPr>
        </p:nvSpPr>
        <p:spPr bwMode="auto">
          <a:xfrm>
            <a:off x="4014788" y="0"/>
            <a:ext cx="3070225" cy="471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82948" name="Rectangle 4"/>
          <p:cNvSpPr>
            <a:spLocks noRot="1" noChangeArrowheads="1" noTextEdit="1"/>
          </p:cNvSpPr>
          <p:nvPr>
            <p:ph type="sldImg" idx="2"/>
          </p:nvPr>
        </p:nvSpPr>
        <p:spPr bwMode="auto">
          <a:xfrm>
            <a:off x="1185863" y="708025"/>
            <a:ext cx="4714875" cy="3535363"/>
          </a:xfrm>
          <a:prstGeom prst="rect">
            <a:avLst/>
          </a:prstGeom>
          <a:noFill/>
          <a:ln w="9525">
            <a:solidFill>
              <a:srgbClr val="000000"/>
            </a:solidFill>
            <a:miter lim="800000"/>
            <a:headEnd/>
            <a:tailEnd/>
          </a:ln>
        </p:spPr>
      </p:sp>
      <p:sp>
        <p:nvSpPr>
          <p:cNvPr id="148485" name="Rectangle 5"/>
          <p:cNvSpPr>
            <a:spLocks noGrp="1" noChangeArrowheads="1"/>
          </p:cNvSpPr>
          <p:nvPr>
            <p:ph type="body" sz="quarter" idx="3"/>
          </p:nvPr>
        </p:nvSpPr>
        <p:spPr bwMode="auto">
          <a:xfrm>
            <a:off x="708025" y="4479925"/>
            <a:ext cx="5670550" cy="4243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8486" name="Rectangle 6"/>
          <p:cNvSpPr>
            <a:spLocks noGrp="1" noChangeArrowheads="1"/>
          </p:cNvSpPr>
          <p:nvPr>
            <p:ph type="ftr" sz="quarter" idx="4"/>
          </p:nvPr>
        </p:nvSpPr>
        <p:spPr bwMode="auto">
          <a:xfrm>
            <a:off x="0" y="8956675"/>
            <a:ext cx="3070225" cy="4714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48487" name="Rectangle 7"/>
          <p:cNvSpPr>
            <a:spLocks noGrp="1" noChangeArrowheads="1"/>
          </p:cNvSpPr>
          <p:nvPr>
            <p:ph type="sldNum" sz="quarter" idx="5"/>
          </p:nvPr>
        </p:nvSpPr>
        <p:spPr bwMode="auto">
          <a:xfrm>
            <a:off x="4014788" y="8956675"/>
            <a:ext cx="3070225" cy="4714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200D6F7-9B1A-4BDA-94EF-64A3393DB8F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21A7873-2163-445B-A11F-F582EF7A12EB}" type="slidenum">
              <a:rPr lang="en-US" smtClean="0"/>
              <a:pPr/>
              <a:t>1</a:t>
            </a:fld>
            <a:endParaRPr lang="en-US" smtClean="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35A95E8-CE2C-4DC1-AE8B-1FA2FC9C878A}" type="slidenum">
              <a:rPr lang="en-US" smtClean="0"/>
              <a:pPr/>
              <a:t>10</a:t>
            </a:fld>
            <a:endParaRPr lang="en-US" smtClean="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436D4BDA-4463-4E37-8FE0-5C3D8F4D5B88}" type="slidenum">
              <a:rPr lang="en-US" smtClean="0"/>
              <a:pPr/>
              <a:t>11</a:t>
            </a:fld>
            <a:endParaRPr lang="en-US" smtClean="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AA5E1197-602A-4E3C-8A2A-BB77145C3AD2}" type="slidenum">
              <a:rPr lang="en-US" smtClean="0"/>
              <a:pPr/>
              <a:t>12</a:t>
            </a:fld>
            <a:endParaRPr lang="en-US" smtClean="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5FE48511-41EB-488D-A6D2-CF8E7C1DC474}" type="slidenum">
              <a:rPr lang="en-US" smtClean="0"/>
              <a:pPr/>
              <a:t>13</a:t>
            </a:fld>
            <a:endParaRPr lang="en-US" smtClean="0"/>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D263D19-54EE-433F-A7F9-05FAB15EAAF9}" type="slidenum">
              <a:rPr lang="en-US" smtClean="0"/>
              <a:pPr/>
              <a:t>14</a:t>
            </a:fld>
            <a:endParaRPr lang="en-US" smtClean="0"/>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8747E33-A0AC-4625-9DC5-90560BBC7E2B}" type="slidenum">
              <a:rPr lang="en-US" smtClean="0"/>
              <a:pPr/>
              <a:t>15</a:t>
            </a:fld>
            <a:endParaRPr lang="en-US" smtClean="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78F5816-7532-4D84-AB0D-681162EAAC5C}" type="slidenum">
              <a:rPr lang="en-US" smtClean="0"/>
              <a:pPr/>
              <a:t>16</a:t>
            </a:fld>
            <a:endParaRPr lang="en-US" smtClean="0"/>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EC8B5AE9-E5B4-4F92-BEBA-40CC30C0E81A}" type="slidenum">
              <a:rPr lang="en-US" smtClean="0"/>
              <a:pPr/>
              <a:t>17</a:t>
            </a:fld>
            <a:endParaRPr lang="en-US" smtClean="0"/>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26191C73-D52D-47F3-B608-95AF58A6FB8C}" type="slidenum">
              <a:rPr lang="en-US" smtClean="0"/>
              <a:pPr/>
              <a:t>18</a:t>
            </a:fld>
            <a:endParaRPr lang="en-US" smtClean="0"/>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0352D7A3-7CA5-4908-8E21-5D5BEB36082A}" type="slidenum">
              <a:rPr lang="en-US" smtClean="0"/>
              <a:pPr/>
              <a:t>19</a:t>
            </a:fld>
            <a:endParaRPr lang="en-US" smtClean="0"/>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81FE508-DADA-4107-8FE1-F2340DABB536}" type="slidenum">
              <a:rPr lang="en-US" smtClean="0"/>
              <a:pPr/>
              <a:t>2</a:t>
            </a:fld>
            <a:endParaRPr lang="en-US" smtClean="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endParaRPr lang="en-US" smtClean="0"/>
          </a:p>
        </p:txBody>
      </p:sp>
      <p:sp>
        <p:nvSpPr>
          <p:cNvPr id="103428" name="Slide Number Placeholder 3"/>
          <p:cNvSpPr>
            <a:spLocks noGrp="1"/>
          </p:cNvSpPr>
          <p:nvPr>
            <p:ph type="sldNum" sz="quarter" idx="5"/>
          </p:nvPr>
        </p:nvSpPr>
        <p:spPr>
          <a:noFill/>
        </p:spPr>
        <p:txBody>
          <a:bodyPr/>
          <a:lstStyle/>
          <a:p>
            <a:fld id="{3C344213-CEDB-4823-A9CD-84EF3B361053}"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7E149CE4-1268-4D32-AD57-6DEB34763F3E}" type="slidenum">
              <a:rPr lang="en-US" smtClean="0"/>
              <a:pPr/>
              <a:t>21</a:t>
            </a:fld>
            <a:endParaRPr lang="en-US" smtClean="0"/>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E3DF23E5-AFE9-4219-ACE4-C6D7F89BA22D}" type="slidenum">
              <a:rPr lang="en-US" smtClean="0"/>
              <a:pPr/>
              <a:t>22</a:t>
            </a:fld>
            <a:endParaRPr lang="en-US" smtClean="0"/>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320782BB-761F-4A07-B3BE-4CA427635FD2}" type="slidenum">
              <a:rPr lang="en-US" smtClean="0"/>
              <a:pPr/>
              <a:t>23</a:t>
            </a:fld>
            <a:endParaRPr lang="en-US" smtClean="0"/>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4572DFF-3F62-4F65-941B-AB50A02C3353}" type="slidenum">
              <a:rPr lang="en-US" smtClean="0"/>
              <a:pPr/>
              <a:t>24</a:t>
            </a:fld>
            <a:endParaRPr lang="en-US" smtClean="0"/>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7128A389-F133-4D4D-9938-2C450765D6EC}" type="slidenum">
              <a:rPr lang="en-US" smtClean="0"/>
              <a:pPr/>
              <a:t>25</a:t>
            </a:fld>
            <a:endParaRPr lang="en-US" smtClean="0"/>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DA149C0C-CE97-469D-AF8E-89525D51A167}" type="slidenum">
              <a:rPr lang="en-US" smtClean="0"/>
              <a:pPr/>
              <a:t>26</a:t>
            </a:fld>
            <a:endParaRPr lang="en-US" smtClean="0"/>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7DBB8E37-48E7-4E7D-A4F0-9D2FB2A6244F}" type="slidenum">
              <a:rPr lang="en-US" smtClean="0"/>
              <a:pPr/>
              <a:t>27</a:t>
            </a:fld>
            <a:endParaRPr lang="en-US" smtClean="0"/>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7CE34A42-F870-40CF-A50F-DEF4C9FEBA4A}" type="slidenum">
              <a:rPr lang="en-US" smtClean="0"/>
              <a:pPr/>
              <a:t>28</a:t>
            </a:fld>
            <a:endParaRPr lang="en-US" smtClean="0"/>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6CE4AD35-B8A4-4BA8-81FF-A560B3654E37}" type="slidenum">
              <a:rPr lang="en-US" smtClean="0"/>
              <a:pPr/>
              <a:t>29</a:t>
            </a:fld>
            <a:endParaRPr lang="en-US" smtClean="0"/>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44553263-A6FE-4F1F-A90E-FD2AD6E90D3C}" type="slidenum">
              <a:rPr lang="en-US" smtClean="0"/>
              <a:pPr/>
              <a:t>3</a:t>
            </a:fld>
            <a:endParaRPr lang="en-US" smtClean="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33FC60E9-D12B-4B5E-8297-53163339EB03}" type="slidenum">
              <a:rPr lang="en-US" smtClean="0"/>
              <a:pPr/>
              <a:t>30</a:t>
            </a:fld>
            <a:endParaRPr lang="en-US" smtClean="0"/>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9BA01223-1973-4F48-97B1-7B050F60BE31}" type="slidenum">
              <a:rPr lang="en-US" smtClean="0"/>
              <a:pPr/>
              <a:t>31</a:t>
            </a:fld>
            <a:endParaRPr lang="en-US" smtClean="0"/>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FC82AA86-1EB7-40A5-9527-D74C3CA2303D}" type="slidenum">
              <a:rPr lang="en-US" smtClean="0"/>
              <a:pPr/>
              <a:t>32</a:t>
            </a:fld>
            <a:endParaRPr lang="en-US" smtClean="0"/>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8FAA2CD0-E470-4AA2-94A6-1E55F0639735}" type="slidenum">
              <a:rPr lang="en-US" smtClean="0"/>
              <a:pPr/>
              <a:t>33</a:t>
            </a:fld>
            <a:endParaRPr lang="en-US" smtClean="0"/>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CB6763EA-F649-4804-8776-A8DE4F68BF96}" type="slidenum">
              <a:rPr lang="en-US" smtClean="0"/>
              <a:pPr/>
              <a:t>34</a:t>
            </a:fld>
            <a:endParaRPr lang="en-US" smtClean="0"/>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89E509A4-1ADB-4111-9A11-059E307CBDD3}" type="slidenum">
              <a:rPr lang="en-US" smtClean="0"/>
              <a:pPr/>
              <a:t>35</a:t>
            </a:fld>
            <a:endParaRPr lang="en-US" smtClean="0"/>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61A18BCA-BC5D-4A7C-974B-0EC48AA3E7DA}" type="slidenum">
              <a:rPr lang="en-US" smtClean="0"/>
              <a:pPr/>
              <a:t>36</a:t>
            </a:fld>
            <a:endParaRPr lang="en-US" smtClean="0"/>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3973D7AD-D82D-4522-AC47-77370949F58E}" type="slidenum">
              <a:rPr lang="en-US" smtClean="0"/>
              <a:pPr/>
              <a:t>37</a:t>
            </a:fld>
            <a:endParaRPr lang="en-US" smtClean="0"/>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US" smtClean="0"/>
              <a:t>An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388BD65C-8DF7-408A-B863-DB6F23DB6E65}" type="slidenum">
              <a:rPr lang="en-US" smtClean="0"/>
              <a:pPr/>
              <a:t>38</a:t>
            </a:fld>
            <a:endParaRPr lang="en-US" smtClean="0"/>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2424F35E-05AA-4407-8E81-EB113A13C8C7}" type="slidenum">
              <a:rPr lang="en-US" smtClean="0"/>
              <a:pPr/>
              <a:t>39</a:t>
            </a:fld>
            <a:endParaRPr lang="en-US" smtClean="0"/>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8DC1F6A5-F424-4A78-967A-5E24B12281D8}" type="slidenum">
              <a:rPr lang="en-US" smtClean="0"/>
              <a:pPr/>
              <a:t>4</a:t>
            </a:fld>
            <a:endParaRPr lang="en-US" smtClean="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FB2BEDDA-A7E0-4713-A6E4-CB14EF2611CD}" type="slidenum">
              <a:rPr lang="en-US" smtClean="0"/>
              <a:pPr/>
              <a:t>40</a:t>
            </a:fld>
            <a:endParaRPr lang="en-US" smtClean="0"/>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F1782846-ABFA-472B-BCCE-77D334BD12F1}" type="slidenum">
              <a:rPr lang="en-US" smtClean="0"/>
              <a:pPr/>
              <a:t>41</a:t>
            </a:fld>
            <a:endParaRPr lang="en-US" smtClean="0"/>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3A82BC4B-70CA-4510-A600-69C867204FC1}" type="slidenum">
              <a:rPr lang="en-US" smtClean="0"/>
              <a:pPr/>
              <a:t>42</a:t>
            </a:fld>
            <a:endParaRPr lang="en-US" smtClean="0"/>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1E26EA80-FF2A-4D6E-9BC7-028B78938F0E}" type="slidenum">
              <a:rPr lang="en-US" smtClean="0"/>
              <a:pPr/>
              <a:t>43</a:t>
            </a:fld>
            <a:endParaRPr lang="en-US" smtClean="0"/>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35E327A9-C36A-4545-AAA1-5D039073EACA}" type="slidenum">
              <a:rPr lang="en-US" smtClean="0"/>
              <a:pPr/>
              <a:t>44</a:t>
            </a:fld>
            <a:endParaRPr lang="en-US" smtClean="0"/>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4868819A-51BB-4776-889B-818A6715D42C}" type="slidenum">
              <a:rPr lang="en-US" smtClean="0"/>
              <a:pPr/>
              <a:t>45</a:t>
            </a:fld>
            <a:endParaRPr lang="en-US" smtClean="0"/>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79B9C3FC-AC75-4E20-888D-0467A55B8F14}" type="slidenum">
              <a:rPr lang="en-US" smtClean="0"/>
              <a:pPr/>
              <a:t>46</a:t>
            </a:fld>
            <a:endParaRPr lang="en-US" smtClean="0"/>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370C305-5198-4C87-AF94-B582EE8185B4}" type="slidenum">
              <a:rPr lang="en-US" smtClean="0"/>
              <a:pPr/>
              <a:t>47</a:t>
            </a:fld>
            <a:endParaRPr lang="en-US" smtClean="0"/>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8BAC0F4D-FA9F-4C61-A65F-3C164D43C734}" type="slidenum">
              <a:rPr lang="en-US" smtClean="0"/>
              <a:pPr/>
              <a:t>48</a:t>
            </a:fld>
            <a:endParaRPr lang="en-US" smtClean="0"/>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E2D4895D-A919-41FC-906B-FE8C2A020AE7}" type="slidenum">
              <a:rPr lang="en-US" smtClean="0"/>
              <a:pPr/>
              <a:t>49</a:t>
            </a:fld>
            <a:endParaRPr lang="en-US" smtClean="0"/>
          </a:p>
        </p:txBody>
      </p:sp>
      <p:sp>
        <p:nvSpPr>
          <p:cNvPr id="133123" name="Rectangle 2"/>
          <p:cNvSpPr>
            <a:spLocks noRo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51B693A-DACB-4F6D-A491-A306C452B163}" type="slidenum">
              <a:rPr lang="en-US" smtClean="0"/>
              <a:pPr/>
              <a:t>5</a:t>
            </a:fld>
            <a:endParaRPr lang="en-US" smtClean="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D0A065E7-0D23-4DF8-A5C7-56A47B4A3D8E}" type="slidenum">
              <a:rPr lang="en-US" smtClean="0"/>
              <a:pPr/>
              <a:t>50</a:t>
            </a:fld>
            <a:endParaRPr lang="en-US" smtClean="0"/>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2D6FF708-B33A-498E-AF22-35CAEB1DEA13}" type="slidenum">
              <a:rPr lang="en-US" smtClean="0"/>
              <a:pPr/>
              <a:t>51</a:t>
            </a:fld>
            <a:endParaRPr lang="en-US" smtClean="0"/>
          </a:p>
        </p:txBody>
      </p:sp>
      <p:sp>
        <p:nvSpPr>
          <p:cNvPr id="135171" name="Rectangle 2"/>
          <p:cNvSpPr>
            <a:spLocks noRo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r>
              <a:rPr lang="en-US" smtClean="0"/>
              <a:t>Ome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45ECE85D-9CE5-4300-A97C-50EE5FE6D9F5}" type="slidenum">
              <a:rPr lang="en-US" smtClean="0"/>
              <a:pPr/>
              <a:t>52</a:t>
            </a:fld>
            <a:endParaRPr lang="en-US" smtClean="0"/>
          </a:p>
        </p:txBody>
      </p:sp>
      <p:sp>
        <p:nvSpPr>
          <p:cNvPr id="136195" name="Rectangle 2"/>
          <p:cNvSpPr>
            <a:spLocks noRo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3378CE1B-4D5A-456B-843D-67FB1AF6AA67}" type="slidenum">
              <a:rPr lang="en-US" smtClean="0"/>
              <a:pPr/>
              <a:t>53</a:t>
            </a:fld>
            <a:endParaRPr lang="en-US" smtClean="0"/>
          </a:p>
        </p:txBody>
      </p:sp>
      <p:sp>
        <p:nvSpPr>
          <p:cNvPr id="137219" name="Rectangle 2"/>
          <p:cNvSpPr>
            <a:spLocks noRo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8CDCC71B-84D4-4770-A64E-A12B06808AA2}" type="slidenum">
              <a:rPr lang="en-US" smtClean="0"/>
              <a:pPr/>
              <a:t>54</a:t>
            </a:fld>
            <a:endParaRPr lang="en-US" smtClean="0"/>
          </a:p>
        </p:txBody>
      </p:sp>
      <p:sp>
        <p:nvSpPr>
          <p:cNvPr id="138243" name="Rectangle 2"/>
          <p:cNvSpPr>
            <a:spLocks noRo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9C3A362F-F9DC-48C3-B5A2-D72B9AACF406}" type="slidenum">
              <a:rPr lang="en-US" smtClean="0"/>
              <a:pPr/>
              <a:t>55</a:t>
            </a:fld>
            <a:endParaRPr lang="en-US" smtClean="0"/>
          </a:p>
        </p:txBody>
      </p:sp>
      <p:sp>
        <p:nvSpPr>
          <p:cNvPr id="139267" name="Rectangle 2"/>
          <p:cNvSpPr>
            <a:spLocks noRo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BFF902B3-9D6C-4C69-AD8B-87E4F0F9DA00}" type="slidenum">
              <a:rPr lang="en-US" smtClean="0"/>
              <a:pPr/>
              <a:t>56</a:t>
            </a:fld>
            <a:endParaRPr lang="en-US" smtClean="0"/>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600B5F3C-1DEE-46BB-8270-78B58555A709}" type="slidenum">
              <a:rPr lang="en-US" smtClean="0"/>
              <a:pPr/>
              <a:t>57</a:t>
            </a:fld>
            <a:endParaRPr lang="en-US" smtClean="0"/>
          </a:p>
        </p:txBody>
      </p:sp>
      <p:sp>
        <p:nvSpPr>
          <p:cNvPr id="141315" name="Rectangle 2"/>
          <p:cNvSpPr>
            <a:spLocks noRo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AE4EFD8A-BB25-4314-BA77-3EAE337F3EAE}" type="slidenum">
              <a:rPr lang="en-US" smtClean="0"/>
              <a:pPr/>
              <a:t>58</a:t>
            </a:fld>
            <a:endParaRPr lang="en-US" smtClean="0"/>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D9AA007A-D56B-4A8D-8F79-CAF96EEEBBDD}" type="slidenum">
              <a:rPr lang="en-US" smtClean="0"/>
              <a:pPr/>
              <a:t>59</a:t>
            </a:fld>
            <a:endParaRPr lang="en-US" smtClean="0"/>
          </a:p>
        </p:txBody>
      </p:sp>
      <p:sp>
        <p:nvSpPr>
          <p:cNvPr id="143363" name="Rectangle 2"/>
          <p:cNvSpPr>
            <a:spLocks noRo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F4BE698-07C3-44B5-8567-EB3FE116C5D9}" type="slidenum">
              <a:rPr lang="en-US" smtClean="0"/>
              <a:pPr/>
              <a:t>6</a:t>
            </a:fld>
            <a:endParaRPr lang="en-US" smtClean="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2AABBAA3-D897-4CFC-8C9E-396374A9F7FF}" type="slidenum">
              <a:rPr lang="en-US" smtClean="0"/>
              <a:pPr/>
              <a:t>60</a:t>
            </a:fld>
            <a:endParaRPr lang="en-US" smtClean="0"/>
          </a:p>
        </p:txBody>
      </p:sp>
      <p:sp>
        <p:nvSpPr>
          <p:cNvPr id="144387" name="Rectangle 2"/>
          <p:cNvSpPr>
            <a:spLocks noRo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F31F9F0E-79E0-4A76-9968-2D0E3774ADFE}" type="slidenum">
              <a:rPr lang="en-US" smtClean="0"/>
              <a:pPr/>
              <a:t>61</a:t>
            </a:fld>
            <a:endParaRPr lang="en-US" smtClean="0"/>
          </a:p>
        </p:txBody>
      </p:sp>
      <p:sp>
        <p:nvSpPr>
          <p:cNvPr id="145411" name="Rectangle 2"/>
          <p:cNvSpPr>
            <a:spLocks noRo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B63C6A49-FB29-44D9-B5D0-225E09DA9D24}" type="slidenum">
              <a:rPr lang="en-US" smtClean="0"/>
              <a:pPr/>
              <a:t>62</a:t>
            </a:fld>
            <a:endParaRPr lang="en-US" smtClean="0"/>
          </a:p>
        </p:txBody>
      </p:sp>
      <p:sp>
        <p:nvSpPr>
          <p:cNvPr id="146435" name="Rectangle 2"/>
          <p:cNvSpPr>
            <a:spLocks noRo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r>
              <a:rPr lang="en-US" smtClean="0"/>
              <a:t>Set Set up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EAF52B02-EB28-4E5A-A768-EF5814A48E7B}" type="slidenum">
              <a:rPr lang="en-US" smtClean="0"/>
              <a:pPr/>
              <a:t>63</a:t>
            </a:fld>
            <a:endParaRPr lang="en-US" smtClean="0"/>
          </a:p>
        </p:txBody>
      </p:sp>
      <p:sp>
        <p:nvSpPr>
          <p:cNvPr id="147459" name="Rectangle 2"/>
          <p:cNvSpPr>
            <a:spLocks noRo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3A5DE188-49CC-4DB6-81EA-B79757B53E67}" type="slidenum">
              <a:rPr lang="en-US" smtClean="0"/>
              <a:pPr/>
              <a:t>64</a:t>
            </a:fld>
            <a:endParaRPr lang="en-US" smtClean="0"/>
          </a:p>
        </p:txBody>
      </p:sp>
      <p:sp>
        <p:nvSpPr>
          <p:cNvPr id="148483" name="Rectangle 2"/>
          <p:cNvSpPr>
            <a:spLocks noRo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pPr eaLnBrk="1" hangingPunct="1"/>
            <a:endParaRPr lang="en-US" smtClean="0"/>
          </a:p>
        </p:txBody>
      </p:sp>
      <p:sp>
        <p:nvSpPr>
          <p:cNvPr id="149508" name="Slide Number Placeholder 3"/>
          <p:cNvSpPr>
            <a:spLocks noGrp="1"/>
          </p:cNvSpPr>
          <p:nvPr>
            <p:ph type="sldNum" sz="quarter" idx="5"/>
          </p:nvPr>
        </p:nvSpPr>
        <p:spPr>
          <a:noFill/>
        </p:spPr>
        <p:txBody>
          <a:bodyPr/>
          <a:lstStyle/>
          <a:p>
            <a:fld id="{1B85BFE7-0EE4-4653-B768-EAC21573E551}" type="slidenum">
              <a:rPr lang="en-US" smtClean="0"/>
              <a:pPr/>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endParaRPr lang="en-US" smtClean="0"/>
          </a:p>
        </p:txBody>
      </p:sp>
      <p:sp>
        <p:nvSpPr>
          <p:cNvPr id="150532" name="Slide Number Placeholder 3"/>
          <p:cNvSpPr>
            <a:spLocks noGrp="1"/>
          </p:cNvSpPr>
          <p:nvPr>
            <p:ph type="sldNum" sz="quarter" idx="5"/>
          </p:nvPr>
        </p:nvSpPr>
        <p:spPr>
          <a:noFill/>
        </p:spPr>
        <p:txBody>
          <a:bodyPr/>
          <a:lstStyle/>
          <a:p>
            <a:fld id="{C3874D29-7E12-4650-92AC-D0DDB4AA59AB}" type="slidenum">
              <a:rPr lang="en-US" smtClean="0"/>
              <a:pPr/>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55BDDB0C-4D04-481E-9D5B-5055AD7DCC8D}" type="slidenum">
              <a:rPr lang="en-US" smtClean="0"/>
              <a:pPr/>
              <a:t>67</a:t>
            </a:fld>
            <a:endParaRPr lang="en-US" smtClean="0"/>
          </a:p>
        </p:txBody>
      </p:sp>
      <p:sp>
        <p:nvSpPr>
          <p:cNvPr id="151555" name="Rectangle 2"/>
          <p:cNvSpPr>
            <a:spLocks noRo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443DDC7E-E4EB-4459-A331-B0B477BBAE31}" type="slidenum">
              <a:rPr lang="en-US" smtClean="0"/>
              <a:pPr/>
              <a:t>68</a:t>
            </a:fld>
            <a:endParaRPr lang="en-US" smtClean="0"/>
          </a:p>
        </p:txBody>
      </p:sp>
      <p:sp>
        <p:nvSpPr>
          <p:cNvPr id="152579" name="Rectangle 2"/>
          <p:cNvSpPr>
            <a:spLocks noRo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56E25AA8-F973-425C-8D00-54CB6A743FDC}" type="slidenum">
              <a:rPr lang="en-US" smtClean="0"/>
              <a:pPr/>
              <a:t>69</a:t>
            </a:fld>
            <a:endParaRPr lang="en-US" smtClean="0"/>
          </a:p>
        </p:txBody>
      </p:sp>
      <p:sp>
        <p:nvSpPr>
          <p:cNvPr id="153603" name="Rectangle 2"/>
          <p:cNvSpPr>
            <a:spLocks noRo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CCBE7DF-B122-438B-B663-67FB61F7BA6F}" type="slidenum">
              <a:rPr lang="en-US" smtClean="0"/>
              <a:pPr/>
              <a:t>7</a:t>
            </a:fld>
            <a:endParaRPr lang="en-US" smtClean="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34840F59-3B1C-4FDF-AE64-0C878B966B4D}" type="slidenum">
              <a:rPr lang="en-US" smtClean="0"/>
              <a:pPr/>
              <a:t>70</a:t>
            </a:fld>
            <a:endParaRPr lang="en-US" smtClean="0"/>
          </a:p>
        </p:txBody>
      </p:sp>
      <p:sp>
        <p:nvSpPr>
          <p:cNvPr id="154627" name="Rectangle 2"/>
          <p:cNvSpPr>
            <a:spLocks noRo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9894D965-E991-41D1-AD11-6A5E4E2A9559}" type="slidenum">
              <a:rPr lang="en-US" smtClean="0"/>
              <a:pPr/>
              <a:t>71</a:t>
            </a:fld>
            <a:endParaRPr lang="en-US" smtClean="0"/>
          </a:p>
        </p:txBody>
      </p:sp>
      <p:sp>
        <p:nvSpPr>
          <p:cNvPr id="155651" name="Rectangle 2"/>
          <p:cNvSpPr>
            <a:spLocks noRo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AD0EA72D-6700-4D38-B427-F11066B4B075}" type="slidenum">
              <a:rPr lang="en-US" smtClean="0"/>
              <a:pPr/>
              <a:t>72</a:t>
            </a:fld>
            <a:endParaRPr lang="en-US" smtClean="0"/>
          </a:p>
        </p:txBody>
      </p:sp>
      <p:sp>
        <p:nvSpPr>
          <p:cNvPr id="156675" name="Rectangle 2"/>
          <p:cNvSpPr>
            <a:spLocks noRo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18C83606-B2BC-46F1-84E9-CBBE5F92E819}" type="slidenum">
              <a:rPr lang="en-US" smtClean="0"/>
              <a:pPr/>
              <a:t>73</a:t>
            </a:fld>
            <a:endParaRPr lang="en-US" smtClean="0"/>
          </a:p>
        </p:txBody>
      </p:sp>
      <p:sp>
        <p:nvSpPr>
          <p:cNvPr id="157699" name="Rectangle 2"/>
          <p:cNvSpPr>
            <a:spLocks noRo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F6F21711-A08D-44FA-BD31-0B1E15783B6D}" type="slidenum">
              <a:rPr lang="en-US" smtClean="0"/>
              <a:pPr/>
              <a:t>74</a:t>
            </a:fld>
            <a:endParaRPr lang="en-US" smtClean="0"/>
          </a:p>
        </p:txBody>
      </p:sp>
      <p:sp>
        <p:nvSpPr>
          <p:cNvPr id="158723" name="Rectangle 2"/>
          <p:cNvSpPr>
            <a:spLocks noRo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9C09FED0-D9AC-4A08-8854-2C2CACE2253E}" type="slidenum">
              <a:rPr lang="en-US" smtClean="0"/>
              <a:pPr/>
              <a:t>75</a:t>
            </a:fld>
            <a:endParaRPr lang="en-US" smtClean="0"/>
          </a:p>
        </p:txBody>
      </p:sp>
      <p:sp>
        <p:nvSpPr>
          <p:cNvPr id="159747" name="Rectangle 2"/>
          <p:cNvSpPr>
            <a:spLocks noRo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r>
              <a:rPr lang="en-US" smtClean="0"/>
              <a:t>Ome systems </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A2CC821A-193E-404B-B9F2-3FE108D70009}" type="slidenum">
              <a:rPr lang="en-US" smtClean="0"/>
              <a:pPr/>
              <a:t>76</a:t>
            </a:fld>
            <a:endParaRPr lang="en-US" smtClean="0"/>
          </a:p>
        </p:txBody>
      </p:sp>
      <p:sp>
        <p:nvSpPr>
          <p:cNvPr id="160771" name="Rectangle 2"/>
          <p:cNvSpPr>
            <a:spLocks noRo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0C034A0B-3DE3-40D0-B260-80852C47F41F}" type="slidenum">
              <a:rPr lang="en-US" smtClean="0"/>
              <a:pPr/>
              <a:t>77</a:t>
            </a:fld>
            <a:endParaRPr lang="en-US" smtClean="0"/>
          </a:p>
        </p:txBody>
      </p:sp>
      <p:sp>
        <p:nvSpPr>
          <p:cNvPr id="161795" name="Rectangle 2"/>
          <p:cNvSpPr>
            <a:spLocks noRo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6B26FDB-C1F0-4F03-A0F9-260B4AE8816C}" type="slidenum">
              <a:rPr lang="en-US" smtClean="0"/>
              <a:pPr/>
              <a:t>8</a:t>
            </a:fld>
            <a:endParaRPr lang="en-US" smtClean="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871CC409-127C-4853-828C-2AC34B82983E}" type="slidenum">
              <a:rPr lang="en-US" smtClean="0"/>
              <a:pPr/>
              <a:t>9</a:t>
            </a:fld>
            <a:endParaRPr lang="en-US" smtClean="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4" name="Group 2"/>
          <p:cNvGrpSpPr>
            <a:grpSpLocks/>
          </p:cNvGrpSpPr>
          <p:nvPr>
            <p:custDataLst>
              <p:tags r:id="rId1"/>
            </p:custDataLst>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9" name="Rectangle 17"/>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p>
          </p:txBody>
        </p:sp>
        <p:sp>
          <p:nvSpPr>
            <p:cNvPr id="20" name="Rectangle 18"/>
            <p:cNvSpPr>
              <a:spLocks noChangeArrowheads="1"/>
            </p:cNvSpPr>
            <p:nvPr userDrawn="1"/>
          </p:nvSpPr>
          <p:spPr bwMode="hidden">
            <a:xfrm rot="39991575" flipH="1" flipV="1">
              <a:off x="5374"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defRPr/>
              </a:pPr>
              <a:endParaRPr lang="en-US"/>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defRPr/>
              </a:pPr>
              <a:endParaRPr lang="en-US"/>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defRPr/>
              </a:pPr>
              <a:endParaRPr lang="en-US"/>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defRPr/>
              </a:pPr>
              <a:endParaRPr lang="en-US"/>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defRPr/>
              </a:pPr>
              <a:endParaRPr lang="en-US"/>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en-US"/>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en-US"/>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en-US"/>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grpSp>
      <p:sp>
        <p:nvSpPr>
          <p:cNvPr id="62682"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n-US"/>
              <a:t>Click to edit Master title style</a:t>
            </a:r>
          </a:p>
        </p:txBody>
      </p:sp>
      <p:sp>
        <p:nvSpPr>
          <p:cNvPr id="62683"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20" name="Rectangle 220"/>
          <p:cNvSpPr>
            <a:spLocks noGrp="1" noChangeArrowheads="1"/>
          </p:cNvSpPr>
          <p:nvPr>
            <p:ph type="dt" sz="quarter" idx="10"/>
          </p:nvPr>
        </p:nvSpPr>
        <p:spPr/>
        <p:txBody>
          <a:bodyPr/>
          <a:lstStyle>
            <a:lvl1pPr>
              <a:defRPr/>
            </a:lvl1pPr>
          </a:lstStyle>
          <a:p>
            <a:pPr>
              <a:defRPr/>
            </a:pPr>
            <a:endParaRPr lang="en-US"/>
          </a:p>
        </p:txBody>
      </p:sp>
      <p:sp>
        <p:nvSpPr>
          <p:cNvPr id="221" name="Rectangle 221"/>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22" name="Rectangle 222"/>
          <p:cNvSpPr>
            <a:spLocks noGrp="1" noChangeArrowheads="1"/>
          </p:cNvSpPr>
          <p:nvPr>
            <p:ph type="sldNum" sz="quarter" idx="12"/>
          </p:nvPr>
        </p:nvSpPr>
        <p:spPr/>
        <p:txBody>
          <a:bodyPr/>
          <a:lstStyle>
            <a:lvl1pPr>
              <a:defRPr/>
            </a:lvl1pPr>
          </a:lstStyle>
          <a:p>
            <a:pPr>
              <a:defRPr/>
            </a:pPr>
            <a:fld id="{7AE2154E-0EDA-4840-BEE8-D9A07B5BE87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041CD60C-D875-4A1D-8C02-62355C753C96}"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742417FD-E6FE-4287-98EA-352A4610C79E}"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16CCA3DF-4CB5-4928-8BCA-88C909ABBDC5}"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18"/>
          <p:cNvSpPr>
            <a:spLocks noGrp="1" noChangeArrowheads="1"/>
          </p:cNvSpPr>
          <p:nvPr>
            <p:ph type="sldNum" sz="quarter" idx="10"/>
          </p:nvPr>
        </p:nvSpPr>
        <p:spPr>
          <a:ln/>
        </p:spPr>
        <p:txBody>
          <a:bodyPr/>
          <a:lstStyle>
            <a:lvl1pPr>
              <a:defRPr/>
            </a:lvl1pPr>
          </a:lstStyle>
          <a:p>
            <a:pPr>
              <a:defRPr/>
            </a:pPr>
            <a:fld id="{BDD23061-5DB3-4F34-ADFE-E745C63E0668}"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8"/>
          <p:cNvSpPr>
            <a:spLocks noGrp="1" noChangeArrowheads="1"/>
          </p:cNvSpPr>
          <p:nvPr>
            <p:ph type="sldNum" sz="quarter" idx="10"/>
          </p:nvPr>
        </p:nvSpPr>
        <p:spPr>
          <a:ln/>
        </p:spPr>
        <p:txBody>
          <a:bodyPr/>
          <a:lstStyle>
            <a:lvl1pPr>
              <a:defRPr/>
            </a:lvl1pPr>
          </a:lstStyle>
          <a:p>
            <a:pPr>
              <a:defRPr/>
            </a:pPr>
            <a:fld id="{3A5FBAA4-F583-4C97-BE5A-4E235E800193}"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18"/>
          <p:cNvSpPr>
            <a:spLocks noGrp="1" noChangeArrowheads="1"/>
          </p:cNvSpPr>
          <p:nvPr>
            <p:ph type="sldNum" sz="quarter" idx="10"/>
          </p:nvPr>
        </p:nvSpPr>
        <p:spPr>
          <a:ln/>
        </p:spPr>
        <p:txBody>
          <a:bodyPr/>
          <a:lstStyle>
            <a:lvl1pPr>
              <a:defRPr/>
            </a:lvl1pPr>
          </a:lstStyle>
          <a:p>
            <a:pPr>
              <a:defRPr/>
            </a:pPr>
            <a:fld id="{DEC911F6-E4E0-43FD-9C89-5F1B812C8E41}" type="slidenum">
              <a:rPr lang="en-US"/>
              <a:pPr>
                <a:defRPr/>
              </a:pPr>
              <a:t>‹#›</a:t>
            </a:fld>
            <a:endParaRPr lang="en-US"/>
          </a:p>
        </p:txBody>
      </p:sp>
      <p:sp>
        <p:nvSpPr>
          <p:cNvPr id="8" name="Rectangle 219"/>
          <p:cNvSpPr>
            <a:spLocks noGrp="1" noChangeArrowheads="1"/>
          </p:cNvSpPr>
          <p:nvPr>
            <p:ph type="dt" sz="half" idx="11"/>
          </p:nvPr>
        </p:nvSpPr>
        <p:spPr>
          <a:ln/>
        </p:spPr>
        <p:txBody>
          <a:bodyPr/>
          <a:lstStyle>
            <a:lvl1pPr>
              <a:defRPr/>
            </a:lvl1pPr>
          </a:lstStyle>
          <a:p>
            <a:pPr>
              <a:defRPr/>
            </a:pPr>
            <a:endParaRPr lang="en-US"/>
          </a:p>
        </p:txBody>
      </p:sp>
      <p:sp>
        <p:nvSpPr>
          <p:cNvPr id="9"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B3BE611D-CC8F-4D59-B34D-E1FA8E7D5112}" type="slidenum">
              <a:rPr lang="en-US"/>
              <a:pPr>
                <a:defRPr/>
              </a:pPr>
              <a:t>‹#›</a:t>
            </a:fld>
            <a:endParaRPr lang="en-US"/>
          </a:p>
        </p:txBody>
      </p:sp>
      <p:sp>
        <p:nvSpPr>
          <p:cNvPr id="3" name="Rectangle 219"/>
          <p:cNvSpPr>
            <a:spLocks noGrp="1" noChangeArrowheads="1"/>
          </p:cNvSpPr>
          <p:nvPr>
            <p:ph type="dt" sz="half" idx="11"/>
          </p:nvPr>
        </p:nvSpPr>
        <p:spPr>
          <a:ln/>
        </p:spPr>
        <p:txBody>
          <a:bodyPr/>
          <a:lstStyle>
            <a:lvl1pPr>
              <a:defRPr/>
            </a:lvl1pPr>
          </a:lstStyle>
          <a:p>
            <a:pPr>
              <a:defRPr/>
            </a:pPr>
            <a:endParaRPr lang="en-US"/>
          </a:p>
        </p:txBody>
      </p:sp>
      <p:sp>
        <p:nvSpPr>
          <p:cNvPr id="4"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1316E89E-E203-4DF7-80A6-B7135F6C8C36}"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B82381DD-AF45-4616-8A4E-C0B48E05A252}"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96888" y="1308100"/>
            <a:ext cx="10429876" cy="5908675"/>
            <a:chOff x="-313" y="824"/>
            <a:chExt cx="6570" cy="3722"/>
          </a:xfrm>
        </p:grpSpPr>
        <p:sp>
          <p:nvSpPr>
            <p:cNvPr id="61443"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61444"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61445"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61446"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61447"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61448"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61449"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61450"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61451"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61452"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61453"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61454"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61455"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61456"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61457"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effectLst>
                  <a:outerShdw blurRad="38100" dist="38100" dir="2700000" algn="tl">
                    <a:srgbClr val="000000"/>
                  </a:outerShdw>
                </a:effectLst>
              </a:endParaRPr>
            </a:p>
          </p:txBody>
        </p:sp>
        <p:sp>
          <p:nvSpPr>
            <p:cNvPr id="61458"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effectLst>
                  <a:outerShdw blurRad="38100" dist="38100" dir="2700000" algn="tl">
                    <a:srgbClr val="000000"/>
                  </a:outerShdw>
                </a:effectLst>
              </a:endParaRPr>
            </a:p>
          </p:txBody>
        </p:sp>
        <p:sp>
          <p:nvSpPr>
            <p:cNvPr id="61459"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61460"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61461"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61462"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61463"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61464"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61465"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61466"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61467"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61468"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61469"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61470"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61471"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61472"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61473"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61474"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61475"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61476"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61477"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61478"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61479"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61480"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61481"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61482"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61483"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61484"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61485"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61486"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61487"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61488"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61489"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61490"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61491"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61492"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p>
          </p:txBody>
        </p:sp>
        <p:sp>
          <p:nvSpPr>
            <p:cNvPr id="61493"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p>
          </p:txBody>
        </p:sp>
        <p:sp>
          <p:nvSpPr>
            <p:cNvPr id="61494"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61495"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61496"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61497"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61498"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1499"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1500"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1501"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1502"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1503"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1504"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1505"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1506"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1507"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61508"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61509"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1510"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1511"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61512"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61513"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1514"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1515"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1516"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1517"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61518"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1519"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1520"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1521"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1522"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61523"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61524"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525"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61526"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61527"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61528"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1529"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1530"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1531"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1532"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61533"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61534"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61535"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61536"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61537"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61538"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61539"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61540"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61541"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61542"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61543"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61544"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61545"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61546"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61547"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61548"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61549"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61550"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61551"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61552"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1553"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1554"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1555"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1556"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61557"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61558"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1559"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61560"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561"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562"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563"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61564"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61565"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61566"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61567"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1568"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61569"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61570"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571"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572"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573"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574"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575"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576"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577"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61578"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1579"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1580"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1581"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61582"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1583"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1584"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61585"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61586"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61587"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61588"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61589"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590"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61591"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61592"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593"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594"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595"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596"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597"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598"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599"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600"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601"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602"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603"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604"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605"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606"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607"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608"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61609"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1610"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61611"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61612"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613"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614"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615"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616"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617"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618"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619"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620"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621"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61622"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61623"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61624"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61625"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61626"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61627"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61628"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61629"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en-US"/>
            </a:p>
          </p:txBody>
        </p:sp>
        <p:sp>
          <p:nvSpPr>
            <p:cNvPr id="61630"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61631"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61632"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61633"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61634"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61635"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61636"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61637"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61638"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sp>
          <p:nvSpPr>
            <p:cNvPr id="61639"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sp>
          <p:nvSpPr>
            <p:cNvPr id="61640"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61641"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61642"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sp>
          <p:nvSpPr>
            <p:cNvPr id="61643"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61644"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61645"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sp>
          <p:nvSpPr>
            <p:cNvPr id="61646"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61647"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61648"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61649"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61650"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61651"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en-US"/>
            </a:p>
          </p:txBody>
        </p:sp>
        <p:sp>
          <p:nvSpPr>
            <p:cNvPr id="61652"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en-US"/>
            </a:p>
          </p:txBody>
        </p:sp>
        <p:sp>
          <p:nvSpPr>
            <p:cNvPr id="61653"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61654"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61655"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61656"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61657"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grpSp>
      <p:sp>
        <p:nvSpPr>
          <p:cNvPr id="61658"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C3666AEF-D387-47B9-8AA7-BD1CCB70A694}" type="slidenum">
              <a:rPr lang="en-US"/>
              <a:pPr>
                <a:defRPr/>
              </a:pPr>
              <a:t>‹#›</a:t>
            </a:fld>
            <a:endParaRPr lang="en-US"/>
          </a:p>
        </p:txBody>
      </p:sp>
      <p:sp>
        <p:nvSpPr>
          <p:cNvPr id="61659"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61660"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61661"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662"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786" r:id="rId1"/>
    <p:sldLayoutId id="2147483777" r:id="rId2"/>
    <p:sldLayoutId id="2147483778" r:id="rId3"/>
    <p:sldLayoutId id="2147483779" r:id="rId4"/>
    <p:sldLayoutId id="2147483780" r:id="rId5"/>
    <p:sldLayoutId id="2147483787" r:id="rId6"/>
    <p:sldLayoutId id="2147483781" r:id="rId7"/>
    <p:sldLayoutId id="2147483782" r:id="rId8"/>
    <p:sldLayoutId id="2147483783" r:id="rId9"/>
    <p:sldLayoutId id="2147483784" r:id="rId10"/>
    <p:sldLayoutId id="214748378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5.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8.png"/><Relationship Id="rId5" Type="http://schemas.openxmlformats.org/officeDocument/2006/relationships/hyperlink" Target="http://www.loc.gov/marc/umb/" TargetMode="Externa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hyperlink" Target="http://liswiki.org/wiki/Original_cataloging"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hyperlink" Target="http://www.abc-clio.com/ODLIS/odlis_A.aspx" TargetMode="External"/><Relationship Id="rId5" Type="http://schemas.openxmlformats.org/officeDocument/2006/relationships/hyperlink" Target="http://www.google.com/url?sa=X&amp;start=0&amp;oi=define&amp;q=http://www.odl.state.ok.us/servlibs/l-files/glossr.htm&amp;usg=AFQjCNGOh_NP7fIranEz3SF7ID5Z6LIK9w" TargetMode="External"/><Relationship Id="rId4" Type="http://schemas.openxmlformats.org/officeDocument/2006/relationships/hyperlink" Target="http://www.sir.arizona.edu/resources/glossary.html"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9.wmf"/><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0.wmf"/><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11.wmf"/><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hyperlink" Target="http://home.marcive.com/" TargetMode="External"/><Relationship Id="rId5" Type="http://schemas.openxmlformats.org/officeDocument/2006/relationships/hyperlink" Target="http://www.bslw.com/retro/" TargetMode="External"/><Relationship Id="rId4" Type="http://schemas.openxmlformats.org/officeDocument/2006/relationships/hyperlink" Target="http://www.books.brodart.com/"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hyperlink" Target="http://www.btol.com/ps_details.cfm?id=340"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hyperlink" Target="http://www.maine.gov/msl/libs/tech/automation/ridbks.doc"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hyperlink" Target="http://www.techsoup.org/stock/"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adobe.com/products/acrobat/readstep2.html" TargetMode="Externa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hyperlink" Target="https://www.tsl.state.tx.us/sites/default/files/public/tslac/ld/pubs/crew/crewmethod08.pdf" TargetMode="External"/><Relationship Id="rId5" Type="http://schemas.openxmlformats.org/officeDocument/2006/relationships/image" Target="../media/image3.jpeg"/><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12.png"/><Relationship Id="rId4"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65.xml"/><Relationship Id="rId5" Type="http://schemas.openxmlformats.org/officeDocument/2006/relationships/hyperlink" Target="http://www.resourcemate.com/" TargetMode="External"/><Relationship Id="rId4" Type="http://schemas.openxmlformats.org/officeDocument/2006/relationships/hyperlink" Target="http://www.libraryworld.com/" TargetMode="Externa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hyperlink" Target="http://www.liblime.com/liblimekoha" TargetMode="External"/><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hyperlink" Target="http://www.mediaflex.net/" TargetMode="External"/><Relationship Id="rId5" Type="http://schemas.openxmlformats.org/officeDocument/2006/relationships/hyperlink" Target="http://www.biblionix.com/products/apollo/" TargetMode="External"/><Relationship Id="rId4" Type="http://schemas.openxmlformats.org/officeDocument/2006/relationships/hyperlink" Target="http://www.mlasolutions.com/index.php"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www2.softlinkint.com/" TargetMode="External"/><Relationship Id="rId3" Type="http://schemas.openxmlformats.org/officeDocument/2006/relationships/notesSlide" Target="../notesSlides/notesSlide55.xml"/><Relationship Id="rId7" Type="http://schemas.openxmlformats.org/officeDocument/2006/relationships/hyperlink" Target="http://www.surpasssoftware.com/" TargetMode="External"/><Relationship Id="rId2" Type="http://schemas.openxmlformats.org/officeDocument/2006/relationships/slideLayout" Target="../slideLayouts/slideLayout2.xml"/><Relationship Id="rId1" Type="http://schemas.openxmlformats.org/officeDocument/2006/relationships/tags" Target="../tags/tag67.xml"/><Relationship Id="rId6" Type="http://schemas.openxmlformats.org/officeDocument/2006/relationships/hyperlink" Target="http://www.goalexandria.com/" TargetMode="External"/><Relationship Id="rId5" Type="http://schemas.openxmlformats.org/officeDocument/2006/relationships/hyperlink" Target="http://www.atriuum.net/" TargetMode="External"/><Relationship Id="rId4" Type="http://schemas.openxmlformats.org/officeDocument/2006/relationships/hyperlink" Target="http://www.follettsoftware.com/" TargetMode="Externa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tags" Target="../tags/tag68.xml"/><Relationship Id="rId5" Type="http://schemas.openxmlformats.org/officeDocument/2006/relationships/hyperlink" Target="http://www.maine.gov/msl/libs/tech/automation/compare.shtml" TargetMode="External"/><Relationship Id="rId4" Type="http://schemas.openxmlformats.org/officeDocument/2006/relationships/hyperlink" Target="http://www.librarytechnology.org/" TargetMode="Externa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13.wmf"/><Relationship Id="rId4"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14.wmf"/><Relationship Id="rId4"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5.png"/><Relationship Id="rId5" Type="http://schemas.openxmlformats.org/officeDocument/2006/relationships/hyperlink" Target="http://www.barcodediscount.com/solutions/library-labeling.htm" TargetMode="External"/><Relationship Id="rId4"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16.wmf"/><Relationship Id="rId4"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4.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1066800"/>
            <a:ext cx="4800600" cy="3946525"/>
          </a:xfrm>
        </p:spPr>
        <p:txBody>
          <a:bodyPr/>
          <a:lstStyle/>
          <a:p>
            <a:pPr eaLnBrk="1" hangingPunct="1">
              <a:defRPr/>
            </a:pPr>
            <a:r>
              <a:rPr lang="en-US" dirty="0" smtClean="0"/>
              <a:t>Automation Basics for the Small Public Library</a:t>
            </a:r>
          </a:p>
        </p:txBody>
      </p:sp>
      <p:pic>
        <p:nvPicPr>
          <p:cNvPr id="4099" name="Picture 10" descr="Move beyond card catalogs to automation"/>
          <p:cNvPicPr>
            <a:picLocks noChangeAspect="1" noChangeArrowheads="1"/>
          </p:cNvPicPr>
          <p:nvPr>
            <p:custDataLst>
              <p:tags r:id="rId2"/>
            </p:custDataLst>
          </p:nvPr>
        </p:nvPicPr>
        <p:blipFill>
          <a:blip r:embed="rId5" cstate="print"/>
          <a:srcRect/>
          <a:stretch>
            <a:fillRect/>
          </a:stretch>
        </p:blipFill>
        <p:spPr bwMode="auto">
          <a:xfrm>
            <a:off x="5410200" y="1447800"/>
            <a:ext cx="2933700" cy="39116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defRPr/>
            </a:pPr>
            <a:r>
              <a:rPr lang="en-US" sz="4000" smtClean="0"/>
              <a:t/>
            </a:r>
            <a:br>
              <a:rPr lang="en-US" sz="4000" smtClean="0"/>
            </a:br>
            <a:r>
              <a:rPr lang="en-US" sz="4000" smtClean="0"/>
              <a:t/>
            </a:r>
            <a:br>
              <a:rPr lang="en-US" sz="4000" smtClean="0"/>
            </a:br>
            <a:r>
              <a:rPr lang="en-US" sz="3200" smtClean="0"/>
              <a:t>ILS  or LMS</a:t>
            </a:r>
            <a:r>
              <a:rPr lang="en-US" sz="4000" smtClean="0"/>
              <a:t/>
            </a:r>
            <a:br>
              <a:rPr lang="en-US" sz="4000" smtClean="0"/>
            </a:br>
            <a:r>
              <a:rPr lang="en-US" sz="4000" smtClean="0"/>
              <a:t/>
            </a:r>
            <a:br>
              <a:rPr lang="en-US" sz="4000" smtClean="0"/>
            </a:br>
            <a:endParaRPr lang="en-US" sz="4000" smtClean="0"/>
          </a:p>
        </p:txBody>
      </p:sp>
      <p:sp>
        <p:nvSpPr>
          <p:cNvPr id="120835" name="Rectangle 3"/>
          <p:cNvSpPr>
            <a:spLocks noGrp="1" noChangeArrowheads="1"/>
          </p:cNvSpPr>
          <p:nvPr>
            <p:ph type="body" idx="1"/>
          </p:nvPr>
        </p:nvSpPr>
        <p:spPr/>
        <p:txBody>
          <a:bodyPr/>
          <a:lstStyle/>
          <a:p>
            <a:pPr eaLnBrk="1" hangingPunct="1">
              <a:buFont typeface="Wingdings" pitchFamily="2" charset="2"/>
              <a:buNone/>
              <a:defRPr/>
            </a:pPr>
            <a:r>
              <a:rPr lang="en-US" dirty="0" smtClean="0"/>
              <a:t>   </a:t>
            </a:r>
            <a:r>
              <a:rPr lang="en-US" sz="2400" dirty="0" smtClean="0">
                <a:effectLst/>
              </a:rPr>
              <a:t>An </a:t>
            </a:r>
            <a:r>
              <a:rPr lang="en-US" sz="2400" b="1" dirty="0" smtClean="0">
                <a:effectLst/>
              </a:rPr>
              <a:t>Integrated Library System</a:t>
            </a:r>
            <a:r>
              <a:rPr lang="en-US" sz="2400" dirty="0" smtClean="0">
                <a:effectLst/>
              </a:rPr>
              <a:t> (</a:t>
            </a:r>
            <a:r>
              <a:rPr lang="en-US" sz="2400" b="1" dirty="0" smtClean="0">
                <a:effectLst/>
              </a:rPr>
              <a:t>ILS</a:t>
            </a:r>
            <a:r>
              <a:rPr lang="en-US" sz="2400" dirty="0" smtClean="0">
                <a:effectLst/>
              </a:rPr>
              <a:t>) or a </a:t>
            </a:r>
            <a:r>
              <a:rPr lang="en-US" sz="2400" b="1" dirty="0" smtClean="0">
                <a:effectLst/>
              </a:rPr>
              <a:t>Library Management System</a:t>
            </a:r>
            <a:r>
              <a:rPr lang="en-US" sz="2400" dirty="0" smtClean="0">
                <a:effectLst/>
              </a:rPr>
              <a:t> (</a:t>
            </a:r>
            <a:r>
              <a:rPr lang="en-US" sz="2400" b="1" dirty="0" smtClean="0">
                <a:effectLst/>
              </a:rPr>
              <a:t>LMS</a:t>
            </a:r>
            <a:r>
              <a:rPr lang="en-US" sz="2400" dirty="0" smtClean="0">
                <a:effectLst/>
              </a:rPr>
              <a:t>) is software used by a library to track books, patrons, </a:t>
            </a:r>
            <a:r>
              <a:rPr lang="en-US" sz="2400" dirty="0" err="1" smtClean="0">
                <a:effectLst/>
              </a:rPr>
              <a:t>overdues</a:t>
            </a:r>
            <a:r>
              <a:rPr lang="en-US" sz="2400" dirty="0" smtClean="0">
                <a:effectLst/>
              </a:rPr>
              <a:t>, inventory, etc. </a:t>
            </a:r>
          </a:p>
          <a:p>
            <a:pPr eaLnBrk="1" hangingPunct="1">
              <a:buFont typeface="Wingdings" pitchFamily="2" charset="2"/>
              <a:buNone/>
              <a:defRPr/>
            </a:pPr>
            <a:r>
              <a:rPr lang="en-US" sz="2400" dirty="0" smtClean="0">
                <a:solidFill>
                  <a:srgbClr val="7F787F"/>
                </a:solidFill>
                <a:effectLst/>
              </a:rPr>
              <a:t>	</a:t>
            </a:r>
            <a:endParaRPr lang="en-US" sz="2400" dirty="0" smtClean="0">
              <a:effectLst/>
            </a:endParaRPr>
          </a:p>
          <a:p>
            <a:pPr eaLnBrk="1" hangingPunct="1">
              <a:buFont typeface="Wingdings" pitchFamily="2" charset="2"/>
              <a:buNone/>
              <a:defRPr/>
            </a:pPr>
            <a:r>
              <a:rPr lang="en-US" sz="2400" dirty="0" smtClean="0">
                <a:solidFill>
                  <a:srgbClr val="7F787F"/>
                </a:solidFill>
                <a:effectLst/>
              </a:rPr>
              <a:t>	</a:t>
            </a:r>
            <a:r>
              <a:rPr lang="en-US" sz="2400" dirty="0" smtClean="0">
                <a:effectLst/>
              </a:rPr>
              <a:t>An ILS/LMS is usually built on a database.</a:t>
            </a:r>
          </a:p>
          <a:p>
            <a:pPr eaLnBrk="1" hangingPunct="1">
              <a:buFont typeface="Wingdings" pitchFamily="2" charset="2"/>
              <a:buNone/>
              <a:defRPr/>
            </a:pPr>
            <a:r>
              <a:rPr lang="en-US" sz="2400" dirty="0" smtClean="0">
                <a:solidFill>
                  <a:srgbClr val="7F787F"/>
                </a:solidFill>
                <a:effectLst/>
              </a:rPr>
              <a:t>	</a:t>
            </a:r>
            <a:r>
              <a:rPr lang="en-US" sz="2400" dirty="0" smtClean="0">
                <a:effectLst/>
              </a:rPr>
              <a:t>Each patron and item has a unique ID in the database that allows the ILS to track its activity.</a:t>
            </a:r>
          </a:p>
          <a:p>
            <a:pPr eaLnBrk="1" hangingPunct="1">
              <a:buFont typeface="Wingdings" pitchFamily="2" charset="2"/>
              <a:buNone/>
              <a:defRPr/>
            </a:pPr>
            <a:endParaRPr lang="en-US" sz="2400" dirty="0" smtClean="0"/>
          </a:p>
          <a:p>
            <a:pPr eaLnBrk="1" hangingPunct="1">
              <a:buFont typeface="Wingdings" pitchFamily="2" charset="2"/>
              <a:buNone/>
              <a:defRPr/>
            </a:pPr>
            <a:r>
              <a:rPr lang="en-US" dirty="0" smtClean="0"/>
              <a:t>  </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97" name="Rectangle 21"/>
          <p:cNvSpPr>
            <a:spLocks noGrp="1" noChangeArrowheads="1"/>
          </p:cNvSpPr>
          <p:nvPr>
            <p:ph type="title"/>
          </p:nvPr>
        </p:nvSpPr>
        <p:spPr/>
        <p:txBody>
          <a:bodyPr/>
          <a:lstStyle/>
          <a:p>
            <a:pPr eaLnBrk="1" hangingPunct="1">
              <a:defRPr/>
            </a:pPr>
            <a:r>
              <a:rPr lang="en-US" sz="3600" smtClean="0"/>
              <a:t>ILS or LMS Interfaces</a:t>
            </a:r>
          </a:p>
        </p:txBody>
      </p:sp>
      <p:sp>
        <p:nvSpPr>
          <p:cNvPr id="126979" name="Rectangle 3"/>
          <p:cNvSpPr>
            <a:spLocks noGrp="1" noChangeArrowheads="1"/>
          </p:cNvSpPr>
          <p:nvPr>
            <p:ph type="body" idx="4294967295"/>
          </p:nvPr>
        </p:nvSpPr>
        <p:spPr>
          <a:xfrm>
            <a:off x="457200" y="1295400"/>
            <a:ext cx="8077200" cy="1905000"/>
          </a:xfrm>
        </p:spPr>
        <p:txBody>
          <a:bodyPr/>
          <a:lstStyle/>
          <a:p>
            <a:pPr eaLnBrk="1" hangingPunct="1">
              <a:buFont typeface="Wingdings" pitchFamily="2" charset="2"/>
              <a:buNone/>
              <a:defRPr/>
            </a:pPr>
            <a:r>
              <a:rPr lang="en-US" sz="2400" dirty="0" smtClean="0">
                <a:solidFill>
                  <a:srgbClr val="7F787F"/>
                </a:solidFill>
              </a:rPr>
              <a:t>	</a:t>
            </a:r>
            <a:r>
              <a:rPr lang="en-US" sz="2400" dirty="0" smtClean="0">
                <a:effectLst/>
              </a:rPr>
              <a:t>Staff and patrons interact with that database through two graphical user interfaces (GUIs).</a:t>
            </a:r>
          </a:p>
          <a:p>
            <a:pPr eaLnBrk="1" hangingPunct="1">
              <a:buFont typeface="Wingdings" pitchFamily="2" charset="2"/>
              <a:buNone/>
              <a:defRPr/>
            </a:pPr>
            <a:r>
              <a:rPr lang="en-US" sz="2400" dirty="0" smtClean="0">
                <a:solidFill>
                  <a:srgbClr val="7F787F"/>
                </a:solidFill>
                <a:effectLst/>
              </a:rPr>
              <a:t>	</a:t>
            </a:r>
            <a:r>
              <a:rPr lang="en-US" sz="2400" dirty="0" smtClean="0">
                <a:effectLst/>
              </a:rPr>
              <a:t>This means the screens that patrons and staff see are different and have different purposes.</a:t>
            </a:r>
          </a:p>
          <a:p>
            <a:pPr eaLnBrk="1" hangingPunct="1">
              <a:defRPr/>
            </a:pPr>
            <a:endParaRPr lang="en-US" sz="2400" dirty="0" smtClean="0"/>
          </a:p>
        </p:txBody>
      </p:sp>
      <p:pic>
        <p:nvPicPr>
          <p:cNvPr id="14340" name="Picture 11" descr="Hartland Public Library Catalog › Details for The hobbit, or, There and back ag_2010-11-20_11-31-45"/>
          <p:cNvPicPr>
            <a:picLocks noChangeAspect="1" noChangeArrowheads="1"/>
          </p:cNvPicPr>
          <p:nvPr>
            <p:custDataLst>
              <p:tags r:id="rId2"/>
            </p:custDataLst>
          </p:nvPr>
        </p:nvPicPr>
        <p:blipFill>
          <a:blip r:embed="rId5" cstate="print"/>
          <a:srcRect/>
          <a:stretch>
            <a:fillRect/>
          </a:stretch>
        </p:blipFill>
        <p:spPr bwMode="auto">
          <a:xfrm>
            <a:off x="1538288" y="3044825"/>
            <a:ext cx="5776912" cy="33559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defRPr/>
            </a:pPr>
            <a:r>
              <a:rPr lang="en-US" sz="3200" smtClean="0"/>
              <a:t>ILS or LMS </a:t>
            </a:r>
          </a:p>
        </p:txBody>
      </p:sp>
      <p:sp>
        <p:nvSpPr>
          <p:cNvPr id="125955" name="Rectangle 3"/>
          <p:cNvSpPr>
            <a:spLocks noGrp="1" noChangeArrowheads="1"/>
          </p:cNvSpPr>
          <p:nvPr>
            <p:ph type="body" idx="1"/>
          </p:nvPr>
        </p:nvSpPr>
        <p:spPr/>
        <p:txBody>
          <a:bodyPr/>
          <a:lstStyle/>
          <a:p>
            <a:pPr eaLnBrk="1" hangingPunct="1">
              <a:buFont typeface="Wingdings" pitchFamily="2" charset="2"/>
              <a:buNone/>
              <a:defRPr/>
            </a:pPr>
            <a:r>
              <a:rPr lang="en-US" sz="2400" dirty="0" smtClean="0">
                <a:effectLst/>
              </a:rPr>
              <a:t>Most ILS/LMS separate software functions into modules.</a:t>
            </a:r>
          </a:p>
          <a:p>
            <a:pPr eaLnBrk="1" hangingPunct="1">
              <a:buFont typeface="Wingdings" pitchFamily="2" charset="2"/>
              <a:buNone/>
              <a:defRPr/>
            </a:pPr>
            <a:r>
              <a:rPr lang="en-US" sz="2400" dirty="0" smtClean="0">
                <a:effectLst/>
              </a:rPr>
              <a:t>Each module performs a different  function and has a different user interface. </a:t>
            </a:r>
          </a:p>
          <a:p>
            <a:pPr eaLnBrk="1" hangingPunct="1">
              <a:buFont typeface="Wingdings" pitchFamily="2" charset="2"/>
              <a:buNone/>
              <a:defRPr/>
            </a:pPr>
            <a:r>
              <a:rPr lang="en-US" sz="2400" dirty="0" smtClean="0">
                <a:effectLst/>
              </a:rPr>
              <a:t>Examples of modules might include: circulation, cataloging, inventory, reports, etc. </a:t>
            </a:r>
          </a:p>
          <a:p>
            <a:pPr eaLnBrk="1" hangingPunct="1">
              <a:defRPr/>
            </a:pPr>
            <a:endParaRPr lang="en-US" sz="2400" dirty="0" smtClean="0"/>
          </a:p>
        </p:txBody>
      </p:sp>
      <p:pic>
        <p:nvPicPr>
          <p:cNvPr id="15364" name="Picture 8" descr="Example of global updating in an ILS."/>
          <p:cNvPicPr>
            <a:picLocks noChangeAspect="1" noChangeArrowheads="1"/>
          </p:cNvPicPr>
          <p:nvPr>
            <p:custDataLst>
              <p:tags r:id="rId2"/>
            </p:custDataLst>
          </p:nvPr>
        </p:nvPicPr>
        <p:blipFill>
          <a:blip r:embed="rId5" cstate="print"/>
          <a:srcRect l="2744" t="19931" r="24857" b="54309"/>
          <a:stretch>
            <a:fillRect/>
          </a:stretch>
        </p:blipFill>
        <p:spPr bwMode="auto">
          <a:xfrm>
            <a:off x="541338" y="3886200"/>
            <a:ext cx="8145462" cy="18097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lang="en-US" sz="3200" smtClean="0"/>
              <a:t>MARC Records</a:t>
            </a:r>
          </a:p>
        </p:txBody>
      </p:sp>
      <p:sp>
        <p:nvSpPr>
          <p:cNvPr id="16387" name="Rectangle 3"/>
          <p:cNvSpPr>
            <a:spLocks noGrp="1" noChangeArrowheads="1"/>
          </p:cNvSpPr>
          <p:nvPr>
            <p:ph type="body" idx="1"/>
          </p:nvPr>
        </p:nvSpPr>
        <p:spPr/>
        <p:txBody>
          <a:bodyPr/>
          <a:lstStyle/>
          <a:p>
            <a:pPr eaLnBrk="1" hangingPunct="1"/>
            <a:r>
              <a:rPr lang="en-US" sz="2400" smtClean="0">
                <a:effectLst/>
              </a:rPr>
              <a:t>MARC</a:t>
            </a:r>
            <a:r>
              <a:rPr lang="en-US" sz="2400" smtClean="0">
                <a:solidFill>
                  <a:srgbClr val="7F787F"/>
                </a:solidFill>
                <a:effectLst/>
              </a:rPr>
              <a:t> </a:t>
            </a:r>
            <a:r>
              <a:rPr lang="en-US" sz="2400" smtClean="0">
                <a:effectLst/>
              </a:rPr>
              <a:t>-</a:t>
            </a:r>
            <a:r>
              <a:rPr lang="en-US" sz="2400" b="1" smtClean="0">
                <a:effectLst/>
              </a:rPr>
              <a:t>MA</a:t>
            </a:r>
            <a:r>
              <a:rPr lang="en-US" sz="2400" smtClean="0">
                <a:effectLst/>
              </a:rPr>
              <a:t>chine-</a:t>
            </a:r>
            <a:r>
              <a:rPr lang="en-US" sz="2400" b="1" smtClean="0">
                <a:effectLst/>
              </a:rPr>
              <a:t>R</a:t>
            </a:r>
            <a:r>
              <a:rPr lang="en-US" sz="2400" smtClean="0">
                <a:effectLst/>
              </a:rPr>
              <a:t>eadable</a:t>
            </a:r>
            <a:r>
              <a:rPr lang="en-US" sz="2400" smtClean="0">
                <a:solidFill>
                  <a:srgbClr val="7F787F"/>
                </a:solidFill>
                <a:effectLst/>
              </a:rPr>
              <a:t> </a:t>
            </a:r>
            <a:r>
              <a:rPr lang="en-US" sz="2400" b="1" smtClean="0">
                <a:effectLst/>
              </a:rPr>
              <a:t>C</a:t>
            </a:r>
            <a:r>
              <a:rPr lang="en-US" sz="2400" smtClean="0">
                <a:effectLst/>
              </a:rPr>
              <a:t>ataloging</a:t>
            </a:r>
            <a:r>
              <a:rPr lang="en-US" sz="2400" smtClean="0">
                <a:solidFill>
                  <a:srgbClr val="7F787F"/>
                </a:solidFill>
                <a:effectLst/>
              </a:rPr>
              <a:t> </a:t>
            </a:r>
            <a:r>
              <a:rPr lang="en-US" sz="2400" smtClean="0">
                <a:effectLst/>
              </a:rPr>
              <a:t>-</a:t>
            </a:r>
            <a:r>
              <a:rPr lang="en-US" sz="2400" smtClean="0">
                <a:solidFill>
                  <a:srgbClr val="7F787F"/>
                </a:solidFill>
                <a:effectLst/>
              </a:rPr>
              <a:t>  </a:t>
            </a:r>
            <a:r>
              <a:rPr lang="en-US" sz="2400" smtClean="0">
                <a:effectLst/>
              </a:rPr>
              <a:t>MARC</a:t>
            </a:r>
            <a:r>
              <a:rPr lang="en-US" sz="2400" smtClean="0">
                <a:solidFill>
                  <a:srgbClr val="7F787F"/>
                </a:solidFill>
                <a:effectLst/>
              </a:rPr>
              <a:t> </a:t>
            </a:r>
            <a:r>
              <a:rPr lang="en-US" sz="2400" smtClean="0">
                <a:effectLst/>
              </a:rPr>
              <a:t>was</a:t>
            </a:r>
            <a:r>
              <a:rPr lang="en-US" sz="2400" smtClean="0">
                <a:solidFill>
                  <a:srgbClr val="7F787F"/>
                </a:solidFill>
                <a:effectLst/>
              </a:rPr>
              <a:t> </a:t>
            </a:r>
            <a:r>
              <a:rPr lang="en-US" sz="2400" smtClean="0">
                <a:effectLst/>
              </a:rPr>
              <a:t>developed</a:t>
            </a:r>
            <a:r>
              <a:rPr lang="en-US" sz="2400" smtClean="0">
                <a:solidFill>
                  <a:srgbClr val="7F787F"/>
                </a:solidFill>
                <a:effectLst/>
              </a:rPr>
              <a:t> </a:t>
            </a:r>
            <a:r>
              <a:rPr lang="en-US" sz="2400" smtClean="0">
                <a:effectLst/>
              </a:rPr>
              <a:t>by</a:t>
            </a:r>
            <a:r>
              <a:rPr lang="en-US" sz="2400" smtClean="0">
                <a:solidFill>
                  <a:srgbClr val="7F787F"/>
                </a:solidFill>
                <a:effectLst/>
              </a:rPr>
              <a:t> </a:t>
            </a:r>
            <a:r>
              <a:rPr lang="en-US" sz="2400" smtClean="0">
                <a:effectLst/>
              </a:rPr>
              <a:t>the</a:t>
            </a:r>
            <a:r>
              <a:rPr lang="en-US" sz="2400" smtClean="0">
                <a:solidFill>
                  <a:srgbClr val="7F787F"/>
                </a:solidFill>
                <a:effectLst/>
              </a:rPr>
              <a:t> </a:t>
            </a:r>
            <a:r>
              <a:rPr lang="en-US" sz="2400" smtClean="0">
                <a:effectLst/>
              </a:rPr>
              <a:t>Library</a:t>
            </a:r>
            <a:r>
              <a:rPr lang="en-US" sz="2400" smtClean="0">
                <a:solidFill>
                  <a:srgbClr val="7F787F"/>
                </a:solidFill>
                <a:effectLst/>
              </a:rPr>
              <a:t> </a:t>
            </a:r>
            <a:r>
              <a:rPr lang="en-US" sz="2400" smtClean="0">
                <a:effectLst/>
              </a:rPr>
              <a:t>of</a:t>
            </a:r>
            <a:r>
              <a:rPr lang="en-US" sz="2400" smtClean="0">
                <a:solidFill>
                  <a:srgbClr val="7F787F"/>
                </a:solidFill>
                <a:effectLst/>
              </a:rPr>
              <a:t> </a:t>
            </a:r>
            <a:r>
              <a:rPr lang="en-US" sz="2400" smtClean="0">
                <a:effectLst/>
              </a:rPr>
              <a:t>Congress.</a:t>
            </a:r>
          </a:p>
          <a:p>
            <a:pPr eaLnBrk="1" hangingPunct="1">
              <a:buFont typeface="Wingdings" pitchFamily="2" charset="2"/>
              <a:buNone/>
            </a:pPr>
            <a:endParaRPr lang="en-US" sz="2400" smtClean="0">
              <a:effectLst/>
            </a:endParaRPr>
          </a:p>
          <a:p>
            <a:pPr eaLnBrk="1" hangingPunct="1"/>
            <a:r>
              <a:rPr lang="en-US" sz="2400" smtClean="0">
                <a:effectLst/>
              </a:rPr>
              <a:t>It</a:t>
            </a:r>
            <a:r>
              <a:rPr lang="en-US" sz="2400" smtClean="0">
                <a:solidFill>
                  <a:srgbClr val="7F787F"/>
                </a:solidFill>
                <a:effectLst/>
              </a:rPr>
              <a:t> </a:t>
            </a:r>
            <a:r>
              <a:rPr lang="en-US" sz="2400" smtClean="0">
                <a:effectLst/>
              </a:rPr>
              <a:t>is</a:t>
            </a:r>
            <a:r>
              <a:rPr lang="en-US" sz="2400" smtClean="0">
                <a:solidFill>
                  <a:srgbClr val="7F787F"/>
                </a:solidFill>
                <a:effectLst/>
              </a:rPr>
              <a:t> </a:t>
            </a:r>
            <a:r>
              <a:rPr lang="en-US" sz="2400" smtClean="0">
                <a:effectLst/>
              </a:rPr>
              <a:t>a</a:t>
            </a:r>
            <a:r>
              <a:rPr lang="en-US" sz="2400" smtClean="0">
                <a:solidFill>
                  <a:srgbClr val="7F787F"/>
                </a:solidFill>
                <a:effectLst/>
              </a:rPr>
              <a:t>  </a:t>
            </a:r>
            <a:r>
              <a:rPr lang="en-US" sz="2400" smtClean="0">
                <a:effectLst/>
              </a:rPr>
              <a:t>standard</a:t>
            </a:r>
            <a:r>
              <a:rPr lang="en-US" sz="2400" smtClean="0">
                <a:solidFill>
                  <a:srgbClr val="7F787F"/>
                </a:solidFill>
                <a:effectLst/>
              </a:rPr>
              <a:t> </a:t>
            </a:r>
            <a:r>
              <a:rPr lang="en-US" sz="2400" smtClean="0">
                <a:effectLst/>
              </a:rPr>
              <a:t>way</a:t>
            </a:r>
            <a:r>
              <a:rPr lang="en-US" sz="2400" smtClean="0">
                <a:solidFill>
                  <a:srgbClr val="7F787F"/>
                </a:solidFill>
                <a:effectLst/>
              </a:rPr>
              <a:t> </a:t>
            </a:r>
            <a:r>
              <a:rPr lang="en-US" sz="2400" smtClean="0">
                <a:effectLst/>
              </a:rPr>
              <a:t>of</a:t>
            </a:r>
            <a:r>
              <a:rPr lang="en-US" sz="2400" smtClean="0">
                <a:solidFill>
                  <a:srgbClr val="7F787F"/>
                </a:solidFill>
                <a:effectLst/>
              </a:rPr>
              <a:t> </a:t>
            </a:r>
            <a:r>
              <a:rPr lang="en-US" sz="2400" smtClean="0">
                <a:effectLst/>
              </a:rPr>
              <a:t>putting</a:t>
            </a:r>
            <a:r>
              <a:rPr lang="en-US" sz="2400" smtClean="0">
                <a:solidFill>
                  <a:srgbClr val="7F787F"/>
                </a:solidFill>
                <a:effectLst/>
              </a:rPr>
              <a:t> </a:t>
            </a:r>
            <a:r>
              <a:rPr lang="en-US" sz="2400" smtClean="0">
                <a:effectLst/>
              </a:rPr>
              <a:t>the</a:t>
            </a:r>
            <a:r>
              <a:rPr lang="en-US" sz="2400" smtClean="0">
                <a:solidFill>
                  <a:srgbClr val="7F787F"/>
                </a:solidFill>
                <a:effectLst/>
              </a:rPr>
              <a:t> </a:t>
            </a:r>
            <a:r>
              <a:rPr lang="en-US" sz="2400" smtClean="0">
                <a:effectLst/>
              </a:rPr>
              <a:t>description</a:t>
            </a:r>
            <a:r>
              <a:rPr lang="en-US" sz="2400" smtClean="0">
                <a:solidFill>
                  <a:srgbClr val="7F787F"/>
                </a:solidFill>
                <a:effectLst/>
              </a:rPr>
              <a:t> </a:t>
            </a:r>
            <a:r>
              <a:rPr lang="en-US" sz="2400" smtClean="0">
                <a:effectLst/>
              </a:rPr>
              <a:t>of</a:t>
            </a:r>
            <a:r>
              <a:rPr lang="en-US" sz="2400" smtClean="0">
                <a:solidFill>
                  <a:srgbClr val="7F787F"/>
                </a:solidFill>
                <a:effectLst/>
              </a:rPr>
              <a:t> </a:t>
            </a:r>
            <a:r>
              <a:rPr lang="en-US" sz="2400" smtClean="0">
                <a:effectLst/>
              </a:rPr>
              <a:t>a</a:t>
            </a:r>
            <a:r>
              <a:rPr lang="en-US" sz="2400" smtClean="0">
                <a:solidFill>
                  <a:srgbClr val="7F787F"/>
                </a:solidFill>
                <a:effectLst/>
              </a:rPr>
              <a:t> </a:t>
            </a:r>
            <a:r>
              <a:rPr lang="en-US" sz="2400" smtClean="0">
                <a:effectLst/>
              </a:rPr>
              <a:t>book</a:t>
            </a:r>
            <a:r>
              <a:rPr lang="en-US" sz="2400" smtClean="0">
                <a:solidFill>
                  <a:srgbClr val="7F787F"/>
                </a:solidFill>
                <a:effectLst/>
              </a:rPr>
              <a:t> </a:t>
            </a:r>
            <a:r>
              <a:rPr lang="en-US" sz="2400" smtClean="0">
                <a:effectLst/>
              </a:rPr>
              <a:t>or</a:t>
            </a:r>
            <a:r>
              <a:rPr lang="en-US" sz="2400" smtClean="0">
                <a:solidFill>
                  <a:srgbClr val="7F787F"/>
                </a:solidFill>
                <a:effectLst/>
              </a:rPr>
              <a:t> </a:t>
            </a:r>
            <a:r>
              <a:rPr lang="en-US" sz="2400" smtClean="0">
                <a:effectLst/>
              </a:rPr>
              <a:t>other</a:t>
            </a:r>
            <a:r>
              <a:rPr lang="en-US" sz="2400" smtClean="0">
                <a:solidFill>
                  <a:srgbClr val="7F787F"/>
                </a:solidFill>
                <a:effectLst/>
              </a:rPr>
              <a:t> </a:t>
            </a:r>
            <a:r>
              <a:rPr lang="en-US" sz="2400" smtClean="0">
                <a:effectLst/>
              </a:rPr>
              <a:t>item</a:t>
            </a:r>
            <a:r>
              <a:rPr lang="en-US" sz="2400" smtClean="0">
                <a:solidFill>
                  <a:srgbClr val="7F787F"/>
                </a:solidFill>
                <a:effectLst/>
              </a:rPr>
              <a:t> </a:t>
            </a:r>
            <a:r>
              <a:rPr lang="en-US" sz="2400" smtClean="0">
                <a:effectLst/>
              </a:rPr>
              <a:t>(audiocassette,</a:t>
            </a:r>
            <a:r>
              <a:rPr lang="en-US" sz="2400" smtClean="0">
                <a:solidFill>
                  <a:srgbClr val="7F787F"/>
                </a:solidFill>
                <a:effectLst/>
              </a:rPr>
              <a:t> </a:t>
            </a:r>
            <a:r>
              <a:rPr lang="en-US" sz="2400" smtClean="0">
                <a:effectLst/>
              </a:rPr>
              <a:t>DVD,</a:t>
            </a:r>
            <a:r>
              <a:rPr lang="en-US" sz="2400" smtClean="0">
                <a:solidFill>
                  <a:srgbClr val="7F787F"/>
                </a:solidFill>
                <a:effectLst/>
              </a:rPr>
              <a:t> </a:t>
            </a:r>
            <a:r>
              <a:rPr lang="en-US" sz="2400" smtClean="0">
                <a:effectLst/>
              </a:rPr>
              <a:t>etc.)</a:t>
            </a:r>
            <a:r>
              <a:rPr lang="en-US" sz="2400" smtClean="0">
                <a:solidFill>
                  <a:srgbClr val="7F787F"/>
                </a:solidFill>
                <a:effectLst/>
              </a:rPr>
              <a:t> </a:t>
            </a:r>
            <a:r>
              <a:rPr lang="en-US" sz="2400" smtClean="0">
                <a:effectLst/>
              </a:rPr>
              <a:t>into</a:t>
            </a:r>
            <a:r>
              <a:rPr lang="en-US" sz="2400" smtClean="0">
                <a:solidFill>
                  <a:srgbClr val="7F787F"/>
                </a:solidFill>
                <a:effectLst/>
              </a:rPr>
              <a:t> </a:t>
            </a:r>
            <a:r>
              <a:rPr lang="en-US" sz="2400" smtClean="0">
                <a:effectLst/>
              </a:rPr>
              <a:t>a</a:t>
            </a:r>
            <a:r>
              <a:rPr lang="en-US" sz="2400" smtClean="0">
                <a:solidFill>
                  <a:srgbClr val="7F787F"/>
                </a:solidFill>
                <a:effectLst/>
              </a:rPr>
              <a:t> </a:t>
            </a:r>
            <a:r>
              <a:rPr lang="en-US" sz="2400" smtClean="0">
                <a:effectLst/>
              </a:rPr>
              <a:t>machine</a:t>
            </a:r>
            <a:r>
              <a:rPr lang="en-US" sz="2400" smtClean="0">
                <a:solidFill>
                  <a:srgbClr val="7F787F"/>
                </a:solidFill>
                <a:effectLst/>
              </a:rPr>
              <a:t> </a:t>
            </a:r>
            <a:r>
              <a:rPr lang="en-US" sz="2400" smtClean="0">
                <a:effectLst/>
              </a:rPr>
              <a:t>readable</a:t>
            </a:r>
            <a:r>
              <a:rPr lang="en-US" sz="2400" smtClean="0">
                <a:solidFill>
                  <a:srgbClr val="7F787F"/>
                </a:solidFill>
                <a:effectLst/>
              </a:rPr>
              <a:t> </a:t>
            </a:r>
            <a:r>
              <a:rPr lang="en-US" sz="2400" smtClean="0">
                <a:effectLst/>
              </a:rPr>
              <a:t>(computer)</a:t>
            </a:r>
            <a:r>
              <a:rPr lang="en-US" sz="2400" smtClean="0">
                <a:solidFill>
                  <a:srgbClr val="7F787F"/>
                </a:solidFill>
                <a:effectLst/>
              </a:rPr>
              <a:t> </a:t>
            </a:r>
            <a:r>
              <a:rPr lang="en-US" sz="2400" smtClean="0">
                <a:effectLst/>
              </a:rPr>
              <a:t>record</a:t>
            </a:r>
            <a:r>
              <a:rPr lang="en-US" sz="2400" smtClean="0">
                <a:solidFill>
                  <a:srgbClr val="7F787F"/>
                </a:solidFill>
                <a:effectLst/>
              </a:rPr>
              <a:t> </a:t>
            </a:r>
            <a:r>
              <a:rPr lang="en-US" sz="2400" smtClean="0">
                <a:effectLst/>
              </a:rPr>
              <a:t>to</a:t>
            </a:r>
            <a:r>
              <a:rPr lang="en-US" sz="2400" smtClean="0">
                <a:solidFill>
                  <a:srgbClr val="7F787F"/>
                </a:solidFill>
                <a:effectLst/>
              </a:rPr>
              <a:t> </a:t>
            </a:r>
            <a:r>
              <a:rPr lang="en-US" sz="2400" smtClean="0">
                <a:effectLst/>
              </a:rPr>
              <a:t>permit</a:t>
            </a:r>
            <a:r>
              <a:rPr lang="en-US" sz="2400" smtClean="0">
                <a:solidFill>
                  <a:srgbClr val="7F787F"/>
                </a:solidFill>
                <a:effectLst/>
              </a:rPr>
              <a:t> </a:t>
            </a:r>
            <a:r>
              <a:rPr lang="en-US" sz="2400" smtClean="0">
                <a:effectLst/>
              </a:rPr>
              <a:t>sharing</a:t>
            </a:r>
            <a:r>
              <a:rPr lang="en-US" sz="2400" smtClean="0">
                <a:solidFill>
                  <a:srgbClr val="7F787F"/>
                </a:solidFill>
                <a:effectLst/>
              </a:rPr>
              <a:t> </a:t>
            </a:r>
            <a:r>
              <a:rPr lang="en-US" sz="2400" smtClean="0">
                <a:effectLst/>
              </a:rPr>
              <a:t>with</a:t>
            </a:r>
            <a:r>
              <a:rPr lang="en-US" sz="2400" smtClean="0">
                <a:solidFill>
                  <a:srgbClr val="7F787F"/>
                </a:solidFill>
                <a:effectLst/>
              </a:rPr>
              <a:t> </a:t>
            </a:r>
            <a:r>
              <a:rPr lang="en-US" sz="2400" smtClean="0">
                <a:effectLst/>
              </a:rPr>
              <a:t>another</a:t>
            </a:r>
            <a:r>
              <a:rPr lang="en-US" sz="2400" smtClean="0">
                <a:solidFill>
                  <a:srgbClr val="7F787F"/>
                </a:solidFill>
                <a:effectLst/>
              </a:rPr>
              <a:t> </a:t>
            </a:r>
            <a:r>
              <a:rPr lang="en-US" sz="2400" smtClean="0">
                <a:effectLst/>
              </a:rPr>
              <a:t>machine</a:t>
            </a:r>
            <a:r>
              <a:rPr lang="en-US" sz="2400" smtClean="0">
                <a:solidFill>
                  <a:srgbClr val="7F787F"/>
                </a:solidFill>
                <a:effectLst/>
              </a:rPr>
              <a:t> </a:t>
            </a:r>
            <a:r>
              <a:rPr lang="en-US" sz="2400" smtClean="0">
                <a:effectLst/>
              </a:rPr>
              <a:t>(computer).</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8" name="Rectangle 10"/>
          <p:cNvSpPr>
            <a:spLocks noGrp="1" noChangeArrowheads="1"/>
          </p:cNvSpPr>
          <p:nvPr>
            <p:ph type="title"/>
          </p:nvPr>
        </p:nvSpPr>
        <p:spPr/>
        <p:txBody>
          <a:bodyPr/>
          <a:lstStyle/>
          <a:p>
            <a:pPr eaLnBrk="1" hangingPunct="1">
              <a:defRPr/>
            </a:pPr>
            <a:r>
              <a:rPr lang="en-US" sz="3200" smtClean="0"/>
              <a:t>MARC Records</a:t>
            </a:r>
          </a:p>
        </p:txBody>
      </p:sp>
      <p:sp>
        <p:nvSpPr>
          <p:cNvPr id="416771" name="Rectangle 3"/>
          <p:cNvSpPr>
            <a:spLocks noGrp="1" noChangeArrowheads="1"/>
          </p:cNvSpPr>
          <p:nvPr>
            <p:ph type="body" idx="4294967295"/>
          </p:nvPr>
        </p:nvSpPr>
        <p:spPr>
          <a:xfrm>
            <a:off x="533400" y="1981200"/>
            <a:ext cx="8229600" cy="4191000"/>
          </a:xfrm>
        </p:spPr>
        <p:txBody>
          <a:bodyPr/>
          <a:lstStyle/>
          <a:p>
            <a:pPr eaLnBrk="1" hangingPunct="1">
              <a:defRPr/>
            </a:pPr>
            <a:r>
              <a:rPr lang="en-US" sz="2400" dirty="0" smtClean="0">
                <a:effectLst/>
              </a:rPr>
              <a:t>A MARC record is a precise description of an item, which makes it very useful in automated systems and shared catalog systems. </a:t>
            </a:r>
          </a:p>
          <a:p>
            <a:pPr eaLnBrk="1" hangingPunct="1">
              <a:buFont typeface="Wingdings" pitchFamily="2" charset="2"/>
              <a:buNone/>
              <a:defRPr/>
            </a:pPr>
            <a:endParaRPr lang="en-US" sz="2400" dirty="0" smtClean="0">
              <a:effectLst/>
            </a:endParaRPr>
          </a:p>
          <a:p>
            <a:pPr eaLnBrk="1" hangingPunct="1">
              <a:defRPr/>
            </a:pPr>
            <a:r>
              <a:rPr lang="en-US" sz="2400" dirty="0" smtClean="0">
                <a:effectLst/>
              </a:rPr>
              <a:t>MARC allows any system to use the same record--whatever automated system you choose, the MARC record can be read by the system, and it will know exactly how and where to find the author and the title, etc. </a:t>
            </a:r>
          </a:p>
          <a:p>
            <a:pPr eaLnBrk="1" hangingPunct="1">
              <a:defRPr/>
            </a:pPr>
            <a:endParaRPr lang="en-US" sz="2400" dirty="0" smtClean="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sz="3200" smtClean="0"/>
              <a:t>What does a MARC record look like? </a:t>
            </a:r>
          </a:p>
        </p:txBody>
      </p:sp>
      <p:pic>
        <p:nvPicPr>
          <p:cNvPr id="18435" name="Picture 1" descr="Raw Machine Readable Cataloging data. It is very hard to parse by humans."/>
          <p:cNvPicPr>
            <a:picLocks noChangeAspect="1"/>
          </p:cNvPicPr>
          <p:nvPr/>
        </p:nvPicPr>
        <p:blipFill>
          <a:blip r:embed="rId4" cstate="print"/>
          <a:srcRect/>
          <a:stretch>
            <a:fillRect/>
          </a:stretch>
        </p:blipFill>
        <p:spPr bwMode="auto">
          <a:xfrm>
            <a:off x="609600" y="1970088"/>
            <a:ext cx="7924800" cy="40497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en-US" sz="3200" smtClean="0"/>
              <a:t>The MARC record looks like this in an online catalog…</a:t>
            </a:r>
          </a:p>
        </p:txBody>
      </p:sp>
      <p:sp>
        <p:nvSpPr>
          <p:cNvPr id="74755" name="Rectangle 3"/>
          <p:cNvSpPr>
            <a:spLocks noGrp="1" noChangeArrowheads="1"/>
          </p:cNvSpPr>
          <p:nvPr>
            <p:ph type="body" idx="1"/>
          </p:nvPr>
        </p:nvSpPr>
        <p:spPr>
          <a:xfrm>
            <a:off x="457200" y="1600200"/>
            <a:ext cx="8229600" cy="4724400"/>
          </a:xfrm>
        </p:spPr>
        <p:txBody>
          <a:bodyPr/>
          <a:lstStyle/>
          <a:p>
            <a:pPr eaLnBrk="1" hangingPunct="1">
              <a:lnSpc>
                <a:spcPct val="80000"/>
              </a:lnSpc>
              <a:buFont typeface="Wingdings" pitchFamily="2" charset="2"/>
              <a:buNone/>
              <a:defRPr/>
            </a:pPr>
            <a:r>
              <a:rPr lang="en-US" sz="1400" dirty="0" smtClean="0">
                <a:solidFill>
                  <a:srgbClr val="7F787F"/>
                </a:solidFill>
              </a:rPr>
              <a:t>	</a:t>
            </a:r>
            <a:r>
              <a:rPr lang="en-US" sz="2000" dirty="0" smtClean="0">
                <a:effectLst/>
              </a:rPr>
              <a:t>J</a:t>
            </a:r>
            <a:br>
              <a:rPr lang="en-US" sz="2000" dirty="0" smtClean="0">
                <a:effectLst/>
              </a:rPr>
            </a:br>
            <a:r>
              <a:rPr lang="en-US" sz="2000" dirty="0" smtClean="0">
                <a:effectLst/>
              </a:rPr>
              <a:t>523.48 Scott, Elaine. 1940- </a:t>
            </a:r>
          </a:p>
          <a:p>
            <a:pPr eaLnBrk="1" hangingPunct="1">
              <a:lnSpc>
                <a:spcPct val="80000"/>
              </a:lnSpc>
              <a:buFont typeface="Wingdings" pitchFamily="2" charset="2"/>
              <a:buNone/>
              <a:defRPr/>
            </a:pPr>
            <a:r>
              <a:rPr lang="en-US" sz="2000" dirty="0" smtClean="0">
                <a:solidFill>
                  <a:srgbClr val="7F787F"/>
                </a:solidFill>
                <a:effectLst/>
              </a:rPr>
              <a:t>	</a:t>
            </a:r>
            <a:r>
              <a:rPr lang="en-US" sz="2000" dirty="0" smtClean="0">
                <a:effectLst/>
              </a:rPr>
              <a:t>When is a planet not a planet? : the story of</a:t>
            </a:r>
            <a:br>
              <a:rPr lang="en-US" sz="2000" dirty="0" smtClean="0">
                <a:effectLst/>
              </a:rPr>
            </a:br>
            <a:r>
              <a:rPr lang="en-US" sz="2000" dirty="0" smtClean="0">
                <a:effectLst/>
              </a:rPr>
              <a:t>Pluto / by Elaine Scott. - New York : Clarion</a:t>
            </a:r>
            <a:br>
              <a:rPr lang="en-US" sz="2000" dirty="0" smtClean="0">
                <a:effectLst/>
              </a:rPr>
            </a:br>
            <a:r>
              <a:rPr lang="en-US" sz="2000" dirty="0" smtClean="0">
                <a:effectLst/>
              </a:rPr>
              <a:t>Books, c2007.</a:t>
            </a:r>
            <a:br>
              <a:rPr lang="en-US" sz="2000" dirty="0" smtClean="0">
                <a:effectLst/>
              </a:rPr>
            </a:br>
            <a:r>
              <a:rPr lang="en-US" sz="2000" dirty="0" smtClean="0">
                <a:effectLst/>
              </a:rPr>
              <a:t>43 p. : ill. (some col.) ; 26 cm.</a:t>
            </a:r>
            <a:br>
              <a:rPr lang="en-US" sz="2000" dirty="0" smtClean="0">
                <a:effectLst/>
              </a:rPr>
            </a:br>
            <a:r>
              <a:rPr lang="en-US" sz="2000" dirty="0" smtClean="0">
                <a:effectLst/>
              </a:rPr>
              <a:t>Explains how advancements in technology have</a:t>
            </a:r>
            <a:br>
              <a:rPr lang="en-US" sz="2000" dirty="0" smtClean="0">
                <a:effectLst/>
              </a:rPr>
            </a:br>
            <a:r>
              <a:rPr lang="en-US" sz="2000" dirty="0" smtClean="0">
                <a:effectLst/>
              </a:rPr>
              <a:t>changed our understanding of the universe and why</a:t>
            </a:r>
            <a:br>
              <a:rPr lang="en-US" sz="2000" dirty="0" smtClean="0">
                <a:effectLst/>
              </a:rPr>
            </a:br>
            <a:r>
              <a:rPr lang="en-US" sz="2000" dirty="0" smtClean="0">
                <a:effectLst/>
              </a:rPr>
              <a:t>the number of planets in the solar system went down</a:t>
            </a:r>
            <a:br>
              <a:rPr lang="en-US" sz="2000" dirty="0" smtClean="0">
                <a:effectLst/>
              </a:rPr>
            </a:br>
            <a:r>
              <a:rPr lang="en-US" sz="2000" dirty="0" smtClean="0">
                <a:effectLst/>
              </a:rPr>
              <a:t>from nine to eight.</a:t>
            </a:r>
            <a:br>
              <a:rPr lang="en-US" sz="2000" dirty="0" smtClean="0">
                <a:effectLst/>
              </a:rPr>
            </a:br>
            <a:r>
              <a:rPr lang="en-US" sz="2000" dirty="0" smtClean="0">
                <a:effectLst/>
              </a:rPr>
              <a:t>Includes bibliographical references and index.</a:t>
            </a:r>
            <a:br>
              <a:rPr lang="en-US" sz="2000" dirty="0" smtClean="0">
                <a:effectLst/>
              </a:rPr>
            </a:br>
            <a:r>
              <a:rPr lang="en-US" sz="2000" dirty="0" smtClean="0">
                <a:effectLst/>
              </a:rPr>
              <a:t>ISBN 9780618898329 (lib. </a:t>
            </a:r>
            <a:r>
              <a:rPr lang="en-US" sz="2000" dirty="0" err="1" smtClean="0">
                <a:effectLst/>
              </a:rPr>
              <a:t>bdg</a:t>
            </a:r>
            <a:r>
              <a:rPr lang="en-US" sz="2000" dirty="0" smtClean="0">
                <a:effectLst/>
              </a:rPr>
              <a:t>.) : ISBN 0618898328</a:t>
            </a:r>
            <a:br>
              <a:rPr lang="en-US" sz="2000" dirty="0" smtClean="0">
                <a:effectLst/>
              </a:rPr>
            </a:br>
            <a:r>
              <a:rPr lang="en-US" sz="2000" dirty="0" smtClean="0">
                <a:effectLst/>
              </a:rPr>
              <a:t>(lib. </a:t>
            </a:r>
            <a:r>
              <a:rPr lang="en-US" sz="2000" dirty="0" err="1" smtClean="0">
                <a:effectLst/>
              </a:rPr>
              <a:t>bdg</a:t>
            </a:r>
            <a:r>
              <a:rPr lang="en-US" sz="2000" dirty="0" smtClean="0">
                <a:effectLst/>
              </a:rPr>
              <a:t>.) : $17.00 </a:t>
            </a:r>
          </a:p>
          <a:p>
            <a:pPr eaLnBrk="1" hangingPunct="1">
              <a:lnSpc>
                <a:spcPct val="80000"/>
              </a:lnSpc>
              <a:buFont typeface="Wingdings" pitchFamily="2" charset="2"/>
              <a:buNone/>
              <a:defRPr/>
            </a:pPr>
            <a:r>
              <a:rPr lang="en-US" sz="2000" dirty="0" smtClean="0">
                <a:solidFill>
                  <a:srgbClr val="7F787F"/>
                </a:solidFill>
                <a:effectLst/>
              </a:rPr>
              <a:t>	</a:t>
            </a:r>
            <a:r>
              <a:rPr lang="en-US" sz="2000" dirty="0" smtClean="0">
                <a:effectLst/>
              </a:rPr>
              <a:t>1. Pluto (Planet)</a:t>
            </a:r>
            <a:br>
              <a:rPr lang="en-US" sz="2000" dirty="0" smtClean="0">
                <a:effectLst/>
              </a:rPr>
            </a:br>
            <a:r>
              <a:rPr lang="en-US" sz="2000" dirty="0" smtClean="0">
                <a:effectLst/>
              </a:rPr>
              <a:t> </a:t>
            </a:r>
            <a:br>
              <a:rPr lang="en-US" sz="2000" dirty="0" smtClean="0">
                <a:effectLst/>
              </a:rPr>
            </a:br>
            <a:r>
              <a:rPr lang="en-US" sz="2000" dirty="0" smtClean="0">
                <a:effectLst/>
              </a:rPr>
              <a:t>523.48</a:t>
            </a:r>
            <a:br>
              <a:rPr lang="en-US" sz="2000" dirty="0" smtClean="0">
                <a:effectLst/>
              </a:rPr>
            </a:br>
            <a:r>
              <a:rPr lang="en-US" sz="2000" dirty="0" smtClean="0">
                <a:effectLst/>
              </a:rPr>
              <a:t>2006100684 DLC</a:t>
            </a:r>
            <a:r>
              <a:rPr lang="en-US" sz="2000" dirty="0" smtClean="0"/>
              <a:t/>
            </a:r>
            <a:br>
              <a:rPr lang="en-US" sz="2000" dirty="0" smtClean="0"/>
            </a:br>
            <a:endParaRPr lang="en-US" sz="2000" dirty="0" smtClean="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lstStyle/>
          <a:p>
            <a:pPr eaLnBrk="1" hangingPunct="1">
              <a:defRPr/>
            </a:pPr>
            <a:r>
              <a:rPr lang="en-US" sz="3200" smtClean="0"/>
              <a:t>MARC Records</a:t>
            </a:r>
          </a:p>
        </p:txBody>
      </p:sp>
      <p:sp>
        <p:nvSpPr>
          <p:cNvPr id="433155" name="Rectangle 3"/>
          <p:cNvSpPr>
            <a:spLocks noGrp="1" noChangeArrowheads="1"/>
          </p:cNvSpPr>
          <p:nvPr>
            <p:ph type="body" idx="1"/>
          </p:nvPr>
        </p:nvSpPr>
        <p:spPr/>
        <p:txBody>
          <a:bodyPr/>
          <a:lstStyle/>
          <a:p>
            <a:pPr eaLnBrk="1" hangingPunct="1">
              <a:defRPr/>
            </a:pPr>
            <a:r>
              <a:rPr lang="en-US" sz="2400" dirty="0" smtClean="0">
                <a:effectLst/>
              </a:rPr>
              <a:t>MARC records play an important part in a library’s ability to share its collection with other libraries.  It is one of the ways that all the different ILS/LMS automation software can have a common way to represent a library’s collection in a computerized format.</a:t>
            </a:r>
          </a:p>
          <a:p>
            <a:pPr eaLnBrk="1" hangingPunct="1">
              <a:buFont typeface="Wingdings" pitchFamily="2" charset="2"/>
              <a:buNone/>
              <a:defRPr/>
            </a:pPr>
            <a:endParaRPr lang="en-US" sz="2400" dirty="0" smtClean="0">
              <a:effectLst/>
            </a:endParaRPr>
          </a:p>
          <a:p>
            <a:pPr eaLnBrk="1" hangingPunct="1">
              <a:defRPr/>
            </a:pPr>
            <a:r>
              <a:rPr lang="en-US" sz="2400" dirty="0" smtClean="0">
                <a:effectLst/>
              </a:rPr>
              <a:t>MARC allows the records of many different libraries to come together in a union catalog. At the same time that it provides standard format, it allows for flexibility for individual libraries--you can add your own holdings information, call number, notations, etc.</a:t>
            </a:r>
          </a:p>
          <a:p>
            <a:pPr eaLnBrk="1" hangingPunct="1">
              <a:buFont typeface="Wingdings" pitchFamily="2" charset="2"/>
              <a:buNone/>
              <a:defRPr/>
            </a:pPr>
            <a:endParaRPr lang="en-US" sz="2400" dirty="0" smtClean="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42" name="Rectangle 18"/>
          <p:cNvSpPr>
            <a:spLocks noGrp="1" noChangeArrowheads="1"/>
          </p:cNvSpPr>
          <p:nvPr>
            <p:ph type="title"/>
          </p:nvPr>
        </p:nvSpPr>
        <p:spPr/>
        <p:txBody>
          <a:bodyPr/>
          <a:lstStyle/>
          <a:p>
            <a:pPr eaLnBrk="1" hangingPunct="1">
              <a:defRPr/>
            </a:pPr>
            <a:r>
              <a:rPr lang="en-US" sz="3600" smtClean="0"/>
              <a:t>MARC Records</a:t>
            </a:r>
          </a:p>
        </p:txBody>
      </p:sp>
      <p:sp>
        <p:nvSpPr>
          <p:cNvPr id="129027" name="Rectangle 3" descr="Understanding MARC Bibliographic: Machine-Readable Cataloging "/>
          <p:cNvSpPr>
            <a:spLocks noGrp="1" noChangeArrowheads="1"/>
          </p:cNvSpPr>
          <p:nvPr>
            <p:ph type="body" idx="4294967295"/>
          </p:nvPr>
        </p:nvSpPr>
        <p:spPr>
          <a:xfrm>
            <a:off x="0" y="1600200"/>
            <a:ext cx="8229600" cy="1828800"/>
          </a:xfrm>
        </p:spPr>
        <p:txBody>
          <a:bodyPr/>
          <a:lstStyle/>
          <a:p>
            <a:pPr eaLnBrk="1" hangingPunct="1">
              <a:buFont typeface="Wingdings" pitchFamily="2" charset="2"/>
              <a:buNone/>
              <a:defRPr/>
            </a:pPr>
            <a:r>
              <a:rPr lang="en-US" dirty="0" smtClean="0">
                <a:solidFill>
                  <a:srgbClr val="7F787F"/>
                </a:solidFill>
              </a:rPr>
              <a:t>	</a:t>
            </a:r>
            <a:r>
              <a:rPr lang="en-US" sz="2400" dirty="0" smtClean="0">
                <a:effectLst/>
              </a:rPr>
              <a:t>For more information about MARC records see </a:t>
            </a:r>
            <a:r>
              <a:rPr lang="en-US" sz="2400" i="1" dirty="0" smtClean="0">
                <a:effectLst/>
              </a:rPr>
              <a:t>Understanding MARC Bibliographic: Machine-Readable Cataloging</a:t>
            </a:r>
            <a:r>
              <a:rPr lang="en-US" sz="2400" b="1" dirty="0" smtClean="0"/>
              <a:t> </a:t>
            </a:r>
            <a:r>
              <a:rPr lang="en-US" sz="2400" dirty="0" smtClean="0">
                <a:effectLst/>
              </a:rPr>
              <a:t>at the Library of Congress website: </a:t>
            </a:r>
            <a:r>
              <a:rPr lang="en-US" sz="2400" dirty="0" smtClean="0">
                <a:effectLst/>
                <a:hlinkClick r:id="rId5"/>
              </a:rPr>
              <a:t>http://www.loc.gov/marc/umb/</a:t>
            </a:r>
            <a:endParaRPr lang="en-US" sz="2400" dirty="0" smtClean="0">
              <a:effectLst/>
            </a:endParaRPr>
          </a:p>
          <a:p>
            <a:pPr eaLnBrk="1" hangingPunct="1">
              <a:buFont typeface="Wingdings" pitchFamily="2" charset="2"/>
              <a:buNone/>
              <a:defRPr/>
            </a:pPr>
            <a:endParaRPr lang="en-US" sz="2400" dirty="0" smtClean="0">
              <a:effectLst/>
            </a:endParaRPr>
          </a:p>
          <a:p>
            <a:pPr eaLnBrk="1" hangingPunct="1">
              <a:buFont typeface="Wingdings" pitchFamily="2" charset="2"/>
              <a:buNone/>
              <a:defRPr/>
            </a:pPr>
            <a:endParaRPr lang="en-US" sz="2400" dirty="0" smtClean="0">
              <a:effectLst/>
            </a:endParaRPr>
          </a:p>
          <a:p>
            <a:pPr eaLnBrk="1" hangingPunct="1">
              <a:buFont typeface="Wingdings" pitchFamily="2" charset="2"/>
              <a:buNone/>
              <a:defRPr/>
            </a:pPr>
            <a:endParaRPr lang="en-US" sz="2400" dirty="0" smtClean="0">
              <a:effectLst/>
            </a:endParaRPr>
          </a:p>
        </p:txBody>
      </p:sp>
      <p:pic>
        <p:nvPicPr>
          <p:cNvPr id="21508" name="Picture 8">
            <a:hlinkClick r:id="rId5"/>
          </p:cNvPr>
          <p:cNvPicPr>
            <a:picLocks noChangeAspect="1" noChangeArrowheads="1"/>
          </p:cNvPicPr>
          <p:nvPr>
            <p:custDataLst>
              <p:tags r:id="rId2"/>
            </p:custDataLst>
          </p:nvPr>
        </p:nvPicPr>
        <p:blipFill>
          <a:blip r:embed="rId6" cstate="print"/>
          <a:srcRect/>
          <a:stretch>
            <a:fillRect/>
          </a:stretch>
        </p:blipFill>
        <p:spPr bwMode="auto">
          <a:xfrm>
            <a:off x="3276600" y="3581400"/>
            <a:ext cx="2857500" cy="1905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US" sz="3200" b="1" smtClean="0"/>
              <a:t>What is Z39.50 and what does it do?</a:t>
            </a:r>
          </a:p>
        </p:txBody>
      </p:sp>
      <p:sp>
        <p:nvSpPr>
          <p:cNvPr id="79875" name="Rectangle 3"/>
          <p:cNvSpPr>
            <a:spLocks noGrp="1" noChangeArrowheads="1"/>
          </p:cNvSpPr>
          <p:nvPr>
            <p:ph type="body" idx="1"/>
          </p:nvPr>
        </p:nvSpPr>
        <p:spPr/>
        <p:txBody>
          <a:bodyPr/>
          <a:lstStyle/>
          <a:p>
            <a:pPr eaLnBrk="1" hangingPunct="1">
              <a:lnSpc>
                <a:spcPct val="80000"/>
              </a:lnSpc>
              <a:defRPr/>
            </a:pPr>
            <a:endParaRPr lang="en-US" sz="2000" dirty="0" smtClean="0">
              <a:effectLst/>
            </a:endParaRPr>
          </a:p>
          <a:p>
            <a:pPr eaLnBrk="1" hangingPunct="1">
              <a:lnSpc>
                <a:spcPct val="80000"/>
              </a:lnSpc>
              <a:defRPr/>
            </a:pPr>
            <a:r>
              <a:rPr lang="en-US" sz="2400" dirty="0" smtClean="0">
                <a:effectLst/>
              </a:rPr>
              <a:t>Z39.50</a:t>
            </a:r>
            <a:r>
              <a:rPr lang="en-US" sz="2400" dirty="0" smtClean="0">
                <a:solidFill>
                  <a:srgbClr val="7F787F"/>
                </a:solidFill>
                <a:effectLst/>
              </a:rPr>
              <a:t> </a:t>
            </a:r>
            <a:r>
              <a:rPr lang="en-US" sz="2400" dirty="0" smtClean="0">
                <a:effectLst/>
              </a:rPr>
              <a:t>is</a:t>
            </a:r>
            <a:r>
              <a:rPr lang="en-US" sz="2400" dirty="0" smtClean="0">
                <a:solidFill>
                  <a:srgbClr val="7F787F"/>
                </a:solidFill>
                <a:effectLst/>
              </a:rPr>
              <a:t>  </a:t>
            </a:r>
            <a:r>
              <a:rPr lang="en-US" sz="2400" dirty="0" smtClean="0">
                <a:effectLst/>
              </a:rPr>
              <a:t>a</a:t>
            </a:r>
            <a:r>
              <a:rPr lang="en-US" sz="2400" dirty="0" smtClean="0">
                <a:solidFill>
                  <a:srgbClr val="7F787F"/>
                </a:solidFill>
                <a:effectLst/>
              </a:rPr>
              <a:t> </a:t>
            </a:r>
            <a:r>
              <a:rPr lang="en-US" sz="2400" dirty="0" smtClean="0">
                <a:effectLst/>
              </a:rPr>
              <a:t>standard</a:t>
            </a:r>
            <a:r>
              <a:rPr lang="en-US" sz="2400" dirty="0" smtClean="0">
                <a:solidFill>
                  <a:srgbClr val="7F787F"/>
                </a:solidFill>
                <a:effectLst/>
              </a:rPr>
              <a:t> </a:t>
            </a:r>
            <a:r>
              <a:rPr lang="en-US" sz="2400" dirty="0" smtClean="0">
                <a:effectLst/>
              </a:rPr>
              <a:t>that</a:t>
            </a:r>
            <a:r>
              <a:rPr lang="en-US" sz="2400" dirty="0" smtClean="0">
                <a:solidFill>
                  <a:srgbClr val="7F787F"/>
                </a:solidFill>
                <a:effectLst/>
              </a:rPr>
              <a:t> </a:t>
            </a:r>
            <a:r>
              <a:rPr lang="en-US" sz="2400" dirty="0" smtClean="0">
                <a:effectLst/>
              </a:rPr>
              <a:t>defines</a:t>
            </a:r>
            <a:r>
              <a:rPr lang="en-US" sz="2400" dirty="0" smtClean="0">
                <a:solidFill>
                  <a:srgbClr val="7F787F"/>
                </a:solidFill>
                <a:effectLst/>
              </a:rPr>
              <a:t> </a:t>
            </a:r>
            <a:r>
              <a:rPr lang="en-US" sz="2400" dirty="0" smtClean="0">
                <a:effectLst/>
              </a:rPr>
              <a:t>how</a:t>
            </a:r>
            <a:r>
              <a:rPr lang="en-US" sz="2400" dirty="0" smtClean="0">
                <a:solidFill>
                  <a:srgbClr val="7F787F"/>
                </a:solidFill>
                <a:effectLst/>
              </a:rPr>
              <a:t> </a:t>
            </a:r>
            <a:r>
              <a:rPr lang="en-US" sz="2400" dirty="0" smtClean="0">
                <a:effectLst/>
              </a:rPr>
              <a:t>computers</a:t>
            </a:r>
            <a:r>
              <a:rPr lang="en-US" sz="2400" dirty="0" smtClean="0">
                <a:solidFill>
                  <a:srgbClr val="7F787F"/>
                </a:solidFill>
                <a:effectLst/>
              </a:rPr>
              <a:t> </a:t>
            </a:r>
            <a:r>
              <a:rPr lang="en-US" sz="2400" dirty="0" smtClean="0">
                <a:effectLst/>
              </a:rPr>
              <a:t>search</a:t>
            </a:r>
            <a:r>
              <a:rPr lang="en-US" sz="2400" dirty="0" smtClean="0">
                <a:solidFill>
                  <a:srgbClr val="7F787F"/>
                </a:solidFill>
                <a:effectLst/>
              </a:rPr>
              <a:t> </a:t>
            </a:r>
            <a:r>
              <a:rPr lang="en-US" sz="2400" dirty="0" smtClean="0">
                <a:effectLst/>
              </a:rPr>
              <a:t>in</a:t>
            </a:r>
            <a:r>
              <a:rPr lang="en-US" sz="2400" dirty="0" smtClean="0">
                <a:solidFill>
                  <a:srgbClr val="7F787F"/>
                </a:solidFill>
                <a:effectLst/>
              </a:rPr>
              <a:t> </a:t>
            </a:r>
            <a:r>
              <a:rPr lang="en-US" sz="2400" dirty="0" smtClean="0">
                <a:effectLst/>
              </a:rPr>
              <a:t>library</a:t>
            </a:r>
            <a:r>
              <a:rPr lang="en-US" sz="2400" dirty="0" smtClean="0">
                <a:solidFill>
                  <a:srgbClr val="7F787F"/>
                </a:solidFill>
                <a:effectLst/>
              </a:rPr>
              <a:t> </a:t>
            </a:r>
            <a:r>
              <a:rPr lang="en-US" sz="2400" dirty="0" smtClean="0">
                <a:effectLst/>
              </a:rPr>
              <a:t>catalogs.</a:t>
            </a:r>
            <a:r>
              <a:rPr lang="en-US" sz="2400" dirty="0" smtClean="0">
                <a:solidFill>
                  <a:srgbClr val="7F787F"/>
                </a:solidFill>
                <a:effectLst/>
              </a:rPr>
              <a:t> </a:t>
            </a:r>
            <a:r>
              <a:rPr lang="en-US" sz="2400" dirty="0" smtClean="0">
                <a:effectLst/>
              </a:rPr>
              <a:t>The</a:t>
            </a:r>
            <a:r>
              <a:rPr lang="en-US" sz="2400" dirty="0" smtClean="0">
                <a:solidFill>
                  <a:srgbClr val="7F787F"/>
                </a:solidFill>
                <a:effectLst/>
              </a:rPr>
              <a:t> </a:t>
            </a:r>
            <a:r>
              <a:rPr lang="en-US" sz="2400" dirty="0" smtClean="0">
                <a:effectLst/>
              </a:rPr>
              <a:t>Library</a:t>
            </a:r>
            <a:r>
              <a:rPr lang="en-US" sz="2400" dirty="0" smtClean="0">
                <a:solidFill>
                  <a:srgbClr val="7F787F"/>
                </a:solidFill>
                <a:effectLst/>
              </a:rPr>
              <a:t> </a:t>
            </a:r>
            <a:r>
              <a:rPr lang="en-US" sz="2400" dirty="0" smtClean="0">
                <a:effectLst/>
              </a:rPr>
              <a:t>of</a:t>
            </a:r>
            <a:r>
              <a:rPr lang="en-US" sz="2400" dirty="0" smtClean="0">
                <a:solidFill>
                  <a:srgbClr val="7F787F"/>
                </a:solidFill>
                <a:effectLst/>
              </a:rPr>
              <a:t> </a:t>
            </a:r>
            <a:r>
              <a:rPr lang="en-US" sz="2400" dirty="0" smtClean="0">
                <a:effectLst/>
              </a:rPr>
              <a:t>Congress</a:t>
            </a:r>
            <a:r>
              <a:rPr lang="en-US" sz="2400" dirty="0" smtClean="0">
                <a:solidFill>
                  <a:srgbClr val="7F787F"/>
                </a:solidFill>
                <a:effectLst/>
              </a:rPr>
              <a:t> </a:t>
            </a:r>
            <a:r>
              <a:rPr lang="en-US" sz="2400" dirty="0" smtClean="0">
                <a:effectLst/>
              </a:rPr>
              <a:t>is</a:t>
            </a:r>
            <a:r>
              <a:rPr lang="en-US" sz="2400" dirty="0" smtClean="0">
                <a:solidFill>
                  <a:srgbClr val="7F787F"/>
                </a:solidFill>
                <a:effectLst/>
              </a:rPr>
              <a:t> </a:t>
            </a:r>
            <a:r>
              <a:rPr lang="en-US" sz="2400" dirty="0" smtClean="0">
                <a:effectLst/>
              </a:rPr>
              <a:t>the</a:t>
            </a:r>
            <a:r>
              <a:rPr lang="en-US" sz="2400" dirty="0" smtClean="0">
                <a:solidFill>
                  <a:srgbClr val="7F787F"/>
                </a:solidFill>
                <a:effectLst/>
              </a:rPr>
              <a:t> </a:t>
            </a:r>
            <a:r>
              <a:rPr lang="en-US" sz="2400" dirty="0" smtClean="0">
                <a:effectLst/>
              </a:rPr>
              <a:t>Maintenance</a:t>
            </a:r>
            <a:r>
              <a:rPr lang="en-US" sz="2400" dirty="0" smtClean="0">
                <a:solidFill>
                  <a:srgbClr val="7F787F"/>
                </a:solidFill>
                <a:effectLst/>
              </a:rPr>
              <a:t> </a:t>
            </a:r>
            <a:r>
              <a:rPr lang="en-US" sz="2400" dirty="0" smtClean="0">
                <a:effectLst/>
              </a:rPr>
              <a:t>Agency</a:t>
            </a:r>
            <a:r>
              <a:rPr lang="en-US" sz="2400" dirty="0" smtClean="0">
                <a:solidFill>
                  <a:srgbClr val="7F787F"/>
                </a:solidFill>
                <a:effectLst/>
              </a:rPr>
              <a:t> </a:t>
            </a:r>
            <a:r>
              <a:rPr lang="en-US" sz="2400" dirty="0" smtClean="0">
                <a:effectLst/>
              </a:rPr>
              <a:t>and</a:t>
            </a:r>
            <a:r>
              <a:rPr lang="en-US" sz="2400" dirty="0" smtClean="0">
                <a:solidFill>
                  <a:srgbClr val="7F787F"/>
                </a:solidFill>
                <a:effectLst/>
              </a:rPr>
              <a:t> </a:t>
            </a:r>
            <a:r>
              <a:rPr lang="en-US" sz="2400" dirty="0" smtClean="0">
                <a:effectLst/>
              </a:rPr>
              <a:t>Registration</a:t>
            </a:r>
            <a:r>
              <a:rPr lang="en-US" sz="2400" dirty="0" smtClean="0">
                <a:solidFill>
                  <a:srgbClr val="7F787F"/>
                </a:solidFill>
                <a:effectLst/>
              </a:rPr>
              <a:t> </a:t>
            </a:r>
            <a:r>
              <a:rPr lang="en-US" sz="2400" dirty="0" smtClean="0">
                <a:effectLst/>
              </a:rPr>
              <a:t>Authority</a:t>
            </a:r>
            <a:r>
              <a:rPr lang="en-US" sz="2400" dirty="0" smtClean="0">
                <a:solidFill>
                  <a:srgbClr val="7F787F"/>
                </a:solidFill>
                <a:effectLst/>
              </a:rPr>
              <a:t> </a:t>
            </a:r>
            <a:r>
              <a:rPr lang="en-US" sz="2400" dirty="0" smtClean="0">
                <a:effectLst/>
              </a:rPr>
              <a:t>for</a:t>
            </a:r>
            <a:r>
              <a:rPr lang="en-US" sz="2400" dirty="0" smtClean="0">
                <a:solidFill>
                  <a:srgbClr val="7F787F"/>
                </a:solidFill>
                <a:effectLst/>
              </a:rPr>
              <a:t> </a:t>
            </a:r>
            <a:r>
              <a:rPr lang="en-US" sz="2400" dirty="0" smtClean="0">
                <a:effectLst/>
              </a:rPr>
              <a:t>this</a:t>
            </a:r>
            <a:r>
              <a:rPr lang="en-US" sz="2400" dirty="0" smtClean="0">
                <a:solidFill>
                  <a:srgbClr val="7F787F"/>
                </a:solidFill>
                <a:effectLst/>
              </a:rPr>
              <a:t> </a:t>
            </a:r>
            <a:r>
              <a:rPr lang="en-US" sz="2400" dirty="0" smtClean="0">
                <a:effectLst/>
              </a:rPr>
              <a:t>standard.</a:t>
            </a:r>
          </a:p>
          <a:p>
            <a:pPr eaLnBrk="1" hangingPunct="1">
              <a:lnSpc>
                <a:spcPct val="80000"/>
              </a:lnSpc>
              <a:defRPr/>
            </a:pPr>
            <a:r>
              <a:rPr lang="en-US" sz="2400" dirty="0" smtClean="0">
                <a:effectLst/>
              </a:rPr>
              <a:t>Z39.50</a:t>
            </a:r>
            <a:r>
              <a:rPr lang="en-US" sz="2400" dirty="0" smtClean="0">
                <a:solidFill>
                  <a:srgbClr val="7F787F"/>
                </a:solidFill>
                <a:effectLst/>
              </a:rPr>
              <a:t> </a:t>
            </a:r>
            <a:r>
              <a:rPr lang="en-US" sz="2400" dirty="0" smtClean="0">
                <a:effectLst/>
              </a:rPr>
              <a:t>is</a:t>
            </a:r>
            <a:r>
              <a:rPr lang="en-US" sz="2400" dirty="0" smtClean="0">
                <a:solidFill>
                  <a:srgbClr val="7F787F"/>
                </a:solidFill>
                <a:effectLst/>
              </a:rPr>
              <a:t> </a:t>
            </a:r>
            <a:r>
              <a:rPr lang="en-US" sz="2400" dirty="0" smtClean="0">
                <a:effectLst/>
              </a:rPr>
              <a:t>designed</a:t>
            </a:r>
            <a:r>
              <a:rPr lang="en-US" sz="2400" dirty="0" smtClean="0">
                <a:solidFill>
                  <a:srgbClr val="7F787F"/>
                </a:solidFill>
                <a:effectLst/>
              </a:rPr>
              <a:t> </a:t>
            </a:r>
            <a:r>
              <a:rPr lang="en-US" sz="2400" dirty="0" smtClean="0">
                <a:effectLst/>
              </a:rPr>
              <a:t>to</a:t>
            </a:r>
            <a:r>
              <a:rPr lang="en-US" sz="2400" dirty="0" smtClean="0">
                <a:solidFill>
                  <a:srgbClr val="7F787F"/>
                </a:solidFill>
                <a:effectLst/>
              </a:rPr>
              <a:t> </a:t>
            </a:r>
            <a:r>
              <a:rPr lang="en-US" sz="2400" dirty="0" smtClean="0">
                <a:effectLst/>
              </a:rPr>
              <a:t>enable</a:t>
            </a:r>
            <a:r>
              <a:rPr lang="en-US" sz="2400" dirty="0" smtClean="0">
                <a:solidFill>
                  <a:srgbClr val="7F787F"/>
                </a:solidFill>
                <a:effectLst/>
              </a:rPr>
              <a:t> </a:t>
            </a:r>
            <a:r>
              <a:rPr lang="en-US" sz="2400" dirty="0" smtClean="0">
                <a:effectLst/>
              </a:rPr>
              <a:t>communication</a:t>
            </a:r>
            <a:r>
              <a:rPr lang="en-US" sz="2400" dirty="0" smtClean="0">
                <a:solidFill>
                  <a:srgbClr val="7F787F"/>
                </a:solidFill>
                <a:effectLst/>
              </a:rPr>
              <a:t> </a:t>
            </a:r>
            <a:r>
              <a:rPr lang="en-US" sz="2400" dirty="0" smtClean="0">
                <a:effectLst/>
              </a:rPr>
              <a:t>between</a:t>
            </a:r>
            <a:r>
              <a:rPr lang="en-US" sz="2400" dirty="0" smtClean="0">
                <a:solidFill>
                  <a:srgbClr val="7F787F"/>
                </a:solidFill>
                <a:effectLst/>
              </a:rPr>
              <a:t> </a:t>
            </a:r>
            <a:r>
              <a:rPr lang="en-US" sz="2400" dirty="0" smtClean="0">
                <a:effectLst/>
              </a:rPr>
              <a:t>computer</a:t>
            </a:r>
            <a:r>
              <a:rPr lang="en-US" sz="2400" dirty="0" smtClean="0">
                <a:solidFill>
                  <a:srgbClr val="7F787F"/>
                </a:solidFill>
                <a:effectLst/>
              </a:rPr>
              <a:t> </a:t>
            </a:r>
            <a:r>
              <a:rPr lang="en-US" sz="2400" dirty="0" smtClean="0">
                <a:effectLst/>
              </a:rPr>
              <a:t>systems</a:t>
            </a:r>
            <a:r>
              <a:rPr lang="en-US" sz="2400" dirty="0" smtClean="0">
                <a:solidFill>
                  <a:srgbClr val="7F787F"/>
                </a:solidFill>
                <a:effectLst/>
              </a:rPr>
              <a:t> </a:t>
            </a:r>
            <a:r>
              <a:rPr lang="en-US" sz="2400" dirty="0" smtClean="0">
                <a:effectLst/>
              </a:rPr>
              <a:t>such</a:t>
            </a:r>
            <a:r>
              <a:rPr lang="en-US" sz="2400" dirty="0" smtClean="0">
                <a:solidFill>
                  <a:srgbClr val="7F787F"/>
                </a:solidFill>
                <a:effectLst/>
              </a:rPr>
              <a:t> </a:t>
            </a:r>
            <a:r>
              <a:rPr lang="en-US" sz="2400" dirty="0" smtClean="0">
                <a:effectLst/>
              </a:rPr>
              <a:t>as</a:t>
            </a:r>
            <a:r>
              <a:rPr lang="en-US" sz="2400" dirty="0" smtClean="0">
                <a:solidFill>
                  <a:srgbClr val="7F787F"/>
                </a:solidFill>
                <a:effectLst/>
              </a:rPr>
              <a:t> </a:t>
            </a:r>
            <a:r>
              <a:rPr lang="en-US" sz="2400" dirty="0" smtClean="0">
                <a:effectLst/>
              </a:rPr>
              <a:t>those</a:t>
            </a:r>
            <a:r>
              <a:rPr lang="en-US" sz="2400" dirty="0" smtClean="0">
                <a:solidFill>
                  <a:srgbClr val="7F787F"/>
                </a:solidFill>
                <a:effectLst/>
              </a:rPr>
              <a:t> </a:t>
            </a:r>
            <a:r>
              <a:rPr lang="en-US" sz="2400" dirty="0" smtClean="0">
                <a:effectLst/>
              </a:rPr>
              <a:t>used</a:t>
            </a:r>
            <a:r>
              <a:rPr lang="en-US" sz="2400" dirty="0" smtClean="0">
                <a:solidFill>
                  <a:srgbClr val="7F787F"/>
                </a:solidFill>
                <a:effectLst/>
              </a:rPr>
              <a:t> </a:t>
            </a:r>
            <a:r>
              <a:rPr lang="en-US" sz="2400" dirty="0" smtClean="0">
                <a:effectLst/>
              </a:rPr>
              <a:t>to</a:t>
            </a:r>
            <a:r>
              <a:rPr lang="en-US" sz="2400" dirty="0" smtClean="0">
                <a:solidFill>
                  <a:srgbClr val="7F787F"/>
                </a:solidFill>
                <a:effectLst/>
              </a:rPr>
              <a:t> </a:t>
            </a:r>
            <a:r>
              <a:rPr lang="en-US" sz="2400" dirty="0" smtClean="0">
                <a:effectLst/>
              </a:rPr>
              <a:t>manage</a:t>
            </a:r>
            <a:r>
              <a:rPr lang="en-US" sz="2400" dirty="0" smtClean="0">
                <a:solidFill>
                  <a:srgbClr val="7F787F"/>
                </a:solidFill>
                <a:effectLst/>
              </a:rPr>
              <a:t> </a:t>
            </a:r>
            <a:r>
              <a:rPr lang="en-US" sz="2400" dirty="0" smtClean="0">
                <a:effectLst/>
              </a:rPr>
              <a:t>library</a:t>
            </a:r>
            <a:r>
              <a:rPr lang="en-US" sz="2400" dirty="0" smtClean="0">
                <a:solidFill>
                  <a:srgbClr val="7F787F"/>
                </a:solidFill>
                <a:effectLst/>
              </a:rPr>
              <a:t> </a:t>
            </a:r>
            <a:r>
              <a:rPr lang="en-US" sz="2400" dirty="0" smtClean="0">
                <a:effectLst/>
              </a:rPr>
              <a:t>catalogs.</a:t>
            </a:r>
            <a:r>
              <a:rPr lang="en-US" sz="2400" dirty="0" smtClean="0">
                <a:solidFill>
                  <a:srgbClr val="7F787F"/>
                </a:solidFill>
                <a:effectLst/>
              </a:rPr>
              <a:t> </a:t>
            </a:r>
            <a:endParaRPr lang="en-US" sz="2400" dirty="0" smtClean="0">
              <a:effectLst/>
            </a:endParaRPr>
          </a:p>
          <a:p>
            <a:pPr eaLnBrk="1" hangingPunct="1">
              <a:lnSpc>
                <a:spcPct val="80000"/>
              </a:lnSpc>
              <a:defRPr/>
            </a:pPr>
            <a:r>
              <a:rPr lang="en-US" sz="2400" dirty="0" smtClean="0">
                <a:effectLst/>
              </a:rPr>
              <a:t>It</a:t>
            </a:r>
            <a:r>
              <a:rPr lang="en-US" sz="2400" dirty="0" smtClean="0">
                <a:solidFill>
                  <a:srgbClr val="7F787F"/>
                </a:solidFill>
                <a:effectLst/>
              </a:rPr>
              <a:t> </a:t>
            </a:r>
            <a:r>
              <a:rPr lang="en-US" sz="2400" dirty="0" smtClean="0">
                <a:effectLst/>
              </a:rPr>
              <a:t>is</a:t>
            </a:r>
            <a:r>
              <a:rPr lang="en-US" sz="2400" dirty="0" smtClean="0">
                <a:solidFill>
                  <a:srgbClr val="7F787F"/>
                </a:solidFill>
                <a:effectLst/>
              </a:rPr>
              <a:t> </a:t>
            </a:r>
            <a:r>
              <a:rPr lang="en-US" sz="2400" dirty="0" smtClean="0">
                <a:effectLst/>
              </a:rPr>
              <a:t>a</a:t>
            </a:r>
            <a:r>
              <a:rPr lang="en-US" sz="2400" dirty="0" smtClean="0">
                <a:solidFill>
                  <a:srgbClr val="7F787F"/>
                </a:solidFill>
                <a:effectLst/>
              </a:rPr>
              <a:t> </a:t>
            </a:r>
            <a:r>
              <a:rPr lang="en-US" sz="2400" dirty="0" smtClean="0">
                <a:effectLst/>
              </a:rPr>
              <a:t>set</a:t>
            </a:r>
            <a:r>
              <a:rPr lang="en-US" sz="2400" dirty="0" smtClean="0">
                <a:solidFill>
                  <a:srgbClr val="7F787F"/>
                </a:solidFill>
                <a:effectLst/>
              </a:rPr>
              <a:t> </a:t>
            </a:r>
            <a:r>
              <a:rPr lang="en-US" sz="2400" dirty="0" smtClean="0">
                <a:effectLst/>
              </a:rPr>
              <a:t>of</a:t>
            </a:r>
            <a:r>
              <a:rPr lang="en-US" sz="2400" dirty="0" smtClean="0">
                <a:solidFill>
                  <a:srgbClr val="7F787F"/>
                </a:solidFill>
                <a:effectLst/>
              </a:rPr>
              <a:t> </a:t>
            </a:r>
            <a:r>
              <a:rPr lang="en-US" sz="2400" dirty="0" smtClean="0">
                <a:effectLst/>
              </a:rPr>
              <a:t>rules</a:t>
            </a:r>
            <a:r>
              <a:rPr lang="en-US" sz="2400" dirty="0" smtClean="0">
                <a:solidFill>
                  <a:srgbClr val="7F787F"/>
                </a:solidFill>
                <a:effectLst/>
              </a:rPr>
              <a:t> </a:t>
            </a:r>
            <a:r>
              <a:rPr lang="en-US" sz="2400" dirty="0" smtClean="0">
                <a:effectLst/>
              </a:rPr>
              <a:t>and</a:t>
            </a:r>
            <a:r>
              <a:rPr lang="en-US" sz="2400" dirty="0" smtClean="0">
                <a:solidFill>
                  <a:srgbClr val="7F787F"/>
                </a:solidFill>
                <a:effectLst/>
              </a:rPr>
              <a:t> </a:t>
            </a:r>
            <a:r>
              <a:rPr lang="en-US" sz="2400" dirty="0" smtClean="0">
                <a:effectLst/>
              </a:rPr>
              <a:t>standards</a:t>
            </a:r>
            <a:r>
              <a:rPr lang="en-US" sz="2400" dirty="0" smtClean="0">
                <a:solidFill>
                  <a:srgbClr val="7F787F"/>
                </a:solidFill>
                <a:effectLst/>
              </a:rPr>
              <a:t> </a:t>
            </a:r>
            <a:r>
              <a:rPr lang="en-US" sz="2400" dirty="0" smtClean="0">
                <a:effectLst/>
              </a:rPr>
              <a:t>that</a:t>
            </a:r>
            <a:r>
              <a:rPr lang="en-US" sz="2400" dirty="0" smtClean="0">
                <a:solidFill>
                  <a:srgbClr val="7F787F"/>
                </a:solidFill>
                <a:effectLst/>
              </a:rPr>
              <a:t> </a:t>
            </a:r>
            <a:r>
              <a:rPr lang="en-US" sz="2400" dirty="0" smtClean="0">
                <a:effectLst/>
              </a:rPr>
              <a:t>allow</a:t>
            </a:r>
            <a:r>
              <a:rPr lang="en-US" sz="2400" dirty="0" smtClean="0">
                <a:solidFill>
                  <a:srgbClr val="7F787F"/>
                </a:solidFill>
                <a:effectLst/>
              </a:rPr>
              <a:t> </a:t>
            </a:r>
            <a:r>
              <a:rPr lang="en-US" sz="2400" dirty="0" smtClean="0">
                <a:effectLst/>
              </a:rPr>
              <a:t>searching</a:t>
            </a:r>
            <a:r>
              <a:rPr lang="en-US" sz="2400" dirty="0" smtClean="0">
                <a:solidFill>
                  <a:srgbClr val="7F787F"/>
                </a:solidFill>
                <a:effectLst/>
              </a:rPr>
              <a:t> </a:t>
            </a:r>
            <a:r>
              <a:rPr lang="en-US" sz="2400" dirty="0" smtClean="0">
                <a:effectLst/>
              </a:rPr>
              <a:t>and</a:t>
            </a:r>
            <a:r>
              <a:rPr lang="en-US" sz="2400" dirty="0" smtClean="0">
                <a:solidFill>
                  <a:srgbClr val="7F787F"/>
                </a:solidFill>
                <a:effectLst/>
              </a:rPr>
              <a:t> </a:t>
            </a:r>
            <a:r>
              <a:rPr lang="en-US" sz="2400" dirty="0" smtClean="0">
                <a:effectLst/>
              </a:rPr>
              <a:t>retrieving</a:t>
            </a:r>
            <a:r>
              <a:rPr lang="en-US" sz="2400" dirty="0" smtClean="0">
                <a:solidFill>
                  <a:srgbClr val="7F787F"/>
                </a:solidFill>
                <a:effectLst/>
              </a:rPr>
              <a:t> </a:t>
            </a:r>
            <a:r>
              <a:rPr lang="en-US" sz="2400" dirty="0" smtClean="0">
                <a:effectLst/>
              </a:rPr>
              <a:t>information</a:t>
            </a:r>
            <a:r>
              <a:rPr lang="en-US" sz="2400" dirty="0" smtClean="0">
                <a:solidFill>
                  <a:srgbClr val="7F787F"/>
                </a:solidFill>
                <a:effectLst/>
              </a:rPr>
              <a:t> </a:t>
            </a:r>
            <a:r>
              <a:rPr lang="en-US" sz="2400" dirty="0" smtClean="0">
                <a:effectLst/>
              </a:rPr>
              <a:t>between</a:t>
            </a:r>
            <a:r>
              <a:rPr lang="en-US" sz="2400" dirty="0" smtClean="0">
                <a:solidFill>
                  <a:srgbClr val="7F787F"/>
                </a:solidFill>
                <a:effectLst/>
              </a:rPr>
              <a:t> </a:t>
            </a:r>
            <a:r>
              <a:rPr lang="en-US" sz="2400" dirty="0" smtClean="0">
                <a:effectLst/>
              </a:rPr>
              <a:t>different</a:t>
            </a:r>
            <a:r>
              <a:rPr lang="en-US" sz="2400" dirty="0" smtClean="0">
                <a:solidFill>
                  <a:srgbClr val="7F787F"/>
                </a:solidFill>
                <a:effectLst/>
              </a:rPr>
              <a:t> </a:t>
            </a:r>
            <a:r>
              <a:rPr lang="en-US" sz="2400" dirty="0" smtClean="0">
                <a:effectLst/>
              </a:rPr>
              <a:t>computer</a:t>
            </a:r>
            <a:r>
              <a:rPr lang="en-US" sz="2400" dirty="0" smtClean="0">
                <a:solidFill>
                  <a:srgbClr val="7F787F"/>
                </a:solidFill>
                <a:effectLst/>
              </a:rPr>
              <a:t> </a:t>
            </a:r>
            <a:r>
              <a:rPr lang="en-US" sz="2400" dirty="0" smtClean="0">
                <a:effectLst/>
              </a:rPr>
              <a:t>systems.</a:t>
            </a:r>
          </a:p>
          <a:p>
            <a:pPr eaLnBrk="1" hangingPunct="1">
              <a:lnSpc>
                <a:spcPct val="80000"/>
              </a:lnSpc>
              <a:defRPr/>
            </a:pPr>
            <a:r>
              <a:rPr lang="en-US" sz="2400" dirty="0" smtClean="0">
                <a:effectLst/>
              </a:rPr>
              <a:t>You’ll</a:t>
            </a:r>
            <a:r>
              <a:rPr lang="en-US" sz="2400" dirty="0" smtClean="0">
                <a:solidFill>
                  <a:srgbClr val="7F787F"/>
                </a:solidFill>
                <a:effectLst/>
              </a:rPr>
              <a:t> </a:t>
            </a:r>
            <a:r>
              <a:rPr lang="en-US" sz="2400" dirty="0" smtClean="0">
                <a:effectLst/>
              </a:rPr>
              <a:t>see</a:t>
            </a:r>
            <a:r>
              <a:rPr lang="en-US" sz="2400" dirty="0" smtClean="0">
                <a:solidFill>
                  <a:srgbClr val="7F787F"/>
                </a:solidFill>
                <a:effectLst/>
              </a:rPr>
              <a:t> </a:t>
            </a:r>
            <a:r>
              <a:rPr lang="en-US" sz="2400" dirty="0" smtClean="0">
                <a:effectLst/>
              </a:rPr>
              <a:t>“Z39.50</a:t>
            </a:r>
            <a:r>
              <a:rPr lang="en-US" sz="2400" dirty="0" smtClean="0">
                <a:solidFill>
                  <a:srgbClr val="7F787F"/>
                </a:solidFill>
                <a:effectLst/>
              </a:rPr>
              <a:t> </a:t>
            </a:r>
            <a:r>
              <a:rPr lang="en-US" sz="2400" dirty="0" smtClean="0">
                <a:effectLst/>
              </a:rPr>
              <a:t>compliant”</a:t>
            </a:r>
            <a:r>
              <a:rPr lang="en-US" sz="2400" dirty="0" smtClean="0">
                <a:solidFill>
                  <a:srgbClr val="7F787F"/>
                </a:solidFill>
                <a:effectLst/>
              </a:rPr>
              <a:t> </a:t>
            </a:r>
            <a:r>
              <a:rPr lang="en-US" sz="2400" dirty="0" smtClean="0">
                <a:effectLst/>
              </a:rPr>
              <a:t>listed</a:t>
            </a:r>
            <a:r>
              <a:rPr lang="en-US" sz="2400" dirty="0" smtClean="0">
                <a:solidFill>
                  <a:srgbClr val="7F787F"/>
                </a:solidFill>
                <a:effectLst/>
              </a:rPr>
              <a:t> </a:t>
            </a:r>
            <a:r>
              <a:rPr lang="en-US" sz="2400" dirty="0" smtClean="0">
                <a:effectLst/>
              </a:rPr>
              <a:t>in</a:t>
            </a:r>
            <a:r>
              <a:rPr lang="en-US" sz="2400" dirty="0" smtClean="0">
                <a:solidFill>
                  <a:srgbClr val="7F787F"/>
                </a:solidFill>
                <a:effectLst/>
              </a:rPr>
              <a:t> </a:t>
            </a:r>
            <a:r>
              <a:rPr lang="en-US" sz="2400" dirty="0" smtClean="0">
                <a:effectLst/>
              </a:rPr>
              <a:t>automation</a:t>
            </a:r>
            <a:r>
              <a:rPr lang="en-US" sz="2400" dirty="0" smtClean="0">
                <a:solidFill>
                  <a:srgbClr val="7F787F"/>
                </a:solidFill>
                <a:effectLst/>
              </a:rPr>
              <a:t> </a:t>
            </a:r>
            <a:r>
              <a:rPr lang="en-US" sz="2400" dirty="0" smtClean="0">
                <a:effectLst/>
              </a:rPr>
              <a:t>software</a:t>
            </a:r>
            <a:r>
              <a:rPr lang="en-US" sz="2400" dirty="0" smtClean="0">
                <a:solidFill>
                  <a:srgbClr val="7F787F"/>
                </a:solidFill>
                <a:effectLst/>
              </a:rPr>
              <a:t> </a:t>
            </a:r>
            <a:r>
              <a:rPr lang="en-US" sz="2400" dirty="0" smtClean="0">
                <a:effectLst/>
              </a:rPr>
              <a:t>brochures.</a:t>
            </a:r>
          </a:p>
          <a:p>
            <a:pPr eaLnBrk="1" hangingPunct="1">
              <a:lnSpc>
                <a:spcPct val="80000"/>
              </a:lnSpc>
              <a:defRPr/>
            </a:pPr>
            <a:endParaRPr lang="en-US" sz="2400" dirty="0" smtClean="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68" name="Rectangle 12"/>
          <p:cNvSpPr>
            <a:spLocks noGrp="1" noChangeArrowheads="1"/>
          </p:cNvSpPr>
          <p:nvPr>
            <p:ph type="title"/>
          </p:nvPr>
        </p:nvSpPr>
        <p:spPr/>
        <p:txBody>
          <a:bodyPr/>
          <a:lstStyle/>
          <a:p>
            <a:pPr eaLnBrk="1" hangingPunct="1">
              <a:defRPr/>
            </a:pPr>
            <a:r>
              <a:rPr lang="en-US" sz="3600" dirty="0" smtClean="0"/>
              <a:t>Why automate?</a:t>
            </a:r>
          </a:p>
        </p:txBody>
      </p:sp>
      <p:sp>
        <p:nvSpPr>
          <p:cNvPr id="403459" name="Rectangle 3"/>
          <p:cNvSpPr>
            <a:spLocks noGrp="1" noChangeArrowheads="1"/>
          </p:cNvSpPr>
          <p:nvPr>
            <p:ph type="body" idx="4294967295"/>
          </p:nvPr>
        </p:nvSpPr>
        <p:spPr>
          <a:xfrm>
            <a:off x="0" y="1600200"/>
            <a:ext cx="8229600" cy="4533900"/>
          </a:xfrm>
        </p:spPr>
        <p:txBody>
          <a:bodyPr/>
          <a:lstStyle/>
          <a:p>
            <a:pPr algn="ctr" eaLnBrk="1" hangingPunct="1">
              <a:buFont typeface="Wingdings" pitchFamily="2" charset="2"/>
              <a:buNone/>
              <a:defRPr/>
            </a:pPr>
            <a:endParaRPr lang="en-US" dirty="0" smtClean="0"/>
          </a:p>
          <a:p>
            <a:pPr eaLnBrk="1" hangingPunct="1">
              <a:buFont typeface="Wingdings" pitchFamily="2" charset="2"/>
              <a:buNone/>
              <a:defRPr/>
            </a:pPr>
            <a:r>
              <a:rPr lang="en-US" sz="2800" dirty="0" smtClean="0">
                <a:effectLst/>
              </a:rPr>
              <a:t>   </a:t>
            </a:r>
            <a:r>
              <a:rPr lang="en-US" sz="2400" dirty="0" smtClean="0">
                <a:effectLst/>
              </a:rPr>
              <a:t>Automation makes a library’s collection available online not only to local patrons but to library patrons statewide. Resource sharing is important to small libraries with limited budgets.  Small libraries need to automate to bring them up to today’s standards so that they can be viable in their communities and in the larger library world.</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4354" name="Rectangle 2"/>
          <p:cNvSpPr>
            <a:spLocks noGrp="1" noChangeArrowheads="1"/>
          </p:cNvSpPr>
          <p:nvPr>
            <p:ph type="title"/>
          </p:nvPr>
        </p:nvSpPr>
        <p:spPr/>
        <p:txBody>
          <a:bodyPr/>
          <a:lstStyle/>
          <a:p>
            <a:pPr eaLnBrk="1" hangingPunct="1">
              <a:defRPr/>
            </a:pPr>
            <a:r>
              <a:rPr lang="en-US" sz="3200" b="1" smtClean="0"/>
              <a:t>Z39.50 – Clients and Servers</a:t>
            </a:r>
          </a:p>
        </p:txBody>
      </p:sp>
      <p:sp>
        <p:nvSpPr>
          <p:cNvPr id="23555" name="Rectangle 3"/>
          <p:cNvSpPr>
            <a:spLocks noGrp="1" noChangeArrowheads="1"/>
          </p:cNvSpPr>
          <p:nvPr>
            <p:ph type="body" idx="1"/>
          </p:nvPr>
        </p:nvSpPr>
        <p:spPr/>
        <p:txBody>
          <a:bodyPr/>
          <a:lstStyle/>
          <a:p>
            <a:pPr eaLnBrk="1" hangingPunct="1"/>
            <a:endParaRPr lang="en-US" sz="2800" smtClean="0">
              <a:effectLst/>
            </a:endParaRPr>
          </a:p>
          <a:p>
            <a:pPr eaLnBrk="1" hangingPunct="1"/>
            <a:r>
              <a:rPr lang="en-US" sz="2400" smtClean="0">
                <a:effectLst/>
              </a:rPr>
              <a:t>Z39.50 is a client/server based service and protocol for information retrieval. It is used to retrieve database records, and perform related information retrieval functions for interlibrary loan, MARC retrieval, etc.</a:t>
            </a:r>
          </a:p>
          <a:p>
            <a:pPr eaLnBrk="1" hangingPunct="1">
              <a:buFont typeface="Wingdings" pitchFamily="2" charset="2"/>
              <a:buNone/>
            </a:pPr>
            <a:endParaRPr lang="en-US" sz="2400" smtClean="0">
              <a:effectLst/>
            </a:endParaRPr>
          </a:p>
          <a:p>
            <a:pPr eaLnBrk="1" hangingPunct="1"/>
            <a:r>
              <a:rPr lang="en-US" sz="2400" smtClean="0">
                <a:effectLst/>
              </a:rPr>
              <a:t>An ILS or LMS may have a Z39.50 client that can communicate with a Z39.50 server to download MARC records.</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sz="3200" dirty="0" smtClean="0"/>
              <a:t>Retrospective Conversion/Data Conversion</a:t>
            </a:r>
          </a:p>
        </p:txBody>
      </p:sp>
      <p:sp>
        <p:nvSpPr>
          <p:cNvPr id="77827" name="Rectangle 3"/>
          <p:cNvSpPr>
            <a:spLocks noGrp="1" noChangeArrowheads="1"/>
          </p:cNvSpPr>
          <p:nvPr>
            <p:ph type="body" idx="1"/>
          </p:nvPr>
        </p:nvSpPr>
        <p:spPr/>
        <p:txBody>
          <a:bodyPr/>
          <a:lstStyle/>
          <a:p>
            <a:pPr eaLnBrk="1" hangingPunct="1">
              <a:lnSpc>
                <a:spcPct val="80000"/>
              </a:lnSpc>
              <a:defRPr/>
            </a:pPr>
            <a:r>
              <a:rPr lang="en-US" sz="2400" dirty="0" smtClean="0">
                <a:effectLst/>
              </a:rPr>
              <a:t>The process of converting information from a traditional card catalog to an electronic format is often called retrospective conversion. </a:t>
            </a:r>
          </a:p>
          <a:p>
            <a:pPr eaLnBrk="1" hangingPunct="1">
              <a:lnSpc>
                <a:spcPct val="80000"/>
              </a:lnSpc>
              <a:defRPr/>
            </a:pPr>
            <a:endParaRPr lang="en-US" sz="2400" dirty="0" smtClean="0">
              <a:effectLst/>
            </a:endParaRPr>
          </a:p>
          <a:p>
            <a:pPr eaLnBrk="1" hangingPunct="1">
              <a:lnSpc>
                <a:spcPct val="80000"/>
              </a:lnSpc>
              <a:defRPr/>
            </a:pPr>
            <a:r>
              <a:rPr lang="en-US" sz="2400" dirty="0" smtClean="0">
                <a:effectLst/>
              </a:rPr>
              <a:t>You use the paper records that you have (a shelf list, card catalog, or the books themselves) to create the computerized record (MARC).</a:t>
            </a:r>
          </a:p>
          <a:p>
            <a:pPr eaLnBrk="1" hangingPunct="1">
              <a:lnSpc>
                <a:spcPct val="80000"/>
              </a:lnSpc>
              <a:defRPr/>
            </a:pPr>
            <a:endParaRPr lang="en-US" sz="2400" dirty="0" smtClean="0">
              <a:effectLst/>
            </a:endParaRPr>
          </a:p>
          <a:p>
            <a:pPr eaLnBrk="1" hangingPunct="1">
              <a:lnSpc>
                <a:spcPct val="80000"/>
              </a:lnSpc>
              <a:defRPr/>
            </a:pPr>
            <a:r>
              <a:rPr lang="en-US" sz="2400" dirty="0" smtClean="0">
                <a:effectLst/>
              </a:rPr>
              <a:t>This process is time consuming when the library uses staff or volunteers for this portion of the automation process.</a:t>
            </a:r>
          </a:p>
          <a:p>
            <a:pPr eaLnBrk="1" hangingPunct="1">
              <a:lnSpc>
                <a:spcPct val="80000"/>
              </a:lnSpc>
              <a:defRPr/>
            </a:pPr>
            <a:endParaRPr lang="en-US" sz="2400" dirty="0" smtClean="0">
              <a:effectLst/>
            </a:endParaRPr>
          </a:p>
          <a:p>
            <a:pPr eaLnBrk="1" hangingPunct="1">
              <a:lnSpc>
                <a:spcPct val="80000"/>
              </a:lnSpc>
              <a:defRPr/>
            </a:pPr>
            <a:r>
              <a:rPr lang="en-US" sz="2400" dirty="0" smtClean="0">
                <a:effectLst/>
              </a:rPr>
              <a:t>This process is expensive when you pay the ILS/LMS software company or another third party company to do this for your library.</a:t>
            </a:r>
          </a:p>
          <a:p>
            <a:pPr eaLnBrk="1" hangingPunct="1">
              <a:lnSpc>
                <a:spcPct val="80000"/>
              </a:lnSpc>
              <a:defRPr/>
            </a:pPr>
            <a:endParaRPr lang="en-US" sz="2400" dirty="0" smtClean="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defRPr/>
            </a:pPr>
            <a:r>
              <a:rPr lang="en-US" sz="3200" smtClean="0"/>
              <a:t>Copy Cataloging</a:t>
            </a:r>
          </a:p>
        </p:txBody>
      </p:sp>
      <p:sp>
        <p:nvSpPr>
          <p:cNvPr id="131075" name="Rectangle 3"/>
          <p:cNvSpPr>
            <a:spLocks noGrp="1" noChangeArrowheads="1"/>
          </p:cNvSpPr>
          <p:nvPr>
            <p:ph type="body" idx="1"/>
          </p:nvPr>
        </p:nvSpPr>
        <p:spPr/>
        <p:txBody>
          <a:bodyPr/>
          <a:lstStyle/>
          <a:p>
            <a:pPr eaLnBrk="1" hangingPunct="1">
              <a:buFont typeface="Wingdings" pitchFamily="2" charset="2"/>
              <a:buNone/>
              <a:defRPr/>
            </a:pPr>
            <a:r>
              <a:rPr lang="en-US" sz="2400" dirty="0" smtClean="0">
                <a:solidFill>
                  <a:srgbClr val="7F787F"/>
                </a:solidFill>
              </a:rPr>
              <a:t>	</a:t>
            </a:r>
            <a:r>
              <a:rPr lang="en-US" sz="2400" dirty="0" smtClean="0">
                <a:effectLst/>
              </a:rPr>
              <a:t>These days converting your library’s collection is easier than in the past because most ILS/LMS either offer the service (for a price) or offer access to databases where you can “copy” and download a MARC record for a book in your collection.</a:t>
            </a:r>
          </a:p>
          <a:p>
            <a:pPr eaLnBrk="1" hangingPunct="1">
              <a:buFont typeface="Wingdings" pitchFamily="2" charset="2"/>
              <a:buNone/>
              <a:defRPr/>
            </a:pPr>
            <a:r>
              <a:rPr lang="en-US" sz="2400" dirty="0" smtClean="0">
                <a:solidFill>
                  <a:srgbClr val="7F787F"/>
                </a:solidFill>
                <a:effectLst/>
              </a:rPr>
              <a:t>	</a:t>
            </a:r>
            <a:endParaRPr lang="en-US" sz="2400" dirty="0" smtClean="0">
              <a:effectLst/>
            </a:endParaRPr>
          </a:p>
          <a:p>
            <a:pPr eaLnBrk="1" hangingPunct="1">
              <a:buFont typeface="Wingdings" pitchFamily="2" charset="2"/>
              <a:buNone/>
              <a:defRPr/>
            </a:pPr>
            <a:r>
              <a:rPr lang="en-US" sz="2400" dirty="0" smtClean="0">
                <a:solidFill>
                  <a:srgbClr val="7F787F"/>
                </a:solidFill>
                <a:effectLst/>
              </a:rPr>
              <a:t>	</a:t>
            </a:r>
            <a:r>
              <a:rPr lang="en-US" sz="2400" dirty="0" smtClean="0">
                <a:effectLst/>
              </a:rPr>
              <a:t>This is called Copy Cataloging.</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defRPr/>
            </a:pPr>
            <a:r>
              <a:rPr lang="en-US" sz="3200" dirty="0" smtClean="0"/>
              <a:t>Copy Cataloging part two</a:t>
            </a:r>
          </a:p>
        </p:txBody>
      </p:sp>
      <p:sp>
        <p:nvSpPr>
          <p:cNvPr id="26627" name="Rectangle 3"/>
          <p:cNvSpPr>
            <a:spLocks noGrp="1" noChangeArrowheads="1"/>
          </p:cNvSpPr>
          <p:nvPr>
            <p:ph type="body" idx="1"/>
          </p:nvPr>
        </p:nvSpPr>
        <p:spPr/>
        <p:txBody>
          <a:bodyPr/>
          <a:lstStyle/>
          <a:p>
            <a:pPr eaLnBrk="1" hangingPunct="1">
              <a:lnSpc>
                <a:spcPct val="90000"/>
              </a:lnSpc>
            </a:pPr>
            <a:r>
              <a:rPr lang="en-US" sz="2400" b="1" smtClean="0">
                <a:effectLst/>
              </a:rPr>
              <a:t>Copy Cataloging</a:t>
            </a:r>
            <a:r>
              <a:rPr lang="en-US" sz="2400" smtClean="0">
                <a:effectLst/>
              </a:rPr>
              <a:t> is the process of building upon someone else’s original cataloging. </a:t>
            </a:r>
          </a:p>
          <a:p>
            <a:pPr eaLnBrk="1" hangingPunct="1">
              <a:lnSpc>
                <a:spcPct val="90000"/>
              </a:lnSpc>
              <a:buFont typeface="Wingdings" pitchFamily="2" charset="2"/>
              <a:buNone/>
            </a:pPr>
            <a:endParaRPr lang="en-US" sz="2400" smtClean="0">
              <a:effectLst/>
              <a:hlinkClick r:id="rId4" tooltip="Original cataloging"/>
            </a:endParaRPr>
          </a:p>
          <a:p>
            <a:pPr eaLnBrk="1" hangingPunct="1">
              <a:lnSpc>
                <a:spcPct val="90000"/>
              </a:lnSpc>
            </a:pPr>
            <a:r>
              <a:rPr lang="en-US" sz="2400" smtClean="0">
                <a:effectLst/>
              </a:rPr>
              <a:t>A library staff person or volunteer can be trained to match the library’s item, catalog card or shelf list record to one that can be downloaded via the Internet and uploaded into your automation program.</a:t>
            </a:r>
          </a:p>
          <a:p>
            <a:pPr eaLnBrk="1" hangingPunct="1">
              <a:lnSpc>
                <a:spcPct val="90000"/>
              </a:lnSpc>
            </a:pPr>
            <a:endParaRPr lang="en-US" sz="2400" smtClean="0">
              <a:effectLst/>
            </a:endParaRPr>
          </a:p>
          <a:p>
            <a:pPr eaLnBrk="1" hangingPunct="1">
              <a:lnSpc>
                <a:spcPct val="90000"/>
              </a:lnSpc>
            </a:pPr>
            <a:r>
              <a:rPr lang="en-US" sz="2400" smtClean="0">
                <a:effectLst/>
              </a:rPr>
              <a:t>The Library of Congress as well as many other state systems allow you to access their catalogs and “copy” the record and add it to your collection. </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defRPr/>
            </a:pPr>
            <a:r>
              <a:rPr lang="en-US" sz="3200" dirty="0" smtClean="0"/>
              <a:t>Copy Cataloging part three</a:t>
            </a:r>
          </a:p>
        </p:txBody>
      </p:sp>
      <p:sp>
        <p:nvSpPr>
          <p:cNvPr id="133123" name="Rectangle 3"/>
          <p:cNvSpPr>
            <a:spLocks noGrp="1" noChangeArrowheads="1"/>
          </p:cNvSpPr>
          <p:nvPr>
            <p:ph type="body" idx="1"/>
          </p:nvPr>
        </p:nvSpPr>
        <p:spPr/>
        <p:txBody>
          <a:bodyPr/>
          <a:lstStyle/>
          <a:p>
            <a:pPr eaLnBrk="1" hangingPunct="1">
              <a:defRPr/>
            </a:pPr>
            <a:r>
              <a:rPr lang="en-US" sz="2400" dirty="0" smtClean="0">
                <a:effectLst/>
              </a:rPr>
              <a:t>Many ILS/LMS software provide access to Z39.50 compliant catalogs from which you can download MARC records.</a:t>
            </a:r>
            <a:r>
              <a:rPr lang="en-US" dirty="0" smtClean="0">
                <a:effectLst/>
              </a:rPr>
              <a:t>  </a:t>
            </a:r>
          </a:p>
          <a:p>
            <a:pPr eaLnBrk="1" hangingPunct="1">
              <a:buFont typeface="Wingdings" pitchFamily="2" charset="2"/>
              <a:buNone/>
              <a:defRPr/>
            </a:pPr>
            <a:endParaRPr lang="en-US" dirty="0" smtClean="0">
              <a:effectLst/>
            </a:endParaRPr>
          </a:p>
          <a:p>
            <a:pPr eaLnBrk="1" hangingPunct="1">
              <a:defRPr/>
            </a:pPr>
            <a:r>
              <a:rPr lang="en-US" sz="2400" dirty="0" smtClean="0">
                <a:effectLst/>
              </a:rPr>
              <a:t>Most cataloging in small libraries today use this method rather than create an original cataloging record for every item in the library’s collection.</a:t>
            </a:r>
          </a:p>
          <a:p>
            <a:pPr eaLnBrk="1" hangingPunct="1">
              <a:buFont typeface="Wingdings" pitchFamily="2" charset="2"/>
              <a:buNone/>
              <a:defRPr/>
            </a:pPr>
            <a:endParaRPr lang="en-US" sz="2400" dirty="0" smtClean="0">
              <a:effectLst/>
            </a:endParaRPr>
          </a:p>
          <a:p>
            <a:pPr eaLnBrk="1" hangingPunct="1">
              <a:defRPr/>
            </a:pPr>
            <a:r>
              <a:rPr lang="en-US" sz="2400" dirty="0" smtClean="0">
                <a:effectLst/>
              </a:rPr>
              <a:t>Vendors offer copy cataloging resources for a price if it is not included in your ILS/LMS.</a:t>
            </a:r>
          </a:p>
          <a:p>
            <a:pPr eaLnBrk="1" hangingPunct="1">
              <a:defRPr/>
            </a:pPr>
            <a:endParaRPr lang="en-US" sz="2400" dirty="0" smtClean="0"/>
          </a:p>
          <a:p>
            <a:pPr eaLnBrk="1" hangingPunct="1">
              <a:buFont typeface="Wingdings" pitchFamily="2" charset="2"/>
              <a:buNone/>
              <a:defRPr/>
            </a:pPr>
            <a:endParaRPr lang="en-US" dirty="0" smtClean="0"/>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en-US" sz="3200" b="1" smtClean="0"/>
              <a:t>OPAC</a:t>
            </a:r>
            <a:r>
              <a:rPr lang="en-US" sz="3200" smtClean="0"/>
              <a:t> - </a:t>
            </a:r>
            <a:r>
              <a:rPr lang="en-US" sz="3200" b="1" smtClean="0"/>
              <a:t>O</a:t>
            </a:r>
            <a:r>
              <a:rPr lang="en-US" sz="3200" smtClean="0"/>
              <a:t>nline </a:t>
            </a:r>
            <a:r>
              <a:rPr lang="en-US" sz="3200" b="1" smtClean="0"/>
              <a:t>P</a:t>
            </a:r>
            <a:r>
              <a:rPr lang="en-US" sz="3200" smtClean="0"/>
              <a:t>ublic </a:t>
            </a:r>
            <a:r>
              <a:rPr lang="en-US" sz="3200" b="1" smtClean="0"/>
              <a:t>A</a:t>
            </a:r>
            <a:r>
              <a:rPr lang="en-US" sz="3200" smtClean="0"/>
              <a:t>ccess </a:t>
            </a:r>
            <a:r>
              <a:rPr lang="en-US" sz="3200" b="1" smtClean="0"/>
              <a:t>C</a:t>
            </a:r>
            <a:r>
              <a:rPr lang="en-US" sz="3200" smtClean="0"/>
              <a:t>atalog</a:t>
            </a:r>
          </a:p>
        </p:txBody>
      </p:sp>
      <p:sp>
        <p:nvSpPr>
          <p:cNvPr id="84995" name="Rectangle 3"/>
          <p:cNvSpPr>
            <a:spLocks noGrp="1" noChangeArrowheads="1"/>
          </p:cNvSpPr>
          <p:nvPr>
            <p:ph type="body" idx="1"/>
          </p:nvPr>
        </p:nvSpPr>
        <p:spPr>
          <a:xfrm>
            <a:off x="457200" y="1600200"/>
            <a:ext cx="8229600" cy="4876800"/>
          </a:xfrm>
        </p:spPr>
        <p:txBody>
          <a:bodyPr/>
          <a:lstStyle/>
          <a:p>
            <a:pPr eaLnBrk="1" hangingPunct="1">
              <a:lnSpc>
                <a:spcPct val="80000"/>
              </a:lnSpc>
              <a:defRPr/>
            </a:pPr>
            <a:r>
              <a:rPr lang="en-US" sz="2400" dirty="0" smtClean="0">
                <a:effectLst/>
              </a:rPr>
              <a:t>The OPAC replaces your card catalog.</a:t>
            </a:r>
            <a:br>
              <a:rPr lang="en-US" sz="2400" dirty="0" smtClean="0">
                <a:effectLst/>
              </a:rPr>
            </a:br>
            <a:endParaRPr lang="en-US" sz="2400" dirty="0" smtClean="0">
              <a:effectLst/>
            </a:endParaRPr>
          </a:p>
          <a:p>
            <a:pPr eaLnBrk="1" hangingPunct="1">
              <a:lnSpc>
                <a:spcPct val="80000"/>
              </a:lnSpc>
              <a:defRPr/>
            </a:pPr>
            <a:r>
              <a:rPr lang="en-US" sz="2400" dirty="0" smtClean="0">
                <a:effectLst/>
              </a:rPr>
              <a:t>An</a:t>
            </a:r>
            <a:r>
              <a:rPr lang="en-US" sz="2400" b="1" dirty="0" smtClean="0">
                <a:effectLst/>
              </a:rPr>
              <a:t> O</a:t>
            </a:r>
            <a:r>
              <a:rPr lang="en-US" sz="2400" dirty="0" smtClean="0">
                <a:effectLst/>
              </a:rPr>
              <a:t>nline </a:t>
            </a:r>
            <a:r>
              <a:rPr lang="en-US" sz="2400" b="1" dirty="0" smtClean="0">
                <a:effectLst/>
              </a:rPr>
              <a:t>P</a:t>
            </a:r>
            <a:r>
              <a:rPr lang="en-US" sz="2400" dirty="0" smtClean="0">
                <a:effectLst/>
              </a:rPr>
              <a:t>ublic </a:t>
            </a:r>
            <a:r>
              <a:rPr lang="en-US" sz="2400" b="1" dirty="0" smtClean="0">
                <a:effectLst/>
              </a:rPr>
              <a:t>A</a:t>
            </a:r>
            <a:r>
              <a:rPr lang="en-US" sz="2400" dirty="0" smtClean="0">
                <a:effectLst/>
              </a:rPr>
              <a:t>ccess </a:t>
            </a:r>
            <a:r>
              <a:rPr lang="en-US" sz="2400" b="1" dirty="0" smtClean="0">
                <a:effectLst/>
              </a:rPr>
              <a:t>C</a:t>
            </a:r>
            <a:r>
              <a:rPr lang="en-US" sz="2400" dirty="0" smtClean="0">
                <a:effectLst/>
              </a:rPr>
              <a:t>atalog is an electronic "card catalog" with access through a computer.</a:t>
            </a:r>
            <a:br>
              <a:rPr lang="en-US" sz="2400" dirty="0" smtClean="0">
                <a:effectLst/>
              </a:rPr>
            </a:br>
            <a:endParaRPr lang="en-US" sz="2400" dirty="0" smtClean="0">
              <a:effectLst/>
            </a:endParaRPr>
          </a:p>
          <a:p>
            <a:pPr eaLnBrk="1" hangingPunct="1">
              <a:lnSpc>
                <a:spcPct val="80000"/>
              </a:lnSpc>
              <a:defRPr/>
            </a:pPr>
            <a:r>
              <a:rPr lang="en-US" sz="2400" dirty="0" smtClean="0">
                <a:effectLst/>
              </a:rPr>
              <a:t>OPACs allow searches by author, title, subject heading and keyword.  </a:t>
            </a:r>
          </a:p>
          <a:p>
            <a:pPr eaLnBrk="1" hangingPunct="1">
              <a:lnSpc>
                <a:spcPct val="80000"/>
              </a:lnSpc>
              <a:buFont typeface="Wingdings" pitchFamily="2" charset="2"/>
              <a:buNone/>
              <a:defRPr/>
            </a:pPr>
            <a:endParaRPr lang="en-US" sz="2400" dirty="0" smtClean="0">
              <a:effectLst/>
            </a:endParaRPr>
          </a:p>
          <a:p>
            <a:pPr eaLnBrk="1" hangingPunct="1">
              <a:lnSpc>
                <a:spcPct val="80000"/>
              </a:lnSpc>
              <a:defRPr/>
            </a:pPr>
            <a:r>
              <a:rPr lang="en-US" sz="2400" dirty="0" smtClean="0">
                <a:effectLst/>
              </a:rPr>
              <a:t>The keyword search is a powerful tool for the user to find books when they may not know the title or appropriate subject heading.</a:t>
            </a:r>
            <a:br>
              <a:rPr lang="en-US" sz="2400" dirty="0" smtClean="0">
                <a:effectLst/>
              </a:rPr>
            </a:br>
            <a:endParaRPr lang="en-US" sz="2400" dirty="0" smtClean="0">
              <a:effectLst/>
            </a:endParaRPr>
          </a:p>
          <a:p>
            <a:pPr eaLnBrk="1" hangingPunct="1">
              <a:lnSpc>
                <a:spcPct val="80000"/>
              </a:lnSpc>
              <a:defRPr/>
            </a:pPr>
            <a:r>
              <a:rPr lang="en-US" sz="2400" dirty="0" smtClean="0">
                <a:effectLst/>
              </a:rPr>
              <a:t>The subject heading “cookery” isn’t as user friendly as the term “cookbook”. Keyword searching provides library users with a more flexible way to search library catalogs.</a:t>
            </a:r>
          </a:p>
          <a:p>
            <a:pPr eaLnBrk="1" hangingPunct="1">
              <a:lnSpc>
                <a:spcPct val="80000"/>
              </a:lnSpc>
              <a:defRPr/>
            </a:pPr>
            <a:endParaRPr lang="en-US" sz="2400" dirty="0" smtClean="0"/>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4"/>
          <p:cNvSpPr>
            <a:spLocks noGrp="1" noChangeArrowheads="1"/>
          </p:cNvSpPr>
          <p:nvPr>
            <p:ph type="title"/>
          </p:nvPr>
        </p:nvSpPr>
        <p:spPr>
          <a:xfrm>
            <a:off x="457200" y="274638"/>
            <a:ext cx="8229600" cy="2087562"/>
          </a:xfrm>
        </p:spPr>
        <p:txBody>
          <a:bodyPr/>
          <a:lstStyle/>
          <a:p>
            <a:pPr eaLnBrk="1" hangingPunct="1"/>
            <a:r>
              <a:rPr lang="en-US" sz="3600" smtClean="0">
                <a:effectLst/>
              </a:rPr>
              <a:t>More Definition Resources</a:t>
            </a:r>
            <a:br>
              <a:rPr lang="en-US" sz="3600" smtClean="0">
                <a:effectLst/>
              </a:rPr>
            </a:br>
            <a:endParaRPr lang="en-US" sz="3600" smtClean="0">
              <a:effectLst/>
            </a:endParaRPr>
          </a:p>
        </p:txBody>
      </p:sp>
      <p:sp>
        <p:nvSpPr>
          <p:cNvPr id="29699" name="Rectangle 3"/>
          <p:cNvSpPr>
            <a:spLocks noGrp="1" noChangeArrowheads="1"/>
          </p:cNvSpPr>
          <p:nvPr>
            <p:ph type="body" idx="4294967295"/>
          </p:nvPr>
        </p:nvSpPr>
        <p:spPr>
          <a:xfrm>
            <a:off x="685800" y="2209800"/>
            <a:ext cx="8229600" cy="3810000"/>
          </a:xfrm>
          <a:noFill/>
        </p:spPr>
        <p:txBody>
          <a:bodyPr/>
          <a:lstStyle/>
          <a:p>
            <a:pPr eaLnBrk="1" hangingPunct="1">
              <a:lnSpc>
                <a:spcPct val="80000"/>
              </a:lnSpc>
              <a:buFont typeface="Wingdings" pitchFamily="2" charset="2"/>
              <a:buNone/>
            </a:pPr>
            <a:endParaRPr lang="en-US" sz="2400" smtClean="0">
              <a:effectLst/>
            </a:endParaRPr>
          </a:p>
          <a:p>
            <a:pPr lvl="1" eaLnBrk="1" hangingPunct="1">
              <a:lnSpc>
                <a:spcPct val="80000"/>
              </a:lnSpc>
            </a:pPr>
            <a:r>
              <a:rPr lang="en-US" sz="2400" smtClean="0">
                <a:effectLst/>
              </a:rPr>
              <a:t>The Information Professional's Glossary </a:t>
            </a:r>
            <a:r>
              <a:rPr lang="en-US" sz="2400" smtClean="0">
                <a:effectLst/>
                <a:hlinkClick r:id="rId4"/>
              </a:rPr>
              <a:t>http://www.sir.arizona.edu/resources/glossary.html</a:t>
            </a:r>
            <a:endParaRPr lang="en-US" sz="2400" smtClean="0">
              <a:effectLst/>
            </a:endParaRPr>
          </a:p>
          <a:p>
            <a:pPr lvl="1" eaLnBrk="1" hangingPunct="1">
              <a:lnSpc>
                <a:spcPct val="80000"/>
              </a:lnSpc>
            </a:pPr>
            <a:endParaRPr lang="en-US" sz="2400" smtClean="0">
              <a:effectLst/>
              <a:hlinkClick r:id="rId5"/>
            </a:endParaRPr>
          </a:p>
          <a:p>
            <a:pPr lvl="1" eaLnBrk="1" hangingPunct="1">
              <a:lnSpc>
                <a:spcPct val="80000"/>
              </a:lnSpc>
              <a:buFont typeface="Wingdings" pitchFamily="2" charset="2"/>
              <a:buNone/>
            </a:pPr>
            <a:endParaRPr lang="en-US" sz="2400" smtClean="0">
              <a:effectLst/>
            </a:endParaRPr>
          </a:p>
          <a:p>
            <a:pPr lvl="1" eaLnBrk="1" hangingPunct="1">
              <a:lnSpc>
                <a:spcPct val="80000"/>
              </a:lnSpc>
            </a:pPr>
            <a:r>
              <a:rPr lang="en-US" sz="2400" smtClean="0">
                <a:effectLst/>
              </a:rPr>
              <a:t>Online Dictionary for Library and Information Science</a:t>
            </a:r>
          </a:p>
          <a:p>
            <a:pPr lvl="1" eaLnBrk="1" hangingPunct="1">
              <a:lnSpc>
                <a:spcPct val="80000"/>
              </a:lnSpc>
              <a:buFont typeface="Wingdings" pitchFamily="2" charset="2"/>
              <a:buNone/>
            </a:pPr>
            <a:r>
              <a:rPr lang="en-US" sz="2400" smtClean="0">
                <a:solidFill>
                  <a:srgbClr val="7F787F"/>
                </a:solidFill>
                <a:effectLst/>
              </a:rPr>
              <a:t>	</a:t>
            </a:r>
            <a:r>
              <a:rPr lang="en-US" sz="2400" smtClean="0">
                <a:effectLst/>
                <a:hlinkClick r:id="rId6"/>
              </a:rPr>
              <a:t>http://www.abc-clio.com/ODLIS/odlis_A.aspx</a:t>
            </a:r>
            <a:r>
              <a:rPr lang="en-US" sz="2400" smtClean="0">
                <a:effectLst/>
              </a:rPr>
              <a:t> </a:t>
            </a:r>
          </a:p>
          <a:p>
            <a:pPr eaLnBrk="1" hangingPunct="1">
              <a:lnSpc>
                <a:spcPct val="80000"/>
              </a:lnSpc>
              <a:buFont typeface="Wingdings" pitchFamily="2" charset="2"/>
              <a:buNone/>
            </a:pPr>
            <a:endParaRPr lang="en-US" sz="2400" smtClean="0">
              <a:effectLst/>
            </a:endParaRP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AutoShape 2"/>
          <p:cNvSpPr>
            <a:spLocks noGrp="1" noChangeAspect="1" noChangeArrowheads="1"/>
          </p:cNvSpPr>
          <p:nvPr>
            <p:ph type="title"/>
          </p:nvPr>
        </p:nvSpPr>
        <p:spPr/>
        <p:txBody>
          <a:bodyPr/>
          <a:lstStyle/>
          <a:p>
            <a:pPr eaLnBrk="1" hangingPunct="1">
              <a:defRPr/>
            </a:pPr>
            <a:r>
              <a:rPr lang="en-US" sz="3200" smtClean="0"/>
              <a:t>Planning for the Automation Process</a:t>
            </a:r>
          </a:p>
        </p:txBody>
      </p:sp>
      <p:sp>
        <p:nvSpPr>
          <p:cNvPr id="423939" name="Rectangle 3"/>
          <p:cNvSpPr>
            <a:spLocks noGrp="1" noChangeArrowheads="1"/>
          </p:cNvSpPr>
          <p:nvPr>
            <p:ph type="body" idx="1"/>
          </p:nvPr>
        </p:nvSpPr>
        <p:spPr/>
        <p:txBody>
          <a:bodyPr/>
          <a:lstStyle/>
          <a:p>
            <a:pPr eaLnBrk="1" hangingPunct="1">
              <a:buFont typeface="Wingdings" pitchFamily="2" charset="2"/>
              <a:buNone/>
              <a:defRPr/>
            </a:pPr>
            <a:endParaRPr lang="en-US" sz="2400" dirty="0" smtClean="0"/>
          </a:p>
          <a:p>
            <a:pPr eaLnBrk="1" hangingPunct="1">
              <a:buFont typeface="Wingdings" pitchFamily="2" charset="2"/>
              <a:buNone/>
              <a:defRPr/>
            </a:pPr>
            <a:r>
              <a:rPr lang="en-US" sz="2400" dirty="0" smtClean="0">
                <a:effectLst/>
              </a:rPr>
              <a:t>Pre-planning should include discussions among staff, trustees and others</a:t>
            </a:r>
          </a:p>
          <a:p>
            <a:pPr eaLnBrk="1" hangingPunct="1">
              <a:buFont typeface="Wingdings" pitchFamily="2" charset="2"/>
              <a:buNone/>
              <a:defRPr/>
            </a:pPr>
            <a:endParaRPr lang="en-US" sz="2400" dirty="0" smtClean="0">
              <a:effectLst/>
            </a:endParaRPr>
          </a:p>
          <a:p>
            <a:pPr lvl="1" eaLnBrk="1" hangingPunct="1">
              <a:defRPr/>
            </a:pPr>
            <a:r>
              <a:rPr lang="en-US" sz="2400" dirty="0" smtClean="0">
                <a:effectLst/>
              </a:rPr>
              <a:t>Why do you want to automate? </a:t>
            </a:r>
          </a:p>
          <a:p>
            <a:pPr lvl="1" eaLnBrk="1" hangingPunct="1">
              <a:defRPr/>
            </a:pPr>
            <a:r>
              <a:rPr lang="en-US" sz="2400" dirty="0" smtClean="0">
                <a:effectLst/>
              </a:rPr>
              <a:t>What will you try to accomplish in what time frame?</a:t>
            </a:r>
          </a:p>
          <a:p>
            <a:pPr lvl="1" eaLnBrk="1" hangingPunct="1">
              <a:defRPr/>
            </a:pPr>
            <a:r>
              <a:rPr lang="en-US" sz="2400" dirty="0" smtClean="0">
                <a:effectLst/>
              </a:rPr>
              <a:t>What will your budget be?</a:t>
            </a:r>
          </a:p>
          <a:p>
            <a:pPr lvl="1" eaLnBrk="1" hangingPunct="1">
              <a:defRPr/>
            </a:pPr>
            <a:r>
              <a:rPr lang="en-US" sz="2400" dirty="0" smtClean="0">
                <a:effectLst/>
              </a:rPr>
              <a:t>How much staff time can you dedicate?</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p:txBody>
          <a:bodyPr/>
          <a:lstStyle/>
          <a:p>
            <a:pPr eaLnBrk="1" hangingPunct="1">
              <a:defRPr/>
            </a:pPr>
            <a:r>
              <a:rPr lang="en-US" sz="3200" smtClean="0"/>
              <a:t>Planning for the Automation Process</a:t>
            </a:r>
          </a:p>
        </p:txBody>
      </p:sp>
      <p:sp>
        <p:nvSpPr>
          <p:cNvPr id="425987" name="Rectangle 3"/>
          <p:cNvSpPr>
            <a:spLocks noGrp="1" noChangeArrowheads="1"/>
          </p:cNvSpPr>
          <p:nvPr>
            <p:ph type="body" idx="1"/>
          </p:nvPr>
        </p:nvSpPr>
        <p:spPr>
          <a:xfrm>
            <a:off x="457200" y="1600200"/>
            <a:ext cx="6019800" cy="2438400"/>
          </a:xfrm>
        </p:spPr>
        <p:txBody>
          <a:bodyPr/>
          <a:lstStyle/>
          <a:p>
            <a:pPr eaLnBrk="1" hangingPunct="1">
              <a:lnSpc>
                <a:spcPct val="80000"/>
              </a:lnSpc>
              <a:defRPr/>
            </a:pPr>
            <a:r>
              <a:rPr lang="en-US" sz="2400" dirty="0" smtClean="0">
                <a:effectLst/>
              </a:rPr>
              <a:t>Establish a Timetable </a:t>
            </a:r>
          </a:p>
          <a:p>
            <a:pPr eaLnBrk="1" hangingPunct="1">
              <a:lnSpc>
                <a:spcPct val="80000"/>
              </a:lnSpc>
              <a:buFont typeface="Wingdings" pitchFamily="2" charset="2"/>
              <a:buNone/>
              <a:defRPr/>
            </a:pPr>
            <a:endParaRPr lang="en-US" sz="2400" dirty="0" smtClean="0">
              <a:effectLst/>
            </a:endParaRPr>
          </a:p>
          <a:p>
            <a:pPr eaLnBrk="1" hangingPunct="1">
              <a:lnSpc>
                <a:spcPct val="80000"/>
              </a:lnSpc>
              <a:defRPr/>
            </a:pPr>
            <a:r>
              <a:rPr lang="en-US" sz="2400" dirty="0" smtClean="0">
                <a:effectLst/>
              </a:rPr>
              <a:t>Make sure to allow some flexibility</a:t>
            </a:r>
          </a:p>
          <a:p>
            <a:pPr eaLnBrk="1" hangingPunct="1">
              <a:lnSpc>
                <a:spcPct val="80000"/>
              </a:lnSpc>
              <a:buFont typeface="Wingdings" pitchFamily="2" charset="2"/>
              <a:buNone/>
              <a:defRPr/>
            </a:pPr>
            <a:endParaRPr lang="en-US" sz="2400" dirty="0" smtClean="0">
              <a:effectLst/>
            </a:endParaRPr>
          </a:p>
          <a:p>
            <a:pPr eaLnBrk="1" hangingPunct="1">
              <a:lnSpc>
                <a:spcPct val="80000"/>
              </a:lnSpc>
              <a:defRPr/>
            </a:pPr>
            <a:r>
              <a:rPr lang="en-US" sz="2400" dirty="0" smtClean="0">
                <a:effectLst/>
              </a:rPr>
              <a:t>Set realistic goals and milestones</a:t>
            </a:r>
          </a:p>
          <a:p>
            <a:pPr eaLnBrk="1" hangingPunct="1">
              <a:lnSpc>
                <a:spcPct val="80000"/>
              </a:lnSpc>
              <a:buFont typeface="Wingdings" pitchFamily="2" charset="2"/>
              <a:buNone/>
              <a:defRPr/>
            </a:pPr>
            <a:endParaRPr lang="en-US" sz="2400" dirty="0" smtClean="0">
              <a:effectLst/>
            </a:endParaRPr>
          </a:p>
          <a:p>
            <a:pPr eaLnBrk="1" hangingPunct="1">
              <a:lnSpc>
                <a:spcPct val="80000"/>
              </a:lnSpc>
              <a:buFont typeface="Wingdings" pitchFamily="2" charset="2"/>
              <a:buNone/>
              <a:defRPr/>
            </a:pPr>
            <a:r>
              <a:rPr lang="en-US" sz="2400" dirty="0" smtClean="0">
                <a:effectLst/>
              </a:rPr>
              <a:t>Your timetable will be determined by budget, staff and volunteer time.</a:t>
            </a:r>
          </a:p>
          <a:p>
            <a:pPr eaLnBrk="1" hangingPunct="1">
              <a:lnSpc>
                <a:spcPct val="80000"/>
              </a:lnSpc>
              <a:buFont typeface="Wingdings" pitchFamily="2" charset="2"/>
              <a:buNone/>
              <a:defRPr/>
            </a:pPr>
            <a:endParaRPr lang="en-US" sz="2400" dirty="0" smtClean="0"/>
          </a:p>
          <a:p>
            <a:pPr eaLnBrk="1" hangingPunct="1">
              <a:lnSpc>
                <a:spcPct val="80000"/>
              </a:lnSpc>
              <a:buFont typeface="Wingdings" pitchFamily="2" charset="2"/>
              <a:buNone/>
              <a:defRPr/>
            </a:pPr>
            <a:endParaRPr lang="en-US" sz="2400" dirty="0" smtClean="0"/>
          </a:p>
          <a:p>
            <a:pPr eaLnBrk="1" hangingPunct="1">
              <a:lnSpc>
                <a:spcPct val="80000"/>
              </a:lnSpc>
              <a:defRPr/>
            </a:pPr>
            <a:endParaRPr lang="en-US" sz="2400" dirty="0" smtClean="0"/>
          </a:p>
        </p:txBody>
      </p:sp>
      <p:pic>
        <p:nvPicPr>
          <p:cNvPr id="31748" name="Picture 5" descr="Planning  for automation is important"/>
          <p:cNvPicPr>
            <a:picLocks noChangeAspect="1" noChangeArrowheads="1"/>
          </p:cNvPicPr>
          <p:nvPr>
            <p:custDataLst>
              <p:tags r:id="rId2"/>
            </p:custDataLst>
          </p:nvPr>
        </p:nvPicPr>
        <p:blipFill>
          <a:blip r:embed="rId5" cstate="print"/>
          <a:srcRect/>
          <a:stretch>
            <a:fillRect/>
          </a:stretch>
        </p:blipFill>
        <p:spPr bwMode="auto">
          <a:xfrm>
            <a:off x="6629400" y="1371600"/>
            <a:ext cx="1736725" cy="29956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pPr eaLnBrk="1" hangingPunct="1">
              <a:defRPr/>
            </a:pPr>
            <a:r>
              <a:rPr lang="en-US" sz="3200" smtClean="0"/>
              <a:t>Planning: Discussions</a:t>
            </a:r>
          </a:p>
        </p:txBody>
      </p:sp>
      <p:sp>
        <p:nvSpPr>
          <p:cNvPr id="417795" name="Rectangle 3"/>
          <p:cNvSpPr>
            <a:spLocks noGrp="1" noChangeArrowheads="1"/>
          </p:cNvSpPr>
          <p:nvPr>
            <p:ph type="body" idx="1"/>
          </p:nvPr>
        </p:nvSpPr>
        <p:spPr/>
        <p:txBody>
          <a:bodyPr/>
          <a:lstStyle/>
          <a:p>
            <a:pPr eaLnBrk="1" hangingPunct="1">
              <a:lnSpc>
                <a:spcPct val="80000"/>
              </a:lnSpc>
              <a:defRPr/>
            </a:pPr>
            <a:r>
              <a:rPr lang="en-US" sz="2400" dirty="0" smtClean="0">
                <a:effectLst/>
              </a:rPr>
              <a:t>Discuss the automation project with staff and board/trustees, town manager.</a:t>
            </a:r>
          </a:p>
          <a:p>
            <a:pPr eaLnBrk="1" hangingPunct="1">
              <a:lnSpc>
                <a:spcPct val="80000"/>
              </a:lnSpc>
              <a:defRPr/>
            </a:pPr>
            <a:r>
              <a:rPr lang="en-US" sz="2400" dirty="0" smtClean="0">
                <a:effectLst/>
              </a:rPr>
              <a:t>Make sure everyone understands the work involved and money needed for success. </a:t>
            </a:r>
          </a:p>
          <a:p>
            <a:pPr eaLnBrk="1" hangingPunct="1">
              <a:lnSpc>
                <a:spcPct val="80000"/>
              </a:lnSpc>
              <a:defRPr/>
            </a:pPr>
            <a:r>
              <a:rPr lang="en-US" sz="2400" dirty="0" smtClean="0">
                <a:effectLst/>
              </a:rPr>
              <a:t>Discuss what kind of staff time and budget money you can free up for this process.</a:t>
            </a:r>
          </a:p>
          <a:p>
            <a:pPr eaLnBrk="1" hangingPunct="1">
              <a:lnSpc>
                <a:spcPct val="80000"/>
              </a:lnSpc>
              <a:defRPr/>
            </a:pPr>
            <a:r>
              <a:rPr lang="en-US" sz="2400" dirty="0" smtClean="0">
                <a:effectLst/>
              </a:rPr>
              <a:t>Consider writing a grant to cover all or some costs.</a:t>
            </a:r>
          </a:p>
          <a:p>
            <a:pPr eaLnBrk="1" hangingPunct="1">
              <a:lnSpc>
                <a:spcPct val="80000"/>
              </a:lnSpc>
              <a:defRPr/>
            </a:pPr>
            <a:r>
              <a:rPr lang="en-US" sz="2400" dirty="0" smtClean="0">
                <a:effectLst/>
              </a:rPr>
              <a:t>Although automation saves some time when checking out books and cataloging, many of those tasks are replaced by other work required by the software.</a:t>
            </a:r>
          </a:p>
          <a:p>
            <a:pPr eaLnBrk="1" hangingPunct="1">
              <a:lnSpc>
                <a:spcPct val="80000"/>
              </a:lnSpc>
              <a:defRPr/>
            </a:pPr>
            <a:r>
              <a:rPr lang="en-US" sz="2400" dirty="0" smtClean="0">
                <a:effectLst/>
              </a:rPr>
              <a:t>Automating your library will provide your patrons better access, provide accurate statistics and allow sharing your resources with other libraries.</a:t>
            </a:r>
          </a:p>
          <a:p>
            <a:pPr eaLnBrk="1" hangingPunct="1">
              <a:lnSpc>
                <a:spcPct val="80000"/>
              </a:lnSpc>
              <a:defRPr/>
            </a:pPr>
            <a:endParaRPr lang="en-US" sz="2400" dirty="0" smtClean="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defRPr/>
            </a:pPr>
            <a:r>
              <a:rPr lang="en-US" sz="3600" dirty="0" smtClean="0"/>
              <a:t>We will review the following during this course</a:t>
            </a:r>
          </a:p>
        </p:txBody>
      </p:sp>
      <p:sp>
        <p:nvSpPr>
          <p:cNvPr id="119811" name="Rectangle 3"/>
          <p:cNvSpPr>
            <a:spLocks noGrp="1" noChangeArrowheads="1"/>
          </p:cNvSpPr>
          <p:nvPr>
            <p:ph type="body" idx="1"/>
          </p:nvPr>
        </p:nvSpPr>
        <p:spPr/>
        <p:txBody>
          <a:bodyPr/>
          <a:lstStyle/>
          <a:p>
            <a:pPr eaLnBrk="1" hangingPunct="1">
              <a:defRPr/>
            </a:pPr>
            <a:r>
              <a:rPr lang="en-US" sz="2400" dirty="0" smtClean="0">
                <a:effectLst/>
              </a:rPr>
              <a:t>First steps</a:t>
            </a:r>
          </a:p>
          <a:p>
            <a:pPr lvl="1" eaLnBrk="1" hangingPunct="1">
              <a:defRPr/>
            </a:pPr>
            <a:r>
              <a:rPr lang="en-US" sz="2400" dirty="0" smtClean="0">
                <a:effectLst/>
              </a:rPr>
              <a:t>Weeding </a:t>
            </a:r>
          </a:p>
          <a:p>
            <a:pPr lvl="1" eaLnBrk="1" hangingPunct="1">
              <a:defRPr/>
            </a:pPr>
            <a:r>
              <a:rPr lang="en-US" sz="2400" dirty="0" smtClean="0">
                <a:effectLst/>
              </a:rPr>
              <a:t>Learning vocabulary and acronyms </a:t>
            </a:r>
          </a:p>
          <a:p>
            <a:pPr lvl="1" eaLnBrk="1" hangingPunct="1">
              <a:defRPr/>
            </a:pPr>
            <a:r>
              <a:rPr lang="en-US" sz="2400" dirty="0" smtClean="0">
                <a:effectLst/>
              </a:rPr>
              <a:t>Planning</a:t>
            </a:r>
          </a:p>
          <a:p>
            <a:pPr eaLnBrk="1" hangingPunct="1">
              <a:defRPr/>
            </a:pPr>
            <a:r>
              <a:rPr lang="en-US" sz="2400" dirty="0" smtClean="0">
                <a:effectLst/>
              </a:rPr>
              <a:t>Retrospective Conversion/Data Conversion</a:t>
            </a:r>
          </a:p>
          <a:p>
            <a:pPr eaLnBrk="1" hangingPunct="1">
              <a:defRPr/>
            </a:pPr>
            <a:r>
              <a:rPr lang="en-US" sz="2400" dirty="0" smtClean="0">
                <a:effectLst/>
              </a:rPr>
              <a:t>Selecting an Automation Software (ILS/LMS)</a:t>
            </a:r>
          </a:p>
          <a:p>
            <a:pPr eaLnBrk="1" hangingPunct="1">
              <a:buFont typeface="Wingdings" pitchFamily="2" charset="2"/>
              <a:buNone/>
              <a:defRPr/>
            </a:pPr>
            <a:endParaRPr lang="en-US" sz="2400" dirty="0" smtClean="0"/>
          </a:p>
          <a:p>
            <a:pPr eaLnBrk="1" hangingPunct="1">
              <a:defRPr/>
            </a:pPr>
            <a:endParaRPr lang="en-US" sz="2400" dirty="0" smtClean="0"/>
          </a:p>
          <a:p>
            <a:pPr eaLnBrk="1" hangingPunct="1">
              <a:defRPr/>
            </a:pPr>
            <a:endParaRPr lang="en-US" dirty="0" smtClean="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defRPr/>
            </a:pPr>
            <a:r>
              <a:rPr lang="en-US" sz="3200" smtClean="0"/>
              <a:t>Some other considerations</a:t>
            </a:r>
          </a:p>
        </p:txBody>
      </p:sp>
      <p:sp>
        <p:nvSpPr>
          <p:cNvPr id="134147"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sz="2400" dirty="0" smtClean="0">
                <a:solidFill>
                  <a:srgbClr val="7F787F"/>
                </a:solidFill>
              </a:rPr>
              <a:t>	</a:t>
            </a:r>
            <a:r>
              <a:rPr lang="en-US" sz="2400" dirty="0" smtClean="0">
                <a:effectLst/>
              </a:rPr>
              <a:t>How many items do you have in your collection? Often the cost of an ILS/LMS is dependent on collection size. (Remember the importance of weeding!)</a:t>
            </a:r>
          </a:p>
          <a:p>
            <a:pPr eaLnBrk="1" hangingPunct="1">
              <a:lnSpc>
                <a:spcPct val="90000"/>
              </a:lnSpc>
              <a:buFont typeface="Wingdings" pitchFamily="2" charset="2"/>
              <a:buNone/>
              <a:defRPr/>
            </a:pPr>
            <a:endParaRPr lang="en-US" sz="2400" dirty="0" smtClean="0">
              <a:effectLst/>
            </a:endParaRPr>
          </a:p>
          <a:p>
            <a:pPr eaLnBrk="1" hangingPunct="1">
              <a:lnSpc>
                <a:spcPct val="90000"/>
              </a:lnSpc>
              <a:buFont typeface="Wingdings" pitchFamily="2" charset="2"/>
              <a:buNone/>
              <a:defRPr/>
            </a:pPr>
            <a:r>
              <a:rPr lang="en-US" sz="2400" dirty="0" smtClean="0">
                <a:solidFill>
                  <a:srgbClr val="7F787F"/>
                </a:solidFill>
                <a:effectLst/>
              </a:rPr>
              <a:t>	</a:t>
            </a:r>
            <a:r>
              <a:rPr lang="en-US" sz="2400" dirty="0" smtClean="0">
                <a:effectLst/>
              </a:rPr>
              <a:t>Research ILS/LMS software</a:t>
            </a:r>
          </a:p>
          <a:p>
            <a:pPr lvl="1" eaLnBrk="1" hangingPunct="1">
              <a:lnSpc>
                <a:spcPct val="90000"/>
              </a:lnSpc>
              <a:defRPr/>
            </a:pPr>
            <a:r>
              <a:rPr lang="en-US" sz="2400" dirty="0" smtClean="0">
                <a:effectLst/>
              </a:rPr>
              <a:t>Use the web to do research </a:t>
            </a:r>
          </a:p>
          <a:p>
            <a:pPr lvl="1" eaLnBrk="1" hangingPunct="1">
              <a:lnSpc>
                <a:spcPct val="90000"/>
              </a:lnSpc>
              <a:defRPr/>
            </a:pPr>
            <a:r>
              <a:rPr lang="en-US" sz="2400" dirty="0" smtClean="0">
                <a:effectLst/>
              </a:rPr>
              <a:t>Visit vendors at state or national conferences</a:t>
            </a:r>
          </a:p>
          <a:p>
            <a:pPr lvl="1" eaLnBrk="1" hangingPunct="1">
              <a:lnSpc>
                <a:spcPct val="90000"/>
              </a:lnSpc>
              <a:defRPr/>
            </a:pPr>
            <a:r>
              <a:rPr lang="en-US" sz="2400" dirty="0" smtClean="0">
                <a:effectLst/>
              </a:rPr>
              <a:t>Visit other libraries in your area to see how systems work.</a:t>
            </a: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en-US" sz="3200" smtClean="0"/>
              <a:t>Beginning the Retrospective Conversion/Data Conversion</a:t>
            </a:r>
          </a:p>
        </p:txBody>
      </p:sp>
      <p:sp>
        <p:nvSpPr>
          <p:cNvPr id="34819" name="Rectangle 3"/>
          <p:cNvSpPr>
            <a:spLocks noGrp="1" noChangeArrowheads="1"/>
          </p:cNvSpPr>
          <p:nvPr>
            <p:ph type="body" idx="1"/>
          </p:nvPr>
        </p:nvSpPr>
        <p:spPr>
          <a:xfrm>
            <a:off x="457200" y="1600200"/>
            <a:ext cx="6172200" cy="4533900"/>
          </a:xfrm>
        </p:spPr>
        <p:txBody>
          <a:bodyPr/>
          <a:lstStyle/>
          <a:p>
            <a:pPr algn="ctr" eaLnBrk="1" hangingPunct="1">
              <a:buFont typeface="Wingdings" pitchFamily="2" charset="2"/>
              <a:buNone/>
            </a:pPr>
            <a:r>
              <a:rPr lang="en-US" sz="2400" smtClean="0">
                <a:effectLst/>
              </a:rPr>
              <a:t>What resources do you have to begin the automation process?</a:t>
            </a:r>
          </a:p>
          <a:p>
            <a:pPr algn="ctr" eaLnBrk="1" hangingPunct="1">
              <a:buFont typeface="Wingdings" pitchFamily="2" charset="2"/>
              <a:buNone/>
            </a:pPr>
            <a:endParaRPr lang="en-US" sz="2400" smtClean="0">
              <a:effectLst/>
            </a:endParaRPr>
          </a:p>
          <a:p>
            <a:pPr lvl="1" eaLnBrk="1" hangingPunct="1"/>
            <a:r>
              <a:rPr lang="en-US" sz="2400" smtClean="0">
                <a:effectLst/>
              </a:rPr>
              <a:t>Do you have “printed” a card catalog?</a:t>
            </a:r>
          </a:p>
          <a:p>
            <a:pPr lvl="1" eaLnBrk="1" hangingPunct="1"/>
            <a:r>
              <a:rPr lang="en-US" sz="2400" smtClean="0">
                <a:effectLst/>
              </a:rPr>
              <a:t>Do you have a Shelf list?</a:t>
            </a:r>
          </a:p>
          <a:p>
            <a:pPr lvl="1" eaLnBrk="1" hangingPunct="1"/>
            <a:r>
              <a:rPr lang="en-US" sz="2400" smtClean="0">
                <a:effectLst/>
              </a:rPr>
              <a:t>Will you use the actual book or item to locate a computerized MARC record?</a:t>
            </a:r>
          </a:p>
        </p:txBody>
      </p:sp>
      <p:pic>
        <p:nvPicPr>
          <p:cNvPr id="34820" name="Picture 8" descr="Example of a physical card catalog file drawer."/>
          <p:cNvPicPr>
            <a:picLocks noChangeAspect="1" noChangeArrowheads="1"/>
          </p:cNvPicPr>
          <p:nvPr>
            <p:custDataLst>
              <p:tags r:id="rId2"/>
            </p:custDataLst>
          </p:nvPr>
        </p:nvPicPr>
        <p:blipFill>
          <a:blip r:embed="rId5" cstate="print"/>
          <a:srcRect/>
          <a:stretch>
            <a:fillRect/>
          </a:stretch>
        </p:blipFill>
        <p:spPr bwMode="auto">
          <a:xfrm>
            <a:off x="6934200" y="2362200"/>
            <a:ext cx="1814513" cy="2547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en-US" sz="3200" smtClean="0"/>
              <a:t>Paying for Conversion</a:t>
            </a:r>
          </a:p>
        </p:txBody>
      </p:sp>
      <p:sp>
        <p:nvSpPr>
          <p:cNvPr id="35843" name="Rectangle 3"/>
          <p:cNvSpPr>
            <a:spLocks noGrp="1" noChangeArrowheads="1"/>
          </p:cNvSpPr>
          <p:nvPr>
            <p:ph type="body" idx="1"/>
          </p:nvPr>
        </p:nvSpPr>
        <p:spPr/>
        <p:txBody>
          <a:bodyPr/>
          <a:lstStyle/>
          <a:p>
            <a:pPr eaLnBrk="1" hangingPunct="1">
              <a:buFont typeface="Wingdings" pitchFamily="2" charset="2"/>
              <a:buNone/>
            </a:pPr>
            <a:r>
              <a:rPr lang="en-US" sz="2400" smtClean="0">
                <a:effectLst/>
              </a:rPr>
              <a:t>Will you pay a vendor for the conversion or do it yourself?</a:t>
            </a:r>
          </a:p>
          <a:p>
            <a:pPr lvl="1" eaLnBrk="1" hangingPunct="1"/>
            <a:r>
              <a:rPr lang="en-US" sz="2400" smtClean="0">
                <a:effectLst/>
              </a:rPr>
              <a:t>If you choose your software vendor or a third party vendor to do the conversion it will be quicker but will cost  $.40 - $1.50 per book/item.  </a:t>
            </a:r>
          </a:p>
          <a:p>
            <a:pPr lvl="1" eaLnBrk="1" hangingPunct="1"/>
            <a:r>
              <a:rPr lang="en-US" sz="2400" smtClean="0">
                <a:effectLst/>
              </a:rPr>
              <a:t>A collection of 5,000 books can cost between $2,000 - $7500. 20,000 books? $8,000 - $30,000.</a:t>
            </a:r>
          </a:p>
          <a:p>
            <a:pPr lvl="1" eaLnBrk="1" hangingPunct="1"/>
            <a:r>
              <a:rPr lang="en-US" sz="2400" smtClean="0">
                <a:effectLst/>
              </a:rPr>
              <a:t>AV material records usually have higher conversion costs. </a:t>
            </a: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54" name="Rectangle 26"/>
          <p:cNvSpPr>
            <a:spLocks noGrp="1" noChangeArrowheads="1"/>
          </p:cNvSpPr>
          <p:nvPr>
            <p:ph type="title"/>
          </p:nvPr>
        </p:nvSpPr>
        <p:spPr/>
        <p:txBody>
          <a:bodyPr/>
          <a:lstStyle/>
          <a:p>
            <a:pPr eaLnBrk="1" hangingPunct="1">
              <a:defRPr/>
            </a:pPr>
            <a:r>
              <a:rPr lang="en-US" sz="3600" smtClean="0"/>
              <a:t>Paying for Conversion Continued</a:t>
            </a:r>
          </a:p>
        </p:txBody>
      </p:sp>
      <p:sp>
        <p:nvSpPr>
          <p:cNvPr id="36867" name="Rectangle 3"/>
          <p:cNvSpPr>
            <a:spLocks noGrp="1" noChangeArrowheads="1"/>
          </p:cNvSpPr>
          <p:nvPr>
            <p:ph type="body" idx="4294967295"/>
          </p:nvPr>
        </p:nvSpPr>
        <p:spPr>
          <a:xfrm>
            <a:off x="381000" y="1600200"/>
            <a:ext cx="6324600" cy="4572000"/>
          </a:xfrm>
          <a:noFill/>
        </p:spPr>
        <p:txBody>
          <a:bodyPr/>
          <a:lstStyle/>
          <a:p>
            <a:pPr eaLnBrk="1" hangingPunct="1"/>
            <a:r>
              <a:rPr lang="en-US" sz="2400" smtClean="0">
                <a:effectLst/>
              </a:rPr>
              <a:t>Paying a vendor to convert your shelf list or card catalog is a more straightforward process.</a:t>
            </a:r>
          </a:p>
          <a:p>
            <a:pPr eaLnBrk="1" hangingPunct="1"/>
            <a:r>
              <a:rPr lang="en-US" sz="2400" smtClean="0">
                <a:effectLst/>
              </a:rPr>
              <a:t>Many companies that sell ILS/LMS software also offer conversion services.</a:t>
            </a:r>
          </a:p>
          <a:p>
            <a:pPr eaLnBrk="1" hangingPunct="1"/>
            <a:r>
              <a:rPr lang="en-US" sz="2400" smtClean="0">
                <a:effectLst/>
              </a:rPr>
              <a:t>This may or may not be a cost effective solution for your library.</a:t>
            </a:r>
          </a:p>
          <a:p>
            <a:pPr eaLnBrk="1" hangingPunct="1"/>
            <a:r>
              <a:rPr lang="en-US" sz="2400" smtClean="0">
                <a:effectLst/>
              </a:rPr>
              <a:t>Make sure you compare third party conversion vendor quotes to those of the ILS/LMS software company. You may be able to negotiate a lower cost.</a:t>
            </a:r>
          </a:p>
        </p:txBody>
      </p:sp>
      <p:pic>
        <p:nvPicPr>
          <p:cNvPr id="36868" name="Picture 12" descr="Is it cost effective to pay for conversion or not?"/>
          <p:cNvPicPr>
            <a:picLocks noChangeAspect="1" noChangeArrowheads="1"/>
          </p:cNvPicPr>
          <p:nvPr>
            <p:custDataLst>
              <p:tags r:id="rId2"/>
            </p:custDataLst>
          </p:nvPr>
        </p:nvPicPr>
        <p:blipFill>
          <a:blip r:embed="rId5" cstate="print"/>
          <a:srcRect/>
          <a:stretch>
            <a:fillRect/>
          </a:stretch>
        </p:blipFill>
        <p:spPr bwMode="auto">
          <a:xfrm>
            <a:off x="7086600" y="2133600"/>
            <a:ext cx="1654175" cy="28511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pPr eaLnBrk="1" hangingPunct="1">
              <a:defRPr/>
            </a:pPr>
            <a:r>
              <a:rPr lang="en-US" sz="3200" smtClean="0"/>
              <a:t>Third Party Vendors for Retrospective Conversion</a:t>
            </a:r>
          </a:p>
        </p:txBody>
      </p:sp>
      <p:sp>
        <p:nvSpPr>
          <p:cNvPr id="415747" name="Rectangle 3"/>
          <p:cNvSpPr>
            <a:spLocks noGrp="1" noChangeArrowheads="1"/>
          </p:cNvSpPr>
          <p:nvPr>
            <p:ph type="body" idx="1"/>
          </p:nvPr>
        </p:nvSpPr>
        <p:spPr/>
        <p:txBody>
          <a:bodyPr/>
          <a:lstStyle/>
          <a:p>
            <a:pPr eaLnBrk="1" hangingPunct="1">
              <a:lnSpc>
                <a:spcPct val="90000"/>
              </a:lnSpc>
              <a:defRPr/>
            </a:pPr>
            <a:endParaRPr lang="en-US" sz="2400" dirty="0" smtClean="0"/>
          </a:p>
          <a:p>
            <a:pPr eaLnBrk="1" hangingPunct="1">
              <a:lnSpc>
                <a:spcPct val="90000"/>
              </a:lnSpc>
              <a:defRPr/>
            </a:pPr>
            <a:r>
              <a:rPr lang="en-US" sz="2400" dirty="0" err="1" smtClean="0">
                <a:effectLst/>
              </a:rPr>
              <a:t>Brodart</a:t>
            </a:r>
            <a:r>
              <a:rPr lang="en-US" sz="2400" dirty="0" smtClean="0">
                <a:effectLst/>
              </a:rPr>
              <a:t>:</a:t>
            </a:r>
          </a:p>
          <a:p>
            <a:pPr eaLnBrk="1" hangingPunct="1">
              <a:lnSpc>
                <a:spcPct val="90000"/>
              </a:lnSpc>
              <a:buFont typeface="Wingdings" pitchFamily="2" charset="2"/>
              <a:buNone/>
              <a:defRPr/>
            </a:pPr>
            <a:r>
              <a:rPr lang="en-US" sz="2400" dirty="0" smtClean="0">
                <a:solidFill>
                  <a:srgbClr val="7F787F"/>
                </a:solidFill>
                <a:effectLst/>
              </a:rPr>
              <a:t>	</a:t>
            </a:r>
            <a:r>
              <a:rPr lang="en-US" sz="2400" dirty="0" smtClean="0">
                <a:effectLst/>
                <a:hlinkClick r:id="rId4"/>
              </a:rPr>
              <a:t>http://www.books.brodart.com/</a:t>
            </a:r>
            <a:endParaRPr lang="en-US" sz="2400" dirty="0" smtClean="0">
              <a:effectLst/>
            </a:endParaRPr>
          </a:p>
          <a:p>
            <a:pPr eaLnBrk="1" hangingPunct="1">
              <a:lnSpc>
                <a:spcPct val="90000"/>
              </a:lnSpc>
              <a:defRPr/>
            </a:pPr>
            <a:r>
              <a:rPr lang="en-US" sz="2400" dirty="0" smtClean="0">
                <a:effectLst/>
              </a:rPr>
              <a:t>Backstage:</a:t>
            </a:r>
          </a:p>
          <a:p>
            <a:pPr eaLnBrk="1" hangingPunct="1">
              <a:lnSpc>
                <a:spcPct val="90000"/>
              </a:lnSpc>
              <a:buFont typeface="Wingdings" pitchFamily="2" charset="2"/>
              <a:buNone/>
              <a:defRPr/>
            </a:pPr>
            <a:r>
              <a:rPr lang="en-US" sz="2400" dirty="0" smtClean="0">
                <a:solidFill>
                  <a:srgbClr val="7F787F"/>
                </a:solidFill>
                <a:effectLst/>
              </a:rPr>
              <a:t>	</a:t>
            </a:r>
            <a:r>
              <a:rPr lang="en-US" sz="2400" dirty="0" smtClean="0">
                <a:effectLst/>
                <a:hlinkClick r:id="rId5"/>
              </a:rPr>
              <a:t>http://www.bslw.com/retro/</a:t>
            </a:r>
            <a:endParaRPr lang="en-US" sz="2400" dirty="0" smtClean="0">
              <a:effectLst/>
            </a:endParaRPr>
          </a:p>
          <a:p>
            <a:pPr eaLnBrk="1" hangingPunct="1">
              <a:lnSpc>
                <a:spcPct val="90000"/>
              </a:lnSpc>
              <a:defRPr/>
            </a:pPr>
            <a:r>
              <a:rPr lang="en-US" sz="2400" dirty="0" err="1" smtClean="0">
                <a:effectLst/>
              </a:rPr>
              <a:t>Marcive</a:t>
            </a:r>
            <a:r>
              <a:rPr lang="en-US" sz="2400" dirty="0" smtClean="0">
                <a:effectLst/>
              </a:rPr>
              <a:t>:</a:t>
            </a:r>
          </a:p>
          <a:p>
            <a:pPr eaLnBrk="1" hangingPunct="1">
              <a:lnSpc>
                <a:spcPct val="90000"/>
              </a:lnSpc>
              <a:buFont typeface="Wingdings" pitchFamily="2" charset="2"/>
              <a:buNone/>
              <a:defRPr/>
            </a:pPr>
            <a:r>
              <a:rPr lang="en-US" sz="2400" dirty="0" smtClean="0">
                <a:solidFill>
                  <a:srgbClr val="7F787F"/>
                </a:solidFill>
                <a:effectLst/>
              </a:rPr>
              <a:t>	</a:t>
            </a:r>
            <a:r>
              <a:rPr lang="en-US" sz="2400" dirty="0" smtClean="0">
                <a:effectLst/>
                <a:hlinkClick r:id="rId6"/>
              </a:rPr>
              <a:t>http://home.marcive.com/</a:t>
            </a:r>
            <a:endParaRPr lang="en-US" sz="2400" dirty="0" smtClean="0">
              <a:effectLst/>
            </a:endParaRPr>
          </a:p>
          <a:p>
            <a:pPr eaLnBrk="1" hangingPunct="1">
              <a:lnSpc>
                <a:spcPct val="90000"/>
              </a:lnSpc>
              <a:buFont typeface="Wingdings" pitchFamily="2" charset="2"/>
              <a:buNone/>
              <a:defRPr/>
            </a:pPr>
            <a:endParaRPr lang="en-US" sz="2400" dirty="0" smtClean="0"/>
          </a:p>
          <a:p>
            <a:pPr eaLnBrk="1" hangingPunct="1">
              <a:lnSpc>
                <a:spcPct val="90000"/>
              </a:lnSpc>
              <a:buFont typeface="Wingdings" pitchFamily="2" charset="2"/>
              <a:buNone/>
              <a:defRPr/>
            </a:pPr>
            <a:r>
              <a:rPr lang="en-US" sz="2400" dirty="0" smtClean="0">
                <a:solidFill>
                  <a:srgbClr val="7F787F"/>
                </a:solidFill>
              </a:rPr>
              <a:t>	</a:t>
            </a:r>
            <a:r>
              <a:rPr lang="en-US" sz="2400" dirty="0" smtClean="0">
                <a:effectLst/>
              </a:rPr>
              <a:t>There are many other vendors that provide this service.  Check with your State Library for more resources that may be available to you.</a:t>
            </a:r>
          </a:p>
          <a:p>
            <a:pPr eaLnBrk="1" hangingPunct="1">
              <a:lnSpc>
                <a:spcPct val="90000"/>
              </a:lnSpc>
              <a:buFont typeface="Wingdings" pitchFamily="2" charset="2"/>
              <a:buNone/>
              <a:defRPr/>
            </a:pPr>
            <a:endParaRPr lang="en-US" sz="2400" dirty="0" smtClean="0"/>
          </a:p>
          <a:p>
            <a:pPr eaLnBrk="1" hangingPunct="1">
              <a:lnSpc>
                <a:spcPct val="90000"/>
              </a:lnSpc>
              <a:buFont typeface="Wingdings" pitchFamily="2" charset="2"/>
              <a:buNone/>
              <a:defRPr/>
            </a:pPr>
            <a:endParaRPr lang="en-US" sz="2400" dirty="0" smtClean="0"/>
          </a:p>
          <a:p>
            <a:pPr eaLnBrk="1" hangingPunct="1">
              <a:lnSpc>
                <a:spcPct val="90000"/>
              </a:lnSpc>
              <a:buFont typeface="Wingdings" pitchFamily="2" charset="2"/>
              <a:buNone/>
              <a:defRPr/>
            </a:pPr>
            <a:endParaRPr lang="en-US" sz="2400" dirty="0" smtClean="0"/>
          </a:p>
          <a:p>
            <a:pPr eaLnBrk="1" hangingPunct="1">
              <a:lnSpc>
                <a:spcPct val="90000"/>
              </a:lnSpc>
              <a:defRPr/>
            </a:pPr>
            <a:endParaRPr lang="en-US" sz="2400" dirty="0" smtClean="0"/>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en-US" sz="3200" smtClean="0"/>
              <a:t>Alternatives to Paying for Conversion:</a:t>
            </a:r>
            <a:br>
              <a:rPr lang="en-US" sz="3200" smtClean="0"/>
            </a:br>
            <a:endParaRPr lang="en-US" sz="3200" smtClean="0"/>
          </a:p>
        </p:txBody>
      </p:sp>
      <p:sp>
        <p:nvSpPr>
          <p:cNvPr id="89091" name="Rectangle 3"/>
          <p:cNvSpPr>
            <a:spLocks noGrp="1" noChangeArrowheads="1"/>
          </p:cNvSpPr>
          <p:nvPr>
            <p:ph type="body" idx="1"/>
          </p:nvPr>
        </p:nvSpPr>
        <p:spPr/>
        <p:txBody>
          <a:bodyPr/>
          <a:lstStyle/>
          <a:p>
            <a:pPr eaLnBrk="1" hangingPunct="1">
              <a:buFont typeface="Wingdings" pitchFamily="2" charset="2"/>
              <a:buNone/>
              <a:defRPr/>
            </a:pPr>
            <a:endParaRPr lang="en-US" sz="2400" dirty="0" smtClean="0"/>
          </a:p>
          <a:p>
            <a:pPr eaLnBrk="1" hangingPunct="1">
              <a:defRPr/>
            </a:pPr>
            <a:r>
              <a:rPr lang="en-US" sz="2800" dirty="0" smtClean="0">
                <a:effectLst/>
              </a:rPr>
              <a:t>Do it yourself ? – this is very labor intensive; volunteers and or staff must be trained; it can take multiple years.</a:t>
            </a:r>
          </a:p>
          <a:p>
            <a:pPr eaLnBrk="1" hangingPunct="1">
              <a:buFont typeface="Wingdings" pitchFamily="2" charset="2"/>
              <a:buNone/>
              <a:defRPr/>
            </a:pPr>
            <a:endParaRPr lang="en-US" sz="2800" dirty="0" smtClean="0">
              <a:effectLst/>
            </a:endParaRPr>
          </a:p>
          <a:p>
            <a:pPr eaLnBrk="1" hangingPunct="1">
              <a:defRPr/>
            </a:pPr>
            <a:r>
              <a:rPr lang="en-US" sz="2800" dirty="0" smtClean="0">
                <a:effectLst/>
              </a:rPr>
              <a:t>What is your time table? </a:t>
            </a:r>
          </a:p>
          <a:p>
            <a:pPr eaLnBrk="1" hangingPunct="1">
              <a:buFont typeface="Wingdings" pitchFamily="2" charset="2"/>
              <a:buNone/>
              <a:defRPr/>
            </a:pPr>
            <a:endParaRPr lang="en-US" sz="2400" dirty="0" smtClean="0"/>
          </a:p>
          <a:p>
            <a:pPr eaLnBrk="1" hangingPunct="1">
              <a:defRPr/>
            </a:pPr>
            <a:endParaRPr lang="en-US" sz="2400" dirty="0" smtClean="0"/>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defRPr/>
            </a:pPr>
            <a:r>
              <a:rPr lang="en-US" sz="3200" dirty="0" smtClean="0"/>
              <a:t>Getting a Head Start with Conversion</a:t>
            </a:r>
          </a:p>
        </p:txBody>
      </p:sp>
      <p:sp>
        <p:nvSpPr>
          <p:cNvPr id="138243" name="Rectangle 3"/>
          <p:cNvSpPr>
            <a:spLocks noGrp="1" noChangeArrowheads="1"/>
          </p:cNvSpPr>
          <p:nvPr>
            <p:ph type="body" idx="1"/>
          </p:nvPr>
        </p:nvSpPr>
        <p:spPr/>
        <p:txBody>
          <a:bodyPr/>
          <a:lstStyle/>
          <a:p>
            <a:pPr eaLnBrk="1" hangingPunct="1">
              <a:buFont typeface="Wingdings" pitchFamily="2" charset="2"/>
              <a:buNone/>
              <a:defRPr/>
            </a:pPr>
            <a:r>
              <a:rPr lang="en-US" sz="2400" dirty="0" smtClean="0">
                <a:solidFill>
                  <a:srgbClr val="7F787F"/>
                </a:solidFill>
              </a:rPr>
              <a:t>	</a:t>
            </a:r>
            <a:r>
              <a:rPr lang="en-US" sz="2400" dirty="0" smtClean="0">
                <a:effectLst/>
              </a:rPr>
              <a:t>You can start your automation project now with new book purchases.  Purchase MARC records from your book vendor.  For example: Baker and Taylor supplies MARC records for an additional fee.  </a:t>
            </a:r>
          </a:p>
          <a:p>
            <a:pPr lvl="1" eaLnBrk="1" hangingPunct="1">
              <a:buFont typeface="Wingdings" pitchFamily="2" charset="2"/>
              <a:buNone/>
              <a:defRPr/>
            </a:pPr>
            <a:r>
              <a:rPr lang="en-US" sz="2400" dirty="0" smtClean="0">
                <a:effectLst/>
              </a:rPr>
              <a:t>See:  </a:t>
            </a:r>
            <a:r>
              <a:rPr lang="en-US" sz="2400" dirty="0" smtClean="0">
                <a:effectLst/>
                <a:hlinkClick r:id="rId4"/>
              </a:rPr>
              <a:t>http://www.btol.com/ps_details.cfm?id=340</a:t>
            </a:r>
            <a:endParaRPr lang="en-US" sz="2400" dirty="0" smtClean="0">
              <a:effectLst/>
            </a:endParaRPr>
          </a:p>
          <a:p>
            <a:pPr eaLnBrk="1" hangingPunct="1">
              <a:buFont typeface="Wingdings" pitchFamily="2" charset="2"/>
              <a:buNone/>
              <a:defRPr/>
            </a:pPr>
            <a:r>
              <a:rPr lang="en-US" sz="2800" dirty="0" smtClean="0">
                <a:solidFill>
                  <a:srgbClr val="7F787F"/>
                </a:solidFill>
                <a:effectLst/>
              </a:rPr>
              <a:t>	</a:t>
            </a:r>
          </a:p>
          <a:p>
            <a:pPr eaLnBrk="1" hangingPunct="1">
              <a:buFont typeface="Wingdings" pitchFamily="2" charset="2"/>
              <a:buNone/>
              <a:defRPr/>
            </a:pPr>
            <a:r>
              <a:rPr lang="en-US" sz="2400" dirty="0" smtClean="0">
                <a:solidFill>
                  <a:srgbClr val="7F787F"/>
                </a:solidFill>
                <a:effectLst/>
              </a:rPr>
              <a:t>	</a:t>
            </a:r>
            <a:r>
              <a:rPr lang="en-US" sz="2400" dirty="0" smtClean="0">
                <a:effectLst/>
              </a:rPr>
              <a:t>Check with your book supplier about obtaining MARC records for the books you purchase. You will then have a MARC records for every new book that comes into your library.</a:t>
            </a: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US" sz="3200" smtClean="0"/>
              <a:t>Reducing Conversion Costs</a:t>
            </a:r>
          </a:p>
        </p:txBody>
      </p:sp>
      <p:sp>
        <p:nvSpPr>
          <p:cNvPr id="40963" name="Rectangle 3"/>
          <p:cNvSpPr>
            <a:spLocks noGrp="1" noChangeArrowheads="1"/>
          </p:cNvSpPr>
          <p:nvPr>
            <p:ph type="body" idx="1"/>
          </p:nvPr>
        </p:nvSpPr>
        <p:spPr/>
        <p:txBody>
          <a:bodyPr/>
          <a:lstStyle/>
          <a:p>
            <a:pPr eaLnBrk="1" hangingPunct="1"/>
            <a:r>
              <a:rPr lang="en-US" sz="2400" smtClean="0">
                <a:effectLst/>
              </a:rPr>
              <a:t>Can the costs of conversion be reduced? Yes, first by weeding your collection. Libraries hate to throw away books but during an automation project every book kept in the collection represents a cost. </a:t>
            </a:r>
          </a:p>
          <a:p>
            <a:pPr eaLnBrk="1" hangingPunct="1">
              <a:buFont typeface="Wingdings" pitchFamily="2" charset="2"/>
              <a:buNone/>
            </a:pPr>
            <a:endParaRPr lang="en-US" sz="2400" smtClean="0">
              <a:effectLst/>
            </a:endParaRPr>
          </a:p>
          <a:p>
            <a:pPr eaLnBrk="1" hangingPunct="1"/>
            <a:r>
              <a:rPr lang="en-US" sz="2400" smtClean="0">
                <a:effectLst/>
              </a:rPr>
              <a:t>What is the “cost” to keep, shelve and create a MARC record for a book that hasn’t left the library in 5-20 years?</a:t>
            </a:r>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en-US" sz="3200" smtClean="0"/>
              <a:t/>
            </a:r>
            <a:br>
              <a:rPr lang="en-US" sz="3200" smtClean="0"/>
            </a:br>
            <a:r>
              <a:rPr lang="en-US" sz="3200" smtClean="0"/>
              <a:t>Money in Weeded Books</a:t>
            </a:r>
          </a:p>
        </p:txBody>
      </p:sp>
      <p:sp>
        <p:nvSpPr>
          <p:cNvPr id="41987" name="Rectangle 3"/>
          <p:cNvSpPr>
            <a:spLocks noGrp="1" noChangeArrowheads="1"/>
          </p:cNvSpPr>
          <p:nvPr>
            <p:ph type="body" idx="1"/>
          </p:nvPr>
        </p:nvSpPr>
        <p:spPr>
          <a:xfrm>
            <a:off x="304800" y="1676400"/>
            <a:ext cx="8229600" cy="3505200"/>
          </a:xfrm>
        </p:spPr>
        <p:txBody>
          <a:bodyPr/>
          <a:lstStyle/>
          <a:p>
            <a:pPr eaLnBrk="1" hangingPunct="1">
              <a:lnSpc>
                <a:spcPct val="80000"/>
              </a:lnSpc>
            </a:pPr>
            <a:r>
              <a:rPr lang="en-US" sz="2400" smtClean="0">
                <a:effectLst/>
              </a:rPr>
              <a:t>Books sales! The amount of money you get for each book sold could cover the cost of a MARC record for a book kept in the collection.</a:t>
            </a:r>
          </a:p>
          <a:p>
            <a:pPr eaLnBrk="1" hangingPunct="1">
              <a:lnSpc>
                <a:spcPct val="80000"/>
              </a:lnSpc>
            </a:pPr>
            <a:endParaRPr lang="en-US" sz="2400" smtClean="0">
              <a:effectLst/>
            </a:endParaRPr>
          </a:p>
          <a:p>
            <a:pPr eaLnBrk="1" hangingPunct="1">
              <a:lnSpc>
                <a:spcPct val="80000"/>
              </a:lnSpc>
            </a:pPr>
            <a:r>
              <a:rPr lang="en-US" sz="2400" smtClean="0">
                <a:effectLst/>
              </a:rPr>
              <a:t>Paperback swaps (online and locally)</a:t>
            </a:r>
          </a:p>
          <a:p>
            <a:pPr eaLnBrk="1" hangingPunct="1">
              <a:lnSpc>
                <a:spcPct val="80000"/>
              </a:lnSpc>
              <a:buFont typeface="Wingdings" pitchFamily="2" charset="2"/>
              <a:buNone/>
            </a:pPr>
            <a:endParaRPr lang="en-US" sz="2400" smtClean="0">
              <a:effectLst/>
            </a:endParaRPr>
          </a:p>
          <a:p>
            <a:pPr eaLnBrk="1" hangingPunct="1">
              <a:lnSpc>
                <a:spcPct val="80000"/>
              </a:lnSpc>
            </a:pPr>
            <a:r>
              <a:rPr lang="en-US" sz="2400" smtClean="0">
                <a:effectLst/>
              </a:rPr>
              <a:t>Sell weeded books online. See this document -  Innovative Ways Of Getting Rid Of Books created by a Maine librarian. </a:t>
            </a:r>
            <a:r>
              <a:rPr lang="en-US" sz="2000" i="1" smtClean="0">
                <a:effectLst/>
                <a:hlinkClick r:id="rId4"/>
              </a:rPr>
              <a:t>http://www.maine.gov/msl/libs/tech/automation/</a:t>
            </a:r>
            <a:r>
              <a:rPr lang="en-US" sz="2000" b="1" i="1" smtClean="0">
                <a:effectLst/>
                <a:hlinkClick r:id="rId4"/>
              </a:rPr>
              <a:t>rid</a:t>
            </a:r>
            <a:r>
              <a:rPr lang="en-US" sz="2000" i="1" smtClean="0">
                <a:effectLst/>
                <a:hlinkClick r:id="rId4"/>
              </a:rPr>
              <a:t>bks.doc</a:t>
            </a:r>
            <a:r>
              <a:rPr lang="en-US" sz="2000" smtClean="0">
                <a:effectLst/>
                <a:hlinkClick r:id="rId4"/>
              </a:rPr>
              <a:t> </a:t>
            </a:r>
            <a:endParaRPr lang="en-US" sz="2000" smtClean="0">
              <a:effectLst/>
            </a:endParaRP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US" sz="3600" smtClean="0"/>
              <a:t>Catalog on the Go</a:t>
            </a:r>
          </a:p>
        </p:txBody>
      </p:sp>
      <p:sp>
        <p:nvSpPr>
          <p:cNvPr id="95235" name="Rectangle 3"/>
          <p:cNvSpPr>
            <a:spLocks noGrp="1" noChangeArrowheads="1"/>
          </p:cNvSpPr>
          <p:nvPr>
            <p:ph type="body" idx="1"/>
          </p:nvPr>
        </p:nvSpPr>
        <p:spPr/>
        <p:txBody>
          <a:bodyPr/>
          <a:lstStyle/>
          <a:p>
            <a:pPr eaLnBrk="1" hangingPunct="1">
              <a:defRPr/>
            </a:pPr>
            <a:r>
              <a:rPr lang="en-US" sz="2400" dirty="0" smtClean="0">
                <a:effectLst/>
              </a:rPr>
              <a:t>Cataloging “as you go” or on the fly is an option that you can incorporate that works well to get books that circulate converted sooner.</a:t>
            </a:r>
          </a:p>
          <a:p>
            <a:pPr eaLnBrk="1" hangingPunct="1">
              <a:buFont typeface="Wingdings" pitchFamily="2" charset="2"/>
              <a:buNone/>
              <a:defRPr/>
            </a:pPr>
            <a:endParaRPr lang="en-US" sz="2400" dirty="0" smtClean="0">
              <a:effectLst/>
            </a:endParaRPr>
          </a:p>
          <a:p>
            <a:pPr eaLnBrk="1" hangingPunct="1">
              <a:defRPr/>
            </a:pPr>
            <a:r>
              <a:rPr lang="en-US" sz="2400" dirty="0" smtClean="0">
                <a:effectLst/>
              </a:rPr>
              <a:t>As you methodically go through your collection to create records you also make sure that every book that is returned to the library after being checked out is immediately converted before it goes back on the shelf. </a:t>
            </a:r>
          </a:p>
          <a:p>
            <a:pPr eaLnBrk="1" hangingPunct="1">
              <a:defRPr/>
            </a:pPr>
            <a:endParaRPr lang="en-US" sz="2400" dirty="0" smtClean="0"/>
          </a:p>
          <a:p>
            <a:pPr eaLnBrk="1" hangingPunct="1">
              <a:buFont typeface="Wingdings" pitchFamily="2" charset="2"/>
              <a:buNone/>
              <a:defRPr/>
            </a:pPr>
            <a:endParaRPr lang="en-US" sz="2800" dirty="0" smtClean="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defRPr/>
            </a:pPr>
            <a:r>
              <a:rPr lang="en-US" sz="3200" dirty="0" smtClean="0"/>
              <a:t>Weeding</a:t>
            </a:r>
          </a:p>
        </p:txBody>
      </p:sp>
      <p:sp>
        <p:nvSpPr>
          <p:cNvPr id="124931" name="Rectangle 3"/>
          <p:cNvSpPr>
            <a:spLocks noGrp="1" noChangeArrowheads="1"/>
          </p:cNvSpPr>
          <p:nvPr>
            <p:ph type="body" idx="1"/>
          </p:nvPr>
        </p:nvSpPr>
        <p:spPr/>
        <p:txBody>
          <a:bodyPr/>
          <a:lstStyle/>
          <a:p>
            <a:pPr eaLnBrk="1" hangingPunct="1">
              <a:lnSpc>
                <a:spcPct val="80000"/>
              </a:lnSpc>
              <a:defRPr/>
            </a:pPr>
            <a:r>
              <a:rPr lang="en-US" sz="2400" dirty="0" smtClean="0">
                <a:effectLst/>
              </a:rPr>
              <a:t>Weeding your collection is one of the first and most important steps in the automation process.</a:t>
            </a:r>
          </a:p>
          <a:p>
            <a:pPr eaLnBrk="1" hangingPunct="1">
              <a:lnSpc>
                <a:spcPct val="80000"/>
              </a:lnSpc>
              <a:buFont typeface="Wingdings" pitchFamily="2" charset="2"/>
              <a:buNone/>
              <a:defRPr/>
            </a:pPr>
            <a:endParaRPr lang="en-US" sz="2400" dirty="0" smtClean="0">
              <a:effectLst/>
            </a:endParaRPr>
          </a:p>
          <a:p>
            <a:pPr eaLnBrk="1" hangingPunct="1">
              <a:lnSpc>
                <a:spcPct val="80000"/>
              </a:lnSpc>
              <a:defRPr/>
            </a:pPr>
            <a:r>
              <a:rPr lang="en-US" sz="2400" dirty="0" smtClean="0">
                <a:effectLst/>
              </a:rPr>
              <a:t>You don’t want to spend money and time creating computer records for books that haven’t circulated in years, are old and </a:t>
            </a:r>
            <a:r>
              <a:rPr lang="en-US" sz="2400" dirty="0" err="1" smtClean="0">
                <a:effectLst/>
              </a:rPr>
              <a:t>out-dated</a:t>
            </a:r>
            <a:r>
              <a:rPr lang="en-US" sz="2400" dirty="0" smtClean="0">
                <a:effectLst/>
              </a:rPr>
              <a:t>, and have no value to your library.</a:t>
            </a:r>
          </a:p>
          <a:p>
            <a:pPr eaLnBrk="1" hangingPunct="1">
              <a:lnSpc>
                <a:spcPct val="80000"/>
              </a:lnSpc>
              <a:buFont typeface="Wingdings" pitchFamily="2" charset="2"/>
              <a:buNone/>
              <a:defRPr/>
            </a:pPr>
            <a:endParaRPr lang="en-US" sz="2400" dirty="0" smtClean="0">
              <a:effectLst/>
            </a:endParaRPr>
          </a:p>
          <a:p>
            <a:pPr eaLnBrk="1" hangingPunct="1">
              <a:lnSpc>
                <a:spcPct val="80000"/>
              </a:lnSpc>
              <a:defRPr/>
            </a:pPr>
            <a:r>
              <a:rPr lang="en-US" sz="2400" dirty="0" smtClean="0">
                <a:effectLst/>
              </a:rPr>
              <a:t>An excellent weeding process, CREW, has been developed by the Texas State Library and Archives Commission.</a:t>
            </a:r>
          </a:p>
          <a:p>
            <a:pPr eaLnBrk="1" hangingPunct="1">
              <a:lnSpc>
                <a:spcPct val="80000"/>
              </a:lnSpc>
              <a:buFont typeface="Wingdings" pitchFamily="2" charset="2"/>
              <a:buNone/>
              <a:defRPr/>
            </a:pPr>
            <a:endParaRPr lang="en-US" sz="2400" dirty="0" smtClean="0"/>
          </a:p>
          <a:p>
            <a:pPr eaLnBrk="1" hangingPunct="1">
              <a:lnSpc>
                <a:spcPct val="80000"/>
              </a:lnSpc>
              <a:buFont typeface="Wingdings" pitchFamily="2" charset="2"/>
              <a:buNone/>
              <a:defRPr/>
            </a:pPr>
            <a:endParaRPr lang="en-US" sz="2400" dirty="0" smtClean="0"/>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en-US" sz="3200" smtClean="0"/>
              <a:t>Selecting Automation Software</a:t>
            </a:r>
          </a:p>
        </p:txBody>
      </p:sp>
      <p:sp>
        <p:nvSpPr>
          <p:cNvPr id="44035" name="Rectangle 3"/>
          <p:cNvSpPr>
            <a:spLocks noGrp="1" noChangeArrowheads="1"/>
          </p:cNvSpPr>
          <p:nvPr>
            <p:ph type="body" idx="1"/>
          </p:nvPr>
        </p:nvSpPr>
        <p:spPr/>
        <p:txBody>
          <a:bodyPr/>
          <a:lstStyle/>
          <a:p>
            <a:pPr eaLnBrk="1" hangingPunct="1"/>
            <a:r>
              <a:rPr lang="en-US" sz="2400" smtClean="0">
                <a:effectLst/>
              </a:rPr>
              <a:t>You should know what you need and want based on your planning process and discussions</a:t>
            </a:r>
          </a:p>
          <a:p>
            <a:pPr eaLnBrk="1" hangingPunct="1">
              <a:buFont typeface="Wingdings" pitchFamily="2" charset="2"/>
              <a:buNone/>
            </a:pPr>
            <a:endParaRPr lang="en-US" sz="2400" smtClean="0">
              <a:effectLst/>
            </a:endParaRPr>
          </a:p>
          <a:p>
            <a:pPr eaLnBrk="1" hangingPunct="1"/>
            <a:r>
              <a:rPr lang="en-US" sz="2400" smtClean="0">
                <a:effectLst/>
              </a:rPr>
              <a:t>Basics – Circulation and Catalog</a:t>
            </a:r>
          </a:p>
          <a:p>
            <a:pPr eaLnBrk="1" hangingPunct="1">
              <a:buFont typeface="Wingdings" pitchFamily="2" charset="2"/>
              <a:buNone/>
            </a:pPr>
            <a:endParaRPr lang="en-US" sz="2400" smtClean="0">
              <a:effectLst/>
            </a:endParaRPr>
          </a:p>
          <a:p>
            <a:pPr eaLnBrk="1" hangingPunct="1"/>
            <a:r>
              <a:rPr lang="en-US" sz="2400" smtClean="0">
                <a:effectLst/>
              </a:rPr>
              <a:t>Beyond basics – Reports, serials, Internet access to your catalog via the web, …</a:t>
            </a: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a:lstStyle/>
          <a:p>
            <a:pPr eaLnBrk="1" hangingPunct="1">
              <a:defRPr/>
            </a:pPr>
            <a:r>
              <a:rPr lang="en-US" sz="3200" smtClean="0"/>
              <a:t>Additional Considerations for School Libraries</a:t>
            </a:r>
          </a:p>
        </p:txBody>
      </p:sp>
      <p:sp>
        <p:nvSpPr>
          <p:cNvPr id="453635" name="Rectangle 3"/>
          <p:cNvSpPr>
            <a:spLocks noGrp="1" noChangeArrowheads="1"/>
          </p:cNvSpPr>
          <p:nvPr>
            <p:ph type="body" idx="1"/>
          </p:nvPr>
        </p:nvSpPr>
        <p:spPr/>
        <p:txBody>
          <a:bodyPr/>
          <a:lstStyle/>
          <a:p>
            <a:pPr eaLnBrk="1" hangingPunct="1">
              <a:defRPr/>
            </a:pPr>
            <a:r>
              <a:rPr lang="en-US" sz="2400" dirty="0" smtClean="0">
                <a:effectLst/>
              </a:rPr>
              <a:t>School libraries – what systems do other schools in the district use?  Other schools like you? Schools in neighboring districts?</a:t>
            </a:r>
          </a:p>
          <a:p>
            <a:pPr eaLnBrk="1" hangingPunct="1">
              <a:buFont typeface="Wingdings" pitchFamily="2" charset="2"/>
              <a:buNone/>
              <a:defRPr/>
            </a:pPr>
            <a:endParaRPr lang="en-US" sz="2400" dirty="0" smtClean="0">
              <a:effectLst/>
            </a:endParaRPr>
          </a:p>
          <a:p>
            <a:pPr eaLnBrk="1" hangingPunct="1">
              <a:defRPr/>
            </a:pPr>
            <a:r>
              <a:rPr lang="en-US" sz="2400" dirty="0" smtClean="0">
                <a:effectLst/>
              </a:rPr>
              <a:t>Make sure that the OPAC offers a Visual Search component for younger children in elementary schools.</a:t>
            </a:r>
          </a:p>
          <a:p>
            <a:pPr eaLnBrk="1" hangingPunct="1">
              <a:defRPr/>
            </a:pPr>
            <a:endParaRPr lang="en-US" sz="2400" dirty="0" smtClean="0">
              <a:effectLst/>
            </a:endParaRPr>
          </a:p>
          <a:p>
            <a:pPr eaLnBrk="1" hangingPunct="1">
              <a:defRPr/>
            </a:pPr>
            <a:r>
              <a:rPr lang="en-US" sz="2400" dirty="0" smtClean="0">
                <a:effectLst/>
              </a:rPr>
              <a:t>Look for an ILS/LMS that has specific functions or modules for schools that compliment learning and school management.</a:t>
            </a:r>
          </a:p>
          <a:p>
            <a:pPr eaLnBrk="1" hangingPunct="1">
              <a:defRPr/>
            </a:pPr>
            <a:endParaRPr lang="en-US" sz="2400" dirty="0" smtClean="0"/>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en-US" sz="3200" smtClean="0"/>
              <a:t>Selecting Software: What to Look for</a:t>
            </a:r>
          </a:p>
        </p:txBody>
      </p:sp>
      <p:sp>
        <p:nvSpPr>
          <p:cNvPr id="46083" name="Rectangle 3"/>
          <p:cNvSpPr>
            <a:spLocks noGrp="1" noChangeArrowheads="1"/>
          </p:cNvSpPr>
          <p:nvPr>
            <p:ph type="body" idx="1"/>
          </p:nvPr>
        </p:nvSpPr>
        <p:spPr/>
        <p:txBody>
          <a:bodyPr/>
          <a:lstStyle/>
          <a:p>
            <a:pPr eaLnBrk="1" hangingPunct="1">
              <a:lnSpc>
                <a:spcPct val="90000"/>
              </a:lnSpc>
            </a:pPr>
            <a:r>
              <a:rPr lang="en-US" sz="2400" smtClean="0">
                <a:effectLst/>
              </a:rPr>
              <a:t>Real MARC record creation</a:t>
            </a:r>
          </a:p>
          <a:p>
            <a:pPr eaLnBrk="1" hangingPunct="1">
              <a:lnSpc>
                <a:spcPct val="90000"/>
              </a:lnSpc>
            </a:pPr>
            <a:r>
              <a:rPr lang="en-US" sz="2400" smtClean="0">
                <a:effectLst/>
              </a:rPr>
              <a:t>Access to MARC records to match, download, and import</a:t>
            </a:r>
          </a:p>
          <a:p>
            <a:pPr eaLnBrk="1" hangingPunct="1">
              <a:lnSpc>
                <a:spcPct val="90000"/>
              </a:lnSpc>
            </a:pPr>
            <a:r>
              <a:rPr lang="en-US" sz="2400" smtClean="0">
                <a:effectLst/>
              </a:rPr>
              <a:t>Catalog (online and web-based)</a:t>
            </a:r>
          </a:p>
          <a:p>
            <a:pPr eaLnBrk="1" hangingPunct="1">
              <a:lnSpc>
                <a:spcPct val="90000"/>
              </a:lnSpc>
            </a:pPr>
            <a:r>
              <a:rPr lang="en-US" sz="2400" smtClean="0">
                <a:effectLst/>
              </a:rPr>
              <a:t>Circulation – ease of use</a:t>
            </a:r>
          </a:p>
          <a:p>
            <a:pPr eaLnBrk="1" hangingPunct="1">
              <a:lnSpc>
                <a:spcPct val="90000"/>
              </a:lnSpc>
            </a:pPr>
            <a:r>
              <a:rPr lang="en-US" sz="2400" smtClean="0">
                <a:effectLst/>
              </a:rPr>
              <a:t>Can you download a trial? Watch a web demonstration?</a:t>
            </a:r>
          </a:p>
          <a:p>
            <a:pPr eaLnBrk="1" hangingPunct="1">
              <a:lnSpc>
                <a:spcPct val="90000"/>
              </a:lnSpc>
            </a:pPr>
            <a:r>
              <a:rPr lang="en-US" sz="2400" smtClean="0">
                <a:effectLst/>
              </a:rPr>
              <a:t>Do you want an Inventory feature (and need hardware to do that?)</a:t>
            </a:r>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lang="en-US" sz="3200" smtClean="0"/>
              <a:t>More to Look for</a:t>
            </a:r>
          </a:p>
        </p:txBody>
      </p:sp>
      <p:sp>
        <p:nvSpPr>
          <p:cNvPr id="101379" name="Rectangle 3"/>
          <p:cNvSpPr>
            <a:spLocks noGrp="1" noChangeArrowheads="1"/>
          </p:cNvSpPr>
          <p:nvPr>
            <p:ph type="body" idx="1"/>
          </p:nvPr>
        </p:nvSpPr>
        <p:spPr/>
        <p:txBody>
          <a:bodyPr/>
          <a:lstStyle/>
          <a:p>
            <a:pPr eaLnBrk="1" hangingPunct="1">
              <a:lnSpc>
                <a:spcPct val="90000"/>
              </a:lnSpc>
              <a:defRPr/>
            </a:pPr>
            <a:r>
              <a:rPr lang="en-US" sz="2400" dirty="0" smtClean="0">
                <a:effectLst/>
              </a:rPr>
              <a:t>Reports (for statistical purposes, over due books, etc.)</a:t>
            </a:r>
          </a:p>
          <a:p>
            <a:pPr eaLnBrk="1" hangingPunct="1">
              <a:lnSpc>
                <a:spcPct val="90000"/>
              </a:lnSpc>
              <a:defRPr/>
            </a:pPr>
            <a:r>
              <a:rPr lang="en-US" sz="2400" dirty="0" smtClean="0">
                <a:effectLst/>
              </a:rPr>
              <a:t>Do you want to print your own barcodes</a:t>
            </a:r>
          </a:p>
          <a:p>
            <a:pPr eaLnBrk="1" hangingPunct="1">
              <a:lnSpc>
                <a:spcPct val="90000"/>
              </a:lnSpc>
              <a:defRPr/>
            </a:pPr>
            <a:r>
              <a:rPr lang="en-US" sz="2400" dirty="0" smtClean="0">
                <a:effectLst/>
              </a:rPr>
              <a:t>Backups – is this built in? How is it done? How you backup all your data is very IMPORTANT!!</a:t>
            </a:r>
          </a:p>
          <a:p>
            <a:pPr eaLnBrk="1" hangingPunct="1">
              <a:lnSpc>
                <a:spcPct val="90000"/>
              </a:lnSpc>
              <a:buFont typeface="Wingdings" pitchFamily="2" charset="2"/>
              <a:buNone/>
              <a:defRPr/>
            </a:pPr>
            <a:endParaRPr lang="en-US" sz="2400" dirty="0" smtClean="0">
              <a:effectLst/>
            </a:endParaRPr>
          </a:p>
          <a:p>
            <a:pPr eaLnBrk="1" hangingPunct="1">
              <a:lnSpc>
                <a:spcPct val="90000"/>
              </a:lnSpc>
              <a:defRPr/>
            </a:pPr>
            <a:r>
              <a:rPr lang="en-US" sz="2400" dirty="0" smtClean="0">
                <a:effectLst/>
              </a:rPr>
              <a:t>Tech Support</a:t>
            </a:r>
          </a:p>
          <a:p>
            <a:pPr lvl="1" eaLnBrk="1" hangingPunct="1">
              <a:lnSpc>
                <a:spcPct val="90000"/>
              </a:lnSpc>
              <a:defRPr/>
            </a:pPr>
            <a:r>
              <a:rPr lang="en-US" sz="2400" dirty="0" smtClean="0">
                <a:effectLst/>
              </a:rPr>
              <a:t>Annual fees for support/software updates – it is very important to budget for annual support.</a:t>
            </a:r>
          </a:p>
          <a:p>
            <a:pPr eaLnBrk="1" hangingPunct="1">
              <a:lnSpc>
                <a:spcPct val="90000"/>
              </a:lnSpc>
              <a:defRPr/>
            </a:pPr>
            <a:r>
              <a:rPr lang="en-US" sz="2400" dirty="0" smtClean="0">
                <a:effectLst/>
              </a:rPr>
              <a:t>Other modules (Serials management, etc.)</a:t>
            </a:r>
          </a:p>
          <a:p>
            <a:pPr eaLnBrk="1" hangingPunct="1">
              <a:lnSpc>
                <a:spcPct val="90000"/>
              </a:lnSpc>
              <a:defRPr/>
            </a:pPr>
            <a:endParaRPr lang="en-US" sz="2400" dirty="0" smtClean="0"/>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pPr eaLnBrk="1" hangingPunct="1">
              <a:defRPr/>
            </a:pPr>
            <a:r>
              <a:rPr lang="en-US" sz="3200" smtClean="0"/>
              <a:t>Key Factors in Selection</a:t>
            </a:r>
          </a:p>
        </p:txBody>
      </p:sp>
      <p:sp>
        <p:nvSpPr>
          <p:cNvPr id="48131" name="Rectangle 3"/>
          <p:cNvSpPr>
            <a:spLocks noGrp="1" noChangeArrowheads="1"/>
          </p:cNvSpPr>
          <p:nvPr>
            <p:ph type="body" idx="1"/>
          </p:nvPr>
        </p:nvSpPr>
        <p:spPr/>
        <p:txBody>
          <a:bodyPr/>
          <a:lstStyle/>
          <a:p>
            <a:pPr eaLnBrk="1" hangingPunct="1">
              <a:lnSpc>
                <a:spcPct val="80000"/>
              </a:lnSpc>
            </a:pPr>
            <a:r>
              <a:rPr lang="en-US" sz="2400" smtClean="0">
                <a:effectLst/>
              </a:rPr>
              <a:t>Select automation software that creates real MARC records.</a:t>
            </a:r>
          </a:p>
          <a:p>
            <a:pPr eaLnBrk="1" hangingPunct="1">
              <a:lnSpc>
                <a:spcPct val="80000"/>
              </a:lnSpc>
            </a:pPr>
            <a:r>
              <a:rPr lang="en-US" sz="2400" smtClean="0">
                <a:effectLst/>
              </a:rPr>
              <a:t>It is also important that the software you select can export your collection in MARC format.</a:t>
            </a:r>
          </a:p>
          <a:p>
            <a:pPr eaLnBrk="1" hangingPunct="1">
              <a:lnSpc>
                <a:spcPct val="80000"/>
              </a:lnSpc>
            </a:pPr>
            <a:r>
              <a:rPr lang="en-US" sz="2400" smtClean="0">
                <a:effectLst/>
              </a:rPr>
              <a:t>Some smaller and inexpensive “automation” and “catalog card creation” software don’t use true MARC format.</a:t>
            </a:r>
          </a:p>
          <a:p>
            <a:pPr eaLnBrk="1" hangingPunct="1">
              <a:lnSpc>
                <a:spcPct val="80000"/>
              </a:lnSpc>
            </a:pPr>
            <a:r>
              <a:rPr lang="en-US" sz="2400" smtClean="0">
                <a:effectLst/>
              </a:rPr>
              <a:t>If you are going to automate your library ensure that your efforts are not wasted by creating records that aren’t compatible and can’t be exported into another system. </a:t>
            </a:r>
          </a:p>
          <a:p>
            <a:pPr eaLnBrk="1" hangingPunct="1">
              <a:lnSpc>
                <a:spcPct val="80000"/>
              </a:lnSpc>
            </a:pPr>
            <a:r>
              <a:rPr lang="en-US" sz="2400" smtClean="0">
                <a:effectLst/>
              </a:rPr>
              <a:t>It is an important consideration for the future if your library ‘s collection will be added to a regional or state catalog.</a:t>
            </a: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lang="en-US" sz="3200" dirty="0" smtClean="0"/>
              <a:t>Other Purchases?</a:t>
            </a:r>
          </a:p>
        </p:txBody>
      </p:sp>
      <p:sp>
        <p:nvSpPr>
          <p:cNvPr id="105475" name="Rectangle 3"/>
          <p:cNvSpPr>
            <a:spLocks noGrp="1" noChangeArrowheads="1"/>
          </p:cNvSpPr>
          <p:nvPr>
            <p:ph type="body" idx="1"/>
          </p:nvPr>
        </p:nvSpPr>
        <p:spPr/>
        <p:txBody>
          <a:bodyPr/>
          <a:lstStyle/>
          <a:p>
            <a:pPr eaLnBrk="1" hangingPunct="1">
              <a:buFont typeface="Wingdings" pitchFamily="2" charset="2"/>
              <a:buNone/>
              <a:defRPr/>
            </a:pPr>
            <a:r>
              <a:rPr lang="en-US" dirty="0" smtClean="0">
                <a:solidFill>
                  <a:srgbClr val="7F787F"/>
                </a:solidFill>
              </a:rPr>
              <a:t>	</a:t>
            </a:r>
            <a:r>
              <a:rPr lang="en-US" sz="2400" dirty="0" smtClean="0">
                <a:effectLst/>
              </a:rPr>
              <a:t>If you purchase an ILS/LMS that is not remotely hosted you will need a server.</a:t>
            </a:r>
          </a:p>
          <a:p>
            <a:pPr lvl="1" eaLnBrk="1" hangingPunct="1">
              <a:defRPr/>
            </a:pPr>
            <a:r>
              <a:rPr lang="en-US" sz="2400" dirty="0" smtClean="0">
                <a:effectLst/>
              </a:rPr>
              <a:t>Server and server software (client/server)</a:t>
            </a:r>
          </a:p>
          <a:p>
            <a:pPr lvl="1" eaLnBrk="1" hangingPunct="1">
              <a:defRPr/>
            </a:pPr>
            <a:r>
              <a:rPr lang="en-US" sz="2400" dirty="0" smtClean="0">
                <a:effectLst/>
              </a:rPr>
              <a:t>Server – up-front high costs, maintenance and tech expertise needed locally; client licenses needed?</a:t>
            </a:r>
          </a:p>
          <a:p>
            <a:pPr lvl="1" eaLnBrk="1" hangingPunct="1">
              <a:defRPr/>
            </a:pPr>
            <a:r>
              <a:rPr lang="en-US" sz="2400" dirty="0" smtClean="0">
                <a:effectLst/>
              </a:rPr>
              <a:t>Do you have the expertise on your staff to manage a server?</a:t>
            </a:r>
          </a:p>
          <a:p>
            <a:pPr lvl="1" eaLnBrk="1" hangingPunct="1">
              <a:defRPr/>
            </a:pPr>
            <a:r>
              <a:rPr lang="en-US" sz="2400" dirty="0" smtClean="0">
                <a:effectLst/>
              </a:rPr>
              <a:t>Do you have funds to pay for a technology company to provide support?</a:t>
            </a:r>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pPr eaLnBrk="1" hangingPunct="1">
              <a:defRPr/>
            </a:pPr>
            <a:r>
              <a:rPr lang="en-US" sz="3200" dirty="0" smtClean="0"/>
              <a:t>More Purchases ?</a:t>
            </a:r>
          </a:p>
        </p:txBody>
      </p:sp>
      <p:sp>
        <p:nvSpPr>
          <p:cNvPr id="412675" name="Rectangle 3"/>
          <p:cNvSpPr>
            <a:spLocks noGrp="1" noChangeArrowheads="1"/>
          </p:cNvSpPr>
          <p:nvPr>
            <p:ph type="body" idx="1"/>
          </p:nvPr>
        </p:nvSpPr>
        <p:spPr/>
        <p:txBody>
          <a:bodyPr/>
          <a:lstStyle/>
          <a:p>
            <a:pPr eaLnBrk="1" hangingPunct="1">
              <a:buFont typeface="Wingdings" pitchFamily="2" charset="2"/>
              <a:buNone/>
              <a:defRPr/>
            </a:pPr>
            <a:r>
              <a:rPr lang="en-US" sz="2400" dirty="0" smtClean="0">
                <a:solidFill>
                  <a:srgbClr val="7F787F"/>
                </a:solidFill>
              </a:rPr>
              <a:t>	</a:t>
            </a:r>
            <a:r>
              <a:rPr lang="en-US" sz="2400" dirty="0" smtClean="0">
                <a:effectLst/>
              </a:rPr>
              <a:t>Do you need hardware for public access catalogs?</a:t>
            </a:r>
          </a:p>
          <a:p>
            <a:pPr eaLnBrk="1" hangingPunct="1">
              <a:buFont typeface="Wingdings" pitchFamily="2" charset="2"/>
              <a:buNone/>
              <a:defRPr/>
            </a:pPr>
            <a:endParaRPr lang="en-US" sz="2400" dirty="0" smtClean="0">
              <a:effectLst/>
            </a:endParaRPr>
          </a:p>
          <a:p>
            <a:pPr eaLnBrk="1" hangingPunct="1">
              <a:buFont typeface="Wingdings" pitchFamily="2" charset="2"/>
              <a:buNone/>
              <a:defRPr/>
            </a:pPr>
            <a:r>
              <a:rPr lang="en-US" sz="2400" dirty="0" smtClean="0">
                <a:solidFill>
                  <a:srgbClr val="7F787F"/>
                </a:solidFill>
                <a:effectLst/>
              </a:rPr>
              <a:t>	</a:t>
            </a:r>
            <a:r>
              <a:rPr lang="en-US" sz="2400" dirty="0" smtClean="0">
                <a:effectLst/>
              </a:rPr>
              <a:t>Do you have a website for an online catalog?</a:t>
            </a:r>
          </a:p>
          <a:p>
            <a:pPr eaLnBrk="1" hangingPunct="1">
              <a:buFont typeface="Wingdings" pitchFamily="2" charset="2"/>
              <a:buNone/>
              <a:defRPr/>
            </a:pPr>
            <a:endParaRPr lang="en-US" sz="2400" dirty="0" smtClean="0">
              <a:effectLst/>
            </a:endParaRPr>
          </a:p>
          <a:p>
            <a:pPr eaLnBrk="1" hangingPunct="1">
              <a:buFont typeface="Wingdings" pitchFamily="2" charset="2"/>
              <a:buNone/>
              <a:defRPr/>
            </a:pPr>
            <a:r>
              <a:rPr lang="en-US" sz="2400" dirty="0" smtClean="0">
                <a:solidFill>
                  <a:srgbClr val="7F787F"/>
                </a:solidFill>
                <a:effectLst/>
              </a:rPr>
              <a:t>	</a:t>
            </a:r>
            <a:r>
              <a:rPr lang="en-US" sz="2400" dirty="0" smtClean="0">
                <a:effectLst/>
              </a:rPr>
              <a:t>Will you need to upgrade staff computers to handle the new software?</a:t>
            </a:r>
          </a:p>
          <a:p>
            <a:pPr eaLnBrk="1" hangingPunct="1">
              <a:buFont typeface="Wingdings" pitchFamily="2" charset="2"/>
              <a:buNone/>
              <a:defRPr/>
            </a:pPr>
            <a:endParaRPr lang="en-US" sz="2400" dirty="0" smtClean="0">
              <a:effectLst/>
            </a:endParaRPr>
          </a:p>
          <a:p>
            <a:pPr eaLnBrk="1" hangingPunct="1">
              <a:buFont typeface="Wingdings" pitchFamily="2" charset="2"/>
              <a:buNone/>
              <a:defRPr/>
            </a:pPr>
            <a:r>
              <a:rPr lang="en-US" sz="2400" dirty="0" smtClean="0">
                <a:solidFill>
                  <a:srgbClr val="7F787F"/>
                </a:solidFill>
                <a:effectLst/>
              </a:rPr>
              <a:t>	</a:t>
            </a:r>
            <a:r>
              <a:rPr lang="en-US" sz="2400" dirty="0" smtClean="0">
                <a:effectLst/>
              </a:rPr>
              <a:t>Do you have a computer you can dedicate to circulation?</a:t>
            </a:r>
          </a:p>
          <a:p>
            <a:pPr eaLnBrk="1" hangingPunct="1">
              <a:buFont typeface="Wingdings" pitchFamily="2" charset="2"/>
              <a:buNone/>
              <a:defRPr/>
            </a:pPr>
            <a:r>
              <a:rPr lang="en-US" sz="2400" dirty="0" smtClean="0"/>
              <a:t> </a:t>
            </a:r>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r>
              <a:rPr lang="en-US" sz="3200" smtClean="0"/>
              <a:t>Remote Hosting (Off-site)</a:t>
            </a:r>
          </a:p>
        </p:txBody>
      </p:sp>
      <p:sp>
        <p:nvSpPr>
          <p:cNvPr id="106499" name="Rectangle 3"/>
          <p:cNvSpPr>
            <a:spLocks noGrp="1" noChangeArrowheads="1"/>
          </p:cNvSpPr>
          <p:nvPr>
            <p:ph type="body" idx="1"/>
          </p:nvPr>
        </p:nvSpPr>
        <p:spPr/>
        <p:txBody>
          <a:bodyPr/>
          <a:lstStyle/>
          <a:p>
            <a:pPr eaLnBrk="1" hangingPunct="1">
              <a:defRPr/>
            </a:pPr>
            <a:r>
              <a:rPr lang="en-US" sz="2400" dirty="0" smtClean="0">
                <a:effectLst/>
              </a:rPr>
              <a:t>Some ILS/LMS are hosted by the vendor and all systems work through a web-based interface.</a:t>
            </a:r>
          </a:p>
          <a:p>
            <a:pPr eaLnBrk="1" hangingPunct="1">
              <a:defRPr/>
            </a:pPr>
            <a:r>
              <a:rPr lang="en-US" sz="2400" dirty="0" smtClean="0">
                <a:effectLst/>
              </a:rPr>
              <a:t>This interface communicates over the Internet to the server for every circulation transaction, catalog search, etc.</a:t>
            </a:r>
          </a:p>
          <a:p>
            <a:pPr eaLnBrk="1" hangingPunct="1">
              <a:defRPr/>
            </a:pPr>
            <a:r>
              <a:rPr lang="en-US" sz="2400" dirty="0" smtClean="0">
                <a:effectLst/>
              </a:rPr>
              <a:t>With remote hosting you have higher yearly costs for subscription but no costs to purchase a server.</a:t>
            </a:r>
          </a:p>
          <a:p>
            <a:pPr eaLnBrk="1" hangingPunct="1">
              <a:defRPr/>
            </a:pPr>
            <a:r>
              <a:rPr lang="en-US" sz="2400" dirty="0" smtClean="0">
                <a:effectLst/>
              </a:rPr>
              <a:t>The backups and installation are done by vendor</a:t>
            </a:r>
          </a:p>
          <a:p>
            <a:pPr eaLnBrk="1" hangingPunct="1">
              <a:defRPr/>
            </a:pPr>
            <a:r>
              <a:rPr lang="en-US" sz="2400" dirty="0" smtClean="0">
                <a:effectLst/>
              </a:rPr>
              <a:t>All browser based; platform independent (PC or Mac)</a:t>
            </a:r>
          </a:p>
          <a:p>
            <a:pPr eaLnBrk="1" hangingPunct="1">
              <a:defRPr/>
            </a:pPr>
            <a:endParaRPr lang="en-US" sz="2400" dirty="0" smtClean="0"/>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en-US" sz="3200" dirty="0" smtClean="0"/>
              <a:t>Pros and Cons of Remote Hosting</a:t>
            </a:r>
          </a:p>
        </p:txBody>
      </p:sp>
      <p:sp>
        <p:nvSpPr>
          <p:cNvPr id="102403" name="Rectangle 3"/>
          <p:cNvSpPr>
            <a:spLocks noGrp="1" noChangeArrowheads="1"/>
          </p:cNvSpPr>
          <p:nvPr>
            <p:ph type="body" idx="1"/>
          </p:nvPr>
        </p:nvSpPr>
        <p:spPr/>
        <p:txBody>
          <a:bodyPr/>
          <a:lstStyle/>
          <a:p>
            <a:pPr eaLnBrk="1" hangingPunct="1">
              <a:defRPr/>
            </a:pPr>
            <a:r>
              <a:rPr lang="en-US" sz="2400" dirty="0" smtClean="0">
                <a:effectLst/>
              </a:rPr>
              <a:t>No investment in a server</a:t>
            </a:r>
          </a:p>
          <a:p>
            <a:pPr eaLnBrk="1" hangingPunct="1">
              <a:defRPr/>
            </a:pPr>
            <a:r>
              <a:rPr lang="en-US" sz="2400" dirty="0" smtClean="0">
                <a:effectLst/>
              </a:rPr>
              <a:t>No “super techie” expertise needed at the local level</a:t>
            </a:r>
          </a:p>
          <a:p>
            <a:pPr eaLnBrk="1" hangingPunct="1">
              <a:defRPr/>
            </a:pPr>
            <a:r>
              <a:rPr lang="en-US" sz="2400" dirty="0" smtClean="0">
                <a:effectLst/>
              </a:rPr>
              <a:t>Higher per year costs to host</a:t>
            </a:r>
          </a:p>
          <a:p>
            <a:pPr eaLnBrk="1" hangingPunct="1">
              <a:defRPr/>
            </a:pPr>
            <a:r>
              <a:rPr lang="en-US" sz="2400" dirty="0" smtClean="0">
                <a:effectLst/>
              </a:rPr>
              <a:t>Lower initial costs</a:t>
            </a:r>
          </a:p>
          <a:p>
            <a:pPr eaLnBrk="1" hangingPunct="1">
              <a:defRPr/>
            </a:pPr>
            <a:r>
              <a:rPr lang="en-US" sz="2400" dirty="0" smtClean="0">
                <a:effectLst/>
              </a:rPr>
              <a:t>Lower staff costs</a:t>
            </a:r>
          </a:p>
          <a:p>
            <a:pPr eaLnBrk="1" hangingPunct="1">
              <a:defRPr/>
            </a:pPr>
            <a:r>
              <a:rPr lang="en-US" sz="2400" dirty="0" smtClean="0">
                <a:effectLst/>
              </a:rPr>
              <a:t>Lower local tech support costs</a:t>
            </a:r>
          </a:p>
          <a:p>
            <a:pPr eaLnBrk="1" hangingPunct="1">
              <a:defRPr/>
            </a:pPr>
            <a:r>
              <a:rPr lang="en-US" sz="2400" dirty="0" smtClean="0">
                <a:effectLst/>
              </a:rPr>
              <a:t>But…if the Internet connection is lost you have to have a plan to circulate manually…</a:t>
            </a:r>
          </a:p>
          <a:p>
            <a:pPr eaLnBrk="1" hangingPunct="1">
              <a:defRPr/>
            </a:pPr>
            <a:endParaRPr lang="en-US" sz="2400" dirty="0" smtClean="0"/>
          </a:p>
        </p:txBody>
      </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en-US" sz="3200" dirty="0" smtClean="0"/>
              <a:t>In-House Server software</a:t>
            </a:r>
          </a:p>
        </p:txBody>
      </p:sp>
      <p:sp>
        <p:nvSpPr>
          <p:cNvPr id="107523" name="Rectangle 3"/>
          <p:cNvSpPr>
            <a:spLocks noGrp="1" noChangeArrowheads="1"/>
          </p:cNvSpPr>
          <p:nvPr>
            <p:ph type="body" idx="1"/>
          </p:nvPr>
        </p:nvSpPr>
        <p:spPr/>
        <p:txBody>
          <a:bodyPr/>
          <a:lstStyle/>
          <a:p>
            <a:pPr eaLnBrk="1" hangingPunct="1">
              <a:lnSpc>
                <a:spcPct val="80000"/>
              </a:lnSpc>
              <a:defRPr/>
            </a:pPr>
            <a:r>
              <a:rPr lang="en-US" sz="2400" dirty="0" smtClean="0">
                <a:effectLst/>
              </a:rPr>
              <a:t>Most ILS systems require server software.</a:t>
            </a:r>
          </a:p>
          <a:p>
            <a:pPr eaLnBrk="1" hangingPunct="1">
              <a:lnSpc>
                <a:spcPct val="80000"/>
              </a:lnSpc>
              <a:defRPr/>
            </a:pPr>
            <a:endParaRPr lang="en-US" sz="2400" dirty="0" smtClean="0">
              <a:effectLst/>
            </a:endParaRPr>
          </a:p>
          <a:p>
            <a:pPr eaLnBrk="1" hangingPunct="1">
              <a:lnSpc>
                <a:spcPct val="80000"/>
              </a:lnSpc>
              <a:defRPr/>
            </a:pPr>
            <a:r>
              <a:rPr lang="en-US" sz="2400" dirty="0" smtClean="0">
                <a:effectLst/>
              </a:rPr>
              <a:t>They won’t run on XP/Vista/Windows 7 computers.</a:t>
            </a:r>
          </a:p>
          <a:p>
            <a:pPr eaLnBrk="1" hangingPunct="1">
              <a:lnSpc>
                <a:spcPct val="80000"/>
              </a:lnSpc>
              <a:defRPr/>
            </a:pPr>
            <a:endParaRPr lang="en-US" sz="2400" dirty="0" smtClean="0">
              <a:effectLst/>
            </a:endParaRPr>
          </a:p>
          <a:p>
            <a:pPr eaLnBrk="1" hangingPunct="1">
              <a:lnSpc>
                <a:spcPct val="80000"/>
              </a:lnSpc>
              <a:defRPr/>
            </a:pPr>
            <a:r>
              <a:rPr lang="en-US" sz="2400" dirty="0" smtClean="0">
                <a:effectLst/>
              </a:rPr>
              <a:t>You will need to purchase server software for an ILS/LMS that you are running on-site in your library.</a:t>
            </a:r>
          </a:p>
          <a:p>
            <a:pPr eaLnBrk="1" hangingPunct="1">
              <a:lnSpc>
                <a:spcPct val="80000"/>
              </a:lnSpc>
              <a:defRPr/>
            </a:pPr>
            <a:endParaRPr lang="en-US" sz="2400" dirty="0" smtClean="0">
              <a:effectLst/>
            </a:endParaRPr>
          </a:p>
          <a:p>
            <a:pPr eaLnBrk="1" hangingPunct="1">
              <a:lnSpc>
                <a:spcPct val="80000"/>
              </a:lnSpc>
              <a:defRPr/>
            </a:pPr>
            <a:r>
              <a:rPr lang="en-US" sz="2400" dirty="0" smtClean="0">
                <a:effectLst/>
              </a:rPr>
              <a:t>Costs for server software can exceed $600 (for Microsoft server products).</a:t>
            </a:r>
          </a:p>
          <a:p>
            <a:pPr eaLnBrk="1" hangingPunct="1">
              <a:lnSpc>
                <a:spcPct val="80000"/>
              </a:lnSpc>
              <a:defRPr/>
            </a:pPr>
            <a:endParaRPr lang="en-US" sz="2400" dirty="0" smtClean="0">
              <a:effectLst/>
            </a:endParaRPr>
          </a:p>
          <a:p>
            <a:pPr eaLnBrk="1" hangingPunct="1">
              <a:lnSpc>
                <a:spcPct val="80000"/>
              </a:lnSpc>
              <a:defRPr/>
            </a:pPr>
            <a:r>
              <a:rPr lang="en-US" sz="2400" dirty="0" smtClean="0">
                <a:effectLst/>
              </a:rPr>
              <a:t>Look for Microsoft server software at a discount from Tech Soup Stock- $31.  </a:t>
            </a:r>
            <a:r>
              <a:rPr lang="en-US" sz="2400" dirty="0" smtClean="0">
                <a:effectLst/>
                <a:hlinkClick r:id="rId4"/>
              </a:rPr>
              <a:t>http://www.techsoup.org/stock/</a:t>
            </a:r>
            <a:endParaRPr lang="en-US" sz="2400" dirty="0" smtClean="0">
              <a:effectLst/>
            </a:endParaRPr>
          </a:p>
          <a:p>
            <a:pPr eaLnBrk="1" hangingPunct="1">
              <a:lnSpc>
                <a:spcPct val="80000"/>
              </a:lnSpc>
              <a:defRPr/>
            </a:pPr>
            <a:endParaRPr lang="en-US" sz="2400" dirty="0" smtClean="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46" name="Rectangle 22"/>
          <p:cNvSpPr>
            <a:spLocks noGrp="1" noChangeArrowheads="1"/>
          </p:cNvSpPr>
          <p:nvPr>
            <p:ph type="title"/>
          </p:nvPr>
        </p:nvSpPr>
        <p:spPr>
          <a:xfrm>
            <a:off x="4419600" y="1524000"/>
            <a:ext cx="4114800" cy="1143000"/>
          </a:xfrm>
        </p:spPr>
        <p:txBody>
          <a:bodyPr/>
          <a:lstStyle/>
          <a:p>
            <a:pPr eaLnBrk="1" hangingPunct="1">
              <a:defRPr/>
            </a:pPr>
            <a:r>
              <a:rPr lang="en-US" smtClean="0"/>
              <a:t>CREW</a:t>
            </a:r>
          </a:p>
        </p:txBody>
      </p:sp>
      <p:pic>
        <p:nvPicPr>
          <p:cNvPr id="8195" name="Picture 5" descr="Check the CREW: Weeding Manual for Modern Libraries"/>
          <p:cNvPicPr>
            <a:picLocks noChangeAspect="1" noChangeArrowheads="1"/>
          </p:cNvPicPr>
          <p:nvPr>
            <p:ph idx="4294967295"/>
            <p:custDataLst>
              <p:tags r:id="rId2"/>
            </p:custDataLst>
          </p:nvPr>
        </p:nvPicPr>
        <p:blipFill>
          <a:blip r:embed="rId5" cstate="print"/>
          <a:srcRect/>
          <a:stretch>
            <a:fillRect/>
          </a:stretch>
        </p:blipFill>
        <p:spPr>
          <a:xfrm>
            <a:off x="609600" y="1524000"/>
            <a:ext cx="3562350" cy="3228975"/>
          </a:xfrm>
          <a:noFill/>
        </p:spPr>
      </p:pic>
      <p:sp>
        <p:nvSpPr>
          <p:cNvPr id="410630" name="Rectangle 6"/>
          <p:cNvSpPr>
            <a:spLocks noChangeArrowheads="1"/>
          </p:cNvSpPr>
          <p:nvPr/>
        </p:nvSpPr>
        <p:spPr bwMode="auto">
          <a:xfrm>
            <a:off x="1143000" y="5029200"/>
            <a:ext cx="7410450" cy="641350"/>
          </a:xfrm>
          <a:prstGeom prst="rect">
            <a:avLst/>
          </a:prstGeom>
          <a:noFill/>
          <a:ln w="9525">
            <a:noFill/>
            <a:miter lim="800000"/>
            <a:headEnd/>
            <a:tailEnd/>
          </a:ln>
          <a:effectLst/>
        </p:spPr>
        <p:txBody>
          <a:bodyPr wrap="none">
            <a:spAutoFit/>
          </a:bodyPr>
          <a:lstStyle/>
          <a:p>
            <a:pPr>
              <a:defRPr/>
            </a:pPr>
            <a:r>
              <a:rPr lang="en-US" dirty="0"/>
              <a:t>Download the PDF of </a:t>
            </a:r>
            <a:r>
              <a:rPr lang="en-US" dirty="0">
                <a:hlinkClick r:id="rId6"/>
              </a:rPr>
              <a:t>CREW: A Weeding Manual for Modern </a:t>
            </a:r>
            <a:r>
              <a:rPr lang="en-US" dirty="0">
                <a:hlinkClick r:id="rId6"/>
              </a:rPr>
              <a:t>Libraries</a:t>
            </a:r>
            <a:r>
              <a:rPr lang="en-US" dirty="0">
                <a:effectLst>
                  <a:outerShdw blurRad="38100" dist="38100" dir="2700000" algn="tl">
                    <a:srgbClr val="000000"/>
                  </a:outerShdw>
                </a:effectLst>
                <a:hlinkClick r:id="rId7"/>
              </a:rPr>
              <a:t/>
            </a:r>
            <a:br>
              <a:rPr lang="en-US" dirty="0">
                <a:effectLst>
                  <a:outerShdw blurRad="38100" dist="38100" dir="2700000" algn="tl">
                    <a:srgbClr val="000000"/>
                  </a:outerShdw>
                </a:effectLst>
                <a:hlinkClick r:id="rId7"/>
              </a:rPr>
            </a:br>
            <a:endParaRPr lang="en-US" dirty="0">
              <a:effectLst>
                <a:outerShdw blurRad="38100" dist="38100" dir="2700000" algn="tl">
                  <a:srgbClr val="000000"/>
                </a:outerShdw>
              </a:effectLst>
            </a:endParaRPr>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en-US" sz="3600" smtClean="0"/>
              <a:t>Linux versus Windows</a:t>
            </a:r>
          </a:p>
        </p:txBody>
      </p:sp>
      <p:sp>
        <p:nvSpPr>
          <p:cNvPr id="151555" name="Rectangle 3"/>
          <p:cNvSpPr>
            <a:spLocks noGrp="1" noChangeArrowheads="1"/>
          </p:cNvSpPr>
          <p:nvPr>
            <p:ph type="body" idx="1"/>
          </p:nvPr>
        </p:nvSpPr>
        <p:spPr/>
        <p:txBody>
          <a:bodyPr/>
          <a:lstStyle/>
          <a:p>
            <a:pPr eaLnBrk="1" hangingPunct="1">
              <a:defRPr/>
            </a:pPr>
            <a:r>
              <a:rPr lang="en-US" sz="2400" dirty="0" smtClean="0">
                <a:effectLst/>
              </a:rPr>
              <a:t>Linux is an alternative to Windows</a:t>
            </a:r>
          </a:p>
          <a:p>
            <a:pPr eaLnBrk="1" hangingPunct="1">
              <a:defRPr/>
            </a:pPr>
            <a:r>
              <a:rPr lang="en-US" sz="2400" dirty="0" smtClean="0">
                <a:effectLst/>
              </a:rPr>
              <a:t>Local expertise needed for installation</a:t>
            </a:r>
          </a:p>
          <a:p>
            <a:pPr eaLnBrk="1" hangingPunct="1">
              <a:defRPr/>
            </a:pPr>
            <a:r>
              <a:rPr lang="en-US" sz="2400" dirty="0" smtClean="0">
                <a:effectLst/>
              </a:rPr>
              <a:t>Lower software costs</a:t>
            </a:r>
          </a:p>
          <a:p>
            <a:pPr eaLnBrk="1" hangingPunct="1">
              <a:defRPr/>
            </a:pPr>
            <a:r>
              <a:rPr lang="en-US" sz="2400" dirty="0" smtClean="0">
                <a:effectLst/>
              </a:rPr>
              <a:t>Still need local technology support after installation</a:t>
            </a:r>
          </a:p>
          <a:p>
            <a:pPr eaLnBrk="1" hangingPunct="1">
              <a:defRPr/>
            </a:pPr>
            <a:r>
              <a:rPr lang="en-US" sz="2400" dirty="0" smtClean="0">
                <a:effectLst/>
              </a:rPr>
              <a:t>Staff must learn enough about the new operating system to navigate.</a:t>
            </a:r>
          </a:p>
          <a:p>
            <a:pPr eaLnBrk="1" hangingPunct="1">
              <a:defRPr/>
            </a:pPr>
            <a:r>
              <a:rPr lang="en-US" sz="2400" dirty="0" smtClean="0">
                <a:effectLst/>
              </a:rPr>
              <a:t>Open source ILS like Evergreen and </a:t>
            </a:r>
            <a:r>
              <a:rPr lang="en-US" sz="2400" dirty="0" err="1" smtClean="0">
                <a:effectLst/>
              </a:rPr>
              <a:t>Koha</a:t>
            </a:r>
            <a:r>
              <a:rPr lang="en-US" sz="2400" dirty="0" smtClean="0">
                <a:effectLst/>
              </a:rPr>
              <a:t> can run on Linux.</a:t>
            </a:r>
          </a:p>
          <a:p>
            <a:pPr eaLnBrk="1" hangingPunct="1">
              <a:defRPr/>
            </a:pPr>
            <a:endParaRPr lang="en-US" sz="2400" dirty="0" smtClean="0"/>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274638"/>
            <a:ext cx="7620000" cy="1143000"/>
          </a:xfrm>
        </p:spPr>
        <p:txBody>
          <a:bodyPr/>
          <a:lstStyle/>
          <a:p>
            <a:pPr eaLnBrk="1" hangingPunct="1">
              <a:defRPr/>
            </a:pPr>
            <a:r>
              <a:rPr lang="en-US" sz="3200" dirty="0" smtClean="0"/>
              <a:t/>
            </a:r>
            <a:br>
              <a:rPr lang="en-US" sz="3200" dirty="0" smtClean="0"/>
            </a:br>
            <a:r>
              <a:rPr lang="en-US" sz="3200" dirty="0" smtClean="0"/>
              <a:t>Open Source </a:t>
            </a:r>
            <a:br>
              <a:rPr lang="en-US" sz="3200" dirty="0" smtClean="0"/>
            </a:br>
            <a:endParaRPr lang="en-US" sz="3200" dirty="0" smtClean="0"/>
          </a:p>
        </p:txBody>
      </p:sp>
      <p:sp>
        <p:nvSpPr>
          <p:cNvPr id="55299" name="Rectangle 3"/>
          <p:cNvSpPr>
            <a:spLocks noGrp="1" noChangeArrowheads="1"/>
          </p:cNvSpPr>
          <p:nvPr>
            <p:ph type="body" idx="1"/>
          </p:nvPr>
        </p:nvSpPr>
        <p:spPr/>
        <p:txBody>
          <a:bodyPr/>
          <a:lstStyle/>
          <a:p>
            <a:pPr eaLnBrk="1" hangingPunct="1">
              <a:lnSpc>
                <a:spcPct val="90000"/>
              </a:lnSpc>
            </a:pPr>
            <a:r>
              <a:rPr lang="en-US" sz="2400" smtClean="0">
                <a:effectLst/>
              </a:rPr>
              <a:t>What is Open Source software?</a:t>
            </a:r>
          </a:p>
          <a:p>
            <a:pPr eaLnBrk="1" hangingPunct="1">
              <a:lnSpc>
                <a:spcPct val="90000"/>
              </a:lnSpc>
            </a:pPr>
            <a:r>
              <a:rPr lang="en-US" sz="2400" smtClean="0">
                <a:effectLst/>
              </a:rPr>
              <a:t>The software is free to use and alter.</a:t>
            </a:r>
          </a:p>
          <a:p>
            <a:pPr eaLnBrk="1" hangingPunct="1">
              <a:lnSpc>
                <a:spcPct val="90000"/>
              </a:lnSpc>
            </a:pPr>
            <a:r>
              <a:rPr lang="en-US" sz="2400" smtClean="0">
                <a:effectLst/>
              </a:rPr>
              <a:t>Support is via the web (wikis, discussion boards, web sites)</a:t>
            </a:r>
          </a:p>
          <a:p>
            <a:pPr eaLnBrk="1" hangingPunct="1">
              <a:lnSpc>
                <a:spcPct val="90000"/>
              </a:lnSpc>
            </a:pPr>
            <a:r>
              <a:rPr lang="en-US" sz="2400" smtClean="0">
                <a:effectLst/>
              </a:rPr>
              <a:t>Is an Open Source ILS  a good idea for your library?</a:t>
            </a:r>
          </a:p>
          <a:p>
            <a:pPr eaLnBrk="1" hangingPunct="1">
              <a:lnSpc>
                <a:spcPct val="90000"/>
              </a:lnSpc>
            </a:pPr>
            <a:r>
              <a:rPr lang="en-US" sz="2400" smtClean="0">
                <a:effectLst/>
              </a:rPr>
              <a:t>Some libraries use an Open Source ILS but pay a company for tech support, installation, service, etc.</a:t>
            </a:r>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defRPr/>
            </a:pPr>
            <a:r>
              <a:rPr lang="en-US" sz="3200" smtClean="0"/>
              <a:t>Open Source ILS</a:t>
            </a:r>
            <a:br>
              <a:rPr lang="en-US" sz="3200" smtClean="0"/>
            </a:br>
            <a:endParaRPr lang="en-US" sz="3200" smtClean="0"/>
          </a:p>
        </p:txBody>
      </p:sp>
      <p:sp>
        <p:nvSpPr>
          <p:cNvPr id="104451" name="Rectangle 3"/>
          <p:cNvSpPr>
            <a:spLocks noGrp="1" noChangeArrowheads="1"/>
          </p:cNvSpPr>
          <p:nvPr>
            <p:ph type="body" idx="1"/>
          </p:nvPr>
        </p:nvSpPr>
        <p:spPr/>
        <p:txBody>
          <a:bodyPr/>
          <a:lstStyle/>
          <a:p>
            <a:pPr eaLnBrk="1" hangingPunct="1">
              <a:defRPr/>
            </a:pPr>
            <a:r>
              <a:rPr lang="en-US" sz="2400" dirty="0" smtClean="0">
                <a:effectLst/>
              </a:rPr>
              <a:t>Evergreen</a:t>
            </a:r>
          </a:p>
          <a:p>
            <a:pPr eaLnBrk="1" hangingPunct="1">
              <a:defRPr/>
            </a:pPr>
            <a:r>
              <a:rPr lang="en-US" sz="2400" dirty="0" err="1" smtClean="0">
                <a:effectLst/>
              </a:rPr>
              <a:t>Koha</a:t>
            </a:r>
            <a:endParaRPr lang="en-US" sz="2400" dirty="0" smtClean="0">
              <a:effectLst/>
            </a:endParaRPr>
          </a:p>
          <a:p>
            <a:pPr eaLnBrk="1" hangingPunct="1">
              <a:defRPr/>
            </a:pPr>
            <a:r>
              <a:rPr lang="en-US" sz="2400" dirty="0" smtClean="0">
                <a:effectLst/>
              </a:rPr>
              <a:t>OPALS</a:t>
            </a:r>
          </a:p>
          <a:p>
            <a:pPr eaLnBrk="1" hangingPunct="1">
              <a:defRPr/>
            </a:pPr>
            <a:r>
              <a:rPr lang="en-US" sz="2400" dirty="0" err="1" smtClean="0">
                <a:effectLst/>
              </a:rPr>
              <a:t>OpenBiblio</a:t>
            </a:r>
            <a:endParaRPr lang="en-US" sz="2400" dirty="0" smtClean="0"/>
          </a:p>
          <a:p>
            <a:pPr eaLnBrk="1" hangingPunct="1">
              <a:defRPr/>
            </a:pPr>
            <a:endParaRPr lang="en-US" sz="2400" dirty="0" smtClean="0"/>
          </a:p>
        </p:txBody>
      </p:sp>
      <p:pic>
        <p:nvPicPr>
          <p:cNvPr id="56324" name="Picture 10" descr="Consider Open Source"/>
          <p:cNvPicPr>
            <a:picLocks noChangeAspect="1" noChangeArrowheads="1"/>
          </p:cNvPicPr>
          <p:nvPr>
            <p:custDataLst>
              <p:tags r:id="rId2"/>
            </p:custDataLst>
          </p:nvPr>
        </p:nvPicPr>
        <p:blipFill>
          <a:blip r:embed="rId5" cstate="print"/>
          <a:srcRect/>
          <a:stretch>
            <a:fillRect/>
          </a:stretch>
        </p:blipFill>
        <p:spPr bwMode="auto">
          <a:xfrm>
            <a:off x="5410200" y="1524000"/>
            <a:ext cx="2797175" cy="24161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en-US" sz="3200" smtClean="0"/>
              <a:t>Prices and Software Information</a:t>
            </a:r>
          </a:p>
        </p:txBody>
      </p:sp>
      <p:sp>
        <p:nvSpPr>
          <p:cNvPr id="108547"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sz="2400" dirty="0" smtClean="0">
                <a:effectLst/>
              </a:rPr>
              <a:t>These cost under $600 and just offer a very basic, no frills solution</a:t>
            </a:r>
          </a:p>
          <a:p>
            <a:pPr eaLnBrk="1" hangingPunct="1">
              <a:lnSpc>
                <a:spcPct val="90000"/>
              </a:lnSpc>
              <a:buFont typeface="Wingdings" pitchFamily="2" charset="2"/>
              <a:buNone/>
              <a:defRPr/>
            </a:pPr>
            <a:endParaRPr lang="en-US" sz="2400" dirty="0" smtClean="0">
              <a:effectLst/>
            </a:endParaRPr>
          </a:p>
          <a:p>
            <a:pPr eaLnBrk="1" hangingPunct="1">
              <a:lnSpc>
                <a:spcPct val="90000"/>
              </a:lnSpc>
              <a:defRPr/>
            </a:pPr>
            <a:r>
              <a:rPr lang="en-US" sz="2400" dirty="0" smtClean="0">
                <a:effectLst/>
              </a:rPr>
              <a:t>Library World - $425.00 (2012) per year (includes online support)-web-based; no server; patrons access to catalog via the Internet.  </a:t>
            </a:r>
            <a:r>
              <a:rPr lang="en-US" sz="2400" dirty="0" smtClean="0">
                <a:effectLst/>
                <a:hlinkClick r:id="rId4"/>
              </a:rPr>
              <a:t>http://www.libraryworld.com</a:t>
            </a:r>
            <a:endParaRPr lang="en-US" sz="2400" dirty="0" smtClean="0">
              <a:effectLst/>
            </a:endParaRPr>
          </a:p>
          <a:p>
            <a:pPr eaLnBrk="1" hangingPunct="1">
              <a:lnSpc>
                <a:spcPct val="90000"/>
              </a:lnSpc>
              <a:defRPr/>
            </a:pPr>
            <a:endParaRPr lang="en-US" sz="2400" dirty="0" smtClean="0">
              <a:effectLst/>
            </a:endParaRPr>
          </a:p>
          <a:p>
            <a:pPr eaLnBrk="1" hangingPunct="1">
              <a:lnSpc>
                <a:spcPct val="90000"/>
              </a:lnSpc>
              <a:defRPr/>
            </a:pPr>
            <a:r>
              <a:rPr lang="en-US" sz="2400" dirty="0" err="1" smtClean="0">
                <a:effectLst/>
              </a:rPr>
              <a:t>ResourceMate</a:t>
            </a:r>
            <a:r>
              <a:rPr lang="en-US" sz="2400" dirty="0" smtClean="0">
                <a:effectLst/>
              </a:rPr>
              <a:t> – initial cost $395-$595 (multi-user); yearly fee of $90. No web access for patrons. </a:t>
            </a:r>
            <a:r>
              <a:rPr lang="en-US" sz="2400" dirty="0" smtClean="0">
                <a:effectLst/>
                <a:hlinkClick r:id="rId5"/>
              </a:rPr>
              <a:t>http://www.resourcemate.com/</a:t>
            </a:r>
            <a:endParaRPr lang="en-US" sz="2400" dirty="0" smtClean="0">
              <a:effectLst/>
            </a:endParaRPr>
          </a:p>
          <a:p>
            <a:pPr eaLnBrk="1" hangingPunct="1">
              <a:lnSpc>
                <a:spcPct val="90000"/>
              </a:lnSpc>
              <a:defRPr/>
            </a:pPr>
            <a:endParaRPr lang="en-US" sz="2400" dirty="0" smtClean="0"/>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z="3200" smtClean="0">
                <a:effectLst/>
              </a:rPr>
              <a:t>More Sophisticated Software </a:t>
            </a:r>
          </a:p>
        </p:txBody>
      </p:sp>
      <p:sp>
        <p:nvSpPr>
          <p:cNvPr id="438275"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sz="2400" dirty="0" smtClean="0">
                <a:effectLst/>
              </a:rPr>
              <a:t>Costs vary and depend on collection size, support selected, etc.</a:t>
            </a:r>
            <a:br>
              <a:rPr lang="en-US" sz="2400" dirty="0" smtClean="0">
                <a:effectLst/>
              </a:rPr>
            </a:br>
            <a:endParaRPr lang="en-US" sz="2400" dirty="0" smtClean="0"/>
          </a:p>
          <a:p>
            <a:pPr eaLnBrk="1" hangingPunct="1">
              <a:lnSpc>
                <a:spcPct val="90000"/>
              </a:lnSpc>
              <a:defRPr/>
            </a:pPr>
            <a:r>
              <a:rPr lang="en-US" sz="2400" dirty="0" smtClean="0">
                <a:effectLst/>
              </a:rPr>
              <a:t>Mandarin M3 (public and school libraries)</a:t>
            </a:r>
          </a:p>
          <a:p>
            <a:pPr eaLnBrk="1" hangingPunct="1">
              <a:lnSpc>
                <a:spcPct val="90000"/>
              </a:lnSpc>
              <a:buFont typeface="Wingdings" pitchFamily="2" charset="2"/>
              <a:buNone/>
              <a:defRPr/>
            </a:pPr>
            <a:r>
              <a:rPr lang="en-US" sz="2400" dirty="0" smtClean="0">
                <a:solidFill>
                  <a:srgbClr val="7F787F"/>
                </a:solidFill>
                <a:effectLst/>
              </a:rPr>
              <a:t>	</a:t>
            </a:r>
            <a:r>
              <a:rPr lang="en-US" sz="2400" dirty="0" smtClean="0">
                <a:effectLst/>
                <a:hlinkClick r:id="rId4"/>
              </a:rPr>
              <a:t>http://www.mlasolutions.com/index.php</a:t>
            </a:r>
            <a:endParaRPr lang="en-US" sz="2400" dirty="0" smtClean="0">
              <a:effectLst/>
            </a:endParaRPr>
          </a:p>
          <a:p>
            <a:pPr eaLnBrk="1" hangingPunct="1">
              <a:lnSpc>
                <a:spcPct val="90000"/>
              </a:lnSpc>
              <a:defRPr/>
            </a:pPr>
            <a:r>
              <a:rPr lang="en-US" sz="2400" dirty="0" smtClean="0">
                <a:effectLst/>
              </a:rPr>
              <a:t>Apollo  (Small and medium public libraries)</a:t>
            </a:r>
          </a:p>
          <a:p>
            <a:pPr eaLnBrk="1" hangingPunct="1">
              <a:lnSpc>
                <a:spcPct val="90000"/>
              </a:lnSpc>
              <a:buFont typeface="Wingdings" pitchFamily="2" charset="2"/>
              <a:buNone/>
              <a:defRPr/>
            </a:pPr>
            <a:r>
              <a:rPr lang="en-US" sz="2400" dirty="0" smtClean="0">
                <a:solidFill>
                  <a:srgbClr val="7F787F"/>
                </a:solidFill>
                <a:effectLst/>
              </a:rPr>
              <a:t>	</a:t>
            </a:r>
            <a:r>
              <a:rPr lang="en-US" sz="2400" dirty="0" smtClean="0">
                <a:effectLst/>
                <a:hlinkClick r:id="rId5"/>
              </a:rPr>
              <a:t>http://www.biblionix.com/products/apollo/</a:t>
            </a:r>
            <a:endParaRPr lang="en-US" sz="2400" dirty="0" smtClean="0">
              <a:effectLst/>
            </a:endParaRPr>
          </a:p>
          <a:p>
            <a:pPr eaLnBrk="1" hangingPunct="1">
              <a:lnSpc>
                <a:spcPct val="90000"/>
              </a:lnSpc>
              <a:defRPr/>
            </a:pPr>
            <a:r>
              <a:rPr lang="en-US" sz="2400" dirty="0" smtClean="0">
                <a:effectLst/>
              </a:rPr>
              <a:t>OPALS  (School library focus)</a:t>
            </a:r>
          </a:p>
          <a:p>
            <a:pPr eaLnBrk="1" hangingPunct="1">
              <a:lnSpc>
                <a:spcPct val="90000"/>
              </a:lnSpc>
              <a:buFont typeface="Wingdings" pitchFamily="2" charset="2"/>
              <a:buNone/>
              <a:defRPr/>
            </a:pPr>
            <a:r>
              <a:rPr lang="en-US" sz="2400" dirty="0" smtClean="0">
                <a:solidFill>
                  <a:srgbClr val="7F787F"/>
                </a:solidFill>
                <a:effectLst/>
              </a:rPr>
              <a:t>	</a:t>
            </a:r>
            <a:r>
              <a:rPr lang="en-US" sz="2400" dirty="0" smtClean="0">
                <a:effectLst/>
                <a:hlinkClick r:id="rId6"/>
              </a:rPr>
              <a:t>http://www.mediaflex.net/</a:t>
            </a:r>
            <a:endParaRPr lang="en-US" sz="2400" dirty="0" smtClean="0">
              <a:effectLst/>
            </a:endParaRPr>
          </a:p>
          <a:p>
            <a:pPr eaLnBrk="1" hangingPunct="1">
              <a:lnSpc>
                <a:spcPct val="90000"/>
              </a:lnSpc>
              <a:defRPr/>
            </a:pPr>
            <a:r>
              <a:rPr lang="en-US" sz="2400" dirty="0" err="1" smtClean="0">
                <a:effectLst/>
              </a:rPr>
              <a:t>Koha</a:t>
            </a:r>
            <a:r>
              <a:rPr lang="en-US" sz="2400" dirty="0" smtClean="0">
                <a:effectLst/>
              </a:rPr>
              <a:t> (</a:t>
            </a:r>
            <a:r>
              <a:rPr lang="en-US" sz="2400" dirty="0" err="1" smtClean="0">
                <a:effectLst/>
              </a:rPr>
              <a:t>LibLime</a:t>
            </a:r>
            <a:r>
              <a:rPr lang="en-US" sz="2400" dirty="0" smtClean="0">
                <a:effectLst/>
              </a:rPr>
              <a:t>)</a:t>
            </a:r>
          </a:p>
          <a:p>
            <a:pPr eaLnBrk="1" hangingPunct="1">
              <a:lnSpc>
                <a:spcPct val="90000"/>
              </a:lnSpc>
              <a:buFont typeface="Wingdings" pitchFamily="2" charset="2"/>
              <a:buNone/>
              <a:defRPr/>
            </a:pPr>
            <a:r>
              <a:rPr lang="en-US" sz="2400" dirty="0" smtClean="0">
                <a:solidFill>
                  <a:srgbClr val="7F787F"/>
                </a:solidFill>
                <a:effectLst/>
              </a:rPr>
              <a:t>	</a:t>
            </a:r>
            <a:r>
              <a:rPr lang="en-US" sz="2400" dirty="0" smtClean="0">
                <a:effectLst/>
                <a:hlinkClick r:id="rId7"/>
              </a:rPr>
              <a:t>http://www.liblime.com/liblimekoha</a:t>
            </a:r>
            <a:endParaRPr lang="en-US" sz="3600" dirty="0" smtClean="0">
              <a:effectLst/>
            </a:endParaRPr>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3200" smtClean="0">
                <a:effectLst/>
              </a:rPr>
              <a:t>Higher Cost Software</a:t>
            </a:r>
          </a:p>
        </p:txBody>
      </p:sp>
      <p:sp>
        <p:nvSpPr>
          <p:cNvPr id="414723" name="Rectangle 3"/>
          <p:cNvSpPr>
            <a:spLocks noGrp="1" noChangeArrowheads="1"/>
          </p:cNvSpPr>
          <p:nvPr>
            <p:ph type="body" idx="1"/>
          </p:nvPr>
        </p:nvSpPr>
        <p:spPr>
          <a:xfrm>
            <a:off x="381000" y="1219200"/>
            <a:ext cx="8382000" cy="4533900"/>
          </a:xfrm>
        </p:spPr>
        <p:txBody>
          <a:bodyPr/>
          <a:lstStyle/>
          <a:p>
            <a:pPr eaLnBrk="1" hangingPunct="1">
              <a:lnSpc>
                <a:spcPct val="80000"/>
              </a:lnSpc>
              <a:buFont typeface="Wingdings" pitchFamily="2" charset="2"/>
              <a:buNone/>
              <a:defRPr/>
            </a:pPr>
            <a:r>
              <a:rPr lang="en-US" sz="1400" dirty="0" smtClean="0">
                <a:solidFill>
                  <a:srgbClr val="7F787F"/>
                </a:solidFill>
              </a:rPr>
              <a:t>	</a:t>
            </a:r>
          </a:p>
          <a:p>
            <a:pPr eaLnBrk="1" hangingPunct="1">
              <a:lnSpc>
                <a:spcPct val="80000"/>
              </a:lnSpc>
              <a:buFont typeface="Wingdings" pitchFamily="2" charset="2"/>
              <a:buNone/>
              <a:defRPr/>
            </a:pPr>
            <a:r>
              <a:rPr lang="en-US" sz="1400" dirty="0" smtClean="0"/>
              <a:t>	</a:t>
            </a:r>
            <a:r>
              <a:rPr lang="en-US" sz="2000" dirty="0" smtClean="0">
                <a:effectLst/>
              </a:rPr>
              <a:t>Most of the software listed below are used by both public and school libraries or have a version for public libraries and a different version for school libraries. They have more bells and whistles.</a:t>
            </a:r>
          </a:p>
          <a:p>
            <a:pPr eaLnBrk="1" hangingPunct="1">
              <a:lnSpc>
                <a:spcPct val="80000"/>
              </a:lnSpc>
              <a:buFont typeface="Wingdings" pitchFamily="2" charset="2"/>
              <a:buNone/>
              <a:defRPr/>
            </a:pPr>
            <a:endParaRPr lang="en-US" sz="2000" dirty="0" smtClean="0">
              <a:effectLst/>
            </a:endParaRPr>
          </a:p>
          <a:p>
            <a:pPr eaLnBrk="1" hangingPunct="1">
              <a:lnSpc>
                <a:spcPct val="80000"/>
              </a:lnSpc>
              <a:defRPr/>
            </a:pPr>
            <a:r>
              <a:rPr lang="en-US" sz="2400" dirty="0" smtClean="0">
                <a:effectLst/>
              </a:rPr>
              <a:t>Destiny - Follett    </a:t>
            </a:r>
            <a:r>
              <a:rPr lang="en-US" sz="2400" dirty="0" smtClean="0">
                <a:effectLst/>
                <a:hlinkClick r:id="rId4"/>
              </a:rPr>
              <a:t>http://www.follettsoftware.com/</a:t>
            </a:r>
            <a:endParaRPr lang="en-US" sz="2400" dirty="0" smtClean="0">
              <a:effectLst/>
            </a:endParaRPr>
          </a:p>
          <a:p>
            <a:pPr eaLnBrk="1" hangingPunct="1">
              <a:lnSpc>
                <a:spcPct val="80000"/>
              </a:lnSpc>
              <a:defRPr/>
            </a:pPr>
            <a:r>
              <a:rPr lang="en-US" sz="2400" dirty="0" smtClean="0">
                <a:effectLst/>
              </a:rPr>
              <a:t>Concourse, </a:t>
            </a:r>
            <a:r>
              <a:rPr lang="en-US" sz="2400" dirty="0" err="1" smtClean="0">
                <a:effectLst/>
              </a:rPr>
              <a:t>Atriuum</a:t>
            </a:r>
            <a:r>
              <a:rPr lang="en-US" sz="2400" dirty="0" smtClean="0">
                <a:effectLst/>
              </a:rPr>
              <a:t>  - Book Systems  </a:t>
            </a:r>
            <a:r>
              <a:rPr lang="en-US" sz="2400" dirty="0" smtClean="0">
                <a:effectLst/>
                <a:hlinkClick r:id="rId5"/>
              </a:rPr>
              <a:t>http://www.atriuum.net/</a:t>
            </a:r>
            <a:endParaRPr lang="en-US" sz="2400" dirty="0" smtClean="0">
              <a:effectLst/>
            </a:endParaRPr>
          </a:p>
          <a:p>
            <a:pPr eaLnBrk="1" hangingPunct="1">
              <a:lnSpc>
                <a:spcPct val="80000"/>
              </a:lnSpc>
              <a:defRPr/>
            </a:pPr>
            <a:r>
              <a:rPr lang="en-US" sz="2400" dirty="0" smtClean="0">
                <a:effectLst/>
              </a:rPr>
              <a:t>Alexandria - </a:t>
            </a:r>
            <a:r>
              <a:rPr lang="en-US" sz="2400" dirty="0" err="1" smtClean="0">
                <a:effectLst/>
              </a:rPr>
              <a:t>COMPanion</a:t>
            </a:r>
            <a:r>
              <a:rPr lang="en-US" sz="2400" dirty="0" smtClean="0">
                <a:effectLst/>
              </a:rPr>
              <a:t> Corporation </a:t>
            </a:r>
            <a:r>
              <a:rPr lang="en-US" sz="2400" dirty="0" smtClean="0">
                <a:effectLst/>
                <a:hlinkClick r:id="rId6"/>
              </a:rPr>
              <a:t>http://www.goalexandria.com/</a:t>
            </a:r>
            <a:endParaRPr lang="en-US" sz="2400" dirty="0" smtClean="0">
              <a:effectLst/>
            </a:endParaRPr>
          </a:p>
          <a:p>
            <a:pPr eaLnBrk="1" hangingPunct="1">
              <a:lnSpc>
                <a:spcPct val="80000"/>
              </a:lnSpc>
              <a:defRPr/>
            </a:pPr>
            <a:r>
              <a:rPr lang="en-US" sz="2400" dirty="0" smtClean="0">
                <a:effectLst/>
              </a:rPr>
              <a:t>Surpass – Surpass Software </a:t>
            </a:r>
            <a:r>
              <a:rPr lang="en-US" sz="2400" dirty="0" smtClean="0">
                <a:effectLst/>
                <a:hlinkClick r:id="rId7"/>
              </a:rPr>
              <a:t>http://www.surpasssoftware.com/</a:t>
            </a:r>
            <a:endParaRPr lang="en-US" sz="2400" dirty="0" smtClean="0">
              <a:effectLst/>
            </a:endParaRPr>
          </a:p>
          <a:p>
            <a:pPr eaLnBrk="1" hangingPunct="1">
              <a:lnSpc>
                <a:spcPct val="80000"/>
              </a:lnSpc>
              <a:defRPr/>
            </a:pPr>
            <a:r>
              <a:rPr lang="en-US" sz="2400" dirty="0" smtClean="0">
                <a:effectLst/>
              </a:rPr>
              <a:t>Liberty3/Oliver- </a:t>
            </a:r>
            <a:r>
              <a:rPr lang="en-US" sz="2400" dirty="0" err="1" smtClean="0">
                <a:effectLst/>
              </a:rPr>
              <a:t>Softlink</a:t>
            </a:r>
            <a:r>
              <a:rPr lang="en-US" sz="2400" dirty="0" smtClean="0">
                <a:solidFill>
                  <a:srgbClr val="7F787F"/>
                </a:solidFill>
                <a:effectLst/>
              </a:rPr>
              <a:t>	</a:t>
            </a:r>
            <a:r>
              <a:rPr lang="en-US" sz="2400" dirty="0" smtClean="0">
                <a:effectLst/>
                <a:hlinkClick r:id="rId8"/>
              </a:rPr>
              <a:t>http://www2.softlinkint.com</a:t>
            </a:r>
            <a:endParaRPr lang="en-US" sz="2400" dirty="0" smtClean="0">
              <a:effectLst/>
            </a:endParaRPr>
          </a:p>
          <a:p>
            <a:pPr eaLnBrk="1" hangingPunct="1">
              <a:lnSpc>
                <a:spcPct val="80000"/>
              </a:lnSpc>
              <a:buFont typeface="Wingdings" pitchFamily="2" charset="2"/>
              <a:buNone/>
              <a:defRPr/>
            </a:pPr>
            <a:endParaRPr lang="en-US" sz="1400" dirty="0" smtClean="0">
              <a:effectLst/>
            </a:endParaRPr>
          </a:p>
          <a:p>
            <a:pPr eaLnBrk="1" hangingPunct="1">
              <a:lnSpc>
                <a:spcPct val="80000"/>
              </a:lnSpc>
              <a:defRPr/>
            </a:pPr>
            <a:endParaRPr lang="en-US" sz="1400" dirty="0" smtClean="0"/>
          </a:p>
          <a:p>
            <a:pPr eaLnBrk="1" hangingPunct="1">
              <a:lnSpc>
                <a:spcPct val="80000"/>
              </a:lnSpc>
              <a:defRPr/>
            </a:pPr>
            <a:endParaRPr lang="en-US" sz="1400" dirty="0" smtClean="0"/>
          </a:p>
        </p:txBody>
      </p:sp>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30" name="Rectangle 14"/>
          <p:cNvSpPr>
            <a:spLocks noGrp="1" noChangeArrowheads="1"/>
          </p:cNvSpPr>
          <p:nvPr>
            <p:ph type="title"/>
          </p:nvPr>
        </p:nvSpPr>
        <p:spPr/>
        <p:txBody>
          <a:bodyPr/>
          <a:lstStyle/>
          <a:p>
            <a:pPr eaLnBrk="1" hangingPunct="1">
              <a:defRPr/>
            </a:pPr>
            <a:r>
              <a:rPr lang="en-US" sz="3200" smtClean="0"/>
              <a:t/>
            </a:r>
            <a:br>
              <a:rPr lang="en-US" sz="3200" smtClean="0"/>
            </a:br>
            <a:r>
              <a:rPr lang="en-US" sz="3200" smtClean="0"/>
              <a:t>Comprehensive Lists of ILS or LMS Software</a:t>
            </a:r>
            <a:br>
              <a:rPr lang="en-US" sz="3200" smtClean="0"/>
            </a:br>
            <a:endParaRPr lang="en-US" sz="3200" smtClean="0"/>
          </a:p>
        </p:txBody>
      </p:sp>
      <p:sp>
        <p:nvSpPr>
          <p:cNvPr id="111619" name="Rectangle 3"/>
          <p:cNvSpPr>
            <a:spLocks noGrp="1" noChangeArrowheads="1"/>
          </p:cNvSpPr>
          <p:nvPr>
            <p:ph type="body" idx="4294967295"/>
          </p:nvPr>
        </p:nvSpPr>
        <p:spPr>
          <a:xfrm>
            <a:off x="304800" y="1524000"/>
            <a:ext cx="8686800" cy="4533900"/>
          </a:xfrm>
        </p:spPr>
        <p:txBody>
          <a:bodyPr/>
          <a:lstStyle/>
          <a:p>
            <a:pPr eaLnBrk="1" hangingPunct="1">
              <a:buFont typeface="Wingdings" pitchFamily="2" charset="2"/>
              <a:buNone/>
              <a:defRPr/>
            </a:pPr>
            <a:endParaRPr lang="en-US" dirty="0" smtClean="0"/>
          </a:p>
          <a:p>
            <a:pPr eaLnBrk="1" hangingPunct="1">
              <a:buFont typeface="Wingdings" pitchFamily="2" charset="2"/>
              <a:buNone/>
              <a:defRPr/>
            </a:pPr>
            <a:r>
              <a:rPr lang="en-US" sz="2400" dirty="0" smtClean="0">
                <a:effectLst/>
              </a:rPr>
              <a:t>You can check these other resources:</a:t>
            </a:r>
          </a:p>
          <a:p>
            <a:pPr eaLnBrk="1" hangingPunct="1">
              <a:buFont typeface="Wingdings" pitchFamily="2" charset="2"/>
              <a:buNone/>
              <a:defRPr/>
            </a:pPr>
            <a:endParaRPr lang="en-US" sz="2400" dirty="0" smtClean="0">
              <a:effectLst/>
            </a:endParaRPr>
          </a:p>
          <a:p>
            <a:pPr eaLnBrk="1" hangingPunct="1">
              <a:buFont typeface="Wingdings" pitchFamily="2" charset="2"/>
              <a:buNone/>
              <a:defRPr/>
            </a:pPr>
            <a:r>
              <a:rPr lang="en-US" sz="2400" dirty="0" smtClean="0">
                <a:effectLst/>
              </a:rPr>
              <a:t>Library Technology Guides: </a:t>
            </a:r>
          </a:p>
          <a:p>
            <a:pPr eaLnBrk="1" hangingPunct="1">
              <a:buFont typeface="Wingdings" pitchFamily="2" charset="2"/>
              <a:buNone/>
              <a:defRPr/>
            </a:pPr>
            <a:r>
              <a:rPr lang="en-US" sz="2400" dirty="0" smtClean="0">
                <a:effectLst/>
                <a:hlinkClick r:id="rId4"/>
              </a:rPr>
              <a:t>http://www.librarytechnology.org/</a:t>
            </a:r>
            <a:endParaRPr lang="en-US" sz="2400" dirty="0" smtClean="0">
              <a:effectLst/>
            </a:endParaRPr>
          </a:p>
          <a:p>
            <a:pPr eaLnBrk="1" hangingPunct="1">
              <a:buFont typeface="Wingdings" pitchFamily="2" charset="2"/>
              <a:buNone/>
              <a:defRPr/>
            </a:pPr>
            <a:endParaRPr lang="en-US" sz="2400" dirty="0" smtClean="0">
              <a:effectLst/>
            </a:endParaRPr>
          </a:p>
          <a:p>
            <a:pPr eaLnBrk="1" hangingPunct="1">
              <a:buFont typeface="Wingdings" pitchFamily="2" charset="2"/>
              <a:buNone/>
              <a:defRPr/>
            </a:pPr>
            <a:r>
              <a:rPr lang="en-US" sz="2400" dirty="0" smtClean="0">
                <a:effectLst/>
              </a:rPr>
              <a:t>Comparison Chart</a:t>
            </a:r>
          </a:p>
          <a:p>
            <a:pPr eaLnBrk="1" hangingPunct="1">
              <a:buFont typeface="Wingdings" pitchFamily="2" charset="2"/>
              <a:buNone/>
              <a:defRPr/>
            </a:pPr>
            <a:r>
              <a:rPr lang="en-US" sz="2400" dirty="0" smtClean="0">
                <a:effectLst/>
                <a:hlinkClick r:id="rId5"/>
              </a:rPr>
              <a:t>http://www.maine.gov/msl/libs/tech/automation/compare.shtml</a:t>
            </a:r>
            <a:endParaRPr lang="en-US" sz="2400" dirty="0" smtClean="0">
              <a:effectLst/>
            </a:endParaRPr>
          </a:p>
          <a:p>
            <a:pPr eaLnBrk="1" hangingPunct="1">
              <a:buFont typeface="Wingdings" pitchFamily="2" charset="2"/>
              <a:buNone/>
              <a:defRPr/>
            </a:pPr>
            <a:endParaRPr lang="en-US" sz="2400" dirty="0" smtClean="0"/>
          </a:p>
          <a:p>
            <a:pPr eaLnBrk="1" hangingPunct="1">
              <a:buFont typeface="Wingdings" pitchFamily="2" charset="2"/>
              <a:buNone/>
              <a:defRPr/>
            </a:pPr>
            <a:endParaRPr lang="en-US" dirty="0" smtClean="0"/>
          </a:p>
        </p:txBody>
      </p:sp>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defRPr/>
            </a:pPr>
            <a:r>
              <a:rPr lang="en-US" sz="3200" smtClean="0"/>
              <a:t>Further Evaluation of ILS/LMS</a:t>
            </a:r>
          </a:p>
        </p:txBody>
      </p:sp>
      <p:sp>
        <p:nvSpPr>
          <p:cNvPr id="61443" name="Rectangle 3"/>
          <p:cNvSpPr>
            <a:spLocks noGrp="1" noChangeArrowheads="1"/>
          </p:cNvSpPr>
          <p:nvPr>
            <p:ph type="body" idx="1"/>
          </p:nvPr>
        </p:nvSpPr>
        <p:spPr/>
        <p:txBody>
          <a:bodyPr/>
          <a:lstStyle/>
          <a:p>
            <a:pPr eaLnBrk="1" hangingPunct="1"/>
            <a:r>
              <a:rPr lang="en-US" sz="2400" smtClean="0">
                <a:effectLst/>
              </a:rPr>
              <a:t>Free downloads, trials</a:t>
            </a:r>
          </a:p>
          <a:p>
            <a:pPr eaLnBrk="1" hangingPunct="1"/>
            <a:r>
              <a:rPr lang="en-US" sz="2400" smtClean="0">
                <a:effectLst/>
              </a:rPr>
              <a:t>Online demos and webinars</a:t>
            </a:r>
          </a:p>
          <a:p>
            <a:pPr eaLnBrk="1" hangingPunct="1"/>
            <a:r>
              <a:rPr lang="en-US" sz="2400" smtClean="0">
                <a:effectLst/>
              </a:rPr>
              <a:t>Scheduled online demonstrations by vendors</a:t>
            </a:r>
          </a:p>
          <a:p>
            <a:pPr eaLnBrk="1" hangingPunct="1"/>
            <a:r>
              <a:rPr lang="en-US" sz="2400" smtClean="0">
                <a:effectLst/>
              </a:rPr>
              <a:t>Conferences</a:t>
            </a:r>
          </a:p>
          <a:p>
            <a:pPr eaLnBrk="1" hangingPunct="1"/>
            <a:r>
              <a:rPr lang="en-US" sz="2400" smtClean="0">
                <a:effectLst/>
              </a:rPr>
              <a:t>Visits to libraries running the software</a:t>
            </a:r>
          </a:p>
        </p:txBody>
      </p:sp>
    </p:spTree>
    <p:custDataLst>
      <p:tags r:id="rId1"/>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pPr eaLnBrk="1" hangingPunct="1">
              <a:defRPr/>
            </a:pPr>
            <a:r>
              <a:rPr lang="en-US" sz="3200" smtClean="0"/>
              <a:t>After you select your software</a:t>
            </a:r>
          </a:p>
        </p:txBody>
      </p:sp>
      <p:sp>
        <p:nvSpPr>
          <p:cNvPr id="392195" name="Rectangle 3"/>
          <p:cNvSpPr>
            <a:spLocks noGrp="1" noChangeArrowheads="1"/>
          </p:cNvSpPr>
          <p:nvPr>
            <p:ph type="body" idx="1"/>
          </p:nvPr>
        </p:nvSpPr>
        <p:spPr>
          <a:xfrm>
            <a:off x="457200" y="1600200"/>
            <a:ext cx="8229600" cy="3505200"/>
          </a:xfrm>
        </p:spPr>
        <p:txBody>
          <a:bodyPr/>
          <a:lstStyle/>
          <a:p>
            <a:pPr eaLnBrk="1" hangingPunct="1">
              <a:lnSpc>
                <a:spcPct val="90000"/>
              </a:lnSpc>
              <a:defRPr/>
            </a:pPr>
            <a:r>
              <a:rPr lang="en-US" sz="2400" dirty="0" smtClean="0">
                <a:effectLst/>
              </a:rPr>
              <a:t>Please read the manual…</a:t>
            </a:r>
          </a:p>
          <a:p>
            <a:pPr eaLnBrk="1" hangingPunct="1">
              <a:lnSpc>
                <a:spcPct val="90000"/>
              </a:lnSpc>
              <a:defRPr/>
            </a:pPr>
            <a:r>
              <a:rPr lang="en-US" sz="2400" dirty="0" smtClean="0">
                <a:effectLst/>
              </a:rPr>
              <a:t>Install the software (not needed if you are using a web-based product) </a:t>
            </a:r>
          </a:p>
          <a:p>
            <a:pPr eaLnBrk="1" hangingPunct="1">
              <a:lnSpc>
                <a:spcPct val="90000"/>
              </a:lnSpc>
              <a:defRPr/>
            </a:pPr>
            <a:r>
              <a:rPr lang="en-US" sz="2400" dirty="0" smtClean="0">
                <a:effectLst/>
              </a:rPr>
              <a:t>Configure your software </a:t>
            </a:r>
          </a:p>
          <a:p>
            <a:pPr eaLnBrk="1" hangingPunct="1">
              <a:lnSpc>
                <a:spcPct val="90000"/>
              </a:lnSpc>
              <a:defRPr/>
            </a:pPr>
            <a:r>
              <a:rPr lang="en-US" sz="2400" dirty="0" smtClean="0">
                <a:effectLst/>
              </a:rPr>
              <a:t>Order barcodes, scanners, etc.</a:t>
            </a:r>
          </a:p>
          <a:p>
            <a:pPr eaLnBrk="1" hangingPunct="1">
              <a:lnSpc>
                <a:spcPct val="90000"/>
              </a:lnSpc>
              <a:defRPr/>
            </a:pPr>
            <a:r>
              <a:rPr lang="en-US" sz="2400" dirty="0" smtClean="0">
                <a:effectLst/>
              </a:rPr>
              <a:t>Add patrons</a:t>
            </a:r>
          </a:p>
          <a:p>
            <a:pPr eaLnBrk="1" hangingPunct="1">
              <a:lnSpc>
                <a:spcPct val="90000"/>
              </a:lnSpc>
              <a:defRPr/>
            </a:pPr>
            <a:r>
              <a:rPr lang="en-US" sz="2400" dirty="0" smtClean="0">
                <a:effectLst/>
              </a:rPr>
              <a:t>Purchase and barcode library cards</a:t>
            </a:r>
          </a:p>
          <a:p>
            <a:pPr eaLnBrk="1" hangingPunct="1">
              <a:lnSpc>
                <a:spcPct val="90000"/>
              </a:lnSpc>
              <a:defRPr/>
            </a:pPr>
            <a:r>
              <a:rPr lang="en-US" sz="2400" dirty="0" smtClean="0">
                <a:effectLst/>
              </a:rPr>
              <a:t>Begin adding MARC records</a:t>
            </a:r>
          </a:p>
          <a:p>
            <a:pPr eaLnBrk="1" hangingPunct="1">
              <a:lnSpc>
                <a:spcPct val="90000"/>
              </a:lnSpc>
              <a:defRPr/>
            </a:pPr>
            <a:endParaRPr lang="en-US" sz="2400" dirty="0" smtClean="0"/>
          </a:p>
          <a:p>
            <a:pPr eaLnBrk="1" hangingPunct="1">
              <a:lnSpc>
                <a:spcPct val="90000"/>
              </a:lnSpc>
              <a:buFont typeface="Wingdings" pitchFamily="2" charset="2"/>
              <a:buNone/>
              <a:defRPr/>
            </a:pPr>
            <a:endParaRPr lang="en-US" dirty="0" smtClean="0"/>
          </a:p>
        </p:txBody>
      </p:sp>
      <p:pic>
        <p:nvPicPr>
          <p:cNvPr id="62468" name="Picture 8" descr="Many steps to automate"/>
          <p:cNvPicPr>
            <a:picLocks noChangeAspect="1" noChangeArrowheads="1"/>
          </p:cNvPicPr>
          <p:nvPr>
            <p:custDataLst>
              <p:tags r:id="rId2"/>
            </p:custDataLst>
          </p:nvPr>
        </p:nvPicPr>
        <p:blipFill>
          <a:blip r:embed="rId5" cstate="print"/>
          <a:srcRect/>
          <a:stretch>
            <a:fillRect/>
          </a:stretch>
        </p:blipFill>
        <p:spPr bwMode="auto">
          <a:xfrm>
            <a:off x="6248400" y="2667000"/>
            <a:ext cx="2332038" cy="20447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pPr eaLnBrk="1" hangingPunct="1">
              <a:defRPr/>
            </a:pPr>
            <a:r>
              <a:rPr lang="en-US" sz="3200" smtClean="0"/>
              <a:t>Reading the manual</a:t>
            </a:r>
          </a:p>
        </p:txBody>
      </p:sp>
      <p:sp>
        <p:nvSpPr>
          <p:cNvPr id="393219" name="Rectangle 3"/>
          <p:cNvSpPr>
            <a:spLocks noGrp="1" noChangeArrowheads="1"/>
          </p:cNvSpPr>
          <p:nvPr>
            <p:ph type="body" idx="1"/>
          </p:nvPr>
        </p:nvSpPr>
        <p:spPr>
          <a:xfrm>
            <a:off x="457200" y="1600200"/>
            <a:ext cx="6477000" cy="4419600"/>
          </a:xfrm>
        </p:spPr>
        <p:txBody>
          <a:bodyPr/>
          <a:lstStyle/>
          <a:p>
            <a:pPr eaLnBrk="1" hangingPunct="1">
              <a:defRPr/>
            </a:pPr>
            <a:r>
              <a:rPr lang="en-US" sz="2400" dirty="0" smtClean="0">
                <a:effectLst/>
              </a:rPr>
              <a:t>The manual won’t answer all your questions but it will be a great help as you go through the process of setting up your software.</a:t>
            </a:r>
          </a:p>
          <a:p>
            <a:pPr eaLnBrk="1" hangingPunct="1">
              <a:defRPr/>
            </a:pPr>
            <a:endParaRPr lang="en-US" sz="2400" dirty="0" smtClean="0">
              <a:effectLst/>
            </a:endParaRPr>
          </a:p>
          <a:p>
            <a:pPr eaLnBrk="1" hangingPunct="1">
              <a:defRPr/>
            </a:pPr>
            <a:r>
              <a:rPr lang="en-US" sz="2400" dirty="0" smtClean="0">
                <a:effectLst/>
              </a:rPr>
              <a:t>If the manual is online you may want to print sections for staff and volunteers.</a:t>
            </a:r>
          </a:p>
          <a:p>
            <a:pPr eaLnBrk="1" hangingPunct="1">
              <a:buFont typeface="Wingdings" pitchFamily="2" charset="2"/>
              <a:buNone/>
              <a:defRPr/>
            </a:pPr>
            <a:endParaRPr lang="en-US" sz="2400" dirty="0" smtClean="0">
              <a:effectLst/>
            </a:endParaRPr>
          </a:p>
          <a:p>
            <a:pPr eaLnBrk="1" hangingPunct="1">
              <a:defRPr/>
            </a:pPr>
            <a:r>
              <a:rPr lang="en-US" sz="2400" dirty="0" smtClean="0">
                <a:effectLst/>
              </a:rPr>
              <a:t>It is worthwhile reading and/or scanning the manual before making final configuration decisions.</a:t>
            </a:r>
          </a:p>
          <a:p>
            <a:pPr eaLnBrk="1" hangingPunct="1">
              <a:buFont typeface="Wingdings" pitchFamily="2" charset="2"/>
              <a:buNone/>
              <a:defRPr/>
            </a:pPr>
            <a:endParaRPr lang="en-US" sz="2400" dirty="0" smtClean="0"/>
          </a:p>
          <a:p>
            <a:pPr eaLnBrk="1" hangingPunct="1">
              <a:defRPr/>
            </a:pPr>
            <a:endParaRPr lang="en-US" sz="2400" dirty="0" smtClean="0"/>
          </a:p>
        </p:txBody>
      </p:sp>
      <p:pic>
        <p:nvPicPr>
          <p:cNvPr id="63492" name="Picture 10" descr="Use the manual for help"/>
          <p:cNvPicPr>
            <a:picLocks noChangeAspect="1" noChangeArrowheads="1"/>
          </p:cNvPicPr>
          <p:nvPr>
            <p:custDataLst>
              <p:tags r:id="rId2"/>
            </p:custDataLst>
          </p:nvPr>
        </p:nvPicPr>
        <p:blipFill>
          <a:blip r:embed="rId5" cstate="print"/>
          <a:srcRect/>
          <a:stretch>
            <a:fillRect/>
          </a:stretch>
        </p:blipFill>
        <p:spPr bwMode="auto">
          <a:xfrm>
            <a:off x="7086600" y="2209800"/>
            <a:ext cx="1403350" cy="16383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US" sz="3200" smtClean="0"/>
              <a:t>Weeding</a:t>
            </a:r>
          </a:p>
        </p:txBody>
      </p:sp>
      <p:sp>
        <p:nvSpPr>
          <p:cNvPr id="142339" name="Rectangle 3"/>
          <p:cNvSpPr>
            <a:spLocks noGrp="1" noChangeArrowheads="1"/>
          </p:cNvSpPr>
          <p:nvPr>
            <p:ph type="body" idx="1"/>
          </p:nvPr>
        </p:nvSpPr>
        <p:spPr/>
        <p:txBody>
          <a:bodyPr/>
          <a:lstStyle/>
          <a:p>
            <a:pPr lvl="1" eaLnBrk="1" hangingPunct="1">
              <a:buFont typeface="Wingdings" pitchFamily="2" charset="2"/>
              <a:buNone/>
              <a:defRPr/>
            </a:pPr>
            <a:r>
              <a:rPr lang="en-US" sz="2000" i="1" dirty="0" smtClean="0">
                <a:solidFill>
                  <a:srgbClr val="7F787F"/>
                </a:solidFill>
              </a:rPr>
              <a:t>	</a:t>
            </a:r>
            <a:r>
              <a:rPr lang="en-US" sz="2400" b="1" i="1" dirty="0" smtClean="0">
                <a:effectLst/>
              </a:rPr>
              <a:t>The  Crew</a:t>
            </a:r>
            <a:r>
              <a:rPr lang="en-US" sz="2400" i="1" dirty="0" smtClean="0"/>
              <a:t> (</a:t>
            </a:r>
            <a:r>
              <a:rPr lang="en-US" sz="2400" b="1" dirty="0" smtClean="0">
                <a:effectLst/>
              </a:rPr>
              <a:t>C</a:t>
            </a:r>
            <a:r>
              <a:rPr lang="en-US" sz="2400" dirty="0" smtClean="0">
                <a:effectLst/>
              </a:rPr>
              <a:t>ontinuous </a:t>
            </a:r>
            <a:r>
              <a:rPr lang="en-US" sz="2400" b="1" dirty="0" smtClean="0">
                <a:effectLst/>
              </a:rPr>
              <a:t>R</a:t>
            </a:r>
            <a:r>
              <a:rPr lang="en-US" sz="2400" dirty="0" smtClean="0">
                <a:effectLst/>
              </a:rPr>
              <a:t>eview, </a:t>
            </a:r>
            <a:r>
              <a:rPr lang="en-US" sz="2400" b="1" dirty="0" smtClean="0">
                <a:effectLst/>
              </a:rPr>
              <a:t>E</a:t>
            </a:r>
            <a:r>
              <a:rPr lang="en-US" sz="2400" dirty="0" smtClean="0">
                <a:effectLst/>
              </a:rPr>
              <a:t>valuation, and </a:t>
            </a:r>
            <a:r>
              <a:rPr lang="en-US" sz="2400" b="1" dirty="0" smtClean="0">
                <a:effectLst/>
              </a:rPr>
              <a:t>W</a:t>
            </a:r>
            <a:r>
              <a:rPr lang="en-US" sz="2400" dirty="0" smtClean="0">
                <a:effectLst/>
              </a:rPr>
              <a:t>eeding) </a:t>
            </a:r>
            <a:r>
              <a:rPr lang="en-US" sz="2400" b="1" i="1" dirty="0" smtClean="0">
                <a:effectLst/>
              </a:rPr>
              <a:t>Guidelines</a:t>
            </a:r>
            <a:r>
              <a:rPr lang="en-US" sz="2400" i="1" dirty="0" smtClean="0"/>
              <a:t>, </a:t>
            </a:r>
            <a:r>
              <a:rPr lang="en-US" sz="2400" i="1" dirty="0" smtClean="0">
                <a:effectLst/>
              </a:rPr>
              <a:t>developed by the Texas State Library and Archives Commission </a:t>
            </a:r>
            <a:r>
              <a:rPr lang="en-US" sz="2400" dirty="0" smtClean="0">
                <a:effectLst/>
              </a:rPr>
              <a:t>is a system that has worked for libraries nationwide for over 30 years</a:t>
            </a:r>
            <a:r>
              <a:rPr lang="en-US" sz="2400" i="1" dirty="0" smtClean="0"/>
              <a:t>.</a:t>
            </a:r>
            <a:r>
              <a:rPr lang="en-US" sz="2400" dirty="0" smtClean="0">
                <a:effectLst/>
              </a:rPr>
              <a:t> </a:t>
            </a:r>
          </a:p>
          <a:p>
            <a:pPr lvl="1" eaLnBrk="1" hangingPunct="1">
              <a:buFont typeface="Wingdings" pitchFamily="2" charset="2"/>
              <a:buNone/>
              <a:defRPr/>
            </a:pPr>
            <a:r>
              <a:rPr lang="en-US" sz="2400" dirty="0" smtClean="0">
                <a:solidFill>
                  <a:srgbClr val="7F787F"/>
                </a:solidFill>
                <a:effectLst/>
              </a:rPr>
              <a:t>	</a:t>
            </a:r>
            <a:endParaRPr lang="en-US" sz="2400" dirty="0" smtClean="0">
              <a:effectLst/>
            </a:endParaRPr>
          </a:p>
          <a:p>
            <a:pPr lvl="1" eaLnBrk="1" hangingPunct="1">
              <a:buFont typeface="Wingdings" pitchFamily="2" charset="2"/>
              <a:buNone/>
              <a:defRPr/>
            </a:pPr>
            <a:r>
              <a:rPr lang="en-US" sz="2400" dirty="0" smtClean="0">
                <a:solidFill>
                  <a:srgbClr val="7F787F"/>
                </a:solidFill>
                <a:effectLst/>
              </a:rPr>
              <a:t>	</a:t>
            </a:r>
            <a:r>
              <a:rPr lang="en-US" sz="2400" dirty="0" smtClean="0">
                <a:effectLst/>
              </a:rPr>
              <a:t>It is a library’s responsibility to maintain a collection that is free from outdated, obsolete, shabby, or no longer useful items. You can read through the CREW Manual and use it as a guideline to develop your own policy for weeding your collection for your automation project and weeding after automation.</a:t>
            </a:r>
            <a:endParaRPr lang="en-US" sz="2400" i="1" dirty="0" smtClean="0"/>
          </a:p>
          <a:p>
            <a:pPr eaLnBrk="1" hangingPunct="1">
              <a:defRPr/>
            </a:pPr>
            <a:endParaRPr lang="en-US" sz="2400" i="1" dirty="0" smtClean="0"/>
          </a:p>
          <a:p>
            <a:pPr eaLnBrk="1" hangingPunct="1">
              <a:defRPr/>
            </a:pPr>
            <a:endParaRPr lang="en-US" dirty="0" smtClean="0"/>
          </a:p>
        </p:txBody>
      </p:sp>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pPr eaLnBrk="1" hangingPunct="1">
              <a:defRPr/>
            </a:pPr>
            <a:r>
              <a:rPr lang="en-US" sz="3200" smtClean="0"/>
              <a:t>Installing software</a:t>
            </a:r>
          </a:p>
        </p:txBody>
      </p:sp>
      <p:sp>
        <p:nvSpPr>
          <p:cNvPr id="64515" name="Rectangle 3"/>
          <p:cNvSpPr>
            <a:spLocks noGrp="1" noChangeArrowheads="1"/>
          </p:cNvSpPr>
          <p:nvPr>
            <p:ph type="body" idx="1"/>
          </p:nvPr>
        </p:nvSpPr>
        <p:spPr/>
        <p:txBody>
          <a:bodyPr/>
          <a:lstStyle/>
          <a:p>
            <a:pPr eaLnBrk="1" hangingPunct="1">
              <a:lnSpc>
                <a:spcPct val="90000"/>
              </a:lnSpc>
            </a:pPr>
            <a:r>
              <a:rPr lang="en-US" sz="2400" smtClean="0">
                <a:effectLst/>
              </a:rPr>
              <a:t>Web-based products that use a remote web host won’t require any installation but will have to be configured.</a:t>
            </a:r>
          </a:p>
          <a:p>
            <a:pPr eaLnBrk="1" hangingPunct="1">
              <a:lnSpc>
                <a:spcPct val="90000"/>
              </a:lnSpc>
            </a:pPr>
            <a:endParaRPr lang="en-US" sz="2400" smtClean="0">
              <a:effectLst/>
            </a:endParaRPr>
          </a:p>
          <a:p>
            <a:pPr eaLnBrk="1" hangingPunct="1">
              <a:lnSpc>
                <a:spcPct val="90000"/>
              </a:lnSpc>
            </a:pPr>
            <a:r>
              <a:rPr lang="en-US" sz="2400" smtClean="0">
                <a:effectLst/>
              </a:rPr>
              <a:t>Other products will have to be installed.</a:t>
            </a:r>
          </a:p>
          <a:p>
            <a:pPr eaLnBrk="1" hangingPunct="1">
              <a:lnSpc>
                <a:spcPct val="90000"/>
              </a:lnSpc>
            </a:pPr>
            <a:endParaRPr lang="en-US" sz="2400" smtClean="0">
              <a:effectLst/>
            </a:endParaRPr>
          </a:p>
          <a:p>
            <a:pPr eaLnBrk="1" hangingPunct="1">
              <a:lnSpc>
                <a:spcPct val="90000"/>
              </a:lnSpc>
            </a:pPr>
            <a:r>
              <a:rPr lang="en-US" sz="2400" smtClean="0">
                <a:effectLst/>
              </a:rPr>
              <a:t>Unless you are confident working with servers and installations you may want to hire someone to do the installation.</a:t>
            </a:r>
          </a:p>
          <a:p>
            <a:pPr eaLnBrk="1" hangingPunct="1">
              <a:lnSpc>
                <a:spcPct val="90000"/>
              </a:lnSpc>
            </a:pPr>
            <a:endParaRPr lang="en-US" sz="2400" smtClean="0">
              <a:effectLst/>
            </a:endParaRPr>
          </a:p>
          <a:p>
            <a:pPr eaLnBrk="1" hangingPunct="1">
              <a:lnSpc>
                <a:spcPct val="90000"/>
              </a:lnSpc>
            </a:pPr>
            <a:r>
              <a:rPr lang="en-US" sz="2400" smtClean="0">
                <a:effectLst/>
              </a:rPr>
              <a:t>Remember that installing the software and configuring the software are two different processes </a:t>
            </a:r>
          </a:p>
        </p:txBody>
      </p:sp>
    </p:spTree>
    <p:custDataLst>
      <p:tags r:id="rId1"/>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pPr eaLnBrk="1" hangingPunct="1">
              <a:defRPr/>
            </a:pPr>
            <a:r>
              <a:rPr lang="en-US" sz="3200" smtClean="0"/>
              <a:t>Configuring software</a:t>
            </a:r>
          </a:p>
        </p:txBody>
      </p:sp>
      <p:sp>
        <p:nvSpPr>
          <p:cNvPr id="65539" name="Rectangle 3"/>
          <p:cNvSpPr>
            <a:spLocks noGrp="1" noChangeArrowheads="1"/>
          </p:cNvSpPr>
          <p:nvPr>
            <p:ph type="body" idx="1"/>
          </p:nvPr>
        </p:nvSpPr>
        <p:spPr/>
        <p:txBody>
          <a:bodyPr/>
          <a:lstStyle/>
          <a:p>
            <a:pPr eaLnBrk="1" hangingPunct="1"/>
            <a:r>
              <a:rPr lang="en-US" sz="2400" smtClean="0">
                <a:effectLst/>
              </a:rPr>
              <a:t>Configuring the software involves a variety of steps and decisions.  Each software will handle this differently but you will have to set up the software to reflect your library’s policies and practices.</a:t>
            </a:r>
          </a:p>
          <a:p>
            <a:pPr eaLnBrk="1" hangingPunct="1">
              <a:buFont typeface="Wingdings" pitchFamily="2" charset="2"/>
              <a:buNone/>
            </a:pPr>
            <a:endParaRPr lang="en-US" sz="2400" smtClean="0">
              <a:effectLst/>
            </a:endParaRPr>
          </a:p>
          <a:p>
            <a:pPr eaLnBrk="1" hangingPunct="1"/>
            <a:r>
              <a:rPr lang="en-US" sz="2400" smtClean="0">
                <a:effectLst/>
              </a:rPr>
              <a:t>It is good practice to record the username and passwords for the software and file in a safe place. Many ILS programs have different usernames and passwords for different functions.</a:t>
            </a:r>
          </a:p>
        </p:txBody>
      </p:sp>
    </p:spTree>
    <p:custDataLst>
      <p:tags r:id="rId1"/>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pPr eaLnBrk="1" hangingPunct="1">
              <a:defRPr/>
            </a:pPr>
            <a:r>
              <a:rPr lang="en-US" sz="3200" smtClean="0"/>
              <a:t>Configuration Steps</a:t>
            </a:r>
          </a:p>
        </p:txBody>
      </p:sp>
      <p:sp>
        <p:nvSpPr>
          <p:cNvPr id="66563" name="Rectangle 3"/>
          <p:cNvSpPr>
            <a:spLocks noGrp="1" noChangeArrowheads="1"/>
          </p:cNvSpPr>
          <p:nvPr>
            <p:ph type="body" idx="1"/>
          </p:nvPr>
        </p:nvSpPr>
        <p:spPr/>
        <p:txBody>
          <a:bodyPr/>
          <a:lstStyle/>
          <a:p>
            <a:pPr eaLnBrk="1" hangingPunct="1"/>
            <a:r>
              <a:rPr lang="en-US" sz="2400" smtClean="0">
                <a:effectLst/>
              </a:rPr>
              <a:t>Set up Barcode ranges</a:t>
            </a:r>
          </a:p>
          <a:p>
            <a:pPr eaLnBrk="1" hangingPunct="1"/>
            <a:endParaRPr lang="en-US" sz="2400" smtClean="0">
              <a:effectLst/>
            </a:endParaRPr>
          </a:p>
          <a:p>
            <a:pPr eaLnBrk="1" hangingPunct="1"/>
            <a:r>
              <a:rPr lang="en-US" sz="2400" smtClean="0">
                <a:effectLst/>
              </a:rPr>
              <a:t>Set Circulation policies and practices</a:t>
            </a:r>
          </a:p>
          <a:p>
            <a:pPr eaLnBrk="1" hangingPunct="1"/>
            <a:endParaRPr lang="en-US" sz="2400" smtClean="0">
              <a:effectLst/>
            </a:endParaRPr>
          </a:p>
          <a:p>
            <a:pPr eaLnBrk="1" hangingPunct="1"/>
            <a:r>
              <a:rPr lang="en-US" sz="2400" smtClean="0">
                <a:effectLst/>
              </a:rPr>
              <a:t>Create Patron types</a:t>
            </a:r>
          </a:p>
          <a:p>
            <a:pPr eaLnBrk="1" hangingPunct="1"/>
            <a:endParaRPr lang="en-US" sz="2400" smtClean="0">
              <a:effectLst/>
            </a:endParaRPr>
          </a:p>
          <a:p>
            <a:pPr eaLnBrk="1" hangingPunct="1"/>
            <a:r>
              <a:rPr lang="en-US" sz="2400" smtClean="0">
                <a:effectLst/>
              </a:rPr>
              <a:t>Set up Item types/Material types</a:t>
            </a:r>
          </a:p>
          <a:p>
            <a:pPr eaLnBrk="1" hangingPunct="1"/>
            <a:endParaRPr lang="en-US" sz="2400" smtClean="0">
              <a:effectLst/>
            </a:endParaRPr>
          </a:p>
          <a:p>
            <a:pPr eaLnBrk="1" hangingPunct="1"/>
            <a:r>
              <a:rPr lang="en-US" sz="2400" smtClean="0">
                <a:effectLst/>
              </a:rPr>
              <a:t>Set up Printers, scanners, etc.</a:t>
            </a:r>
          </a:p>
        </p:txBody>
      </p:sp>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pPr eaLnBrk="1" hangingPunct="1">
              <a:defRPr/>
            </a:pPr>
            <a:r>
              <a:rPr lang="en-US" sz="3200" smtClean="0"/>
              <a:t>Barcodes</a:t>
            </a:r>
          </a:p>
        </p:txBody>
      </p:sp>
      <p:sp>
        <p:nvSpPr>
          <p:cNvPr id="67587" name="Rectangle 3"/>
          <p:cNvSpPr>
            <a:spLocks noGrp="1" noChangeArrowheads="1"/>
          </p:cNvSpPr>
          <p:nvPr>
            <p:ph type="body" idx="1"/>
          </p:nvPr>
        </p:nvSpPr>
        <p:spPr>
          <a:xfrm>
            <a:off x="457200" y="1600200"/>
            <a:ext cx="8001000" cy="4533900"/>
          </a:xfrm>
        </p:spPr>
        <p:txBody>
          <a:bodyPr/>
          <a:lstStyle/>
          <a:p>
            <a:pPr eaLnBrk="1" hangingPunct="1">
              <a:lnSpc>
                <a:spcPct val="90000"/>
              </a:lnSpc>
            </a:pPr>
            <a:r>
              <a:rPr lang="en-US" sz="2400" smtClean="0">
                <a:effectLst/>
              </a:rPr>
              <a:t>Barcodes may look similar but have different “symbologies”.</a:t>
            </a:r>
          </a:p>
          <a:p>
            <a:pPr eaLnBrk="1" hangingPunct="1">
              <a:lnSpc>
                <a:spcPct val="90000"/>
              </a:lnSpc>
            </a:pPr>
            <a:endParaRPr lang="en-US" sz="2400" smtClean="0">
              <a:effectLst/>
            </a:endParaRPr>
          </a:p>
          <a:p>
            <a:pPr eaLnBrk="1" hangingPunct="1">
              <a:lnSpc>
                <a:spcPct val="90000"/>
              </a:lnSpc>
            </a:pPr>
            <a:r>
              <a:rPr lang="en-US" sz="2400" smtClean="0">
                <a:effectLst/>
              </a:rPr>
              <a:t>The most common barcode symbologies used in libraries are Codabar (or Code-A-Bar) and Code 39 (or Code 3 of 9).  These look different from UPC barcodes that you see on store items.</a:t>
            </a:r>
          </a:p>
          <a:p>
            <a:pPr eaLnBrk="1" hangingPunct="1">
              <a:lnSpc>
                <a:spcPct val="90000"/>
              </a:lnSpc>
              <a:buFont typeface="Wingdings" pitchFamily="2" charset="2"/>
              <a:buNone/>
            </a:pPr>
            <a:endParaRPr lang="en-US" sz="2400" smtClean="0">
              <a:effectLst/>
            </a:endParaRPr>
          </a:p>
          <a:p>
            <a:pPr eaLnBrk="1" hangingPunct="1">
              <a:lnSpc>
                <a:spcPct val="90000"/>
              </a:lnSpc>
            </a:pPr>
            <a:r>
              <a:rPr lang="en-US" sz="2400" smtClean="0">
                <a:effectLst/>
              </a:rPr>
              <a:t>Before you order barcodes, find out what symbology works with your software.</a:t>
            </a:r>
          </a:p>
        </p:txBody>
      </p:sp>
    </p:spTree>
    <p:custDataLst>
      <p:tags r:id="rId1"/>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pPr eaLnBrk="1" hangingPunct="1">
              <a:defRPr/>
            </a:pPr>
            <a:r>
              <a:rPr lang="en-US" sz="3200" smtClean="0"/>
              <a:t>Barcodes</a:t>
            </a:r>
          </a:p>
        </p:txBody>
      </p:sp>
      <p:sp>
        <p:nvSpPr>
          <p:cNvPr id="68611" name="Rectangle 3"/>
          <p:cNvSpPr>
            <a:spLocks noGrp="1" noChangeArrowheads="1"/>
          </p:cNvSpPr>
          <p:nvPr>
            <p:ph type="body" idx="1"/>
          </p:nvPr>
        </p:nvSpPr>
        <p:spPr/>
        <p:txBody>
          <a:bodyPr/>
          <a:lstStyle/>
          <a:p>
            <a:pPr eaLnBrk="1" hangingPunct="1">
              <a:lnSpc>
                <a:spcPct val="80000"/>
              </a:lnSpc>
            </a:pPr>
            <a:r>
              <a:rPr lang="en-US" sz="2400" smtClean="0">
                <a:effectLst/>
              </a:rPr>
              <a:t>You will need to purchase pre-printed barcodes or decide whether you will print your own barcodes.</a:t>
            </a:r>
          </a:p>
          <a:p>
            <a:pPr eaLnBrk="1" hangingPunct="1">
              <a:lnSpc>
                <a:spcPct val="80000"/>
              </a:lnSpc>
            </a:pPr>
            <a:endParaRPr lang="en-US" sz="2400" smtClean="0">
              <a:effectLst/>
            </a:endParaRPr>
          </a:p>
          <a:p>
            <a:pPr eaLnBrk="1" hangingPunct="1">
              <a:lnSpc>
                <a:spcPct val="80000"/>
              </a:lnSpc>
            </a:pPr>
            <a:r>
              <a:rPr lang="en-US" sz="2400" smtClean="0">
                <a:effectLst/>
              </a:rPr>
              <a:t>Pre-printed barcodes are more durable although the cost is higher.</a:t>
            </a:r>
          </a:p>
          <a:p>
            <a:pPr eaLnBrk="1" hangingPunct="1">
              <a:lnSpc>
                <a:spcPct val="80000"/>
              </a:lnSpc>
            </a:pPr>
            <a:endParaRPr lang="en-US" sz="2400" smtClean="0">
              <a:effectLst/>
            </a:endParaRPr>
          </a:p>
          <a:p>
            <a:pPr eaLnBrk="1" hangingPunct="1">
              <a:lnSpc>
                <a:spcPct val="80000"/>
              </a:lnSpc>
            </a:pPr>
            <a:r>
              <a:rPr lang="en-US" sz="2400" smtClean="0">
                <a:effectLst/>
              </a:rPr>
              <a:t>You can purchase barcodes from library supply companies like Brodart and Demco.  You can also find good deals on the web from discounters such as Bar Code Discount Warehouse.</a:t>
            </a:r>
          </a:p>
          <a:p>
            <a:pPr eaLnBrk="1" hangingPunct="1">
              <a:lnSpc>
                <a:spcPct val="80000"/>
              </a:lnSpc>
              <a:buFont typeface="Wingdings" pitchFamily="2" charset="2"/>
              <a:buNone/>
            </a:pPr>
            <a:endParaRPr lang="en-US" sz="2400" smtClean="0">
              <a:effectLst/>
            </a:endParaRPr>
          </a:p>
          <a:p>
            <a:pPr eaLnBrk="1" hangingPunct="1">
              <a:lnSpc>
                <a:spcPct val="80000"/>
              </a:lnSpc>
            </a:pPr>
            <a:r>
              <a:rPr lang="en-US" sz="2400" smtClean="0">
                <a:effectLst/>
              </a:rPr>
              <a:t>Library items should not be barcoded before the library has chosen its ILS/LMS!</a:t>
            </a:r>
          </a:p>
        </p:txBody>
      </p:sp>
    </p:spTree>
    <p:custDataLst>
      <p:tags r:id="rId1"/>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2306" name="Rectangle 2"/>
          <p:cNvSpPr>
            <a:spLocks noGrp="1" noChangeArrowheads="1"/>
          </p:cNvSpPr>
          <p:nvPr>
            <p:ph type="title"/>
          </p:nvPr>
        </p:nvSpPr>
        <p:spPr/>
        <p:txBody>
          <a:bodyPr/>
          <a:lstStyle/>
          <a:p>
            <a:pPr eaLnBrk="1" hangingPunct="1">
              <a:defRPr/>
            </a:pPr>
            <a:r>
              <a:rPr lang="en-US" smtClean="0"/>
              <a:t>“Decoding” a Barcode</a:t>
            </a:r>
          </a:p>
        </p:txBody>
      </p:sp>
      <p:sp>
        <p:nvSpPr>
          <p:cNvPr id="69635" name="Rectangle 3"/>
          <p:cNvSpPr>
            <a:spLocks noGrp="1" noChangeArrowheads="1"/>
          </p:cNvSpPr>
          <p:nvPr>
            <p:ph type="body" sz="half" idx="1"/>
          </p:nvPr>
        </p:nvSpPr>
        <p:spPr>
          <a:xfrm>
            <a:off x="457200" y="1600200"/>
            <a:ext cx="8001000" cy="685800"/>
          </a:xfrm>
        </p:spPr>
        <p:txBody>
          <a:bodyPr/>
          <a:lstStyle/>
          <a:p>
            <a:pPr eaLnBrk="1" hangingPunct="1">
              <a:lnSpc>
                <a:spcPct val="80000"/>
              </a:lnSpc>
              <a:buFont typeface="Wingdings" pitchFamily="2" charset="2"/>
              <a:buNone/>
            </a:pPr>
            <a:r>
              <a:rPr lang="en-US" sz="2400" smtClean="0">
                <a:effectLst/>
              </a:rPr>
              <a:t>Codabar library barcodes consist of a string of 14 digits:</a:t>
            </a:r>
          </a:p>
          <a:p>
            <a:pPr eaLnBrk="1" hangingPunct="1">
              <a:lnSpc>
                <a:spcPct val="80000"/>
              </a:lnSpc>
            </a:pPr>
            <a:endParaRPr lang="en-US" sz="2400" smtClean="0">
              <a:effectLst/>
            </a:endParaRPr>
          </a:p>
          <a:p>
            <a:pPr eaLnBrk="1" hangingPunct="1">
              <a:lnSpc>
                <a:spcPct val="80000"/>
              </a:lnSpc>
            </a:pPr>
            <a:endParaRPr lang="en-US" sz="1800" smtClean="0">
              <a:effectLst/>
            </a:endParaRPr>
          </a:p>
          <a:p>
            <a:pPr eaLnBrk="1" hangingPunct="1">
              <a:lnSpc>
                <a:spcPct val="80000"/>
              </a:lnSpc>
              <a:buFont typeface="Wingdings" pitchFamily="2" charset="2"/>
              <a:buNone/>
            </a:pPr>
            <a:endParaRPr lang="en-US" sz="1800" smtClean="0">
              <a:effectLst/>
            </a:endParaRPr>
          </a:p>
          <a:p>
            <a:pPr eaLnBrk="1" hangingPunct="1">
              <a:lnSpc>
                <a:spcPct val="80000"/>
              </a:lnSpc>
              <a:buFont typeface="Wingdings" pitchFamily="2" charset="2"/>
              <a:buNone/>
            </a:pPr>
            <a:endParaRPr lang="en-US" sz="1800" smtClean="0">
              <a:effectLst/>
            </a:endParaRPr>
          </a:p>
          <a:p>
            <a:pPr eaLnBrk="1" hangingPunct="1">
              <a:lnSpc>
                <a:spcPct val="80000"/>
              </a:lnSpc>
            </a:pPr>
            <a:endParaRPr lang="en-US" sz="1400" smtClean="0">
              <a:effectLst/>
            </a:endParaRPr>
          </a:p>
          <a:p>
            <a:pPr eaLnBrk="1" hangingPunct="1">
              <a:lnSpc>
                <a:spcPct val="80000"/>
              </a:lnSpc>
            </a:pPr>
            <a:endParaRPr lang="en-US" sz="1400" smtClean="0">
              <a:effectLst/>
            </a:endParaRPr>
          </a:p>
          <a:p>
            <a:pPr eaLnBrk="1" hangingPunct="1">
              <a:lnSpc>
                <a:spcPct val="80000"/>
              </a:lnSpc>
            </a:pPr>
            <a:endParaRPr lang="en-US" sz="1400" smtClean="0">
              <a:effectLst/>
            </a:endParaRPr>
          </a:p>
        </p:txBody>
      </p:sp>
      <p:sp>
        <p:nvSpPr>
          <p:cNvPr id="3042311" name="Rectangle 7"/>
          <p:cNvSpPr>
            <a:spLocks noGrp="1" noChangeArrowheads="1"/>
          </p:cNvSpPr>
          <p:nvPr>
            <p:ph type="body" sz="half" idx="2"/>
          </p:nvPr>
        </p:nvSpPr>
        <p:spPr>
          <a:xfrm>
            <a:off x="609600" y="4953000"/>
            <a:ext cx="8001000" cy="1143000"/>
          </a:xfrm>
        </p:spPr>
        <p:txBody>
          <a:bodyPr/>
          <a:lstStyle/>
          <a:p>
            <a:pPr algn="ctr" eaLnBrk="1" hangingPunct="1">
              <a:lnSpc>
                <a:spcPct val="80000"/>
              </a:lnSpc>
              <a:buFont typeface="Wingdings" pitchFamily="2" charset="2"/>
              <a:buNone/>
              <a:defRPr/>
            </a:pPr>
            <a:r>
              <a:rPr lang="en-US" sz="2400" dirty="0" smtClean="0">
                <a:effectLst/>
              </a:rPr>
              <a:t>You can learn more about barcodes </a:t>
            </a:r>
            <a:br>
              <a:rPr lang="en-US" sz="2400" dirty="0" smtClean="0">
                <a:effectLst/>
              </a:rPr>
            </a:br>
            <a:r>
              <a:rPr lang="en-US" sz="2400" dirty="0" smtClean="0">
                <a:effectLst/>
              </a:rPr>
              <a:t>at All About Library Barcodes</a:t>
            </a:r>
            <a:r>
              <a:rPr lang="en-US" sz="2400" b="1" dirty="0" smtClean="0">
                <a:effectLst/>
              </a:rPr>
              <a:t>:</a:t>
            </a:r>
          </a:p>
          <a:p>
            <a:pPr algn="ctr" eaLnBrk="1" hangingPunct="1">
              <a:lnSpc>
                <a:spcPct val="80000"/>
              </a:lnSpc>
              <a:buFont typeface="Wingdings" pitchFamily="2" charset="2"/>
              <a:buNone/>
              <a:defRPr/>
            </a:pPr>
            <a:r>
              <a:rPr lang="en-US" sz="1800" b="1" dirty="0" smtClean="0">
                <a:effectLst/>
                <a:hlinkClick r:id="rId5"/>
              </a:rPr>
              <a:t>http://www.barcodediscount.com/solutions/library-labeling.htm</a:t>
            </a:r>
            <a:endParaRPr lang="en-US" sz="1800" b="1" dirty="0" smtClean="0">
              <a:effectLst/>
            </a:endParaRPr>
          </a:p>
          <a:p>
            <a:pPr eaLnBrk="1" hangingPunct="1">
              <a:lnSpc>
                <a:spcPct val="80000"/>
              </a:lnSpc>
              <a:defRPr/>
            </a:pPr>
            <a:endParaRPr lang="en-US" sz="1800" b="1" dirty="0" smtClean="0"/>
          </a:p>
          <a:p>
            <a:pPr eaLnBrk="1" hangingPunct="1">
              <a:lnSpc>
                <a:spcPct val="80000"/>
              </a:lnSpc>
              <a:defRPr/>
            </a:pPr>
            <a:endParaRPr lang="en-US" sz="2400" dirty="0" smtClean="0"/>
          </a:p>
        </p:txBody>
      </p:sp>
      <p:pic>
        <p:nvPicPr>
          <p:cNvPr id="69637" name="Picture 5" descr="barcode-graphic"/>
          <p:cNvPicPr>
            <a:picLocks noChangeAspect="1" noChangeArrowheads="1"/>
          </p:cNvPicPr>
          <p:nvPr>
            <p:custDataLst>
              <p:tags r:id="rId2"/>
            </p:custDataLst>
          </p:nvPr>
        </p:nvPicPr>
        <p:blipFill>
          <a:blip r:embed="rId6" cstate="print"/>
          <a:srcRect/>
          <a:stretch>
            <a:fillRect/>
          </a:stretch>
        </p:blipFill>
        <p:spPr bwMode="auto">
          <a:xfrm>
            <a:off x="2438400" y="2286000"/>
            <a:ext cx="4122738" cy="22685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effectLst/>
              </a:rPr>
              <a:t/>
            </a:r>
            <a:br>
              <a:rPr lang="en-US" sz="3200" b="1" dirty="0" smtClean="0">
                <a:effectLst/>
              </a:rPr>
            </a:br>
            <a:r>
              <a:rPr lang="en-US" sz="3200" dirty="0" smtClean="0">
                <a:effectLst/>
              </a:rPr>
              <a:t>Barcode Application</a:t>
            </a:r>
            <a:r>
              <a:rPr lang="en-US" sz="3200" b="1" dirty="0" smtClean="0">
                <a:effectLst/>
              </a:rPr>
              <a:t/>
            </a:r>
            <a:br>
              <a:rPr lang="en-US" sz="3200" b="1" dirty="0" smtClean="0">
                <a:effectLst/>
              </a:rPr>
            </a:br>
            <a:endParaRPr lang="en-US" sz="3200" dirty="0"/>
          </a:p>
        </p:txBody>
      </p:sp>
      <p:sp>
        <p:nvSpPr>
          <p:cNvPr id="3" name="Content Placeholder 2"/>
          <p:cNvSpPr>
            <a:spLocks noGrp="1"/>
          </p:cNvSpPr>
          <p:nvPr>
            <p:ph idx="1"/>
          </p:nvPr>
        </p:nvSpPr>
        <p:spPr>
          <a:xfrm>
            <a:off x="457200" y="1600200"/>
            <a:ext cx="8229600" cy="4800600"/>
          </a:xfrm>
        </p:spPr>
        <p:txBody>
          <a:bodyPr/>
          <a:lstStyle/>
          <a:p>
            <a:pPr>
              <a:buFont typeface="Arial" pitchFamily="34" charset="0"/>
              <a:buChar char="•"/>
              <a:defRPr/>
            </a:pPr>
            <a:r>
              <a:rPr lang="en-US" sz="2400" dirty="0" smtClean="0">
                <a:effectLst/>
              </a:rPr>
              <a:t>Barcode labels can be placed on the inside or outside of the item. There are advantages and disadvantages to where the label is placed on the item.</a:t>
            </a:r>
          </a:p>
          <a:p>
            <a:pPr eaLnBrk="1" hangingPunct="1">
              <a:buFont typeface="Wingdings" pitchFamily="2" charset="2"/>
              <a:buNone/>
              <a:defRPr/>
            </a:pPr>
            <a:endParaRPr lang="en-US" sz="2400" b="1" dirty="0" smtClean="0">
              <a:effectLst/>
            </a:endParaRPr>
          </a:p>
          <a:p>
            <a:pPr eaLnBrk="1" hangingPunct="1">
              <a:buFont typeface="Wingdings" pitchFamily="2" charset="2"/>
              <a:buNone/>
              <a:defRPr/>
            </a:pPr>
            <a:r>
              <a:rPr lang="en-US" sz="2400" b="1" dirty="0" smtClean="0">
                <a:effectLst/>
              </a:rPr>
              <a:t>Inside or Outside</a:t>
            </a:r>
            <a:r>
              <a:rPr lang="en-US" sz="2400" dirty="0" smtClean="0">
                <a:effectLst/>
              </a:rPr>
              <a:t> ?</a:t>
            </a:r>
          </a:p>
          <a:p>
            <a:pPr lvl="1" eaLnBrk="1" hangingPunct="1">
              <a:defRPr/>
            </a:pPr>
            <a:r>
              <a:rPr lang="en-US" sz="2400" dirty="0" smtClean="0">
                <a:effectLst/>
              </a:rPr>
              <a:t>Placing the barcode label on the outside of the cover is useful for inventory purposes and fast check-out without having to open the book. </a:t>
            </a:r>
          </a:p>
          <a:p>
            <a:pPr lvl="1" eaLnBrk="1" hangingPunct="1">
              <a:defRPr/>
            </a:pPr>
            <a:r>
              <a:rPr lang="en-US" sz="2400" dirty="0" smtClean="0">
                <a:effectLst/>
              </a:rPr>
              <a:t>Placing the barcode label on the inside back cover endpaper protects the barcode.  If your library uses date due slips or date stamps this may increase check-out efficiency. </a:t>
            </a:r>
          </a:p>
          <a:p>
            <a:pPr>
              <a:buFont typeface="Arial" pitchFamily="34" charset="0"/>
              <a:buChar char="•"/>
              <a:defRPr/>
            </a:pPr>
            <a:endParaRPr lang="en-US" sz="2400" dirty="0"/>
          </a:p>
        </p:txBody>
      </p:sp>
    </p:spTree>
    <p:custDataLst>
      <p:tags r:id="rId1"/>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457200" y="274638"/>
            <a:ext cx="8229600" cy="792162"/>
          </a:xfrm>
        </p:spPr>
        <p:txBody>
          <a:bodyPr/>
          <a:lstStyle/>
          <a:p>
            <a:pPr eaLnBrk="1" hangingPunct="1">
              <a:defRPr/>
            </a:pPr>
            <a:r>
              <a:rPr lang="en-US" sz="3200" dirty="0" smtClean="0"/>
              <a:t>Circulation Policies</a:t>
            </a:r>
          </a:p>
        </p:txBody>
      </p:sp>
      <p:sp>
        <p:nvSpPr>
          <p:cNvPr id="397315" name="Rectangle 3"/>
          <p:cNvSpPr>
            <a:spLocks noGrp="1" noChangeArrowheads="1"/>
          </p:cNvSpPr>
          <p:nvPr>
            <p:ph type="body" idx="1"/>
          </p:nvPr>
        </p:nvSpPr>
        <p:spPr>
          <a:xfrm>
            <a:off x="381000" y="1143000"/>
            <a:ext cx="8229600" cy="4533900"/>
          </a:xfrm>
        </p:spPr>
        <p:txBody>
          <a:bodyPr/>
          <a:lstStyle/>
          <a:p>
            <a:pPr eaLnBrk="1" hangingPunct="1">
              <a:buFont typeface="Wingdings" pitchFamily="2" charset="2"/>
              <a:buNone/>
              <a:defRPr/>
            </a:pPr>
            <a:r>
              <a:rPr lang="en-US" sz="2400" dirty="0" smtClean="0">
                <a:effectLst/>
              </a:rPr>
              <a:t>Below is a list of items that will probably have to be configured in the circulation area:</a:t>
            </a:r>
          </a:p>
          <a:p>
            <a:pPr eaLnBrk="1" hangingPunct="1">
              <a:buFont typeface="Wingdings" pitchFamily="2" charset="2"/>
              <a:buNone/>
              <a:defRPr/>
            </a:pPr>
            <a:endParaRPr lang="en-US" sz="2400" dirty="0" smtClean="0">
              <a:effectLst/>
            </a:endParaRPr>
          </a:p>
          <a:p>
            <a:pPr eaLnBrk="1" hangingPunct="1">
              <a:defRPr/>
            </a:pPr>
            <a:r>
              <a:rPr lang="en-US" sz="2400" dirty="0" smtClean="0">
                <a:effectLst/>
              </a:rPr>
              <a:t>Loan length for different material types (example: videos versus books)</a:t>
            </a:r>
          </a:p>
          <a:p>
            <a:pPr eaLnBrk="1" hangingPunct="1">
              <a:defRPr/>
            </a:pPr>
            <a:endParaRPr lang="en-US" sz="2400" dirty="0" smtClean="0">
              <a:effectLst/>
            </a:endParaRPr>
          </a:p>
          <a:p>
            <a:pPr eaLnBrk="1" hangingPunct="1">
              <a:defRPr/>
            </a:pPr>
            <a:r>
              <a:rPr lang="en-US" sz="2400" dirty="0" smtClean="0">
                <a:effectLst/>
              </a:rPr>
              <a:t>Number of renewals allowed</a:t>
            </a:r>
          </a:p>
          <a:p>
            <a:pPr eaLnBrk="1" hangingPunct="1">
              <a:buFont typeface="Wingdings" pitchFamily="2" charset="2"/>
              <a:buNone/>
              <a:defRPr/>
            </a:pPr>
            <a:endParaRPr lang="en-US" sz="2400" dirty="0" smtClean="0">
              <a:effectLst/>
            </a:endParaRPr>
          </a:p>
          <a:p>
            <a:pPr eaLnBrk="1" hangingPunct="1">
              <a:defRPr/>
            </a:pPr>
            <a:r>
              <a:rPr lang="en-US" sz="2400" dirty="0" smtClean="0">
                <a:effectLst/>
              </a:rPr>
              <a:t>Fines</a:t>
            </a:r>
          </a:p>
          <a:p>
            <a:pPr eaLnBrk="1" hangingPunct="1">
              <a:defRPr/>
            </a:pPr>
            <a:endParaRPr lang="en-US" sz="2400" dirty="0" smtClean="0"/>
          </a:p>
        </p:txBody>
      </p:sp>
    </p:spTree>
    <p:custDataLst>
      <p:tags r:id="rId1"/>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457200" y="274638"/>
            <a:ext cx="8229600" cy="792162"/>
          </a:xfrm>
        </p:spPr>
        <p:txBody>
          <a:bodyPr/>
          <a:lstStyle/>
          <a:p>
            <a:pPr eaLnBrk="1" hangingPunct="1">
              <a:defRPr/>
            </a:pPr>
            <a:r>
              <a:rPr lang="en-US" sz="3200" dirty="0" smtClean="0"/>
              <a:t>Circulation Policies (cont.)</a:t>
            </a:r>
          </a:p>
        </p:txBody>
      </p:sp>
      <p:sp>
        <p:nvSpPr>
          <p:cNvPr id="72707" name="Rectangle 3"/>
          <p:cNvSpPr>
            <a:spLocks noGrp="1" noChangeArrowheads="1"/>
          </p:cNvSpPr>
          <p:nvPr>
            <p:ph type="body" idx="1"/>
          </p:nvPr>
        </p:nvSpPr>
        <p:spPr>
          <a:xfrm>
            <a:off x="381000" y="1143000"/>
            <a:ext cx="8229600" cy="4533900"/>
          </a:xfrm>
        </p:spPr>
        <p:txBody>
          <a:bodyPr/>
          <a:lstStyle/>
          <a:p>
            <a:pPr eaLnBrk="1" hangingPunct="1">
              <a:buFont typeface="Wingdings" pitchFamily="2" charset="2"/>
              <a:buNone/>
            </a:pPr>
            <a:r>
              <a:rPr lang="en-US" sz="2400" smtClean="0">
                <a:effectLst/>
              </a:rPr>
              <a:t>Below is a list of items that will probably have to be configured in the circulation area:</a:t>
            </a:r>
          </a:p>
          <a:p>
            <a:pPr eaLnBrk="1" hangingPunct="1">
              <a:buFont typeface="Wingdings" pitchFamily="2" charset="2"/>
              <a:buNone/>
            </a:pPr>
            <a:endParaRPr lang="en-US" sz="2400" smtClean="0">
              <a:effectLst/>
            </a:endParaRPr>
          </a:p>
          <a:p>
            <a:pPr eaLnBrk="1" hangingPunct="1"/>
            <a:r>
              <a:rPr lang="en-US" sz="2400" smtClean="0">
                <a:effectLst/>
              </a:rPr>
              <a:t>Staff privileges for access to different parts of the software</a:t>
            </a:r>
          </a:p>
          <a:p>
            <a:pPr eaLnBrk="1" hangingPunct="1"/>
            <a:endParaRPr lang="en-US" sz="2400" smtClean="0">
              <a:effectLst/>
            </a:endParaRPr>
          </a:p>
          <a:p>
            <a:pPr eaLnBrk="1" hangingPunct="1"/>
            <a:r>
              <a:rPr lang="en-US" sz="2400" smtClean="0">
                <a:effectLst/>
              </a:rPr>
              <a:t>Can the patron request a hold or renewal via the web catalog if that is available? What email will that request go to? Will you have to set up a new email account that various staff can log into for these requests?</a:t>
            </a:r>
          </a:p>
        </p:txBody>
      </p:sp>
    </p:spTree>
    <p:custDataLst>
      <p:tags r:id="rId1"/>
    </p:custData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pPr eaLnBrk="1" hangingPunct="1">
              <a:defRPr/>
            </a:pPr>
            <a:r>
              <a:rPr lang="en-US" sz="3200" dirty="0" smtClean="0"/>
              <a:t>Decide on Patron Types </a:t>
            </a:r>
          </a:p>
        </p:txBody>
      </p:sp>
      <p:sp>
        <p:nvSpPr>
          <p:cNvPr id="73731"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z="2800" smtClean="0">
                <a:effectLst/>
              </a:rPr>
              <a:t>Do you want to set up different patron types? </a:t>
            </a:r>
          </a:p>
          <a:p>
            <a:pPr eaLnBrk="1" hangingPunct="1">
              <a:lnSpc>
                <a:spcPct val="90000"/>
              </a:lnSpc>
              <a:buFont typeface="Wingdings" pitchFamily="2" charset="2"/>
              <a:buNone/>
            </a:pPr>
            <a:r>
              <a:rPr lang="en-US" sz="2800" smtClean="0">
                <a:effectLst/>
              </a:rPr>
              <a:t>Think about gathering statistics before setting up patron types.</a:t>
            </a:r>
          </a:p>
          <a:p>
            <a:pPr lvl="1" eaLnBrk="1" hangingPunct="1">
              <a:lnSpc>
                <a:spcPct val="90000"/>
              </a:lnSpc>
            </a:pPr>
            <a:r>
              <a:rPr lang="en-US" smtClean="0">
                <a:effectLst/>
              </a:rPr>
              <a:t>  Adult</a:t>
            </a:r>
          </a:p>
          <a:p>
            <a:pPr lvl="1" eaLnBrk="1" hangingPunct="1">
              <a:lnSpc>
                <a:spcPct val="90000"/>
              </a:lnSpc>
            </a:pPr>
            <a:r>
              <a:rPr lang="en-US" smtClean="0">
                <a:solidFill>
                  <a:srgbClr val="7F787F"/>
                </a:solidFill>
                <a:effectLst/>
              </a:rPr>
              <a:t>	</a:t>
            </a:r>
            <a:r>
              <a:rPr lang="en-US" smtClean="0">
                <a:effectLst/>
              </a:rPr>
              <a:t>Young Adult</a:t>
            </a:r>
          </a:p>
          <a:p>
            <a:pPr lvl="1" eaLnBrk="1" hangingPunct="1">
              <a:lnSpc>
                <a:spcPct val="90000"/>
              </a:lnSpc>
            </a:pPr>
            <a:r>
              <a:rPr lang="en-US" smtClean="0">
                <a:solidFill>
                  <a:srgbClr val="7F787F"/>
                </a:solidFill>
                <a:effectLst/>
              </a:rPr>
              <a:t>	</a:t>
            </a:r>
            <a:r>
              <a:rPr lang="en-US" smtClean="0">
                <a:effectLst/>
              </a:rPr>
              <a:t>Juvenile</a:t>
            </a:r>
          </a:p>
          <a:p>
            <a:pPr lvl="1" eaLnBrk="1" hangingPunct="1">
              <a:lnSpc>
                <a:spcPct val="90000"/>
              </a:lnSpc>
            </a:pPr>
            <a:r>
              <a:rPr lang="en-US" smtClean="0">
                <a:solidFill>
                  <a:srgbClr val="7F787F"/>
                </a:solidFill>
                <a:effectLst/>
              </a:rPr>
              <a:t>	</a:t>
            </a:r>
            <a:r>
              <a:rPr lang="en-US" smtClean="0">
                <a:effectLst/>
              </a:rPr>
              <a:t>Non-resident</a:t>
            </a:r>
          </a:p>
          <a:p>
            <a:pPr lvl="1" eaLnBrk="1" hangingPunct="1">
              <a:lnSpc>
                <a:spcPct val="90000"/>
              </a:lnSpc>
            </a:pPr>
            <a:r>
              <a:rPr lang="en-US" smtClean="0">
                <a:solidFill>
                  <a:srgbClr val="7F787F"/>
                </a:solidFill>
                <a:effectLst/>
              </a:rPr>
              <a:t>	</a:t>
            </a:r>
            <a:r>
              <a:rPr lang="en-US" smtClean="0">
                <a:effectLst/>
              </a:rPr>
              <a:t>Staff</a:t>
            </a:r>
          </a:p>
          <a:p>
            <a:pPr lvl="1" eaLnBrk="1" hangingPunct="1">
              <a:lnSpc>
                <a:spcPct val="90000"/>
              </a:lnSpc>
            </a:pPr>
            <a:r>
              <a:rPr lang="en-US" smtClean="0">
                <a:effectLst/>
              </a:rPr>
              <a:t> Other ?</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defRPr/>
            </a:pPr>
            <a:r>
              <a:rPr lang="en-US" sz="3200" smtClean="0"/>
              <a:t>Weeding using CREW</a:t>
            </a:r>
          </a:p>
        </p:txBody>
      </p:sp>
      <p:sp>
        <p:nvSpPr>
          <p:cNvPr id="143363" name="Rectangle 3"/>
          <p:cNvSpPr>
            <a:spLocks noGrp="1" noChangeArrowheads="1"/>
          </p:cNvSpPr>
          <p:nvPr>
            <p:ph type="body" idx="1"/>
          </p:nvPr>
        </p:nvSpPr>
        <p:spPr/>
        <p:txBody>
          <a:bodyPr/>
          <a:lstStyle/>
          <a:p>
            <a:pPr eaLnBrk="1" hangingPunct="1">
              <a:buFont typeface="Wingdings" pitchFamily="2" charset="2"/>
              <a:buNone/>
              <a:defRPr/>
            </a:pPr>
            <a:r>
              <a:rPr lang="en-US" sz="2400" smtClean="0">
                <a:effectLst/>
              </a:rPr>
              <a:t>The system uses a numbering system that consists of:</a:t>
            </a:r>
          </a:p>
          <a:p>
            <a:pPr eaLnBrk="1" hangingPunct="1">
              <a:defRPr/>
            </a:pPr>
            <a:r>
              <a:rPr lang="en-US" sz="2400" smtClean="0">
                <a:effectLst/>
              </a:rPr>
              <a:t>Copyright date (the age of material in the book.) </a:t>
            </a:r>
          </a:p>
          <a:p>
            <a:pPr eaLnBrk="1" hangingPunct="1">
              <a:defRPr/>
            </a:pPr>
            <a:r>
              <a:rPr lang="en-US" sz="2400" smtClean="0">
                <a:effectLst/>
              </a:rPr>
              <a:t>The last time the book was used or checked out</a:t>
            </a:r>
          </a:p>
          <a:p>
            <a:pPr eaLnBrk="1" hangingPunct="1">
              <a:defRPr/>
            </a:pPr>
            <a:r>
              <a:rPr lang="en-US" sz="2400" smtClean="0">
                <a:effectLst/>
              </a:rPr>
              <a:t>Negative  factors, called MUSTIE factors are also used to evaluate whether an item should be weeded. If the book is: </a:t>
            </a:r>
          </a:p>
          <a:p>
            <a:pPr lvl="1" eaLnBrk="1" hangingPunct="1">
              <a:defRPr/>
            </a:pPr>
            <a:r>
              <a:rPr lang="en-US" sz="2400" b="1" smtClean="0">
                <a:effectLst/>
              </a:rPr>
              <a:t>M</a:t>
            </a:r>
            <a:r>
              <a:rPr lang="en-US" sz="2400" smtClean="0">
                <a:effectLst/>
              </a:rPr>
              <a:t>isleading, </a:t>
            </a:r>
            <a:r>
              <a:rPr lang="en-US" sz="2400" b="1" smtClean="0">
                <a:effectLst/>
              </a:rPr>
              <a:t>U</a:t>
            </a:r>
            <a:r>
              <a:rPr lang="en-US" sz="2400" smtClean="0">
                <a:effectLst/>
              </a:rPr>
              <a:t>gly, </a:t>
            </a:r>
            <a:r>
              <a:rPr lang="en-US" sz="2400" b="1" smtClean="0">
                <a:effectLst/>
              </a:rPr>
              <a:t>S</a:t>
            </a:r>
            <a:r>
              <a:rPr lang="en-US" sz="2400" smtClean="0">
                <a:effectLst/>
              </a:rPr>
              <a:t>uperseded, </a:t>
            </a:r>
            <a:r>
              <a:rPr lang="en-US" sz="2400" b="1" smtClean="0">
                <a:effectLst/>
              </a:rPr>
              <a:t>T</a:t>
            </a:r>
            <a:r>
              <a:rPr lang="en-US" sz="2400" smtClean="0">
                <a:effectLst/>
              </a:rPr>
              <a:t>rivial, </a:t>
            </a:r>
            <a:r>
              <a:rPr lang="en-US" sz="2400" b="1" smtClean="0">
                <a:effectLst/>
              </a:rPr>
              <a:t>I</a:t>
            </a:r>
            <a:r>
              <a:rPr lang="en-US" sz="2400" smtClean="0">
                <a:effectLst/>
              </a:rPr>
              <a:t>rrelevant, or available </a:t>
            </a:r>
            <a:r>
              <a:rPr lang="en-US" sz="2400" b="1" smtClean="0">
                <a:effectLst/>
              </a:rPr>
              <a:t>E</a:t>
            </a:r>
            <a:r>
              <a:rPr lang="en-US" sz="2400" smtClean="0">
                <a:effectLst/>
              </a:rPr>
              <a:t>lsewhere through interlibrary loan or reciprocal borrowing</a:t>
            </a:r>
            <a:r>
              <a:rPr lang="en-US" smtClean="0">
                <a:effectLst/>
              </a:rPr>
              <a:t>.</a:t>
            </a:r>
            <a:r>
              <a:rPr lang="en-US" smtClean="0"/>
              <a:t> </a:t>
            </a:r>
          </a:p>
          <a:p>
            <a:pPr eaLnBrk="1" hangingPunct="1">
              <a:defRPr/>
            </a:pPr>
            <a:endParaRPr lang="en-US" sz="2800" smtClean="0"/>
          </a:p>
          <a:p>
            <a:pPr eaLnBrk="1" hangingPunct="1">
              <a:defRPr/>
            </a:pPr>
            <a:endParaRPr lang="en-US" sz="2800" smtClean="0"/>
          </a:p>
        </p:txBody>
      </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pPr eaLnBrk="1" hangingPunct="1">
              <a:defRPr/>
            </a:pPr>
            <a:r>
              <a:rPr lang="en-US" sz="3200" dirty="0" smtClean="0"/>
              <a:t>Item/Material Types</a:t>
            </a:r>
          </a:p>
        </p:txBody>
      </p:sp>
      <p:sp>
        <p:nvSpPr>
          <p:cNvPr id="74755" name="Rectangle 3"/>
          <p:cNvSpPr>
            <a:spLocks noGrp="1" noChangeArrowheads="1"/>
          </p:cNvSpPr>
          <p:nvPr>
            <p:ph type="body" idx="1"/>
          </p:nvPr>
        </p:nvSpPr>
        <p:spPr/>
        <p:txBody>
          <a:bodyPr/>
          <a:lstStyle/>
          <a:p>
            <a:pPr eaLnBrk="1" hangingPunct="1"/>
            <a:r>
              <a:rPr lang="en-US" sz="2400" smtClean="0">
                <a:effectLst/>
              </a:rPr>
              <a:t>Item or material types are the "categories" into which your library items are divided. </a:t>
            </a:r>
          </a:p>
          <a:p>
            <a:pPr eaLnBrk="1" hangingPunct="1"/>
            <a:endParaRPr lang="en-US" sz="2400" smtClean="0">
              <a:effectLst/>
            </a:endParaRPr>
          </a:p>
          <a:p>
            <a:pPr eaLnBrk="1" hangingPunct="1"/>
            <a:r>
              <a:rPr lang="en-US" sz="2400" smtClean="0">
                <a:effectLst/>
              </a:rPr>
              <a:t>Give this some thought. Circulation rules, statistics, catalog searches, and other software functions are based on these categories once they are set up.</a:t>
            </a:r>
          </a:p>
        </p:txBody>
      </p:sp>
    </p:spTree>
    <p:custDataLst>
      <p:tags r:id="rId1"/>
    </p:custData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pPr eaLnBrk="1" hangingPunct="1">
              <a:defRPr/>
            </a:pPr>
            <a:r>
              <a:rPr lang="en-US" sz="3200" dirty="0" smtClean="0"/>
              <a:t>Item/Material Types (cont.)</a:t>
            </a:r>
          </a:p>
        </p:txBody>
      </p:sp>
      <p:sp>
        <p:nvSpPr>
          <p:cNvPr id="400387" name="Rectangle 3"/>
          <p:cNvSpPr>
            <a:spLocks noGrp="1" noChangeArrowheads="1"/>
          </p:cNvSpPr>
          <p:nvPr>
            <p:ph type="body" idx="1"/>
          </p:nvPr>
        </p:nvSpPr>
        <p:spPr/>
        <p:txBody>
          <a:bodyPr/>
          <a:lstStyle/>
          <a:p>
            <a:pPr eaLnBrk="1" hangingPunct="1">
              <a:defRPr/>
            </a:pPr>
            <a:r>
              <a:rPr lang="en-US" sz="2400" dirty="0" smtClean="0">
                <a:effectLst/>
              </a:rPr>
              <a:t>Do you want categories for DVDs, videocassettes, audio books?  </a:t>
            </a:r>
          </a:p>
          <a:p>
            <a:pPr eaLnBrk="1" hangingPunct="1">
              <a:defRPr/>
            </a:pPr>
            <a:r>
              <a:rPr lang="en-US" sz="2400" dirty="0" smtClean="0">
                <a:effectLst/>
              </a:rPr>
              <a:t>For ease in gathering of statistics for federal annual report do you want material types for Children, Young Adult, Magazines, etc.?</a:t>
            </a:r>
          </a:p>
          <a:p>
            <a:pPr eaLnBrk="1" hangingPunct="1">
              <a:defRPr/>
            </a:pPr>
            <a:endParaRPr lang="en-US" sz="2400" dirty="0" smtClean="0"/>
          </a:p>
          <a:p>
            <a:pPr eaLnBrk="1" hangingPunct="1">
              <a:defRPr/>
            </a:pPr>
            <a:endParaRPr lang="en-US" sz="2400" dirty="0" smtClean="0"/>
          </a:p>
        </p:txBody>
      </p:sp>
    </p:spTree>
    <p:custDataLst>
      <p:tags r:id="rId1"/>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p:txBody>
          <a:bodyPr/>
          <a:lstStyle/>
          <a:p>
            <a:pPr eaLnBrk="1" hangingPunct="1">
              <a:defRPr/>
            </a:pPr>
            <a:r>
              <a:rPr lang="en-US" sz="3200" smtClean="0"/>
              <a:t>Printers, Scanners, etc.</a:t>
            </a:r>
          </a:p>
        </p:txBody>
      </p:sp>
      <p:sp>
        <p:nvSpPr>
          <p:cNvPr id="401411" name="Rectangle 3"/>
          <p:cNvSpPr>
            <a:spLocks noGrp="1" noChangeArrowheads="1"/>
          </p:cNvSpPr>
          <p:nvPr>
            <p:ph type="body" idx="1"/>
          </p:nvPr>
        </p:nvSpPr>
        <p:spPr/>
        <p:txBody>
          <a:bodyPr/>
          <a:lstStyle/>
          <a:p>
            <a:pPr eaLnBrk="1" hangingPunct="1">
              <a:defRPr/>
            </a:pPr>
            <a:r>
              <a:rPr lang="en-US" sz="2400" dirty="0" smtClean="0">
                <a:effectLst/>
              </a:rPr>
              <a:t>There will also be a place to set up printers, bar code scanners, wands, </a:t>
            </a:r>
            <a:r>
              <a:rPr lang="en-US" sz="2400" dirty="0" err="1" smtClean="0">
                <a:effectLst/>
              </a:rPr>
              <a:t>etc</a:t>
            </a:r>
            <a:r>
              <a:rPr lang="en-US" sz="2400" dirty="0" smtClean="0">
                <a:effectLst/>
              </a:rPr>
              <a:t>, that can be used for the software.</a:t>
            </a:r>
          </a:p>
          <a:p>
            <a:pPr eaLnBrk="1" hangingPunct="1">
              <a:defRPr/>
            </a:pPr>
            <a:r>
              <a:rPr lang="en-US" sz="2400" dirty="0" smtClean="0">
                <a:effectLst/>
              </a:rPr>
              <a:t>Before purchasing a scanner make sure it can be configured to read the barcode </a:t>
            </a:r>
            <a:r>
              <a:rPr lang="en-US" sz="2400" dirty="0" err="1" smtClean="0">
                <a:effectLst/>
              </a:rPr>
              <a:t>symbology</a:t>
            </a:r>
            <a:r>
              <a:rPr lang="en-US" sz="2400" dirty="0" smtClean="0">
                <a:effectLst/>
              </a:rPr>
              <a:t> supported by your software.</a:t>
            </a:r>
          </a:p>
          <a:p>
            <a:pPr eaLnBrk="1" hangingPunct="1">
              <a:defRPr/>
            </a:pPr>
            <a:endParaRPr lang="en-US" sz="2400" dirty="0" smtClean="0"/>
          </a:p>
        </p:txBody>
      </p:sp>
      <p:pic>
        <p:nvPicPr>
          <p:cNvPr id="76804" name="Picture 4" descr="Check that your barcode scanner will work with your chosen software "/>
          <p:cNvPicPr>
            <a:picLocks noChangeAspect="1" noChangeArrowheads="1"/>
          </p:cNvPicPr>
          <p:nvPr>
            <p:custDataLst>
              <p:tags r:id="rId2"/>
            </p:custDataLst>
          </p:nvPr>
        </p:nvPicPr>
        <p:blipFill>
          <a:blip r:embed="rId5" cstate="print"/>
          <a:srcRect/>
          <a:stretch>
            <a:fillRect/>
          </a:stretch>
        </p:blipFill>
        <p:spPr bwMode="auto">
          <a:xfrm>
            <a:off x="5867400" y="3733800"/>
            <a:ext cx="1865313" cy="174148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pPr eaLnBrk="1" hangingPunct="1">
              <a:defRPr/>
            </a:pPr>
            <a:r>
              <a:rPr lang="en-US" sz="3200" dirty="0" smtClean="0"/>
              <a:t>Add Patrons</a:t>
            </a:r>
          </a:p>
        </p:txBody>
      </p:sp>
      <p:sp>
        <p:nvSpPr>
          <p:cNvPr id="77827" name="Rectangle 3"/>
          <p:cNvSpPr>
            <a:spLocks noGrp="1" noChangeArrowheads="1"/>
          </p:cNvSpPr>
          <p:nvPr>
            <p:ph type="body" idx="1"/>
          </p:nvPr>
        </p:nvSpPr>
        <p:spPr/>
        <p:txBody>
          <a:bodyPr/>
          <a:lstStyle/>
          <a:p>
            <a:pPr eaLnBrk="1" hangingPunct="1">
              <a:lnSpc>
                <a:spcPct val="80000"/>
              </a:lnSpc>
            </a:pPr>
            <a:r>
              <a:rPr lang="en-US" sz="2400" smtClean="0">
                <a:effectLst/>
              </a:rPr>
              <a:t>Begin entering your patrons into the software so you can create their barcoded library card.  </a:t>
            </a:r>
          </a:p>
          <a:p>
            <a:pPr eaLnBrk="1" hangingPunct="1">
              <a:lnSpc>
                <a:spcPct val="80000"/>
              </a:lnSpc>
            </a:pPr>
            <a:endParaRPr lang="en-US" sz="2400" b="1" smtClean="0">
              <a:effectLst/>
            </a:endParaRPr>
          </a:p>
          <a:p>
            <a:pPr eaLnBrk="1" hangingPunct="1">
              <a:lnSpc>
                <a:spcPct val="80000"/>
              </a:lnSpc>
            </a:pPr>
            <a:r>
              <a:rPr lang="en-US" sz="2400" smtClean="0">
                <a:effectLst/>
              </a:rPr>
              <a:t>Do not automatically assign a barcode to every patron you currently have listed.   Some of your patrons may have moved or are no longer living.</a:t>
            </a:r>
          </a:p>
          <a:p>
            <a:pPr eaLnBrk="1" hangingPunct="1">
              <a:lnSpc>
                <a:spcPct val="80000"/>
              </a:lnSpc>
            </a:pPr>
            <a:endParaRPr lang="en-US" sz="2400" smtClean="0">
              <a:effectLst/>
            </a:endParaRPr>
          </a:p>
          <a:p>
            <a:pPr eaLnBrk="1" hangingPunct="1">
              <a:lnSpc>
                <a:spcPct val="80000"/>
              </a:lnSpc>
            </a:pPr>
            <a:r>
              <a:rPr lang="en-US" sz="2400" smtClean="0">
                <a:effectLst/>
              </a:rPr>
              <a:t>Clean up your patron records and get current address and phone number information for your currently active patrons.  </a:t>
            </a:r>
          </a:p>
          <a:p>
            <a:pPr eaLnBrk="1" hangingPunct="1">
              <a:lnSpc>
                <a:spcPct val="80000"/>
              </a:lnSpc>
            </a:pPr>
            <a:endParaRPr lang="en-US" sz="2400" smtClean="0">
              <a:effectLst/>
            </a:endParaRPr>
          </a:p>
          <a:p>
            <a:pPr eaLnBrk="1" hangingPunct="1">
              <a:lnSpc>
                <a:spcPct val="80000"/>
              </a:lnSpc>
            </a:pPr>
            <a:r>
              <a:rPr lang="en-US" sz="2400" smtClean="0">
                <a:effectLst/>
              </a:rPr>
              <a:t>Be sure to collect your patron’s email address! Most ILS software allows you to email overdue notices and other news. </a:t>
            </a:r>
          </a:p>
        </p:txBody>
      </p:sp>
    </p:spTree>
    <p:custDataLst>
      <p:tags r:id="rId1"/>
    </p:custData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pPr eaLnBrk="1" hangingPunct="1">
              <a:defRPr/>
            </a:pPr>
            <a:r>
              <a:rPr lang="en-US" sz="3200" dirty="0" smtClean="0"/>
              <a:t>Cataloging and Adding Records </a:t>
            </a:r>
          </a:p>
        </p:txBody>
      </p:sp>
      <p:sp>
        <p:nvSpPr>
          <p:cNvPr id="78851" name="Rectangle 3"/>
          <p:cNvSpPr>
            <a:spLocks noGrp="1" noChangeArrowheads="1"/>
          </p:cNvSpPr>
          <p:nvPr>
            <p:ph type="body" idx="1"/>
          </p:nvPr>
        </p:nvSpPr>
        <p:spPr>
          <a:xfrm>
            <a:off x="457200" y="1295400"/>
            <a:ext cx="8229600" cy="4838700"/>
          </a:xfrm>
        </p:spPr>
        <p:txBody>
          <a:bodyPr/>
          <a:lstStyle/>
          <a:p>
            <a:pPr eaLnBrk="1" hangingPunct="1">
              <a:lnSpc>
                <a:spcPct val="80000"/>
              </a:lnSpc>
            </a:pPr>
            <a:r>
              <a:rPr lang="en-US" sz="2400" smtClean="0">
                <a:effectLst/>
              </a:rPr>
              <a:t>The steps for this process will vary a bit from software to software.</a:t>
            </a:r>
          </a:p>
          <a:p>
            <a:pPr eaLnBrk="1" hangingPunct="1">
              <a:lnSpc>
                <a:spcPct val="80000"/>
              </a:lnSpc>
            </a:pPr>
            <a:endParaRPr lang="en-US" sz="2400" smtClean="0">
              <a:effectLst/>
            </a:endParaRPr>
          </a:p>
          <a:p>
            <a:pPr eaLnBrk="1" hangingPunct="1">
              <a:lnSpc>
                <a:spcPct val="80000"/>
              </a:lnSpc>
            </a:pPr>
            <a:r>
              <a:rPr lang="en-US" sz="2400" smtClean="0">
                <a:effectLst/>
              </a:rPr>
              <a:t>Most ILS software has a built in cataloging module that allows you to</a:t>
            </a:r>
            <a:r>
              <a:rPr lang="en-US" sz="2400" b="1" i="1" smtClean="0">
                <a:effectLst/>
              </a:rPr>
              <a:t> </a:t>
            </a:r>
            <a:r>
              <a:rPr lang="en-US" sz="2400" smtClean="0">
                <a:effectLst/>
              </a:rPr>
              <a:t> easily download free MARC records. </a:t>
            </a:r>
          </a:p>
          <a:p>
            <a:pPr eaLnBrk="1" hangingPunct="1">
              <a:lnSpc>
                <a:spcPct val="80000"/>
              </a:lnSpc>
            </a:pPr>
            <a:endParaRPr lang="en-US" sz="2400" smtClean="0">
              <a:effectLst/>
            </a:endParaRPr>
          </a:p>
          <a:p>
            <a:pPr eaLnBrk="1" hangingPunct="1">
              <a:lnSpc>
                <a:spcPct val="80000"/>
              </a:lnSpc>
            </a:pPr>
            <a:r>
              <a:rPr lang="en-US" sz="2400" smtClean="0">
                <a:effectLst/>
              </a:rPr>
              <a:t>Usually you can scan the ISBN/EAN barcode from the back of the book to search a Z39.50 catalog, match the item and download the MARC record.</a:t>
            </a:r>
          </a:p>
          <a:p>
            <a:pPr eaLnBrk="1" hangingPunct="1">
              <a:lnSpc>
                <a:spcPct val="80000"/>
              </a:lnSpc>
            </a:pPr>
            <a:endParaRPr lang="en-US" sz="2400" smtClean="0">
              <a:effectLst/>
            </a:endParaRPr>
          </a:p>
          <a:p>
            <a:pPr eaLnBrk="1" hangingPunct="1">
              <a:lnSpc>
                <a:spcPct val="80000"/>
              </a:lnSpc>
            </a:pPr>
            <a:r>
              <a:rPr lang="en-US" sz="2400" smtClean="0">
                <a:effectLst/>
              </a:rPr>
              <a:t>Once downloaded you will need to enter your “local information” like the Dewey Call number. </a:t>
            </a:r>
          </a:p>
          <a:p>
            <a:pPr eaLnBrk="1" hangingPunct="1">
              <a:lnSpc>
                <a:spcPct val="80000"/>
              </a:lnSpc>
            </a:pPr>
            <a:endParaRPr lang="en-US" sz="2400" smtClean="0">
              <a:effectLst/>
            </a:endParaRPr>
          </a:p>
          <a:p>
            <a:pPr eaLnBrk="1" hangingPunct="1">
              <a:lnSpc>
                <a:spcPct val="80000"/>
              </a:lnSpc>
            </a:pPr>
            <a:r>
              <a:rPr lang="en-US" sz="2400" smtClean="0">
                <a:effectLst/>
              </a:rPr>
              <a:t>Remember that some of the best sources for MARC records on the Internet are free. </a:t>
            </a:r>
          </a:p>
        </p:txBody>
      </p:sp>
    </p:spTree>
    <p:custDataLst>
      <p:tags r:id="rId1"/>
    </p:custData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pPr eaLnBrk="1" hangingPunct="1">
              <a:defRPr/>
            </a:pPr>
            <a:r>
              <a:rPr lang="en-US" sz="3200" dirty="0" smtClean="0"/>
              <a:t>Adding</a:t>
            </a:r>
            <a:r>
              <a:rPr lang="en-US" dirty="0" smtClean="0"/>
              <a:t> </a:t>
            </a:r>
            <a:r>
              <a:rPr lang="en-US" sz="3200" dirty="0" smtClean="0"/>
              <a:t>Items/Books</a:t>
            </a:r>
          </a:p>
        </p:txBody>
      </p:sp>
      <p:sp>
        <p:nvSpPr>
          <p:cNvPr id="406531" name="Rectangle 3"/>
          <p:cNvSpPr>
            <a:spLocks noGrp="1" noChangeArrowheads="1"/>
          </p:cNvSpPr>
          <p:nvPr>
            <p:ph type="body" idx="1"/>
          </p:nvPr>
        </p:nvSpPr>
        <p:spPr/>
        <p:txBody>
          <a:bodyPr/>
          <a:lstStyle/>
          <a:p>
            <a:pPr eaLnBrk="1" hangingPunct="1">
              <a:lnSpc>
                <a:spcPct val="90000"/>
              </a:lnSpc>
              <a:defRPr/>
            </a:pPr>
            <a:r>
              <a:rPr lang="en-US" sz="2400" dirty="0" smtClean="0">
                <a:effectLst/>
              </a:rPr>
              <a:t>You can import the files from the third party vendor who did your conversion.</a:t>
            </a:r>
          </a:p>
          <a:p>
            <a:pPr eaLnBrk="1" hangingPunct="1">
              <a:lnSpc>
                <a:spcPct val="90000"/>
              </a:lnSpc>
              <a:defRPr/>
            </a:pPr>
            <a:r>
              <a:rPr lang="en-US" sz="2400" dirty="0" smtClean="0">
                <a:effectLst/>
              </a:rPr>
              <a:t>If you are doing the conversion yourself or adding new books begin by scanning the ISBN number.  Find the matching MARC record, save or download and then import into your ILS/LMS.  Some systems allow you to create batches of MARC records to upload.  Others require you load one at a time.</a:t>
            </a:r>
          </a:p>
          <a:p>
            <a:pPr eaLnBrk="1" hangingPunct="1">
              <a:lnSpc>
                <a:spcPct val="90000"/>
              </a:lnSpc>
              <a:defRPr/>
            </a:pPr>
            <a:r>
              <a:rPr lang="en-US" sz="2400" dirty="0" smtClean="0">
                <a:effectLst/>
              </a:rPr>
              <a:t>You will have to add your local Call Number information in the MARC tag required by your software.</a:t>
            </a:r>
            <a:r>
              <a:rPr lang="en-US" sz="2400" dirty="0" smtClean="0"/>
              <a:t/>
            </a:r>
            <a:br>
              <a:rPr lang="en-US" sz="2400" dirty="0" smtClean="0"/>
            </a:br>
            <a:r>
              <a:rPr lang="en-US" sz="2400" dirty="0" smtClean="0"/>
              <a:t/>
            </a:r>
            <a:br>
              <a:rPr lang="en-US" sz="2400" dirty="0" smtClean="0"/>
            </a:br>
            <a:endParaRPr lang="en-US" sz="2400" dirty="0" smtClean="0"/>
          </a:p>
        </p:txBody>
      </p:sp>
    </p:spTree>
    <p:custDataLst>
      <p:tags r:id="rId1"/>
    </p:custData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pPr eaLnBrk="1" hangingPunct="1">
              <a:defRPr/>
            </a:pPr>
            <a:r>
              <a:rPr lang="en-US" sz="3600" dirty="0" smtClean="0"/>
              <a:t>To sum up..</a:t>
            </a:r>
          </a:p>
        </p:txBody>
      </p:sp>
      <p:sp>
        <p:nvSpPr>
          <p:cNvPr id="408579" name="Rectangle 3"/>
          <p:cNvSpPr>
            <a:spLocks noGrp="1" noChangeArrowheads="1"/>
          </p:cNvSpPr>
          <p:nvPr>
            <p:ph type="body" idx="1"/>
          </p:nvPr>
        </p:nvSpPr>
        <p:spPr/>
        <p:txBody>
          <a:bodyPr/>
          <a:lstStyle/>
          <a:p>
            <a:pPr eaLnBrk="1" hangingPunct="1">
              <a:buFont typeface="Wingdings" pitchFamily="2" charset="2"/>
              <a:buNone/>
              <a:defRPr/>
            </a:pPr>
            <a:r>
              <a:rPr lang="en-US" dirty="0" smtClean="0">
                <a:solidFill>
                  <a:srgbClr val="7F787F"/>
                </a:solidFill>
              </a:rPr>
              <a:t>	</a:t>
            </a:r>
            <a:r>
              <a:rPr lang="en-US" sz="2400" dirty="0" smtClean="0">
                <a:effectLst/>
              </a:rPr>
              <a:t>The process to automate a small library is the same as automating a large library.</a:t>
            </a:r>
          </a:p>
          <a:p>
            <a:pPr eaLnBrk="1" hangingPunct="1">
              <a:buFont typeface="Wingdings" pitchFamily="2" charset="2"/>
              <a:buNone/>
              <a:defRPr/>
            </a:pPr>
            <a:r>
              <a:rPr lang="en-US" sz="2400" dirty="0" smtClean="0">
                <a:solidFill>
                  <a:srgbClr val="7F787F"/>
                </a:solidFill>
                <a:effectLst/>
              </a:rPr>
              <a:t>	</a:t>
            </a:r>
            <a:r>
              <a:rPr lang="en-US" sz="2400" dirty="0" smtClean="0">
                <a:effectLst/>
              </a:rPr>
              <a:t>Although the scope is smaller it library to dedicate the time and resources needed is still a challenging endeavor for any small.</a:t>
            </a:r>
          </a:p>
          <a:p>
            <a:pPr eaLnBrk="1" hangingPunct="1">
              <a:buFont typeface="Wingdings" pitchFamily="2" charset="2"/>
              <a:buNone/>
              <a:defRPr/>
            </a:pPr>
            <a:r>
              <a:rPr lang="en-US" sz="2400" dirty="0" smtClean="0">
                <a:solidFill>
                  <a:srgbClr val="7F787F"/>
                </a:solidFill>
                <a:effectLst/>
              </a:rPr>
              <a:t>	</a:t>
            </a:r>
            <a:r>
              <a:rPr lang="en-US" sz="2400" dirty="0" smtClean="0">
                <a:effectLst/>
              </a:rPr>
              <a:t>But in today’s technologically sophisticated world a library that is not yet automated, or has decided not to automate, is simply a reading room. Today, people’s expectations of what can be done online is very high. Without an automation system a library can’t even begin travelling down the path to meet those expectations.</a:t>
            </a:r>
          </a:p>
        </p:txBody>
      </p:sp>
    </p:spTree>
    <p:custDataLst>
      <p:tags r:id="rId1"/>
    </p:custData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z="3200" smtClean="0">
                <a:effectLst/>
              </a:rPr>
              <a:t/>
            </a:r>
            <a:br>
              <a:rPr lang="en-US" sz="3200" smtClean="0">
                <a:effectLst/>
              </a:rPr>
            </a:br>
            <a:r>
              <a:rPr lang="en-US" sz="3200" smtClean="0">
                <a:effectLst/>
              </a:rPr>
              <a:t>Good luck with your automation project!</a:t>
            </a:r>
            <a:br>
              <a:rPr lang="en-US" sz="3200" smtClean="0">
                <a:effectLst/>
              </a:rPr>
            </a:br>
            <a:endParaRPr lang="en-US" sz="3200" smtClean="0">
              <a:effectLst/>
            </a:endParaRPr>
          </a:p>
        </p:txBody>
      </p:sp>
      <p:sp>
        <p:nvSpPr>
          <p:cNvPr id="81923" name="Rectangle 3"/>
          <p:cNvSpPr>
            <a:spLocks noGrp="1" noChangeArrowheads="1"/>
          </p:cNvSpPr>
          <p:nvPr>
            <p:ph type="body" idx="1"/>
          </p:nvPr>
        </p:nvSpPr>
        <p:spPr/>
        <p:txBody>
          <a:bodyPr/>
          <a:lstStyle/>
          <a:p>
            <a:pPr eaLnBrk="1" hangingPunct="1">
              <a:buFont typeface="Wingdings" pitchFamily="2" charset="2"/>
              <a:buNone/>
            </a:pPr>
            <a:r>
              <a:rPr lang="en-US" sz="2400" smtClean="0">
                <a:solidFill>
                  <a:srgbClr val="7F787F"/>
                </a:solidFill>
                <a:effectLst/>
              </a:rPr>
              <a:t>	</a:t>
            </a:r>
            <a:endParaRPr lang="en-US" sz="2400" smtClean="0">
              <a:effectLst/>
            </a:endParaRPr>
          </a:p>
          <a:p>
            <a:pPr eaLnBrk="1" hangingPunct="1">
              <a:buFont typeface="Wingdings" pitchFamily="2" charset="2"/>
              <a:buNone/>
            </a:pPr>
            <a:r>
              <a:rPr lang="en-US" sz="2400" smtClean="0">
                <a:solidFill>
                  <a:srgbClr val="7F787F"/>
                </a:solidFill>
                <a:effectLst/>
              </a:rPr>
              <a:t>	</a:t>
            </a:r>
            <a:r>
              <a:rPr lang="en-US" sz="2400" smtClean="0">
                <a:effectLst/>
              </a:rPr>
              <a:t>This short course doesn’t cover every step and consideration but will hopefully provide enough information to give your library a solid foundation </a:t>
            </a:r>
          </a:p>
          <a:p>
            <a:pPr eaLnBrk="1" hangingPunct="1">
              <a:buFont typeface="Wingdings" pitchFamily="2" charset="2"/>
              <a:buNone/>
            </a:pPr>
            <a:r>
              <a:rPr lang="en-US" sz="2400" smtClean="0">
                <a:solidFill>
                  <a:srgbClr val="7F787F"/>
                </a:solidFill>
                <a:effectLst/>
              </a:rPr>
              <a:t>	</a:t>
            </a:r>
            <a:r>
              <a:rPr lang="en-US" sz="2400" smtClean="0">
                <a:effectLst/>
              </a:rPr>
              <a:t>on which to build your automation project.</a:t>
            </a:r>
          </a:p>
          <a:p>
            <a:pPr eaLnBrk="1" hangingPunct="1">
              <a:buFont typeface="Wingdings" pitchFamily="2" charset="2"/>
              <a:buNone/>
            </a:pPr>
            <a:r>
              <a:rPr lang="en-US" sz="2400" smtClean="0">
                <a:solidFill>
                  <a:srgbClr val="7F787F"/>
                </a:solidFill>
                <a:effectLst/>
              </a:rPr>
              <a:t>	</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defRPr/>
            </a:pPr>
            <a:r>
              <a:rPr lang="en-US" sz="3200" smtClean="0"/>
              <a:t>Weeding</a:t>
            </a:r>
          </a:p>
        </p:txBody>
      </p:sp>
      <p:sp>
        <p:nvSpPr>
          <p:cNvPr id="11267" name="Rectangle 3"/>
          <p:cNvSpPr>
            <a:spLocks noGrp="1" noChangeArrowheads="1"/>
          </p:cNvSpPr>
          <p:nvPr>
            <p:ph type="body" idx="1"/>
          </p:nvPr>
        </p:nvSpPr>
        <p:spPr/>
        <p:txBody>
          <a:bodyPr/>
          <a:lstStyle/>
          <a:p>
            <a:pPr eaLnBrk="1" hangingPunct="1">
              <a:lnSpc>
                <a:spcPct val="90000"/>
              </a:lnSpc>
            </a:pPr>
            <a:r>
              <a:rPr lang="en-US" sz="2400" smtClean="0">
                <a:effectLst/>
              </a:rPr>
              <a:t>A rule of thumb held by many library professionals is that about 5% of the collection be weeded every year</a:t>
            </a:r>
          </a:p>
          <a:p>
            <a:pPr eaLnBrk="1" hangingPunct="1">
              <a:lnSpc>
                <a:spcPct val="90000"/>
              </a:lnSpc>
            </a:pPr>
            <a:r>
              <a:rPr lang="en-US" sz="2400" smtClean="0">
                <a:effectLst/>
              </a:rPr>
              <a:t>The justification for weeding is to maintain a collection that is vital, relevant, and useful.</a:t>
            </a:r>
          </a:p>
          <a:p>
            <a:pPr eaLnBrk="1" hangingPunct="1">
              <a:lnSpc>
                <a:spcPct val="90000"/>
              </a:lnSpc>
            </a:pPr>
            <a:r>
              <a:rPr lang="en-US" sz="2400" smtClean="0">
                <a:effectLst/>
              </a:rPr>
              <a:t>The criteria for weeding a library is based upon physical condition, relevance of the subject, and currency of the information.</a:t>
            </a:r>
          </a:p>
          <a:p>
            <a:pPr eaLnBrk="1" hangingPunct="1">
              <a:lnSpc>
                <a:spcPct val="90000"/>
              </a:lnSpc>
            </a:pPr>
            <a:r>
              <a:rPr lang="en-US" sz="2400" smtClean="0">
                <a:effectLst/>
              </a:rPr>
              <a:t>Libraries are experiencing increasing scrutiny from the public and funding sources, so by establishing a policy based on a national standard allows a library to justify their discard practices.</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en-US" sz="3200" smtClean="0"/>
              <a:t>Learning vocabulary and acronyms</a:t>
            </a:r>
            <a:br>
              <a:rPr lang="en-US" sz="3200" smtClean="0"/>
            </a:br>
            <a:endParaRPr lang="en-US" sz="3200" smtClean="0"/>
          </a:p>
        </p:txBody>
      </p:sp>
      <p:sp>
        <p:nvSpPr>
          <p:cNvPr id="83971" name="Rectangle 3"/>
          <p:cNvSpPr>
            <a:spLocks noGrp="1" noChangeArrowheads="1"/>
          </p:cNvSpPr>
          <p:nvPr>
            <p:ph type="body" idx="1"/>
          </p:nvPr>
        </p:nvSpPr>
        <p:spPr/>
        <p:txBody>
          <a:bodyPr/>
          <a:lstStyle/>
          <a:p>
            <a:pPr eaLnBrk="1" hangingPunct="1">
              <a:lnSpc>
                <a:spcPct val="90000"/>
              </a:lnSpc>
              <a:defRPr/>
            </a:pPr>
            <a:r>
              <a:rPr lang="en-US" sz="2400" dirty="0" smtClean="0">
                <a:effectLst/>
              </a:rPr>
              <a:t>ILS/LMS</a:t>
            </a:r>
          </a:p>
          <a:p>
            <a:pPr eaLnBrk="1" hangingPunct="1">
              <a:lnSpc>
                <a:spcPct val="90000"/>
              </a:lnSpc>
              <a:defRPr/>
            </a:pPr>
            <a:r>
              <a:rPr lang="en-US" sz="2400" dirty="0" smtClean="0">
                <a:effectLst/>
              </a:rPr>
              <a:t>MARC</a:t>
            </a:r>
          </a:p>
          <a:p>
            <a:pPr eaLnBrk="1" hangingPunct="1">
              <a:lnSpc>
                <a:spcPct val="90000"/>
              </a:lnSpc>
              <a:defRPr/>
            </a:pPr>
            <a:r>
              <a:rPr lang="en-US" sz="2400" dirty="0" smtClean="0">
                <a:effectLst/>
              </a:rPr>
              <a:t>Z39.50</a:t>
            </a:r>
          </a:p>
          <a:p>
            <a:pPr eaLnBrk="1" hangingPunct="1">
              <a:lnSpc>
                <a:spcPct val="90000"/>
              </a:lnSpc>
              <a:defRPr/>
            </a:pPr>
            <a:r>
              <a:rPr lang="en-US" sz="2400" dirty="0" smtClean="0">
                <a:effectLst/>
              </a:rPr>
              <a:t>Retrospective/data conversion</a:t>
            </a:r>
          </a:p>
          <a:p>
            <a:pPr eaLnBrk="1" hangingPunct="1">
              <a:lnSpc>
                <a:spcPct val="90000"/>
              </a:lnSpc>
              <a:defRPr/>
            </a:pPr>
            <a:r>
              <a:rPr lang="en-US" sz="2400" dirty="0" smtClean="0">
                <a:effectLst/>
              </a:rPr>
              <a:t>Copy Cataloging</a:t>
            </a:r>
          </a:p>
          <a:p>
            <a:pPr eaLnBrk="1" hangingPunct="1">
              <a:lnSpc>
                <a:spcPct val="90000"/>
              </a:lnSpc>
              <a:defRPr/>
            </a:pPr>
            <a:r>
              <a:rPr lang="en-US" sz="2400" dirty="0" smtClean="0">
                <a:effectLst/>
              </a:rPr>
              <a:t>OPAC</a:t>
            </a:r>
          </a:p>
          <a:p>
            <a:pPr eaLnBrk="1" hangingPunct="1">
              <a:lnSpc>
                <a:spcPct val="90000"/>
              </a:lnSpc>
              <a:defRPr/>
            </a:pPr>
            <a:r>
              <a:rPr lang="en-US" sz="2400" dirty="0" smtClean="0">
                <a:effectLst/>
              </a:rPr>
              <a:t>Barcode </a:t>
            </a:r>
            <a:r>
              <a:rPr lang="en-US" sz="2400" dirty="0" err="1" smtClean="0">
                <a:effectLst/>
              </a:rPr>
              <a:t>symbology</a:t>
            </a:r>
            <a:endParaRPr lang="en-US" sz="2400" dirty="0" smtClean="0">
              <a:effectLst/>
            </a:endParaRPr>
          </a:p>
          <a:p>
            <a:pPr eaLnBrk="1" hangingPunct="1">
              <a:lnSpc>
                <a:spcPct val="90000"/>
              </a:lnSpc>
              <a:defRPr/>
            </a:pPr>
            <a:endParaRPr lang="en-US" sz="2400" dirty="0" smtClean="0"/>
          </a:p>
          <a:p>
            <a:pPr eaLnBrk="1" hangingPunct="1">
              <a:lnSpc>
                <a:spcPct val="90000"/>
              </a:lnSpc>
              <a:defRPr/>
            </a:pPr>
            <a:endParaRPr lang="en-US" dirty="0" smtClean="0"/>
          </a:p>
        </p:txBody>
      </p:sp>
      <p:pic>
        <p:nvPicPr>
          <p:cNvPr id="12292" name="Picture 15" descr="A variety of specialized automation language and acronyms"/>
          <p:cNvPicPr>
            <a:picLocks noChangeAspect="1" noChangeArrowheads="1"/>
          </p:cNvPicPr>
          <p:nvPr>
            <p:custDataLst>
              <p:tags r:id="rId2"/>
            </p:custDataLst>
          </p:nvPr>
        </p:nvPicPr>
        <p:blipFill>
          <a:blip r:embed="rId5" cstate="print"/>
          <a:srcRect/>
          <a:stretch>
            <a:fillRect/>
          </a:stretch>
        </p:blipFill>
        <p:spPr bwMode="auto">
          <a:xfrm>
            <a:off x="5181600" y="2209800"/>
            <a:ext cx="3290888" cy="21939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11150"/>
  <p:tag name="ARTICULATE_PROJECT_CHECK" val="0"/>
  <p:tag name="PRESENTATION_PLAYLIST_COUNT" val="0"/>
  <p:tag name="PRESENTATION_PRESENTER_SLIDE_LEVEL" val="0"/>
  <p:tag name="LMS_COMPLETION_ID" val="Automation_Basics_for_the_Small_Library"/>
  <p:tag name="LMS_COMPLETION_VERSION" val="1.0"/>
  <p:tag name="LMS_COMPLETION_DURATION" val="01:00:00"/>
  <p:tag name="LMS_COMPLETION_SCO_TITLE" val="Automation Basics for the Small Library"/>
  <p:tag name="LMS_COMPLETION_SCO_ID" val="Automation_Basics_for_the_Small_Library"/>
  <p:tag name="LMS_COMPLETION_EDITION" val="0"/>
  <p:tag name="LMS_DATA_SCORM" val="Yes"/>
  <p:tag name="PRESENTER_PREVIEW_MODE_REFRESH" val="0"/>
  <p:tag name="PRESENTER_PREVIEW_END" val="58"/>
  <p:tag name="ARTICULATE_PRESENTER_VERSION" val="6"/>
  <p:tag name="ARTICULATE_PROJECT_OPEN" val="1"/>
  <p:tag name="LMS_COMPLETION_TITLE" val="Automation Basics for the Small Library"/>
  <p:tag name="LMS_COMPLETION_AICC_ID" val="Automation_Basics_for_the_Small_Library"/>
  <p:tag name="LMS_COMPLETION_DESC" val="This course is an introduction to the library automation process.  The course includes an overview of the steps to take before an automation project, terms and definitions, guidelines for software selection, and information to help small libraries make decisions about support and hosting .&#10;This course outlines important steps and considerations needed to begin an automation project."/>
  <p:tag name="LMS_COMPLETION_URL" val="/index_lms.html"/>
  <p:tag name="LMS_COMPLETION_CREATOR" val="Maine State Library"/>
  <p:tag name="LMS_COMPLETION_INTERACTION" val="375"/>
  <p:tag name="LMS_COMPLETION_THRESHOLD" val="80"/>
  <p:tag name="LMS_COMPLETION_METHOD" val="QUIZ"/>
  <p:tag name="LMS_COMPLETION_TARGET" val="df6d6f41-339b-4627-969a-03f62907bc16"/>
  <p:tag name="LMS_COMPLETION_TARGET_ID" val="375"/>
  <p:tag name="LMS_COMPLETION_TARGET_INDEX" val="80"/>
  <p:tag name="LMS_QUIZ_INSERT" val="1"/>
  <p:tag name="LMS_REPORTING" val="2"/>
  <p:tag name="LMS_DATA_AICC" val="Yes"/>
  <p:tag name="PUBLISH_TITLE" val="Automation Basics for the Small Library"/>
  <p:tag name="ARTICULATE_PUBLISH_PATH" val="d:\My Articulate Projects\Finals"/>
  <p:tag name="ARTICULATE_LOGO" val="(None selected)"/>
  <p:tag name="ARTICULATE_PRESENTER" val="(None selected)"/>
  <p:tag name="ARTICULATE_PRESENTER_GUID" val="9869030842"/>
  <p:tag name="ARTICULATE_LMS" val="2"/>
  <p:tag name="ARTICULATE_TEMPLATE_GUID" val="1b04ad96-7fae-490b-900e-59e4d5488b5e"/>
  <p:tag name="LMS_PUBLISH" val="Yes"/>
  <p:tag name="PRESENTER_PREVIEW_MODE" val="0"/>
  <p:tag name="PRESENTER_PREVIEW_START" val="1"/>
  <p:tag name="LMS_PROTOCOL_METHOD" val="AICC"/>
  <p:tag name="LMS_PROTOCOL_VERSION" val="1.0"/>
  <p:tag name="LAUNCHINNEWWINDOW" val="0"/>
  <p:tag name="LASTPUBLISHED" val="d:\My Articulate Projects\Finals\Automation Basics for the Small Library\player.html"/>
  <p:tag name="MMPROD_NEXTUNIQUEID" val="10009"/>
  <p:tag name="MMPROD_UIDATA" val="&lt;database version=&quot;7.0&quot;&gt;&lt;object type=&quot;1&quot; unique_id=&quot;10001&quot;&gt;&lt;property id=&quot;20141&quot; value=&quot;Automation Basics for the Small Library&quot;/&gt;&lt;object type=&quot;8&quot; unique_id=&quot;10002&quot;&gt;&lt;/object&gt;&lt;object type=&quot;2&quot; unique_id=&quot;10003&quot;&gt;&lt;object type=&quot;3&quot; unique_id=&quot;10004&quot;&gt;&lt;property id=&quot;20148&quot; value=&quot;5&quot;/&gt;&lt;property id=&quot;20300&quot; value=&quot;Slide 1 - &amp;quot;Automation Basics for the Small Public Library&amp;quot;&quot;/&gt;&lt;property id=&quot;20302&quot; value=&quot;1&quot;/&gt;&lt;property id=&quot;20307&quot; value=&quot;256&quot;/&gt;&lt;/object&gt;&lt;object type=&quot;3&quot; unique_id=&quot;10005&quot;&gt;&lt;property id=&quot;20148&quot; value=&quot;5&quot;/&gt;&lt;property id=&quot;20300&quot; value=&quot;Slide 2 - &amp;quot;Why automate?&amp;quot;&quot;/&gt;&lt;property id=&quot;20302&quot; value=&quot;1&quot;/&gt;&lt;property id=&quot;20307&quot; value=&quot;349&quot;/&gt;&lt;/object&gt;&lt;object type=&quot;3&quot; unique_id=&quot;10006&quot;&gt;&lt;property id=&quot;20148&quot; value=&quot;5&quot;/&gt;&lt;property id=&quot;20300&quot; value=&quot;Slide 3 - &amp;quot;We will review the following during this course&amp;quot;&quot;/&gt;&lt;property id=&quot;20302&quot; value=&quot;1&quot;/&gt;&lt;property id=&quot;20307&quot; value=&quot;303&quot;/&gt;&lt;/object&gt;&lt;object type=&quot;3&quot; unique_id=&quot;10007&quot;&gt;&lt;property id=&quot;20148&quot; value=&quot;5&quot;/&gt;&lt;property id=&quot;20300&quot; value=&quot;Slide 4 - &amp;quot;Weeding&amp;quot;&quot;/&gt;&lt;property id=&quot;20302&quot; value=&quot;1&quot;/&gt;&lt;property id=&quot;20307&quot; value=&quot;308&quot;/&gt;&lt;/object&gt;&lt;object type=&quot;3&quot; unique_id=&quot;10008&quot;&gt;&lt;property id=&quot;20148&quot; value=&quot;5&quot;/&gt;&lt;property id=&quot;20300&quot; value=&quot;Slide 5 - &amp;quot;CREW&amp;quot;&quot;/&gt;&lt;property id=&quot;20302&quot; value=&quot;1&quot;/&gt;&lt;property id=&quot;20307&quot; value=&quot;356&quot;/&gt;&lt;/object&gt;&lt;object type=&quot;3&quot; unique_id=&quot;10009&quot;&gt;&lt;property id=&quot;20148&quot; value=&quot;5&quot;/&gt;&lt;property id=&quot;20300&quot; value=&quot;Slide 6 - &amp;quot;Weeding&amp;quot;&quot;/&gt;&lt;property id=&quot;20302&quot; value=&quot;1&quot;/&gt;&lt;property id=&quot;20307&quot; value=&quot;322&quot;/&gt;&lt;/object&gt;&lt;object type=&quot;3&quot; unique_id=&quot;10010&quot;&gt;&lt;property id=&quot;20148&quot; value=&quot;5&quot;/&gt;&lt;property id=&quot;20300&quot; value=&quot;Slide 7 - &amp;quot;Weeding using CREW&amp;quot;&quot;/&gt;&lt;property id=&quot;20302&quot; value=&quot;1&quot;/&gt;&lt;property id=&quot;20307&quot; value=&quot;323&quot;/&gt;&lt;/object&gt;&lt;object type=&quot;3&quot; unique_id=&quot;10011&quot;&gt;&lt;property id=&quot;20148&quot; value=&quot;5&quot;/&gt;&lt;property id=&quot;20300&quot; value=&quot;Slide 8 - &amp;quot;Weeding&amp;quot;&quot;/&gt;&lt;property id=&quot;20302&quot; value=&quot;1&quot;/&gt;&lt;property id=&quot;20307&quot; value=&quot;324&quot;/&gt;&lt;/object&gt;&lt;object type=&quot;3&quot; unique_id=&quot;10012&quot;&gt;&lt;property id=&quot;20148&quot; value=&quot;5&quot;/&gt;&lt;property id=&quot;20300&quot; value=&quot;Slide 9 - &amp;quot;Learning vocabulary and acronyms&amp;#x0D;&amp;#x0A;&amp;quot;&quot;/&gt;&lt;property id=&quot;20302&quot; value=&quot;1&quot;/&gt;&lt;property id=&quot;20307&quot; value=&quot;271&quot;/&gt;&lt;/object&gt;&lt;object type=&quot;3&quot; unique_id=&quot;10013&quot;&gt;&lt;property id=&quot;20148&quot; value=&quot;5&quot;/&gt;&lt;property id=&quot;20300&quot; value=&quot;Slide 10 - &amp;quot;&amp;#x0D;&amp;#x0A;&amp;#x0D;&amp;#x0A;ILS  or LMS&amp;#x0D;&amp;#x0A;&amp;#x0D;&amp;#x0A;&amp;quot;&quot;/&gt;&lt;property id=&quot;20302&quot; value=&quot;1&quot;/&gt;&lt;property id=&quot;20307&quot; value=&quot;304&quot;/&gt;&lt;/object&gt;&lt;object type=&quot;3&quot; unique_id=&quot;10014&quot;&gt;&lt;property id=&quot;20148&quot; value=&quot;5&quot;/&gt;&lt;property id=&quot;20300&quot; value=&quot;Slide 11 - &amp;quot;ILS or LMS Interfaces&amp;quot;&quot;/&gt;&lt;property id=&quot;20302&quot; value=&quot;1&quot;/&gt;&lt;property id=&quot;20307&quot; value=&quot;310&quot;/&gt;&lt;/object&gt;&lt;object type=&quot;3&quot; unique_id=&quot;10015&quot;&gt;&lt;property id=&quot;20148&quot; value=&quot;5&quot;/&gt;&lt;property id=&quot;20300&quot; value=&quot;Slide 12 - &amp;quot;ILS or LMS &amp;quot;&quot;/&gt;&lt;property id=&quot;20302&quot; value=&quot;1&quot;/&gt;&lt;property id=&quot;20307&quot; value=&quot;309&quot;/&gt;&lt;/object&gt;&lt;object type=&quot;3&quot; unique_id=&quot;10016&quot;&gt;&lt;property id=&quot;20148&quot; value=&quot;5&quot;/&gt;&lt;property id=&quot;20300&quot; value=&quot;Slide 13 - &amp;quot;MARC Records&amp;quot;&quot;/&gt;&lt;property id=&quot;20302&quot; value=&quot;1&quot;/&gt;&lt;property id=&quot;20307&quot; value=&quot;302&quot;/&gt;&lt;/object&gt;&lt;object type=&quot;3&quot; unique_id=&quot;10017&quot;&gt;&lt;property id=&quot;20148&quot; value=&quot;5&quot;/&gt;&lt;property id=&quot;20300&quot; value=&quot;Slide 14 - &amp;quot;MARC Records&amp;quot;&quot;/&gt;&lt;property id=&quot;20302&quot; value=&quot;1&quot;/&gt;&lt;property id=&quot;20307&quot; value=&quot;360&quot;/&gt;&lt;/object&gt;&lt;object type=&quot;3&quot; unique_id=&quot;10018&quot;&gt;&lt;property id=&quot;20148&quot; value=&quot;5&quot;/&gt;&lt;property id=&quot;20300&quot; value=&quot;Slide 15 - &amp;quot;What does a MARC record look like? &amp;quot;&quot;/&gt;&lt;property id=&quot;20302&quot; value=&quot;1&quot;/&gt;&lt;property id=&quot;20307&quot; value=&quot;262&quot;/&gt;&lt;/object&gt;&lt;object type=&quot;3&quot; unique_id=&quot;10019&quot;&gt;&lt;property id=&quot;20148&quot; value=&quot;5&quot;/&gt;&lt;property id=&quot;20300&quot; value=&quot;Slide 16 - &amp;quot;The MARC record looks like this in an online catalog…&amp;quot;&quot;/&gt;&lt;property id=&quot;20302&quot; value=&quot;1&quot;/&gt;&lt;property id=&quot;20307&quot; value=&quot;263&quot;/&gt;&lt;/object&gt;&lt;object type=&quot;3&quot; unique_id=&quot;10020&quot;&gt;&lt;property id=&quot;20148&quot; value=&quot;5&quot;/&gt;&lt;property id=&quot;20300&quot; value=&quot;Slide 17 - &amp;quot;MARC Records&amp;quot;&quot;/&gt;&lt;property id=&quot;20302&quot; value=&quot;1&quot;/&gt;&lt;property id=&quot;20307&quot; value=&quot;369&quot;/&gt;&lt;/object&gt;&lt;object type=&quot;3&quot; unique_id=&quot;10021&quot;&gt;&lt;property id=&quot;20148&quot; value=&quot;5&quot;/&gt;&lt;property id=&quot;20300&quot; value=&quot;Slide 18 - &amp;quot;MARC Records&amp;quot;&quot;/&gt;&lt;property id=&quot;20302&quot; value=&quot;1&quot;/&gt;&lt;property id=&quot;20307&quot; value=&quot;311&quot;/&gt;&lt;/object&gt;&lt;object type=&quot;3&quot; unique_id=&quot;10022&quot;&gt;&lt;property id=&quot;20148&quot; value=&quot;5&quot;/&gt;&lt;property id=&quot;20300&quot; value=&quot;Slide 19 - &amp;quot;What is Z39.50 and what does it do?&amp;quot;&quot;/&gt;&lt;property id=&quot;20302&quot; value=&quot;1&quot;/&gt;&lt;property id=&quot;20307&quot; value=&quot;267&quot;/&gt;&lt;/object&gt;&lt;object type=&quot;3&quot; unique_id=&quot;10023&quot;&gt;&lt;property id=&quot;20148&quot; value=&quot;5&quot;/&gt;&lt;property id=&quot;20300&quot; value=&quot;Slide 20 - &amp;quot;Z39.50 – Clients and Servers&amp;quot;&quot;/&gt;&lt;property id=&quot;20302&quot; value=&quot;0&quot;/&gt;&lt;property id=&quot;20307&quot; value=&quot;377&quot;/&gt;&lt;/object&gt;&lt;object type=&quot;3&quot; unique_id=&quot;10024&quot;&gt;&lt;property id=&quot;20148&quot; value=&quot;5&quot;/&gt;&lt;property id=&quot;20300&quot; value=&quot;Slide 21 - &amp;quot;Retrospective Conversion/Data Conversion&amp;quot;&quot;/&gt;&lt;property id=&quot;20302&quot; value=&quot;1&quot;/&gt;&lt;property id=&quot;20307&quot; value=&quot;266&quot;/&gt;&lt;/object&gt;&lt;object type=&quot;3&quot; unique_id=&quot;10025&quot;&gt;&lt;property id=&quot;20148&quot; value=&quot;5&quot;/&gt;&lt;property id=&quot;20300&quot; value=&quot;Slide 22 - &amp;quot;Copy Cataloging&amp;quot;&quot;/&gt;&lt;property id=&quot;20302&quot; value=&quot;1&quot;/&gt;&lt;property id=&quot;20307&quot; value=&quot;313&quot;/&gt;&lt;/object&gt;&lt;object type=&quot;3&quot; unique_id=&quot;10026&quot;&gt;&lt;property id=&quot;20148&quot; value=&quot;5&quot;/&gt;&lt;property id=&quot;20300&quot; value=&quot;Slide 23 - &amp;quot;Copy Cataloging&amp;quot;&quot;/&gt;&lt;property id=&quot;20302&quot; value=&quot;1&quot;/&gt;&lt;property id=&quot;20307&quot; value=&quot;314&quot;/&gt;&lt;/object&gt;&lt;object type=&quot;3&quot; unique_id=&quot;10027&quot;&gt;&lt;property id=&quot;20148&quot; value=&quot;5&quot;/&gt;&lt;property id=&quot;20300&quot; value=&quot;Slide 24 - &amp;quot;Copy Cataloging&amp;quot;&quot;/&gt;&lt;property id=&quot;20302&quot; value=&quot;1&quot;/&gt;&lt;property id=&quot;20307&quot; value=&quot;315&quot;/&gt;&lt;/object&gt;&lt;object type=&quot;3&quot; unique_id=&quot;10028&quot;&gt;&lt;property id=&quot;20148&quot; value=&quot;5&quot;/&gt;&lt;property id=&quot;20300&quot; value=&quot;Slide 25 - &amp;quot;OPAC - Online Public Access Catalog&amp;quot;&quot;/&gt;&lt;property id=&quot;20302&quot; value=&quot;1&quot;/&gt;&lt;property id=&quot;20307&quot; value=&quot;272&quot;/&gt;&lt;/object&gt;&lt;object type=&quot;3&quot; unique_id=&quot;10029&quot;&gt;&lt;property id=&quot;20148&quot; value=&quot;5&quot;/&gt;&lt;property id=&quot;20300&quot; value=&quot;Slide 26 - &amp;quot;More Definition Resources&amp;#x0D;&amp;#x0A;&amp;quot;&quot;/&gt;&lt;property id=&quot;20302&quot; value=&quot;1&quot;/&gt;&lt;property id=&quot;20307&quot; value=&quot;264&quot;/&gt;&lt;/object&gt;&lt;object type=&quot;3&quot; unique_id=&quot;10030&quot;&gt;&lt;property id=&quot;20148&quot; value=&quot;5&quot;/&gt;&lt;property id=&quot;20300&quot; value=&quot;Slide 27 - &amp;quot;Planning for the Automation Process&amp;quot;&quot;/&gt;&lt;property id=&quot;20302&quot; value=&quot;1&quot;/&gt;&lt;property id=&quot;20307&quot; value=&quot;364&quot;/&gt;&lt;/object&gt;&lt;object type=&quot;3&quot; unique_id=&quot;10031&quot;&gt;&lt;property id=&quot;20148&quot; value=&quot;5&quot;/&gt;&lt;property id=&quot;20300&quot; value=&quot;Slide 28 - &amp;quot;Planning for the Automation Process&amp;quot;&quot;/&gt;&lt;property id=&quot;20302&quot; value=&quot;1&quot;/&gt;&lt;property id=&quot;20307&quot; value=&quot;365&quot;/&gt;&lt;/object&gt;&lt;object type=&quot;3&quot; unique_id=&quot;10032&quot;&gt;&lt;property id=&quot;20148&quot; value=&quot;5&quot;/&gt;&lt;property id=&quot;20300&quot; value=&quot;Slide 29 - &amp;quot;Planning: Discussions&amp;quot;&quot;/&gt;&lt;property id=&quot;20302&quot; value=&quot;1&quot;/&gt;&lt;property id=&quot;20307&quot; value=&quot;361&quot;/&gt;&lt;/object&gt;&lt;object type=&quot;3&quot; unique_id=&quot;10033&quot;&gt;&lt;property id=&quot;20148&quot; value=&quot;5&quot;/&gt;&lt;property id=&quot;20300&quot; value=&quot;Slide 30 - &amp;quot;Some other considerations&amp;quot;&quot;/&gt;&lt;property id=&quot;20302&quot; value=&quot;1&quot;/&gt;&lt;property id=&quot;20307&quot; value=&quot;316&quot;/&gt;&lt;/object&gt;&lt;object type=&quot;3&quot; unique_id=&quot;10034&quot;&gt;&lt;property id=&quot;20148&quot; value=&quot;5&quot;/&gt;&lt;property id=&quot;20300&quot; value=&quot;Slide 31 - &amp;quot;Beginning the Retrospective Conversion/Data Conversion&amp;quot;&quot;/&gt;&lt;property id=&quot;20302&quot; value=&quot;1&quot;/&gt;&lt;property id=&quot;20307&quot; value=&quot;273&quot;/&gt;&lt;/object&gt;&lt;object type=&quot;3&quot; unique_id=&quot;10035&quot;&gt;&lt;property id=&quot;20148&quot; value=&quot;5&quot;/&gt;&lt;property id=&quot;20300&quot; value=&quot;Slide 32 - &amp;quot;Paying for Conversion&amp;quot;&quot;/&gt;&lt;property id=&quot;20302&quot; value=&quot;1&quot;/&gt;&lt;property id=&quot;20307&quot; value=&quot;275&quot;/&gt;&lt;/object&gt;&lt;object type=&quot;3&quot; unique_id=&quot;10036&quot;&gt;&lt;property id=&quot;20148&quot; value=&quot;5&quot;/&gt;&lt;property id=&quot;20300&quot; value=&quot;Slide 33 - &amp;quot;Paying for Conversion Continued&amp;quot;&quot;/&gt;&lt;property id=&quot;20302&quot; value=&quot;1&quot;/&gt;&lt;property id=&quot;20307&quot; value=&quot;368&quot;/&gt;&lt;/object&gt;&lt;object type=&quot;3&quot; unique_id=&quot;10037&quot;&gt;&lt;property id=&quot;20148&quot; value=&quot;5&quot;/&gt;&lt;property id=&quot;20300&quot; value=&quot;Slide 34 - &amp;quot;Third Party Vendors for Retrospective Conversion&amp;quot;&quot;/&gt;&lt;property id=&quot;20302&quot; value=&quot;1&quot;/&gt;&lt;property id=&quot;20307&quot; value=&quot;359&quot;/&gt;&lt;/object&gt;&lt;object type=&quot;3&quot; unique_id=&quot;10038&quot;&gt;&lt;property id=&quot;20148&quot; value=&quot;5&quot;/&gt;&lt;property id=&quot;20300&quot; value=&quot;Slide 35 - &amp;quot;Alternatives to Paying for Conversion:&amp;#x0D;&amp;#x0A;&amp;quot;&quot;/&gt;&lt;property id=&quot;20302&quot; value=&quot;1&quot;/&gt;&lt;property id=&quot;20307&quot; value=&quot;276&quot;/&gt;&lt;/object&gt;&lt;object type=&quot;3&quot; unique_id=&quot;10039&quot;&gt;&lt;property id=&quot;20148&quot; value=&quot;5&quot;/&gt;&lt;property id=&quot;20300&quot; value=&quot;Slide 36 - &amp;quot;Getting a Head Start with Conversion&amp;quot;&quot;/&gt;&lt;property id=&quot;20302&quot; value=&quot;1&quot;/&gt;&lt;property id=&quot;20307&quot; value=&quot;319&quot;/&gt;&lt;/object&gt;&lt;object type=&quot;3&quot; unique_id=&quot;10040&quot;&gt;&lt;property id=&quot;20148&quot; value=&quot;5&quot;/&gt;&lt;property id=&quot;20300&quot; value=&quot;Slide 37 - &amp;quot;Other  Possible Solutions&amp;quot;&quot;/&gt;&lt;property id=&quot;20302&quot; value=&quot;1&quot;/&gt;&lt;property id=&quot;20307&quot; value=&quot;318&quot;/&gt;&lt;/object&gt;&lt;object type=&quot;3&quot; unique_id=&quot;10041&quot;&gt;&lt;property id=&quot;20148&quot; value=&quot;5&quot;/&gt;&lt;property id=&quot;20300&quot; value=&quot;Slide 38 - &amp;quot;Reducing Conversion Costs&amp;quot;&quot;/&gt;&lt;property id=&quot;20302&quot; value=&quot;1&quot;/&gt;&lt;property id=&quot;20307&quot; value=&quot;277&quot;/&gt;&lt;/object&gt;&lt;object type=&quot;3&quot; unique_id=&quot;10042&quot;&gt;&lt;property id=&quot;20148&quot; value=&quot;5&quot;/&gt;&lt;property id=&quot;20300&quot; value=&quot;Slide 39 - &amp;quot;&amp;#x0D;&amp;#x0A;Money in Weeded Books&amp;quot;&quot;/&gt;&lt;property id=&quot;20302&quot; value=&quot;1&quot;/&gt;&lt;property id=&quot;20307&quot; value=&quot;282&quot;/&gt;&lt;/object&gt;&lt;object type=&quot;3&quot; unique_id=&quot;10043&quot;&gt;&lt;property id=&quot;20148&quot; value=&quot;5&quot;/&gt;&lt;property id=&quot;20300&quot; value=&quot;Slide 40 - &amp;quot;Catalog on the Go&amp;quot;&quot;/&gt;&lt;property id=&quot;20302&quot; value=&quot;1&quot;/&gt;&lt;property id=&quot;20307&quot; value=&quot;281&quot;/&gt;&lt;/object&gt;&lt;object type=&quot;3&quot; unique_id=&quot;10044&quot;&gt;&lt;property id=&quot;20148&quot; value=&quot;5&quot;/&gt;&lt;property id=&quot;20300&quot; value=&quot;Slide 41 - &amp;quot;Selecting Automation Software&amp;quot;&quot;/&gt;&lt;property id=&quot;20302&quot; value=&quot;1&quot;/&gt;&lt;property id=&quot;20307&quot; value=&quot;285&quot;/&gt;&lt;/object&gt;&lt;object type=&quot;3&quot; unique_id=&quot;10045&quot;&gt;&lt;property id=&quot;20148&quot; value=&quot;5&quot;/&gt;&lt;property id=&quot;20300&quot; value=&quot;Slide 42 - &amp;quot;Additional Considerations for School Libraries&amp;quot;&quot;/&gt;&lt;property id=&quot;20302&quot; value=&quot;1&quot;/&gt;&lt;property id=&quot;20307&quot; value=&quot;374&quot;/&gt;&lt;/object&gt;&lt;object type=&quot;3&quot; unique_id=&quot;10046&quot;&gt;&lt;property id=&quot;20148&quot; value=&quot;5&quot;/&gt;&lt;property id=&quot;20300&quot; value=&quot;Slide 43 - &amp;quot;Selecting Software: What to Look for&amp;quot;&quot;/&gt;&lt;property id=&quot;20302&quot; value=&quot;1&quot;/&gt;&lt;property id=&quot;20307&quot; value=&quot;283&quot;/&gt;&lt;/object&gt;&lt;object type=&quot;3&quot; unique_id=&quot;10047&quot;&gt;&lt;property id=&quot;20148&quot; value=&quot;5&quot;/&gt;&lt;property id=&quot;20300&quot; value=&quot;Slide 44 - &amp;quot;More to Look for&amp;quot;&quot;/&gt;&lt;property id=&quot;20302&quot; value=&quot;1&quot;/&gt;&lt;property id=&quot;20307&quot; value=&quot;287&quot;/&gt;&lt;/object&gt;&lt;object type=&quot;3&quot; unique_id=&quot;10048&quot;&gt;&lt;property id=&quot;20148&quot; value=&quot;5&quot;/&gt;&lt;property id=&quot;20300&quot; value=&quot;Slide 45 - &amp;quot;Key Factors in Selection&amp;quot;&quot;/&gt;&lt;property id=&quot;20302&quot; value=&quot;1&quot;/&gt;&lt;property id=&quot;20307&quot; value=&quot;370&quot;/&gt;&lt;/object&gt;&lt;object type=&quot;3&quot; unique_id=&quot;10049&quot;&gt;&lt;property id=&quot;20148&quot; value=&quot;5&quot;/&gt;&lt;property id=&quot;20300&quot; value=&quot;Slide 46 - &amp;quot;Other Purchases?&amp;quot;&quot;/&gt;&lt;property id=&quot;20302&quot; value=&quot;1&quot;/&gt;&lt;property id=&quot;20307&quot; value=&quot;291&quot;/&gt;&lt;/object&gt;&lt;object type=&quot;3&quot; unique_id=&quot;10050&quot;&gt;&lt;property id=&quot;20148&quot; value=&quot;5&quot;/&gt;&lt;property id=&quot;20300&quot; value=&quot;Slide 47 - &amp;quot;More Purchases ?&amp;quot;&quot;/&gt;&lt;property id=&quot;20302&quot; value=&quot;1&quot;/&gt;&lt;property id=&quot;20307&quot; value=&quot;357&quot;/&gt;&lt;/object&gt;&lt;object type=&quot;3&quot; unique_id=&quot;10051&quot;&gt;&lt;property id=&quot;20148&quot; value=&quot;5&quot;/&gt;&lt;property id=&quot;20300&quot; value=&quot;Slide 48 - &amp;quot;Remote Hosting (Off-site)&amp;quot;&quot;/&gt;&lt;property id=&quot;20302&quot; value=&quot;1&quot;/&gt;&lt;property id=&quot;20307&quot; value=&quot;292&quot;/&gt;&lt;/object&gt;&lt;object type=&quot;3&quot; unique_id=&quot;10052&quot;&gt;&lt;property id=&quot;20148&quot; value=&quot;5&quot;/&gt;&lt;property id=&quot;20300&quot; value=&quot;Slide 49 - &amp;quot;Pros and Cons of Remote Hosting&amp;quot;&quot;/&gt;&lt;property id=&quot;20302&quot; value=&quot;1&quot;/&gt;&lt;property id=&quot;20307&quot; value=&quot;288&quot;/&gt;&lt;/object&gt;&lt;object type=&quot;3&quot; unique_id=&quot;10053&quot;&gt;&lt;property id=&quot;20148&quot; value=&quot;5&quot;/&gt;&lt;property id=&quot;20300&quot; value=&quot;Slide 50 - &amp;quot;In-House Server software&amp;quot;&quot;/&gt;&lt;property id=&quot;20302&quot; value=&quot;1&quot;/&gt;&lt;property id=&quot;20307&quot; value=&quot;293&quot;/&gt;&lt;/object&gt;&lt;object type=&quot;3&quot; unique_id=&quot;10054&quot;&gt;&lt;property id=&quot;20148&quot; value=&quot;5&quot;/&gt;&lt;property id=&quot;20300&quot; value=&quot;Slide 51 - &amp;quot;Linux versus Windows&amp;quot;&quot;/&gt;&lt;property id=&quot;20302&quot; value=&quot;1&quot;/&gt;&lt;property id=&quot;20307&quot; value=&quot;329&quot;/&gt;&lt;/object&gt;&lt;object type=&quot;3&quot; unique_id=&quot;10055&quot;&gt;&lt;property id=&quot;20148&quot; value=&quot;5&quot;/&gt;&lt;property id=&quot;20300&quot; value=&quot;Slide 52 - &amp;quot;&amp;#x0D;&amp;#x0A;Open Source &amp;#x0D;&amp;#x0A;&amp;quot;&quot;/&gt;&lt;property id=&quot;20302&quot; value=&quot;1&quot;/&gt;&lt;property id=&quot;20307&quot; value=&quot;289&quot;/&gt;&lt;/object&gt;&lt;object type=&quot;3&quot; unique_id=&quot;10056&quot;&gt;&lt;property id=&quot;20148&quot; value=&quot;5&quot;/&gt;&lt;property id=&quot;20300&quot; value=&quot;Slide 53 - &amp;quot;Open Source ILS&amp;#x0D;&amp;#x0A;&amp;quot;&quot;/&gt;&lt;property id=&quot;20302&quot; value=&quot;1&quot;/&gt;&lt;property id=&quot;20307&quot; value=&quot;290&quot;/&gt;&lt;/object&gt;&lt;object type=&quot;3&quot; unique_id=&quot;10057&quot;&gt;&lt;property id=&quot;20148&quot; value=&quot;5&quot;/&gt;&lt;property id=&quot;20300&quot; value=&quot;Slide 54 - &amp;quot;Prices and Software Information&amp;quot;&quot;/&gt;&lt;property id=&quot;20302&quot; value=&quot;1&quot;/&gt;&lt;property id=&quot;20307&quot; value=&quot;294&quot;/&gt;&lt;/object&gt;&lt;object type=&quot;3&quot; unique_id=&quot;10058&quot;&gt;&lt;property id=&quot;20148&quot; value=&quot;5&quot;/&gt;&lt;property id=&quot;20300&quot; value=&quot;Slide 55 - &amp;quot;More Sophisticated Software &amp;quot;&quot;/&gt;&lt;property id=&quot;20302&quot; value=&quot;1&quot;/&gt;&lt;property id=&quot;20307&quot; value=&quot;372&quot;/&gt;&lt;/object&gt;&lt;object type=&quot;3&quot; unique_id=&quot;10059&quot;&gt;&lt;property id=&quot;20148&quot; value=&quot;5&quot;/&gt;&lt;property id=&quot;20300&quot; value=&quot;Slide 56 - &amp;quot;Higher Cost Software&amp;quot;&quot;/&gt;&lt;property id=&quot;20302&quot; value=&quot;1&quot;/&gt;&lt;property id=&quot;20307&quot; value=&quot;358&quot;/&gt;&lt;/object&gt;&lt;object type=&quot;3&quot; unique_id=&quot;10060&quot;&gt;&lt;property id=&quot;20148&quot; value=&quot;5&quot;/&gt;&lt;property id=&quot;20300&quot; value=&quot;Slide 57 - &amp;quot;&amp;#x0D;&amp;#x0A;Comprehensive Lists of ILS or LMS Software&amp;#x0D;&amp;#x0A;&amp;quot;&quot;/&gt;&lt;property id=&quot;20302&quot; value=&quot;1&quot;/&gt;&lt;property id=&quot;20307&quot; value=&quot;297&quot;/&gt;&lt;/object&gt;&lt;object type=&quot;3&quot; unique_id=&quot;10061&quot;&gt;&lt;property id=&quot;20148&quot; value=&quot;5&quot;/&gt;&lt;property id=&quot;20300&quot; value=&quot;Slide 58 - &amp;quot;Further Evaluation of ILS/LMS&amp;quot;&quot;/&gt;&lt;property id=&quot;20302&quot; value=&quot;1&quot;/&gt;&lt;property id=&quot;20307&quot; value=&quot;298&quot;/&gt;&lt;/object&gt;&lt;object type=&quot;3&quot; unique_id=&quot;10062&quot;&gt;&lt;property id=&quot;20148&quot; value=&quot;5&quot;/&gt;&lt;property id=&quot;20300&quot; value=&quot;Slide 59 - &amp;quot;After you select your software&amp;quot;&quot;/&gt;&lt;property id=&quot;20302&quot; value=&quot;1&quot;/&gt;&lt;property id=&quot;20307&quot; value=&quot;338&quot;/&gt;&lt;/object&gt;&lt;object type=&quot;3&quot; unique_id=&quot;10063&quot;&gt;&lt;property id=&quot;20148&quot; value=&quot;5&quot;/&gt;&lt;property id=&quot;20300&quot; value=&quot;Slide 60 - &amp;quot;Reading the manual&amp;quot;&quot;/&gt;&lt;property id=&quot;20302&quot; value=&quot;1&quot;/&gt;&lt;property id=&quot;20307&quot; value=&quot;339&quot;/&gt;&lt;/object&gt;&lt;object type=&quot;3&quot; unique_id=&quot;10064&quot;&gt;&lt;property id=&quot;20148&quot; value=&quot;5&quot;/&gt;&lt;property id=&quot;20300&quot; value=&quot;Slide 61 - &amp;quot;Installing software&amp;quot;&quot;/&gt;&lt;property id=&quot;20302&quot; value=&quot;1&quot;/&gt;&lt;property id=&quot;20307&quot; value=&quot;340&quot;/&gt;&lt;/object&gt;&lt;object type=&quot;3&quot; unique_id=&quot;10065&quot;&gt;&lt;property id=&quot;20148&quot; value=&quot;5&quot;/&gt;&lt;property id=&quot;20300&quot; value=&quot;Slide 62 - &amp;quot;Configuring software&amp;quot;&quot;/&gt;&lt;property id=&quot;20302&quot; value=&quot;1&quot;/&gt;&lt;property id=&quot;20307&quot; value=&quot;341&quot;/&gt;&lt;/object&gt;&lt;object type=&quot;3&quot; unique_id=&quot;10066&quot;&gt;&lt;property id=&quot;20148&quot; value=&quot;5&quot;/&gt;&lt;property id=&quot;20300&quot; value=&quot;Slide 63 - &amp;quot;Configuration Steps&amp;quot;&quot;/&gt;&lt;property id=&quot;20302&quot; value=&quot;1&quot;/&gt;&lt;property id=&quot;20307&quot; value=&quot;342&quot;/&gt;&lt;/object&gt;&lt;object type=&quot;3&quot; unique_id=&quot;10067&quot;&gt;&lt;property id=&quot;20148&quot; value=&quot;5&quot;/&gt;&lt;property id=&quot;20300&quot; value=&quot;Slide 64 - &amp;quot;Barcodes&amp;quot;&quot;/&gt;&lt;property id=&quot;20302&quot; value=&quot;1&quot;/&gt;&lt;property id=&quot;20307&quot; value=&quot;351&quot;/&gt;&lt;/object&gt;&lt;object type=&quot;3&quot; unique_id=&quot;10068&quot;&gt;&lt;property id=&quot;20148&quot; value=&quot;5&quot;/&gt;&lt;property id=&quot;20300&quot; value=&quot;Slide 65 - &amp;quot;Barcodes&amp;quot;&quot;/&gt;&lt;property id=&quot;20302&quot; value=&quot;1&quot;/&gt;&lt;property id=&quot;20307&quot; value=&quot;350&quot;/&gt;&lt;/object&gt;&lt;object type=&quot;3&quot; unique_id=&quot;10069&quot;&gt;&lt;property id=&quot;20148&quot; value=&quot;5&quot;/&gt;&lt;property id=&quot;20300&quot; value=&quot;Slide 66 - &amp;quot;“Decoding” a Barcode&amp;quot;&quot;/&gt;&lt;property id=&quot;20302&quot; value=&quot;0&quot;/&gt;&lt;property id=&quot;20307&quot; value=&quot;376&quot;/&gt;&lt;/object&gt;&lt;object type=&quot;3&quot; unique_id=&quot;10071&quot;&gt;&lt;property id=&quot;20148&quot; value=&quot;5&quot;/&gt;&lt;property id=&quot;20300&quot; value=&quot;Slide 67 - &amp;quot;&amp;#x0D;&amp;#x0A;Barcode Application&amp;#x0D;&amp;#x0A;&amp;quot;&quot;/&gt;&lt;property id=&quot;20302&quot; value=&quot;0&quot;/&gt;&lt;property id=&quot;20307&quot; value=&quot;378&quot;/&gt;&lt;/object&gt;&lt;object type=&quot;3&quot; unique_id=&quot;10072&quot;&gt;&lt;property id=&quot;20148&quot; value=&quot;5&quot;/&gt;&lt;property id=&quot;20300&quot; value=&quot;Slide 68 - &amp;quot;Circulation Policies&amp;quot;&quot;/&gt;&lt;property id=&quot;20302&quot; value=&quot;1&quot;/&gt;&lt;property id=&quot;20307&quot; value=&quot;343&quot;/&gt;&lt;/object&gt;&lt;object type=&quot;3&quot; unique_id=&quot;10073&quot;&gt;&lt;property id=&quot;20148&quot; value=&quot;5&quot;/&gt;&lt;property id=&quot;20300&quot; value=&quot;Slide 69 - &amp;quot;Circulation Policies (cont.)&amp;quot;&quot;/&gt;&lt;property id=&quot;20302&quot; value=&quot;1&quot;/&gt;&lt;property id=&quot;20307&quot; value=&quot;379&quot;/&gt;&lt;/object&gt;&lt;object type=&quot;3&quot; unique_id=&quot;10074&quot;&gt;&lt;property id=&quot;20148&quot; value=&quot;5&quot;/&gt;&lt;property id=&quot;20300&quot; value=&quot;Slide 70 - &amp;quot;Decide on Patron Types &amp;quot;&quot;/&gt;&lt;property id=&quot;20302&quot; value=&quot;1&quot;/&gt;&lt;property id=&quot;20307&quot; value=&quot;345&quot;/&gt;&lt;/object&gt;&lt;object type=&quot;3&quot; unique_id=&quot;10075&quot;&gt;&lt;property id=&quot;20148&quot; value=&quot;5&quot;/&gt;&lt;property id=&quot;20300&quot; value=&quot;Slide 71 - &amp;quot;Item/Material Types&amp;quot;&quot;/&gt;&lt;property id=&quot;20302&quot; value=&quot;1&quot;/&gt;&lt;property id=&quot;20307&quot; value=&quot;344&quot;/&gt;&lt;/object&gt;&lt;object type=&quot;3&quot; unique_id=&quot;10076&quot;&gt;&lt;property id=&quot;20148&quot; value=&quot;5&quot;/&gt;&lt;property id=&quot;20300&quot; value=&quot;Slide 72 - &amp;quot;Item/Material Types (cont.)&amp;quot;&quot;/&gt;&lt;property id=&quot;20302&quot; value=&quot;1&quot;/&gt;&lt;property id=&quot;20307&quot; value=&quot;346&quot;/&gt;&lt;/object&gt;&lt;object type=&quot;3&quot; unique_id=&quot;10077&quot;&gt;&lt;property id=&quot;20148&quot; value=&quot;5&quot;/&gt;&lt;property id=&quot;20300&quot; value=&quot;Slide 73 - &amp;quot;Printers, Scanners, etc.&amp;quot;&quot;/&gt;&lt;property id=&quot;20302&quot; value=&quot;1&quot;/&gt;&lt;property id=&quot;20307&quot; value=&quot;347&quot;/&gt;&lt;/object&gt;&lt;object type=&quot;3&quot; unique_id=&quot;10078&quot;&gt;&lt;property id=&quot;20148&quot; value=&quot;5&quot;/&gt;&lt;property id=&quot;20300&quot; value=&quot;Slide 74 - &amp;quot;Add Patrons&amp;quot;&quot;/&gt;&lt;property id=&quot;20302&quot; value=&quot;1&quot;/&gt;&lt;property id=&quot;20307&quot; value=&quot;348&quot;/&gt;&lt;/object&gt;&lt;object type=&quot;3&quot; unique_id=&quot;10079&quot;&gt;&lt;property id=&quot;20148&quot; value=&quot;5&quot;/&gt;&lt;property id=&quot;20300&quot; value=&quot;Slide 75 - &amp;quot;Cataloging and Adding Records &amp;quot;&quot;/&gt;&lt;property id=&quot;20302&quot; value=&quot;1&quot;/&gt;&lt;property id=&quot;20307&quot; value=&quot;353&quot;/&gt;&lt;/object&gt;&lt;object type=&quot;3&quot; unique_id=&quot;10080&quot;&gt;&lt;property id=&quot;20148&quot; value=&quot;5&quot;/&gt;&lt;property id=&quot;20300&quot; value=&quot;Slide 76 - &amp;quot;Adding Items/Books&amp;quot;&quot;/&gt;&lt;property id=&quot;20302&quot; value=&quot;1&quot;/&gt;&lt;property id=&quot;20307&quot; value=&quot;352&quot;/&gt;&lt;/object&gt;&lt;object type=&quot;3&quot; unique_id=&quot;10081&quot;&gt;&lt;property id=&quot;20148&quot; value=&quot;5&quot;/&gt;&lt;property id=&quot;20300&quot; value=&quot;Slide 77 - &amp;quot;To sum up..&amp;quot;&quot;/&gt;&lt;property id=&quot;20302&quot; value=&quot;1&quot;/&gt;&lt;property id=&quot;20307&quot; value=&quot;354&quot;/&gt;&lt;/object&gt;&lt;object type=&quot;3&quot; unique_id=&quot;10082&quot;&gt;&lt;property id=&quot;20148&quot; value=&quot;5&quot;/&gt;&lt;property id=&quot;20300&quot; value=&quot;Slide 78 - &amp;quot;&amp;#x0D;&amp;#x0A;Good luck with your automation project!&amp;#x0D;&amp;#x0A;&amp;quot;&quot;/&gt;&lt;property id=&quot;20302&quot; value=&quot;1&quot;/&gt;&lt;property id=&quot;20307&quot; value=&quot;373&quot;/&gt;&lt;/object&gt;&lt;object type=&quot;3&quot; unique_id=&quot;10083&quot;&gt;&lt;property id=&quot;20148&quot; value=&quot;5&quot;/&gt;&lt;property id=&quot;20300&quot; value=&quot;Slide 79 - &amp;quot;How to Automate Your Small Library&amp;quot;&quot;/&gt;&lt;property id=&quot;20302&quot; value=&quot;0&quot;/&gt;&lt;property id=&quot;20307&quot; value=&quot;375&quot;/&gt;&lt;/object&gt;&lt;/object&gt;&lt;object type=&quot;4&quot; unique_id=&quot;10576&quot;&gt;&lt;property id=&quot;28&quot; value=&quot;1000&quot;/&gt;&lt;object type=&quot;5&quot; unique_id=&quot;1001&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594c3ef5-714d-4bce-abd9-d71bcf9e4f7b"/>
  <p:tag name="ARTICULATE_NAV_LEVEL" val="1"/>
  <p:tag name="ARTICULATE_PLAYLIST_ID" val="-1"/>
  <p:tag name="ARTICULATE_LOCK_SLIDE" val="0"/>
  <p:tag name="ARTICULATE_SLIDE_NAV" val="6"/>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f8d6a44d-2634-4246-aeb8-e6b6d32ba7c2"/>
  <p:tag name="ARTICULATE_NAV_LEVEL" val="1"/>
  <p:tag name="ARTICULATE_PLAYLIST_ID" val="-1"/>
  <p:tag name="ARTICULATE_LOCK_SLIDE" val="0"/>
  <p:tag name="ARTICULATE_SLIDE_NAV" val="7"/>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2984846e-7ce5-4691-a19a-26fa0c3b734f"/>
  <p:tag name="ARTICULATE_NAV_LEVEL" val="1"/>
  <p:tag name="ARTICULATE_PLAYLIST_ID" val="-1"/>
  <p:tag name="ARTICULATE_LOCK_SLIDE" val="0"/>
  <p:tag name="ARTICULATE_SLIDE_NAV" val="8"/>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1d76f094-b5ce-4bd2-839f-46d5d122b590"/>
  <p:tag name="ARTICULATE_NAV_LEVEL" val="1"/>
  <p:tag name="ARTICULATE_PLAYLIST_ID" val="-1"/>
  <p:tag name="ARTICULATE_LOCK_SLIDE" val="0"/>
  <p:tag name="ARTICULATE_SLIDE_NAV" val="9"/>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ANET~1.MCK\LOCALS~1\Temp\articulate\presenter\imgtemp\08Hn7QmK_files\slide0001_image001.jpg"/>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e46a1219-512f-4850-a483-b8b1c5949d0c"/>
  <p:tag name="ARTICULATE_NAV_LEVEL" val="1"/>
  <p:tag name="ARTICULATE_PLAYLIST_ID" val="-1"/>
  <p:tag name="ARTICULATE_LOCK_SLIDE" val="0"/>
  <p:tag name="ARTICULATE_SLIDE_NAV" val="10"/>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852270b2-82dc-4625-b6cf-7ce553888966"/>
  <p:tag name="ARTICULATE_NAV_LEVEL" val="1"/>
  <p:tag name="ARTICULATE_PLAYLIST_ID" val="-1"/>
  <p:tag name="ARTICULATE_LOCK_SLIDE" val="0"/>
  <p:tag name="ARTICULATE_SLIDE_NAV" val="11"/>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ANET~1.MCK\LOCALS~1\Temp\articulate\presenter\imgtemp\rOUcg1g4_files\slide0001_image001.jpg"/>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ae07c747-25e1-491c-8f88-96ab443b8ee3"/>
  <p:tag name="ARTICULATE_NAV_LEVEL" val="1"/>
  <p:tag name="ARTICULATE_PLAYLIST_ID" val="-1"/>
  <p:tag name="ARTICULATE_LOCK_SLIDE" val="0"/>
  <p:tag name="ARTICULATE_SLIDE_NAV" val="12"/>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81134b0d-9b2e-4bf9-8487-af08a4563f14"/>
  <p:tag name="ARTICULATE_NAV_LEVEL" val="1"/>
  <p:tag name="ARTICULATE_PLAYLIST_ID" val="-1"/>
  <p:tag name="ARTICULATE_LOCK_SLIDE" val="0"/>
  <p:tag name="ARTICULATE_SLIDE_NAV" val="13"/>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fff253f8-bbfe-4322-868f-ef5331ca3c09"/>
  <p:tag name="ARTICULATE_NAV_LEVEL" val="1"/>
  <p:tag name="ARTICULATE_PLAYLIST_ID" val="-1"/>
  <p:tag name="ARTICULATE_LOCK_SLIDE" val="0"/>
  <p:tag name="ARTICULATE_SLIDE_NAV" val="14"/>
</p:tagLst>
</file>

<file path=ppt/tags/tag22.xml><?xml version="1.0" encoding="utf-8"?>
<p:tagLst xmlns:a="http://schemas.openxmlformats.org/drawingml/2006/main" xmlns:r="http://schemas.openxmlformats.org/officeDocument/2006/relationships" xmlns:p="http://schemas.openxmlformats.org/presentationml/2006/main">
  <p:tag name="ARTICULATE_SLIDE_GUID" val="2f22cd4f-9a14-4c8f-b6b7-6f7ed1deeee4"/>
  <p:tag name="ARTICULATE_NAV_LEVEL" val="1"/>
  <p:tag name="ARTICULATE_PLAYLIST_ID" val="-1"/>
  <p:tag name="ARTICULATE_LOCK_SLIDE" val="0"/>
  <p:tag name="ARTICULATE_SLIDE_NAV" val="15"/>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4806f8bc-1c19-4032-a602-50a40a0f3e63"/>
  <p:tag name="ARTICULATE_NAV_LEVEL" val="1"/>
  <p:tag name="ARTICULATE_PLAYLIST_ID" val="-1"/>
  <p:tag name="ARTICULATE_LOCK_SLIDE" val="0"/>
  <p:tag name="ARTICULATE_SLIDE_NAV" val="16"/>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066f62d1-5d64-49a4-9a84-fc12b02880d4"/>
  <p:tag name="ARTICULATE_NAV_LEVEL" val="1"/>
  <p:tag name="ARTICULATE_PLAYLIST_ID" val="-1"/>
  <p:tag name="ARTICULATE_LOCK_SLIDE" val="0"/>
  <p:tag name="ARTICULATE_SLIDE_NAV" val="17"/>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0aeac569-d8a5-4a2d-a7c9-6e0c946128a4"/>
  <p:tag name="ARTICULATE_NAV_LEVEL" val="1"/>
  <p:tag name="ARTICULATE_PLAYLIST_ID" val="-1"/>
  <p:tag name="ARTICULATE_LOCK_SLIDE" val="0"/>
  <p:tag name="ARTICULATE_SLIDE_NAV" val="18"/>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ANET~1.MCK\LOCALS~1\Temp\articulate\presenter\imgtemp\zn2kxLFh_files\slide0001_image001.gif"/>
</p:tagLst>
</file>

<file path=ppt/tags/tag27.xml><?xml version="1.0" encoding="utf-8"?>
<p:tagLst xmlns:a="http://schemas.openxmlformats.org/drawingml/2006/main" xmlns:r="http://schemas.openxmlformats.org/officeDocument/2006/relationships" xmlns:p="http://schemas.openxmlformats.org/presentationml/2006/main">
  <p:tag name="ARTICULATE_SLIDE_GUID" val="28e8823f-32bc-4ef9-872d-518ba16a1661"/>
  <p:tag name="ARTICULATE_NAV_LEVEL" val="1"/>
  <p:tag name="ARTICULATE_PLAYLIST_ID" val="-1"/>
  <p:tag name="ARTICULATE_LOCK_SLIDE" val="0"/>
  <p:tag name="ARTICULATE_SLIDE_NAV" val="19"/>
</p:tagLst>
</file>

<file path=ppt/tags/tag28.xml><?xml version="1.0" encoding="utf-8"?>
<p:tagLst xmlns:a="http://schemas.openxmlformats.org/drawingml/2006/main" xmlns:r="http://schemas.openxmlformats.org/officeDocument/2006/relationships" xmlns:p="http://schemas.openxmlformats.org/presentationml/2006/main">
  <p:tag name="ARTICULATE_SLIDE_GUID" val="72a002d4-da39-4d66-bab8-73121ee678e9"/>
  <p:tag name="ARTICULATE_SLIDE_NAV" val="20"/>
</p:tagLst>
</file>

<file path=ppt/tags/tag29.xml><?xml version="1.0" encoding="utf-8"?>
<p:tagLst xmlns:a="http://schemas.openxmlformats.org/drawingml/2006/main" xmlns:r="http://schemas.openxmlformats.org/officeDocument/2006/relationships" xmlns:p="http://schemas.openxmlformats.org/presentationml/2006/main">
  <p:tag name="ARTICULATE_SLIDE_GUID" val="283ff9ac-d211-477f-ad28-e1fa335fc7e4"/>
  <p:tag name="ARTICULATE_NAV_LEVEL" val="1"/>
  <p:tag name="ARTICULATE_PLAYLIST_ID" val="-1"/>
  <p:tag name="ARTICULATE_LOCK_SLIDE" val="0"/>
  <p:tag name="ARTICULATE_SLIDE_NAV" val="21"/>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121dc0d2-7789-4c0b-9a12-f78b436c4f20"/>
  <p:tag name="ARTICULATE_NAV_LEVEL" val="1"/>
  <p:tag name="ARTICULATE_PLAYLIST_ID" val="-1"/>
  <p:tag name="ARTICULATE_LOCK_SLIDE" val="0"/>
  <p:tag name="ARTICULATE_SLIDE_NAV" val="1"/>
</p:tagLst>
</file>

<file path=ppt/tags/tag30.xml><?xml version="1.0" encoding="utf-8"?>
<p:tagLst xmlns:a="http://schemas.openxmlformats.org/drawingml/2006/main" xmlns:r="http://schemas.openxmlformats.org/officeDocument/2006/relationships" xmlns:p="http://schemas.openxmlformats.org/presentationml/2006/main">
  <p:tag name="ARTICULATE_SLIDE_GUID" val="df90efc1-bfc1-4de2-a8ed-dcb9257a288e"/>
  <p:tag name="ARTICULATE_NAV_LEVEL" val="1"/>
  <p:tag name="ARTICULATE_PLAYLIST_ID" val="-1"/>
  <p:tag name="ARTICULATE_LOCK_SLIDE" val="0"/>
  <p:tag name="ARTICULATE_SLIDE_NAV" val="22"/>
</p:tagLst>
</file>

<file path=ppt/tags/tag31.xml><?xml version="1.0" encoding="utf-8"?>
<p:tagLst xmlns:a="http://schemas.openxmlformats.org/drawingml/2006/main" xmlns:r="http://schemas.openxmlformats.org/officeDocument/2006/relationships" xmlns:p="http://schemas.openxmlformats.org/presentationml/2006/main">
  <p:tag name="ARTICULATE_SLIDE_GUID" val="b333d42a-7644-4cd7-8d81-d148dd6dde3e"/>
  <p:tag name="ARTICULATE_NAV_LEVEL" val="1"/>
  <p:tag name="ARTICULATE_PLAYLIST_ID" val="-1"/>
  <p:tag name="ARTICULATE_LOCK_SLIDE" val="0"/>
  <p:tag name="ARTICULATE_SLIDE_NAV" val="23"/>
</p:tagLst>
</file>

<file path=ppt/tags/tag32.xml><?xml version="1.0" encoding="utf-8"?>
<p:tagLst xmlns:a="http://schemas.openxmlformats.org/drawingml/2006/main" xmlns:r="http://schemas.openxmlformats.org/officeDocument/2006/relationships" xmlns:p="http://schemas.openxmlformats.org/presentationml/2006/main">
  <p:tag name="ARTICULATE_SLIDE_GUID" val="62aca531-d635-41ce-bfb4-14db1e83a2e4"/>
  <p:tag name="ARTICULATE_NAV_LEVEL" val="1"/>
  <p:tag name="ARTICULATE_PLAYLIST_ID" val="-1"/>
  <p:tag name="ARTICULATE_LOCK_SLIDE" val="0"/>
  <p:tag name="ARTICULATE_SLIDE_NAV" val="24"/>
</p:tagLst>
</file>

<file path=ppt/tags/tag33.xml><?xml version="1.0" encoding="utf-8"?>
<p:tagLst xmlns:a="http://schemas.openxmlformats.org/drawingml/2006/main" xmlns:r="http://schemas.openxmlformats.org/officeDocument/2006/relationships" xmlns:p="http://schemas.openxmlformats.org/presentationml/2006/main">
  <p:tag name="ARTICULATE_SLIDE_GUID" val="069a9328-2914-4a6a-9b78-16f989131f53"/>
  <p:tag name="ARTICULATE_NAV_LEVEL" val="1"/>
  <p:tag name="ARTICULATE_PLAYLIST_ID" val="-1"/>
  <p:tag name="ARTICULATE_LOCK_SLIDE" val="0"/>
  <p:tag name="ARTICULATE_SLIDE_NAV" val="25"/>
</p:tagLst>
</file>

<file path=ppt/tags/tag34.xml><?xml version="1.0" encoding="utf-8"?>
<p:tagLst xmlns:a="http://schemas.openxmlformats.org/drawingml/2006/main" xmlns:r="http://schemas.openxmlformats.org/officeDocument/2006/relationships" xmlns:p="http://schemas.openxmlformats.org/presentationml/2006/main">
  <p:tag name="ARTICULATE_SLIDE_GUID" val="7b0e5c1f-fb30-42e6-9720-ae3765f8f2e5"/>
  <p:tag name="ARTICULATE_NAV_LEVEL" val="1"/>
  <p:tag name="ARTICULATE_PLAYLIST_ID" val="-1"/>
  <p:tag name="ARTICULATE_LOCK_SLIDE" val="0"/>
  <p:tag name="ARTICULATE_SLIDE_NAV" val="26"/>
</p:tagLst>
</file>

<file path=ppt/tags/tag35.xml><?xml version="1.0" encoding="utf-8"?>
<p:tagLst xmlns:a="http://schemas.openxmlformats.org/drawingml/2006/main" xmlns:r="http://schemas.openxmlformats.org/officeDocument/2006/relationships" xmlns:p="http://schemas.openxmlformats.org/presentationml/2006/main">
  <p:tag name="ARTICULATE_SLIDE_GUID" val="1cbc9a9d-2bac-498c-9636-47aa031b4ead"/>
  <p:tag name="ARTICULATE_NAV_LEVEL" val="1"/>
  <p:tag name="ARTICULATE_PLAYLIST_ID" val="-1"/>
  <p:tag name="ARTICULATE_LOCK_SLIDE" val="0"/>
  <p:tag name="ARTICULATE_SLIDE_NAV" val="27"/>
</p:tagLst>
</file>

<file path=ppt/tags/tag36.xml><?xml version="1.0" encoding="utf-8"?>
<p:tagLst xmlns:a="http://schemas.openxmlformats.org/drawingml/2006/main" xmlns:r="http://schemas.openxmlformats.org/officeDocument/2006/relationships" xmlns:p="http://schemas.openxmlformats.org/presentationml/2006/main">
  <p:tag name="ARTICULATE_SLIDE_GUID" val="ef4a9f95-6db4-4fe0-8f53-3d2c5675f43c"/>
  <p:tag name="ARTICULATE_NAV_LEVEL" val="1"/>
  <p:tag name="ARTICULATE_PLAYLIST_ID" val="-1"/>
  <p:tag name="ARTICULATE_LOCK_SLIDE" val="0"/>
  <p:tag name="ARTICULATE_SLIDE_NAV" val="28"/>
</p:tagLst>
</file>

<file path=ppt/tags/tag37.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38.xml><?xml version="1.0" encoding="utf-8"?>
<p:tagLst xmlns:a="http://schemas.openxmlformats.org/drawingml/2006/main" xmlns:r="http://schemas.openxmlformats.org/officeDocument/2006/relationships" xmlns:p="http://schemas.openxmlformats.org/presentationml/2006/main">
  <p:tag name="ARTICULATE_SLIDE_GUID" val="1f7ba50d-d61d-4788-9f34-6e76ed33f984"/>
  <p:tag name="ARTICULATE_NAV_LEVEL" val="1"/>
  <p:tag name="ARTICULATE_PLAYLIST_ID" val="-1"/>
  <p:tag name="ARTICULATE_LOCK_SLIDE" val="0"/>
  <p:tag name="ARTICULATE_SLIDE_NAV" val="29"/>
</p:tagLst>
</file>

<file path=ppt/tags/tag39.xml><?xml version="1.0" encoding="utf-8"?>
<p:tagLst xmlns:a="http://schemas.openxmlformats.org/drawingml/2006/main" xmlns:r="http://schemas.openxmlformats.org/officeDocument/2006/relationships" xmlns:p="http://schemas.openxmlformats.org/presentationml/2006/main">
  <p:tag name="ARTICULATE_SLIDE_GUID" val="3c31446a-f66f-4622-9752-2cca6a611f44"/>
  <p:tag name="ARTICULATE_NAV_LEVEL" val="1"/>
  <p:tag name="ARTICULATE_PLAYLIST_ID" val="-1"/>
  <p:tag name="ARTICULATE_LOCK_SLIDE" val="0"/>
  <p:tag name="ARTICULATE_SLIDE_NAV" val="30"/>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ANET~1.MCK\LOCALS~1\Temp\articulate\presenter\imgtemp\ahGGmd55_files\slide0001_image001.jpg"/>
</p:tagLst>
</file>

<file path=ppt/tags/tag40.xml><?xml version="1.0" encoding="utf-8"?>
<p:tagLst xmlns:a="http://schemas.openxmlformats.org/drawingml/2006/main" xmlns:r="http://schemas.openxmlformats.org/officeDocument/2006/relationships" xmlns:p="http://schemas.openxmlformats.org/presentationml/2006/main">
  <p:tag name="ARTICULATE_SLIDE_GUID" val="25392254-f428-4f5b-ab33-3cf8ce9d4355"/>
  <p:tag name="ARTICULATE_NAV_LEVEL" val="1"/>
  <p:tag name="ARTICULATE_PLAYLIST_ID" val="-1"/>
  <p:tag name="ARTICULATE_LOCK_SLIDE" val="0"/>
  <p:tag name="ARTICULATE_SLIDE_NAV" val="31"/>
</p:tagLst>
</file>

<file path=ppt/tags/tag41.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42.xml><?xml version="1.0" encoding="utf-8"?>
<p:tagLst xmlns:a="http://schemas.openxmlformats.org/drawingml/2006/main" xmlns:r="http://schemas.openxmlformats.org/officeDocument/2006/relationships" xmlns:p="http://schemas.openxmlformats.org/presentationml/2006/main">
  <p:tag name="ARTICULATE_SLIDE_GUID" val="51508d3c-6038-47da-97d1-685d1aa2f7f6"/>
  <p:tag name="ARTICULATE_NAV_LEVEL" val="1"/>
  <p:tag name="ARTICULATE_PLAYLIST_ID" val="-1"/>
  <p:tag name="ARTICULATE_LOCK_SLIDE" val="0"/>
  <p:tag name="ARTICULATE_SLIDE_NAV" val="32"/>
</p:tagLst>
</file>

<file path=ppt/tags/tag43.xml><?xml version="1.0" encoding="utf-8"?>
<p:tagLst xmlns:a="http://schemas.openxmlformats.org/drawingml/2006/main" xmlns:r="http://schemas.openxmlformats.org/officeDocument/2006/relationships" xmlns:p="http://schemas.openxmlformats.org/presentationml/2006/main">
  <p:tag name="ARTICULATE_SLIDE_GUID" val="437caa09-d824-4183-ad04-a1d6d5fa3b72"/>
  <p:tag name="ARTICULATE_NAV_LEVEL" val="1"/>
  <p:tag name="ARTICULATE_PLAYLIST_ID" val="-1"/>
  <p:tag name="ARTICULATE_LOCK_SLIDE" val="0"/>
  <p:tag name="ARTICULATE_SLIDE_NAV" val="33"/>
</p:tagLst>
</file>

<file path=ppt/tags/tag44.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45.xml><?xml version="1.0" encoding="utf-8"?>
<p:tagLst xmlns:a="http://schemas.openxmlformats.org/drawingml/2006/main" xmlns:r="http://schemas.openxmlformats.org/officeDocument/2006/relationships" xmlns:p="http://schemas.openxmlformats.org/presentationml/2006/main">
  <p:tag name="ARTICULATE_SLIDE_GUID" val="b7b600e8-5c6a-41af-ae8b-4c2327ed974f"/>
  <p:tag name="ARTICULATE_NAV_LEVEL" val="1"/>
  <p:tag name="ARTICULATE_PLAYLIST_ID" val="-1"/>
  <p:tag name="ARTICULATE_LOCK_SLIDE" val="0"/>
  <p:tag name="ARTICULATE_SLIDE_NAV" val="34"/>
</p:tagLst>
</file>

<file path=ppt/tags/tag46.xml><?xml version="1.0" encoding="utf-8"?>
<p:tagLst xmlns:a="http://schemas.openxmlformats.org/drawingml/2006/main" xmlns:r="http://schemas.openxmlformats.org/officeDocument/2006/relationships" xmlns:p="http://schemas.openxmlformats.org/presentationml/2006/main">
  <p:tag name="ARTICULATE_SLIDE_GUID" val="f03a7d62-0923-482b-8ae5-5d596217ec51"/>
  <p:tag name="ARTICULATE_NAV_LEVEL" val="1"/>
  <p:tag name="ARTICULATE_PLAYLIST_ID" val="-1"/>
  <p:tag name="ARTICULATE_LOCK_SLIDE" val="0"/>
  <p:tag name="ARTICULATE_SLIDE_NAV" val="35"/>
</p:tagLst>
</file>

<file path=ppt/tags/tag47.xml><?xml version="1.0" encoding="utf-8"?>
<p:tagLst xmlns:a="http://schemas.openxmlformats.org/drawingml/2006/main" xmlns:r="http://schemas.openxmlformats.org/officeDocument/2006/relationships" xmlns:p="http://schemas.openxmlformats.org/presentationml/2006/main">
  <p:tag name="ARTICULATE_SLIDE_GUID" val="f0dc4d90-ec6c-4b5a-8546-ed4094d93246"/>
  <p:tag name="ARTICULATE_NAV_LEVEL" val="1"/>
  <p:tag name="ARTICULATE_PLAYLIST_ID" val="-1"/>
  <p:tag name="ARTICULATE_LOCK_SLIDE" val="0"/>
  <p:tag name="ARTICULATE_SLIDE_NAV" val="36"/>
</p:tagLst>
</file>

<file path=ppt/tags/tag48.xml><?xml version="1.0" encoding="utf-8"?>
<p:tagLst xmlns:a="http://schemas.openxmlformats.org/drawingml/2006/main" xmlns:r="http://schemas.openxmlformats.org/officeDocument/2006/relationships" xmlns:p="http://schemas.openxmlformats.org/presentationml/2006/main">
  <p:tag name="ARTICULATE_SLIDE_GUID" val="e9d73a9d-e49f-40a3-935d-ccf8c401a71a"/>
  <p:tag name="ARTICULATE_NAV_LEVEL" val="1"/>
  <p:tag name="ARTICULATE_PLAYLIST_ID" val="-1"/>
  <p:tag name="ARTICULATE_LOCK_SLIDE" val="0"/>
  <p:tag name="ARTICULATE_SLIDE_NAV" val="38"/>
</p:tagLst>
</file>

<file path=ppt/tags/tag49.xml><?xml version="1.0" encoding="utf-8"?>
<p:tagLst xmlns:a="http://schemas.openxmlformats.org/drawingml/2006/main" xmlns:r="http://schemas.openxmlformats.org/officeDocument/2006/relationships" xmlns:p="http://schemas.openxmlformats.org/presentationml/2006/main">
  <p:tag name="ARTICULATE_SLIDE_GUID" val="7626877a-6ccd-4a6c-810e-9cf50cfd850d"/>
  <p:tag name="ARTICULATE_NAV_LEVEL" val="1"/>
  <p:tag name="ARTICULATE_PLAYLIST_ID" val="-1"/>
  <p:tag name="ARTICULATE_LOCK_SLIDE" val="0"/>
  <p:tag name="ARTICULATE_SLIDE_NAV" val="39"/>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c07346d5-202b-4950-8367-b54e66333710"/>
  <p:tag name="ARTICULATE_NAV_LEVEL" val="1"/>
  <p:tag name="ARTICULATE_PLAYLIST_ID" val="-1"/>
  <p:tag name="ARTICULATE_LOCK_SLIDE" val="0"/>
  <p:tag name="ARTICULATE_SLIDE_NAV" val="2"/>
</p:tagLst>
</file>

<file path=ppt/tags/tag50.xml><?xml version="1.0" encoding="utf-8"?>
<p:tagLst xmlns:a="http://schemas.openxmlformats.org/drawingml/2006/main" xmlns:r="http://schemas.openxmlformats.org/officeDocument/2006/relationships" xmlns:p="http://schemas.openxmlformats.org/presentationml/2006/main">
  <p:tag name="ARTICULATE_SLIDE_GUID" val="10380d2e-92ba-4cea-aac9-eea83642a759"/>
  <p:tag name="ARTICULATE_NAV_LEVEL" val="1"/>
  <p:tag name="ARTICULATE_PLAYLIST_ID" val="-1"/>
  <p:tag name="ARTICULATE_LOCK_SLIDE" val="0"/>
  <p:tag name="ARTICULATE_SLIDE_NAV" val="40"/>
</p:tagLst>
</file>

<file path=ppt/tags/tag51.xml><?xml version="1.0" encoding="utf-8"?>
<p:tagLst xmlns:a="http://schemas.openxmlformats.org/drawingml/2006/main" xmlns:r="http://schemas.openxmlformats.org/officeDocument/2006/relationships" xmlns:p="http://schemas.openxmlformats.org/presentationml/2006/main">
  <p:tag name="ARTICULATE_SLIDE_GUID" val="f9b3e5d7-88b2-4406-beae-b7b2c2bb77a3"/>
  <p:tag name="ARTICULATE_NAV_LEVEL" val="1"/>
  <p:tag name="ARTICULATE_PLAYLIST_ID" val="-1"/>
  <p:tag name="ARTICULATE_LOCK_SLIDE" val="0"/>
  <p:tag name="ARTICULATE_SLIDE_NAV" val="41"/>
</p:tagLst>
</file>

<file path=ppt/tags/tag52.xml><?xml version="1.0" encoding="utf-8"?>
<p:tagLst xmlns:a="http://schemas.openxmlformats.org/drawingml/2006/main" xmlns:r="http://schemas.openxmlformats.org/officeDocument/2006/relationships" xmlns:p="http://schemas.openxmlformats.org/presentationml/2006/main">
  <p:tag name="ARTICULATE_SLIDE_GUID" val="cc7642cd-936e-4046-8621-21e400afa246"/>
  <p:tag name="ARTICULATE_NAV_LEVEL" val="1"/>
  <p:tag name="ARTICULATE_PLAYLIST_ID" val="-1"/>
  <p:tag name="ARTICULATE_LOCK_SLIDE" val="0"/>
  <p:tag name="ARTICULATE_SLIDE_NAV" val="42"/>
</p:tagLst>
</file>

<file path=ppt/tags/tag53.xml><?xml version="1.0" encoding="utf-8"?>
<p:tagLst xmlns:a="http://schemas.openxmlformats.org/drawingml/2006/main" xmlns:r="http://schemas.openxmlformats.org/officeDocument/2006/relationships" xmlns:p="http://schemas.openxmlformats.org/presentationml/2006/main">
  <p:tag name="ARTICULATE_SLIDE_GUID" val="97d7b127-765f-4950-b15e-7eac2bbc9efc"/>
  <p:tag name="ARTICULATE_NAV_LEVEL" val="1"/>
  <p:tag name="ARTICULATE_PLAYLIST_ID" val="-1"/>
  <p:tag name="ARTICULATE_LOCK_SLIDE" val="0"/>
  <p:tag name="ARTICULATE_SLIDE_NAV" val="43"/>
</p:tagLst>
</file>

<file path=ppt/tags/tag54.xml><?xml version="1.0" encoding="utf-8"?>
<p:tagLst xmlns:a="http://schemas.openxmlformats.org/drawingml/2006/main" xmlns:r="http://schemas.openxmlformats.org/officeDocument/2006/relationships" xmlns:p="http://schemas.openxmlformats.org/presentationml/2006/main">
  <p:tag name="ARTICULATE_SLIDE_GUID" val="9ffe13f3-d01d-46de-8d75-2061ab977b54"/>
  <p:tag name="ARTICULATE_NAV_LEVEL" val="1"/>
  <p:tag name="ARTICULATE_PLAYLIST_ID" val="-1"/>
  <p:tag name="ARTICULATE_LOCK_SLIDE" val="0"/>
  <p:tag name="ARTICULATE_SLIDE_NAV" val="44"/>
</p:tagLst>
</file>

<file path=ppt/tags/tag55.xml><?xml version="1.0" encoding="utf-8"?>
<p:tagLst xmlns:a="http://schemas.openxmlformats.org/drawingml/2006/main" xmlns:r="http://schemas.openxmlformats.org/officeDocument/2006/relationships" xmlns:p="http://schemas.openxmlformats.org/presentationml/2006/main">
  <p:tag name="ARTICULATE_SLIDE_GUID" val="d9ef9cb3-4165-476e-abc9-66c7a956c09e"/>
  <p:tag name="ARTICULATE_NAV_LEVEL" val="1"/>
  <p:tag name="ARTICULATE_PLAYLIST_ID" val="-1"/>
  <p:tag name="ARTICULATE_LOCK_SLIDE" val="0"/>
  <p:tag name="ARTICULATE_SLIDE_NAV" val="45"/>
</p:tagLst>
</file>

<file path=ppt/tags/tag56.xml><?xml version="1.0" encoding="utf-8"?>
<p:tagLst xmlns:a="http://schemas.openxmlformats.org/drawingml/2006/main" xmlns:r="http://schemas.openxmlformats.org/officeDocument/2006/relationships" xmlns:p="http://schemas.openxmlformats.org/presentationml/2006/main">
  <p:tag name="ARTICULATE_SLIDE_GUID" val="6936e5eb-3ac7-4b67-ad7a-1902c02e99af"/>
  <p:tag name="ARTICULATE_NAV_LEVEL" val="1"/>
  <p:tag name="ARTICULATE_PLAYLIST_ID" val="-1"/>
  <p:tag name="ARTICULATE_LOCK_SLIDE" val="0"/>
  <p:tag name="ARTICULATE_SLIDE_NAV" val="46"/>
</p:tagLst>
</file>

<file path=ppt/tags/tag57.xml><?xml version="1.0" encoding="utf-8"?>
<p:tagLst xmlns:a="http://schemas.openxmlformats.org/drawingml/2006/main" xmlns:r="http://schemas.openxmlformats.org/officeDocument/2006/relationships" xmlns:p="http://schemas.openxmlformats.org/presentationml/2006/main">
  <p:tag name="ARTICULATE_SLIDE_GUID" val="71f4940d-85c2-495b-ab43-2b51203d9db8"/>
  <p:tag name="ARTICULATE_NAV_LEVEL" val="1"/>
  <p:tag name="ARTICULATE_PLAYLIST_ID" val="-1"/>
  <p:tag name="ARTICULATE_LOCK_SLIDE" val="0"/>
  <p:tag name="ARTICULATE_SLIDE_NAV" val="47"/>
</p:tagLst>
</file>

<file path=ppt/tags/tag58.xml><?xml version="1.0" encoding="utf-8"?>
<p:tagLst xmlns:a="http://schemas.openxmlformats.org/drawingml/2006/main" xmlns:r="http://schemas.openxmlformats.org/officeDocument/2006/relationships" xmlns:p="http://schemas.openxmlformats.org/presentationml/2006/main">
  <p:tag name="ARTICULATE_SLIDE_GUID" val="71f4940d-85c2-495b-ab43-2b51203d0292"/>
  <p:tag name="ARTICULATE_NAV_LEVEL" val="1"/>
  <p:tag name="ARTICULATE_PLAYLIST_ID" val="-1"/>
  <p:tag name="ARTICULATE_LOCK_SLIDE" val="0"/>
  <p:tag name="ARTICULATE_SLIDE_NAV" val="48"/>
</p:tagLst>
</file>

<file path=ppt/tags/tag59.xml><?xml version="1.0" encoding="utf-8"?>
<p:tagLst xmlns:a="http://schemas.openxmlformats.org/drawingml/2006/main" xmlns:r="http://schemas.openxmlformats.org/officeDocument/2006/relationships" xmlns:p="http://schemas.openxmlformats.org/presentationml/2006/main">
  <p:tag name="ARTICULATE_SLIDE_GUID" val="01b4d099-8a69-4236-980c-00254a90bb7d"/>
  <p:tag name="ARTICULATE_NAV_LEVEL" val="1"/>
  <p:tag name="ARTICULATE_PLAYLIST_ID" val="-1"/>
  <p:tag name="ARTICULATE_LOCK_SLIDE" val="0"/>
  <p:tag name="ARTICULATE_SLIDE_NAV" val="49"/>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963e6006-2e1d-4681-8002-85c3ecf1183e"/>
  <p:tag name="ARTICULATE_NAV_LEVEL" val="1"/>
  <p:tag name="ARTICULATE_PLAYLIST_ID" val="-1"/>
  <p:tag name="ARTICULATE_LOCK_SLIDE" val="0"/>
  <p:tag name="ARTICULATE_SLIDE_NAV" val="3"/>
</p:tagLst>
</file>

<file path=ppt/tags/tag60.xml><?xml version="1.0" encoding="utf-8"?>
<p:tagLst xmlns:a="http://schemas.openxmlformats.org/drawingml/2006/main" xmlns:r="http://schemas.openxmlformats.org/officeDocument/2006/relationships" xmlns:p="http://schemas.openxmlformats.org/presentationml/2006/main">
  <p:tag name="ARTICULATE_SLIDE_GUID" val="4c2ad7f3-2cd9-4b58-89de-7b515c130403"/>
  <p:tag name="ARTICULATE_NAV_LEVEL" val="1"/>
  <p:tag name="ARTICULATE_PLAYLIST_ID" val="-1"/>
  <p:tag name="ARTICULATE_LOCK_SLIDE" val="0"/>
  <p:tag name="ARTICULATE_SLIDE_NAV" val="50"/>
</p:tagLst>
</file>

<file path=ppt/tags/tag61.xml><?xml version="1.0" encoding="utf-8"?>
<p:tagLst xmlns:a="http://schemas.openxmlformats.org/drawingml/2006/main" xmlns:r="http://schemas.openxmlformats.org/officeDocument/2006/relationships" xmlns:p="http://schemas.openxmlformats.org/presentationml/2006/main">
  <p:tag name="ARTICULATE_SLIDE_GUID" val="1bf90cb5-5430-4ff4-aa97-948a62f11925"/>
  <p:tag name="ARTICULATE_NAV_LEVEL" val="1"/>
  <p:tag name="ARTICULATE_PLAYLIST_ID" val="-1"/>
  <p:tag name="ARTICULATE_LOCK_SLIDE" val="0"/>
  <p:tag name="ARTICULATE_SLIDE_NAV" val="51"/>
</p:tagLst>
</file>

<file path=ppt/tags/tag62.xml><?xml version="1.0" encoding="utf-8"?>
<p:tagLst xmlns:a="http://schemas.openxmlformats.org/drawingml/2006/main" xmlns:r="http://schemas.openxmlformats.org/officeDocument/2006/relationships" xmlns:p="http://schemas.openxmlformats.org/presentationml/2006/main">
  <p:tag name="ARTICULATE_SLIDE_GUID" val="8ba22ec9-298a-4280-85d5-a59aa6b44d43"/>
  <p:tag name="ARTICULATE_NAV_LEVEL" val="1"/>
  <p:tag name="ARTICULATE_PLAYLIST_ID" val="-1"/>
  <p:tag name="ARTICULATE_LOCK_SLIDE" val="0"/>
  <p:tag name="ARTICULATE_SLIDE_NAV" val="52"/>
</p:tagLst>
</file>

<file path=ppt/tags/tag63.xml><?xml version="1.0" encoding="utf-8"?>
<p:tagLst xmlns:a="http://schemas.openxmlformats.org/drawingml/2006/main" xmlns:r="http://schemas.openxmlformats.org/officeDocument/2006/relationships" xmlns:p="http://schemas.openxmlformats.org/presentationml/2006/main">
  <p:tag name="ARTICULATE_SLIDE_GUID" val="49033993-d9d0-4530-9dbd-5be4fbb7622a"/>
  <p:tag name="ARTICULATE_NAV_LEVEL" val="1"/>
  <p:tag name="ARTICULATE_PLAYLIST_ID" val="-1"/>
  <p:tag name="ARTICULATE_LOCK_SLIDE" val="0"/>
  <p:tag name="ARTICULATE_SLIDE_NAV" val="53"/>
</p:tagLst>
</file>

<file path=ppt/tags/tag6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ANET~1.MCK\LOCALS~1\Temp\articulate\presenter\imgtemp\nBRm2RyX_files\slide0001_image001.png"/>
</p:tagLst>
</file>

<file path=ppt/tags/tag65.xml><?xml version="1.0" encoding="utf-8"?>
<p:tagLst xmlns:a="http://schemas.openxmlformats.org/drawingml/2006/main" xmlns:r="http://schemas.openxmlformats.org/officeDocument/2006/relationships" xmlns:p="http://schemas.openxmlformats.org/presentationml/2006/main">
  <p:tag name="ARTICULATE_SLIDE_GUID" val="a30405f6-b123-41b7-bf37-76e7ee0350b1"/>
  <p:tag name="ARTICULATE_NAV_LEVEL" val="1"/>
  <p:tag name="ARTICULATE_PLAYLIST_ID" val="-1"/>
  <p:tag name="ARTICULATE_LOCK_SLIDE" val="0"/>
  <p:tag name="ARTICULATE_SLIDE_NAV" val="54"/>
</p:tagLst>
</file>

<file path=ppt/tags/tag66.xml><?xml version="1.0" encoding="utf-8"?>
<p:tagLst xmlns:a="http://schemas.openxmlformats.org/drawingml/2006/main" xmlns:r="http://schemas.openxmlformats.org/officeDocument/2006/relationships" xmlns:p="http://schemas.openxmlformats.org/presentationml/2006/main">
  <p:tag name="ARTICULATE_SLIDE_GUID" val="892deee7-18ab-46b2-af21-c90cd6e830b3"/>
  <p:tag name="ARTICULATE_NAV_LEVEL" val="1"/>
  <p:tag name="ARTICULATE_PLAYLIST_ID" val="-1"/>
  <p:tag name="ARTICULATE_LOCK_SLIDE" val="0"/>
  <p:tag name="ARTICULATE_SLIDE_NAV" val="55"/>
</p:tagLst>
</file>

<file path=ppt/tags/tag67.xml><?xml version="1.0" encoding="utf-8"?>
<p:tagLst xmlns:a="http://schemas.openxmlformats.org/drawingml/2006/main" xmlns:r="http://schemas.openxmlformats.org/officeDocument/2006/relationships" xmlns:p="http://schemas.openxmlformats.org/presentationml/2006/main">
  <p:tag name="ARTICULATE_SLIDE_GUID" val="ca35e0f3-c7c3-4c03-91c1-485bfe86cef6"/>
  <p:tag name="ARTICULATE_NAV_LEVEL" val="1"/>
  <p:tag name="ARTICULATE_PLAYLIST_ID" val="-1"/>
  <p:tag name="ARTICULATE_LOCK_SLIDE" val="0"/>
  <p:tag name="ARTICULATE_SLIDE_NAV" val="56"/>
</p:tagLst>
</file>

<file path=ppt/tags/tag68.xml><?xml version="1.0" encoding="utf-8"?>
<p:tagLst xmlns:a="http://schemas.openxmlformats.org/drawingml/2006/main" xmlns:r="http://schemas.openxmlformats.org/officeDocument/2006/relationships" xmlns:p="http://schemas.openxmlformats.org/presentationml/2006/main">
  <p:tag name="ARTICULATE_SLIDE_GUID" val="6125cc5f-c221-4e33-9184-e4f4f19bde93"/>
  <p:tag name="ARTICULATE_NAV_LEVEL" val="1"/>
  <p:tag name="ARTICULATE_PLAYLIST_ID" val="-1"/>
  <p:tag name="ARTICULATE_LOCK_SLIDE" val="0"/>
  <p:tag name="ARTICULATE_SLIDE_NAV" val="57"/>
</p:tagLst>
</file>

<file path=ppt/tags/tag69.xml><?xml version="1.0" encoding="utf-8"?>
<p:tagLst xmlns:a="http://schemas.openxmlformats.org/drawingml/2006/main" xmlns:r="http://schemas.openxmlformats.org/officeDocument/2006/relationships" xmlns:p="http://schemas.openxmlformats.org/presentationml/2006/main">
  <p:tag name="ARTICULATE_SLIDE_GUID" val="ffa50879-170e-4ba8-a4d5-262359339fb4"/>
  <p:tag name="ARTICULATE_NAV_LEVEL" val="1"/>
  <p:tag name="ARTICULATE_PLAYLIST_ID" val="-1"/>
  <p:tag name="ARTICULATE_LOCK_SLIDE" val="0"/>
  <p:tag name="ARTICULATE_SLIDE_NAV" val="58"/>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8ffa5c85-cc23-42d8-be8d-77531682a8d5"/>
  <p:tag name="ARTICULATE_NAV_LEVEL" val="1"/>
  <p:tag name="ARTICULATE_PLAYLIST_ID" val="-1"/>
  <p:tag name="ARTICULATE_LOCK_SLIDE" val="0"/>
  <p:tag name="ARTICULATE_SLIDE_NAV" val="4"/>
</p:tagLst>
</file>

<file path=ppt/tags/tag70.xml><?xml version="1.0" encoding="utf-8"?>
<p:tagLst xmlns:a="http://schemas.openxmlformats.org/drawingml/2006/main" xmlns:r="http://schemas.openxmlformats.org/officeDocument/2006/relationships" xmlns:p="http://schemas.openxmlformats.org/presentationml/2006/main">
  <p:tag name="ARTICULATE_SLIDE_GUID" val="de20055f-41a0-4602-bf8c-80377af761ef"/>
  <p:tag name="ARTICULATE_NAV_LEVEL" val="1"/>
  <p:tag name="ARTICULATE_PLAYLIST_ID" val="-1"/>
  <p:tag name="ARTICULATE_LOCK_SLIDE" val="0"/>
  <p:tag name="ARTICULATE_SLIDE_NAV" val="59"/>
</p:tagLst>
</file>

<file path=ppt/tags/tag71.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72.xml><?xml version="1.0" encoding="utf-8"?>
<p:tagLst xmlns:a="http://schemas.openxmlformats.org/drawingml/2006/main" xmlns:r="http://schemas.openxmlformats.org/officeDocument/2006/relationships" xmlns:p="http://schemas.openxmlformats.org/presentationml/2006/main">
  <p:tag name="ARTICULATE_SLIDE_GUID" val="455768d4-f779-4620-b6e6-3338d32aaa44"/>
  <p:tag name="ARTICULATE_NAV_LEVEL" val="1"/>
  <p:tag name="ARTICULATE_PLAYLIST_ID" val="-1"/>
  <p:tag name="ARTICULATE_LOCK_SLIDE" val="0"/>
  <p:tag name="ARTICULATE_SLIDE_NAV" val="60"/>
</p:tagLst>
</file>

<file path=ppt/tags/tag73.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74.xml><?xml version="1.0" encoding="utf-8"?>
<p:tagLst xmlns:a="http://schemas.openxmlformats.org/drawingml/2006/main" xmlns:r="http://schemas.openxmlformats.org/officeDocument/2006/relationships" xmlns:p="http://schemas.openxmlformats.org/presentationml/2006/main">
  <p:tag name="ARTICULATE_SLIDE_GUID" val="e589552b-53cd-41a0-9451-4010a2e10e01"/>
  <p:tag name="ARTICULATE_NAV_LEVEL" val="1"/>
  <p:tag name="ARTICULATE_PLAYLIST_ID" val="-1"/>
  <p:tag name="ARTICULATE_LOCK_SLIDE" val="0"/>
  <p:tag name="ARTICULATE_SLIDE_NAV" val="61"/>
</p:tagLst>
</file>

<file path=ppt/tags/tag75.xml><?xml version="1.0" encoding="utf-8"?>
<p:tagLst xmlns:a="http://schemas.openxmlformats.org/drawingml/2006/main" xmlns:r="http://schemas.openxmlformats.org/officeDocument/2006/relationships" xmlns:p="http://schemas.openxmlformats.org/presentationml/2006/main">
  <p:tag name="ARTICULATE_SLIDE_GUID" val="b8c57506-5a58-465e-b38b-179a41b7c428"/>
  <p:tag name="ARTICULATE_NAV_LEVEL" val="1"/>
  <p:tag name="ARTICULATE_PLAYLIST_ID" val="-1"/>
  <p:tag name="ARTICULATE_LOCK_SLIDE" val="0"/>
  <p:tag name="ARTICULATE_SLIDE_NAV" val="62"/>
</p:tagLst>
</file>

<file path=ppt/tags/tag76.xml><?xml version="1.0" encoding="utf-8"?>
<p:tagLst xmlns:a="http://schemas.openxmlformats.org/drawingml/2006/main" xmlns:r="http://schemas.openxmlformats.org/officeDocument/2006/relationships" xmlns:p="http://schemas.openxmlformats.org/presentationml/2006/main">
  <p:tag name="ARTICULATE_SLIDE_GUID" val="63d35df0-7dcd-479d-8da8-f3a0ab715033"/>
  <p:tag name="ARTICULATE_NAV_LEVEL" val="1"/>
  <p:tag name="ARTICULATE_PLAYLIST_ID" val="-1"/>
  <p:tag name="ARTICULATE_LOCK_SLIDE" val="0"/>
  <p:tag name="ARTICULATE_SLIDE_NAV" val="63"/>
</p:tagLst>
</file>

<file path=ppt/tags/tag77.xml><?xml version="1.0" encoding="utf-8"?>
<p:tagLst xmlns:a="http://schemas.openxmlformats.org/drawingml/2006/main" xmlns:r="http://schemas.openxmlformats.org/officeDocument/2006/relationships" xmlns:p="http://schemas.openxmlformats.org/presentationml/2006/main">
  <p:tag name="ARTICULATE_SLIDE_GUID" val="bfe4b263-2830-4434-a963-8f115d8ac356"/>
  <p:tag name="ARTICULATE_NAV_LEVEL" val="1"/>
  <p:tag name="ARTICULATE_PLAYLIST_ID" val="-1"/>
  <p:tag name="ARTICULATE_LOCK_SLIDE" val="0"/>
  <p:tag name="ARTICULATE_SLIDE_NAV" val="64"/>
</p:tagLst>
</file>

<file path=ppt/tags/tag78.xml><?xml version="1.0" encoding="utf-8"?>
<p:tagLst xmlns:a="http://schemas.openxmlformats.org/drawingml/2006/main" xmlns:r="http://schemas.openxmlformats.org/officeDocument/2006/relationships" xmlns:p="http://schemas.openxmlformats.org/presentationml/2006/main">
  <p:tag name="ARTICULATE_SLIDE_GUID" val="96468a87-1416-4b29-aa55-b45e6e1e9cac"/>
  <p:tag name="ARTICULATE_NAV_LEVEL" val="1"/>
  <p:tag name="ARTICULATE_PLAYLIST_ID" val="-1"/>
  <p:tag name="ARTICULATE_LOCK_SLIDE" val="0"/>
  <p:tag name="ARTICULATE_SLIDE_NAV" val="65"/>
</p:tagLst>
</file>

<file path=ppt/tags/tag79.xml><?xml version="1.0" encoding="utf-8"?>
<p:tagLst xmlns:a="http://schemas.openxmlformats.org/drawingml/2006/main" xmlns:r="http://schemas.openxmlformats.org/officeDocument/2006/relationships" xmlns:p="http://schemas.openxmlformats.org/presentationml/2006/main">
  <p:tag name="ARTICULATE_SLIDE_GUID" val="cf42d13b-ce1f-4584-97cc-f3382c9cebe8"/>
  <p:tag name="ARTICULATE_SLIDE_NAV" val="66"/>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204d5165-8ad4-4808-8d6b-1d128bf06db5"/>
  <p:tag name="ARTICULATE_NAV_LEVEL" val="1"/>
  <p:tag name="ARTICULATE_PLAYLIST_ID" val="-1"/>
  <p:tag name="ARTICULATE_LOCK_SLIDE" val="0"/>
  <p:tag name="ARTICULATE_SLIDE_NAV" val="5"/>
</p:tagLst>
</file>

<file path=ppt/tags/tag8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ANET~1.MCK\LOCALS~1\Temp\articulate\presenter\imgtemp\9EQu1uiQ_files\slide0001_image001.png"/>
</p:tagLst>
</file>

<file path=ppt/tags/tag81.xml><?xml version="1.0" encoding="utf-8"?>
<p:tagLst xmlns:a="http://schemas.openxmlformats.org/drawingml/2006/main" xmlns:r="http://schemas.openxmlformats.org/officeDocument/2006/relationships" xmlns:p="http://schemas.openxmlformats.org/presentationml/2006/main">
  <p:tag name="ARTICULATE_SLIDE_GUID" val="edc42ed9-1298-4ac8-8ec1-9d27e8143fb1"/>
  <p:tag name="ARTICULATE_SLIDE_NAV" val="68"/>
</p:tagLst>
</file>

<file path=ppt/tags/tag82.xml><?xml version="1.0" encoding="utf-8"?>
<p:tagLst xmlns:a="http://schemas.openxmlformats.org/drawingml/2006/main" xmlns:r="http://schemas.openxmlformats.org/officeDocument/2006/relationships" xmlns:p="http://schemas.openxmlformats.org/presentationml/2006/main">
  <p:tag name="ARTICULATE_SLIDE_GUID" val="5b834fd0-e53a-4b98-b00a-6f088aeffc44"/>
  <p:tag name="ARTICULATE_NAV_LEVEL" val="1"/>
  <p:tag name="ARTICULATE_PLAYLIST_ID" val="-1"/>
  <p:tag name="ARTICULATE_LOCK_SLIDE" val="0"/>
  <p:tag name="ARTICULATE_SLIDE_NAV" val="69"/>
</p:tagLst>
</file>

<file path=ppt/tags/tag83.xml><?xml version="1.0" encoding="utf-8"?>
<p:tagLst xmlns:a="http://schemas.openxmlformats.org/drawingml/2006/main" xmlns:r="http://schemas.openxmlformats.org/officeDocument/2006/relationships" xmlns:p="http://schemas.openxmlformats.org/presentationml/2006/main">
  <p:tag name="ARTICULATE_NAV_LEVEL" val="1"/>
  <p:tag name="ARTICULATE_PLAYLIST_ID" val="-1"/>
  <p:tag name="ARTICULATE_LOCK_SLIDE" val="0"/>
  <p:tag name="ARTICULATE_SLIDE_GUID" val="5b834fd0-e53a-4b98-b00a-6f088aef0379"/>
  <p:tag name="ARTICULATE_SLIDE_NAV" val="70"/>
</p:tagLst>
</file>

<file path=ppt/tags/tag84.xml><?xml version="1.0" encoding="utf-8"?>
<p:tagLst xmlns:a="http://schemas.openxmlformats.org/drawingml/2006/main" xmlns:r="http://schemas.openxmlformats.org/officeDocument/2006/relationships" xmlns:p="http://schemas.openxmlformats.org/presentationml/2006/main">
  <p:tag name="ARTICULATE_SLIDE_GUID" val="71c5483c-433f-4053-bc50-9616fabc85fe"/>
  <p:tag name="ARTICULATE_NAV_LEVEL" val="1"/>
  <p:tag name="ARTICULATE_PLAYLIST_ID" val="-1"/>
  <p:tag name="ARTICULATE_LOCK_SLIDE" val="0"/>
  <p:tag name="ARTICULATE_SLIDE_NAV" val="71"/>
</p:tagLst>
</file>

<file path=ppt/tags/tag85.xml><?xml version="1.0" encoding="utf-8"?>
<p:tagLst xmlns:a="http://schemas.openxmlformats.org/drawingml/2006/main" xmlns:r="http://schemas.openxmlformats.org/officeDocument/2006/relationships" xmlns:p="http://schemas.openxmlformats.org/presentationml/2006/main">
  <p:tag name="ARTICULATE_SLIDE_GUID" val="61a74149-5178-4eac-9258-f0d8577d9150"/>
  <p:tag name="ARTICULATE_NAV_LEVEL" val="1"/>
  <p:tag name="ARTICULATE_PLAYLIST_ID" val="-1"/>
  <p:tag name="ARTICULATE_LOCK_SLIDE" val="0"/>
  <p:tag name="ARTICULATE_SLIDE_NAV" val="72"/>
</p:tagLst>
</file>

<file path=ppt/tags/tag86.xml><?xml version="1.0" encoding="utf-8"?>
<p:tagLst xmlns:a="http://schemas.openxmlformats.org/drawingml/2006/main" xmlns:r="http://schemas.openxmlformats.org/officeDocument/2006/relationships" xmlns:p="http://schemas.openxmlformats.org/presentationml/2006/main">
  <p:tag name="ARTICULATE_SLIDE_GUID" val="2f0ea515-a3cd-4b94-865a-769f41392279"/>
  <p:tag name="ARTICULATE_NAV_LEVEL" val="1"/>
  <p:tag name="ARTICULATE_PLAYLIST_ID" val="-1"/>
  <p:tag name="ARTICULATE_LOCK_SLIDE" val="0"/>
  <p:tag name="ARTICULATE_SLIDE_NAV" val="73"/>
</p:tagLst>
</file>

<file path=ppt/tags/tag87.xml><?xml version="1.0" encoding="utf-8"?>
<p:tagLst xmlns:a="http://schemas.openxmlformats.org/drawingml/2006/main" xmlns:r="http://schemas.openxmlformats.org/officeDocument/2006/relationships" xmlns:p="http://schemas.openxmlformats.org/presentationml/2006/main">
  <p:tag name="ARTICULATE_SLIDE_GUID" val="d1bfc230-dd78-4843-b7aa-fab1b5890782"/>
  <p:tag name="ARTICULATE_NAV_LEVEL" val="1"/>
  <p:tag name="ARTICULATE_PLAYLIST_ID" val="-1"/>
  <p:tag name="ARTICULATE_LOCK_SLIDE" val="0"/>
  <p:tag name="ARTICULATE_SLIDE_NAV" val="74"/>
</p:tagLst>
</file>

<file path=ppt/tags/tag88.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89.xml><?xml version="1.0" encoding="utf-8"?>
<p:tagLst xmlns:a="http://schemas.openxmlformats.org/drawingml/2006/main" xmlns:r="http://schemas.openxmlformats.org/officeDocument/2006/relationships" xmlns:p="http://schemas.openxmlformats.org/presentationml/2006/main">
  <p:tag name="ARTICULATE_SLIDE_GUID" val="de91319c-9bcc-4089-816f-b92f07ca1da5"/>
  <p:tag name="ARTICULATE_NAV_LEVEL" val="1"/>
  <p:tag name="ARTICULATE_PLAYLIST_ID" val="-1"/>
  <p:tag name="ARTICULATE_LOCK_SLIDE" val="0"/>
  <p:tag name="ARTICULATE_SLIDE_NAV" val="75"/>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ANET~1.MCK\LOCALS~1\Temp\articulate\presenter\imgtemp\cEF7MxM2_files\slide0001_image001.jpg"/>
</p:tagLst>
</file>

<file path=ppt/tags/tag90.xml><?xml version="1.0" encoding="utf-8"?>
<p:tagLst xmlns:a="http://schemas.openxmlformats.org/drawingml/2006/main" xmlns:r="http://schemas.openxmlformats.org/officeDocument/2006/relationships" xmlns:p="http://schemas.openxmlformats.org/presentationml/2006/main">
  <p:tag name="ARTICULATE_SLIDE_GUID" val="67f0c8fb-5705-435d-ba3b-05f34e148d1d"/>
  <p:tag name="ARTICULATE_NAV_LEVEL" val="1"/>
  <p:tag name="ARTICULATE_PLAYLIST_ID" val="-1"/>
  <p:tag name="ARTICULATE_LOCK_SLIDE" val="0"/>
  <p:tag name="ARTICULATE_SLIDE_NAV" val="76"/>
</p:tagLst>
</file>

<file path=ppt/tags/tag91.xml><?xml version="1.0" encoding="utf-8"?>
<p:tagLst xmlns:a="http://schemas.openxmlformats.org/drawingml/2006/main" xmlns:r="http://schemas.openxmlformats.org/officeDocument/2006/relationships" xmlns:p="http://schemas.openxmlformats.org/presentationml/2006/main">
  <p:tag name="ARTICULATE_SLIDE_GUID" val="6179f7e0-6637-45ee-83f0-ddb0f8855d49"/>
  <p:tag name="ARTICULATE_NAV_LEVEL" val="1"/>
  <p:tag name="ARTICULATE_PLAYLIST_ID" val="-1"/>
  <p:tag name="ARTICULATE_LOCK_SLIDE" val="0"/>
  <p:tag name="ARTICULATE_SLIDE_NAV" val="77"/>
</p:tagLst>
</file>

<file path=ppt/tags/tag92.xml><?xml version="1.0" encoding="utf-8"?>
<p:tagLst xmlns:a="http://schemas.openxmlformats.org/drawingml/2006/main" xmlns:r="http://schemas.openxmlformats.org/officeDocument/2006/relationships" xmlns:p="http://schemas.openxmlformats.org/presentationml/2006/main">
  <p:tag name="ARTICULATE_SLIDE_GUID" val="331f1341-cd33-49e3-8182-3ccdeb3a67b3"/>
  <p:tag name="ARTICULATE_NAV_LEVEL" val="1"/>
  <p:tag name="ARTICULATE_PLAYLIST_ID" val="-1"/>
  <p:tag name="ARTICULATE_LOCK_SLIDE" val="0"/>
  <p:tag name="ARTICULATE_SLIDE_NAV" val="78"/>
</p:tagLst>
</file>

<file path=ppt/tags/tag93.xml><?xml version="1.0" encoding="utf-8"?>
<p:tagLst xmlns:a="http://schemas.openxmlformats.org/drawingml/2006/main" xmlns:r="http://schemas.openxmlformats.org/officeDocument/2006/relationships" xmlns:p="http://schemas.openxmlformats.org/presentationml/2006/main">
  <p:tag name="ARTICULATE_SLIDE_GUID" val="4c8c5651-b889-4d70-8db8-e4ca8090f6f2"/>
  <p:tag name="ARTICULATE_NAV_LEVEL" val="1"/>
  <p:tag name="ARTICULATE_PLAYLIST_ID" val="-1"/>
  <p:tag name="ARTICULATE_LOCK_SLIDE" val="0"/>
  <p:tag name="ARTICULATE_SLIDE_NAV" val="79"/>
</p:tagLst>
</file>

<file path=ppt/theme/theme1.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3696</TotalTime>
  <Words>3634</Words>
  <Application>Microsoft Office PowerPoint</Application>
  <PresentationFormat>On-screen Show (4:3)</PresentationFormat>
  <Paragraphs>550</Paragraphs>
  <Slides>77</Slides>
  <Notes>77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77</vt:i4>
      </vt:variant>
    </vt:vector>
  </HeadingPairs>
  <TitlesOfParts>
    <vt:vector size="80" baseType="lpstr">
      <vt:lpstr>Arial</vt:lpstr>
      <vt:lpstr>Wingdings</vt:lpstr>
      <vt:lpstr>Digital Dots</vt:lpstr>
      <vt:lpstr>Automation Basics for the Small Public Library</vt:lpstr>
      <vt:lpstr>Why automate?</vt:lpstr>
      <vt:lpstr>We will review the following during this course</vt:lpstr>
      <vt:lpstr>Weeding</vt:lpstr>
      <vt:lpstr>CREW</vt:lpstr>
      <vt:lpstr>Weeding</vt:lpstr>
      <vt:lpstr>Weeding using CREW</vt:lpstr>
      <vt:lpstr>Weeding</vt:lpstr>
      <vt:lpstr>Learning vocabulary and acronyms </vt:lpstr>
      <vt:lpstr>  ILS  or LMS  </vt:lpstr>
      <vt:lpstr>ILS or LMS Interfaces</vt:lpstr>
      <vt:lpstr>ILS or LMS </vt:lpstr>
      <vt:lpstr>MARC Records</vt:lpstr>
      <vt:lpstr>MARC Records</vt:lpstr>
      <vt:lpstr>What does a MARC record look like? </vt:lpstr>
      <vt:lpstr>The MARC record looks like this in an online catalog…</vt:lpstr>
      <vt:lpstr>MARC Records</vt:lpstr>
      <vt:lpstr>MARC Records</vt:lpstr>
      <vt:lpstr>What is Z39.50 and what does it do?</vt:lpstr>
      <vt:lpstr>Z39.50 – Clients and Servers</vt:lpstr>
      <vt:lpstr>Retrospective Conversion/Data Conversion</vt:lpstr>
      <vt:lpstr>Copy Cataloging</vt:lpstr>
      <vt:lpstr>Copy Cataloging part two</vt:lpstr>
      <vt:lpstr>Copy Cataloging part three</vt:lpstr>
      <vt:lpstr>OPAC - Online Public Access Catalog</vt:lpstr>
      <vt:lpstr>More Definition Resources </vt:lpstr>
      <vt:lpstr>Planning for the Automation Process</vt:lpstr>
      <vt:lpstr>Planning for the Automation Process</vt:lpstr>
      <vt:lpstr>Planning: Discussions</vt:lpstr>
      <vt:lpstr>Some other considerations</vt:lpstr>
      <vt:lpstr>Beginning the Retrospective Conversion/Data Conversion</vt:lpstr>
      <vt:lpstr>Paying for Conversion</vt:lpstr>
      <vt:lpstr>Paying for Conversion Continued</vt:lpstr>
      <vt:lpstr>Third Party Vendors for Retrospective Conversion</vt:lpstr>
      <vt:lpstr>Alternatives to Paying for Conversion: </vt:lpstr>
      <vt:lpstr>Getting a Head Start with Conversion</vt:lpstr>
      <vt:lpstr>Reducing Conversion Costs</vt:lpstr>
      <vt:lpstr> Money in Weeded Books</vt:lpstr>
      <vt:lpstr>Catalog on the Go</vt:lpstr>
      <vt:lpstr>Selecting Automation Software</vt:lpstr>
      <vt:lpstr>Additional Considerations for School Libraries</vt:lpstr>
      <vt:lpstr>Selecting Software: What to Look for</vt:lpstr>
      <vt:lpstr>More to Look for</vt:lpstr>
      <vt:lpstr>Key Factors in Selection</vt:lpstr>
      <vt:lpstr>Other Purchases?</vt:lpstr>
      <vt:lpstr>More Purchases ?</vt:lpstr>
      <vt:lpstr>Remote Hosting (Off-site)</vt:lpstr>
      <vt:lpstr>Pros and Cons of Remote Hosting</vt:lpstr>
      <vt:lpstr>In-House Server software</vt:lpstr>
      <vt:lpstr>Linux versus Windows</vt:lpstr>
      <vt:lpstr> Open Source  </vt:lpstr>
      <vt:lpstr>Open Source ILS </vt:lpstr>
      <vt:lpstr>Prices and Software Information</vt:lpstr>
      <vt:lpstr>More Sophisticated Software </vt:lpstr>
      <vt:lpstr>Higher Cost Software</vt:lpstr>
      <vt:lpstr> Comprehensive Lists of ILS or LMS Software </vt:lpstr>
      <vt:lpstr>Further Evaluation of ILS/LMS</vt:lpstr>
      <vt:lpstr>After you select your software</vt:lpstr>
      <vt:lpstr>Reading the manual</vt:lpstr>
      <vt:lpstr>Installing software</vt:lpstr>
      <vt:lpstr>Configuring software</vt:lpstr>
      <vt:lpstr>Configuration Steps</vt:lpstr>
      <vt:lpstr>Barcodes</vt:lpstr>
      <vt:lpstr>Barcodes</vt:lpstr>
      <vt:lpstr>“Decoding” a Barcode</vt:lpstr>
      <vt:lpstr> Barcode Application </vt:lpstr>
      <vt:lpstr>Circulation Policies</vt:lpstr>
      <vt:lpstr>Circulation Policies (cont.)</vt:lpstr>
      <vt:lpstr>Decide on Patron Types </vt:lpstr>
      <vt:lpstr>Item/Material Types</vt:lpstr>
      <vt:lpstr>Item/Material Types (cont.)</vt:lpstr>
      <vt:lpstr>Printers, Scanners, etc.</vt:lpstr>
      <vt:lpstr>Add Patrons</vt:lpstr>
      <vt:lpstr>Cataloging and Adding Records </vt:lpstr>
      <vt:lpstr>Adding Items/Books</vt:lpstr>
      <vt:lpstr>To sum up..</vt:lpstr>
      <vt:lpstr> Good luck with your automation project! </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Automate your Small Maine Library</dc:title>
  <dc:subject>Automation Basics</dc:subject>
  <dc:creator>Janet McKenney</dc:creator>
  <cp:keywords>automation, small libraries</cp:keywords>
  <cp:lastModifiedBy>ellen.wood</cp:lastModifiedBy>
  <cp:revision>182</cp:revision>
  <dcterms:created xsi:type="dcterms:W3CDTF">2008-04-02T00:57:05Z</dcterms:created>
  <dcterms:modified xsi:type="dcterms:W3CDTF">2012-07-02T15:18:05Z</dcterms:modified>
</cp:coreProperties>
</file>