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6" r:id="rId2"/>
    <p:sldId id="286" r:id="rId3"/>
    <p:sldId id="300" r:id="rId4"/>
    <p:sldId id="313" r:id="rId5"/>
    <p:sldId id="317" r:id="rId6"/>
    <p:sldId id="314" r:id="rId7"/>
    <p:sldId id="315" r:id="rId8"/>
    <p:sldId id="259" r:id="rId9"/>
    <p:sldId id="290" r:id="rId10"/>
    <p:sldId id="302" r:id="rId11"/>
    <p:sldId id="339" r:id="rId12"/>
    <p:sldId id="319" r:id="rId13"/>
    <p:sldId id="294" r:id="rId14"/>
    <p:sldId id="292" r:id="rId15"/>
    <p:sldId id="352" r:id="rId16"/>
    <p:sldId id="327" r:id="rId17"/>
    <p:sldId id="328" r:id="rId18"/>
    <p:sldId id="341" r:id="rId19"/>
    <p:sldId id="340" r:id="rId20"/>
    <p:sldId id="349" r:id="rId21"/>
    <p:sldId id="348" r:id="rId22"/>
    <p:sldId id="342" r:id="rId23"/>
    <p:sldId id="332" r:id="rId24"/>
    <p:sldId id="333" r:id="rId25"/>
    <p:sldId id="334" r:id="rId26"/>
    <p:sldId id="343" r:id="rId27"/>
    <p:sldId id="344" r:id="rId28"/>
    <p:sldId id="346" r:id="rId29"/>
    <p:sldId id="345" r:id="rId30"/>
    <p:sldId id="351" r:id="rId31"/>
    <p:sldId id="35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1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lenn.a.mills\Documents\Births%20&amp;%20deaths,%201950%20to%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oit-teaqfsemc11\dol-common\cwri\files\2022%20Projections\Outlook%20Charts_2012to2022%20Glen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oit-teaqfsemc11\dol-common\cwri\files\PROJECTIONS\Outlook%20Charts_2014to2024_update%20in%20progres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lenn.a.mills\Documents\Industry%20projections,%202014%20to%202024%20Charts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lenn.a.mills\Documents\Population%20by%20single%20year%20of%20age,%20ME%20&amp;%20US,%202014.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3.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STEM%20vs.%20Non-STEM%20Analysis%202024_Updated%20Glen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lenn.a.mills\Documents\Births%20&amp;%20deaths,%201950%20to%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Labor%20force%202014%20to%20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Labor%20force%202014%20to%20202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it-teaqfsemc11\dol-common\cwri\files\PROJECTIONS\2024%20Projections\Labor%20force%202014%20to%20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oit-teaqfsemc11\dol-common\cwri\files\2022%20Projections\Outlook%20Charts_2012to2022%20Glen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oit-teaqfsemc11\dol-common\cwri\files\2022%20Projections\Outlook%20Charts_2012to2022%20Glen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oit-teaqfsemc11\dol-common\cwri\files\2022%20Projections\Outlook%20Charts_2012to2022%20Glen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54532360284232"/>
          <c:y val="5.8497253588893856E-2"/>
          <c:w val="0.73664986236476537"/>
          <c:h val="0.76910999373302169"/>
        </c:manualLayout>
      </c:layout>
      <c:lineChart>
        <c:grouping val="standard"/>
        <c:varyColors val="0"/>
        <c:ser>
          <c:idx val="1"/>
          <c:order val="0"/>
          <c:tx>
            <c:v>Births</c:v>
          </c:tx>
          <c:spPr>
            <a:ln w="50800"/>
          </c:spPr>
          <c:marker>
            <c:symbol val="none"/>
          </c:marker>
          <c:cat>
            <c:strRef>
              <c:f>Data!$A$2:$A$67</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Data!$B$2:$B$67</c:f>
              <c:numCache>
                <c:formatCode>_(* #,##0_);_(* \(#,##0\);_(* "-"??_);_(@_)</c:formatCode>
                <c:ptCount val="66"/>
                <c:pt idx="0">
                  <c:v>21239</c:v>
                </c:pt>
                <c:pt idx="1">
                  <c:v>21142</c:v>
                </c:pt>
                <c:pt idx="2">
                  <c:v>21199</c:v>
                </c:pt>
                <c:pt idx="3">
                  <c:v>21774</c:v>
                </c:pt>
                <c:pt idx="4">
                  <c:v>22439</c:v>
                </c:pt>
                <c:pt idx="5">
                  <c:v>22753</c:v>
                </c:pt>
                <c:pt idx="6">
                  <c:v>22402</c:v>
                </c:pt>
                <c:pt idx="7">
                  <c:v>23062</c:v>
                </c:pt>
                <c:pt idx="8">
                  <c:v>23155</c:v>
                </c:pt>
                <c:pt idx="9">
                  <c:v>23141</c:v>
                </c:pt>
                <c:pt idx="10">
                  <c:v>23282</c:v>
                </c:pt>
                <c:pt idx="11">
                  <c:v>23553</c:v>
                </c:pt>
                <c:pt idx="12">
                  <c:v>22998</c:v>
                </c:pt>
                <c:pt idx="13">
                  <c:v>21919</c:v>
                </c:pt>
                <c:pt idx="14">
                  <c:v>21204</c:v>
                </c:pt>
                <c:pt idx="15">
                  <c:v>19796</c:v>
                </c:pt>
                <c:pt idx="16">
                  <c:v>18526</c:v>
                </c:pt>
                <c:pt idx="17">
                  <c:v>17976</c:v>
                </c:pt>
                <c:pt idx="18">
                  <c:v>16866</c:v>
                </c:pt>
                <c:pt idx="19">
                  <c:v>17364</c:v>
                </c:pt>
                <c:pt idx="20">
                  <c:v>17837</c:v>
                </c:pt>
                <c:pt idx="21">
                  <c:v>17850</c:v>
                </c:pt>
                <c:pt idx="22">
                  <c:v>16269</c:v>
                </c:pt>
                <c:pt idx="23">
                  <c:v>15730</c:v>
                </c:pt>
                <c:pt idx="24">
                  <c:v>15110</c:v>
                </c:pt>
                <c:pt idx="25">
                  <c:v>15232</c:v>
                </c:pt>
                <c:pt idx="26">
                  <c:v>15046</c:v>
                </c:pt>
                <c:pt idx="27">
                  <c:v>16252</c:v>
                </c:pt>
                <c:pt idx="28">
                  <c:v>15919</c:v>
                </c:pt>
                <c:pt idx="29">
                  <c:v>16435</c:v>
                </c:pt>
                <c:pt idx="30">
                  <c:v>16474</c:v>
                </c:pt>
                <c:pt idx="31">
                  <c:v>16567</c:v>
                </c:pt>
                <c:pt idx="32">
                  <c:v>16695</c:v>
                </c:pt>
                <c:pt idx="33">
                  <c:v>16576</c:v>
                </c:pt>
                <c:pt idx="34">
                  <c:v>16631</c:v>
                </c:pt>
                <c:pt idx="35">
                  <c:v>16905</c:v>
                </c:pt>
                <c:pt idx="36">
                  <c:v>16717</c:v>
                </c:pt>
                <c:pt idx="37">
                  <c:v>16727</c:v>
                </c:pt>
                <c:pt idx="38">
                  <c:v>17166</c:v>
                </c:pt>
                <c:pt idx="39">
                  <c:v>17464</c:v>
                </c:pt>
                <c:pt idx="40">
                  <c:v>17314</c:v>
                </c:pt>
                <c:pt idx="41">
                  <c:v>16755</c:v>
                </c:pt>
                <c:pt idx="42">
                  <c:v>16013</c:v>
                </c:pt>
                <c:pt idx="43">
                  <c:v>15054</c:v>
                </c:pt>
                <c:pt idx="44">
                  <c:v>14396</c:v>
                </c:pt>
                <c:pt idx="45">
                  <c:v>13875</c:v>
                </c:pt>
                <c:pt idx="46">
                  <c:v>13766</c:v>
                </c:pt>
                <c:pt idx="47">
                  <c:v>13657</c:v>
                </c:pt>
                <c:pt idx="48">
                  <c:v>13723</c:v>
                </c:pt>
                <c:pt idx="49">
                  <c:v>13608</c:v>
                </c:pt>
                <c:pt idx="50">
                  <c:v>13590</c:v>
                </c:pt>
                <c:pt idx="51">
                  <c:v>13751</c:v>
                </c:pt>
                <c:pt idx="52">
                  <c:v>13549</c:v>
                </c:pt>
                <c:pt idx="53">
                  <c:v>13852</c:v>
                </c:pt>
                <c:pt idx="54">
                  <c:v>13932</c:v>
                </c:pt>
                <c:pt idx="55">
                  <c:v>14111</c:v>
                </c:pt>
                <c:pt idx="56">
                  <c:v>14152</c:v>
                </c:pt>
                <c:pt idx="57">
                  <c:v>14111</c:v>
                </c:pt>
                <c:pt idx="58">
                  <c:v>13605</c:v>
                </c:pt>
                <c:pt idx="59">
                  <c:v>13466</c:v>
                </c:pt>
                <c:pt idx="60">
                  <c:v>12950</c:v>
                </c:pt>
                <c:pt idx="61">
                  <c:v>12850</c:v>
                </c:pt>
                <c:pt idx="62">
                  <c:v>12754</c:v>
                </c:pt>
                <c:pt idx="63">
                  <c:v>12566</c:v>
                </c:pt>
                <c:pt idx="64">
                  <c:v>12662</c:v>
                </c:pt>
                <c:pt idx="65">
                  <c:v>12837</c:v>
                </c:pt>
              </c:numCache>
            </c:numRef>
          </c:val>
          <c:smooth val="0"/>
        </c:ser>
        <c:ser>
          <c:idx val="3"/>
          <c:order val="1"/>
          <c:tx>
            <c:v>Deaths</c:v>
          </c:tx>
          <c:spPr>
            <a:ln w="50800">
              <a:solidFill>
                <a:schemeClr val="tx1"/>
              </a:solidFill>
            </a:ln>
          </c:spPr>
          <c:marker>
            <c:symbol val="none"/>
          </c:marker>
          <c:cat>
            <c:strRef>
              <c:f>Data!$A$2:$A$67</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Data!$D$2:$D$67</c:f>
              <c:numCache>
                <c:formatCode>_(* #,##0_);_(* \(#,##0\);_(* "-"??_);_(@_)</c:formatCode>
                <c:ptCount val="66"/>
                <c:pt idx="0">
                  <c:v>9962</c:v>
                </c:pt>
                <c:pt idx="1">
                  <c:v>10139</c:v>
                </c:pt>
                <c:pt idx="2">
                  <c:v>9942</c:v>
                </c:pt>
                <c:pt idx="3">
                  <c:v>9817</c:v>
                </c:pt>
                <c:pt idx="4">
                  <c:v>9878</c:v>
                </c:pt>
                <c:pt idx="5">
                  <c:v>10140</c:v>
                </c:pt>
                <c:pt idx="6">
                  <c:v>10183</c:v>
                </c:pt>
                <c:pt idx="7">
                  <c:v>10117</c:v>
                </c:pt>
                <c:pt idx="8">
                  <c:v>10465</c:v>
                </c:pt>
                <c:pt idx="9">
                  <c:v>10817</c:v>
                </c:pt>
                <c:pt idx="10">
                  <c:v>10752</c:v>
                </c:pt>
                <c:pt idx="11">
                  <c:v>10765</c:v>
                </c:pt>
                <c:pt idx="12">
                  <c:v>11083</c:v>
                </c:pt>
                <c:pt idx="13">
                  <c:v>11003</c:v>
                </c:pt>
                <c:pt idx="14">
                  <c:v>10862</c:v>
                </c:pt>
                <c:pt idx="15">
                  <c:v>10778</c:v>
                </c:pt>
                <c:pt idx="16">
                  <c:v>10915</c:v>
                </c:pt>
                <c:pt idx="17">
                  <c:v>11066</c:v>
                </c:pt>
                <c:pt idx="18">
                  <c:v>11085</c:v>
                </c:pt>
                <c:pt idx="19">
                  <c:v>10898</c:v>
                </c:pt>
                <c:pt idx="20">
                  <c:v>11066</c:v>
                </c:pt>
                <c:pt idx="21">
                  <c:v>10830</c:v>
                </c:pt>
                <c:pt idx="22">
                  <c:v>11147</c:v>
                </c:pt>
                <c:pt idx="23">
                  <c:v>10837</c:v>
                </c:pt>
                <c:pt idx="24">
                  <c:v>10705</c:v>
                </c:pt>
                <c:pt idx="25">
                  <c:v>10253</c:v>
                </c:pt>
                <c:pt idx="26">
                  <c:v>10422</c:v>
                </c:pt>
                <c:pt idx="27">
                  <c:v>10055</c:v>
                </c:pt>
                <c:pt idx="28">
                  <c:v>10168</c:v>
                </c:pt>
                <c:pt idx="29">
                  <c:v>10278</c:v>
                </c:pt>
                <c:pt idx="30">
                  <c:v>10768</c:v>
                </c:pt>
                <c:pt idx="31">
                  <c:v>10331</c:v>
                </c:pt>
                <c:pt idx="32">
                  <c:v>10451</c:v>
                </c:pt>
                <c:pt idx="33">
                  <c:v>10916</c:v>
                </c:pt>
                <c:pt idx="34">
                  <c:v>10826</c:v>
                </c:pt>
                <c:pt idx="35">
                  <c:v>11392</c:v>
                </c:pt>
                <c:pt idx="36">
                  <c:v>11178</c:v>
                </c:pt>
                <c:pt idx="37">
                  <c:v>11238</c:v>
                </c:pt>
                <c:pt idx="38">
                  <c:v>11482</c:v>
                </c:pt>
                <c:pt idx="39">
                  <c:v>11090</c:v>
                </c:pt>
                <c:pt idx="40">
                  <c:v>11023</c:v>
                </c:pt>
                <c:pt idx="41">
                  <c:v>11189</c:v>
                </c:pt>
                <c:pt idx="42">
                  <c:v>11045</c:v>
                </c:pt>
                <c:pt idx="43">
                  <c:v>11540</c:v>
                </c:pt>
                <c:pt idx="44">
                  <c:v>11596</c:v>
                </c:pt>
                <c:pt idx="45">
                  <c:v>11698</c:v>
                </c:pt>
                <c:pt idx="46">
                  <c:v>11695</c:v>
                </c:pt>
                <c:pt idx="47">
                  <c:v>11976</c:v>
                </c:pt>
                <c:pt idx="48">
                  <c:v>12067</c:v>
                </c:pt>
                <c:pt idx="49">
                  <c:v>12233</c:v>
                </c:pt>
                <c:pt idx="50">
                  <c:v>12337</c:v>
                </c:pt>
                <c:pt idx="51">
                  <c:v>12403</c:v>
                </c:pt>
                <c:pt idx="52">
                  <c:v>12670</c:v>
                </c:pt>
                <c:pt idx="53">
                  <c:v>12530</c:v>
                </c:pt>
                <c:pt idx="54">
                  <c:v>12441</c:v>
                </c:pt>
                <c:pt idx="55">
                  <c:v>12858</c:v>
                </c:pt>
                <c:pt idx="56">
                  <c:v>12282</c:v>
                </c:pt>
                <c:pt idx="57">
                  <c:v>12475</c:v>
                </c:pt>
                <c:pt idx="58">
                  <c:v>12512</c:v>
                </c:pt>
                <c:pt idx="59">
                  <c:v>12480</c:v>
                </c:pt>
                <c:pt idx="60">
                  <c:v>12332</c:v>
                </c:pt>
                <c:pt idx="61">
                  <c:v>12540</c:v>
                </c:pt>
                <c:pt idx="62">
                  <c:v>12857</c:v>
                </c:pt>
                <c:pt idx="63">
                  <c:v>12866</c:v>
                </c:pt>
                <c:pt idx="64">
                  <c:v>13137</c:v>
                </c:pt>
                <c:pt idx="65">
                  <c:v>13287</c:v>
                </c:pt>
              </c:numCache>
            </c:numRef>
          </c:val>
          <c:smooth val="0"/>
        </c:ser>
        <c:dLbls>
          <c:showLegendKey val="0"/>
          <c:showVal val="0"/>
          <c:showCatName val="0"/>
          <c:showSerName val="0"/>
          <c:showPercent val="0"/>
          <c:showBubbleSize val="0"/>
        </c:dLbls>
        <c:marker val="1"/>
        <c:smooth val="0"/>
        <c:axId val="70974464"/>
        <c:axId val="87710720"/>
      </c:lineChart>
      <c:catAx>
        <c:axId val="70974464"/>
        <c:scaling>
          <c:orientation val="minMax"/>
        </c:scaling>
        <c:delete val="0"/>
        <c:axPos val="b"/>
        <c:numFmt formatCode="General" sourceLinked="1"/>
        <c:majorTickMark val="out"/>
        <c:minorTickMark val="none"/>
        <c:tickLblPos val="low"/>
        <c:txPr>
          <a:bodyPr rot="-5400000" vert="horz"/>
          <a:lstStyle/>
          <a:p>
            <a:pPr>
              <a:defRPr sz="2000" b="0" i="0" u="none" strike="noStrike" baseline="0">
                <a:solidFill>
                  <a:srgbClr val="000000"/>
                </a:solidFill>
                <a:latin typeface="Calibri"/>
                <a:ea typeface="Calibri"/>
                <a:cs typeface="Calibri"/>
              </a:defRPr>
            </a:pPr>
            <a:endParaRPr lang="en-US"/>
          </a:p>
        </c:txPr>
        <c:crossAx val="87710720"/>
        <c:crosses val="autoZero"/>
        <c:auto val="1"/>
        <c:lblAlgn val="ctr"/>
        <c:lblOffset val="100"/>
        <c:tickLblSkip val="5"/>
        <c:noMultiLvlLbl val="0"/>
      </c:catAx>
      <c:valAx>
        <c:axId val="87710720"/>
        <c:scaling>
          <c:orientation val="minMax"/>
          <c:max val="24000"/>
          <c:min val="8000"/>
        </c:scaling>
        <c:delete val="0"/>
        <c:axPos val="l"/>
        <c:majorGridlines/>
        <c:title>
          <c:tx>
            <c:rich>
              <a:bodyPr rot="-5400000" vert="horz"/>
              <a:lstStyle/>
              <a:p>
                <a:pPr>
                  <a:defRPr sz="2000"/>
                </a:pPr>
                <a:r>
                  <a:rPr lang="en-US" sz="2000"/>
                  <a:t>Births and Deaths per Year</a:t>
                </a:r>
              </a:p>
            </c:rich>
          </c:tx>
          <c:layout/>
          <c:overlay val="0"/>
        </c:title>
        <c:numFmt formatCode="#,##0" sourceLinked="0"/>
        <c:majorTickMark val="none"/>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70974464"/>
        <c:crosses val="autoZero"/>
        <c:crossBetween val="between"/>
        <c:majorUnit val="4000"/>
      </c:valAx>
      <c:spPr>
        <a:ln>
          <a:solidFill>
            <a:schemeClr val="tx1"/>
          </a:solidFill>
        </a:ln>
      </c:spPr>
    </c:plotArea>
    <c:legend>
      <c:legendPos val="r"/>
      <c:layout>
        <c:manualLayout>
          <c:xMode val="edge"/>
          <c:yMode val="edge"/>
          <c:x val="0.57810338925025673"/>
          <c:y val="8.2102978022355166E-2"/>
          <c:w val="0.22591178820038799"/>
          <c:h val="0.11556298567493323"/>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2024, </a:t>
            </a:r>
            <a:r>
              <a:rPr lang="en-US" dirty="0"/>
              <a:t>projected</a:t>
            </a:r>
          </a:p>
        </c:rich>
      </c:tx>
      <c:layout>
        <c:manualLayout>
          <c:xMode val="edge"/>
          <c:yMode val="edge"/>
          <c:x val="0.18316688071639928"/>
          <c:y val="0.85902658457251124"/>
        </c:manualLayout>
      </c:layout>
      <c:overlay val="1"/>
    </c:title>
    <c:autoTitleDeleted val="0"/>
    <c:plotArea>
      <c:layout>
        <c:manualLayout>
          <c:layoutTarget val="inner"/>
          <c:xMode val="edge"/>
          <c:yMode val="edge"/>
          <c:x val="1.8313608047601414E-2"/>
          <c:y val="1.5347089836659287E-2"/>
          <c:w val="0.82771133441683331"/>
          <c:h val="0.82851902731134008"/>
        </c:manualLayout>
      </c:layout>
      <c:pieChart>
        <c:varyColors val="1"/>
        <c:ser>
          <c:idx val="0"/>
          <c:order val="0"/>
          <c:tx>
            <c:strRef>
              <c:f>'Declining share Goods-Prod'!$A$6</c:f>
              <c:strCache>
                <c:ptCount val="1"/>
                <c:pt idx="0">
                  <c:v>2022</c:v>
                </c:pt>
              </c:strCache>
            </c:strRef>
          </c:tx>
          <c:dPt>
            <c:idx val="0"/>
            <c:bubble3D val="0"/>
            <c:spPr>
              <a:solidFill>
                <a:srgbClr val="0070C0"/>
              </a:solidFill>
            </c:spPr>
          </c:dPt>
          <c:dPt>
            <c:idx val="1"/>
            <c:bubble3D val="0"/>
            <c:spPr>
              <a:solidFill>
                <a:srgbClr val="C00000"/>
              </a:solidFill>
            </c:spPr>
          </c:dPt>
          <c:dLbls>
            <c:dLbl>
              <c:idx val="0"/>
              <c:layout>
                <c:manualLayout>
                  <c:x val="-0.12776971661456071"/>
                  <c:y val="0.12484867795950677"/>
                </c:manualLayout>
              </c:layout>
              <c:tx>
                <c:rich>
                  <a:bodyPr/>
                  <a:lstStyle/>
                  <a:p>
                    <a:r>
                      <a:rPr lang="en-US" b="1"/>
                      <a:t>13%</a:t>
                    </a:r>
                    <a:endParaRPr lang="en-US"/>
                  </a:p>
                </c:rich>
              </c:tx>
              <c:showLegendKey val="0"/>
              <c:showVal val="0"/>
              <c:showCatName val="0"/>
              <c:showSerName val="0"/>
              <c:showPercent val="1"/>
              <c:showBubbleSize val="0"/>
            </c:dLbl>
            <c:dLbl>
              <c:idx val="1"/>
              <c:layout>
                <c:manualLayout>
                  <c:x val="0.20003334494473565"/>
                  <c:y val="-0.29773360657150311"/>
                </c:manualLayout>
              </c:layout>
              <c:tx>
                <c:rich>
                  <a:bodyPr/>
                  <a:lstStyle/>
                  <a:p>
                    <a:r>
                      <a:rPr lang="en-US" b="1"/>
                      <a:t>87%</a:t>
                    </a:r>
                    <a:endParaRPr lang="en-US"/>
                  </a:p>
                </c:rich>
              </c:tx>
              <c:showLegendKey val="0"/>
              <c:showVal val="0"/>
              <c:showCatName val="0"/>
              <c:showSerName val="0"/>
              <c:showPercent val="1"/>
              <c:showBubbleSize val="0"/>
            </c:dLbl>
            <c:txPr>
              <a:bodyPr/>
              <a:lstStyle/>
              <a:p>
                <a:pPr>
                  <a:defRPr sz="1600" b="1"/>
                </a:pPr>
                <a:endParaRPr lang="en-US"/>
              </a:p>
            </c:txPr>
            <c:showLegendKey val="0"/>
            <c:showVal val="0"/>
            <c:showCatName val="0"/>
            <c:showSerName val="0"/>
            <c:showPercent val="1"/>
            <c:showBubbleSize val="0"/>
            <c:showLeaderLines val="0"/>
          </c:dLbls>
          <c:cat>
            <c:strRef>
              <c:f>'Declining share Goods-Prod'!$B$2:$C$2</c:f>
              <c:strCache>
                <c:ptCount val="2"/>
                <c:pt idx="0">
                  <c:v>Goods-Producing</c:v>
                </c:pt>
                <c:pt idx="1">
                  <c:v>Service-Providing</c:v>
                </c:pt>
              </c:strCache>
            </c:strRef>
          </c:cat>
          <c:val>
            <c:numRef>
              <c:f>'Declining share Goods-Prod'!$B$6:$C$6</c:f>
              <c:numCache>
                <c:formatCode>0%</c:formatCode>
                <c:ptCount val="2"/>
                <c:pt idx="0">
                  <c:v>0.13015440478592002</c:v>
                </c:pt>
                <c:pt idx="1">
                  <c:v>0.86984559521408</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8.7149694523478677E-2"/>
          <c:y val="0.1736111111111111"/>
          <c:w val="0.75992630724550436"/>
          <c:h val="0.71296296296296291"/>
        </c:manualLayout>
      </c:layout>
      <c:ofPieChart>
        <c:ofPieType val="bar"/>
        <c:varyColors val="1"/>
        <c:ser>
          <c:idx val="0"/>
          <c:order val="0"/>
          <c:explosion val="4"/>
          <c:dPt>
            <c:idx val="0"/>
            <c:bubble3D val="0"/>
            <c:explosion val="0"/>
          </c:dPt>
          <c:dPt>
            <c:idx val="1"/>
            <c:bubble3D val="0"/>
            <c:explosion val="0"/>
          </c:dPt>
          <c:dPt>
            <c:idx val="2"/>
            <c:bubble3D val="0"/>
            <c:explosion val="0"/>
          </c:dPt>
          <c:dPt>
            <c:idx val="3"/>
            <c:bubble3D val="0"/>
            <c:explosion val="0"/>
          </c:dPt>
          <c:dPt>
            <c:idx val="4"/>
            <c:bubble3D val="0"/>
            <c:explosion val="0"/>
          </c:dPt>
          <c:dPt>
            <c:idx val="5"/>
            <c:bubble3D val="0"/>
            <c:explosion val="0"/>
          </c:dPt>
          <c:dPt>
            <c:idx val="14"/>
            <c:bubble3D val="0"/>
            <c:explosion val="12"/>
          </c:dPt>
          <c:dLbls>
            <c:dLbl>
              <c:idx val="1"/>
              <c:layout>
                <c:manualLayout>
                  <c:x val="0.10361217347831521"/>
                  <c:y val="-0.14398731408573928"/>
                </c:manualLayout>
              </c:layout>
              <c:dLblPos val="bestFit"/>
              <c:showLegendKey val="0"/>
              <c:showVal val="1"/>
              <c:showCatName val="1"/>
              <c:showSerName val="0"/>
              <c:showPercent val="0"/>
              <c:showBubbleSize val="0"/>
              <c:separator>
</c:separator>
            </c:dLbl>
            <c:dLbl>
              <c:idx val="4"/>
              <c:layout>
                <c:manualLayout>
                  <c:x val="2.0537807774028246E-2"/>
                  <c:y val="3.372106895728943E-3"/>
                </c:manualLayout>
              </c:layout>
              <c:dLblPos val="bestFit"/>
              <c:showLegendKey val="0"/>
              <c:showVal val="1"/>
              <c:showCatName val="1"/>
              <c:showSerName val="0"/>
              <c:showPercent val="0"/>
              <c:showBubbleSize val="0"/>
              <c:separator>
</c:separator>
            </c:dLbl>
            <c:dLbl>
              <c:idx val="5"/>
              <c:layout>
                <c:manualLayout>
                  <c:x val="-2.8571553555805523E-2"/>
                  <c:y val="-2.5150322118826056E-2"/>
                </c:manualLayout>
              </c:layout>
              <c:dLblPos val="bestFit"/>
              <c:showLegendKey val="0"/>
              <c:showVal val="1"/>
              <c:showCatName val="1"/>
              <c:showSerName val="0"/>
              <c:showPercent val="0"/>
              <c:showBubbleSize val="0"/>
              <c:separator> </c:separator>
            </c:dLbl>
            <c:dLbl>
              <c:idx val="6"/>
              <c:layout>
                <c:manualLayout>
                  <c:x val="-0.16713048368953881"/>
                  <c:y val="4.9769347013441502E-4"/>
                </c:manualLayout>
              </c:layout>
              <c:dLblPos val="bestFit"/>
              <c:showLegendKey val="0"/>
              <c:showVal val="1"/>
              <c:showCatName val="1"/>
              <c:showSerName val="0"/>
              <c:showPercent val="0"/>
              <c:showBubbleSize val="0"/>
              <c:separator> </c:separator>
            </c:dLbl>
            <c:dLbl>
              <c:idx val="7"/>
              <c:layout>
                <c:manualLayout>
                  <c:x val="-0.17513923259592551"/>
                  <c:y val="-6.2157003101889622E-4"/>
                </c:manualLayout>
              </c:layout>
              <c:dLblPos val="bestFit"/>
              <c:showLegendKey val="0"/>
              <c:showVal val="1"/>
              <c:showCatName val="1"/>
              <c:showSerName val="0"/>
              <c:showPercent val="0"/>
              <c:showBubbleSize val="0"/>
              <c:separator> </c:separator>
            </c:dLbl>
            <c:dLbl>
              <c:idx val="8"/>
              <c:layout>
                <c:manualLayout>
                  <c:x val="-0.16532520934883141"/>
                  <c:y val="-7.7209098862642174E-4"/>
                </c:manualLayout>
              </c:layout>
              <c:dLblPos val="bestFit"/>
              <c:showLegendKey val="0"/>
              <c:showVal val="1"/>
              <c:showCatName val="1"/>
              <c:showSerName val="0"/>
              <c:showPercent val="0"/>
              <c:showBubbleSize val="0"/>
              <c:separator> </c:separator>
            </c:dLbl>
            <c:dLbl>
              <c:idx val="9"/>
              <c:layout>
                <c:manualLayout>
                  <c:x val="-0.165710643722116"/>
                  <c:y val="0"/>
                </c:manualLayout>
              </c:layout>
              <c:dLblPos val="bestFit"/>
              <c:showLegendKey val="0"/>
              <c:showVal val="1"/>
              <c:showCatName val="1"/>
              <c:showSerName val="0"/>
              <c:showPercent val="0"/>
              <c:showBubbleSize val="0"/>
              <c:separator> </c:separator>
            </c:dLbl>
            <c:dLbl>
              <c:idx val="10"/>
              <c:layout>
                <c:manualLayout>
                  <c:x val="-0.16672128483939508"/>
                  <c:y val="-2.0219915692356637E-3"/>
                </c:manualLayout>
              </c:layout>
              <c:dLblPos val="bestFit"/>
              <c:showLegendKey val="0"/>
              <c:showVal val="1"/>
              <c:showCatName val="1"/>
              <c:showSerName val="0"/>
              <c:showPercent val="0"/>
              <c:showBubbleSize val="0"/>
              <c:separator> </c:separator>
            </c:dLbl>
            <c:dLbl>
              <c:idx val="11"/>
              <c:layout>
                <c:manualLayout>
                  <c:x val="-0.17590822179732313"/>
                  <c:y val="3.5106196243637E-3"/>
                </c:manualLayout>
              </c:layout>
              <c:dLblPos val="bestFit"/>
              <c:showLegendKey val="0"/>
              <c:showVal val="1"/>
              <c:showCatName val="1"/>
              <c:showSerName val="0"/>
              <c:showPercent val="0"/>
              <c:showBubbleSize val="0"/>
              <c:separator> </c:separator>
            </c:dLbl>
            <c:dLbl>
              <c:idx val="12"/>
              <c:layout>
                <c:manualLayout>
                  <c:x val="-0.17619060117485313"/>
                  <c:y val="-5.5456136164788326E-4"/>
                </c:manualLayout>
              </c:layout>
              <c:dLblPos val="bestFit"/>
              <c:showLegendKey val="0"/>
              <c:showVal val="1"/>
              <c:showCatName val="1"/>
              <c:showSerName val="0"/>
              <c:showPercent val="0"/>
              <c:showBubbleSize val="0"/>
              <c:separator> </c:separator>
            </c:dLbl>
            <c:dLbl>
              <c:idx val="13"/>
              <c:layout>
                <c:manualLayout>
                  <c:x val="-0.17176540432445944"/>
                  <c:y val="2.0869720830350751E-2"/>
                </c:manualLayout>
              </c:layout>
              <c:dLblPos val="bestFit"/>
              <c:showLegendKey val="0"/>
              <c:showVal val="1"/>
              <c:showCatName val="1"/>
              <c:showSerName val="0"/>
              <c:showPercent val="0"/>
              <c:showBubbleSize val="0"/>
              <c:separator> </c:separator>
            </c:dLbl>
            <c:dLbl>
              <c:idx val="14"/>
              <c:layout>
                <c:manualLayout>
                  <c:x val="-0.13284026996625423"/>
                  <c:y val="-2.3261552533206078E-2"/>
                </c:manualLayout>
              </c:layout>
              <c:tx>
                <c:rich>
                  <a:bodyPr/>
                  <a:lstStyle/>
                  <a:p>
                    <a:r>
                      <a:rPr lang="en-US" sz="1400"/>
                      <a:t>All Other
23%</a:t>
                    </a:r>
                    <a:endParaRPr lang="en-US"/>
                  </a:p>
                </c:rich>
              </c:tx>
              <c:dLblPos val="bestFit"/>
              <c:showLegendKey val="0"/>
              <c:showVal val="1"/>
              <c:showCatName val="1"/>
              <c:showSerName val="0"/>
              <c:showPercent val="0"/>
              <c:showBubbleSize val="0"/>
              <c:separator>
</c:separator>
            </c:dLbl>
            <c:txPr>
              <a:bodyPr/>
              <a:lstStyle/>
              <a:p>
                <a:pPr>
                  <a:defRPr sz="1400" b="1"/>
                </a:pPr>
                <a:endParaRPr lang="en-US"/>
              </a:p>
            </c:txPr>
            <c:dLblPos val="bestFit"/>
            <c:showLegendKey val="0"/>
            <c:showVal val="1"/>
            <c:showCatName val="1"/>
            <c:showSerName val="0"/>
            <c:showPercent val="0"/>
            <c:showBubbleSize val="0"/>
            <c:separator>
</c:separator>
            <c:showLeaderLines val="1"/>
          </c:dLbls>
          <c:cat>
            <c:strRef>
              <c:f>'Industry Comp 2014'!$A$3:$A$16</c:f>
              <c:strCache>
                <c:ptCount val="14"/>
                <c:pt idx="0">
                  <c:v>Healthcare &amp; Soc. Assistance</c:v>
                </c:pt>
                <c:pt idx="1">
                  <c:v>Government</c:v>
                </c:pt>
                <c:pt idx="2">
                  <c:v>Retail Trade</c:v>
                </c:pt>
                <c:pt idx="3">
                  <c:v>Professional &amp; Business Svcs.</c:v>
                </c:pt>
                <c:pt idx="4">
                  <c:v>Leisure &amp; Hospitality</c:v>
                </c:pt>
                <c:pt idx="5">
                  <c:v>Manufacturing</c:v>
                </c:pt>
                <c:pt idx="6">
                  <c:v>Financial Activities</c:v>
                </c:pt>
                <c:pt idx="7">
                  <c:v>Construction</c:v>
                </c:pt>
                <c:pt idx="8">
                  <c:v>Wholesale Trade</c:v>
                </c:pt>
                <c:pt idx="9">
                  <c:v>Other Services</c:v>
                </c:pt>
                <c:pt idx="10">
                  <c:v>Transport &amp; Utilities</c:v>
                </c:pt>
                <c:pt idx="11">
                  <c:v>Education</c:v>
                </c:pt>
                <c:pt idx="12">
                  <c:v>Information</c:v>
                </c:pt>
                <c:pt idx="13">
                  <c:v>Natural Resources</c:v>
                </c:pt>
              </c:strCache>
            </c:strRef>
          </c:cat>
          <c:val>
            <c:numRef>
              <c:f>'Industry Comp 2014'!$C$3:$C$16</c:f>
              <c:numCache>
                <c:formatCode>0%</c:formatCode>
                <c:ptCount val="14"/>
                <c:pt idx="0">
                  <c:v>0.17113727908071832</c:v>
                </c:pt>
                <c:pt idx="1">
                  <c:v>0.16180251840358822</c:v>
                </c:pt>
                <c:pt idx="2">
                  <c:v>0.13829707947843231</c:v>
                </c:pt>
                <c:pt idx="3">
                  <c:v>0.10736753312307114</c:v>
                </c:pt>
                <c:pt idx="4">
                  <c:v>0.10702707097534783</c:v>
                </c:pt>
                <c:pt idx="5">
                  <c:v>8.5015600280500161E-2</c:v>
                </c:pt>
                <c:pt idx="6">
                  <c:v>4.8857165119060124E-2</c:v>
                </c:pt>
                <c:pt idx="7">
                  <c:v>4.4009390657447654E-2</c:v>
                </c:pt>
                <c:pt idx="8">
                  <c:v>3.3443207187308387E-2</c:v>
                </c:pt>
                <c:pt idx="9">
                  <c:v>2.9460985748017358E-2</c:v>
                </c:pt>
                <c:pt idx="10">
                  <c:v>2.9320396900947534E-2</c:v>
                </c:pt>
                <c:pt idx="11">
                  <c:v>2.085288308766985E-2</c:v>
                </c:pt>
                <c:pt idx="12">
                  <c:v>1.2547978061364491E-2</c:v>
                </c:pt>
                <c:pt idx="13">
                  <c:v>1.0860911896526609E-2</c:v>
                </c:pt>
              </c:numCache>
            </c:numRef>
          </c:val>
        </c:ser>
        <c:dLbls>
          <c:showLegendKey val="0"/>
          <c:showVal val="0"/>
          <c:showCatName val="0"/>
          <c:showSerName val="0"/>
          <c:showPercent val="0"/>
          <c:showBubbleSize val="0"/>
          <c:showLeaderLines val="1"/>
        </c:dLbls>
        <c:gapWidth val="100"/>
        <c:splitType val="pos"/>
        <c:splitPos val="8"/>
        <c:secondPieSize val="100"/>
        <c:serLines/>
      </c:ofPieChart>
    </c:plotArea>
    <c:plotVisOnly val="1"/>
    <c:dispBlanksAs val="gap"/>
    <c:showDLblsOverMax val="0"/>
  </c:chart>
  <c:spPr>
    <a:solidFill>
      <a:schemeClr val="bg1"/>
    </a:solid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739061463471"/>
          <c:y val="4.2224132194743261E-2"/>
          <c:w val="0.73521877073058173"/>
          <c:h val="0.45751156927752451"/>
        </c:manualLayout>
      </c:layout>
      <c:barChart>
        <c:barDir val="col"/>
        <c:grouping val="clustered"/>
        <c:varyColors val="0"/>
        <c:ser>
          <c:idx val="0"/>
          <c:order val="0"/>
          <c:invertIfNegative val="0"/>
          <c:cat>
            <c:strRef>
              <c:f>Sectors!$B$3:$B$17</c:f>
              <c:strCache>
                <c:ptCount val="15"/>
                <c:pt idx="0">
                  <c:v>Health Care/Social Assistance</c:v>
                </c:pt>
                <c:pt idx="1">
                  <c:v>Professional/Business Svcs</c:v>
                </c:pt>
                <c:pt idx="2">
                  <c:v>Leisure &amp; Hospitality</c:v>
                </c:pt>
                <c:pt idx="3">
                  <c:v>Educational Svcs</c:v>
                </c:pt>
                <c:pt idx="4">
                  <c:v>Other Services</c:v>
                </c:pt>
                <c:pt idx="5">
                  <c:v>Retail Trade</c:v>
                </c:pt>
                <c:pt idx="6">
                  <c:v>Construction</c:v>
                </c:pt>
                <c:pt idx="7">
                  <c:v>Transportation &amp; Warehousing</c:v>
                </c:pt>
                <c:pt idx="8">
                  <c:v>Financial Activities</c:v>
                </c:pt>
                <c:pt idx="9">
                  <c:v>Utilities</c:v>
                </c:pt>
                <c:pt idx="10">
                  <c:v>Natural Resources &amp; Mining</c:v>
                </c:pt>
                <c:pt idx="11">
                  <c:v>Wholesale Trade</c:v>
                </c:pt>
                <c:pt idx="12">
                  <c:v>Information</c:v>
                </c:pt>
                <c:pt idx="13">
                  <c:v>Government</c:v>
                </c:pt>
                <c:pt idx="14">
                  <c:v>Manufacturing</c:v>
                </c:pt>
              </c:strCache>
            </c:strRef>
          </c:cat>
          <c:val>
            <c:numRef>
              <c:f>Sectors!$AE$3:$AE$17</c:f>
              <c:numCache>
                <c:formatCode>#,##0</c:formatCode>
                <c:ptCount val="15"/>
                <c:pt idx="0">
                  <c:v>8853</c:v>
                </c:pt>
                <c:pt idx="1">
                  <c:v>4846</c:v>
                </c:pt>
                <c:pt idx="2">
                  <c:v>2450</c:v>
                </c:pt>
                <c:pt idx="3">
                  <c:v>530</c:v>
                </c:pt>
                <c:pt idx="4">
                  <c:v>370</c:v>
                </c:pt>
                <c:pt idx="5">
                  <c:v>317</c:v>
                </c:pt>
                <c:pt idx="6">
                  <c:v>225</c:v>
                </c:pt>
                <c:pt idx="7">
                  <c:v>38</c:v>
                </c:pt>
                <c:pt idx="8">
                  <c:v>-23</c:v>
                </c:pt>
                <c:pt idx="9">
                  <c:v>-151</c:v>
                </c:pt>
                <c:pt idx="10">
                  <c:v>-208</c:v>
                </c:pt>
                <c:pt idx="11">
                  <c:v>-576</c:v>
                </c:pt>
                <c:pt idx="12">
                  <c:v>-688</c:v>
                </c:pt>
                <c:pt idx="13">
                  <c:v>-3580</c:v>
                </c:pt>
                <c:pt idx="14">
                  <c:v>-6485</c:v>
                </c:pt>
              </c:numCache>
            </c:numRef>
          </c:val>
        </c:ser>
        <c:dLbls>
          <c:showLegendKey val="0"/>
          <c:showVal val="0"/>
          <c:showCatName val="0"/>
          <c:showSerName val="0"/>
          <c:showPercent val="0"/>
          <c:showBubbleSize val="0"/>
        </c:dLbls>
        <c:gapWidth val="150"/>
        <c:axId val="93258496"/>
        <c:axId val="93260032"/>
      </c:barChart>
      <c:catAx>
        <c:axId val="93258496"/>
        <c:scaling>
          <c:orientation val="minMax"/>
        </c:scaling>
        <c:delete val="0"/>
        <c:axPos val="b"/>
        <c:majorTickMark val="none"/>
        <c:minorTickMark val="none"/>
        <c:tickLblPos val="low"/>
        <c:txPr>
          <a:bodyPr/>
          <a:lstStyle/>
          <a:p>
            <a:pPr>
              <a:defRPr sz="1600"/>
            </a:pPr>
            <a:endParaRPr lang="en-US"/>
          </a:p>
        </c:txPr>
        <c:crossAx val="93260032"/>
        <c:crosses val="autoZero"/>
        <c:auto val="1"/>
        <c:lblAlgn val="ctr"/>
        <c:lblOffset val="100"/>
        <c:noMultiLvlLbl val="0"/>
      </c:catAx>
      <c:valAx>
        <c:axId val="93260032"/>
        <c:scaling>
          <c:orientation val="minMax"/>
          <c:max val="10000"/>
          <c:min val="-7500"/>
        </c:scaling>
        <c:delete val="0"/>
        <c:axPos val="l"/>
        <c:majorGridlines/>
        <c:title>
          <c:tx>
            <c:rich>
              <a:bodyPr rot="-5400000" vert="horz"/>
              <a:lstStyle/>
              <a:p>
                <a:pPr>
                  <a:defRPr sz="2000" b="0"/>
                </a:pPr>
                <a:r>
                  <a:rPr lang="en-US" sz="2000" b="0"/>
                  <a:t>Projected Job Change by Sector</a:t>
                </a:r>
              </a:p>
              <a:p>
                <a:pPr>
                  <a:defRPr sz="2000" b="0"/>
                </a:pPr>
                <a:r>
                  <a:rPr lang="en-US" sz="2000" b="0"/>
                  <a:t> 2014 to 2024</a:t>
                </a:r>
              </a:p>
            </c:rich>
          </c:tx>
          <c:layout/>
          <c:overlay val="0"/>
        </c:title>
        <c:numFmt formatCode="#,##0" sourceLinked="1"/>
        <c:majorTickMark val="none"/>
        <c:minorTickMark val="none"/>
        <c:tickLblPos val="nextTo"/>
        <c:txPr>
          <a:bodyPr/>
          <a:lstStyle/>
          <a:p>
            <a:pPr>
              <a:defRPr sz="1800"/>
            </a:pPr>
            <a:endParaRPr lang="en-US"/>
          </a:p>
        </c:txPr>
        <c:crossAx val="93258496"/>
        <c:crosses val="autoZero"/>
        <c:crossBetween val="between"/>
        <c:majorUnit val="2500"/>
      </c:valAx>
      <c:spPr>
        <a:ln>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570048309178744E-2"/>
          <c:y val="0.14484685097172884"/>
          <c:w val="0.697541937692571"/>
          <c:h val="0.66215496964317822"/>
        </c:manualLayout>
      </c:layout>
      <c:pieChart>
        <c:varyColors val="1"/>
        <c:ser>
          <c:idx val="0"/>
          <c:order val="0"/>
          <c:cat>
            <c:strRef>
              <c:f>Sheet1!$A$3:$A$5</c:f>
              <c:strCache>
                <c:ptCount val="3"/>
                <c:pt idx="0">
                  <c:v>Blue collar</c:v>
                </c:pt>
                <c:pt idx="1">
                  <c:v>Mgmt, pro/tech</c:v>
                </c:pt>
                <c:pt idx="2">
                  <c:v>Office, sales, service</c:v>
                </c:pt>
              </c:strCache>
            </c:strRef>
          </c:cat>
          <c:val>
            <c:numRef>
              <c:f>Sheet1!$B$3:$B$5</c:f>
              <c:numCache>
                <c:formatCode>0.00</c:formatCode>
                <c:ptCount val="3"/>
                <c:pt idx="0">
                  <c:v>0.6</c:v>
                </c:pt>
                <c:pt idx="1">
                  <c:v>0.15</c:v>
                </c:pt>
                <c:pt idx="2">
                  <c:v>0.25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8986743504887975"/>
          <c:y val="0.73943536967585599"/>
          <c:w val="0.51013256495112025"/>
          <c:h val="0.20477939128940711"/>
        </c:manualLayout>
      </c:layout>
      <c:overlay val="0"/>
      <c:txPr>
        <a:bodyPr/>
        <a:lstStyle/>
        <a:p>
          <a:pPr>
            <a:defRPr sz="1800"/>
          </a:pPr>
          <a:endParaRPr lang="en-US"/>
        </a:p>
      </c:txPr>
    </c:legend>
    <c:plotVisOnly val="1"/>
    <c:dispBlanksAs val="gap"/>
    <c:showDLblsOverMax val="0"/>
  </c:chart>
  <c:spPr>
    <a:solidFill>
      <a:schemeClr val="bg1"/>
    </a:solidFill>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Sheet1!$A$3:$A$5</c:f>
              <c:strCache>
                <c:ptCount val="3"/>
                <c:pt idx="0">
                  <c:v>Blue collar</c:v>
                </c:pt>
                <c:pt idx="1">
                  <c:v>Mgmt, pro/tech</c:v>
                </c:pt>
                <c:pt idx="2">
                  <c:v>Office, sales, service</c:v>
                </c:pt>
              </c:strCache>
            </c:strRef>
          </c:cat>
          <c:val>
            <c:numRef>
              <c:f>Sheet1!$C$3:$C$5</c:f>
              <c:numCache>
                <c:formatCode>General</c:formatCode>
                <c:ptCount val="3"/>
                <c:pt idx="0">
                  <c:v>0.22</c:v>
                </c:pt>
                <c:pt idx="1">
                  <c:v>0.31</c:v>
                </c:pt>
                <c:pt idx="2">
                  <c:v>0.47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0953630796151"/>
          <c:y val="5.1545284491173592E-2"/>
          <c:w val="0.75380723242927972"/>
          <c:h val="0.83478706223011845"/>
        </c:manualLayout>
      </c:layout>
      <c:barChart>
        <c:barDir val="col"/>
        <c:grouping val="clustered"/>
        <c:varyColors val="0"/>
        <c:ser>
          <c:idx val="0"/>
          <c:order val="0"/>
          <c:tx>
            <c:strRef>
              <c:f>'Growth STEM'!$A$3</c:f>
              <c:strCache>
                <c:ptCount val="1"/>
                <c:pt idx="0">
                  <c:v>STEM Occupations</c:v>
                </c:pt>
              </c:strCache>
            </c:strRef>
          </c:tx>
          <c:invertIfNegative val="0"/>
          <c:dLbls>
            <c:delete val="1"/>
          </c:dLbls>
          <c:cat>
            <c:numRef>
              <c:f>'Growth STEM'!$B$2:$C$2</c:f>
              <c:numCache>
                <c:formatCode>General</c:formatCode>
                <c:ptCount val="2"/>
                <c:pt idx="0">
                  <c:v>2014</c:v>
                </c:pt>
                <c:pt idx="1">
                  <c:v>2024</c:v>
                </c:pt>
              </c:numCache>
            </c:numRef>
          </c:cat>
          <c:val>
            <c:numRef>
              <c:f>'Growth STEM'!$B$3:$C$3</c:f>
              <c:numCache>
                <c:formatCode>#,##0</c:formatCode>
                <c:ptCount val="2"/>
                <c:pt idx="0">
                  <c:v>110448</c:v>
                </c:pt>
                <c:pt idx="1">
                  <c:v>115895</c:v>
                </c:pt>
              </c:numCache>
            </c:numRef>
          </c:val>
        </c:ser>
        <c:dLbls>
          <c:showLegendKey val="0"/>
          <c:showVal val="1"/>
          <c:showCatName val="0"/>
          <c:showSerName val="0"/>
          <c:showPercent val="0"/>
          <c:showBubbleSize val="0"/>
        </c:dLbls>
        <c:gapWidth val="75"/>
        <c:axId val="93758208"/>
        <c:axId val="93759744"/>
      </c:barChart>
      <c:catAx>
        <c:axId val="93758208"/>
        <c:scaling>
          <c:orientation val="minMax"/>
        </c:scaling>
        <c:delete val="0"/>
        <c:axPos val="b"/>
        <c:numFmt formatCode="General" sourceLinked="1"/>
        <c:majorTickMark val="none"/>
        <c:minorTickMark val="none"/>
        <c:tickLblPos val="nextTo"/>
        <c:txPr>
          <a:bodyPr/>
          <a:lstStyle/>
          <a:p>
            <a:pPr>
              <a:defRPr sz="1800"/>
            </a:pPr>
            <a:endParaRPr lang="en-US"/>
          </a:p>
        </c:txPr>
        <c:crossAx val="93759744"/>
        <c:crosses val="autoZero"/>
        <c:auto val="1"/>
        <c:lblAlgn val="ctr"/>
        <c:lblOffset val="100"/>
        <c:noMultiLvlLbl val="0"/>
      </c:catAx>
      <c:valAx>
        <c:axId val="93759744"/>
        <c:scaling>
          <c:orientation val="minMax"/>
          <c:max val="120000"/>
          <c:min val="40000"/>
        </c:scaling>
        <c:delete val="0"/>
        <c:axPos val="l"/>
        <c:majorGridlines/>
        <c:title>
          <c:tx>
            <c:rich>
              <a:bodyPr rot="-5400000" vert="horz"/>
              <a:lstStyle/>
              <a:p>
                <a:pPr>
                  <a:defRPr sz="1800" b="0"/>
                </a:pPr>
                <a:r>
                  <a:rPr lang="en-US" sz="1800" b="0"/>
                  <a:t>Jobs</a:t>
                </a:r>
              </a:p>
            </c:rich>
          </c:tx>
          <c:layout/>
          <c:overlay val="0"/>
        </c:title>
        <c:numFmt formatCode="#,##0" sourceLinked="1"/>
        <c:majorTickMark val="none"/>
        <c:minorTickMark val="none"/>
        <c:tickLblPos val="nextTo"/>
        <c:txPr>
          <a:bodyPr/>
          <a:lstStyle/>
          <a:p>
            <a:pPr>
              <a:defRPr sz="1800"/>
            </a:pPr>
            <a:endParaRPr lang="en-US"/>
          </a:p>
        </c:txPr>
        <c:crossAx val="93758208"/>
        <c:crosses val="autoZero"/>
        <c:crossBetween val="between"/>
        <c:majorUnit val="20000"/>
      </c:valAx>
      <c:spPr>
        <a:ln>
          <a:solidFill>
            <a:schemeClr val="dk1"/>
          </a:solidFill>
        </a:ln>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4997812773405"/>
          <c:y val="5.260412349772068E-2"/>
          <c:w val="0.80878335520559919"/>
          <c:h val="0.8947917530045586"/>
        </c:manualLayout>
      </c:layout>
      <c:barChart>
        <c:barDir val="col"/>
        <c:grouping val="clustered"/>
        <c:varyColors val="0"/>
        <c:ser>
          <c:idx val="0"/>
          <c:order val="0"/>
          <c:invertIfNegative val="0"/>
          <c:dPt>
            <c:idx val="1"/>
            <c:invertIfNegative val="0"/>
            <c:bubble3D val="0"/>
            <c:spPr>
              <a:solidFill>
                <a:srgbClr val="C00000"/>
              </a:solidFill>
            </c:spPr>
          </c:dPt>
          <c:dLbls>
            <c:delete val="1"/>
          </c:dLbls>
          <c:cat>
            <c:strRef>
              <c:f>'Growth STEM'!$A$3:$A$4</c:f>
              <c:strCache>
                <c:ptCount val="2"/>
                <c:pt idx="0">
                  <c:v>STEM Occupations</c:v>
                </c:pt>
                <c:pt idx="1">
                  <c:v>Non-STEM Occupations</c:v>
                </c:pt>
              </c:strCache>
            </c:strRef>
          </c:cat>
          <c:val>
            <c:numRef>
              <c:f>'Growth STEM'!$D$3:$D$4</c:f>
              <c:numCache>
                <c:formatCode>General</c:formatCode>
                <c:ptCount val="2"/>
                <c:pt idx="0" formatCode="#,##0">
                  <c:v>5447</c:v>
                </c:pt>
                <c:pt idx="1">
                  <c:v>-128</c:v>
                </c:pt>
              </c:numCache>
            </c:numRef>
          </c:val>
        </c:ser>
        <c:dLbls>
          <c:showLegendKey val="0"/>
          <c:showVal val="1"/>
          <c:showCatName val="0"/>
          <c:showSerName val="0"/>
          <c:showPercent val="0"/>
          <c:showBubbleSize val="0"/>
        </c:dLbls>
        <c:gapWidth val="75"/>
        <c:axId val="93794688"/>
        <c:axId val="93796224"/>
      </c:barChart>
      <c:catAx>
        <c:axId val="93794688"/>
        <c:scaling>
          <c:orientation val="minMax"/>
        </c:scaling>
        <c:delete val="0"/>
        <c:axPos val="b"/>
        <c:majorTickMark val="none"/>
        <c:minorTickMark val="none"/>
        <c:tickLblPos val="nextTo"/>
        <c:txPr>
          <a:bodyPr/>
          <a:lstStyle/>
          <a:p>
            <a:pPr>
              <a:defRPr sz="2000"/>
            </a:pPr>
            <a:endParaRPr lang="en-US"/>
          </a:p>
        </c:txPr>
        <c:crossAx val="93796224"/>
        <c:crosses val="autoZero"/>
        <c:auto val="1"/>
        <c:lblAlgn val="ctr"/>
        <c:lblOffset val="100"/>
        <c:noMultiLvlLbl val="0"/>
      </c:catAx>
      <c:valAx>
        <c:axId val="93796224"/>
        <c:scaling>
          <c:orientation val="minMax"/>
          <c:max val="6000"/>
          <c:min val="-2000"/>
        </c:scaling>
        <c:delete val="0"/>
        <c:axPos val="l"/>
        <c:majorGridlines/>
        <c:title>
          <c:tx>
            <c:rich>
              <a:bodyPr rot="-5400000" vert="horz"/>
              <a:lstStyle/>
              <a:p>
                <a:pPr>
                  <a:defRPr sz="1800" b="0"/>
                </a:pPr>
                <a:r>
                  <a:rPr lang="en-US" sz="1800" b="0" dirty="0"/>
                  <a:t>Projected Job </a:t>
                </a:r>
                <a:r>
                  <a:rPr lang="en-US" sz="1800" b="0" dirty="0" smtClean="0"/>
                  <a:t>Change, 2014 to 2024</a:t>
                </a:r>
                <a:endParaRPr lang="en-US" sz="1800" b="0" dirty="0"/>
              </a:p>
            </c:rich>
          </c:tx>
          <c:layout/>
          <c:overlay val="0"/>
        </c:title>
        <c:numFmt formatCode="#,##0" sourceLinked="1"/>
        <c:majorTickMark val="none"/>
        <c:minorTickMark val="none"/>
        <c:tickLblPos val="nextTo"/>
        <c:txPr>
          <a:bodyPr/>
          <a:lstStyle/>
          <a:p>
            <a:pPr>
              <a:defRPr sz="1800"/>
            </a:pPr>
            <a:endParaRPr lang="en-US"/>
          </a:p>
        </c:txPr>
        <c:crossAx val="93794688"/>
        <c:crosses val="autoZero"/>
        <c:crossBetween val="between"/>
        <c:majorUnit val="2000"/>
      </c:valAx>
      <c:spPr>
        <a:ln>
          <a:solidFill>
            <a:schemeClr val="dk1"/>
          </a:solidFill>
        </a:ln>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72811486799444"/>
          <c:y val="5.1545284491173592E-2"/>
          <c:w val="0.78528871391076105"/>
          <c:h val="0.83478706223011845"/>
        </c:manualLayout>
      </c:layout>
      <c:barChart>
        <c:barDir val="col"/>
        <c:grouping val="clustered"/>
        <c:varyColors val="0"/>
        <c:ser>
          <c:idx val="0"/>
          <c:order val="0"/>
          <c:tx>
            <c:strRef>
              <c:f>'Growth STEM'!$A$3</c:f>
              <c:strCache>
                <c:ptCount val="1"/>
                <c:pt idx="0">
                  <c:v>STEM Occupations</c:v>
                </c:pt>
              </c:strCache>
            </c:strRef>
          </c:tx>
          <c:invertIfNegative val="0"/>
          <c:dLbls>
            <c:delete val="1"/>
          </c:dLbls>
          <c:cat>
            <c:numRef>
              <c:f>'Growth STEM'!$B$2:$C$2</c:f>
              <c:numCache>
                <c:formatCode>General</c:formatCode>
                <c:ptCount val="2"/>
                <c:pt idx="0">
                  <c:v>2014</c:v>
                </c:pt>
                <c:pt idx="1">
                  <c:v>2024</c:v>
                </c:pt>
              </c:numCache>
            </c:numRef>
          </c:cat>
          <c:val>
            <c:numRef>
              <c:f>'Growth STEM'!$B$3:$C$3</c:f>
              <c:numCache>
                <c:formatCode>#,##0</c:formatCode>
                <c:ptCount val="2"/>
                <c:pt idx="0">
                  <c:v>110448</c:v>
                </c:pt>
                <c:pt idx="1">
                  <c:v>115895</c:v>
                </c:pt>
              </c:numCache>
            </c:numRef>
          </c:val>
        </c:ser>
        <c:ser>
          <c:idx val="1"/>
          <c:order val="1"/>
          <c:tx>
            <c:strRef>
              <c:f>'Growth STEM'!$A$4</c:f>
              <c:strCache>
                <c:ptCount val="1"/>
                <c:pt idx="0">
                  <c:v>Non-STEM Occupations</c:v>
                </c:pt>
              </c:strCache>
            </c:strRef>
          </c:tx>
          <c:invertIfNegative val="0"/>
          <c:dLbls>
            <c:delete val="1"/>
          </c:dLbls>
          <c:cat>
            <c:numRef>
              <c:f>'Growth STEM'!$B$2:$C$2</c:f>
              <c:numCache>
                <c:formatCode>General</c:formatCode>
                <c:ptCount val="2"/>
                <c:pt idx="0">
                  <c:v>2014</c:v>
                </c:pt>
                <c:pt idx="1">
                  <c:v>2024</c:v>
                </c:pt>
              </c:numCache>
            </c:numRef>
          </c:cat>
          <c:val>
            <c:numRef>
              <c:f>'Growth STEM'!$B$4:$C$4</c:f>
              <c:numCache>
                <c:formatCode>_(* #,##0_);_(* \(#,##0\);_(* "-"??_);_(@_)</c:formatCode>
                <c:ptCount val="2"/>
                <c:pt idx="0">
                  <c:v>550996</c:v>
                </c:pt>
                <c:pt idx="1">
                  <c:v>550868</c:v>
                </c:pt>
              </c:numCache>
            </c:numRef>
          </c:val>
        </c:ser>
        <c:dLbls>
          <c:showLegendKey val="0"/>
          <c:showVal val="1"/>
          <c:showCatName val="0"/>
          <c:showSerName val="0"/>
          <c:showPercent val="0"/>
          <c:showBubbleSize val="0"/>
        </c:dLbls>
        <c:gapWidth val="75"/>
        <c:axId val="93814144"/>
        <c:axId val="93828224"/>
      </c:barChart>
      <c:catAx>
        <c:axId val="93814144"/>
        <c:scaling>
          <c:orientation val="minMax"/>
        </c:scaling>
        <c:delete val="0"/>
        <c:axPos val="b"/>
        <c:numFmt formatCode="General" sourceLinked="1"/>
        <c:majorTickMark val="none"/>
        <c:minorTickMark val="none"/>
        <c:tickLblPos val="nextTo"/>
        <c:txPr>
          <a:bodyPr/>
          <a:lstStyle/>
          <a:p>
            <a:pPr>
              <a:defRPr sz="1800"/>
            </a:pPr>
            <a:endParaRPr lang="en-US"/>
          </a:p>
        </c:txPr>
        <c:crossAx val="93828224"/>
        <c:crosses val="autoZero"/>
        <c:auto val="1"/>
        <c:lblAlgn val="ctr"/>
        <c:lblOffset val="100"/>
        <c:noMultiLvlLbl val="0"/>
      </c:catAx>
      <c:valAx>
        <c:axId val="93828224"/>
        <c:scaling>
          <c:orientation val="minMax"/>
          <c:max val="650000"/>
          <c:min val="0"/>
        </c:scaling>
        <c:delete val="0"/>
        <c:axPos val="l"/>
        <c:majorGridlines/>
        <c:title>
          <c:tx>
            <c:rich>
              <a:bodyPr rot="-5400000" vert="horz"/>
              <a:lstStyle/>
              <a:p>
                <a:pPr>
                  <a:defRPr sz="1800" b="0"/>
                </a:pPr>
                <a:r>
                  <a:rPr lang="en-US" sz="1800" b="0"/>
                  <a:t>Jobs</a:t>
                </a:r>
              </a:p>
            </c:rich>
          </c:tx>
          <c:layout>
            <c:manualLayout>
              <c:xMode val="edge"/>
              <c:yMode val="edge"/>
              <c:x val="2.5483595800524932E-2"/>
              <c:y val="0.39258467892400173"/>
            </c:manualLayout>
          </c:layout>
          <c:overlay val="0"/>
        </c:title>
        <c:numFmt formatCode="#,##0" sourceLinked="1"/>
        <c:majorTickMark val="none"/>
        <c:minorTickMark val="none"/>
        <c:tickLblPos val="nextTo"/>
        <c:txPr>
          <a:bodyPr/>
          <a:lstStyle/>
          <a:p>
            <a:pPr>
              <a:defRPr sz="1800"/>
            </a:pPr>
            <a:endParaRPr lang="en-US"/>
          </a:p>
        </c:txPr>
        <c:crossAx val="93814144"/>
        <c:crosses val="autoZero"/>
        <c:crossBetween val="between"/>
        <c:majorUnit val="100000"/>
      </c:valAx>
      <c:spPr>
        <a:ln>
          <a:solidFill>
            <a:schemeClr val="dk1"/>
          </a:solidFill>
        </a:ln>
      </c:spPr>
    </c:plotArea>
    <c:legend>
      <c:legendPos val="r"/>
      <c:layout>
        <c:manualLayout>
          <c:xMode val="edge"/>
          <c:yMode val="edge"/>
          <c:x val="0.24002657480314959"/>
          <c:y val="6.4840113420381512E-2"/>
          <c:w val="0.6254943132108487"/>
          <c:h val="4.0165948364060705E-2"/>
        </c:manualLayout>
      </c:layout>
      <c:overlay val="0"/>
      <c:txPr>
        <a:bodyPr/>
        <a:lstStyle/>
        <a:p>
          <a:pPr>
            <a:defRPr sz="1800"/>
          </a:pPr>
          <a:endParaRPr lang="en-US"/>
        </a:p>
      </c:txPr>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'STEM only'!$R$4:$S$4</c:f>
              <c:strCache>
                <c:ptCount val="2"/>
                <c:pt idx="0">
                  <c:v>STEM</c:v>
                </c:pt>
                <c:pt idx="1">
                  <c:v>Non-STEM</c:v>
                </c:pt>
              </c:strCache>
            </c:strRef>
          </c:cat>
          <c:val>
            <c:numRef>
              <c:f>'STEM only'!$R$5:$S$5</c:f>
              <c:numCache>
                <c:formatCode>#,##0</c:formatCode>
                <c:ptCount val="2"/>
                <c:pt idx="0">
                  <c:v>3010</c:v>
                </c:pt>
                <c:pt idx="1">
                  <c:v>14308</c:v>
                </c:pt>
              </c:numCache>
            </c:numRef>
          </c:val>
        </c:ser>
        <c:dLbls>
          <c:showLegendKey val="0"/>
          <c:showVal val="0"/>
          <c:showCatName val="0"/>
          <c:showSerName val="0"/>
          <c:showPercent val="0"/>
          <c:showBubbleSize val="0"/>
          <c:showLeaderLines val="0"/>
        </c:dLbls>
        <c:firstSliceAng val="0"/>
      </c:pieChart>
    </c:plotArea>
    <c:legend>
      <c:legendPos val="t"/>
      <c:layout/>
      <c:overlay val="0"/>
      <c:txPr>
        <a:bodyPr/>
        <a:lstStyle/>
        <a:p>
          <a:pPr>
            <a:defRPr sz="2000"/>
          </a:pPr>
          <a:endParaRPr lang="en-US"/>
        </a:p>
      </c:txPr>
    </c:legend>
    <c:plotVisOnly val="1"/>
    <c:dispBlanksAs val="gap"/>
    <c:showDLblsOverMax val="0"/>
  </c:chart>
  <c:spPr>
    <a:solidFill>
      <a:schemeClr val="bg1"/>
    </a:solid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1119860017497"/>
          <c:y val="3.9446228760878568E-2"/>
          <c:w val="0.80775546806649179"/>
          <c:h val="0.57528785053184139"/>
        </c:manualLayout>
      </c:layout>
      <c:barChart>
        <c:barDir val="col"/>
        <c:grouping val="clustered"/>
        <c:varyColors val="0"/>
        <c:ser>
          <c:idx val="0"/>
          <c:order val="0"/>
          <c:tx>
            <c:v>STEM Jobs</c:v>
          </c:tx>
          <c:invertIfNegative val="0"/>
          <c:cat>
            <c:strRef>
              <c:f>'Tot Jobs By OCC
'!$B$2:$B$23</c:f>
              <c:strCache>
                <c:ptCount val="22"/>
                <c:pt idx="0">
                  <c:v>Office/Admin Support</c:v>
                </c:pt>
                <c:pt idx="1">
                  <c:v>Sales Related</c:v>
                </c:pt>
                <c:pt idx="2">
                  <c:v>Food Preperation/Serving</c:v>
                </c:pt>
                <c:pt idx="3">
                  <c:v>Healthcare Practitioners/Technicians</c:v>
                </c:pt>
                <c:pt idx="4">
                  <c:v>Management</c:v>
                </c:pt>
                <c:pt idx="5">
                  <c:v>Education, Training &amp; Library</c:v>
                </c:pt>
                <c:pt idx="6">
                  <c:v>Transportation/Material Moving</c:v>
                </c:pt>
                <c:pt idx="7">
                  <c:v>Construction &amp; Extraction</c:v>
                </c:pt>
                <c:pt idx="8">
                  <c:v>Production</c:v>
                </c:pt>
                <c:pt idx="9">
                  <c:v>Personal Care &amp; Service</c:v>
                </c:pt>
                <c:pt idx="10">
                  <c:v>Installation, Maintenance &amp; Repair</c:v>
                </c:pt>
                <c:pt idx="11">
                  <c:v>Building/Grounds Maintenance</c:v>
                </c:pt>
                <c:pt idx="12">
                  <c:v>Business &amp; Financial Operations</c:v>
                </c:pt>
                <c:pt idx="13">
                  <c:v>Healthcare Support</c:v>
                </c:pt>
                <c:pt idx="14">
                  <c:v>Protective Services</c:v>
                </c:pt>
                <c:pt idx="15">
                  <c:v>Community &amp; Social Service</c:v>
                </c:pt>
                <c:pt idx="16">
                  <c:v>Arts/Design/Entertainment/Media</c:v>
                </c:pt>
                <c:pt idx="17">
                  <c:v>Computer &amp; Mathematical </c:v>
                </c:pt>
                <c:pt idx="18">
                  <c:v>Architecture &amp; Engineering </c:v>
                </c:pt>
                <c:pt idx="19">
                  <c:v>Farming, Fishing &amp; Forestry</c:v>
                </c:pt>
                <c:pt idx="20">
                  <c:v>Legal</c:v>
                </c:pt>
                <c:pt idx="21">
                  <c:v>Life/Physical/Social Science</c:v>
                </c:pt>
              </c:strCache>
            </c:strRef>
          </c:cat>
          <c:val>
            <c:numRef>
              <c:f>'Tot Jobs By OCC
'!$C$2:$C$23</c:f>
              <c:numCache>
                <c:formatCode>General</c:formatCode>
                <c:ptCount val="22"/>
                <c:pt idx="0">
                  <c:v>129</c:v>
                </c:pt>
                <c:pt idx="1">
                  <c:v>1031</c:v>
                </c:pt>
                <c:pt idx="2">
                  <c:v>1751</c:v>
                </c:pt>
                <c:pt idx="3">
                  <c:v>42577</c:v>
                </c:pt>
                <c:pt idx="4">
                  <c:v>13307</c:v>
                </c:pt>
                <c:pt idx="5">
                  <c:v>3083</c:v>
                </c:pt>
                <c:pt idx="6">
                  <c:v>62</c:v>
                </c:pt>
                <c:pt idx="7">
                  <c:v>0</c:v>
                </c:pt>
                <c:pt idx="8">
                  <c:v>1163</c:v>
                </c:pt>
                <c:pt idx="9">
                  <c:v>0</c:v>
                </c:pt>
                <c:pt idx="10">
                  <c:v>4612</c:v>
                </c:pt>
                <c:pt idx="11">
                  <c:v>0</c:v>
                </c:pt>
                <c:pt idx="12">
                  <c:v>9584</c:v>
                </c:pt>
                <c:pt idx="13">
                  <c:v>127</c:v>
                </c:pt>
                <c:pt idx="14">
                  <c:v>3952</c:v>
                </c:pt>
                <c:pt idx="15">
                  <c:v>0</c:v>
                </c:pt>
                <c:pt idx="16">
                  <c:v>964</c:v>
                </c:pt>
                <c:pt idx="17">
                  <c:v>10881</c:v>
                </c:pt>
                <c:pt idx="18">
                  <c:v>9579</c:v>
                </c:pt>
                <c:pt idx="19">
                  <c:v>3112</c:v>
                </c:pt>
                <c:pt idx="20">
                  <c:v>0</c:v>
                </c:pt>
                <c:pt idx="21">
                  <c:v>4534</c:v>
                </c:pt>
              </c:numCache>
            </c:numRef>
          </c:val>
        </c:ser>
        <c:ser>
          <c:idx val="1"/>
          <c:order val="1"/>
          <c:tx>
            <c:v>All Jobs</c:v>
          </c:tx>
          <c:invertIfNegative val="0"/>
          <c:cat>
            <c:strRef>
              <c:f>'Tot Jobs By OCC
'!$B$2:$B$23</c:f>
              <c:strCache>
                <c:ptCount val="22"/>
                <c:pt idx="0">
                  <c:v>Office/Admin Support</c:v>
                </c:pt>
                <c:pt idx="1">
                  <c:v>Sales Related</c:v>
                </c:pt>
                <c:pt idx="2">
                  <c:v>Food Preperation/Serving</c:v>
                </c:pt>
                <c:pt idx="3">
                  <c:v>Healthcare Practitioners/Technicians</c:v>
                </c:pt>
                <c:pt idx="4">
                  <c:v>Management</c:v>
                </c:pt>
                <c:pt idx="5">
                  <c:v>Education, Training &amp; Library</c:v>
                </c:pt>
                <c:pt idx="6">
                  <c:v>Transportation/Material Moving</c:v>
                </c:pt>
                <c:pt idx="7">
                  <c:v>Construction &amp; Extraction</c:v>
                </c:pt>
                <c:pt idx="8">
                  <c:v>Production</c:v>
                </c:pt>
                <c:pt idx="9">
                  <c:v>Personal Care &amp; Service</c:v>
                </c:pt>
                <c:pt idx="10">
                  <c:v>Installation, Maintenance &amp; Repair</c:v>
                </c:pt>
                <c:pt idx="11">
                  <c:v>Building/Grounds Maintenance</c:v>
                </c:pt>
                <c:pt idx="12">
                  <c:v>Business &amp; Financial Operations</c:v>
                </c:pt>
                <c:pt idx="13">
                  <c:v>Healthcare Support</c:v>
                </c:pt>
                <c:pt idx="14">
                  <c:v>Protective Services</c:v>
                </c:pt>
                <c:pt idx="15">
                  <c:v>Community &amp; Social Service</c:v>
                </c:pt>
                <c:pt idx="16">
                  <c:v>Arts/Design/Entertainment/Media</c:v>
                </c:pt>
                <c:pt idx="17">
                  <c:v>Computer &amp; Mathematical </c:v>
                </c:pt>
                <c:pt idx="18">
                  <c:v>Architecture &amp; Engineering </c:v>
                </c:pt>
                <c:pt idx="19">
                  <c:v>Farming, Fishing &amp; Forestry</c:v>
                </c:pt>
                <c:pt idx="20">
                  <c:v>Legal</c:v>
                </c:pt>
                <c:pt idx="21">
                  <c:v>Life/Physical/Social Science</c:v>
                </c:pt>
              </c:strCache>
            </c:strRef>
          </c:cat>
          <c:val>
            <c:numRef>
              <c:f>'Tot Jobs By OCC
'!$F$2:$F$23</c:f>
              <c:numCache>
                <c:formatCode>General</c:formatCode>
                <c:ptCount val="22"/>
                <c:pt idx="0">
                  <c:v>95344.001167970448</c:v>
                </c:pt>
                <c:pt idx="1">
                  <c:v>68565.009334709554</c:v>
                </c:pt>
                <c:pt idx="2">
                  <c:v>52149.015853614372</c:v>
                </c:pt>
                <c:pt idx="3">
                  <c:v>43286.385493625959</c:v>
                </c:pt>
                <c:pt idx="4">
                  <c:v>41509.120482036793</c:v>
                </c:pt>
                <c:pt idx="5">
                  <c:v>40215.027913588296</c:v>
                </c:pt>
                <c:pt idx="6">
                  <c:v>38162.000561350134</c:v>
                </c:pt>
                <c:pt idx="7">
                  <c:v>36697</c:v>
                </c:pt>
                <c:pt idx="8">
                  <c:v>36177.010529842097</c:v>
                </c:pt>
                <c:pt idx="9">
                  <c:v>30492</c:v>
                </c:pt>
                <c:pt idx="10">
                  <c:v>27825.041757207011</c:v>
                </c:pt>
                <c:pt idx="11">
                  <c:v>26557</c:v>
                </c:pt>
                <c:pt idx="12">
                  <c:v>23479.086773866435</c:v>
                </c:pt>
                <c:pt idx="13">
                  <c:v>22630.001149862379</c:v>
                </c:pt>
                <c:pt idx="14">
                  <c:v>15810.035781544257</c:v>
                </c:pt>
                <c:pt idx="15">
                  <c:v>14954</c:v>
                </c:pt>
                <c:pt idx="16">
                  <c:v>11656.008728089237</c:v>
                </c:pt>
                <c:pt idx="17">
                  <c:v>10881.098516949152</c:v>
                </c:pt>
                <c:pt idx="18">
                  <c:v>9746.0867285962631</c:v>
                </c:pt>
                <c:pt idx="19">
                  <c:v>5781.0281761552942</c:v>
                </c:pt>
                <c:pt idx="20">
                  <c:v>4951</c:v>
                </c:pt>
                <c:pt idx="21">
                  <c:v>4578.0410509923222</c:v>
                </c:pt>
              </c:numCache>
            </c:numRef>
          </c:val>
        </c:ser>
        <c:dLbls>
          <c:showLegendKey val="0"/>
          <c:showVal val="0"/>
          <c:showCatName val="0"/>
          <c:showSerName val="0"/>
          <c:showPercent val="0"/>
          <c:showBubbleSize val="0"/>
        </c:dLbls>
        <c:gapWidth val="150"/>
        <c:axId val="95050752"/>
        <c:axId val="93848320"/>
      </c:barChart>
      <c:catAx>
        <c:axId val="95050752"/>
        <c:scaling>
          <c:orientation val="minMax"/>
        </c:scaling>
        <c:delete val="0"/>
        <c:axPos val="b"/>
        <c:majorTickMark val="out"/>
        <c:minorTickMark val="none"/>
        <c:tickLblPos val="nextTo"/>
        <c:txPr>
          <a:bodyPr/>
          <a:lstStyle/>
          <a:p>
            <a:pPr>
              <a:defRPr sz="1400"/>
            </a:pPr>
            <a:endParaRPr lang="en-US"/>
          </a:p>
        </c:txPr>
        <c:crossAx val="93848320"/>
        <c:crosses val="autoZero"/>
        <c:auto val="1"/>
        <c:lblAlgn val="ctr"/>
        <c:lblOffset val="100"/>
        <c:noMultiLvlLbl val="0"/>
      </c:catAx>
      <c:valAx>
        <c:axId val="93848320"/>
        <c:scaling>
          <c:orientation val="minMax"/>
          <c:max val="100000"/>
          <c:min val="0"/>
        </c:scaling>
        <c:delete val="0"/>
        <c:axPos val="l"/>
        <c:majorGridlines/>
        <c:title>
          <c:tx>
            <c:rich>
              <a:bodyPr rot="-5400000" vert="horz"/>
              <a:lstStyle/>
              <a:p>
                <a:pPr>
                  <a:defRPr sz="1800"/>
                </a:pPr>
                <a:r>
                  <a:rPr lang="en-US" sz="1800" b="0" dirty="0"/>
                  <a:t>Jobs by Occupational</a:t>
                </a:r>
                <a:r>
                  <a:rPr lang="en-US" sz="1800" b="0" baseline="0" dirty="0"/>
                  <a:t> </a:t>
                </a:r>
                <a:r>
                  <a:rPr lang="en-US" sz="1800" b="0" baseline="0" dirty="0" smtClean="0"/>
                  <a:t>Group in 2014</a:t>
                </a:r>
                <a:endParaRPr lang="en-US" sz="1800" b="0" dirty="0"/>
              </a:p>
            </c:rich>
          </c:tx>
          <c:layout/>
          <c:overlay val="0"/>
        </c:title>
        <c:numFmt formatCode="#,##0" sourceLinked="0"/>
        <c:majorTickMark val="none"/>
        <c:minorTickMark val="none"/>
        <c:tickLblPos val="nextTo"/>
        <c:txPr>
          <a:bodyPr/>
          <a:lstStyle/>
          <a:p>
            <a:pPr>
              <a:defRPr sz="1800"/>
            </a:pPr>
            <a:endParaRPr lang="en-US"/>
          </a:p>
        </c:txPr>
        <c:crossAx val="95050752"/>
        <c:crosses val="autoZero"/>
        <c:crossBetween val="between"/>
        <c:majorUnit val="25000"/>
      </c:valAx>
      <c:spPr>
        <a:ln>
          <a:solidFill>
            <a:schemeClr val="dk1"/>
          </a:solidFill>
        </a:ln>
      </c:spPr>
    </c:plotArea>
    <c:legend>
      <c:legendPos val="r"/>
      <c:layout>
        <c:manualLayout>
          <c:xMode val="edge"/>
          <c:yMode val="edge"/>
          <c:x val="0.71533147419072618"/>
          <c:y val="3.9953812591607872E-2"/>
          <c:w val="0.18215605861767276"/>
          <c:h val="0.11665371374032792"/>
        </c:manualLayout>
      </c:layout>
      <c:overlay val="1"/>
      <c:txPr>
        <a:bodyPr/>
        <a:lstStyle/>
        <a:p>
          <a:pPr>
            <a:defRPr sz="1800"/>
          </a:pPr>
          <a:endParaRPr lang="en-US"/>
        </a:p>
      </c:txPr>
    </c:legend>
    <c:plotVisOnly val="1"/>
    <c:dispBlanksAs val="gap"/>
    <c:showDLblsOverMax val="0"/>
  </c:chart>
  <c:spPr>
    <a:solidFill>
      <a:schemeClr val="lt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761219662357"/>
          <c:y val="4.0743589816914554E-2"/>
          <c:w val="0.8180188587537669"/>
          <c:h val="0.83525713831225645"/>
        </c:manualLayout>
      </c:layout>
      <c:lineChart>
        <c:grouping val="standard"/>
        <c:varyColors val="0"/>
        <c:ser>
          <c:idx val="0"/>
          <c:order val="0"/>
          <c:tx>
            <c:v>U.S.</c:v>
          </c:tx>
          <c:spPr>
            <a:ln w="57150">
              <a:solidFill>
                <a:srgbClr val="C00000"/>
              </a:solidFill>
            </a:ln>
          </c:spPr>
          <c:marker>
            <c:symbol val="none"/>
          </c:marker>
          <c:cat>
            <c:strRef>
              <c:f>Data!$A$7:$C$91</c:f>
              <c:strCach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strCache>
            </c:strRef>
          </c:cat>
          <c:val>
            <c:numRef>
              <c:f>Data!$H$7:$H$91</c:f>
              <c:numCache>
                <c:formatCode>0.0%</c:formatCode>
                <c:ptCount val="85"/>
                <c:pt idx="0">
                  <c:v>1.2382821473456745E-2</c:v>
                </c:pt>
                <c:pt idx="1">
                  <c:v>1.2426016377696218E-2</c:v>
                </c:pt>
                <c:pt idx="2">
                  <c:v>1.2412370764660136E-2</c:v>
                </c:pt>
                <c:pt idx="3">
                  <c:v>1.2561083170761007E-2</c:v>
                </c:pt>
                <c:pt idx="4">
                  <c:v>1.2555619907624061E-2</c:v>
                </c:pt>
                <c:pt idx="5">
                  <c:v>1.2560041951839384E-2</c:v>
                </c:pt>
                <c:pt idx="6">
                  <c:v>1.29661612380941E-2</c:v>
                </c:pt>
                <c:pt idx="7">
                  <c:v>1.3027781326564089E-2</c:v>
                </c:pt>
                <c:pt idx="8">
                  <c:v>1.2919657641197064E-2</c:v>
                </c:pt>
                <c:pt idx="9">
                  <c:v>1.2879852970856006E-2</c:v>
                </c:pt>
                <c:pt idx="10">
                  <c:v>1.2906266060488246E-2</c:v>
                </c:pt>
                <c:pt idx="11">
                  <c:v>1.2813378042353876E-2</c:v>
                </c:pt>
                <c:pt idx="12">
                  <c:v>1.2760545590686253E-2</c:v>
                </c:pt>
                <c:pt idx="13">
                  <c:v>1.3075909475874982E-2</c:v>
                </c:pt>
                <c:pt idx="14">
                  <c:v>1.3273910425868073E-2</c:v>
                </c:pt>
                <c:pt idx="15">
                  <c:v>1.3058274614440396E-2</c:v>
                </c:pt>
                <c:pt idx="16">
                  <c:v>1.3069285818156711E-2</c:v>
                </c:pt>
                <c:pt idx="17">
                  <c:v>1.3124081532007873E-2</c:v>
                </c:pt>
                <c:pt idx="18">
                  <c:v>1.3252301997042838E-2</c:v>
                </c:pt>
                <c:pt idx="19">
                  <c:v>1.3568443660221212E-2</c:v>
                </c:pt>
                <c:pt idx="20">
                  <c:v>1.3858520352141745E-2</c:v>
                </c:pt>
                <c:pt idx="21">
                  <c:v>1.4080748459271982E-2</c:v>
                </c:pt>
                <c:pt idx="22">
                  <c:v>1.446517150305747E-2</c:v>
                </c:pt>
                <c:pt idx="23">
                  <c:v>1.4735706522988157E-2</c:v>
                </c:pt>
                <c:pt idx="24">
                  <c:v>1.4717049259841375E-2</c:v>
                </c:pt>
                <c:pt idx="25">
                  <c:v>1.41429957880562E-2</c:v>
                </c:pt>
                <c:pt idx="26">
                  <c:v>1.3819584409635896E-2</c:v>
                </c:pt>
                <c:pt idx="27">
                  <c:v>1.3587734436085366E-2</c:v>
                </c:pt>
                <c:pt idx="28">
                  <c:v>1.364828194361802E-2</c:v>
                </c:pt>
                <c:pt idx="29">
                  <c:v>1.37600091245903E-2</c:v>
                </c:pt>
                <c:pt idx="30">
                  <c:v>1.3331302914620148E-2</c:v>
                </c:pt>
                <c:pt idx="31">
                  <c:v>1.3544332542542198E-2</c:v>
                </c:pt>
                <c:pt idx="32">
                  <c:v>1.3548616593888391E-2</c:v>
                </c:pt>
                <c:pt idx="33">
                  <c:v>1.3410752309022134E-2</c:v>
                </c:pt>
                <c:pt idx="34">
                  <c:v>1.368291815376982E-2</c:v>
                </c:pt>
                <c:pt idx="35">
                  <c:v>1.2839731544156264E-2</c:v>
                </c:pt>
                <c:pt idx="36">
                  <c:v>1.2590008357851739E-2</c:v>
                </c:pt>
                <c:pt idx="37">
                  <c:v>1.2463860922055306E-2</c:v>
                </c:pt>
                <c:pt idx="38">
                  <c:v>1.2103169515558721E-2</c:v>
                </c:pt>
                <c:pt idx="39">
                  <c:v>1.2481539690311887E-2</c:v>
                </c:pt>
                <c:pt idx="40">
                  <c:v>1.2095978205356071E-2</c:v>
                </c:pt>
                <c:pt idx="41">
                  <c:v>1.2285796805450026E-2</c:v>
                </c:pt>
                <c:pt idx="42">
                  <c:v>1.2845658965125739E-2</c:v>
                </c:pt>
                <c:pt idx="43">
                  <c:v>1.3587565081200523E-2</c:v>
                </c:pt>
                <c:pt idx="44">
                  <c:v>1.37640422798108E-2</c:v>
                </c:pt>
                <c:pt idx="45">
                  <c:v>1.305114602826917E-2</c:v>
                </c:pt>
                <c:pt idx="46">
                  <c:v>1.2783900883786621E-2</c:v>
                </c:pt>
                <c:pt idx="47">
                  <c:v>1.280244524367684E-2</c:v>
                </c:pt>
                <c:pt idx="48">
                  <c:v>1.3043449789613562E-2</c:v>
                </c:pt>
                <c:pt idx="49">
                  <c:v>1.3828168193336139E-2</c:v>
                </c:pt>
                <c:pt idx="50">
                  <c:v>1.4086032958919373E-2</c:v>
                </c:pt>
                <c:pt idx="51">
                  <c:v>1.4077361361575138E-2</c:v>
                </c:pt>
                <c:pt idx="52">
                  <c:v>1.4050731874034489E-2</c:v>
                </c:pt>
                <c:pt idx="53">
                  <c:v>1.4225020003948102E-2</c:v>
                </c:pt>
                <c:pt idx="54">
                  <c:v>1.4347460449487435E-2</c:v>
                </c:pt>
                <c:pt idx="55">
                  <c:v>1.3867107272043558E-2</c:v>
                </c:pt>
                <c:pt idx="56">
                  <c:v>1.3785083056151656E-2</c:v>
                </c:pt>
                <c:pt idx="57">
                  <c:v>1.3633629609877599E-2</c:v>
                </c:pt>
                <c:pt idx="58">
                  <c:v>1.3146194889286063E-2</c:v>
                </c:pt>
                <c:pt idx="59">
                  <c:v>1.303222532419041E-2</c:v>
                </c:pt>
                <c:pt idx="60">
                  <c:v>1.2498914247016067E-2</c:v>
                </c:pt>
                <c:pt idx="61">
                  <c:v>1.2025539118068003E-2</c:v>
                </c:pt>
                <c:pt idx="62">
                  <c:v>1.1559480747385437E-2</c:v>
                </c:pt>
                <c:pt idx="63">
                  <c:v>1.1203700632549276E-2</c:v>
                </c:pt>
                <c:pt idx="64">
                  <c:v>1.0939497603590745E-2</c:v>
                </c:pt>
                <c:pt idx="65">
                  <c:v>1.0614314271282741E-2</c:v>
                </c:pt>
                <c:pt idx="66">
                  <c:v>1.0499300351063895E-2</c:v>
                </c:pt>
                <c:pt idx="67">
                  <c:v>1.0931236848652331E-2</c:v>
                </c:pt>
                <c:pt idx="68">
                  <c:v>8.0679632192301245E-3</c:v>
                </c:pt>
                <c:pt idx="69">
                  <c:v>7.9503086172883694E-3</c:v>
                </c:pt>
                <c:pt idx="70">
                  <c:v>7.7353941322220576E-3</c:v>
                </c:pt>
                <c:pt idx="71">
                  <c:v>7.9024376365063095E-3</c:v>
                </c:pt>
                <c:pt idx="72">
                  <c:v>6.8815601182744407E-3</c:v>
                </c:pt>
                <c:pt idx="73">
                  <c:v>6.2792745599457587E-3</c:v>
                </c:pt>
                <c:pt idx="74">
                  <c:v>5.9285688192517215E-3</c:v>
                </c:pt>
                <c:pt idx="75">
                  <c:v>5.5658075197181772E-3</c:v>
                </c:pt>
                <c:pt idx="76">
                  <c:v>5.3147577201490565E-3</c:v>
                </c:pt>
                <c:pt idx="77">
                  <c:v>4.8838153984586746E-3</c:v>
                </c:pt>
                <c:pt idx="78">
                  <c:v>4.646298308669073E-3</c:v>
                </c:pt>
                <c:pt idx="79">
                  <c:v>4.4353260289776994E-3</c:v>
                </c:pt>
                <c:pt idx="80">
                  <c:v>3.9643845924488491E-3</c:v>
                </c:pt>
                <c:pt idx="81">
                  <c:v>3.8136493363345862E-3</c:v>
                </c:pt>
                <c:pt idx="82">
                  <c:v>3.6180287633339999E-3</c:v>
                </c:pt>
                <c:pt idx="83">
                  <c:v>3.4199180462859196E-3</c:v>
                </c:pt>
                <c:pt idx="84">
                  <c:v>3.2496881612053773E-3</c:v>
                </c:pt>
              </c:numCache>
            </c:numRef>
          </c:val>
          <c:smooth val="0"/>
        </c:ser>
        <c:ser>
          <c:idx val="1"/>
          <c:order val="1"/>
          <c:tx>
            <c:v>Maine</c:v>
          </c:tx>
          <c:spPr>
            <a:ln w="57150">
              <a:solidFill>
                <a:schemeClr val="accent1"/>
              </a:solidFill>
            </a:ln>
          </c:spPr>
          <c:marker>
            <c:symbol val="none"/>
          </c:marker>
          <c:cat>
            <c:strRef>
              <c:f>Data!$A$7:$C$91</c:f>
              <c:strCach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strCache>
            </c:strRef>
          </c:cat>
          <c:val>
            <c:numRef>
              <c:f>Data!$E$7:$E$91</c:f>
              <c:numCache>
                <c:formatCode>0.0%</c:formatCode>
                <c:ptCount val="85"/>
                <c:pt idx="0">
                  <c:v>9.5549997030273913E-3</c:v>
                </c:pt>
                <c:pt idx="1">
                  <c:v>9.6775478934116432E-3</c:v>
                </c:pt>
                <c:pt idx="2">
                  <c:v>9.8121253540176638E-3</c:v>
                </c:pt>
                <c:pt idx="3">
                  <c:v>9.7053655807994802E-3</c:v>
                </c:pt>
                <c:pt idx="4">
                  <c:v>9.9527174497345671E-3</c:v>
                </c:pt>
                <c:pt idx="5">
                  <c:v>1.0192551024781048E-2</c:v>
                </c:pt>
                <c:pt idx="6">
                  <c:v>1.0551173643267481E-2</c:v>
                </c:pt>
                <c:pt idx="7">
                  <c:v>1.0732364525982847E-2</c:v>
                </c:pt>
                <c:pt idx="8">
                  <c:v>1.0932351143419726E-2</c:v>
                </c:pt>
                <c:pt idx="9">
                  <c:v>1.110752739102421E-2</c:v>
                </c:pt>
                <c:pt idx="10">
                  <c:v>1.1106023732246489E-2</c:v>
                </c:pt>
                <c:pt idx="11">
                  <c:v>1.0999263959028305E-2</c:v>
                </c:pt>
                <c:pt idx="12">
                  <c:v>1.1078206044858652E-2</c:v>
                </c:pt>
                <c:pt idx="13">
                  <c:v>1.1421792075567875E-2</c:v>
                </c:pt>
                <c:pt idx="14">
                  <c:v>1.1739815907055844E-2</c:v>
                </c:pt>
                <c:pt idx="15">
                  <c:v>1.1848079339051748E-2</c:v>
                </c:pt>
                <c:pt idx="16">
                  <c:v>1.2078890961431905E-2</c:v>
                </c:pt>
                <c:pt idx="17">
                  <c:v>1.2215723910204505E-2</c:v>
                </c:pt>
                <c:pt idx="18">
                  <c:v>1.2638252026744075E-2</c:v>
                </c:pt>
                <c:pt idx="19">
                  <c:v>1.2760800217128327E-2</c:v>
                </c:pt>
                <c:pt idx="20">
                  <c:v>1.2454053826473266E-2</c:v>
                </c:pt>
                <c:pt idx="21">
                  <c:v>1.2135278165596437E-2</c:v>
                </c:pt>
                <c:pt idx="22">
                  <c:v>1.1724027489889774E-2</c:v>
                </c:pt>
                <c:pt idx="23">
                  <c:v>1.1309769496627669E-2</c:v>
                </c:pt>
                <c:pt idx="24">
                  <c:v>1.165034820978145E-2</c:v>
                </c:pt>
                <c:pt idx="25">
                  <c:v>1.1651851868559172E-2</c:v>
                </c:pt>
                <c:pt idx="26">
                  <c:v>1.1818757992886191E-2</c:v>
                </c:pt>
                <c:pt idx="27">
                  <c:v>1.1777407376498865E-2</c:v>
                </c:pt>
                <c:pt idx="28">
                  <c:v>1.1721772001723193E-2</c:v>
                </c:pt>
                <c:pt idx="29">
                  <c:v>1.1590201858672615E-2</c:v>
                </c:pt>
                <c:pt idx="30">
                  <c:v>1.1095498120802443E-2</c:v>
                </c:pt>
                <c:pt idx="31">
                  <c:v>1.1184965818076835E-2</c:v>
                </c:pt>
                <c:pt idx="32">
                  <c:v>1.1239097534074788E-2</c:v>
                </c:pt>
                <c:pt idx="33">
                  <c:v>1.1359390236292458E-2</c:v>
                </c:pt>
                <c:pt idx="34">
                  <c:v>1.1334579866460064E-2</c:v>
                </c:pt>
                <c:pt idx="35">
                  <c:v>1.1069184092192328E-2</c:v>
                </c:pt>
                <c:pt idx="36">
                  <c:v>1.1003023105972608E-2</c:v>
                </c:pt>
                <c:pt idx="37">
                  <c:v>1.0733868184760569E-2</c:v>
                </c:pt>
                <c:pt idx="38">
                  <c:v>1.0629363899708966E-2</c:v>
                </c:pt>
                <c:pt idx="39">
                  <c:v>1.1149629836800394E-2</c:v>
                </c:pt>
                <c:pt idx="40">
                  <c:v>1.1078957874247513E-2</c:v>
                </c:pt>
                <c:pt idx="41">
                  <c:v>1.1582683564784011E-2</c:v>
                </c:pt>
                <c:pt idx="42">
                  <c:v>1.2550287988247403E-2</c:v>
                </c:pt>
                <c:pt idx="43">
                  <c:v>1.349157838310068E-2</c:v>
                </c:pt>
                <c:pt idx="44">
                  <c:v>1.357503144526419E-2</c:v>
                </c:pt>
                <c:pt idx="45">
                  <c:v>1.3232949073332686E-2</c:v>
                </c:pt>
                <c:pt idx="46">
                  <c:v>1.3415643614825775E-2</c:v>
                </c:pt>
                <c:pt idx="47">
                  <c:v>1.3811857702755229E-2</c:v>
                </c:pt>
                <c:pt idx="48">
                  <c:v>1.4076501647634106E-2</c:v>
                </c:pt>
                <c:pt idx="49">
                  <c:v>1.494561642115678E-2</c:v>
                </c:pt>
                <c:pt idx="50">
                  <c:v>1.5726015326793921E-2</c:v>
                </c:pt>
                <c:pt idx="51">
                  <c:v>1.6026747082338099E-2</c:v>
                </c:pt>
                <c:pt idx="52">
                  <c:v>1.6261317851662557E-2</c:v>
                </c:pt>
                <c:pt idx="53">
                  <c:v>1.6646254498759106E-2</c:v>
                </c:pt>
                <c:pt idx="54">
                  <c:v>1.66064075411495E-2</c:v>
                </c:pt>
                <c:pt idx="55">
                  <c:v>1.6556034972095852E-2</c:v>
                </c:pt>
                <c:pt idx="56">
                  <c:v>1.6554531313318133E-2</c:v>
                </c:pt>
                <c:pt idx="57">
                  <c:v>1.6543253872485224E-2</c:v>
                </c:pt>
                <c:pt idx="58">
                  <c:v>1.592449828545308E-2</c:v>
                </c:pt>
                <c:pt idx="59">
                  <c:v>1.5750825696626315E-2</c:v>
                </c:pt>
                <c:pt idx="60">
                  <c:v>1.5684664710406596E-2</c:v>
                </c:pt>
                <c:pt idx="61">
                  <c:v>1.5210260366035656E-2</c:v>
                </c:pt>
                <c:pt idx="62">
                  <c:v>1.4785476761329505E-2</c:v>
                </c:pt>
                <c:pt idx="63">
                  <c:v>1.4196042520462917E-2</c:v>
                </c:pt>
                <c:pt idx="64">
                  <c:v>1.3953201627860993E-2</c:v>
                </c:pt>
                <c:pt idx="65">
                  <c:v>1.3765996110034743E-2</c:v>
                </c:pt>
                <c:pt idx="66">
                  <c:v>1.3780280868423091E-2</c:v>
                </c:pt>
                <c:pt idx="67">
                  <c:v>1.4430613289787375E-2</c:v>
                </c:pt>
                <c:pt idx="68">
                  <c:v>1.0033915023731495E-2</c:v>
                </c:pt>
                <c:pt idx="69">
                  <c:v>9.9068558570140804E-3</c:v>
                </c:pt>
                <c:pt idx="70">
                  <c:v>9.9587320848454498E-3</c:v>
                </c:pt>
                <c:pt idx="71">
                  <c:v>1.0156463214115747E-2</c:v>
                </c:pt>
                <c:pt idx="72">
                  <c:v>8.6731038298940889E-3</c:v>
                </c:pt>
                <c:pt idx="73">
                  <c:v>7.6799372072094427E-3</c:v>
                </c:pt>
                <c:pt idx="74">
                  <c:v>7.1529048056182707E-3</c:v>
                </c:pt>
                <c:pt idx="75">
                  <c:v>6.7769901111880484E-3</c:v>
                </c:pt>
                <c:pt idx="76">
                  <c:v>6.5288864128641017E-3</c:v>
                </c:pt>
                <c:pt idx="77">
                  <c:v>6.0462119452156958E-3</c:v>
                </c:pt>
                <c:pt idx="78">
                  <c:v>5.8229186167241438E-3</c:v>
                </c:pt>
                <c:pt idx="79">
                  <c:v>5.5266978375131288E-3</c:v>
                </c:pt>
                <c:pt idx="80">
                  <c:v>4.9492928668683073E-3</c:v>
                </c:pt>
                <c:pt idx="81">
                  <c:v>4.8605769989827751E-3</c:v>
                </c:pt>
                <c:pt idx="82">
                  <c:v>4.7312623440987781E-3</c:v>
                </c:pt>
                <c:pt idx="83">
                  <c:v>4.4004574130001826E-3</c:v>
                </c:pt>
                <c:pt idx="84">
                  <c:v>4.0448421120691923E-3</c:v>
                </c:pt>
              </c:numCache>
            </c:numRef>
          </c:val>
          <c:smooth val="0"/>
        </c:ser>
        <c:dLbls>
          <c:showLegendKey val="0"/>
          <c:showVal val="0"/>
          <c:showCatName val="0"/>
          <c:showSerName val="0"/>
          <c:showPercent val="0"/>
          <c:showBubbleSize val="0"/>
        </c:dLbls>
        <c:marker val="1"/>
        <c:smooth val="0"/>
        <c:axId val="28075904"/>
        <c:axId val="28077440"/>
      </c:lineChart>
      <c:catAx>
        <c:axId val="28075904"/>
        <c:scaling>
          <c:orientation val="minMax"/>
        </c:scaling>
        <c:delete val="0"/>
        <c:axPos val="b"/>
        <c:numFmt formatCode="General" sourceLinked="1"/>
        <c:majorTickMark val="out"/>
        <c:minorTickMark val="none"/>
        <c:tickLblPos val="nextTo"/>
        <c:txPr>
          <a:bodyPr/>
          <a:lstStyle/>
          <a:p>
            <a:pPr>
              <a:defRPr sz="2000"/>
            </a:pPr>
            <a:endParaRPr lang="en-US"/>
          </a:p>
        </c:txPr>
        <c:crossAx val="28077440"/>
        <c:crosses val="autoZero"/>
        <c:auto val="1"/>
        <c:lblAlgn val="ctr"/>
        <c:lblOffset val="100"/>
        <c:tickLblSkip val="5"/>
        <c:noMultiLvlLbl val="0"/>
      </c:catAx>
      <c:valAx>
        <c:axId val="28077440"/>
        <c:scaling>
          <c:orientation val="minMax"/>
          <c:max val="2.0000000000000004E-2"/>
          <c:min val="0"/>
        </c:scaling>
        <c:delete val="0"/>
        <c:axPos val="l"/>
        <c:majorGridlines/>
        <c:min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ysClr val="windowText" lastClr="000000"/>
                    </a:solidFill>
                    <a:latin typeface="+mn-lt"/>
                    <a:ea typeface="+mn-ea"/>
                    <a:cs typeface="+mn-cs"/>
                  </a:defRPr>
                </a:pPr>
                <a:r>
                  <a:rPr lang="en-US" sz="1800" b="0" dirty="0"/>
                  <a:t>Percent of Population </a:t>
                </a:r>
                <a:r>
                  <a:rPr lang="en-US" sz="1800" b="0" dirty="0" smtClean="0"/>
                  <a:t>by</a:t>
                </a:r>
                <a:r>
                  <a:rPr lang="en-US" sz="1800" b="0" baseline="0" dirty="0" smtClean="0"/>
                  <a:t> Age, </a:t>
                </a:r>
                <a:r>
                  <a:rPr lang="en-US" sz="1800" b="0" baseline="0" dirty="0"/>
                  <a:t>2014</a:t>
                </a:r>
                <a:endParaRPr lang="en-US" sz="1800" b="0" dirty="0"/>
              </a:p>
            </c:rich>
          </c:tx>
          <c:layout/>
          <c:overlay val="0"/>
        </c:title>
        <c:numFmt formatCode="0%" sourceLinked="0"/>
        <c:majorTickMark val="none"/>
        <c:minorTickMark val="none"/>
        <c:tickLblPos val="nextTo"/>
        <c:txPr>
          <a:bodyPr/>
          <a:lstStyle/>
          <a:p>
            <a:pPr>
              <a:defRPr sz="1800"/>
            </a:pPr>
            <a:endParaRPr lang="en-US"/>
          </a:p>
        </c:txPr>
        <c:crossAx val="28075904"/>
        <c:crosses val="autoZero"/>
        <c:crossBetween val="between"/>
        <c:majorUnit val="1.0000000000000002E-2"/>
        <c:minorUnit val="5.000000000000001E-3"/>
      </c:valAx>
      <c:spPr>
        <a:ln>
          <a:solidFill>
            <a:schemeClr val="tx1"/>
          </a:solidFill>
        </a:ln>
      </c:spPr>
    </c:plotArea>
    <c:legend>
      <c:legendPos val="r"/>
      <c:layout>
        <c:manualLayout>
          <c:xMode val="edge"/>
          <c:yMode val="edge"/>
          <c:x val="0.39091232266852721"/>
          <c:y val="0.71173627753052604"/>
          <c:w val="0.31930280075750023"/>
          <c:h val="0.12973106622541744"/>
        </c:manualLayout>
      </c:layout>
      <c:overlay val="0"/>
      <c:txPr>
        <a:bodyPr/>
        <a:lstStyle/>
        <a:p>
          <a:pPr>
            <a:defRPr sz="2000"/>
          </a:pPr>
          <a:endParaRPr lang="en-US"/>
        </a:p>
      </c:txPr>
    </c:legend>
    <c:plotVisOnly val="1"/>
    <c:dispBlanksAs val="gap"/>
    <c:showDLblsOverMax val="0"/>
  </c:chart>
  <c:spPr>
    <a:solidFill>
      <a:schemeClr val="bg1"/>
    </a:solid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7086614173228"/>
          <c:y val="3.7008056284631087E-2"/>
          <c:w val="0.79959580052493451"/>
          <c:h val="0.44659230096237973"/>
        </c:manualLayout>
      </c:layout>
      <c:barChart>
        <c:barDir val="col"/>
        <c:grouping val="clustered"/>
        <c:varyColors val="0"/>
        <c:ser>
          <c:idx val="0"/>
          <c:order val="0"/>
          <c:invertIfNegative val="0"/>
          <c:cat>
            <c:strRef>
              <c:f>'Tot Jobs By OCC
'!$B$2:$B$23</c:f>
              <c:strCache>
                <c:ptCount val="22"/>
                <c:pt idx="0">
                  <c:v>Office/Admin Support</c:v>
                </c:pt>
                <c:pt idx="1">
                  <c:v>Sales Related</c:v>
                </c:pt>
                <c:pt idx="2">
                  <c:v>Food Preperation/Serving</c:v>
                </c:pt>
                <c:pt idx="3">
                  <c:v>Healthcare Practitioners/Technicians</c:v>
                </c:pt>
                <c:pt idx="4">
                  <c:v>Management</c:v>
                </c:pt>
                <c:pt idx="5">
                  <c:v>Education, Training &amp; Library</c:v>
                </c:pt>
                <c:pt idx="6">
                  <c:v>Transportation/Material Moving</c:v>
                </c:pt>
                <c:pt idx="7">
                  <c:v>Construction &amp; Extraction</c:v>
                </c:pt>
                <c:pt idx="8">
                  <c:v>Production</c:v>
                </c:pt>
                <c:pt idx="9">
                  <c:v>Personal Care &amp; Service</c:v>
                </c:pt>
                <c:pt idx="10">
                  <c:v>Installation, Maintenance &amp; Repair Occupations</c:v>
                </c:pt>
                <c:pt idx="11">
                  <c:v>Building/Grounds Maintenance</c:v>
                </c:pt>
                <c:pt idx="12">
                  <c:v>Business &amp; Financial Operations</c:v>
                </c:pt>
                <c:pt idx="13">
                  <c:v>Healthcare Support</c:v>
                </c:pt>
                <c:pt idx="14">
                  <c:v>Protective Services</c:v>
                </c:pt>
                <c:pt idx="15">
                  <c:v>Community &amp; Social Service</c:v>
                </c:pt>
                <c:pt idx="16">
                  <c:v>Arts/Design/Entertainment/Media</c:v>
                </c:pt>
                <c:pt idx="17">
                  <c:v>Computer &amp; Mathematical </c:v>
                </c:pt>
                <c:pt idx="18">
                  <c:v>Architecture &amp; Engineering </c:v>
                </c:pt>
                <c:pt idx="19">
                  <c:v>Farming, Fishing &amp; Forestry</c:v>
                </c:pt>
                <c:pt idx="20">
                  <c:v>Legal</c:v>
                </c:pt>
                <c:pt idx="21">
                  <c:v>Life/Physical/Social Science</c:v>
                </c:pt>
              </c:strCache>
            </c:strRef>
          </c:cat>
          <c:val>
            <c:numRef>
              <c:f>'Tot Jobs By OCC
'!$C$2:$C$23</c:f>
              <c:numCache>
                <c:formatCode>General</c:formatCode>
                <c:ptCount val="22"/>
                <c:pt idx="0">
                  <c:v>129</c:v>
                </c:pt>
                <c:pt idx="1">
                  <c:v>1031</c:v>
                </c:pt>
                <c:pt idx="2">
                  <c:v>1751</c:v>
                </c:pt>
                <c:pt idx="3">
                  <c:v>42577</c:v>
                </c:pt>
                <c:pt idx="4">
                  <c:v>13307</c:v>
                </c:pt>
                <c:pt idx="5">
                  <c:v>3083</c:v>
                </c:pt>
                <c:pt idx="6">
                  <c:v>62</c:v>
                </c:pt>
                <c:pt idx="7">
                  <c:v>0</c:v>
                </c:pt>
                <c:pt idx="8">
                  <c:v>1163</c:v>
                </c:pt>
                <c:pt idx="9">
                  <c:v>0</c:v>
                </c:pt>
                <c:pt idx="10">
                  <c:v>4612</c:v>
                </c:pt>
                <c:pt idx="11">
                  <c:v>0</c:v>
                </c:pt>
                <c:pt idx="12">
                  <c:v>9584</c:v>
                </c:pt>
                <c:pt idx="13">
                  <c:v>127</c:v>
                </c:pt>
                <c:pt idx="14">
                  <c:v>3952</c:v>
                </c:pt>
                <c:pt idx="15">
                  <c:v>0</c:v>
                </c:pt>
                <c:pt idx="16">
                  <c:v>964</c:v>
                </c:pt>
                <c:pt idx="17">
                  <c:v>10881</c:v>
                </c:pt>
                <c:pt idx="18">
                  <c:v>9579</c:v>
                </c:pt>
                <c:pt idx="19">
                  <c:v>3112</c:v>
                </c:pt>
                <c:pt idx="20">
                  <c:v>0</c:v>
                </c:pt>
                <c:pt idx="21">
                  <c:v>4534</c:v>
                </c:pt>
              </c:numCache>
            </c:numRef>
          </c:val>
        </c:ser>
        <c:dLbls>
          <c:showLegendKey val="0"/>
          <c:showVal val="0"/>
          <c:showCatName val="0"/>
          <c:showSerName val="0"/>
          <c:showPercent val="0"/>
          <c:showBubbleSize val="0"/>
        </c:dLbls>
        <c:gapWidth val="150"/>
        <c:axId val="101173888"/>
        <c:axId val="87998848"/>
      </c:barChart>
      <c:catAx>
        <c:axId val="101173888"/>
        <c:scaling>
          <c:orientation val="minMax"/>
        </c:scaling>
        <c:delete val="0"/>
        <c:axPos val="b"/>
        <c:majorTickMark val="out"/>
        <c:minorTickMark val="none"/>
        <c:tickLblPos val="nextTo"/>
        <c:txPr>
          <a:bodyPr/>
          <a:lstStyle/>
          <a:p>
            <a:pPr>
              <a:defRPr sz="1300"/>
            </a:pPr>
            <a:endParaRPr lang="en-US"/>
          </a:p>
        </c:txPr>
        <c:crossAx val="87998848"/>
        <c:crosses val="autoZero"/>
        <c:auto val="1"/>
        <c:lblAlgn val="ctr"/>
        <c:lblOffset val="100"/>
        <c:noMultiLvlLbl val="0"/>
      </c:catAx>
      <c:valAx>
        <c:axId val="87998848"/>
        <c:scaling>
          <c:orientation val="minMax"/>
          <c:max val="45000"/>
          <c:min val="0"/>
        </c:scaling>
        <c:delete val="0"/>
        <c:axPos val="l"/>
        <c:majorGridlines/>
        <c:title>
          <c:tx>
            <c:rich>
              <a:bodyPr rot="-5400000" vert="horz"/>
              <a:lstStyle/>
              <a:p>
                <a:pPr>
                  <a:defRPr sz="1800" b="0"/>
                </a:pPr>
                <a:r>
                  <a:rPr lang="en-US" sz="1800" b="0" dirty="0"/>
                  <a:t>Jobs by Occupational </a:t>
                </a:r>
                <a:r>
                  <a:rPr lang="en-US" sz="1800" b="0" dirty="0" smtClean="0"/>
                  <a:t>Group in 2014</a:t>
                </a:r>
                <a:endParaRPr lang="en-US" sz="1800" b="0" dirty="0"/>
              </a:p>
            </c:rich>
          </c:tx>
          <c:layout/>
          <c:overlay val="0"/>
        </c:title>
        <c:numFmt formatCode="#,##0" sourceLinked="0"/>
        <c:majorTickMark val="none"/>
        <c:minorTickMark val="none"/>
        <c:tickLblPos val="nextTo"/>
        <c:txPr>
          <a:bodyPr/>
          <a:lstStyle/>
          <a:p>
            <a:pPr>
              <a:defRPr sz="1800"/>
            </a:pPr>
            <a:endParaRPr lang="en-US"/>
          </a:p>
        </c:txPr>
        <c:crossAx val="101173888"/>
        <c:crosses val="autoZero"/>
        <c:crossBetween val="between"/>
        <c:majorUnit val="10000"/>
      </c:valAx>
      <c:spPr>
        <a:ln>
          <a:solidFill>
            <a:schemeClr val="dk1"/>
          </a:solidFill>
        </a:ln>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89728785025285"/>
          <c:y val="5.3941101270260604E-2"/>
          <c:w val="0.75843605003980197"/>
          <c:h val="0.53579827497757915"/>
        </c:manualLayout>
      </c:layout>
      <c:barChart>
        <c:barDir val="col"/>
        <c:grouping val="clustered"/>
        <c:varyColors val="0"/>
        <c:ser>
          <c:idx val="0"/>
          <c:order val="0"/>
          <c:tx>
            <c:v>STEM jobs</c:v>
          </c:tx>
          <c:invertIfNegative val="0"/>
          <c:cat>
            <c:strRef>
              <c:f>'EDUC combined'!$H$3:$H$10</c:f>
              <c:strCache>
                <c:ptCount val="8"/>
                <c:pt idx="0">
                  <c:v>Less than high school</c:v>
                </c:pt>
                <c:pt idx="1">
                  <c:v>High school diploma or equivalent</c:v>
                </c:pt>
                <c:pt idx="2">
                  <c:v>Some college, no degree</c:v>
                </c:pt>
                <c:pt idx="3">
                  <c:v>Postsecondary non-degree award</c:v>
                </c:pt>
                <c:pt idx="4">
                  <c:v>Associate's degree</c:v>
                </c:pt>
                <c:pt idx="5">
                  <c:v>Bachelor's degree</c:v>
                </c:pt>
                <c:pt idx="6">
                  <c:v>Master's degree</c:v>
                </c:pt>
                <c:pt idx="7">
                  <c:v>Doctoral or professional degree</c:v>
                </c:pt>
              </c:strCache>
            </c:strRef>
          </c:cat>
          <c:val>
            <c:numRef>
              <c:f>'EDUC combined'!$I$3:$I$10</c:f>
              <c:numCache>
                <c:formatCode>General</c:formatCode>
                <c:ptCount val="8"/>
                <c:pt idx="0">
                  <c:v>2260</c:v>
                </c:pt>
                <c:pt idx="1">
                  <c:v>14240</c:v>
                </c:pt>
                <c:pt idx="2">
                  <c:v>1951</c:v>
                </c:pt>
                <c:pt idx="3">
                  <c:v>9919</c:v>
                </c:pt>
                <c:pt idx="4">
                  <c:v>10021</c:v>
                </c:pt>
                <c:pt idx="5">
                  <c:v>54807</c:v>
                </c:pt>
                <c:pt idx="6">
                  <c:v>4953</c:v>
                </c:pt>
                <c:pt idx="7">
                  <c:v>12297</c:v>
                </c:pt>
              </c:numCache>
            </c:numRef>
          </c:val>
        </c:ser>
        <c:ser>
          <c:idx val="1"/>
          <c:order val="1"/>
          <c:tx>
            <c:v>All Jobs</c:v>
          </c:tx>
          <c:invertIfNegative val="0"/>
          <c:val>
            <c:numRef>
              <c:f>'EDUC combined'!$I$24:$I$31</c:f>
              <c:numCache>
                <c:formatCode>General</c:formatCode>
                <c:ptCount val="8"/>
                <c:pt idx="0">
                  <c:v>182269</c:v>
                </c:pt>
                <c:pt idx="1">
                  <c:v>240177</c:v>
                </c:pt>
                <c:pt idx="2">
                  <c:v>18011</c:v>
                </c:pt>
                <c:pt idx="3">
                  <c:v>49391</c:v>
                </c:pt>
                <c:pt idx="4">
                  <c:v>14477</c:v>
                </c:pt>
                <c:pt idx="5">
                  <c:v>126832</c:v>
                </c:pt>
                <c:pt idx="6">
                  <c:v>12154</c:v>
                </c:pt>
                <c:pt idx="7">
                  <c:v>18133</c:v>
                </c:pt>
              </c:numCache>
            </c:numRef>
          </c:val>
        </c:ser>
        <c:dLbls>
          <c:showLegendKey val="0"/>
          <c:showVal val="0"/>
          <c:showCatName val="0"/>
          <c:showSerName val="0"/>
          <c:showPercent val="0"/>
          <c:showBubbleSize val="0"/>
        </c:dLbls>
        <c:gapWidth val="150"/>
        <c:axId val="101214080"/>
        <c:axId val="101215616"/>
      </c:barChart>
      <c:catAx>
        <c:axId val="101214080"/>
        <c:scaling>
          <c:orientation val="minMax"/>
        </c:scaling>
        <c:delete val="0"/>
        <c:axPos val="b"/>
        <c:majorTickMark val="out"/>
        <c:minorTickMark val="none"/>
        <c:tickLblPos val="nextTo"/>
        <c:txPr>
          <a:bodyPr/>
          <a:lstStyle/>
          <a:p>
            <a:pPr>
              <a:defRPr sz="1500"/>
            </a:pPr>
            <a:endParaRPr lang="en-US"/>
          </a:p>
        </c:txPr>
        <c:crossAx val="101215616"/>
        <c:crosses val="autoZero"/>
        <c:auto val="1"/>
        <c:lblAlgn val="ctr"/>
        <c:lblOffset val="100"/>
        <c:noMultiLvlLbl val="0"/>
      </c:catAx>
      <c:valAx>
        <c:axId val="101215616"/>
        <c:scaling>
          <c:orientation val="minMax"/>
          <c:max val="250000"/>
        </c:scaling>
        <c:delete val="0"/>
        <c:axPos val="l"/>
        <c:majorGridlines/>
        <c:title>
          <c:tx>
            <c:rich>
              <a:bodyPr rot="-5400000" vert="horz"/>
              <a:lstStyle/>
              <a:p>
                <a:pPr>
                  <a:defRPr sz="1800" b="0"/>
                </a:pPr>
                <a:r>
                  <a:rPr lang="en-US" sz="1800" b="0" dirty="0"/>
                  <a:t>Jobs </a:t>
                </a:r>
                <a:r>
                  <a:rPr lang="en-US" sz="1800" b="0" dirty="0" smtClean="0"/>
                  <a:t>by </a:t>
                </a:r>
                <a:r>
                  <a:rPr lang="en-US" sz="1800" b="0" baseline="0" dirty="0" smtClean="0"/>
                  <a:t>Education Requirement in 2014</a:t>
                </a:r>
                <a:endParaRPr lang="en-US" sz="1800" b="0" baseline="0" dirty="0"/>
              </a:p>
            </c:rich>
          </c:tx>
          <c:layout>
            <c:manualLayout>
              <c:xMode val="edge"/>
              <c:yMode val="edge"/>
              <c:x val="2.713396466163991E-2"/>
              <c:y val="6.5985798274977581E-2"/>
            </c:manualLayout>
          </c:layout>
          <c:overlay val="0"/>
        </c:title>
        <c:numFmt formatCode="#,##0" sourceLinked="0"/>
        <c:majorTickMark val="none"/>
        <c:minorTickMark val="none"/>
        <c:tickLblPos val="nextTo"/>
        <c:txPr>
          <a:bodyPr/>
          <a:lstStyle/>
          <a:p>
            <a:pPr>
              <a:defRPr sz="1800"/>
            </a:pPr>
            <a:endParaRPr lang="en-US"/>
          </a:p>
        </c:txPr>
        <c:crossAx val="101214080"/>
        <c:crosses val="autoZero"/>
        <c:crossBetween val="between"/>
      </c:valAx>
      <c:spPr>
        <a:ln>
          <a:solidFill>
            <a:schemeClr val="dk1"/>
          </a:solidFill>
        </a:ln>
      </c:spPr>
    </c:plotArea>
    <c:legend>
      <c:legendPos val="r"/>
      <c:layout>
        <c:manualLayout>
          <c:xMode val="edge"/>
          <c:yMode val="edge"/>
          <c:x val="0.74960577978939413"/>
          <c:y val="9.5369586696082975E-2"/>
          <c:w val="0.15723729689005939"/>
          <c:h val="0.14802254385001931"/>
        </c:manualLayout>
      </c:layout>
      <c:overlay val="1"/>
      <c:txPr>
        <a:bodyPr/>
        <a:lstStyle/>
        <a:p>
          <a:pPr>
            <a:defRPr sz="1800"/>
          </a:pPr>
          <a:endParaRPr lang="en-US"/>
        </a:p>
      </c:txPr>
    </c:legend>
    <c:plotVisOnly val="1"/>
    <c:dispBlanksAs val="gap"/>
    <c:showDLblsOverMax val="0"/>
  </c:chart>
  <c:spPr>
    <a:solidFill>
      <a:schemeClr val="bg1"/>
    </a:solid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3753280839895"/>
          <c:y val="3.7008056284631087E-2"/>
          <c:w val="0.80792913385826781"/>
          <c:h val="0.52942785797608627"/>
        </c:manualLayout>
      </c:layout>
      <c:barChart>
        <c:barDir val="col"/>
        <c:grouping val="clustered"/>
        <c:varyColors val="0"/>
        <c:ser>
          <c:idx val="0"/>
          <c:order val="0"/>
          <c:tx>
            <c:v>STEM Jobs</c:v>
          </c:tx>
          <c:invertIfNegative val="0"/>
          <c:cat>
            <c:strRef>
              <c:f>'EDUC combined'!$H$3:$H$10</c:f>
              <c:strCache>
                <c:ptCount val="8"/>
                <c:pt idx="0">
                  <c:v>Less than high school</c:v>
                </c:pt>
                <c:pt idx="1">
                  <c:v>High school diploma or equivalent</c:v>
                </c:pt>
                <c:pt idx="2">
                  <c:v>Some college, no degree</c:v>
                </c:pt>
                <c:pt idx="3">
                  <c:v>Postsecondary non-degree award</c:v>
                </c:pt>
                <c:pt idx="4">
                  <c:v>Associate's degree</c:v>
                </c:pt>
                <c:pt idx="5">
                  <c:v>Bachelor's degree</c:v>
                </c:pt>
                <c:pt idx="6">
                  <c:v>Master's degree</c:v>
                </c:pt>
                <c:pt idx="7">
                  <c:v>Doctoral or professional degree</c:v>
                </c:pt>
              </c:strCache>
            </c:strRef>
          </c:cat>
          <c:val>
            <c:numRef>
              <c:f>'EDUC combined'!$I$3:$I$10</c:f>
              <c:numCache>
                <c:formatCode>General</c:formatCode>
                <c:ptCount val="8"/>
                <c:pt idx="0">
                  <c:v>2260</c:v>
                </c:pt>
                <c:pt idx="1">
                  <c:v>14240</c:v>
                </c:pt>
                <c:pt idx="2">
                  <c:v>1951</c:v>
                </c:pt>
                <c:pt idx="3">
                  <c:v>9919</c:v>
                </c:pt>
                <c:pt idx="4">
                  <c:v>10021</c:v>
                </c:pt>
                <c:pt idx="5">
                  <c:v>54807</c:v>
                </c:pt>
                <c:pt idx="6">
                  <c:v>4953</c:v>
                </c:pt>
                <c:pt idx="7">
                  <c:v>12297</c:v>
                </c:pt>
              </c:numCache>
            </c:numRef>
          </c:val>
        </c:ser>
        <c:dLbls>
          <c:showLegendKey val="0"/>
          <c:showVal val="0"/>
          <c:showCatName val="0"/>
          <c:showSerName val="0"/>
          <c:showPercent val="0"/>
          <c:showBubbleSize val="0"/>
        </c:dLbls>
        <c:gapWidth val="150"/>
        <c:axId val="119427456"/>
        <c:axId val="119428992"/>
      </c:barChart>
      <c:catAx>
        <c:axId val="119427456"/>
        <c:scaling>
          <c:orientation val="minMax"/>
        </c:scaling>
        <c:delete val="0"/>
        <c:axPos val="b"/>
        <c:majorTickMark val="out"/>
        <c:minorTickMark val="none"/>
        <c:tickLblPos val="nextTo"/>
        <c:txPr>
          <a:bodyPr/>
          <a:lstStyle/>
          <a:p>
            <a:pPr>
              <a:defRPr sz="1600"/>
            </a:pPr>
            <a:endParaRPr lang="en-US"/>
          </a:p>
        </c:txPr>
        <c:crossAx val="119428992"/>
        <c:crosses val="autoZero"/>
        <c:auto val="1"/>
        <c:lblAlgn val="ctr"/>
        <c:lblOffset val="100"/>
        <c:noMultiLvlLbl val="0"/>
      </c:catAx>
      <c:valAx>
        <c:axId val="119428992"/>
        <c:scaling>
          <c:orientation val="minMax"/>
          <c:max val="55000"/>
          <c:min val="0"/>
        </c:scaling>
        <c:delete val="0"/>
        <c:axPos val="l"/>
        <c:majorGridlines/>
        <c:title>
          <c:tx>
            <c:rich>
              <a:bodyPr rot="-5400000" vert="horz"/>
              <a:lstStyle/>
              <a:p>
                <a:pPr>
                  <a:defRPr sz="1800" b="0"/>
                </a:pPr>
                <a:r>
                  <a:rPr lang="en-US" sz="1800" b="0" dirty="0"/>
                  <a:t>Jobs </a:t>
                </a:r>
                <a:r>
                  <a:rPr lang="en-US" sz="1800" b="0" dirty="0" smtClean="0"/>
                  <a:t>by </a:t>
                </a:r>
                <a:r>
                  <a:rPr lang="en-US" sz="1800" b="0" baseline="0" dirty="0" smtClean="0"/>
                  <a:t>Education Requirement in 2014</a:t>
                </a:r>
                <a:endParaRPr lang="en-US" sz="1800" b="0" dirty="0"/>
              </a:p>
            </c:rich>
          </c:tx>
          <c:layout>
            <c:manualLayout>
              <c:xMode val="edge"/>
              <c:yMode val="edge"/>
              <c:x val="1.3135826771653541E-2"/>
              <c:y val="9.332822980460774E-2"/>
            </c:manualLayout>
          </c:layout>
          <c:overlay val="0"/>
        </c:title>
        <c:numFmt formatCode="#,##0" sourceLinked="0"/>
        <c:majorTickMark val="none"/>
        <c:minorTickMark val="none"/>
        <c:tickLblPos val="nextTo"/>
        <c:txPr>
          <a:bodyPr/>
          <a:lstStyle/>
          <a:p>
            <a:pPr>
              <a:defRPr sz="1800"/>
            </a:pPr>
            <a:endParaRPr lang="en-US"/>
          </a:p>
        </c:txPr>
        <c:crossAx val="119427456"/>
        <c:crosses val="autoZero"/>
        <c:crossBetween val="between"/>
        <c:majorUnit val="10000"/>
      </c:valAx>
      <c:spPr>
        <a:ln>
          <a:solidFill>
            <a:schemeClr val="dk1"/>
          </a:solidFill>
        </a:ln>
      </c:spPr>
    </c:plotArea>
    <c:plotVisOnly val="1"/>
    <c:dispBlanksAs val="gap"/>
    <c:showDLblsOverMax val="0"/>
  </c:chart>
  <c:spPr>
    <a:solidFill>
      <a:schemeClr val="bg1"/>
    </a:solid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9344730251277"/>
          <c:y val="0.10684055118110236"/>
          <c:w val="0.76794183931070892"/>
          <c:h val="0.77717957130358706"/>
        </c:manualLayout>
      </c:layout>
      <c:barChart>
        <c:barDir val="col"/>
        <c:grouping val="clustered"/>
        <c:varyColors val="0"/>
        <c:ser>
          <c:idx val="0"/>
          <c:order val="0"/>
          <c:invertIfNegative val="0"/>
          <c:dPt>
            <c:idx val="1"/>
            <c:invertIfNegative val="0"/>
            <c:bubble3D val="0"/>
            <c:spPr>
              <a:solidFill>
                <a:srgbClr val="C00000"/>
              </a:solidFill>
            </c:spPr>
          </c:dPt>
          <c:cat>
            <c:strRef>
              <c:f>WAGE!$A$2:$A$3</c:f>
              <c:strCache>
                <c:ptCount val="2"/>
                <c:pt idx="0">
                  <c:v>STEM Jobs</c:v>
                </c:pt>
                <c:pt idx="1">
                  <c:v>Non-STEM Jobs</c:v>
                </c:pt>
              </c:strCache>
            </c:strRef>
          </c:cat>
          <c:val>
            <c:numRef>
              <c:f>WAGE!$B$2:$B$3</c:f>
              <c:numCache>
                <c:formatCode>_("$"* #,##0.00_);_("$"* \(#,##0.00\);_("$"* "-"??_);_(@_)</c:formatCode>
                <c:ptCount val="2"/>
                <c:pt idx="0">
                  <c:v>33.473677873328576</c:v>
                </c:pt>
                <c:pt idx="1">
                  <c:v>18.168301721148719</c:v>
                </c:pt>
              </c:numCache>
            </c:numRef>
          </c:val>
        </c:ser>
        <c:dLbls>
          <c:showLegendKey val="0"/>
          <c:showVal val="0"/>
          <c:showCatName val="0"/>
          <c:showSerName val="0"/>
          <c:showPercent val="0"/>
          <c:showBubbleSize val="0"/>
        </c:dLbls>
        <c:gapWidth val="150"/>
        <c:axId val="135061504"/>
        <c:axId val="135143424"/>
      </c:barChart>
      <c:catAx>
        <c:axId val="135061504"/>
        <c:scaling>
          <c:orientation val="minMax"/>
        </c:scaling>
        <c:delete val="0"/>
        <c:axPos val="b"/>
        <c:majorTickMark val="out"/>
        <c:minorTickMark val="none"/>
        <c:tickLblPos val="nextTo"/>
        <c:txPr>
          <a:bodyPr/>
          <a:lstStyle/>
          <a:p>
            <a:pPr>
              <a:defRPr sz="1800"/>
            </a:pPr>
            <a:endParaRPr lang="en-US"/>
          </a:p>
        </c:txPr>
        <c:crossAx val="135143424"/>
        <c:crosses val="autoZero"/>
        <c:auto val="1"/>
        <c:lblAlgn val="ctr"/>
        <c:lblOffset val="100"/>
        <c:noMultiLvlLbl val="0"/>
      </c:catAx>
      <c:valAx>
        <c:axId val="135143424"/>
        <c:scaling>
          <c:orientation val="minMax"/>
          <c:max val="35"/>
          <c:min val="0"/>
        </c:scaling>
        <c:delete val="0"/>
        <c:axPos val="l"/>
        <c:majorGridlines/>
        <c:title>
          <c:tx>
            <c:rich>
              <a:bodyPr rot="-5400000" vert="horz"/>
              <a:lstStyle/>
              <a:p>
                <a:pPr>
                  <a:defRPr sz="1800" b="0"/>
                </a:pPr>
                <a:r>
                  <a:rPr lang="en-US" sz="1800" b="0"/>
                  <a:t>Average</a:t>
                </a:r>
                <a:r>
                  <a:rPr lang="en-US" sz="1800" b="0" baseline="0"/>
                  <a:t> Hourly Wage in 2015</a:t>
                </a:r>
                <a:endParaRPr lang="en-US" sz="1800" b="0"/>
              </a:p>
            </c:rich>
          </c:tx>
          <c:layout/>
          <c:overlay val="0"/>
        </c:title>
        <c:numFmt formatCode="_(&quot;$&quot;* #,##0_);_(&quot;$&quot;* \(#,##0\);_(&quot;$&quot;* &quot;-&quot;_);_(@_)" sourceLinked="0"/>
        <c:majorTickMark val="none"/>
        <c:minorTickMark val="none"/>
        <c:tickLblPos val="nextTo"/>
        <c:txPr>
          <a:bodyPr/>
          <a:lstStyle/>
          <a:p>
            <a:pPr>
              <a:defRPr sz="1800"/>
            </a:pPr>
            <a:endParaRPr lang="en-US"/>
          </a:p>
        </c:txPr>
        <c:crossAx val="135061504"/>
        <c:crosses val="autoZero"/>
        <c:crossBetween val="between"/>
        <c:majorUnit val="10"/>
      </c:valAx>
      <c:spPr>
        <a:ln>
          <a:solidFill>
            <a:schemeClr val="dk1"/>
          </a:solidFill>
        </a:ln>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0409011373577"/>
          <c:y val="3.7948270706667994E-2"/>
          <c:w val="0.83376257655293085"/>
          <c:h val="0.86099338848466722"/>
        </c:manualLayout>
      </c:layout>
      <c:barChart>
        <c:barDir val="col"/>
        <c:grouping val="clustered"/>
        <c:varyColors val="0"/>
        <c:ser>
          <c:idx val="0"/>
          <c:order val="0"/>
          <c:invertIfNegative val="0"/>
          <c:cat>
            <c:strRef>
              <c:f>'STEM Share'!$A$12:$A$13</c:f>
              <c:strCache>
                <c:ptCount val="2"/>
                <c:pt idx="0">
                  <c:v>Healthcare Practitioner/Technition </c:v>
                </c:pt>
                <c:pt idx="1">
                  <c:v>All Other STEM Jobs</c:v>
                </c:pt>
              </c:strCache>
            </c:strRef>
          </c:cat>
          <c:val>
            <c:numRef>
              <c:f>'STEM Share'!$B$12:$B$13</c:f>
              <c:numCache>
                <c:formatCode>_("$"* #,##0.00_);_("$"* \(#,##0.00\);_("$"* "-"??_);_(@_)</c:formatCode>
                <c:ptCount val="2"/>
                <c:pt idx="0">
                  <c:v>38.126587160637477</c:v>
                </c:pt>
                <c:pt idx="1">
                  <c:v>30.473966799682245</c:v>
                </c:pt>
              </c:numCache>
            </c:numRef>
          </c:val>
        </c:ser>
        <c:dLbls>
          <c:showLegendKey val="0"/>
          <c:showVal val="0"/>
          <c:showCatName val="0"/>
          <c:showSerName val="0"/>
          <c:showPercent val="0"/>
          <c:showBubbleSize val="0"/>
        </c:dLbls>
        <c:gapWidth val="150"/>
        <c:axId val="29284224"/>
        <c:axId val="29285760"/>
      </c:barChart>
      <c:catAx>
        <c:axId val="29284224"/>
        <c:scaling>
          <c:orientation val="minMax"/>
        </c:scaling>
        <c:delete val="0"/>
        <c:axPos val="b"/>
        <c:majorTickMark val="out"/>
        <c:minorTickMark val="none"/>
        <c:tickLblPos val="nextTo"/>
        <c:txPr>
          <a:bodyPr/>
          <a:lstStyle/>
          <a:p>
            <a:pPr>
              <a:defRPr sz="1800"/>
            </a:pPr>
            <a:endParaRPr lang="en-US"/>
          </a:p>
        </c:txPr>
        <c:crossAx val="29285760"/>
        <c:crosses val="autoZero"/>
        <c:auto val="1"/>
        <c:lblAlgn val="ctr"/>
        <c:lblOffset val="100"/>
        <c:noMultiLvlLbl val="0"/>
      </c:catAx>
      <c:valAx>
        <c:axId val="29285760"/>
        <c:scaling>
          <c:orientation val="minMax"/>
          <c:max val="40"/>
          <c:min val="0"/>
        </c:scaling>
        <c:delete val="0"/>
        <c:axPos val="l"/>
        <c:majorGridlines/>
        <c:title>
          <c:tx>
            <c:rich>
              <a:bodyPr rot="-5400000" vert="horz"/>
              <a:lstStyle/>
              <a:p>
                <a:pPr>
                  <a:defRPr sz="1800" b="0"/>
                </a:pPr>
                <a:r>
                  <a:rPr lang="en-US" sz="1800" b="0"/>
                  <a:t>Average Hourly Wage in 2015</a:t>
                </a:r>
              </a:p>
            </c:rich>
          </c:tx>
          <c:layout/>
          <c:overlay val="0"/>
        </c:title>
        <c:numFmt formatCode="_(&quot;$&quot;* #,##0_);_(&quot;$&quot;* \(#,##0\);_(&quot;$&quot;* &quot;-&quot;_);_(@_)" sourceLinked="0"/>
        <c:majorTickMark val="none"/>
        <c:minorTickMark val="none"/>
        <c:tickLblPos val="nextTo"/>
        <c:txPr>
          <a:bodyPr/>
          <a:lstStyle/>
          <a:p>
            <a:pPr>
              <a:defRPr sz="1800"/>
            </a:pPr>
            <a:endParaRPr lang="en-US"/>
          </a:p>
        </c:txPr>
        <c:crossAx val="29284224"/>
        <c:crosses val="autoZero"/>
        <c:crossBetween val="between"/>
        <c:majorUnit val="10"/>
      </c:valAx>
      <c:spPr>
        <a:ln>
          <a:solidFill>
            <a:schemeClr val="dk1"/>
          </a:solidFill>
        </a:ln>
      </c:spPr>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37631233595799"/>
          <c:y val="3.4227104078271529E-2"/>
          <c:w val="0.81729035433070862"/>
          <c:h val="0.55571839647211729"/>
        </c:manualLayout>
      </c:layout>
      <c:barChart>
        <c:barDir val="col"/>
        <c:grouping val="clustered"/>
        <c:varyColors val="0"/>
        <c:ser>
          <c:idx val="0"/>
          <c:order val="0"/>
          <c:tx>
            <c:v>STEM Jobs</c:v>
          </c:tx>
          <c:invertIfNegative val="0"/>
          <c:cat>
            <c:strRef>
              <c:f>'Wages by Occ Group'!$B$2:$B$23</c:f>
              <c:strCache>
                <c:ptCount val="22"/>
                <c:pt idx="0">
                  <c:v>Management</c:v>
                </c:pt>
                <c:pt idx="1">
                  <c:v>Business &amp; Financial Operations</c:v>
                </c:pt>
                <c:pt idx="2">
                  <c:v>Computer &amp; Mathematical </c:v>
                </c:pt>
                <c:pt idx="3">
                  <c:v>Architecture &amp; Engineering </c:v>
                </c:pt>
                <c:pt idx="4">
                  <c:v>Life/Physical/Social Science</c:v>
                </c:pt>
                <c:pt idx="5">
                  <c:v>Community &amp; Social Service</c:v>
                </c:pt>
                <c:pt idx="6">
                  <c:v>Legal</c:v>
                </c:pt>
                <c:pt idx="7">
                  <c:v>Education, Training &amp; Library</c:v>
                </c:pt>
                <c:pt idx="8">
                  <c:v>Arts/Design/Entertainment/Media</c:v>
                </c:pt>
                <c:pt idx="9">
                  <c:v>Healthcare Practitioners/Technicians</c:v>
                </c:pt>
                <c:pt idx="10">
                  <c:v>Healthcare Support</c:v>
                </c:pt>
                <c:pt idx="11">
                  <c:v>Protective Services</c:v>
                </c:pt>
                <c:pt idx="12">
                  <c:v>Food Preperation/Serving</c:v>
                </c:pt>
                <c:pt idx="13">
                  <c:v>Building/Grounds Maintenance</c:v>
                </c:pt>
                <c:pt idx="14">
                  <c:v>Personal Care &amp; Service</c:v>
                </c:pt>
                <c:pt idx="15">
                  <c:v>Sales Related</c:v>
                </c:pt>
                <c:pt idx="16">
                  <c:v>Office/Admin Support</c:v>
                </c:pt>
                <c:pt idx="17">
                  <c:v>Farming, Fishing &amp; Forestry</c:v>
                </c:pt>
                <c:pt idx="18">
                  <c:v>Construction &amp; Extraction</c:v>
                </c:pt>
                <c:pt idx="19">
                  <c:v>Installation, Maintenance &amp; Repair</c:v>
                </c:pt>
                <c:pt idx="20">
                  <c:v>Production</c:v>
                </c:pt>
                <c:pt idx="21">
                  <c:v>Transportation/Material Moving</c:v>
                </c:pt>
              </c:strCache>
            </c:strRef>
          </c:cat>
          <c:val>
            <c:numRef>
              <c:f>'Wages by Occ Group'!$C$2:$C$23</c:f>
              <c:numCache>
                <c:formatCode>"$"#,##0.00</c:formatCode>
                <c:ptCount val="22"/>
                <c:pt idx="0">
                  <c:v>40.86</c:v>
                </c:pt>
                <c:pt idx="1">
                  <c:v>29.2</c:v>
                </c:pt>
                <c:pt idx="2">
                  <c:v>33.340000000000003</c:v>
                </c:pt>
                <c:pt idx="3">
                  <c:v>33.89</c:v>
                </c:pt>
                <c:pt idx="4">
                  <c:v>28.83</c:v>
                </c:pt>
                <c:pt idx="7">
                  <c:v>36.82</c:v>
                </c:pt>
                <c:pt idx="8">
                  <c:v>21.16</c:v>
                </c:pt>
                <c:pt idx="9">
                  <c:v>38.130000000000003</c:v>
                </c:pt>
                <c:pt idx="11">
                  <c:v>22</c:v>
                </c:pt>
                <c:pt idx="12">
                  <c:v>14.77</c:v>
                </c:pt>
                <c:pt idx="15">
                  <c:v>36.42</c:v>
                </c:pt>
                <c:pt idx="16">
                  <c:v>20</c:v>
                </c:pt>
                <c:pt idx="17">
                  <c:v>17.64</c:v>
                </c:pt>
                <c:pt idx="19">
                  <c:v>18.22</c:v>
                </c:pt>
                <c:pt idx="20">
                  <c:v>19.38</c:v>
                </c:pt>
                <c:pt idx="21">
                  <c:v>44.35</c:v>
                </c:pt>
              </c:numCache>
            </c:numRef>
          </c:val>
        </c:ser>
        <c:ser>
          <c:idx val="1"/>
          <c:order val="1"/>
          <c:tx>
            <c:v>Non-STEM Jobs</c:v>
          </c:tx>
          <c:invertIfNegative val="0"/>
          <c:cat>
            <c:strRef>
              <c:f>'Wages by Occ Group'!$B$2:$B$23</c:f>
              <c:strCache>
                <c:ptCount val="22"/>
                <c:pt idx="0">
                  <c:v>Management</c:v>
                </c:pt>
                <c:pt idx="1">
                  <c:v>Business &amp; Financial Operations</c:v>
                </c:pt>
                <c:pt idx="2">
                  <c:v>Computer &amp; Mathematical </c:v>
                </c:pt>
                <c:pt idx="3">
                  <c:v>Architecture &amp; Engineering </c:v>
                </c:pt>
                <c:pt idx="4">
                  <c:v>Life/Physical/Social Science</c:v>
                </c:pt>
                <c:pt idx="5">
                  <c:v>Community &amp; Social Service</c:v>
                </c:pt>
                <c:pt idx="6">
                  <c:v>Legal</c:v>
                </c:pt>
                <c:pt idx="7">
                  <c:v>Education, Training &amp; Library</c:v>
                </c:pt>
                <c:pt idx="8">
                  <c:v>Arts/Design/Entertainment/Media</c:v>
                </c:pt>
                <c:pt idx="9">
                  <c:v>Healthcare Practitioners/Technicians</c:v>
                </c:pt>
                <c:pt idx="10">
                  <c:v>Healthcare Support</c:v>
                </c:pt>
                <c:pt idx="11">
                  <c:v>Protective Services</c:v>
                </c:pt>
                <c:pt idx="12">
                  <c:v>Food Preperation/Serving</c:v>
                </c:pt>
                <c:pt idx="13">
                  <c:v>Building/Grounds Maintenance</c:v>
                </c:pt>
                <c:pt idx="14">
                  <c:v>Personal Care &amp; Service</c:v>
                </c:pt>
                <c:pt idx="15">
                  <c:v>Sales Related</c:v>
                </c:pt>
                <c:pt idx="16">
                  <c:v>Office/Admin Support</c:v>
                </c:pt>
                <c:pt idx="17">
                  <c:v>Farming, Fishing &amp; Forestry</c:v>
                </c:pt>
                <c:pt idx="18">
                  <c:v>Construction &amp; Extraction</c:v>
                </c:pt>
                <c:pt idx="19">
                  <c:v>Installation, Maintenance &amp; Repair</c:v>
                </c:pt>
                <c:pt idx="20">
                  <c:v>Production</c:v>
                </c:pt>
                <c:pt idx="21">
                  <c:v>Transportation/Material Moving</c:v>
                </c:pt>
              </c:strCache>
            </c:strRef>
          </c:cat>
          <c:val>
            <c:numRef>
              <c:f>'Wages by Occ Group'!$D$2:$D$23</c:f>
              <c:numCache>
                <c:formatCode>"$"#,##0.00</c:formatCode>
                <c:ptCount val="22"/>
                <c:pt idx="0">
                  <c:v>41.33</c:v>
                </c:pt>
                <c:pt idx="1">
                  <c:v>29.94</c:v>
                </c:pt>
                <c:pt idx="4">
                  <c:v>34.96</c:v>
                </c:pt>
                <c:pt idx="5">
                  <c:v>21.3</c:v>
                </c:pt>
                <c:pt idx="6">
                  <c:v>40.380000000000003</c:v>
                </c:pt>
                <c:pt idx="7">
                  <c:v>33.340000000000003</c:v>
                </c:pt>
                <c:pt idx="8">
                  <c:v>19.64</c:v>
                </c:pt>
                <c:pt idx="10">
                  <c:v>13.75</c:v>
                </c:pt>
                <c:pt idx="11">
                  <c:v>17.579999999999998</c:v>
                </c:pt>
                <c:pt idx="12">
                  <c:v>10.45</c:v>
                </c:pt>
                <c:pt idx="13">
                  <c:v>13.31</c:v>
                </c:pt>
                <c:pt idx="14">
                  <c:v>11.67</c:v>
                </c:pt>
                <c:pt idx="15">
                  <c:v>16.54</c:v>
                </c:pt>
                <c:pt idx="16">
                  <c:v>16.329999999999998</c:v>
                </c:pt>
                <c:pt idx="17">
                  <c:v>12.84</c:v>
                </c:pt>
                <c:pt idx="18">
                  <c:v>19.41</c:v>
                </c:pt>
                <c:pt idx="19">
                  <c:v>21.55</c:v>
                </c:pt>
                <c:pt idx="20">
                  <c:v>17.88</c:v>
                </c:pt>
                <c:pt idx="21">
                  <c:v>15.94</c:v>
                </c:pt>
              </c:numCache>
            </c:numRef>
          </c:val>
        </c:ser>
        <c:dLbls>
          <c:showLegendKey val="0"/>
          <c:showVal val="0"/>
          <c:showCatName val="0"/>
          <c:showSerName val="0"/>
          <c:showPercent val="0"/>
          <c:showBubbleSize val="0"/>
        </c:dLbls>
        <c:gapWidth val="150"/>
        <c:axId val="95181824"/>
        <c:axId val="101057280"/>
      </c:barChart>
      <c:catAx>
        <c:axId val="95181824"/>
        <c:scaling>
          <c:orientation val="minMax"/>
        </c:scaling>
        <c:delete val="0"/>
        <c:axPos val="b"/>
        <c:majorTickMark val="out"/>
        <c:minorTickMark val="none"/>
        <c:tickLblPos val="nextTo"/>
        <c:txPr>
          <a:bodyPr/>
          <a:lstStyle/>
          <a:p>
            <a:pPr>
              <a:defRPr sz="1400"/>
            </a:pPr>
            <a:endParaRPr lang="en-US"/>
          </a:p>
        </c:txPr>
        <c:crossAx val="101057280"/>
        <c:crosses val="autoZero"/>
        <c:auto val="1"/>
        <c:lblAlgn val="ctr"/>
        <c:lblOffset val="100"/>
        <c:noMultiLvlLbl val="0"/>
      </c:catAx>
      <c:valAx>
        <c:axId val="101057280"/>
        <c:scaling>
          <c:orientation val="minMax"/>
          <c:max val="45"/>
          <c:min val="0"/>
        </c:scaling>
        <c:delete val="0"/>
        <c:axPos val="l"/>
        <c:majorGridlines/>
        <c:title>
          <c:tx>
            <c:rich>
              <a:bodyPr rot="-5400000" vert="horz"/>
              <a:lstStyle/>
              <a:p>
                <a:pPr>
                  <a:defRPr sz="1800"/>
                </a:pPr>
                <a:r>
                  <a:rPr lang="en-US" sz="1800" b="0"/>
                  <a:t>Average</a:t>
                </a:r>
                <a:r>
                  <a:rPr lang="en-US" sz="1800" b="0" baseline="0"/>
                  <a:t> Hourly Wage in 2015</a:t>
                </a:r>
                <a:endParaRPr lang="en-US" sz="1800" b="0"/>
              </a:p>
            </c:rich>
          </c:tx>
          <c:layout/>
          <c:overlay val="0"/>
        </c:title>
        <c:numFmt formatCode="&quot;$&quot;#,##0" sourceLinked="0"/>
        <c:majorTickMark val="none"/>
        <c:minorTickMark val="none"/>
        <c:tickLblPos val="nextTo"/>
        <c:txPr>
          <a:bodyPr/>
          <a:lstStyle/>
          <a:p>
            <a:pPr>
              <a:defRPr sz="1800"/>
            </a:pPr>
            <a:endParaRPr lang="en-US"/>
          </a:p>
        </c:txPr>
        <c:crossAx val="95181824"/>
        <c:crosses val="autoZero"/>
        <c:crossBetween val="between"/>
        <c:majorUnit val="10"/>
      </c:valAx>
      <c:spPr>
        <a:ln>
          <a:solidFill>
            <a:schemeClr val="dk1"/>
          </a:solidFill>
        </a:ln>
      </c:spPr>
    </c:plotArea>
    <c:legend>
      <c:legendPos val="r"/>
      <c:layout>
        <c:manualLayout>
          <c:xMode val="edge"/>
          <c:yMode val="edge"/>
          <c:x val="0.27049331431996199"/>
          <c:y val="4.2352297287040035E-2"/>
          <c:w val="0.5614977034120735"/>
          <c:h val="4.9082055532532115E-2"/>
        </c:manualLayout>
      </c:layout>
      <c:overlay val="1"/>
      <c:txPr>
        <a:bodyPr/>
        <a:lstStyle/>
        <a:p>
          <a:pPr>
            <a:defRPr sz="1800"/>
          </a:pPr>
          <a:endParaRPr lang="en-US"/>
        </a:p>
      </c:txPr>
    </c:legend>
    <c:plotVisOnly val="1"/>
    <c:dispBlanksAs val="gap"/>
    <c:showDLblsOverMax val="0"/>
  </c:chart>
  <c:spPr>
    <a:solidFill>
      <a:schemeClr val="bg1"/>
    </a:solidFill>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62685914260718"/>
          <c:y val="5.2341331915806637E-2"/>
          <c:w val="0.7905535870516186"/>
          <c:h val="0.4551793797380298"/>
        </c:manualLayout>
      </c:layout>
      <c:barChart>
        <c:barDir val="col"/>
        <c:grouping val="clustered"/>
        <c:varyColors val="0"/>
        <c:ser>
          <c:idx val="1"/>
          <c:order val="0"/>
          <c:tx>
            <c:v>STEM Jobs</c:v>
          </c:tx>
          <c:spPr>
            <a:solidFill>
              <a:schemeClr val="accent1"/>
            </a:solidFill>
          </c:spPr>
          <c:invertIfNegative val="0"/>
          <c:cat>
            <c:strRef>
              <c:f>'WAGE By Educational Requirement'!$B$18:$B$25</c:f>
              <c:strCache>
                <c:ptCount val="8"/>
                <c:pt idx="0">
                  <c:v>No formal educational credential</c:v>
                </c:pt>
                <c:pt idx="1">
                  <c:v>High school diploma or equivalent</c:v>
                </c:pt>
                <c:pt idx="2">
                  <c:v>Some college, no degree</c:v>
                </c:pt>
                <c:pt idx="3">
                  <c:v>Postsecondary non-degree award</c:v>
                </c:pt>
                <c:pt idx="4">
                  <c:v>Associate's degree</c:v>
                </c:pt>
                <c:pt idx="5">
                  <c:v>Bachelor's degree</c:v>
                </c:pt>
                <c:pt idx="6">
                  <c:v>Master's degree</c:v>
                </c:pt>
                <c:pt idx="7">
                  <c:v>Doctoral or professional degree</c:v>
                </c:pt>
              </c:strCache>
            </c:strRef>
          </c:cat>
          <c:val>
            <c:numRef>
              <c:f>'WAGE By Educational Requirement'!$D$18:$D$25</c:f>
              <c:numCache>
                <c:formatCode>_("$"* #,##0.00_);_("$"* \(#,##0.00\);_("$"* "-"??_);_(@_)</c:formatCode>
                <c:ptCount val="8"/>
                <c:pt idx="0">
                  <c:v>13.441526548672567</c:v>
                </c:pt>
                <c:pt idx="1">
                  <c:v>19.210121600230245</c:v>
                </c:pt>
                <c:pt idx="2">
                  <c:v>21.65</c:v>
                </c:pt>
                <c:pt idx="3">
                  <c:v>18.068943441879224</c:v>
                </c:pt>
                <c:pt idx="4">
                  <c:v>26.428353530295443</c:v>
                </c:pt>
                <c:pt idx="5">
                  <c:v>34.512061176551185</c:v>
                </c:pt>
                <c:pt idx="6">
                  <c:v>41.183111526651437</c:v>
                </c:pt>
                <c:pt idx="7">
                  <c:v>66.98676415745183</c:v>
                </c:pt>
              </c:numCache>
            </c:numRef>
          </c:val>
        </c:ser>
        <c:ser>
          <c:idx val="0"/>
          <c:order val="1"/>
          <c:tx>
            <c:v>Non-STEM jobs</c:v>
          </c:tx>
          <c:spPr>
            <a:solidFill>
              <a:srgbClr val="C00000"/>
            </a:solidFill>
          </c:spPr>
          <c:invertIfNegative val="0"/>
          <c:cat>
            <c:strRef>
              <c:f>'WAGE By Educational Requirement'!$B$18:$B$25</c:f>
              <c:strCache>
                <c:ptCount val="8"/>
                <c:pt idx="0">
                  <c:v>No formal educational credential</c:v>
                </c:pt>
                <c:pt idx="1">
                  <c:v>High school diploma or equivalent</c:v>
                </c:pt>
                <c:pt idx="2">
                  <c:v>Some college, no degree</c:v>
                </c:pt>
                <c:pt idx="3">
                  <c:v>Postsecondary non-degree award</c:v>
                </c:pt>
                <c:pt idx="4">
                  <c:v>Associate's degree</c:v>
                </c:pt>
                <c:pt idx="5">
                  <c:v>Bachelor's degree</c:v>
                </c:pt>
                <c:pt idx="6">
                  <c:v>Master's degree</c:v>
                </c:pt>
                <c:pt idx="7">
                  <c:v>Doctoral or professional degree</c:v>
                </c:pt>
              </c:strCache>
            </c:strRef>
          </c:cat>
          <c:val>
            <c:numRef>
              <c:f>'WAGE By Educational Requirement'!$D$5:$D$12</c:f>
              <c:numCache>
                <c:formatCode>_("$"* #,##0.00_);_("$"* \(#,##0.00\);_("$"* "-"??_);_(@_)</c:formatCode>
                <c:ptCount val="8"/>
                <c:pt idx="0">
                  <c:v>11.802529143182086</c:v>
                </c:pt>
                <c:pt idx="1">
                  <c:v>18.694653531233197</c:v>
                </c:pt>
                <c:pt idx="2">
                  <c:v>16.738078853588114</c:v>
                </c:pt>
                <c:pt idx="3">
                  <c:v>16.550995777983726</c:v>
                </c:pt>
                <c:pt idx="4">
                  <c:v>22.380403199335802</c:v>
                </c:pt>
                <c:pt idx="5">
                  <c:v>30.976866920228872</c:v>
                </c:pt>
                <c:pt idx="6">
                  <c:v>29.098973935855117</c:v>
                </c:pt>
                <c:pt idx="7">
                  <c:v>41.500791855203623</c:v>
                </c:pt>
              </c:numCache>
            </c:numRef>
          </c:val>
        </c:ser>
        <c:dLbls>
          <c:showLegendKey val="0"/>
          <c:showVal val="0"/>
          <c:showCatName val="0"/>
          <c:showSerName val="0"/>
          <c:showPercent val="0"/>
          <c:showBubbleSize val="0"/>
        </c:dLbls>
        <c:gapWidth val="150"/>
        <c:axId val="101083008"/>
        <c:axId val="101084544"/>
      </c:barChart>
      <c:catAx>
        <c:axId val="101083008"/>
        <c:scaling>
          <c:orientation val="minMax"/>
        </c:scaling>
        <c:delete val="0"/>
        <c:axPos val="b"/>
        <c:majorTickMark val="out"/>
        <c:minorTickMark val="none"/>
        <c:tickLblPos val="nextTo"/>
        <c:txPr>
          <a:bodyPr/>
          <a:lstStyle/>
          <a:p>
            <a:pPr>
              <a:defRPr sz="1600"/>
            </a:pPr>
            <a:endParaRPr lang="en-US"/>
          </a:p>
        </c:txPr>
        <c:crossAx val="101084544"/>
        <c:crosses val="autoZero"/>
        <c:auto val="1"/>
        <c:lblAlgn val="ctr"/>
        <c:lblOffset val="100"/>
        <c:noMultiLvlLbl val="0"/>
      </c:catAx>
      <c:valAx>
        <c:axId val="101084544"/>
        <c:scaling>
          <c:orientation val="minMax"/>
          <c:max val="75"/>
          <c:min val="0"/>
        </c:scaling>
        <c:delete val="0"/>
        <c:axPos val="l"/>
        <c:majorGridlines/>
        <c:title>
          <c:tx>
            <c:rich>
              <a:bodyPr rot="-5400000" vert="horz"/>
              <a:lstStyle/>
              <a:p>
                <a:pPr>
                  <a:defRPr sz="1800" b="0"/>
                </a:pPr>
                <a:r>
                  <a:rPr lang="en-US" sz="1800" b="0"/>
                  <a:t>Average Hourly Wage in 2015</a:t>
                </a:r>
              </a:p>
            </c:rich>
          </c:tx>
          <c:layout/>
          <c:overlay val="0"/>
        </c:title>
        <c:numFmt formatCode="_(&quot;$&quot;* #,##0_);_(&quot;$&quot;* \(#,##0\);_(&quot;$&quot;* &quot;-&quot;_);_(@_)" sourceLinked="0"/>
        <c:majorTickMark val="none"/>
        <c:minorTickMark val="none"/>
        <c:tickLblPos val="nextTo"/>
        <c:txPr>
          <a:bodyPr/>
          <a:lstStyle/>
          <a:p>
            <a:pPr>
              <a:defRPr sz="1800"/>
            </a:pPr>
            <a:endParaRPr lang="en-US"/>
          </a:p>
        </c:txPr>
        <c:crossAx val="101083008"/>
        <c:crosses val="autoZero"/>
        <c:crossBetween val="between"/>
        <c:majorUnit val="15"/>
      </c:valAx>
      <c:spPr>
        <a:ln>
          <a:solidFill>
            <a:schemeClr val="dk1"/>
          </a:solidFill>
        </a:ln>
      </c:spPr>
    </c:plotArea>
    <c:legend>
      <c:legendPos val="r"/>
      <c:layout>
        <c:manualLayout>
          <c:xMode val="edge"/>
          <c:yMode val="edge"/>
          <c:x val="0.282911854768154"/>
          <c:y val="5.6458791622832967E-2"/>
          <c:w val="0.45005511811023619"/>
          <c:h val="6.955991822112273E-2"/>
        </c:manualLayout>
      </c:layout>
      <c:overlay val="0"/>
      <c:txPr>
        <a:bodyPr/>
        <a:lstStyle/>
        <a:p>
          <a:pPr>
            <a:defRPr sz="1800"/>
          </a:pPr>
          <a:endParaRPr lang="en-US"/>
        </a:p>
      </c:txPr>
    </c:legend>
    <c:plotVisOnly val="1"/>
    <c:dispBlanksAs val="gap"/>
    <c:showDLblsOverMax val="0"/>
  </c:chart>
  <c:spPr>
    <a:solidFill>
      <a:schemeClr val="bg1"/>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02229390000948"/>
          <c:y val="5.8497253588893856E-2"/>
          <c:w val="0.69637257692186072"/>
          <c:h val="0.77319201857958086"/>
        </c:manualLayout>
      </c:layout>
      <c:lineChart>
        <c:grouping val="standard"/>
        <c:varyColors val="0"/>
        <c:ser>
          <c:idx val="1"/>
          <c:order val="0"/>
          <c:spPr>
            <a:ln w="57150">
              <a:solidFill>
                <a:schemeClr val="tx2"/>
              </a:solidFill>
            </a:ln>
          </c:spPr>
          <c:marker>
            <c:symbol val="none"/>
          </c:marker>
          <c:dPt>
            <c:idx val="66"/>
            <c:bubble3D val="0"/>
            <c:spPr>
              <a:ln w="57150">
                <a:solidFill>
                  <a:schemeClr val="tx2"/>
                </a:solidFill>
                <a:prstDash val="sysDot"/>
              </a:ln>
            </c:spPr>
          </c:dPt>
          <c:dPt>
            <c:idx val="67"/>
            <c:bubble3D val="0"/>
            <c:spPr>
              <a:ln w="57150">
                <a:solidFill>
                  <a:schemeClr val="tx2"/>
                </a:solidFill>
                <a:prstDash val="sysDot"/>
              </a:ln>
            </c:spPr>
          </c:dPt>
          <c:dPt>
            <c:idx val="68"/>
            <c:bubble3D val="0"/>
            <c:spPr>
              <a:ln w="57150">
                <a:solidFill>
                  <a:schemeClr val="tx2"/>
                </a:solidFill>
                <a:prstDash val="sysDot"/>
              </a:ln>
            </c:spPr>
          </c:dPt>
          <c:dPt>
            <c:idx val="69"/>
            <c:bubble3D val="0"/>
            <c:spPr>
              <a:ln w="57150">
                <a:solidFill>
                  <a:schemeClr val="tx2"/>
                </a:solidFill>
                <a:prstDash val="sysDot"/>
              </a:ln>
            </c:spPr>
          </c:dPt>
          <c:dPt>
            <c:idx val="70"/>
            <c:bubble3D val="0"/>
            <c:spPr>
              <a:ln w="57150">
                <a:solidFill>
                  <a:schemeClr val="tx2"/>
                </a:solidFill>
                <a:prstDash val="sysDot"/>
              </a:ln>
            </c:spPr>
          </c:dPt>
          <c:dPt>
            <c:idx val="71"/>
            <c:bubble3D val="0"/>
            <c:spPr>
              <a:ln w="57150">
                <a:solidFill>
                  <a:schemeClr val="tx2"/>
                </a:solidFill>
                <a:prstDash val="sysDot"/>
              </a:ln>
            </c:spPr>
          </c:dPt>
          <c:dPt>
            <c:idx val="72"/>
            <c:bubble3D val="0"/>
            <c:spPr>
              <a:ln w="57150">
                <a:solidFill>
                  <a:schemeClr val="tx2"/>
                </a:solidFill>
                <a:prstDash val="sysDot"/>
              </a:ln>
            </c:spPr>
          </c:dPt>
          <c:dPt>
            <c:idx val="73"/>
            <c:bubble3D val="0"/>
            <c:spPr>
              <a:ln w="57150">
                <a:solidFill>
                  <a:schemeClr val="tx2"/>
                </a:solidFill>
                <a:prstDash val="sysDot"/>
              </a:ln>
            </c:spPr>
          </c:dPt>
          <c:dPt>
            <c:idx val="74"/>
            <c:bubble3D val="0"/>
            <c:spPr>
              <a:ln w="57150">
                <a:solidFill>
                  <a:schemeClr val="tx2"/>
                </a:solidFill>
                <a:prstDash val="sysDot"/>
              </a:ln>
            </c:spPr>
          </c:dPt>
          <c:cat>
            <c:strRef>
              <c:f>Data!$A$2:$A$76</c:f>
              <c:strCache>
                <c:ptCount val="75"/>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strCache>
            </c:strRef>
          </c:cat>
          <c:val>
            <c:numRef>
              <c:f>Data!$G$2:$G$76</c:f>
              <c:numCache>
                <c:formatCode>#,##0</c:formatCode>
                <c:ptCount val="75"/>
                <c:pt idx="0">
                  <c:v>914000</c:v>
                </c:pt>
                <c:pt idx="1">
                  <c:v>916000</c:v>
                </c:pt>
                <c:pt idx="2">
                  <c:v>915000</c:v>
                </c:pt>
                <c:pt idx="3">
                  <c:v>913000</c:v>
                </c:pt>
                <c:pt idx="4">
                  <c:v>927000</c:v>
                </c:pt>
                <c:pt idx="5">
                  <c:v>934000</c:v>
                </c:pt>
                <c:pt idx="6">
                  <c:v>938000</c:v>
                </c:pt>
                <c:pt idx="7">
                  <c:v>943000</c:v>
                </c:pt>
                <c:pt idx="8">
                  <c:v>944000</c:v>
                </c:pt>
                <c:pt idx="9">
                  <c:v>957000</c:v>
                </c:pt>
                <c:pt idx="10">
                  <c:v>969000</c:v>
                </c:pt>
                <c:pt idx="11">
                  <c:v>995000</c:v>
                </c:pt>
                <c:pt idx="12">
                  <c:v>994000</c:v>
                </c:pt>
                <c:pt idx="13">
                  <c:v>993000</c:v>
                </c:pt>
                <c:pt idx="14">
                  <c:v>993000</c:v>
                </c:pt>
                <c:pt idx="15">
                  <c:v>997000</c:v>
                </c:pt>
                <c:pt idx="16">
                  <c:v>999000</c:v>
                </c:pt>
                <c:pt idx="17">
                  <c:v>1004000</c:v>
                </c:pt>
                <c:pt idx="18">
                  <c:v>994000</c:v>
                </c:pt>
                <c:pt idx="19">
                  <c:v>992000</c:v>
                </c:pt>
                <c:pt idx="20">
                  <c:v>993722</c:v>
                </c:pt>
                <c:pt idx="21">
                  <c:v>1015390</c:v>
                </c:pt>
                <c:pt idx="22">
                  <c:v>1034292</c:v>
                </c:pt>
                <c:pt idx="23">
                  <c:v>1045655</c:v>
                </c:pt>
                <c:pt idx="24">
                  <c:v>1059040</c:v>
                </c:pt>
                <c:pt idx="25">
                  <c:v>1071995</c:v>
                </c:pt>
                <c:pt idx="26">
                  <c:v>1088412</c:v>
                </c:pt>
                <c:pt idx="27">
                  <c:v>1103578</c:v>
                </c:pt>
                <c:pt idx="28">
                  <c:v>1113566</c:v>
                </c:pt>
                <c:pt idx="29">
                  <c:v>1118563</c:v>
                </c:pt>
                <c:pt idx="30">
                  <c:v>1124660</c:v>
                </c:pt>
                <c:pt idx="31">
                  <c:v>1133033</c:v>
                </c:pt>
                <c:pt idx="32">
                  <c:v>1136684</c:v>
                </c:pt>
                <c:pt idx="33">
                  <c:v>1144772</c:v>
                </c:pt>
                <c:pt idx="34">
                  <c:v>1155635</c:v>
                </c:pt>
                <c:pt idx="35">
                  <c:v>1162936</c:v>
                </c:pt>
                <c:pt idx="36">
                  <c:v>1170126</c:v>
                </c:pt>
                <c:pt idx="37">
                  <c:v>1184574</c:v>
                </c:pt>
                <c:pt idx="38">
                  <c:v>1203840</c:v>
                </c:pt>
                <c:pt idx="39">
                  <c:v>1219961</c:v>
                </c:pt>
                <c:pt idx="40">
                  <c:v>1227928</c:v>
                </c:pt>
                <c:pt idx="41">
                  <c:v>1237081</c:v>
                </c:pt>
                <c:pt idx="42">
                  <c:v>1238508</c:v>
                </c:pt>
                <c:pt idx="43">
                  <c:v>1242302</c:v>
                </c:pt>
                <c:pt idx="44">
                  <c:v>1242662</c:v>
                </c:pt>
                <c:pt idx="45">
                  <c:v>1243480</c:v>
                </c:pt>
                <c:pt idx="46">
                  <c:v>1249060</c:v>
                </c:pt>
                <c:pt idx="47">
                  <c:v>1254774</c:v>
                </c:pt>
                <c:pt idx="48">
                  <c:v>1259127</c:v>
                </c:pt>
                <c:pt idx="49">
                  <c:v>1266808</c:v>
                </c:pt>
                <c:pt idx="50">
                  <c:v>1274923</c:v>
                </c:pt>
                <c:pt idx="51">
                  <c:v>1285692</c:v>
                </c:pt>
                <c:pt idx="52">
                  <c:v>1295960</c:v>
                </c:pt>
                <c:pt idx="53">
                  <c:v>1306513</c:v>
                </c:pt>
                <c:pt idx="54">
                  <c:v>1313688</c:v>
                </c:pt>
                <c:pt idx="55">
                  <c:v>1318787</c:v>
                </c:pt>
                <c:pt idx="56">
                  <c:v>1323619</c:v>
                </c:pt>
                <c:pt idx="57">
                  <c:v>1327040</c:v>
                </c:pt>
                <c:pt idx="58">
                  <c:v>1330509</c:v>
                </c:pt>
                <c:pt idx="59">
                  <c:v>1329590</c:v>
                </c:pt>
                <c:pt idx="60">
                  <c:v>1328361</c:v>
                </c:pt>
                <c:pt idx="61">
                  <c:v>1328257</c:v>
                </c:pt>
                <c:pt idx="62">
                  <c:v>1328888</c:v>
                </c:pt>
                <c:pt idx="63">
                  <c:v>1328778</c:v>
                </c:pt>
                <c:pt idx="64">
                  <c:v>1330256</c:v>
                </c:pt>
                <c:pt idx="65">
                  <c:v>1329328</c:v>
                </c:pt>
                <c:pt idx="66">
                  <c:v>1328628</c:v>
                </c:pt>
                <c:pt idx="67">
                  <c:v>1327924.1328599437</c:v>
                </c:pt>
                <c:pt idx="68">
                  <c:v>1327274.1328599437</c:v>
                </c:pt>
                <c:pt idx="69">
                  <c:v>1326636.4625930018</c:v>
                </c:pt>
                <c:pt idx="70">
                  <c:v>1326006.4625930018</c:v>
                </c:pt>
                <c:pt idx="71">
                  <c:v>1325376.4625930018</c:v>
                </c:pt>
                <c:pt idx="72">
                  <c:v>1324704.9571925895</c:v>
                </c:pt>
                <c:pt idx="73">
                  <c:v>1322904.9571925895</c:v>
                </c:pt>
                <c:pt idx="74">
                  <c:v>1321159.0048623944</c:v>
                </c:pt>
              </c:numCache>
            </c:numRef>
          </c:val>
          <c:smooth val="0"/>
        </c:ser>
        <c:dLbls>
          <c:showLegendKey val="0"/>
          <c:showVal val="0"/>
          <c:showCatName val="0"/>
          <c:showSerName val="0"/>
          <c:showPercent val="0"/>
          <c:showBubbleSize val="0"/>
        </c:dLbls>
        <c:marker val="1"/>
        <c:smooth val="0"/>
        <c:axId val="87700224"/>
        <c:axId val="87701760"/>
      </c:lineChart>
      <c:catAx>
        <c:axId val="87700224"/>
        <c:scaling>
          <c:orientation val="minMax"/>
        </c:scaling>
        <c:delete val="0"/>
        <c:axPos val="b"/>
        <c:numFmt formatCode="General" sourceLinked="1"/>
        <c:majorTickMark val="out"/>
        <c:minorTickMark val="none"/>
        <c:tickLblPos val="low"/>
        <c:txPr>
          <a:bodyPr rot="-5400000" vert="horz"/>
          <a:lstStyle/>
          <a:p>
            <a:pPr>
              <a:defRPr sz="2000" b="0" i="0" u="none" strike="noStrike" baseline="0">
                <a:solidFill>
                  <a:srgbClr val="000000"/>
                </a:solidFill>
                <a:latin typeface="Calibri"/>
                <a:ea typeface="Calibri"/>
                <a:cs typeface="Calibri"/>
              </a:defRPr>
            </a:pPr>
            <a:endParaRPr lang="en-US"/>
          </a:p>
        </c:txPr>
        <c:crossAx val="87701760"/>
        <c:crosses val="autoZero"/>
        <c:auto val="1"/>
        <c:lblAlgn val="ctr"/>
        <c:lblOffset val="100"/>
        <c:tickLblSkip val="5"/>
        <c:noMultiLvlLbl val="0"/>
      </c:catAx>
      <c:valAx>
        <c:axId val="87701760"/>
        <c:scaling>
          <c:orientation val="minMax"/>
          <c:max val="1400000"/>
          <c:min val="900000"/>
        </c:scaling>
        <c:delete val="0"/>
        <c:axPos val="l"/>
        <c:majorGridlines/>
        <c:title>
          <c:tx>
            <c:rich>
              <a:bodyPr rot="-5400000" vert="horz"/>
              <a:lstStyle/>
              <a:p>
                <a:pPr>
                  <a:defRPr sz="2000"/>
                </a:pPr>
                <a:r>
                  <a:rPr lang="en-US" sz="2000"/>
                  <a:t>Population</a:t>
                </a:r>
              </a:p>
            </c:rich>
          </c:tx>
          <c:layout/>
          <c:overlay val="0"/>
        </c:title>
        <c:numFmt formatCode="#,##0" sourceLinked="0"/>
        <c:majorTickMark val="none"/>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87700224"/>
        <c:crosses val="autoZero"/>
        <c:crossBetween val="between"/>
        <c:majorUnit val="100000"/>
      </c:valAx>
      <c:spPr>
        <a:ln>
          <a:solidFill>
            <a:schemeClr val="tx1"/>
          </a:solidFill>
        </a:ln>
      </c:spPr>
    </c:plotArea>
    <c:plotVisOnly val="1"/>
    <c:dispBlanksAs val="gap"/>
    <c:showDLblsOverMax val="0"/>
  </c:chart>
  <c:spPr>
    <a:solidFill>
      <a:schemeClr val="bg1"/>
    </a:solid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4265239317"/>
          <c:y val="5.8356478167501787E-2"/>
          <c:w val="0.6767347901737002"/>
          <c:h val="0.83535719398711528"/>
        </c:manualLayout>
      </c:layout>
      <c:barChart>
        <c:barDir val="col"/>
        <c:grouping val="clustered"/>
        <c:varyColors val="0"/>
        <c:ser>
          <c:idx val="1"/>
          <c:order val="0"/>
          <c:tx>
            <c:strRef>
              <c:f>'Pop &amp; LF Change'!$D$3</c:f>
              <c:strCache>
                <c:ptCount val="1"/>
                <c:pt idx="0">
                  <c:v>Change</c:v>
                </c:pt>
              </c:strCache>
            </c:strRef>
          </c:tx>
          <c:spPr>
            <a:solidFill>
              <a:schemeClr val="tx2"/>
            </a:solidFill>
          </c:spPr>
          <c:invertIfNegative val="0"/>
          <c:cat>
            <c:strRef>
              <c:f>'Pop &amp; LF Change'!$A$7:$A$13</c:f>
              <c:strCache>
                <c:ptCount val="7"/>
                <c:pt idx="0">
                  <c:v>16-19</c:v>
                </c:pt>
                <c:pt idx="1">
                  <c:v>20-24</c:v>
                </c:pt>
                <c:pt idx="2">
                  <c:v>25-34</c:v>
                </c:pt>
                <c:pt idx="3">
                  <c:v>35-44</c:v>
                </c:pt>
                <c:pt idx="4">
                  <c:v>45-54</c:v>
                </c:pt>
                <c:pt idx="5">
                  <c:v>55-64</c:v>
                </c:pt>
                <c:pt idx="6">
                  <c:v>65+</c:v>
                </c:pt>
              </c:strCache>
            </c:strRef>
          </c:cat>
          <c:val>
            <c:numRef>
              <c:f>'Pop &amp; LF Change'!$D$7:$D$13</c:f>
              <c:numCache>
                <c:formatCode>#,##0</c:formatCode>
                <c:ptCount val="7"/>
                <c:pt idx="0">
                  <c:v>-4000</c:v>
                </c:pt>
                <c:pt idx="1">
                  <c:v>0</c:v>
                </c:pt>
                <c:pt idx="2">
                  <c:v>0</c:v>
                </c:pt>
                <c:pt idx="3">
                  <c:v>-5000</c:v>
                </c:pt>
                <c:pt idx="4">
                  <c:v>-44000</c:v>
                </c:pt>
                <c:pt idx="5">
                  <c:v>-15000</c:v>
                </c:pt>
                <c:pt idx="6">
                  <c:v>79000</c:v>
                </c:pt>
              </c:numCache>
            </c:numRef>
          </c:val>
        </c:ser>
        <c:dLbls>
          <c:showLegendKey val="0"/>
          <c:showVal val="0"/>
          <c:showCatName val="0"/>
          <c:showSerName val="0"/>
          <c:showPercent val="0"/>
          <c:showBubbleSize val="0"/>
        </c:dLbls>
        <c:gapWidth val="50"/>
        <c:axId val="87730816"/>
        <c:axId val="87744896"/>
      </c:barChart>
      <c:catAx>
        <c:axId val="87730816"/>
        <c:scaling>
          <c:orientation val="minMax"/>
        </c:scaling>
        <c:delete val="0"/>
        <c:axPos val="b"/>
        <c:majorTickMark val="out"/>
        <c:minorTickMark val="none"/>
        <c:tickLblPos val="low"/>
        <c:txPr>
          <a:bodyPr/>
          <a:lstStyle/>
          <a:p>
            <a:pPr>
              <a:defRPr sz="1800"/>
            </a:pPr>
            <a:endParaRPr lang="en-US"/>
          </a:p>
        </c:txPr>
        <c:crossAx val="87744896"/>
        <c:crosses val="autoZero"/>
        <c:auto val="1"/>
        <c:lblAlgn val="ctr"/>
        <c:lblOffset val="100"/>
        <c:noMultiLvlLbl val="0"/>
      </c:catAx>
      <c:valAx>
        <c:axId val="87744896"/>
        <c:scaling>
          <c:orientation val="minMax"/>
          <c:max val="85000"/>
          <c:min val="-50000"/>
        </c:scaling>
        <c:delete val="0"/>
        <c:axPos val="l"/>
        <c:majorGridlines/>
        <c:title>
          <c:tx>
            <c:rich>
              <a:bodyPr rot="-5400000" vert="horz"/>
              <a:lstStyle/>
              <a:p>
                <a:pPr>
                  <a:defRPr sz="1800" b="0">
                    <a:solidFill>
                      <a:schemeClr val="tx2"/>
                    </a:solidFill>
                  </a:defRPr>
                </a:pPr>
                <a:r>
                  <a:rPr lang="en-US" sz="1800" b="0" dirty="0" smtClean="0">
                    <a:solidFill>
                      <a:schemeClr val="tx2"/>
                    </a:solidFill>
                  </a:rPr>
                  <a:t>Projected </a:t>
                </a:r>
                <a:r>
                  <a:rPr lang="en-US" sz="1800" b="0" dirty="0">
                    <a:solidFill>
                      <a:schemeClr val="tx2"/>
                    </a:solidFill>
                  </a:rPr>
                  <a:t>Population Change, 2014 to 2024</a:t>
                </a:r>
              </a:p>
            </c:rich>
          </c:tx>
          <c:layout/>
          <c:overlay val="0"/>
        </c:title>
        <c:numFmt formatCode="#,##0" sourceLinked="1"/>
        <c:majorTickMark val="none"/>
        <c:minorTickMark val="none"/>
        <c:tickLblPos val="nextTo"/>
        <c:txPr>
          <a:bodyPr/>
          <a:lstStyle/>
          <a:p>
            <a:pPr>
              <a:defRPr sz="1800">
                <a:solidFill>
                  <a:schemeClr val="tx2"/>
                </a:solidFill>
              </a:defRPr>
            </a:pPr>
            <a:endParaRPr lang="en-US"/>
          </a:p>
        </c:txPr>
        <c:crossAx val="87730816"/>
        <c:crosses val="autoZero"/>
        <c:crossBetween val="between"/>
        <c:majorUnit val="25000"/>
      </c:valAx>
      <c:spPr>
        <a:ln>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4265239317"/>
          <c:y val="5.8356478167501787E-2"/>
          <c:w val="0.6767347901737002"/>
          <c:h val="0.83535719398711528"/>
        </c:manualLayout>
      </c:layout>
      <c:barChart>
        <c:barDir val="col"/>
        <c:grouping val="clustered"/>
        <c:varyColors val="0"/>
        <c:ser>
          <c:idx val="1"/>
          <c:order val="0"/>
          <c:tx>
            <c:strRef>
              <c:f>'Pop &amp; LF Change'!$D$3</c:f>
              <c:strCache>
                <c:ptCount val="1"/>
                <c:pt idx="0">
                  <c:v>Change</c:v>
                </c:pt>
              </c:strCache>
            </c:strRef>
          </c:tx>
          <c:spPr>
            <a:solidFill>
              <a:schemeClr val="tx2"/>
            </a:solidFill>
          </c:spPr>
          <c:invertIfNegative val="0"/>
          <c:cat>
            <c:strRef>
              <c:f>'Pop &amp; LF Change'!$A$7:$A$13</c:f>
              <c:strCache>
                <c:ptCount val="7"/>
                <c:pt idx="0">
                  <c:v>16-19</c:v>
                </c:pt>
                <c:pt idx="1">
                  <c:v>20-24</c:v>
                </c:pt>
                <c:pt idx="2">
                  <c:v>25-34</c:v>
                </c:pt>
                <c:pt idx="3">
                  <c:v>35-44</c:v>
                </c:pt>
                <c:pt idx="4">
                  <c:v>45-54</c:v>
                </c:pt>
                <c:pt idx="5">
                  <c:v>55-64</c:v>
                </c:pt>
                <c:pt idx="6">
                  <c:v>65+</c:v>
                </c:pt>
              </c:strCache>
            </c:strRef>
          </c:cat>
          <c:val>
            <c:numRef>
              <c:f>'Pop &amp; LF Change'!$D$7:$D$13</c:f>
              <c:numCache>
                <c:formatCode>#,##0</c:formatCode>
                <c:ptCount val="7"/>
                <c:pt idx="0">
                  <c:v>-4000</c:v>
                </c:pt>
                <c:pt idx="1">
                  <c:v>0</c:v>
                </c:pt>
                <c:pt idx="2">
                  <c:v>0</c:v>
                </c:pt>
                <c:pt idx="3">
                  <c:v>-5000</c:v>
                </c:pt>
                <c:pt idx="4">
                  <c:v>-44000</c:v>
                </c:pt>
                <c:pt idx="5">
                  <c:v>-15000</c:v>
                </c:pt>
                <c:pt idx="6">
                  <c:v>79000</c:v>
                </c:pt>
              </c:numCache>
            </c:numRef>
          </c:val>
        </c:ser>
        <c:dLbls>
          <c:showLegendKey val="0"/>
          <c:showVal val="0"/>
          <c:showCatName val="0"/>
          <c:showSerName val="0"/>
          <c:showPercent val="0"/>
          <c:showBubbleSize val="0"/>
        </c:dLbls>
        <c:gapWidth val="50"/>
        <c:axId val="88345984"/>
        <c:axId val="88360448"/>
      </c:barChart>
      <c:lineChart>
        <c:grouping val="standard"/>
        <c:varyColors val="0"/>
        <c:ser>
          <c:idx val="2"/>
          <c:order val="1"/>
          <c:tx>
            <c:v>2014 Participation Rate</c:v>
          </c:tx>
          <c:spPr>
            <a:ln w="38100">
              <a:solidFill>
                <a:srgbClr val="C00000"/>
              </a:solidFill>
              <a:prstDash val="solid"/>
            </a:ln>
          </c:spPr>
          <c:marker>
            <c:spPr>
              <a:solidFill>
                <a:srgbClr val="C00000"/>
              </a:solidFill>
              <a:ln>
                <a:solidFill>
                  <a:srgbClr val="C00000"/>
                </a:solidFill>
              </a:ln>
            </c:spPr>
          </c:marker>
          <c:cat>
            <c:strRef>
              <c:f>'Pop &amp; LF Change'!$A$7:$A$13</c:f>
              <c:strCache>
                <c:ptCount val="7"/>
                <c:pt idx="0">
                  <c:v>16-19</c:v>
                </c:pt>
                <c:pt idx="1">
                  <c:v>20-24</c:v>
                </c:pt>
                <c:pt idx="2">
                  <c:v>25-34</c:v>
                </c:pt>
                <c:pt idx="3">
                  <c:v>35-44</c:v>
                </c:pt>
                <c:pt idx="4">
                  <c:v>45-54</c:v>
                </c:pt>
                <c:pt idx="5">
                  <c:v>55-64</c:v>
                </c:pt>
                <c:pt idx="6">
                  <c:v>65+</c:v>
                </c:pt>
              </c:strCache>
            </c:strRef>
          </c:cat>
          <c:val>
            <c:numRef>
              <c:f>'Population &amp; Labor Force'!$D$34:$D$40</c:f>
              <c:numCache>
                <c:formatCode>0.0%</c:formatCode>
                <c:ptCount val="7"/>
                <c:pt idx="0">
                  <c:v>0.47199999999999998</c:v>
                </c:pt>
                <c:pt idx="1">
                  <c:v>0.76600000000000001</c:v>
                </c:pt>
                <c:pt idx="2">
                  <c:v>0.80600000000000005</c:v>
                </c:pt>
                <c:pt idx="3">
                  <c:v>0.84599999999999997</c:v>
                </c:pt>
                <c:pt idx="4">
                  <c:v>0.81699999999999995</c:v>
                </c:pt>
                <c:pt idx="5">
                  <c:v>0.68600000000000005</c:v>
                </c:pt>
                <c:pt idx="6">
                  <c:v>0.20300000000000001</c:v>
                </c:pt>
              </c:numCache>
            </c:numRef>
          </c:val>
          <c:smooth val="0"/>
        </c:ser>
        <c:ser>
          <c:idx val="0"/>
          <c:order val="2"/>
          <c:tx>
            <c:v>2024 Participation Rate</c:v>
          </c:tx>
          <c:spPr>
            <a:ln w="57150">
              <a:solidFill>
                <a:srgbClr val="C00000"/>
              </a:solidFill>
              <a:prstDash val="sysDash"/>
            </a:ln>
          </c:spPr>
          <c:marker>
            <c:symbol val="circle"/>
            <c:size val="9"/>
            <c:spPr>
              <a:solidFill>
                <a:srgbClr val="C00000"/>
              </a:solidFill>
              <a:ln>
                <a:solidFill>
                  <a:srgbClr val="C00000"/>
                </a:solidFill>
              </a:ln>
            </c:spPr>
          </c:marker>
          <c:cat>
            <c:strRef>
              <c:f>'Pop &amp; LF Change'!$A$7:$A$13</c:f>
              <c:strCache>
                <c:ptCount val="7"/>
                <c:pt idx="0">
                  <c:v>16-19</c:v>
                </c:pt>
                <c:pt idx="1">
                  <c:v>20-24</c:v>
                </c:pt>
                <c:pt idx="2">
                  <c:v>25-34</c:v>
                </c:pt>
                <c:pt idx="3">
                  <c:v>35-44</c:v>
                </c:pt>
                <c:pt idx="4">
                  <c:v>45-54</c:v>
                </c:pt>
                <c:pt idx="5">
                  <c:v>55-64</c:v>
                </c:pt>
                <c:pt idx="6">
                  <c:v>65+</c:v>
                </c:pt>
              </c:strCache>
            </c:strRef>
          </c:cat>
          <c:val>
            <c:numRef>
              <c:f>'Population &amp; Labor Force'!$G$34:$G$40</c:f>
              <c:numCache>
                <c:formatCode>0.0%</c:formatCode>
                <c:ptCount val="7"/>
                <c:pt idx="0">
                  <c:v>0.53269230769230769</c:v>
                </c:pt>
                <c:pt idx="1">
                  <c:v>0.79545454545454541</c:v>
                </c:pt>
                <c:pt idx="2">
                  <c:v>0.85337837837837838</c:v>
                </c:pt>
                <c:pt idx="3">
                  <c:v>0.85733333333333328</c:v>
                </c:pt>
                <c:pt idx="4">
                  <c:v>0.83493150684931505</c:v>
                </c:pt>
                <c:pt idx="5">
                  <c:v>0.69195979899497484</c:v>
                </c:pt>
                <c:pt idx="6">
                  <c:v>0.24447949526813881</c:v>
                </c:pt>
              </c:numCache>
            </c:numRef>
          </c:val>
          <c:smooth val="0"/>
        </c:ser>
        <c:dLbls>
          <c:showLegendKey val="0"/>
          <c:showVal val="0"/>
          <c:showCatName val="0"/>
          <c:showSerName val="0"/>
          <c:showPercent val="0"/>
          <c:showBubbleSize val="0"/>
        </c:dLbls>
        <c:marker val="1"/>
        <c:smooth val="0"/>
        <c:axId val="88368640"/>
        <c:axId val="88362368"/>
      </c:lineChart>
      <c:catAx>
        <c:axId val="88345984"/>
        <c:scaling>
          <c:orientation val="minMax"/>
        </c:scaling>
        <c:delete val="0"/>
        <c:axPos val="b"/>
        <c:majorTickMark val="out"/>
        <c:minorTickMark val="none"/>
        <c:tickLblPos val="low"/>
        <c:txPr>
          <a:bodyPr/>
          <a:lstStyle/>
          <a:p>
            <a:pPr>
              <a:defRPr sz="1800"/>
            </a:pPr>
            <a:endParaRPr lang="en-US"/>
          </a:p>
        </c:txPr>
        <c:crossAx val="88360448"/>
        <c:crosses val="autoZero"/>
        <c:auto val="1"/>
        <c:lblAlgn val="ctr"/>
        <c:lblOffset val="100"/>
        <c:noMultiLvlLbl val="0"/>
      </c:catAx>
      <c:valAx>
        <c:axId val="88360448"/>
        <c:scaling>
          <c:orientation val="minMax"/>
          <c:max val="85000"/>
          <c:min val="-50000"/>
        </c:scaling>
        <c:delete val="0"/>
        <c:axPos val="l"/>
        <c:majorGridlines/>
        <c:title>
          <c:tx>
            <c:rich>
              <a:bodyPr rot="-5400000" vert="horz"/>
              <a:lstStyle/>
              <a:p>
                <a:pPr>
                  <a:defRPr sz="1800" b="0">
                    <a:solidFill>
                      <a:schemeClr val="tx2"/>
                    </a:solidFill>
                  </a:defRPr>
                </a:pPr>
                <a:r>
                  <a:rPr lang="en-US" sz="1800" b="0" dirty="0" smtClean="0">
                    <a:solidFill>
                      <a:schemeClr val="tx2"/>
                    </a:solidFill>
                  </a:rPr>
                  <a:t>Projected </a:t>
                </a:r>
                <a:r>
                  <a:rPr lang="en-US" sz="1800" b="0" dirty="0">
                    <a:solidFill>
                      <a:schemeClr val="tx2"/>
                    </a:solidFill>
                  </a:rPr>
                  <a:t>Population Change, 2014 to 2024</a:t>
                </a:r>
              </a:p>
            </c:rich>
          </c:tx>
          <c:layout/>
          <c:overlay val="0"/>
        </c:title>
        <c:numFmt formatCode="#,##0" sourceLinked="1"/>
        <c:majorTickMark val="none"/>
        <c:minorTickMark val="none"/>
        <c:tickLblPos val="nextTo"/>
        <c:txPr>
          <a:bodyPr/>
          <a:lstStyle/>
          <a:p>
            <a:pPr>
              <a:defRPr sz="1800">
                <a:solidFill>
                  <a:schemeClr val="tx2"/>
                </a:solidFill>
              </a:defRPr>
            </a:pPr>
            <a:endParaRPr lang="en-US"/>
          </a:p>
        </c:txPr>
        <c:crossAx val="88345984"/>
        <c:crosses val="autoZero"/>
        <c:crossBetween val="between"/>
        <c:majorUnit val="25000"/>
      </c:valAx>
      <c:valAx>
        <c:axId val="88362368"/>
        <c:scaling>
          <c:orientation val="minMax"/>
          <c:max val="0.9"/>
          <c:min val="0.2"/>
        </c:scaling>
        <c:delete val="0"/>
        <c:axPos val="r"/>
        <c:title>
          <c:tx>
            <c:rich>
              <a:bodyPr rot="-5400000" vert="horz"/>
              <a:lstStyle/>
              <a:p>
                <a:pPr>
                  <a:defRPr sz="1800" b="0">
                    <a:solidFill>
                      <a:srgbClr val="C00000"/>
                    </a:solidFill>
                  </a:defRPr>
                </a:pPr>
                <a:r>
                  <a:rPr lang="en-US" sz="1800" b="0">
                    <a:solidFill>
                      <a:srgbClr val="C00000"/>
                    </a:solidFill>
                  </a:rPr>
                  <a:t> Labor Force Participation Rates</a:t>
                </a:r>
              </a:p>
            </c:rich>
          </c:tx>
          <c:layout/>
          <c:overlay val="0"/>
        </c:title>
        <c:numFmt formatCode="0%" sourceLinked="0"/>
        <c:majorTickMark val="none"/>
        <c:minorTickMark val="none"/>
        <c:tickLblPos val="nextTo"/>
        <c:txPr>
          <a:bodyPr/>
          <a:lstStyle/>
          <a:p>
            <a:pPr>
              <a:defRPr sz="1800">
                <a:solidFill>
                  <a:srgbClr val="C00000"/>
                </a:solidFill>
              </a:defRPr>
            </a:pPr>
            <a:endParaRPr lang="en-US"/>
          </a:p>
        </c:txPr>
        <c:crossAx val="88368640"/>
        <c:crosses val="max"/>
        <c:crossBetween val="between"/>
        <c:majorUnit val="0.1"/>
      </c:valAx>
      <c:catAx>
        <c:axId val="88368640"/>
        <c:scaling>
          <c:orientation val="minMax"/>
        </c:scaling>
        <c:delete val="1"/>
        <c:axPos val="b"/>
        <c:majorTickMark val="out"/>
        <c:minorTickMark val="none"/>
        <c:tickLblPos val="nextTo"/>
        <c:crossAx val="88362368"/>
        <c:crosses val="autoZero"/>
        <c:auto val="1"/>
        <c:lblAlgn val="ctr"/>
        <c:lblOffset val="100"/>
        <c:noMultiLvlLbl val="0"/>
      </c:catAx>
      <c:spPr>
        <a:ln>
          <a:solidFill>
            <a:schemeClr val="tx1"/>
          </a:solidFill>
        </a:ln>
      </c:spPr>
    </c:plotArea>
    <c:legend>
      <c:legendPos val="r"/>
      <c:layout>
        <c:manualLayout>
          <c:xMode val="edge"/>
          <c:yMode val="edge"/>
          <c:x val="0.20034334169767234"/>
          <c:y val="0.67072573976198169"/>
          <c:w val="0.39372585449290748"/>
          <c:h val="0.20575666055441699"/>
        </c:manualLayout>
      </c:layout>
      <c:overlay val="0"/>
      <c:txPr>
        <a:bodyPr/>
        <a:lstStyle/>
        <a:p>
          <a:pPr>
            <a:defRPr sz="1800"/>
          </a:pPr>
          <a:endParaRPr lang="en-US"/>
        </a:p>
      </c:txPr>
    </c:legend>
    <c:plotVisOnly val="1"/>
    <c:dispBlanksAs val="gap"/>
    <c:showDLblsOverMax val="0"/>
  </c:chart>
  <c:spPr>
    <a:solidFill>
      <a:schemeClr val="bg1"/>
    </a:solid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3578501550942"/>
          <c:y val="5.1657860201685314E-2"/>
          <c:w val="0.81515822596039134"/>
          <c:h val="0.84811627987291061"/>
        </c:manualLayout>
      </c:layout>
      <c:barChart>
        <c:barDir val="col"/>
        <c:grouping val="clustered"/>
        <c:varyColors val="0"/>
        <c:ser>
          <c:idx val="0"/>
          <c:order val="0"/>
          <c:invertIfNegative val="0"/>
          <c:dLbls>
            <c:delete val="1"/>
          </c:dLbls>
          <c:cat>
            <c:strRef>
              <c:f>'Population &amp; Labor Force'!$O$13:$O$19</c:f>
              <c:strCache>
                <c:ptCount val="7"/>
                <c:pt idx="0">
                  <c:v>1954-64</c:v>
                </c:pt>
                <c:pt idx="1">
                  <c:v>1964-74</c:v>
                </c:pt>
                <c:pt idx="2">
                  <c:v>1974-84</c:v>
                </c:pt>
                <c:pt idx="3">
                  <c:v>1984-94</c:v>
                </c:pt>
                <c:pt idx="4">
                  <c:v>1994-04</c:v>
                </c:pt>
                <c:pt idx="5">
                  <c:v>2004-14</c:v>
                </c:pt>
                <c:pt idx="6">
                  <c:v>2014-24</c:v>
                </c:pt>
              </c:strCache>
            </c:strRef>
          </c:cat>
          <c:val>
            <c:numRef>
              <c:f>'Population &amp; Labor Force'!$P$13:$P$19</c:f>
              <c:numCache>
                <c:formatCode>0.0%</c:formatCode>
                <c:ptCount val="7"/>
                <c:pt idx="0">
                  <c:v>-7.2580645161289814E-3</c:v>
                </c:pt>
                <c:pt idx="1">
                  <c:v>0.21662604928242613</c:v>
                </c:pt>
                <c:pt idx="2">
                  <c:v>0.21900734475851324</c:v>
                </c:pt>
                <c:pt idx="3">
                  <c:v>0.1351104619317145</c:v>
                </c:pt>
                <c:pt idx="4">
                  <c:v>0.10342608975390055</c:v>
                </c:pt>
                <c:pt idx="5">
                  <c:v>1.54518950437319E-2</c:v>
                </c:pt>
                <c:pt idx="6">
                  <c:v>-8.9999999999999993E-3</c:v>
                </c:pt>
              </c:numCache>
            </c:numRef>
          </c:val>
        </c:ser>
        <c:dLbls>
          <c:dLblPos val="outEnd"/>
          <c:showLegendKey val="0"/>
          <c:showVal val="1"/>
          <c:showCatName val="0"/>
          <c:showSerName val="0"/>
          <c:showPercent val="0"/>
          <c:showBubbleSize val="0"/>
        </c:dLbls>
        <c:gapWidth val="50"/>
        <c:axId val="88402560"/>
        <c:axId val="88613248"/>
      </c:barChart>
      <c:catAx>
        <c:axId val="88402560"/>
        <c:scaling>
          <c:orientation val="minMax"/>
        </c:scaling>
        <c:delete val="0"/>
        <c:axPos val="b"/>
        <c:majorTickMark val="out"/>
        <c:minorTickMark val="none"/>
        <c:tickLblPos val="low"/>
        <c:txPr>
          <a:bodyPr/>
          <a:lstStyle/>
          <a:p>
            <a:pPr>
              <a:defRPr sz="1600"/>
            </a:pPr>
            <a:endParaRPr lang="en-US"/>
          </a:p>
        </c:txPr>
        <c:crossAx val="88613248"/>
        <c:crosses val="autoZero"/>
        <c:auto val="1"/>
        <c:lblAlgn val="ctr"/>
        <c:lblOffset val="100"/>
        <c:noMultiLvlLbl val="0"/>
      </c:catAx>
      <c:valAx>
        <c:axId val="88613248"/>
        <c:scaling>
          <c:orientation val="minMax"/>
          <c:max val="0.24000000000000002"/>
          <c:min val="-4.0000000000000008E-2"/>
        </c:scaling>
        <c:delete val="0"/>
        <c:axPos val="l"/>
        <c:majorGridlines/>
        <c:title>
          <c:tx>
            <c:rich>
              <a:bodyPr rot="-5400000" vert="horz"/>
              <a:lstStyle/>
              <a:p>
                <a:pPr>
                  <a:defRPr sz="1800" b="0"/>
                </a:pPr>
                <a:r>
                  <a:rPr lang="en-US" sz="1800" b="0"/>
                  <a:t>Change</a:t>
                </a:r>
                <a:r>
                  <a:rPr lang="en-US" sz="1800" b="0" baseline="0"/>
                  <a:t> in Civilian Labor Force by Decade</a:t>
                </a:r>
                <a:endParaRPr lang="en-US" sz="1800" b="0"/>
              </a:p>
            </c:rich>
          </c:tx>
          <c:layout/>
          <c:overlay val="0"/>
        </c:title>
        <c:numFmt formatCode="0%" sourceLinked="0"/>
        <c:majorTickMark val="none"/>
        <c:minorTickMark val="none"/>
        <c:tickLblPos val="nextTo"/>
        <c:txPr>
          <a:bodyPr/>
          <a:lstStyle/>
          <a:p>
            <a:pPr>
              <a:defRPr sz="1800"/>
            </a:pPr>
            <a:endParaRPr lang="en-US"/>
          </a:p>
        </c:txPr>
        <c:crossAx val="88402560"/>
        <c:crosses val="autoZero"/>
        <c:crossBetween val="between"/>
        <c:majorUnit val="4.0000000000000008E-2"/>
      </c:valAx>
      <c:spPr>
        <a:ln>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1950</a:t>
            </a:r>
          </a:p>
        </c:rich>
      </c:tx>
      <c:layout>
        <c:manualLayout>
          <c:xMode val="edge"/>
          <c:yMode val="edge"/>
          <c:x val="0.25869347326544023"/>
          <c:y val="0.86858994548758328"/>
        </c:manualLayout>
      </c:layout>
      <c:overlay val="1"/>
    </c:title>
    <c:autoTitleDeleted val="0"/>
    <c:plotArea>
      <c:layout>
        <c:manualLayout>
          <c:layoutTarget val="inner"/>
          <c:xMode val="edge"/>
          <c:yMode val="edge"/>
          <c:x val="2.2368664793652335E-2"/>
          <c:y val="1.1324853624066223E-2"/>
          <c:w val="0.51520272399058087"/>
          <c:h val="0.8296177069330759"/>
        </c:manualLayout>
      </c:layout>
      <c:pieChart>
        <c:varyColors val="1"/>
        <c:ser>
          <c:idx val="0"/>
          <c:order val="0"/>
          <c:dPt>
            <c:idx val="0"/>
            <c:bubble3D val="0"/>
            <c:spPr>
              <a:solidFill>
                <a:srgbClr val="0070C0"/>
              </a:solidFill>
            </c:spPr>
          </c:dPt>
          <c:dPt>
            <c:idx val="1"/>
            <c:bubble3D val="0"/>
            <c:spPr>
              <a:solidFill>
                <a:srgbClr val="C00000"/>
              </a:solidFill>
            </c:spPr>
          </c:dPt>
          <c:dLbls>
            <c:dLbl>
              <c:idx val="0"/>
              <c:layout>
                <c:manualLayout>
                  <c:x val="-0.20121093916427207"/>
                  <c:y val="6.8175551398589398E-2"/>
                </c:manualLayout>
              </c:layout>
              <c:showLegendKey val="0"/>
              <c:showVal val="0"/>
              <c:showCatName val="0"/>
              <c:showSerName val="0"/>
              <c:showPercent val="1"/>
              <c:showBubbleSize val="0"/>
            </c:dLbl>
            <c:dLbl>
              <c:idx val="1"/>
              <c:layout>
                <c:manualLayout>
                  <c:x val="0.11389857270479713"/>
                  <c:y val="-0.10760680956547099"/>
                </c:manualLayout>
              </c:layout>
              <c:tx>
                <c:rich>
                  <a:bodyPr/>
                  <a:lstStyle/>
                  <a:p>
                    <a:r>
                      <a:rPr lang="en-US" sz="1600" b="1"/>
                      <a:t>56%</a:t>
                    </a:r>
                    <a:endParaRPr lang="en-US"/>
                  </a:p>
                </c:rich>
              </c:tx>
              <c:showLegendKey val="0"/>
              <c:showVal val="0"/>
              <c:showCatName val="0"/>
              <c:showSerName val="0"/>
              <c:showPercent val="1"/>
              <c:showBubbleSize val="0"/>
            </c:dLbl>
            <c:txPr>
              <a:bodyPr/>
              <a:lstStyle/>
              <a:p>
                <a:pPr>
                  <a:defRPr sz="1600" b="1"/>
                </a:pPr>
                <a:endParaRPr lang="en-US"/>
              </a:p>
            </c:txPr>
            <c:showLegendKey val="0"/>
            <c:showVal val="0"/>
            <c:showCatName val="0"/>
            <c:showSerName val="0"/>
            <c:showPercent val="1"/>
            <c:showBubbleSize val="0"/>
            <c:showLeaderLines val="0"/>
          </c:dLbls>
          <c:cat>
            <c:strRef>
              <c:f>'Declining share Goods-Prod'!$B$2:$C$2</c:f>
              <c:strCache>
                <c:ptCount val="2"/>
                <c:pt idx="0">
                  <c:v>Goods-Producing</c:v>
                </c:pt>
                <c:pt idx="1">
                  <c:v>Service-Providing</c:v>
                </c:pt>
              </c:strCache>
            </c:strRef>
          </c:cat>
          <c:val>
            <c:numRef>
              <c:f>'Declining share Goods-Prod'!$B$3:$C$3</c:f>
              <c:numCache>
                <c:formatCode>0%</c:formatCode>
                <c:ptCount val="2"/>
                <c:pt idx="0">
                  <c:v>0.44</c:v>
                </c:pt>
                <c:pt idx="1">
                  <c:v>0.56000000000000005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1643594239832025"/>
          <c:y val="1.9345447203714922E-2"/>
          <c:w val="0.4835640576016797"/>
          <c:h val="0.20784045210598096"/>
        </c:manualLayout>
      </c:layout>
      <c:overlay val="0"/>
      <c:txPr>
        <a:bodyPr/>
        <a:lstStyle/>
        <a:p>
          <a:pPr>
            <a:defRPr sz="17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1975</a:t>
            </a:r>
          </a:p>
        </c:rich>
      </c:tx>
      <c:layout>
        <c:manualLayout>
          <c:xMode val="edge"/>
          <c:yMode val="edge"/>
          <c:x val="0.29232866291858778"/>
          <c:y val="0.85922393847110579"/>
        </c:manualLayout>
      </c:layout>
      <c:overlay val="1"/>
    </c:title>
    <c:autoTitleDeleted val="0"/>
    <c:plotArea>
      <c:layout>
        <c:manualLayout>
          <c:layoutTarget val="inner"/>
          <c:xMode val="edge"/>
          <c:yMode val="edge"/>
          <c:x val="8.4861825107639677E-3"/>
          <c:y val="8.6491627570943804E-3"/>
          <c:w val="0.80042088886628615"/>
          <c:h val="0.81755292783524014"/>
        </c:manualLayout>
      </c:layout>
      <c:pieChart>
        <c:varyColors val="1"/>
        <c:ser>
          <c:idx val="0"/>
          <c:order val="0"/>
          <c:spPr>
            <a:solidFill>
              <a:srgbClr val="0070C0"/>
            </a:solidFill>
          </c:spPr>
          <c:dPt>
            <c:idx val="1"/>
            <c:bubble3D val="0"/>
            <c:spPr>
              <a:solidFill>
                <a:srgbClr val="C00000"/>
              </a:solidFill>
            </c:spPr>
          </c:dPt>
          <c:dLbls>
            <c:dLbl>
              <c:idx val="0"/>
              <c:layout>
                <c:manualLayout>
                  <c:x val="-0.23278445939314324"/>
                  <c:y val="0.13487768641282846"/>
                </c:manualLayout>
              </c:layout>
              <c:showLegendKey val="0"/>
              <c:showVal val="0"/>
              <c:showCatName val="0"/>
              <c:showSerName val="0"/>
              <c:showPercent val="1"/>
              <c:showBubbleSize val="0"/>
            </c:dLbl>
            <c:dLbl>
              <c:idx val="1"/>
              <c:layout>
                <c:manualLayout>
                  <c:x val="0.20008012954397353"/>
                  <c:y val="-0.16201261898427621"/>
                </c:manualLayout>
              </c:layout>
              <c:showLegendKey val="0"/>
              <c:showVal val="0"/>
              <c:showCatName val="0"/>
              <c:showSerName val="0"/>
              <c:showPercent val="1"/>
              <c:showBubbleSize val="0"/>
            </c:dLbl>
            <c:txPr>
              <a:bodyPr/>
              <a:lstStyle/>
              <a:p>
                <a:pPr>
                  <a:defRPr sz="1600" b="1"/>
                </a:pPr>
                <a:endParaRPr lang="en-US"/>
              </a:p>
            </c:txPr>
            <c:showLegendKey val="0"/>
            <c:showVal val="0"/>
            <c:showCatName val="0"/>
            <c:showSerName val="0"/>
            <c:showPercent val="1"/>
            <c:showBubbleSize val="0"/>
            <c:showLeaderLines val="0"/>
          </c:dLbls>
          <c:cat>
            <c:strRef>
              <c:f>'Declining share Goods-Prod'!$B$2:$C$2</c:f>
              <c:strCache>
                <c:ptCount val="2"/>
                <c:pt idx="0">
                  <c:v>Goods-Producing</c:v>
                </c:pt>
                <c:pt idx="1">
                  <c:v>Service-Providing</c:v>
                </c:pt>
              </c:strCache>
            </c:strRef>
          </c:cat>
          <c:val>
            <c:numRef>
              <c:f>'Declining share Goods-Prod'!$B$4:$C$4</c:f>
              <c:numCache>
                <c:formatCode>0%</c:formatCode>
                <c:ptCount val="2"/>
                <c:pt idx="0">
                  <c:v>0.32249929952367612</c:v>
                </c:pt>
                <c:pt idx="1">
                  <c:v>0.67750070047632382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2000</a:t>
            </a:r>
          </a:p>
        </c:rich>
      </c:tx>
      <c:layout>
        <c:manualLayout>
          <c:xMode val="edge"/>
          <c:yMode val="edge"/>
          <c:x val="0.3105222932856192"/>
          <c:y val="0.86851545995774915"/>
        </c:manualLayout>
      </c:layout>
      <c:overlay val="1"/>
    </c:title>
    <c:autoTitleDeleted val="0"/>
    <c:plotArea>
      <c:layout>
        <c:manualLayout>
          <c:layoutTarget val="inner"/>
          <c:xMode val="edge"/>
          <c:yMode val="edge"/>
          <c:x val="1.7316181658385221E-2"/>
          <c:y val="1.794068424373782E-2"/>
          <c:w val="0.79587248127452825"/>
          <c:h val="0.81290716709191835"/>
        </c:manualLayout>
      </c:layout>
      <c:pieChart>
        <c:varyColors val="1"/>
        <c:ser>
          <c:idx val="0"/>
          <c:order val="0"/>
          <c:tx>
            <c:strRef>
              <c:f>'Declining share Goods-Prod'!$A$5</c:f>
              <c:strCache>
                <c:ptCount val="1"/>
                <c:pt idx="0">
                  <c:v>2000</c:v>
                </c:pt>
              </c:strCache>
            </c:strRef>
          </c:tx>
          <c:dPt>
            <c:idx val="0"/>
            <c:bubble3D val="0"/>
            <c:spPr>
              <a:solidFill>
                <a:srgbClr val="0070C0"/>
              </a:solidFill>
            </c:spPr>
          </c:dPt>
          <c:dPt>
            <c:idx val="1"/>
            <c:bubble3D val="0"/>
            <c:spPr>
              <a:solidFill>
                <a:srgbClr val="C00000"/>
              </a:solidFill>
            </c:spPr>
          </c:dPt>
          <c:dLbls>
            <c:dLbl>
              <c:idx val="0"/>
              <c:layout>
                <c:manualLayout>
                  <c:x val="-0.18258166784233587"/>
                  <c:y val="0.16715199266979866"/>
                </c:manualLayout>
              </c:layout>
              <c:showLegendKey val="0"/>
              <c:showVal val="1"/>
              <c:showCatName val="0"/>
              <c:showSerName val="0"/>
              <c:showPercent val="0"/>
              <c:showBubbleSize val="0"/>
            </c:dLbl>
            <c:dLbl>
              <c:idx val="1"/>
              <c:layout>
                <c:manualLayout>
                  <c:x val="0.21475952782413055"/>
                  <c:y val="-0.24856593788996009"/>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'Declining share Goods-Prod'!$B$2:$C$2</c:f>
              <c:strCache>
                <c:ptCount val="2"/>
                <c:pt idx="0">
                  <c:v>Goods-Producing</c:v>
                </c:pt>
                <c:pt idx="1">
                  <c:v>Service-Providing</c:v>
                </c:pt>
              </c:strCache>
            </c:strRef>
          </c:cat>
          <c:val>
            <c:numRef>
              <c:f>'Declining share Goods-Prod'!$B$5:$C$5</c:f>
              <c:numCache>
                <c:formatCode>0%</c:formatCode>
                <c:ptCount val="2"/>
                <c:pt idx="0">
                  <c:v>0.18044739022369513</c:v>
                </c:pt>
                <c:pt idx="1">
                  <c:v>0.81955260977630495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0.26087</cdr:x>
      <cdr:y>0.05073</cdr:y>
    </cdr:from>
    <cdr:to>
      <cdr:x>0.43478</cdr:x>
      <cdr:y>0.13328</cdr:y>
    </cdr:to>
    <cdr:sp macro="" textlink="">
      <cdr:nvSpPr>
        <cdr:cNvPr id="2" name="TextBox 1"/>
        <cdr:cNvSpPr txBox="1"/>
      </cdr:nvSpPr>
      <cdr:spPr>
        <a:xfrm xmlns:a="http://schemas.openxmlformats.org/drawingml/2006/main">
          <a:off x="1371600" y="280988"/>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1950</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0.35897</cdr:x>
      <cdr:y>0.05965</cdr:y>
    </cdr:from>
    <cdr:to>
      <cdr:x>0.58974</cdr:x>
      <cdr:y>0.14184</cdr:y>
    </cdr:to>
    <cdr:sp macro="" textlink="">
      <cdr:nvSpPr>
        <cdr:cNvPr id="2" name="TextBox 1"/>
        <cdr:cNvSpPr txBox="1"/>
      </cdr:nvSpPr>
      <cdr:spPr>
        <a:xfrm xmlns:a="http://schemas.openxmlformats.org/drawingml/2006/main">
          <a:off x="1422400" y="331788"/>
          <a:ext cx="9144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t>2014</a:t>
          </a:r>
          <a:endParaRPr 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A4625D69-F41D-44D1-832B-93B3FFE2BC5D}" type="datetimeFigureOut">
              <a:rPr lang="en-US" smtClean="0"/>
              <a:t>7/18/2016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CD3F95B-EBB2-4D47-B863-84DF84D167BD}" type="slidenum">
              <a:rPr lang="en-US" smtClean="0"/>
              <a:t>‹#›</a:t>
            </a:fld>
            <a:endParaRPr lang="en-US"/>
          </a:p>
        </p:txBody>
      </p:sp>
    </p:spTree>
    <p:extLst>
      <p:ext uri="{BB962C8B-B14F-4D97-AF65-F5344CB8AC3E}">
        <p14:creationId xmlns:p14="http://schemas.microsoft.com/office/powerpoint/2010/main" val="170039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8C20B8C3-18BC-408B-B429-6670C7988224}" type="datetimeFigureOut">
              <a:rPr lang="en-US" smtClean="0"/>
              <a:t>7/18/2016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8"/>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5D95A028-28BF-4F8F-83FD-64FC0EC08200}" type="slidenum">
              <a:rPr lang="en-US" smtClean="0"/>
              <a:t>‹#›</a:t>
            </a:fld>
            <a:endParaRPr lang="en-US"/>
          </a:p>
        </p:txBody>
      </p:sp>
    </p:spTree>
    <p:extLst>
      <p:ext uri="{BB962C8B-B14F-4D97-AF65-F5344CB8AC3E}">
        <p14:creationId xmlns:p14="http://schemas.microsoft.com/office/powerpoint/2010/main" val="309047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5B34AC-5CA4-449A-B799-A1F994EF3E7E}"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6277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B34AC-5CA4-449A-B799-A1F994EF3E7E}"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260413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B34AC-5CA4-449A-B799-A1F994EF3E7E}"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116559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B34AC-5CA4-449A-B799-A1F994EF3E7E}"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99854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B34AC-5CA4-449A-B799-A1F994EF3E7E}"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420288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5B34AC-5CA4-449A-B799-A1F994EF3E7E}"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00834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5B34AC-5CA4-449A-B799-A1F994EF3E7E}"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61800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B34AC-5CA4-449A-B799-A1F994EF3E7E}"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34510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34AC-5CA4-449A-B799-A1F994EF3E7E}"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69468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B34AC-5CA4-449A-B799-A1F994EF3E7E}"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242471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B34AC-5CA4-449A-B799-A1F994EF3E7E}"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B0F81-E52D-4D7A-8A62-3A35460840BF}" type="slidenum">
              <a:rPr lang="en-US" smtClean="0"/>
              <a:t>‹#›</a:t>
            </a:fld>
            <a:endParaRPr lang="en-US"/>
          </a:p>
        </p:txBody>
      </p:sp>
    </p:spTree>
    <p:extLst>
      <p:ext uri="{BB962C8B-B14F-4D97-AF65-F5344CB8AC3E}">
        <p14:creationId xmlns:p14="http://schemas.microsoft.com/office/powerpoint/2010/main" val="335329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34AC-5CA4-449A-B799-A1F994EF3E7E}" type="datetimeFigureOut">
              <a:rPr lang="en-US" smtClean="0"/>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B0F81-E52D-4D7A-8A62-3A35460840BF}" type="slidenum">
              <a:rPr lang="en-US" smtClean="0"/>
              <a:t>‹#›</a:t>
            </a:fld>
            <a:endParaRPr lang="en-US"/>
          </a:p>
        </p:txBody>
      </p:sp>
    </p:spTree>
    <p:extLst>
      <p:ext uri="{BB962C8B-B14F-4D97-AF65-F5344CB8AC3E}">
        <p14:creationId xmlns:p14="http://schemas.microsoft.com/office/powerpoint/2010/main" val="116992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ine.gov/labor/cwri"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685800"/>
            <a:ext cx="8321040" cy="1143000"/>
          </a:xfrm>
          <a:solidFill>
            <a:schemeClr val="tx2">
              <a:lumMod val="20000"/>
              <a:lumOff val="80000"/>
            </a:schemeClr>
          </a:solidFill>
        </p:spPr>
        <p:txBody>
          <a:bodyPr rtlCol="0">
            <a:noAutofit/>
          </a:bodyPr>
          <a:lstStyle/>
          <a:p>
            <a:pPr fontAlgn="auto">
              <a:spcAft>
                <a:spcPts val="0"/>
              </a:spcAft>
              <a:defRPr/>
            </a:pPr>
            <a:r>
              <a:rPr lang="en-US" sz="4800" b="1" dirty="0" smtClean="0">
                <a:solidFill>
                  <a:schemeClr val="accent2">
                    <a:lumMod val="75000"/>
                  </a:schemeClr>
                </a:solidFill>
                <a:latin typeface="Cambria" pitchFamily="18" charset="0"/>
              </a:rPr>
              <a:t>Maine Workforce &amp; STEM Occupations Outlook</a:t>
            </a:r>
            <a:r>
              <a:rPr lang="en-US" sz="5400" b="1" dirty="0" smtClean="0">
                <a:solidFill>
                  <a:schemeClr val="accent2">
                    <a:lumMod val="75000"/>
                  </a:schemeClr>
                </a:solidFill>
                <a:latin typeface="Cambria" pitchFamily="18" charset="0"/>
              </a:rPr>
              <a:t/>
            </a:r>
            <a:br>
              <a:rPr lang="en-US" sz="5400" b="1" dirty="0" smtClean="0">
                <a:solidFill>
                  <a:schemeClr val="accent2">
                    <a:lumMod val="75000"/>
                  </a:schemeClr>
                </a:solidFill>
                <a:latin typeface="Cambria" pitchFamily="18" charset="0"/>
              </a:rPr>
            </a:br>
            <a:r>
              <a:rPr lang="en-US" sz="3600" b="1" i="1" dirty="0" smtClean="0">
                <a:solidFill>
                  <a:schemeClr val="accent2">
                    <a:lumMod val="75000"/>
                  </a:schemeClr>
                </a:solidFill>
                <a:latin typeface="Cambria" pitchFamily="18" charset="0"/>
              </a:rPr>
              <a:t>2014 to 2024</a:t>
            </a:r>
            <a:endParaRPr lang="en-US" sz="3600" b="1" i="1" dirty="0">
              <a:solidFill>
                <a:schemeClr val="accent2">
                  <a:lumMod val="75000"/>
                </a:schemeClr>
              </a:solidFill>
              <a:latin typeface="Cambria" pitchFamily="18" charset="0"/>
            </a:endParaRPr>
          </a:p>
        </p:txBody>
      </p:sp>
      <p:pic>
        <p:nvPicPr>
          <p:cNvPr id="6" name="Picture 5" descr="Picture of the relationship between population, demand for goods and services and the demographics of the future labor force." title="Many factors impact job growth"/>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5486400" cy="4267200"/>
          </a:xfrm>
          <a:prstGeom prst="rect">
            <a:avLst/>
          </a:prstGeom>
          <a:noFill/>
        </p:spPr>
      </p:pic>
      <p:sp>
        <p:nvSpPr>
          <p:cNvPr id="3" name="Rectangle 2"/>
          <p:cNvSpPr/>
          <p:nvPr/>
        </p:nvSpPr>
        <p:spPr>
          <a:xfrm>
            <a:off x="5943600" y="4648200"/>
            <a:ext cx="2895600" cy="1569660"/>
          </a:xfrm>
          <a:prstGeom prst="rect">
            <a:avLst/>
          </a:prstGeom>
        </p:spPr>
        <p:txBody>
          <a:bodyPr wrap="square">
            <a:spAutoFit/>
          </a:bodyPr>
          <a:lstStyle/>
          <a:p>
            <a:pPr algn="r" fontAlgn="auto">
              <a:spcAft>
                <a:spcPts val="0"/>
              </a:spcAft>
              <a:buFont typeface="Arial" pitchFamily="34" charset="0"/>
              <a:buNone/>
              <a:defRPr/>
            </a:pPr>
            <a:r>
              <a:rPr lang="en-US" sz="1600" dirty="0" smtClean="0">
                <a:latin typeface="Cambria" pitchFamily="18" charset="0"/>
              </a:rPr>
              <a:t>Glenn Mills</a:t>
            </a:r>
          </a:p>
          <a:p>
            <a:pPr algn="r" fontAlgn="auto">
              <a:spcAft>
                <a:spcPts val="0"/>
              </a:spcAft>
              <a:buFont typeface="Arial" pitchFamily="34" charset="0"/>
              <a:buNone/>
              <a:defRPr/>
            </a:pPr>
            <a:r>
              <a:rPr lang="en-US" sz="1600" dirty="0" smtClean="0">
                <a:latin typeface="Cambria" pitchFamily="18" charset="0"/>
              </a:rPr>
              <a:t>Chief Economist</a:t>
            </a:r>
          </a:p>
          <a:p>
            <a:pPr algn="r" fontAlgn="auto">
              <a:spcAft>
                <a:spcPts val="0"/>
              </a:spcAft>
              <a:buFont typeface="Arial" pitchFamily="34" charset="0"/>
              <a:buNone/>
              <a:defRPr/>
            </a:pPr>
            <a:r>
              <a:rPr lang="en-US" sz="1600" dirty="0" smtClean="0">
                <a:latin typeface="Cambria" pitchFamily="18" charset="0"/>
              </a:rPr>
              <a:t>Center </a:t>
            </a:r>
            <a:r>
              <a:rPr lang="en-US" sz="1600" dirty="0">
                <a:latin typeface="Cambria" pitchFamily="18" charset="0"/>
              </a:rPr>
              <a:t>for Workforce Research</a:t>
            </a:r>
          </a:p>
          <a:p>
            <a:pPr algn="r" fontAlgn="auto">
              <a:spcAft>
                <a:spcPts val="0"/>
              </a:spcAft>
              <a:buFont typeface="Arial" pitchFamily="34" charset="0"/>
              <a:buNone/>
              <a:defRPr/>
            </a:pPr>
            <a:r>
              <a:rPr lang="en-US" sz="1600" dirty="0">
                <a:latin typeface="Cambria" pitchFamily="18" charset="0"/>
              </a:rPr>
              <a:t>Maine Dept. of Labor</a:t>
            </a:r>
          </a:p>
          <a:p>
            <a:pPr algn="r" fontAlgn="auto">
              <a:spcAft>
                <a:spcPts val="0"/>
              </a:spcAft>
              <a:buFont typeface="Arial" pitchFamily="34" charset="0"/>
              <a:buNone/>
              <a:defRPr/>
            </a:pPr>
            <a:r>
              <a:rPr lang="en-US" sz="1600" dirty="0" smtClean="0">
                <a:latin typeface="Cambria" pitchFamily="18" charset="0"/>
                <a:hlinkClick r:id="rId3"/>
              </a:rPr>
              <a:t>www.maine.gov/labor/cwri</a:t>
            </a:r>
            <a:endParaRPr lang="en-US" sz="1600" dirty="0" smtClean="0">
              <a:latin typeface="Cambria" pitchFamily="18" charset="0"/>
            </a:endParaRPr>
          </a:p>
          <a:p>
            <a:pPr algn="r" fontAlgn="auto">
              <a:spcAft>
                <a:spcPts val="0"/>
              </a:spcAft>
              <a:buFont typeface="Arial" pitchFamily="34" charset="0"/>
              <a:buNone/>
              <a:defRPr/>
            </a:pPr>
            <a:r>
              <a:rPr lang="en-US" sz="1600" dirty="0" smtClean="0">
                <a:latin typeface="Cambria" pitchFamily="18" charset="0"/>
              </a:rPr>
              <a:t>207-621-5192</a:t>
            </a:r>
            <a:endParaRPr lang="en-US" sz="1600" dirty="0">
              <a:latin typeface="Cambria" pitchFamily="18" charset="0"/>
            </a:endParaRPr>
          </a:p>
        </p:txBody>
      </p:sp>
    </p:spTree>
    <p:extLst>
      <p:ext uri="{BB962C8B-B14F-4D97-AF65-F5344CB8AC3E}">
        <p14:creationId xmlns:p14="http://schemas.microsoft.com/office/powerpoint/2010/main" val="338352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76200"/>
            <a:ext cx="8321040" cy="1143000"/>
          </a:xfrm>
        </p:spPr>
        <p:txBody>
          <a:bodyPr>
            <a:noAutofit/>
          </a:bodyPr>
          <a:lstStyle/>
          <a:p>
            <a:r>
              <a:rPr lang="en-US" sz="2800" b="1" dirty="0"/>
              <a:t>E</a:t>
            </a:r>
            <a:r>
              <a:rPr lang="en-US" sz="2800" b="1" dirty="0" smtClean="0"/>
              <a:t>mployment has long been shifting from businesses that produce goods to those that provide services</a:t>
            </a:r>
            <a:endParaRPr lang="en-US" sz="2800" b="1" dirty="0"/>
          </a:p>
        </p:txBody>
      </p:sp>
      <p:grpSp>
        <p:nvGrpSpPr>
          <p:cNvPr id="8" name="Group 7"/>
          <p:cNvGrpSpPr/>
          <p:nvPr/>
        </p:nvGrpSpPr>
        <p:grpSpPr>
          <a:xfrm>
            <a:off x="76200" y="1676400"/>
            <a:ext cx="9067800" cy="5105400"/>
            <a:chOff x="0" y="0"/>
            <a:chExt cx="9730471" cy="4699902"/>
          </a:xfrm>
          <a:solidFill>
            <a:schemeClr val="bg1"/>
          </a:solidFill>
        </p:grpSpPr>
        <p:graphicFrame>
          <p:nvGraphicFramePr>
            <p:cNvPr id="14" name="Chart 13"/>
            <p:cNvGraphicFramePr/>
            <p:nvPr>
              <p:extLst>
                <p:ext uri="{D42A27DB-BD31-4B8C-83A1-F6EECF244321}">
                  <p14:modId xmlns:p14="http://schemas.microsoft.com/office/powerpoint/2010/main" val="2536017527"/>
                </p:ext>
              </p:extLst>
            </p:nvPr>
          </p:nvGraphicFramePr>
          <p:xfrm>
            <a:off x="0" y="0"/>
            <a:ext cx="4284890" cy="2660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nvGraphicFramePr>
          <p:xfrm>
            <a:off x="2352676" y="635506"/>
            <a:ext cx="2792186" cy="27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4611463" y="1394782"/>
            <a:ext cx="2792186" cy="2733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145621586"/>
                </p:ext>
              </p:extLst>
            </p:nvPr>
          </p:nvGraphicFramePr>
          <p:xfrm>
            <a:off x="6938286" y="1979264"/>
            <a:ext cx="2792185" cy="272063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4161002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8600"/>
            <a:ext cx="8778240" cy="990600"/>
          </a:xfrm>
        </p:spPr>
        <p:txBody>
          <a:bodyPr>
            <a:noAutofit/>
          </a:bodyPr>
          <a:lstStyle/>
          <a:p>
            <a:r>
              <a:rPr lang="en-US" sz="2800" b="1" dirty="0" smtClean="0"/>
              <a:t>Three-quarters of jobs are in healthcare, government, retail, </a:t>
            </a:r>
            <a:r>
              <a:rPr lang="en-US" sz="2800" b="1" dirty="0"/>
              <a:t>professional services, </a:t>
            </a:r>
            <a:r>
              <a:rPr lang="en-US" sz="2800" b="1" dirty="0" smtClean="0"/>
              <a:t>hospitality, or manufacturing</a:t>
            </a:r>
            <a:endParaRPr lang="en-US" sz="2800" b="1" dirty="0"/>
          </a:p>
        </p:txBody>
      </p:sp>
      <p:sp>
        <p:nvSpPr>
          <p:cNvPr id="7" name="Rectangle 6"/>
          <p:cNvSpPr/>
          <p:nvPr/>
        </p:nvSpPr>
        <p:spPr>
          <a:xfrm>
            <a:off x="6705600" y="1350288"/>
            <a:ext cx="2362200" cy="5355312"/>
          </a:xfrm>
          <a:prstGeom prst="rect">
            <a:avLst/>
          </a:prstGeom>
          <a:solidFill>
            <a:schemeClr val="tx2">
              <a:lumMod val="20000"/>
              <a:lumOff val="80000"/>
            </a:schemeClr>
          </a:solidFill>
        </p:spPr>
        <p:txBody>
          <a:bodyPr wrap="square">
            <a:spAutoFit/>
          </a:bodyPr>
          <a:lstStyle/>
          <a:p>
            <a:r>
              <a:rPr lang="en-US" dirty="0" smtClean="0">
                <a:latin typeface="Times New Roman" panose="02020603050405020304" pitchFamily="18" charset="0"/>
                <a:cs typeface="Times New Roman" panose="02020603050405020304" pitchFamily="18" charset="0"/>
              </a:rPr>
              <a:t>With 101,100 </a:t>
            </a:r>
            <a:r>
              <a:rPr lang="en-US" dirty="0">
                <a:latin typeface="Times New Roman" panose="02020603050405020304" pitchFamily="18" charset="0"/>
                <a:cs typeface="Times New Roman" panose="02020603050405020304" pitchFamily="18" charset="0"/>
              </a:rPr>
              <a:t>jobs, healthcare and social assistance </a:t>
            </a:r>
            <a:r>
              <a:rPr lang="en-US" dirty="0" smtClean="0">
                <a:latin typeface="Times New Roman" panose="02020603050405020304" pitchFamily="18" charset="0"/>
                <a:cs typeface="Times New Roman" panose="02020603050405020304" pitchFamily="18" charset="0"/>
              </a:rPr>
              <a:t>was the largest sector in Maine in 2014. </a:t>
            </a:r>
            <a:r>
              <a:rPr lang="en-US" dirty="0">
                <a:latin typeface="Times New Roman" panose="02020603050405020304" pitchFamily="18" charset="0"/>
                <a:cs typeface="Times New Roman" panose="02020603050405020304" pitchFamily="18" charset="0"/>
              </a:rPr>
              <a:t>Government (federal, state, and local, including public schools, </a:t>
            </a:r>
            <a:r>
              <a:rPr lang="en-US" dirty="0" smtClean="0">
                <a:latin typeface="Times New Roman" panose="02020603050405020304" pitchFamily="18" charset="0"/>
                <a:cs typeface="Times New Roman" panose="02020603050405020304" pitchFamily="18" charset="0"/>
              </a:rPr>
              <a:t>community college, and university systems) was second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95,500 </a:t>
            </a:r>
            <a:r>
              <a:rPr lang="en-US" dirty="0">
                <a:latin typeface="Times New Roman" panose="02020603050405020304" pitchFamily="18" charset="0"/>
                <a:cs typeface="Times New Roman" panose="02020603050405020304" pitchFamily="18" charset="0"/>
              </a:rPr>
              <a:t>jobs. Retail trade (</a:t>
            </a:r>
            <a:r>
              <a:rPr lang="en-US" dirty="0" smtClean="0">
                <a:latin typeface="Times New Roman" panose="02020603050405020304" pitchFamily="18" charset="0"/>
                <a:cs typeface="Times New Roman" panose="02020603050405020304" pitchFamily="18" charset="0"/>
              </a:rPr>
              <a:t>81,700 </a:t>
            </a:r>
            <a:r>
              <a:rPr lang="en-US" dirty="0">
                <a:latin typeface="Times New Roman" panose="02020603050405020304" pitchFamily="18" charset="0"/>
                <a:cs typeface="Times New Roman" panose="02020603050405020304" pitchFamily="18" charset="0"/>
              </a:rPr>
              <a:t>jobs), </a:t>
            </a:r>
            <a:r>
              <a:rPr lang="en-US" dirty="0" smtClean="0">
                <a:latin typeface="Times New Roman" panose="02020603050405020304" pitchFamily="18" charset="0"/>
                <a:cs typeface="Times New Roman" panose="02020603050405020304" pitchFamily="18" charset="0"/>
              </a:rPr>
              <a:t>professional </a:t>
            </a:r>
            <a:r>
              <a:rPr lang="en-US" dirty="0">
                <a:latin typeface="Times New Roman" panose="02020603050405020304" pitchFamily="18" charset="0"/>
                <a:cs typeface="Times New Roman" panose="02020603050405020304" pitchFamily="18" charset="0"/>
              </a:rPr>
              <a:t>and business services (63,500), leisure and hospitality (</a:t>
            </a:r>
            <a:r>
              <a:rPr lang="en-US" dirty="0" smtClean="0">
                <a:latin typeface="Times New Roman" panose="02020603050405020304" pitchFamily="18" charset="0"/>
                <a:cs typeface="Times New Roman" panose="02020603050405020304" pitchFamily="18" charset="0"/>
              </a:rPr>
              <a:t>63,200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manufacturing (</a:t>
            </a:r>
            <a:r>
              <a:rPr lang="en-US" dirty="0" smtClean="0">
                <a:latin typeface="Times New Roman" panose="02020603050405020304" pitchFamily="18" charset="0"/>
                <a:cs typeface="Times New Roman" panose="02020603050405020304" pitchFamily="18" charset="0"/>
              </a:rPr>
              <a:t>50,200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were </a:t>
            </a:r>
            <a:r>
              <a:rPr lang="en-US" dirty="0">
                <a:latin typeface="Times New Roman" panose="02020603050405020304" pitchFamily="18" charset="0"/>
                <a:cs typeface="Times New Roman" panose="02020603050405020304" pitchFamily="18" charset="0"/>
              </a:rPr>
              <a:t>the next largest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810047998"/>
              </p:ext>
            </p:extLst>
          </p:nvPr>
        </p:nvGraphicFramePr>
        <p:xfrm>
          <a:off x="76200" y="1371600"/>
          <a:ext cx="6553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383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76200"/>
            <a:ext cx="8412480" cy="990600"/>
          </a:xfrm>
        </p:spPr>
        <p:txBody>
          <a:bodyPr>
            <a:noAutofit/>
          </a:bodyPr>
          <a:lstStyle/>
          <a:p>
            <a:r>
              <a:rPr lang="en-US" sz="2500" b="1" dirty="0" smtClean="0"/>
              <a:t>Job gains are expected to be substantial in three sectors,</a:t>
            </a:r>
            <a:br>
              <a:rPr lang="en-US" sz="2500" b="1" dirty="0" smtClean="0"/>
            </a:br>
            <a:r>
              <a:rPr lang="en-US" sz="2500" b="1" dirty="0" smtClean="0"/>
              <a:t>with large losses in two, and little change in others</a:t>
            </a:r>
            <a:endParaRPr lang="en-US" sz="2500" b="1" dirty="0"/>
          </a:p>
        </p:txBody>
      </p:sp>
      <p:sp>
        <p:nvSpPr>
          <p:cNvPr id="6" name="Rectangle 5"/>
          <p:cNvSpPr/>
          <p:nvPr/>
        </p:nvSpPr>
        <p:spPr>
          <a:xfrm>
            <a:off x="7086600" y="1143000"/>
            <a:ext cx="2015067" cy="5632311"/>
          </a:xfrm>
          <a:prstGeom prst="rect">
            <a:avLst/>
          </a:prstGeom>
          <a:solidFill>
            <a:schemeClr val="tx2">
              <a:lumMod val="20000"/>
              <a:lumOff val="80000"/>
            </a:schemeClr>
          </a:solidFill>
        </p:spPr>
        <p:txBody>
          <a:bodyPr wrap="square">
            <a:spAutoFit/>
          </a:bodyPr>
          <a:lstStyle/>
          <a:p>
            <a:r>
              <a:rPr lang="en-US" dirty="0" smtClean="0">
                <a:latin typeface="Times New Roman" panose="02020603050405020304" pitchFamily="18" charset="0"/>
                <a:cs typeface="Times New Roman" panose="02020603050405020304" pitchFamily="18" charset="0"/>
              </a:rPr>
              <a:t>The shifting age structure of the population is a primary factor driving job gains in healthcare and losses in government, mostly in public education. Professional services and hospitality are expected to continue to add jobs and the long-term downward job trend in manufacturing and information is also expected to persist.</a:t>
            </a:r>
            <a:endParaRPr lang="en-US" dirty="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noGrp="1"/>
          </p:cNvGraphicFramePr>
          <p:nvPr>
            <p:extLst>
              <p:ext uri="{D42A27DB-BD31-4B8C-83A1-F6EECF244321}">
                <p14:modId xmlns:p14="http://schemas.microsoft.com/office/powerpoint/2010/main" val="2148680236"/>
              </p:ext>
            </p:extLst>
          </p:nvPr>
        </p:nvGraphicFramePr>
        <p:xfrm>
          <a:off x="1" y="1066800"/>
          <a:ext cx="69342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778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6202362"/>
          </a:xfrm>
        </p:spPr>
        <p:txBody>
          <a:bodyPr>
            <a:normAutofit/>
          </a:bodyPr>
          <a:lstStyle/>
          <a:p>
            <a:r>
              <a:rPr lang="en-US" sz="6000" b="1" i="1" dirty="0" smtClean="0">
                <a:solidFill>
                  <a:srgbClr val="C00000"/>
                </a:solidFill>
                <a:latin typeface="Cambria" panose="02040503050406030204" pitchFamily="18" charset="0"/>
              </a:rPr>
              <a:t>Occupational Job</a:t>
            </a:r>
            <a:br>
              <a:rPr lang="en-US" sz="6000" b="1" i="1" dirty="0" smtClean="0">
                <a:solidFill>
                  <a:srgbClr val="C00000"/>
                </a:solidFill>
                <a:latin typeface="Cambria" panose="02040503050406030204" pitchFamily="18" charset="0"/>
              </a:rPr>
            </a:br>
            <a:r>
              <a:rPr lang="en-US" sz="6000" b="1" i="1" dirty="0">
                <a:solidFill>
                  <a:srgbClr val="C00000"/>
                </a:solidFill>
                <a:latin typeface="Cambria" panose="02040503050406030204" pitchFamily="18" charset="0"/>
              </a:rPr>
              <a:t>T</a:t>
            </a:r>
            <a:r>
              <a:rPr lang="en-US" sz="6000" b="1" i="1" dirty="0" smtClean="0">
                <a:solidFill>
                  <a:srgbClr val="C00000"/>
                </a:solidFill>
                <a:latin typeface="Cambria" panose="02040503050406030204" pitchFamily="18" charset="0"/>
              </a:rPr>
              <a:t>rends &amp;</a:t>
            </a:r>
            <a:r>
              <a:rPr lang="en-US" sz="6000" b="1" i="1" dirty="0">
                <a:solidFill>
                  <a:srgbClr val="C00000"/>
                </a:solidFill>
                <a:latin typeface="Cambria" panose="02040503050406030204" pitchFamily="18" charset="0"/>
              </a:rPr>
              <a:t> </a:t>
            </a:r>
            <a:r>
              <a:rPr lang="en-US" sz="6000" b="1" i="1" dirty="0" smtClean="0">
                <a:solidFill>
                  <a:srgbClr val="C00000"/>
                </a:solidFill>
                <a:latin typeface="Cambria" panose="02040503050406030204" pitchFamily="18" charset="0"/>
              </a:rPr>
              <a:t>Outlook</a:t>
            </a:r>
            <a:endParaRPr lang="en-US" sz="6000" b="1" i="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609607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0"/>
            <a:ext cx="8778240" cy="990600"/>
          </a:xfrm>
        </p:spPr>
        <p:txBody>
          <a:bodyPr>
            <a:noAutofit/>
          </a:bodyPr>
          <a:lstStyle/>
          <a:p>
            <a:r>
              <a:rPr lang="en-US" sz="2800" b="1" dirty="0" smtClean="0"/>
              <a:t>The occupational structure of employment</a:t>
            </a:r>
            <a:br>
              <a:rPr lang="en-US" sz="2800" b="1" dirty="0" smtClean="0"/>
            </a:br>
            <a:r>
              <a:rPr lang="en-US" sz="2800" b="1" dirty="0" smtClean="0"/>
              <a:t>has shifted away from blue-collar jobs</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2490124843"/>
              </p:ext>
            </p:extLst>
          </p:nvPr>
        </p:nvGraphicFramePr>
        <p:xfrm>
          <a:off x="152400" y="1319212"/>
          <a:ext cx="5105400" cy="5386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684515522"/>
              </p:ext>
            </p:extLst>
          </p:nvPr>
        </p:nvGraphicFramePr>
        <p:xfrm>
          <a:off x="5181600" y="1295400"/>
          <a:ext cx="3886200" cy="5410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87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6202362"/>
          </a:xfrm>
        </p:spPr>
        <p:txBody>
          <a:bodyPr>
            <a:normAutofit/>
          </a:bodyPr>
          <a:lstStyle/>
          <a:p>
            <a:r>
              <a:rPr lang="en-US" sz="6000" b="1" i="1" dirty="0" smtClean="0">
                <a:solidFill>
                  <a:srgbClr val="C00000"/>
                </a:solidFill>
                <a:latin typeface="Cambria" panose="02040503050406030204" pitchFamily="18" charset="0"/>
              </a:rPr>
              <a:t>STEM Occupations Job</a:t>
            </a:r>
            <a:br>
              <a:rPr lang="en-US" sz="6000" b="1" i="1" dirty="0" smtClean="0">
                <a:solidFill>
                  <a:srgbClr val="C00000"/>
                </a:solidFill>
                <a:latin typeface="Cambria" panose="02040503050406030204" pitchFamily="18" charset="0"/>
              </a:rPr>
            </a:br>
            <a:r>
              <a:rPr lang="en-US" sz="6000" b="1" i="1" dirty="0">
                <a:solidFill>
                  <a:srgbClr val="C00000"/>
                </a:solidFill>
                <a:latin typeface="Cambria" panose="02040503050406030204" pitchFamily="18" charset="0"/>
              </a:rPr>
              <a:t>T</a:t>
            </a:r>
            <a:r>
              <a:rPr lang="en-US" sz="6000" b="1" i="1" dirty="0" smtClean="0">
                <a:solidFill>
                  <a:srgbClr val="C00000"/>
                </a:solidFill>
                <a:latin typeface="Cambria" panose="02040503050406030204" pitchFamily="18" charset="0"/>
              </a:rPr>
              <a:t>rends &amp;</a:t>
            </a:r>
            <a:r>
              <a:rPr lang="en-US" sz="6000" b="1" i="1" dirty="0">
                <a:solidFill>
                  <a:srgbClr val="C00000"/>
                </a:solidFill>
                <a:latin typeface="Cambria" panose="02040503050406030204" pitchFamily="18" charset="0"/>
              </a:rPr>
              <a:t> </a:t>
            </a:r>
            <a:r>
              <a:rPr lang="en-US" sz="6000" b="1" i="1" dirty="0" smtClean="0">
                <a:solidFill>
                  <a:srgbClr val="C00000"/>
                </a:solidFill>
                <a:latin typeface="Cambria" panose="02040503050406030204" pitchFamily="18" charset="0"/>
              </a:rPr>
              <a:t>Outlook</a:t>
            </a:r>
            <a:endParaRPr lang="en-US" sz="6000" b="1" i="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262460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fontScale="90000"/>
          </a:bodyPr>
          <a:lstStyle/>
          <a:p>
            <a:r>
              <a:rPr lang="en-US" b="1" dirty="0" smtClean="0"/>
              <a:t>Two approaches </a:t>
            </a:r>
            <a:r>
              <a:rPr lang="en-US" b="1" dirty="0"/>
              <a:t>to defining </a:t>
            </a:r>
            <a:r>
              <a:rPr lang="en-US" b="1" dirty="0" smtClean="0"/>
              <a:t>STEM</a:t>
            </a:r>
            <a:endParaRPr lang="en-US" b="1" dirty="0"/>
          </a:p>
        </p:txBody>
      </p:sp>
      <p:sp>
        <p:nvSpPr>
          <p:cNvPr id="3" name="Subtitle 2"/>
          <p:cNvSpPr>
            <a:spLocks noGrp="1"/>
          </p:cNvSpPr>
          <p:nvPr>
            <p:ph type="subTitle" idx="1"/>
          </p:nvPr>
        </p:nvSpPr>
        <p:spPr>
          <a:xfrm>
            <a:off x="609600" y="1524000"/>
            <a:ext cx="8001000" cy="50292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By academic course of study or degree</a:t>
            </a:r>
          </a:p>
          <a:p>
            <a:pPr marL="457200" indent="-457200" algn="l">
              <a:buFont typeface="Arial" panose="020B0604020202020204" pitchFamily="34" charset="0"/>
              <a:buChar char="•"/>
            </a:pPr>
            <a:r>
              <a:rPr lang="en-US" dirty="0" smtClean="0">
                <a:solidFill>
                  <a:schemeClr val="tx1"/>
                </a:solidFill>
              </a:rPr>
              <a:t>By occupation of work</a:t>
            </a:r>
          </a:p>
          <a:p>
            <a:pPr algn="l"/>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Some who have an academic background in a STEM field do not work in an associated field</a:t>
            </a:r>
          </a:p>
          <a:p>
            <a:pPr marL="457200" indent="-457200" algn="l">
              <a:buFont typeface="Arial" panose="020B0604020202020204" pitchFamily="34" charset="0"/>
              <a:buChar char="•"/>
            </a:pPr>
            <a:r>
              <a:rPr lang="en-US" dirty="0" smtClean="0">
                <a:solidFill>
                  <a:schemeClr val="tx1"/>
                </a:solidFill>
              </a:rPr>
              <a:t>Some working in a STEM occupation do not have an academic background in that discipline</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We use the occupation of work approach to look at the number of jobs and the outlook for growth</a:t>
            </a:r>
            <a:endParaRPr lang="en-US" dirty="0">
              <a:solidFill>
                <a:schemeClr val="tx1"/>
              </a:solidFill>
            </a:endParaRPr>
          </a:p>
        </p:txBody>
      </p:sp>
    </p:spTree>
    <p:extLst>
      <p:ext uri="{BB962C8B-B14F-4D97-AF65-F5344CB8AC3E}">
        <p14:creationId xmlns:p14="http://schemas.microsoft.com/office/powerpoint/2010/main" val="394546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304801"/>
            <a:ext cx="8153400" cy="762000"/>
          </a:xfrm>
        </p:spPr>
        <p:txBody>
          <a:bodyPr>
            <a:normAutofit/>
          </a:bodyPr>
          <a:lstStyle/>
          <a:p>
            <a:r>
              <a:rPr lang="en-US" b="1" dirty="0" smtClean="0"/>
              <a:t>STEM occupations</a:t>
            </a:r>
            <a:endParaRPr lang="en-US" b="1" dirty="0"/>
          </a:p>
        </p:txBody>
      </p:sp>
      <p:sp>
        <p:nvSpPr>
          <p:cNvPr id="3" name="Subtitle 2"/>
          <p:cNvSpPr>
            <a:spLocks noGrp="1"/>
          </p:cNvSpPr>
          <p:nvPr>
            <p:ph type="subTitle" idx="1"/>
          </p:nvPr>
        </p:nvSpPr>
        <p:spPr>
          <a:xfrm>
            <a:off x="609600" y="1600200"/>
            <a:ext cx="8001000" cy="4953000"/>
          </a:xfrm>
        </p:spPr>
        <p:txBody>
          <a:bodyPr>
            <a:normAutofit/>
          </a:bodyPr>
          <a:lstStyle/>
          <a:p>
            <a:pPr marL="457200" indent="-457200" algn="l">
              <a:spcAft>
                <a:spcPts val="600"/>
              </a:spcAft>
              <a:buFont typeface="Arial" panose="020B0604020202020204" pitchFamily="34" charset="0"/>
              <a:buChar char="•"/>
            </a:pPr>
            <a:r>
              <a:rPr lang="en-US" dirty="0" smtClean="0">
                <a:solidFill>
                  <a:schemeClr val="tx1"/>
                </a:solidFill>
              </a:rPr>
              <a:t>The U.S. Bureau of Labor Statistics designates 184 occupations as STEM</a:t>
            </a:r>
          </a:p>
          <a:p>
            <a:pPr marL="457200" indent="-457200" algn="l">
              <a:spcAft>
                <a:spcPts val="600"/>
              </a:spcAft>
              <a:buFont typeface="Arial" panose="020B0604020202020204" pitchFamily="34" charset="0"/>
              <a:buChar char="•"/>
            </a:pPr>
            <a:r>
              <a:rPr lang="en-US" dirty="0" smtClean="0">
                <a:solidFill>
                  <a:schemeClr val="tx1"/>
                </a:solidFill>
              </a:rPr>
              <a:t>The O*Net Consortium designates 167 occupations as STEM</a:t>
            </a:r>
          </a:p>
          <a:p>
            <a:pPr marL="457200" indent="-457200" algn="l">
              <a:spcAft>
                <a:spcPts val="600"/>
              </a:spcAft>
              <a:buFont typeface="Arial" panose="020B0604020202020204" pitchFamily="34" charset="0"/>
              <a:buChar char="•"/>
            </a:pPr>
            <a:r>
              <a:rPr lang="en-US" dirty="0" smtClean="0">
                <a:solidFill>
                  <a:schemeClr val="tx1"/>
                </a:solidFill>
              </a:rPr>
              <a:t>We use a combined list, totaling 197 occupations</a:t>
            </a:r>
          </a:p>
        </p:txBody>
      </p:sp>
    </p:spTree>
    <p:extLst>
      <p:ext uri="{BB962C8B-B14F-4D97-AF65-F5344CB8AC3E}">
        <p14:creationId xmlns:p14="http://schemas.microsoft.com/office/powerpoint/2010/main" val="293288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8778240" cy="838200"/>
          </a:xfrm>
        </p:spPr>
        <p:txBody>
          <a:bodyPr>
            <a:noAutofit/>
          </a:bodyPr>
          <a:lstStyle/>
          <a:p>
            <a:r>
              <a:rPr lang="en-US" sz="2800" b="1" dirty="0"/>
              <a:t>J</a:t>
            </a:r>
            <a:r>
              <a:rPr lang="en-US" sz="2800" b="1" dirty="0" smtClean="0"/>
              <a:t>obs in STEM occupations are expected to</a:t>
            </a:r>
            <a:br>
              <a:rPr lang="en-US" sz="2800" b="1" dirty="0" smtClean="0"/>
            </a:br>
            <a:r>
              <a:rPr lang="en-US" sz="2800" b="1" dirty="0" smtClean="0"/>
              <a:t>increase by about 5,400 to 115,900 in 2024</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474710116"/>
              </p:ext>
            </p:extLst>
          </p:nvPr>
        </p:nvGraphicFramePr>
        <p:xfrm>
          <a:off x="0" y="1066800"/>
          <a:ext cx="6858000" cy="57911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010400" y="2014478"/>
            <a:ext cx="2057400" cy="3139321"/>
          </a:xfrm>
          <a:prstGeom prst="rect">
            <a:avLst/>
          </a:prstGeom>
          <a:solidFill>
            <a:schemeClr val="tx2">
              <a:lumMod val="20000"/>
              <a:lumOff val="80000"/>
            </a:schemeClr>
          </a:solidFill>
        </p:spPr>
        <p:txBody>
          <a:bodyPr wrap="square">
            <a:spAutoFit/>
          </a:bodyPr>
          <a:lstStyle/>
          <a:p>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197 </a:t>
            </a:r>
            <a:r>
              <a:rPr lang="en-US" dirty="0" smtClean="0">
                <a:latin typeface="Times New Roman" panose="02020603050405020304" pitchFamily="18" charset="0"/>
                <a:cs typeface="Times New Roman" panose="02020603050405020304" pitchFamily="18" charset="0"/>
              </a:rPr>
              <a:t>STEM occupations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jobs in 120 </a:t>
            </a:r>
            <a:r>
              <a:rPr lang="en-US" dirty="0">
                <a:latin typeface="Times New Roman" panose="02020603050405020304" pitchFamily="18" charset="0"/>
                <a:cs typeface="Times New Roman" panose="02020603050405020304" pitchFamily="18" charset="0"/>
              </a:rPr>
              <a:t>are expected increase at a faster rate than the </a:t>
            </a:r>
            <a:r>
              <a:rPr lang="en-US" dirty="0" smtClean="0">
                <a:latin typeface="Times New Roman" panose="02020603050405020304" pitchFamily="18" charset="0"/>
                <a:cs typeface="Times New Roman" panose="02020603050405020304" pitchFamily="18" charset="0"/>
              </a:rPr>
              <a:t>average, but jobs in 77 occupations are </a:t>
            </a:r>
            <a:r>
              <a:rPr lang="en-US" dirty="0">
                <a:latin typeface="Times New Roman" panose="02020603050405020304" pitchFamily="18" charset="0"/>
                <a:cs typeface="Times New Roman" panose="02020603050405020304" pitchFamily="18" charset="0"/>
              </a:rPr>
              <a:t>projected to increase at or below the average or lose </a:t>
            </a:r>
            <a:r>
              <a:rPr lang="en-US" dirty="0" smtClean="0">
                <a:latin typeface="Times New Roman" panose="02020603050405020304" pitchFamily="18" charset="0"/>
                <a:cs typeface="Times New Roman" panose="02020603050405020304" pitchFamily="18" charset="0"/>
              </a:rPr>
              <a:t>jobs.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328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8778240" cy="838200"/>
          </a:xfrm>
        </p:spPr>
        <p:txBody>
          <a:bodyPr>
            <a:noAutofit/>
          </a:bodyPr>
          <a:lstStyle/>
          <a:p>
            <a:r>
              <a:rPr lang="en-US" sz="2800" b="1" dirty="0" smtClean="0"/>
              <a:t>In contrast, the number of jobs in non-STEM</a:t>
            </a:r>
            <a:br>
              <a:rPr lang="en-US" sz="2800" b="1" dirty="0" smtClean="0"/>
            </a:br>
            <a:r>
              <a:rPr lang="en-US" sz="2800" b="1" dirty="0" smtClean="0"/>
              <a:t>occupations is not expected to change much</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3429729506"/>
              </p:ext>
            </p:extLst>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96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02362"/>
          </a:xfrm>
        </p:spPr>
        <p:txBody>
          <a:bodyPr>
            <a:normAutofit/>
          </a:bodyPr>
          <a:lstStyle/>
          <a:p>
            <a:r>
              <a:rPr lang="en-US" sz="6000" b="1" i="1" dirty="0" smtClean="0">
                <a:solidFill>
                  <a:srgbClr val="C00000"/>
                </a:solidFill>
                <a:latin typeface="Cambria" panose="02040503050406030204" pitchFamily="18" charset="0"/>
              </a:rPr>
              <a:t>Labor Force</a:t>
            </a:r>
            <a:br>
              <a:rPr lang="en-US" sz="6000" b="1" i="1" dirty="0" smtClean="0">
                <a:solidFill>
                  <a:srgbClr val="C00000"/>
                </a:solidFill>
                <a:latin typeface="Cambria" panose="02040503050406030204" pitchFamily="18" charset="0"/>
              </a:rPr>
            </a:br>
            <a:r>
              <a:rPr lang="en-US" sz="6000" b="1" i="1" dirty="0" smtClean="0">
                <a:solidFill>
                  <a:srgbClr val="C00000"/>
                </a:solidFill>
                <a:latin typeface="Cambria" panose="02040503050406030204" pitchFamily="18" charset="0"/>
              </a:rPr>
              <a:t>Trends &amp; Outlook</a:t>
            </a:r>
            <a:endParaRPr lang="en-US" sz="6000" b="1" i="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58552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8778240" cy="838200"/>
          </a:xfrm>
        </p:spPr>
        <p:txBody>
          <a:bodyPr>
            <a:noAutofit/>
          </a:bodyPr>
          <a:lstStyle/>
          <a:p>
            <a:r>
              <a:rPr lang="en-US" sz="2800" b="1" dirty="0" smtClean="0"/>
              <a:t>And the share of jobs in STEM occupations is only expected to rise slightly (from 16.7% to 17.4% of all jobs)</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885604987"/>
              </p:ext>
            </p:extLst>
          </p:nvPr>
        </p:nvGraphicFramePr>
        <p:xfrm>
          <a:off x="0" y="1066800"/>
          <a:ext cx="9144000" cy="5791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994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28600"/>
            <a:ext cx="8869680" cy="838200"/>
          </a:xfrm>
        </p:spPr>
        <p:txBody>
          <a:bodyPr>
            <a:noAutofit/>
          </a:bodyPr>
          <a:lstStyle/>
          <a:p>
            <a:r>
              <a:rPr lang="en-US" sz="2800" b="1" dirty="0" smtClean="0"/>
              <a:t>Growth is the source of only 12% of job openings. Most openings are to replace those who leave the labor force. About 17% of openings are expected in STEM occupations.</a:t>
            </a:r>
            <a:endParaRPr lang="en-US" sz="2800" b="1" dirty="0"/>
          </a:p>
        </p:txBody>
      </p:sp>
      <p:graphicFrame>
        <p:nvGraphicFramePr>
          <p:cNvPr id="7" name="Chart 6"/>
          <p:cNvGraphicFramePr>
            <a:graphicFrameLocks noGrp="1"/>
          </p:cNvGraphicFramePr>
          <p:nvPr>
            <p:extLst>
              <p:ext uri="{D42A27DB-BD31-4B8C-83A1-F6EECF244321}">
                <p14:modId xmlns:p14="http://schemas.microsoft.com/office/powerpoint/2010/main" val="1814078586"/>
              </p:ext>
            </p:extLst>
          </p:nvPr>
        </p:nvGraphicFramePr>
        <p:xfrm>
          <a:off x="0" y="1600200"/>
          <a:ext cx="7010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7162800" y="2395478"/>
            <a:ext cx="1828800" cy="2862322"/>
          </a:xfrm>
          <a:prstGeom prst="rect">
            <a:avLst/>
          </a:prstGeom>
          <a:solidFill>
            <a:schemeClr val="tx2">
              <a:lumMod val="20000"/>
              <a:lumOff val="80000"/>
            </a:schemeClr>
          </a:solidFill>
        </p:spPr>
        <p:txBody>
          <a:bodyPr wrap="square">
            <a:spAutoFit/>
          </a:bodyPr>
          <a:lstStyle/>
          <a:p>
            <a:pPr>
              <a:spcAft>
                <a:spcPts val="600"/>
              </a:spcAft>
            </a:pPr>
            <a:r>
              <a:rPr lang="en-US" dirty="0" smtClean="0">
                <a:latin typeface="Times New Roman" panose="02020603050405020304" pitchFamily="18" charset="0"/>
                <a:cs typeface="Times New Roman" panose="02020603050405020304" pitchFamily="18" charset="0"/>
              </a:rPr>
              <a:t>In STEM occupations, about 22% of openings will be due to growth; in non-STEM occupations, just 9% of openings will be due to growth.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560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76200"/>
            <a:ext cx="9052560" cy="838200"/>
          </a:xfrm>
        </p:spPr>
        <p:txBody>
          <a:bodyPr>
            <a:noAutofit/>
          </a:bodyPr>
          <a:lstStyle/>
          <a:p>
            <a:r>
              <a:rPr lang="en-US" sz="2800" b="1" dirty="0" smtClean="0"/>
              <a:t>STEM</a:t>
            </a:r>
            <a:r>
              <a:rPr lang="en-US" sz="2800" b="1" dirty="0"/>
              <a:t> </a:t>
            </a:r>
            <a:r>
              <a:rPr lang="en-US" sz="2800" b="1" dirty="0" smtClean="0"/>
              <a:t>jobs are found in 15 of 22 broad occupational groups. The largest share are healthcare practitioners &amp; technicians.</a:t>
            </a:r>
            <a:endParaRPr lang="en-US" sz="2800" b="1" dirty="0"/>
          </a:p>
        </p:txBody>
      </p:sp>
      <p:graphicFrame>
        <p:nvGraphicFramePr>
          <p:cNvPr id="7" name="Chart 6"/>
          <p:cNvGraphicFramePr>
            <a:graphicFrameLocks/>
          </p:cNvGraphicFramePr>
          <p:nvPr>
            <p:extLst>
              <p:ext uri="{D42A27DB-BD31-4B8C-83A1-F6EECF244321}">
                <p14:modId xmlns:p14="http://schemas.microsoft.com/office/powerpoint/2010/main" val="3089655918"/>
              </p:ext>
            </p:extLst>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44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778240" cy="838200"/>
          </a:xfrm>
        </p:spPr>
        <p:txBody>
          <a:bodyPr>
            <a:noAutofit/>
          </a:bodyPr>
          <a:lstStyle/>
          <a:p>
            <a:r>
              <a:rPr lang="en-US" sz="2800" b="1" dirty="0" smtClean="0"/>
              <a:t>39% of STEM jobs are in health practitioner/technician, 12% in management, 10% in computer/mathematics,</a:t>
            </a:r>
            <a:br>
              <a:rPr lang="en-US" sz="2800" b="1" dirty="0" smtClean="0"/>
            </a:br>
            <a:r>
              <a:rPr lang="en-US" sz="2800" b="1" dirty="0" smtClean="0"/>
              <a:t>9</a:t>
            </a:r>
            <a:r>
              <a:rPr lang="en-US" sz="2800" b="1" dirty="0"/>
              <a:t>% in </a:t>
            </a:r>
            <a:r>
              <a:rPr lang="en-US" sz="2800" b="1" dirty="0" smtClean="0"/>
              <a:t>business/finance</a:t>
            </a:r>
            <a:r>
              <a:rPr lang="en-US" sz="2800" b="1" dirty="0"/>
              <a:t>, and </a:t>
            </a:r>
            <a:r>
              <a:rPr lang="en-US" sz="2800" b="1" dirty="0" smtClean="0"/>
              <a:t>9% in architecture/engineering occupations</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282806811"/>
              </p:ext>
            </p:extLst>
          </p:nvPr>
        </p:nvGraphicFramePr>
        <p:xfrm>
          <a:off x="0" y="1828800"/>
          <a:ext cx="7391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543800" y="2451080"/>
            <a:ext cx="1524000" cy="3416320"/>
          </a:xfrm>
          <a:prstGeom prst="rect">
            <a:avLst/>
          </a:prstGeom>
          <a:solidFill>
            <a:schemeClr val="tx2">
              <a:lumMod val="20000"/>
              <a:lumOff val="80000"/>
            </a:schemeClr>
          </a:solidFill>
        </p:spPr>
        <p:txBody>
          <a:bodyPr wrap="square">
            <a:spAutoFit/>
          </a:bodyPr>
          <a:lstStyle/>
          <a:p>
            <a:pPr>
              <a:spcAft>
                <a:spcPts val="600"/>
              </a:spcAft>
            </a:pPr>
            <a:r>
              <a:rPr lang="en-US" dirty="0" smtClean="0">
                <a:latin typeface="Times New Roman" panose="02020603050405020304" pitchFamily="18" charset="0"/>
                <a:cs typeface="Times New Roman" panose="02020603050405020304" pitchFamily="18" charset="0"/>
              </a:rPr>
              <a:t>STEM occupations </a:t>
            </a:r>
            <a:r>
              <a:rPr lang="en-US" dirty="0">
                <a:latin typeface="Times New Roman" panose="02020603050405020304" pitchFamily="18" charset="0"/>
                <a:cs typeface="Times New Roman" panose="02020603050405020304" pitchFamily="18" charset="0"/>
              </a:rPr>
              <a:t>are not a homogeneous group; education and skill requirements, wage levels, and job outlook differ greatly</a:t>
            </a:r>
          </a:p>
        </p:txBody>
      </p:sp>
    </p:spTree>
    <p:extLst>
      <p:ext uri="{BB962C8B-B14F-4D97-AF65-F5344CB8AC3E}">
        <p14:creationId xmlns:p14="http://schemas.microsoft.com/office/powerpoint/2010/main" val="780779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28600"/>
            <a:ext cx="7406640" cy="838200"/>
          </a:xfrm>
        </p:spPr>
        <p:txBody>
          <a:bodyPr>
            <a:noAutofit/>
          </a:bodyPr>
          <a:lstStyle/>
          <a:p>
            <a:r>
              <a:rPr lang="en-US" sz="2800" b="1" dirty="0" smtClean="0"/>
              <a:t>There is a wide range of education requirements among STEM occupations, though 75% require an associate’s degree or higher</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2192218874"/>
              </p:ext>
            </p:extLst>
          </p:nvPr>
        </p:nvGraphicFramePr>
        <p:xfrm>
          <a:off x="0" y="1447800"/>
          <a:ext cx="9144001" cy="5419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787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8778240" cy="1143000"/>
          </a:xfrm>
        </p:spPr>
        <p:txBody>
          <a:bodyPr>
            <a:noAutofit/>
          </a:bodyPr>
          <a:lstStyle/>
          <a:p>
            <a:r>
              <a:rPr lang="en-US" sz="2800" b="1" dirty="0" smtClean="0"/>
              <a:t>About half of jobs in STEM occupations require a Bachelor’s degree, 15% require an advanced degree,</a:t>
            </a:r>
            <a:br>
              <a:rPr lang="en-US" sz="2800" b="1" dirty="0" smtClean="0"/>
            </a:br>
            <a:r>
              <a:rPr lang="en-US" sz="2800" b="1" dirty="0" smtClean="0"/>
              <a:t>and nearly 1/3 do not require a degree</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614684018"/>
              </p:ext>
            </p:extLst>
          </p:nvPr>
        </p:nvGraphicFramePr>
        <p:xfrm>
          <a:off x="1" y="13716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194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8778240" cy="990600"/>
          </a:xfrm>
        </p:spPr>
        <p:txBody>
          <a:bodyPr>
            <a:noAutofit/>
          </a:bodyPr>
          <a:lstStyle/>
          <a:p>
            <a:r>
              <a:rPr lang="en-US" sz="2800" b="1" dirty="0" smtClean="0"/>
              <a:t>The average hourly wage of jobs in STEM occupations is 84% higher than for jobs in non-STEM occupations…</a:t>
            </a:r>
            <a:endParaRPr lang="en-US" sz="2800" b="1" dirty="0"/>
          </a:p>
        </p:txBody>
      </p:sp>
      <p:sp>
        <p:nvSpPr>
          <p:cNvPr id="4" name="Rectangle 3"/>
          <p:cNvSpPr/>
          <p:nvPr/>
        </p:nvSpPr>
        <p:spPr>
          <a:xfrm>
            <a:off x="6934200" y="2014478"/>
            <a:ext cx="2133600" cy="3693319"/>
          </a:xfrm>
          <a:prstGeom prst="rect">
            <a:avLst/>
          </a:prstGeom>
          <a:solidFill>
            <a:schemeClr val="tx2">
              <a:lumMod val="20000"/>
              <a:lumOff val="80000"/>
            </a:schemeClr>
          </a:solidFill>
        </p:spPr>
        <p:txBody>
          <a:bodyPr wrap="square">
            <a:spAutoFit/>
          </a:bodyPr>
          <a:lstStyle/>
          <a:p>
            <a:pPr>
              <a:spcAft>
                <a:spcPts val="1200"/>
              </a:spcAft>
            </a:pPr>
            <a:r>
              <a:rPr lang="en-US" dirty="0">
                <a:latin typeface="Times New Roman" panose="02020603050405020304" pitchFamily="18" charset="0"/>
                <a:cs typeface="Times New Roman" panose="02020603050405020304" pitchFamily="18" charset="0"/>
              </a:rPr>
              <a:t>The average is skewed by high wages of Physicians and other health practitioners, which comprise the 10 highest paying STEM </a:t>
            </a:r>
            <a:r>
              <a:rPr lang="en-US" dirty="0" smtClean="0">
                <a:latin typeface="Times New Roman" panose="02020603050405020304" pitchFamily="18" charset="0"/>
                <a:cs typeface="Times New Roman" panose="02020603050405020304" pitchFamily="18" charset="0"/>
              </a:rPr>
              <a:t>occupations. Average wages for 28 STEM occupations are below the average for all occupations.</a:t>
            </a:r>
            <a:endParaRPr lang="en-US" dirty="0">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493556815"/>
              </p:ext>
            </p:extLst>
          </p:nvPr>
        </p:nvGraphicFramePr>
        <p:xfrm>
          <a:off x="0" y="1295400"/>
          <a:ext cx="6705600" cy="5545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925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0"/>
            <a:ext cx="8778240" cy="533400"/>
          </a:xfrm>
        </p:spPr>
        <p:txBody>
          <a:bodyPr>
            <a:noAutofit/>
          </a:bodyPr>
          <a:lstStyle/>
          <a:p>
            <a:r>
              <a:rPr lang="en-US" sz="2800" b="1" dirty="0" smtClean="0"/>
              <a:t>The highest average wages are in healthcare occupations</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779216954"/>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718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r>
              <a:rPr lang="en-US" sz="2800" b="1" dirty="0" smtClean="0"/>
              <a:t>Within occupational groups, average wages are similar for STEM and non-STEM jobs…with some exceptions</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457163234"/>
              </p:ext>
            </p:extLst>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6940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0"/>
            <a:ext cx="8778240" cy="1143000"/>
          </a:xfrm>
        </p:spPr>
        <p:txBody>
          <a:bodyPr>
            <a:noAutofit/>
          </a:bodyPr>
          <a:lstStyle/>
          <a:p>
            <a:r>
              <a:rPr lang="en-US" sz="2800" b="1" dirty="0" smtClean="0"/>
              <a:t>STEM jobs offer higher average wages no matter what the education requirement for the occupation. Differentials generally are larger at higher levels of required education</a:t>
            </a:r>
            <a:endParaRPr lang="en-US" sz="2800" b="1" dirty="0"/>
          </a:p>
        </p:txBody>
      </p:sp>
      <p:graphicFrame>
        <p:nvGraphicFramePr>
          <p:cNvPr id="7" name="Chart 6"/>
          <p:cNvGraphicFramePr>
            <a:graphicFrameLocks/>
          </p:cNvGraphicFramePr>
          <p:nvPr>
            <p:extLst>
              <p:ext uri="{D42A27DB-BD31-4B8C-83A1-F6EECF244321}">
                <p14:modId xmlns:p14="http://schemas.microsoft.com/office/powerpoint/2010/main" val="238399153"/>
              </p:ext>
            </p:extLst>
          </p:nvPr>
        </p:nvGraphicFramePr>
        <p:xfrm>
          <a:off x="0" y="1524000"/>
          <a:ext cx="9144000" cy="5333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559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 y="76200"/>
            <a:ext cx="8869680" cy="838200"/>
          </a:xfrm>
        </p:spPr>
        <p:txBody>
          <a:bodyPr>
            <a:noAutofit/>
          </a:bodyPr>
          <a:lstStyle/>
          <a:p>
            <a:r>
              <a:rPr lang="en-US" sz="2800" b="1" dirty="0" smtClean="0"/>
              <a:t>The number of births has declined precipitously</a:t>
            </a:r>
            <a:endParaRPr lang="en-US" sz="2800" b="1" dirty="0"/>
          </a:p>
        </p:txBody>
      </p:sp>
      <p:sp>
        <p:nvSpPr>
          <p:cNvPr id="3" name="Rectangle 2"/>
          <p:cNvSpPr/>
          <p:nvPr/>
        </p:nvSpPr>
        <p:spPr>
          <a:xfrm>
            <a:off x="6477000" y="1524000"/>
            <a:ext cx="2590800" cy="4801314"/>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Natural population change</a:t>
            </a:r>
            <a:r>
              <a:rPr lang="en-US"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difference between </a:t>
            </a:r>
            <a:r>
              <a:rPr lang="en-US" dirty="0" smtClean="0">
                <a:latin typeface="Times New Roman" panose="02020603050405020304" pitchFamily="18" charset="0"/>
                <a:cs typeface="Times New Roman" panose="02020603050405020304" pitchFamily="18" charset="0"/>
              </a:rPr>
              <a:t>births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deaths</a:t>
            </a:r>
            <a:r>
              <a:rPr lang="en-US"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has been slightly negative since 2011, a pattern that is expected to continue over the next decade. Net migration</a:t>
            </a:r>
            <a:r>
              <a:rPr lang="en-US"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difference between the number </a:t>
            </a:r>
            <a:r>
              <a:rPr lang="en-US" dirty="0" smtClean="0">
                <a:latin typeface="Times New Roman" panose="02020603050405020304" pitchFamily="18" charset="0"/>
                <a:cs typeface="Times New Roman" panose="02020603050405020304" pitchFamily="18" charset="0"/>
              </a:rPr>
              <a:t>moving </a:t>
            </a:r>
            <a:r>
              <a:rPr lang="en-US" dirty="0">
                <a:latin typeface="Times New Roman" panose="02020603050405020304" pitchFamily="18" charset="0"/>
                <a:cs typeface="Times New Roman" panose="02020603050405020304" pitchFamily="18" charset="0"/>
              </a:rPr>
              <a:t>into and out of the </a:t>
            </a:r>
            <a:r>
              <a:rPr lang="en-US" dirty="0" smtClean="0">
                <a:latin typeface="Times New Roman" panose="02020603050405020304" pitchFamily="18" charset="0"/>
                <a:cs typeface="Times New Roman" panose="02020603050405020304" pitchFamily="18" charset="0"/>
              </a:rPr>
              <a:t>state</a:t>
            </a:r>
            <a:r>
              <a:rPr lang="en-US"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was positive most years from the 1970s to early 2000s, but has only been just enough to offset the natural decline since 2007. </a:t>
            </a:r>
            <a:endParaRPr lang="en-US" dirty="0">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998301712"/>
              </p:ext>
            </p:extLst>
          </p:nvPr>
        </p:nvGraphicFramePr>
        <p:xfrm>
          <a:off x="76200" y="1143000"/>
          <a:ext cx="6248400" cy="5597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76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8600"/>
            <a:ext cx="8778240" cy="838200"/>
          </a:xfrm>
        </p:spPr>
        <p:txBody>
          <a:bodyPr>
            <a:noAutofit/>
          </a:bodyPr>
          <a:lstStyle/>
          <a:p>
            <a:r>
              <a:rPr lang="en-US" sz="2800" b="1" dirty="0" smtClean="0"/>
              <a:t>Not all occupations expected to increase rapidly</a:t>
            </a:r>
            <a:br>
              <a:rPr lang="en-US" sz="2800" b="1" dirty="0" smtClean="0"/>
            </a:br>
            <a:r>
              <a:rPr lang="en-US" sz="2800" b="1" dirty="0" smtClean="0"/>
              <a:t>will have many openings</a:t>
            </a:r>
            <a:br>
              <a:rPr lang="en-US" sz="2800" b="1" dirty="0" smtClean="0"/>
            </a:br>
            <a:r>
              <a:rPr lang="en-US" sz="2000" i="1" dirty="0" smtClean="0"/>
              <a:t>(20 STEM occupations with fastest rate of growth)</a:t>
            </a:r>
            <a:endParaRPr lang="en-US" sz="2000" i="1"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295400"/>
            <a:ext cx="9155113" cy="5562600"/>
          </a:xfrm>
          <a:prstGeom prst="rect">
            <a:avLst/>
          </a:prstGeom>
          <a:solidFill>
            <a:schemeClr val="bg1"/>
          </a:solidFill>
          <a:ln>
            <a:noFill/>
          </a:ln>
          <a:effectLst/>
        </p:spPr>
      </p:pic>
      <p:sp>
        <p:nvSpPr>
          <p:cNvPr id="3" name="Oval 2"/>
          <p:cNvSpPr/>
          <p:nvPr/>
        </p:nvSpPr>
        <p:spPr>
          <a:xfrm>
            <a:off x="4566443" y="22098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0443" y="22098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66643" y="32004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6443" y="32004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056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8600"/>
            <a:ext cx="8778240" cy="838200"/>
          </a:xfrm>
        </p:spPr>
        <p:txBody>
          <a:bodyPr>
            <a:noAutofit/>
          </a:bodyPr>
          <a:lstStyle/>
          <a:p>
            <a:r>
              <a:rPr lang="en-US" sz="2800" b="1" dirty="0" smtClean="0"/>
              <a:t>Not all occupations with large numbers</a:t>
            </a:r>
            <a:br>
              <a:rPr lang="en-US" sz="2800" b="1" dirty="0" smtClean="0"/>
            </a:br>
            <a:r>
              <a:rPr lang="en-US" sz="2800" b="1" dirty="0" smtClean="0"/>
              <a:t>of expected openings are growing</a:t>
            </a:r>
            <a:br>
              <a:rPr lang="en-US" sz="2800" b="1" dirty="0" smtClean="0"/>
            </a:br>
            <a:r>
              <a:rPr lang="en-US" sz="2000" i="1" dirty="0" smtClean="0"/>
              <a:t>(20 STEM occupations with largest number of openings)</a:t>
            </a:r>
            <a:endParaRPr lang="en-US" sz="2000" i="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295400"/>
            <a:ext cx="9155113" cy="5562600"/>
          </a:xfrm>
          <a:prstGeom prst="rect">
            <a:avLst/>
          </a:prstGeom>
          <a:solidFill>
            <a:schemeClr val="bg1"/>
          </a:solidFill>
          <a:ln>
            <a:noFill/>
          </a:ln>
          <a:effectLst/>
        </p:spPr>
      </p:pic>
      <p:sp>
        <p:nvSpPr>
          <p:cNvPr id="4" name="Oval 3"/>
          <p:cNvSpPr/>
          <p:nvPr/>
        </p:nvSpPr>
        <p:spPr>
          <a:xfrm>
            <a:off x="6096000" y="26670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2667000"/>
            <a:ext cx="538957" cy="2286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3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04800"/>
            <a:ext cx="8503920" cy="1219200"/>
          </a:xfrm>
        </p:spPr>
        <p:txBody>
          <a:bodyPr>
            <a:noAutofit/>
          </a:bodyPr>
          <a:lstStyle/>
          <a:p>
            <a:r>
              <a:rPr lang="en-US" sz="2800" b="1" dirty="0" smtClean="0"/>
              <a:t>The decline in births caused an imbalance in our population structure. Maine has a very high share of people in their 50s and 60s headed toward retirement and low share of kids to replace them in the labor force.</a:t>
            </a:r>
            <a:endParaRPr lang="en-US" sz="2800" b="1" dirty="0"/>
          </a:p>
        </p:txBody>
      </p:sp>
      <p:sp>
        <p:nvSpPr>
          <p:cNvPr id="4" name="Rectangle 3"/>
          <p:cNvSpPr/>
          <p:nvPr/>
        </p:nvSpPr>
        <p:spPr>
          <a:xfrm>
            <a:off x="6858000" y="2471678"/>
            <a:ext cx="2133600" cy="341632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The large gap between the number of people who will retire and the number of young people who will enter the workforce will put significant downward pressure on the size labor force over the next two decades.</a:t>
            </a:r>
            <a:endParaRPr lang="en-US"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noGrp="1"/>
          </p:cNvGraphicFramePr>
          <p:nvPr>
            <p:extLst>
              <p:ext uri="{D42A27DB-BD31-4B8C-83A1-F6EECF244321}">
                <p14:modId xmlns:p14="http://schemas.microsoft.com/office/powerpoint/2010/main" val="1954348150"/>
              </p:ext>
            </p:extLst>
          </p:nvPr>
        </p:nvGraphicFramePr>
        <p:xfrm>
          <a:off x="152400" y="1981199"/>
          <a:ext cx="6553200" cy="4687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89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2800" b="1" dirty="0" smtClean="0"/>
              <a:t>The total population has been nearly unchanged since 2008 due to the combination of no natural increase and very little net migration</a:t>
            </a:r>
            <a:endParaRPr lang="en-US" sz="2800" b="1" dirty="0"/>
          </a:p>
        </p:txBody>
      </p:sp>
      <p:sp>
        <p:nvSpPr>
          <p:cNvPr id="7" name="Rectangle 6"/>
          <p:cNvSpPr/>
          <p:nvPr/>
        </p:nvSpPr>
        <p:spPr>
          <a:xfrm>
            <a:off x="6553200" y="1848683"/>
            <a:ext cx="2429774" cy="4524315"/>
          </a:xfrm>
          <a:prstGeom prst="rect">
            <a:avLst/>
          </a:prstGeom>
          <a:noFill/>
        </p:spPr>
        <p:txBody>
          <a:bodyPr wrap="square">
            <a:spAutoFit/>
          </a:bodyPr>
          <a:lstStyle/>
          <a:p>
            <a:r>
              <a:rPr lang="en-US" dirty="0" smtClean="0">
                <a:latin typeface="Times New Roman" panose="02020603050405020304" pitchFamily="18" charset="0"/>
                <a:cs typeface="Times New Roman" panose="02020603050405020304" pitchFamily="18" charset="0"/>
              </a:rPr>
              <a:t>From the 1970s to early 2000s, </a:t>
            </a:r>
            <a:r>
              <a:rPr lang="en-US" dirty="0">
                <a:latin typeface="Times New Roman" panose="02020603050405020304" pitchFamily="18" charset="0"/>
                <a:cs typeface="Times New Roman" panose="02020603050405020304" pitchFamily="18" charset="0"/>
              </a:rPr>
              <a:t>the combination of natural </a:t>
            </a:r>
            <a:r>
              <a:rPr lang="en-US" dirty="0" smtClean="0">
                <a:latin typeface="Times New Roman" panose="02020603050405020304" pitchFamily="18" charset="0"/>
                <a:cs typeface="Times New Roman" panose="02020603050405020304" pitchFamily="18" charset="0"/>
              </a:rPr>
              <a:t>increase and positive net migration</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the difference between those moving into and out of the state</a:t>
            </a:r>
            <a:r>
              <a:rPr lang="en-US" dirty="0" smtClean="0">
                <a:latin typeface="Times New Roman"/>
                <a:cs typeface="Times New Roman"/>
              </a:rPr>
              <a:t>–caused consistent population growth. </a:t>
            </a:r>
            <a:r>
              <a:rPr lang="en-US" dirty="0" smtClean="0">
                <a:latin typeface="Times New Roman" panose="02020603050405020304" pitchFamily="18" charset="0"/>
                <a:cs typeface="Times New Roman" panose="02020603050405020304" pitchFamily="18" charset="0"/>
              </a:rPr>
              <a:t>Since 2007, net migration has been just enough to offset the small natural decline. If net migration does not pick up, the total population is likely to gradually decline.</a:t>
            </a:r>
            <a:endParaRPr lang="en-US"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noGrp="1"/>
          </p:cNvGraphicFramePr>
          <p:nvPr>
            <p:extLst>
              <p:ext uri="{D42A27DB-BD31-4B8C-83A1-F6EECF244321}">
                <p14:modId xmlns:p14="http://schemas.microsoft.com/office/powerpoint/2010/main" val="1621743693"/>
              </p:ext>
            </p:extLst>
          </p:nvPr>
        </p:nvGraphicFramePr>
        <p:xfrm>
          <a:off x="76201" y="1447800"/>
          <a:ext cx="6324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764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28600"/>
            <a:ext cx="8869680" cy="609600"/>
          </a:xfrm>
        </p:spPr>
        <p:txBody>
          <a:bodyPr>
            <a:noAutofit/>
          </a:bodyPr>
          <a:lstStyle/>
          <a:p>
            <a:r>
              <a:rPr lang="en-US" sz="2800" b="1" dirty="0" smtClean="0"/>
              <a:t>The senior population is expected to rise sharply as the number of prime-age </a:t>
            </a:r>
            <a:r>
              <a:rPr lang="en-US" sz="2800" b="1" dirty="0"/>
              <a:t>workers </a:t>
            </a:r>
            <a:r>
              <a:rPr lang="en-US" sz="2800" b="1" dirty="0" smtClean="0"/>
              <a:t>declines nearly as much</a:t>
            </a:r>
            <a:endParaRPr lang="en-US" sz="2800" b="1" dirty="0"/>
          </a:p>
        </p:txBody>
      </p:sp>
      <p:sp>
        <p:nvSpPr>
          <p:cNvPr id="3" name="Rectangle 2"/>
          <p:cNvSpPr/>
          <p:nvPr/>
        </p:nvSpPr>
        <p:spPr>
          <a:xfrm>
            <a:off x="6934200" y="2057400"/>
            <a:ext cx="2057400" cy="369331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Changes in the size of the labor force are driven not only by changes in the size of the population, but also its composition. A rising share of the population is advancing beyond their peak years of labor force attachment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892389024"/>
              </p:ext>
            </p:extLst>
          </p:nvPr>
        </p:nvGraphicFramePr>
        <p:xfrm>
          <a:off x="76200" y="1219200"/>
          <a:ext cx="67056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00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28600"/>
            <a:ext cx="8869680" cy="609600"/>
          </a:xfrm>
        </p:spPr>
        <p:txBody>
          <a:bodyPr>
            <a:noAutofit/>
          </a:bodyPr>
          <a:lstStyle/>
          <a:p>
            <a:r>
              <a:rPr lang="en-US" sz="2800" b="1" dirty="0"/>
              <a:t>The senior population is expected to rise sharply as the number of prime-age workers declines nearly as much</a:t>
            </a:r>
          </a:p>
        </p:txBody>
      </p:sp>
      <p:sp>
        <p:nvSpPr>
          <p:cNvPr id="3" name="Rectangle 2"/>
          <p:cNvSpPr/>
          <p:nvPr/>
        </p:nvSpPr>
        <p:spPr>
          <a:xfrm>
            <a:off x="6934200" y="1474887"/>
            <a:ext cx="2057400" cy="5078313"/>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Changes in the size of the labor </a:t>
            </a:r>
            <a:r>
              <a:rPr lang="en-US" dirty="0">
                <a:latin typeface="Times New Roman" panose="02020603050405020304" pitchFamily="18" charset="0"/>
                <a:cs typeface="Times New Roman" panose="02020603050405020304" pitchFamily="18" charset="0"/>
              </a:rPr>
              <a:t>force </a:t>
            </a:r>
            <a:r>
              <a:rPr lang="en-US" dirty="0" smtClean="0">
                <a:latin typeface="Times New Roman" panose="02020603050405020304" pitchFamily="18" charset="0"/>
                <a:cs typeface="Times New Roman" panose="02020603050405020304" pitchFamily="18" charset="0"/>
              </a:rPr>
              <a:t>are driven not only by changes </a:t>
            </a:r>
            <a:r>
              <a:rPr lang="en-US" dirty="0">
                <a:latin typeface="Times New Roman" panose="02020603050405020304" pitchFamily="18" charset="0"/>
                <a:cs typeface="Times New Roman" panose="02020603050405020304" pitchFamily="18" charset="0"/>
              </a:rPr>
              <a:t>in the size </a:t>
            </a:r>
            <a:r>
              <a:rPr lang="en-US" dirty="0" smtClean="0">
                <a:latin typeface="Times New Roman" panose="02020603050405020304" pitchFamily="18" charset="0"/>
                <a:cs typeface="Times New Roman" panose="02020603050405020304" pitchFamily="18" charset="0"/>
              </a:rPr>
              <a:t>of the population, but also its composition. Labor force participation rates are expected to rise in all age groups, but the total participation rate will decline because a rising share of population is advancing to retirement.</a:t>
            </a:r>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018760863"/>
              </p:ext>
            </p:extLst>
          </p:nvPr>
        </p:nvGraphicFramePr>
        <p:xfrm>
          <a:off x="76200" y="1219200"/>
          <a:ext cx="67056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39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76200"/>
            <a:ext cx="8595360" cy="838200"/>
          </a:xfrm>
        </p:spPr>
        <p:txBody>
          <a:bodyPr>
            <a:noAutofit/>
          </a:bodyPr>
          <a:lstStyle/>
          <a:p>
            <a:r>
              <a:rPr lang="en-US" sz="2800" b="1" dirty="0" smtClean="0"/>
              <a:t>The labor force is expected to decline through 2024</a:t>
            </a:r>
            <a:br>
              <a:rPr lang="en-US" sz="2800" b="1" dirty="0" smtClean="0"/>
            </a:br>
            <a:r>
              <a:rPr lang="en-US" sz="2800" b="1" dirty="0" smtClean="0"/>
              <a:t>as a result of these population trends</a:t>
            </a:r>
            <a:endParaRPr lang="en-US" sz="2800" b="1" dirty="0"/>
          </a:p>
        </p:txBody>
      </p:sp>
      <p:sp>
        <p:nvSpPr>
          <p:cNvPr id="7" name="Rectangle 6"/>
          <p:cNvSpPr/>
          <p:nvPr/>
        </p:nvSpPr>
        <p:spPr>
          <a:xfrm>
            <a:off x="6858000" y="1524000"/>
            <a:ext cx="2209800" cy="4801314"/>
          </a:xfrm>
          <a:prstGeom prst="rect">
            <a:avLst/>
          </a:prstGeom>
          <a:solidFill>
            <a:schemeClr val="tx2">
              <a:lumMod val="20000"/>
              <a:lumOff val="80000"/>
            </a:schemeClr>
          </a:solidFill>
        </p:spPr>
        <p:txBody>
          <a:bodyPr wrap="square">
            <a:spAutoFit/>
          </a:bodyPr>
          <a:lstStyle/>
          <a:p>
            <a:r>
              <a:rPr lang="en-US" dirty="0" smtClean="0">
                <a:latin typeface="Times New Roman" panose="02020603050405020304" pitchFamily="18" charset="0"/>
                <a:cs typeface="Times New Roman" panose="02020603050405020304" pitchFamily="18" charset="0"/>
              </a:rPr>
              <a:t>Rapid labor force growth from the mid 1960s through 1980s was driven by thousands of baby boomers going to work. Over the next two decades more baby boomers are expected to leave the labor force than the number of young people who will begin working, causing the size of the labor force to decline.</a:t>
            </a:r>
            <a:endParaRPr lang="en-US" dirty="0">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243798427"/>
              </p:ext>
            </p:extLst>
          </p:nvPr>
        </p:nvGraphicFramePr>
        <p:xfrm>
          <a:off x="76200" y="990600"/>
          <a:ext cx="6705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617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02362"/>
          </a:xfrm>
        </p:spPr>
        <p:txBody>
          <a:bodyPr>
            <a:normAutofit/>
          </a:bodyPr>
          <a:lstStyle/>
          <a:p>
            <a:r>
              <a:rPr lang="en-US" sz="6000" b="1" i="1" dirty="0" smtClean="0">
                <a:solidFill>
                  <a:srgbClr val="C00000"/>
                </a:solidFill>
                <a:latin typeface="Cambria" panose="02040503050406030204" pitchFamily="18" charset="0"/>
              </a:rPr>
              <a:t>Industry Job</a:t>
            </a:r>
            <a:r>
              <a:rPr lang="en-US" sz="6000" b="1" i="1" dirty="0">
                <a:solidFill>
                  <a:srgbClr val="C00000"/>
                </a:solidFill>
                <a:latin typeface="Cambria" panose="02040503050406030204" pitchFamily="18" charset="0"/>
              </a:rPr>
              <a:t/>
            </a:r>
            <a:br>
              <a:rPr lang="en-US" sz="6000" b="1" i="1" dirty="0">
                <a:solidFill>
                  <a:srgbClr val="C00000"/>
                </a:solidFill>
                <a:latin typeface="Cambria" panose="02040503050406030204" pitchFamily="18" charset="0"/>
              </a:rPr>
            </a:br>
            <a:r>
              <a:rPr lang="en-US" sz="6000" b="1" i="1" dirty="0" smtClean="0">
                <a:solidFill>
                  <a:srgbClr val="C00000"/>
                </a:solidFill>
                <a:latin typeface="Cambria" panose="02040503050406030204" pitchFamily="18" charset="0"/>
              </a:rPr>
              <a:t>Trends &amp; Outlook</a:t>
            </a:r>
            <a:endParaRPr lang="en-US" sz="6000" b="1" i="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99917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ship Mai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Leadership Maine2</Template>
  <TotalTime>10661</TotalTime>
  <Words>1268</Words>
  <Application>Microsoft Office PowerPoint</Application>
  <PresentationFormat>On-screen Show (4:3)</PresentationFormat>
  <Paragraphs>105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Leadership Maine2</vt:lpstr>
      <vt:lpstr>Maine Workforce &amp; STEM Occupations Outlook 2014 to 2024</vt:lpstr>
      <vt:lpstr>Labor Force Trends &amp; Outlook</vt:lpstr>
      <vt:lpstr>The number of births has declined precipitously</vt:lpstr>
      <vt:lpstr>The decline in births caused an imbalance in our population structure. Maine has a very high share of people in their 50s and 60s headed toward retirement and low share of kids to replace them in the labor force.</vt:lpstr>
      <vt:lpstr>The total population has been nearly unchanged since 2008 due to the combination of no natural increase and very little net migration</vt:lpstr>
      <vt:lpstr>The senior population is expected to rise sharply as the number of prime-age workers declines nearly as much</vt:lpstr>
      <vt:lpstr>The senior population is expected to rise sharply as the number of prime-age workers declines nearly as much</vt:lpstr>
      <vt:lpstr>The labor force is expected to decline through 2024 as a result of these population trends</vt:lpstr>
      <vt:lpstr>Industry Job Trends &amp; Outlook</vt:lpstr>
      <vt:lpstr>Employment has long been shifting from businesses that produce goods to those that provide services</vt:lpstr>
      <vt:lpstr>Three-quarters of jobs are in healthcare, government, retail, professional services, hospitality, or manufacturing</vt:lpstr>
      <vt:lpstr>Job gains are expected to be substantial in three sectors, with large losses in two, and little change in others</vt:lpstr>
      <vt:lpstr>Occupational Job Trends &amp; Outlook</vt:lpstr>
      <vt:lpstr>The occupational structure of employment has shifted away from blue-collar jobs</vt:lpstr>
      <vt:lpstr>STEM Occupations Job Trends &amp; Outlook</vt:lpstr>
      <vt:lpstr>Two approaches to defining STEM</vt:lpstr>
      <vt:lpstr>STEM occupations</vt:lpstr>
      <vt:lpstr>Jobs in STEM occupations are expected to increase by about 5,400 to 115,900 in 2024</vt:lpstr>
      <vt:lpstr>In contrast, the number of jobs in non-STEM occupations is not expected to change much</vt:lpstr>
      <vt:lpstr>And the share of jobs in STEM occupations is only expected to rise slightly (from 16.7% to 17.4% of all jobs)</vt:lpstr>
      <vt:lpstr>Growth is the source of only 12% of job openings. Most openings are to replace those who leave the labor force. About 17% of openings are expected in STEM occupations.</vt:lpstr>
      <vt:lpstr>STEM jobs are found in 15 of 22 broad occupational groups. The largest share are healthcare practitioners &amp; technicians.</vt:lpstr>
      <vt:lpstr>39% of STEM jobs are in health practitioner/technician, 12% in management, 10% in computer/mathematics, 9% in business/finance, and 9% in architecture/engineering occupations</vt:lpstr>
      <vt:lpstr>There is a wide range of education requirements among STEM occupations, though 75% require an associate’s degree or higher</vt:lpstr>
      <vt:lpstr>About half of jobs in STEM occupations require a Bachelor’s degree, 15% require an advanced degree, and nearly 1/3 do not require a degree</vt:lpstr>
      <vt:lpstr>The average hourly wage of jobs in STEM occupations is 84% higher than for jobs in non-STEM occupations…</vt:lpstr>
      <vt:lpstr>The highest average wages are in healthcare occupations</vt:lpstr>
      <vt:lpstr>Within occupational groups, average wages are similar for STEM and non-STEM jobs…with some exceptions</vt:lpstr>
      <vt:lpstr>STEM jobs offer higher average wages no matter what the education requirement for the occupation. Differentials generally are larger at higher levels of required education</vt:lpstr>
      <vt:lpstr>Not all occupations expected to increase rapidly will have many openings (20 STEM occupations with fastest rate of growth)</vt:lpstr>
      <vt:lpstr>Not all occupations with large numbers of expected openings are growing (20 STEM occupations with largest number of openings)</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Workforce Trends &amp; Outlook</dc:title>
  <dc:creator>Mills, Glenn A.</dc:creator>
  <cp:lastModifiedBy>Mills, Glenn A.</cp:lastModifiedBy>
  <cp:revision>199</cp:revision>
  <cp:lastPrinted>2016-07-18T13:18:04Z</cp:lastPrinted>
  <dcterms:created xsi:type="dcterms:W3CDTF">2014-12-31T18:23:44Z</dcterms:created>
  <dcterms:modified xsi:type="dcterms:W3CDTF">2016-07-18T19:53:58Z</dcterms:modified>
</cp:coreProperties>
</file>