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7"/>
  </p:notesMasterIdLst>
  <p:handoutMasterIdLst>
    <p:handoutMasterId r:id="rId68"/>
  </p:handoutMasterIdLst>
  <p:sldIdLst>
    <p:sldId id="393" r:id="rId3"/>
    <p:sldId id="492" r:id="rId4"/>
    <p:sldId id="537" r:id="rId5"/>
    <p:sldId id="534" r:id="rId6"/>
    <p:sldId id="530" r:id="rId7"/>
    <p:sldId id="394" r:id="rId8"/>
    <p:sldId id="541" r:id="rId9"/>
    <p:sldId id="461" r:id="rId10"/>
    <p:sldId id="422" r:id="rId11"/>
    <p:sldId id="387" r:id="rId12"/>
    <p:sldId id="491" r:id="rId13"/>
    <p:sldId id="487" r:id="rId14"/>
    <p:sldId id="488" r:id="rId15"/>
    <p:sldId id="539" r:id="rId16"/>
    <p:sldId id="493" r:id="rId17"/>
    <p:sldId id="531" r:id="rId18"/>
    <p:sldId id="538" r:id="rId19"/>
    <p:sldId id="495" r:id="rId20"/>
    <p:sldId id="500" r:id="rId21"/>
    <p:sldId id="501" r:id="rId22"/>
    <p:sldId id="498" r:id="rId23"/>
    <p:sldId id="506" r:id="rId24"/>
    <p:sldId id="503" r:id="rId25"/>
    <p:sldId id="462" r:id="rId26"/>
    <p:sldId id="513" r:id="rId27"/>
    <p:sldId id="514" r:id="rId28"/>
    <p:sldId id="526" r:id="rId29"/>
    <p:sldId id="516" r:id="rId30"/>
    <p:sldId id="517" r:id="rId31"/>
    <p:sldId id="519" r:id="rId32"/>
    <p:sldId id="527" r:id="rId33"/>
    <p:sldId id="442" r:id="rId34"/>
    <p:sldId id="502" r:id="rId35"/>
    <p:sldId id="535" r:id="rId36"/>
    <p:sldId id="474" r:id="rId37"/>
    <p:sldId id="520" r:id="rId38"/>
    <p:sldId id="446" r:id="rId39"/>
    <p:sldId id="508" r:id="rId40"/>
    <p:sldId id="509" r:id="rId41"/>
    <p:sldId id="437" r:id="rId42"/>
    <p:sldId id="536" r:id="rId43"/>
    <p:sldId id="460" r:id="rId44"/>
    <p:sldId id="479" r:id="rId45"/>
    <p:sldId id="480" r:id="rId46"/>
    <p:sldId id="481" r:id="rId47"/>
    <p:sldId id="482" r:id="rId48"/>
    <p:sldId id="483" r:id="rId49"/>
    <p:sldId id="458" r:id="rId50"/>
    <p:sldId id="447" r:id="rId51"/>
    <p:sldId id="484" r:id="rId52"/>
    <p:sldId id="533" r:id="rId53"/>
    <p:sldId id="499" r:id="rId54"/>
    <p:sldId id="486" r:id="rId55"/>
    <p:sldId id="494" r:id="rId56"/>
    <p:sldId id="477" r:id="rId57"/>
    <p:sldId id="512" r:id="rId58"/>
    <p:sldId id="466" r:id="rId59"/>
    <p:sldId id="465" r:id="rId60"/>
    <p:sldId id="485" r:id="rId61"/>
    <p:sldId id="521" r:id="rId62"/>
    <p:sldId id="523" r:id="rId63"/>
    <p:sldId id="524" r:id="rId64"/>
    <p:sldId id="525" r:id="rId65"/>
    <p:sldId id="532" r:id="rId6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Century Gothic" pitchFamily="34" charset="0"/>
        <a:ea typeface="+mn-ea"/>
        <a:cs typeface="+mn-cs"/>
      </a:defRPr>
    </a:lvl2pPr>
    <a:lvl3pPr marL="914400" algn="l" rtl="0" fontAlgn="base">
      <a:spcBef>
        <a:spcPct val="0"/>
      </a:spcBef>
      <a:spcAft>
        <a:spcPct val="0"/>
      </a:spcAft>
      <a:defRPr kern="1200">
        <a:solidFill>
          <a:schemeClr val="tx1"/>
        </a:solidFill>
        <a:latin typeface="Century Gothic" pitchFamily="34" charset="0"/>
        <a:ea typeface="+mn-ea"/>
        <a:cs typeface="+mn-cs"/>
      </a:defRPr>
    </a:lvl3pPr>
    <a:lvl4pPr marL="1371600" algn="l" rtl="0" fontAlgn="base">
      <a:spcBef>
        <a:spcPct val="0"/>
      </a:spcBef>
      <a:spcAft>
        <a:spcPct val="0"/>
      </a:spcAft>
      <a:defRPr kern="1200">
        <a:solidFill>
          <a:schemeClr val="tx1"/>
        </a:solidFill>
        <a:latin typeface="Century Gothic" pitchFamily="34" charset="0"/>
        <a:ea typeface="+mn-ea"/>
        <a:cs typeface="+mn-cs"/>
      </a:defRPr>
    </a:lvl4pPr>
    <a:lvl5pPr marL="1828800" algn="l" rtl="0" fontAlgn="base">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ison, Scott" initials="SAH" lastIdx="12" clrIdx="0"/>
  <p:cmAuthor id="1" name="Paine, Mary" initials="MP"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54D"/>
    <a:srgbClr val="FFCC66"/>
    <a:srgbClr val="F9F9F9"/>
    <a:srgbClr val="F1DFF0"/>
    <a:srgbClr val="FFCC99"/>
    <a:srgbClr val="FF9933"/>
    <a:srgbClr val="FF9966"/>
    <a:srgbClr val="9966FF"/>
    <a:srgbClr val="E8FFD1"/>
    <a:srgbClr val="8FD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9" autoAdjust="0"/>
    <p:restoredTop sz="94558" autoAdjust="0"/>
  </p:normalViewPr>
  <p:slideViewPr>
    <p:cSldViewPr>
      <p:cViewPr varScale="1">
        <p:scale>
          <a:sx n="68" d="100"/>
          <a:sy n="68" d="100"/>
        </p:scale>
        <p:origin x="1602" y="72"/>
      </p:cViewPr>
      <p:guideLst>
        <p:guide orient="horz" pos="2160"/>
        <p:guide pos="2880"/>
      </p:guideLst>
    </p:cSldViewPr>
  </p:slideViewPr>
  <p:outlineViewPr>
    <p:cViewPr>
      <p:scale>
        <a:sx n="33" d="100"/>
        <a:sy n="33" d="100"/>
      </p:scale>
      <p:origin x="0" y="58406"/>
    </p:cViewPr>
  </p:outlineViewPr>
  <p:notesTextViewPr>
    <p:cViewPr>
      <p:scale>
        <a:sx n="1" d="1"/>
        <a:sy n="1" d="1"/>
      </p:scale>
      <p:origin x="0" y="0"/>
    </p:cViewPr>
  </p:notesTextViewPr>
  <p:sorterViewPr>
    <p:cViewPr>
      <p:scale>
        <a:sx n="55" d="100"/>
        <a:sy n="55" d="100"/>
      </p:scale>
      <p:origin x="0" y="2794"/>
    </p:cViewPr>
  </p:sorterViewPr>
  <p:notesViewPr>
    <p:cSldViewPr>
      <p:cViewPr varScale="1">
        <p:scale>
          <a:sx n="30" d="100"/>
          <a:sy n="30" d="100"/>
        </p:scale>
        <p:origin x="-1474" y="-86"/>
      </p:cViewPr>
      <p:guideLst>
        <p:guide orient="horz" pos="3024"/>
        <p:guide pos="2304"/>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78B94-FC37-4447-AF99-0BC33C5D3079}" type="doc">
      <dgm:prSet loTypeId="urn:microsoft.com/office/officeart/2005/8/layout/pList2" loCatId="list" qsTypeId="urn:microsoft.com/office/officeart/2005/8/quickstyle/simple3" qsCatId="simple" csTypeId="urn:microsoft.com/office/officeart/2005/8/colors/colorful5" csCatId="colorful" phldr="1"/>
      <dgm:spPr/>
    </dgm:pt>
    <dgm:pt modelId="{01FBEB09-EB9B-4699-BA6F-354AD7B89704}">
      <dgm:prSet phldrT="[Text]" custT="1"/>
      <dgm:spPr>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2000" b="1" cap="none" spc="0">
              <a:ln w="11430"/>
              <a:effectLst>
                <a:outerShdw blurRad="50800" dist="39000" dir="5460000" algn="tl">
                  <a:srgbClr val="000000">
                    <a:alpha val="38000"/>
                  </a:srgbClr>
                </a:outerShdw>
              </a:effectLst>
            </a:rPr>
            <a:t>Professional Practice</a:t>
          </a:r>
          <a:endParaRPr lang="en-US" sz="2000" b="1" cap="none" spc="0" dirty="0">
            <a:ln w="11430"/>
            <a:effectLst>
              <a:outerShdw blurRad="50800" dist="39000" dir="5460000" algn="tl">
                <a:srgbClr val="000000">
                  <a:alpha val="38000"/>
                </a:srgbClr>
              </a:outerShdw>
            </a:effectLst>
          </a:endParaRPr>
        </a:p>
      </dgm:t>
    </dgm:pt>
    <dgm:pt modelId="{434914EC-176E-42E1-871F-C91294F5ABDD}" type="parTrans" cxnId="{D06F57F6-4D96-4963-B01E-D073B6F62375}">
      <dgm:prSet/>
      <dgm:spPr/>
      <dgm:t>
        <a:bodyPr/>
        <a:lstStyle/>
        <a:p>
          <a:pPr algn="ctr"/>
          <a:endParaRPr lang="en-US"/>
        </a:p>
      </dgm:t>
    </dgm:pt>
    <dgm:pt modelId="{B5AE459A-1680-431B-AC65-FC8576E7A9EA}" type="sibTrans" cxnId="{D06F57F6-4D96-4963-B01E-D073B6F62375}">
      <dgm:prSet/>
      <dgm:spPr/>
      <dgm:t>
        <a:bodyPr/>
        <a:lstStyle/>
        <a:p>
          <a:pPr algn="ctr"/>
          <a:endParaRPr lang="en-US"/>
        </a:p>
      </dgm:t>
    </dgm:pt>
    <dgm:pt modelId="{1AB36128-B252-4F9D-B588-A8386CF8FECD}">
      <dgm:prSet phldrT="[Text]"/>
      <dgm:spPr>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endParaRPr lang="en-US" dirty="0"/>
        </a:p>
      </dgm:t>
    </dgm:pt>
    <dgm:pt modelId="{A67C89A6-46DC-498E-AD44-31C8533DB04F}" type="parTrans" cxnId="{D23A3088-9E06-4FEB-8DF8-FB0F1138A5B7}">
      <dgm:prSet/>
      <dgm:spPr/>
      <dgm:t>
        <a:bodyPr/>
        <a:lstStyle/>
        <a:p>
          <a:pPr algn="ctr"/>
          <a:endParaRPr lang="en-US"/>
        </a:p>
      </dgm:t>
    </dgm:pt>
    <dgm:pt modelId="{CED9E35B-56CC-45D5-BF4D-E59CAEC0B04C}" type="sibTrans" cxnId="{D23A3088-9E06-4FEB-8DF8-FB0F1138A5B7}">
      <dgm:prSet/>
      <dgm:spPr/>
      <dgm:t>
        <a:bodyPr/>
        <a:lstStyle/>
        <a:p>
          <a:pPr algn="ctr"/>
          <a:endParaRPr lang="en-US"/>
        </a:p>
      </dgm:t>
    </dgm:pt>
    <dgm:pt modelId="{92B315D6-1563-4C62-BA05-1818631842F4}">
      <dgm:prSet phldrT="[Text]" custT="1"/>
      <dgm:spPr>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ctr"/>
          <a:r>
            <a:rPr lang="en-US" sz="1900" b="1" cap="none" spc="0" dirty="0">
              <a:ln w="11430"/>
              <a:effectLst>
                <a:outerShdw blurRad="50800" dist="39000" dir="5460000" algn="tl">
                  <a:srgbClr val="000000">
                    <a:alpha val="38000"/>
                  </a:srgbClr>
                </a:outerShdw>
              </a:effectLst>
            </a:rPr>
            <a:t>Student Learning and Growth</a:t>
          </a:r>
        </a:p>
      </dgm:t>
    </dgm:pt>
    <dgm:pt modelId="{3CF8243E-44C7-447F-94D7-7DA97051A7ED}" type="parTrans" cxnId="{AC27A337-C87F-4BFB-BE06-80A1905D3CA1}">
      <dgm:prSet/>
      <dgm:spPr/>
      <dgm:t>
        <a:bodyPr/>
        <a:lstStyle/>
        <a:p>
          <a:pPr algn="ctr"/>
          <a:endParaRPr lang="en-US"/>
        </a:p>
      </dgm:t>
    </dgm:pt>
    <dgm:pt modelId="{3377DDCD-F5AB-48A4-8982-0E926EFE8A50}" type="sibTrans" cxnId="{AC27A337-C87F-4BFB-BE06-80A1905D3CA1}">
      <dgm:prSet/>
      <dgm:spPr/>
      <dgm:t>
        <a:bodyPr/>
        <a:lstStyle/>
        <a:p>
          <a:pPr algn="ctr"/>
          <a:endParaRPr lang="en-US"/>
        </a:p>
      </dgm:t>
    </dgm:pt>
    <dgm:pt modelId="{8395C201-23C5-410E-9A80-01407D78A5AD}">
      <dgm:prSet/>
      <dgm:spPr>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dirty="0"/>
        </a:p>
      </dgm:t>
    </dgm:pt>
    <dgm:pt modelId="{71FF5162-EFCF-4105-90FF-36BA734A7EF7}" type="parTrans" cxnId="{247A8891-6AC4-477D-A971-FCA5BC3A5DEB}">
      <dgm:prSet/>
      <dgm:spPr/>
      <dgm:t>
        <a:bodyPr/>
        <a:lstStyle/>
        <a:p>
          <a:endParaRPr lang="en-US"/>
        </a:p>
      </dgm:t>
    </dgm:pt>
    <dgm:pt modelId="{3B19DF43-2222-4D57-B54A-49D61D0ECA7B}" type="sibTrans" cxnId="{247A8891-6AC4-477D-A971-FCA5BC3A5DEB}">
      <dgm:prSet/>
      <dgm:spPr/>
      <dgm:t>
        <a:bodyPr/>
        <a:lstStyle/>
        <a:p>
          <a:endParaRPr lang="en-US"/>
        </a:p>
      </dgm:t>
    </dgm:pt>
    <dgm:pt modelId="{AAF7F78B-9A81-49B5-84C0-A2F352D40309}" type="pres">
      <dgm:prSet presAssocID="{E8D78B94-FC37-4447-AF99-0BC33C5D3079}" presName="Name0" presStyleCnt="0">
        <dgm:presLayoutVars>
          <dgm:dir/>
          <dgm:resizeHandles val="exact"/>
        </dgm:presLayoutVars>
      </dgm:prSet>
      <dgm:spPr/>
    </dgm:pt>
    <dgm:pt modelId="{F59EBDAF-2BF6-406D-8D75-A1E6C9C86E9F}" type="pres">
      <dgm:prSet presAssocID="{E8D78B94-FC37-4447-AF99-0BC33C5D3079}" presName="bkgdShp" presStyleLbl="alignAccFollowNode1" presStyleIdx="0" presStyleCnt="1" custLinFactNeighborY="-5224"/>
      <dgm:spPr/>
    </dgm:pt>
    <dgm:pt modelId="{98D04751-8707-484C-8238-F935DF17A217}" type="pres">
      <dgm:prSet presAssocID="{E8D78B94-FC37-4447-AF99-0BC33C5D3079}" presName="linComp" presStyleCnt="0"/>
      <dgm:spPr/>
    </dgm:pt>
    <dgm:pt modelId="{12A6C5F5-5480-41E7-9CF8-149D477BAEA2}" type="pres">
      <dgm:prSet presAssocID="{01FBEB09-EB9B-4699-BA6F-354AD7B89704}" presName="compNode" presStyleCnt="0"/>
      <dgm:spPr/>
    </dgm:pt>
    <dgm:pt modelId="{E99A8C46-F43C-4804-9915-E96E480E8421}" type="pres">
      <dgm:prSet presAssocID="{01FBEB09-EB9B-4699-BA6F-354AD7B89704}" presName="node" presStyleLbl="node1" presStyleIdx="0" presStyleCnt="4" custScaleX="156055" custScaleY="83637" custLinFactNeighborX="-5140" custLinFactNeighborY="-5227">
        <dgm:presLayoutVars>
          <dgm:bulletEnabled val="1"/>
        </dgm:presLayoutVars>
      </dgm:prSet>
      <dgm:spPr/>
    </dgm:pt>
    <dgm:pt modelId="{88B47192-77FF-4BF6-BF07-33BF43B55B2E}" type="pres">
      <dgm:prSet presAssocID="{01FBEB09-EB9B-4699-BA6F-354AD7B89704}" presName="invisiNode" presStyleLbl="node1" presStyleIdx="0" presStyleCnt="4"/>
      <dgm:spPr/>
    </dgm:pt>
    <dgm:pt modelId="{6498EF24-69F8-46BD-B8FF-9165E062A74F}" type="pres">
      <dgm:prSet presAssocID="{01FBEB09-EB9B-4699-BA6F-354AD7B89704}" presName="imagNode" presStyleLbl="fgImgPlace1" presStyleIdx="0" presStyleCnt="4" custScaleX="147581" custScaleY="105400" custLinFactNeighborX="-9377" custLinFactNeighborY="10493"/>
      <dgm:spPr>
        <a:solidFill>
          <a:schemeClr val="tx1"/>
        </a:solidFill>
      </dgm:spPr>
    </dgm:pt>
    <dgm:pt modelId="{B1A5FF9C-4C99-47A4-AFA5-1BF2B3FAB1E4}" type="pres">
      <dgm:prSet presAssocID="{B5AE459A-1680-431B-AC65-FC8576E7A9EA}" presName="sibTrans" presStyleLbl="sibTrans2D1" presStyleIdx="0" presStyleCnt="0"/>
      <dgm:spPr/>
    </dgm:pt>
    <dgm:pt modelId="{776DBDC2-A4B4-40F6-86BA-D08DCBF9CD11}" type="pres">
      <dgm:prSet presAssocID="{1AB36128-B252-4F9D-B588-A8386CF8FECD}" presName="compNode" presStyleCnt="0"/>
      <dgm:spPr/>
    </dgm:pt>
    <dgm:pt modelId="{1D59BBB2-F10B-49E9-AAA9-DE83DD672611}" type="pres">
      <dgm:prSet presAssocID="{1AB36128-B252-4F9D-B588-A8386CF8FECD}" presName="node" presStyleLbl="node1" presStyleIdx="1" presStyleCnt="4" custScaleY="78182" custLinFactNeighborX="13210" custLinFactNeighborY="-11028">
        <dgm:presLayoutVars>
          <dgm:bulletEnabled val="1"/>
        </dgm:presLayoutVars>
      </dgm:prSet>
      <dgm:spPr/>
    </dgm:pt>
    <dgm:pt modelId="{AFCABDEA-5BAD-4359-AAB0-A64D3195D37B}" type="pres">
      <dgm:prSet presAssocID="{1AB36128-B252-4F9D-B588-A8386CF8FECD}" presName="invisiNode" presStyleLbl="node1" presStyleIdx="1" presStyleCnt="4"/>
      <dgm:spPr/>
    </dgm:pt>
    <dgm:pt modelId="{87F487BF-49B0-43A6-8852-5D63ED37E2AA}" type="pres">
      <dgm:prSet presAssocID="{1AB36128-B252-4F9D-B588-A8386CF8FECD}" presName="imagNode" presStyleLbl="fgImgPlace1" presStyleIdx="1" presStyleCnt="4" custScaleX="98775" custScaleY="102545" custLinFactNeighborX="8443" custLinFactNeighborY="2545"/>
      <dgm:spPr>
        <a:solidFill>
          <a:schemeClr val="tx1"/>
        </a:solidFill>
      </dgm:spPr>
    </dgm:pt>
    <dgm:pt modelId="{933935C6-ED80-405C-8A58-5E9374609D68}" type="pres">
      <dgm:prSet presAssocID="{CED9E35B-56CC-45D5-BF4D-E59CAEC0B04C}" presName="sibTrans" presStyleLbl="sibTrans2D1" presStyleIdx="0" presStyleCnt="0"/>
      <dgm:spPr/>
    </dgm:pt>
    <dgm:pt modelId="{94A22969-907B-4445-8469-40BAD7ABD17F}" type="pres">
      <dgm:prSet presAssocID="{92B315D6-1563-4C62-BA05-1818631842F4}" presName="compNode" presStyleCnt="0"/>
      <dgm:spPr/>
    </dgm:pt>
    <dgm:pt modelId="{46849647-CFDF-4703-B281-954F02632B1D}" type="pres">
      <dgm:prSet presAssocID="{92B315D6-1563-4C62-BA05-1818631842F4}" presName="node" presStyleLbl="node1" presStyleIdx="2" presStyleCnt="4" custScaleX="99984" custScaleY="78109" custLinFactNeighborX="8033" custLinFactNeighborY="-11386">
        <dgm:presLayoutVars>
          <dgm:bulletEnabled val="1"/>
        </dgm:presLayoutVars>
      </dgm:prSet>
      <dgm:spPr/>
    </dgm:pt>
    <dgm:pt modelId="{DB62E887-9639-4F55-BDDC-E0C8A22674E0}" type="pres">
      <dgm:prSet presAssocID="{92B315D6-1563-4C62-BA05-1818631842F4}" presName="invisiNode" presStyleLbl="node1" presStyleIdx="2" presStyleCnt="4"/>
      <dgm:spPr/>
    </dgm:pt>
    <dgm:pt modelId="{32CC98D1-3B5C-4F3C-9712-21704D45BB03}" type="pres">
      <dgm:prSet presAssocID="{92B315D6-1563-4C62-BA05-1818631842F4}" presName="imagNode" presStyleLbl="fgImgPlace1" presStyleIdx="2" presStyleCnt="4" custScaleX="100267" custScaleY="102313" custLinFactNeighborX="338" custLinFactNeighborY="1877"/>
      <dgm:spPr>
        <a:solidFill>
          <a:schemeClr val="tx1"/>
        </a:solidFill>
      </dgm:spPr>
    </dgm:pt>
    <dgm:pt modelId="{3CF17665-0E39-4AD7-B44B-4AF3F13C5713}" type="pres">
      <dgm:prSet presAssocID="{3377DDCD-F5AB-48A4-8982-0E926EFE8A50}" presName="sibTrans" presStyleLbl="sibTrans2D1" presStyleIdx="0" presStyleCnt="0"/>
      <dgm:spPr/>
    </dgm:pt>
    <dgm:pt modelId="{EC3582CD-95C4-4F6B-B05C-AF0860BEAAFD}" type="pres">
      <dgm:prSet presAssocID="{8395C201-23C5-410E-9A80-01407D78A5AD}" presName="compNode" presStyleCnt="0"/>
      <dgm:spPr/>
    </dgm:pt>
    <dgm:pt modelId="{D571F65D-D191-4839-9595-21BC5FB6B429}" type="pres">
      <dgm:prSet presAssocID="{8395C201-23C5-410E-9A80-01407D78A5AD}" presName="node" presStyleLbl="node1" presStyleIdx="3" presStyleCnt="4" custScaleX="99970" custScaleY="78109" custLinFactNeighborX="3080" custLinFactNeighborY="-11386">
        <dgm:presLayoutVars>
          <dgm:bulletEnabled val="1"/>
        </dgm:presLayoutVars>
      </dgm:prSet>
      <dgm:spPr/>
    </dgm:pt>
    <dgm:pt modelId="{EBD4AF47-DFBF-45E3-8C46-6CA3C337578E}" type="pres">
      <dgm:prSet presAssocID="{8395C201-23C5-410E-9A80-01407D78A5AD}" presName="invisiNode" presStyleLbl="node1" presStyleIdx="3" presStyleCnt="4"/>
      <dgm:spPr/>
    </dgm:pt>
    <dgm:pt modelId="{E64A7671-6D01-48F7-9A1C-E4430DF2845C}" type="pres">
      <dgm:prSet presAssocID="{8395C201-23C5-410E-9A80-01407D78A5AD}" presName="imagNode" presStyleLbl="fgImgPlace1" presStyleIdx="3" presStyleCnt="4"/>
      <dgm:spPr>
        <a:solidFill>
          <a:schemeClr val="tx1"/>
        </a:solidFill>
      </dgm:spPr>
    </dgm:pt>
  </dgm:ptLst>
  <dgm:cxnLst>
    <dgm:cxn modelId="{1BE4281F-38BB-4F8F-9D05-1E8A40CA878B}" type="presOf" srcId="{01FBEB09-EB9B-4699-BA6F-354AD7B89704}" destId="{E99A8C46-F43C-4804-9915-E96E480E8421}" srcOrd="0" destOrd="0" presId="urn:microsoft.com/office/officeart/2005/8/layout/pList2"/>
    <dgm:cxn modelId="{AC27A337-C87F-4BFB-BE06-80A1905D3CA1}" srcId="{E8D78B94-FC37-4447-AF99-0BC33C5D3079}" destId="{92B315D6-1563-4C62-BA05-1818631842F4}" srcOrd="2" destOrd="0" parTransId="{3CF8243E-44C7-447F-94D7-7DA97051A7ED}" sibTransId="{3377DDCD-F5AB-48A4-8982-0E926EFE8A50}"/>
    <dgm:cxn modelId="{90696158-EDF1-491D-BAE9-ED3103755366}" type="presOf" srcId="{E8D78B94-FC37-4447-AF99-0BC33C5D3079}" destId="{AAF7F78B-9A81-49B5-84C0-A2F352D40309}" srcOrd="0" destOrd="0" presId="urn:microsoft.com/office/officeart/2005/8/layout/pList2"/>
    <dgm:cxn modelId="{D23A3088-9E06-4FEB-8DF8-FB0F1138A5B7}" srcId="{E8D78B94-FC37-4447-AF99-0BC33C5D3079}" destId="{1AB36128-B252-4F9D-B588-A8386CF8FECD}" srcOrd="1" destOrd="0" parTransId="{A67C89A6-46DC-498E-AD44-31C8533DB04F}" sibTransId="{CED9E35B-56CC-45D5-BF4D-E59CAEC0B04C}"/>
    <dgm:cxn modelId="{247A8891-6AC4-477D-A971-FCA5BC3A5DEB}" srcId="{E8D78B94-FC37-4447-AF99-0BC33C5D3079}" destId="{8395C201-23C5-410E-9A80-01407D78A5AD}" srcOrd="3" destOrd="0" parTransId="{71FF5162-EFCF-4105-90FF-36BA734A7EF7}" sibTransId="{3B19DF43-2222-4D57-B54A-49D61D0ECA7B}"/>
    <dgm:cxn modelId="{7D29B194-36BC-4595-9A36-098EDA929F15}" type="presOf" srcId="{B5AE459A-1680-431B-AC65-FC8576E7A9EA}" destId="{B1A5FF9C-4C99-47A4-AFA5-1BF2B3FAB1E4}" srcOrd="0" destOrd="0" presId="urn:microsoft.com/office/officeart/2005/8/layout/pList2"/>
    <dgm:cxn modelId="{73EBF0BE-E581-482D-A89F-EBAEB6E89F83}" type="presOf" srcId="{3377DDCD-F5AB-48A4-8982-0E926EFE8A50}" destId="{3CF17665-0E39-4AD7-B44B-4AF3F13C5713}" srcOrd="0" destOrd="0" presId="urn:microsoft.com/office/officeart/2005/8/layout/pList2"/>
    <dgm:cxn modelId="{8492FDC7-4959-429E-93ED-8D3D99CBA054}" type="presOf" srcId="{8395C201-23C5-410E-9A80-01407D78A5AD}" destId="{D571F65D-D191-4839-9595-21BC5FB6B429}" srcOrd="0" destOrd="0" presId="urn:microsoft.com/office/officeart/2005/8/layout/pList2"/>
    <dgm:cxn modelId="{F348B0CB-582C-46FE-B134-E934EF1E1E98}" type="presOf" srcId="{92B315D6-1563-4C62-BA05-1818631842F4}" destId="{46849647-CFDF-4703-B281-954F02632B1D}" srcOrd="0" destOrd="0" presId="urn:microsoft.com/office/officeart/2005/8/layout/pList2"/>
    <dgm:cxn modelId="{BAD745D7-CAF3-4331-B97A-B472CFC825B0}" type="presOf" srcId="{CED9E35B-56CC-45D5-BF4D-E59CAEC0B04C}" destId="{933935C6-ED80-405C-8A58-5E9374609D68}" srcOrd="0" destOrd="0" presId="urn:microsoft.com/office/officeart/2005/8/layout/pList2"/>
    <dgm:cxn modelId="{52F1E5E5-24E9-4733-9C33-05D6DA2B46C5}" type="presOf" srcId="{1AB36128-B252-4F9D-B588-A8386CF8FECD}" destId="{1D59BBB2-F10B-49E9-AAA9-DE83DD672611}" srcOrd="0" destOrd="0" presId="urn:microsoft.com/office/officeart/2005/8/layout/pList2"/>
    <dgm:cxn modelId="{D06F57F6-4D96-4963-B01E-D073B6F62375}" srcId="{E8D78B94-FC37-4447-AF99-0BC33C5D3079}" destId="{01FBEB09-EB9B-4699-BA6F-354AD7B89704}" srcOrd="0" destOrd="0" parTransId="{434914EC-176E-42E1-871F-C91294F5ABDD}" sibTransId="{B5AE459A-1680-431B-AC65-FC8576E7A9EA}"/>
    <dgm:cxn modelId="{7EE83C18-6D3E-4D20-84DF-3D4147E3A779}" type="presParOf" srcId="{AAF7F78B-9A81-49B5-84C0-A2F352D40309}" destId="{F59EBDAF-2BF6-406D-8D75-A1E6C9C86E9F}" srcOrd="0" destOrd="0" presId="urn:microsoft.com/office/officeart/2005/8/layout/pList2"/>
    <dgm:cxn modelId="{6CA2A08F-8CEC-4BBB-9263-AF9512C938E0}" type="presParOf" srcId="{AAF7F78B-9A81-49B5-84C0-A2F352D40309}" destId="{98D04751-8707-484C-8238-F935DF17A217}" srcOrd="1" destOrd="0" presId="urn:microsoft.com/office/officeart/2005/8/layout/pList2"/>
    <dgm:cxn modelId="{1B8563A5-F87C-4EF4-91D0-A85B1221A19B}" type="presParOf" srcId="{98D04751-8707-484C-8238-F935DF17A217}" destId="{12A6C5F5-5480-41E7-9CF8-149D477BAEA2}" srcOrd="0" destOrd="0" presId="urn:microsoft.com/office/officeart/2005/8/layout/pList2"/>
    <dgm:cxn modelId="{7FBBF004-FA36-4BA2-B5E0-13CDA53AC6D6}" type="presParOf" srcId="{12A6C5F5-5480-41E7-9CF8-149D477BAEA2}" destId="{E99A8C46-F43C-4804-9915-E96E480E8421}" srcOrd="0" destOrd="0" presId="urn:microsoft.com/office/officeart/2005/8/layout/pList2"/>
    <dgm:cxn modelId="{AA87616A-E1DE-4BC2-B26C-667F6FF46D8D}" type="presParOf" srcId="{12A6C5F5-5480-41E7-9CF8-149D477BAEA2}" destId="{88B47192-77FF-4BF6-BF07-33BF43B55B2E}" srcOrd="1" destOrd="0" presId="urn:microsoft.com/office/officeart/2005/8/layout/pList2"/>
    <dgm:cxn modelId="{135090CB-1AF2-440E-A615-6C1BCB33D0A8}" type="presParOf" srcId="{12A6C5F5-5480-41E7-9CF8-149D477BAEA2}" destId="{6498EF24-69F8-46BD-B8FF-9165E062A74F}" srcOrd="2" destOrd="0" presId="urn:microsoft.com/office/officeart/2005/8/layout/pList2"/>
    <dgm:cxn modelId="{946873DF-8883-432C-8816-C5D5EE9BF547}" type="presParOf" srcId="{98D04751-8707-484C-8238-F935DF17A217}" destId="{B1A5FF9C-4C99-47A4-AFA5-1BF2B3FAB1E4}" srcOrd="1" destOrd="0" presId="urn:microsoft.com/office/officeart/2005/8/layout/pList2"/>
    <dgm:cxn modelId="{9AB18178-F667-4E70-8D84-D5F90E8B1675}" type="presParOf" srcId="{98D04751-8707-484C-8238-F935DF17A217}" destId="{776DBDC2-A4B4-40F6-86BA-D08DCBF9CD11}" srcOrd="2" destOrd="0" presId="urn:microsoft.com/office/officeart/2005/8/layout/pList2"/>
    <dgm:cxn modelId="{C77F6E35-6850-4E25-BAA0-8FC8E4BA62E9}" type="presParOf" srcId="{776DBDC2-A4B4-40F6-86BA-D08DCBF9CD11}" destId="{1D59BBB2-F10B-49E9-AAA9-DE83DD672611}" srcOrd="0" destOrd="0" presId="urn:microsoft.com/office/officeart/2005/8/layout/pList2"/>
    <dgm:cxn modelId="{BE6B5DAB-A0BA-4882-9C8E-90B25A34FD85}" type="presParOf" srcId="{776DBDC2-A4B4-40F6-86BA-D08DCBF9CD11}" destId="{AFCABDEA-5BAD-4359-AAB0-A64D3195D37B}" srcOrd="1" destOrd="0" presId="urn:microsoft.com/office/officeart/2005/8/layout/pList2"/>
    <dgm:cxn modelId="{A3B8B34C-F48F-4877-935B-79BDA056F9B0}" type="presParOf" srcId="{776DBDC2-A4B4-40F6-86BA-D08DCBF9CD11}" destId="{87F487BF-49B0-43A6-8852-5D63ED37E2AA}" srcOrd="2" destOrd="0" presId="urn:microsoft.com/office/officeart/2005/8/layout/pList2"/>
    <dgm:cxn modelId="{7F09D283-F904-47E2-86FB-EFF4D85D3750}" type="presParOf" srcId="{98D04751-8707-484C-8238-F935DF17A217}" destId="{933935C6-ED80-405C-8A58-5E9374609D68}" srcOrd="3" destOrd="0" presId="urn:microsoft.com/office/officeart/2005/8/layout/pList2"/>
    <dgm:cxn modelId="{C6A75357-EC2C-4FD5-BFC1-8237E2FDC1AA}" type="presParOf" srcId="{98D04751-8707-484C-8238-F935DF17A217}" destId="{94A22969-907B-4445-8469-40BAD7ABD17F}" srcOrd="4" destOrd="0" presId="urn:microsoft.com/office/officeart/2005/8/layout/pList2"/>
    <dgm:cxn modelId="{6CE066A1-F9CE-453E-813D-E8375C4B4A92}" type="presParOf" srcId="{94A22969-907B-4445-8469-40BAD7ABD17F}" destId="{46849647-CFDF-4703-B281-954F02632B1D}" srcOrd="0" destOrd="0" presId="urn:microsoft.com/office/officeart/2005/8/layout/pList2"/>
    <dgm:cxn modelId="{44857C23-5314-4588-A844-D8D00BFD0F58}" type="presParOf" srcId="{94A22969-907B-4445-8469-40BAD7ABD17F}" destId="{DB62E887-9639-4F55-BDDC-E0C8A22674E0}" srcOrd="1" destOrd="0" presId="urn:microsoft.com/office/officeart/2005/8/layout/pList2"/>
    <dgm:cxn modelId="{B60C2586-9048-4115-8EF7-C343C3A92C89}" type="presParOf" srcId="{94A22969-907B-4445-8469-40BAD7ABD17F}" destId="{32CC98D1-3B5C-4F3C-9712-21704D45BB03}" srcOrd="2" destOrd="0" presId="urn:microsoft.com/office/officeart/2005/8/layout/pList2"/>
    <dgm:cxn modelId="{3F62F1F4-5C68-4002-864F-DFFCE514FEC0}" type="presParOf" srcId="{98D04751-8707-484C-8238-F935DF17A217}" destId="{3CF17665-0E39-4AD7-B44B-4AF3F13C5713}" srcOrd="5" destOrd="0" presId="urn:microsoft.com/office/officeart/2005/8/layout/pList2"/>
    <dgm:cxn modelId="{48280330-7C8A-4715-9DED-E101E8A6709E}" type="presParOf" srcId="{98D04751-8707-484C-8238-F935DF17A217}" destId="{EC3582CD-95C4-4F6B-B05C-AF0860BEAAFD}" srcOrd="6" destOrd="0" presId="urn:microsoft.com/office/officeart/2005/8/layout/pList2"/>
    <dgm:cxn modelId="{6FA1568D-4199-453B-8104-75870AF65DD1}" type="presParOf" srcId="{EC3582CD-95C4-4F6B-B05C-AF0860BEAAFD}" destId="{D571F65D-D191-4839-9595-21BC5FB6B429}" srcOrd="0" destOrd="0" presId="urn:microsoft.com/office/officeart/2005/8/layout/pList2"/>
    <dgm:cxn modelId="{BE2F2EDF-F701-45E0-8E79-718B3D47C98F}" type="presParOf" srcId="{EC3582CD-95C4-4F6B-B05C-AF0860BEAAFD}" destId="{EBD4AF47-DFBF-45E3-8C46-6CA3C337578E}" srcOrd="1" destOrd="0" presId="urn:microsoft.com/office/officeart/2005/8/layout/pList2"/>
    <dgm:cxn modelId="{F1AB24D1-DFAA-4474-8EB5-3E7FC29DC390}" type="presParOf" srcId="{EC3582CD-95C4-4F6B-B05C-AF0860BEAAFD}" destId="{E64A7671-6D01-48F7-9A1C-E4430DF2845C}" srcOrd="2" destOrd="0" presId="urn:microsoft.com/office/officeart/2005/8/layout/pList2"/>
  </dgm:cxnLst>
  <dgm:bg>
    <a:solidFill>
      <a:srgbClr val="1A354D"/>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1A7A84-FB37-47FA-8F54-1C2903DFDB72}" type="doc">
      <dgm:prSet loTypeId="urn:microsoft.com/office/officeart/2005/8/layout/radial1" loCatId="relationship" qsTypeId="urn:microsoft.com/office/officeart/2005/8/quickstyle/simple4" qsCatId="simple" csTypeId="urn:microsoft.com/office/officeart/2005/8/colors/colorful5" csCatId="colorful" phldr="1"/>
      <dgm:spPr/>
      <dgm:t>
        <a:bodyPr/>
        <a:lstStyle/>
        <a:p>
          <a:endParaRPr lang="en-US"/>
        </a:p>
      </dgm:t>
    </dgm:pt>
    <dgm:pt modelId="{F42C3B4A-5F58-45B9-858F-78593A5B119E}">
      <dgm:prSet phldrT="[Text]"/>
      <dgm:spPr>
        <a:solidFill>
          <a:srgbClr val="002060"/>
        </a:solidFill>
      </dgm:spPr>
      <dgm:t>
        <a:bodyPr/>
        <a:lstStyle/>
        <a:p>
          <a:r>
            <a:rPr lang="en-US" b="1" dirty="0"/>
            <a:t>Growth Measure</a:t>
          </a:r>
        </a:p>
      </dgm:t>
    </dgm:pt>
    <dgm:pt modelId="{197A744E-0F46-4D1D-9644-7C94452C89E9}" type="parTrans" cxnId="{7874E90B-A0FA-44CB-8820-2669B44B06EB}">
      <dgm:prSet/>
      <dgm:spPr/>
      <dgm:t>
        <a:bodyPr/>
        <a:lstStyle/>
        <a:p>
          <a:endParaRPr lang="en-US"/>
        </a:p>
      </dgm:t>
    </dgm:pt>
    <dgm:pt modelId="{C73276A2-A8C8-4E29-9D78-4F4B738906A8}" type="sibTrans" cxnId="{7874E90B-A0FA-44CB-8820-2669B44B06EB}">
      <dgm:prSet/>
      <dgm:spPr/>
      <dgm:t>
        <a:bodyPr/>
        <a:lstStyle/>
        <a:p>
          <a:endParaRPr lang="en-US"/>
        </a:p>
      </dgm:t>
    </dgm:pt>
    <dgm:pt modelId="{EA7170E8-CD00-498E-8A80-585CCF57E6C4}">
      <dgm:prSet phldrT="[Text]" custT="1"/>
      <dgm:spPr>
        <a:solidFill>
          <a:srgbClr val="5C6D53"/>
        </a:solidFill>
      </dgm:spPr>
      <dgm:t>
        <a:bodyPr/>
        <a:lstStyle/>
        <a:p>
          <a:r>
            <a:rPr lang="en-US" sz="1400" b="1" dirty="0"/>
            <a:t>Based on Content Standards</a:t>
          </a:r>
        </a:p>
      </dgm:t>
    </dgm:pt>
    <dgm:pt modelId="{5682396A-5CD6-4DB9-BC92-810BDBC30BDF}" type="parTrans" cxnId="{EE80C891-C55E-4EA9-8F67-CADB0F2A840A}">
      <dgm:prSet/>
      <dgm:spPr/>
      <dgm:t>
        <a:bodyPr/>
        <a:lstStyle/>
        <a:p>
          <a:endParaRPr lang="en-US"/>
        </a:p>
      </dgm:t>
    </dgm:pt>
    <dgm:pt modelId="{7D94DD49-A9C1-4AE7-860B-1B1D484517FA}" type="sibTrans" cxnId="{EE80C891-C55E-4EA9-8F67-CADB0F2A840A}">
      <dgm:prSet/>
      <dgm:spPr/>
      <dgm:t>
        <a:bodyPr/>
        <a:lstStyle/>
        <a:p>
          <a:endParaRPr lang="en-US"/>
        </a:p>
      </dgm:t>
    </dgm:pt>
    <dgm:pt modelId="{1648D1C1-F325-4DBC-8825-7EA0F07551C6}">
      <dgm:prSet phldrT="[Text]" custT="1"/>
      <dgm:spPr>
        <a:solidFill>
          <a:srgbClr val="A5A545"/>
        </a:solidFill>
      </dgm:spPr>
      <dgm:t>
        <a:bodyPr/>
        <a:lstStyle/>
        <a:p>
          <a:r>
            <a:rPr lang="en-US" sz="1400" b="1" dirty="0"/>
            <a:t>Requires Pre and post assessment</a:t>
          </a:r>
        </a:p>
      </dgm:t>
    </dgm:pt>
    <dgm:pt modelId="{7A578A23-81C8-4601-8E4A-CC4CBCE95D32}" type="parTrans" cxnId="{7AA518A5-A8AE-41A3-8E53-28A3833D8961}">
      <dgm:prSet/>
      <dgm:spPr/>
      <dgm:t>
        <a:bodyPr/>
        <a:lstStyle/>
        <a:p>
          <a:endParaRPr lang="en-US"/>
        </a:p>
      </dgm:t>
    </dgm:pt>
    <dgm:pt modelId="{072F3ED2-FA35-47ED-9096-C4F89A9449CC}" type="sibTrans" cxnId="{7AA518A5-A8AE-41A3-8E53-28A3833D8961}">
      <dgm:prSet/>
      <dgm:spPr/>
      <dgm:t>
        <a:bodyPr/>
        <a:lstStyle/>
        <a:p>
          <a:endParaRPr lang="en-US"/>
        </a:p>
      </dgm:t>
    </dgm:pt>
    <dgm:pt modelId="{FA68DD9C-E9C5-4883-BE24-62428504F8C9}">
      <dgm:prSet phldrT="[Text]" custT="1"/>
      <dgm:spPr/>
      <dgm:t>
        <a:bodyPr/>
        <a:lstStyle/>
        <a:p>
          <a:r>
            <a:rPr lang="en-US" sz="1400" b="1" dirty="0"/>
            <a:t>* Attributed to individual or multiple teachers of record</a:t>
          </a:r>
        </a:p>
      </dgm:t>
    </dgm:pt>
    <dgm:pt modelId="{119370DC-A195-4F66-AF50-3F55F55CC684}" type="parTrans" cxnId="{7D4D18BE-EACD-49E3-BF9A-6AF320A5D542}">
      <dgm:prSet/>
      <dgm:spPr/>
      <dgm:t>
        <a:bodyPr/>
        <a:lstStyle/>
        <a:p>
          <a:endParaRPr lang="en-US"/>
        </a:p>
      </dgm:t>
    </dgm:pt>
    <dgm:pt modelId="{6F772F82-AC85-49A2-9015-99050CCA1893}" type="sibTrans" cxnId="{7D4D18BE-EACD-49E3-BF9A-6AF320A5D542}">
      <dgm:prSet/>
      <dgm:spPr/>
      <dgm:t>
        <a:bodyPr/>
        <a:lstStyle/>
        <a:p>
          <a:endParaRPr lang="en-US"/>
        </a:p>
      </dgm:t>
    </dgm:pt>
    <dgm:pt modelId="{50BABC2D-B9E5-45AD-87B2-4351ED0D8A75}">
      <dgm:prSet custT="1"/>
      <dgm:spPr>
        <a:solidFill>
          <a:srgbClr val="CC9900"/>
        </a:solidFill>
        <a:ln>
          <a:no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dirty="0"/>
            <a:t>Based on an assessment that meets criteria for "permissible measures"  in Rule Chapter 180</a:t>
          </a:r>
        </a:p>
      </dgm:t>
    </dgm:pt>
    <dgm:pt modelId="{6975F38D-CA93-447C-8693-E0A176692C7F}" type="parTrans" cxnId="{FE1C5AD3-3829-4405-8FB6-2846CA733EB7}">
      <dgm:prSet/>
      <dgm:spPr/>
      <dgm:t>
        <a:bodyPr/>
        <a:lstStyle/>
        <a:p>
          <a:endParaRPr lang="en-US"/>
        </a:p>
      </dgm:t>
    </dgm:pt>
    <dgm:pt modelId="{EF156B30-0588-43D2-8D5B-85AE2634F9B9}" type="sibTrans" cxnId="{FE1C5AD3-3829-4405-8FB6-2846CA733EB7}">
      <dgm:prSet/>
      <dgm:spPr/>
      <dgm:t>
        <a:bodyPr/>
        <a:lstStyle/>
        <a:p>
          <a:endParaRPr lang="en-US"/>
        </a:p>
      </dgm:t>
    </dgm:pt>
    <dgm:pt modelId="{AF54A9DD-13CD-40BF-B4CC-B7D4C6FA41BC}">
      <dgm:prSet custScaleX="181720" custScaleY="181720" custRadScaleRad="196125" custRadScaleInc="353657"/>
      <dgm:spPr/>
      <dgm:t>
        <a:bodyPr/>
        <a:lstStyle/>
        <a:p>
          <a:endParaRPr lang="en-US"/>
        </a:p>
      </dgm:t>
    </dgm:pt>
    <dgm:pt modelId="{2C4EB9CE-19C7-4CB9-88E7-FD81AE0E0DC4}" type="parTrans" cxnId="{A5406F80-05B4-4CAA-9223-AD4EC80100A9}">
      <dgm:prSet/>
      <dgm:spPr/>
      <dgm:t>
        <a:bodyPr/>
        <a:lstStyle/>
        <a:p>
          <a:endParaRPr lang="en-US"/>
        </a:p>
      </dgm:t>
    </dgm:pt>
    <dgm:pt modelId="{EBCBDEEB-D906-433F-8412-29745A03C94A}" type="sibTrans" cxnId="{A5406F80-05B4-4CAA-9223-AD4EC80100A9}">
      <dgm:prSet/>
      <dgm:spPr/>
      <dgm:t>
        <a:bodyPr/>
        <a:lstStyle/>
        <a:p>
          <a:endParaRPr lang="en-US"/>
        </a:p>
      </dgm:t>
    </dgm:pt>
    <dgm:pt modelId="{100CF84F-DA18-4DCB-91AE-1E7F050C67E3}" type="pres">
      <dgm:prSet presAssocID="{901A7A84-FB37-47FA-8F54-1C2903DFDB72}" presName="cycle" presStyleCnt="0">
        <dgm:presLayoutVars>
          <dgm:chMax val="1"/>
          <dgm:dir/>
          <dgm:animLvl val="ctr"/>
          <dgm:resizeHandles val="exact"/>
        </dgm:presLayoutVars>
      </dgm:prSet>
      <dgm:spPr/>
    </dgm:pt>
    <dgm:pt modelId="{282E280F-F840-4627-8717-DC8060686B35}" type="pres">
      <dgm:prSet presAssocID="{F42C3B4A-5F58-45B9-858F-78593A5B119E}" presName="centerShape" presStyleLbl="node0" presStyleIdx="0" presStyleCnt="1" custScaleX="227149" custScaleY="227149" custLinFactNeighborX="4364" custLinFactNeighborY="-11637"/>
      <dgm:spPr/>
    </dgm:pt>
    <dgm:pt modelId="{4B4A9D09-C88A-4A6A-B759-EBED5CBDD795}" type="pres">
      <dgm:prSet presAssocID="{5682396A-5CD6-4DB9-BC92-810BDBC30BDF}" presName="Name9" presStyleLbl="parChTrans1D2" presStyleIdx="0" presStyleCnt="4"/>
      <dgm:spPr/>
    </dgm:pt>
    <dgm:pt modelId="{62552C92-1699-413D-9F18-0542865F4B38}" type="pres">
      <dgm:prSet presAssocID="{5682396A-5CD6-4DB9-BC92-810BDBC30BDF}" presName="connTx" presStyleLbl="parChTrans1D2" presStyleIdx="0" presStyleCnt="4"/>
      <dgm:spPr/>
    </dgm:pt>
    <dgm:pt modelId="{4CAE8BA4-D021-4084-8F30-20C5AAF203E6}" type="pres">
      <dgm:prSet presAssocID="{EA7170E8-CD00-498E-8A80-585CCF57E6C4}" presName="node" presStyleLbl="node1" presStyleIdx="0" presStyleCnt="4" custScaleX="196864" custScaleY="172137" custRadScaleRad="231406" custRadScaleInc="-149967">
        <dgm:presLayoutVars>
          <dgm:bulletEnabled val="1"/>
        </dgm:presLayoutVars>
      </dgm:prSet>
      <dgm:spPr/>
    </dgm:pt>
    <dgm:pt modelId="{5BACCD96-C218-43AC-9280-6EDC4BCDFA04}" type="pres">
      <dgm:prSet presAssocID="{7A578A23-81C8-4601-8E4A-CC4CBCE95D32}" presName="Name9" presStyleLbl="parChTrans1D2" presStyleIdx="1" presStyleCnt="4"/>
      <dgm:spPr/>
    </dgm:pt>
    <dgm:pt modelId="{D2FF5C11-E39B-47DA-AD7C-75511222870E}" type="pres">
      <dgm:prSet presAssocID="{7A578A23-81C8-4601-8E4A-CC4CBCE95D32}" presName="connTx" presStyleLbl="parChTrans1D2" presStyleIdx="1" presStyleCnt="4"/>
      <dgm:spPr/>
    </dgm:pt>
    <dgm:pt modelId="{4FED8253-11A4-476F-B071-71BD260EC919}" type="pres">
      <dgm:prSet presAssocID="{1648D1C1-F325-4DBC-8825-7EA0F07551C6}" presName="node" presStyleLbl="node1" presStyleIdx="1" presStyleCnt="4" custScaleX="181720" custScaleY="181720" custRadScaleRad="159473" custRadScaleInc="367118">
        <dgm:presLayoutVars>
          <dgm:bulletEnabled val="1"/>
        </dgm:presLayoutVars>
      </dgm:prSet>
      <dgm:spPr/>
    </dgm:pt>
    <dgm:pt modelId="{BDBE85A7-ADD6-4EC8-9BF8-65A1DC02C8D8}" type="pres">
      <dgm:prSet presAssocID="{6975F38D-CA93-447C-8693-E0A176692C7F}" presName="Name9" presStyleLbl="parChTrans1D2" presStyleIdx="2" presStyleCnt="4"/>
      <dgm:spPr/>
    </dgm:pt>
    <dgm:pt modelId="{78C8FDFF-0A50-49FD-B358-CD4FA6A07498}" type="pres">
      <dgm:prSet presAssocID="{6975F38D-CA93-447C-8693-E0A176692C7F}" presName="connTx" presStyleLbl="parChTrans1D2" presStyleIdx="2" presStyleCnt="4"/>
      <dgm:spPr/>
    </dgm:pt>
    <dgm:pt modelId="{217C528D-C9EB-4FC1-B3A9-C32ACB78DC9C}" type="pres">
      <dgm:prSet presAssocID="{50BABC2D-B9E5-45AD-87B2-4351ED0D8A75}" presName="node" presStyleLbl="node1" presStyleIdx="2" presStyleCnt="4" custScaleX="214071" custScaleY="212005" custRadScaleRad="209840" custRadScaleInc="-136235">
        <dgm:presLayoutVars>
          <dgm:bulletEnabled val="1"/>
        </dgm:presLayoutVars>
      </dgm:prSet>
      <dgm:spPr/>
    </dgm:pt>
    <dgm:pt modelId="{818DD525-F530-43C6-9607-2F13A8E4DA2C}" type="pres">
      <dgm:prSet presAssocID="{119370DC-A195-4F66-AF50-3F55F55CC684}" presName="Name9" presStyleLbl="parChTrans1D2" presStyleIdx="3" presStyleCnt="4"/>
      <dgm:spPr/>
    </dgm:pt>
    <dgm:pt modelId="{0DC6E2A6-AC17-4A8B-BC9E-ADCACC4DEFBF}" type="pres">
      <dgm:prSet presAssocID="{119370DC-A195-4F66-AF50-3F55F55CC684}" presName="connTx" presStyleLbl="parChTrans1D2" presStyleIdx="3" presStyleCnt="4"/>
      <dgm:spPr/>
    </dgm:pt>
    <dgm:pt modelId="{032146B6-2557-462F-B6A5-4AD40CD7599D}" type="pres">
      <dgm:prSet presAssocID="{FA68DD9C-E9C5-4883-BE24-62428504F8C9}" presName="node" presStyleLbl="node1" presStyleIdx="3" presStyleCnt="4" custScaleX="181720" custScaleY="181720" custRadScaleRad="204923" custRadScaleInc="341516">
        <dgm:presLayoutVars>
          <dgm:bulletEnabled val="1"/>
        </dgm:presLayoutVars>
      </dgm:prSet>
      <dgm:spPr/>
    </dgm:pt>
  </dgm:ptLst>
  <dgm:cxnLst>
    <dgm:cxn modelId="{7874E90B-A0FA-44CB-8820-2669B44B06EB}" srcId="{901A7A84-FB37-47FA-8F54-1C2903DFDB72}" destId="{F42C3B4A-5F58-45B9-858F-78593A5B119E}" srcOrd="0" destOrd="0" parTransId="{197A744E-0F46-4D1D-9644-7C94452C89E9}" sibTransId="{C73276A2-A8C8-4E29-9D78-4F4B738906A8}"/>
    <dgm:cxn modelId="{671E4D1B-4740-4E36-AB64-A907FF0CE414}" type="presOf" srcId="{7A578A23-81C8-4601-8E4A-CC4CBCE95D32}" destId="{D2FF5C11-E39B-47DA-AD7C-75511222870E}" srcOrd="1" destOrd="0" presId="urn:microsoft.com/office/officeart/2005/8/layout/radial1"/>
    <dgm:cxn modelId="{26E35824-ED70-450E-A5B2-D179E1B7AACD}" type="presOf" srcId="{119370DC-A195-4F66-AF50-3F55F55CC684}" destId="{0DC6E2A6-AC17-4A8B-BC9E-ADCACC4DEFBF}" srcOrd="1" destOrd="0" presId="urn:microsoft.com/office/officeart/2005/8/layout/radial1"/>
    <dgm:cxn modelId="{859A0630-7465-4B6E-B621-81DF9765DDCF}" type="presOf" srcId="{119370DC-A195-4F66-AF50-3F55F55CC684}" destId="{818DD525-F530-43C6-9607-2F13A8E4DA2C}" srcOrd="0" destOrd="0" presId="urn:microsoft.com/office/officeart/2005/8/layout/radial1"/>
    <dgm:cxn modelId="{D3449136-3AEC-4696-B9BC-86020B8B5FE2}" type="presOf" srcId="{5682396A-5CD6-4DB9-BC92-810BDBC30BDF}" destId="{4B4A9D09-C88A-4A6A-B759-EBED5CBDD795}" srcOrd="0" destOrd="0" presId="urn:microsoft.com/office/officeart/2005/8/layout/radial1"/>
    <dgm:cxn modelId="{C5CAF93D-0279-4AA7-89BC-E310C741B31F}" type="presOf" srcId="{6975F38D-CA93-447C-8693-E0A176692C7F}" destId="{BDBE85A7-ADD6-4EC8-9BF8-65A1DC02C8D8}" srcOrd="0" destOrd="0" presId="urn:microsoft.com/office/officeart/2005/8/layout/radial1"/>
    <dgm:cxn modelId="{47990173-D7A7-46EC-9306-DC67D0687A8A}" type="presOf" srcId="{6975F38D-CA93-447C-8693-E0A176692C7F}" destId="{78C8FDFF-0A50-49FD-B358-CD4FA6A07498}" srcOrd="1" destOrd="0" presId="urn:microsoft.com/office/officeart/2005/8/layout/radial1"/>
    <dgm:cxn modelId="{BA123579-5DCB-46F9-8A1E-6C3A958EFFB5}" type="presOf" srcId="{5682396A-5CD6-4DB9-BC92-810BDBC30BDF}" destId="{62552C92-1699-413D-9F18-0542865F4B38}" srcOrd="1" destOrd="0" presId="urn:microsoft.com/office/officeart/2005/8/layout/radial1"/>
    <dgm:cxn modelId="{A5406F80-05B4-4CAA-9223-AD4EC80100A9}" srcId="{901A7A84-FB37-47FA-8F54-1C2903DFDB72}" destId="{AF54A9DD-13CD-40BF-B4CC-B7D4C6FA41BC}" srcOrd="1" destOrd="0" parTransId="{2C4EB9CE-19C7-4CB9-88E7-FD81AE0E0DC4}" sibTransId="{EBCBDEEB-D906-433F-8412-29745A03C94A}"/>
    <dgm:cxn modelId="{97F0AF8E-746E-4978-B8EF-6F89E1BF4261}" type="presOf" srcId="{1648D1C1-F325-4DBC-8825-7EA0F07551C6}" destId="{4FED8253-11A4-476F-B071-71BD260EC919}" srcOrd="0" destOrd="0" presId="urn:microsoft.com/office/officeart/2005/8/layout/radial1"/>
    <dgm:cxn modelId="{EE80C891-C55E-4EA9-8F67-CADB0F2A840A}" srcId="{F42C3B4A-5F58-45B9-858F-78593A5B119E}" destId="{EA7170E8-CD00-498E-8A80-585CCF57E6C4}" srcOrd="0" destOrd="0" parTransId="{5682396A-5CD6-4DB9-BC92-810BDBC30BDF}" sibTransId="{7D94DD49-A9C1-4AE7-860B-1B1D484517FA}"/>
    <dgm:cxn modelId="{7AA518A5-A8AE-41A3-8E53-28A3833D8961}" srcId="{F42C3B4A-5F58-45B9-858F-78593A5B119E}" destId="{1648D1C1-F325-4DBC-8825-7EA0F07551C6}" srcOrd="1" destOrd="0" parTransId="{7A578A23-81C8-4601-8E4A-CC4CBCE95D32}" sibTransId="{072F3ED2-FA35-47ED-9096-C4F89A9449CC}"/>
    <dgm:cxn modelId="{969E99B4-4196-4B91-8A1D-AF2E1ED98B40}" type="presOf" srcId="{50BABC2D-B9E5-45AD-87B2-4351ED0D8A75}" destId="{217C528D-C9EB-4FC1-B3A9-C32ACB78DC9C}" srcOrd="0" destOrd="0" presId="urn:microsoft.com/office/officeart/2005/8/layout/radial1"/>
    <dgm:cxn modelId="{7D4D18BE-EACD-49E3-BF9A-6AF320A5D542}" srcId="{F42C3B4A-5F58-45B9-858F-78593A5B119E}" destId="{FA68DD9C-E9C5-4883-BE24-62428504F8C9}" srcOrd="3" destOrd="0" parTransId="{119370DC-A195-4F66-AF50-3F55F55CC684}" sibTransId="{6F772F82-AC85-49A2-9015-99050CCA1893}"/>
    <dgm:cxn modelId="{7F2081C8-924D-4D17-843A-94517B944F5C}" type="presOf" srcId="{901A7A84-FB37-47FA-8F54-1C2903DFDB72}" destId="{100CF84F-DA18-4DCB-91AE-1E7F050C67E3}" srcOrd="0" destOrd="0" presId="urn:microsoft.com/office/officeart/2005/8/layout/radial1"/>
    <dgm:cxn modelId="{FE1C5AD3-3829-4405-8FB6-2846CA733EB7}" srcId="{F42C3B4A-5F58-45B9-858F-78593A5B119E}" destId="{50BABC2D-B9E5-45AD-87B2-4351ED0D8A75}" srcOrd="2" destOrd="0" parTransId="{6975F38D-CA93-447C-8693-E0A176692C7F}" sibTransId="{EF156B30-0588-43D2-8D5B-85AE2634F9B9}"/>
    <dgm:cxn modelId="{FC088AD3-4E0F-4BB0-A770-E2BCB1D3AEBF}" type="presOf" srcId="{EA7170E8-CD00-498E-8A80-585CCF57E6C4}" destId="{4CAE8BA4-D021-4084-8F30-20C5AAF203E6}" srcOrd="0" destOrd="0" presId="urn:microsoft.com/office/officeart/2005/8/layout/radial1"/>
    <dgm:cxn modelId="{13BAE7D7-B5A8-456D-A80A-D5847A5ADD82}" type="presOf" srcId="{FA68DD9C-E9C5-4883-BE24-62428504F8C9}" destId="{032146B6-2557-462F-B6A5-4AD40CD7599D}" srcOrd="0" destOrd="0" presId="urn:microsoft.com/office/officeart/2005/8/layout/radial1"/>
    <dgm:cxn modelId="{FE439BDF-24CB-483D-BFE1-70E6640F2BD4}" type="presOf" srcId="{F42C3B4A-5F58-45B9-858F-78593A5B119E}" destId="{282E280F-F840-4627-8717-DC8060686B35}" srcOrd="0" destOrd="0" presId="urn:microsoft.com/office/officeart/2005/8/layout/radial1"/>
    <dgm:cxn modelId="{EDA2A0E5-D6CB-49BF-A56D-7577A8B59A56}" type="presOf" srcId="{7A578A23-81C8-4601-8E4A-CC4CBCE95D32}" destId="{5BACCD96-C218-43AC-9280-6EDC4BCDFA04}" srcOrd="0" destOrd="0" presId="urn:microsoft.com/office/officeart/2005/8/layout/radial1"/>
    <dgm:cxn modelId="{66D6083C-79AC-4164-99FC-12426F6DDD47}" type="presParOf" srcId="{100CF84F-DA18-4DCB-91AE-1E7F050C67E3}" destId="{282E280F-F840-4627-8717-DC8060686B35}" srcOrd="0" destOrd="0" presId="urn:microsoft.com/office/officeart/2005/8/layout/radial1"/>
    <dgm:cxn modelId="{FCB05F56-95FA-4BCF-818E-A4AB15F43266}" type="presParOf" srcId="{100CF84F-DA18-4DCB-91AE-1E7F050C67E3}" destId="{4B4A9D09-C88A-4A6A-B759-EBED5CBDD795}" srcOrd="1" destOrd="0" presId="urn:microsoft.com/office/officeart/2005/8/layout/radial1"/>
    <dgm:cxn modelId="{E2E08216-BC9E-4E57-A61F-8961C9D62EDF}" type="presParOf" srcId="{4B4A9D09-C88A-4A6A-B759-EBED5CBDD795}" destId="{62552C92-1699-413D-9F18-0542865F4B38}" srcOrd="0" destOrd="0" presId="urn:microsoft.com/office/officeart/2005/8/layout/radial1"/>
    <dgm:cxn modelId="{C5D6B53E-B700-40BF-A539-5879D46F6813}" type="presParOf" srcId="{100CF84F-DA18-4DCB-91AE-1E7F050C67E3}" destId="{4CAE8BA4-D021-4084-8F30-20C5AAF203E6}" srcOrd="2" destOrd="0" presId="urn:microsoft.com/office/officeart/2005/8/layout/radial1"/>
    <dgm:cxn modelId="{9DCC60BD-46EC-49C0-BB9E-3E8675160060}" type="presParOf" srcId="{100CF84F-DA18-4DCB-91AE-1E7F050C67E3}" destId="{5BACCD96-C218-43AC-9280-6EDC4BCDFA04}" srcOrd="3" destOrd="0" presId="urn:microsoft.com/office/officeart/2005/8/layout/radial1"/>
    <dgm:cxn modelId="{523C79C7-C4A8-405F-BD3E-B3B934ADE666}" type="presParOf" srcId="{5BACCD96-C218-43AC-9280-6EDC4BCDFA04}" destId="{D2FF5C11-E39B-47DA-AD7C-75511222870E}" srcOrd="0" destOrd="0" presId="urn:microsoft.com/office/officeart/2005/8/layout/radial1"/>
    <dgm:cxn modelId="{870FD4E8-93CB-477A-B368-9FF94EF3BDCE}" type="presParOf" srcId="{100CF84F-DA18-4DCB-91AE-1E7F050C67E3}" destId="{4FED8253-11A4-476F-B071-71BD260EC919}" srcOrd="4" destOrd="0" presId="urn:microsoft.com/office/officeart/2005/8/layout/radial1"/>
    <dgm:cxn modelId="{56D76254-2A8B-4F55-BEBA-6438BBC76313}" type="presParOf" srcId="{100CF84F-DA18-4DCB-91AE-1E7F050C67E3}" destId="{BDBE85A7-ADD6-4EC8-9BF8-65A1DC02C8D8}" srcOrd="5" destOrd="0" presId="urn:microsoft.com/office/officeart/2005/8/layout/radial1"/>
    <dgm:cxn modelId="{BAEC8596-F088-4E39-B7C4-E8369B574B14}" type="presParOf" srcId="{BDBE85A7-ADD6-4EC8-9BF8-65A1DC02C8D8}" destId="{78C8FDFF-0A50-49FD-B358-CD4FA6A07498}" srcOrd="0" destOrd="0" presId="urn:microsoft.com/office/officeart/2005/8/layout/radial1"/>
    <dgm:cxn modelId="{106DC35E-C584-4C00-8AE4-50F492C5653C}" type="presParOf" srcId="{100CF84F-DA18-4DCB-91AE-1E7F050C67E3}" destId="{217C528D-C9EB-4FC1-B3A9-C32ACB78DC9C}" srcOrd="6" destOrd="0" presId="urn:microsoft.com/office/officeart/2005/8/layout/radial1"/>
    <dgm:cxn modelId="{8F68F916-E6BF-4B97-A539-38193133449A}" type="presParOf" srcId="{100CF84F-DA18-4DCB-91AE-1E7F050C67E3}" destId="{818DD525-F530-43C6-9607-2F13A8E4DA2C}" srcOrd="7" destOrd="0" presId="urn:microsoft.com/office/officeart/2005/8/layout/radial1"/>
    <dgm:cxn modelId="{171C0BB0-4521-4945-949E-1CF8CFE051E0}" type="presParOf" srcId="{818DD525-F530-43C6-9607-2F13A8E4DA2C}" destId="{0DC6E2A6-AC17-4A8B-BC9E-ADCACC4DEFBF}" srcOrd="0" destOrd="0" presId="urn:microsoft.com/office/officeart/2005/8/layout/radial1"/>
    <dgm:cxn modelId="{183E0142-DEC8-4785-9E40-9EA4EF61AF0A}" type="presParOf" srcId="{100CF84F-DA18-4DCB-91AE-1E7F050C67E3}" destId="{032146B6-2557-462F-B6A5-4AD40CD7599D}"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EBDAF-2BF6-406D-8D75-A1E6C9C86E9F}">
      <dsp:nvSpPr>
        <dsp:cNvPr id="0" name=""/>
        <dsp:cNvSpPr/>
      </dsp:nvSpPr>
      <dsp:spPr>
        <a:xfrm>
          <a:off x="0" y="0"/>
          <a:ext cx="7444153" cy="1645920"/>
        </a:xfrm>
        <a:prstGeom prst="roundRect">
          <a:avLst>
            <a:gd name="adj" fmla="val 1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498EF24-69F8-46BD-B8FF-9165E062A74F}">
      <dsp:nvSpPr>
        <dsp:cNvPr id="0" name=""/>
        <dsp:cNvSpPr/>
      </dsp:nvSpPr>
      <dsp:spPr>
        <a:xfrm>
          <a:off x="150386" y="436957"/>
          <a:ext cx="2122881" cy="1272186"/>
        </a:xfrm>
        <a:prstGeom prst="roundRect">
          <a:avLst>
            <a:gd name="adj" fmla="val 10000"/>
          </a:avLst>
        </a:prstGeom>
        <a:solidFill>
          <a:schemeClr val="tx1"/>
        </a:soli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E99A8C46-F43C-4804-9915-E96E480E8421}">
      <dsp:nvSpPr>
        <dsp:cNvPr id="0" name=""/>
        <dsp:cNvSpPr/>
      </dsp:nvSpPr>
      <dsp:spPr>
        <a:xfrm rot="10800000">
          <a:off x="150386" y="1828794"/>
          <a:ext cx="2244775" cy="1682508"/>
        </a:xfrm>
        <a:prstGeom prst="round2SameRect">
          <a:avLst>
            <a:gd name="adj1" fmla="val 10500"/>
            <a:gd name="adj2" fmla="val 0"/>
          </a:avLst>
        </a:prstGeom>
        <a:solidFill>
          <a:schemeClr val="accent2">
            <a:lumMod val="60000"/>
            <a:lumOff val="4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1" kern="1200" cap="none" spc="0">
              <a:ln w="11430"/>
              <a:effectLst>
                <a:outerShdw blurRad="50800" dist="39000" dir="5460000" algn="tl">
                  <a:srgbClr val="000000">
                    <a:alpha val="38000"/>
                  </a:srgbClr>
                </a:outerShdw>
              </a:effectLst>
            </a:rPr>
            <a:t>Professional Practice</a:t>
          </a:r>
          <a:endParaRPr lang="en-US" sz="2000" b="1" kern="1200" cap="none" spc="0" dirty="0">
            <a:ln w="11430"/>
            <a:effectLst>
              <a:outerShdw blurRad="50800" dist="39000" dir="5460000" algn="tl">
                <a:srgbClr val="000000">
                  <a:alpha val="38000"/>
                </a:srgbClr>
              </a:outerShdw>
            </a:effectLst>
          </a:endParaRPr>
        </a:p>
      </dsp:txBody>
      <dsp:txXfrm rot="10800000">
        <a:off x="202129" y="1828794"/>
        <a:ext cx="2141289" cy="1630765"/>
      </dsp:txXfrm>
    </dsp:sp>
    <dsp:sp modelId="{87F487BF-49B0-43A6-8852-5D63ED37E2AA}">
      <dsp:nvSpPr>
        <dsp:cNvPr id="0" name=""/>
        <dsp:cNvSpPr/>
      </dsp:nvSpPr>
      <dsp:spPr>
        <a:xfrm>
          <a:off x="2743202" y="385688"/>
          <a:ext cx="1420830" cy="1237726"/>
        </a:xfrm>
        <a:prstGeom prst="roundRect">
          <a:avLst>
            <a:gd name="adj" fmla="val 10000"/>
          </a:avLst>
        </a:prstGeom>
        <a:solidFill>
          <a:schemeClr val="tx1"/>
        </a:soli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1D59BBB2-F10B-49E9-AAA9-DE83DD672611}">
      <dsp:nvSpPr>
        <dsp:cNvPr id="0" name=""/>
        <dsp:cNvSpPr/>
      </dsp:nvSpPr>
      <dsp:spPr>
        <a:xfrm rot="10800000">
          <a:off x="2802963" y="1794399"/>
          <a:ext cx="1438451" cy="1572771"/>
        </a:xfrm>
        <a:prstGeom prst="round2SameRect">
          <a:avLst>
            <a:gd name="adj1" fmla="val 10500"/>
            <a:gd name="adj2" fmla="val 0"/>
          </a:avLst>
        </a:prstGeom>
        <a:solidFill>
          <a:srgbClr val="92D050"/>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376936" tIns="376936" rIns="376936" bIns="376936" numCol="1" spcCol="1270" anchor="t" anchorCtr="0">
          <a:noAutofit/>
        </a:bodyPr>
        <a:lstStyle/>
        <a:p>
          <a:pPr marL="0" lvl="0" indent="0" algn="ctr" defTabSz="2355850">
            <a:lnSpc>
              <a:spcPct val="90000"/>
            </a:lnSpc>
            <a:spcBef>
              <a:spcPct val="0"/>
            </a:spcBef>
            <a:spcAft>
              <a:spcPct val="35000"/>
            </a:spcAft>
            <a:buNone/>
          </a:pPr>
          <a:endParaRPr lang="en-US" sz="5300" kern="1200" dirty="0"/>
        </a:p>
      </dsp:txBody>
      <dsp:txXfrm rot="10800000">
        <a:off x="2847200" y="1794399"/>
        <a:ext cx="1349977" cy="1528534"/>
      </dsp:txXfrm>
    </dsp:sp>
    <dsp:sp modelId="{32CC98D1-3B5C-4F3C-9712-21704D45BB03}">
      <dsp:nvSpPr>
        <dsp:cNvPr id="0" name=""/>
        <dsp:cNvSpPr/>
      </dsp:nvSpPr>
      <dsp:spPr>
        <a:xfrm>
          <a:off x="4200102" y="379393"/>
          <a:ext cx="1442292" cy="1234926"/>
        </a:xfrm>
        <a:prstGeom prst="roundRect">
          <a:avLst>
            <a:gd name="adj" fmla="val 10000"/>
          </a:avLst>
        </a:prstGeom>
        <a:solidFill>
          <a:schemeClr val="tx1"/>
        </a:soli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46849647-CFDF-4703-B281-954F02632B1D}">
      <dsp:nvSpPr>
        <dsp:cNvPr id="0" name=""/>
        <dsp:cNvSpPr/>
      </dsp:nvSpPr>
      <dsp:spPr>
        <a:xfrm rot="10800000">
          <a:off x="4312827" y="1788299"/>
          <a:ext cx="1438221" cy="1571303"/>
        </a:xfrm>
        <a:prstGeom prst="round2SameRect">
          <a:avLst>
            <a:gd name="adj1" fmla="val 10500"/>
            <a:gd name="adj2" fmla="val 0"/>
          </a:avLst>
        </a:prstGeom>
        <a:solidFill>
          <a:srgbClr val="92D050"/>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US" sz="1900" b="1" kern="1200" cap="none" spc="0" dirty="0">
              <a:ln w="11430"/>
              <a:effectLst>
                <a:outerShdw blurRad="50800" dist="39000" dir="5460000" algn="tl">
                  <a:srgbClr val="000000">
                    <a:alpha val="38000"/>
                  </a:srgbClr>
                </a:outerShdw>
              </a:effectLst>
            </a:rPr>
            <a:t>Student Learning and Growth</a:t>
          </a:r>
        </a:p>
      </dsp:txBody>
      <dsp:txXfrm rot="10800000">
        <a:off x="4357057" y="1788299"/>
        <a:ext cx="1349761" cy="1527073"/>
      </dsp:txXfrm>
    </dsp:sp>
    <dsp:sp modelId="{E64A7671-6D01-48F7-9A1C-E4430DF2845C}">
      <dsp:nvSpPr>
        <dsp:cNvPr id="0" name=""/>
        <dsp:cNvSpPr/>
      </dsp:nvSpPr>
      <dsp:spPr>
        <a:xfrm>
          <a:off x="5781378" y="370696"/>
          <a:ext cx="1438451" cy="1207008"/>
        </a:xfrm>
        <a:prstGeom prst="roundRect">
          <a:avLst>
            <a:gd name="adj" fmla="val 10000"/>
          </a:avLst>
        </a:prstGeom>
        <a:solidFill>
          <a:schemeClr val="tx1"/>
        </a:solidFill>
        <a:ln w="9525" cap="flat" cmpd="sng"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1">
          <a:scrgbClr r="0" g="0" b="0"/>
        </a:effectRef>
        <a:fontRef idx="minor"/>
      </dsp:style>
    </dsp:sp>
    <dsp:sp modelId="{D571F65D-D191-4839-9595-21BC5FB6B429}">
      <dsp:nvSpPr>
        <dsp:cNvPr id="0" name=""/>
        <dsp:cNvSpPr/>
      </dsp:nvSpPr>
      <dsp:spPr>
        <a:xfrm rot="10800000">
          <a:off x="5825898" y="1788299"/>
          <a:ext cx="1438020" cy="1571303"/>
        </a:xfrm>
        <a:prstGeom prst="round2SameRect">
          <a:avLst>
            <a:gd name="adj1" fmla="val 10500"/>
            <a:gd name="adj2" fmla="val 0"/>
          </a:avLst>
        </a:prstGeom>
        <a:solidFill>
          <a:srgbClr val="92D050"/>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376936" tIns="376936" rIns="376936" bIns="376936" numCol="1" spcCol="1270" anchor="t" anchorCtr="0">
          <a:noAutofit/>
        </a:bodyPr>
        <a:lstStyle/>
        <a:p>
          <a:pPr marL="0" lvl="0" indent="0" algn="ctr" defTabSz="2355850">
            <a:lnSpc>
              <a:spcPct val="90000"/>
            </a:lnSpc>
            <a:spcBef>
              <a:spcPct val="0"/>
            </a:spcBef>
            <a:spcAft>
              <a:spcPct val="35000"/>
            </a:spcAft>
            <a:buNone/>
          </a:pPr>
          <a:endParaRPr lang="en-US" sz="5300" kern="1200" dirty="0"/>
        </a:p>
      </dsp:txBody>
      <dsp:txXfrm rot="10800000">
        <a:off x="5870122" y="1788299"/>
        <a:ext cx="1349572" cy="1527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E280F-F840-4627-8717-DC8060686B35}">
      <dsp:nvSpPr>
        <dsp:cNvPr id="0" name=""/>
        <dsp:cNvSpPr/>
      </dsp:nvSpPr>
      <dsp:spPr>
        <a:xfrm>
          <a:off x="3276609" y="280685"/>
          <a:ext cx="2285995" cy="2285995"/>
        </a:xfrm>
        <a:prstGeom prst="ellipse">
          <a:avLst/>
        </a:prstGeom>
        <a:solidFill>
          <a:srgbClr val="002060"/>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Growth Measure</a:t>
          </a:r>
        </a:p>
      </dsp:txBody>
      <dsp:txXfrm>
        <a:off x="3611385" y="615461"/>
        <a:ext cx="1616443" cy="1616443"/>
      </dsp:txXfrm>
    </dsp:sp>
    <dsp:sp modelId="{4B4A9D09-C88A-4A6A-B759-EBED5CBDD795}">
      <dsp:nvSpPr>
        <dsp:cNvPr id="0" name=""/>
        <dsp:cNvSpPr/>
      </dsp:nvSpPr>
      <dsp:spPr>
        <a:xfrm rot="11781901">
          <a:off x="2426184" y="962176"/>
          <a:ext cx="915272" cy="21037"/>
        </a:xfrm>
        <a:custGeom>
          <a:avLst/>
          <a:gdLst/>
          <a:ahLst/>
          <a:cxnLst/>
          <a:rect l="0" t="0" r="0" b="0"/>
          <a:pathLst>
            <a:path>
              <a:moveTo>
                <a:pt x="0" y="10518"/>
              </a:moveTo>
              <a:lnTo>
                <a:pt x="915272" y="10518"/>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860939" y="949813"/>
        <a:ext cx="45763" cy="45763"/>
      </dsp:txXfrm>
    </dsp:sp>
    <dsp:sp modelId="{4CAE8BA4-D021-4084-8F30-20C5AAF203E6}">
      <dsp:nvSpPr>
        <dsp:cNvPr id="0" name=""/>
        <dsp:cNvSpPr/>
      </dsp:nvSpPr>
      <dsp:spPr>
        <a:xfrm>
          <a:off x="515055" y="-298186"/>
          <a:ext cx="1981211" cy="1732362"/>
        </a:xfrm>
        <a:prstGeom prst="ellipse">
          <a:avLst/>
        </a:prstGeom>
        <a:solidFill>
          <a:srgbClr val="5C6D53"/>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Based on Content Standards</a:t>
          </a:r>
        </a:p>
      </dsp:txBody>
      <dsp:txXfrm>
        <a:off x="805197" y="-44487"/>
        <a:ext cx="1400927" cy="1224964"/>
      </dsp:txXfrm>
    </dsp:sp>
    <dsp:sp modelId="{5BACCD96-C218-43AC-9280-6EDC4BCDFA04}">
      <dsp:nvSpPr>
        <dsp:cNvPr id="0" name=""/>
        <dsp:cNvSpPr/>
      </dsp:nvSpPr>
      <dsp:spPr>
        <a:xfrm rot="9513117">
          <a:off x="3128952" y="1874064"/>
          <a:ext cx="234945" cy="21037"/>
        </a:xfrm>
        <a:custGeom>
          <a:avLst/>
          <a:gdLst/>
          <a:ahLst/>
          <a:cxnLst/>
          <a:rect l="0" t="0" r="0" b="0"/>
          <a:pathLst>
            <a:path>
              <a:moveTo>
                <a:pt x="0" y="10518"/>
              </a:moveTo>
              <a:lnTo>
                <a:pt x="234945" y="10518"/>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40551" y="1878710"/>
        <a:ext cx="11747" cy="11747"/>
      </dsp:txXfrm>
    </dsp:sp>
    <dsp:sp modelId="{4FED8253-11A4-476F-B071-71BD260EC919}">
      <dsp:nvSpPr>
        <dsp:cNvPr id="0" name=""/>
        <dsp:cNvSpPr/>
      </dsp:nvSpPr>
      <dsp:spPr>
        <a:xfrm>
          <a:off x="1371605" y="1347494"/>
          <a:ext cx="1828804" cy="1828804"/>
        </a:xfrm>
        <a:prstGeom prst="ellipse">
          <a:avLst/>
        </a:prstGeom>
        <a:solidFill>
          <a:srgbClr val="A5A545"/>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Requires Pre and post assessment</a:t>
          </a:r>
        </a:p>
      </dsp:txBody>
      <dsp:txXfrm>
        <a:off x="1639427" y="1615316"/>
        <a:ext cx="1293160" cy="1293160"/>
      </dsp:txXfrm>
    </dsp:sp>
    <dsp:sp modelId="{BDBE85A7-ADD6-4EC8-9BF8-65A1DC02C8D8}">
      <dsp:nvSpPr>
        <dsp:cNvPr id="0" name=""/>
        <dsp:cNvSpPr/>
      </dsp:nvSpPr>
      <dsp:spPr>
        <a:xfrm rot="2106541">
          <a:off x="5300937" y="2240322"/>
          <a:ext cx="590404" cy="21037"/>
        </a:xfrm>
        <a:custGeom>
          <a:avLst/>
          <a:gdLst/>
          <a:ahLst/>
          <a:cxnLst/>
          <a:rect l="0" t="0" r="0" b="0"/>
          <a:pathLst>
            <a:path>
              <a:moveTo>
                <a:pt x="0" y="10518"/>
              </a:moveTo>
              <a:lnTo>
                <a:pt x="590404" y="10518"/>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81379" y="2236080"/>
        <a:ext cx="29520" cy="29520"/>
      </dsp:txXfrm>
    </dsp:sp>
    <dsp:sp modelId="{217C528D-C9EB-4FC1-B3A9-C32ACB78DC9C}">
      <dsp:nvSpPr>
        <dsp:cNvPr id="0" name=""/>
        <dsp:cNvSpPr/>
      </dsp:nvSpPr>
      <dsp:spPr>
        <a:xfrm>
          <a:off x="5638807" y="1971359"/>
          <a:ext cx="2154380" cy="2133588"/>
        </a:xfrm>
        <a:prstGeom prst="ellipse">
          <a:avLst/>
        </a:prstGeom>
        <a:solidFill>
          <a:srgbClr val="CC9900"/>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dirty="0"/>
            <a:t>Based on an assessment that meets criteria for "permissible measures"  in Rule Chapter 180</a:t>
          </a:r>
        </a:p>
      </dsp:txBody>
      <dsp:txXfrm>
        <a:off x="5954309" y="2283816"/>
        <a:ext cx="1523376" cy="1508674"/>
      </dsp:txXfrm>
    </dsp:sp>
    <dsp:sp modelId="{818DD525-F530-43C6-9607-2F13A8E4DA2C}">
      <dsp:nvSpPr>
        <dsp:cNvPr id="0" name=""/>
        <dsp:cNvSpPr/>
      </dsp:nvSpPr>
      <dsp:spPr>
        <a:xfrm rot="20848127">
          <a:off x="5531924" y="1133724"/>
          <a:ext cx="289824" cy="21037"/>
        </a:xfrm>
        <a:custGeom>
          <a:avLst/>
          <a:gdLst/>
          <a:ahLst/>
          <a:cxnLst/>
          <a:rect l="0" t="0" r="0" b="0"/>
          <a:pathLst>
            <a:path>
              <a:moveTo>
                <a:pt x="0" y="10518"/>
              </a:moveTo>
              <a:lnTo>
                <a:pt x="289824" y="10518"/>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69590" y="1136997"/>
        <a:ext cx="14491" cy="14491"/>
      </dsp:txXfrm>
    </dsp:sp>
    <dsp:sp modelId="{032146B6-2557-462F-B6A5-4AD40CD7599D}">
      <dsp:nvSpPr>
        <dsp:cNvPr id="0" name=""/>
        <dsp:cNvSpPr/>
      </dsp:nvSpPr>
      <dsp:spPr>
        <a:xfrm>
          <a:off x="5796513" y="0"/>
          <a:ext cx="1828804" cy="1828804"/>
        </a:xfrm>
        <a:prstGeom prst="ellipse">
          <a:avLst/>
        </a:prstGeom>
        <a:gradFill rotWithShape="0">
          <a:gsLst>
            <a:gs pos="0">
              <a:schemeClr val="accent5">
                <a:hueOff val="10530542"/>
                <a:satOff val="30740"/>
                <a:lumOff val="-43725"/>
                <a:alphaOff val="0"/>
                <a:shade val="15000"/>
                <a:satMod val="180000"/>
              </a:schemeClr>
            </a:gs>
            <a:gs pos="50000">
              <a:schemeClr val="accent5">
                <a:hueOff val="10530542"/>
                <a:satOff val="30740"/>
                <a:lumOff val="-43725"/>
                <a:alphaOff val="0"/>
                <a:shade val="45000"/>
                <a:satMod val="170000"/>
              </a:schemeClr>
            </a:gs>
            <a:gs pos="70000">
              <a:schemeClr val="accent5">
                <a:hueOff val="10530542"/>
                <a:satOff val="30740"/>
                <a:lumOff val="-43725"/>
                <a:alphaOff val="0"/>
                <a:tint val="99000"/>
                <a:shade val="65000"/>
                <a:satMod val="155000"/>
              </a:schemeClr>
            </a:gs>
            <a:gs pos="100000">
              <a:schemeClr val="accent5">
                <a:hueOff val="10530542"/>
                <a:satOff val="30740"/>
                <a:lumOff val="-43725"/>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 Attributed to individual or multiple teachers of record</a:t>
          </a:r>
        </a:p>
      </dsp:txBody>
      <dsp:txXfrm>
        <a:off x="6064335" y="267822"/>
        <a:ext cx="1293160" cy="129316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07E8BB29-ED1F-4FAF-AA2D-0CC182FA5418}" type="datetimeFigureOut">
              <a:rPr lang="en-US" smtClean="0"/>
              <a:t>9/24/2018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297B9F99-34CC-499F-92AE-F650F2C6C636}" type="slidenum">
              <a:rPr lang="en-US" smtClean="0"/>
              <a:t>‹#›</a:t>
            </a:fld>
            <a:endParaRPr lang="en-US" dirty="0"/>
          </a:p>
        </p:txBody>
      </p:sp>
    </p:spTree>
    <p:extLst>
      <p:ext uri="{BB962C8B-B14F-4D97-AF65-F5344CB8AC3E}">
        <p14:creationId xmlns:p14="http://schemas.microsoft.com/office/powerpoint/2010/main" val="3107192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2C1FCE2A-F7A5-407A-84EA-23F5655C32B4}" type="datetimeFigureOut">
              <a:rPr lang="en-US" smtClean="0"/>
              <a:t>9/24/2018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505DFD18-BE96-4E10-B639-C8CD271B4970}" type="slidenum">
              <a:rPr lang="en-US" smtClean="0"/>
              <a:t>‹#›</a:t>
            </a:fld>
            <a:endParaRPr lang="en-US" dirty="0"/>
          </a:p>
        </p:txBody>
      </p:sp>
    </p:spTree>
    <p:extLst>
      <p:ext uri="{BB962C8B-B14F-4D97-AF65-F5344CB8AC3E}">
        <p14:creationId xmlns:p14="http://schemas.microsoft.com/office/powerpoint/2010/main" val="2604228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132">
              <a:defRPr/>
            </a:pP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2</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14</a:t>
            </a:fld>
            <a:endParaRPr lang="en-US" dirty="0"/>
          </a:p>
        </p:txBody>
      </p:sp>
    </p:spTree>
    <p:extLst>
      <p:ext uri="{BB962C8B-B14F-4D97-AF65-F5344CB8AC3E}">
        <p14:creationId xmlns:p14="http://schemas.microsoft.com/office/powerpoint/2010/main" val="365925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16</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17</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21</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23</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24</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2800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26</a:t>
            </a:fld>
            <a:endParaRPr lang="en-US" dirty="0"/>
          </a:p>
        </p:txBody>
      </p:sp>
    </p:spTree>
    <p:extLst>
      <p:ext uri="{BB962C8B-B14F-4D97-AF65-F5344CB8AC3E}">
        <p14:creationId xmlns:p14="http://schemas.microsoft.com/office/powerpoint/2010/main" val="1531333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28</a:t>
            </a:fld>
            <a:endParaRPr lang="en-US" dirty="0"/>
          </a:p>
        </p:txBody>
      </p:sp>
    </p:spTree>
    <p:extLst>
      <p:ext uri="{BB962C8B-B14F-4D97-AF65-F5344CB8AC3E}">
        <p14:creationId xmlns:p14="http://schemas.microsoft.com/office/powerpoint/2010/main" val="2440931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29</a:t>
            </a:fld>
            <a:endParaRPr lang="en-US" dirty="0"/>
          </a:p>
        </p:txBody>
      </p:sp>
    </p:spTree>
    <p:extLst>
      <p:ext uri="{BB962C8B-B14F-4D97-AF65-F5344CB8AC3E}">
        <p14:creationId xmlns:p14="http://schemas.microsoft.com/office/powerpoint/2010/main" val="1512929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132">
              <a:defRPr/>
            </a:pP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3</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30</a:t>
            </a:fld>
            <a:endParaRPr lang="en-US" dirty="0"/>
          </a:p>
        </p:txBody>
      </p:sp>
    </p:spTree>
    <p:extLst>
      <p:ext uri="{BB962C8B-B14F-4D97-AF65-F5344CB8AC3E}">
        <p14:creationId xmlns:p14="http://schemas.microsoft.com/office/powerpoint/2010/main" val="3693672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31</a:t>
            </a:fld>
            <a:endParaRPr lang="en-US" dirty="0"/>
          </a:p>
        </p:txBody>
      </p:sp>
    </p:spTree>
    <p:extLst>
      <p:ext uri="{BB962C8B-B14F-4D97-AF65-F5344CB8AC3E}">
        <p14:creationId xmlns:p14="http://schemas.microsoft.com/office/powerpoint/2010/main" val="3693672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32</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33</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36</a:t>
            </a:fld>
            <a:endParaRPr lang="en-US" dirty="0"/>
          </a:p>
        </p:txBody>
      </p:sp>
    </p:spTree>
    <p:extLst>
      <p:ext uri="{BB962C8B-B14F-4D97-AF65-F5344CB8AC3E}">
        <p14:creationId xmlns:p14="http://schemas.microsoft.com/office/powerpoint/2010/main" val="1962796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39</a:t>
            </a:fld>
            <a:endParaRPr lang="en-US" dirty="0"/>
          </a:p>
        </p:txBody>
      </p:sp>
    </p:spTree>
    <p:extLst>
      <p:ext uri="{BB962C8B-B14F-4D97-AF65-F5344CB8AC3E}">
        <p14:creationId xmlns:p14="http://schemas.microsoft.com/office/powerpoint/2010/main" val="586655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40</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42</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43</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44</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132">
              <a:defRPr/>
            </a:pP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5</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45</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46</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47</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6844" indent="-291093" eaLnBrk="0" hangingPunct="0">
              <a:defRPr sz="2400">
                <a:solidFill>
                  <a:schemeClr val="tx1"/>
                </a:solidFill>
                <a:latin typeface="Times New Roman" pitchFamily="18" charset="0"/>
              </a:defRPr>
            </a:lvl2pPr>
            <a:lvl3pPr marL="1164376" indent="-232875" eaLnBrk="0" hangingPunct="0">
              <a:defRPr sz="2400">
                <a:solidFill>
                  <a:schemeClr val="tx1"/>
                </a:solidFill>
                <a:latin typeface="Times New Roman" pitchFamily="18" charset="0"/>
              </a:defRPr>
            </a:lvl3pPr>
            <a:lvl4pPr marL="1630127" indent="-232875" eaLnBrk="0" hangingPunct="0">
              <a:defRPr sz="2400">
                <a:solidFill>
                  <a:schemeClr val="tx1"/>
                </a:solidFill>
                <a:latin typeface="Times New Roman" pitchFamily="18" charset="0"/>
              </a:defRPr>
            </a:lvl4pPr>
            <a:lvl5pPr marL="2095877" indent="-232875" eaLnBrk="0" hangingPunct="0">
              <a:defRPr sz="2400">
                <a:solidFill>
                  <a:schemeClr val="tx1"/>
                </a:solidFill>
                <a:latin typeface="Times New Roman" pitchFamily="18" charset="0"/>
              </a:defRPr>
            </a:lvl5pPr>
            <a:lvl6pPr marL="2561627" indent="-232875" eaLnBrk="0" fontAlgn="base" hangingPunct="0">
              <a:spcBef>
                <a:spcPct val="0"/>
              </a:spcBef>
              <a:spcAft>
                <a:spcPct val="0"/>
              </a:spcAft>
              <a:defRPr sz="2400">
                <a:solidFill>
                  <a:schemeClr val="tx1"/>
                </a:solidFill>
                <a:latin typeface="Times New Roman" pitchFamily="18" charset="0"/>
              </a:defRPr>
            </a:lvl6pPr>
            <a:lvl7pPr marL="3027377" indent="-232875" eaLnBrk="0" fontAlgn="base" hangingPunct="0">
              <a:spcBef>
                <a:spcPct val="0"/>
              </a:spcBef>
              <a:spcAft>
                <a:spcPct val="0"/>
              </a:spcAft>
              <a:defRPr sz="2400">
                <a:solidFill>
                  <a:schemeClr val="tx1"/>
                </a:solidFill>
                <a:latin typeface="Times New Roman" pitchFamily="18" charset="0"/>
              </a:defRPr>
            </a:lvl7pPr>
            <a:lvl8pPr marL="3493127" indent="-232875" eaLnBrk="0" fontAlgn="base" hangingPunct="0">
              <a:spcBef>
                <a:spcPct val="0"/>
              </a:spcBef>
              <a:spcAft>
                <a:spcPct val="0"/>
              </a:spcAft>
              <a:defRPr sz="2400">
                <a:solidFill>
                  <a:schemeClr val="tx1"/>
                </a:solidFill>
                <a:latin typeface="Times New Roman" pitchFamily="18" charset="0"/>
              </a:defRPr>
            </a:lvl8pPr>
            <a:lvl9pPr marL="3958877" indent="-232875" eaLnBrk="0" fontAlgn="base" hangingPunct="0">
              <a:spcBef>
                <a:spcPct val="0"/>
              </a:spcBef>
              <a:spcAft>
                <a:spcPct val="0"/>
              </a:spcAft>
              <a:defRPr sz="2400">
                <a:solidFill>
                  <a:schemeClr val="tx1"/>
                </a:solidFill>
                <a:latin typeface="Times New Roman" pitchFamily="18" charset="0"/>
              </a:defRPr>
            </a:lvl9pPr>
          </a:lstStyle>
          <a:p>
            <a:pPr eaLnBrk="1" hangingPunct="1"/>
            <a:fld id="{4892FBA7-6C18-40A7-AF87-B28F6D8E9B05}" type="slidenum">
              <a:rPr lang="en-US" altLang="en-US" sz="1200"/>
              <a:pPr eaLnBrk="1" hangingPunct="1"/>
              <a:t>48</a:t>
            </a:fld>
            <a:endParaRPr lang="en-US" altLang="en-US" sz="1200"/>
          </a:p>
        </p:txBody>
      </p:sp>
    </p:spTree>
    <p:extLst>
      <p:ext uri="{BB962C8B-B14F-4D97-AF65-F5344CB8AC3E}">
        <p14:creationId xmlns:p14="http://schemas.microsoft.com/office/powerpoint/2010/main" val="4031803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49</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50</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51</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52</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53</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54</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6</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55</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6844" indent="-291093" eaLnBrk="0" hangingPunct="0">
              <a:defRPr sz="2400">
                <a:solidFill>
                  <a:schemeClr val="tx1"/>
                </a:solidFill>
                <a:latin typeface="Times New Roman" pitchFamily="18" charset="0"/>
              </a:defRPr>
            </a:lvl2pPr>
            <a:lvl3pPr marL="1164376" indent="-232875" eaLnBrk="0" hangingPunct="0">
              <a:defRPr sz="2400">
                <a:solidFill>
                  <a:schemeClr val="tx1"/>
                </a:solidFill>
                <a:latin typeface="Times New Roman" pitchFamily="18" charset="0"/>
              </a:defRPr>
            </a:lvl3pPr>
            <a:lvl4pPr marL="1630127" indent="-232875" eaLnBrk="0" hangingPunct="0">
              <a:defRPr sz="2400">
                <a:solidFill>
                  <a:schemeClr val="tx1"/>
                </a:solidFill>
                <a:latin typeface="Times New Roman" pitchFamily="18" charset="0"/>
              </a:defRPr>
            </a:lvl4pPr>
            <a:lvl5pPr marL="2095877" indent="-232875" eaLnBrk="0" hangingPunct="0">
              <a:defRPr sz="2400">
                <a:solidFill>
                  <a:schemeClr val="tx1"/>
                </a:solidFill>
                <a:latin typeface="Times New Roman" pitchFamily="18" charset="0"/>
              </a:defRPr>
            </a:lvl5pPr>
            <a:lvl6pPr marL="2561627" indent="-232875" eaLnBrk="0" fontAlgn="base" hangingPunct="0">
              <a:spcBef>
                <a:spcPct val="0"/>
              </a:spcBef>
              <a:spcAft>
                <a:spcPct val="0"/>
              </a:spcAft>
              <a:defRPr sz="2400">
                <a:solidFill>
                  <a:schemeClr val="tx1"/>
                </a:solidFill>
                <a:latin typeface="Times New Roman" pitchFamily="18" charset="0"/>
              </a:defRPr>
            </a:lvl6pPr>
            <a:lvl7pPr marL="3027377" indent="-232875" eaLnBrk="0" fontAlgn="base" hangingPunct="0">
              <a:spcBef>
                <a:spcPct val="0"/>
              </a:spcBef>
              <a:spcAft>
                <a:spcPct val="0"/>
              </a:spcAft>
              <a:defRPr sz="2400">
                <a:solidFill>
                  <a:schemeClr val="tx1"/>
                </a:solidFill>
                <a:latin typeface="Times New Roman" pitchFamily="18" charset="0"/>
              </a:defRPr>
            </a:lvl7pPr>
            <a:lvl8pPr marL="3493127" indent="-232875" eaLnBrk="0" fontAlgn="base" hangingPunct="0">
              <a:spcBef>
                <a:spcPct val="0"/>
              </a:spcBef>
              <a:spcAft>
                <a:spcPct val="0"/>
              </a:spcAft>
              <a:defRPr sz="2400">
                <a:solidFill>
                  <a:schemeClr val="tx1"/>
                </a:solidFill>
                <a:latin typeface="Times New Roman" pitchFamily="18" charset="0"/>
              </a:defRPr>
            </a:lvl8pPr>
            <a:lvl9pPr marL="3958877" indent="-232875" eaLnBrk="0" fontAlgn="base" hangingPunct="0">
              <a:spcBef>
                <a:spcPct val="0"/>
              </a:spcBef>
              <a:spcAft>
                <a:spcPct val="0"/>
              </a:spcAft>
              <a:defRPr sz="2400">
                <a:solidFill>
                  <a:schemeClr val="tx1"/>
                </a:solidFill>
                <a:latin typeface="Times New Roman" pitchFamily="18" charset="0"/>
              </a:defRPr>
            </a:lvl9pPr>
          </a:lstStyle>
          <a:p>
            <a:pPr eaLnBrk="1" hangingPunct="1"/>
            <a:fld id="{4892FBA7-6C18-40A7-AF87-B28F6D8E9B05}" type="slidenum">
              <a:rPr lang="en-US" altLang="en-US" sz="1200"/>
              <a:pPr eaLnBrk="1" hangingPunct="1"/>
              <a:t>56</a:t>
            </a:fld>
            <a:endParaRPr lang="en-US" altLang="en-US" sz="1200"/>
          </a:p>
        </p:txBody>
      </p:sp>
    </p:spTree>
    <p:extLst>
      <p:ext uri="{BB962C8B-B14F-4D97-AF65-F5344CB8AC3E}">
        <p14:creationId xmlns:p14="http://schemas.microsoft.com/office/powerpoint/2010/main" val="2706266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57</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58</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59</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60</a:t>
            </a:fld>
            <a:endParaRPr lang="en-US" dirty="0"/>
          </a:p>
        </p:txBody>
      </p:sp>
    </p:spTree>
    <p:extLst>
      <p:ext uri="{BB962C8B-B14F-4D97-AF65-F5344CB8AC3E}">
        <p14:creationId xmlns:p14="http://schemas.microsoft.com/office/powerpoint/2010/main" val="11325728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6538657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35171937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37433642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Slide is animated; Click after </a:t>
            </a:r>
            <a:r>
              <a:rPr lang="en-US" sz="1600" dirty="0" err="1">
                <a:latin typeface="Century Gothic" panose="020B0502020202020204" pitchFamily="34" charset="0"/>
              </a:rPr>
              <a:t>comapring</a:t>
            </a:r>
            <a:r>
              <a:rPr lang="en-US" sz="1600" dirty="0">
                <a:latin typeface="Century Gothic" panose="020B0502020202020204" pitchFamily="34" charset="0"/>
              </a:rPr>
              <a:t> scales</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3517193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7</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8</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132">
              <a:defRPr/>
            </a:pP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9</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12</a:t>
            </a:fld>
            <a:endParaRPr lang="en-US" dirty="0"/>
          </a:p>
        </p:txBody>
      </p:sp>
    </p:spTree>
    <p:extLst>
      <p:ext uri="{BB962C8B-B14F-4D97-AF65-F5344CB8AC3E}">
        <p14:creationId xmlns:p14="http://schemas.microsoft.com/office/powerpoint/2010/main" val="413108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600" dirty="0">
                <a:latin typeface="Century Gothic" panose="020B0502020202020204" pitchFamily="34" charset="0"/>
              </a:rPr>
              <a:t>5. intention is to ensure equity, fairness, validity and reliability, rigor, integrity</a:t>
            </a:r>
            <a:endParaRPr lang="en-US" dirty="0"/>
          </a:p>
        </p:txBody>
      </p:sp>
      <p:sp>
        <p:nvSpPr>
          <p:cNvPr id="4" name="Slide Number Placeholder 3"/>
          <p:cNvSpPr>
            <a:spLocks noGrp="1"/>
          </p:cNvSpPr>
          <p:nvPr>
            <p:ph type="sldNum" sz="quarter" idx="10"/>
          </p:nvPr>
        </p:nvSpPr>
        <p:spPr/>
        <p:txBody>
          <a:bodyPr/>
          <a:lstStyle/>
          <a:p>
            <a:fld id="{505DFD18-BE96-4E10-B639-C8CD271B4970}" type="slidenum">
              <a:rPr lang="en-US" smtClean="0"/>
              <a:t>13</a:t>
            </a:fld>
            <a:endParaRPr lang="en-US" dirty="0"/>
          </a:p>
        </p:txBody>
      </p:sp>
    </p:spTree>
    <p:extLst>
      <p:ext uri="{BB962C8B-B14F-4D97-AF65-F5344CB8AC3E}">
        <p14:creationId xmlns:p14="http://schemas.microsoft.com/office/powerpoint/2010/main" val="4131081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752600"/>
            <a:ext cx="7772400" cy="1470025"/>
          </a:xfrm>
        </p:spPr>
        <p:txBody>
          <a:bodyPr/>
          <a:lstStyle>
            <a:lvl1pPr algn="ctr">
              <a:defRPr sz="3200">
                <a:solidFill>
                  <a:schemeClr val="bg1"/>
                </a:solidFill>
              </a:defRPr>
            </a:lvl1pPr>
          </a:lstStyle>
          <a:p>
            <a:pPr lvl="0"/>
            <a:r>
              <a:rPr lang="en-US" altLang="en-US" noProof="0" dirty="0"/>
              <a:t>Click to edit Master title style</a:t>
            </a:r>
          </a:p>
        </p:txBody>
      </p:sp>
      <p:sp>
        <p:nvSpPr>
          <p:cNvPr id="3075" name="Rectangle 3"/>
          <p:cNvSpPr>
            <a:spLocks noGrp="1" noChangeArrowheads="1"/>
          </p:cNvSpPr>
          <p:nvPr>
            <p:ph type="subTitle" idx="1"/>
          </p:nvPr>
        </p:nvSpPr>
        <p:spPr>
          <a:xfrm>
            <a:off x="1371600" y="4437131"/>
            <a:ext cx="6400800" cy="1600200"/>
          </a:xfrm>
        </p:spPr>
        <p:txBody>
          <a:bodyPr/>
          <a:lstStyle>
            <a:lvl1pPr marL="0" indent="0" algn="ctr">
              <a:buFontTx/>
              <a:buNone/>
              <a:defRPr sz="2000" b="1"/>
            </a:lvl1pPr>
          </a:lstStyle>
          <a:p>
            <a:pPr lvl="0"/>
            <a:r>
              <a:rPr lang="en-US" altLang="en-US" noProof="0" dirty="0"/>
              <a:t>Click to edit Master subtitle style</a:t>
            </a:r>
          </a:p>
        </p:txBody>
      </p:sp>
      <p:pic>
        <p:nvPicPr>
          <p:cNvPr id="3081" name="Picture 9" descr="official01R-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63" y="6172200"/>
            <a:ext cx="1709737" cy="622300"/>
          </a:xfrm>
          <a:prstGeom prst="rect">
            <a:avLst/>
          </a:prstGeom>
          <a:noFill/>
          <a:extLst>
            <a:ext uri="{909E8E84-426E-40DD-AFC4-6F175D3DCCD1}">
              <a14:hiddenFill xmlns:a14="http://schemas.microsoft.com/office/drawing/2010/main">
                <a:solidFill>
                  <a:srgbClr val="FFFFFF"/>
                </a:solidFill>
              </a14:hiddenFill>
            </a:ext>
          </a:extLst>
        </p:spPr>
      </p:pic>
      <p:sp>
        <p:nvSpPr>
          <p:cNvPr id="9" name="Action Button: Custom 8">
            <a:hlinkClick r:id="" action="ppaction://hlinkshowjump?jump=firstslide" highlightClick="1"/>
          </p:cNvPr>
          <p:cNvSpPr/>
          <p:nvPr userDrawn="1"/>
        </p:nvSpPr>
        <p:spPr>
          <a:xfrm>
            <a:off x="4114800" y="6168776"/>
            <a:ext cx="914400" cy="292608"/>
          </a:xfrm>
          <a:prstGeom prst="actionButtonBlank">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HOME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3276600" y="6251575"/>
            <a:ext cx="2209800" cy="476250"/>
          </a:xfrm>
          <a:prstGeom prst="rect">
            <a:avLst/>
          </a:prstGeom>
        </p:spPr>
        <p:txBody>
          <a:bodyPr/>
          <a:lstStyle>
            <a:lvl1pPr>
              <a:defRPr/>
            </a:lvl1pPr>
          </a:lstStyle>
          <a:p>
            <a:endParaRPr lang="en-US" altLang="en-US" dirty="0"/>
          </a:p>
        </p:txBody>
      </p:sp>
      <p:sp>
        <p:nvSpPr>
          <p:cNvPr id="6" name="Slide Number Placeholder 5"/>
          <p:cNvSpPr>
            <a:spLocks noGrp="1"/>
          </p:cNvSpPr>
          <p:nvPr>
            <p:ph type="sldNum" sz="quarter" idx="11"/>
          </p:nvPr>
        </p:nvSpPr>
        <p:spPr>
          <a:xfrm>
            <a:off x="7620000" y="6245225"/>
            <a:ext cx="1066800" cy="476250"/>
          </a:xfrm>
          <a:prstGeom prst="rect">
            <a:avLst/>
          </a:prstGeom>
        </p:spPr>
        <p:txBody>
          <a:bodyPr/>
          <a:lstStyle>
            <a:lvl1pPr>
              <a:defRPr/>
            </a:lvl1pPr>
          </a:lstStyle>
          <a:p>
            <a:fld id="{C63B1CC7-FABE-4149-958A-B3889B9E71D0}" type="slidenum">
              <a:rPr lang="en-US" altLang="en-US"/>
              <a:pPr/>
              <a:t>‹#›</a:t>
            </a:fld>
            <a:endParaRPr lang="en-US" altLang="en-US" dirty="0"/>
          </a:p>
        </p:txBody>
      </p:sp>
    </p:spTree>
    <p:extLst>
      <p:ext uri="{BB962C8B-B14F-4D97-AF65-F5344CB8AC3E}">
        <p14:creationId xmlns:p14="http://schemas.microsoft.com/office/powerpoint/2010/main" val="305052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3276600" y="6251575"/>
            <a:ext cx="2209800" cy="476250"/>
          </a:xfrm>
          <a:prstGeom prst="rect">
            <a:avLst/>
          </a:prstGeom>
        </p:spPr>
        <p:txBody>
          <a:bodyPr/>
          <a:lstStyle>
            <a:lvl1pPr>
              <a:defRPr/>
            </a:lvl1pPr>
          </a:lstStyle>
          <a:p>
            <a:endParaRPr lang="en-US" altLang="en-US" dirty="0"/>
          </a:p>
        </p:txBody>
      </p:sp>
      <p:sp>
        <p:nvSpPr>
          <p:cNvPr id="5" name="Slide Number Placeholder 4"/>
          <p:cNvSpPr>
            <a:spLocks noGrp="1"/>
          </p:cNvSpPr>
          <p:nvPr>
            <p:ph type="sldNum" sz="quarter" idx="11"/>
          </p:nvPr>
        </p:nvSpPr>
        <p:spPr>
          <a:xfrm>
            <a:off x="7620000" y="6245225"/>
            <a:ext cx="1066800" cy="476250"/>
          </a:xfrm>
          <a:prstGeom prst="rect">
            <a:avLst/>
          </a:prstGeom>
        </p:spPr>
        <p:txBody>
          <a:bodyPr/>
          <a:lstStyle>
            <a:lvl1pPr>
              <a:defRPr/>
            </a:lvl1pPr>
          </a:lstStyle>
          <a:p>
            <a:fld id="{AB10135F-B243-41E1-8E5B-1033FAD3B7E6}" type="slidenum">
              <a:rPr lang="en-US" altLang="en-US"/>
              <a:pPr/>
              <a:t>‹#›</a:t>
            </a:fld>
            <a:endParaRPr lang="en-US" altLang="en-US" dirty="0"/>
          </a:p>
        </p:txBody>
      </p:sp>
    </p:spTree>
    <p:extLst>
      <p:ext uri="{BB962C8B-B14F-4D97-AF65-F5344CB8AC3E}">
        <p14:creationId xmlns:p14="http://schemas.microsoft.com/office/powerpoint/2010/main" val="2685862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0198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3276600" y="6251575"/>
            <a:ext cx="2209800" cy="476250"/>
          </a:xfrm>
          <a:prstGeom prst="rect">
            <a:avLst/>
          </a:prstGeom>
        </p:spPr>
        <p:txBody>
          <a:bodyPr/>
          <a:lstStyle>
            <a:lvl1pPr>
              <a:defRPr/>
            </a:lvl1pPr>
          </a:lstStyle>
          <a:p>
            <a:endParaRPr lang="en-US" altLang="en-US" dirty="0"/>
          </a:p>
        </p:txBody>
      </p:sp>
      <p:sp>
        <p:nvSpPr>
          <p:cNvPr id="5" name="Slide Number Placeholder 4"/>
          <p:cNvSpPr>
            <a:spLocks noGrp="1"/>
          </p:cNvSpPr>
          <p:nvPr>
            <p:ph type="sldNum" sz="quarter" idx="11"/>
          </p:nvPr>
        </p:nvSpPr>
        <p:spPr>
          <a:xfrm>
            <a:off x="7620000" y="6245225"/>
            <a:ext cx="1066800" cy="476250"/>
          </a:xfrm>
          <a:prstGeom prst="rect">
            <a:avLst/>
          </a:prstGeom>
        </p:spPr>
        <p:txBody>
          <a:bodyPr/>
          <a:lstStyle>
            <a:lvl1pPr>
              <a:defRPr/>
            </a:lvl1pPr>
          </a:lstStyle>
          <a:p>
            <a:fld id="{C4505F26-EB98-4C78-B862-823CE5E55AA1}" type="slidenum">
              <a:rPr lang="en-US" altLang="en-US"/>
              <a:pPr/>
              <a:t>‹#›</a:t>
            </a:fld>
            <a:endParaRPr lang="en-US" altLang="en-US" dirty="0"/>
          </a:p>
        </p:txBody>
      </p:sp>
    </p:spTree>
    <p:extLst>
      <p:ext uri="{BB962C8B-B14F-4D97-AF65-F5344CB8AC3E}">
        <p14:creationId xmlns:p14="http://schemas.microsoft.com/office/powerpoint/2010/main" val="995935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1F95FD-8621-4BD3-AC74-CEF59771CDA2}" type="slidenum">
              <a:rPr lang="en-US" smtClean="0"/>
              <a:t>‹#›</a:t>
            </a:fld>
            <a:endParaRPr lang="en-US" dirty="0"/>
          </a:p>
        </p:txBody>
      </p:sp>
    </p:spTree>
    <p:extLst>
      <p:ext uri="{BB962C8B-B14F-4D97-AF65-F5344CB8AC3E}">
        <p14:creationId xmlns:p14="http://schemas.microsoft.com/office/powerpoint/2010/main" val="3576280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1F95FD-8621-4BD3-AC74-CEF59771CDA2}" type="slidenum">
              <a:rPr lang="en-US" smtClean="0"/>
              <a:t>‹#›</a:t>
            </a:fld>
            <a:endParaRPr lang="en-US" dirty="0"/>
          </a:p>
        </p:txBody>
      </p:sp>
    </p:spTree>
    <p:extLst>
      <p:ext uri="{BB962C8B-B14F-4D97-AF65-F5344CB8AC3E}">
        <p14:creationId xmlns:p14="http://schemas.microsoft.com/office/powerpoint/2010/main" val="1332390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1F95FD-8621-4BD3-AC74-CEF59771CDA2}" type="slidenum">
              <a:rPr lang="en-US" smtClean="0"/>
              <a:t>‹#›</a:t>
            </a:fld>
            <a:endParaRPr lang="en-US" dirty="0"/>
          </a:p>
        </p:txBody>
      </p:sp>
    </p:spTree>
    <p:extLst>
      <p:ext uri="{BB962C8B-B14F-4D97-AF65-F5344CB8AC3E}">
        <p14:creationId xmlns:p14="http://schemas.microsoft.com/office/powerpoint/2010/main" val="2320805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1F95FD-8621-4BD3-AC74-CEF59771CDA2}" type="slidenum">
              <a:rPr lang="en-US" smtClean="0"/>
              <a:t>‹#›</a:t>
            </a:fld>
            <a:endParaRPr lang="en-US" dirty="0"/>
          </a:p>
        </p:txBody>
      </p:sp>
    </p:spTree>
    <p:extLst>
      <p:ext uri="{BB962C8B-B14F-4D97-AF65-F5344CB8AC3E}">
        <p14:creationId xmlns:p14="http://schemas.microsoft.com/office/powerpoint/2010/main" val="291277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1F95FD-8621-4BD3-AC74-CEF59771CDA2}" type="slidenum">
              <a:rPr lang="en-US" smtClean="0"/>
              <a:t>‹#›</a:t>
            </a:fld>
            <a:endParaRPr lang="en-US" dirty="0"/>
          </a:p>
        </p:txBody>
      </p:sp>
    </p:spTree>
    <p:extLst>
      <p:ext uri="{BB962C8B-B14F-4D97-AF65-F5344CB8AC3E}">
        <p14:creationId xmlns:p14="http://schemas.microsoft.com/office/powerpoint/2010/main" val="701534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1F95FD-8621-4BD3-AC74-CEF59771CDA2}" type="slidenum">
              <a:rPr lang="en-US" smtClean="0"/>
              <a:t>‹#›</a:t>
            </a:fld>
            <a:endParaRPr lang="en-US" dirty="0"/>
          </a:p>
        </p:txBody>
      </p:sp>
    </p:spTree>
    <p:extLst>
      <p:ext uri="{BB962C8B-B14F-4D97-AF65-F5344CB8AC3E}">
        <p14:creationId xmlns:p14="http://schemas.microsoft.com/office/powerpoint/2010/main" val="453842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1F95FD-8621-4BD3-AC74-CEF59771CDA2}" type="slidenum">
              <a:rPr lang="en-US" smtClean="0"/>
              <a:t>‹#›</a:t>
            </a:fld>
            <a:endParaRPr lang="en-US" dirty="0"/>
          </a:p>
        </p:txBody>
      </p:sp>
    </p:spTree>
    <p:extLst>
      <p:ext uri="{BB962C8B-B14F-4D97-AF65-F5344CB8AC3E}">
        <p14:creationId xmlns:p14="http://schemas.microsoft.com/office/powerpoint/2010/main" val="254003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28600"/>
            <a:ext cx="9144000" cy="1371600"/>
          </a:xfrm>
          <a:solidFill>
            <a:schemeClr val="bg1">
              <a:lumMod val="95000"/>
            </a:schemeClr>
          </a:solidFill>
        </p:spPr>
        <p:txBody>
          <a:bodyPr/>
          <a:lstStyle>
            <a:lvl1pPr>
              <a:defRPr sz="1400"/>
            </a:lvl1pPr>
          </a:lstStyle>
          <a:p>
            <a:r>
              <a:rPr lang="en-US" dirty="0"/>
              <a:t>Click to edit Master title style</a:t>
            </a:r>
            <a:br>
              <a:rPr lang="en-US" dirty="0"/>
            </a:br>
            <a:endParaRPr lang="en-US" dirty="0"/>
          </a:p>
        </p:txBody>
      </p:sp>
      <p:sp>
        <p:nvSpPr>
          <p:cNvPr id="4" name="Slide Number Placeholder 3"/>
          <p:cNvSpPr>
            <a:spLocks noGrp="1"/>
          </p:cNvSpPr>
          <p:nvPr>
            <p:ph type="sldNum" sz="quarter" idx="11"/>
          </p:nvPr>
        </p:nvSpPr>
        <p:spPr>
          <a:xfrm>
            <a:off x="7620000" y="6245225"/>
            <a:ext cx="1066800" cy="476250"/>
          </a:xfrm>
          <a:prstGeom prst="rect">
            <a:avLst/>
          </a:prstGeom>
        </p:spPr>
        <p:txBody>
          <a:bodyPr/>
          <a:lstStyle/>
          <a:p>
            <a:fld id="{35457779-13EB-4F7C-9441-FAA10908932F}" type="slidenum">
              <a:rPr lang="en-US" altLang="en-US" smtClean="0"/>
              <a:pPr/>
              <a:t>‹#›</a:t>
            </a:fld>
            <a:endParaRPr lang="en-US" altLang="en-US" dirty="0"/>
          </a:p>
        </p:txBody>
      </p:sp>
      <p:sp>
        <p:nvSpPr>
          <p:cNvPr id="5" name="TextBox 4"/>
          <p:cNvSpPr txBox="1">
            <a:spLocks noChangeAspect="1"/>
          </p:cNvSpPr>
          <p:nvPr userDrawn="1"/>
        </p:nvSpPr>
        <p:spPr>
          <a:xfrm>
            <a:off x="278446" y="1903926"/>
            <a:ext cx="8481506" cy="3811073"/>
          </a:xfrm>
          <a:prstGeom prst="rect">
            <a:avLst/>
          </a:prstGeom>
          <a:noFill/>
        </p:spPr>
        <p:txBody>
          <a:bodyPr wrap="square" rtlCol="0">
            <a:spAutoFit/>
          </a:bodyPr>
          <a:lstStyle/>
          <a:p>
            <a:endParaRPr lang="en-US" dirty="0"/>
          </a:p>
        </p:txBody>
      </p:sp>
      <p:sp>
        <p:nvSpPr>
          <p:cNvPr id="7" name="Table Placeholder 6"/>
          <p:cNvSpPr>
            <a:spLocks noGrp="1" noChangeAspect="1"/>
          </p:cNvSpPr>
          <p:nvPr>
            <p:ph type="tbl" sz="quarter" idx="12"/>
          </p:nvPr>
        </p:nvSpPr>
        <p:spPr>
          <a:xfrm>
            <a:off x="457199" y="1903926"/>
            <a:ext cx="8302625" cy="3730752"/>
          </a:xfrm>
        </p:spPr>
        <p:txBody>
          <a:bodyPr/>
          <a:lstStyle/>
          <a:p>
            <a:endParaRPr lang="en-US" dirty="0"/>
          </a:p>
        </p:txBody>
      </p:sp>
    </p:spTree>
    <p:extLst>
      <p:ext uri="{BB962C8B-B14F-4D97-AF65-F5344CB8AC3E}">
        <p14:creationId xmlns:p14="http://schemas.microsoft.com/office/powerpoint/2010/main" val="3745198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1F95FD-8621-4BD3-AC74-CEF59771CDA2}" type="slidenum">
              <a:rPr lang="en-US" smtClean="0"/>
              <a:t>‹#›</a:t>
            </a:fld>
            <a:endParaRPr lang="en-US" dirty="0"/>
          </a:p>
        </p:txBody>
      </p:sp>
    </p:spTree>
    <p:extLst>
      <p:ext uri="{BB962C8B-B14F-4D97-AF65-F5344CB8AC3E}">
        <p14:creationId xmlns:p14="http://schemas.microsoft.com/office/powerpoint/2010/main" val="938775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1F95FD-8621-4BD3-AC74-CEF59771CDA2}" type="slidenum">
              <a:rPr lang="en-US" smtClean="0"/>
              <a:t>‹#›</a:t>
            </a:fld>
            <a:endParaRPr lang="en-US" dirty="0"/>
          </a:p>
        </p:txBody>
      </p:sp>
    </p:spTree>
    <p:extLst>
      <p:ext uri="{BB962C8B-B14F-4D97-AF65-F5344CB8AC3E}">
        <p14:creationId xmlns:p14="http://schemas.microsoft.com/office/powerpoint/2010/main" val="2538703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1F95FD-8621-4BD3-AC74-CEF59771CDA2}" type="slidenum">
              <a:rPr lang="en-US" smtClean="0"/>
              <a:t>‹#›</a:t>
            </a:fld>
            <a:endParaRPr lang="en-US" dirty="0"/>
          </a:p>
        </p:txBody>
      </p:sp>
    </p:spTree>
    <p:extLst>
      <p:ext uri="{BB962C8B-B14F-4D97-AF65-F5344CB8AC3E}">
        <p14:creationId xmlns:p14="http://schemas.microsoft.com/office/powerpoint/2010/main" val="2651528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1F95FD-8621-4BD3-AC74-CEF59771CDA2}" type="slidenum">
              <a:rPr lang="en-US" smtClean="0"/>
              <a:t>‹#›</a:t>
            </a:fld>
            <a:endParaRPr lang="en-US" dirty="0"/>
          </a:p>
        </p:txBody>
      </p:sp>
    </p:spTree>
    <p:extLst>
      <p:ext uri="{BB962C8B-B14F-4D97-AF65-F5344CB8AC3E}">
        <p14:creationId xmlns:p14="http://schemas.microsoft.com/office/powerpoint/2010/main" val="204683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758" y="1219200"/>
            <a:ext cx="9144000" cy="838200"/>
          </a:xfrm>
        </p:spPr>
        <p:txBody>
          <a:bodyPr/>
          <a:lstStyle>
            <a:lvl1pPr algn="ctr">
              <a:defRPr sz="2000" b="1">
                <a:solidFill>
                  <a:srgbClr val="1A354D"/>
                </a:solidFill>
              </a:defRPr>
            </a:lvl1pPr>
          </a:lstStyle>
          <a:p>
            <a:r>
              <a:rPr lang="en-US" dirty="0"/>
              <a:t>Click to edit Master title style</a:t>
            </a:r>
          </a:p>
        </p:txBody>
      </p:sp>
      <p:sp>
        <p:nvSpPr>
          <p:cNvPr id="3" name="Content Placeholder 2"/>
          <p:cNvSpPr>
            <a:spLocks noGrp="1"/>
          </p:cNvSpPr>
          <p:nvPr>
            <p:ph idx="1"/>
          </p:nvPr>
        </p:nvSpPr>
        <p:spPr>
          <a:xfrm>
            <a:off x="228600" y="2133600"/>
            <a:ext cx="8610600" cy="3657600"/>
          </a:xfrm>
        </p:spPr>
        <p:txBody>
          <a:bodyPr/>
          <a:lstStyle>
            <a:lvl1pPr marL="0" indent="0">
              <a:buNone/>
              <a:defRPr sz="2000" baseline="0"/>
            </a:lvl1pPr>
            <a:lvl2pPr marL="457200" indent="0">
              <a:buFontTx/>
              <a:buNone/>
              <a:defRPr baseline="0"/>
            </a:lvl2pPr>
            <a:lvl3pPr marL="914400" indent="0">
              <a:buNone/>
              <a:defRPr/>
            </a:lvl3pPr>
            <a:lvl4pPr marL="1371600" indent="0">
              <a:buNone/>
              <a:defRPr/>
            </a:lvl4pPr>
            <a:lvl5pPr marL="1828800" indent="0">
              <a:buNone/>
              <a:defRPr/>
            </a:lvl5pPr>
          </a:lstStyle>
          <a:p>
            <a:pPr lvl="0"/>
            <a:r>
              <a:rPr lang="en-US" dirty="0"/>
              <a:t>Click to 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2514600" y="5562600"/>
            <a:ext cx="4237038" cy="476250"/>
          </a:xfrm>
          <a:prstGeom prst="rect">
            <a:avLst/>
          </a:prstGeom>
        </p:spPr>
        <p:txBody>
          <a:bodyPr/>
          <a:lstStyle>
            <a:lvl1pPr>
              <a:defRPr/>
            </a:lvl1pPr>
          </a:lstStyle>
          <a:p>
            <a:endParaRPr lang="en-US" altLang="en-US" dirty="0"/>
          </a:p>
        </p:txBody>
      </p:sp>
      <p:sp>
        <p:nvSpPr>
          <p:cNvPr id="5" name="Slide Number Placeholder 4"/>
          <p:cNvSpPr>
            <a:spLocks noGrp="1"/>
          </p:cNvSpPr>
          <p:nvPr>
            <p:ph type="sldNum" sz="quarter" idx="11"/>
          </p:nvPr>
        </p:nvSpPr>
        <p:spPr>
          <a:xfrm>
            <a:off x="7620000" y="6245225"/>
            <a:ext cx="1066800" cy="476250"/>
          </a:xfrm>
          <a:prstGeom prst="rect">
            <a:avLst/>
          </a:prstGeom>
        </p:spPr>
        <p:txBody>
          <a:bodyPr/>
          <a:lstStyle>
            <a:lvl1pPr>
              <a:defRPr/>
            </a:lvl1pPr>
          </a:lstStyle>
          <a:p>
            <a:fld id="{E4BE815E-65D1-40D0-A71C-01E230B202BD}" type="slidenum">
              <a:rPr lang="en-US" altLang="en-US"/>
              <a:pPr/>
              <a:t>‹#›</a:t>
            </a:fld>
            <a:endParaRPr lang="en-US" altLang="en-US" dirty="0"/>
          </a:p>
        </p:txBody>
      </p:sp>
    </p:spTree>
    <p:extLst>
      <p:ext uri="{BB962C8B-B14F-4D97-AF65-F5344CB8AC3E}">
        <p14:creationId xmlns:p14="http://schemas.microsoft.com/office/powerpoint/2010/main" val="62897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286000"/>
            <a:ext cx="7772400" cy="1362075"/>
          </a:xfrm>
        </p:spPr>
        <p:txBody>
          <a:bodyPr anchor="t"/>
          <a:lstStyle>
            <a:lvl1pPr algn="ctr">
              <a:defRPr sz="4000" b="1" cap="none"/>
            </a:lvl1pPr>
          </a:lstStyle>
          <a:p>
            <a:r>
              <a:rPr lang="en-US" dirty="0"/>
              <a:t>Click To Edit Master Title Style</a:t>
            </a:r>
          </a:p>
        </p:txBody>
      </p:sp>
    </p:spTree>
    <p:extLst>
      <p:ext uri="{BB962C8B-B14F-4D97-AF65-F5344CB8AC3E}">
        <p14:creationId xmlns:p14="http://schemas.microsoft.com/office/powerpoint/2010/main" val="4220463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a:xfrm>
            <a:off x="2667000" y="6248400"/>
            <a:ext cx="2209800" cy="476250"/>
          </a:xfrm>
          <a:prstGeom prst="rect">
            <a:avLst/>
          </a:prstGeom>
        </p:spPr>
        <p:txBody>
          <a:bodyPr/>
          <a:lstStyle>
            <a:lvl1pPr>
              <a:defRPr/>
            </a:lvl1pPr>
          </a:lstStyle>
          <a:p>
            <a:endParaRPr lang="en-US" altLang="en-US" dirty="0"/>
          </a:p>
        </p:txBody>
      </p:sp>
      <p:sp>
        <p:nvSpPr>
          <p:cNvPr id="6" name="Slide Number Placeholder 5"/>
          <p:cNvSpPr>
            <a:spLocks noGrp="1"/>
          </p:cNvSpPr>
          <p:nvPr>
            <p:ph type="sldNum" sz="quarter" idx="11"/>
          </p:nvPr>
        </p:nvSpPr>
        <p:spPr>
          <a:xfrm>
            <a:off x="7620000" y="6245225"/>
            <a:ext cx="1066800" cy="476250"/>
          </a:xfrm>
          <a:prstGeom prst="rect">
            <a:avLst/>
          </a:prstGeom>
        </p:spPr>
        <p:txBody>
          <a:bodyPr/>
          <a:lstStyle>
            <a:lvl1pPr>
              <a:defRPr/>
            </a:lvl1pPr>
          </a:lstStyle>
          <a:p>
            <a:fld id="{3B75674D-7B44-4B6F-AAEA-277D8B83E30C}" type="slidenum">
              <a:rPr lang="en-US" altLang="en-US"/>
              <a:pPr/>
              <a:t>‹#›</a:t>
            </a:fld>
            <a:endParaRPr lang="en-US" altLang="en-US" dirty="0"/>
          </a:p>
        </p:txBody>
      </p:sp>
    </p:spTree>
    <p:extLst>
      <p:ext uri="{BB962C8B-B14F-4D97-AF65-F5344CB8AC3E}">
        <p14:creationId xmlns:p14="http://schemas.microsoft.com/office/powerpoint/2010/main" val="1110519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0"/>
          </p:nvPr>
        </p:nvSpPr>
        <p:spPr>
          <a:xfrm>
            <a:off x="2895600" y="6381750"/>
            <a:ext cx="2209800" cy="476250"/>
          </a:xfrm>
          <a:prstGeom prst="rect">
            <a:avLst/>
          </a:prstGeom>
        </p:spPr>
        <p:txBody>
          <a:bodyPr/>
          <a:lstStyle>
            <a:lvl1pPr>
              <a:defRPr/>
            </a:lvl1pPr>
          </a:lstStyle>
          <a:p>
            <a:endParaRPr lang="en-US" altLang="en-US" dirty="0"/>
          </a:p>
        </p:txBody>
      </p:sp>
      <p:sp>
        <p:nvSpPr>
          <p:cNvPr id="8" name="Slide Number Placeholder 7"/>
          <p:cNvSpPr>
            <a:spLocks noGrp="1"/>
          </p:cNvSpPr>
          <p:nvPr>
            <p:ph type="sldNum" sz="quarter" idx="11"/>
          </p:nvPr>
        </p:nvSpPr>
        <p:spPr>
          <a:xfrm>
            <a:off x="7620000" y="6245225"/>
            <a:ext cx="1066800" cy="476250"/>
          </a:xfrm>
          <a:prstGeom prst="rect">
            <a:avLst/>
          </a:prstGeom>
        </p:spPr>
        <p:txBody>
          <a:bodyPr/>
          <a:lstStyle>
            <a:lvl1pPr>
              <a:defRPr/>
            </a:lvl1pPr>
          </a:lstStyle>
          <a:p>
            <a:fld id="{D7F96A47-521A-448F-9EE7-2933F49481F9}" type="slidenum">
              <a:rPr lang="en-US" altLang="en-US"/>
              <a:pPr/>
              <a:t>‹#›</a:t>
            </a:fld>
            <a:endParaRPr lang="en-US" altLang="en-US" dirty="0"/>
          </a:p>
        </p:txBody>
      </p:sp>
    </p:spTree>
    <p:extLst>
      <p:ext uri="{BB962C8B-B14F-4D97-AF65-F5344CB8AC3E}">
        <p14:creationId xmlns:p14="http://schemas.microsoft.com/office/powerpoint/2010/main" val="2891013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a:xfrm>
            <a:off x="2743200" y="6357366"/>
            <a:ext cx="2209800" cy="476250"/>
          </a:xfrm>
          <a:prstGeom prst="rect">
            <a:avLst/>
          </a:prstGeom>
        </p:spPr>
        <p:txBody>
          <a:bodyPr/>
          <a:lstStyle>
            <a:lvl1pPr>
              <a:defRPr/>
            </a:lvl1pPr>
          </a:lstStyle>
          <a:p>
            <a:endParaRPr lang="en-US" altLang="en-US" dirty="0"/>
          </a:p>
        </p:txBody>
      </p:sp>
      <p:sp>
        <p:nvSpPr>
          <p:cNvPr id="4" name="Slide Number Placeholder 3"/>
          <p:cNvSpPr>
            <a:spLocks noGrp="1"/>
          </p:cNvSpPr>
          <p:nvPr>
            <p:ph type="sldNum" sz="quarter" idx="11"/>
          </p:nvPr>
        </p:nvSpPr>
        <p:spPr>
          <a:xfrm>
            <a:off x="7620000" y="6245225"/>
            <a:ext cx="1066800" cy="476250"/>
          </a:xfrm>
          <a:prstGeom prst="rect">
            <a:avLst/>
          </a:prstGeom>
        </p:spPr>
        <p:txBody>
          <a:bodyPr/>
          <a:lstStyle>
            <a:lvl1pPr>
              <a:defRPr/>
            </a:lvl1pPr>
          </a:lstStyle>
          <a:p>
            <a:fld id="{4B3BCC75-017A-4D59-806F-9F3257E2B336}" type="slidenum">
              <a:rPr lang="en-US" altLang="en-US"/>
              <a:pPr/>
              <a:t>‹#›</a:t>
            </a:fld>
            <a:endParaRPr lang="en-US" altLang="en-US" dirty="0"/>
          </a:p>
        </p:txBody>
      </p:sp>
    </p:spTree>
    <p:extLst>
      <p:ext uri="{BB962C8B-B14F-4D97-AF65-F5344CB8AC3E}">
        <p14:creationId xmlns:p14="http://schemas.microsoft.com/office/powerpoint/2010/main" val="3599980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276600" y="6251575"/>
            <a:ext cx="2209800" cy="476250"/>
          </a:xfrm>
          <a:prstGeom prst="rect">
            <a:avLst/>
          </a:prstGeom>
        </p:spPr>
        <p:txBody>
          <a:bodyPr/>
          <a:lstStyle>
            <a:lvl1pPr>
              <a:defRPr/>
            </a:lvl1pPr>
          </a:lstStyle>
          <a:p>
            <a:endParaRPr lang="en-US" altLang="en-US" dirty="0"/>
          </a:p>
        </p:txBody>
      </p:sp>
      <p:sp>
        <p:nvSpPr>
          <p:cNvPr id="3" name="Slide Number Placeholder 2"/>
          <p:cNvSpPr>
            <a:spLocks noGrp="1"/>
          </p:cNvSpPr>
          <p:nvPr>
            <p:ph type="sldNum" sz="quarter" idx="11"/>
          </p:nvPr>
        </p:nvSpPr>
        <p:spPr>
          <a:xfrm>
            <a:off x="7620000" y="6245225"/>
            <a:ext cx="1066800" cy="476250"/>
          </a:xfrm>
          <a:prstGeom prst="rect">
            <a:avLst/>
          </a:prstGeom>
        </p:spPr>
        <p:txBody>
          <a:bodyPr/>
          <a:lstStyle>
            <a:lvl1pPr>
              <a:defRPr/>
            </a:lvl1pPr>
          </a:lstStyle>
          <a:p>
            <a:fld id="{31D5E379-4006-484D-BD1F-BF7A79FCCAE4}" type="slidenum">
              <a:rPr lang="en-US" altLang="en-US"/>
              <a:pPr/>
              <a:t>‹#›</a:t>
            </a:fld>
            <a:endParaRPr lang="en-US" altLang="en-US" dirty="0"/>
          </a:p>
        </p:txBody>
      </p:sp>
    </p:spTree>
    <p:extLst>
      <p:ext uri="{BB962C8B-B14F-4D97-AF65-F5344CB8AC3E}">
        <p14:creationId xmlns:p14="http://schemas.microsoft.com/office/powerpoint/2010/main" val="26996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3276600" y="6251575"/>
            <a:ext cx="2209800" cy="476250"/>
          </a:xfrm>
          <a:prstGeom prst="rect">
            <a:avLst/>
          </a:prstGeom>
        </p:spPr>
        <p:txBody>
          <a:bodyPr/>
          <a:lstStyle>
            <a:lvl1pPr>
              <a:defRPr/>
            </a:lvl1pPr>
          </a:lstStyle>
          <a:p>
            <a:endParaRPr lang="en-US" altLang="en-US" dirty="0"/>
          </a:p>
        </p:txBody>
      </p:sp>
      <p:sp>
        <p:nvSpPr>
          <p:cNvPr id="6" name="Slide Number Placeholder 5"/>
          <p:cNvSpPr>
            <a:spLocks noGrp="1"/>
          </p:cNvSpPr>
          <p:nvPr>
            <p:ph type="sldNum" sz="quarter" idx="11"/>
          </p:nvPr>
        </p:nvSpPr>
        <p:spPr>
          <a:xfrm>
            <a:off x="7620000" y="6245225"/>
            <a:ext cx="1066800" cy="476250"/>
          </a:xfrm>
          <a:prstGeom prst="rect">
            <a:avLst/>
          </a:prstGeom>
        </p:spPr>
        <p:txBody>
          <a:bodyPr/>
          <a:lstStyle>
            <a:lvl1pPr>
              <a:defRPr/>
            </a:lvl1pPr>
          </a:lstStyle>
          <a:p>
            <a:fld id="{64DCB691-9CFA-4274-8270-CB832F7F599A}" type="slidenum">
              <a:rPr lang="en-US" altLang="en-US"/>
              <a:pPr/>
              <a:t>‹#›</a:t>
            </a:fld>
            <a:endParaRPr lang="en-US" altLang="en-US" dirty="0"/>
          </a:p>
        </p:txBody>
      </p:sp>
    </p:spTree>
    <p:extLst>
      <p:ext uri="{BB962C8B-B14F-4D97-AF65-F5344CB8AC3E}">
        <p14:creationId xmlns:p14="http://schemas.microsoft.com/office/powerpoint/2010/main" val="1531749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295400"/>
            <a:ext cx="906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228600" y="1600200"/>
            <a:ext cx="86868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1" name="Picture 7" descr="official01R-20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9063" y="6172200"/>
            <a:ext cx="1709737" cy="622300"/>
          </a:xfrm>
          <a:prstGeom prst="rect">
            <a:avLst/>
          </a:prstGeom>
          <a:noFill/>
          <a:extLst>
            <a:ext uri="{909E8E84-426E-40DD-AFC4-6F175D3DCCD1}">
              <a14:hiddenFill xmlns:a14="http://schemas.microsoft.com/office/drawing/2010/main">
                <a:solidFill>
                  <a:srgbClr val="FFFFFF"/>
                </a:solidFill>
              </a14:hiddenFill>
            </a:ext>
          </a:extLst>
        </p:spPr>
      </p:pic>
      <p:sp>
        <p:nvSpPr>
          <p:cNvPr id="10" name="Action Button: Custom 9">
            <a:hlinkClick r:id="" action="ppaction://hlinkshowjump?jump=firstslide" highlightClick="1"/>
          </p:cNvPr>
          <p:cNvSpPr/>
          <p:nvPr/>
        </p:nvSpPr>
        <p:spPr>
          <a:xfrm>
            <a:off x="4114800" y="6172199"/>
            <a:ext cx="914400" cy="288393"/>
          </a:xfrm>
          <a:prstGeom prst="actionButtonBlank">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HOME</a:t>
            </a:r>
          </a:p>
        </p:txBody>
      </p:sp>
    </p:spTree>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p:txStyles>
    <p:titleStyle>
      <a:lvl1pPr algn="ctr" rtl="0" fontAlgn="base">
        <a:spcBef>
          <a:spcPct val="0"/>
        </a:spcBef>
        <a:spcAft>
          <a:spcPct val="0"/>
        </a:spcAft>
        <a:defRPr sz="2000" b="1">
          <a:solidFill>
            <a:srgbClr val="1A354D"/>
          </a:solidFill>
          <a:latin typeface="+mj-lt"/>
          <a:ea typeface="+mj-ea"/>
          <a:cs typeface="+mj-cs"/>
        </a:defRPr>
      </a:lvl1pPr>
      <a:lvl2pPr algn="l" rtl="0" fontAlgn="base">
        <a:spcBef>
          <a:spcPct val="0"/>
        </a:spcBef>
        <a:spcAft>
          <a:spcPct val="0"/>
        </a:spcAft>
        <a:defRPr sz="3000" b="1">
          <a:solidFill>
            <a:srgbClr val="1A354D"/>
          </a:solidFill>
          <a:latin typeface="Century Gothic" pitchFamily="34" charset="0"/>
        </a:defRPr>
      </a:lvl2pPr>
      <a:lvl3pPr algn="l" rtl="0" fontAlgn="base">
        <a:spcBef>
          <a:spcPct val="0"/>
        </a:spcBef>
        <a:spcAft>
          <a:spcPct val="0"/>
        </a:spcAft>
        <a:defRPr sz="3000" b="1">
          <a:solidFill>
            <a:srgbClr val="1A354D"/>
          </a:solidFill>
          <a:latin typeface="Century Gothic" pitchFamily="34" charset="0"/>
        </a:defRPr>
      </a:lvl3pPr>
      <a:lvl4pPr algn="l" rtl="0" fontAlgn="base">
        <a:spcBef>
          <a:spcPct val="0"/>
        </a:spcBef>
        <a:spcAft>
          <a:spcPct val="0"/>
        </a:spcAft>
        <a:defRPr sz="3000" b="1">
          <a:solidFill>
            <a:srgbClr val="1A354D"/>
          </a:solidFill>
          <a:latin typeface="Century Gothic" pitchFamily="34" charset="0"/>
        </a:defRPr>
      </a:lvl4pPr>
      <a:lvl5pPr algn="l" rtl="0" fontAlgn="base">
        <a:spcBef>
          <a:spcPct val="0"/>
        </a:spcBef>
        <a:spcAft>
          <a:spcPct val="0"/>
        </a:spcAft>
        <a:defRPr sz="3000" b="1">
          <a:solidFill>
            <a:srgbClr val="1A354D"/>
          </a:solidFill>
          <a:latin typeface="Century Gothic" pitchFamily="34" charset="0"/>
        </a:defRPr>
      </a:lvl5pPr>
      <a:lvl6pPr marL="457200" algn="l" rtl="0" fontAlgn="base">
        <a:spcBef>
          <a:spcPct val="0"/>
        </a:spcBef>
        <a:spcAft>
          <a:spcPct val="0"/>
        </a:spcAft>
        <a:defRPr sz="3000" b="1">
          <a:solidFill>
            <a:srgbClr val="1A354D"/>
          </a:solidFill>
          <a:latin typeface="Century Gothic" pitchFamily="34" charset="0"/>
        </a:defRPr>
      </a:lvl6pPr>
      <a:lvl7pPr marL="914400" algn="l" rtl="0" fontAlgn="base">
        <a:spcBef>
          <a:spcPct val="0"/>
        </a:spcBef>
        <a:spcAft>
          <a:spcPct val="0"/>
        </a:spcAft>
        <a:defRPr sz="3000" b="1">
          <a:solidFill>
            <a:srgbClr val="1A354D"/>
          </a:solidFill>
          <a:latin typeface="Century Gothic" pitchFamily="34" charset="0"/>
        </a:defRPr>
      </a:lvl7pPr>
      <a:lvl8pPr marL="1371600" algn="l" rtl="0" fontAlgn="base">
        <a:spcBef>
          <a:spcPct val="0"/>
        </a:spcBef>
        <a:spcAft>
          <a:spcPct val="0"/>
        </a:spcAft>
        <a:defRPr sz="3000" b="1">
          <a:solidFill>
            <a:srgbClr val="1A354D"/>
          </a:solidFill>
          <a:latin typeface="Century Gothic" pitchFamily="34" charset="0"/>
        </a:defRPr>
      </a:lvl8pPr>
      <a:lvl9pPr marL="1828800" algn="l" rtl="0" fontAlgn="base">
        <a:spcBef>
          <a:spcPct val="0"/>
        </a:spcBef>
        <a:spcAft>
          <a:spcPct val="0"/>
        </a:spcAft>
        <a:defRPr sz="3000" b="1">
          <a:solidFill>
            <a:srgbClr val="1A354D"/>
          </a:solidFill>
          <a:latin typeface="Century Gothic" pitchFamily="34"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1F95FD-8621-4BD3-AC74-CEF59771CDA2}" type="slidenum">
              <a:rPr lang="en-US" smtClean="0"/>
              <a:t>‹#›</a:t>
            </a:fld>
            <a:endParaRPr lang="en-US" dirty="0"/>
          </a:p>
        </p:txBody>
      </p:sp>
    </p:spTree>
    <p:extLst>
      <p:ext uri="{BB962C8B-B14F-4D97-AF65-F5344CB8AC3E}">
        <p14:creationId xmlns:p14="http://schemas.microsoft.com/office/powerpoint/2010/main" val="3945594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hyperlink" Target="http://www.maine.gov/doe/effectiveness/maine-doe-tpepg-model%2092414.pdf" TargetMode="External"/><Relationship Id="rId5" Type="http://schemas.openxmlformats.org/officeDocument/2006/relationships/image" Target="../media/image19.emf"/><Relationship Id="rId4" Type="http://schemas.openxmlformats.org/officeDocument/2006/relationships/package" Target="../embeddings/Microsoft_Word_Document.docx"/></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maine.gov/doe/effectiveness/maine-doe-tpepg-slo-handbook.pdf" TargetMode="External"/><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nwea.adobeconnect.com/_a203290506/cgicalculator/"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0.jpg"/><Relationship Id="rId1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diagramColors" Target="../diagrams/colors1.xml"/><Relationship Id="rId12" Type="http://schemas.openxmlformats.org/officeDocument/2006/relationships/image" Target="../media/image9.png"/><Relationship Id="rId17" Type="http://schemas.openxmlformats.org/officeDocument/2006/relationships/image" Target="../media/image14.jpg"/><Relationship Id="rId2" Type="http://schemas.openxmlformats.org/officeDocument/2006/relationships/notesSlide" Target="../notesSlides/notesSlide5.xml"/><Relationship Id="rId16" Type="http://schemas.openxmlformats.org/officeDocument/2006/relationships/image" Target="../media/image13.jpg"/><Relationship Id="rId20"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image" Target="../media/image8.jpeg"/><Relationship Id="rId5" Type="http://schemas.openxmlformats.org/officeDocument/2006/relationships/diagramLayout" Target="../diagrams/layout1.xml"/><Relationship Id="rId15" Type="http://schemas.openxmlformats.org/officeDocument/2006/relationships/image" Target="../media/image12.jpg"/><Relationship Id="rId10" Type="http://schemas.openxmlformats.org/officeDocument/2006/relationships/image" Target="../media/image7.jpg"/><Relationship Id="rId19" Type="http://schemas.openxmlformats.org/officeDocument/2006/relationships/image" Target="../media/image16.jpeg"/><Relationship Id="rId4" Type="http://schemas.openxmlformats.org/officeDocument/2006/relationships/diagramData" Target="../diagrams/data1.xml"/><Relationship Id="rId9" Type="http://schemas.openxmlformats.org/officeDocument/2006/relationships/image" Target="../media/image6.png"/><Relationship Id="rId1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lvl="0"/>
            <a:r>
              <a:rPr lang="en-US" dirty="0"/>
              <a:t>Student Learning and Growth: Approaches to Measuring </a:t>
            </a:r>
            <a:br>
              <a:rPr lang="en-US" dirty="0"/>
            </a:br>
            <a:r>
              <a:rPr lang="en-US" dirty="0"/>
              <a:t>Teacher Effectiveness</a:t>
            </a:r>
          </a:p>
        </p:txBody>
      </p:sp>
    </p:spTree>
    <p:extLst>
      <p:ext uri="{BB962C8B-B14F-4D97-AF65-F5344CB8AC3E}">
        <p14:creationId xmlns:p14="http://schemas.microsoft.com/office/powerpoint/2010/main" val="3352365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dirty="0"/>
              <a:t>Student Learning and Growth as a "Significant Factor"</a:t>
            </a:r>
          </a:p>
        </p:txBody>
      </p:sp>
      <p:sp>
        <p:nvSpPr>
          <p:cNvPr id="5" name="Content Placeholder 4"/>
          <p:cNvSpPr>
            <a:spLocks noGrp="1"/>
          </p:cNvSpPr>
          <p:nvPr>
            <p:ph idx="1"/>
          </p:nvPr>
        </p:nvSpPr>
        <p:spPr/>
        <p:txBody>
          <a:bodyPr/>
          <a:lstStyle/>
          <a:p>
            <a:r>
              <a:rPr lang="en-US" sz="1600" b="1" dirty="0"/>
              <a:t>Local Decision: </a:t>
            </a:r>
            <a:r>
              <a:rPr lang="en-US" sz="1600" dirty="0"/>
              <a:t>The percentage of an overall summative rating that student learning and growth will comprise is a </a:t>
            </a:r>
            <a:r>
              <a:rPr lang="en-US" sz="1600" b="1" dirty="0">
                <a:solidFill>
                  <a:srgbClr val="C00000"/>
                </a:solidFill>
              </a:rPr>
              <a:t>local decision </a:t>
            </a:r>
            <a:r>
              <a:rPr lang="en-US" sz="1600" dirty="0"/>
              <a:t>subject to Maine DOE approval.</a:t>
            </a:r>
          </a:p>
          <a:p>
            <a:endParaRPr lang="en-US" sz="1600" dirty="0"/>
          </a:p>
          <a:p>
            <a:r>
              <a:rPr lang="en-US" sz="1600" b="1" dirty="0"/>
              <a:t>Maine DOE Parameters: </a:t>
            </a:r>
            <a:r>
              <a:rPr lang="en-US" sz="1600" dirty="0"/>
              <a:t>The Educator Effectiveness law  requires that in an educator's summative effectiveness rating Student Learning and Growth must be a </a:t>
            </a:r>
            <a:r>
              <a:rPr lang="en-US" sz="1600" b="1" dirty="0">
                <a:solidFill>
                  <a:srgbClr val="C00000"/>
                </a:solidFill>
              </a:rPr>
              <a:t>"significant factor."  </a:t>
            </a:r>
            <a:r>
              <a:rPr lang="en-US" sz="1600" dirty="0"/>
              <a:t>"To be considered “significant,” the rating on student learning and growth must have a </a:t>
            </a:r>
            <a:r>
              <a:rPr lang="en-US" sz="1600" b="1" dirty="0">
                <a:solidFill>
                  <a:srgbClr val="C00000"/>
                </a:solidFill>
              </a:rPr>
              <a:t>discernible impact </a:t>
            </a:r>
            <a:r>
              <a:rPr lang="en-US" sz="1600" dirty="0"/>
              <a:t>on an educator’s summative effectiveness rating" (Rule Chapter 180).</a:t>
            </a:r>
          </a:p>
          <a:p>
            <a:endParaRPr lang="en-US" sz="1600" dirty="0"/>
          </a:p>
          <a:p>
            <a:r>
              <a:rPr lang="en-US" sz="1600" b="1" dirty="0"/>
              <a:t>Default Percentage: </a:t>
            </a:r>
            <a:r>
              <a:rPr lang="en-US" sz="1600" dirty="0"/>
              <a:t>If by June 1, 2015 the local development committee cannot by consensus reach agreement on the percentage that Student learning and Growth will comprise, the </a:t>
            </a:r>
            <a:r>
              <a:rPr lang="en-US" sz="1600" b="1" dirty="0">
                <a:solidFill>
                  <a:srgbClr val="C00000"/>
                </a:solidFill>
              </a:rPr>
              <a:t>default percentage will be 20% </a:t>
            </a:r>
            <a:r>
              <a:rPr lang="en-US" sz="1600" dirty="0"/>
              <a:t>in a numeric scale. </a:t>
            </a:r>
          </a:p>
          <a:p>
            <a:endParaRPr lang="en-US" sz="1600" dirty="0"/>
          </a:p>
        </p:txBody>
      </p:sp>
      <p:sp>
        <p:nvSpPr>
          <p:cNvPr id="3" name="Slide Number Placeholder 2"/>
          <p:cNvSpPr>
            <a:spLocks noGrp="1"/>
          </p:cNvSpPr>
          <p:nvPr>
            <p:ph type="sldNum" sz="quarter" idx="11"/>
          </p:nvPr>
        </p:nvSpPr>
        <p:spPr/>
        <p:txBody>
          <a:bodyPr/>
          <a:lstStyle/>
          <a:p>
            <a:fld id="{E4BE815E-65D1-40D0-A71C-01E230B202BD}" type="slidenum">
              <a:rPr lang="en-US" altLang="en-US" smtClean="0"/>
              <a:pPr/>
              <a:t>10</a:t>
            </a:fld>
            <a:endParaRPr lang="en-US" altLang="en-US" dirty="0"/>
          </a:p>
        </p:txBody>
      </p:sp>
    </p:spTree>
    <p:extLst>
      <p:ext uri="{BB962C8B-B14F-4D97-AF65-F5344CB8AC3E}">
        <p14:creationId xmlns:p14="http://schemas.microsoft.com/office/powerpoint/2010/main" val="205910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Methods of </a:t>
            </a:r>
            <a:br>
              <a:rPr lang="en-US" dirty="0"/>
            </a:br>
            <a:r>
              <a:rPr lang="en-US" dirty="0"/>
              <a:t>Combining Multiple Measures </a:t>
            </a:r>
          </a:p>
        </p:txBody>
      </p:sp>
      <p:sp>
        <p:nvSpPr>
          <p:cNvPr id="4" name="Subtitle 3"/>
          <p:cNvSpPr>
            <a:spLocks noGrp="1"/>
          </p:cNvSpPr>
          <p:nvPr>
            <p:ph type="subTitle" idx="1"/>
          </p:nvPr>
        </p:nvSpPr>
        <p:spPr/>
        <p:txBody>
          <a:bodyPr/>
          <a:lstStyle/>
          <a:p>
            <a:pPr algn="l"/>
            <a:r>
              <a:rPr lang="en-US" dirty="0"/>
              <a:t>The next three slides illustrate two different methods of combining measures to arrive at a summative rating. The method used is a local decision.</a:t>
            </a:r>
          </a:p>
        </p:txBody>
      </p:sp>
    </p:spTree>
    <p:extLst>
      <p:ext uri="{BB962C8B-B14F-4D97-AF65-F5344CB8AC3E}">
        <p14:creationId xmlns:p14="http://schemas.microsoft.com/office/powerpoint/2010/main" val="1313535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Method 1:  Numeric Values and Weights</a:t>
            </a:r>
          </a:p>
        </p:txBody>
      </p:sp>
      <p:graphicFrame>
        <p:nvGraphicFramePr>
          <p:cNvPr id="8" name="Table Placeholder 9"/>
          <p:cNvGraphicFramePr>
            <a:graphicFrameLocks noGrp="1"/>
          </p:cNvGraphicFramePr>
          <p:nvPr>
            <p:ph idx="1"/>
            <p:extLst>
              <p:ext uri="{D42A27DB-BD31-4B8C-83A1-F6EECF244321}">
                <p14:modId xmlns:p14="http://schemas.microsoft.com/office/powerpoint/2010/main" val="2386616499"/>
              </p:ext>
            </p:extLst>
          </p:nvPr>
        </p:nvGraphicFramePr>
        <p:xfrm>
          <a:off x="665480" y="2667000"/>
          <a:ext cx="7772398" cy="2133598"/>
        </p:xfrm>
        <a:graphic>
          <a:graphicData uri="http://schemas.openxmlformats.org/drawingml/2006/table">
            <a:tbl>
              <a:tblPr firstRow="1" firstCol="1" bandRow="1">
                <a:tableStyleId>{21E4AEA4-8DFA-4A89-87EB-49C32662AFE0}</a:tableStyleId>
              </a:tblPr>
              <a:tblGrid>
                <a:gridCol w="3448728">
                  <a:extLst>
                    <a:ext uri="{9D8B030D-6E8A-4147-A177-3AD203B41FA5}">
                      <a16:colId xmlns:a16="http://schemas.microsoft.com/office/drawing/2014/main" val="20000"/>
                    </a:ext>
                  </a:extLst>
                </a:gridCol>
                <a:gridCol w="1251339">
                  <a:extLst>
                    <a:ext uri="{9D8B030D-6E8A-4147-A177-3AD203B41FA5}">
                      <a16:colId xmlns:a16="http://schemas.microsoft.com/office/drawing/2014/main" val="20001"/>
                    </a:ext>
                  </a:extLst>
                </a:gridCol>
                <a:gridCol w="431506">
                  <a:extLst>
                    <a:ext uri="{9D8B030D-6E8A-4147-A177-3AD203B41FA5}">
                      <a16:colId xmlns:a16="http://schemas.microsoft.com/office/drawing/2014/main" val="20002"/>
                    </a:ext>
                  </a:extLst>
                </a:gridCol>
                <a:gridCol w="964427">
                  <a:extLst>
                    <a:ext uri="{9D8B030D-6E8A-4147-A177-3AD203B41FA5}">
                      <a16:colId xmlns:a16="http://schemas.microsoft.com/office/drawing/2014/main" val="20003"/>
                    </a:ext>
                  </a:extLst>
                </a:gridCol>
                <a:gridCol w="427866">
                  <a:extLst>
                    <a:ext uri="{9D8B030D-6E8A-4147-A177-3AD203B41FA5}">
                      <a16:colId xmlns:a16="http://schemas.microsoft.com/office/drawing/2014/main" val="20004"/>
                    </a:ext>
                  </a:extLst>
                </a:gridCol>
                <a:gridCol w="1248532">
                  <a:extLst>
                    <a:ext uri="{9D8B030D-6E8A-4147-A177-3AD203B41FA5}">
                      <a16:colId xmlns:a16="http://schemas.microsoft.com/office/drawing/2014/main" val="20005"/>
                    </a:ext>
                  </a:extLst>
                </a:gridCol>
              </a:tblGrid>
              <a:tr h="217352">
                <a:tc gridSpan="6">
                  <a:txBody>
                    <a:bodyPr/>
                    <a:lstStyle/>
                    <a:p>
                      <a:pPr marL="0" marR="0" algn="ctr">
                        <a:spcBef>
                          <a:spcPts val="0"/>
                        </a:spcBef>
                        <a:spcAft>
                          <a:spcPts val="0"/>
                        </a:spcAft>
                      </a:pPr>
                      <a:r>
                        <a:rPr lang="en-US" sz="1000" dirty="0">
                          <a:effectLst/>
                        </a:rPr>
                        <a:t>SAMPLE Summative Evaluation Score Table</a:t>
                      </a:r>
                      <a:endParaRPr lang="en-US" sz="1000" dirty="0">
                        <a:effectLst/>
                        <a:latin typeface="Times New Roman"/>
                        <a:ea typeface="Arial"/>
                        <a:cs typeface="Times New Roman"/>
                      </a:endParaRPr>
                    </a:p>
                  </a:txBody>
                  <a:tcPr marL="196345" marR="19634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9062">
                <a:tc>
                  <a:txBody>
                    <a:bodyPr/>
                    <a:lstStyle/>
                    <a:p>
                      <a:pPr marL="0" marR="0" algn="l">
                        <a:spcBef>
                          <a:spcPts val="0"/>
                        </a:spcBef>
                        <a:spcAft>
                          <a:spcPts val="0"/>
                        </a:spcAft>
                      </a:pPr>
                      <a:r>
                        <a:rPr lang="en-US" sz="1000" dirty="0">
                          <a:effectLst/>
                          <a:latin typeface="+mn-lt"/>
                          <a:ea typeface="+mn-ea"/>
                          <a:cs typeface="+mn-cs"/>
                        </a:rPr>
                        <a:t>Measure</a:t>
                      </a:r>
                      <a:r>
                        <a:rPr lang="en-US" sz="1000" baseline="0" dirty="0">
                          <a:effectLst/>
                          <a:latin typeface="+mn-lt"/>
                          <a:ea typeface="+mn-ea"/>
                          <a:cs typeface="+mn-cs"/>
                        </a:rPr>
                        <a:t> of Effectiveness</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Results</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 </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Weight</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 </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Weighted Results</a:t>
                      </a:r>
                      <a:endParaRPr lang="en-US" sz="1000" dirty="0">
                        <a:effectLst/>
                        <a:latin typeface="Times New Roman"/>
                        <a:ea typeface="Arial"/>
                        <a:cs typeface="Times New Roman"/>
                      </a:endParaRPr>
                    </a:p>
                  </a:txBody>
                  <a:tcPr marL="196345" marR="196345" marT="0" marB="0" anchor="ctr"/>
                </a:tc>
                <a:extLst>
                  <a:ext uri="{0D108BD9-81ED-4DB2-BD59-A6C34878D82A}">
                    <a16:rowId xmlns:a16="http://schemas.microsoft.com/office/drawing/2014/main" val="10001"/>
                  </a:ext>
                </a:extLst>
              </a:tr>
              <a:tr h="159687">
                <a:tc>
                  <a:txBody>
                    <a:bodyPr/>
                    <a:lstStyle/>
                    <a:p>
                      <a:pPr marL="0" marR="160020" algn="l">
                        <a:spcBef>
                          <a:spcPts val="0"/>
                        </a:spcBef>
                        <a:spcAft>
                          <a:spcPts val="0"/>
                        </a:spcAft>
                      </a:pPr>
                      <a:r>
                        <a:rPr lang="en-US" sz="1000" dirty="0">
                          <a:effectLst/>
                        </a:rPr>
                        <a:t>Professional Practice</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 3.5</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X</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.60</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 2.1</a:t>
                      </a:r>
                      <a:endParaRPr lang="en-US" sz="1000" dirty="0">
                        <a:effectLst/>
                        <a:latin typeface="Times New Roman"/>
                        <a:ea typeface="Arial"/>
                        <a:cs typeface="Times New Roman"/>
                      </a:endParaRPr>
                    </a:p>
                  </a:txBody>
                  <a:tcPr marL="196345" marR="196345" marT="0" marB="0" anchor="ctr"/>
                </a:tc>
                <a:extLst>
                  <a:ext uri="{0D108BD9-81ED-4DB2-BD59-A6C34878D82A}">
                    <a16:rowId xmlns:a16="http://schemas.microsoft.com/office/drawing/2014/main" val="10002"/>
                  </a:ext>
                </a:extLst>
              </a:tr>
              <a:tr h="159687">
                <a:tc>
                  <a:txBody>
                    <a:bodyPr/>
                    <a:lstStyle/>
                    <a:p>
                      <a:pPr marL="0" marR="160020" algn="l">
                        <a:spcBef>
                          <a:spcPts val="0"/>
                        </a:spcBef>
                        <a:spcAft>
                          <a:spcPts val="0"/>
                        </a:spcAft>
                      </a:pPr>
                      <a:r>
                        <a:rPr lang="en-US" sz="1000" dirty="0">
                          <a:effectLst/>
                        </a:rPr>
                        <a:t> </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 </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 </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 </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 </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a:t>
                      </a:r>
                      <a:endParaRPr lang="en-US" sz="1000" dirty="0">
                        <a:effectLst/>
                        <a:latin typeface="Times New Roman"/>
                        <a:ea typeface="Arial"/>
                        <a:cs typeface="Times New Roman"/>
                      </a:endParaRPr>
                    </a:p>
                  </a:txBody>
                  <a:tcPr marL="196345" marR="196345" marT="0" marB="0" anchor="ctr"/>
                </a:tc>
                <a:extLst>
                  <a:ext uri="{0D108BD9-81ED-4DB2-BD59-A6C34878D82A}">
                    <a16:rowId xmlns:a16="http://schemas.microsoft.com/office/drawing/2014/main" val="10003"/>
                  </a:ext>
                </a:extLst>
              </a:tr>
              <a:tr h="159687">
                <a:tc>
                  <a:txBody>
                    <a:bodyPr/>
                    <a:lstStyle/>
                    <a:p>
                      <a:pPr marL="0" marR="160020" algn="l">
                        <a:spcBef>
                          <a:spcPts val="0"/>
                        </a:spcBef>
                        <a:spcAft>
                          <a:spcPts val="0"/>
                        </a:spcAft>
                      </a:pPr>
                      <a:r>
                        <a:rPr lang="en-US" sz="1000" dirty="0">
                          <a:effectLst/>
                        </a:rPr>
                        <a:t>Professional Growth</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 3</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X</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.10</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    .3</a:t>
                      </a:r>
                      <a:endParaRPr lang="en-US" sz="1000" dirty="0">
                        <a:effectLst/>
                        <a:latin typeface="Times New Roman"/>
                        <a:ea typeface="Arial"/>
                        <a:cs typeface="Times New Roman"/>
                      </a:endParaRPr>
                    </a:p>
                  </a:txBody>
                  <a:tcPr marL="196345" marR="196345" marT="0" marB="0" anchor="ctr"/>
                </a:tc>
                <a:extLst>
                  <a:ext uri="{0D108BD9-81ED-4DB2-BD59-A6C34878D82A}">
                    <a16:rowId xmlns:a16="http://schemas.microsoft.com/office/drawing/2014/main" val="10004"/>
                  </a:ext>
                </a:extLst>
              </a:tr>
              <a:tr h="159687">
                <a:tc>
                  <a:txBody>
                    <a:bodyPr/>
                    <a:lstStyle/>
                    <a:p>
                      <a:pPr marL="0" marR="160020" algn="l">
                        <a:spcBef>
                          <a:spcPts val="0"/>
                        </a:spcBef>
                        <a:spcAft>
                          <a:spcPts val="0"/>
                        </a:spcAft>
                      </a:pPr>
                      <a:r>
                        <a:rPr lang="en-US" sz="1000" dirty="0">
                          <a:effectLst/>
                        </a:rPr>
                        <a:t> </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 </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 </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 </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 </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a:t>
                      </a:r>
                      <a:endParaRPr lang="en-US" sz="1000" dirty="0">
                        <a:effectLst/>
                        <a:latin typeface="Times New Roman"/>
                        <a:ea typeface="Arial"/>
                        <a:cs typeface="Times New Roman"/>
                      </a:endParaRPr>
                    </a:p>
                  </a:txBody>
                  <a:tcPr marL="196345" marR="196345" marT="0" marB="0" anchor="ctr"/>
                </a:tc>
                <a:extLst>
                  <a:ext uri="{0D108BD9-81ED-4DB2-BD59-A6C34878D82A}">
                    <a16:rowId xmlns:a16="http://schemas.microsoft.com/office/drawing/2014/main" val="10005"/>
                  </a:ext>
                </a:extLst>
              </a:tr>
              <a:tr h="479062">
                <a:tc>
                  <a:txBody>
                    <a:bodyPr/>
                    <a:lstStyle/>
                    <a:p>
                      <a:pPr marL="0" marR="160020" algn="l">
                        <a:spcBef>
                          <a:spcPts val="0"/>
                        </a:spcBef>
                        <a:spcAft>
                          <a:spcPts val="0"/>
                        </a:spcAft>
                      </a:pPr>
                      <a:r>
                        <a:rPr lang="en-US" sz="1000" dirty="0">
                          <a:effectLst/>
                        </a:rPr>
                        <a:t> </a:t>
                      </a:r>
                    </a:p>
                    <a:p>
                      <a:pPr marL="0" marR="160020" algn="l">
                        <a:spcBef>
                          <a:spcPts val="0"/>
                        </a:spcBef>
                        <a:spcAft>
                          <a:spcPts val="0"/>
                        </a:spcAft>
                      </a:pPr>
                      <a:r>
                        <a:rPr lang="en-US" sz="1000" dirty="0">
                          <a:effectLst/>
                        </a:rPr>
                        <a:t>Student Learning and Growth</a:t>
                      </a:r>
                    </a:p>
                  </a:txBody>
                  <a:tcPr marL="196345" marR="196345" marT="0" marB="0" anchor="ctr"/>
                </a:tc>
                <a:tc>
                  <a:txBody>
                    <a:bodyPr/>
                    <a:lstStyle/>
                    <a:p>
                      <a:pPr marL="0" marR="0" algn="l">
                        <a:spcBef>
                          <a:spcPts val="0"/>
                        </a:spcBef>
                        <a:spcAft>
                          <a:spcPts val="0"/>
                        </a:spcAft>
                      </a:pPr>
                      <a:r>
                        <a:rPr lang="en-US" sz="1000" dirty="0">
                          <a:effectLst/>
                        </a:rPr>
                        <a:t> 3</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X</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.30</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 </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 </a:t>
                      </a:r>
                      <a:r>
                        <a:rPr lang="en-US" sz="1000" baseline="0" dirty="0">
                          <a:effectLst/>
                        </a:rPr>
                        <a:t> .9</a:t>
                      </a:r>
                      <a:endParaRPr lang="en-US" sz="1000" dirty="0">
                        <a:effectLst/>
                        <a:latin typeface="Times New Roman"/>
                        <a:ea typeface="Arial"/>
                        <a:cs typeface="Times New Roman"/>
                      </a:endParaRPr>
                    </a:p>
                  </a:txBody>
                  <a:tcPr marL="196345" marR="196345" marT="0" marB="0" anchor="ctr"/>
                </a:tc>
                <a:extLst>
                  <a:ext uri="{0D108BD9-81ED-4DB2-BD59-A6C34878D82A}">
                    <a16:rowId xmlns:a16="http://schemas.microsoft.com/office/drawing/2014/main" val="10006"/>
                  </a:ext>
                </a:extLst>
              </a:tr>
              <a:tr h="159687">
                <a:tc>
                  <a:txBody>
                    <a:bodyPr/>
                    <a:lstStyle/>
                    <a:p>
                      <a:pPr marL="0" marR="160020" algn="l">
                        <a:spcBef>
                          <a:spcPts val="0"/>
                        </a:spcBef>
                        <a:spcAft>
                          <a:spcPts val="0"/>
                        </a:spcAft>
                      </a:pPr>
                      <a:r>
                        <a:rPr lang="en-US" sz="1000" dirty="0">
                          <a:effectLst/>
                        </a:rPr>
                        <a:t> </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 </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 </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 </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 </a:t>
                      </a:r>
                      <a:endParaRPr lang="en-US" sz="1000" dirty="0">
                        <a:effectLst/>
                        <a:latin typeface="Times New Roman"/>
                        <a:ea typeface="Arial"/>
                        <a:cs typeface="Times New Roman"/>
                      </a:endParaRPr>
                    </a:p>
                  </a:txBody>
                  <a:tcPr marL="196345" marR="196345" marT="0" marB="0" anchor="ctr"/>
                </a:tc>
                <a:tc>
                  <a:txBody>
                    <a:bodyPr/>
                    <a:lstStyle/>
                    <a:p>
                      <a:pPr marL="0" marR="0" algn="l">
                        <a:spcBef>
                          <a:spcPts val="0"/>
                        </a:spcBef>
                        <a:spcAft>
                          <a:spcPts val="0"/>
                        </a:spcAft>
                      </a:pPr>
                      <a:r>
                        <a:rPr lang="en-US" sz="1000" dirty="0">
                          <a:effectLst/>
                        </a:rPr>
                        <a:t>=</a:t>
                      </a:r>
                      <a:endParaRPr lang="en-US" sz="1000" dirty="0">
                        <a:effectLst/>
                        <a:latin typeface="Times New Roman"/>
                        <a:ea typeface="Arial"/>
                        <a:cs typeface="Times New Roman"/>
                      </a:endParaRPr>
                    </a:p>
                  </a:txBody>
                  <a:tcPr marL="196345" marR="196345" marT="0" marB="0" anchor="ctr"/>
                </a:tc>
                <a:extLst>
                  <a:ext uri="{0D108BD9-81ED-4DB2-BD59-A6C34878D82A}">
                    <a16:rowId xmlns:a16="http://schemas.microsoft.com/office/drawing/2014/main" val="10007"/>
                  </a:ext>
                </a:extLst>
              </a:tr>
              <a:tr h="159687">
                <a:tc>
                  <a:txBody>
                    <a:bodyPr/>
                    <a:lstStyle/>
                    <a:p>
                      <a:pPr marL="0" marR="160020" algn="l">
                        <a:spcBef>
                          <a:spcPts val="0"/>
                        </a:spcBef>
                        <a:spcAft>
                          <a:spcPts val="0"/>
                        </a:spcAft>
                      </a:pPr>
                      <a:r>
                        <a:rPr lang="en-US" sz="1000" dirty="0">
                          <a:effectLst/>
                        </a:rPr>
                        <a:t> </a:t>
                      </a:r>
                      <a:endParaRPr lang="en-US" sz="1000" dirty="0">
                        <a:effectLst/>
                        <a:latin typeface="Times New Roman"/>
                        <a:ea typeface="Arial"/>
                        <a:cs typeface="Times New Roman"/>
                      </a:endParaRPr>
                    </a:p>
                  </a:txBody>
                  <a:tcPr marL="196345" marR="196345" marT="0" marB="0" anchor="ctr"/>
                </a:tc>
                <a:tc gridSpan="4">
                  <a:txBody>
                    <a:bodyPr/>
                    <a:lstStyle/>
                    <a:p>
                      <a:pPr marL="0" marR="33020" algn="l">
                        <a:spcBef>
                          <a:spcPts val="0"/>
                        </a:spcBef>
                        <a:spcAft>
                          <a:spcPts val="0"/>
                        </a:spcAft>
                      </a:pPr>
                      <a:r>
                        <a:rPr lang="en-US" sz="1000" dirty="0">
                          <a:effectLst/>
                        </a:rPr>
                        <a:t>Final Summative Score</a:t>
                      </a:r>
                      <a:endParaRPr lang="en-US" sz="1000" dirty="0">
                        <a:effectLst/>
                        <a:latin typeface="Times New Roman"/>
                        <a:ea typeface="Arial"/>
                        <a:cs typeface="Times New Roman"/>
                      </a:endParaRPr>
                    </a:p>
                  </a:txBody>
                  <a:tcPr marL="196345" marR="19634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000" dirty="0">
                          <a:effectLst/>
                        </a:rPr>
                        <a:t> 3.30</a:t>
                      </a:r>
                      <a:endParaRPr lang="en-US" sz="1000" dirty="0">
                        <a:effectLst/>
                        <a:latin typeface="Times New Roman"/>
                        <a:ea typeface="Arial"/>
                        <a:cs typeface="Times New Roman"/>
                      </a:endParaRPr>
                    </a:p>
                  </a:txBody>
                  <a:tcPr marL="196345" marR="196345" marT="0" marB="0" anchor="ctr"/>
                </a:tc>
                <a:extLst>
                  <a:ext uri="{0D108BD9-81ED-4DB2-BD59-A6C34878D82A}">
                    <a16:rowId xmlns:a16="http://schemas.microsoft.com/office/drawing/2014/main" val="1000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20804576"/>
              </p:ext>
            </p:extLst>
          </p:nvPr>
        </p:nvGraphicFramePr>
        <p:xfrm>
          <a:off x="2667000" y="4953000"/>
          <a:ext cx="3429000" cy="914399"/>
        </p:xfrm>
        <a:graphic>
          <a:graphicData uri="http://schemas.openxmlformats.org/drawingml/2006/table">
            <a:tbl>
              <a:tblPr firstRow="1" firstCol="1" bandRow="1">
                <a:tableStyleId>{21E4AEA4-8DFA-4A89-87EB-49C32662AFE0}</a:tableStyleId>
              </a:tblPr>
              <a:tblGrid>
                <a:gridCol w="1216743">
                  <a:extLst>
                    <a:ext uri="{9D8B030D-6E8A-4147-A177-3AD203B41FA5}">
                      <a16:colId xmlns:a16="http://schemas.microsoft.com/office/drawing/2014/main" val="20000"/>
                    </a:ext>
                  </a:extLst>
                </a:gridCol>
                <a:gridCol w="2212257">
                  <a:extLst>
                    <a:ext uri="{9D8B030D-6E8A-4147-A177-3AD203B41FA5}">
                      <a16:colId xmlns:a16="http://schemas.microsoft.com/office/drawing/2014/main" val="20001"/>
                    </a:ext>
                  </a:extLst>
                </a:gridCol>
              </a:tblGrid>
              <a:tr h="175364">
                <a:tc>
                  <a:txBody>
                    <a:bodyPr/>
                    <a:lstStyle/>
                    <a:p>
                      <a:pPr marL="0" marR="0" algn="ctr">
                        <a:spcBef>
                          <a:spcPts val="0"/>
                        </a:spcBef>
                        <a:spcAft>
                          <a:spcPts val="0"/>
                        </a:spcAft>
                      </a:pPr>
                      <a:r>
                        <a:rPr lang="en-US" sz="1000" dirty="0">
                          <a:effectLst/>
                        </a:rPr>
                        <a:t>Final Score</a:t>
                      </a:r>
                      <a:endParaRPr lang="en-US" sz="1000" dirty="0">
                        <a:effectLst/>
                        <a:latin typeface="Times New Roman"/>
                        <a:ea typeface="Arial"/>
                        <a:cs typeface="Times New Roman"/>
                      </a:endParaRPr>
                    </a:p>
                  </a:txBody>
                  <a:tcPr marL="68580" marR="68580" marT="9525" marB="0" anchor="ctr"/>
                </a:tc>
                <a:tc>
                  <a:txBody>
                    <a:bodyPr/>
                    <a:lstStyle/>
                    <a:p>
                      <a:pPr marL="0" marR="0" algn="ctr">
                        <a:spcBef>
                          <a:spcPts val="0"/>
                        </a:spcBef>
                        <a:spcAft>
                          <a:spcPts val="0"/>
                        </a:spcAft>
                      </a:pPr>
                      <a:r>
                        <a:rPr lang="en-US" sz="1000" dirty="0">
                          <a:effectLst/>
                        </a:rPr>
                        <a:t>Summative</a:t>
                      </a:r>
                      <a:r>
                        <a:rPr lang="en-US" sz="1000" baseline="0" dirty="0">
                          <a:effectLst/>
                        </a:rPr>
                        <a:t> Effectiveness </a:t>
                      </a:r>
                      <a:r>
                        <a:rPr lang="en-US" sz="1000" dirty="0">
                          <a:effectLst/>
                        </a:rPr>
                        <a:t> Rating</a:t>
                      </a:r>
                      <a:endParaRPr lang="en-US" sz="1000" dirty="0">
                        <a:effectLst/>
                        <a:latin typeface="Times New Roman"/>
                        <a:ea typeface="Arial"/>
                        <a:cs typeface="Times New Roman"/>
                      </a:endParaRPr>
                    </a:p>
                  </a:txBody>
                  <a:tcPr marL="68580" marR="68580" marT="9525" marB="0" anchor="ctr"/>
                </a:tc>
                <a:extLst>
                  <a:ext uri="{0D108BD9-81ED-4DB2-BD59-A6C34878D82A}">
                    <a16:rowId xmlns:a16="http://schemas.microsoft.com/office/drawing/2014/main" val="10000"/>
                  </a:ext>
                </a:extLst>
              </a:tr>
              <a:tr h="170508">
                <a:tc>
                  <a:txBody>
                    <a:bodyPr/>
                    <a:lstStyle/>
                    <a:p>
                      <a:pPr marL="0" marR="0" algn="ctr">
                        <a:spcBef>
                          <a:spcPts val="0"/>
                        </a:spcBef>
                        <a:spcAft>
                          <a:spcPts val="0"/>
                        </a:spcAft>
                      </a:pPr>
                      <a:r>
                        <a:rPr lang="en-US" sz="1000" dirty="0">
                          <a:effectLst/>
                        </a:rPr>
                        <a:t>3.4 or higher</a:t>
                      </a:r>
                      <a:endParaRPr lang="en-US" sz="1000" dirty="0">
                        <a:effectLst/>
                        <a:latin typeface="Times New Roman"/>
                        <a:ea typeface="Arial"/>
                        <a:cs typeface="Times New Roman"/>
                      </a:endParaRPr>
                    </a:p>
                  </a:txBody>
                  <a:tcPr marL="68580" marR="68580" marT="9525" marB="0" anchor="ctr"/>
                </a:tc>
                <a:tc>
                  <a:txBody>
                    <a:bodyPr/>
                    <a:lstStyle/>
                    <a:p>
                      <a:pPr marL="0" marR="0" indent="491490" algn="ctr">
                        <a:spcBef>
                          <a:spcPts val="0"/>
                        </a:spcBef>
                        <a:spcAft>
                          <a:spcPts val="0"/>
                        </a:spcAft>
                      </a:pPr>
                      <a:r>
                        <a:rPr lang="en-US" sz="1000" dirty="0">
                          <a:effectLst/>
                        </a:rPr>
                        <a:t>Distinguished</a:t>
                      </a:r>
                      <a:endParaRPr lang="en-US" sz="1000" dirty="0">
                        <a:effectLst/>
                        <a:latin typeface="Times New Roman"/>
                        <a:ea typeface="Arial"/>
                        <a:cs typeface="Times New Roman"/>
                      </a:endParaRPr>
                    </a:p>
                  </a:txBody>
                  <a:tcPr marL="68580" marR="68580" marT="9525" marB="0" anchor="ctr"/>
                </a:tc>
                <a:extLst>
                  <a:ext uri="{0D108BD9-81ED-4DB2-BD59-A6C34878D82A}">
                    <a16:rowId xmlns:a16="http://schemas.microsoft.com/office/drawing/2014/main" val="10001"/>
                  </a:ext>
                </a:extLst>
              </a:tr>
              <a:tr h="217799">
                <a:tc>
                  <a:txBody>
                    <a:bodyPr/>
                    <a:lstStyle/>
                    <a:p>
                      <a:pPr marL="0" marR="0" algn="ctr">
                        <a:spcBef>
                          <a:spcPts val="0"/>
                        </a:spcBef>
                        <a:spcAft>
                          <a:spcPts val="0"/>
                        </a:spcAft>
                      </a:pPr>
                      <a:r>
                        <a:rPr lang="en-US" sz="1000" dirty="0">
                          <a:effectLst/>
                        </a:rPr>
                        <a:t>2.5-3.4</a:t>
                      </a:r>
                      <a:endParaRPr lang="en-US" sz="1000" dirty="0">
                        <a:effectLst/>
                        <a:latin typeface="Times New Roman"/>
                        <a:ea typeface="Arial"/>
                        <a:cs typeface="Times New Roman"/>
                      </a:endParaRPr>
                    </a:p>
                  </a:txBody>
                  <a:tcPr marL="68580" marR="68580" marT="9525" marB="0" anchor="ctr"/>
                </a:tc>
                <a:tc>
                  <a:txBody>
                    <a:bodyPr/>
                    <a:lstStyle/>
                    <a:p>
                      <a:pPr marL="0" marR="0" indent="491490" algn="ctr">
                        <a:spcBef>
                          <a:spcPts val="0"/>
                        </a:spcBef>
                        <a:spcAft>
                          <a:spcPts val="0"/>
                        </a:spcAft>
                      </a:pPr>
                      <a:r>
                        <a:rPr lang="en-US" sz="1000" dirty="0">
                          <a:effectLst/>
                        </a:rPr>
                        <a:t>Effective</a:t>
                      </a:r>
                      <a:endParaRPr lang="en-US" sz="1000" dirty="0">
                        <a:effectLst/>
                        <a:latin typeface="Times New Roman"/>
                        <a:ea typeface="Arial"/>
                        <a:cs typeface="Times New Roman"/>
                      </a:endParaRPr>
                    </a:p>
                  </a:txBody>
                  <a:tcPr marL="68580" marR="68580" marT="9525" marB="0" anchor="ctr"/>
                </a:tc>
                <a:extLst>
                  <a:ext uri="{0D108BD9-81ED-4DB2-BD59-A6C34878D82A}">
                    <a16:rowId xmlns:a16="http://schemas.microsoft.com/office/drawing/2014/main" val="10002"/>
                  </a:ext>
                </a:extLst>
              </a:tr>
              <a:tr h="175364">
                <a:tc>
                  <a:txBody>
                    <a:bodyPr/>
                    <a:lstStyle/>
                    <a:p>
                      <a:pPr marL="0" marR="0" algn="ctr">
                        <a:spcBef>
                          <a:spcPts val="0"/>
                        </a:spcBef>
                        <a:spcAft>
                          <a:spcPts val="0"/>
                        </a:spcAft>
                      </a:pPr>
                      <a:r>
                        <a:rPr lang="en-US" sz="1000" dirty="0">
                          <a:effectLst/>
                        </a:rPr>
                        <a:t>1.5-2.4</a:t>
                      </a:r>
                      <a:endParaRPr lang="en-US" sz="1000" dirty="0">
                        <a:effectLst/>
                        <a:latin typeface="Times New Roman"/>
                        <a:ea typeface="Arial"/>
                        <a:cs typeface="Times New Roman"/>
                      </a:endParaRPr>
                    </a:p>
                  </a:txBody>
                  <a:tcPr marL="68580" marR="68580" marT="9525" marB="0" anchor="ctr"/>
                </a:tc>
                <a:tc>
                  <a:txBody>
                    <a:bodyPr/>
                    <a:lstStyle/>
                    <a:p>
                      <a:pPr marL="0" marR="0" indent="491490" algn="ctr">
                        <a:spcBef>
                          <a:spcPts val="0"/>
                        </a:spcBef>
                        <a:spcAft>
                          <a:spcPts val="0"/>
                        </a:spcAft>
                      </a:pPr>
                      <a:r>
                        <a:rPr lang="en-US" sz="1000" dirty="0">
                          <a:effectLst/>
                        </a:rPr>
                        <a:t>Developing</a:t>
                      </a:r>
                      <a:endParaRPr lang="en-US" sz="1000" dirty="0">
                        <a:effectLst/>
                        <a:latin typeface="Times New Roman"/>
                        <a:ea typeface="Arial"/>
                        <a:cs typeface="Times New Roman"/>
                      </a:endParaRPr>
                    </a:p>
                  </a:txBody>
                  <a:tcPr marL="68580" marR="68580" marT="9525" marB="0" anchor="ctr"/>
                </a:tc>
                <a:extLst>
                  <a:ext uri="{0D108BD9-81ED-4DB2-BD59-A6C34878D82A}">
                    <a16:rowId xmlns:a16="http://schemas.microsoft.com/office/drawing/2014/main" val="10003"/>
                  </a:ext>
                </a:extLst>
              </a:tr>
              <a:tr h="175364">
                <a:tc>
                  <a:txBody>
                    <a:bodyPr/>
                    <a:lstStyle/>
                    <a:p>
                      <a:pPr marL="0" marR="0" algn="ctr">
                        <a:spcBef>
                          <a:spcPts val="0"/>
                        </a:spcBef>
                        <a:spcAft>
                          <a:spcPts val="0"/>
                        </a:spcAft>
                      </a:pPr>
                      <a:r>
                        <a:rPr lang="en-US" sz="1000" dirty="0">
                          <a:effectLst/>
                        </a:rPr>
                        <a:t>Less than 1.5</a:t>
                      </a:r>
                      <a:endParaRPr lang="en-US" sz="1000" dirty="0">
                        <a:effectLst/>
                        <a:latin typeface="Times New Roman"/>
                        <a:ea typeface="Arial"/>
                        <a:cs typeface="Times New Roman"/>
                      </a:endParaRPr>
                    </a:p>
                  </a:txBody>
                  <a:tcPr marL="68580" marR="68580" marT="9525" marB="0" anchor="ctr"/>
                </a:tc>
                <a:tc>
                  <a:txBody>
                    <a:bodyPr/>
                    <a:lstStyle/>
                    <a:p>
                      <a:pPr marL="0" marR="0" indent="491490" algn="ctr">
                        <a:spcBef>
                          <a:spcPts val="0"/>
                        </a:spcBef>
                        <a:spcAft>
                          <a:spcPts val="0"/>
                        </a:spcAft>
                      </a:pPr>
                      <a:r>
                        <a:rPr lang="en-US" sz="1000" dirty="0">
                          <a:effectLst/>
                        </a:rPr>
                        <a:t>Ineffective </a:t>
                      </a:r>
                      <a:endParaRPr lang="en-US" sz="1000" dirty="0">
                        <a:effectLst/>
                        <a:latin typeface="Times New Roman"/>
                        <a:ea typeface="Arial"/>
                        <a:cs typeface="Times New Roman"/>
                      </a:endParaRPr>
                    </a:p>
                  </a:txBody>
                  <a:tcPr marL="68580" marR="68580" marT="9525" marB="0" anchor="ct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1"/>
          </p:nvPr>
        </p:nvSpPr>
        <p:spPr/>
        <p:txBody>
          <a:bodyPr/>
          <a:lstStyle/>
          <a:p>
            <a:fld id="{E4BE815E-65D1-40D0-A71C-01E230B202BD}" type="slidenum">
              <a:rPr lang="en-US" altLang="en-US" smtClean="0"/>
              <a:pPr/>
              <a:t>12</a:t>
            </a:fld>
            <a:endParaRPr lang="en-US" altLang="en-US" dirty="0"/>
          </a:p>
        </p:txBody>
      </p:sp>
    </p:spTree>
    <p:extLst>
      <p:ext uri="{BB962C8B-B14F-4D97-AF65-F5344CB8AC3E}">
        <p14:creationId xmlns:p14="http://schemas.microsoft.com/office/powerpoint/2010/main" val="3883758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t>Method 2:  Criterion-Based Ratings Plotted on Pre-set Matrix</a:t>
            </a:r>
          </a:p>
        </p:txBody>
      </p:sp>
      <p:graphicFrame>
        <p:nvGraphicFramePr>
          <p:cNvPr id="9" name="Object 8"/>
          <p:cNvGraphicFramePr>
            <a:graphicFrameLocks noChangeAspect="1"/>
          </p:cNvGraphicFramePr>
          <p:nvPr>
            <p:extLst>
              <p:ext uri="{D42A27DB-BD31-4B8C-83A1-F6EECF244321}">
                <p14:modId xmlns:p14="http://schemas.microsoft.com/office/powerpoint/2010/main" val="2050491928"/>
              </p:ext>
            </p:extLst>
          </p:nvPr>
        </p:nvGraphicFramePr>
        <p:xfrm>
          <a:off x="810346" y="2667000"/>
          <a:ext cx="7444059" cy="3206076"/>
        </p:xfrm>
        <a:graphic>
          <a:graphicData uri="http://schemas.openxmlformats.org/presentationml/2006/ole">
            <mc:AlternateContent xmlns:mc="http://schemas.openxmlformats.org/markup-compatibility/2006">
              <mc:Choice xmlns:v="urn:schemas-microsoft-com:vml" Requires="v">
                <p:oleObj spid="_x0000_s1085" name="Document" r:id="rId4" imgW="6001858" imgH="3553766" progId="Word.Document.12">
                  <p:embed/>
                </p:oleObj>
              </mc:Choice>
              <mc:Fallback>
                <p:oleObj name="Document" r:id="rId4" imgW="6001858" imgH="3553766"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346" y="2667000"/>
                        <a:ext cx="7444059" cy="3206076"/>
                      </a:xfrm>
                      <a:prstGeom prst="rect">
                        <a:avLst/>
                      </a:prstGeom>
                      <a:noFill/>
                      <a:ln>
                        <a:noFill/>
                      </a:ln>
                    </p:spPr>
                  </p:pic>
                </p:oleObj>
              </mc:Fallback>
            </mc:AlternateContent>
          </a:graphicData>
        </a:graphic>
      </p:graphicFrame>
      <p:sp>
        <p:nvSpPr>
          <p:cNvPr id="3" name="Rectangle 2"/>
          <p:cNvSpPr/>
          <p:nvPr/>
        </p:nvSpPr>
        <p:spPr>
          <a:xfrm>
            <a:off x="762000" y="2057400"/>
            <a:ext cx="74676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See detailed instructions in the </a:t>
            </a:r>
            <a:r>
              <a:rPr lang="en-US" dirty="0">
                <a:hlinkClick r:id="rId6"/>
              </a:rPr>
              <a:t>Maine DOE T-PEPG Handbook</a:t>
            </a:r>
            <a:endParaRPr lang="en-US" dirty="0"/>
          </a:p>
        </p:txBody>
      </p:sp>
      <p:sp>
        <p:nvSpPr>
          <p:cNvPr id="4" name="Slide Number Placeholder 3"/>
          <p:cNvSpPr>
            <a:spLocks noGrp="1"/>
          </p:cNvSpPr>
          <p:nvPr>
            <p:ph type="sldNum" sz="quarter" idx="11"/>
          </p:nvPr>
        </p:nvSpPr>
        <p:spPr/>
        <p:txBody>
          <a:bodyPr/>
          <a:lstStyle/>
          <a:p>
            <a:fld id="{E4BE815E-65D1-40D0-A71C-01E230B202BD}" type="slidenum">
              <a:rPr lang="en-US" altLang="en-US" smtClean="0"/>
              <a:pPr/>
              <a:t>13</a:t>
            </a:fld>
            <a:endParaRPr lang="en-US" altLang="en-US" dirty="0"/>
          </a:p>
        </p:txBody>
      </p:sp>
    </p:spTree>
    <p:extLst>
      <p:ext uri="{BB962C8B-B14F-4D97-AF65-F5344CB8AC3E}">
        <p14:creationId xmlns:p14="http://schemas.microsoft.com/office/powerpoint/2010/main" val="496139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1219200"/>
            <a:ext cx="9144000" cy="838200"/>
          </a:xfrm>
        </p:spPr>
        <p:txBody>
          <a:bodyPr/>
          <a:lstStyle/>
          <a:p>
            <a:r>
              <a:rPr lang="en-US" dirty="0"/>
              <a:t>Different Approaches, Same Process</a:t>
            </a:r>
          </a:p>
        </p:txBody>
      </p:sp>
      <p:grpSp>
        <p:nvGrpSpPr>
          <p:cNvPr id="2" name="Group 1"/>
          <p:cNvGrpSpPr/>
          <p:nvPr/>
        </p:nvGrpSpPr>
        <p:grpSpPr>
          <a:xfrm>
            <a:off x="180085" y="1984598"/>
            <a:ext cx="8839953" cy="3728792"/>
            <a:chOff x="57017" y="2157263"/>
            <a:chExt cx="8839953" cy="3728792"/>
          </a:xfrm>
        </p:grpSpPr>
        <p:sp>
          <p:nvSpPr>
            <p:cNvPr id="29" name="Freeform 28"/>
            <p:cNvSpPr/>
            <p:nvPr/>
          </p:nvSpPr>
          <p:spPr>
            <a:xfrm>
              <a:off x="6887332" y="2692734"/>
              <a:ext cx="1846441" cy="3167470"/>
            </a:xfrm>
            <a:custGeom>
              <a:avLst/>
              <a:gdLst>
                <a:gd name="connsiteX0" fmla="*/ 0 w 1234435"/>
                <a:gd name="connsiteY0" fmla="*/ 0 h 2679197"/>
                <a:gd name="connsiteX1" fmla="*/ 1234435 w 1234435"/>
                <a:gd name="connsiteY1" fmla="*/ 0 h 2679197"/>
                <a:gd name="connsiteX2" fmla="*/ 1234435 w 1234435"/>
                <a:gd name="connsiteY2" fmla="*/ 2679197 h 2679197"/>
                <a:gd name="connsiteX3" fmla="*/ 0 w 1234435"/>
                <a:gd name="connsiteY3" fmla="*/ 2679197 h 2679197"/>
                <a:gd name="connsiteX4" fmla="*/ 0 w 1234435"/>
                <a:gd name="connsiteY4" fmla="*/ 0 h 2679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435" h="2679197">
                  <a:moveTo>
                    <a:pt x="0" y="0"/>
                  </a:moveTo>
                  <a:lnTo>
                    <a:pt x="1234435" y="0"/>
                  </a:lnTo>
                  <a:lnTo>
                    <a:pt x="1234435" y="2679197"/>
                  </a:lnTo>
                  <a:lnTo>
                    <a:pt x="0" y="2679197"/>
                  </a:lnTo>
                  <a:lnTo>
                    <a:pt x="0" y="0"/>
                  </a:lnTo>
                  <a:close/>
                </a:path>
              </a:pathLst>
            </a:custGeom>
            <a:solidFill>
              <a:srgbClr val="8FDDED"/>
            </a:solidFill>
            <a:ln>
              <a:solidFill>
                <a:srgbClr val="8FDDED"/>
              </a:solidFill>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hueOff val="0"/>
                <a:satOff val="0"/>
                <a:lumOff val="0"/>
                <a:alphaOff val="0"/>
              </a:schemeClr>
            </a:fontRef>
          </p:style>
          <p:txBody>
            <a:bodyPr spcFirstLastPara="0" vert="horz" wrap="square" lIns="156526" tIns="28575" rIns="1" bIns="28575" numCol="1" spcCol="1270" anchor="t" anchorCtr="0">
              <a:noAutofit/>
            </a:bodyPr>
            <a:lstStyle/>
            <a:p>
              <a:pPr lvl="0" algn="ctr" defTabSz="400050">
                <a:lnSpc>
                  <a:spcPct val="90000"/>
                </a:lnSpc>
                <a:spcBef>
                  <a:spcPct val="0"/>
                </a:spcBef>
                <a:spcAft>
                  <a:spcPct val="35000"/>
                </a:spcAft>
              </a:pPr>
              <a:endParaRPr lang="en-US" sz="900" kern="1200" dirty="0">
                <a:solidFill>
                  <a:schemeClr val="tx2"/>
                </a:solidFill>
              </a:endParaRPr>
            </a:p>
            <a:p>
              <a:pPr lvl="0" algn="ctr" defTabSz="400050">
                <a:lnSpc>
                  <a:spcPct val="90000"/>
                </a:lnSpc>
                <a:spcBef>
                  <a:spcPct val="0"/>
                </a:spcBef>
                <a:spcAft>
                  <a:spcPct val="35000"/>
                </a:spcAft>
              </a:pPr>
              <a:endParaRPr lang="en-US" sz="900" kern="1200" dirty="0">
                <a:solidFill>
                  <a:schemeClr val="tx2"/>
                </a:solidFill>
              </a:endParaRPr>
            </a:p>
            <a:p>
              <a:pPr lvl="0" algn="l" defTabSz="400050">
                <a:lnSpc>
                  <a:spcPct val="90000"/>
                </a:lnSpc>
                <a:spcBef>
                  <a:spcPct val="0"/>
                </a:spcBef>
                <a:spcAft>
                  <a:spcPct val="35000"/>
                </a:spcAft>
              </a:pPr>
              <a:endParaRPr lang="en-US" sz="1200" kern="1200" dirty="0">
                <a:solidFill>
                  <a:schemeClr val="tx2"/>
                </a:solidFill>
              </a:endParaRPr>
            </a:p>
          </p:txBody>
        </p:sp>
        <p:sp>
          <p:nvSpPr>
            <p:cNvPr id="32" name="Down Arrow Callout 31"/>
            <p:cNvSpPr/>
            <p:nvPr/>
          </p:nvSpPr>
          <p:spPr>
            <a:xfrm>
              <a:off x="6734933" y="2270961"/>
              <a:ext cx="2162037" cy="949703"/>
            </a:xfrm>
            <a:prstGeom prst="downArrowCallout">
              <a:avLst/>
            </a:prstGeom>
            <a:solidFill>
              <a:srgbClr val="00B0F0"/>
            </a:solidFill>
            <a:ln>
              <a:solidFill>
                <a:srgbClr val="00B0F0"/>
              </a:solidFill>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rtlCol="0" anchor="ctr"/>
            <a:lstStyle/>
            <a:p>
              <a:pPr lvl="0" algn="ctr" defTabSz="533400">
                <a:spcAft>
                  <a:spcPct val="35000"/>
                </a:spcAft>
              </a:pPr>
              <a:r>
                <a:rPr lang="en-US" sz="1400" dirty="0">
                  <a:solidFill>
                    <a:schemeClr val="tx2"/>
                  </a:solidFill>
                </a:rPr>
                <a:t>Combine Performance</a:t>
              </a:r>
              <a:br>
                <a:rPr lang="en-US" sz="1400" dirty="0">
                  <a:solidFill>
                    <a:schemeClr val="tx2"/>
                  </a:solidFill>
                </a:rPr>
              </a:br>
              <a:r>
                <a:rPr lang="en-US" sz="1400" dirty="0">
                  <a:solidFill>
                    <a:schemeClr val="tx2"/>
                  </a:solidFill>
                </a:rPr>
                <a:t>Measure Ratings</a:t>
              </a:r>
            </a:p>
          </p:txBody>
        </p:sp>
        <p:sp>
          <p:nvSpPr>
            <p:cNvPr id="16" name="Freeform 15"/>
            <p:cNvSpPr/>
            <p:nvPr/>
          </p:nvSpPr>
          <p:spPr>
            <a:xfrm>
              <a:off x="6853664" y="3431730"/>
              <a:ext cx="1917788" cy="1292212"/>
            </a:xfrm>
            <a:custGeom>
              <a:avLst/>
              <a:gdLst>
                <a:gd name="connsiteX0" fmla="*/ 0 w 1535707"/>
                <a:gd name="connsiteY0" fmla="*/ 546507 h 1093014"/>
                <a:gd name="connsiteX1" fmla="*/ 767854 w 1535707"/>
                <a:gd name="connsiteY1" fmla="*/ 0 h 1093014"/>
                <a:gd name="connsiteX2" fmla="*/ 1535708 w 1535707"/>
                <a:gd name="connsiteY2" fmla="*/ 546507 h 1093014"/>
                <a:gd name="connsiteX3" fmla="*/ 767854 w 1535707"/>
                <a:gd name="connsiteY3" fmla="*/ 1093014 h 1093014"/>
                <a:gd name="connsiteX4" fmla="*/ 0 w 1535707"/>
                <a:gd name="connsiteY4" fmla="*/ 546507 h 109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5707" h="1093014">
                  <a:moveTo>
                    <a:pt x="0" y="546507"/>
                  </a:moveTo>
                  <a:cubicBezTo>
                    <a:pt x="0" y="244680"/>
                    <a:pt x="343780" y="0"/>
                    <a:pt x="767854" y="0"/>
                  </a:cubicBezTo>
                  <a:cubicBezTo>
                    <a:pt x="1191928" y="0"/>
                    <a:pt x="1535708" y="244680"/>
                    <a:pt x="1535708" y="546507"/>
                  </a:cubicBezTo>
                  <a:cubicBezTo>
                    <a:pt x="1535708" y="848334"/>
                    <a:pt x="1191928" y="1093014"/>
                    <a:pt x="767854" y="1093014"/>
                  </a:cubicBezTo>
                  <a:cubicBezTo>
                    <a:pt x="343780" y="1093014"/>
                    <a:pt x="0" y="848334"/>
                    <a:pt x="0" y="546507"/>
                  </a:cubicBez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269349" tIns="204518" rIns="269349" bIns="204518" numCol="1" spcCol="1270" anchor="ctr" anchorCtr="0">
              <a:noAutofit/>
            </a:bodyPr>
            <a:lstStyle/>
            <a:p>
              <a:pPr lvl="0" algn="ctr" defTabSz="622300">
                <a:lnSpc>
                  <a:spcPct val="90000"/>
                </a:lnSpc>
                <a:spcBef>
                  <a:spcPct val="0"/>
                </a:spcBef>
                <a:spcAft>
                  <a:spcPct val="35000"/>
                </a:spcAft>
              </a:pPr>
              <a:r>
                <a:rPr lang="en-US" sz="1400" kern="1200" dirty="0"/>
                <a:t>Summative Effectiveness  Rating</a:t>
              </a:r>
            </a:p>
          </p:txBody>
        </p:sp>
        <p:sp>
          <p:nvSpPr>
            <p:cNvPr id="22" name="Freeform 21"/>
            <p:cNvSpPr/>
            <p:nvPr/>
          </p:nvSpPr>
          <p:spPr>
            <a:xfrm>
              <a:off x="181732" y="2714988"/>
              <a:ext cx="1828800" cy="3171067"/>
            </a:xfrm>
            <a:custGeom>
              <a:avLst/>
              <a:gdLst>
                <a:gd name="connsiteX0" fmla="*/ 0 w 1229539"/>
                <a:gd name="connsiteY0" fmla="*/ 0 h 2682239"/>
                <a:gd name="connsiteX1" fmla="*/ 1229539 w 1229539"/>
                <a:gd name="connsiteY1" fmla="*/ 0 h 2682239"/>
                <a:gd name="connsiteX2" fmla="*/ 1229539 w 1229539"/>
                <a:gd name="connsiteY2" fmla="*/ 2682239 h 2682239"/>
                <a:gd name="connsiteX3" fmla="*/ 0 w 1229539"/>
                <a:gd name="connsiteY3" fmla="*/ 2682239 h 2682239"/>
                <a:gd name="connsiteX4" fmla="*/ 0 w 1229539"/>
                <a:gd name="connsiteY4" fmla="*/ 0 h 2682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39" h="2682239">
                  <a:moveTo>
                    <a:pt x="0" y="0"/>
                  </a:moveTo>
                  <a:lnTo>
                    <a:pt x="1229539" y="0"/>
                  </a:lnTo>
                  <a:lnTo>
                    <a:pt x="1229539" y="2682239"/>
                  </a:lnTo>
                  <a:lnTo>
                    <a:pt x="0" y="2682239"/>
                  </a:lnTo>
                  <a:lnTo>
                    <a:pt x="0" y="0"/>
                  </a:lnTo>
                  <a:close/>
                </a:path>
              </a:pathLst>
            </a:custGeom>
            <a:solidFill>
              <a:srgbClr val="FFCC99"/>
            </a:solidFill>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hueOff val="0"/>
                <a:satOff val="0"/>
                <a:lumOff val="0"/>
                <a:alphaOff val="0"/>
              </a:schemeClr>
            </a:fontRef>
          </p:style>
          <p:txBody>
            <a:bodyPr spcFirstLastPara="0" vert="horz" wrap="square" lIns="155906" tIns="38100" rIns="-1" bIns="38100" numCol="1" spcCol="1270" anchor="t" anchorCtr="0">
              <a:noAutofit/>
            </a:bodyPr>
            <a:lstStyle/>
            <a:p>
              <a:pPr defTabSz="533400">
                <a:lnSpc>
                  <a:spcPct val="90000"/>
                </a:lnSpc>
                <a:spcAft>
                  <a:spcPct val="35000"/>
                </a:spcAft>
              </a:pPr>
              <a:endParaRPr lang="en-US" sz="1100" dirty="0">
                <a:solidFill>
                  <a:schemeClr val="tx2"/>
                </a:solidFill>
              </a:endParaRPr>
            </a:p>
            <a:p>
              <a:pPr defTabSz="533400">
                <a:lnSpc>
                  <a:spcPct val="90000"/>
                </a:lnSpc>
                <a:spcAft>
                  <a:spcPct val="35000"/>
                </a:spcAft>
              </a:pPr>
              <a:endParaRPr lang="en-US" sz="1100" kern="1200" dirty="0">
                <a:solidFill>
                  <a:schemeClr val="tx2"/>
                </a:solidFill>
              </a:endParaRPr>
            </a:p>
            <a:p>
              <a:pPr defTabSz="533400">
                <a:lnSpc>
                  <a:spcPct val="90000"/>
                </a:lnSpc>
                <a:spcAft>
                  <a:spcPct val="35000"/>
                </a:spcAft>
              </a:pPr>
              <a:r>
                <a:rPr lang="en-US" sz="1100" kern="1200" dirty="0">
                  <a:solidFill>
                    <a:schemeClr val="tx2"/>
                  </a:solidFill>
                </a:rPr>
                <a:t>Rate individual indicators of professional practice</a:t>
              </a:r>
            </a:p>
            <a:p>
              <a:pPr defTabSz="533400">
                <a:lnSpc>
                  <a:spcPct val="90000"/>
                </a:lnSpc>
                <a:spcAft>
                  <a:spcPct val="35000"/>
                </a:spcAft>
              </a:pPr>
              <a:endParaRPr lang="en-US" sz="1100" kern="1200" dirty="0">
                <a:solidFill>
                  <a:schemeClr val="tx2"/>
                </a:solidFill>
              </a:endParaRPr>
            </a:p>
            <a:p>
              <a:pPr defTabSz="533400">
                <a:lnSpc>
                  <a:spcPct val="90000"/>
                </a:lnSpc>
                <a:spcAft>
                  <a:spcPct val="35000"/>
                </a:spcAft>
              </a:pPr>
              <a:r>
                <a:rPr lang="en-US" sz="1100" kern="1200" dirty="0">
                  <a:solidFill>
                    <a:schemeClr val="tx2"/>
                  </a:solidFill>
                </a:rPr>
                <a:t>Rate individual </a:t>
              </a:r>
              <a:r>
                <a:rPr lang="en-US" sz="1100" dirty="0">
                  <a:solidFill>
                    <a:schemeClr val="tx2"/>
                  </a:solidFill>
                </a:rPr>
                <a:t>measures</a:t>
              </a:r>
              <a:r>
                <a:rPr lang="en-US" sz="1100" kern="1200" dirty="0">
                  <a:solidFill>
                    <a:schemeClr val="tx2"/>
                  </a:solidFill>
                </a:rPr>
                <a:t> of student growth</a:t>
              </a:r>
              <a:r>
                <a:rPr lang="en-US" sz="1100" dirty="0">
                  <a:solidFill>
                    <a:schemeClr val="tx2"/>
                  </a:solidFill>
                </a:rPr>
                <a:t> (e.g., results of individual SLOs)</a:t>
              </a:r>
              <a:endParaRPr lang="en-US" sz="1100" kern="1200" dirty="0">
                <a:solidFill>
                  <a:schemeClr val="tx2"/>
                </a:solidFill>
              </a:endParaRPr>
            </a:p>
            <a:p>
              <a:pPr defTabSz="533400">
                <a:lnSpc>
                  <a:spcPct val="90000"/>
                </a:lnSpc>
                <a:spcAft>
                  <a:spcPct val="35000"/>
                </a:spcAft>
              </a:pPr>
              <a:endParaRPr lang="en-US" sz="1100" kern="1200" dirty="0">
                <a:solidFill>
                  <a:schemeClr val="tx2"/>
                </a:solidFill>
              </a:endParaRPr>
            </a:p>
            <a:p>
              <a:pPr defTabSz="533400">
                <a:lnSpc>
                  <a:spcPct val="90000"/>
                </a:lnSpc>
                <a:spcAft>
                  <a:spcPct val="35000"/>
                </a:spcAft>
              </a:pPr>
              <a:r>
                <a:rPr lang="en-US" sz="1100" kern="1200" dirty="0">
                  <a:solidFill>
                    <a:schemeClr val="tx2"/>
                  </a:solidFill>
                </a:rPr>
                <a:t>Rate individual </a:t>
              </a:r>
              <a:r>
                <a:rPr lang="en-US" sz="1100" dirty="0">
                  <a:solidFill>
                    <a:schemeClr val="tx2"/>
                  </a:solidFill>
                </a:rPr>
                <a:t>factors </a:t>
              </a:r>
              <a:r>
                <a:rPr lang="en-US" sz="1100" kern="1200" dirty="0">
                  <a:solidFill>
                    <a:schemeClr val="tx2"/>
                  </a:solidFill>
                </a:rPr>
                <a:t>of any </a:t>
              </a:r>
              <a:r>
                <a:rPr lang="en-US" sz="1100" dirty="0">
                  <a:solidFill>
                    <a:schemeClr val="tx2"/>
                  </a:solidFill>
                </a:rPr>
                <a:t>o</a:t>
              </a:r>
              <a:r>
                <a:rPr lang="en-US" sz="1100" kern="1200" dirty="0">
                  <a:solidFill>
                    <a:schemeClr val="tx2"/>
                  </a:solidFill>
                </a:rPr>
                <a:t>ther performance categories, e.g., professional growth</a:t>
              </a:r>
            </a:p>
          </p:txBody>
        </p:sp>
        <p:sp>
          <p:nvSpPr>
            <p:cNvPr id="28" name="Freeform 27"/>
            <p:cNvSpPr/>
            <p:nvPr/>
          </p:nvSpPr>
          <p:spPr>
            <a:xfrm>
              <a:off x="2696332" y="2714988"/>
              <a:ext cx="3276600" cy="3167470"/>
            </a:xfrm>
            <a:custGeom>
              <a:avLst/>
              <a:gdLst>
                <a:gd name="connsiteX0" fmla="*/ 0 w 1234435"/>
                <a:gd name="connsiteY0" fmla="*/ 0 h 2679197"/>
                <a:gd name="connsiteX1" fmla="*/ 1234435 w 1234435"/>
                <a:gd name="connsiteY1" fmla="*/ 0 h 2679197"/>
                <a:gd name="connsiteX2" fmla="*/ 1234435 w 1234435"/>
                <a:gd name="connsiteY2" fmla="*/ 2679197 h 2679197"/>
                <a:gd name="connsiteX3" fmla="*/ 0 w 1234435"/>
                <a:gd name="connsiteY3" fmla="*/ 2679197 h 2679197"/>
                <a:gd name="connsiteX4" fmla="*/ 0 w 1234435"/>
                <a:gd name="connsiteY4" fmla="*/ 0 h 2679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4435" h="2679197">
                  <a:moveTo>
                    <a:pt x="0" y="0"/>
                  </a:moveTo>
                  <a:lnTo>
                    <a:pt x="1234435" y="0"/>
                  </a:lnTo>
                  <a:lnTo>
                    <a:pt x="1234435" y="2679197"/>
                  </a:lnTo>
                  <a:lnTo>
                    <a:pt x="0" y="2679197"/>
                  </a:lnTo>
                  <a:lnTo>
                    <a:pt x="0" y="0"/>
                  </a:lnTo>
                  <a:close/>
                </a:path>
              </a:pathLst>
            </a:custGeom>
            <a:solidFill>
              <a:srgbClr val="F1DFF0"/>
            </a:solidFill>
            <a:ln>
              <a:solidFill>
                <a:srgbClr val="F1DFF0"/>
              </a:solidFill>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hueOff val="0"/>
                <a:satOff val="0"/>
                <a:lumOff val="0"/>
                <a:alphaOff val="0"/>
              </a:schemeClr>
            </a:fontRef>
          </p:style>
          <p:txBody>
            <a:bodyPr spcFirstLastPara="0" vert="horz" wrap="square" lIns="156526" tIns="28575" rIns="1" bIns="28575" numCol="1" spcCol="1270" anchor="t" anchorCtr="0">
              <a:noAutofit/>
            </a:bodyPr>
            <a:lstStyle/>
            <a:p>
              <a:pPr lvl="0" algn="ctr" defTabSz="400050">
                <a:lnSpc>
                  <a:spcPct val="90000"/>
                </a:lnSpc>
                <a:spcBef>
                  <a:spcPct val="0"/>
                </a:spcBef>
                <a:spcAft>
                  <a:spcPct val="35000"/>
                </a:spcAft>
              </a:pPr>
              <a:endParaRPr lang="en-US" sz="900" kern="1200" dirty="0">
                <a:solidFill>
                  <a:schemeClr val="tx2"/>
                </a:solidFill>
              </a:endParaRPr>
            </a:p>
            <a:p>
              <a:pPr lvl="0" defTabSz="400050">
                <a:lnSpc>
                  <a:spcPct val="90000"/>
                </a:lnSpc>
                <a:spcBef>
                  <a:spcPct val="0"/>
                </a:spcBef>
                <a:spcAft>
                  <a:spcPct val="35000"/>
                </a:spcAft>
              </a:pPr>
              <a:endParaRPr lang="en-US" sz="1200" dirty="0">
                <a:solidFill>
                  <a:schemeClr val="tx2"/>
                </a:solidFill>
              </a:endParaRPr>
            </a:p>
            <a:p>
              <a:pPr lvl="0" defTabSz="400050">
                <a:lnSpc>
                  <a:spcPct val="90000"/>
                </a:lnSpc>
                <a:spcBef>
                  <a:spcPct val="0"/>
                </a:spcBef>
                <a:spcAft>
                  <a:spcPct val="35000"/>
                </a:spcAft>
              </a:pPr>
              <a:endParaRPr lang="en-US" sz="300" dirty="0">
                <a:solidFill>
                  <a:schemeClr val="tx2"/>
                </a:solidFill>
              </a:endParaRPr>
            </a:p>
            <a:p>
              <a:pPr lvl="0" defTabSz="400050">
                <a:lnSpc>
                  <a:spcPct val="90000"/>
                </a:lnSpc>
                <a:spcAft>
                  <a:spcPct val="35000"/>
                </a:spcAft>
              </a:pPr>
              <a:r>
                <a:rPr lang="en-US" sz="1200" dirty="0">
                  <a:solidFill>
                    <a:schemeClr val="tx2"/>
                  </a:solidFill>
                </a:rPr>
                <a:t>Combine ratings on individual indicators of professional practice into a composite professional practice rating (PP Rating)</a:t>
              </a:r>
            </a:p>
            <a:p>
              <a:pPr lvl="0" defTabSz="400050">
                <a:lnSpc>
                  <a:spcPct val="90000"/>
                </a:lnSpc>
                <a:spcBef>
                  <a:spcPct val="0"/>
                </a:spcBef>
                <a:spcAft>
                  <a:spcPct val="35000"/>
                </a:spcAft>
              </a:pPr>
              <a:endParaRPr lang="en-US" sz="1200" dirty="0">
                <a:solidFill>
                  <a:schemeClr val="tx2"/>
                </a:solidFill>
              </a:endParaRPr>
            </a:p>
            <a:p>
              <a:pPr lvl="0" defTabSz="400050">
                <a:lnSpc>
                  <a:spcPct val="90000"/>
                </a:lnSpc>
                <a:spcAft>
                  <a:spcPct val="35000"/>
                </a:spcAft>
              </a:pPr>
              <a:r>
                <a:rPr lang="en-US" sz="1200" dirty="0">
                  <a:solidFill>
                    <a:schemeClr val="tx2"/>
                  </a:solidFill>
                </a:rPr>
                <a:t>Combine ratings on individual measures of student growth into a composite student learning and growth rating (SG Rating)</a:t>
              </a:r>
            </a:p>
            <a:p>
              <a:pPr lvl="0" defTabSz="400050">
                <a:lnSpc>
                  <a:spcPct val="90000"/>
                </a:lnSpc>
                <a:spcBef>
                  <a:spcPct val="0"/>
                </a:spcBef>
                <a:spcAft>
                  <a:spcPct val="35000"/>
                </a:spcAft>
              </a:pPr>
              <a:endParaRPr lang="en-US" sz="1200" kern="1200" dirty="0">
                <a:solidFill>
                  <a:schemeClr val="tx2"/>
                </a:solidFill>
              </a:endParaRPr>
            </a:p>
            <a:p>
              <a:pPr lvl="0" defTabSz="400050">
                <a:lnSpc>
                  <a:spcPct val="90000"/>
                </a:lnSpc>
                <a:spcAft>
                  <a:spcPct val="35000"/>
                </a:spcAft>
              </a:pPr>
              <a:r>
                <a:rPr lang="en-US" sz="1200" dirty="0">
                  <a:solidFill>
                    <a:schemeClr val="tx2"/>
                  </a:solidFill>
                </a:rPr>
                <a:t>Combine ratings on individual factors </a:t>
              </a:r>
              <a:r>
                <a:rPr lang="en-US" sz="1200" kern="1200" dirty="0">
                  <a:solidFill>
                    <a:schemeClr val="tx2"/>
                  </a:solidFill>
                </a:rPr>
                <a:t>related to any other measures of performance categories into composite rating (e.g., PG Rating)</a:t>
              </a:r>
            </a:p>
          </p:txBody>
        </p:sp>
        <p:sp>
          <p:nvSpPr>
            <p:cNvPr id="27" name="Freeform 26"/>
            <p:cNvSpPr/>
            <p:nvPr/>
          </p:nvSpPr>
          <p:spPr>
            <a:xfrm>
              <a:off x="2523520" y="2157263"/>
              <a:ext cx="4135212" cy="886458"/>
            </a:xfrm>
            <a:custGeom>
              <a:avLst/>
              <a:gdLst>
                <a:gd name="connsiteX0" fmla="*/ 0 w 1975103"/>
                <a:gd name="connsiteY0" fmla="*/ 186530 h 746118"/>
                <a:gd name="connsiteX1" fmla="*/ 1602044 w 1975103"/>
                <a:gd name="connsiteY1" fmla="*/ 186530 h 746118"/>
                <a:gd name="connsiteX2" fmla="*/ 1602044 w 1975103"/>
                <a:gd name="connsiteY2" fmla="*/ 0 h 746118"/>
                <a:gd name="connsiteX3" fmla="*/ 1975103 w 1975103"/>
                <a:gd name="connsiteY3" fmla="*/ 373059 h 746118"/>
                <a:gd name="connsiteX4" fmla="*/ 1602044 w 1975103"/>
                <a:gd name="connsiteY4" fmla="*/ 746118 h 746118"/>
                <a:gd name="connsiteX5" fmla="*/ 1602044 w 1975103"/>
                <a:gd name="connsiteY5" fmla="*/ 559589 h 746118"/>
                <a:gd name="connsiteX6" fmla="*/ 0 w 1975103"/>
                <a:gd name="connsiteY6" fmla="*/ 559589 h 746118"/>
                <a:gd name="connsiteX7" fmla="*/ 0 w 1975103"/>
                <a:gd name="connsiteY7" fmla="*/ 186530 h 74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5103" h="746118">
                  <a:moveTo>
                    <a:pt x="0" y="186530"/>
                  </a:moveTo>
                  <a:lnTo>
                    <a:pt x="1602044" y="186530"/>
                  </a:lnTo>
                  <a:lnTo>
                    <a:pt x="1602044" y="0"/>
                  </a:lnTo>
                  <a:lnTo>
                    <a:pt x="1975103" y="373059"/>
                  </a:lnTo>
                  <a:lnTo>
                    <a:pt x="1602044" y="746118"/>
                  </a:lnTo>
                  <a:lnTo>
                    <a:pt x="1602044" y="559589"/>
                  </a:lnTo>
                  <a:lnTo>
                    <a:pt x="0" y="559589"/>
                  </a:lnTo>
                  <a:lnTo>
                    <a:pt x="0" y="186530"/>
                  </a:lnTo>
                  <a:close/>
                </a:path>
              </a:pathLst>
            </a:custGeom>
            <a:solidFill>
              <a:srgbClr val="9966FF"/>
            </a:solidFill>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spcFirstLastPara="0" vert="horz" wrap="square" lIns="38100" tIns="224630" rIns="224629" bIns="224629" numCol="1" spcCol="1270" anchor="ctr" anchorCtr="0">
              <a:noAutofit/>
            </a:bodyPr>
            <a:lstStyle/>
            <a:p>
              <a:pPr lvl="0" defTabSz="533400">
                <a:lnSpc>
                  <a:spcPct val="90000"/>
                </a:lnSpc>
                <a:spcBef>
                  <a:spcPct val="0"/>
                </a:spcBef>
                <a:spcAft>
                  <a:spcPct val="35000"/>
                </a:spcAft>
              </a:pPr>
              <a:r>
                <a:rPr lang="en-US" sz="1400" kern="1200" dirty="0">
                  <a:solidFill>
                    <a:schemeClr val="tx2"/>
                  </a:solidFill>
                </a:rPr>
                <a:t>Combine Individual Ratings into Composite Performance Measure Ratings</a:t>
              </a:r>
            </a:p>
          </p:txBody>
        </p:sp>
        <p:sp>
          <p:nvSpPr>
            <p:cNvPr id="23" name="Freeform 22"/>
            <p:cNvSpPr/>
            <p:nvPr/>
          </p:nvSpPr>
          <p:spPr>
            <a:xfrm>
              <a:off x="57017" y="2192106"/>
              <a:ext cx="2334516" cy="882095"/>
            </a:xfrm>
            <a:custGeom>
              <a:avLst/>
              <a:gdLst>
                <a:gd name="connsiteX0" fmla="*/ 0 w 1975103"/>
                <a:gd name="connsiteY0" fmla="*/ 186530 h 746118"/>
                <a:gd name="connsiteX1" fmla="*/ 1602044 w 1975103"/>
                <a:gd name="connsiteY1" fmla="*/ 186530 h 746118"/>
                <a:gd name="connsiteX2" fmla="*/ 1602044 w 1975103"/>
                <a:gd name="connsiteY2" fmla="*/ 0 h 746118"/>
                <a:gd name="connsiteX3" fmla="*/ 1975103 w 1975103"/>
                <a:gd name="connsiteY3" fmla="*/ 373059 h 746118"/>
                <a:gd name="connsiteX4" fmla="*/ 1602044 w 1975103"/>
                <a:gd name="connsiteY4" fmla="*/ 746118 h 746118"/>
                <a:gd name="connsiteX5" fmla="*/ 1602044 w 1975103"/>
                <a:gd name="connsiteY5" fmla="*/ 559589 h 746118"/>
                <a:gd name="connsiteX6" fmla="*/ 0 w 1975103"/>
                <a:gd name="connsiteY6" fmla="*/ 559589 h 746118"/>
                <a:gd name="connsiteX7" fmla="*/ 0 w 1975103"/>
                <a:gd name="connsiteY7" fmla="*/ 186530 h 74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5103" h="746118">
                  <a:moveTo>
                    <a:pt x="0" y="186530"/>
                  </a:moveTo>
                  <a:lnTo>
                    <a:pt x="1602044" y="186530"/>
                  </a:lnTo>
                  <a:lnTo>
                    <a:pt x="1602044" y="0"/>
                  </a:lnTo>
                  <a:lnTo>
                    <a:pt x="1975103" y="373059"/>
                  </a:lnTo>
                  <a:lnTo>
                    <a:pt x="1602044" y="746118"/>
                  </a:lnTo>
                  <a:lnTo>
                    <a:pt x="1602044" y="559589"/>
                  </a:lnTo>
                  <a:lnTo>
                    <a:pt x="0" y="559589"/>
                  </a:lnTo>
                  <a:lnTo>
                    <a:pt x="0" y="186530"/>
                  </a:lnTo>
                  <a:close/>
                </a:path>
              </a:pathLst>
            </a:custGeom>
            <a:solidFill>
              <a:srgbClr val="FF9966"/>
            </a:solidFill>
            <a:ln/>
            <a:scene3d>
              <a:camera prst="orthographicFront" fov="0">
                <a:rot lat="0" lon="0" rev="0"/>
              </a:camera>
              <a:lightRig rig="glow" dir="t">
                <a:rot lat="0" lon="0" rev="6360000"/>
              </a:lightRig>
            </a:scene3d>
          </p:spPr>
          <p:style>
            <a:lnRef idx="0">
              <a:schemeClr val="accent6"/>
            </a:lnRef>
            <a:fillRef idx="3">
              <a:schemeClr val="accent6"/>
            </a:fillRef>
            <a:effectRef idx="3">
              <a:schemeClr val="accent6"/>
            </a:effectRef>
            <a:fontRef idx="minor">
              <a:schemeClr val="lt1"/>
            </a:fontRef>
          </p:style>
          <p:txBody>
            <a:bodyPr spcFirstLastPara="0" vert="horz" wrap="square" lIns="38100" tIns="224630" rIns="224629" bIns="224629" numCol="1" spcCol="1270" anchor="ctr" anchorCtr="0">
              <a:noAutofit/>
            </a:bodyPr>
            <a:lstStyle/>
            <a:p>
              <a:pPr lvl="0" algn="ctr" defTabSz="533400">
                <a:lnSpc>
                  <a:spcPct val="90000"/>
                </a:lnSpc>
                <a:spcBef>
                  <a:spcPct val="0"/>
                </a:spcBef>
                <a:spcAft>
                  <a:spcPct val="35000"/>
                </a:spcAft>
              </a:pPr>
              <a:r>
                <a:rPr lang="en-US" sz="1400" kern="1200" dirty="0">
                  <a:solidFill>
                    <a:schemeClr val="tx2"/>
                  </a:solidFill>
                </a:rPr>
                <a:t>Rate Individual Indicators</a:t>
              </a:r>
            </a:p>
          </p:txBody>
        </p:sp>
      </p:grpSp>
      <p:sp>
        <p:nvSpPr>
          <p:cNvPr id="3" name="Flowchart: Connector 2"/>
          <p:cNvSpPr/>
          <p:nvPr/>
        </p:nvSpPr>
        <p:spPr>
          <a:xfrm>
            <a:off x="1905000" y="5486400"/>
            <a:ext cx="457200" cy="45720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1</a:t>
            </a:r>
          </a:p>
        </p:txBody>
      </p:sp>
      <p:sp>
        <p:nvSpPr>
          <p:cNvPr id="14" name="Flowchart: Connector 13"/>
          <p:cNvSpPr/>
          <p:nvPr/>
        </p:nvSpPr>
        <p:spPr>
          <a:xfrm>
            <a:off x="5638800" y="5410200"/>
            <a:ext cx="457200" cy="45720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2</a:t>
            </a:r>
          </a:p>
        </p:txBody>
      </p:sp>
      <p:sp>
        <p:nvSpPr>
          <p:cNvPr id="15" name="Flowchart: Connector 14"/>
          <p:cNvSpPr/>
          <p:nvPr/>
        </p:nvSpPr>
        <p:spPr>
          <a:xfrm>
            <a:off x="8642499" y="5410200"/>
            <a:ext cx="457200" cy="45720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3</a:t>
            </a:r>
          </a:p>
        </p:txBody>
      </p:sp>
    </p:spTree>
    <p:extLst>
      <p:ext uri="{BB962C8B-B14F-4D97-AF65-F5344CB8AC3E}">
        <p14:creationId xmlns:p14="http://schemas.microsoft.com/office/powerpoint/2010/main" val="2418528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The Student Learning Objective </a:t>
            </a:r>
            <a:br>
              <a:rPr lang="en-US" dirty="0"/>
            </a:br>
            <a:r>
              <a:rPr lang="en-US" dirty="0"/>
              <a:t>(SLO) Framework</a:t>
            </a:r>
            <a:br>
              <a:rPr lang="en-US" dirty="0"/>
            </a:br>
            <a:endParaRPr lang="en-US" dirty="0"/>
          </a:p>
        </p:txBody>
      </p:sp>
      <p:sp>
        <p:nvSpPr>
          <p:cNvPr id="4" name="Subtitle 3"/>
          <p:cNvSpPr>
            <a:spLocks noGrp="1"/>
          </p:cNvSpPr>
          <p:nvPr>
            <p:ph type="subTitle" idx="1"/>
          </p:nvPr>
        </p:nvSpPr>
        <p:spPr>
          <a:xfrm>
            <a:off x="1371600" y="4437131"/>
            <a:ext cx="6400800" cy="1600200"/>
          </a:xfrm>
        </p:spPr>
        <p:txBody>
          <a:bodyPr/>
          <a:lstStyle/>
          <a:p>
            <a:pPr algn="l"/>
            <a:r>
              <a:rPr lang="en-US" sz="1800" b="0" dirty="0"/>
              <a:t>This purpose of this section is to provide perspective on the role of the Student Learning Objective (SLO) framework in measuring student learning and growth. We include this section because our analysis of the two rating methods has implications for the SLO process.</a:t>
            </a:r>
          </a:p>
        </p:txBody>
      </p:sp>
    </p:spTree>
    <p:extLst>
      <p:ext uri="{BB962C8B-B14F-4D97-AF65-F5344CB8AC3E}">
        <p14:creationId xmlns:p14="http://schemas.microsoft.com/office/powerpoint/2010/main" val="3546799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Benefits of the SLO Process in a</a:t>
            </a:r>
            <a:br>
              <a:rPr lang="en-US" dirty="0"/>
            </a:br>
            <a:r>
              <a:rPr lang="en-US" dirty="0"/>
              <a:t>Performance Evaluation and Professional Growth System</a:t>
            </a:r>
          </a:p>
        </p:txBody>
      </p:sp>
      <p:sp>
        <p:nvSpPr>
          <p:cNvPr id="7" name="Content Placeholder 6"/>
          <p:cNvSpPr>
            <a:spLocks noGrp="1"/>
          </p:cNvSpPr>
          <p:nvPr>
            <p:ph idx="1"/>
          </p:nvPr>
        </p:nvSpPr>
        <p:spPr>
          <a:xfrm>
            <a:off x="228600" y="1981200"/>
            <a:ext cx="8610600" cy="3657600"/>
          </a:xfrm>
        </p:spPr>
        <p:txBody>
          <a:bodyPr/>
          <a:lstStyle/>
          <a:p>
            <a:pPr lvl="1"/>
            <a:endParaRPr lang="en-US" sz="1600" dirty="0"/>
          </a:p>
          <a:p>
            <a:pPr lvl="1"/>
            <a:endParaRPr lang="en-US" sz="8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08962232"/>
              </p:ext>
            </p:extLst>
          </p:nvPr>
        </p:nvGraphicFramePr>
        <p:xfrm>
          <a:off x="457200" y="2438400"/>
          <a:ext cx="8077200" cy="2645918"/>
        </p:xfrm>
        <a:graphic>
          <a:graphicData uri="http://schemas.openxmlformats.org/drawingml/2006/table">
            <a:tbl>
              <a:tblPr firstRow="1" firstCol="1" bandRow="1">
                <a:tableStyleId>{08FB837D-C827-4EFA-A057-4D05807E0F7C}</a:tableStyleId>
              </a:tblPr>
              <a:tblGrid>
                <a:gridCol w="3991087">
                  <a:extLst>
                    <a:ext uri="{9D8B030D-6E8A-4147-A177-3AD203B41FA5}">
                      <a16:colId xmlns:a16="http://schemas.microsoft.com/office/drawing/2014/main" val="20000"/>
                    </a:ext>
                  </a:extLst>
                </a:gridCol>
                <a:gridCol w="4086113">
                  <a:extLst>
                    <a:ext uri="{9D8B030D-6E8A-4147-A177-3AD203B41FA5}">
                      <a16:colId xmlns:a16="http://schemas.microsoft.com/office/drawing/2014/main" val="20001"/>
                    </a:ext>
                  </a:extLst>
                </a:gridCol>
              </a:tblGrid>
              <a:tr h="0">
                <a:tc>
                  <a:txBody>
                    <a:bodyPr/>
                    <a:lstStyle/>
                    <a:p>
                      <a:pPr marL="0" marR="0" algn="ctr">
                        <a:lnSpc>
                          <a:spcPct val="115000"/>
                        </a:lnSpc>
                        <a:spcBef>
                          <a:spcPts val="0"/>
                        </a:spcBef>
                        <a:spcAft>
                          <a:spcPts val="0"/>
                        </a:spcAft>
                      </a:pPr>
                      <a:r>
                        <a:rPr lang="en-US" sz="1600" dirty="0">
                          <a:effectLst/>
                        </a:rPr>
                        <a:t>Performance Evaluation</a:t>
                      </a:r>
                      <a:endParaRPr lang="en-US" sz="1600" dirty="0">
                        <a:effectLst/>
                        <a:latin typeface="Calibri"/>
                        <a:ea typeface="Calibri"/>
                        <a:cs typeface="Times New Roman"/>
                      </a:endParaRPr>
                    </a:p>
                  </a:txBody>
                  <a:tcPr marL="45720" marR="45720" marT="18415" marB="184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rPr>
                        <a:t>Professional Growth</a:t>
                      </a:r>
                      <a:endParaRPr lang="en-US" sz="1600" dirty="0">
                        <a:effectLst/>
                        <a:latin typeface="Calibri"/>
                        <a:ea typeface="Calibri"/>
                        <a:cs typeface="Times New Roman"/>
                      </a:endParaRPr>
                    </a:p>
                  </a:txBody>
                  <a:tcPr marL="45720" marR="45720" marT="18415" marB="184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400" b="0" dirty="0">
                          <a:effectLst/>
                        </a:rPr>
                        <a:t>Links student outcomes to individual teachers</a:t>
                      </a:r>
                      <a:endParaRPr lang="en-US" sz="1400" b="0" dirty="0">
                        <a:effectLst/>
                        <a:latin typeface="Calibri"/>
                        <a:ea typeface="Calibri"/>
                        <a:cs typeface="Times New Roman"/>
                      </a:endParaRPr>
                    </a:p>
                  </a:txBody>
                  <a:tcPr marL="13716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“Adds value and improves practice,”  as reported  by Maine teachers </a:t>
                      </a:r>
                      <a:endParaRPr lang="en-US" sz="1400" dirty="0">
                        <a:effectLst/>
                        <a:latin typeface="Calibri"/>
                        <a:ea typeface="Calibri"/>
                        <a:cs typeface="Times New Roman"/>
                      </a:endParaRPr>
                    </a:p>
                  </a:txBody>
                  <a:tcPr marL="13716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400" b="0" dirty="0">
                          <a:effectLst/>
                        </a:rPr>
                        <a:t>Contains important data, such as roster and teacher(s) of record.</a:t>
                      </a:r>
                      <a:endParaRPr lang="en-US" sz="1400" b="0" dirty="0">
                        <a:effectLst/>
                        <a:latin typeface="Calibri"/>
                        <a:ea typeface="Calibri"/>
                        <a:cs typeface="Times New Roman"/>
                      </a:endParaRPr>
                    </a:p>
                  </a:txBody>
                  <a:tcPr marL="13716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Focuses and aligns student needs, learning objectives, instruction and assessment </a:t>
                      </a:r>
                      <a:endParaRPr lang="en-US" sz="1400" dirty="0">
                        <a:effectLst/>
                        <a:latin typeface="Calibri"/>
                        <a:ea typeface="Calibri"/>
                        <a:cs typeface="Times New Roman"/>
                      </a:endParaRPr>
                    </a:p>
                  </a:txBody>
                  <a:tcPr marL="13716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400" b="0" dirty="0">
                          <a:effectLst/>
                        </a:rPr>
                        <a:t>Reduces risk of inaccuracies in </a:t>
                      </a:r>
                      <a:r>
                        <a:rPr lang="en-US" sz="1400" b="0" baseline="0" dirty="0">
                          <a:effectLst/>
                        </a:rPr>
                        <a:t> roster verification</a:t>
                      </a:r>
                      <a:endParaRPr lang="en-US" sz="1400" b="0" dirty="0">
                        <a:effectLst/>
                        <a:latin typeface="Calibri"/>
                        <a:ea typeface="Calibri"/>
                        <a:cs typeface="Times New Roman"/>
                      </a:endParaRPr>
                    </a:p>
                  </a:txBody>
                  <a:tcPr marL="13716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Provides context for important professional conversations and collaboration</a:t>
                      </a:r>
                      <a:endParaRPr lang="en-US" sz="1400" dirty="0">
                        <a:effectLst/>
                        <a:latin typeface="Calibri"/>
                        <a:ea typeface="Calibri"/>
                        <a:cs typeface="Times New Roman"/>
                      </a:endParaRPr>
                    </a:p>
                  </a:txBody>
                  <a:tcPr marL="13716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400" b="0" dirty="0">
                          <a:effectLst/>
                        </a:rPr>
                        <a:t>Allows for flexible grouping and attribution of teachers in a student-centered system</a:t>
                      </a:r>
                      <a:endParaRPr lang="en-US" sz="1400" b="0" dirty="0">
                        <a:effectLst/>
                        <a:latin typeface="Calibri"/>
                        <a:ea typeface="Calibri"/>
                        <a:cs typeface="Times New Roman"/>
                      </a:endParaRPr>
                    </a:p>
                  </a:txBody>
                  <a:tcPr marL="13716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rPr>
                        <a:t>Connects to additional  readily available resources across the nation</a:t>
                      </a:r>
                      <a:endParaRPr lang="en-US" sz="1400" dirty="0">
                        <a:effectLst/>
                        <a:latin typeface="Calibri"/>
                        <a:ea typeface="Calibri"/>
                        <a:cs typeface="Times New Roman"/>
                      </a:endParaRPr>
                    </a:p>
                  </a:txBody>
                  <a:tcPr marL="13716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1"/>
          </p:nvPr>
        </p:nvSpPr>
        <p:spPr/>
        <p:txBody>
          <a:bodyPr/>
          <a:lstStyle/>
          <a:p>
            <a:fld id="{E4BE815E-65D1-40D0-A71C-01E230B202BD}" type="slidenum">
              <a:rPr lang="en-US" altLang="en-US" smtClean="0"/>
              <a:pPr/>
              <a:t>16</a:t>
            </a:fld>
            <a:endParaRPr lang="en-US" altLang="en-US" dirty="0"/>
          </a:p>
        </p:txBody>
      </p:sp>
    </p:spTree>
    <p:extLst>
      <p:ext uri="{BB962C8B-B14F-4D97-AF65-F5344CB8AC3E}">
        <p14:creationId xmlns:p14="http://schemas.microsoft.com/office/powerpoint/2010/main" val="2045227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Components of the SLO Document </a:t>
            </a:r>
          </a:p>
        </p:txBody>
      </p:sp>
      <p:sp>
        <p:nvSpPr>
          <p:cNvPr id="7" name="Content Placeholder 6"/>
          <p:cNvSpPr>
            <a:spLocks noGrp="1"/>
          </p:cNvSpPr>
          <p:nvPr>
            <p:ph idx="1"/>
          </p:nvPr>
        </p:nvSpPr>
        <p:spPr>
          <a:xfrm>
            <a:off x="228600" y="1981200"/>
            <a:ext cx="8610600" cy="3657600"/>
          </a:xfrm>
        </p:spPr>
        <p:txBody>
          <a:bodyPr/>
          <a:lstStyle/>
          <a:p>
            <a:pPr lvl="1" indent="-457200"/>
            <a:r>
              <a:rPr lang="en-US" sz="1200" b="1" dirty="0"/>
              <a:t>As commonly understood, the SLO is a locally designed document framework that: </a:t>
            </a:r>
          </a:p>
          <a:p>
            <a:pPr lvl="1"/>
            <a:endParaRPr lang="en-US" sz="1600" dirty="0"/>
          </a:p>
          <a:p>
            <a:pPr lvl="1"/>
            <a:endParaRPr lang="en-US" sz="800" dirty="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430083"/>
              </p:ext>
            </p:extLst>
          </p:nvPr>
        </p:nvGraphicFramePr>
        <p:xfrm>
          <a:off x="228600" y="2286000"/>
          <a:ext cx="8763000" cy="3712772"/>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236568">
                <a:tc>
                  <a:txBody>
                    <a:bodyPr/>
                    <a:lstStyle/>
                    <a:p>
                      <a:r>
                        <a:rPr lang="en-US" sz="1200" dirty="0"/>
                        <a:t>Always includes</a:t>
                      </a:r>
                    </a:p>
                  </a:txBody>
                  <a:tcPr/>
                </a:tc>
                <a:tc>
                  <a:txBody>
                    <a:bodyPr/>
                    <a:lstStyle/>
                    <a:p>
                      <a:r>
                        <a:rPr lang="en-US" sz="1200" dirty="0"/>
                        <a:t>Includes</a:t>
                      </a:r>
                      <a:r>
                        <a:rPr lang="en-US" sz="1200" baseline="0" dirty="0"/>
                        <a:t> depending on method used</a:t>
                      </a:r>
                      <a:endParaRPr lang="en-US" sz="1200" dirty="0"/>
                    </a:p>
                  </a:txBody>
                  <a:tcPr/>
                </a:tc>
                <a:tc>
                  <a:txBody>
                    <a:bodyPr/>
                    <a:lstStyle/>
                    <a:p>
                      <a:r>
                        <a:rPr lang="en-US" sz="1200" baseline="0" dirty="0"/>
                        <a:t>Optionally includes</a:t>
                      </a:r>
                      <a:endParaRPr lang="en-US" sz="1200" dirty="0"/>
                    </a:p>
                  </a:txBody>
                  <a:tcPr/>
                </a:tc>
                <a:extLst>
                  <a:ext uri="{0D108BD9-81ED-4DB2-BD59-A6C34878D82A}">
                    <a16:rowId xmlns:a16="http://schemas.microsoft.com/office/drawing/2014/main" val="10000"/>
                  </a:ext>
                </a:extLst>
              </a:tr>
              <a:tr h="53227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a:t>Roster of instructional cohort and names of teacher(s) of record</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a:t>Identification of students' needs or readiness to meet the standards, based on available data</a:t>
                      </a:r>
                    </a:p>
                  </a:txBody>
                  <a:tcPr/>
                </a:tc>
                <a:extLst>
                  <a:ext uri="{0D108BD9-81ED-4DB2-BD59-A6C34878D82A}">
                    <a16:rowId xmlns:a16="http://schemas.microsoft.com/office/drawing/2014/main" val="10001"/>
                  </a:ext>
                </a:extLst>
              </a:tr>
              <a:tr h="23656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a:t>Interval</a:t>
                      </a:r>
                      <a:r>
                        <a:rPr lang="en-US" sz="1000" baseline="0" dirty="0"/>
                        <a:t> of instructional time</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10002"/>
                  </a:ext>
                </a:extLst>
              </a:tr>
              <a:tr h="1271555">
                <a:tc>
                  <a:txBody>
                    <a:bodyPr/>
                    <a:lstStyle/>
                    <a:p>
                      <a:r>
                        <a:rPr lang="en-US" sz="1000" b="0" dirty="0"/>
                        <a:t>Expected learning outcomes and range</a:t>
                      </a:r>
                      <a:r>
                        <a:rPr lang="en-US" sz="1000" b="0" baseline="0" dirty="0"/>
                        <a:t> of possible growth</a:t>
                      </a:r>
                      <a:endParaRPr lang="en-US" sz="1000" b="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a:t>Teacher-developed growth</a:t>
                      </a:r>
                      <a:r>
                        <a:rPr lang="en-US" sz="1000" baseline="0" dirty="0"/>
                        <a:t> target(S)</a:t>
                      </a:r>
                      <a:br>
                        <a:rPr lang="en-US" sz="1000" baseline="0" dirty="0"/>
                      </a:br>
                      <a:endParaRPr lang="en-US" sz="10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i="1" dirty="0"/>
                        <a:t>The Performance</a:t>
                      </a:r>
                      <a:r>
                        <a:rPr lang="en-US" sz="1000" i="1" baseline="0" dirty="0"/>
                        <a:t> Gap Reduction method of measuring growth and rating teachers does not necessitate a teacher-developed growth target, but it does necessitate knowledge of the individual and mean performance gaps as determined by pre and post assessments.</a:t>
                      </a:r>
                      <a:endParaRPr lang="en-US" sz="10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extLst>
                  <a:ext uri="{0D108BD9-81ED-4DB2-BD59-A6C34878D82A}">
                    <a16:rowId xmlns:a16="http://schemas.microsoft.com/office/drawing/2014/main" val="10003"/>
                  </a:ext>
                </a:extLst>
              </a:tr>
              <a:tr h="38442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a:t>Identification of content standards that will be</a:t>
                      </a:r>
                      <a:r>
                        <a:rPr lang="en-US" sz="1000" baseline="0" dirty="0"/>
                        <a:t> taught and assessed</a:t>
                      </a:r>
                      <a:endParaRPr lang="en-US" sz="1000" dirty="0"/>
                    </a:p>
                  </a:txBody>
                  <a:tcPr/>
                </a:tc>
                <a:tc>
                  <a:txBody>
                    <a:bodyPr/>
                    <a:lstStyle/>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Explicit alignment</a:t>
                      </a:r>
                      <a:r>
                        <a:rPr lang="en-US" sz="1000" baseline="0" dirty="0"/>
                        <a:t> of content standards to assessment items</a:t>
                      </a:r>
                      <a:endParaRPr lang="en-US" sz="1000" dirty="0"/>
                    </a:p>
                  </a:txBody>
                  <a:tcPr/>
                </a:tc>
                <a:extLst>
                  <a:ext uri="{0D108BD9-81ED-4DB2-BD59-A6C34878D82A}">
                    <a16:rowId xmlns:a16="http://schemas.microsoft.com/office/drawing/2014/main" val="10004"/>
                  </a:ext>
                </a:extLst>
              </a:tr>
              <a:tr h="38442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a:t>Identification of pre- and post-assessments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t>Key Instructional</a:t>
                      </a:r>
                      <a:r>
                        <a:rPr lang="en-US" sz="1000" baseline="0" dirty="0"/>
                        <a:t> Strategies and formative assessment processes</a:t>
                      </a:r>
                      <a:endParaRPr lang="en-US" sz="1000" dirty="0"/>
                    </a:p>
                  </a:txBody>
                  <a:tcPr/>
                </a:tc>
                <a:extLst>
                  <a:ext uri="{0D108BD9-81ED-4DB2-BD59-A6C34878D82A}">
                    <a16:rowId xmlns:a16="http://schemas.microsoft.com/office/drawing/2014/main" val="10005"/>
                  </a:ext>
                </a:extLst>
              </a:tr>
              <a:tr h="23656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a:t>Baseline performance on a pre-assessment</a:t>
                      </a:r>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0006"/>
                  </a:ext>
                </a:extLst>
              </a:tr>
              <a:tr h="29901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dirty="0"/>
                        <a:t>Post-assessment results</a:t>
                      </a:r>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1"/>
          </p:nvPr>
        </p:nvSpPr>
        <p:spPr/>
        <p:txBody>
          <a:bodyPr/>
          <a:lstStyle/>
          <a:p>
            <a:fld id="{E4BE815E-65D1-40D0-A71C-01E230B202BD}" type="slidenum">
              <a:rPr lang="en-US" altLang="en-US" smtClean="0"/>
              <a:pPr/>
              <a:t>17</a:t>
            </a:fld>
            <a:endParaRPr lang="en-US" altLang="en-US" dirty="0"/>
          </a:p>
        </p:txBody>
      </p:sp>
    </p:spTree>
    <p:extLst>
      <p:ext uri="{BB962C8B-B14F-4D97-AF65-F5344CB8AC3E}">
        <p14:creationId xmlns:p14="http://schemas.microsoft.com/office/powerpoint/2010/main" val="338285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609600" y="1981200"/>
            <a:ext cx="7772400" cy="1362075"/>
          </a:xfrm>
        </p:spPr>
        <p:txBody>
          <a:bodyPr/>
          <a:lstStyle/>
          <a:p>
            <a:br>
              <a:rPr lang="en-US" dirty="0"/>
            </a:br>
            <a:r>
              <a:rPr lang="en-US" dirty="0"/>
              <a:t>Elements of the SLO</a:t>
            </a:r>
            <a:br>
              <a:rPr lang="en-US" dirty="0"/>
            </a:br>
            <a:r>
              <a:rPr lang="en-US" dirty="0"/>
              <a:t>Required or implicated by Law </a:t>
            </a:r>
            <a:br>
              <a:rPr lang="en-US" dirty="0"/>
            </a:br>
            <a:r>
              <a:rPr lang="en-US" dirty="0"/>
              <a:t>(The SLO framework itself is not a requirement of the law)</a:t>
            </a:r>
          </a:p>
        </p:txBody>
      </p:sp>
    </p:spTree>
    <p:extLst>
      <p:ext uri="{BB962C8B-B14F-4D97-AF65-F5344CB8AC3E}">
        <p14:creationId xmlns:p14="http://schemas.microsoft.com/office/powerpoint/2010/main" val="3820463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59629535"/>
              </p:ext>
            </p:extLst>
          </p:nvPr>
        </p:nvGraphicFramePr>
        <p:xfrm>
          <a:off x="457200" y="1371600"/>
          <a:ext cx="8347144" cy="4402441"/>
        </p:xfrm>
        <a:graphic>
          <a:graphicData uri="http://schemas.openxmlformats.org/drawingml/2006/table">
            <a:tbl>
              <a:tblPr firstRow="1" firstCol="1" bandRow="1">
                <a:tableStyleId>{93296810-A885-4BE3-A3E7-6D5BEEA58F35}</a:tableStyleId>
              </a:tblPr>
              <a:tblGrid>
                <a:gridCol w="1219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6289744">
                  <a:extLst>
                    <a:ext uri="{9D8B030D-6E8A-4147-A177-3AD203B41FA5}">
                      <a16:colId xmlns:a16="http://schemas.microsoft.com/office/drawing/2014/main" val="20002"/>
                    </a:ext>
                  </a:extLst>
                </a:gridCol>
              </a:tblGrid>
              <a:tr h="273826">
                <a:tc>
                  <a:txBody>
                    <a:bodyPr/>
                    <a:lstStyle/>
                    <a:p>
                      <a:pPr marL="0" marR="0">
                        <a:spcBef>
                          <a:spcPts val="200"/>
                        </a:spcBef>
                        <a:spcAft>
                          <a:spcPts val="200"/>
                        </a:spcAft>
                      </a:pPr>
                      <a:r>
                        <a:rPr lang="en-US" sz="1200" dirty="0">
                          <a:effectLst/>
                        </a:rPr>
                        <a:t>SLO Sections</a:t>
                      </a:r>
                      <a:endParaRPr lang="en-US" sz="1200" b="1" dirty="0">
                        <a:effectLst/>
                        <a:latin typeface="+mn-lt"/>
                        <a:ea typeface="MS Mincho"/>
                        <a:cs typeface="Times New Roman"/>
                      </a:endParaRPr>
                    </a:p>
                  </a:txBody>
                  <a:tcPr marL="62916" marR="62916" marT="0" marB="0" anchor="ctr"/>
                </a:tc>
                <a:tc>
                  <a:txBody>
                    <a:bodyPr/>
                    <a:lstStyle/>
                    <a:p>
                      <a:pPr marL="0" marR="0" algn="ctr">
                        <a:spcBef>
                          <a:spcPts val="200"/>
                        </a:spcBef>
                        <a:spcAft>
                          <a:spcPts val="200"/>
                        </a:spcAft>
                      </a:pPr>
                      <a:r>
                        <a:rPr lang="en-US" sz="1200" dirty="0">
                          <a:effectLst/>
                        </a:rPr>
                        <a:t>Required</a:t>
                      </a:r>
                      <a:endParaRPr lang="en-US" sz="1200" b="1" dirty="0">
                        <a:effectLst/>
                        <a:latin typeface="+mn-lt"/>
                        <a:ea typeface="MS Mincho"/>
                        <a:cs typeface="Arial" panose="020B0604020202020204" pitchFamily="34" charset="0"/>
                      </a:endParaRPr>
                    </a:p>
                  </a:txBody>
                  <a:tcPr marL="62916" marR="62916" marT="0" marB="0" anchor="ctr"/>
                </a:tc>
                <a:tc>
                  <a:txBody>
                    <a:bodyPr/>
                    <a:lstStyle/>
                    <a:p>
                      <a:pPr marL="0" marR="0" algn="ctr">
                        <a:spcBef>
                          <a:spcPts val="200"/>
                        </a:spcBef>
                        <a:spcAft>
                          <a:spcPts val="200"/>
                        </a:spcAft>
                      </a:pPr>
                      <a:r>
                        <a:rPr lang="en-US" sz="1200" dirty="0">
                          <a:effectLst/>
                        </a:rPr>
                        <a:t>Description of information Typically Entered on SLO Document</a:t>
                      </a:r>
                      <a:endParaRPr lang="en-US" sz="1200" b="1" dirty="0">
                        <a:effectLst/>
                        <a:latin typeface="+mn-lt"/>
                        <a:ea typeface="MS Mincho"/>
                        <a:cs typeface="Times New Roman"/>
                      </a:endParaRPr>
                    </a:p>
                  </a:txBody>
                  <a:tcPr marL="62916" marR="62916" marT="0" marB="0"/>
                </a:tc>
                <a:extLst>
                  <a:ext uri="{0D108BD9-81ED-4DB2-BD59-A6C34878D82A}">
                    <a16:rowId xmlns:a16="http://schemas.microsoft.com/office/drawing/2014/main" val="10000"/>
                  </a:ext>
                </a:extLst>
              </a:tr>
              <a:tr h="147817">
                <a:tc rowSpan="3">
                  <a:txBody>
                    <a:bodyPr/>
                    <a:lstStyle/>
                    <a:p>
                      <a:pPr marL="0" marR="0">
                        <a:spcBef>
                          <a:spcPts val="200"/>
                        </a:spcBef>
                        <a:spcAft>
                          <a:spcPts val="200"/>
                        </a:spcAft>
                      </a:pPr>
                      <a:r>
                        <a:rPr lang="en-US" sz="1200" dirty="0">
                          <a:effectLst/>
                        </a:rPr>
                        <a:t>Teacher of Record Demographics </a:t>
                      </a:r>
                      <a:endParaRPr lang="en-US" sz="1200" b="1" dirty="0">
                        <a:effectLst/>
                        <a:latin typeface="+mn-lt"/>
                      </a:endParaRPr>
                    </a:p>
                  </a:txBody>
                  <a:tcPr marL="62916" marR="62916" marT="0" marB="0" anchor="ctr"/>
                </a:tc>
                <a:tc rowSpan="3">
                  <a:txBody>
                    <a:bodyPr/>
                    <a:lstStyle/>
                    <a:p>
                      <a:pPr marL="0" marR="0" algn="ctr">
                        <a:spcBef>
                          <a:spcPts val="200"/>
                        </a:spcBef>
                        <a:spcAft>
                          <a:spcPts val="200"/>
                        </a:spcAft>
                      </a:pPr>
                      <a:r>
                        <a:rPr lang="en-US" sz="1000" b="1" dirty="0">
                          <a:solidFill>
                            <a:srgbClr val="C00000"/>
                          </a:solidFill>
                          <a:effectLst/>
                          <a:sym typeface="Wingdings 2"/>
                        </a:rPr>
                        <a:t>YES</a:t>
                      </a:r>
                      <a:endParaRPr lang="en-US" sz="1000" b="1" dirty="0">
                        <a:solidFill>
                          <a:srgbClr val="C00000"/>
                        </a:solidFill>
                        <a:effectLst/>
                        <a:latin typeface="+mn-lt"/>
                        <a:ea typeface="MS Mincho"/>
                        <a:cs typeface="Arial" panose="020B0604020202020204" pitchFamily="34" charset="0"/>
                      </a:endParaRPr>
                    </a:p>
                  </a:txBody>
                  <a:tcPr marL="62916" marR="62916" marT="0" marB="0" anchor="ctr"/>
                </a:tc>
                <a:tc>
                  <a:txBody>
                    <a:bodyPr/>
                    <a:lstStyle/>
                    <a:p>
                      <a:pPr marL="0" marR="0">
                        <a:spcBef>
                          <a:spcPts val="200"/>
                        </a:spcBef>
                        <a:spcAft>
                          <a:spcPts val="200"/>
                        </a:spcAft>
                      </a:pPr>
                      <a:r>
                        <a:rPr lang="en-US" sz="1000" dirty="0">
                          <a:effectLst/>
                        </a:rPr>
                        <a:t>States the number of students included in the SLO</a:t>
                      </a:r>
                      <a:endParaRPr lang="en-US" sz="1000" b="1" dirty="0">
                        <a:solidFill>
                          <a:schemeClr val="tx1"/>
                        </a:solidFill>
                        <a:effectLst/>
                        <a:latin typeface="+mn-lt"/>
                        <a:ea typeface="MS Mincho"/>
                        <a:cs typeface="Times New Roman"/>
                      </a:endParaRPr>
                    </a:p>
                  </a:txBody>
                  <a:tcPr marL="62916" marR="62916" marT="0" marB="0"/>
                </a:tc>
                <a:extLst>
                  <a:ext uri="{0D108BD9-81ED-4DB2-BD59-A6C34878D82A}">
                    <a16:rowId xmlns:a16="http://schemas.microsoft.com/office/drawing/2014/main" val="10001"/>
                  </a:ext>
                </a:extLst>
              </a:tr>
              <a:tr h="169624">
                <a:tc vMerge="1">
                  <a:txBody>
                    <a:bodyPr/>
                    <a:lstStyle/>
                    <a:p>
                      <a:endParaRPr lang="en-US"/>
                    </a:p>
                  </a:txBody>
                  <a:tcPr/>
                </a:tc>
                <a:tc vMerge="1">
                  <a:txBody>
                    <a:bodyPr/>
                    <a:lstStyle/>
                    <a:p>
                      <a:endParaRPr lang="en-US"/>
                    </a:p>
                  </a:txBody>
                  <a:tcPr/>
                </a:tc>
                <a:tc>
                  <a:txBody>
                    <a:bodyPr/>
                    <a:lstStyle/>
                    <a:p>
                      <a:pPr marL="0" marR="0">
                        <a:spcBef>
                          <a:spcPts val="200"/>
                        </a:spcBef>
                        <a:spcAft>
                          <a:spcPts val="200"/>
                        </a:spcAft>
                      </a:pPr>
                      <a:r>
                        <a:rPr lang="en-US" sz="1000" dirty="0">
                          <a:effectLst/>
                        </a:rPr>
                        <a:t>Provides relevant and complete information about student characteristics</a:t>
                      </a:r>
                      <a:endParaRPr lang="en-US" sz="1000" b="1" dirty="0">
                        <a:solidFill>
                          <a:schemeClr val="tx1"/>
                        </a:solidFill>
                        <a:effectLst/>
                        <a:latin typeface="+mn-lt"/>
                        <a:ea typeface="MS Mincho"/>
                        <a:cs typeface="Times New Roman"/>
                      </a:endParaRPr>
                    </a:p>
                  </a:txBody>
                  <a:tcPr marL="62916" marR="62916" marT="0" marB="0"/>
                </a:tc>
                <a:extLst>
                  <a:ext uri="{0D108BD9-81ED-4DB2-BD59-A6C34878D82A}">
                    <a16:rowId xmlns:a16="http://schemas.microsoft.com/office/drawing/2014/main" val="10002"/>
                  </a:ext>
                </a:extLst>
              </a:tr>
              <a:tr h="147817">
                <a:tc vMerge="1">
                  <a:txBody>
                    <a:bodyPr/>
                    <a:lstStyle/>
                    <a:p>
                      <a:endParaRPr lang="en-US"/>
                    </a:p>
                  </a:txBody>
                  <a:tcPr/>
                </a:tc>
                <a:tc vMerge="1">
                  <a:txBody>
                    <a:bodyPr/>
                    <a:lstStyle/>
                    <a:p>
                      <a:endParaRPr lang="en-US"/>
                    </a:p>
                  </a:txBody>
                  <a:tcPr/>
                </a:tc>
                <a:tc>
                  <a:txBody>
                    <a:bodyPr/>
                    <a:lstStyle/>
                    <a:p>
                      <a:pPr marL="0" marR="0">
                        <a:spcBef>
                          <a:spcPts val="200"/>
                        </a:spcBef>
                        <a:spcAft>
                          <a:spcPts val="200"/>
                        </a:spcAft>
                      </a:pPr>
                      <a:r>
                        <a:rPr lang="en-US" sz="1000" dirty="0">
                          <a:effectLst/>
                        </a:rPr>
                        <a:t>Includes start and end dates of interval of instructional time</a:t>
                      </a:r>
                      <a:endParaRPr lang="en-US" sz="1000" b="1" dirty="0">
                        <a:solidFill>
                          <a:schemeClr val="tx1"/>
                        </a:solidFill>
                        <a:effectLst/>
                        <a:latin typeface="+mn-lt"/>
                        <a:ea typeface="MS Mincho"/>
                        <a:cs typeface="Times New Roman"/>
                      </a:endParaRPr>
                    </a:p>
                  </a:txBody>
                  <a:tcPr marL="62916" marR="62916" marT="0" marB="0"/>
                </a:tc>
                <a:extLst>
                  <a:ext uri="{0D108BD9-81ED-4DB2-BD59-A6C34878D82A}">
                    <a16:rowId xmlns:a16="http://schemas.microsoft.com/office/drawing/2014/main" val="10003"/>
                  </a:ext>
                </a:extLst>
              </a:tr>
              <a:tr h="147817">
                <a:tc rowSpan="3">
                  <a:txBody>
                    <a:bodyPr/>
                    <a:lstStyle/>
                    <a:p>
                      <a:pPr marL="0" marR="0">
                        <a:spcBef>
                          <a:spcPts val="200"/>
                        </a:spcBef>
                        <a:spcAft>
                          <a:spcPts val="200"/>
                        </a:spcAft>
                      </a:pPr>
                      <a:r>
                        <a:rPr lang="en-US" sz="1200" dirty="0">
                          <a:effectLst/>
                        </a:rPr>
                        <a:t>Baseline data and Student Needs </a:t>
                      </a:r>
                      <a:endParaRPr lang="en-US" sz="1200" b="1" dirty="0">
                        <a:effectLst/>
                        <a:latin typeface="+mn-lt"/>
                        <a:ea typeface="MS Mincho"/>
                        <a:cs typeface="Times New Roman"/>
                      </a:endParaRPr>
                    </a:p>
                  </a:txBody>
                  <a:tcPr marL="62916" marR="62916" marT="0" marB="0" anchor="ctr"/>
                </a:tc>
                <a:tc rowSpan="3">
                  <a:txBody>
                    <a:bodyPr/>
                    <a:lstStyle/>
                    <a:p>
                      <a:pPr marL="0" marR="0">
                        <a:spcBef>
                          <a:spcPts val="200"/>
                        </a:spcBef>
                        <a:spcAft>
                          <a:spcPts val="200"/>
                        </a:spcAft>
                      </a:pPr>
                      <a:r>
                        <a:rPr lang="en-US" sz="1000" b="1" dirty="0">
                          <a:effectLst/>
                        </a:rPr>
                        <a:t>LOCAL Decision</a:t>
                      </a:r>
                      <a:endParaRPr lang="en-US" sz="1000" b="1" dirty="0">
                        <a:solidFill>
                          <a:schemeClr val="tx1"/>
                        </a:solidFill>
                        <a:effectLst/>
                        <a:latin typeface="Arial"/>
                        <a:ea typeface="MS Mincho"/>
                        <a:cs typeface="Times New Roman"/>
                      </a:endParaRPr>
                    </a:p>
                  </a:txBody>
                  <a:tcPr marL="62916" marR="62916" marT="0" marB="0" anchor="ctr"/>
                </a:tc>
                <a:tc>
                  <a:txBody>
                    <a:bodyPr/>
                    <a:lstStyle/>
                    <a:p>
                      <a:pPr marL="0" marR="0">
                        <a:spcBef>
                          <a:spcPts val="200"/>
                        </a:spcBef>
                        <a:spcAft>
                          <a:spcPts val="200"/>
                        </a:spcAft>
                      </a:pPr>
                      <a:r>
                        <a:rPr lang="en-US" sz="1000" dirty="0">
                          <a:effectLst/>
                        </a:rPr>
                        <a:t>Identifies area(s) of need</a:t>
                      </a:r>
                      <a:endParaRPr lang="en-US" sz="1000" dirty="0">
                        <a:effectLst/>
                        <a:latin typeface="+mn-lt"/>
                        <a:ea typeface="MS Mincho"/>
                        <a:cs typeface="Times New Roman"/>
                      </a:endParaRPr>
                    </a:p>
                  </a:txBody>
                  <a:tcPr marL="62916" marR="62916" marT="0" marB="0"/>
                </a:tc>
                <a:extLst>
                  <a:ext uri="{0D108BD9-81ED-4DB2-BD59-A6C34878D82A}">
                    <a16:rowId xmlns:a16="http://schemas.microsoft.com/office/drawing/2014/main" val="10004"/>
                  </a:ext>
                </a:extLst>
              </a:tr>
              <a:tr h="229985">
                <a:tc vMerge="1">
                  <a:txBody>
                    <a:bodyPr/>
                    <a:lstStyle/>
                    <a:p>
                      <a:endParaRPr lang="en-US"/>
                    </a:p>
                  </a:txBody>
                  <a:tcPr/>
                </a:tc>
                <a:tc vMerge="1">
                  <a:txBody>
                    <a:bodyPr/>
                    <a:lstStyle/>
                    <a:p>
                      <a:endParaRPr lang="en-US"/>
                    </a:p>
                  </a:txBody>
                  <a:tcPr/>
                </a:tc>
                <a:tc>
                  <a:txBody>
                    <a:bodyPr/>
                    <a:lstStyle/>
                    <a:p>
                      <a:pPr marL="0" marR="0">
                        <a:spcBef>
                          <a:spcPts val="200"/>
                        </a:spcBef>
                        <a:spcAft>
                          <a:spcPts val="200"/>
                        </a:spcAft>
                      </a:pPr>
                      <a:r>
                        <a:rPr lang="en-US" sz="1000" dirty="0">
                          <a:effectLst/>
                        </a:rPr>
                        <a:t>Identifies available data used to determine areas of strength and need</a:t>
                      </a:r>
                      <a:endParaRPr lang="en-US" sz="1000" dirty="0">
                        <a:effectLst/>
                        <a:latin typeface="+mn-lt"/>
                        <a:ea typeface="MS Mincho"/>
                        <a:cs typeface="Times New Roman"/>
                      </a:endParaRPr>
                    </a:p>
                  </a:txBody>
                  <a:tcPr marL="62916" marR="62916" marT="0" marB="0"/>
                </a:tc>
                <a:extLst>
                  <a:ext uri="{0D108BD9-81ED-4DB2-BD59-A6C34878D82A}">
                    <a16:rowId xmlns:a16="http://schemas.microsoft.com/office/drawing/2014/main" val="10005"/>
                  </a:ext>
                </a:extLst>
              </a:tr>
              <a:tr h="147817">
                <a:tc vMerge="1">
                  <a:txBody>
                    <a:bodyPr/>
                    <a:lstStyle/>
                    <a:p>
                      <a:endParaRPr lang="en-US"/>
                    </a:p>
                  </a:txBody>
                  <a:tcPr/>
                </a:tc>
                <a:tc vMerge="1">
                  <a:txBody>
                    <a:bodyPr/>
                    <a:lstStyle/>
                    <a:p>
                      <a:endParaRPr lang="en-US"/>
                    </a:p>
                  </a:txBody>
                  <a:tcPr/>
                </a:tc>
                <a:tc>
                  <a:txBody>
                    <a:bodyPr/>
                    <a:lstStyle/>
                    <a:p>
                      <a:pPr marL="0" marR="0">
                        <a:spcBef>
                          <a:spcPts val="200"/>
                        </a:spcBef>
                        <a:spcAft>
                          <a:spcPts val="200"/>
                        </a:spcAft>
                      </a:pPr>
                      <a:r>
                        <a:rPr lang="en-US" sz="1000" dirty="0">
                          <a:effectLst/>
                        </a:rPr>
                        <a:t>Includes analysis of available data for areas of strength and need</a:t>
                      </a:r>
                      <a:endParaRPr lang="en-US" sz="1000" dirty="0">
                        <a:effectLst/>
                        <a:latin typeface="+mn-lt"/>
                        <a:ea typeface="MS Mincho"/>
                        <a:cs typeface="Times New Roman"/>
                      </a:endParaRPr>
                    </a:p>
                  </a:txBody>
                  <a:tcPr marL="62916" marR="62916" marT="0" marB="0"/>
                </a:tc>
                <a:extLst>
                  <a:ext uri="{0D108BD9-81ED-4DB2-BD59-A6C34878D82A}">
                    <a16:rowId xmlns:a16="http://schemas.microsoft.com/office/drawing/2014/main" val="10006"/>
                  </a:ext>
                </a:extLst>
              </a:tr>
              <a:tr h="492722">
                <a:tc rowSpan="3">
                  <a:txBody>
                    <a:bodyPr/>
                    <a:lstStyle/>
                    <a:p>
                      <a:pPr marL="0" marR="0">
                        <a:spcBef>
                          <a:spcPts val="200"/>
                        </a:spcBef>
                        <a:spcAft>
                          <a:spcPts val="0"/>
                        </a:spcAft>
                      </a:pPr>
                      <a:r>
                        <a:rPr lang="en-US" sz="1200" dirty="0">
                          <a:effectLst/>
                        </a:rPr>
                        <a:t>Content</a:t>
                      </a:r>
                    </a:p>
                    <a:p>
                      <a:pPr marL="0" marR="0">
                        <a:spcBef>
                          <a:spcPts val="200"/>
                        </a:spcBef>
                        <a:spcAft>
                          <a:spcPts val="0"/>
                        </a:spcAft>
                      </a:pPr>
                      <a:r>
                        <a:rPr lang="en-US" sz="1200" dirty="0">
                          <a:effectLst/>
                        </a:rPr>
                        <a:t>Standards</a:t>
                      </a:r>
                      <a:endParaRPr lang="en-US" sz="1200" b="1" dirty="0">
                        <a:effectLst/>
                        <a:latin typeface="+mn-lt"/>
                        <a:ea typeface="MS Mincho"/>
                        <a:cs typeface="Times New Roman"/>
                      </a:endParaRPr>
                    </a:p>
                  </a:txBody>
                  <a:tcPr marL="62916" marR="62916" marT="0" marB="0" anchor="ctr"/>
                </a:tc>
                <a:tc>
                  <a:txBody>
                    <a:bodyPr/>
                    <a:lstStyle/>
                    <a:p>
                      <a:pPr marL="0" marR="0" indent="0" algn="ctr" defTabSz="914400" rtl="0" eaLnBrk="1" fontAlgn="auto" latinLnBrk="0" hangingPunct="1">
                        <a:lnSpc>
                          <a:spcPct val="100000"/>
                        </a:lnSpc>
                        <a:spcBef>
                          <a:spcPts val="200"/>
                        </a:spcBef>
                        <a:spcAft>
                          <a:spcPts val="0"/>
                        </a:spcAft>
                        <a:buClrTx/>
                        <a:buSzTx/>
                        <a:buFontTx/>
                        <a:buNone/>
                        <a:tabLst/>
                        <a:defRPr/>
                      </a:pPr>
                      <a:r>
                        <a:rPr lang="en-US" sz="1000" b="1" dirty="0">
                          <a:solidFill>
                            <a:srgbClr val="C00000"/>
                          </a:solidFill>
                          <a:effectLst/>
                          <a:sym typeface="Wingdings 2"/>
                        </a:rPr>
                        <a:t>YES (de facto)</a:t>
                      </a:r>
                      <a:endParaRPr lang="en-US" sz="1000" b="1" dirty="0">
                        <a:solidFill>
                          <a:srgbClr val="C00000"/>
                        </a:solidFill>
                        <a:effectLst/>
                        <a:latin typeface="+mn-lt"/>
                        <a:sym typeface="Wingdings 2"/>
                      </a:endParaRPr>
                    </a:p>
                  </a:txBody>
                  <a:tcPr marL="62916" marR="62916" marT="0" marB="0" anchor="ctr"/>
                </a:tc>
                <a:tc>
                  <a:txBody>
                    <a:bodyPr/>
                    <a:lstStyle/>
                    <a:p>
                      <a:pPr marL="0" marR="0">
                        <a:spcBef>
                          <a:spcPts val="200"/>
                        </a:spcBef>
                        <a:spcAft>
                          <a:spcPts val="200"/>
                        </a:spcAft>
                      </a:pPr>
                      <a:r>
                        <a:rPr lang="en-US" sz="1000" dirty="0">
                          <a:effectLst/>
                        </a:rPr>
                        <a:t>Includes standards that align to the area of need and to the assessments</a:t>
                      </a:r>
                    </a:p>
                    <a:p>
                      <a:pPr marL="0" marR="0" indent="0" algn="l" defTabSz="914400" rtl="0" eaLnBrk="1" fontAlgn="auto" latinLnBrk="0" hangingPunct="1">
                        <a:lnSpc>
                          <a:spcPct val="100000"/>
                        </a:lnSpc>
                        <a:spcBef>
                          <a:spcPts val="200"/>
                        </a:spcBef>
                        <a:spcAft>
                          <a:spcPts val="200"/>
                        </a:spcAft>
                        <a:buClrTx/>
                        <a:buSzTx/>
                        <a:buFontTx/>
                        <a:buNone/>
                        <a:tabLst/>
                        <a:defRPr/>
                      </a:pPr>
                      <a:r>
                        <a:rPr lang="en-US" sz="1000" dirty="0">
                          <a:effectLst/>
                        </a:rPr>
                        <a:t>Rule</a:t>
                      </a:r>
                      <a:r>
                        <a:rPr lang="en-US" sz="1000" baseline="0" dirty="0">
                          <a:effectLst/>
                        </a:rPr>
                        <a:t> Chapter 180 requires that an assessments "</a:t>
                      </a:r>
                      <a:r>
                        <a:rPr lang="en-US" sz="1000" kern="1200" dirty="0">
                          <a:effectLst/>
                        </a:rPr>
                        <a:t>Be able to measure growth in identified and intended learning outcomes."</a:t>
                      </a:r>
                      <a:endParaRPr lang="en-US" sz="1000" i="1" dirty="0">
                        <a:solidFill>
                          <a:srgbClr val="C00000"/>
                        </a:solidFill>
                        <a:effectLst/>
                        <a:latin typeface="+mn-lt"/>
                        <a:ea typeface="MS Mincho"/>
                        <a:cs typeface="Times New Roman"/>
                      </a:endParaRPr>
                    </a:p>
                  </a:txBody>
                  <a:tcPr marL="62916" marR="62916" marT="0" marB="0"/>
                </a:tc>
                <a:extLst>
                  <a:ext uri="{0D108BD9-81ED-4DB2-BD59-A6C34878D82A}">
                    <a16:rowId xmlns:a16="http://schemas.microsoft.com/office/drawing/2014/main" val="10007"/>
                  </a:ext>
                </a:extLst>
              </a:tr>
              <a:tr h="295633">
                <a:tc vMerge="1">
                  <a:txBody>
                    <a:bodyPr/>
                    <a:lstStyle/>
                    <a:p>
                      <a:endParaRPr lang="en-US"/>
                    </a:p>
                  </a:txBody>
                  <a:tcPr/>
                </a:tc>
                <a:tc>
                  <a:txBody>
                    <a:bodyPr/>
                    <a:lstStyle/>
                    <a:p>
                      <a:pPr marL="0" marR="0">
                        <a:spcBef>
                          <a:spcPts val="200"/>
                        </a:spcBef>
                        <a:spcAft>
                          <a:spcPts val="200"/>
                        </a:spcAft>
                      </a:pPr>
                      <a:r>
                        <a:rPr lang="en-US" sz="1000" b="1" dirty="0">
                          <a:effectLst/>
                        </a:rPr>
                        <a:t>LOCAL Decision</a:t>
                      </a:r>
                      <a:endParaRPr lang="en-US" sz="1000" b="1" dirty="0">
                        <a:solidFill>
                          <a:schemeClr val="tx1"/>
                        </a:solidFill>
                        <a:effectLst/>
                        <a:latin typeface="Arial"/>
                        <a:ea typeface="MS Mincho"/>
                        <a:cs typeface="Times New Roman"/>
                      </a:endParaRPr>
                    </a:p>
                  </a:txBody>
                  <a:tcPr marL="62916" marR="62916" marT="0" marB="0" anchor="ctr"/>
                </a:tc>
                <a:tc>
                  <a:txBody>
                    <a:bodyPr/>
                    <a:lstStyle/>
                    <a:p>
                      <a:pPr marL="0" marR="0">
                        <a:spcBef>
                          <a:spcPts val="200"/>
                        </a:spcBef>
                        <a:spcAft>
                          <a:spcPts val="200"/>
                        </a:spcAft>
                      </a:pPr>
                      <a:r>
                        <a:rPr lang="en-US" sz="1000" dirty="0">
                          <a:effectLst/>
                        </a:rPr>
                        <a:t>Includes both application/process and content standards</a:t>
                      </a:r>
                      <a:endParaRPr lang="en-US" sz="1000" b="1" dirty="0">
                        <a:effectLst/>
                        <a:latin typeface="+mn-lt"/>
                        <a:ea typeface="MS Mincho"/>
                        <a:cs typeface="Times New Roman"/>
                      </a:endParaRPr>
                    </a:p>
                  </a:txBody>
                  <a:tcPr marL="62916" marR="62916" marT="0" marB="0"/>
                </a:tc>
                <a:extLst>
                  <a:ext uri="{0D108BD9-81ED-4DB2-BD59-A6C34878D82A}">
                    <a16:rowId xmlns:a16="http://schemas.microsoft.com/office/drawing/2014/main" val="10008"/>
                  </a:ext>
                </a:extLst>
              </a:tr>
              <a:tr h="640539">
                <a:tc vMerge="1">
                  <a:txBody>
                    <a:bodyPr/>
                    <a:lstStyle/>
                    <a:p>
                      <a:endParaRPr lang="en-US"/>
                    </a:p>
                  </a:txBody>
                  <a:tcPr/>
                </a:tc>
                <a:tc>
                  <a:txBody>
                    <a:bodyPr/>
                    <a:lstStyle/>
                    <a:p>
                      <a:pPr marL="0" marR="0" indent="0" algn="ctr" defTabSz="914400" rtl="0" eaLnBrk="1" fontAlgn="auto" latinLnBrk="0" hangingPunct="1">
                        <a:lnSpc>
                          <a:spcPct val="100000"/>
                        </a:lnSpc>
                        <a:spcBef>
                          <a:spcPts val="200"/>
                        </a:spcBef>
                        <a:spcAft>
                          <a:spcPts val="0"/>
                        </a:spcAft>
                        <a:buClrTx/>
                        <a:buSzTx/>
                        <a:buFontTx/>
                        <a:buNone/>
                        <a:tabLst/>
                        <a:defRPr/>
                      </a:pPr>
                      <a:r>
                        <a:rPr lang="en-US" sz="1000" b="1" dirty="0">
                          <a:solidFill>
                            <a:srgbClr val="C00000"/>
                          </a:solidFill>
                          <a:effectLst/>
                          <a:sym typeface="Wingdings 2"/>
                        </a:rPr>
                        <a:t>YES (de facto)</a:t>
                      </a:r>
                      <a:endParaRPr lang="en-US" sz="1000" b="1" dirty="0">
                        <a:solidFill>
                          <a:srgbClr val="C00000"/>
                        </a:solidFill>
                        <a:effectLst/>
                        <a:latin typeface="+mn-lt"/>
                        <a:sym typeface="Wingdings 2"/>
                      </a:endParaRPr>
                    </a:p>
                  </a:txBody>
                  <a:tcPr marL="62916" marR="62916" marT="0" marB="0" anchor="ctr"/>
                </a:tc>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1000" dirty="0">
                          <a:effectLst/>
                        </a:rPr>
                        <a:t>Includes standards that are rigorous but </a:t>
                      </a:r>
                      <a:r>
                        <a:rPr lang="en-US" sz="1000" u="sng" dirty="0">
                          <a:effectLst/>
                        </a:rPr>
                        <a:t>focused enough to be measured using an appropriate assessment </a:t>
                      </a:r>
                    </a:p>
                    <a:p>
                      <a:pPr marL="0" marR="0" indent="0" algn="l" defTabSz="914400" rtl="0" eaLnBrk="1" fontAlgn="auto" latinLnBrk="0" hangingPunct="1">
                        <a:lnSpc>
                          <a:spcPct val="100000"/>
                        </a:lnSpc>
                        <a:spcBef>
                          <a:spcPts val="200"/>
                        </a:spcBef>
                        <a:spcAft>
                          <a:spcPts val="200"/>
                        </a:spcAft>
                        <a:buClrTx/>
                        <a:buSzTx/>
                        <a:buFontTx/>
                        <a:buNone/>
                        <a:tabLst/>
                        <a:defRPr/>
                      </a:pPr>
                      <a:r>
                        <a:rPr lang="en-US" sz="1000" i="1" dirty="0">
                          <a:solidFill>
                            <a:srgbClr val="C00000"/>
                          </a:solidFill>
                          <a:effectLst/>
                        </a:rPr>
                        <a:t>Rule</a:t>
                      </a:r>
                      <a:r>
                        <a:rPr lang="en-US" sz="1000" i="1" baseline="0" dirty="0">
                          <a:solidFill>
                            <a:srgbClr val="C00000"/>
                          </a:solidFill>
                          <a:effectLst/>
                        </a:rPr>
                        <a:t> Chapter 180 requires that an assessments "</a:t>
                      </a:r>
                      <a:r>
                        <a:rPr lang="en-US" sz="1000" i="1" kern="1200" dirty="0">
                          <a:solidFill>
                            <a:srgbClr val="C00000"/>
                          </a:solidFill>
                          <a:effectLst/>
                        </a:rPr>
                        <a:t>Be able to measure growth in identified and intended learning outcomes."</a:t>
                      </a:r>
                      <a:endParaRPr lang="en-US" sz="1000" i="1" dirty="0">
                        <a:solidFill>
                          <a:srgbClr val="C00000"/>
                        </a:solidFill>
                        <a:effectLst/>
                        <a:latin typeface="+mn-lt"/>
                        <a:ea typeface="MS Mincho"/>
                        <a:cs typeface="Times New Roman"/>
                      </a:endParaRPr>
                    </a:p>
                  </a:txBody>
                  <a:tcPr marL="62916" marR="62916" marT="0" marB="0"/>
                </a:tc>
                <a:extLst>
                  <a:ext uri="{0D108BD9-81ED-4DB2-BD59-A6C34878D82A}">
                    <a16:rowId xmlns:a16="http://schemas.microsoft.com/office/drawing/2014/main" val="10009"/>
                  </a:ext>
                </a:extLst>
              </a:tr>
              <a:tr h="188829">
                <a:tc rowSpan="4">
                  <a:txBody>
                    <a:bodyPr/>
                    <a:lstStyle/>
                    <a:p>
                      <a:pPr marL="0" marR="0">
                        <a:spcBef>
                          <a:spcPts val="200"/>
                        </a:spcBef>
                        <a:spcAft>
                          <a:spcPts val="200"/>
                        </a:spcAft>
                      </a:pPr>
                      <a:r>
                        <a:rPr lang="en-US" sz="1200" dirty="0">
                          <a:effectLst/>
                        </a:rPr>
                        <a:t>Box 10 Pre and Summative Assessment</a:t>
                      </a:r>
                      <a:endParaRPr lang="en-US" sz="1200" b="1" dirty="0">
                        <a:effectLst/>
                        <a:latin typeface="+mn-lt"/>
                        <a:ea typeface="MS Mincho"/>
                        <a:cs typeface="Times New Roman"/>
                      </a:endParaRPr>
                    </a:p>
                  </a:txBody>
                  <a:tcPr marL="62916" marR="62916"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C00000"/>
                          </a:solidFill>
                          <a:effectLst/>
                          <a:sym typeface="Wingdings 2"/>
                        </a:rPr>
                        <a:t>YES</a:t>
                      </a:r>
                      <a:endParaRPr lang="en-US" sz="1000" b="1" dirty="0">
                        <a:solidFill>
                          <a:srgbClr val="C00000"/>
                        </a:solidFill>
                        <a:effectLst/>
                        <a:latin typeface="+mn-lt"/>
                        <a:ea typeface="MS Mincho"/>
                        <a:cs typeface="Arial" panose="020B0604020202020204" pitchFamily="34" charset="0"/>
                      </a:endParaRPr>
                    </a:p>
                  </a:txBody>
                  <a:tcPr marL="62916" marR="62916" marT="0" marB="0" anchor="ctr"/>
                </a:tc>
                <a:tc>
                  <a:txBody>
                    <a:bodyPr/>
                    <a:lstStyle/>
                    <a:p>
                      <a:pPr marL="0" marR="0">
                        <a:spcBef>
                          <a:spcPts val="200"/>
                        </a:spcBef>
                        <a:spcAft>
                          <a:spcPts val="200"/>
                        </a:spcAft>
                      </a:pPr>
                      <a:r>
                        <a:rPr lang="en-US" sz="1000" dirty="0">
                          <a:effectLst/>
                        </a:rPr>
                        <a:t>Identifies an assessment that aligns with the identified content and process standards.</a:t>
                      </a:r>
                      <a:endParaRPr lang="en-US" sz="1000" b="1" dirty="0">
                        <a:effectLst/>
                        <a:latin typeface="+mn-lt"/>
                        <a:ea typeface="MS Mincho"/>
                        <a:cs typeface="Times New Roman"/>
                      </a:endParaRPr>
                    </a:p>
                  </a:txBody>
                  <a:tcPr marL="62916" marR="62916" marT="0" marB="0"/>
                </a:tc>
                <a:extLst>
                  <a:ext uri="{0D108BD9-81ED-4DB2-BD59-A6C34878D82A}">
                    <a16:rowId xmlns:a16="http://schemas.microsoft.com/office/drawing/2014/main" val="10010"/>
                  </a:ext>
                </a:extLst>
              </a:tr>
              <a:tr h="273826">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C00000"/>
                          </a:solidFill>
                          <a:effectLst/>
                          <a:sym typeface="Wingdings 2"/>
                        </a:rPr>
                        <a:t>YES</a:t>
                      </a:r>
                      <a:endParaRPr lang="en-US" sz="1000" b="1" dirty="0">
                        <a:solidFill>
                          <a:srgbClr val="C00000"/>
                        </a:solidFill>
                        <a:effectLst/>
                        <a:latin typeface="+mn-lt"/>
                        <a:ea typeface="MS Mincho"/>
                        <a:cs typeface="Arial" panose="020B0604020202020204" pitchFamily="34" charset="0"/>
                      </a:endParaRPr>
                    </a:p>
                  </a:txBody>
                  <a:tcPr marL="62916" marR="62916" marT="0" marB="0" anchor="ctr"/>
                </a:tc>
                <a:tc>
                  <a:txBody>
                    <a:bodyPr/>
                    <a:lstStyle/>
                    <a:p>
                      <a:pPr marL="0" marR="0">
                        <a:spcBef>
                          <a:spcPts val="200"/>
                        </a:spcBef>
                        <a:spcAft>
                          <a:spcPts val="200"/>
                        </a:spcAft>
                      </a:pPr>
                      <a:r>
                        <a:rPr lang="en-US" sz="1000" dirty="0">
                          <a:effectLst/>
                        </a:rPr>
                        <a:t>Identifies an assessment that meets all criteria in Rule Chapter 180 (Table 5</a:t>
                      </a:r>
                      <a:r>
                        <a:rPr lang="en-US" sz="1000" baseline="0" dirty="0">
                          <a:effectLst/>
                        </a:rPr>
                        <a:t> of SLO Handbook)</a:t>
                      </a:r>
                      <a:endParaRPr lang="en-US" sz="1000" b="1" dirty="0">
                        <a:effectLst/>
                        <a:latin typeface="+mn-lt"/>
                        <a:ea typeface="MS Mincho"/>
                        <a:cs typeface="Times New Roman"/>
                      </a:endParaRPr>
                    </a:p>
                  </a:txBody>
                  <a:tcPr marL="62916" marR="62916" marT="0" marB="0"/>
                </a:tc>
                <a:extLst>
                  <a:ext uri="{0D108BD9-81ED-4DB2-BD59-A6C34878D82A}">
                    <a16:rowId xmlns:a16="http://schemas.microsoft.com/office/drawing/2014/main" val="10011"/>
                  </a:ext>
                </a:extLst>
              </a:tr>
              <a:tr h="295633">
                <a:tc vMerge="1">
                  <a:txBody>
                    <a:bodyPr/>
                    <a:lstStyle/>
                    <a:p>
                      <a:endParaRPr lang="en-US"/>
                    </a:p>
                  </a:txBody>
                  <a:tcPr/>
                </a:tc>
                <a:tc>
                  <a:txBody>
                    <a:bodyPr/>
                    <a:lstStyle/>
                    <a:p>
                      <a:pPr marL="0" marR="0">
                        <a:spcBef>
                          <a:spcPts val="200"/>
                        </a:spcBef>
                        <a:spcAft>
                          <a:spcPts val="200"/>
                        </a:spcAft>
                      </a:pPr>
                      <a:r>
                        <a:rPr lang="en-US" sz="1000" b="1" dirty="0">
                          <a:effectLst/>
                        </a:rPr>
                        <a:t>LOCAL Decision</a:t>
                      </a:r>
                      <a:endParaRPr lang="en-US" sz="1000" b="1" dirty="0">
                        <a:solidFill>
                          <a:schemeClr val="tx1"/>
                        </a:solidFill>
                        <a:effectLst/>
                        <a:latin typeface="Arial"/>
                        <a:ea typeface="MS Mincho"/>
                        <a:cs typeface="Times New Roman"/>
                      </a:endParaRPr>
                    </a:p>
                  </a:txBody>
                  <a:tcPr marL="62916" marR="62916" marT="0" marB="0" anchor="ctr"/>
                </a:tc>
                <a:tc>
                  <a:txBody>
                    <a:bodyPr/>
                    <a:lstStyle/>
                    <a:p>
                      <a:pPr marL="0" marR="0">
                        <a:spcBef>
                          <a:spcPts val="200"/>
                        </a:spcBef>
                        <a:spcAft>
                          <a:spcPts val="200"/>
                        </a:spcAft>
                      </a:pPr>
                      <a:r>
                        <a:rPr lang="en-US" sz="1000" dirty="0">
                          <a:effectLst/>
                        </a:rPr>
                        <a:t>Describes the format and structure of the assessment</a:t>
                      </a:r>
                      <a:endParaRPr lang="en-US" sz="1000" dirty="0">
                        <a:effectLst/>
                        <a:latin typeface="+mn-lt"/>
                        <a:ea typeface="MS Mincho"/>
                        <a:cs typeface="Times New Roman"/>
                      </a:endParaRPr>
                    </a:p>
                  </a:txBody>
                  <a:tcPr marL="62916" marR="62916" marT="0" marB="0"/>
                </a:tc>
                <a:extLst>
                  <a:ext uri="{0D108BD9-81ED-4DB2-BD59-A6C34878D82A}">
                    <a16:rowId xmlns:a16="http://schemas.microsoft.com/office/drawing/2014/main" val="10012"/>
                  </a:ext>
                </a:extLst>
              </a:tr>
              <a:tr h="790680">
                <a:tc vMerge="1">
                  <a:txBody>
                    <a:bodyPr/>
                    <a:lstStyle/>
                    <a:p>
                      <a:endParaRPr lang="en-US"/>
                    </a:p>
                  </a:txBody>
                  <a:tcP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US" sz="1000" b="1" dirty="0">
                          <a:solidFill>
                            <a:srgbClr val="C00000"/>
                          </a:solidFill>
                          <a:effectLst/>
                        </a:rPr>
                        <a:t>YES</a:t>
                      </a:r>
                      <a:r>
                        <a:rPr lang="en-US" sz="1000" b="1" baseline="0" dirty="0">
                          <a:solidFill>
                            <a:srgbClr val="C00000"/>
                          </a:solidFill>
                          <a:effectLst/>
                        </a:rPr>
                        <a:t> (</a:t>
                      </a:r>
                      <a:r>
                        <a:rPr lang="en-US" sz="1000" b="1" dirty="0">
                          <a:solidFill>
                            <a:srgbClr val="C00000"/>
                          </a:solidFill>
                          <a:effectLst/>
                        </a:rPr>
                        <a:t>de</a:t>
                      </a:r>
                      <a:r>
                        <a:rPr lang="en-US" sz="1000" b="1" baseline="0" dirty="0">
                          <a:solidFill>
                            <a:srgbClr val="C00000"/>
                          </a:solidFill>
                          <a:effectLst/>
                        </a:rPr>
                        <a:t> facto)</a:t>
                      </a:r>
                      <a:endParaRPr lang="en-US" sz="1000" b="1" dirty="0">
                        <a:solidFill>
                          <a:srgbClr val="C00000"/>
                        </a:solidFill>
                        <a:effectLst/>
                        <a:latin typeface="+mn-lt"/>
                        <a:ea typeface="MS Mincho"/>
                        <a:cs typeface="Arial" panose="020B0604020202020204" pitchFamily="34" charset="0"/>
                      </a:endParaRPr>
                    </a:p>
                  </a:txBody>
                  <a:tcPr marL="62916" marR="62916" marT="0" marB="0" anchor="ctr"/>
                </a:tc>
                <a:tc>
                  <a:txBody>
                    <a:bodyPr/>
                    <a:lstStyle/>
                    <a:p>
                      <a:pPr marL="0" marR="0" indent="0" algn="l" defTabSz="914400" rtl="0" eaLnBrk="1" fontAlgn="auto" latinLnBrk="0" hangingPunct="1">
                        <a:lnSpc>
                          <a:spcPct val="100000"/>
                        </a:lnSpc>
                        <a:spcBef>
                          <a:spcPts val="200"/>
                        </a:spcBef>
                        <a:spcAft>
                          <a:spcPts val="0"/>
                        </a:spcAft>
                        <a:buClrTx/>
                        <a:buSzTx/>
                        <a:buFontTx/>
                        <a:buNone/>
                        <a:tabLst/>
                        <a:defRPr/>
                      </a:pPr>
                      <a:r>
                        <a:rPr lang="en-US" sz="1000" dirty="0">
                          <a:effectLst/>
                        </a:rPr>
                        <a:t>Lists modifications or accommodations that will be necessary for students with IEPs or 504 plans and/or ELL students, and explains how the modifications or accommodations will be provided. </a:t>
                      </a:r>
                    </a:p>
                    <a:p>
                      <a:pPr marL="0" marR="0" indent="0" algn="l" defTabSz="914400" rtl="0" eaLnBrk="1" fontAlgn="auto" latinLnBrk="0" hangingPunct="1">
                        <a:lnSpc>
                          <a:spcPct val="100000"/>
                        </a:lnSpc>
                        <a:spcBef>
                          <a:spcPts val="200"/>
                        </a:spcBef>
                        <a:spcAft>
                          <a:spcPts val="0"/>
                        </a:spcAft>
                        <a:buClrTx/>
                        <a:buSzTx/>
                        <a:buFontTx/>
                        <a:buNone/>
                        <a:tabLst/>
                        <a:defRPr/>
                      </a:pPr>
                      <a:r>
                        <a:rPr lang="en-US" sz="1000" i="1" dirty="0">
                          <a:solidFill>
                            <a:srgbClr val="C00000"/>
                          </a:solidFill>
                          <a:effectLst/>
                        </a:rPr>
                        <a:t>Rule Chapter 180 requires that an</a:t>
                      </a:r>
                      <a:r>
                        <a:rPr lang="en-US" sz="1000" i="1" baseline="0" dirty="0">
                          <a:solidFill>
                            <a:srgbClr val="C00000"/>
                          </a:solidFill>
                          <a:effectLst/>
                        </a:rPr>
                        <a:t> </a:t>
                      </a:r>
                      <a:r>
                        <a:rPr lang="en-US" sz="1000" i="1" dirty="0">
                          <a:solidFill>
                            <a:srgbClr val="C00000"/>
                          </a:solidFill>
                          <a:effectLst/>
                        </a:rPr>
                        <a:t>Assessment</a:t>
                      </a:r>
                      <a:r>
                        <a:rPr lang="en-US" sz="1000" i="1" baseline="0" dirty="0">
                          <a:solidFill>
                            <a:srgbClr val="C00000"/>
                          </a:solidFill>
                          <a:effectLst/>
                        </a:rPr>
                        <a:t> </a:t>
                      </a:r>
                      <a:r>
                        <a:rPr lang="en-US" sz="1000" i="1" kern="1200" dirty="0">
                          <a:solidFill>
                            <a:srgbClr val="C00000"/>
                          </a:solidFill>
                          <a:effectLst/>
                        </a:rPr>
                        <a:t>Be able to measure growth in identified and intended learning outcomes</a:t>
                      </a:r>
                      <a:endParaRPr lang="en-US" sz="1000" i="1" dirty="0">
                        <a:solidFill>
                          <a:srgbClr val="C00000"/>
                        </a:solidFill>
                        <a:effectLst/>
                        <a:latin typeface="+mn-lt"/>
                        <a:ea typeface="MS Mincho"/>
                        <a:cs typeface="Times New Roman"/>
                      </a:endParaRPr>
                    </a:p>
                  </a:txBody>
                  <a:tcPr marL="62916" marR="62916" marT="0" marB="0"/>
                </a:tc>
                <a:extLst>
                  <a:ext uri="{0D108BD9-81ED-4DB2-BD59-A6C34878D82A}">
                    <a16:rowId xmlns:a16="http://schemas.microsoft.com/office/drawing/2014/main" val="10013"/>
                  </a:ext>
                </a:extLst>
              </a:tr>
            </a:tbl>
          </a:graphicData>
        </a:graphic>
      </p:graphicFrame>
      <p:sp>
        <p:nvSpPr>
          <p:cNvPr id="2" name="Slide Number Placeholder 1"/>
          <p:cNvSpPr>
            <a:spLocks noGrp="1"/>
          </p:cNvSpPr>
          <p:nvPr>
            <p:ph type="sldNum" sz="quarter" idx="11"/>
          </p:nvPr>
        </p:nvSpPr>
        <p:spPr/>
        <p:txBody>
          <a:bodyPr/>
          <a:lstStyle/>
          <a:p>
            <a:fld id="{E4BE815E-65D1-40D0-A71C-01E230B202BD}" type="slidenum">
              <a:rPr lang="en-US" altLang="en-US" smtClean="0"/>
              <a:pPr/>
              <a:t>19</a:t>
            </a:fld>
            <a:endParaRPr lang="en-US" altLang="en-US" dirty="0"/>
          </a:p>
        </p:txBody>
      </p:sp>
    </p:spTree>
    <p:extLst>
      <p:ext uri="{BB962C8B-B14F-4D97-AF65-F5344CB8AC3E}">
        <p14:creationId xmlns:p14="http://schemas.microsoft.com/office/powerpoint/2010/main" val="1024867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cap="none" dirty="0">
                <a:latin typeface="+mn-lt"/>
              </a:rPr>
              <a:t>Introduction</a:t>
            </a:r>
          </a:p>
        </p:txBody>
      </p:sp>
      <p:sp>
        <p:nvSpPr>
          <p:cNvPr id="3" name="Content Placeholder 2"/>
          <p:cNvSpPr>
            <a:spLocks noGrp="1"/>
          </p:cNvSpPr>
          <p:nvPr>
            <p:ph idx="1"/>
          </p:nvPr>
        </p:nvSpPr>
        <p:spPr>
          <a:xfrm>
            <a:off x="228600" y="2133600"/>
            <a:ext cx="8610600" cy="3810000"/>
          </a:xfrm>
        </p:spPr>
        <p:txBody>
          <a:bodyPr>
            <a:noAutofit/>
          </a:bodyPr>
          <a:lstStyle/>
          <a:p>
            <a:r>
              <a:rPr lang="en-US" sz="1600" dirty="0"/>
              <a:t>This slide presentation introduces emergent thinking on a method of rating teachers on the student learning and growth component of a performance evaluation and professional growth (PEPG) system.  The "Performance-Gap-Reduction" (PGR) method presents both a unique approach to targeting and measuring student growth and to rating teacher impact on that growth. This resource supports districts in understanding both the PGR method and the more commonly used method.  The Maine DOE welcomes input and feedback from districts who decide to use either of the methods described in this presentation. </a:t>
            </a:r>
          </a:p>
          <a:p>
            <a:endParaRPr lang="en-US" sz="1600" b="1" dirty="0">
              <a:solidFill>
                <a:schemeClr val="tx1"/>
              </a:solidFill>
            </a:endParaRPr>
          </a:p>
          <a:p>
            <a:endParaRPr lang="en-US" sz="1600" b="1" dirty="0"/>
          </a:p>
          <a:p>
            <a:endParaRPr lang="en-US" sz="1600" b="1"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 y="6172200"/>
            <a:ext cx="1722120" cy="621792"/>
          </a:xfrm>
          <a:prstGeom prst="rect">
            <a:avLst/>
          </a:prstGeom>
        </p:spPr>
      </p:pic>
      <p:sp>
        <p:nvSpPr>
          <p:cNvPr id="5" name="Action Button: Custom 4">
            <a:hlinkClick r:id="" action="ppaction://hlinkshowjump?jump=firstslide" highlightClick="1"/>
          </p:cNvPr>
          <p:cNvSpPr/>
          <p:nvPr/>
        </p:nvSpPr>
        <p:spPr>
          <a:xfrm>
            <a:off x="4114800" y="6172199"/>
            <a:ext cx="914400" cy="288393"/>
          </a:xfrm>
          <a:prstGeom prst="actionButtonBlank">
            <a:avLst/>
          </a:prstGeom>
          <a:solidFill>
            <a:schemeClr val="accent5">
              <a:lumMod val="75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HOME</a:t>
            </a:r>
          </a:p>
        </p:txBody>
      </p:sp>
      <p:sp>
        <p:nvSpPr>
          <p:cNvPr id="6" name="Slide Number Placeholder 5"/>
          <p:cNvSpPr>
            <a:spLocks noGrp="1"/>
          </p:cNvSpPr>
          <p:nvPr>
            <p:ph type="sldNum" sz="quarter" idx="11"/>
          </p:nvPr>
        </p:nvSpPr>
        <p:spPr/>
        <p:txBody>
          <a:bodyPr/>
          <a:lstStyle/>
          <a:p>
            <a:fld id="{E4BE815E-65D1-40D0-A71C-01E230B202BD}" type="slidenum">
              <a:rPr lang="en-US" altLang="en-US" smtClean="0"/>
              <a:pPr/>
              <a:t>2</a:t>
            </a:fld>
            <a:endParaRPr lang="en-US" altLang="en-US" dirty="0"/>
          </a:p>
        </p:txBody>
      </p:sp>
    </p:spTree>
    <p:extLst>
      <p:ext uri="{BB962C8B-B14F-4D97-AF65-F5344CB8AC3E}">
        <p14:creationId xmlns:p14="http://schemas.microsoft.com/office/powerpoint/2010/main" val="3074778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10909022"/>
              </p:ext>
            </p:extLst>
          </p:nvPr>
        </p:nvGraphicFramePr>
        <p:xfrm>
          <a:off x="457200" y="1371600"/>
          <a:ext cx="8229600" cy="3106359"/>
        </p:xfrm>
        <a:graphic>
          <a:graphicData uri="http://schemas.openxmlformats.org/drawingml/2006/table">
            <a:tbl>
              <a:tblPr firstRow="1" firstCol="1" bandRow="1">
                <a:tableStyleId>{93296810-A885-4BE3-A3E7-6D5BEEA58F35}</a:tableStyleId>
              </a:tblPr>
              <a:tblGrid>
                <a:gridCol w="1752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5791200">
                  <a:extLst>
                    <a:ext uri="{9D8B030D-6E8A-4147-A177-3AD203B41FA5}">
                      <a16:colId xmlns:a16="http://schemas.microsoft.com/office/drawing/2014/main" val="20002"/>
                    </a:ext>
                  </a:extLst>
                </a:gridCol>
              </a:tblGrid>
              <a:tr h="246441">
                <a:tc>
                  <a:txBody>
                    <a:bodyPr/>
                    <a:lstStyle/>
                    <a:p>
                      <a:pPr marL="0" marR="0">
                        <a:spcBef>
                          <a:spcPts val="200"/>
                        </a:spcBef>
                        <a:spcAft>
                          <a:spcPts val="200"/>
                        </a:spcAft>
                      </a:pPr>
                      <a:r>
                        <a:rPr lang="en-US" sz="1000" dirty="0">
                          <a:effectLst/>
                        </a:rPr>
                        <a:t>SLO Sections</a:t>
                      </a:r>
                      <a:endParaRPr lang="en-US" sz="1000" b="1" dirty="0">
                        <a:effectLst/>
                        <a:latin typeface="+mn-lt"/>
                        <a:ea typeface="MS Mincho"/>
                        <a:cs typeface="Times New Roman"/>
                      </a:endParaRPr>
                    </a:p>
                  </a:txBody>
                  <a:tcPr marL="62916" marR="62916" marT="0" marB="0" anchor="ctr"/>
                </a:tc>
                <a:tc>
                  <a:txBody>
                    <a:bodyPr/>
                    <a:lstStyle/>
                    <a:p>
                      <a:pPr marL="0" marR="0" algn="ctr">
                        <a:spcBef>
                          <a:spcPts val="200"/>
                        </a:spcBef>
                        <a:spcAft>
                          <a:spcPts val="200"/>
                        </a:spcAft>
                      </a:pPr>
                      <a:r>
                        <a:rPr lang="en-US" sz="1000" dirty="0">
                          <a:effectLst/>
                        </a:rPr>
                        <a:t>Required</a:t>
                      </a:r>
                      <a:endParaRPr lang="en-US" sz="1000" b="1" dirty="0">
                        <a:effectLst/>
                        <a:latin typeface="+mn-lt"/>
                        <a:ea typeface="MS Mincho"/>
                        <a:cs typeface="Arial" panose="020B0604020202020204" pitchFamily="34" charset="0"/>
                      </a:endParaRPr>
                    </a:p>
                  </a:txBody>
                  <a:tcPr marL="62916" marR="62916" marT="0" marB="0" anchor="ctr"/>
                </a:tc>
                <a:tc>
                  <a:txBody>
                    <a:bodyPr/>
                    <a:lstStyle/>
                    <a:p>
                      <a:pPr marL="0" marR="0" algn="ctr">
                        <a:spcBef>
                          <a:spcPts val="200"/>
                        </a:spcBef>
                        <a:spcAft>
                          <a:spcPts val="200"/>
                        </a:spcAft>
                      </a:pPr>
                      <a:r>
                        <a:rPr lang="en-US" sz="1000" dirty="0">
                          <a:effectLst/>
                        </a:rPr>
                        <a:t>Description of information Typically Entered on SLO Document</a:t>
                      </a:r>
                      <a:endParaRPr lang="en-US" sz="1000" b="1" dirty="0">
                        <a:effectLst/>
                        <a:latin typeface="+mn-lt"/>
                        <a:ea typeface="MS Mincho"/>
                        <a:cs typeface="Times New Roman"/>
                      </a:endParaRPr>
                    </a:p>
                  </a:txBody>
                  <a:tcPr marL="62916" marR="62916" marT="0" marB="0" anchor="ctr"/>
                </a:tc>
                <a:extLst>
                  <a:ext uri="{0D108BD9-81ED-4DB2-BD59-A6C34878D82A}">
                    <a16:rowId xmlns:a16="http://schemas.microsoft.com/office/drawing/2014/main" val="10000"/>
                  </a:ext>
                </a:extLst>
              </a:tr>
              <a:tr h="246441">
                <a:tc rowSpan="3">
                  <a:txBody>
                    <a:bodyPr/>
                    <a:lstStyle/>
                    <a:p>
                      <a:pPr marL="0" marR="0">
                        <a:spcBef>
                          <a:spcPts val="200"/>
                        </a:spcBef>
                        <a:spcAft>
                          <a:spcPts val="200"/>
                        </a:spcAft>
                      </a:pPr>
                      <a:r>
                        <a:rPr lang="en-US" sz="1200" dirty="0">
                          <a:effectLst/>
                        </a:rPr>
                        <a:t>Box 11</a:t>
                      </a:r>
                    </a:p>
                    <a:p>
                      <a:pPr marL="0" marR="0">
                        <a:spcBef>
                          <a:spcPts val="200"/>
                        </a:spcBef>
                        <a:spcAft>
                          <a:spcPts val="200"/>
                        </a:spcAft>
                      </a:pPr>
                      <a:r>
                        <a:rPr lang="en-US" sz="1200" dirty="0">
                          <a:effectLst/>
                        </a:rPr>
                        <a:t>Growth Targets</a:t>
                      </a:r>
                      <a:endParaRPr lang="en-US" sz="1200" b="1" dirty="0">
                        <a:effectLst/>
                        <a:latin typeface="+mn-lt"/>
                        <a:ea typeface="MS Mincho"/>
                        <a:cs typeface="Times New Roman"/>
                      </a:endParaRPr>
                    </a:p>
                  </a:txBody>
                  <a:tcPr marL="73025" marR="73025" marT="0" marB="0" anchor="ctr"/>
                </a:tc>
                <a:tc>
                  <a:txBody>
                    <a:bodyPr/>
                    <a:lstStyle/>
                    <a:p>
                      <a:pPr marL="0" marR="0">
                        <a:spcBef>
                          <a:spcPts val="200"/>
                        </a:spcBef>
                        <a:spcAft>
                          <a:spcPts val="200"/>
                        </a:spcAft>
                      </a:pPr>
                      <a:r>
                        <a:rPr lang="en-US" sz="1000" b="1" dirty="0">
                          <a:effectLst/>
                        </a:rPr>
                        <a:t>LOCAL Decision</a:t>
                      </a:r>
                      <a:endParaRPr lang="en-US" sz="1000" b="1" dirty="0">
                        <a:solidFill>
                          <a:schemeClr val="tx1"/>
                        </a:solidFill>
                        <a:effectLst/>
                        <a:latin typeface="+mn-lt"/>
                        <a:ea typeface="MS Mincho"/>
                        <a:cs typeface="Times New Roman"/>
                      </a:endParaRPr>
                    </a:p>
                  </a:txBody>
                  <a:tcPr marL="73025" marR="73025" marT="0" marB="0" anchor="ctr"/>
                </a:tc>
                <a:tc>
                  <a:txBody>
                    <a:bodyPr/>
                    <a:lstStyle/>
                    <a:p>
                      <a:pPr marL="0" marR="0">
                        <a:spcBef>
                          <a:spcPts val="200"/>
                        </a:spcBef>
                        <a:spcAft>
                          <a:spcPts val="200"/>
                        </a:spcAft>
                      </a:pPr>
                      <a:r>
                        <a:rPr lang="en-US" sz="1000" dirty="0">
                          <a:effectLst/>
                        </a:rPr>
                        <a:t>Numerical growth targets for all students on the roster</a:t>
                      </a:r>
                    </a:p>
                  </a:txBody>
                  <a:tcPr marL="73025" marR="73025" marT="0" marB="0" anchor="ctr"/>
                </a:tc>
                <a:extLst>
                  <a:ext uri="{0D108BD9-81ED-4DB2-BD59-A6C34878D82A}">
                    <a16:rowId xmlns:a16="http://schemas.microsoft.com/office/drawing/2014/main" val="10001"/>
                  </a:ext>
                </a:extLst>
              </a:tr>
              <a:tr h="497718">
                <a:tc vMerge="1">
                  <a:txBody>
                    <a:bodyPr/>
                    <a:lstStyle/>
                    <a:p>
                      <a:pPr marL="0" marR="0">
                        <a:spcBef>
                          <a:spcPts val="200"/>
                        </a:spcBef>
                        <a:spcAft>
                          <a:spcPts val="200"/>
                        </a:spcAft>
                      </a:pPr>
                      <a:endParaRPr lang="en-US" sz="1000" b="1" dirty="0">
                        <a:effectLst/>
                        <a:latin typeface="Arial"/>
                        <a:ea typeface="MS Mincho"/>
                        <a:cs typeface="Times New Roman"/>
                      </a:endParaRPr>
                    </a:p>
                  </a:txBody>
                  <a:tcPr marL="73025" marR="73025" marT="0" marB="0" anchor="ctr"/>
                </a:tc>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endParaRPr lang="en-US" sz="1000" b="1" dirty="0">
                        <a:effectLst/>
                      </a:endParaRPr>
                    </a:p>
                    <a:p>
                      <a:pPr marL="0" marR="0">
                        <a:spcBef>
                          <a:spcPts val="200"/>
                        </a:spcBef>
                        <a:spcAft>
                          <a:spcPts val="200"/>
                        </a:spcAft>
                      </a:pPr>
                      <a:r>
                        <a:rPr lang="en-US" sz="1000" b="1" dirty="0">
                          <a:effectLst/>
                        </a:rPr>
                        <a:t>LOCAL Decision</a:t>
                      </a:r>
                      <a:endParaRPr lang="en-US" sz="1000" b="1" dirty="0">
                        <a:solidFill>
                          <a:schemeClr val="tx1"/>
                        </a:solidFill>
                        <a:effectLst/>
                        <a:latin typeface="+mn-lt"/>
                        <a:ea typeface="MS Mincho"/>
                        <a:cs typeface="Times New Roman"/>
                      </a:endParaRPr>
                    </a:p>
                  </a:txBody>
                  <a:tcPr marL="73025" marR="73025" marT="0" marB="0" anchor="ctr"/>
                </a:tc>
                <a:tc>
                  <a:txBody>
                    <a:bodyPr/>
                    <a:lstStyle/>
                    <a:p>
                      <a:pPr marL="0" marR="0">
                        <a:spcBef>
                          <a:spcPts val="200"/>
                        </a:spcBef>
                        <a:spcAft>
                          <a:spcPts val="200"/>
                        </a:spcAft>
                      </a:pPr>
                      <a:r>
                        <a:rPr lang="en-US" sz="1000" dirty="0">
                          <a:effectLst/>
                        </a:rPr>
                        <a:t>Includes targets that are rigorous, attainable, and developmentally appropriate</a:t>
                      </a:r>
                      <a:endParaRPr lang="en-US" sz="1000" dirty="0">
                        <a:effectLst/>
                        <a:latin typeface="+mn-lt"/>
                        <a:ea typeface="MS Mincho"/>
                        <a:cs typeface="Times New Roman"/>
                      </a:endParaRPr>
                    </a:p>
                  </a:txBody>
                  <a:tcPr marL="73025" marR="73025" marT="0" marB="0" anchor="ctr"/>
                </a:tc>
                <a:extLst>
                  <a:ext uri="{0D108BD9-81ED-4DB2-BD59-A6C34878D82A}">
                    <a16:rowId xmlns:a16="http://schemas.microsoft.com/office/drawing/2014/main" val="10002"/>
                  </a:ext>
                </a:extLst>
              </a:tr>
              <a:tr h="363159">
                <a:tc vMerge="1">
                  <a:txBody>
                    <a:bodyPr/>
                    <a:lstStyle/>
                    <a:p>
                      <a:pPr marL="0" marR="0">
                        <a:spcBef>
                          <a:spcPts val="200"/>
                        </a:spcBef>
                        <a:spcAft>
                          <a:spcPts val="200"/>
                        </a:spcAft>
                      </a:pPr>
                      <a:endParaRPr lang="en-US" sz="1000" b="1" dirty="0">
                        <a:effectLst/>
                        <a:latin typeface="+mn-lt"/>
                        <a:ea typeface="MS Mincho"/>
                        <a:cs typeface="Times New Roman"/>
                      </a:endParaRPr>
                    </a:p>
                  </a:txBody>
                  <a:tcPr marL="73025" marR="73025" marT="0" marB="0" anchor="ctr"/>
                </a:tc>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1000" b="1" dirty="0">
                          <a:effectLst/>
                        </a:rPr>
                        <a:t>LOCAL Decision</a:t>
                      </a:r>
                      <a:endParaRPr lang="en-US" sz="1000" b="1" dirty="0">
                        <a:solidFill>
                          <a:schemeClr val="tx1"/>
                        </a:solidFill>
                        <a:effectLst/>
                        <a:latin typeface="+mn-lt"/>
                        <a:ea typeface="MS Mincho"/>
                        <a:cs typeface="Times New Roman"/>
                      </a:endParaRPr>
                    </a:p>
                  </a:txBody>
                  <a:tcPr marL="73025" marR="73025" marT="0" marB="0" anchor="ctr"/>
                </a:tc>
                <a:tc>
                  <a:txBody>
                    <a:bodyPr/>
                    <a:lstStyle/>
                    <a:p>
                      <a:pPr marL="0" marR="0">
                        <a:spcBef>
                          <a:spcPts val="200"/>
                        </a:spcBef>
                        <a:spcAft>
                          <a:spcPts val="200"/>
                        </a:spcAft>
                      </a:pPr>
                      <a:r>
                        <a:rPr lang="en-US" sz="1000" dirty="0">
                          <a:effectLst/>
                        </a:rPr>
                        <a:t>Includes a rationale for the targets that explains how the growth targets were determined</a:t>
                      </a:r>
                      <a:endParaRPr lang="en-US" sz="1000" dirty="0">
                        <a:effectLst/>
                        <a:latin typeface="+mn-lt"/>
                        <a:ea typeface="MS Mincho"/>
                        <a:cs typeface="Times New Roman"/>
                      </a:endParaRPr>
                    </a:p>
                  </a:txBody>
                  <a:tcPr marL="73025" marR="73025" marT="0" marB="0" anchor="ctr"/>
                </a:tc>
                <a:extLst>
                  <a:ext uri="{0D108BD9-81ED-4DB2-BD59-A6C34878D82A}">
                    <a16:rowId xmlns:a16="http://schemas.microsoft.com/office/drawing/2014/main" val="10003"/>
                  </a:ext>
                </a:extLst>
              </a:tr>
              <a:tr h="244694">
                <a:tc rowSpan="3">
                  <a:txBody>
                    <a:bodyPr/>
                    <a:lstStyle/>
                    <a:p>
                      <a:pPr marL="0" marR="0">
                        <a:spcBef>
                          <a:spcPts val="200"/>
                        </a:spcBef>
                        <a:spcAft>
                          <a:spcPts val="200"/>
                        </a:spcAft>
                      </a:pPr>
                      <a:r>
                        <a:rPr lang="en-US" sz="1200" dirty="0">
                          <a:effectLst/>
                        </a:rPr>
                        <a:t>Box 12 Instructional Strategies </a:t>
                      </a:r>
                      <a:endParaRPr lang="en-US" sz="1200" b="1" dirty="0">
                        <a:effectLst/>
                        <a:latin typeface="+mn-lt"/>
                        <a:ea typeface="MS Mincho"/>
                        <a:cs typeface="Times New Roman"/>
                      </a:endParaRPr>
                    </a:p>
                  </a:txBody>
                  <a:tcPr marL="73025" marR="73025" marT="0" marB="0" anchor="ctr"/>
                </a:tc>
                <a:tc>
                  <a:txBody>
                    <a:bodyPr/>
                    <a:lstStyle/>
                    <a:p>
                      <a:pPr marL="0" marR="0">
                        <a:spcBef>
                          <a:spcPts val="200"/>
                        </a:spcBef>
                        <a:spcAft>
                          <a:spcPts val="200"/>
                        </a:spcAft>
                      </a:pPr>
                      <a:r>
                        <a:rPr lang="en-US" sz="1000" b="1" dirty="0">
                          <a:effectLst/>
                        </a:rPr>
                        <a:t>LOCAL Decision</a:t>
                      </a:r>
                      <a:endParaRPr lang="en-US" sz="1000" b="1" dirty="0">
                        <a:solidFill>
                          <a:schemeClr val="tx1"/>
                        </a:solidFill>
                        <a:effectLst/>
                        <a:latin typeface="+mn-lt"/>
                        <a:ea typeface="MS Mincho"/>
                        <a:cs typeface="Times New Roman"/>
                      </a:endParaRPr>
                    </a:p>
                  </a:txBody>
                  <a:tcPr marL="73025" marR="73025" marT="0" marB="0" anchor="ctr"/>
                </a:tc>
                <a:tc>
                  <a:txBody>
                    <a:bodyPr/>
                    <a:lstStyle/>
                    <a:p>
                      <a:pPr marL="0" marR="0">
                        <a:spcBef>
                          <a:spcPts val="200"/>
                        </a:spcBef>
                        <a:spcAft>
                          <a:spcPts val="200"/>
                        </a:spcAft>
                      </a:pPr>
                      <a:r>
                        <a:rPr lang="en-US" sz="1000" dirty="0">
                          <a:effectLst/>
                        </a:rPr>
                        <a:t>Lists two or three key strategies that the teacher will use to support students.</a:t>
                      </a:r>
                      <a:endParaRPr lang="en-US" sz="1000" dirty="0">
                        <a:effectLst/>
                        <a:latin typeface="+mn-lt"/>
                        <a:ea typeface="MS Mincho"/>
                        <a:cs typeface="Times New Roman"/>
                      </a:endParaRPr>
                    </a:p>
                  </a:txBody>
                  <a:tcPr marL="73025" marR="73025" marT="0" marB="0" anchor="ctr"/>
                </a:tc>
                <a:extLst>
                  <a:ext uri="{0D108BD9-81ED-4DB2-BD59-A6C34878D82A}">
                    <a16:rowId xmlns:a16="http://schemas.microsoft.com/office/drawing/2014/main" val="10004"/>
                  </a:ext>
                </a:extLst>
              </a:tr>
              <a:tr h="244695">
                <a:tc vMerge="1">
                  <a:txBody>
                    <a:bodyPr/>
                    <a:lstStyle/>
                    <a:p>
                      <a:pPr marL="0" marR="0">
                        <a:spcBef>
                          <a:spcPts val="200"/>
                        </a:spcBef>
                        <a:spcAft>
                          <a:spcPts val="200"/>
                        </a:spcAft>
                      </a:pPr>
                      <a:endParaRPr lang="en-US" sz="1000" b="1" dirty="0">
                        <a:effectLst/>
                        <a:latin typeface="Arial"/>
                        <a:ea typeface="MS Mincho"/>
                        <a:cs typeface="Times New Roman"/>
                      </a:endParaRPr>
                    </a:p>
                  </a:txBody>
                  <a:tcPr marL="73025" marR="73025" marT="0" marB="0" anchor="ctr"/>
                </a:tc>
                <a:tc>
                  <a:txBody>
                    <a:bodyPr/>
                    <a:lstStyle/>
                    <a:p>
                      <a:pPr marL="0" marR="0">
                        <a:spcBef>
                          <a:spcPts val="200"/>
                        </a:spcBef>
                        <a:spcAft>
                          <a:spcPts val="200"/>
                        </a:spcAft>
                      </a:pPr>
                      <a:r>
                        <a:rPr lang="en-US" sz="1000" b="1" dirty="0">
                          <a:effectLst/>
                        </a:rPr>
                        <a:t>LOCAL Decision</a:t>
                      </a:r>
                      <a:endParaRPr lang="en-US" sz="1000" b="1" dirty="0">
                        <a:solidFill>
                          <a:schemeClr val="tx1"/>
                        </a:solidFill>
                        <a:effectLst/>
                        <a:latin typeface="+mn-lt"/>
                        <a:ea typeface="MS Mincho"/>
                        <a:cs typeface="Times New Roman"/>
                      </a:endParaRPr>
                    </a:p>
                  </a:txBody>
                  <a:tcPr marL="73025" marR="73025" marT="0" marB="0" anchor="ctr"/>
                </a:tc>
                <a:tc>
                  <a:txBody>
                    <a:bodyPr/>
                    <a:lstStyle/>
                    <a:p>
                      <a:pPr marL="0" marR="0">
                        <a:spcBef>
                          <a:spcPts val="200"/>
                        </a:spcBef>
                        <a:spcAft>
                          <a:spcPts val="200"/>
                        </a:spcAft>
                      </a:pPr>
                      <a:r>
                        <a:rPr lang="en-US" sz="1000" dirty="0">
                          <a:effectLst/>
                        </a:rPr>
                        <a:t>Identifies multiple ways the teacher will monitor student progress throughout the interval of instruction.</a:t>
                      </a:r>
                      <a:endParaRPr lang="en-US" sz="1000" dirty="0">
                        <a:effectLst/>
                        <a:latin typeface="+mn-lt"/>
                        <a:ea typeface="MS Mincho"/>
                        <a:cs typeface="Times New Roman"/>
                      </a:endParaRPr>
                    </a:p>
                  </a:txBody>
                  <a:tcPr marL="73025" marR="73025" marT="0" marB="0" anchor="ctr"/>
                </a:tc>
                <a:extLst>
                  <a:ext uri="{0D108BD9-81ED-4DB2-BD59-A6C34878D82A}">
                    <a16:rowId xmlns:a16="http://schemas.microsoft.com/office/drawing/2014/main" val="10005"/>
                  </a:ext>
                </a:extLst>
              </a:tr>
              <a:tr h="209738">
                <a:tc vMerge="1">
                  <a:txBody>
                    <a:bodyPr/>
                    <a:lstStyle/>
                    <a:p>
                      <a:pPr marL="0" marR="0">
                        <a:spcBef>
                          <a:spcPts val="200"/>
                        </a:spcBef>
                        <a:spcAft>
                          <a:spcPts val="200"/>
                        </a:spcAft>
                      </a:pPr>
                      <a:endParaRPr lang="en-US" sz="1000" b="1" dirty="0">
                        <a:effectLst/>
                        <a:latin typeface="Arial"/>
                        <a:ea typeface="MS Mincho"/>
                        <a:cs typeface="Times New Roman"/>
                      </a:endParaRPr>
                    </a:p>
                  </a:txBody>
                  <a:tcPr marL="73025" marR="73025" marT="0" marB="0" anchor="ctr"/>
                </a:tc>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1000" b="1" dirty="0">
                          <a:effectLst/>
                        </a:rPr>
                        <a:t>LOCAL Decision</a:t>
                      </a:r>
                      <a:endParaRPr lang="en-US" sz="1000" b="1" dirty="0">
                        <a:solidFill>
                          <a:schemeClr val="tx1"/>
                        </a:solidFill>
                        <a:effectLst/>
                        <a:latin typeface="+mn-lt"/>
                        <a:ea typeface="MS Mincho"/>
                        <a:cs typeface="Times New Roman"/>
                      </a:endParaRPr>
                    </a:p>
                  </a:txBody>
                  <a:tcPr marL="73025" marR="73025" marT="0" marB="0" anchor="ctr"/>
                </a:tc>
                <a:tc>
                  <a:txBody>
                    <a:bodyPr/>
                    <a:lstStyle/>
                    <a:p>
                      <a:pPr marL="0" marR="0">
                        <a:spcBef>
                          <a:spcPts val="200"/>
                        </a:spcBef>
                        <a:spcAft>
                          <a:spcPts val="200"/>
                        </a:spcAft>
                      </a:pPr>
                      <a:r>
                        <a:rPr lang="en-US" sz="1000" dirty="0">
                          <a:effectLst/>
                        </a:rPr>
                        <a:t>Explains how progress monitoring data will drive instructional plans.</a:t>
                      </a:r>
                      <a:endParaRPr lang="en-US" sz="1000" dirty="0">
                        <a:effectLst/>
                        <a:latin typeface="+mn-lt"/>
                        <a:ea typeface="MS Mincho"/>
                        <a:cs typeface="Times New Roman"/>
                      </a:endParaRPr>
                    </a:p>
                  </a:txBody>
                  <a:tcPr marL="73025" marR="73025" marT="0" marB="0" anchor="ctr"/>
                </a:tc>
                <a:extLst>
                  <a:ext uri="{0D108BD9-81ED-4DB2-BD59-A6C34878D82A}">
                    <a16:rowId xmlns:a16="http://schemas.microsoft.com/office/drawing/2014/main" val="10006"/>
                  </a:ext>
                </a:extLst>
              </a:tr>
              <a:tr h="769559">
                <a:tc>
                  <a:txBody>
                    <a:bodyPr/>
                    <a:lstStyle/>
                    <a:p>
                      <a:pPr marL="0" marR="0">
                        <a:spcBef>
                          <a:spcPts val="200"/>
                        </a:spcBef>
                        <a:spcAft>
                          <a:spcPts val="200"/>
                        </a:spcAft>
                      </a:pPr>
                      <a:r>
                        <a:rPr lang="en-US" sz="1200" dirty="0">
                          <a:effectLst/>
                        </a:rPr>
                        <a:t>Box 13 Formative Assessment</a:t>
                      </a:r>
                      <a:endParaRPr lang="en-US" sz="1200" b="1" dirty="0">
                        <a:effectLst/>
                        <a:latin typeface="+mn-lt"/>
                        <a:ea typeface="MS Mincho"/>
                        <a:cs typeface="Times New Roman"/>
                      </a:endParaRPr>
                    </a:p>
                  </a:txBody>
                  <a:tcPr marL="73025" marR="73025" marT="0" marB="0" anchor="ctr"/>
                </a:tc>
                <a:tc>
                  <a:txBody>
                    <a:bodyPr/>
                    <a:lstStyle/>
                    <a:p>
                      <a:pPr marL="0" marR="0">
                        <a:spcBef>
                          <a:spcPts val="200"/>
                        </a:spcBef>
                        <a:spcAft>
                          <a:spcPts val="200"/>
                        </a:spcAft>
                      </a:pPr>
                      <a:r>
                        <a:rPr lang="en-US" sz="1000" b="1" dirty="0">
                          <a:effectLst/>
                        </a:rPr>
                        <a:t>LOCAL Decision</a:t>
                      </a:r>
                      <a:endParaRPr lang="en-US" sz="1000" b="1" dirty="0">
                        <a:solidFill>
                          <a:schemeClr val="tx1"/>
                        </a:solidFill>
                        <a:effectLst/>
                        <a:latin typeface="+mn-lt"/>
                        <a:ea typeface="MS Mincho"/>
                        <a:cs typeface="Times New Roman"/>
                      </a:endParaRPr>
                    </a:p>
                  </a:txBody>
                  <a:tcPr marL="73025" marR="73025" marT="0" marB="0" anchor="ctr"/>
                </a:tc>
                <a:tc>
                  <a:txBody>
                    <a:bodyPr/>
                    <a:lstStyle/>
                    <a:p>
                      <a:pPr marL="0" marR="0">
                        <a:spcBef>
                          <a:spcPts val="200"/>
                        </a:spcBef>
                        <a:spcAft>
                          <a:spcPts val="200"/>
                        </a:spcAft>
                      </a:pPr>
                      <a:r>
                        <a:rPr lang="en-US" sz="1000" dirty="0">
                          <a:effectLst/>
                        </a:rPr>
                        <a:t>Describes strategies that will be used to assess learning at anticipated check points and the adjustments to instruction or interventions that might be taken based on results of formative assessment (not all formative assessments and adjustments can be anticipated, but the teacher should have preplanned some formative processes). </a:t>
                      </a:r>
                      <a:endParaRPr lang="en-US" sz="1000" dirty="0">
                        <a:effectLst/>
                        <a:latin typeface="+mn-lt"/>
                        <a:ea typeface="MS Mincho"/>
                        <a:cs typeface="Times New Roman"/>
                      </a:endParaRPr>
                    </a:p>
                  </a:txBody>
                  <a:tcPr marL="73025" marR="73025" marT="0" marB="0" anchor="ctr"/>
                </a:tc>
                <a:extLst>
                  <a:ext uri="{0D108BD9-81ED-4DB2-BD59-A6C34878D82A}">
                    <a16:rowId xmlns:a16="http://schemas.microsoft.com/office/drawing/2014/main" val="10007"/>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696675978"/>
              </p:ext>
            </p:extLst>
          </p:nvPr>
        </p:nvGraphicFramePr>
        <p:xfrm>
          <a:off x="457200" y="4572000"/>
          <a:ext cx="8229599" cy="804633"/>
        </p:xfrm>
        <a:graphic>
          <a:graphicData uri="http://schemas.openxmlformats.org/drawingml/2006/table">
            <a:tbl>
              <a:tblPr firstRow="1" firstCol="1" bandRow="1">
                <a:tableStyleId>{93296810-A885-4BE3-A3E7-6D5BEEA58F35}</a:tableStyleId>
              </a:tblPr>
              <a:tblGrid>
                <a:gridCol w="1752600">
                  <a:extLst>
                    <a:ext uri="{9D8B030D-6E8A-4147-A177-3AD203B41FA5}">
                      <a16:colId xmlns:a16="http://schemas.microsoft.com/office/drawing/2014/main" val="20000"/>
                    </a:ext>
                  </a:extLst>
                </a:gridCol>
                <a:gridCol w="682690">
                  <a:extLst>
                    <a:ext uri="{9D8B030D-6E8A-4147-A177-3AD203B41FA5}">
                      <a16:colId xmlns:a16="http://schemas.microsoft.com/office/drawing/2014/main" val="20001"/>
                    </a:ext>
                  </a:extLst>
                </a:gridCol>
                <a:gridCol w="3615662">
                  <a:extLst>
                    <a:ext uri="{9D8B030D-6E8A-4147-A177-3AD203B41FA5}">
                      <a16:colId xmlns:a16="http://schemas.microsoft.com/office/drawing/2014/main" val="20002"/>
                    </a:ext>
                  </a:extLst>
                </a:gridCol>
                <a:gridCol w="1087539">
                  <a:extLst>
                    <a:ext uri="{9D8B030D-6E8A-4147-A177-3AD203B41FA5}">
                      <a16:colId xmlns:a16="http://schemas.microsoft.com/office/drawing/2014/main" val="20003"/>
                    </a:ext>
                  </a:extLst>
                </a:gridCol>
                <a:gridCol w="1091108">
                  <a:extLst>
                    <a:ext uri="{9D8B030D-6E8A-4147-A177-3AD203B41FA5}">
                      <a16:colId xmlns:a16="http://schemas.microsoft.com/office/drawing/2014/main" val="20004"/>
                    </a:ext>
                  </a:extLst>
                </a:gridCol>
              </a:tblGrid>
              <a:tr h="263324">
                <a:tc>
                  <a:txBody>
                    <a:bodyPr/>
                    <a:lstStyle/>
                    <a:p>
                      <a:pPr marL="0" marR="0" algn="l">
                        <a:spcBef>
                          <a:spcPts val="200"/>
                        </a:spcBef>
                        <a:spcAft>
                          <a:spcPts val="200"/>
                        </a:spcAft>
                      </a:pPr>
                      <a:r>
                        <a:rPr lang="en-US" sz="1200" dirty="0">
                          <a:effectLst/>
                        </a:rPr>
                        <a:t>Pre-Approval by Peer(s)</a:t>
                      </a:r>
                      <a:endParaRPr lang="en-US" sz="1200" b="1" dirty="0">
                        <a:effectLst/>
                        <a:latin typeface="+mn-lt"/>
                        <a:ea typeface="MS Mincho"/>
                        <a:cs typeface="Times New Roman"/>
                      </a:endParaRPr>
                    </a:p>
                  </a:txBody>
                  <a:tcPr marL="73025" marR="73025" marT="0" marB="0" anchor="ctr"/>
                </a:tc>
                <a:tc>
                  <a:txBody>
                    <a:bodyPr/>
                    <a:lstStyle/>
                    <a:p>
                      <a:pPr marL="0" marR="0">
                        <a:spcBef>
                          <a:spcPts val="200"/>
                        </a:spcBef>
                        <a:spcAft>
                          <a:spcPts val="200"/>
                        </a:spcAft>
                      </a:pPr>
                      <a:r>
                        <a:rPr lang="en-US" sz="1000" b="1" dirty="0">
                          <a:effectLst/>
                        </a:rPr>
                        <a:t>LOCAL Decision</a:t>
                      </a:r>
                      <a:endParaRPr lang="en-US" sz="1000" b="1" dirty="0">
                        <a:solidFill>
                          <a:schemeClr val="tx1"/>
                        </a:solidFill>
                        <a:effectLst/>
                        <a:latin typeface="+mn-lt"/>
                        <a:ea typeface="MS Mincho"/>
                        <a:cs typeface="Times New Roman"/>
                      </a:endParaRPr>
                    </a:p>
                  </a:txBody>
                  <a:tcPr marL="73025" marR="73025" marT="0" marB="0" anchor="ctr"/>
                </a:tc>
                <a:tc>
                  <a:txBody>
                    <a:bodyPr/>
                    <a:lstStyle/>
                    <a:p>
                      <a:pPr marL="0" marR="0" algn="l">
                        <a:spcBef>
                          <a:spcPts val="200"/>
                        </a:spcBef>
                        <a:spcAft>
                          <a:spcPts val="200"/>
                        </a:spcAft>
                      </a:pPr>
                      <a:r>
                        <a:rPr lang="en-US" sz="1000" dirty="0">
                          <a:effectLst/>
                        </a:rPr>
                        <a:t> </a:t>
                      </a:r>
                      <a:endParaRPr lang="en-US" sz="1000" dirty="0">
                        <a:effectLst/>
                        <a:latin typeface="+mn-lt"/>
                        <a:ea typeface="MS Mincho"/>
                        <a:cs typeface="Times New Roman"/>
                      </a:endParaRPr>
                    </a:p>
                  </a:txBody>
                  <a:tcPr marL="73025" marR="73025" marT="0" marB="0" anchor="ctr"/>
                </a:tc>
                <a:tc>
                  <a:txBody>
                    <a:bodyPr/>
                    <a:lstStyle/>
                    <a:p>
                      <a:pPr marL="0" marR="0" algn="l">
                        <a:spcBef>
                          <a:spcPts val="200"/>
                        </a:spcBef>
                        <a:spcAft>
                          <a:spcPts val="200"/>
                        </a:spcAft>
                      </a:pPr>
                      <a:r>
                        <a:rPr lang="en-US" sz="1000">
                          <a:effectLst/>
                        </a:rPr>
                        <a:t> </a:t>
                      </a:r>
                      <a:endParaRPr lang="en-US" sz="1000">
                        <a:effectLst/>
                        <a:latin typeface="+mn-lt"/>
                        <a:ea typeface="MS Mincho"/>
                        <a:cs typeface="Times New Roman"/>
                      </a:endParaRPr>
                    </a:p>
                  </a:txBody>
                  <a:tcPr marL="73025" marR="73025" marT="0" marB="0" anchor="ctr"/>
                </a:tc>
                <a:tc>
                  <a:txBody>
                    <a:bodyPr/>
                    <a:lstStyle/>
                    <a:p>
                      <a:pPr marL="0" marR="0" algn="l">
                        <a:spcBef>
                          <a:spcPts val="200"/>
                        </a:spcBef>
                        <a:spcAft>
                          <a:spcPts val="200"/>
                        </a:spcAft>
                      </a:pPr>
                      <a:r>
                        <a:rPr lang="en-US" sz="1000" dirty="0">
                          <a:effectLst/>
                        </a:rPr>
                        <a:t> </a:t>
                      </a:r>
                      <a:endParaRPr lang="en-US" sz="1000" dirty="0">
                        <a:effectLst/>
                        <a:latin typeface="+mn-lt"/>
                        <a:ea typeface="MS Mincho"/>
                        <a:cs typeface="Times New Roman"/>
                      </a:endParaRPr>
                    </a:p>
                  </a:txBody>
                  <a:tcPr marL="73025" marR="73025" marT="0" marB="0" anchor="ctr"/>
                </a:tc>
                <a:extLst>
                  <a:ext uri="{0D108BD9-81ED-4DB2-BD59-A6C34878D82A}">
                    <a16:rowId xmlns:a16="http://schemas.microsoft.com/office/drawing/2014/main" val="10000"/>
                  </a:ext>
                </a:extLst>
              </a:tr>
              <a:tr h="438873">
                <a:tc>
                  <a:txBody>
                    <a:bodyPr/>
                    <a:lstStyle/>
                    <a:p>
                      <a:pPr marL="0" marR="0" algn="l">
                        <a:spcBef>
                          <a:spcPts val="200"/>
                        </a:spcBef>
                        <a:spcAft>
                          <a:spcPts val="200"/>
                        </a:spcAft>
                      </a:pPr>
                      <a:r>
                        <a:rPr lang="en-US" sz="1200" dirty="0">
                          <a:effectLst/>
                        </a:rPr>
                        <a:t>Final Approval</a:t>
                      </a:r>
                    </a:p>
                    <a:p>
                      <a:pPr marL="0" marR="0" algn="l">
                        <a:spcBef>
                          <a:spcPts val="200"/>
                        </a:spcBef>
                        <a:spcAft>
                          <a:spcPts val="200"/>
                        </a:spcAft>
                      </a:pPr>
                      <a:r>
                        <a:rPr lang="en-US" sz="1200" dirty="0">
                          <a:effectLst/>
                        </a:rPr>
                        <a:t>Signature</a:t>
                      </a:r>
                      <a:endParaRPr lang="en-US" sz="1200" b="1" dirty="0">
                        <a:effectLst/>
                        <a:latin typeface="+mn-lt"/>
                        <a:ea typeface="MS Mincho"/>
                        <a:cs typeface="Times New Roman"/>
                      </a:endParaRPr>
                    </a:p>
                  </a:txBody>
                  <a:tcPr marL="73025" marR="73025" marT="0" marB="0" anchor="ctr"/>
                </a:tc>
                <a:tc>
                  <a:txBody>
                    <a:bodyPr/>
                    <a:lstStyle/>
                    <a:p>
                      <a:pPr marL="0" marR="0">
                        <a:spcBef>
                          <a:spcPts val="200"/>
                        </a:spcBef>
                        <a:spcAft>
                          <a:spcPts val="200"/>
                        </a:spcAft>
                      </a:pPr>
                      <a:r>
                        <a:rPr lang="en-US" sz="1000" b="1" dirty="0">
                          <a:effectLst/>
                        </a:rPr>
                        <a:t>LOCAL Decision</a:t>
                      </a:r>
                      <a:endParaRPr lang="en-US" sz="1000" b="1" dirty="0">
                        <a:solidFill>
                          <a:schemeClr val="tx1"/>
                        </a:solidFill>
                        <a:effectLst/>
                        <a:latin typeface="+mn-lt"/>
                        <a:ea typeface="MS Mincho"/>
                        <a:cs typeface="Times New Roman"/>
                      </a:endParaRPr>
                    </a:p>
                  </a:txBody>
                  <a:tcPr marL="73025" marR="73025" marT="0" marB="0" anchor="ctr"/>
                </a:tc>
                <a:tc>
                  <a:txBody>
                    <a:bodyPr/>
                    <a:lstStyle/>
                    <a:p>
                      <a:pPr marL="0" marR="0" algn="l">
                        <a:spcBef>
                          <a:spcPts val="200"/>
                        </a:spcBef>
                        <a:spcAft>
                          <a:spcPts val="200"/>
                        </a:spcAft>
                      </a:pPr>
                      <a:r>
                        <a:rPr lang="en-US" sz="1000" dirty="0">
                          <a:effectLst/>
                        </a:rPr>
                        <a:t> </a:t>
                      </a:r>
                      <a:endParaRPr lang="en-US" sz="1000" dirty="0">
                        <a:effectLst/>
                        <a:latin typeface="+mn-lt"/>
                        <a:ea typeface="MS Mincho"/>
                        <a:cs typeface="Times New Roman"/>
                      </a:endParaRPr>
                    </a:p>
                  </a:txBody>
                  <a:tcPr marL="73025" marR="73025" marT="0" marB="0" anchor="ctr"/>
                </a:tc>
                <a:tc>
                  <a:txBody>
                    <a:bodyPr/>
                    <a:lstStyle/>
                    <a:p>
                      <a:pPr marL="0" marR="0" algn="l">
                        <a:spcBef>
                          <a:spcPts val="200"/>
                        </a:spcBef>
                        <a:spcAft>
                          <a:spcPts val="200"/>
                        </a:spcAft>
                      </a:pPr>
                      <a:r>
                        <a:rPr lang="en-US" sz="1000" dirty="0">
                          <a:effectLst/>
                        </a:rPr>
                        <a:t> </a:t>
                      </a:r>
                      <a:endParaRPr lang="en-US" sz="1000" dirty="0">
                        <a:effectLst/>
                        <a:latin typeface="+mn-lt"/>
                        <a:ea typeface="MS Mincho"/>
                        <a:cs typeface="Times New Roman"/>
                      </a:endParaRPr>
                    </a:p>
                  </a:txBody>
                  <a:tcPr marL="73025" marR="73025" marT="0" marB="0" anchor="ctr"/>
                </a:tc>
                <a:tc>
                  <a:txBody>
                    <a:bodyPr/>
                    <a:lstStyle/>
                    <a:p>
                      <a:pPr marL="0" marR="0" algn="l">
                        <a:spcBef>
                          <a:spcPts val="200"/>
                        </a:spcBef>
                        <a:spcAft>
                          <a:spcPts val="200"/>
                        </a:spcAft>
                      </a:pPr>
                      <a:r>
                        <a:rPr lang="en-US" sz="1000" dirty="0">
                          <a:effectLst/>
                        </a:rPr>
                        <a:t> </a:t>
                      </a:r>
                      <a:endParaRPr lang="en-US" sz="1000" dirty="0">
                        <a:effectLst/>
                        <a:latin typeface="+mn-lt"/>
                        <a:ea typeface="MS Mincho"/>
                        <a:cs typeface="Times New Roman"/>
                      </a:endParaRPr>
                    </a:p>
                  </a:txBody>
                  <a:tcPr marL="73025" marR="73025" marT="0" marB="0" anchor="ct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1"/>
          </p:nvPr>
        </p:nvSpPr>
        <p:spPr/>
        <p:txBody>
          <a:bodyPr/>
          <a:lstStyle/>
          <a:p>
            <a:fld id="{31D5E379-4006-484D-BD1F-BF7A79FCCAE4}" type="slidenum">
              <a:rPr lang="en-US" altLang="en-US" smtClean="0"/>
              <a:pPr/>
              <a:t>20</a:t>
            </a:fld>
            <a:endParaRPr lang="en-US" altLang="en-US" dirty="0"/>
          </a:p>
        </p:txBody>
      </p:sp>
    </p:spTree>
    <p:extLst>
      <p:ext uri="{BB962C8B-B14F-4D97-AF65-F5344CB8AC3E}">
        <p14:creationId xmlns:p14="http://schemas.microsoft.com/office/powerpoint/2010/main" val="1192453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Guidance Provided in The Maine DOE SLO Handbook</a:t>
            </a:r>
          </a:p>
        </p:txBody>
      </p:sp>
      <p:sp>
        <p:nvSpPr>
          <p:cNvPr id="7" name="Content Placeholder 6"/>
          <p:cNvSpPr>
            <a:spLocks noGrp="1"/>
          </p:cNvSpPr>
          <p:nvPr>
            <p:ph idx="1"/>
          </p:nvPr>
        </p:nvSpPr>
        <p:spPr/>
        <p:txBody>
          <a:bodyPr/>
          <a:lstStyle/>
          <a:p>
            <a:r>
              <a:rPr lang="en-US" sz="1600" b="1" dirty="0"/>
              <a:t>Table 1—</a:t>
            </a:r>
            <a:r>
              <a:rPr lang="en-US" sz="1600" dirty="0"/>
              <a:t>Teacher(s) of record and Instructional Cohort</a:t>
            </a:r>
            <a:endParaRPr lang="en-US" sz="1600" b="1" dirty="0"/>
          </a:p>
          <a:p>
            <a:r>
              <a:rPr lang="en-US" sz="1600" b="1" dirty="0"/>
              <a:t>Table 2—</a:t>
            </a:r>
            <a:r>
              <a:rPr lang="en-US" sz="1600" dirty="0"/>
              <a:t>Student Demographics and Baseline Data</a:t>
            </a:r>
            <a:endParaRPr lang="en-US" sz="1600" b="1" dirty="0"/>
          </a:p>
          <a:p>
            <a:r>
              <a:rPr lang="en-US" sz="1600" b="1" dirty="0"/>
              <a:t>Table 3—</a:t>
            </a:r>
            <a:r>
              <a:rPr lang="en-US" sz="1600" dirty="0"/>
              <a:t>Interval of Instructional Time</a:t>
            </a:r>
            <a:endParaRPr lang="en-US" sz="1600" b="1" dirty="0"/>
          </a:p>
          <a:p>
            <a:r>
              <a:rPr lang="en-US" sz="1600" b="1" dirty="0"/>
              <a:t>Table 4—</a:t>
            </a:r>
            <a:r>
              <a:rPr lang="en-US" sz="1600" dirty="0"/>
              <a:t>Curricular Standards</a:t>
            </a:r>
          </a:p>
          <a:p>
            <a:r>
              <a:rPr lang="en-US" sz="1600" b="1" dirty="0"/>
              <a:t>Table 5—</a:t>
            </a:r>
            <a:r>
              <a:rPr lang="en-US" sz="1600" dirty="0"/>
              <a:t>Assessments</a:t>
            </a:r>
            <a:endParaRPr lang="en-US" sz="1600" b="1" dirty="0"/>
          </a:p>
          <a:p>
            <a:r>
              <a:rPr lang="en-US" sz="1600" b="1" dirty="0"/>
              <a:t>Table 6—</a:t>
            </a:r>
            <a:r>
              <a:rPr lang="en-US" sz="1600" dirty="0"/>
              <a:t>Growth Targets</a:t>
            </a:r>
            <a:endParaRPr lang="en-US" sz="1600" b="1" dirty="0"/>
          </a:p>
          <a:p>
            <a:r>
              <a:rPr lang="en-US" sz="1600" b="1" dirty="0"/>
              <a:t>Table 7—</a:t>
            </a:r>
            <a:r>
              <a:rPr lang="en-US" sz="1600" dirty="0"/>
              <a:t>Key Instructional Strategies</a:t>
            </a:r>
            <a:endParaRPr lang="en-US" sz="1600" b="1" dirty="0"/>
          </a:p>
          <a:p>
            <a:r>
              <a:rPr lang="en-US" sz="1600" b="1" dirty="0"/>
              <a:t>Table 8—</a:t>
            </a:r>
            <a:r>
              <a:rPr lang="en-US" sz="1600" dirty="0"/>
              <a:t>Formative Assessment Processes</a:t>
            </a:r>
          </a:p>
          <a:p>
            <a:r>
              <a:rPr lang="en-US" sz="1600" b="1" dirty="0"/>
              <a:t>Table 9—</a:t>
            </a:r>
            <a:r>
              <a:rPr lang="en-US" sz="1600" dirty="0"/>
              <a:t>The Approval Process</a:t>
            </a:r>
            <a:endParaRPr lang="en-US" sz="1600" b="1" dirty="0"/>
          </a:p>
          <a:p>
            <a:r>
              <a:rPr lang="en-US" sz="1600" b="1" dirty="0"/>
              <a:t>Table 10—</a:t>
            </a:r>
            <a:r>
              <a:rPr lang="en-US" sz="1600" dirty="0"/>
              <a:t>Modifications to an SLO</a:t>
            </a:r>
            <a:endParaRPr lang="en-US" sz="1600" b="1" dirty="0"/>
          </a:p>
          <a:p>
            <a:r>
              <a:rPr lang="en-US" sz="1600" b="1" dirty="0"/>
              <a:t>Table 11—</a:t>
            </a:r>
            <a:r>
              <a:rPr lang="en-US" sz="1600" dirty="0"/>
              <a:t>Implementing the SLO</a:t>
            </a:r>
            <a:endParaRPr lang="en-US" sz="1600" b="1" dirty="0"/>
          </a:p>
          <a:p>
            <a:r>
              <a:rPr lang="en-US" sz="1600" b="1" dirty="0"/>
              <a:t>Table 12—</a:t>
            </a:r>
            <a:r>
              <a:rPr lang="en-US" sz="1600" dirty="0"/>
              <a:t>Rating the SLO</a:t>
            </a:r>
            <a:endParaRPr lang="en-US" sz="1600" b="1" dirty="0"/>
          </a:p>
          <a:p>
            <a:endParaRPr lang="en-US" sz="1600" b="1" dirty="0"/>
          </a:p>
          <a:p>
            <a:endParaRPr lang="en-US" sz="1600" b="1" dirty="0"/>
          </a:p>
          <a:p>
            <a:pPr lvl="0"/>
            <a:endParaRPr lang="en-US" sz="1600" dirty="0"/>
          </a:p>
          <a:p>
            <a:endParaRPr lang="en-US" sz="1600" dirty="0"/>
          </a:p>
        </p:txBody>
      </p:sp>
      <p:sp>
        <p:nvSpPr>
          <p:cNvPr id="3" name="Slide Number Placeholder 2"/>
          <p:cNvSpPr>
            <a:spLocks noGrp="1"/>
          </p:cNvSpPr>
          <p:nvPr>
            <p:ph type="sldNum" sz="quarter" idx="11"/>
          </p:nvPr>
        </p:nvSpPr>
        <p:spPr/>
        <p:txBody>
          <a:bodyPr/>
          <a:lstStyle/>
          <a:p>
            <a:fld id="{E4BE815E-65D1-40D0-A71C-01E230B202BD}" type="slidenum">
              <a:rPr lang="en-US" altLang="en-US" smtClean="0"/>
              <a:pPr/>
              <a:t>21</a:t>
            </a:fld>
            <a:endParaRPr lang="en-US" altLang="en-US" dirty="0"/>
          </a:p>
        </p:txBody>
      </p:sp>
    </p:spTree>
    <p:extLst>
      <p:ext uri="{BB962C8B-B14F-4D97-AF65-F5344CB8AC3E}">
        <p14:creationId xmlns:p14="http://schemas.microsoft.com/office/powerpoint/2010/main" val="3725993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Method of Scoring Student Learning and Growth Measures </a:t>
            </a:r>
            <a:br>
              <a:rPr lang="en-US" dirty="0"/>
            </a:br>
            <a:r>
              <a:rPr lang="en-US" dirty="0"/>
              <a:t>to Determine Teacher Rating</a:t>
            </a:r>
            <a:br>
              <a:rPr lang="en-US" dirty="0"/>
            </a:br>
            <a:endParaRPr lang="en-US" dirty="0"/>
          </a:p>
        </p:txBody>
      </p:sp>
      <p:sp>
        <p:nvSpPr>
          <p:cNvPr id="4" name="Subtitle 3"/>
          <p:cNvSpPr>
            <a:spLocks noGrp="1"/>
          </p:cNvSpPr>
          <p:nvPr>
            <p:ph type="subTitle" idx="1"/>
          </p:nvPr>
        </p:nvSpPr>
        <p:spPr>
          <a:xfrm>
            <a:off x="1371600" y="4437131"/>
            <a:ext cx="6400800" cy="1600200"/>
          </a:xfrm>
        </p:spPr>
        <p:txBody>
          <a:bodyPr/>
          <a:lstStyle/>
          <a:p>
            <a:pPr algn="l"/>
            <a:r>
              <a:rPr lang="en-US" sz="1800" b="0" dirty="0"/>
              <a:t>The following slides compare two different methods of measuring student growth and determining a teacher's impact on that growth :</a:t>
            </a:r>
          </a:p>
          <a:p>
            <a:pPr marL="800100" lvl="1" indent="-342900">
              <a:buFont typeface="Wingdings" panose="05000000000000000000" pitchFamily="2" charset="2"/>
              <a:buChar char="Ø"/>
            </a:pPr>
            <a:r>
              <a:rPr lang="en-US" sz="1800" dirty="0"/>
              <a:t>The Percent-Met Method </a:t>
            </a:r>
          </a:p>
          <a:p>
            <a:pPr marL="800100" lvl="1" indent="-342900">
              <a:buFont typeface="Wingdings" panose="05000000000000000000" pitchFamily="2" charset="2"/>
              <a:buChar char="Ø"/>
            </a:pPr>
            <a:r>
              <a:rPr lang="en-US" sz="1800" dirty="0"/>
              <a:t>The Performance-Gap-Reduction Method</a:t>
            </a:r>
          </a:p>
        </p:txBody>
      </p:sp>
    </p:spTree>
    <p:extLst>
      <p:ext uri="{BB962C8B-B14F-4D97-AF65-F5344CB8AC3E}">
        <p14:creationId xmlns:p14="http://schemas.microsoft.com/office/powerpoint/2010/main" val="1390573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br>
              <a:rPr lang="en-US" dirty="0"/>
            </a:br>
            <a:r>
              <a:rPr lang="en-US" dirty="0"/>
              <a:t>Percent-Met Method Rating Scale*</a:t>
            </a:r>
            <a:br>
              <a:rPr lang="en-US" dirty="0"/>
            </a:br>
            <a:br>
              <a:rPr lang="en-US" dirty="0"/>
            </a:br>
            <a:br>
              <a:rPr lang="en-US" dirty="0"/>
            </a:br>
            <a:endParaRPr lang="en-US" dirty="0"/>
          </a:p>
        </p:txBody>
      </p:sp>
      <p:graphicFrame>
        <p:nvGraphicFramePr>
          <p:cNvPr id="5" name="Content Placeholder 8"/>
          <p:cNvGraphicFramePr>
            <a:graphicFrameLocks noGrp="1"/>
          </p:cNvGraphicFramePr>
          <p:nvPr>
            <p:ph idx="1"/>
            <p:extLst>
              <p:ext uri="{D42A27DB-BD31-4B8C-83A1-F6EECF244321}">
                <p14:modId xmlns:p14="http://schemas.microsoft.com/office/powerpoint/2010/main" val="1861539160"/>
              </p:ext>
            </p:extLst>
          </p:nvPr>
        </p:nvGraphicFramePr>
        <p:xfrm>
          <a:off x="990600" y="2362200"/>
          <a:ext cx="7010400" cy="2438398"/>
        </p:xfrm>
        <a:graphic>
          <a:graphicData uri="http://schemas.openxmlformats.org/drawingml/2006/table">
            <a:tbl>
              <a:tblPr firstRow="1" firstCol="1" bandRow="1">
                <a:tableStyleId>{5C22544A-7EE6-4342-B048-85BDC9FD1C3A}</a:tableStyleId>
              </a:tblPr>
              <a:tblGrid>
                <a:gridCol w="5074660">
                  <a:extLst>
                    <a:ext uri="{9D8B030D-6E8A-4147-A177-3AD203B41FA5}">
                      <a16:colId xmlns:a16="http://schemas.microsoft.com/office/drawing/2014/main" val="20000"/>
                    </a:ext>
                  </a:extLst>
                </a:gridCol>
                <a:gridCol w="1935740">
                  <a:extLst>
                    <a:ext uri="{9D8B030D-6E8A-4147-A177-3AD203B41FA5}">
                      <a16:colId xmlns:a16="http://schemas.microsoft.com/office/drawing/2014/main" val="20001"/>
                    </a:ext>
                  </a:extLst>
                </a:gridCol>
              </a:tblGrid>
              <a:tr h="625656">
                <a:tc>
                  <a:txBody>
                    <a:bodyPr/>
                    <a:lstStyle/>
                    <a:p>
                      <a:pPr marL="0" marR="0" algn="l">
                        <a:spcBef>
                          <a:spcPts val="200"/>
                        </a:spcBef>
                        <a:spcAft>
                          <a:spcPts val="200"/>
                        </a:spcAft>
                      </a:pPr>
                      <a:r>
                        <a:rPr lang="en-US" sz="1400" dirty="0">
                          <a:solidFill>
                            <a:schemeClr val="tx1"/>
                          </a:solidFill>
                          <a:effectLst/>
                        </a:rPr>
                        <a:t>Percentage Ranges of Students Who Met Their Growth Targets</a:t>
                      </a:r>
                      <a:endParaRPr lang="en-US" sz="1400" b="1" dirty="0">
                        <a:solidFill>
                          <a:schemeClr val="tx1"/>
                        </a:solidFill>
                        <a:effectLst/>
                        <a:latin typeface="Arial"/>
                        <a:ea typeface="MS PGothic"/>
                        <a:cs typeface="Times New Roman"/>
                      </a:endParaRPr>
                    </a:p>
                  </a:txBody>
                  <a:tcPr marL="68580" marR="68580" marT="0" marB="0" anchor="ctr"/>
                </a:tc>
                <a:tc>
                  <a:txBody>
                    <a:bodyPr/>
                    <a:lstStyle/>
                    <a:p>
                      <a:pPr marL="0" marR="0" algn="l">
                        <a:lnSpc>
                          <a:spcPct val="115000"/>
                        </a:lnSpc>
                        <a:spcBef>
                          <a:spcPts val="0"/>
                        </a:spcBef>
                        <a:spcAft>
                          <a:spcPts val="1000"/>
                        </a:spcAft>
                      </a:pPr>
                      <a:r>
                        <a:rPr lang="en-US" sz="1400" dirty="0">
                          <a:effectLst/>
                        </a:rPr>
                        <a:t> Teacher Impact</a:t>
                      </a:r>
                      <a:endParaRPr lang="en-US" sz="1400" dirty="0">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258963">
                <a:tc>
                  <a:txBody>
                    <a:bodyPr/>
                    <a:lstStyle/>
                    <a:p>
                      <a:pPr marL="0" marR="0" algn="l">
                        <a:spcBef>
                          <a:spcPts val="200"/>
                        </a:spcBef>
                        <a:spcAft>
                          <a:spcPts val="200"/>
                        </a:spcAft>
                      </a:pPr>
                      <a:r>
                        <a:rPr lang="en-US" sz="1400" dirty="0">
                          <a:solidFill>
                            <a:schemeClr val="tx1"/>
                          </a:solidFill>
                          <a:effectLst/>
                        </a:rPr>
                        <a:t>85–100%</a:t>
                      </a:r>
                      <a:endParaRPr lang="en-US" sz="140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400" dirty="0">
                          <a:effectLst/>
                        </a:rPr>
                        <a:t>High </a:t>
                      </a:r>
                      <a:endParaRPr lang="en-US" sz="1400" dirty="0">
                        <a:effectLst/>
                        <a:latin typeface="Calibri"/>
                        <a:ea typeface="MS PGothic"/>
                        <a:cs typeface="Times New Roman"/>
                      </a:endParaRPr>
                    </a:p>
                  </a:txBody>
                  <a:tcPr marL="68580" marR="68580" marT="0" marB="0" anchor="ctr"/>
                </a:tc>
                <a:extLst>
                  <a:ext uri="{0D108BD9-81ED-4DB2-BD59-A6C34878D82A}">
                    <a16:rowId xmlns:a16="http://schemas.microsoft.com/office/drawing/2014/main" val="10001"/>
                  </a:ext>
                </a:extLst>
              </a:tr>
              <a:tr h="258963">
                <a:tc>
                  <a:txBody>
                    <a:bodyPr/>
                    <a:lstStyle/>
                    <a:p>
                      <a:pPr marL="0" marR="0" algn="l">
                        <a:spcBef>
                          <a:spcPts val="200"/>
                        </a:spcBef>
                        <a:spcAft>
                          <a:spcPts val="200"/>
                        </a:spcAft>
                      </a:pPr>
                      <a:r>
                        <a:rPr lang="en-US" sz="1400" dirty="0">
                          <a:solidFill>
                            <a:schemeClr val="tx1"/>
                          </a:solidFill>
                          <a:effectLst/>
                        </a:rPr>
                        <a:t>71–84%</a:t>
                      </a:r>
                      <a:endParaRPr lang="en-US" sz="140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400">
                          <a:effectLst/>
                        </a:rPr>
                        <a:t>Moderate</a:t>
                      </a:r>
                      <a:endParaRPr lang="en-US" sz="1400">
                        <a:effectLst/>
                        <a:latin typeface="Calibri"/>
                        <a:ea typeface="MS PGothic"/>
                        <a:cs typeface="Times New Roman"/>
                      </a:endParaRPr>
                    </a:p>
                  </a:txBody>
                  <a:tcPr marL="68580" marR="68580" marT="0" marB="0" anchor="ctr"/>
                </a:tc>
                <a:extLst>
                  <a:ext uri="{0D108BD9-81ED-4DB2-BD59-A6C34878D82A}">
                    <a16:rowId xmlns:a16="http://schemas.microsoft.com/office/drawing/2014/main" val="10002"/>
                  </a:ext>
                </a:extLst>
              </a:tr>
              <a:tr h="258963">
                <a:tc>
                  <a:txBody>
                    <a:bodyPr/>
                    <a:lstStyle/>
                    <a:p>
                      <a:pPr marL="0" marR="0" algn="l">
                        <a:spcBef>
                          <a:spcPts val="200"/>
                        </a:spcBef>
                        <a:spcAft>
                          <a:spcPts val="200"/>
                        </a:spcAft>
                      </a:pPr>
                      <a:r>
                        <a:rPr lang="en-US" sz="1400" dirty="0">
                          <a:solidFill>
                            <a:schemeClr val="tx1"/>
                          </a:solidFill>
                          <a:effectLst/>
                        </a:rPr>
                        <a:t>41–70%</a:t>
                      </a:r>
                      <a:endParaRPr lang="en-US" sz="140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400" b="0" dirty="0">
                          <a:solidFill>
                            <a:schemeClr val="tx1"/>
                          </a:solidFill>
                          <a:effectLst/>
                        </a:rPr>
                        <a:t>Low</a:t>
                      </a:r>
                      <a:endParaRPr lang="en-US" sz="1400" b="0" dirty="0">
                        <a:solidFill>
                          <a:schemeClr val="tx1"/>
                        </a:solidFill>
                        <a:effectLst/>
                        <a:latin typeface="Calibri"/>
                        <a:ea typeface="MS PGothic"/>
                        <a:cs typeface="Times New Roman"/>
                      </a:endParaRPr>
                    </a:p>
                  </a:txBody>
                  <a:tcPr marL="68580" marR="68580" marT="0" marB="0" anchor="ctr"/>
                </a:tc>
                <a:extLst>
                  <a:ext uri="{0D108BD9-81ED-4DB2-BD59-A6C34878D82A}">
                    <a16:rowId xmlns:a16="http://schemas.microsoft.com/office/drawing/2014/main" val="10003"/>
                  </a:ext>
                </a:extLst>
              </a:tr>
              <a:tr h="258963">
                <a:tc>
                  <a:txBody>
                    <a:bodyPr/>
                    <a:lstStyle/>
                    <a:p>
                      <a:pPr marL="0" marR="0" algn="l">
                        <a:spcBef>
                          <a:spcPts val="200"/>
                        </a:spcBef>
                        <a:spcAft>
                          <a:spcPts val="200"/>
                        </a:spcAft>
                      </a:pPr>
                      <a:r>
                        <a:rPr lang="en-US" sz="1400" dirty="0">
                          <a:solidFill>
                            <a:schemeClr val="tx1"/>
                          </a:solidFill>
                          <a:effectLst/>
                        </a:rPr>
                        <a:t>0–40%</a:t>
                      </a:r>
                      <a:endParaRPr lang="en-US" sz="140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400" dirty="0">
                          <a:solidFill>
                            <a:schemeClr val="tx1">
                              <a:lumMod val="95000"/>
                              <a:lumOff val="5000"/>
                            </a:schemeClr>
                          </a:solidFill>
                          <a:effectLst/>
                        </a:rPr>
                        <a:t>Negligible </a:t>
                      </a:r>
                      <a:endParaRPr lang="en-US" sz="1400" dirty="0">
                        <a:solidFill>
                          <a:schemeClr val="tx1">
                            <a:lumMod val="95000"/>
                            <a:lumOff val="5000"/>
                          </a:schemeClr>
                        </a:solidFill>
                        <a:effectLst/>
                        <a:latin typeface="Calibri"/>
                        <a:ea typeface="MS PGothic"/>
                        <a:cs typeface="Times New Roman"/>
                      </a:endParaRPr>
                    </a:p>
                  </a:txBody>
                  <a:tcPr marL="68580" marR="68580" marT="0" marB="0" anchor="ctr"/>
                </a:tc>
                <a:extLst>
                  <a:ext uri="{0D108BD9-81ED-4DB2-BD59-A6C34878D82A}">
                    <a16:rowId xmlns:a16="http://schemas.microsoft.com/office/drawing/2014/main" val="10004"/>
                  </a:ext>
                </a:extLst>
              </a:tr>
              <a:tr h="776890">
                <a:tc>
                  <a:txBody>
                    <a:bodyPr/>
                    <a:lstStyle/>
                    <a:p>
                      <a:pPr marL="0" marR="0" algn="l">
                        <a:spcBef>
                          <a:spcPts val="200"/>
                        </a:spcBef>
                        <a:spcAft>
                          <a:spcPts val="200"/>
                        </a:spcAft>
                      </a:pPr>
                      <a:r>
                        <a:rPr lang="en-US" sz="1400" dirty="0">
                          <a:solidFill>
                            <a:schemeClr val="tx1"/>
                          </a:solidFill>
                          <a:effectLst/>
                        </a:rPr>
                        <a:t>Total of the % of all growth targets met ÷ number of SLOs = Average % of students who met the growth target</a:t>
                      </a:r>
                      <a:endParaRPr lang="en-US" sz="140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400" dirty="0">
                          <a:effectLst/>
                        </a:rPr>
                        <a:t>Impact on Student Learning and Growth Rating</a:t>
                      </a:r>
                      <a:endParaRPr lang="en-US" sz="1400" dirty="0">
                        <a:effectLst/>
                        <a:latin typeface="Calibri"/>
                        <a:ea typeface="MS PGothic"/>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
        <p:nvSpPr>
          <p:cNvPr id="3" name="TextBox 2"/>
          <p:cNvSpPr txBox="1"/>
          <p:nvPr/>
        </p:nvSpPr>
        <p:spPr>
          <a:xfrm>
            <a:off x="1066800" y="4876800"/>
            <a:ext cx="6934200" cy="1169551"/>
          </a:xfrm>
          <a:prstGeom prst="rect">
            <a:avLst/>
          </a:prstGeom>
          <a:noFill/>
        </p:spPr>
        <p:txBody>
          <a:bodyPr wrap="square" rtlCol="0">
            <a:spAutoFit/>
          </a:bodyPr>
          <a:lstStyle/>
          <a:p>
            <a:r>
              <a:rPr lang="en-US" sz="1400" dirty="0"/>
              <a:t>*This Impact scale is used in the Maine DOE Teacher Performance Evaluation and Professional Growth Model, which also uses an SLO frame. The design of  the scale represents the widely used method of measuring student growth and rating teacher impact on that growth. In some instances of the use of this method, the rating categories are numeric (e.g. 85-100% = 3.51-4.00 Points).</a:t>
            </a:r>
          </a:p>
        </p:txBody>
      </p:sp>
      <p:sp>
        <p:nvSpPr>
          <p:cNvPr id="4" name="TextBox 3"/>
          <p:cNvSpPr txBox="1"/>
          <p:nvPr/>
        </p:nvSpPr>
        <p:spPr>
          <a:xfrm>
            <a:off x="838200" y="1905000"/>
            <a:ext cx="7391400" cy="461665"/>
          </a:xfrm>
          <a:prstGeom prst="rect">
            <a:avLst/>
          </a:prstGeom>
          <a:noFill/>
        </p:spPr>
        <p:txBody>
          <a:bodyPr wrap="square" rtlCol="0">
            <a:spAutoFit/>
          </a:bodyPr>
          <a:lstStyle/>
          <a:p>
            <a:r>
              <a:rPr lang="en-US" sz="1200" b="1" dirty="0"/>
              <a:t>Based on number of students who meet a growth target, which is typically set by the teacher.</a:t>
            </a:r>
          </a:p>
          <a:p>
            <a:endParaRPr lang="en-US" sz="1200" dirty="0"/>
          </a:p>
        </p:txBody>
      </p:sp>
      <p:sp>
        <p:nvSpPr>
          <p:cNvPr id="6" name="Slide Number Placeholder 5"/>
          <p:cNvSpPr>
            <a:spLocks noGrp="1"/>
          </p:cNvSpPr>
          <p:nvPr>
            <p:ph type="sldNum" sz="quarter" idx="11"/>
          </p:nvPr>
        </p:nvSpPr>
        <p:spPr/>
        <p:txBody>
          <a:bodyPr/>
          <a:lstStyle/>
          <a:p>
            <a:fld id="{E4BE815E-65D1-40D0-A71C-01E230B202BD}" type="slidenum">
              <a:rPr lang="en-US" altLang="en-US" smtClean="0"/>
              <a:pPr/>
              <a:t>23</a:t>
            </a:fld>
            <a:endParaRPr lang="en-US" altLang="en-US" dirty="0"/>
          </a:p>
        </p:txBody>
      </p:sp>
    </p:spTree>
    <p:extLst>
      <p:ext uri="{BB962C8B-B14F-4D97-AF65-F5344CB8AC3E}">
        <p14:creationId xmlns:p14="http://schemas.microsoft.com/office/powerpoint/2010/main" val="1447238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br>
              <a:rPr lang="en-US" dirty="0"/>
            </a:br>
            <a:r>
              <a:rPr lang="en-US" dirty="0"/>
              <a:t>Steps in the Percent-Met Method</a:t>
            </a:r>
            <a:br>
              <a:rPr lang="en-US" dirty="0"/>
            </a:br>
            <a:br>
              <a:rPr lang="en-US" dirty="0"/>
            </a:br>
            <a:br>
              <a:rPr lang="en-US" dirty="0"/>
            </a:br>
            <a:endParaRPr lang="en-US" dirty="0"/>
          </a:p>
        </p:txBody>
      </p:sp>
      <p:sp>
        <p:nvSpPr>
          <p:cNvPr id="3" name="Content Placeholder 2"/>
          <p:cNvSpPr>
            <a:spLocks noGrp="1"/>
          </p:cNvSpPr>
          <p:nvPr>
            <p:ph idx="1"/>
          </p:nvPr>
        </p:nvSpPr>
        <p:spPr/>
        <p:txBody>
          <a:bodyPr/>
          <a:lstStyle/>
          <a:p>
            <a:endParaRPr lang="en-US" sz="800" b="1" dirty="0"/>
          </a:p>
          <a:p>
            <a:r>
              <a:rPr lang="en-US" sz="1600" b="1" dirty="0"/>
              <a:t>Step 1: </a:t>
            </a:r>
            <a:r>
              <a:rPr lang="en-US" sz="1600" dirty="0"/>
              <a:t>Pre-assess; score</a:t>
            </a:r>
          </a:p>
          <a:p>
            <a:pPr marL="685800" indent="-685800"/>
            <a:r>
              <a:rPr lang="en-US" sz="1600" b="1" dirty="0"/>
              <a:t>Step 2: </a:t>
            </a:r>
            <a:r>
              <a:rPr lang="en-US" sz="1600" dirty="0"/>
              <a:t>Teacher sets a growth target for the cohort, using one of multiple approaches </a:t>
            </a:r>
            <a:r>
              <a:rPr lang="en-US" sz="1600" b="1" dirty="0">
                <a:solidFill>
                  <a:srgbClr val="FF0000"/>
                </a:solidFill>
              </a:rPr>
              <a:t>(see slide 34)</a:t>
            </a:r>
          </a:p>
          <a:p>
            <a:r>
              <a:rPr lang="en-US" sz="1600" b="1" dirty="0"/>
              <a:t>Step 3: </a:t>
            </a:r>
            <a:r>
              <a:rPr lang="en-US" sz="1600" dirty="0"/>
              <a:t>Post-assess; score</a:t>
            </a:r>
          </a:p>
          <a:p>
            <a:pPr marL="741363" indent="-741363"/>
            <a:r>
              <a:rPr lang="en-US" sz="1600" b="1" dirty="0"/>
              <a:t>Step 4: </a:t>
            </a:r>
            <a:r>
              <a:rPr lang="en-US" sz="1600" dirty="0"/>
              <a:t>Determine how many students met the growth target set for the cohort</a:t>
            </a:r>
          </a:p>
          <a:p>
            <a:pPr marL="741363" indent="-741363"/>
            <a:r>
              <a:rPr lang="en-US" sz="1600" b="1" dirty="0"/>
              <a:t>Step 5: </a:t>
            </a:r>
            <a:r>
              <a:rPr lang="en-US" sz="1600" dirty="0"/>
              <a:t>Determine the teacher's impact rating on the % Met Impact Scale</a:t>
            </a:r>
          </a:p>
        </p:txBody>
      </p:sp>
      <p:sp>
        <p:nvSpPr>
          <p:cNvPr id="4" name="Slide Number Placeholder 3"/>
          <p:cNvSpPr>
            <a:spLocks noGrp="1"/>
          </p:cNvSpPr>
          <p:nvPr>
            <p:ph type="sldNum" sz="quarter" idx="11"/>
          </p:nvPr>
        </p:nvSpPr>
        <p:spPr/>
        <p:txBody>
          <a:bodyPr/>
          <a:lstStyle/>
          <a:p>
            <a:fld id="{E4BE815E-65D1-40D0-A71C-01E230B202BD}" type="slidenum">
              <a:rPr lang="en-US" altLang="en-US" smtClean="0"/>
              <a:pPr/>
              <a:t>24</a:t>
            </a:fld>
            <a:endParaRPr lang="en-US" altLang="en-US" dirty="0"/>
          </a:p>
        </p:txBody>
      </p:sp>
    </p:spTree>
    <p:extLst>
      <p:ext uri="{BB962C8B-B14F-4D97-AF65-F5344CB8AC3E}">
        <p14:creationId xmlns:p14="http://schemas.microsoft.com/office/powerpoint/2010/main" val="395447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dirty="0">
                <a:solidFill>
                  <a:schemeClr val="accent6">
                    <a:lumMod val="50000"/>
                  </a:schemeClr>
                </a:solidFill>
                <a:ea typeface="Arial" pitchFamily="34" charset="0"/>
                <a:cs typeface="Times New Roman" pitchFamily="18" charset="0"/>
              </a:rPr>
              <a:t>Step 1: </a:t>
            </a:r>
            <a:r>
              <a:rPr lang="en-US" dirty="0">
                <a:solidFill>
                  <a:schemeClr val="accent6">
                    <a:lumMod val="50000"/>
                  </a:schemeClr>
                </a:solidFill>
              </a:rPr>
              <a:t>Pre-Assessment</a:t>
            </a:r>
            <a:endParaRPr lang="en-US" dirty="0">
              <a:latin typeface="Century Gothic" panose="020B0502020202020204" pitchFamily="34" charset="0"/>
            </a:endParaRPr>
          </a:p>
        </p:txBody>
      </p:sp>
      <p:sp>
        <p:nvSpPr>
          <p:cNvPr id="5" name="Content Placeholder 4"/>
          <p:cNvSpPr>
            <a:spLocks noGrp="1"/>
          </p:cNvSpPr>
          <p:nvPr>
            <p:ph idx="1"/>
          </p:nvPr>
        </p:nvSpPr>
        <p:spPr>
          <a:xfrm>
            <a:off x="228600" y="2422791"/>
            <a:ext cx="8610600" cy="3657600"/>
          </a:xfrm>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val="531979828"/>
              </p:ext>
            </p:extLst>
          </p:nvPr>
        </p:nvGraphicFramePr>
        <p:xfrm>
          <a:off x="304800" y="2133600"/>
          <a:ext cx="8534400" cy="2687784"/>
        </p:xfrm>
        <a:graphic>
          <a:graphicData uri="http://schemas.openxmlformats.org/drawingml/2006/table">
            <a:tbl>
              <a:tblPr firstRow="1" firstCol="1" bandRow="1">
                <a:tableStyleId>{21E4AEA4-8DFA-4A89-87EB-49C32662AFE0}</a:tableStyleId>
              </a:tblPr>
              <a:tblGrid>
                <a:gridCol w="14224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1422400">
                  <a:extLst>
                    <a:ext uri="{9D8B030D-6E8A-4147-A177-3AD203B41FA5}">
                      <a16:colId xmlns:a16="http://schemas.microsoft.com/office/drawing/2014/main" val="20004"/>
                    </a:ext>
                  </a:extLst>
                </a:gridCol>
                <a:gridCol w="1422400">
                  <a:extLst>
                    <a:ext uri="{9D8B030D-6E8A-4147-A177-3AD203B41FA5}">
                      <a16:colId xmlns:a16="http://schemas.microsoft.com/office/drawing/2014/main" val="20005"/>
                    </a:ext>
                  </a:extLst>
                </a:gridCol>
              </a:tblGrid>
              <a:tr h="187036">
                <a:tc>
                  <a:txBody>
                    <a:bodyPr/>
                    <a:lstStyle/>
                    <a:p>
                      <a:pPr marL="0" marR="0">
                        <a:spcBef>
                          <a:spcPts val="0"/>
                        </a:spcBef>
                        <a:spcAft>
                          <a:spcPts val="0"/>
                        </a:spcAft>
                      </a:pPr>
                      <a:r>
                        <a:rPr lang="en-US" sz="1200" dirty="0">
                          <a:effectLst/>
                        </a:rPr>
                        <a:t>Student</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latin typeface="+mn-lt"/>
                          <a:ea typeface="Arial"/>
                          <a:cs typeface="Times New Roman"/>
                        </a:rPr>
                        <a:t>Mastery Score</a:t>
                      </a:r>
                    </a:p>
                  </a:txBody>
                  <a:tcPr marL="68580" marR="68580" marT="0" marB="0"/>
                </a:tc>
                <a:tc>
                  <a:txBody>
                    <a:bodyPr/>
                    <a:lstStyle/>
                    <a:p>
                      <a:pPr marL="0" marR="0">
                        <a:spcBef>
                          <a:spcPts val="0"/>
                        </a:spcBef>
                        <a:spcAft>
                          <a:spcPts val="0"/>
                        </a:spcAft>
                      </a:pPr>
                      <a:r>
                        <a:rPr lang="en-US" sz="1200" dirty="0">
                          <a:effectLst/>
                        </a:rPr>
                        <a:t>Pre-Assessment Score</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mn-lt"/>
                        <a:ea typeface="Arial"/>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txBody>
                  <a:tcPr marL="68580" marR="68580" marT="0" marB="0"/>
                </a:tc>
                <a:extLst>
                  <a:ext uri="{0D108BD9-81ED-4DB2-BD59-A6C34878D82A}">
                    <a16:rowId xmlns:a16="http://schemas.microsoft.com/office/drawing/2014/main" val="10000"/>
                  </a:ext>
                </a:extLst>
              </a:tr>
              <a:tr h="187036">
                <a:tc>
                  <a:txBody>
                    <a:bodyPr/>
                    <a:lstStyle/>
                    <a:p>
                      <a:pPr marL="0" marR="0">
                        <a:spcBef>
                          <a:spcPts val="0"/>
                        </a:spcBef>
                        <a:spcAft>
                          <a:spcPts val="0"/>
                        </a:spcAft>
                      </a:pPr>
                      <a:r>
                        <a:rPr lang="en-US" sz="1200">
                          <a:effectLst/>
                        </a:rPr>
                        <a:t>A</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95</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r h="187036">
                <a:tc>
                  <a:txBody>
                    <a:bodyPr/>
                    <a:lstStyle/>
                    <a:p>
                      <a:pPr marL="0" marR="0">
                        <a:spcBef>
                          <a:spcPts val="0"/>
                        </a:spcBef>
                        <a:spcAft>
                          <a:spcPts val="0"/>
                        </a:spcAft>
                      </a:pPr>
                      <a:r>
                        <a:rPr lang="en-US" sz="1200">
                          <a:effectLst/>
                        </a:rPr>
                        <a:t>B</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86</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2"/>
                  </a:ext>
                </a:extLst>
              </a:tr>
              <a:tr h="187036">
                <a:tc>
                  <a:txBody>
                    <a:bodyPr/>
                    <a:lstStyle/>
                    <a:p>
                      <a:pPr marL="0" marR="0">
                        <a:spcBef>
                          <a:spcPts val="0"/>
                        </a:spcBef>
                        <a:spcAft>
                          <a:spcPts val="0"/>
                        </a:spcAft>
                      </a:pPr>
                      <a:r>
                        <a:rPr lang="en-US" sz="1200">
                          <a:effectLst/>
                        </a:rPr>
                        <a:t>C</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222</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3"/>
                  </a:ext>
                </a:extLst>
              </a:tr>
              <a:tr h="187036">
                <a:tc>
                  <a:txBody>
                    <a:bodyPr/>
                    <a:lstStyle/>
                    <a:p>
                      <a:pPr marL="0" marR="0">
                        <a:spcBef>
                          <a:spcPts val="0"/>
                        </a:spcBef>
                        <a:spcAft>
                          <a:spcPts val="0"/>
                        </a:spcAft>
                      </a:pPr>
                      <a:r>
                        <a:rPr lang="en-US" sz="1200">
                          <a:effectLst/>
                        </a:rPr>
                        <a:t>D</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37</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4"/>
                  </a:ext>
                </a:extLst>
              </a:tr>
              <a:tr h="187036">
                <a:tc>
                  <a:txBody>
                    <a:bodyPr/>
                    <a:lstStyle/>
                    <a:p>
                      <a:pPr marL="0" marR="0">
                        <a:spcBef>
                          <a:spcPts val="0"/>
                        </a:spcBef>
                        <a:spcAft>
                          <a:spcPts val="0"/>
                        </a:spcAft>
                      </a:pPr>
                      <a:r>
                        <a:rPr lang="en-US" sz="1200">
                          <a:effectLst/>
                        </a:rPr>
                        <a:t>E</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103</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5"/>
                  </a:ext>
                </a:extLst>
              </a:tr>
              <a:tr h="187036">
                <a:tc>
                  <a:txBody>
                    <a:bodyPr/>
                    <a:lstStyle/>
                    <a:p>
                      <a:pPr marL="0" marR="0">
                        <a:spcBef>
                          <a:spcPts val="0"/>
                        </a:spcBef>
                        <a:spcAft>
                          <a:spcPts val="0"/>
                        </a:spcAft>
                      </a:pPr>
                      <a:r>
                        <a:rPr lang="en-US" sz="1200">
                          <a:effectLst/>
                        </a:rPr>
                        <a:t>F</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214</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6"/>
                  </a:ext>
                </a:extLst>
              </a:tr>
              <a:tr h="188424">
                <a:tc>
                  <a:txBody>
                    <a:bodyPr/>
                    <a:lstStyle/>
                    <a:p>
                      <a:pPr marL="0" marR="0">
                        <a:spcBef>
                          <a:spcPts val="0"/>
                        </a:spcBef>
                        <a:spcAft>
                          <a:spcPts val="0"/>
                        </a:spcAft>
                      </a:pPr>
                      <a:r>
                        <a:rPr lang="en-US" sz="1200">
                          <a:effectLst/>
                        </a:rPr>
                        <a:t>G</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230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7"/>
                  </a:ext>
                </a:extLst>
              </a:tr>
              <a:tr h="187036">
                <a:tc>
                  <a:txBody>
                    <a:bodyPr/>
                    <a:lstStyle/>
                    <a:p>
                      <a:pPr marL="0" marR="0">
                        <a:spcBef>
                          <a:spcPts val="0"/>
                        </a:spcBef>
                        <a:spcAft>
                          <a:spcPts val="0"/>
                        </a:spcAft>
                      </a:pPr>
                      <a:r>
                        <a:rPr lang="en-US" sz="1200">
                          <a:effectLst/>
                        </a:rPr>
                        <a:t>H</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78</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8"/>
                  </a:ext>
                </a:extLst>
              </a:tr>
              <a:tr h="187036">
                <a:tc>
                  <a:txBody>
                    <a:bodyPr/>
                    <a:lstStyle/>
                    <a:p>
                      <a:pPr marL="0" marR="0">
                        <a:spcBef>
                          <a:spcPts val="0"/>
                        </a:spcBef>
                        <a:spcAft>
                          <a:spcPts val="0"/>
                        </a:spcAft>
                      </a:pPr>
                      <a:r>
                        <a:rPr lang="en-US" sz="1200">
                          <a:effectLst/>
                        </a:rPr>
                        <a:t>I</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87</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9"/>
                  </a:ext>
                </a:extLst>
              </a:tr>
              <a:tr h="263240">
                <a:tc>
                  <a:txBody>
                    <a:bodyPr/>
                    <a:lstStyle/>
                    <a:p>
                      <a:pPr marL="0" marR="0">
                        <a:spcBef>
                          <a:spcPts val="0"/>
                        </a:spcBef>
                        <a:spcAft>
                          <a:spcPts val="0"/>
                        </a:spcAft>
                      </a:pPr>
                      <a:r>
                        <a:rPr lang="en-US" sz="1200" dirty="0">
                          <a:effectLst/>
                        </a:rPr>
                        <a:t>J</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200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10"/>
                  </a:ext>
                </a:extLst>
              </a:tr>
              <a:tr h="187036">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C00000"/>
                        </a:solidFill>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solidFill>
                          <a:schemeClr val="tx1"/>
                        </a:solidFill>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solidFill>
                          <a:srgbClr val="C00000"/>
                        </a:solidFill>
                        <a:effectLst/>
                      </a:endParaRPr>
                    </a:p>
                  </a:txBody>
                  <a:tcPr marL="68580" marR="68580" marT="0" marB="0"/>
                </a:tc>
                <a:extLst>
                  <a:ext uri="{0D108BD9-81ED-4DB2-BD59-A6C34878D82A}">
                    <a16:rowId xmlns:a16="http://schemas.microsoft.com/office/drawing/2014/main" val="10011"/>
                  </a:ext>
                </a:extLst>
              </a:tr>
              <a:tr h="187036">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gridSpan="4">
                  <a:txBody>
                    <a:bodyPr/>
                    <a:lstStyle/>
                    <a:p>
                      <a:pPr marL="0" marR="0" algn="l">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chemeClr val="tx1"/>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extLst>
                  <a:ext uri="{0D108BD9-81ED-4DB2-BD59-A6C34878D82A}">
                    <a16:rowId xmlns:a16="http://schemas.microsoft.com/office/drawing/2014/main" val="10012"/>
                  </a:ext>
                </a:extLst>
              </a:tr>
            </a:tbl>
          </a:graphicData>
        </a:graphic>
      </p:graphicFrame>
      <p:sp>
        <p:nvSpPr>
          <p:cNvPr id="6" name="Rectangle 5"/>
          <p:cNvSpPr/>
          <p:nvPr/>
        </p:nvSpPr>
        <p:spPr>
          <a:xfrm>
            <a:off x="5486400" y="3047999"/>
            <a:ext cx="2590800" cy="646331"/>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en-US" sz="1200" b="1" dirty="0">
                <a:solidFill>
                  <a:srgbClr val="FFFFFF"/>
                </a:solidFill>
              </a:rPr>
              <a:t>Assessment:</a:t>
            </a:r>
            <a:r>
              <a:rPr lang="en-US" sz="1200" dirty="0">
                <a:solidFill>
                  <a:srgbClr val="FFFFFF"/>
                </a:solidFill>
              </a:rPr>
              <a:t> The comprehensive assessment in our sample has a total possible points of 250.</a:t>
            </a:r>
          </a:p>
        </p:txBody>
      </p:sp>
      <p:sp>
        <p:nvSpPr>
          <p:cNvPr id="3" name="Slide Number Placeholder 2"/>
          <p:cNvSpPr>
            <a:spLocks noGrp="1"/>
          </p:cNvSpPr>
          <p:nvPr>
            <p:ph type="sldNum" sz="quarter" idx="11"/>
          </p:nvPr>
        </p:nvSpPr>
        <p:spPr/>
        <p:txBody>
          <a:bodyPr/>
          <a:lstStyle/>
          <a:p>
            <a:fld id="{E4BE815E-65D1-40D0-A71C-01E230B202BD}" type="slidenum">
              <a:rPr lang="en-US" altLang="en-US" smtClean="0"/>
              <a:pPr/>
              <a:t>25</a:t>
            </a:fld>
            <a:endParaRPr lang="en-US" altLang="en-US" dirty="0"/>
          </a:p>
        </p:txBody>
      </p:sp>
    </p:spTree>
    <p:extLst>
      <p:ext uri="{BB962C8B-B14F-4D97-AF65-F5344CB8AC3E}">
        <p14:creationId xmlns:p14="http://schemas.microsoft.com/office/powerpoint/2010/main" val="783687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dirty="0">
                <a:solidFill>
                  <a:schemeClr val="accent6">
                    <a:lumMod val="50000"/>
                  </a:schemeClr>
                </a:solidFill>
                <a:ea typeface="Arial" pitchFamily="34" charset="0"/>
                <a:cs typeface="Times New Roman" pitchFamily="18" charset="0"/>
              </a:rPr>
              <a:t>Step 2: </a:t>
            </a:r>
            <a:r>
              <a:rPr lang="en-US" altLang="en-US" dirty="0">
                <a:solidFill>
                  <a:schemeClr val="accent6">
                    <a:lumMod val="50000"/>
                  </a:schemeClr>
                </a:solidFill>
              </a:rPr>
              <a:t>Teacher </a:t>
            </a:r>
            <a:r>
              <a:rPr lang="en-US" altLang="en-US" dirty="0"/>
              <a:t>S</a:t>
            </a:r>
            <a:r>
              <a:rPr lang="en-US" dirty="0"/>
              <a:t>ets Growth Target for the Cohort</a:t>
            </a:r>
            <a:endParaRPr lang="en-US" dirty="0">
              <a:latin typeface="Century Gothic" panose="020B0502020202020204" pitchFamily="34" charset="0"/>
            </a:endParaRPr>
          </a:p>
        </p:txBody>
      </p:sp>
      <p:sp>
        <p:nvSpPr>
          <p:cNvPr id="5" name="Content Placeholder 4"/>
          <p:cNvSpPr>
            <a:spLocks noGrp="1"/>
          </p:cNvSpPr>
          <p:nvPr>
            <p:ph idx="1"/>
          </p:nvPr>
        </p:nvSpPr>
        <p:spPr>
          <a:xfrm>
            <a:off x="228600" y="2422791"/>
            <a:ext cx="8610600" cy="3657600"/>
          </a:xfrm>
        </p:spPr>
        <p:txBody>
          <a:bodyPr/>
          <a:lstStyle/>
          <a:p>
            <a:pPr algn="ctr"/>
            <a:r>
              <a:rPr lang="en-US" sz="1400" b="1" dirty="0"/>
              <a:t>Target-Setting Guidelines</a:t>
            </a:r>
            <a:br>
              <a:rPr lang="en-US" sz="1400" b="1" dirty="0"/>
            </a:br>
            <a:endParaRPr lang="en-US" sz="800" b="1" dirty="0"/>
          </a:p>
          <a:p>
            <a:pPr marL="800100" lvl="1" indent="-342900">
              <a:buFont typeface="Wingdings" panose="05000000000000000000" pitchFamily="2" charset="2"/>
              <a:buChar char="Ø"/>
            </a:pPr>
            <a:r>
              <a:rPr lang="en-US" sz="1400" dirty="0"/>
              <a:t>Baseline and pretest data inform developmentally appropriate expectations for students on the summative assessment. </a:t>
            </a:r>
          </a:p>
          <a:p>
            <a:pPr marL="800100" lvl="1" indent="-342900">
              <a:buFont typeface="Wingdings" panose="05000000000000000000" pitchFamily="2" charset="2"/>
              <a:buChar char="Ø"/>
            </a:pPr>
            <a:r>
              <a:rPr lang="en-US" sz="1400" dirty="0"/>
              <a:t>Growth targets are informed by knowledge of students, content, and assessments. </a:t>
            </a:r>
          </a:p>
          <a:p>
            <a:pPr marL="800100" lvl="1" indent="-342900">
              <a:buFont typeface="Wingdings" panose="05000000000000000000" pitchFamily="2" charset="2"/>
              <a:buChar char="Ø"/>
            </a:pPr>
            <a:r>
              <a:rPr lang="en-US" sz="1400" dirty="0"/>
              <a:t>State and district guidelines help ensure that SLO growth targets are rigorous, attainable, and developmentally appropriate. </a:t>
            </a:r>
          </a:p>
          <a:p>
            <a:pPr marL="800100" lvl="1" indent="-342900">
              <a:buFont typeface="Wingdings" panose="05000000000000000000" pitchFamily="2" charset="2"/>
              <a:buChar char="Ø"/>
            </a:pPr>
            <a:r>
              <a:rPr lang="en-US" sz="1400" dirty="0"/>
              <a:t>All students regardless of pre-assessment scores are expected to demonstrate significant and appropriate growth. </a:t>
            </a:r>
          </a:p>
          <a:p>
            <a:endParaRPr lang="en-US" sz="1400" dirty="0"/>
          </a:p>
          <a:p>
            <a:pPr marL="0" lvl="1"/>
            <a:r>
              <a:rPr lang="en-US" sz="1400" dirty="0"/>
              <a:t>Student growth targets may be formatted in a variety of ways. Districts may set additional guidelines or requirements related to the formatting of growth targets. The following slide shows sample formats, but not the only formats, for growth targets.</a:t>
            </a:r>
            <a:br>
              <a:rPr lang="en-US" sz="1400" dirty="0"/>
            </a:br>
            <a:endParaRPr lang="en-US" sz="1400" dirty="0"/>
          </a:p>
          <a:p>
            <a:pPr marL="0" lvl="1"/>
            <a:r>
              <a:rPr lang="en-US" sz="1200" dirty="0"/>
              <a:t>Maine DOE and MSFE Guidelines</a:t>
            </a:r>
          </a:p>
          <a:p>
            <a:endParaRPr lang="en-US" sz="1400" dirty="0"/>
          </a:p>
          <a:p>
            <a:endParaRPr lang="en-US" sz="1400" dirty="0"/>
          </a:p>
        </p:txBody>
      </p:sp>
      <p:sp>
        <p:nvSpPr>
          <p:cNvPr id="3" name="Rectangle 2"/>
          <p:cNvSpPr/>
          <p:nvPr/>
        </p:nvSpPr>
        <p:spPr>
          <a:xfrm>
            <a:off x="-5366" y="-2477274"/>
            <a:ext cx="9149366" cy="4524315"/>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fld id="{E4BE815E-65D1-40D0-A71C-01E230B202BD}" type="slidenum">
              <a:rPr lang="en-US" altLang="en-US" smtClean="0"/>
              <a:pPr/>
              <a:t>26</a:t>
            </a:fld>
            <a:endParaRPr lang="en-US" altLang="en-US" dirty="0"/>
          </a:p>
        </p:txBody>
      </p:sp>
    </p:spTree>
    <p:extLst>
      <p:ext uri="{BB962C8B-B14F-4D97-AF65-F5344CB8AC3E}">
        <p14:creationId xmlns:p14="http://schemas.microsoft.com/office/powerpoint/2010/main" val="3623687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96200" y="2743200"/>
            <a:ext cx="1447800" cy="1600438"/>
          </a:xfrm>
          <a:prstGeom prst="rect">
            <a:avLst/>
          </a:prstGeom>
          <a:solidFill>
            <a:srgbClr val="002060"/>
          </a:solidFill>
          <a:ln>
            <a:noFill/>
          </a:ln>
        </p:spPr>
        <p:style>
          <a:lnRef idx="1">
            <a:schemeClr val="accent6"/>
          </a:lnRef>
          <a:fillRef idx="1001">
            <a:schemeClr val="dk2"/>
          </a:fillRef>
          <a:effectRef idx="1">
            <a:schemeClr val="accent6"/>
          </a:effectRef>
          <a:fontRef idx="minor">
            <a:schemeClr val="dk1"/>
          </a:fontRef>
        </p:style>
        <p:txBody>
          <a:bodyPr wrap="square" rtlCol="0" anchor="ctr">
            <a:spAutoFit/>
          </a:bodyPr>
          <a:lstStyle/>
          <a:p>
            <a:r>
              <a:rPr lang="en-US" sz="1400" dirty="0">
                <a:solidFill>
                  <a:schemeClr val="bg1"/>
                </a:solidFill>
              </a:rPr>
              <a:t>This guide can be found in the </a:t>
            </a:r>
            <a:r>
              <a:rPr lang="en-US" sz="1400" dirty="0">
                <a:solidFill>
                  <a:schemeClr val="bg1"/>
                </a:solidFill>
                <a:hlinkClick r:id="rId3"/>
              </a:rPr>
              <a:t>Maine DOE Student Learning Objective Handbook </a:t>
            </a:r>
            <a:endParaRPr lang="en-US" sz="1400" dirty="0">
              <a:solidFill>
                <a:schemeClr val="bg1"/>
              </a:solidFill>
            </a:endParaRPr>
          </a:p>
        </p:txBody>
      </p:sp>
      <p:sp>
        <p:nvSpPr>
          <p:cNvPr id="2" name="Slide Number Placeholder 1"/>
          <p:cNvSpPr>
            <a:spLocks noGrp="1"/>
          </p:cNvSpPr>
          <p:nvPr>
            <p:ph type="sldNum" sz="quarter" idx="11"/>
          </p:nvPr>
        </p:nvSpPr>
        <p:spPr/>
        <p:txBody>
          <a:bodyPr/>
          <a:lstStyle/>
          <a:p>
            <a:fld id="{31D5E379-4006-484D-BD1F-BF7A79FCCAE4}" type="slidenum">
              <a:rPr lang="en-US" altLang="en-US" smtClean="0"/>
              <a:pPr/>
              <a:t>27</a:t>
            </a:fld>
            <a:endParaRPr lang="en-US" altLang="en-US" dirty="0"/>
          </a:p>
        </p:txBody>
      </p:sp>
    </p:spTree>
    <p:extLst>
      <p:ext uri="{BB962C8B-B14F-4D97-AF65-F5344CB8AC3E}">
        <p14:creationId xmlns:p14="http://schemas.microsoft.com/office/powerpoint/2010/main" val="3516382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dirty="0">
                <a:solidFill>
                  <a:schemeClr val="accent6">
                    <a:lumMod val="50000"/>
                  </a:schemeClr>
                </a:solidFill>
                <a:ea typeface="Arial" pitchFamily="34" charset="0"/>
                <a:cs typeface="Times New Roman" pitchFamily="18" charset="0"/>
              </a:rPr>
              <a:t>Step 2: </a:t>
            </a:r>
            <a:r>
              <a:rPr lang="en-US" altLang="en-US" dirty="0"/>
              <a:t>Continued</a:t>
            </a:r>
            <a:endParaRPr lang="en-US" dirty="0">
              <a:latin typeface="Century Gothic" panose="020B0502020202020204" pitchFamily="34" charset="0"/>
            </a:endParaRPr>
          </a:p>
        </p:txBody>
      </p:sp>
      <p:sp>
        <p:nvSpPr>
          <p:cNvPr id="5" name="Content Placeholder 4"/>
          <p:cNvSpPr>
            <a:spLocks noGrp="1"/>
          </p:cNvSpPr>
          <p:nvPr>
            <p:ph idx="1"/>
          </p:nvPr>
        </p:nvSpPr>
        <p:spPr>
          <a:xfrm>
            <a:off x="457200" y="2057400"/>
            <a:ext cx="8610600" cy="3657600"/>
          </a:xfrm>
        </p:spPr>
        <p:txBody>
          <a:bodyPr/>
          <a:lstStyle/>
          <a:p>
            <a:endParaRPr lang="en-US" sz="1000" b="1" dirty="0">
              <a:solidFill>
                <a:schemeClr val="tx1">
                  <a:lumMod val="95000"/>
                  <a:lumOff val="5000"/>
                </a:schemeClr>
              </a:solidFill>
            </a:endParaRPr>
          </a:p>
          <a:p>
            <a:endParaRPr lang="en-US" sz="1600" b="1" dirty="0">
              <a:solidFill>
                <a:schemeClr val="tx1">
                  <a:lumMod val="95000"/>
                  <a:lumOff val="5000"/>
                </a:schemeClr>
              </a:solidFill>
            </a:endParaRPr>
          </a:p>
          <a:p>
            <a:pPr algn="ctr"/>
            <a:r>
              <a:rPr lang="en-US" sz="1800" b="1" dirty="0">
                <a:solidFill>
                  <a:schemeClr val="tx1">
                    <a:lumMod val="95000"/>
                    <a:lumOff val="5000"/>
                  </a:schemeClr>
                </a:solidFill>
              </a:rPr>
              <a:t>Growth Target Format: Half-the-Gap</a:t>
            </a:r>
            <a:br>
              <a:rPr lang="en-US" sz="1800" b="1" dirty="0">
                <a:solidFill>
                  <a:schemeClr val="tx1">
                    <a:lumMod val="95000"/>
                    <a:lumOff val="5000"/>
                  </a:schemeClr>
                </a:solidFill>
              </a:rPr>
            </a:br>
            <a:endParaRPr lang="en-US" sz="1800" b="1" dirty="0">
              <a:solidFill>
                <a:schemeClr val="tx1">
                  <a:lumMod val="95000"/>
                  <a:lumOff val="5000"/>
                </a:schemeClr>
              </a:solidFill>
            </a:endParaRPr>
          </a:p>
          <a:p>
            <a:r>
              <a:rPr lang="en-US" sz="1600" b="1" dirty="0">
                <a:solidFill>
                  <a:schemeClr val="tx1">
                    <a:lumMod val="95000"/>
                    <a:lumOff val="5000"/>
                  </a:schemeClr>
                </a:solidFill>
              </a:rPr>
              <a:t>Example: </a:t>
            </a:r>
            <a:r>
              <a:rPr lang="en-US" sz="1600" dirty="0">
                <a:solidFill>
                  <a:schemeClr val="tx1">
                    <a:lumMod val="95000"/>
                    <a:lumOff val="5000"/>
                  </a:schemeClr>
                </a:solidFill>
              </a:rPr>
              <a:t>All students will increase their scores by one half the difference between 250 and their pre-assessment score; a student who scored 50 on the pre-assessment would be expected to score a 150 on the post-assessment.  </a:t>
            </a:r>
          </a:p>
          <a:p>
            <a:endParaRPr lang="en-US" sz="1000" b="1" dirty="0">
              <a:solidFill>
                <a:schemeClr val="tx1">
                  <a:lumMod val="95000"/>
                  <a:lumOff val="5000"/>
                </a:schemeClr>
              </a:solidFill>
            </a:endParaRPr>
          </a:p>
          <a:p>
            <a:pPr lvl="1"/>
            <a:endParaRPr lang="en-US" sz="1600" dirty="0"/>
          </a:p>
          <a:p>
            <a:pPr lvl="1"/>
            <a:endParaRPr lang="en-US" sz="1600" dirty="0"/>
          </a:p>
        </p:txBody>
      </p:sp>
      <p:sp>
        <p:nvSpPr>
          <p:cNvPr id="3" name="Slide Number Placeholder 2"/>
          <p:cNvSpPr>
            <a:spLocks noGrp="1"/>
          </p:cNvSpPr>
          <p:nvPr>
            <p:ph type="sldNum" sz="quarter" idx="11"/>
          </p:nvPr>
        </p:nvSpPr>
        <p:spPr/>
        <p:txBody>
          <a:bodyPr/>
          <a:lstStyle/>
          <a:p>
            <a:fld id="{E4BE815E-65D1-40D0-A71C-01E230B202BD}" type="slidenum">
              <a:rPr lang="en-US" altLang="en-US" smtClean="0"/>
              <a:pPr/>
              <a:t>28</a:t>
            </a:fld>
            <a:endParaRPr lang="en-US" altLang="en-US" dirty="0"/>
          </a:p>
        </p:txBody>
      </p:sp>
    </p:spTree>
    <p:extLst>
      <p:ext uri="{BB962C8B-B14F-4D97-AF65-F5344CB8AC3E}">
        <p14:creationId xmlns:p14="http://schemas.microsoft.com/office/powerpoint/2010/main" val="3694070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dirty="0">
                <a:solidFill>
                  <a:schemeClr val="accent6">
                    <a:lumMod val="50000"/>
                  </a:schemeClr>
                </a:solidFill>
                <a:ea typeface="Arial" pitchFamily="34" charset="0"/>
                <a:cs typeface="Times New Roman" pitchFamily="18" charset="0"/>
              </a:rPr>
              <a:t>Step 2: </a:t>
            </a:r>
            <a:r>
              <a:rPr lang="en-US" altLang="en-US" dirty="0">
                <a:solidFill>
                  <a:schemeClr val="accent6">
                    <a:lumMod val="50000"/>
                  </a:schemeClr>
                </a:solidFill>
              </a:rPr>
              <a:t>Continued</a:t>
            </a:r>
            <a:endParaRPr lang="en-US" dirty="0">
              <a:latin typeface="Century Gothic" panose="020B0502020202020204" pitchFamily="34" charset="0"/>
            </a:endParaRPr>
          </a:p>
        </p:txBody>
      </p:sp>
      <p:sp>
        <p:nvSpPr>
          <p:cNvPr id="5" name="Content Placeholder 4"/>
          <p:cNvSpPr>
            <a:spLocks noGrp="1"/>
          </p:cNvSpPr>
          <p:nvPr>
            <p:ph idx="1"/>
          </p:nvPr>
        </p:nvSpPr>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val="1112637841"/>
              </p:ext>
            </p:extLst>
          </p:nvPr>
        </p:nvGraphicFramePr>
        <p:xfrm>
          <a:off x="1066800" y="3124200"/>
          <a:ext cx="6857998" cy="2870664"/>
        </p:xfrm>
        <a:graphic>
          <a:graphicData uri="http://schemas.openxmlformats.org/drawingml/2006/table">
            <a:tbl>
              <a:tblPr firstRow="1" firstCol="1" bandRow="1">
                <a:tableStyleId>{21E4AEA4-8DFA-4A89-87EB-49C32662AFE0}</a:tableStyleId>
              </a:tblPr>
              <a:tblGrid>
                <a:gridCol w="612321">
                  <a:extLst>
                    <a:ext uri="{9D8B030D-6E8A-4147-A177-3AD203B41FA5}">
                      <a16:colId xmlns:a16="http://schemas.microsoft.com/office/drawing/2014/main" val="20000"/>
                    </a:ext>
                  </a:extLst>
                </a:gridCol>
                <a:gridCol w="918482">
                  <a:extLst>
                    <a:ext uri="{9D8B030D-6E8A-4147-A177-3AD203B41FA5}">
                      <a16:colId xmlns:a16="http://schemas.microsoft.com/office/drawing/2014/main" val="20001"/>
                    </a:ext>
                  </a:extLst>
                </a:gridCol>
                <a:gridCol w="1040946">
                  <a:extLst>
                    <a:ext uri="{9D8B030D-6E8A-4147-A177-3AD203B41FA5}">
                      <a16:colId xmlns:a16="http://schemas.microsoft.com/office/drawing/2014/main" val="20002"/>
                    </a:ext>
                  </a:extLst>
                </a:gridCol>
                <a:gridCol w="979714">
                  <a:extLst>
                    <a:ext uri="{9D8B030D-6E8A-4147-A177-3AD203B41FA5}">
                      <a16:colId xmlns:a16="http://schemas.microsoft.com/office/drawing/2014/main" val="20003"/>
                    </a:ext>
                  </a:extLst>
                </a:gridCol>
                <a:gridCol w="979714">
                  <a:extLst>
                    <a:ext uri="{9D8B030D-6E8A-4147-A177-3AD203B41FA5}">
                      <a16:colId xmlns:a16="http://schemas.microsoft.com/office/drawing/2014/main" val="20004"/>
                    </a:ext>
                  </a:extLst>
                </a:gridCol>
                <a:gridCol w="2326821">
                  <a:extLst>
                    <a:ext uri="{9D8B030D-6E8A-4147-A177-3AD203B41FA5}">
                      <a16:colId xmlns:a16="http://schemas.microsoft.com/office/drawing/2014/main" val="20005"/>
                    </a:ext>
                  </a:extLst>
                </a:gridCol>
              </a:tblGrid>
              <a:tr h="187036">
                <a:tc>
                  <a:txBody>
                    <a:bodyPr/>
                    <a:lstStyle/>
                    <a:p>
                      <a:pPr marL="0" marR="0">
                        <a:spcBef>
                          <a:spcPts val="0"/>
                        </a:spcBef>
                        <a:spcAft>
                          <a:spcPts val="0"/>
                        </a:spcAft>
                      </a:pPr>
                      <a:r>
                        <a:rPr lang="en-US" sz="1200" dirty="0">
                          <a:effectLst/>
                        </a:rPr>
                        <a:t>Student</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latin typeface="+mn-lt"/>
                          <a:ea typeface="Arial"/>
                          <a:cs typeface="Times New Roman"/>
                        </a:rPr>
                        <a:t>Max</a:t>
                      </a:r>
                      <a:r>
                        <a:rPr lang="en-US" sz="1200" baseline="0" dirty="0">
                          <a:effectLst/>
                          <a:latin typeface="+mn-lt"/>
                          <a:ea typeface="Arial"/>
                          <a:cs typeface="Times New Roman"/>
                        </a:rPr>
                        <a:t> Score Possible</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rPr>
                        <a:t>Pre-Assessment Score</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rPr>
                        <a:t>Performance Gap</a:t>
                      </a:r>
                      <a:endParaRPr lang="en-US" sz="1200" dirty="0">
                        <a:effectLst/>
                        <a:latin typeface="+mn-lt"/>
                        <a:ea typeface="Arial"/>
                        <a:cs typeface="Times New Roman"/>
                      </a:endParaRPr>
                    </a:p>
                  </a:txBody>
                  <a:tcPr marL="68580" marR="68580" marT="0" marB="0"/>
                </a:tc>
                <a:tc>
                  <a:txBody>
                    <a:bodyPr/>
                    <a:lstStyle/>
                    <a:p>
                      <a:r>
                        <a:rPr lang="en-US" sz="1200" dirty="0"/>
                        <a:t>½ the gap growth target</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txBody>
                  <a:tcPr marL="68580" marR="68580" marT="0" marB="0"/>
                </a:tc>
                <a:extLst>
                  <a:ext uri="{0D108BD9-81ED-4DB2-BD59-A6C34878D82A}">
                    <a16:rowId xmlns:a16="http://schemas.microsoft.com/office/drawing/2014/main" val="10000"/>
                  </a:ext>
                </a:extLst>
              </a:tr>
              <a:tr h="187036">
                <a:tc>
                  <a:txBody>
                    <a:bodyPr/>
                    <a:lstStyle/>
                    <a:p>
                      <a:pPr marL="0" marR="0">
                        <a:spcBef>
                          <a:spcPts val="0"/>
                        </a:spcBef>
                        <a:spcAft>
                          <a:spcPts val="0"/>
                        </a:spcAft>
                      </a:pPr>
                      <a:r>
                        <a:rPr lang="en-US" sz="1200">
                          <a:effectLst/>
                        </a:rPr>
                        <a:t>A</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95</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155</a:t>
                      </a:r>
                      <a:endParaRPr lang="en-US" sz="1200" dirty="0">
                        <a:effectLst/>
                        <a:latin typeface="Arial"/>
                        <a:ea typeface="Arial"/>
                        <a:cs typeface="Times New Roman"/>
                      </a:endParaRPr>
                    </a:p>
                  </a:txBody>
                  <a:tcPr marL="68580" marR="68580" marT="0" marB="0"/>
                </a:tc>
                <a:tc>
                  <a:txBody>
                    <a:bodyPr/>
                    <a:lstStyle/>
                    <a:p>
                      <a:r>
                        <a:rPr lang="en-US" sz="1200" dirty="0"/>
                        <a:t>72.5</a:t>
                      </a: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r h="187036">
                <a:tc>
                  <a:txBody>
                    <a:bodyPr/>
                    <a:lstStyle/>
                    <a:p>
                      <a:pPr marL="0" marR="0">
                        <a:spcBef>
                          <a:spcPts val="0"/>
                        </a:spcBef>
                        <a:spcAft>
                          <a:spcPts val="0"/>
                        </a:spcAft>
                      </a:pPr>
                      <a:r>
                        <a:rPr lang="en-US" sz="1200">
                          <a:effectLst/>
                        </a:rPr>
                        <a:t>B</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86</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164</a:t>
                      </a:r>
                      <a:endParaRPr lang="en-US" sz="1200" dirty="0">
                        <a:effectLst/>
                        <a:latin typeface="Arial"/>
                        <a:ea typeface="Arial"/>
                        <a:cs typeface="Times New Roman"/>
                      </a:endParaRPr>
                    </a:p>
                  </a:txBody>
                  <a:tcPr marL="68580" marR="68580" marT="0" marB="0"/>
                </a:tc>
                <a:tc>
                  <a:txBody>
                    <a:bodyPr/>
                    <a:lstStyle/>
                    <a:p>
                      <a:r>
                        <a:rPr lang="en-US" sz="1200" dirty="0"/>
                        <a:t>82</a:t>
                      </a: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2"/>
                  </a:ext>
                </a:extLst>
              </a:tr>
              <a:tr h="187036">
                <a:tc>
                  <a:txBody>
                    <a:bodyPr/>
                    <a:lstStyle/>
                    <a:p>
                      <a:pPr marL="0" marR="0">
                        <a:spcBef>
                          <a:spcPts val="0"/>
                        </a:spcBef>
                        <a:spcAft>
                          <a:spcPts val="0"/>
                        </a:spcAft>
                      </a:pPr>
                      <a:r>
                        <a:rPr lang="en-US" sz="1200">
                          <a:effectLst/>
                        </a:rPr>
                        <a:t>C</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222</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28</a:t>
                      </a:r>
                      <a:endParaRPr lang="en-US" sz="1200" dirty="0">
                        <a:effectLst/>
                        <a:latin typeface="Arial"/>
                        <a:ea typeface="Arial"/>
                        <a:cs typeface="Times New Roman"/>
                      </a:endParaRPr>
                    </a:p>
                  </a:txBody>
                  <a:tcPr marL="68580" marR="68580" marT="0" marB="0"/>
                </a:tc>
                <a:tc>
                  <a:txBody>
                    <a:bodyPr/>
                    <a:lstStyle/>
                    <a:p>
                      <a:r>
                        <a:rPr lang="en-US" sz="1200" dirty="0"/>
                        <a:t>14</a:t>
                      </a: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3"/>
                  </a:ext>
                </a:extLst>
              </a:tr>
              <a:tr h="187036">
                <a:tc>
                  <a:txBody>
                    <a:bodyPr/>
                    <a:lstStyle/>
                    <a:p>
                      <a:pPr marL="0" marR="0">
                        <a:spcBef>
                          <a:spcPts val="0"/>
                        </a:spcBef>
                        <a:spcAft>
                          <a:spcPts val="0"/>
                        </a:spcAft>
                      </a:pPr>
                      <a:r>
                        <a:rPr lang="en-US" sz="1200">
                          <a:effectLst/>
                        </a:rPr>
                        <a:t>D</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37</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213</a:t>
                      </a:r>
                      <a:endParaRPr lang="en-US" sz="1200" dirty="0">
                        <a:effectLst/>
                        <a:latin typeface="Arial"/>
                        <a:ea typeface="Arial"/>
                        <a:cs typeface="Times New Roman"/>
                      </a:endParaRPr>
                    </a:p>
                  </a:txBody>
                  <a:tcPr marL="68580" marR="68580" marT="0" marB="0"/>
                </a:tc>
                <a:tc>
                  <a:txBody>
                    <a:bodyPr/>
                    <a:lstStyle/>
                    <a:p>
                      <a:r>
                        <a:rPr lang="en-US" sz="1200" dirty="0"/>
                        <a:t>106.5</a:t>
                      </a: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4"/>
                  </a:ext>
                </a:extLst>
              </a:tr>
              <a:tr h="187036">
                <a:tc>
                  <a:txBody>
                    <a:bodyPr/>
                    <a:lstStyle/>
                    <a:p>
                      <a:pPr marL="0" marR="0">
                        <a:spcBef>
                          <a:spcPts val="0"/>
                        </a:spcBef>
                        <a:spcAft>
                          <a:spcPts val="0"/>
                        </a:spcAft>
                      </a:pPr>
                      <a:r>
                        <a:rPr lang="en-US" sz="1200">
                          <a:effectLst/>
                        </a:rPr>
                        <a:t>E</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103</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147</a:t>
                      </a:r>
                      <a:endParaRPr lang="en-US" sz="1200" dirty="0">
                        <a:effectLst/>
                        <a:latin typeface="Arial"/>
                        <a:ea typeface="Arial"/>
                        <a:cs typeface="Times New Roman"/>
                      </a:endParaRPr>
                    </a:p>
                  </a:txBody>
                  <a:tcPr marL="68580" marR="68580" marT="0" marB="0"/>
                </a:tc>
                <a:tc>
                  <a:txBody>
                    <a:bodyPr/>
                    <a:lstStyle/>
                    <a:p>
                      <a:r>
                        <a:rPr lang="en-US" sz="1200" dirty="0"/>
                        <a:t>73.5</a:t>
                      </a: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5"/>
                  </a:ext>
                </a:extLst>
              </a:tr>
              <a:tr h="187036">
                <a:tc>
                  <a:txBody>
                    <a:bodyPr/>
                    <a:lstStyle/>
                    <a:p>
                      <a:pPr marL="0" marR="0">
                        <a:spcBef>
                          <a:spcPts val="0"/>
                        </a:spcBef>
                        <a:spcAft>
                          <a:spcPts val="0"/>
                        </a:spcAft>
                      </a:pPr>
                      <a:r>
                        <a:rPr lang="en-US" sz="1200">
                          <a:effectLst/>
                        </a:rPr>
                        <a:t>F</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214</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36</a:t>
                      </a:r>
                      <a:endParaRPr lang="en-US" sz="1200" dirty="0">
                        <a:effectLst/>
                        <a:latin typeface="Arial"/>
                        <a:ea typeface="Arial"/>
                        <a:cs typeface="Times New Roman"/>
                      </a:endParaRPr>
                    </a:p>
                  </a:txBody>
                  <a:tcPr marL="68580" marR="68580" marT="0" marB="0"/>
                </a:tc>
                <a:tc>
                  <a:txBody>
                    <a:bodyPr/>
                    <a:lstStyle/>
                    <a:p>
                      <a:r>
                        <a:rPr lang="en-US" sz="1200" dirty="0"/>
                        <a:t>18</a:t>
                      </a: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6"/>
                  </a:ext>
                </a:extLst>
              </a:tr>
              <a:tr h="188424">
                <a:tc>
                  <a:txBody>
                    <a:bodyPr/>
                    <a:lstStyle/>
                    <a:p>
                      <a:pPr marL="0" marR="0">
                        <a:spcBef>
                          <a:spcPts val="0"/>
                        </a:spcBef>
                        <a:spcAft>
                          <a:spcPts val="0"/>
                        </a:spcAft>
                      </a:pPr>
                      <a:r>
                        <a:rPr lang="en-US" sz="1200">
                          <a:effectLst/>
                        </a:rPr>
                        <a:t>G</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230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20</a:t>
                      </a:r>
                      <a:endParaRPr lang="en-US" sz="1200" dirty="0">
                        <a:effectLst/>
                        <a:latin typeface="Arial"/>
                        <a:ea typeface="Arial"/>
                        <a:cs typeface="Times New Roman"/>
                      </a:endParaRPr>
                    </a:p>
                  </a:txBody>
                  <a:tcPr marL="68580" marR="68580" marT="0" marB="0"/>
                </a:tc>
                <a:tc>
                  <a:txBody>
                    <a:bodyPr/>
                    <a:lstStyle/>
                    <a:p>
                      <a:r>
                        <a:rPr lang="en-US" sz="1200" dirty="0"/>
                        <a:t>10</a:t>
                      </a: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7"/>
                  </a:ext>
                </a:extLst>
              </a:tr>
              <a:tr h="187036">
                <a:tc>
                  <a:txBody>
                    <a:bodyPr/>
                    <a:lstStyle/>
                    <a:p>
                      <a:pPr marL="0" marR="0">
                        <a:spcBef>
                          <a:spcPts val="0"/>
                        </a:spcBef>
                        <a:spcAft>
                          <a:spcPts val="0"/>
                        </a:spcAft>
                      </a:pPr>
                      <a:r>
                        <a:rPr lang="en-US" sz="1200">
                          <a:effectLst/>
                        </a:rPr>
                        <a:t>H</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78</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172</a:t>
                      </a:r>
                      <a:endParaRPr lang="en-US" sz="1200" dirty="0">
                        <a:effectLst/>
                        <a:latin typeface="Arial"/>
                        <a:ea typeface="Arial"/>
                        <a:cs typeface="Times New Roman"/>
                      </a:endParaRPr>
                    </a:p>
                  </a:txBody>
                  <a:tcPr marL="68580" marR="68580" marT="0" marB="0"/>
                </a:tc>
                <a:tc>
                  <a:txBody>
                    <a:bodyPr/>
                    <a:lstStyle/>
                    <a:p>
                      <a:r>
                        <a:rPr lang="en-US" sz="1200" dirty="0"/>
                        <a:t>86</a:t>
                      </a: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8"/>
                  </a:ext>
                </a:extLst>
              </a:tr>
              <a:tr h="187036">
                <a:tc>
                  <a:txBody>
                    <a:bodyPr/>
                    <a:lstStyle/>
                    <a:p>
                      <a:pPr marL="0" marR="0">
                        <a:spcBef>
                          <a:spcPts val="0"/>
                        </a:spcBef>
                        <a:spcAft>
                          <a:spcPts val="0"/>
                        </a:spcAft>
                      </a:pPr>
                      <a:r>
                        <a:rPr lang="en-US" sz="1200">
                          <a:effectLst/>
                        </a:rPr>
                        <a:t>I</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87</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163</a:t>
                      </a:r>
                      <a:endParaRPr lang="en-US" sz="1200" dirty="0">
                        <a:effectLst/>
                        <a:latin typeface="Arial"/>
                        <a:ea typeface="Arial"/>
                        <a:cs typeface="Times New Roman"/>
                      </a:endParaRPr>
                    </a:p>
                  </a:txBody>
                  <a:tcPr marL="68580" marR="68580" marT="0" marB="0"/>
                </a:tc>
                <a:tc>
                  <a:txBody>
                    <a:bodyPr/>
                    <a:lstStyle/>
                    <a:p>
                      <a:r>
                        <a:rPr lang="en-US" sz="1200" dirty="0"/>
                        <a:t>81.5</a:t>
                      </a: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9"/>
                  </a:ext>
                </a:extLst>
              </a:tr>
              <a:tr h="263240">
                <a:tc>
                  <a:txBody>
                    <a:bodyPr/>
                    <a:lstStyle/>
                    <a:p>
                      <a:pPr marL="0" marR="0">
                        <a:spcBef>
                          <a:spcPts val="0"/>
                        </a:spcBef>
                        <a:spcAft>
                          <a:spcPts val="0"/>
                        </a:spcAft>
                      </a:pPr>
                      <a:r>
                        <a:rPr lang="en-US" sz="1200" dirty="0">
                          <a:effectLst/>
                        </a:rPr>
                        <a:t>J</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200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50</a:t>
                      </a:r>
                      <a:endParaRPr lang="en-US" sz="1200" dirty="0">
                        <a:effectLst/>
                        <a:latin typeface="Arial"/>
                        <a:ea typeface="Arial"/>
                        <a:cs typeface="Times New Roman"/>
                      </a:endParaRPr>
                    </a:p>
                  </a:txBody>
                  <a:tcPr marL="68580" marR="68580" marT="0" marB="0"/>
                </a:tc>
                <a:tc>
                  <a:txBody>
                    <a:bodyPr/>
                    <a:lstStyle/>
                    <a:p>
                      <a:r>
                        <a:rPr lang="en-US" sz="1200" dirty="0"/>
                        <a:t>25</a:t>
                      </a: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10"/>
                  </a:ext>
                </a:extLst>
              </a:tr>
              <a:tr h="187036">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0000"/>
                        </a:solidFill>
                        <a:effectLst/>
                        <a:sym typeface="Symbol"/>
                      </a:endParaRPr>
                    </a:p>
                  </a:txBody>
                  <a:tcPr marL="68580" marR="68580" marT="0" marB="0"/>
                </a:tc>
                <a:tc>
                  <a:txBody>
                    <a:bodyPr/>
                    <a:lstStyle/>
                    <a:p>
                      <a:pPr marL="0" marR="0">
                        <a:spcBef>
                          <a:spcPts val="0"/>
                        </a:spcBef>
                        <a:spcAft>
                          <a:spcPts val="0"/>
                        </a:spcAft>
                      </a:pPr>
                      <a:endParaRPr lang="en-US" sz="1200" b="1" dirty="0">
                        <a:solidFill>
                          <a:schemeClr val="tx1"/>
                        </a:solidFill>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solidFill>
                          <a:srgbClr val="C00000"/>
                        </a:solidFill>
                        <a:effectLst/>
                      </a:endParaRPr>
                    </a:p>
                  </a:txBody>
                  <a:tcPr marL="68580" marR="68580" marT="0" marB="0"/>
                </a:tc>
                <a:extLst>
                  <a:ext uri="{0D108BD9-81ED-4DB2-BD59-A6C34878D82A}">
                    <a16:rowId xmlns:a16="http://schemas.microsoft.com/office/drawing/2014/main" val="10011"/>
                  </a:ext>
                </a:extLst>
              </a:tr>
              <a:tr h="187036">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gridSpan="4">
                  <a:txBody>
                    <a:bodyPr/>
                    <a:lstStyle/>
                    <a:p>
                      <a:pPr marL="0" marR="0" algn="l">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chemeClr val="tx1"/>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extLst>
                  <a:ext uri="{0D108BD9-81ED-4DB2-BD59-A6C34878D82A}">
                    <a16:rowId xmlns:a16="http://schemas.microsoft.com/office/drawing/2014/main" val="10012"/>
                  </a:ext>
                </a:extLst>
              </a:tr>
            </a:tbl>
          </a:graphicData>
        </a:graphic>
      </p:graphicFrame>
      <p:sp>
        <p:nvSpPr>
          <p:cNvPr id="3" name="Rectangle 2"/>
          <p:cNvSpPr/>
          <p:nvPr/>
        </p:nvSpPr>
        <p:spPr>
          <a:xfrm>
            <a:off x="609600" y="1997839"/>
            <a:ext cx="8153400" cy="1046440"/>
          </a:xfrm>
          <a:prstGeom prst="rect">
            <a:avLst/>
          </a:prstGeom>
        </p:spPr>
        <p:txBody>
          <a:bodyPr wrap="square">
            <a:spAutoFit/>
          </a:bodyPr>
          <a:lstStyle/>
          <a:p>
            <a:pPr algn="ctr"/>
            <a:r>
              <a:rPr lang="en-US" sz="1400" b="1" dirty="0">
                <a:solidFill>
                  <a:schemeClr val="tx1">
                    <a:lumMod val="95000"/>
                    <a:lumOff val="5000"/>
                  </a:schemeClr>
                </a:solidFill>
              </a:rPr>
              <a:t>Growth Target Format: Half-the-Gap</a:t>
            </a:r>
            <a:br>
              <a:rPr lang="en-US" sz="1200" b="1" dirty="0">
                <a:solidFill>
                  <a:schemeClr val="tx1">
                    <a:lumMod val="95000"/>
                    <a:lumOff val="5000"/>
                  </a:schemeClr>
                </a:solidFill>
              </a:rPr>
            </a:br>
            <a:endParaRPr lang="en-US" sz="1200" b="1" dirty="0">
              <a:solidFill>
                <a:schemeClr val="tx1">
                  <a:lumMod val="95000"/>
                  <a:lumOff val="5000"/>
                </a:schemeClr>
              </a:solidFill>
            </a:endParaRPr>
          </a:p>
          <a:p>
            <a:r>
              <a:rPr lang="en-US" sz="1200" dirty="0">
                <a:solidFill>
                  <a:schemeClr val="tx1">
                    <a:lumMod val="95000"/>
                    <a:lumOff val="5000"/>
                  </a:schemeClr>
                </a:solidFill>
              </a:rPr>
              <a:t>All students will increase their scores by one half the difference between 250 and their </a:t>
            </a:r>
          </a:p>
          <a:p>
            <a:r>
              <a:rPr lang="en-US" sz="1200" dirty="0">
                <a:solidFill>
                  <a:schemeClr val="tx1">
                    <a:lumMod val="95000"/>
                    <a:lumOff val="5000"/>
                  </a:schemeClr>
                </a:solidFill>
              </a:rPr>
              <a:t>pre-assessment score; a student who scored 50 on the pre-assessment </a:t>
            </a:r>
          </a:p>
          <a:p>
            <a:r>
              <a:rPr lang="en-US" sz="1200" dirty="0">
                <a:solidFill>
                  <a:schemeClr val="tx1">
                    <a:lumMod val="95000"/>
                    <a:lumOff val="5000"/>
                  </a:schemeClr>
                </a:solidFill>
              </a:rPr>
              <a:t>would be expected to score a 150 on the post-assessment.  </a:t>
            </a:r>
          </a:p>
        </p:txBody>
      </p:sp>
      <p:sp>
        <p:nvSpPr>
          <p:cNvPr id="4" name="Slide Number Placeholder 3"/>
          <p:cNvSpPr>
            <a:spLocks noGrp="1"/>
          </p:cNvSpPr>
          <p:nvPr>
            <p:ph type="sldNum" sz="quarter" idx="11"/>
          </p:nvPr>
        </p:nvSpPr>
        <p:spPr/>
        <p:txBody>
          <a:bodyPr/>
          <a:lstStyle/>
          <a:p>
            <a:fld id="{E4BE815E-65D1-40D0-A71C-01E230B202BD}" type="slidenum">
              <a:rPr lang="en-US" altLang="en-US" smtClean="0"/>
              <a:pPr/>
              <a:t>29</a:t>
            </a:fld>
            <a:endParaRPr lang="en-US" altLang="en-US" dirty="0"/>
          </a:p>
        </p:txBody>
      </p:sp>
    </p:spTree>
    <p:extLst>
      <p:ext uri="{BB962C8B-B14F-4D97-AF65-F5344CB8AC3E}">
        <p14:creationId xmlns:p14="http://schemas.microsoft.com/office/powerpoint/2010/main" val="2864685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cap="none" dirty="0">
                <a:latin typeface="+mn-lt"/>
              </a:rPr>
              <a:t>Overview of Presentation</a:t>
            </a:r>
          </a:p>
        </p:txBody>
      </p:sp>
      <p:sp>
        <p:nvSpPr>
          <p:cNvPr id="3" name="Content Placeholder 2"/>
          <p:cNvSpPr>
            <a:spLocks noGrp="1"/>
          </p:cNvSpPr>
          <p:nvPr>
            <p:ph idx="1"/>
          </p:nvPr>
        </p:nvSpPr>
        <p:spPr>
          <a:xfrm>
            <a:off x="228600" y="2133600"/>
            <a:ext cx="8610600" cy="3810000"/>
          </a:xfrm>
        </p:spPr>
        <p:txBody>
          <a:bodyPr>
            <a:noAutofit/>
          </a:bodyPr>
          <a:lstStyle/>
          <a:p>
            <a:pPr lvl="0"/>
            <a:r>
              <a:rPr lang="en-US" sz="1600" dirty="0"/>
              <a:t>The primary purpose of  this presentation is to provide an analysis of two methods of measuring and rating teachers on student  learning and growth. We call these two methods the "Percent-Met" method and the "Performance-Gap- Reduction" method. The presentation includes:</a:t>
            </a:r>
            <a:endParaRPr lang="en-US" sz="800" dirty="0"/>
          </a:p>
          <a:p>
            <a:pPr lvl="0"/>
            <a:endParaRPr lang="en-US" sz="800" dirty="0"/>
          </a:p>
          <a:p>
            <a:pPr marL="742950" lvl="1" indent="-285750">
              <a:buFont typeface="Wingdings" panose="05000000000000000000" pitchFamily="2" charset="2"/>
              <a:buChar char="Ø"/>
            </a:pPr>
            <a:r>
              <a:rPr lang="en-US" sz="1600" dirty="0"/>
              <a:t>An overview of requirements related to measures of student learning and growth</a:t>
            </a:r>
          </a:p>
          <a:p>
            <a:pPr marL="742950" lvl="1" indent="-285750">
              <a:buFont typeface="Wingdings" panose="05000000000000000000" pitchFamily="2" charset="2"/>
              <a:buChar char="Ø"/>
            </a:pPr>
            <a:r>
              <a:rPr lang="en-US" sz="1600" dirty="0"/>
              <a:t>Sample methods of combining measures to arrive at a summative rating</a:t>
            </a:r>
          </a:p>
          <a:p>
            <a:pPr marL="742950" lvl="1" indent="-285750">
              <a:buFont typeface="Wingdings" panose="05000000000000000000" pitchFamily="2" charset="2"/>
              <a:buChar char="Ø"/>
            </a:pPr>
            <a:r>
              <a:rPr lang="en-US" sz="1600" dirty="0"/>
              <a:t>A review of the components of the SLO</a:t>
            </a:r>
          </a:p>
          <a:p>
            <a:pPr marL="742950" lvl="1" indent="-285750">
              <a:buFont typeface="Wingdings" panose="05000000000000000000" pitchFamily="2" charset="2"/>
              <a:buChar char="Ø"/>
            </a:pPr>
            <a:r>
              <a:rPr lang="en-US" sz="1600" dirty="0"/>
              <a:t>A comparison between the SLO and state requirements for student learning and growth</a:t>
            </a:r>
          </a:p>
          <a:p>
            <a:pPr marL="742950" lvl="1" indent="-285750">
              <a:buFont typeface="Wingdings" panose="05000000000000000000" pitchFamily="2" charset="2"/>
              <a:buChar char="Ø"/>
            </a:pPr>
            <a:r>
              <a:rPr lang="en-US" sz="1600" dirty="0"/>
              <a:t>An analysis of the two rating methods.</a:t>
            </a:r>
          </a:p>
          <a:p>
            <a:pPr marL="742950" lvl="1" indent="-285750">
              <a:buFont typeface="Wingdings" panose="05000000000000000000" pitchFamily="2" charset="2"/>
              <a:buChar char="Ø"/>
            </a:pPr>
            <a:r>
              <a:rPr lang="en-US" sz="1600" dirty="0"/>
              <a:t>FAQs on the Performance Gap Reduction method</a:t>
            </a:r>
          </a:p>
          <a:p>
            <a:pPr>
              <a:buClr>
                <a:schemeClr val="tx1"/>
              </a:buClr>
            </a:pPr>
            <a:endParaRPr lang="en-US" sz="1600" b="1"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 y="6172200"/>
            <a:ext cx="1722120" cy="621792"/>
          </a:xfrm>
          <a:prstGeom prst="rect">
            <a:avLst/>
          </a:prstGeom>
        </p:spPr>
      </p:pic>
      <p:sp>
        <p:nvSpPr>
          <p:cNvPr id="5" name="Action Button: Custom 4">
            <a:hlinkClick r:id="" action="ppaction://hlinkshowjump?jump=firstslide" highlightClick="1"/>
          </p:cNvPr>
          <p:cNvSpPr/>
          <p:nvPr/>
        </p:nvSpPr>
        <p:spPr>
          <a:xfrm>
            <a:off x="4114800" y="6172199"/>
            <a:ext cx="914400" cy="288393"/>
          </a:xfrm>
          <a:prstGeom prst="actionButtonBlank">
            <a:avLst/>
          </a:prstGeom>
          <a:solidFill>
            <a:schemeClr val="accent5">
              <a:lumMod val="75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HOME</a:t>
            </a:r>
          </a:p>
        </p:txBody>
      </p:sp>
      <p:sp>
        <p:nvSpPr>
          <p:cNvPr id="6" name="Slide Number Placeholder 5"/>
          <p:cNvSpPr>
            <a:spLocks noGrp="1"/>
          </p:cNvSpPr>
          <p:nvPr>
            <p:ph type="sldNum" sz="quarter" idx="11"/>
          </p:nvPr>
        </p:nvSpPr>
        <p:spPr/>
        <p:txBody>
          <a:bodyPr/>
          <a:lstStyle/>
          <a:p>
            <a:fld id="{E4BE815E-65D1-40D0-A71C-01E230B202BD}" type="slidenum">
              <a:rPr lang="en-US" altLang="en-US" smtClean="0"/>
              <a:pPr/>
              <a:t>3</a:t>
            </a:fld>
            <a:endParaRPr lang="en-US" altLang="en-US" dirty="0"/>
          </a:p>
        </p:txBody>
      </p:sp>
    </p:spTree>
    <p:extLst>
      <p:ext uri="{BB962C8B-B14F-4D97-AF65-F5344CB8AC3E}">
        <p14:creationId xmlns:p14="http://schemas.microsoft.com/office/powerpoint/2010/main" val="869524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6">
                    <a:lumMod val="50000"/>
                  </a:schemeClr>
                </a:solidFill>
                <a:ea typeface="Arial" pitchFamily="34" charset="0"/>
                <a:cs typeface="Times New Roman" pitchFamily="18" charset="0"/>
              </a:rPr>
              <a:t>Step 3: </a:t>
            </a:r>
            <a:r>
              <a:rPr lang="en-US" dirty="0">
                <a:solidFill>
                  <a:schemeClr val="accent6">
                    <a:lumMod val="50000"/>
                  </a:schemeClr>
                </a:solidFill>
              </a:rPr>
              <a:t>Post-assess</a:t>
            </a:r>
            <a:endParaRPr lang="en-US" dirty="0">
              <a:latin typeface="Century Gothic" panose="020B0502020202020204" pitchFamily="34" charset="0"/>
            </a:endParaRPr>
          </a:p>
        </p:txBody>
      </p:sp>
      <p:sp>
        <p:nvSpPr>
          <p:cNvPr id="5" name="Content Placeholder 4"/>
          <p:cNvSpPr>
            <a:spLocks noGrp="1"/>
          </p:cNvSpPr>
          <p:nvPr>
            <p:ph idx="1"/>
          </p:nvPr>
        </p:nvSpPr>
        <p:spPr>
          <a:xfrm>
            <a:off x="228600" y="2422791"/>
            <a:ext cx="8610600" cy="3657600"/>
          </a:xfrm>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val="2316458552"/>
              </p:ext>
            </p:extLst>
          </p:nvPr>
        </p:nvGraphicFramePr>
        <p:xfrm>
          <a:off x="762000" y="2209800"/>
          <a:ext cx="7772400" cy="3053544"/>
        </p:xfrm>
        <a:graphic>
          <a:graphicData uri="http://schemas.openxmlformats.org/drawingml/2006/table">
            <a:tbl>
              <a:tblPr firstRow="1" firstCol="1" bandRow="1">
                <a:tableStyleId>{21E4AEA4-8DFA-4A89-87EB-49C32662AFE0}</a:tableStyleId>
              </a:tblPr>
              <a:tblGrid>
                <a:gridCol w="763361">
                  <a:extLst>
                    <a:ext uri="{9D8B030D-6E8A-4147-A177-3AD203B41FA5}">
                      <a16:colId xmlns:a16="http://schemas.microsoft.com/office/drawing/2014/main" val="20000"/>
                    </a:ext>
                  </a:extLst>
                </a:gridCol>
                <a:gridCol w="763361">
                  <a:extLst>
                    <a:ext uri="{9D8B030D-6E8A-4147-A177-3AD203B41FA5}">
                      <a16:colId xmlns:a16="http://schemas.microsoft.com/office/drawing/2014/main" val="20001"/>
                    </a:ext>
                  </a:extLst>
                </a:gridCol>
                <a:gridCol w="629127">
                  <a:extLst>
                    <a:ext uri="{9D8B030D-6E8A-4147-A177-3AD203B41FA5}">
                      <a16:colId xmlns:a16="http://schemas.microsoft.com/office/drawing/2014/main" val="20002"/>
                    </a:ext>
                  </a:extLst>
                </a:gridCol>
                <a:gridCol w="127315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1215120">
                  <a:extLst>
                    <a:ext uri="{9D8B030D-6E8A-4147-A177-3AD203B41FA5}">
                      <a16:colId xmlns:a16="http://schemas.microsoft.com/office/drawing/2014/main" val="20005"/>
                    </a:ext>
                  </a:extLst>
                </a:gridCol>
                <a:gridCol w="871760">
                  <a:extLst>
                    <a:ext uri="{9D8B030D-6E8A-4147-A177-3AD203B41FA5}">
                      <a16:colId xmlns:a16="http://schemas.microsoft.com/office/drawing/2014/main" val="20006"/>
                    </a:ext>
                  </a:extLst>
                </a:gridCol>
                <a:gridCol w="1418321">
                  <a:extLst>
                    <a:ext uri="{9D8B030D-6E8A-4147-A177-3AD203B41FA5}">
                      <a16:colId xmlns:a16="http://schemas.microsoft.com/office/drawing/2014/main" val="20007"/>
                    </a:ext>
                  </a:extLst>
                </a:gridCol>
              </a:tblGrid>
              <a:tr h="187036">
                <a:tc>
                  <a:txBody>
                    <a:bodyPr/>
                    <a:lstStyle/>
                    <a:p>
                      <a:pPr marL="0" marR="0">
                        <a:spcBef>
                          <a:spcPts val="0"/>
                        </a:spcBef>
                        <a:spcAft>
                          <a:spcPts val="0"/>
                        </a:spcAft>
                      </a:pPr>
                      <a:r>
                        <a:rPr lang="en-US" sz="1200" dirty="0">
                          <a:effectLst/>
                        </a:rPr>
                        <a:t>Student</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latin typeface="+mn-lt"/>
                          <a:ea typeface="Arial"/>
                          <a:cs typeface="Times New Roman"/>
                        </a:rPr>
                        <a:t>Max</a:t>
                      </a:r>
                      <a:r>
                        <a:rPr lang="en-US" sz="1200" baseline="0" dirty="0">
                          <a:effectLst/>
                          <a:latin typeface="+mn-lt"/>
                          <a:ea typeface="Arial"/>
                          <a:cs typeface="Times New Roman"/>
                        </a:rPr>
                        <a:t> Score Possible</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rPr>
                        <a:t>Pre-Assessment Score</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rPr>
                        <a:t>Performance Gap</a:t>
                      </a:r>
                      <a:endParaRPr lang="en-US" sz="1200" dirty="0">
                        <a:effectLst/>
                        <a:latin typeface="+mn-lt"/>
                        <a:ea typeface="Arial"/>
                        <a:cs typeface="Times New Roman"/>
                      </a:endParaRPr>
                    </a:p>
                  </a:txBody>
                  <a:tcPr marL="68580" marR="68580" marT="0" marB="0"/>
                </a:tc>
                <a:tc>
                  <a:txBody>
                    <a:bodyPr/>
                    <a:lstStyle/>
                    <a:p>
                      <a:r>
                        <a:rPr lang="en-US" sz="1200" dirty="0"/>
                        <a:t>½ the gap growth target</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Post assessment score</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txBody>
                  <a:tcPr marL="68580" marR="68580" marT="0" marB="0"/>
                </a:tc>
                <a:extLst>
                  <a:ext uri="{0D108BD9-81ED-4DB2-BD59-A6C34878D82A}">
                    <a16:rowId xmlns:a16="http://schemas.microsoft.com/office/drawing/2014/main" val="10000"/>
                  </a:ext>
                </a:extLst>
              </a:tr>
              <a:tr h="187036">
                <a:tc>
                  <a:txBody>
                    <a:bodyPr/>
                    <a:lstStyle/>
                    <a:p>
                      <a:pPr marL="0" marR="0">
                        <a:spcBef>
                          <a:spcPts val="0"/>
                        </a:spcBef>
                        <a:spcAft>
                          <a:spcPts val="0"/>
                        </a:spcAft>
                      </a:pPr>
                      <a:r>
                        <a:rPr lang="en-US" sz="1200">
                          <a:effectLst/>
                        </a:rPr>
                        <a:t>A</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95</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155</a:t>
                      </a:r>
                      <a:endParaRPr lang="en-US" sz="1200" dirty="0">
                        <a:effectLst/>
                        <a:latin typeface="Arial"/>
                        <a:ea typeface="Arial"/>
                        <a:cs typeface="Times New Roman"/>
                      </a:endParaRPr>
                    </a:p>
                  </a:txBody>
                  <a:tcPr marL="68580" marR="68580" marT="0" marB="0"/>
                </a:tc>
                <a:tc>
                  <a:txBody>
                    <a:bodyPr/>
                    <a:lstStyle/>
                    <a:p>
                      <a:r>
                        <a:rPr lang="en-US" sz="1200" dirty="0"/>
                        <a:t>72.5</a:t>
                      </a:r>
                    </a:p>
                  </a:txBody>
                  <a:tcPr marL="68580" marR="68580" marT="0" marB="0"/>
                </a:tc>
                <a:tc>
                  <a:txBody>
                    <a:bodyPr/>
                    <a:lstStyle/>
                    <a:p>
                      <a:pPr marL="0" marR="0" algn="l">
                        <a:spcBef>
                          <a:spcPts val="0"/>
                        </a:spcBef>
                        <a:spcAft>
                          <a:spcPts val="0"/>
                        </a:spcAft>
                      </a:pPr>
                      <a:r>
                        <a:rPr lang="en-US" sz="1200" dirty="0">
                          <a:effectLst/>
                          <a:latin typeface="+mn-lt"/>
                          <a:ea typeface="+mn-ea"/>
                          <a:cs typeface="+mn-cs"/>
                        </a:rPr>
                        <a:t>194</a:t>
                      </a: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endParaRPr lang="en-US" sz="1200" dirty="0"/>
                    </a:p>
                  </a:txBody>
                  <a:tcPr marL="68580" marR="68580" marT="0" marB="0"/>
                </a:tc>
                <a:extLst>
                  <a:ext uri="{0D108BD9-81ED-4DB2-BD59-A6C34878D82A}">
                    <a16:rowId xmlns:a16="http://schemas.microsoft.com/office/drawing/2014/main" val="10001"/>
                  </a:ext>
                </a:extLst>
              </a:tr>
              <a:tr h="187036">
                <a:tc>
                  <a:txBody>
                    <a:bodyPr/>
                    <a:lstStyle/>
                    <a:p>
                      <a:pPr marL="0" marR="0">
                        <a:spcBef>
                          <a:spcPts val="0"/>
                        </a:spcBef>
                        <a:spcAft>
                          <a:spcPts val="0"/>
                        </a:spcAft>
                      </a:pPr>
                      <a:r>
                        <a:rPr lang="en-US" sz="1200">
                          <a:effectLst/>
                        </a:rPr>
                        <a:t>B</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86</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164</a:t>
                      </a:r>
                      <a:endParaRPr lang="en-US" sz="1200" dirty="0">
                        <a:effectLst/>
                        <a:latin typeface="Arial"/>
                        <a:ea typeface="Arial"/>
                        <a:cs typeface="Times New Roman"/>
                      </a:endParaRPr>
                    </a:p>
                  </a:txBody>
                  <a:tcPr marL="68580" marR="68580" marT="0" marB="0"/>
                </a:tc>
                <a:tc>
                  <a:txBody>
                    <a:bodyPr/>
                    <a:lstStyle/>
                    <a:p>
                      <a:r>
                        <a:rPr lang="en-US" sz="1200" dirty="0"/>
                        <a:t>82</a:t>
                      </a:r>
                    </a:p>
                  </a:txBody>
                  <a:tcPr marL="68580" marR="68580" marT="0" marB="0"/>
                </a:tc>
                <a:tc>
                  <a:txBody>
                    <a:bodyPr/>
                    <a:lstStyle/>
                    <a:p>
                      <a:pPr marL="0" marR="0" algn="l">
                        <a:spcBef>
                          <a:spcPts val="0"/>
                        </a:spcBef>
                        <a:spcAft>
                          <a:spcPts val="0"/>
                        </a:spcAft>
                      </a:pPr>
                      <a:r>
                        <a:rPr lang="en-US" sz="1200" dirty="0">
                          <a:effectLst/>
                        </a:rPr>
                        <a:t>167</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endParaRPr lang="en-US" sz="1200" dirty="0"/>
                    </a:p>
                  </a:txBody>
                  <a:tcPr marL="68580" marR="68580" marT="0" marB="0"/>
                </a:tc>
                <a:extLst>
                  <a:ext uri="{0D108BD9-81ED-4DB2-BD59-A6C34878D82A}">
                    <a16:rowId xmlns:a16="http://schemas.microsoft.com/office/drawing/2014/main" val="10002"/>
                  </a:ext>
                </a:extLst>
              </a:tr>
              <a:tr h="187036">
                <a:tc>
                  <a:txBody>
                    <a:bodyPr/>
                    <a:lstStyle/>
                    <a:p>
                      <a:pPr marL="0" marR="0">
                        <a:spcBef>
                          <a:spcPts val="0"/>
                        </a:spcBef>
                        <a:spcAft>
                          <a:spcPts val="0"/>
                        </a:spcAft>
                      </a:pPr>
                      <a:r>
                        <a:rPr lang="en-US" sz="1200">
                          <a:effectLst/>
                        </a:rPr>
                        <a:t>C</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222</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28</a:t>
                      </a:r>
                      <a:endParaRPr lang="en-US" sz="1200" dirty="0">
                        <a:effectLst/>
                        <a:latin typeface="Arial"/>
                        <a:ea typeface="Arial"/>
                        <a:cs typeface="Times New Roman"/>
                      </a:endParaRPr>
                    </a:p>
                  </a:txBody>
                  <a:tcPr marL="68580" marR="68580" marT="0" marB="0"/>
                </a:tc>
                <a:tc>
                  <a:txBody>
                    <a:bodyPr/>
                    <a:lstStyle/>
                    <a:p>
                      <a:r>
                        <a:rPr lang="en-US" sz="1200" dirty="0"/>
                        <a:t>14</a:t>
                      </a:r>
                    </a:p>
                  </a:txBody>
                  <a:tcPr marL="68580" marR="68580" marT="0" marB="0"/>
                </a:tc>
                <a:tc>
                  <a:txBody>
                    <a:bodyPr/>
                    <a:lstStyle/>
                    <a:p>
                      <a:pPr marL="0" marR="0" algn="l">
                        <a:spcBef>
                          <a:spcPts val="0"/>
                        </a:spcBef>
                        <a:spcAft>
                          <a:spcPts val="0"/>
                        </a:spcAft>
                      </a:pPr>
                      <a:r>
                        <a:rPr lang="en-US" sz="1200" dirty="0">
                          <a:effectLst/>
                        </a:rPr>
                        <a:t>236</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endParaRPr lang="en-US" sz="1200" dirty="0"/>
                    </a:p>
                  </a:txBody>
                  <a:tcPr marL="68580" marR="68580" marT="0" marB="0"/>
                </a:tc>
                <a:extLst>
                  <a:ext uri="{0D108BD9-81ED-4DB2-BD59-A6C34878D82A}">
                    <a16:rowId xmlns:a16="http://schemas.microsoft.com/office/drawing/2014/main" val="10003"/>
                  </a:ext>
                </a:extLst>
              </a:tr>
              <a:tr h="187036">
                <a:tc>
                  <a:txBody>
                    <a:bodyPr/>
                    <a:lstStyle/>
                    <a:p>
                      <a:pPr marL="0" marR="0">
                        <a:spcBef>
                          <a:spcPts val="0"/>
                        </a:spcBef>
                        <a:spcAft>
                          <a:spcPts val="0"/>
                        </a:spcAft>
                      </a:pPr>
                      <a:r>
                        <a:rPr lang="en-US" sz="1200">
                          <a:effectLst/>
                        </a:rPr>
                        <a:t>D</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37</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213</a:t>
                      </a:r>
                      <a:endParaRPr lang="en-US" sz="1200" dirty="0">
                        <a:effectLst/>
                        <a:latin typeface="Arial"/>
                        <a:ea typeface="Arial"/>
                        <a:cs typeface="Times New Roman"/>
                      </a:endParaRPr>
                    </a:p>
                  </a:txBody>
                  <a:tcPr marL="68580" marR="68580" marT="0" marB="0"/>
                </a:tc>
                <a:tc>
                  <a:txBody>
                    <a:bodyPr/>
                    <a:lstStyle/>
                    <a:p>
                      <a:r>
                        <a:rPr lang="en-US" sz="1200" dirty="0"/>
                        <a:t>106.5</a:t>
                      </a:r>
                    </a:p>
                  </a:txBody>
                  <a:tcPr marL="68580" marR="68580" marT="0" marB="0"/>
                </a:tc>
                <a:tc>
                  <a:txBody>
                    <a:bodyPr/>
                    <a:lstStyle/>
                    <a:p>
                      <a:pPr marL="0" marR="0" algn="l">
                        <a:spcBef>
                          <a:spcPts val="0"/>
                        </a:spcBef>
                        <a:spcAft>
                          <a:spcPts val="0"/>
                        </a:spcAft>
                      </a:pPr>
                      <a:r>
                        <a:rPr lang="en-US" sz="1200" dirty="0">
                          <a:effectLst/>
                          <a:latin typeface="+mn-lt"/>
                          <a:ea typeface="+mn-ea"/>
                          <a:cs typeface="+mn-cs"/>
                        </a:rPr>
                        <a:t>135</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4"/>
                  </a:ext>
                </a:extLst>
              </a:tr>
              <a:tr h="187036">
                <a:tc>
                  <a:txBody>
                    <a:bodyPr/>
                    <a:lstStyle/>
                    <a:p>
                      <a:pPr marL="0" marR="0">
                        <a:spcBef>
                          <a:spcPts val="0"/>
                        </a:spcBef>
                        <a:spcAft>
                          <a:spcPts val="0"/>
                        </a:spcAft>
                      </a:pPr>
                      <a:r>
                        <a:rPr lang="en-US" sz="1200">
                          <a:effectLst/>
                        </a:rPr>
                        <a:t>E</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103</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147</a:t>
                      </a:r>
                      <a:endParaRPr lang="en-US" sz="1200" dirty="0">
                        <a:effectLst/>
                        <a:latin typeface="Arial"/>
                        <a:ea typeface="Arial"/>
                        <a:cs typeface="Times New Roman"/>
                      </a:endParaRPr>
                    </a:p>
                  </a:txBody>
                  <a:tcPr marL="68580" marR="68580" marT="0" marB="0"/>
                </a:tc>
                <a:tc>
                  <a:txBody>
                    <a:bodyPr/>
                    <a:lstStyle/>
                    <a:p>
                      <a:r>
                        <a:rPr lang="en-US" sz="1200" dirty="0"/>
                        <a:t>73.5</a:t>
                      </a:r>
                    </a:p>
                  </a:txBody>
                  <a:tcPr marL="68580" marR="68580" marT="0" marB="0"/>
                </a:tc>
                <a:tc>
                  <a:txBody>
                    <a:bodyPr/>
                    <a:lstStyle/>
                    <a:p>
                      <a:pPr marL="0" marR="0" algn="l">
                        <a:spcBef>
                          <a:spcPts val="0"/>
                        </a:spcBef>
                        <a:spcAft>
                          <a:spcPts val="0"/>
                        </a:spcAft>
                      </a:pPr>
                      <a:r>
                        <a:rPr lang="en-US" sz="1200" dirty="0">
                          <a:effectLst/>
                          <a:latin typeface="+mn-lt"/>
                          <a:ea typeface="+mn-ea"/>
                          <a:cs typeface="+mn-cs"/>
                        </a:rPr>
                        <a:t>171</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5"/>
                  </a:ext>
                </a:extLst>
              </a:tr>
              <a:tr h="187036">
                <a:tc>
                  <a:txBody>
                    <a:bodyPr/>
                    <a:lstStyle/>
                    <a:p>
                      <a:pPr marL="0" marR="0">
                        <a:spcBef>
                          <a:spcPts val="0"/>
                        </a:spcBef>
                        <a:spcAft>
                          <a:spcPts val="0"/>
                        </a:spcAft>
                      </a:pPr>
                      <a:r>
                        <a:rPr lang="en-US" sz="1200">
                          <a:effectLst/>
                        </a:rPr>
                        <a:t>F</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214</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36</a:t>
                      </a:r>
                      <a:endParaRPr lang="en-US" sz="1200" dirty="0">
                        <a:effectLst/>
                        <a:latin typeface="Arial"/>
                        <a:ea typeface="Arial"/>
                        <a:cs typeface="Times New Roman"/>
                      </a:endParaRPr>
                    </a:p>
                  </a:txBody>
                  <a:tcPr marL="68580" marR="68580" marT="0" marB="0"/>
                </a:tc>
                <a:tc>
                  <a:txBody>
                    <a:bodyPr/>
                    <a:lstStyle/>
                    <a:p>
                      <a:r>
                        <a:rPr lang="en-US" sz="1200" dirty="0"/>
                        <a:t>18</a:t>
                      </a:r>
                    </a:p>
                  </a:txBody>
                  <a:tcPr marL="68580" marR="68580" marT="0" marB="0"/>
                </a:tc>
                <a:tc>
                  <a:txBody>
                    <a:bodyPr/>
                    <a:lstStyle/>
                    <a:p>
                      <a:pPr marL="0" marR="0" algn="l">
                        <a:spcBef>
                          <a:spcPts val="0"/>
                        </a:spcBef>
                        <a:spcAft>
                          <a:spcPts val="0"/>
                        </a:spcAft>
                      </a:pPr>
                      <a:r>
                        <a:rPr lang="en-US" sz="1200" dirty="0">
                          <a:effectLst/>
                        </a:rPr>
                        <a:t>231</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6"/>
                  </a:ext>
                </a:extLst>
              </a:tr>
              <a:tr h="188424">
                <a:tc>
                  <a:txBody>
                    <a:bodyPr/>
                    <a:lstStyle/>
                    <a:p>
                      <a:pPr marL="0" marR="0">
                        <a:spcBef>
                          <a:spcPts val="0"/>
                        </a:spcBef>
                        <a:spcAft>
                          <a:spcPts val="0"/>
                        </a:spcAft>
                      </a:pPr>
                      <a:r>
                        <a:rPr lang="en-US" sz="1200">
                          <a:effectLst/>
                        </a:rPr>
                        <a:t>G</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230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20</a:t>
                      </a:r>
                      <a:endParaRPr lang="en-US" sz="1200" dirty="0">
                        <a:effectLst/>
                        <a:latin typeface="Arial"/>
                        <a:ea typeface="Arial"/>
                        <a:cs typeface="Times New Roman"/>
                      </a:endParaRPr>
                    </a:p>
                  </a:txBody>
                  <a:tcPr marL="68580" marR="68580" marT="0" marB="0"/>
                </a:tc>
                <a:tc>
                  <a:txBody>
                    <a:bodyPr/>
                    <a:lstStyle/>
                    <a:p>
                      <a:r>
                        <a:rPr lang="en-US" sz="1200" dirty="0"/>
                        <a:t>10</a:t>
                      </a:r>
                    </a:p>
                  </a:txBody>
                  <a:tcPr marL="68580" marR="68580" marT="0" marB="0"/>
                </a:tc>
                <a:tc>
                  <a:txBody>
                    <a:bodyPr/>
                    <a:lstStyle/>
                    <a:p>
                      <a:pPr marL="0" marR="0" algn="l">
                        <a:spcBef>
                          <a:spcPts val="0"/>
                        </a:spcBef>
                        <a:spcAft>
                          <a:spcPts val="0"/>
                        </a:spcAft>
                      </a:pPr>
                      <a:r>
                        <a:rPr lang="en-US" sz="1200" dirty="0">
                          <a:effectLst/>
                        </a:rPr>
                        <a:t>240</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7"/>
                  </a:ext>
                </a:extLst>
              </a:tr>
              <a:tr h="187036">
                <a:tc>
                  <a:txBody>
                    <a:bodyPr/>
                    <a:lstStyle/>
                    <a:p>
                      <a:pPr marL="0" marR="0">
                        <a:spcBef>
                          <a:spcPts val="0"/>
                        </a:spcBef>
                        <a:spcAft>
                          <a:spcPts val="0"/>
                        </a:spcAft>
                      </a:pPr>
                      <a:r>
                        <a:rPr lang="en-US" sz="1200">
                          <a:effectLst/>
                        </a:rPr>
                        <a:t>H</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78</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172</a:t>
                      </a:r>
                      <a:endParaRPr lang="en-US" sz="1200" dirty="0">
                        <a:effectLst/>
                        <a:latin typeface="Arial"/>
                        <a:ea typeface="Arial"/>
                        <a:cs typeface="Times New Roman"/>
                      </a:endParaRPr>
                    </a:p>
                  </a:txBody>
                  <a:tcPr marL="68580" marR="68580" marT="0" marB="0"/>
                </a:tc>
                <a:tc>
                  <a:txBody>
                    <a:bodyPr/>
                    <a:lstStyle/>
                    <a:p>
                      <a:r>
                        <a:rPr lang="en-US" sz="1200" dirty="0"/>
                        <a:t>86</a:t>
                      </a:r>
                    </a:p>
                  </a:txBody>
                  <a:tcPr marL="68580" marR="68580" marT="0" marB="0"/>
                </a:tc>
                <a:tc>
                  <a:txBody>
                    <a:bodyPr/>
                    <a:lstStyle/>
                    <a:p>
                      <a:pPr marL="0" marR="0" algn="l">
                        <a:spcBef>
                          <a:spcPts val="0"/>
                        </a:spcBef>
                        <a:spcAft>
                          <a:spcPts val="0"/>
                        </a:spcAft>
                      </a:pPr>
                      <a:r>
                        <a:rPr lang="en-US" sz="1200" dirty="0">
                          <a:effectLst/>
                          <a:latin typeface="+mn-lt"/>
                          <a:ea typeface="+mn-ea"/>
                          <a:cs typeface="+mn-cs"/>
                        </a:rPr>
                        <a:t>162</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8"/>
                  </a:ext>
                </a:extLst>
              </a:tr>
              <a:tr h="187036">
                <a:tc>
                  <a:txBody>
                    <a:bodyPr/>
                    <a:lstStyle/>
                    <a:p>
                      <a:pPr marL="0" marR="0">
                        <a:spcBef>
                          <a:spcPts val="0"/>
                        </a:spcBef>
                        <a:spcAft>
                          <a:spcPts val="0"/>
                        </a:spcAft>
                      </a:pPr>
                      <a:r>
                        <a:rPr lang="en-US" sz="1200">
                          <a:effectLst/>
                        </a:rPr>
                        <a:t>I</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87</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163</a:t>
                      </a:r>
                      <a:endParaRPr lang="en-US" sz="1200" dirty="0">
                        <a:effectLst/>
                        <a:latin typeface="Arial"/>
                        <a:ea typeface="Arial"/>
                        <a:cs typeface="Times New Roman"/>
                      </a:endParaRPr>
                    </a:p>
                  </a:txBody>
                  <a:tcPr marL="68580" marR="68580" marT="0" marB="0"/>
                </a:tc>
                <a:tc>
                  <a:txBody>
                    <a:bodyPr/>
                    <a:lstStyle/>
                    <a:p>
                      <a:r>
                        <a:rPr lang="en-US" sz="1200" dirty="0"/>
                        <a:t>81.5</a:t>
                      </a:r>
                    </a:p>
                  </a:txBody>
                  <a:tcPr marL="68580" marR="68580" marT="0" marB="0"/>
                </a:tc>
                <a:tc>
                  <a:txBody>
                    <a:bodyPr/>
                    <a:lstStyle/>
                    <a:p>
                      <a:pPr marL="0" marR="0" algn="l">
                        <a:spcBef>
                          <a:spcPts val="0"/>
                        </a:spcBef>
                        <a:spcAft>
                          <a:spcPts val="0"/>
                        </a:spcAft>
                      </a:pPr>
                      <a:r>
                        <a:rPr lang="en-US" sz="1200" dirty="0">
                          <a:effectLst/>
                        </a:rPr>
                        <a:t>193</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9"/>
                  </a:ext>
                </a:extLst>
              </a:tr>
              <a:tr h="263240">
                <a:tc>
                  <a:txBody>
                    <a:bodyPr/>
                    <a:lstStyle/>
                    <a:p>
                      <a:pPr marL="0" marR="0">
                        <a:spcBef>
                          <a:spcPts val="0"/>
                        </a:spcBef>
                        <a:spcAft>
                          <a:spcPts val="0"/>
                        </a:spcAft>
                      </a:pPr>
                      <a:r>
                        <a:rPr lang="en-US" sz="1200" dirty="0">
                          <a:effectLst/>
                        </a:rPr>
                        <a:t>J</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200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50</a:t>
                      </a:r>
                      <a:endParaRPr lang="en-US" sz="1200" dirty="0">
                        <a:effectLst/>
                        <a:latin typeface="Arial"/>
                        <a:ea typeface="Arial"/>
                        <a:cs typeface="Times New Roman"/>
                      </a:endParaRPr>
                    </a:p>
                  </a:txBody>
                  <a:tcPr marL="68580" marR="68580" marT="0" marB="0"/>
                </a:tc>
                <a:tc>
                  <a:txBody>
                    <a:bodyPr/>
                    <a:lstStyle/>
                    <a:p>
                      <a:r>
                        <a:rPr lang="en-US" sz="1200" dirty="0"/>
                        <a:t>25</a:t>
                      </a:r>
                    </a:p>
                  </a:txBody>
                  <a:tcPr marL="68580" marR="68580" marT="0" marB="0"/>
                </a:tc>
                <a:tc>
                  <a:txBody>
                    <a:bodyPr/>
                    <a:lstStyle/>
                    <a:p>
                      <a:pPr marL="0" marR="0" algn="l">
                        <a:spcBef>
                          <a:spcPts val="0"/>
                        </a:spcBef>
                        <a:spcAft>
                          <a:spcPts val="0"/>
                        </a:spcAft>
                      </a:pPr>
                      <a:r>
                        <a:rPr lang="en-US" sz="1200" dirty="0">
                          <a:effectLst/>
                        </a:rPr>
                        <a:t>229</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10"/>
                  </a:ext>
                </a:extLst>
              </a:tr>
              <a:tr h="187036">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0000"/>
                        </a:solidFill>
                        <a:effectLst/>
                        <a:sym typeface="Symbol"/>
                      </a:endParaRPr>
                    </a:p>
                  </a:txBody>
                  <a:tcPr marL="68580" marR="68580" marT="0" marB="0"/>
                </a:tc>
                <a:tc>
                  <a:txBody>
                    <a:bodyPr/>
                    <a:lstStyle/>
                    <a:p>
                      <a:pPr marL="0" marR="0">
                        <a:spcBef>
                          <a:spcPts val="0"/>
                        </a:spcBef>
                        <a:spcAft>
                          <a:spcPts val="0"/>
                        </a:spcAft>
                      </a:pPr>
                      <a:endParaRPr lang="en-US" sz="1200" b="1" dirty="0">
                        <a:solidFill>
                          <a:schemeClr val="tx1"/>
                        </a:solidFill>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solidFill>
                          <a:srgbClr val="C00000"/>
                        </a:solidFill>
                        <a:effectLst/>
                      </a:endParaRPr>
                    </a:p>
                  </a:txBody>
                  <a:tcPr marL="68580" marR="68580" marT="0" marB="0"/>
                </a:tc>
                <a:tc>
                  <a:txBody>
                    <a:bodyPr/>
                    <a:lstStyle/>
                    <a:p>
                      <a:pPr marL="0" marR="0">
                        <a:spcBef>
                          <a:spcPts val="0"/>
                        </a:spcBef>
                        <a:spcAft>
                          <a:spcPts val="0"/>
                        </a:spcAft>
                      </a:pPr>
                      <a:endParaRPr lang="en-US" sz="1200" b="1" dirty="0">
                        <a:solidFill>
                          <a:srgbClr val="C00000"/>
                        </a:solidFill>
                        <a:effectLst/>
                      </a:endParaRPr>
                    </a:p>
                  </a:txBody>
                  <a:tcPr marL="68580" marR="68580" marT="0" marB="0"/>
                </a:tc>
                <a:tc>
                  <a:txBody>
                    <a:bodyPr/>
                    <a:lstStyle/>
                    <a:p>
                      <a:pPr marL="0" marR="0">
                        <a:spcBef>
                          <a:spcPts val="0"/>
                        </a:spcBef>
                        <a:spcAft>
                          <a:spcPts val="0"/>
                        </a:spcAft>
                      </a:pPr>
                      <a:endParaRPr lang="en-US" sz="1200" b="1" dirty="0">
                        <a:solidFill>
                          <a:srgbClr val="C00000"/>
                        </a:solidFill>
                        <a:effectLst/>
                      </a:endParaRPr>
                    </a:p>
                  </a:txBody>
                  <a:tcPr marL="68580" marR="68580" marT="0" marB="0"/>
                </a:tc>
                <a:extLst>
                  <a:ext uri="{0D108BD9-81ED-4DB2-BD59-A6C34878D82A}">
                    <a16:rowId xmlns:a16="http://schemas.microsoft.com/office/drawing/2014/main" val="10011"/>
                  </a:ext>
                </a:extLst>
              </a:tr>
              <a:tr h="187036">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gridSpan="6">
                  <a:txBody>
                    <a:bodyPr/>
                    <a:lstStyle/>
                    <a:p>
                      <a:pPr marL="0" marR="0" algn="l">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chemeClr val="tx1"/>
                        </a:solidFill>
                        <a:effectLst/>
                        <a:latin typeface="Arial"/>
                        <a:ea typeface="Arial"/>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pPr marL="0" marR="0">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extLst>
                  <a:ext uri="{0D108BD9-81ED-4DB2-BD59-A6C34878D82A}">
                    <a16:rowId xmlns:a16="http://schemas.microsoft.com/office/drawing/2014/main" val="10012"/>
                  </a:ext>
                </a:extLst>
              </a:tr>
            </a:tbl>
          </a:graphicData>
        </a:graphic>
      </p:graphicFrame>
      <p:sp>
        <p:nvSpPr>
          <p:cNvPr id="3" name="Slide Number Placeholder 2"/>
          <p:cNvSpPr>
            <a:spLocks noGrp="1"/>
          </p:cNvSpPr>
          <p:nvPr>
            <p:ph type="sldNum" sz="quarter" idx="11"/>
          </p:nvPr>
        </p:nvSpPr>
        <p:spPr/>
        <p:txBody>
          <a:bodyPr/>
          <a:lstStyle/>
          <a:p>
            <a:fld id="{E4BE815E-65D1-40D0-A71C-01E230B202BD}" type="slidenum">
              <a:rPr lang="en-US" altLang="en-US" smtClean="0"/>
              <a:pPr/>
              <a:t>30</a:t>
            </a:fld>
            <a:endParaRPr lang="en-US" altLang="en-US" dirty="0"/>
          </a:p>
        </p:txBody>
      </p:sp>
    </p:spTree>
    <p:extLst>
      <p:ext uri="{BB962C8B-B14F-4D97-AF65-F5344CB8AC3E}">
        <p14:creationId xmlns:p14="http://schemas.microsoft.com/office/powerpoint/2010/main" val="562642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ea typeface="Arial" pitchFamily="34" charset="0"/>
                <a:cs typeface="Times New Roman" pitchFamily="18" charset="0"/>
              </a:rPr>
              <a:t>Step 4: Determine Number of Students </a:t>
            </a:r>
            <a:br>
              <a:rPr lang="en-US" dirty="0">
                <a:solidFill>
                  <a:schemeClr val="accent6">
                    <a:lumMod val="50000"/>
                  </a:schemeClr>
                </a:solidFill>
                <a:ea typeface="Arial" pitchFamily="34" charset="0"/>
                <a:cs typeface="Times New Roman" pitchFamily="18" charset="0"/>
              </a:rPr>
            </a:br>
            <a:r>
              <a:rPr lang="en-US" dirty="0">
                <a:solidFill>
                  <a:schemeClr val="accent6">
                    <a:lumMod val="50000"/>
                  </a:schemeClr>
                </a:solidFill>
                <a:ea typeface="Arial" pitchFamily="34" charset="0"/>
                <a:cs typeface="Times New Roman" pitchFamily="18" charset="0"/>
              </a:rPr>
              <a:t>who Meet Growth Target</a:t>
            </a:r>
            <a:endParaRPr lang="en-US" dirty="0">
              <a:latin typeface="Century Gothic" panose="020B0502020202020204" pitchFamily="34" charset="0"/>
            </a:endParaRPr>
          </a:p>
        </p:txBody>
      </p:sp>
      <p:sp>
        <p:nvSpPr>
          <p:cNvPr id="5" name="Content Placeholder 4"/>
          <p:cNvSpPr>
            <a:spLocks noGrp="1"/>
          </p:cNvSpPr>
          <p:nvPr>
            <p:ph idx="1"/>
          </p:nvPr>
        </p:nvSpPr>
        <p:spPr>
          <a:xfrm>
            <a:off x="228600" y="2422791"/>
            <a:ext cx="8610600" cy="3657600"/>
          </a:xfrm>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val="1280789691"/>
              </p:ext>
            </p:extLst>
          </p:nvPr>
        </p:nvGraphicFramePr>
        <p:xfrm>
          <a:off x="762000" y="2209800"/>
          <a:ext cx="7772400" cy="3053544"/>
        </p:xfrm>
        <a:graphic>
          <a:graphicData uri="http://schemas.openxmlformats.org/drawingml/2006/table">
            <a:tbl>
              <a:tblPr firstRow="1" firstCol="1" bandRow="1">
                <a:tableStyleId>{21E4AEA4-8DFA-4A89-87EB-49C32662AFE0}</a:tableStyleId>
              </a:tblPr>
              <a:tblGrid>
                <a:gridCol w="763361">
                  <a:extLst>
                    <a:ext uri="{9D8B030D-6E8A-4147-A177-3AD203B41FA5}">
                      <a16:colId xmlns:a16="http://schemas.microsoft.com/office/drawing/2014/main" val="20000"/>
                    </a:ext>
                  </a:extLst>
                </a:gridCol>
                <a:gridCol w="763361">
                  <a:extLst>
                    <a:ext uri="{9D8B030D-6E8A-4147-A177-3AD203B41FA5}">
                      <a16:colId xmlns:a16="http://schemas.microsoft.com/office/drawing/2014/main" val="20001"/>
                    </a:ext>
                  </a:extLst>
                </a:gridCol>
                <a:gridCol w="629127">
                  <a:extLst>
                    <a:ext uri="{9D8B030D-6E8A-4147-A177-3AD203B41FA5}">
                      <a16:colId xmlns:a16="http://schemas.microsoft.com/office/drawing/2014/main" val="20002"/>
                    </a:ext>
                  </a:extLst>
                </a:gridCol>
                <a:gridCol w="127315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1215120">
                  <a:extLst>
                    <a:ext uri="{9D8B030D-6E8A-4147-A177-3AD203B41FA5}">
                      <a16:colId xmlns:a16="http://schemas.microsoft.com/office/drawing/2014/main" val="20005"/>
                    </a:ext>
                  </a:extLst>
                </a:gridCol>
                <a:gridCol w="871760">
                  <a:extLst>
                    <a:ext uri="{9D8B030D-6E8A-4147-A177-3AD203B41FA5}">
                      <a16:colId xmlns:a16="http://schemas.microsoft.com/office/drawing/2014/main" val="20006"/>
                    </a:ext>
                  </a:extLst>
                </a:gridCol>
                <a:gridCol w="1418321">
                  <a:extLst>
                    <a:ext uri="{9D8B030D-6E8A-4147-A177-3AD203B41FA5}">
                      <a16:colId xmlns:a16="http://schemas.microsoft.com/office/drawing/2014/main" val="20007"/>
                    </a:ext>
                  </a:extLst>
                </a:gridCol>
              </a:tblGrid>
              <a:tr h="187036">
                <a:tc>
                  <a:txBody>
                    <a:bodyPr/>
                    <a:lstStyle/>
                    <a:p>
                      <a:pPr marL="0" marR="0">
                        <a:spcBef>
                          <a:spcPts val="0"/>
                        </a:spcBef>
                        <a:spcAft>
                          <a:spcPts val="0"/>
                        </a:spcAft>
                      </a:pPr>
                      <a:r>
                        <a:rPr lang="en-US" sz="1200" dirty="0">
                          <a:effectLst/>
                        </a:rPr>
                        <a:t>Student</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latin typeface="+mn-lt"/>
                          <a:ea typeface="Arial"/>
                          <a:cs typeface="Times New Roman"/>
                        </a:rPr>
                        <a:t>Max</a:t>
                      </a:r>
                      <a:r>
                        <a:rPr lang="en-US" sz="1200" baseline="0" dirty="0">
                          <a:effectLst/>
                          <a:latin typeface="+mn-lt"/>
                          <a:ea typeface="Arial"/>
                          <a:cs typeface="Times New Roman"/>
                        </a:rPr>
                        <a:t> Score Possible</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rPr>
                        <a:t>Pre-Assessment Score</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rPr>
                        <a:t>Performance Gap</a:t>
                      </a:r>
                      <a:endParaRPr lang="en-US" sz="1200" dirty="0">
                        <a:effectLst/>
                        <a:latin typeface="+mn-lt"/>
                        <a:ea typeface="Arial"/>
                        <a:cs typeface="Times New Roman"/>
                      </a:endParaRPr>
                    </a:p>
                  </a:txBody>
                  <a:tcPr marL="68580" marR="68580" marT="0" marB="0"/>
                </a:tc>
                <a:tc>
                  <a:txBody>
                    <a:bodyPr/>
                    <a:lstStyle/>
                    <a:p>
                      <a:r>
                        <a:rPr lang="en-US" sz="1200" dirty="0"/>
                        <a:t>½ the gap growth target</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Post assessment score</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Growth gain</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Met target Yes/no</a:t>
                      </a:r>
                    </a:p>
                  </a:txBody>
                  <a:tcPr marL="68580" marR="68580" marT="0" marB="0"/>
                </a:tc>
                <a:extLst>
                  <a:ext uri="{0D108BD9-81ED-4DB2-BD59-A6C34878D82A}">
                    <a16:rowId xmlns:a16="http://schemas.microsoft.com/office/drawing/2014/main" val="10000"/>
                  </a:ext>
                </a:extLst>
              </a:tr>
              <a:tr h="187036">
                <a:tc>
                  <a:txBody>
                    <a:bodyPr/>
                    <a:lstStyle/>
                    <a:p>
                      <a:pPr marL="0" marR="0">
                        <a:spcBef>
                          <a:spcPts val="0"/>
                        </a:spcBef>
                        <a:spcAft>
                          <a:spcPts val="0"/>
                        </a:spcAft>
                      </a:pPr>
                      <a:r>
                        <a:rPr lang="en-US" sz="1200">
                          <a:effectLst/>
                        </a:rPr>
                        <a:t>A</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95</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155</a:t>
                      </a:r>
                      <a:endParaRPr lang="en-US" sz="1200" dirty="0">
                        <a:effectLst/>
                        <a:latin typeface="Arial"/>
                        <a:ea typeface="Arial"/>
                        <a:cs typeface="Times New Roman"/>
                      </a:endParaRPr>
                    </a:p>
                  </a:txBody>
                  <a:tcPr marL="68580" marR="68580" marT="0" marB="0"/>
                </a:tc>
                <a:tc>
                  <a:txBody>
                    <a:bodyPr/>
                    <a:lstStyle/>
                    <a:p>
                      <a:r>
                        <a:rPr lang="en-US" sz="1200" dirty="0"/>
                        <a:t>72.5</a:t>
                      </a:r>
                    </a:p>
                  </a:txBody>
                  <a:tcPr marL="68580" marR="68580" marT="0" marB="0"/>
                </a:tc>
                <a:tc>
                  <a:txBody>
                    <a:bodyPr/>
                    <a:lstStyle/>
                    <a:p>
                      <a:pPr marL="0" marR="0" algn="l">
                        <a:spcBef>
                          <a:spcPts val="0"/>
                        </a:spcBef>
                        <a:spcAft>
                          <a:spcPts val="0"/>
                        </a:spcAft>
                      </a:pPr>
                      <a:r>
                        <a:rPr lang="en-US" sz="1200" dirty="0">
                          <a:effectLst/>
                          <a:latin typeface="+mn-lt"/>
                          <a:ea typeface="+mn-ea"/>
                          <a:cs typeface="+mn-cs"/>
                        </a:rPr>
                        <a:t>194</a:t>
                      </a:r>
                    </a:p>
                  </a:txBody>
                  <a:tcPr marL="68580" marR="68580" marT="0" marB="0"/>
                </a:tc>
                <a:tc>
                  <a:txBody>
                    <a:bodyPr/>
                    <a:lstStyle/>
                    <a:p>
                      <a:pPr marL="0" marR="0" algn="l">
                        <a:spcBef>
                          <a:spcPts val="0"/>
                        </a:spcBef>
                        <a:spcAft>
                          <a:spcPts val="0"/>
                        </a:spcAft>
                      </a:pPr>
                      <a:r>
                        <a:rPr lang="en-US" sz="1200" dirty="0">
                          <a:effectLst/>
                          <a:latin typeface="+mn-lt"/>
                          <a:ea typeface="+mn-ea"/>
                          <a:cs typeface="+mn-cs"/>
                        </a:rPr>
                        <a:t>99</a:t>
                      </a:r>
                      <a:endParaRPr lang="en-US" sz="1200" dirty="0">
                        <a:effectLst/>
                        <a:latin typeface="Arial"/>
                        <a:ea typeface="Arial"/>
                        <a:cs typeface="Times New Roman"/>
                      </a:endParaRPr>
                    </a:p>
                  </a:txBody>
                  <a:tcPr marL="68580" marR="68580" marT="0" marB="0"/>
                </a:tc>
                <a:tc>
                  <a:txBody>
                    <a:bodyPr/>
                    <a:lstStyle/>
                    <a:p>
                      <a:r>
                        <a:rPr lang="en-US" sz="1200" dirty="0"/>
                        <a:t>Y</a:t>
                      </a:r>
                    </a:p>
                  </a:txBody>
                  <a:tcPr marL="68580" marR="68580" marT="0" marB="0"/>
                </a:tc>
                <a:extLst>
                  <a:ext uri="{0D108BD9-81ED-4DB2-BD59-A6C34878D82A}">
                    <a16:rowId xmlns:a16="http://schemas.microsoft.com/office/drawing/2014/main" val="10001"/>
                  </a:ext>
                </a:extLst>
              </a:tr>
              <a:tr h="187036">
                <a:tc>
                  <a:txBody>
                    <a:bodyPr/>
                    <a:lstStyle/>
                    <a:p>
                      <a:pPr marL="0" marR="0">
                        <a:spcBef>
                          <a:spcPts val="0"/>
                        </a:spcBef>
                        <a:spcAft>
                          <a:spcPts val="0"/>
                        </a:spcAft>
                      </a:pPr>
                      <a:r>
                        <a:rPr lang="en-US" sz="1200">
                          <a:effectLst/>
                        </a:rPr>
                        <a:t>B</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86</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164</a:t>
                      </a:r>
                      <a:endParaRPr lang="en-US" sz="1200" dirty="0">
                        <a:effectLst/>
                        <a:latin typeface="Arial"/>
                        <a:ea typeface="Arial"/>
                        <a:cs typeface="Times New Roman"/>
                      </a:endParaRPr>
                    </a:p>
                  </a:txBody>
                  <a:tcPr marL="68580" marR="68580" marT="0" marB="0"/>
                </a:tc>
                <a:tc>
                  <a:txBody>
                    <a:bodyPr/>
                    <a:lstStyle/>
                    <a:p>
                      <a:r>
                        <a:rPr lang="en-US" sz="1200" dirty="0"/>
                        <a:t>82</a:t>
                      </a:r>
                    </a:p>
                  </a:txBody>
                  <a:tcPr marL="68580" marR="68580" marT="0" marB="0"/>
                </a:tc>
                <a:tc>
                  <a:txBody>
                    <a:bodyPr/>
                    <a:lstStyle/>
                    <a:p>
                      <a:pPr marL="0" marR="0" algn="l">
                        <a:spcBef>
                          <a:spcPts val="0"/>
                        </a:spcBef>
                        <a:spcAft>
                          <a:spcPts val="0"/>
                        </a:spcAft>
                      </a:pPr>
                      <a:r>
                        <a:rPr lang="en-US" sz="1200" dirty="0">
                          <a:effectLst/>
                        </a:rPr>
                        <a:t>167</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mn-lt"/>
                          <a:ea typeface="+mn-ea"/>
                          <a:cs typeface="+mn-cs"/>
                        </a:rPr>
                        <a:t>81</a:t>
                      </a:r>
                      <a:endParaRPr lang="en-US" sz="1200" dirty="0">
                        <a:effectLst/>
                        <a:latin typeface="Arial"/>
                        <a:ea typeface="Arial"/>
                        <a:cs typeface="Times New Roman"/>
                      </a:endParaRPr>
                    </a:p>
                  </a:txBody>
                  <a:tcPr marL="68580" marR="68580" marT="0" marB="0"/>
                </a:tc>
                <a:tc>
                  <a:txBody>
                    <a:bodyPr/>
                    <a:lstStyle/>
                    <a:p>
                      <a:r>
                        <a:rPr lang="en-US" sz="1200" dirty="0"/>
                        <a:t>N</a:t>
                      </a:r>
                    </a:p>
                  </a:txBody>
                  <a:tcPr marL="68580" marR="68580" marT="0" marB="0"/>
                </a:tc>
                <a:extLst>
                  <a:ext uri="{0D108BD9-81ED-4DB2-BD59-A6C34878D82A}">
                    <a16:rowId xmlns:a16="http://schemas.microsoft.com/office/drawing/2014/main" val="10002"/>
                  </a:ext>
                </a:extLst>
              </a:tr>
              <a:tr h="187036">
                <a:tc>
                  <a:txBody>
                    <a:bodyPr/>
                    <a:lstStyle/>
                    <a:p>
                      <a:pPr marL="0" marR="0">
                        <a:spcBef>
                          <a:spcPts val="0"/>
                        </a:spcBef>
                        <a:spcAft>
                          <a:spcPts val="0"/>
                        </a:spcAft>
                      </a:pPr>
                      <a:r>
                        <a:rPr lang="en-US" sz="1200">
                          <a:effectLst/>
                        </a:rPr>
                        <a:t>C</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222</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28</a:t>
                      </a:r>
                      <a:endParaRPr lang="en-US" sz="1200" dirty="0">
                        <a:effectLst/>
                        <a:latin typeface="Arial"/>
                        <a:ea typeface="Arial"/>
                        <a:cs typeface="Times New Roman"/>
                      </a:endParaRPr>
                    </a:p>
                  </a:txBody>
                  <a:tcPr marL="68580" marR="68580" marT="0" marB="0"/>
                </a:tc>
                <a:tc>
                  <a:txBody>
                    <a:bodyPr/>
                    <a:lstStyle/>
                    <a:p>
                      <a:r>
                        <a:rPr lang="en-US" sz="1200" dirty="0"/>
                        <a:t>14</a:t>
                      </a:r>
                    </a:p>
                  </a:txBody>
                  <a:tcPr marL="68580" marR="68580" marT="0" marB="0"/>
                </a:tc>
                <a:tc>
                  <a:txBody>
                    <a:bodyPr/>
                    <a:lstStyle/>
                    <a:p>
                      <a:pPr marL="0" marR="0" algn="l">
                        <a:spcBef>
                          <a:spcPts val="0"/>
                        </a:spcBef>
                        <a:spcAft>
                          <a:spcPts val="0"/>
                        </a:spcAft>
                      </a:pPr>
                      <a:r>
                        <a:rPr lang="en-US" sz="1200" dirty="0">
                          <a:effectLst/>
                        </a:rPr>
                        <a:t>236</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14</a:t>
                      </a:r>
                      <a:endParaRPr lang="en-US" sz="1200" dirty="0">
                        <a:effectLst/>
                        <a:latin typeface="Arial"/>
                        <a:ea typeface="Arial"/>
                        <a:cs typeface="Times New Roman"/>
                      </a:endParaRPr>
                    </a:p>
                  </a:txBody>
                  <a:tcPr marL="68580" marR="68580" marT="0" marB="0"/>
                </a:tc>
                <a:tc>
                  <a:txBody>
                    <a:bodyPr/>
                    <a:lstStyle/>
                    <a:p>
                      <a:r>
                        <a:rPr lang="en-US" sz="1200" dirty="0"/>
                        <a:t>Y</a:t>
                      </a:r>
                    </a:p>
                  </a:txBody>
                  <a:tcPr marL="68580" marR="68580" marT="0" marB="0"/>
                </a:tc>
                <a:extLst>
                  <a:ext uri="{0D108BD9-81ED-4DB2-BD59-A6C34878D82A}">
                    <a16:rowId xmlns:a16="http://schemas.microsoft.com/office/drawing/2014/main" val="10003"/>
                  </a:ext>
                </a:extLst>
              </a:tr>
              <a:tr h="187036">
                <a:tc>
                  <a:txBody>
                    <a:bodyPr/>
                    <a:lstStyle/>
                    <a:p>
                      <a:pPr marL="0" marR="0">
                        <a:spcBef>
                          <a:spcPts val="0"/>
                        </a:spcBef>
                        <a:spcAft>
                          <a:spcPts val="0"/>
                        </a:spcAft>
                      </a:pPr>
                      <a:r>
                        <a:rPr lang="en-US" sz="1200">
                          <a:effectLst/>
                        </a:rPr>
                        <a:t>D</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37</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213</a:t>
                      </a:r>
                      <a:endParaRPr lang="en-US" sz="1200" dirty="0">
                        <a:effectLst/>
                        <a:latin typeface="Arial"/>
                        <a:ea typeface="Arial"/>
                        <a:cs typeface="Times New Roman"/>
                      </a:endParaRPr>
                    </a:p>
                  </a:txBody>
                  <a:tcPr marL="68580" marR="68580" marT="0" marB="0"/>
                </a:tc>
                <a:tc>
                  <a:txBody>
                    <a:bodyPr/>
                    <a:lstStyle/>
                    <a:p>
                      <a:r>
                        <a:rPr lang="en-US" sz="1200" dirty="0"/>
                        <a:t>106.5</a:t>
                      </a:r>
                    </a:p>
                  </a:txBody>
                  <a:tcPr marL="68580" marR="68580" marT="0" marB="0"/>
                </a:tc>
                <a:tc>
                  <a:txBody>
                    <a:bodyPr/>
                    <a:lstStyle/>
                    <a:p>
                      <a:pPr marL="0" marR="0" algn="l">
                        <a:spcBef>
                          <a:spcPts val="0"/>
                        </a:spcBef>
                        <a:spcAft>
                          <a:spcPts val="0"/>
                        </a:spcAft>
                      </a:pPr>
                      <a:r>
                        <a:rPr lang="en-US" sz="1200" dirty="0">
                          <a:effectLst/>
                          <a:latin typeface="+mn-lt"/>
                          <a:ea typeface="+mn-ea"/>
                          <a:cs typeface="+mn-cs"/>
                        </a:rPr>
                        <a:t>135</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mn-lt"/>
                          <a:ea typeface="+mn-ea"/>
                          <a:cs typeface="+mn-cs"/>
                        </a:rPr>
                        <a:t>98</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Arial"/>
                          <a:ea typeface="Arial"/>
                          <a:cs typeface="Times New Roman"/>
                        </a:rPr>
                        <a:t>N</a:t>
                      </a:r>
                    </a:p>
                  </a:txBody>
                  <a:tcPr marL="68580" marR="68580" marT="0" marB="0"/>
                </a:tc>
                <a:extLst>
                  <a:ext uri="{0D108BD9-81ED-4DB2-BD59-A6C34878D82A}">
                    <a16:rowId xmlns:a16="http://schemas.microsoft.com/office/drawing/2014/main" val="10004"/>
                  </a:ext>
                </a:extLst>
              </a:tr>
              <a:tr h="187036">
                <a:tc>
                  <a:txBody>
                    <a:bodyPr/>
                    <a:lstStyle/>
                    <a:p>
                      <a:pPr marL="0" marR="0">
                        <a:spcBef>
                          <a:spcPts val="0"/>
                        </a:spcBef>
                        <a:spcAft>
                          <a:spcPts val="0"/>
                        </a:spcAft>
                      </a:pPr>
                      <a:r>
                        <a:rPr lang="en-US" sz="1200">
                          <a:effectLst/>
                        </a:rPr>
                        <a:t>E</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103</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147</a:t>
                      </a:r>
                      <a:endParaRPr lang="en-US" sz="1200" dirty="0">
                        <a:effectLst/>
                        <a:latin typeface="Arial"/>
                        <a:ea typeface="Arial"/>
                        <a:cs typeface="Times New Roman"/>
                      </a:endParaRPr>
                    </a:p>
                  </a:txBody>
                  <a:tcPr marL="68580" marR="68580" marT="0" marB="0"/>
                </a:tc>
                <a:tc>
                  <a:txBody>
                    <a:bodyPr/>
                    <a:lstStyle/>
                    <a:p>
                      <a:r>
                        <a:rPr lang="en-US" sz="1200" dirty="0"/>
                        <a:t>73.5</a:t>
                      </a:r>
                    </a:p>
                  </a:txBody>
                  <a:tcPr marL="68580" marR="68580" marT="0" marB="0"/>
                </a:tc>
                <a:tc>
                  <a:txBody>
                    <a:bodyPr/>
                    <a:lstStyle/>
                    <a:p>
                      <a:pPr marL="0" marR="0" algn="l">
                        <a:spcBef>
                          <a:spcPts val="0"/>
                        </a:spcBef>
                        <a:spcAft>
                          <a:spcPts val="0"/>
                        </a:spcAft>
                      </a:pPr>
                      <a:r>
                        <a:rPr lang="en-US" sz="1200" dirty="0">
                          <a:effectLst/>
                          <a:latin typeface="+mn-lt"/>
                          <a:ea typeface="+mn-ea"/>
                          <a:cs typeface="+mn-cs"/>
                        </a:rPr>
                        <a:t>171</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68</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Arial"/>
                          <a:ea typeface="Arial"/>
                          <a:cs typeface="Times New Roman"/>
                        </a:rPr>
                        <a:t>N</a:t>
                      </a:r>
                    </a:p>
                  </a:txBody>
                  <a:tcPr marL="68580" marR="68580" marT="0" marB="0"/>
                </a:tc>
                <a:extLst>
                  <a:ext uri="{0D108BD9-81ED-4DB2-BD59-A6C34878D82A}">
                    <a16:rowId xmlns:a16="http://schemas.microsoft.com/office/drawing/2014/main" val="10005"/>
                  </a:ext>
                </a:extLst>
              </a:tr>
              <a:tr h="187036">
                <a:tc>
                  <a:txBody>
                    <a:bodyPr/>
                    <a:lstStyle/>
                    <a:p>
                      <a:pPr marL="0" marR="0">
                        <a:spcBef>
                          <a:spcPts val="0"/>
                        </a:spcBef>
                        <a:spcAft>
                          <a:spcPts val="0"/>
                        </a:spcAft>
                      </a:pPr>
                      <a:r>
                        <a:rPr lang="en-US" sz="1200">
                          <a:effectLst/>
                        </a:rPr>
                        <a:t>F</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214</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36</a:t>
                      </a:r>
                      <a:endParaRPr lang="en-US" sz="1200" dirty="0">
                        <a:effectLst/>
                        <a:latin typeface="Arial"/>
                        <a:ea typeface="Arial"/>
                        <a:cs typeface="Times New Roman"/>
                      </a:endParaRPr>
                    </a:p>
                  </a:txBody>
                  <a:tcPr marL="68580" marR="68580" marT="0" marB="0"/>
                </a:tc>
                <a:tc>
                  <a:txBody>
                    <a:bodyPr/>
                    <a:lstStyle/>
                    <a:p>
                      <a:r>
                        <a:rPr lang="en-US" sz="1200" dirty="0"/>
                        <a:t>18</a:t>
                      </a:r>
                    </a:p>
                  </a:txBody>
                  <a:tcPr marL="68580" marR="68580" marT="0" marB="0"/>
                </a:tc>
                <a:tc>
                  <a:txBody>
                    <a:bodyPr/>
                    <a:lstStyle/>
                    <a:p>
                      <a:pPr marL="0" marR="0" algn="l">
                        <a:spcBef>
                          <a:spcPts val="0"/>
                        </a:spcBef>
                        <a:spcAft>
                          <a:spcPts val="0"/>
                        </a:spcAft>
                      </a:pPr>
                      <a:r>
                        <a:rPr lang="en-US" sz="1200" dirty="0">
                          <a:effectLst/>
                        </a:rPr>
                        <a:t>231</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17</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Arial"/>
                          <a:ea typeface="Arial"/>
                          <a:cs typeface="Times New Roman"/>
                        </a:rPr>
                        <a:t>N</a:t>
                      </a:r>
                    </a:p>
                  </a:txBody>
                  <a:tcPr marL="68580" marR="68580" marT="0" marB="0"/>
                </a:tc>
                <a:extLst>
                  <a:ext uri="{0D108BD9-81ED-4DB2-BD59-A6C34878D82A}">
                    <a16:rowId xmlns:a16="http://schemas.microsoft.com/office/drawing/2014/main" val="10006"/>
                  </a:ext>
                </a:extLst>
              </a:tr>
              <a:tr h="188424">
                <a:tc>
                  <a:txBody>
                    <a:bodyPr/>
                    <a:lstStyle/>
                    <a:p>
                      <a:pPr marL="0" marR="0">
                        <a:spcBef>
                          <a:spcPts val="0"/>
                        </a:spcBef>
                        <a:spcAft>
                          <a:spcPts val="0"/>
                        </a:spcAft>
                      </a:pPr>
                      <a:r>
                        <a:rPr lang="en-US" sz="1200">
                          <a:effectLst/>
                        </a:rPr>
                        <a:t>G</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230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20</a:t>
                      </a:r>
                      <a:endParaRPr lang="en-US" sz="1200" dirty="0">
                        <a:effectLst/>
                        <a:latin typeface="Arial"/>
                        <a:ea typeface="Arial"/>
                        <a:cs typeface="Times New Roman"/>
                      </a:endParaRPr>
                    </a:p>
                  </a:txBody>
                  <a:tcPr marL="68580" marR="68580" marT="0" marB="0"/>
                </a:tc>
                <a:tc>
                  <a:txBody>
                    <a:bodyPr/>
                    <a:lstStyle/>
                    <a:p>
                      <a:r>
                        <a:rPr lang="en-US" sz="1200" dirty="0"/>
                        <a:t>10</a:t>
                      </a:r>
                    </a:p>
                  </a:txBody>
                  <a:tcPr marL="68580" marR="68580" marT="0" marB="0"/>
                </a:tc>
                <a:tc>
                  <a:txBody>
                    <a:bodyPr/>
                    <a:lstStyle/>
                    <a:p>
                      <a:pPr marL="0" marR="0" algn="l">
                        <a:spcBef>
                          <a:spcPts val="0"/>
                        </a:spcBef>
                        <a:spcAft>
                          <a:spcPts val="0"/>
                        </a:spcAft>
                      </a:pPr>
                      <a:r>
                        <a:rPr lang="en-US" sz="1200" dirty="0">
                          <a:effectLst/>
                        </a:rPr>
                        <a:t>240</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10</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Arial"/>
                          <a:ea typeface="Arial"/>
                          <a:cs typeface="Times New Roman"/>
                        </a:rPr>
                        <a:t>Y</a:t>
                      </a:r>
                    </a:p>
                  </a:txBody>
                  <a:tcPr marL="68580" marR="68580" marT="0" marB="0"/>
                </a:tc>
                <a:extLst>
                  <a:ext uri="{0D108BD9-81ED-4DB2-BD59-A6C34878D82A}">
                    <a16:rowId xmlns:a16="http://schemas.microsoft.com/office/drawing/2014/main" val="10007"/>
                  </a:ext>
                </a:extLst>
              </a:tr>
              <a:tr h="187036">
                <a:tc>
                  <a:txBody>
                    <a:bodyPr/>
                    <a:lstStyle/>
                    <a:p>
                      <a:pPr marL="0" marR="0">
                        <a:spcBef>
                          <a:spcPts val="0"/>
                        </a:spcBef>
                        <a:spcAft>
                          <a:spcPts val="0"/>
                        </a:spcAft>
                      </a:pPr>
                      <a:r>
                        <a:rPr lang="en-US" sz="1200">
                          <a:effectLst/>
                        </a:rPr>
                        <a:t>H</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78</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172</a:t>
                      </a:r>
                      <a:endParaRPr lang="en-US" sz="1200" dirty="0">
                        <a:effectLst/>
                        <a:latin typeface="Arial"/>
                        <a:ea typeface="Arial"/>
                        <a:cs typeface="Times New Roman"/>
                      </a:endParaRPr>
                    </a:p>
                  </a:txBody>
                  <a:tcPr marL="68580" marR="68580" marT="0" marB="0"/>
                </a:tc>
                <a:tc>
                  <a:txBody>
                    <a:bodyPr/>
                    <a:lstStyle/>
                    <a:p>
                      <a:r>
                        <a:rPr lang="en-US" sz="1200" dirty="0"/>
                        <a:t>86</a:t>
                      </a:r>
                    </a:p>
                  </a:txBody>
                  <a:tcPr marL="68580" marR="68580" marT="0" marB="0"/>
                </a:tc>
                <a:tc>
                  <a:txBody>
                    <a:bodyPr/>
                    <a:lstStyle/>
                    <a:p>
                      <a:pPr marL="0" marR="0" algn="l">
                        <a:spcBef>
                          <a:spcPts val="0"/>
                        </a:spcBef>
                        <a:spcAft>
                          <a:spcPts val="0"/>
                        </a:spcAft>
                      </a:pPr>
                      <a:r>
                        <a:rPr lang="en-US" sz="1200" dirty="0">
                          <a:effectLst/>
                          <a:latin typeface="+mn-lt"/>
                          <a:ea typeface="+mn-ea"/>
                          <a:cs typeface="+mn-cs"/>
                        </a:rPr>
                        <a:t>162</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mn-lt"/>
                          <a:ea typeface="+mn-ea"/>
                          <a:cs typeface="+mn-cs"/>
                        </a:rPr>
                        <a:t>84</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Arial"/>
                          <a:ea typeface="Arial"/>
                          <a:cs typeface="Times New Roman"/>
                        </a:rPr>
                        <a:t>N</a:t>
                      </a:r>
                    </a:p>
                  </a:txBody>
                  <a:tcPr marL="68580" marR="68580" marT="0" marB="0"/>
                </a:tc>
                <a:extLst>
                  <a:ext uri="{0D108BD9-81ED-4DB2-BD59-A6C34878D82A}">
                    <a16:rowId xmlns:a16="http://schemas.microsoft.com/office/drawing/2014/main" val="10008"/>
                  </a:ext>
                </a:extLst>
              </a:tr>
              <a:tr h="187036">
                <a:tc>
                  <a:txBody>
                    <a:bodyPr/>
                    <a:lstStyle/>
                    <a:p>
                      <a:pPr marL="0" marR="0">
                        <a:spcBef>
                          <a:spcPts val="0"/>
                        </a:spcBef>
                        <a:spcAft>
                          <a:spcPts val="0"/>
                        </a:spcAft>
                      </a:pPr>
                      <a:r>
                        <a:rPr lang="en-US" sz="1200">
                          <a:effectLst/>
                        </a:rPr>
                        <a:t>I</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87</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163</a:t>
                      </a:r>
                      <a:endParaRPr lang="en-US" sz="1200" dirty="0">
                        <a:effectLst/>
                        <a:latin typeface="Arial"/>
                        <a:ea typeface="Arial"/>
                        <a:cs typeface="Times New Roman"/>
                      </a:endParaRPr>
                    </a:p>
                  </a:txBody>
                  <a:tcPr marL="68580" marR="68580" marT="0" marB="0"/>
                </a:tc>
                <a:tc>
                  <a:txBody>
                    <a:bodyPr/>
                    <a:lstStyle/>
                    <a:p>
                      <a:r>
                        <a:rPr lang="en-US" sz="1200" dirty="0"/>
                        <a:t>81.5</a:t>
                      </a:r>
                    </a:p>
                  </a:txBody>
                  <a:tcPr marL="68580" marR="68580" marT="0" marB="0"/>
                </a:tc>
                <a:tc>
                  <a:txBody>
                    <a:bodyPr/>
                    <a:lstStyle/>
                    <a:p>
                      <a:pPr marL="0" marR="0" algn="l">
                        <a:spcBef>
                          <a:spcPts val="0"/>
                        </a:spcBef>
                        <a:spcAft>
                          <a:spcPts val="0"/>
                        </a:spcAft>
                      </a:pPr>
                      <a:r>
                        <a:rPr lang="en-US" sz="1200" dirty="0">
                          <a:effectLst/>
                        </a:rPr>
                        <a:t>193</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Arial"/>
                          <a:ea typeface="Arial"/>
                          <a:cs typeface="Times New Roman"/>
                        </a:rPr>
                        <a:t>106</a:t>
                      </a:r>
                    </a:p>
                  </a:txBody>
                  <a:tcPr marL="68580" marR="68580" marT="0" marB="0"/>
                </a:tc>
                <a:tc>
                  <a:txBody>
                    <a:bodyPr/>
                    <a:lstStyle/>
                    <a:p>
                      <a:pPr marL="0" marR="0" algn="l">
                        <a:spcBef>
                          <a:spcPts val="0"/>
                        </a:spcBef>
                        <a:spcAft>
                          <a:spcPts val="0"/>
                        </a:spcAft>
                      </a:pPr>
                      <a:r>
                        <a:rPr lang="en-US" sz="1200" dirty="0">
                          <a:effectLst/>
                          <a:latin typeface="Arial"/>
                          <a:ea typeface="Arial"/>
                          <a:cs typeface="Times New Roman"/>
                        </a:rPr>
                        <a:t>Y</a:t>
                      </a:r>
                    </a:p>
                  </a:txBody>
                  <a:tcPr marL="68580" marR="68580" marT="0" marB="0"/>
                </a:tc>
                <a:extLst>
                  <a:ext uri="{0D108BD9-81ED-4DB2-BD59-A6C34878D82A}">
                    <a16:rowId xmlns:a16="http://schemas.microsoft.com/office/drawing/2014/main" val="10009"/>
                  </a:ext>
                </a:extLst>
              </a:tr>
              <a:tr h="263240">
                <a:tc>
                  <a:txBody>
                    <a:bodyPr/>
                    <a:lstStyle/>
                    <a:p>
                      <a:pPr marL="0" marR="0">
                        <a:spcBef>
                          <a:spcPts val="0"/>
                        </a:spcBef>
                        <a:spcAft>
                          <a:spcPts val="0"/>
                        </a:spcAft>
                      </a:pPr>
                      <a:r>
                        <a:rPr lang="en-US" sz="1200" dirty="0">
                          <a:effectLst/>
                        </a:rPr>
                        <a:t>J</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200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50</a:t>
                      </a:r>
                      <a:endParaRPr lang="en-US" sz="1200" dirty="0">
                        <a:effectLst/>
                        <a:latin typeface="Arial"/>
                        <a:ea typeface="Arial"/>
                        <a:cs typeface="Times New Roman"/>
                      </a:endParaRPr>
                    </a:p>
                  </a:txBody>
                  <a:tcPr marL="68580" marR="68580" marT="0" marB="0"/>
                </a:tc>
                <a:tc>
                  <a:txBody>
                    <a:bodyPr/>
                    <a:lstStyle/>
                    <a:p>
                      <a:r>
                        <a:rPr lang="en-US" sz="1200" dirty="0"/>
                        <a:t>25</a:t>
                      </a:r>
                    </a:p>
                  </a:txBody>
                  <a:tcPr marL="68580" marR="68580" marT="0" marB="0"/>
                </a:tc>
                <a:tc>
                  <a:txBody>
                    <a:bodyPr/>
                    <a:lstStyle/>
                    <a:p>
                      <a:pPr marL="0" marR="0" algn="l">
                        <a:spcBef>
                          <a:spcPts val="0"/>
                        </a:spcBef>
                        <a:spcAft>
                          <a:spcPts val="0"/>
                        </a:spcAft>
                      </a:pPr>
                      <a:r>
                        <a:rPr lang="en-US" sz="1200" dirty="0">
                          <a:effectLst/>
                        </a:rPr>
                        <a:t>229</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29</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Arial"/>
                          <a:ea typeface="Arial"/>
                          <a:cs typeface="Times New Roman"/>
                        </a:rPr>
                        <a:t>Y</a:t>
                      </a:r>
                    </a:p>
                  </a:txBody>
                  <a:tcPr marL="68580" marR="68580" marT="0" marB="0"/>
                </a:tc>
                <a:extLst>
                  <a:ext uri="{0D108BD9-81ED-4DB2-BD59-A6C34878D82A}">
                    <a16:rowId xmlns:a16="http://schemas.microsoft.com/office/drawing/2014/main" val="10010"/>
                  </a:ext>
                </a:extLst>
              </a:tr>
              <a:tr h="187036">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0000"/>
                        </a:solidFill>
                        <a:effectLst/>
                        <a:sym typeface="Symbol"/>
                      </a:endParaRPr>
                    </a:p>
                  </a:txBody>
                  <a:tcPr marL="68580" marR="68580" marT="0" marB="0"/>
                </a:tc>
                <a:tc>
                  <a:txBody>
                    <a:bodyPr/>
                    <a:lstStyle/>
                    <a:p>
                      <a:pPr marL="0" marR="0">
                        <a:spcBef>
                          <a:spcPts val="0"/>
                        </a:spcBef>
                        <a:spcAft>
                          <a:spcPts val="0"/>
                        </a:spcAft>
                      </a:pPr>
                      <a:endParaRPr lang="en-US" sz="1200" b="1" dirty="0">
                        <a:solidFill>
                          <a:schemeClr val="tx1"/>
                        </a:solidFill>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solidFill>
                          <a:srgbClr val="C00000"/>
                        </a:solidFill>
                        <a:effectLst/>
                      </a:endParaRPr>
                    </a:p>
                  </a:txBody>
                  <a:tcPr marL="68580" marR="68580" marT="0" marB="0"/>
                </a:tc>
                <a:tc>
                  <a:txBody>
                    <a:bodyPr/>
                    <a:lstStyle/>
                    <a:p>
                      <a:pPr marL="0" marR="0">
                        <a:spcBef>
                          <a:spcPts val="0"/>
                        </a:spcBef>
                        <a:spcAft>
                          <a:spcPts val="0"/>
                        </a:spcAft>
                      </a:pPr>
                      <a:endParaRPr lang="en-US" sz="1200" b="1" dirty="0">
                        <a:solidFill>
                          <a:srgbClr val="C00000"/>
                        </a:solidFill>
                        <a:effectLst/>
                      </a:endParaRPr>
                    </a:p>
                  </a:txBody>
                  <a:tcPr marL="68580" marR="68580" marT="0" marB="0"/>
                </a:tc>
                <a:tc>
                  <a:txBody>
                    <a:bodyPr/>
                    <a:lstStyle/>
                    <a:p>
                      <a:pPr marL="0" marR="0">
                        <a:spcBef>
                          <a:spcPts val="0"/>
                        </a:spcBef>
                        <a:spcAft>
                          <a:spcPts val="0"/>
                        </a:spcAft>
                      </a:pPr>
                      <a:r>
                        <a:rPr lang="en-US" sz="1200" b="1" dirty="0">
                          <a:solidFill>
                            <a:srgbClr val="C00000"/>
                          </a:solidFill>
                          <a:effectLst/>
                        </a:rPr>
                        <a:t>5/10</a:t>
                      </a:r>
                    </a:p>
                  </a:txBody>
                  <a:tcPr marL="68580" marR="68580" marT="0" marB="0"/>
                </a:tc>
                <a:extLst>
                  <a:ext uri="{0D108BD9-81ED-4DB2-BD59-A6C34878D82A}">
                    <a16:rowId xmlns:a16="http://schemas.microsoft.com/office/drawing/2014/main" val="10011"/>
                  </a:ext>
                </a:extLst>
              </a:tr>
              <a:tr h="187036">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gridSpan="6">
                  <a:txBody>
                    <a:bodyPr/>
                    <a:lstStyle/>
                    <a:p>
                      <a:pPr marL="0" marR="0" algn="l">
                        <a:spcBef>
                          <a:spcPts val="0"/>
                        </a:spcBef>
                        <a:spcAft>
                          <a:spcPts val="0"/>
                        </a:spcAft>
                      </a:pPr>
                      <a:r>
                        <a:rPr lang="en-US" sz="1200" b="1" dirty="0">
                          <a:solidFill>
                            <a:srgbClr val="C00000"/>
                          </a:solidFill>
                          <a:effectLst/>
                          <a:latin typeface="Arial"/>
                          <a:ea typeface="Arial"/>
                          <a:cs typeface="Times New Roman"/>
                        </a:rPr>
                        <a:t>50% of students met growth target</a:t>
                      </a:r>
                    </a:p>
                  </a:txBody>
                  <a:tcPr marL="68580" marR="68580" marT="0" marB="0"/>
                </a:tc>
                <a:tc hMerge="1">
                  <a:txBody>
                    <a:bodyPr/>
                    <a:lstStyle/>
                    <a:p>
                      <a:pPr marL="0" marR="0">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chemeClr val="tx1"/>
                        </a:solidFill>
                        <a:effectLst/>
                        <a:latin typeface="Arial"/>
                        <a:ea typeface="Arial"/>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pPr marL="0" marR="0">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extLst>
                  <a:ext uri="{0D108BD9-81ED-4DB2-BD59-A6C34878D82A}">
                    <a16:rowId xmlns:a16="http://schemas.microsoft.com/office/drawing/2014/main" val="10012"/>
                  </a:ext>
                </a:extLst>
              </a:tr>
            </a:tbl>
          </a:graphicData>
        </a:graphic>
      </p:graphicFrame>
      <p:sp>
        <p:nvSpPr>
          <p:cNvPr id="3" name="Slide Number Placeholder 2"/>
          <p:cNvSpPr>
            <a:spLocks noGrp="1"/>
          </p:cNvSpPr>
          <p:nvPr>
            <p:ph type="sldNum" sz="quarter" idx="11"/>
          </p:nvPr>
        </p:nvSpPr>
        <p:spPr/>
        <p:txBody>
          <a:bodyPr/>
          <a:lstStyle/>
          <a:p>
            <a:fld id="{E4BE815E-65D1-40D0-A71C-01E230B202BD}" type="slidenum">
              <a:rPr lang="en-US" altLang="en-US" smtClean="0"/>
              <a:pPr/>
              <a:t>31</a:t>
            </a:fld>
            <a:endParaRPr lang="en-US" altLang="en-US" dirty="0"/>
          </a:p>
        </p:txBody>
      </p:sp>
    </p:spTree>
    <p:extLst>
      <p:ext uri="{BB962C8B-B14F-4D97-AF65-F5344CB8AC3E}">
        <p14:creationId xmlns:p14="http://schemas.microsoft.com/office/powerpoint/2010/main" val="4234920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 y="1219200"/>
            <a:ext cx="9144000" cy="838200"/>
          </a:xfrm>
        </p:spPr>
        <p:txBody>
          <a:bodyPr anchor="ctr"/>
          <a:lstStyle/>
          <a:p>
            <a:r>
              <a:rPr lang="en-US" dirty="0"/>
              <a:t>Step 5: Determine the Teacher's Impact Rating on the </a:t>
            </a:r>
            <a:br>
              <a:rPr lang="en-US" dirty="0"/>
            </a:br>
            <a:r>
              <a:rPr lang="en-US" dirty="0"/>
              <a:t>Percent-Met Scale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24193792"/>
              </p:ext>
            </p:extLst>
          </p:nvPr>
        </p:nvGraphicFramePr>
        <p:xfrm>
          <a:off x="685800" y="2333656"/>
          <a:ext cx="7010400" cy="2438398"/>
        </p:xfrm>
        <a:graphic>
          <a:graphicData uri="http://schemas.openxmlformats.org/drawingml/2006/table">
            <a:tbl>
              <a:tblPr firstRow="1" firstCol="1" bandRow="1">
                <a:tableStyleId>{5C22544A-7EE6-4342-B048-85BDC9FD1C3A}</a:tableStyleId>
              </a:tblPr>
              <a:tblGrid>
                <a:gridCol w="5074660">
                  <a:extLst>
                    <a:ext uri="{9D8B030D-6E8A-4147-A177-3AD203B41FA5}">
                      <a16:colId xmlns:a16="http://schemas.microsoft.com/office/drawing/2014/main" val="20000"/>
                    </a:ext>
                  </a:extLst>
                </a:gridCol>
                <a:gridCol w="1935740">
                  <a:extLst>
                    <a:ext uri="{9D8B030D-6E8A-4147-A177-3AD203B41FA5}">
                      <a16:colId xmlns:a16="http://schemas.microsoft.com/office/drawing/2014/main" val="20001"/>
                    </a:ext>
                  </a:extLst>
                </a:gridCol>
              </a:tblGrid>
              <a:tr h="625656">
                <a:tc>
                  <a:txBody>
                    <a:bodyPr/>
                    <a:lstStyle/>
                    <a:p>
                      <a:pPr marL="0" marR="0" algn="l">
                        <a:spcBef>
                          <a:spcPts val="200"/>
                        </a:spcBef>
                        <a:spcAft>
                          <a:spcPts val="200"/>
                        </a:spcAft>
                      </a:pPr>
                      <a:r>
                        <a:rPr lang="en-US" sz="1200" dirty="0">
                          <a:solidFill>
                            <a:schemeClr val="tx1"/>
                          </a:solidFill>
                          <a:effectLst/>
                        </a:rPr>
                        <a:t>Percentage Ranges of Students Who Met Their Growth Targets</a:t>
                      </a:r>
                      <a:endParaRPr lang="en-US" sz="1200" b="1" dirty="0">
                        <a:solidFill>
                          <a:schemeClr val="tx1"/>
                        </a:solidFill>
                        <a:effectLst/>
                        <a:latin typeface="Arial"/>
                        <a:ea typeface="MS PGothic"/>
                        <a:cs typeface="Times New Roman"/>
                      </a:endParaRPr>
                    </a:p>
                  </a:txBody>
                  <a:tcPr marL="68580" marR="68580" marT="0" marB="0" anchor="ctr"/>
                </a:tc>
                <a:tc>
                  <a:txBody>
                    <a:bodyPr/>
                    <a:lstStyle/>
                    <a:p>
                      <a:pPr marL="0" marR="0" algn="l">
                        <a:lnSpc>
                          <a:spcPct val="115000"/>
                        </a:lnSpc>
                        <a:spcBef>
                          <a:spcPts val="0"/>
                        </a:spcBef>
                        <a:spcAft>
                          <a:spcPts val="1000"/>
                        </a:spcAft>
                      </a:pPr>
                      <a:r>
                        <a:rPr lang="en-US" sz="1200" dirty="0">
                          <a:effectLst/>
                        </a:rPr>
                        <a:t> Teacher Impact</a:t>
                      </a:r>
                      <a:endParaRPr lang="en-US" sz="1200" dirty="0">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258963">
                <a:tc>
                  <a:txBody>
                    <a:bodyPr/>
                    <a:lstStyle/>
                    <a:p>
                      <a:pPr marL="0" marR="0" algn="l">
                        <a:spcBef>
                          <a:spcPts val="200"/>
                        </a:spcBef>
                        <a:spcAft>
                          <a:spcPts val="200"/>
                        </a:spcAft>
                      </a:pPr>
                      <a:r>
                        <a:rPr lang="en-US" sz="1200" dirty="0">
                          <a:solidFill>
                            <a:schemeClr val="tx1"/>
                          </a:solidFill>
                          <a:effectLst/>
                        </a:rPr>
                        <a:t>85–100%</a:t>
                      </a:r>
                      <a:endParaRPr lang="en-US" sz="120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200" dirty="0">
                          <a:effectLst/>
                        </a:rPr>
                        <a:t>High </a:t>
                      </a:r>
                      <a:endParaRPr lang="en-US" sz="1200" dirty="0">
                        <a:effectLst/>
                        <a:latin typeface="Calibri"/>
                        <a:ea typeface="MS PGothic"/>
                        <a:cs typeface="Times New Roman"/>
                      </a:endParaRPr>
                    </a:p>
                  </a:txBody>
                  <a:tcPr marL="68580" marR="68580" marT="0" marB="0" anchor="ctr"/>
                </a:tc>
                <a:extLst>
                  <a:ext uri="{0D108BD9-81ED-4DB2-BD59-A6C34878D82A}">
                    <a16:rowId xmlns:a16="http://schemas.microsoft.com/office/drawing/2014/main" val="10001"/>
                  </a:ext>
                </a:extLst>
              </a:tr>
              <a:tr h="258963">
                <a:tc>
                  <a:txBody>
                    <a:bodyPr/>
                    <a:lstStyle/>
                    <a:p>
                      <a:pPr marL="0" marR="0" algn="l">
                        <a:spcBef>
                          <a:spcPts val="200"/>
                        </a:spcBef>
                        <a:spcAft>
                          <a:spcPts val="200"/>
                        </a:spcAft>
                      </a:pPr>
                      <a:r>
                        <a:rPr lang="en-US" sz="1200" dirty="0">
                          <a:solidFill>
                            <a:schemeClr val="tx1"/>
                          </a:solidFill>
                          <a:effectLst/>
                        </a:rPr>
                        <a:t>71–84%</a:t>
                      </a:r>
                      <a:endParaRPr lang="en-US" sz="120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200">
                          <a:effectLst/>
                        </a:rPr>
                        <a:t>Moderate</a:t>
                      </a:r>
                      <a:endParaRPr lang="en-US" sz="1200">
                        <a:effectLst/>
                        <a:latin typeface="Calibri"/>
                        <a:ea typeface="MS PGothic"/>
                        <a:cs typeface="Times New Roman"/>
                      </a:endParaRPr>
                    </a:p>
                  </a:txBody>
                  <a:tcPr marL="68580" marR="68580" marT="0" marB="0" anchor="ctr"/>
                </a:tc>
                <a:extLst>
                  <a:ext uri="{0D108BD9-81ED-4DB2-BD59-A6C34878D82A}">
                    <a16:rowId xmlns:a16="http://schemas.microsoft.com/office/drawing/2014/main" val="10002"/>
                  </a:ext>
                </a:extLst>
              </a:tr>
              <a:tr h="258963">
                <a:tc>
                  <a:txBody>
                    <a:bodyPr/>
                    <a:lstStyle/>
                    <a:p>
                      <a:pPr marL="0" marR="0" algn="l">
                        <a:spcBef>
                          <a:spcPts val="200"/>
                        </a:spcBef>
                        <a:spcAft>
                          <a:spcPts val="200"/>
                        </a:spcAft>
                      </a:pPr>
                      <a:r>
                        <a:rPr lang="en-US" sz="1200" dirty="0">
                          <a:solidFill>
                            <a:schemeClr val="tx1"/>
                          </a:solidFill>
                          <a:effectLst/>
                        </a:rPr>
                        <a:t>41–70%</a:t>
                      </a:r>
                      <a:endParaRPr lang="en-US" sz="120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200" b="1" dirty="0">
                          <a:solidFill>
                            <a:srgbClr val="C00000"/>
                          </a:solidFill>
                          <a:effectLst/>
                        </a:rPr>
                        <a:t>Low</a:t>
                      </a:r>
                      <a:endParaRPr lang="en-US" sz="1200" b="1" dirty="0">
                        <a:solidFill>
                          <a:srgbClr val="C00000"/>
                        </a:solidFill>
                        <a:effectLst/>
                        <a:latin typeface="Calibri"/>
                        <a:ea typeface="MS PGothic"/>
                        <a:cs typeface="Times New Roman"/>
                      </a:endParaRPr>
                    </a:p>
                  </a:txBody>
                  <a:tcPr marL="68580" marR="68580" marT="0" marB="0" anchor="ctr"/>
                </a:tc>
                <a:extLst>
                  <a:ext uri="{0D108BD9-81ED-4DB2-BD59-A6C34878D82A}">
                    <a16:rowId xmlns:a16="http://schemas.microsoft.com/office/drawing/2014/main" val="10003"/>
                  </a:ext>
                </a:extLst>
              </a:tr>
              <a:tr h="258963">
                <a:tc>
                  <a:txBody>
                    <a:bodyPr/>
                    <a:lstStyle/>
                    <a:p>
                      <a:pPr marL="0" marR="0" algn="l">
                        <a:spcBef>
                          <a:spcPts val="200"/>
                        </a:spcBef>
                        <a:spcAft>
                          <a:spcPts val="200"/>
                        </a:spcAft>
                      </a:pPr>
                      <a:r>
                        <a:rPr lang="en-US" sz="1200" dirty="0">
                          <a:solidFill>
                            <a:schemeClr val="tx1"/>
                          </a:solidFill>
                          <a:effectLst/>
                        </a:rPr>
                        <a:t>0–40%</a:t>
                      </a:r>
                      <a:endParaRPr lang="en-US" sz="120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200" dirty="0">
                          <a:solidFill>
                            <a:schemeClr val="tx1">
                              <a:lumMod val="95000"/>
                              <a:lumOff val="5000"/>
                            </a:schemeClr>
                          </a:solidFill>
                          <a:effectLst/>
                        </a:rPr>
                        <a:t>Negligible </a:t>
                      </a:r>
                      <a:endParaRPr lang="en-US" sz="1200" dirty="0">
                        <a:solidFill>
                          <a:schemeClr val="tx1">
                            <a:lumMod val="95000"/>
                            <a:lumOff val="5000"/>
                          </a:schemeClr>
                        </a:solidFill>
                        <a:effectLst/>
                        <a:latin typeface="Calibri"/>
                        <a:ea typeface="MS PGothic"/>
                        <a:cs typeface="Times New Roman"/>
                      </a:endParaRPr>
                    </a:p>
                  </a:txBody>
                  <a:tcPr marL="68580" marR="68580" marT="0" marB="0" anchor="ctr"/>
                </a:tc>
                <a:extLst>
                  <a:ext uri="{0D108BD9-81ED-4DB2-BD59-A6C34878D82A}">
                    <a16:rowId xmlns:a16="http://schemas.microsoft.com/office/drawing/2014/main" val="10004"/>
                  </a:ext>
                </a:extLst>
              </a:tr>
              <a:tr h="776890">
                <a:tc>
                  <a:txBody>
                    <a:bodyPr/>
                    <a:lstStyle/>
                    <a:p>
                      <a:pPr marL="0" marR="0" algn="l">
                        <a:spcBef>
                          <a:spcPts val="200"/>
                        </a:spcBef>
                        <a:spcAft>
                          <a:spcPts val="200"/>
                        </a:spcAft>
                      </a:pPr>
                      <a:r>
                        <a:rPr lang="en-US" sz="1200" dirty="0">
                          <a:solidFill>
                            <a:schemeClr val="tx1"/>
                          </a:solidFill>
                          <a:effectLst/>
                        </a:rPr>
                        <a:t>Total of the % of all growth targets met÷ number of SLOs = Average % of students who met the growth target</a:t>
                      </a:r>
                      <a:endParaRPr lang="en-US" sz="120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200" dirty="0">
                          <a:effectLst/>
                        </a:rPr>
                        <a:t>Impact on Student Learning and Growth Rating</a:t>
                      </a:r>
                      <a:endParaRPr lang="en-US" sz="1200" dirty="0">
                        <a:effectLst/>
                        <a:latin typeface="Calibri"/>
                        <a:ea typeface="MS PGothic"/>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
        <p:nvSpPr>
          <p:cNvPr id="4" name="TextBox 3"/>
          <p:cNvSpPr txBox="1"/>
          <p:nvPr/>
        </p:nvSpPr>
        <p:spPr>
          <a:xfrm>
            <a:off x="6400800" y="2895600"/>
            <a:ext cx="2362200" cy="1508105"/>
          </a:xfrm>
          <a:prstGeom prst="rect">
            <a:avLst/>
          </a:prstGeom>
          <a:noFill/>
        </p:spPr>
        <p:txBody>
          <a:bodyPr wrap="square" rtlCol="0">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br>
              <a:rPr lang="en-US" sz="800" dirty="0"/>
            </a:br>
            <a:endParaRPr lang="en-US" sz="1200" dirty="0"/>
          </a:p>
        </p:txBody>
      </p:sp>
      <p:sp>
        <p:nvSpPr>
          <p:cNvPr id="3" name="Slide Number Placeholder 2"/>
          <p:cNvSpPr>
            <a:spLocks noGrp="1"/>
          </p:cNvSpPr>
          <p:nvPr>
            <p:ph type="sldNum" sz="quarter" idx="11"/>
          </p:nvPr>
        </p:nvSpPr>
        <p:spPr/>
        <p:txBody>
          <a:bodyPr/>
          <a:lstStyle/>
          <a:p>
            <a:fld id="{E4BE815E-65D1-40D0-A71C-01E230B202BD}" type="slidenum">
              <a:rPr lang="en-US" altLang="en-US" smtClean="0"/>
              <a:pPr/>
              <a:t>32</a:t>
            </a:fld>
            <a:endParaRPr lang="en-US" altLang="en-US" dirty="0"/>
          </a:p>
        </p:txBody>
      </p:sp>
    </p:spTree>
    <p:extLst>
      <p:ext uri="{BB962C8B-B14F-4D97-AF65-F5344CB8AC3E}">
        <p14:creationId xmlns:p14="http://schemas.microsoft.com/office/powerpoint/2010/main" val="557256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Implications of Setting Growth Targets</a:t>
            </a:r>
          </a:p>
        </p:txBody>
      </p:sp>
      <p:sp>
        <p:nvSpPr>
          <p:cNvPr id="7" name="Content Placeholder 6"/>
          <p:cNvSpPr>
            <a:spLocks noGrp="1"/>
          </p:cNvSpPr>
          <p:nvPr>
            <p:ph idx="1"/>
          </p:nvPr>
        </p:nvSpPr>
        <p:spPr/>
        <p:txBody>
          <a:bodyPr/>
          <a:lstStyle/>
          <a:p>
            <a:pPr lvl="0"/>
            <a:endParaRPr lang="en-US" sz="1800" dirty="0"/>
          </a:p>
          <a:p>
            <a:pPr lvl="1"/>
            <a:r>
              <a:rPr lang="en-US" sz="1800" dirty="0"/>
              <a:t>The SLO typically includes a teacher-developed growth target. The growth target element of the SLO process requires:</a:t>
            </a:r>
          </a:p>
          <a:p>
            <a:pPr lvl="1"/>
            <a:endParaRPr lang="en-US" sz="1800" dirty="0"/>
          </a:p>
          <a:p>
            <a:pPr marL="1200150" lvl="2" indent="-285750">
              <a:buFont typeface="Wingdings" panose="05000000000000000000" pitchFamily="2" charset="2"/>
              <a:buChar char="Ø"/>
            </a:pPr>
            <a:r>
              <a:rPr lang="en-US" sz="1600" dirty="0"/>
              <a:t>The need for training in setting of growth targets</a:t>
            </a:r>
          </a:p>
          <a:p>
            <a:pPr marL="1200150" lvl="2" indent="-285750">
              <a:buFont typeface="Wingdings" panose="05000000000000000000" pitchFamily="2" charset="2"/>
              <a:buChar char="Ø"/>
            </a:pPr>
            <a:r>
              <a:rPr lang="en-US" sz="1600" dirty="0"/>
              <a:t>A mechanism for ensuring comparability, fairness, and accuracy</a:t>
            </a:r>
          </a:p>
          <a:p>
            <a:pPr marL="1200150" lvl="2" indent="-285750">
              <a:buFont typeface="Wingdings" panose="05000000000000000000" pitchFamily="2" charset="2"/>
              <a:buChar char="Ø"/>
            </a:pPr>
            <a:r>
              <a:rPr lang="en-US" sz="1600" dirty="0"/>
              <a:t>A mechanism for safeguarding against conflicts of interest</a:t>
            </a:r>
          </a:p>
          <a:p>
            <a:pPr marL="1200150" lvl="2" indent="-285750">
              <a:buFont typeface="Wingdings" panose="05000000000000000000" pitchFamily="2" charset="2"/>
              <a:buChar char="Ø"/>
            </a:pPr>
            <a:r>
              <a:rPr lang="en-US" sz="1600" dirty="0"/>
              <a:t>An approval agent well-versed in growth targets</a:t>
            </a:r>
          </a:p>
          <a:p>
            <a:pPr lvl="1"/>
            <a:endParaRPr lang="en-US" sz="1800" dirty="0"/>
          </a:p>
          <a:p>
            <a:pPr lvl="1"/>
            <a:endParaRPr lang="en-US" sz="1800" dirty="0"/>
          </a:p>
          <a:p>
            <a:pPr lvl="1"/>
            <a:endParaRPr lang="en-US" sz="1800" dirty="0"/>
          </a:p>
          <a:p>
            <a:pPr lvl="1"/>
            <a:endParaRPr lang="en-US" sz="1800" dirty="0"/>
          </a:p>
          <a:p>
            <a:pPr lvl="1"/>
            <a:endParaRPr lang="en-US" sz="1800" dirty="0"/>
          </a:p>
          <a:p>
            <a:endParaRPr lang="en-US" sz="1800" dirty="0"/>
          </a:p>
        </p:txBody>
      </p:sp>
      <p:sp>
        <p:nvSpPr>
          <p:cNvPr id="3" name="Slide Number Placeholder 2"/>
          <p:cNvSpPr>
            <a:spLocks noGrp="1"/>
          </p:cNvSpPr>
          <p:nvPr>
            <p:ph type="sldNum" sz="quarter" idx="11"/>
          </p:nvPr>
        </p:nvSpPr>
        <p:spPr/>
        <p:txBody>
          <a:bodyPr/>
          <a:lstStyle/>
          <a:p>
            <a:fld id="{E4BE815E-65D1-40D0-A71C-01E230B202BD}" type="slidenum">
              <a:rPr lang="en-US" altLang="en-US" smtClean="0"/>
              <a:pPr/>
              <a:t>33</a:t>
            </a:fld>
            <a:endParaRPr lang="en-US" altLang="en-US" dirty="0"/>
          </a:p>
        </p:txBody>
      </p:sp>
    </p:spTree>
    <p:extLst>
      <p:ext uri="{BB962C8B-B14F-4D97-AF65-F5344CB8AC3E}">
        <p14:creationId xmlns:p14="http://schemas.microsoft.com/office/powerpoint/2010/main" val="2001142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609600" y="1981200"/>
            <a:ext cx="7772400" cy="1362075"/>
          </a:xfrm>
        </p:spPr>
        <p:txBody>
          <a:bodyPr/>
          <a:lstStyle/>
          <a:p>
            <a:br>
              <a:rPr lang="en-US" dirty="0"/>
            </a:br>
            <a:r>
              <a:rPr lang="en-US" altLang="en-US" dirty="0"/>
              <a:t>A Closer Look at the</a:t>
            </a:r>
            <a:br>
              <a:rPr lang="en-US" altLang="en-US" dirty="0"/>
            </a:br>
            <a:r>
              <a:rPr lang="en-US" altLang="en-US" dirty="0"/>
              <a:t>Percent-Met</a:t>
            </a:r>
            <a:br>
              <a:rPr lang="en-US" altLang="en-US" dirty="0"/>
            </a:br>
            <a:r>
              <a:rPr lang="en-US" altLang="en-US" dirty="0"/>
              <a:t>Method</a:t>
            </a:r>
            <a:endParaRPr lang="en-US" dirty="0"/>
          </a:p>
        </p:txBody>
      </p:sp>
      <p:sp>
        <p:nvSpPr>
          <p:cNvPr id="6" name="Subtitle 3"/>
          <p:cNvSpPr txBox="1">
            <a:spLocks/>
          </p:cNvSpPr>
          <p:nvPr/>
        </p:nvSpPr>
        <p:spPr>
          <a:xfrm>
            <a:off x="1371600" y="4437131"/>
            <a:ext cx="6400800" cy="1600200"/>
          </a:xfrm>
          <a:prstGeom prst="rect">
            <a:avLst/>
          </a:prstGeom>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0" indent="0">
              <a:buNone/>
            </a:pPr>
            <a:endParaRPr lang="en-US" sz="1800" kern="0" dirty="0"/>
          </a:p>
          <a:p>
            <a:pPr marL="0" indent="0">
              <a:buNone/>
            </a:pPr>
            <a:r>
              <a:rPr lang="en-US" sz="1800" kern="0" dirty="0"/>
              <a:t>The following slides illustrate possible outcomes of the Percent-Met method. </a:t>
            </a:r>
          </a:p>
        </p:txBody>
      </p:sp>
    </p:spTree>
    <p:extLst>
      <p:ext uri="{BB962C8B-B14F-4D97-AF65-F5344CB8AC3E}">
        <p14:creationId xmlns:p14="http://schemas.microsoft.com/office/powerpoint/2010/main" val="2204697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143000"/>
            <a:ext cx="9144000" cy="838200"/>
          </a:xfrm>
        </p:spPr>
        <p:txBody>
          <a:bodyPr/>
          <a:lstStyle/>
          <a:p>
            <a:r>
              <a:rPr lang="en-US" altLang="en-US" sz="1800" dirty="0"/>
              <a:t>Comparing Percent Targets Met in Two Like Cohorts</a:t>
            </a:r>
          </a:p>
        </p:txBody>
      </p:sp>
      <p:sp>
        <p:nvSpPr>
          <p:cNvPr id="13315" name="Rectangle 3"/>
          <p:cNvSpPr>
            <a:spLocks noGrp="1" noChangeArrowheads="1"/>
          </p:cNvSpPr>
          <p:nvPr>
            <p:ph idx="1"/>
          </p:nvPr>
        </p:nvSpPr>
        <p:spPr>
          <a:ln w="12700">
            <a:solidFill>
              <a:schemeClr val="accent2"/>
            </a:solidFill>
            <a:miter lim="800000"/>
            <a:headEnd/>
            <a:tailEnd/>
          </a:ln>
        </p:spPr>
        <p:txBody>
          <a:bodyPr>
            <a:normAutofit fontScale="70000" lnSpcReduction="20000"/>
          </a:bodyPr>
          <a:lstStyle/>
          <a:p>
            <a:pPr marL="366713" lvl="1" indent="0" fontAlgn="auto">
              <a:lnSpc>
                <a:spcPct val="90000"/>
              </a:lnSpc>
              <a:spcAft>
                <a:spcPts val="0"/>
              </a:spcAft>
              <a:buClr>
                <a:schemeClr val="accent3"/>
              </a:buClr>
              <a:buNone/>
              <a:defRPr/>
            </a:pPr>
            <a:r>
              <a:rPr lang="en-US" altLang="en-US" sz="1800" dirty="0"/>
              <a:t> </a:t>
            </a:r>
            <a:r>
              <a:rPr lang="en-US" altLang="en-US" sz="2200" b="1" dirty="0">
                <a:solidFill>
                  <a:srgbClr val="C00000"/>
                </a:solidFill>
              </a:rPr>
              <a:t>Teacher 1	Growth	                   	Teacher 2	            Growth</a:t>
            </a:r>
            <a:br>
              <a:rPr lang="en-US" altLang="en-US" sz="2200" b="1" dirty="0">
                <a:solidFill>
                  <a:srgbClr val="C00000"/>
                </a:solidFill>
              </a:rPr>
            </a:br>
            <a:endParaRPr lang="en-US" altLang="en-US" sz="2200" b="1" dirty="0">
              <a:solidFill>
                <a:srgbClr val="C00000"/>
              </a:solidFill>
            </a:endParaRPr>
          </a:p>
          <a:p>
            <a:pPr marL="274320" indent="-274320" fontAlgn="auto">
              <a:lnSpc>
                <a:spcPct val="90000"/>
              </a:lnSpc>
              <a:spcAft>
                <a:spcPts val="0"/>
              </a:spcAft>
              <a:buClr>
                <a:schemeClr val="accent3"/>
              </a:buClr>
              <a:buFont typeface="Wingdings 2"/>
              <a:buChar char=""/>
              <a:defRPr/>
            </a:pPr>
            <a:r>
              <a:rPr lang="en-US" altLang="en-US" sz="2000" dirty="0"/>
              <a:t>A  150 /157	</a:t>
            </a:r>
            <a:r>
              <a:rPr lang="en-US" altLang="en-US" sz="2000" b="1" dirty="0">
                <a:solidFill>
                  <a:srgbClr val="92D050"/>
                </a:solidFill>
              </a:rPr>
              <a:t>y   </a:t>
            </a:r>
            <a:r>
              <a:rPr lang="en-US" altLang="en-US" sz="2000" dirty="0"/>
              <a:t>     </a:t>
            </a:r>
            <a:r>
              <a:rPr lang="en-US" altLang="en-US" dirty="0"/>
              <a:t>  7</a:t>
            </a:r>
            <a:r>
              <a:rPr lang="en-US" altLang="en-US" sz="2000" dirty="0"/>
              <a:t>			A  150/162	            </a:t>
            </a:r>
            <a:r>
              <a:rPr lang="en-US" altLang="en-US" sz="2000" b="1" dirty="0">
                <a:solidFill>
                  <a:srgbClr val="92D050"/>
                </a:solidFill>
              </a:rPr>
              <a:t>y </a:t>
            </a:r>
            <a:r>
              <a:rPr lang="en-US" altLang="en-US" sz="2000" dirty="0"/>
              <a:t>          12</a:t>
            </a:r>
          </a:p>
          <a:p>
            <a:pPr marL="274320" indent="-274320" fontAlgn="auto">
              <a:lnSpc>
                <a:spcPct val="90000"/>
              </a:lnSpc>
              <a:spcAft>
                <a:spcPts val="0"/>
              </a:spcAft>
              <a:buClr>
                <a:schemeClr val="accent3"/>
              </a:buClr>
              <a:buFont typeface="Wingdings 2"/>
              <a:buChar char=""/>
              <a:defRPr/>
            </a:pPr>
            <a:endParaRPr lang="en-US" altLang="en-US" sz="2000" dirty="0"/>
          </a:p>
          <a:p>
            <a:pPr marL="274320" indent="-274320" fontAlgn="auto">
              <a:lnSpc>
                <a:spcPct val="90000"/>
              </a:lnSpc>
              <a:spcAft>
                <a:spcPts val="0"/>
              </a:spcAft>
              <a:buClr>
                <a:schemeClr val="accent3"/>
              </a:buClr>
              <a:buFont typeface="Wingdings 2"/>
              <a:buChar char=""/>
              <a:defRPr/>
            </a:pPr>
            <a:r>
              <a:rPr lang="en-US" altLang="en-US" sz="2000" dirty="0"/>
              <a:t>B  170/176	</a:t>
            </a:r>
            <a:r>
              <a:rPr lang="en-US" altLang="en-US" sz="2000" b="1" dirty="0">
                <a:solidFill>
                  <a:srgbClr val="92D050"/>
                </a:solidFill>
              </a:rPr>
              <a:t>y</a:t>
            </a:r>
            <a:r>
              <a:rPr lang="en-US" altLang="en-US" sz="2000" b="1" dirty="0">
                <a:solidFill>
                  <a:srgbClr val="00B050"/>
                </a:solidFill>
              </a:rPr>
              <a:t>    </a:t>
            </a:r>
            <a:r>
              <a:rPr lang="en-US" altLang="en-US" sz="2000" dirty="0"/>
              <a:t>      6			B  170/189	            </a:t>
            </a:r>
            <a:r>
              <a:rPr lang="en-US" altLang="en-US" sz="2000" b="1" dirty="0">
                <a:solidFill>
                  <a:srgbClr val="92D050"/>
                </a:solidFill>
              </a:rPr>
              <a:t>y </a:t>
            </a:r>
            <a:r>
              <a:rPr lang="en-US" altLang="en-US" sz="2000" dirty="0"/>
              <a:t>          19</a:t>
            </a:r>
          </a:p>
          <a:p>
            <a:pPr marL="274320" indent="-274320" fontAlgn="auto">
              <a:lnSpc>
                <a:spcPct val="90000"/>
              </a:lnSpc>
              <a:spcAft>
                <a:spcPts val="0"/>
              </a:spcAft>
              <a:buClr>
                <a:schemeClr val="accent3"/>
              </a:buClr>
              <a:buFont typeface="Wingdings 2"/>
              <a:buChar char=""/>
              <a:defRPr/>
            </a:pPr>
            <a:endParaRPr lang="en-US" altLang="en-US" sz="2000" dirty="0"/>
          </a:p>
          <a:p>
            <a:pPr marL="274320" indent="-274320" fontAlgn="auto">
              <a:lnSpc>
                <a:spcPct val="90000"/>
              </a:lnSpc>
              <a:spcAft>
                <a:spcPts val="0"/>
              </a:spcAft>
              <a:buClr>
                <a:schemeClr val="accent3"/>
              </a:buClr>
              <a:buFont typeface="Wingdings 2"/>
              <a:buChar char=""/>
              <a:defRPr/>
            </a:pPr>
            <a:r>
              <a:rPr lang="en-US" altLang="en-US" sz="2000" dirty="0"/>
              <a:t>C  175/163	</a:t>
            </a:r>
            <a:r>
              <a:rPr lang="en-US" altLang="en-US" sz="2000" b="1" dirty="0">
                <a:solidFill>
                  <a:srgbClr val="C00000"/>
                </a:solidFill>
              </a:rPr>
              <a:t>n</a:t>
            </a:r>
            <a:r>
              <a:rPr lang="en-US" altLang="en-US" sz="2000" dirty="0">
                <a:solidFill>
                  <a:srgbClr val="C00000"/>
                </a:solidFill>
              </a:rPr>
              <a:t> </a:t>
            </a:r>
            <a:r>
              <a:rPr lang="en-US" altLang="en-US" sz="2000" dirty="0"/>
              <a:t>      -12			C  175/180	            </a:t>
            </a:r>
            <a:r>
              <a:rPr lang="en-US" altLang="en-US" sz="2000" b="1" dirty="0">
                <a:solidFill>
                  <a:srgbClr val="C00000"/>
                </a:solidFill>
              </a:rPr>
              <a:t>n  </a:t>
            </a:r>
            <a:r>
              <a:rPr lang="en-US" altLang="en-US" sz="2000" dirty="0"/>
              <a:t>           5</a:t>
            </a:r>
          </a:p>
          <a:p>
            <a:pPr marL="274320" indent="-274320" fontAlgn="auto">
              <a:lnSpc>
                <a:spcPct val="90000"/>
              </a:lnSpc>
              <a:spcAft>
                <a:spcPts val="0"/>
              </a:spcAft>
              <a:buClr>
                <a:schemeClr val="accent3"/>
              </a:buClr>
              <a:buFont typeface="Wingdings 2"/>
              <a:buChar char=""/>
              <a:defRPr/>
            </a:pPr>
            <a:endParaRPr lang="en-US" altLang="en-US" sz="2000" dirty="0"/>
          </a:p>
          <a:p>
            <a:pPr marL="274320" indent="-274320" fontAlgn="auto">
              <a:lnSpc>
                <a:spcPct val="90000"/>
              </a:lnSpc>
              <a:spcAft>
                <a:spcPts val="0"/>
              </a:spcAft>
              <a:buClr>
                <a:schemeClr val="accent3"/>
              </a:buClr>
              <a:buFont typeface="Wingdings 2"/>
              <a:buChar char=""/>
              <a:defRPr/>
            </a:pPr>
            <a:r>
              <a:rPr lang="en-US" altLang="en-US" sz="2000" dirty="0"/>
              <a:t>D  180/187	</a:t>
            </a:r>
            <a:r>
              <a:rPr lang="en-US" altLang="en-US" sz="2000" b="1" dirty="0">
                <a:solidFill>
                  <a:srgbClr val="92D050"/>
                </a:solidFill>
              </a:rPr>
              <a:t>y   </a:t>
            </a:r>
            <a:r>
              <a:rPr lang="en-US" altLang="en-US" sz="2000" dirty="0"/>
              <a:t>       7			D  180/194             </a:t>
            </a:r>
            <a:r>
              <a:rPr lang="en-US" altLang="en-US" sz="2000" b="1" dirty="0">
                <a:solidFill>
                  <a:srgbClr val="92D050"/>
                </a:solidFill>
              </a:rPr>
              <a:t>y</a:t>
            </a:r>
            <a:r>
              <a:rPr lang="en-US" altLang="en-US" sz="2000" dirty="0"/>
              <a:t>            14</a:t>
            </a:r>
          </a:p>
          <a:p>
            <a:pPr marL="274320" indent="-274320" fontAlgn="auto">
              <a:lnSpc>
                <a:spcPct val="90000"/>
              </a:lnSpc>
              <a:spcAft>
                <a:spcPts val="0"/>
              </a:spcAft>
              <a:buClr>
                <a:schemeClr val="accent3"/>
              </a:buClr>
              <a:buFont typeface="Wingdings 2"/>
              <a:buChar char=""/>
              <a:defRPr/>
            </a:pPr>
            <a:endParaRPr lang="en-US" altLang="en-US" sz="2000" dirty="0"/>
          </a:p>
          <a:p>
            <a:pPr marL="274320" indent="-274320" fontAlgn="auto">
              <a:lnSpc>
                <a:spcPct val="90000"/>
              </a:lnSpc>
              <a:spcAft>
                <a:spcPts val="0"/>
              </a:spcAft>
              <a:buClr>
                <a:schemeClr val="accent3"/>
              </a:buClr>
              <a:buFont typeface="Wingdings 2"/>
              <a:buChar char=""/>
              <a:defRPr/>
            </a:pPr>
            <a:r>
              <a:rPr lang="en-US" altLang="en-US" sz="2000" dirty="0"/>
              <a:t>E  190/186	</a:t>
            </a:r>
            <a:r>
              <a:rPr lang="en-US" altLang="en-US" sz="2000" b="1" dirty="0">
                <a:solidFill>
                  <a:srgbClr val="C00000"/>
                </a:solidFill>
              </a:rPr>
              <a:t>n</a:t>
            </a:r>
            <a:r>
              <a:rPr lang="en-US" altLang="en-US" sz="2000" b="1" dirty="0"/>
              <a:t> </a:t>
            </a:r>
            <a:r>
              <a:rPr lang="en-US" altLang="en-US" sz="2000" dirty="0"/>
              <a:t>         -4			E   190/193             </a:t>
            </a:r>
            <a:r>
              <a:rPr lang="en-US" altLang="en-US" sz="2000" b="1" dirty="0">
                <a:solidFill>
                  <a:srgbClr val="C00000"/>
                </a:solidFill>
              </a:rPr>
              <a:t>n </a:t>
            </a:r>
            <a:r>
              <a:rPr lang="en-US" altLang="en-US" sz="2000" dirty="0"/>
              <a:t>            3</a:t>
            </a:r>
          </a:p>
          <a:p>
            <a:pPr marL="274320" indent="-274320" fontAlgn="auto">
              <a:lnSpc>
                <a:spcPct val="90000"/>
              </a:lnSpc>
              <a:spcAft>
                <a:spcPts val="0"/>
              </a:spcAft>
              <a:buClr>
                <a:schemeClr val="accent3"/>
              </a:buClr>
              <a:buFont typeface="Wingdings 2"/>
              <a:buChar char=""/>
              <a:defRPr/>
            </a:pPr>
            <a:endParaRPr lang="en-US" altLang="en-US" sz="2000" dirty="0"/>
          </a:p>
          <a:p>
            <a:pPr marL="274320" indent="-274320" fontAlgn="auto">
              <a:lnSpc>
                <a:spcPct val="90000"/>
              </a:lnSpc>
              <a:spcAft>
                <a:spcPts val="0"/>
              </a:spcAft>
              <a:buClr>
                <a:schemeClr val="accent3"/>
              </a:buClr>
              <a:buFont typeface="Wingdings 2"/>
              <a:buChar char=""/>
              <a:defRPr/>
            </a:pPr>
            <a:r>
              <a:rPr lang="en-US" altLang="en-US" sz="2000" dirty="0"/>
              <a:t>F  195/203	</a:t>
            </a:r>
            <a:r>
              <a:rPr lang="en-US" altLang="en-US" sz="2000" b="1" dirty="0">
                <a:solidFill>
                  <a:srgbClr val="92D050"/>
                </a:solidFill>
              </a:rPr>
              <a:t>y   </a:t>
            </a:r>
            <a:r>
              <a:rPr lang="en-US" altLang="en-US" sz="2000" dirty="0"/>
              <a:t>       8			F   195/213             </a:t>
            </a:r>
            <a:r>
              <a:rPr lang="en-US" altLang="en-US" sz="2000" b="1" dirty="0">
                <a:solidFill>
                  <a:srgbClr val="92D050"/>
                </a:solidFill>
              </a:rPr>
              <a:t>y</a:t>
            </a:r>
            <a:r>
              <a:rPr lang="en-US" altLang="en-US" sz="2000" b="1" dirty="0">
                <a:solidFill>
                  <a:srgbClr val="00B050"/>
                </a:solidFill>
              </a:rPr>
              <a:t> </a:t>
            </a:r>
            <a:r>
              <a:rPr lang="en-US" altLang="en-US" sz="2000" dirty="0"/>
              <a:t>           18</a:t>
            </a:r>
          </a:p>
          <a:p>
            <a:pPr marL="0" indent="0" fontAlgn="auto">
              <a:lnSpc>
                <a:spcPct val="90000"/>
              </a:lnSpc>
              <a:spcAft>
                <a:spcPts val="0"/>
              </a:spcAft>
              <a:buClr>
                <a:schemeClr val="accent3"/>
              </a:buClr>
              <a:buNone/>
              <a:defRPr/>
            </a:pPr>
            <a:r>
              <a:rPr lang="en-US" altLang="en-US" sz="2000" dirty="0"/>
              <a:t>	</a:t>
            </a:r>
          </a:p>
          <a:p>
            <a:pPr marL="0" indent="0" fontAlgn="auto">
              <a:lnSpc>
                <a:spcPct val="90000"/>
              </a:lnSpc>
              <a:spcAft>
                <a:spcPts val="0"/>
              </a:spcAft>
              <a:buClr>
                <a:schemeClr val="accent3"/>
              </a:buClr>
              <a:buNone/>
              <a:defRPr/>
            </a:pPr>
            <a:endParaRPr lang="en-US" altLang="en-US" sz="1800" b="1" dirty="0"/>
          </a:p>
          <a:p>
            <a:pPr marL="0" indent="0" fontAlgn="auto">
              <a:lnSpc>
                <a:spcPct val="90000"/>
              </a:lnSpc>
              <a:spcAft>
                <a:spcPts val="0"/>
              </a:spcAft>
              <a:buClr>
                <a:schemeClr val="accent3"/>
              </a:buClr>
              <a:buNone/>
              <a:defRPr/>
            </a:pPr>
            <a:r>
              <a:rPr lang="en-US" altLang="en-US" sz="1800" b="1" dirty="0"/>
              <a:t>% Met Growth </a:t>
            </a:r>
          </a:p>
          <a:p>
            <a:pPr marL="0" indent="0" fontAlgn="auto">
              <a:lnSpc>
                <a:spcPct val="90000"/>
              </a:lnSpc>
              <a:spcAft>
                <a:spcPts val="0"/>
              </a:spcAft>
              <a:buClr>
                <a:schemeClr val="accent3"/>
              </a:buClr>
              <a:buNone/>
              <a:defRPr/>
            </a:pPr>
            <a:r>
              <a:rPr lang="en-US" altLang="en-US" sz="1800" b="1" dirty="0"/>
              <a:t>Target                          4 of 6 </a:t>
            </a:r>
            <a:r>
              <a:rPr lang="en-US" altLang="en-US" sz="1800" b="1" dirty="0">
                <a:latin typeface="Raavi"/>
                <a:cs typeface="Raavi"/>
                <a:sym typeface="Symbol"/>
              </a:rPr>
              <a:t> </a:t>
            </a:r>
            <a:r>
              <a:rPr lang="en-US" altLang="en-US" sz="1800" b="1" dirty="0"/>
              <a:t>66%..................................................................................................4 of 6 </a:t>
            </a:r>
            <a:r>
              <a:rPr lang="en-US" altLang="en-US" sz="1800" b="1" dirty="0">
                <a:sym typeface="Symbol"/>
              </a:rPr>
              <a:t> </a:t>
            </a:r>
            <a:r>
              <a:rPr lang="en-US" altLang="en-US" sz="1800" b="1" dirty="0"/>
              <a:t>66%</a:t>
            </a:r>
            <a:br>
              <a:rPr lang="en-US" altLang="en-US" sz="1800" b="1" dirty="0"/>
            </a:br>
            <a:endParaRPr lang="en-US" altLang="en-US" sz="1800" b="1" dirty="0">
              <a:solidFill>
                <a:srgbClr val="FF0000"/>
              </a:solidFill>
            </a:endParaRPr>
          </a:p>
          <a:p>
            <a:pPr marL="0" indent="0" fontAlgn="auto">
              <a:lnSpc>
                <a:spcPct val="90000"/>
              </a:lnSpc>
              <a:spcAft>
                <a:spcPts val="0"/>
              </a:spcAft>
              <a:buClr>
                <a:schemeClr val="accent3"/>
              </a:buClr>
              <a:buNone/>
              <a:defRPr/>
            </a:pPr>
            <a:r>
              <a:rPr lang="en-US" altLang="en-US" b="1" dirty="0"/>
              <a:t>			            			</a:t>
            </a:r>
            <a:endParaRPr lang="en-US" altLang="en-US" b="1" dirty="0">
              <a:solidFill>
                <a:srgbClr val="FF0000"/>
              </a:solidFill>
            </a:endParaRPr>
          </a:p>
        </p:txBody>
      </p:sp>
      <p:sp>
        <p:nvSpPr>
          <p:cNvPr id="2" name="Rectangle 1"/>
          <p:cNvSpPr/>
          <p:nvPr/>
        </p:nvSpPr>
        <p:spPr>
          <a:xfrm>
            <a:off x="3124200" y="2752040"/>
            <a:ext cx="1524000" cy="1323439"/>
          </a:xfrm>
          <a:prstGeom prst="rect">
            <a:avLst/>
          </a:prstGeom>
          <a:solidFill>
            <a:srgbClr val="002060"/>
          </a:solidFill>
          <a:ln>
            <a:noFill/>
          </a:ln>
        </p:spPr>
        <p:style>
          <a:lnRef idx="1">
            <a:schemeClr val="accent6"/>
          </a:lnRef>
          <a:fillRef idx="1001">
            <a:schemeClr val="dk2"/>
          </a:fillRef>
          <a:effectRef idx="1">
            <a:schemeClr val="accent6"/>
          </a:effectRef>
          <a:fontRef idx="minor">
            <a:schemeClr val="dk1"/>
          </a:fontRef>
        </p:style>
        <p:txBody>
          <a:bodyPr rtlCol="0" anchor="ctr">
            <a:spAutoFit/>
          </a:bodyPr>
          <a:lstStyle/>
          <a:p>
            <a:pPr marL="171450" indent="-171450">
              <a:buFont typeface="Wingdings" panose="05000000000000000000" pitchFamily="2" charset="2"/>
              <a:buChar char="Ø"/>
            </a:pPr>
            <a:r>
              <a:rPr lang="en-US" sz="1000" dirty="0">
                <a:solidFill>
                  <a:schemeClr val="bg1"/>
                </a:solidFill>
              </a:rPr>
              <a:t>Two like teachers</a:t>
            </a:r>
          </a:p>
          <a:p>
            <a:pPr marL="171450" indent="-171450">
              <a:buFont typeface="Wingdings" panose="05000000000000000000" pitchFamily="2" charset="2"/>
              <a:buChar char="Ø"/>
            </a:pPr>
            <a:r>
              <a:rPr lang="en-US" sz="1000" dirty="0">
                <a:solidFill>
                  <a:schemeClr val="bg1"/>
                </a:solidFill>
              </a:rPr>
              <a:t>Illustration based on use of individual growth targets (GTs) converted to mean GT of 6</a:t>
            </a:r>
          </a:p>
          <a:p>
            <a:endParaRPr lang="en-US" sz="1000" dirty="0">
              <a:solidFill>
                <a:schemeClr val="bg1"/>
              </a:solidFill>
            </a:endParaRPr>
          </a:p>
        </p:txBody>
      </p:sp>
      <p:cxnSp>
        <p:nvCxnSpPr>
          <p:cNvPr id="13" name="Straight Arrow Connector 12"/>
          <p:cNvCxnSpPr/>
          <p:nvPr/>
        </p:nvCxnSpPr>
        <p:spPr>
          <a:xfrm flipV="1">
            <a:off x="1685544" y="5303520"/>
            <a:ext cx="304800" cy="411480"/>
          </a:xfrm>
          <a:prstGeom prst="straightConnector1">
            <a:avLst/>
          </a:prstGeom>
          <a:ln w="2540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V="1">
            <a:off x="7138416" y="5303520"/>
            <a:ext cx="304800" cy="411480"/>
          </a:xfrm>
          <a:prstGeom prst="straightConnector1">
            <a:avLst/>
          </a:prstGeom>
          <a:ln w="25400">
            <a:solidFill>
              <a:srgbClr val="C00000"/>
            </a:solidFill>
            <a:tailEnd type="arrow"/>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2267712" y="5386148"/>
            <a:ext cx="4876800" cy="246221"/>
          </a:xfrm>
          <a:prstGeom prst="rect">
            <a:avLst/>
          </a:prstGeom>
          <a:solidFill>
            <a:srgbClr val="002060"/>
          </a:solidFill>
          <a:ln>
            <a:noFill/>
          </a:ln>
        </p:spPr>
        <p:style>
          <a:lnRef idx="1">
            <a:schemeClr val="accent6"/>
          </a:lnRef>
          <a:fillRef idx="1001">
            <a:schemeClr val="dk2"/>
          </a:fillRef>
          <a:effectRef idx="1">
            <a:schemeClr val="accent6"/>
          </a:effectRef>
          <a:fontRef idx="minor">
            <a:schemeClr val="dk1"/>
          </a:fontRef>
        </p:style>
        <p:txBody>
          <a:bodyPr rtlCol="0" anchor="ctr">
            <a:spAutoFit/>
          </a:bodyPr>
          <a:lstStyle/>
          <a:p>
            <a:pPr algn="ctr"/>
            <a:r>
              <a:rPr lang="en-US" sz="1000" dirty="0">
                <a:solidFill>
                  <a:schemeClr val="bg1"/>
                </a:solidFill>
              </a:rPr>
              <a:t>Same number of students meet the growth target</a:t>
            </a:r>
          </a:p>
        </p:txBody>
      </p:sp>
      <p:sp>
        <p:nvSpPr>
          <p:cNvPr id="3" name="Slide Number Placeholder 2"/>
          <p:cNvSpPr>
            <a:spLocks noGrp="1"/>
          </p:cNvSpPr>
          <p:nvPr>
            <p:ph type="sldNum" sz="quarter" idx="11"/>
          </p:nvPr>
        </p:nvSpPr>
        <p:spPr/>
        <p:txBody>
          <a:bodyPr/>
          <a:lstStyle/>
          <a:p>
            <a:fld id="{E4BE815E-65D1-40D0-A71C-01E230B202BD}" type="slidenum">
              <a:rPr lang="en-US" altLang="en-US" smtClean="0"/>
              <a:pPr/>
              <a:t>35</a:t>
            </a:fld>
            <a:endParaRPr lang="en-US" altLang="en-US" dirty="0"/>
          </a:p>
        </p:txBody>
      </p:sp>
    </p:spTree>
    <p:extLst>
      <p:ext uri="{BB962C8B-B14F-4D97-AF65-F5344CB8AC3E}">
        <p14:creationId xmlns:p14="http://schemas.microsoft.com/office/powerpoint/2010/main" val="2314464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 y="1219200"/>
            <a:ext cx="9144000" cy="838200"/>
          </a:xfrm>
        </p:spPr>
        <p:txBody>
          <a:bodyPr anchor="ctr"/>
          <a:lstStyle/>
          <a:p>
            <a:r>
              <a:rPr lang="en-US" sz="1800" dirty="0"/>
              <a:t>Percent-met Rating Scale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09773912"/>
              </p:ext>
            </p:extLst>
          </p:nvPr>
        </p:nvGraphicFramePr>
        <p:xfrm>
          <a:off x="685800" y="2333656"/>
          <a:ext cx="7010400" cy="2438398"/>
        </p:xfrm>
        <a:graphic>
          <a:graphicData uri="http://schemas.openxmlformats.org/drawingml/2006/table">
            <a:tbl>
              <a:tblPr firstRow="1" firstCol="1" bandRow="1">
                <a:tableStyleId>{5C22544A-7EE6-4342-B048-85BDC9FD1C3A}</a:tableStyleId>
              </a:tblPr>
              <a:tblGrid>
                <a:gridCol w="5074660">
                  <a:extLst>
                    <a:ext uri="{9D8B030D-6E8A-4147-A177-3AD203B41FA5}">
                      <a16:colId xmlns:a16="http://schemas.microsoft.com/office/drawing/2014/main" val="20000"/>
                    </a:ext>
                  </a:extLst>
                </a:gridCol>
                <a:gridCol w="1935740">
                  <a:extLst>
                    <a:ext uri="{9D8B030D-6E8A-4147-A177-3AD203B41FA5}">
                      <a16:colId xmlns:a16="http://schemas.microsoft.com/office/drawing/2014/main" val="20001"/>
                    </a:ext>
                  </a:extLst>
                </a:gridCol>
              </a:tblGrid>
              <a:tr h="625656">
                <a:tc>
                  <a:txBody>
                    <a:bodyPr/>
                    <a:lstStyle/>
                    <a:p>
                      <a:pPr marL="0" marR="0" algn="l">
                        <a:spcBef>
                          <a:spcPts val="200"/>
                        </a:spcBef>
                        <a:spcAft>
                          <a:spcPts val="200"/>
                        </a:spcAft>
                      </a:pPr>
                      <a:r>
                        <a:rPr lang="en-US" sz="1200" dirty="0">
                          <a:solidFill>
                            <a:schemeClr val="tx1"/>
                          </a:solidFill>
                          <a:effectLst/>
                        </a:rPr>
                        <a:t>Percentage Ranges of Students Who Met Their Growth Targets</a:t>
                      </a:r>
                      <a:endParaRPr lang="en-US" sz="1200" b="1" dirty="0">
                        <a:solidFill>
                          <a:schemeClr val="tx1"/>
                        </a:solidFill>
                        <a:effectLst/>
                        <a:latin typeface="Arial"/>
                        <a:ea typeface="MS PGothic"/>
                        <a:cs typeface="Times New Roman"/>
                      </a:endParaRPr>
                    </a:p>
                  </a:txBody>
                  <a:tcPr marL="68580" marR="68580" marT="0" marB="0" anchor="ctr"/>
                </a:tc>
                <a:tc>
                  <a:txBody>
                    <a:bodyPr/>
                    <a:lstStyle/>
                    <a:p>
                      <a:pPr marL="0" marR="0" algn="l">
                        <a:lnSpc>
                          <a:spcPct val="115000"/>
                        </a:lnSpc>
                        <a:spcBef>
                          <a:spcPts val="0"/>
                        </a:spcBef>
                        <a:spcAft>
                          <a:spcPts val="1000"/>
                        </a:spcAft>
                      </a:pPr>
                      <a:r>
                        <a:rPr lang="en-US" sz="1200" dirty="0">
                          <a:effectLst/>
                        </a:rPr>
                        <a:t> </a:t>
                      </a:r>
                      <a:endParaRPr lang="en-US" sz="1200" dirty="0">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258963">
                <a:tc>
                  <a:txBody>
                    <a:bodyPr/>
                    <a:lstStyle/>
                    <a:p>
                      <a:pPr marL="0" marR="0" algn="l">
                        <a:spcBef>
                          <a:spcPts val="200"/>
                        </a:spcBef>
                        <a:spcAft>
                          <a:spcPts val="200"/>
                        </a:spcAft>
                      </a:pPr>
                      <a:r>
                        <a:rPr lang="en-US" sz="1200" dirty="0">
                          <a:solidFill>
                            <a:schemeClr val="tx1"/>
                          </a:solidFill>
                          <a:effectLst/>
                        </a:rPr>
                        <a:t>85–100%</a:t>
                      </a:r>
                      <a:endParaRPr lang="en-US" sz="120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200" dirty="0">
                          <a:effectLst/>
                        </a:rPr>
                        <a:t>High </a:t>
                      </a:r>
                      <a:endParaRPr lang="en-US" sz="1200" dirty="0">
                        <a:effectLst/>
                        <a:latin typeface="Calibri"/>
                        <a:ea typeface="MS PGothic"/>
                        <a:cs typeface="Times New Roman"/>
                      </a:endParaRPr>
                    </a:p>
                  </a:txBody>
                  <a:tcPr marL="68580" marR="68580" marT="0" marB="0" anchor="ctr"/>
                </a:tc>
                <a:extLst>
                  <a:ext uri="{0D108BD9-81ED-4DB2-BD59-A6C34878D82A}">
                    <a16:rowId xmlns:a16="http://schemas.microsoft.com/office/drawing/2014/main" val="10001"/>
                  </a:ext>
                </a:extLst>
              </a:tr>
              <a:tr h="258963">
                <a:tc>
                  <a:txBody>
                    <a:bodyPr/>
                    <a:lstStyle/>
                    <a:p>
                      <a:pPr marL="0" marR="0" algn="l">
                        <a:spcBef>
                          <a:spcPts val="200"/>
                        </a:spcBef>
                        <a:spcAft>
                          <a:spcPts val="200"/>
                        </a:spcAft>
                      </a:pPr>
                      <a:r>
                        <a:rPr lang="en-US" sz="1200" dirty="0">
                          <a:solidFill>
                            <a:schemeClr val="tx1"/>
                          </a:solidFill>
                          <a:effectLst/>
                        </a:rPr>
                        <a:t>71–84%</a:t>
                      </a:r>
                      <a:endParaRPr lang="en-US" sz="120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200">
                          <a:effectLst/>
                        </a:rPr>
                        <a:t>Moderate</a:t>
                      </a:r>
                      <a:endParaRPr lang="en-US" sz="1200">
                        <a:effectLst/>
                        <a:latin typeface="Calibri"/>
                        <a:ea typeface="MS PGothic"/>
                        <a:cs typeface="Times New Roman"/>
                      </a:endParaRPr>
                    </a:p>
                  </a:txBody>
                  <a:tcPr marL="68580" marR="68580" marT="0" marB="0" anchor="ctr"/>
                </a:tc>
                <a:extLst>
                  <a:ext uri="{0D108BD9-81ED-4DB2-BD59-A6C34878D82A}">
                    <a16:rowId xmlns:a16="http://schemas.microsoft.com/office/drawing/2014/main" val="10002"/>
                  </a:ext>
                </a:extLst>
              </a:tr>
              <a:tr h="258963">
                <a:tc>
                  <a:txBody>
                    <a:bodyPr/>
                    <a:lstStyle/>
                    <a:p>
                      <a:pPr marL="0" marR="0" algn="l">
                        <a:spcBef>
                          <a:spcPts val="200"/>
                        </a:spcBef>
                        <a:spcAft>
                          <a:spcPts val="200"/>
                        </a:spcAft>
                      </a:pPr>
                      <a:r>
                        <a:rPr lang="en-US" sz="1200" dirty="0">
                          <a:solidFill>
                            <a:schemeClr val="tx1"/>
                          </a:solidFill>
                          <a:effectLst/>
                        </a:rPr>
                        <a:t>41–70%</a:t>
                      </a:r>
                      <a:endParaRPr lang="en-US" sz="120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200" b="1" dirty="0">
                          <a:solidFill>
                            <a:srgbClr val="C00000"/>
                          </a:solidFill>
                          <a:effectLst/>
                        </a:rPr>
                        <a:t>Low</a:t>
                      </a:r>
                      <a:endParaRPr lang="en-US" sz="1200" b="1" dirty="0">
                        <a:solidFill>
                          <a:srgbClr val="C00000"/>
                        </a:solidFill>
                        <a:effectLst/>
                        <a:latin typeface="Calibri"/>
                        <a:ea typeface="MS PGothic"/>
                        <a:cs typeface="Times New Roman"/>
                      </a:endParaRPr>
                    </a:p>
                  </a:txBody>
                  <a:tcPr marL="68580" marR="68580" marT="0" marB="0" anchor="ctr"/>
                </a:tc>
                <a:extLst>
                  <a:ext uri="{0D108BD9-81ED-4DB2-BD59-A6C34878D82A}">
                    <a16:rowId xmlns:a16="http://schemas.microsoft.com/office/drawing/2014/main" val="10003"/>
                  </a:ext>
                </a:extLst>
              </a:tr>
              <a:tr h="258963">
                <a:tc>
                  <a:txBody>
                    <a:bodyPr/>
                    <a:lstStyle/>
                    <a:p>
                      <a:pPr marL="0" marR="0" algn="l">
                        <a:spcBef>
                          <a:spcPts val="200"/>
                        </a:spcBef>
                        <a:spcAft>
                          <a:spcPts val="200"/>
                        </a:spcAft>
                      </a:pPr>
                      <a:r>
                        <a:rPr lang="en-US" sz="1200" dirty="0">
                          <a:solidFill>
                            <a:schemeClr val="tx1"/>
                          </a:solidFill>
                          <a:effectLst/>
                        </a:rPr>
                        <a:t>0–40%</a:t>
                      </a:r>
                      <a:endParaRPr lang="en-US" sz="120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200" dirty="0">
                          <a:solidFill>
                            <a:schemeClr val="tx1">
                              <a:lumMod val="95000"/>
                              <a:lumOff val="5000"/>
                            </a:schemeClr>
                          </a:solidFill>
                          <a:effectLst/>
                        </a:rPr>
                        <a:t>Negligible </a:t>
                      </a:r>
                      <a:endParaRPr lang="en-US" sz="1200" dirty="0">
                        <a:solidFill>
                          <a:schemeClr val="tx1">
                            <a:lumMod val="95000"/>
                            <a:lumOff val="5000"/>
                          </a:schemeClr>
                        </a:solidFill>
                        <a:effectLst/>
                        <a:latin typeface="Calibri"/>
                        <a:ea typeface="MS PGothic"/>
                        <a:cs typeface="Times New Roman"/>
                      </a:endParaRPr>
                    </a:p>
                  </a:txBody>
                  <a:tcPr marL="68580" marR="68580" marT="0" marB="0" anchor="ctr"/>
                </a:tc>
                <a:extLst>
                  <a:ext uri="{0D108BD9-81ED-4DB2-BD59-A6C34878D82A}">
                    <a16:rowId xmlns:a16="http://schemas.microsoft.com/office/drawing/2014/main" val="10004"/>
                  </a:ext>
                </a:extLst>
              </a:tr>
              <a:tr h="776890">
                <a:tc>
                  <a:txBody>
                    <a:bodyPr/>
                    <a:lstStyle/>
                    <a:p>
                      <a:pPr marL="0" marR="0" algn="l">
                        <a:spcBef>
                          <a:spcPts val="200"/>
                        </a:spcBef>
                        <a:spcAft>
                          <a:spcPts val="200"/>
                        </a:spcAft>
                      </a:pPr>
                      <a:r>
                        <a:rPr lang="en-US" sz="1200" dirty="0">
                          <a:solidFill>
                            <a:schemeClr val="tx1"/>
                          </a:solidFill>
                          <a:effectLst/>
                        </a:rPr>
                        <a:t>Total of the % of all growth targets met÷ number of SLOs = Average % of students who met the growth target</a:t>
                      </a:r>
                      <a:endParaRPr lang="en-US" sz="120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200" dirty="0">
                          <a:effectLst/>
                        </a:rPr>
                        <a:t>Impact on Student Learning and Growth Rating</a:t>
                      </a:r>
                      <a:endParaRPr lang="en-US" sz="1200" dirty="0">
                        <a:effectLst/>
                        <a:latin typeface="Calibri"/>
                        <a:ea typeface="MS PGothic"/>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
        <p:nvSpPr>
          <p:cNvPr id="4" name="TextBox 3"/>
          <p:cNvSpPr txBox="1"/>
          <p:nvPr/>
        </p:nvSpPr>
        <p:spPr>
          <a:xfrm>
            <a:off x="6400800" y="2895600"/>
            <a:ext cx="2362200" cy="1877437"/>
          </a:xfrm>
          <a:prstGeom prst="rect">
            <a:avLst/>
          </a:prstGeom>
          <a:noFill/>
        </p:spPr>
        <p:txBody>
          <a:bodyPr wrap="square" rtlCol="0">
            <a:spAutoFit/>
          </a:bodyPr>
          <a:lstStyle/>
          <a:p>
            <a:endParaRPr lang="en-US" sz="1200" dirty="0"/>
          </a:p>
          <a:p>
            <a:endParaRPr lang="en-US" sz="1200" dirty="0"/>
          </a:p>
          <a:p>
            <a:endParaRPr lang="en-US" sz="1200" dirty="0"/>
          </a:p>
          <a:p>
            <a:r>
              <a:rPr lang="en-US" sz="1200" b="1" dirty="0"/>
              <a:t>Teacher 1 and Teacher 2</a:t>
            </a:r>
          </a:p>
          <a:p>
            <a:endParaRPr lang="en-US" sz="1200" dirty="0"/>
          </a:p>
          <a:p>
            <a:endParaRPr lang="en-US" sz="1200" dirty="0"/>
          </a:p>
          <a:p>
            <a:endParaRPr lang="en-US" sz="1200" dirty="0"/>
          </a:p>
          <a:p>
            <a:endParaRPr lang="en-US" sz="1200" dirty="0"/>
          </a:p>
          <a:p>
            <a:br>
              <a:rPr lang="en-US" sz="800" dirty="0"/>
            </a:br>
            <a:endParaRPr lang="en-US" sz="1200" dirty="0"/>
          </a:p>
        </p:txBody>
      </p:sp>
      <p:sp>
        <p:nvSpPr>
          <p:cNvPr id="8" name="Rectangle 7"/>
          <p:cNvSpPr/>
          <p:nvPr/>
        </p:nvSpPr>
        <p:spPr>
          <a:xfrm>
            <a:off x="7391400" y="3718560"/>
            <a:ext cx="1524000" cy="400110"/>
          </a:xfrm>
          <a:prstGeom prst="rect">
            <a:avLst/>
          </a:prstGeom>
          <a:solidFill>
            <a:srgbClr val="002060"/>
          </a:solidFill>
          <a:ln>
            <a:noFill/>
          </a:ln>
        </p:spPr>
        <p:style>
          <a:lnRef idx="1">
            <a:schemeClr val="accent6"/>
          </a:lnRef>
          <a:fillRef idx="1001">
            <a:schemeClr val="dk2"/>
          </a:fillRef>
          <a:effectRef idx="1">
            <a:schemeClr val="accent6"/>
          </a:effectRef>
          <a:fontRef idx="minor">
            <a:schemeClr val="dk1"/>
          </a:fontRef>
        </p:style>
        <p:txBody>
          <a:bodyPr rtlCol="0" anchor="ctr">
            <a:spAutoFit/>
          </a:bodyPr>
          <a:lstStyle/>
          <a:p>
            <a:r>
              <a:rPr lang="en-US" sz="1000" dirty="0">
                <a:solidFill>
                  <a:schemeClr val="bg1"/>
                </a:solidFill>
              </a:rPr>
              <a:t>Same rating on Percent-Met Scale</a:t>
            </a:r>
          </a:p>
        </p:txBody>
      </p:sp>
      <p:sp>
        <p:nvSpPr>
          <p:cNvPr id="3" name="Slide Number Placeholder 2"/>
          <p:cNvSpPr>
            <a:spLocks noGrp="1"/>
          </p:cNvSpPr>
          <p:nvPr>
            <p:ph type="sldNum" sz="quarter" idx="11"/>
          </p:nvPr>
        </p:nvSpPr>
        <p:spPr/>
        <p:txBody>
          <a:bodyPr/>
          <a:lstStyle/>
          <a:p>
            <a:fld id="{E4BE815E-65D1-40D0-A71C-01E230B202BD}" type="slidenum">
              <a:rPr lang="en-US" altLang="en-US" smtClean="0"/>
              <a:pPr/>
              <a:t>36</a:t>
            </a:fld>
            <a:endParaRPr lang="en-US" altLang="en-US" dirty="0"/>
          </a:p>
        </p:txBody>
      </p:sp>
    </p:spTree>
    <p:extLst>
      <p:ext uri="{BB962C8B-B14F-4D97-AF65-F5344CB8AC3E}">
        <p14:creationId xmlns:p14="http://schemas.microsoft.com/office/powerpoint/2010/main" val="2089795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143000"/>
            <a:ext cx="9144000" cy="838200"/>
          </a:xfrm>
        </p:spPr>
        <p:txBody>
          <a:bodyPr/>
          <a:lstStyle/>
          <a:p>
            <a:r>
              <a:rPr lang="en-US" altLang="en-US" sz="1800" dirty="0"/>
              <a:t>Comparing Actual Growth</a:t>
            </a:r>
          </a:p>
        </p:txBody>
      </p:sp>
      <p:sp>
        <p:nvSpPr>
          <p:cNvPr id="13315" name="Rectangle 3"/>
          <p:cNvSpPr>
            <a:spLocks noGrp="1" noChangeArrowheads="1"/>
          </p:cNvSpPr>
          <p:nvPr>
            <p:ph idx="1"/>
          </p:nvPr>
        </p:nvSpPr>
        <p:spPr>
          <a:ln w="12700">
            <a:noFill/>
            <a:miter lim="800000"/>
            <a:headEnd/>
            <a:tailEnd/>
          </a:ln>
        </p:spPr>
        <p:txBody>
          <a:bodyPr>
            <a:normAutofit fontScale="62500" lnSpcReduction="20000"/>
          </a:bodyPr>
          <a:lstStyle/>
          <a:p>
            <a:pPr marL="366713" lvl="1" indent="0" fontAlgn="auto">
              <a:lnSpc>
                <a:spcPct val="90000"/>
              </a:lnSpc>
              <a:spcAft>
                <a:spcPts val="0"/>
              </a:spcAft>
              <a:buClr>
                <a:schemeClr val="accent3"/>
              </a:buClr>
              <a:buNone/>
              <a:defRPr/>
            </a:pPr>
            <a:r>
              <a:rPr lang="en-US" altLang="en-US" sz="1800" dirty="0"/>
              <a:t> </a:t>
            </a:r>
            <a:r>
              <a:rPr lang="en-US" altLang="en-US" sz="2200" b="1" dirty="0"/>
              <a:t>Teacher 1	Growth	                   	Teacher 2	            Growth</a:t>
            </a:r>
            <a:br>
              <a:rPr lang="en-US" altLang="en-US" sz="2200" b="1" dirty="0"/>
            </a:br>
            <a:endParaRPr lang="en-US" altLang="en-US" sz="2200" b="1" dirty="0"/>
          </a:p>
          <a:p>
            <a:pPr marL="274320" indent="-274320" fontAlgn="auto">
              <a:lnSpc>
                <a:spcPct val="90000"/>
              </a:lnSpc>
              <a:spcAft>
                <a:spcPts val="0"/>
              </a:spcAft>
              <a:buClr>
                <a:schemeClr val="accent3"/>
              </a:buClr>
              <a:buFont typeface="Wingdings 2"/>
              <a:buChar char=""/>
              <a:defRPr/>
            </a:pPr>
            <a:r>
              <a:rPr lang="en-US" altLang="en-US" sz="2000" dirty="0"/>
              <a:t>A  150 /157	y        </a:t>
            </a:r>
            <a:r>
              <a:rPr lang="en-US" altLang="en-US" dirty="0"/>
              <a:t>  7</a:t>
            </a:r>
            <a:r>
              <a:rPr lang="en-US" altLang="en-US" sz="2000" dirty="0"/>
              <a:t>			A  150/162	            y           12</a:t>
            </a:r>
          </a:p>
          <a:p>
            <a:pPr marL="274320" indent="-274320" fontAlgn="auto">
              <a:lnSpc>
                <a:spcPct val="90000"/>
              </a:lnSpc>
              <a:spcAft>
                <a:spcPts val="0"/>
              </a:spcAft>
              <a:buClr>
                <a:schemeClr val="accent3"/>
              </a:buClr>
              <a:buFont typeface="Wingdings 2"/>
              <a:buChar char=""/>
              <a:defRPr/>
            </a:pPr>
            <a:endParaRPr lang="en-US" altLang="en-US" sz="2000" dirty="0"/>
          </a:p>
          <a:p>
            <a:pPr marL="274320" indent="-274320" fontAlgn="auto">
              <a:lnSpc>
                <a:spcPct val="90000"/>
              </a:lnSpc>
              <a:spcAft>
                <a:spcPts val="0"/>
              </a:spcAft>
              <a:buClr>
                <a:schemeClr val="accent3"/>
              </a:buClr>
              <a:buFont typeface="Wingdings 2"/>
              <a:buChar char=""/>
              <a:defRPr/>
            </a:pPr>
            <a:r>
              <a:rPr lang="en-US" altLang="en-US" sz="2000" dirty="0"/>
              <a:t>B  170/176	y          6			B  170/189	            y           19</a:t>
            </a:r>
          </a:p>
          <a:p>
            <a:pPr marL="274320" indent="-274320" fontAlgn="auto">
              <a:lnSpc>
                <a:spcPct val="90000"/>
              </a:lnSpc>
              <a:spcAft>
                <a:spcPts val="0"/>
              </a:spcAft>
              <a:buClr>
                <a:schemeClr val="accent3"/>
              </a:buClr>
              <a:buFont typeface="Wingdings 2"/>
              <a:buChar char=""/>
              <a:defRPr/>
            </a:pPr>
            <a:endParaRPr lang="en-US" altLang="en-US" sz="2000" dirty="0"/>
          </a:p>
          <a:p>
            <a:pPr marL="274320" indent="-274320" fontAlgn="auto">
              <a:lnSpc>
                <a:spcPct val="90000"/>
              </a:lnSpc>
              <a:spcAft>
                <a:spcPts val="0"/>
              </a:spcAft>
              <a:buClr>
                <a:schemeClr val="accent3"/>
              </a:buClr>
              <a:buFont typeface="Wingdings 2"/>
              <a:buChar char=""/>
              <a:defRPr/>
            </a:pPr>
            <a:r>
              <a:rPr lang="en-US" altLang="en-US" sz="2000" dirty="0"/>
              <a:t>C  175/163	n       -12			C  175/180	            n             5</a:t>
            </a:r>
          </a:p>
          <a:p>
            <a:pPr marL="274320" indent="-274320" fontAlgn="auto">
              <a:lnSpc>
                <a:spcPct val="90000"/>
              </a:lnSpc>
              <a:spcAft>
                <a:spcPts val="0"/>
              </a:spcAft>
              <a:buClr>
                <a:schemeClr val="accent3"/>
              </a:buClr>
              <a:buFont typeface="Wingdings 2"/>
              <a:buChar char=""/>
              <a:defRPr/>
            </a:pPr>
            <a:endParaRPr lang="en-US" altLang="en-US" sz="2000" dirty="0"/>
          </a:p>
          <a:p>
            <a:pPr marL="274320" indent="-274320" fontAlgn="auto">
              <a:lnSpc>
                <a:spcPct val="90000"/>
              </a:lnSpc>
              <a:spcAft>
                <a:spcPts val="0"/>
              </a:spcAft>
              <a:buClr>
                <a:schemeClr val="accent3"/>
              </a:buClr>
              <a:buFont typeface="Wingdings 2"/>
              <a:buChar char=""/>
              <a:defRPr/>
            </a:pPr>
            <a:r>
              <a:rPr lang="en-US" altLang="en-US" sz="2000" dirty="0"/>
              <a:t>D  180/187	y          7			D  180/194             y            14</a:t>
            </a:r>
          </a:p>
          <a:p>
            <a:pPr marL="274320" indent="-274320" fontAlgn="auto">
              <a:lnSpc>
                <a:spcPct val="90000"/>
              </a:lnSpc>
              <a:spcAft>
                <a:spcPts val="0"/>
              </a:spcAft>
              <a:buClr>
                <a:schemeClr val="accent3"/>
              </a:buClr>
              <a:buFont typeface="Wingdings 2"/>
              <a:buChar char=""/>
              <a:defRPr/>
            </a:pPr>
            <a:endParaRPr lang="en-US" altLang="en-US" sz="2000" dirty="0"/>
          </a:p>
          <a:p>
            <a:pPr marL="274320" indent="-274320" fontAlgn="auto">
              <a:lnSpc>
                <a:spcPct val="90000"/>
              </a:lnSpc>
              <a:spcAft>
                <a:spcPts val="0"/>
              </a:spcAft>
              <a:buClr>
                <a:schemeClr val="accent3"/>
              </a:buClr>
              <a:buFont typeface="Wingdings 2"/>
              <a:buChar char=""/>
              <a:defRPr/>
            </a:pPr>
            <a:r>
              <a:rPr lang="en-US" altLang="en-US" sz="2000" dirty="0"/>
              <a:t>E  190/186	n          -4			E   190/193             n             3</a:t>
            </a:r>
          </a:p>
          <a:p>
            <a:pPr marL="274320" indent="-274320" fontAlgn="auto">
              <a:lnSpc>
                <a:spcPct val="90000"/>
              </a:lnSpc>
              <a:spcAft>
                <a:spcPts val="0"/>
              </a:spcAft>
              <a:buClr>
                <a:schemeClr val="accent3"/>
              </a:buClr>
              <a:buFont typeface="Wingdings 2"/>
              <a:buChar char=""/>
              <a:defRPr/>
            </a:pPr>
            <a:endParaRPr lang="en-US" altLang="en-US" sz="2000" dirty="0"/>
          </a:p>
          <a:p>
            <a:pPr marL="274320" indent="-274320" fontAlgn="auto">
              <a:lnSpc>
                <a:spcPct val="90000"/>
              </a:lnSpc>
              <a:spcAft>
                <a:spcPts val="0"/>
              </a:spcAft>
              <a:buClr>
                <a:schemeClr val="accent3"/>
              </a:buClr>
              <a:buFont typeface="Wingdings 2"/>
              <a:buChar char=""/>
              <a:defRPr/>
            </a:pPr>
            <a:r>
              <a:rPr lang="en-US" altLang="en-US" sz="2000" u="sng" dirty="0"/>
              <a:t>F  195/203	y          8			F   195/213             y            18</a:t>
            </a:r>
          </a:p>
          <a:p>
            <a:pPr lvl="4" fontAlgn="auto">
              <a:lnSpc>
                <a:spcPct val="90000"/>
              </a:lnSpc>
              <a:spcAft>
                <a:spcPts val="0"/>
              </a:spcAft>
              <a:buClr>
                <a:schemeClr val="accent3"/>
              </a:buClr>
              <a:defRPr/>
            </a:pPr>
            <a:r>
              <a:rPr lang="en-US" altLang="en-US" b="1" dirty="0">
                <a:solidFill>
                  <a:srgbClr val="FF0000"/>
                </a:solidFill>
              </a:rPr>
              <a:t>4            12                                                                                  4                     71</a:t>
            </a:r>
          </a:p>
          <a:p>
            <a:pPr marL="0" indent="0" fontAlgn="auto">
              <a:lnSpc>
                <a:spcPct val="90000"/>
              </a:lnSpc>
              <a:spcAft>
                <a:spcPts val="0"/>
              </a:spcAft>
              <a:buClr>
                <a:schemeClr val="accent3"/>
              </a:buClr>
              <a:buNone/>
              <a:defRPr/>
            </a:pPr>
            <a:r>
              <a:rPr lang="en-US" altLang="en-US" sz="2000" dirty="0"/>
              <a:t>	</a:t>
            </a:r>
          </a:p>
          <a:p>
            <a:pPr marL="0" indent="0" fontAlgn="auto">
              <a:lnSpc>
                <a:spcPct val="90000"/>
              </a:lnSpc>
              <a:spcAft>
                <a:spcPts val="0"/>
              </a:spcAft>
              <a:buClr>
                <a:schemeClr val="accent3"/>
              </a:buClr>
              <a:buNone/>
              <a:defRPr/>
            </a:pPr>
            <a:endParaRPr lang="en-US" altLang="en-US" sz="1800" b="1" dirty="0"/>
          </a:p>
          <a:p>
            <a:pPr marL="0" indent="0" fontAlgn="auto">
              <a:lnSpc>
                <a:spcPct val="90000"/>
              </a:lnSpc>
              <a:spcAft>
                <a:spcPts val="0"/>
              </a:spcAft>
              <a:buClr>
                <a:schemeClr val="accent3"/>
              </a:buClr>
              <a:buNone/>
              <a:defRPr/>
            </a:pPr>
            <a:r>
              <a:rPr lang="en-US" altLang="en-US" sz="1800" b="1" dirty="0"/>
              <a:t>% Met Growth </a:t>
            </a:r>
          </a:p>
          <a:p>
            <a:pPr marL="0" indent="0" fontAlgn="auto">
              <a:lnSpc>
                <a:spcPct val="90000"/>
              </a:lnSpc>
              <a:spcAft>
                <a:spcPts val="0"/>
              </a:spcAft>
              <a:buClr>
                <a:schemeClr val="accent3"/>
              </a:buClr>
              <a:buNone/>
              <a:defRPr/>
            </a:pPr>
            <a:r>
              <a:rPr lang="en-US" altLang="en-US" sz="1800" b="1" dirty="0"/>
              <a:t>Target                          4 of 6 </a:t>
            </a:r>
            <a:r>
              <a:rPr lang="en-US" altLang="en-US" sz="1800" b="1" dirty="0">
                <a:latin typeface="Raavi"/>
                <a:cs typeface="Raavi"/>
                <a:sym typeface="Symbol"/>
              </a:rPr>
              <a:t> </a:t>
            </a:r>
            <a:r>
              <a:rPr lang="en-US" altLang="en-US" sz="1800" b="1" dirty="0"/>
              <a:t>66%..................................................................................................4 of 6 </a:t>
            </a:r>
            <a:r>
              <a:rPr lang="en-US" altLang="en-US" sz="1800" b="1" dirty="0">
                <a:sym typeface="Symbol"/>
              </a:rPr>
              <a:t> </a:t>
            </a:r>
            <a:r>
              <a:rPr lang="en-US" altLang="en-US" sz="1800" b="1" dirty="0"/>
              <a:t>66%</a:t>
            </a:r>
            <a:br>
              <a:rPr lang="en-US" altLang="en-US" sz="1800" b="1" dirty="0"/>
            </a:br>
            <a:endParaRPr lang="en-US" altLang="en-US" sz="1800" b="1" dirty="0">
              <a:solidFill>
                <a:srgbClr val="FF0000"/>
              </a:solidFill>
            </a:endParaRPr>
          </a:p>
          <a:p>
            <a:pPr marL="0" indent="0" fontAlgn="auto">
              <a:lnSpc>
                <a:spcPct val="90000"/>
              </a:lnSpc>
              <a:spcAft>
                <a:spcPts val="0"/>
              </a:spcAft>
              <a:buClr>
                <a:schemeClr val="accent3"/>
              </a:buClr>
              <a:buNone/>
              <a:defRPr/>
            </a:pPr>
            <a:r>
              <a:rPr lang="en-US" altLang="en-US" sz="1900" b="1" dirty="0"/>
              <a:t>Mean Growth           12÷6 </a:t>
            </a:r>
            <a:r>
              <a:rPr lang="en-US" altLang="en-US" sz="1900" b="1" dirty="0">
                <a:sym typeface="Symbol"/>
              </a:rPr>
              <a:t>= </a:t>
            </a:r>
            <a:r>
              <a:rPr lang="en-US" altLang="en-US" b="1" dirty="0">
                <a:solidFill>
                  <a:srgbClr val="FF0000"/>
                </a:solidFill>
              </a:rPr>
              <a:t>2.00</a:t>
            </a:r>
            <a:r>
              <a:rPr lang="en-US" altLang="en-US" sz="1900" dirty="0"/>
              <a:t> ………………………………………………………………..</a:t>
            </a:r>
            <a:r>
              <a:rPr lang="en-US" altLang="en-US" sz="1900" b="1" dirty="0"/>
              <a:t>71÷6 </a:t>
            </a:r>
            <a:r>
              <a:rPr lang="en-US" altLang="en-US" sz="1900" b="1" dirty="0">
                <a:sym typeface="Symbol"/>
              </a:rPr>
              <a:t>=</a:t>
            </a:r>
            <a:r>
              <a:rPr lang="en-US" altLang="en-US" sz="2200" b="1" dirty="0">
                <a:solidFill>
                  <a:srgbClr val="FF0000"/>
                </a:solidFill>
              </a:rPr>
              <a:t>11.83</a:t>
            </a:r>
          </a:p>
          <a:p>
            <a:pPr marL="0" indent="0" fontAlgn="auto">
              <a:lnSpc>
                <a:spcPct val="90000"/>
              </a:lnSpc>
              <a:spcAft>
                <a:spcPts val="0"/>
              </a:spcAft>
              <a:buClr>
                <a:schemeClr val="accent3"/>
              </a:buClr>
              <a:buNone/>
              <a:defRPr/>
            </a:pPr>
            <a:r>
              <a:rPr lang="en-US" altLang="en-US" sz="1900" dirty="0"/>
              <a:t>      </a:t>
            </a:r>
            <a:r>
              <a:rPr lang="en-US" altLang="en-US" b="1" dirty="0"/>
              <a:t>			            			</a:t>
            </a:r>
            <a:endParaRPr lang="en-US" altLang="en-US" b="1" dirty="0">
              <a:solidFill>
                <a:srgbClr val="FF0000"/>
              </a:solidFill>
            </a:endParaRPr>
          </a:p>
        </p:txBody>
      </p:sp>
      <p:cxnSp>
        <p:nvCxnSpPr>
          <p:cNvPr id="5" name="Straight Arrow Connector 4"/>
          <p:cNvCxnSpPr/>
          <p:nvPr/>
        </p:nvCxnSpPr>
        <p:spPr>
          <a:xfrm flipH="1" flipV="1">
            <a:off x="3048000" y="4621360"/>
            <a:ext cx="681006" cy="362120"/>
          </a:xfrm>
          <a:prstGeom prst="straightConnector1">
            <a:avLst/>
          </a:prstGeom>
          <a:ln w="2540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flipV="1">
            <a:off x="6096000" y="4638609"/>
            <a:ext cx="767001" cy="344871"/>
          </a:xfrm>
          <a:prstGeom prst="straightConnector1">
            <a:avLst/>
          </a:prstGeom>
          <a:ln w="25400">
            <a:solidFill>
              <a:srgbClr val="C00000"/>
            </a:solidFill>
            <a:tailEnd type="arrow"/>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2667000" y="5509261"/>
            <a:ext cx="3581400" cy="246221"/>
          </a:xfrm>
          <a:prstGeom prst="rect">
            <a:avLst/>
          </a:prstGeom>
          <a:solidFill>
            <a:srgbClr val="002060"/>
          </a:solidFill>
          <a:ln>
            <a:noFill/>
          </a:ln>
        </p:spPr>
        <p:style>
          <a:lnRef idx="1">
            <a:schemeClr val="accent6"/>
          </a:lnRef>
          <a:fillRef idx="1001">
            <a:schemeClr val="dk2"/>
          </a:fillRef>
          <a:effectRef idx="1">
            <a:schemeClr val="accent6"/>
          </a:effectRef>
          <a:fontRef idx="minor">
            <a:schemeClr val="dk1"/>
          </a:fontRef>
        </p:style>
        <p:txBody>
          <a:bodyPr rtlCol="0" anchor="ctr">
            <a:spAutoFit/>
          </a:bodyPr>
          <a:lstStyle/>
          <a:p>
            <a:pPr algn="ctr"/>
            <a:r>
              <a:rPr lang="en-US" sz="1000" dirty="0">
                <a:solidFill>
                  <a:schemeClr val="bg1"/>
                </a:solidFill>
              </a:rPr>
              <a:t>Different amount of actual growth occurs.  </a:t>
            </a:r>
          </a:p>
        </p:txBody>
      </p:sp>
      <p:sp>
        <p:nvSpPr>
          <p:cNvPr id="2" name="Oval 1"/>
          <p:cNvSpPr/>
          <p:nvPr/>
        </p:nvSpPr>
        <p:spPr>
          <a:xfrm>
            <a:off x="2590800" y="4384548"/>
            <a:ext cx="362712" cy="323088"/>
          </a:xfrm>
          <a:prstGeom prst="ellipse">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Oval 7"/>
          <p:cNvSpPr/>
          <p:nvPr/>
        </p:nvSpPr>
        <p:spPr>
          <a:xfrm>
            <a:off x="6928104" y="4384548"/>
            <a:ext cx="362712" cy="323088"/>
          </a:xfrm>
          <a:prstGeom prst="ellipse">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fld id="{E4BE815E-65D1-40D0-A71C-01E230B202BD}" type="slidenum">
              <a:rPr lang="en-US" altLang="en-US" smtClean="0"/>
              <a:pPr/>
              <a:t>37</a:t>
            </a:fld>
            <a:endParaRPr lang="en-US" altLang="en-US" dirty="0"/>
          </a:p>
        </p:txBody>
      </p:sp>
    </p:spTree>
    <p:extLst>
      <p:ext uri="{BB962C8B-B14F-4D97-AF65-F5344CB8AC3E}">
        <p14:creationId xmlns:p14="http://schemas.microsoft.com/office/powerpoint/2010/main" val="1579487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143000"/>
            <a:ext cx="9144000" cy="838200"/>
          </a:xfrm>
        </p:spPr>
        <p:txBody>
          <a:bodyPr/>
          <a:lstStyle/>
          <a:p>
            <a:r>
              <a:rPr lang="en-US" altLang="en-US" sz="1800" dirty="0"/>
              <a:t>Comparing Percent-met with Actual Growth</a:t>
            </a:r>
          </a:p>
        </p:txBody>
      </p:sp>
      <p:sp>
        <p:nvSpPr>
          <p:cNvPr id="13315" name="Rectangle 3"/>
          <p:cNvSpPr>
            <a:spLocks noGrp="1" noChangeArrowheads="1"/>
          </p:cNvSpPr>
          <p:nvPr>
            <p:ph idx="1"/>
          </p:nvPr>
        </p:nvSpPr>
        <p:spPr>
          <a:ln w="12700">
            <a:noFill/>
            <a:miter lim="800000"/>
            <a:headEnd/>
            <a:tailEnd/>
          </a:ln>
        </p:spPr>
        <p:txBody>
          <a:bodyPr>
            <a:normAutofit fontScale="62500" lnSpcReduction="20000"/>
          </a:bodyPr>
          <a:lstStyle/>
          <a:p>
            <a:pPr marL="366713" lvl="1" indent="0" fontAlgn="auto">
              <a:lnSpc>
                <a:spcPct val="90000"/>
              </a:lnSpc>
              <a:spcAft>
                <a:spcPts val="0"/>
              </a:spcAft>
              <a:buClr>
                <a:schemeClr val="accent3"/>
              </a:buClr>
              <a:buNone/>
              <a:defRPr/>
            </a:pPr>
            <a:r>
              <a:rPr lang="en-US" altLang="en-US" sz="1800" dirty="0"/>
              <a:t> </a:t>
            </a:r>
            <a:r>
              <a:rPr lang="en-US" altLang="en-US" sz="2200" b="1" dirty="0"/>
              <a:t>Teacher 1	Growth	                   	Teacher 2	            Growth</a:t>
            </a:r>
            <a:br>
              <a:rPr lang="en-US" altLang="en-US" sz="2200" b="1" dirty="0"/>
            </a:br>
            <a:endParaRPr lang="en-US" altLang="en-US" sz="2200" b="1" dirty="0"/>
          </a:p>
          <a:p>
            <a:pPr marL="274320" indent="-274320" fontAlgn="auto">
              <a:lnSpc>
                <a:spcPct val="90000"/>
              </a:lnSpc>
              <a:spcAft>
                <a:spcPts val="0"/>
              </a:spcAft>
              <a:buClr>
                <a:schemeClr val="accent3"/>
              </a:buClr>
              <a:buFont typeface="Wingdings 2"/>
              <a:buChar char=""/>
              <a:defRPr/>
            </a:pPr>
            <a:r>
              <a:rPr lang="en-US" altLang="en-US" sz="2000" dirty="0"/>
              <a:t>A  150 /157	y        </a:t>
            </a:r>
            <a:r>
              <a:rPr lang="en-US" altLang="en-US" dirty="0"/>
              <a:t>  7</a:t>
            </a:r>
            <a:r>
              <a:rPr lang="en-US" altLang="en-US" sz="2000" dirty="0"/>
              <a:t>			A  150/164	            y           14</a:t>
            </a:r>
          </a:p>
          <a:p>
            <a:pPr marL="274320" indent="-274320" fontAlgn="auto">
              <a:lnSpc>
                <a:spcPct val="90000"/>
              </a:lnSpc>
              <a:spcAft>
                <a:spcPts val="0"/>
              </a:spcAft>
              <a:buClr>
                <a:schemeClr val="accent3"/>
              </a:buClr>
              <a:buFont typeface="Wingdings 2"/>
              <a:buChar char=""/>
              <a:defRPr/>
            </a:pPr>
            <a:endParaRPr lang="en-US" altLang="en-US" sz="2000" dirty="0"/>
          </a:p>
          <a:p>
            <a:pPr marL="274320" indent="-274320" fontAlgn="auto">
              <a:lnSpc>
                <a:spcPct val="90000"/>
              </a:lnSpc>
              <a:spcAft>
                <a:spcPts val="0"/>
              </a:spcAft>
              <a:buClr>
                <a:schemeClr val="accent3"/>
              </a:buClr>
              <a:buFont typeface="Wingdings 2"/>
              <a:buChar char=""/>
              <a:defRPr/>
            </a:pPr>
            <a:r>
              <a:rPr lang="en-US" altLang="en-US" sz="2000" dirty="0"/>
              <a:t>B  170/176	y          6			B  170/189	            y           19</a:t>
            </a:r>
          </a:p>
          <a:p>
            <a:pPr fontAlgn="auto">
              <a:lnSpc>
                <a:spcPct val="90000"/>
              </a:lnSpc>
              <a:spcAft>
                <a:spcPts val="0"/>
              </a:spcAft>
              <a:buClr>
                <a:schemeClr val="accent3"/>
              </a:buClr>
              <a:defRPr/>
            </a:pPr>
            <a:endParaRPr lang="en-US" altLang="en-US" sz="2000" dirty="0"/>
          </a:p>
          <a:p>
            <a:pPr marL="274320" indent="-274320" fontAlgn="auto">
              <a:lnSpc>
                <a:spcPct val="90000"/>
              </a:lnSpc>
              <a:spcAft>
                <a:spcPts val="0"/>
              </a:spcAft>
              <a:buClr>
                <a:schemeClr val="accent3"/>
              </a:buClr>
              <a:buFont typeface="Wingdings 2"/>
              <a:buChar char=""/>
              <a:defRPr/>
            </a:pPr>
            <a:r>
              <a:rPr lang="en-US" altLang="en-US" sz="2000" dirty="0"/>
              <a:t>C  175/163	n       -12			C  175/180             n             5</a:t>
            </a:r>
          </a:p>
          <a:p>
            <a:pPr marL="274320" indent="-274320" fontAlgn="auto">
              <a:lnSpc>
                <a:spcPct val="90000"/>
              </a:lnSpc>
              <a:spcAft>
                <a:spcPts val="0"/>
              </a:spcAft>
              <a:buClr>
                <a:schemeClr val="accent3"/>
              </a:buClr>
              <a:buFont typeface="Wingdings 2"/>
              <a:buChar char=""/>
              <a:defRPr/>
            </a:pPr>
            <a:endParaRPr lang="en-US" altLang="en-US" sz="2000" dirty="0"/>
          </a:p>
          <a:p>
            <a:pPr marL="274320" indent="-274320" fontAlgn="auto">
              <a:lnSpc>
                <a:spcPct val="90000"/>
              </a:lnSpc>
              <a:spcAft>
                <a:spcPts val="0"/>
              </a:spcAft>
              <a:buClr>
                <a:schemeClr val="accent3"/>
              </a:buClr>
              <a:buFont typeface="Wingdings 2"/>
              <a:buChar char=""/>
              <a:defRPr/>
            </a:pPr>
            <a:r>
              <a:rPr lang="en-US" altLang="en-US" sz="2000" dirty="0"/>
              <a:t>D  180/187	y          7			D  180/194             y            14</a:t>
            </a:r>
          </a:p>
          <a:p>
            <a:pPr marL="274320" indent="-274320" fontAlgn="auto">
              <a:lnSpc>
                <a:spcPct val="90000"/>
              </a:lnSpc>
              <a:spcAft>
                <a:spcPts val="0"/>
              </a:spcAft>
              <a:buClr>
                <a:schemeClr val="accent3"/>
              </a:buClr>
              <a:buFont typeface="Wingdings 2"/>
              <a:buChar char=""/>
              <a:defRPr/>
            </a:pPr>
            <a:endParaRPr lang="en-US" altLang="en-US" sz="2000" dirty="0"/>
          </a:p>
          <a:p>
            <a:pPr marL="274320" indent="-274320" fontAlgn="auto">
              <a:lnSpc>
                <a:spcPct val="90000"/>
              </a:lnSpc>
              <a:spcAft>
                <a:spcPts val="0"/>
              </a:spcAft>
              <a:buClr>
                <a:schemeClr val="accent3"/>
              </a:buClr>
              <a:buFont typeface="Wingdings 2"/>
              <a:buChar char=""/>
              <a:defRPr/>
            </a:pPr>
            <a:r>
              <a:rPr lang="en-US" altLang="en-US" sz="2000" dirty="0"/>
              <a:t>E  190/196	</a:t>
            </a:r>
            <a:r>
              <a:rPr lang="en-US" altLang="en-US" dirty="0"/>
              <a:t>y</a:t>
            </a:r>
            <a:r>
              <a:rPr lang="en-US" altLang="en-US" sz="2000" dirty="0"/>
              <a:t>          6			E   190/195             n             5</a:t>
            </a:r>
          </a:p>
          <a:p>
            <a:pPr marL="274320" indent="-274320" fontAlgn="auto">
              <a:lnSpc>
                <a:spcPct val="90000"/>
              </a:lnSpc>
              <a:spcAft>
                <a:spcPts val="0"/>
              </a:spcAft>
              <a:buClr>
                <a:schemeClr val="accent3"/>
              </a:buClr>
              <a:buFont typeface="Wingdings 2"/>
              <a:buChar char=""/>
              <a:defRPr/>
            </a:pPr>
            <a:endParaRPr lang="en-US" altLang="en-US" sz="2000" dirty="0"/>
          </a:p>
          <a:p>
            <a:pPr marL="274320" indent="-274320" fontAlgn="auto">
              <a:lnSpc>
                <a:spcPct val="90000"/>
              </a:lnSpc>
              <a:spcAft>
                <a:spcPts val="0"/>
              </a:spcAft>
              <a:buClr>
                <a:schemeClr val="accent3"/>
              </a:buClr>
              <a:buFont typeface="Wingdings 2"/>
              <a:buChar char=""/>
              <a:defRPr/>
            </a:pPr>
            <a:r>
              <a:rPr lang="en-US" altLang="en-US" sz="2000" u="sng" dirty="0"/>
              <a:t>F  195/203	y          8			F   195/213             y            18</a:t>
            </a:r>
          </a:p>
          <a:p>
            <a:pPr lvl="4" fontAlgn="auto">
              <a:lnSpc>
                <a:spcPct val="90000"/>
              </a:lnSpc>
              <a:spcAft>
                <a:spcPts val="0"/>
              </a:spcAft>
              <a:buClr>
                <a:schemeClr val="accent3"/>
              </a:buClr>
              <a:defRPr/>
            </a:pPr>
            <a:r>
              <a:rPr lang="en-US" altLang="en-US" b="1" dirty="0">
                <a:solidFill>
                  <a:srgbClr val="FF0000"/>
                </a:solidFill>
              </a:rPr>
              <a:t>5            22                                                                                 4                     75</a:t>
            </a:r>
          </a:p>
          <a:p>
            <a:pPr marL="0" indent="0" fontAlgn="auto">
              <a:lnSpc>
                <a:spcPct val="90000"/>
              </a:lnSpc>
              <a:spcAft>
                <a:spcPts val="0"/>
              </a:spcAft>
              <a:buClr>
                <a:schemeClr val="accent3"/>
              </a:buClr>
              <a:buNone/>
              <a:defRPr/>
            </a:pPr>
            <a:r>
              <a:rPr lang="en-US" altLang="en-US" sz="2000" dirty="0"/>
              <a:t>	</a:t>
            </a:r>
          </a:p>
          <a:p>
            <a:pPr marL="0" indent="0" fontAlgn="auto">
              <a:lnSpc>
                <a:spcPct val="90000"/>
              </a:lnSpc>
              <a:spcAft>
                <a:spcPts val="0"/>
              </a:spcAft>
              <a:buClr>
                <a:schemeClr val="accent3"/>
              </a:buClr>
              <a:buNone/>
              <a:defRPr/>
            </a:pPr>
            <a:endParaRPr lang="en-US" altLang="en-US" sz="1800" b="1" dirty="0"/>
          </a:p>
          <a:p>
            <a:pPr marL="0" indent="0" fontAlgn="auto">
              <a:lnSpc>
                <a:spcPct val="90000"/>
              </a:lnSpc>
              <a:spcAft>
                <a:spcPts val="0"/>
              </a:spcAft>
              <a:buClr>
                <a:schemeClr val="accent3"/>
              </a:buClr>
              <a:buNone/>
              <a:defRPr/>
            </a:pPr>
            <a:r>
              <a:rPr lang="en-US" altLang="en-US" sz="1800" b="1" dirty="0"/>
              <a:t>% Met Growth </a:t>
            </a:r>
          </a:p>
          <a:p>
            <a:pPr marL="0" indent="0" fontAlgn="auto">
              <a:lnSpc>
                <a:spcPct val="90000"/>
              </a:lnSpc>
              <a:spcAft>
                <a:spcPts val="0"/>
              </a:spcAft>
              <a:buClr>
                <a:schemeClr val="accent3"/>
              </a:buClr>
              <a:buNone/>
              <a:defRPr/>
            </a:pPr>
            <a:r>
              <a:rPr lang="en-US" altLang="en-US" sz="1800" b="1" dirty="0"/>
              <a:t>Target                          5 of 6 </a:t>
            </a:r>
            <a:r>
              <a:rPr lang="en-US" altLang="en-US" sz="1800" b="1" dirty="0">
                <a:latin typeface="Raavi"/>
                <a:cs typeface="Raavi"/>
                <a:sym typeface="Symbol"/>
              </a:rPr>
              <a:t> </a:t>
            </a:r>
            <a:r>
              <a:rPr lang="en-US" altLang="en-US" sz="1800" b="1" dirty="0">
                <a:sym typeface="Symbol"/>
              </a:rPr>
              <a:t>83</a:t>
            </a:r>
            <a:r>
              <a:rPr lang="en-US" altLang="en-US" sz="1800" b="1" dirty="0"/>
              <a:t>%..................................................................................................4 of 6 </a:t>
            </a:r>
            <a:r>
              <a:rPr lang="en-US" altLang="en-US" sz="1800" b="1" dirty="0">
                <a:sym typeface="Symbol"/>
              </a:rPr>
              <a:t> </a:t>
            </a:r>
            <a:r>
              <a:rPr lang="en-US" altLang="en-US" sz="1800" b="1" dirty="0"/>
              <a:t>66%</a:t>
            </a:r>
            <a:br>
              <a:rPr lang="en-US" altLang="en-US" sz="1800" b="1" dirty="0"/>
            </a:br>
            <a:endParaRPr lang="en-US" altLang="en-US" sz="1800" b="1" dirty="0">
              <a:solidFill>
                <a:srgbClr val="FF0000"/>
              </a:solidFill>
            </a:endParaRPr>
          </a:p>
          <a:p>
            <a:pPr marL="0" indent="0" fontAlgn="auto">
              <a:lnSpc>
                <a:spcPct val="90000"/>
              </a:lnSpc>
              <a:spcAft>
                <a:spcPts val="0"/>
              </a:spcAft>
              <a:buClr>
                <a:schemeClr val="accent3"/>
              </a:buClr>
              <a:buNone/>
              <a:defRPr/>
            </a:pPr>
            <a:r>
              <a:rPr lang="en-US" altLang="en-US" sz="1900" b="1" dirty="0"/>
              <a:t>Mean Growth           22÷6 </a:t>
            </a:r>
            <a:r>
              <a:rPr lang="en-US" altLang="en-US" sz="1900" b="1" dirty="0">
                <a:sym typeface="Symbol"/>
              </a:rPr>
              <a:t>= </a:t>
            </a:r>
            <a:r>
              <a:rPr lang="en-US" altLang="en-US" b="1" dirty="0">
                <a:solidFill>
                  <a:srgbClr val="FF0000"/>
                </a:solidFill>
                <a:sym typeface="Symbol"/>
              </a:rPr>
              <a:t>3.66</a:t>
            </a:r>
            <a:r>
              <a:rPr lang="en-US" altLang="en-US" sz="1900" dirty="0"/>
              <a:t> ………………………………………………………………..</a:t>
            </a:r>
            <a:r>
              <a:rPr lang="en-US" altLang="en-US" sz="1900" b="1" dirty="0"/>
              <a:t>75÷6 </a:t>
            </a:r>
            <a:r>
              <a:rPr lang="en-US" altLang="en-US" sz="1900" b="1" dirty="0">
                <a:sym typeface="Symbol"/>
              </a:rPr>
              <a:t>=</a:t>
            </a:r>
            <a:r>
              <a:rPr lang="en-US" altLang="en-US" sz="2200" b="1" dirty="0">
                <a:solidFill>
                  <a:srgbClr val="FF0000"/>
                </a:solidFill>
              </a:rPr>
              <a:t>12.50</a:t>
            </a:r>
          </a:p>
          <a:p>
            <a:pPr marL="0" indent="0" fontAlgn="auto">
              <a:lnSpc>
                <a:spcPct val="90000"/>
              </a:lnSpc>
              <a:spcAft>
                <a:spcPts val="0"/>
              </a:spcAft>
              <a:buClr>
                <a:schemeClr val="accent3"/>
              </a:buClr>
              <a:buNone/>
              <a:defRPr/>
            </a:pPr>
            <a:r>
              <a:rPr lang="en-US" altLang="en-US" sz="1900" dirty="0"/>
              <a:t>      </a:t>
            </a:r>
            <a:r>
              <a:rPr lang="en-US" altLang="en-US" b="1" dirty="0"/>
              <a:t>			            			</a:t>
            </a:r>
            <a:endParaRPr lang="en-US" altLang="en-US" b="1" dirty="0">
              <a:solidFill>
                <a:srgbClr val="FF0000"/>
              </a:solidFill>
            </a:endParaRPr>
          </a:p>
        </p:txBody>
      </p:sp>
      <p:cxnSp>
        <p:nvCxnSpPr>
          <p:cNvPr id="5" name="Straight Arrow Connector 4"/>
          <p:cNvCxnSpPr/>
          <p:nvPr/>
        </p:nvCxnSpPr>
        <p:spPr>
          <a:xfrm flipH="1" flipV="1">
            <a:off x="3048000" y="4621360"/>
            <a:ext cx="681006" cy="362120"/>
          </a:xfrm>
          <a:prstGeom prst="straightConnector1">
            <a:avLst/>
          </a:prstGeom>
          <a:ln w="25400">
            <a:solidFill>
              <a:srgbClr val="C00000"/>
            </a:solidFill>
            <a:tailEnd type="arrow"/>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flipV="1">
            <a:off x="6096000" y="4638609"/>
            <a:ext cx="767001" cy="344871"/>
          </a:xfrm>
          <a:prstGeom prst="straightConnector1">
            <a:avLst/>
          </a:prstGeom>
          <a:ln w="25400">
            <a:solidFill>
              <a:srgbClr val="C00000"/>
            </a:solidFill>
            <a:tailEnd type="arrow"/>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2667000" y="5509261"/>
            <a:ext cx="3581400" cy="246221"/>
          </a:xfrm>
          <a:prstGeom prst="rect">
            <a:avLst/>
          </a:prstGeom>
          <a:solidFill>
            <a:srgbClr val="002060"/>
          </a:solidFill>
          <a:ln>
            <a:noFill/>
          </a:ln>
        </p:spPr>
        <p:style>
          <a:lnRef idx="1">
            <a:schemeClr val="accent6"/>
          </a:lnRef>
          <a:fillRef idx="1001">
            <a:schemeClr val="dk2"/>
          </a:fillRef>
          <a:effectRef idx="1">
            <a:schemeClr val="accent6"/>
          </a:effectRef>
          <a:fontRef idx="minor">
            <a:schemeClr val="dk1"/>
          </a:fontRef>
        </p:style>
        <p:txBody>
          <a:bodyPr rtlCol="0" anchor="ctr">
            <a:spAutoFit/>
          </a:bodyPr>
          <a:lstStyle/>
          <a:p>
            <a:pPr algn="ctr"/>
            <a:r>
              <a:rPr lang="en-US" sz="1000" dirty="0">
                <a:solidFill>
                  <a:schemeClr val="bg1"/>
                </a:solidFill>
              </a:rPr>
              <a:t>Different amount of actual growth occurs. </a:t>
            </a:r>
          </a:p>
        </p:txBody>
      </p:sp>
      <p:sp>
        <p:nvSpPr>
          <p:cNvPr id="2" name="Oval 1"/>
          <p:cNvSpPr/>
          <p:nvPr/>
        </p:nvSpPr>
        <p:spPr>
          <a:xfrm>
            <a:off x="2590800" y="4384548"/>
            <a:ext cx="362712" cy="323088"/>
          </a:xfrm>
          <a:prstGeom prst="ellipse">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Oval 7"/>
          <p:cNvSpPr/>
          <p:nvPr/>
        </p:nvSpPr>
        <p:spPr>
          <a:xfrm>
            <a:off x="6928104" y="4384548"/>
            <a:ext cx="362712" cy="323088"/>
          </a:xfrm>
          <a:prstGeom prst="ellipse">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fld id="{E4BE815E-65D1-40D0-A71C-01E230B202BD}" type="slidenum">
              <a:rPr lang="en-US" altLang="en-US" smtClean="0"/>
              <a:pPr/>
              <a:t>38</a:t>
            </a:fld>
            <a:endParaRPr lang="en-US" altLang="en-US" dirty="0"/>
          </a:p>
        </p:txBody>
      </p:sp>
    </p:spTree>
    <p:extLst>
      <p:ext uri="{BB962C8B-B14F-4D97-AF65-F5344CB8AC3E}">
        <p14:creationId xmlns:p14="http://schemas.microsoft.com/office/powerpoint/2010/main" val="4133085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 y="1219200"/>
            <a:ext cx="9144000" cy="838200"/>
          </a:xfrm>
        </p:spPr>
        <p:txBody>
          <a:bodyPr anchor="ctr"/>
          <a:lstStyle/>
          <a:p>
            <a:r>
              <a:rPr lang="en-US" sz="1800" dirty="0"/>
              <a:t>Percent-Met Rating Scale</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02432851"/>
              </p:ext>
            </p:extLst>
          </p:nvPr>
        </p:nvGraphicFramePr>
        <p:xfrm>
          <a:off x="685800" y="2333656"/>
          <a:ext cx="7010400" cy="2438398"/>
        </p:xfrm>
        <a:graphic>
          <a:graphicData uri="http://schemas.openxmlformats.org/drawingml/2006/table">
            <a:tbl>
              <a:tblPr firstRow="1" firstCol="1" bandRow="1">
                <a:tableStyleId>{5C22544A-7EE6-4342-B048-85BDC9FD1C3A}</a:tableStyleId>
              </a:tblPr>
              <a:tblGrid>
                <a:gridCol w="5074660">
                  <a:extLst>
                    <a:ext uri="{9D8B030D-6E8A-4147-A177-3AD203B41FA5}">
                      <a16:colId xmlns:a16="http://schemas.microsoft.com/office/drawing/2014/main" val="20000"/>
                    </a:ext>
                  </a:extLst>
                </a:gridCol>
                <a:gridCol w="1935740">
                  <a:extLst>
                    <a:ext uri="{9D8B030D-6E8A-4147-A177-3AD203B41FA5}">
                      <a16:colId xmlns:a16="http://schemas.microsoft.com/office/drawing/2014/main" val="20001"/>
                    </a:ext>
                  </a:extLst>
                </a:gridCol>
              </a:tblGrid>
              <a:tr h="625656">
                <a:tc>
                  <a:txBody>
                    <a:bodyPr/>
                    <a:lstStyle/>
                    <a:p>
                      <a:pPr marL="0" marR="0" algn="l">
                        <a:spcBef>
                          <a:spcPts val="200"/>
                        </a:spcBef>
                        <a:spcAft>
                          <a:spcPts val="200"/>
                        </a:spcAft>
                      </a:pPr>
                      <a:r>
                        <a:rPr lang="en-US" sz="1200" dirty="0">
                          <a:solidFill>
                            <a:schemeClr val="tx1"/>
                          </a:solidFill>
                          <a:effectLst/>
                        </a:rPr>
                        <a:t>Percentage Ranges of Students Who Met Their Growth Targets</a:t>
                      </a:r>
                      <a:endParaRPr lang="en-US" sz="1200" b="1" dirty="0">
                        <a:solidFill>
                          <a:schemeClr val="tx1"/>
                        </a:solidFill>
                        <a:effectLst/>
                        <a:latin typeface="Arial"/>
                        <a:ea typeface="MS PGothic"/>
                        <a:cs typeface="Times New Roman"/>
                      </a:endParaRPr>
                    </a:p>
                  </a:txBody>
                  <a:tcPr marL="68580" marR="68580" marT="0" marB="0" anchor="ctr"/>
                </a:tc>
                <a:tc>
                  <a:txBody>
                    <a:bodyPr/>
                    <a:lstStyle/>
                    <a:p>
                      <a:pPr marL="0" marR="0" algn="l">
                        <a:lnSpc>
                          <a:spcPct val="115000"/>
                        </a:lnSpc>
                        <a:spcBef>
                          <a:spcPts val="0"/>
                        </a:spcBef>
                        <a:spcAft>
                          <a:spcPts val="1000"/>
                        </a:spcAft>
                      </a:pPr>
                      <a:r>
                        <a:rPr lang="en-US" sz="1200" dirty="0">
                          <a:effectLst/>
                        </a:rPr>
                        <a:t> </a:t>
                      </a:r>
                      <a:endParaRPr lang="en-US" sz="1200" dirty="0">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258963">
                <a:tc>
                  <a:txBody>
                    <a:bodyPr/>
                    <a:lstStyle/>
                    <a:p>
                      <a:pPr marL="0" marR="0" algn="l">
                        <a:spcBef>
                          <a:spcPts val="200"/>
                        </a:spcBef>
                        <a:spcAft>
                          <a:spcPts val="200"/>
                        </a:spcAft>
                      </a:pPr>
                      <a:r>
                        <a:rPr lang="en-US" sz="1200" dirty="0">
                          <a:solidFill>
                            <a:schemeClr val="tx1"/>
                          </a:solidFill>
                          <a:effectLst/>
                        </a:rPr>
                        <a:t>85–100%</a:t>
                      </a:r>
                      <a:endParaRPr lang="en-US" sz="120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200" dirty="0">
                          <a:effectLst/>
                        </a:rPr>
                        <a:t>High </a:t>
                      </a:r>
                      <a:endParaRPr lang="en-US" sz="1200" dirty="0">
                        <a:effectLst/>
                        <a:latin typeface="Calibri"/>
                        <a:ea typeface="MS PGothic"/>
                        <a:cs typeface="Times New Roman"/>
                      </a:endParaRPr>
                    </a:p>
                  </a:txBody>
                  <a:tcPr marL="68580" marR="68580" marT="0" marB="0" anchor="ctr"/>
                </a:tc>
                <a:extLst>
                  <a:ext uri="{0D108BD9-81ED-4DB2-BD59-A6C34878D82A}">
                    <a16:rowId xmlns:a16="http://schemas.microsoft.com/office/drawing/2014/main" val="10001"/>
                  </a:ext>
                </a:extLst>
              </a:tr>
              <a:tr h="258963">
                <a:tc>
                  <a:txBody>
                    <a:bodyPr/>
                    <a:lstStyle/>
                    <a:p>
                      <a:pPr marL="0" marR="0" algn="l">
                        <a:spcBef>
                          <a:spcPts val="200"/>
                        </a:spcBef>
                        <a:spcAft>
                          <a:spcPts val="200"/>
                        </a:spcAft>
                      </a:pPr>
                      <a:r>
                        <a:rPr lang="en-US" sz="1200" dirty="0">
                          <a:solidFill>
                            <a:schemeClr val="tx1"/>
                          </a:solidFill>
                          <a:effectLst/>
                        </a:rPr>
                        <a:t>71–84%</a:t>
                      </a:r>
                      <a:endParaRPr lang="en-US" sz="120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200" b="1" dirty="0">
                          <a:solidFill>
                            <a:srgbClr val="C00000"/>
                          </a:solidFill>
                          <a:effectLst/>
                        </a:rPr>
                        <a:t>Moderate</a:t>
                      </a:r>
                      <a:endParaRPr lang="en-US" sz="1200" b="1" dirty="0">
                        <a:solidFill>
                          <a:srgbClr val="C00000"/>
                        </a:solidFill>
                        <a:effectLst/>
                        <a:latin typeface="Calibri"/>
                        <a:ea typeface="MS PGothic"/>
                        <a:cs typeface="Times New Roman"/>
                      </a:endParaRPr>
                    </a:p>
                  </a:txBody>
                  <a:tcPr marL="68580" marR="68580" marT="0" marB="0" anchor="ctr"/>
                </a:tc>
                <a:extLst>
                  <a:ext uri="{0D108BD9-81ED-4DB2-BD59-A6C34878D82A}">
                    <a16:rowId xmlns:a16="http://schemas.microsoft.com/office/drawing/2014/main" val="10002"/>
                  </a:ext>
                </a:extLst>
              </a:tr>
              <a:tr h="258963">
                <a:tc>
                  <a:txBody>
                    <a:bodyPr/>
                    <a:lstStyle/>
                    <a:p>
                      <a:pPr marL="0" marR="0" algn="l">
                        <a:spcBef>
                          <a:spcPts val="200"/>
                        </a:spcBef>
                        <a:spcAft>
                          <a:spcPts val="200"/>
                        </a:spcAft>
                      </a:pPr>
                      <a:r>
                        <a:rPr lang="en-US" sz="1200" dirty="0">
                          <a:solidFill>
                            <a:schemeClr val="tx1"/>
                          </a:solidFill>
                          <a:effectLst/>
                        </a:rPr>
                        <a:t>41–70%</a:t>
                      </a:r>
                      <a:endParaRPr lang="en-US" sz="120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200" b="1" dirty="0">
                          <a:solidFill>
                            <a:srgbClr val="C00000"/>
                          </a:solidFill>
                          <a:effectLst/>
                        </a:rPr>
                        <a:t>Low</a:t>
                      </a:r>
                      <a:endParaRPr lang="en-US" sz="1200" b="1" dirty="0">
                        <a:solidFill>
                          <a:srgbClr val="C00000"/>
                        </a:solidFill>
                        <a:effectLst/>
                        <a:latin typeface="Calibri"/>
                        <a:ea typeface="MS PGothic"/>
                        <a:cs typeface="Times New Roman"/>
                      </a:endParaRPr>
                    </a:p>
                  </a:txBody>
                  <a:tcPr marL="68580" marR="68580" marT="0" marB="0" anchor="ctr"/>
                </a:tc>
                <a:extLst>
                  <a:ext uri="{0D108BD9-81ED-4DB2-BD59-A6C34878D82A}">
                    <a16:rowId xmlns:a16="http://schemas.microsoft.com/office/drawing/2014/main" val="10003"/>
                  </a:ext>
                </a:extLst>
              </a:tr>
              <a:tr h="258963">
                <a:tc>
                  <a:txBody>
                    <a:bodyPr/>
                    <a:lstStyle/>
                    <a:p>
                      <a:pPr marL="0" marR="0" algn="l">
                        <a:spcBef>
                          <a:spcPts val="200"/>
                        </a:spcBef>
                        <a:spcAft>
                          <a:spcPts val="200"/>
                        </a:spcAft>
                      </a:pPr>
                      <a:r>
                        <a:rPr lang="en-US" sz="1200" dirty="0">
                          <a:solidFill>
                            <a:schemeClr val="tx1"/>
                          </a:solidFill>
                          <a:effectLst/>
                        </a:rPr>
                        <a:t>0–40%</a:t>
                      </a:r>
                      <a:endParaRPr lang="en-US" sz="120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200" dirty="0">
                          <a:solidFill>
                            <a:schemeClr val="tx1">
                              <a:lumMod val="95000"/>
                              <a:lumOff val="5000"/>
                            </a:schemeClr>
                          </a:solidFill>
                          <a:effectLst/>
                        </a:rPr>
                        <a:t>Negligible </a:t>
                      </a:r>
                      <a:endParaRPr lang="en-US" sz="1200" dirty="0">
                        <a:solidFill>
                          <a:schemeClr val="tx1">
                            <a:lumMod val="95000"/>
                            <a:lumOff val="5000"/>
                          </a:schemeClr>
                        </a:solidFill>
                        <a:effectLst/>
                        <a:latin typeface="Calibri"/>
                        <a:ea typeface="MS PGothic"/>
                        <a:cs typeface="Times New Roman"/>
                      </a:endParaRPr>
                    </a:p>
                  </a:txBody>
                  <a:tcPr marL="68580" marR="68580" marT="0" marB="0" anchor="ctr"/>
                </a:tc>
                <a:extLst>
                  <a:ext uri="{0D108BD9-81ED-4DB2-BD59-A6C34878D82A}">
                    <a16:rowId xmlns:a16="http://schemas.microsoft.com/office/drawing/2014/main" val="10004"/>
                  </a:ext>
                </a:extLst>
              </a:tr>
              <a:tr h="776890">
                <a:tc>
                  <a:txBody>
                    <a:bodyPr/>
                    <a:lstStyle/>
                    <a:p>
                      <a:pPr marL="0" marR="0" algn="l">
                        <a:spcBef>
                          <a:spcPts val="200"/>
                        </a:spcBef>
                        <a:spcAft>
                          <a:spcPts val="200"/>
                        </a:spcAft>
                      </a:pPr>
                      <a:r>
                        <a:rPr lang="en-US" sz="1200" dirty="0">
                          <a:solidFill>
                            <a:schemeClr val="tx1"/>
                          </a:solidFill>
                          <a:effectLst/>
                        </a:rPr>
                        <a:t>Total of the % of all growth targets met÷ number of SLOs = Average % of students who met the growth target</a:t>
                      </a:r>
                      <a:endParaRPr lang="en-US" sz="120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200" dirty="0">
                          <a:effectLst/>
                        </a:rPr>
                        <a:t>Impact on Student Learning and Growth Rating</a:t>
                      </a:r>
                      <a:endParaRPr lang="en-US" sz="1200" dirty="0">
                        <a:effectLst/>
                        <a:latin typeface="Calibri"/>
                        <a:ea typeface="MS PGothic"/>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
        <p:nvSpPr>
          <p:cNvPr id="4" name="TextBox 3"/>
          <p:cNvSpPr txBox="1"/>
          <p:nvPr/>
        </p:nvSpPr>
        <p:spPr>
          <a:xfrm>
            <a:off x="6753225" y="2895600"/>
            <a:ext cx="2362200" cy="1877437"/>
          </a:xfrm>
          <a:prstGeom prst="rect">
            <a:avLst/>
          </a:prstGeom>
          <a:noFill/>
        </p:spPr>
        <p:txBody>
          <a:bodyPr wrap="square" rtlCol="0">
            <a:spAutoFit/>
          </a:bodyPr>
          <a:lstStyle/>
          <a:p>
            <a:endParaRPr lang="en-US" sz="1200" dirty="0"/>
          </a:p>
          <a:p>
            <a:endParaRPr lang="en-US" sz="1200" spc="100" dirty="0"/>
          </a:p>
          <a:p>
            <a:r>
              <a:rPr lang="en-US" sz="1200" b="1" spc="100" dirty="0"/>
              <a:t>Teacher 1</a:t>
            </a:r>
          </a:p>
          <a:p>
            <a:r>
              <a:rPr lang="en-US" sz="1200" b="1" spc="100" dirty="0"/>
              <a:t>Teacher 2 </a:t>
            </a:r>
          </a:p>
          <a:p>
            <a:endParaRPr lang="en-US" sz="1200" dirty="0"/>
          </a:p>
          <a:p>
            <a:endParaRPr lang="en-US" sz="1200" dirty="0"/>
          </a:p>
          <a:p>
            <a:endParaRPr lang="en-US" sz="1200" dirty="0"/>
          </a:p>
          <a:p>
            <a:endParaRPr lang="en-US" sz="1200" dirty="0"/>
          </a:p>
          <a:p>
            <a:br>
              <a:rPr lang="en-US" sz="800" dirty="0"/>
            </a:br>
            <a:endParaRPr lang="en-US" sz="1200" dirty="0"/>
          </a:p>
        </p:txBody>
      </p:sp>
      <p:sp>
        <p:nvSpPr>
          <p:cNvPr id="5" name="TextBox 4"/>
          <p:cNvSpPr txBox="1"/>
          <p:nvPr/>
        </p:nvSpPr>
        <p:spPr>
          <a:xfrm>
            <a:off x="3810000" y="4876800"/>
            <a:ext cx="4495800" cy="830997"/>
          </a:xfrm>
          <a:prstGeom prst="rect">
            <a:avLst/>
          </a:prstGeom>
          <a:noFill/>
        </p:spPr>
        <p:txBody>
          <a:bodyPr wrap="square" rtlCol="0">
            <a:spAutoFit/>
          </a:bodyPr>
          <a:lstStyle/>
          <a:p>
            <a:r>
              <a:rPr lang="en-US" sz="1200" dirty="0"/>
              <a:t>Teacher 1 is rated as having greater growth impact than Teacher 2  even though teacher 2’s instructional cohort has more than three times the mean growth as Teacher 1’s  instructional cohort.</a:t>
            </a:r>
          </a:p>
        </p:txBody>
      </p:sp>
      <p:sp>
        <p:nvSpPr>
          <p:cNvPr id="3" name="Slide Number Placeholder 2"/>
          <p:cNvSpPr>
            <a:spLocks noGrp="1"/>
          </p:cNvSpPr>
          <p:nvPr>
            <p:ph type="sldNum" sz="quarter" idx="11"/>
          </p:nvPr>
        </p:nvSpPr>
        <p:spPr/>
        <p:txBody>
          <a:bodyPr/>
          <a:lstStyle/>
          <a:p>
            <a:fld id="{E4BE815E-65D1-40D0-A71C-01E230B202BD}" type="slidenum">
              <a:rPr lang="en-US" altLang="en-US" smtClean="0"/>
              <a:pPr/>
              <a:t>39</a:t>
            </a:fld>
            <a:endParaRPr lang="en-US" altLang="en-US" dirty="0"/>
          </a:p>
        </p:txBody>
      </p:sp>
    </p:spTree>
    <p:extLst>
      <p:ext uri="{BB962C8B-B14F-4D97-AF65-F5344CB8AC3E}">
        <p14:creationId xmlns:p14="http://schemas.microsoft.com/office/powerpoint/2010/main" val="3127529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cap="none" dirty="0"/>
              <a:t>Overview of Requirements Related to Measures of Student Learning And Growth </a:t>
            </a:r>
            <a:br>
              <a:rPr lang="en-US" cap="none" dirty="0"/>
            </a:br>
            <a:endParaRPr lang="en-US" cap="none" dirty="0"/>
          </a:p>
        </p:txBody>
      </p:sp>
    </p:spTree>
    <p:extLst>
      <p:ext uri="{BB962C8B-B14F-4D97-AF65-F5344CB8AC3E}">
        <p14:creationId xmlns:p14="http://schemas.microsoft.com/office/powerpoint/2010/main" val="1442850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A Closer Look at the Percent-Met Method</a:t>
            </a:r>
            <a:endParaRPr lang="en-US" dirty="0">
              <a:latin typeface="Century Gothic" panose="020B0502020202020204" pitchFamily="34" charset="0"/>
            </a:endParaRPr>
          </a:p>
        </p:txBody>
      </p:sp>
      <p:sp>
        <p:nvSpPr>
          <p:cNvPr id="5" name="Content Placeholder 4"/>
          <p:cNvSpPr>
            <a:spLocks noGrp="1"/>
          </p:cNvSpPr>
          <p:nvPr>
            <p:ph idx="1"/>
          </p:nvPr>
        </p:nvSpPr>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sp>
        <p:nvSpPr>
          <p:cNvPr id="6" name="Rectangle 3"/>
          <p:cNvSpPr txBox="1">
            <a:spLocks noChangeArrowheads="1"/>
          </p:cNvSpPr>
          <p:nvPr/>
        </p:nvSpPr>
        <p:spPr bwMode="auto">
          <a:xfrm>
            <a:off x="349405" y="2263698"/>
            <a:ext cx="8610600" cy="32004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l" rtl="0" fontAlgn="base">
              <a:spcBef>
                <a:spcPct val="20000"/>
              </a:spcBef>
              <a:spcAft>
                <a:spcPct val="0"/>
              </a:spcAft>
              <a:buNone/>
              <a:defRPr sz="2000" baseline="0">
                <a:solidFill>
                  <a:schemeClr val="tx1"/>
                </a:solidFill>
                <a:latin typeface="+mn-lt"/>
                <a:ea typeface="+mn-ea"/>
                <a:cs typeface="+mn-cs"/>
              </a:defRPr>
            </a:lvl1pPr>
            <a:lvl2pPr marL="457200" indent="0" algn="l" rtl="0" fontAlgn="base">
              <a:spcBef>
                <a:spcPct val="20000"/>
              </a:spcBef>
              <a:spcAft>
                <a:spcPct val="0"/>
              </a:spcAft>
              <a:buFontTx/>
              <a:buNone/>
              <a:defRPr sz="2400" baseline="0">
                <a:solidFill>
                  <a:schemeClr val="tx1"/>
                </a:solidFill>
                <a:latin typeface="+mn-lt"/>
              </a:defRPr>
            </a:lvl2pPr>
            <a:lvl3pPr marL="914400" indent="0" algn="l" rtl="0" fontAlgn="base">
              <a:spcBef>
                <a:spcPct val="20000"/>
              </a:spcBef>
              <a:spcAft>
                <a:spcPct val="0"/>
              </a:spcAft>
              <a:buNone/>
              <a:defRPr>
                <a:solidFill>
                  <a:schemeClr val="tx1"/>
                </a:solidFill>
                <a:latin typeface="+mn-lt"/>
              </a:defRPr>
            </a:lvl3pPr>
            <a:lvl4pPr marL="1371600" indent="0" algn="l" rtl="0" fontAlgn="base">
              <a:spcBef>
                <a:spcPct val="20000"/>
              </a:spcBef>
              <a:spcAft>
                <a:spcPct val="0"/>
              </a:spcAft>
              <a:buNone/>
              <a:defRPr>
                <a:solidFill>
                  <a:schemeClr val="tx1"/>
                </a:solidFill>
                <a:latin typeface="+mn-lt"/>
              </a:defRPr>
            </a:lvl4pPr>
            <a:lvl5pPr marL="1828800" indent="0" algn="l" rtl="0" fontAlgn="base">
              <a:spcBef>
                <a:spcPct val="20000"/>
              </a:spcBef>
              <a:spcAft>
                <a:spcPct val="0"/>
              </a:spcAft>
              <a:buNone/>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285750" indent="-285750" fontAlgn="auto">
              <a:lnSpc>
                <a:spcPct val="90000"/>
              </a:lnSpc>
              <a:spcAft>
                <a:spcPts val="0"/>
              </a:spcAft>
              <a:buFont typeface="Wingdings" panose="05000000000000000000" pitchFamily="2" charset="2"/>
              <a:buChar char="Ø"/>
              <a:defRPr/>
            </a:pPr>
            <a:r>
              <a:rPr lang="en-US" altLang="en-US" sz="1600" kern="0" dirty="0"/>
              <a:t>The percent-met method of arriving at a teacher's Student Learning and Growth uses a binary, yes or no, target that does not account for all of the growth attained (or not attained) by students in a cohort.</a:t>
            </a:r>
          </a:p>
          <a:p>
            <a:pPr marL="285750" indent="-285750" fontAlgn="auto">
              <a:lnSpc>
                <a:spcPct val="90000"/>
              </a:lnSpc>
              <a:spcAft>
                <a:spcPts val="0"/>
              </a:spcAft>
              <a:buFont typeface="Wingdings" panose="05000000000000000000" pitchFamily="2" charset="2"/>
              <a:buChar char="Ø"/>
              <a:defRPr/>
            </a:pPr>
            <a:r>
              <a:rPr lang="en-US" altLang="en-US" sz="1600" kern="0" dirty="0"/>
              <a:t>When all factors are made equal, the Percent-Met method cannot distinguish between two teachers with significantly different actual growth.</a:t>
            </a:r>
          </a:p>
          <a:p>
            <a:pPr marL="285750" indent="-285750" fontAlgn="auto">
              <a:lnSpc>
                <a:spcPct val="90000"/>
              </a:lnSpc>
              <a:spcAft>
                <a:spcPts val="0"/>
              </a:spcAft>
              <a:buFont typeface="Wingdings" panose="05000000000000000000" pitchFamily="2" charset="2"/>
              <a:buChar char="Ø"/>
              <a:defRPr/>
            </a:pPr>
            <a:r>
              <a:rPr lang="en-US" altLang="en-US" sz="1600" kern="0" dirty="0"/>
              <a:t>When all factors are made equal, the Percent-Met method could result in teachers whose instructional cohorts show lower actual growth being rated higher than teachers whose cohorts show higher actual growth.</a:t>
            </a:r>
          </a:p>
          <a:p>
            <a:pPr fontAlgn="auto">
              <a:lnSpc>
                <a:spcPct val="90000"/>
              </a:lnSpc>
              <a:spcAft>
                <a:spcPts val="0"/>
              </a:spcAft>
              <a:defRPr/>
            </a:pPr>
            <a:endParaRPr lang="en-US" altLang="en-US" sz="1600" kern="0" dirty="0"/>
          </a:p>
        </p:txBody>
      </p:sp>
      <p:sp>
        <p:nvSpPr>
          <p:cNvPr id="3" name="Slide Number Placeholder 2"/>
          <p:cNvSpPr>
            <a:spLocks noGrp="1"/>
          </p:cNvSpPr>
          <p:nvPr>
            <p:ph type="sldNum" sz="quarter" idx="11"/>
          </p:nvPr>
        </p:nvSpPr>
        <p:spPr/>
        <p:txBody>
          <a:bodyPr/>
          <a:lstStyle/>
          <a:p>
            <a:fld id="{E4BE815E-65D1-40D0-A71C-01E230B202BD}" type="slidenum">
              <a:rPr lang="en-US" altLang="en-US" smtClean="0"/>
              <a:pPr/>
              <a:t>40</a:t>
            </a:fld>
            <a:endParaRPr lang="en-US" altLang="en-US" dirty="0"/>
          </a:p>
        </p:txBody>
      </p:sp>
    </p:spTree>
    <p:extLst>
      <p:ext uri="{BB962C8B-B14F-4D97-AF65-F5344CB8AC3E}">
        <p14:creationId xmlns:p14="http://schemas.microsoft.com/office/powerpoint/2010/main" val="4087614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Performance-Gap-Reduction (PGR) Method</a:t>
            </a:r>
          </a:p>
        </p:txBody>
      </p:sp>
    </p:spTree>
    <p:extLst>
      <p:ext uri="{BB962C8B-B14F-4D97-AF65-F5344CB8AC3E}">
        <p14:creationId xmlns:p14="http://schemas.microsoft.com/office/powerpoint/2010/main" val="1185128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the PGR Method</a:t>
            </a:r>
            <a:endParaRPr lang="en-US" dirty="0">
              <a:latin typeface="Century Gothic" panose="020B0502020202020204" pitchFamily="34" charset="0"/>
            </a:endParaRPr>
          </a:p>
        </p:txBody>
      </p:sp>
      <p:sp>
        <p:nvSpPr>
          <p:cNvPr id="5" name="Content Placeholder 4"/>
          <p:cNvSpPr>
            <a:spLocks noGrp="1"/>
          </p:cNvSpPr>
          <p:nvPr>
            <p:ph idx="1"/>
          </p:nvPr>
        </p:nvSpPr>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sp>
        <p:nvSpPr>
          <p:cNvPr id="6" name="Rectangle 3"/>
          <p:cNvSpPr txBox="1">
            <a:spLocks noChangeArrowheads="1"/>
          </p:cNvSpPr>
          <p:nvPr/>
        </p:nvSpPr>
        <p:spPr bwMode="auto">
          <a:xfrm>
            <a:off x="381000" y="2286000"/>
            <a:ext cx="8610600" cy="36576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l" rtl="0" fontAlgn="base">
              <a:spcBef>
                <a:spcPct val="20000"/>
              </a:spcBef>
              <a:spcAft>
                <a:spcPct val="0"/>
              </a:spcAft>
              <a:buNone/>
              <a:defRPr sz="2000" baseline="0">
                <a:solidFill>
                  <a:schemeClr val="tx1"/>
                </a:solidFill>
                <a:latin typeface="+mn-lt"/>
                <a:ea typeface="+mn-ea"/>
                <a:cs typeface="+mn-cs"/>
              </a:defRPr>
            </a:lvl1pPr>
            <a:lvl2pPr marL="457200" indent="0" algn="l" rtl="0" fontAlgn="base">
              <a:spcBef>
                <a:spcPct val="20000"/>
              </a:spcBef>
              <a:spcAft>
                <a:spcPct val="0"/>
              </a:spcAft>
              <a:buFontTx/>
              <a:buNone/>
              <a:defRPr sz="2400" baseline="0">
                <a:solidFill>
                  <a:schemeClr val="tx1"/>
                </a:solidFill>
                <a:latin typeface="+mn-lt"/>
              </a:defRPr>
            </a:lvl2pPr>
            <a:lvl3pPr marL="914400" indent="0" algn="l" rtl="0" fontAlgn="base">
              <a:spcBef>
                <a:spcPct val="20000"/>
              </a:spcBef>
              <a:spcAft>
                <a:spcPct val="0"/>
              </a:spcAft>
              <a:buNone/>
              <a:defRPr>
                <a:solidFill>
                  <a:schemeClr val="tx1"/>
                </a:solidFill>
                <a:latin typeface="+mn-lt"/>
              </a:defRPr>
            </a:lvl3pPr>
            <a:lvl4pPr marL="1371600" indent="0" algn="l" rtl="0" fontAlgn="base">
              <a:spcBef>
                <a:spcPct val="20000"/>
              </a:spcBef>
              <a:spcAft>
                <a:spcPct val="0"/>
              </a:spcAft>
              <a:buNone/>
              <a:defRPr>
                <a:solidFill>
                  <a:schemeClr val="tx1"/>
                </a:solidFill>
                <a:latin typeface="+mn-lt"/>
              </a:defRPr>
            </a:lvl4pPr>
            <a:lvl5pPr marL="1828800" indent="0" algn="l" rtl="0" fontAlgn="base">
              <a:spcBef>
                <a:spcPct val="20000"/>
              </a:spcBef>
              <a:spcAft>
                <a:spcPct val="0"/>
              </a:spcAft>
              <a:buNone/>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endParaRPr lang="en-US" sz="1600" b="1" dirty="0"/>
          </a:p>
          <a:p>
            <a:r>
              <a:rPr lang="en-US" sz="1600" b="1" dirty="0"/>
              <a:t>Step 1: </a:t>
            </a:r>
            <a:r>
              <a:rPr lang="en-US" sz="1600" dirty="0"/>
              <a:t>Pre-assess; score</a:t>
            </a:r>
          </a:p>
          <a:p>
            <a:pPr lvl="1"/>
            <a:r>
              <a:rPr lang="en-US" sz="1500" b="1" dirty="0">
                <a:solidFill>
                  <a:srgbClr val="C00000"/>
                </a:solidFill>
              </a:rPr>
              <a:t>NOTE: The PGR method does not require teachers to set a growth target for a cohort.</a:t>
            </a:r>
            <a:endParaRPr lang="en-US" sz="1500" dirty="0"/>
          </a:p>
          <a:p>
            <a:pPr marL="685800" indent="-685800"/>
            <a:r>
              <a:rPr lang="en-US" sz="1600" b="1" dirty="0"/>
              <a:t>Step 2: </a:t>
            </a:r>
            <a:r>
              <a:rPr lang="en-US" sz="1600" dirty="0"/>
              <a:t>Calculate the mean performance gap among students</a:t>
            </a:r>
          </a:p>
          <a:p>
            <a:pPr marL="685800" indent="-685800"/>
            <a:r>
              <a:rPr lang="en-US" sz="1600" b="1" dirty="0"/>
              <a:t>Step 3: </a:t>
            </a:r>
            <a:r>
              <a:rPr lang="en-US" sz="1600" dirty="0"/>
              <a:t>Post-assess; score</a:t>
            </a:r>
          </a:p>
          <a:p>
            <a:pPr marL="741363" indent="-741363"/>
            <a:r>
              <a:rPr lang="en-US" sz="1600" b="1" dirty="0"/>
              <a:t>Step 4: </a:t>
            </a:r>
            <a:r>
              <a:rPr lang="en-US" sz="1600" dirty="0"/>
              <a:t>Calculate the mean growth among students</a:t>
            </a:r>
          </a:p>
          <a:p>
            <a:pPr marL="741363" indent="-741363"/>
            <a:r>
              <a:rPr lang="en-US" sz="1600" b="1" dirty="0"/>
              <a:t>Step 5: </a:t>
            </a:r>
            <a:r>
              <a:rPr lang="en-US" sz="1600" dirty="0"/>
              <a:t>Calculate % Mean Performance Gap Reduction</a:t>
            </a:r>
          </a:p>
          <a:p>
            <a:pPr marL="741363" indent="-741363"/>
            <a:r>
              <a:rPr lang="en-US" sz="1600" b="1" dirty="0"/>
              <a:t>Step 6: </a:t>
            </a:r>
            <a:r>
              <a:rPr lang="en-US" sz="1600" dirty="0"/>
              <a:t>Determine the teacher's impact rating on the RPG Impact Scale</a:t>
            </a:r>
            <a:br>
              <a:rPr lang="en-US" sz="1600" dirty="0"/>
            </a:br>
            <a:endParaRPr lang="en-US" sz="1600" dirty="0"/>
          </a:p>
          <a:p>
            <a:endParaRPr lang="en-US" sz="1600" dirty="0"/>
          </a:p>
        </p:txBody>
      </p:sp>
      <p:sp>
        <p:nvSpPr>
          <p:cNvPr id="3" name="Slide Number Placeholder 2"/>
          <p:cNvSpPr>
            <a:spLocks noGrp="1"/>
          </p:cNvSpPr>
          <p:nvPr>
            <p:ph type="sldNum" sz="quarter" idx="11"/>
          </p:nvPr>
        </p:nvSpPr>
        <p:spPr/>
        <p:txBody>
          <a:bodyPr/>
          <a:lstStyle/>
          <a:p>
            <a:fld id="{E4BE815E-65D1-40D0-A71C-01E230B202BD}" type="slidenum">
              <a:rPr lang="en-US" altLang="en-US" smtClean="0"/>
              <a:pPr/>
              <a:t>42</a:t>
            </a:fld>
            <a:endParaRPr lang="en-US" altLang="en-US" dirty="0"/>
          </a:p>
        </p:txBody>
      </p:sp>
    </p:spTree>
    <p:extLst>
      <p:ext uri="{BB962C8B-B14F-4D97-AF65-F5344CB8AC3E}">
        <p14:creationId xmlns:p14="http://schemas.microsoft.com/office/powerpoint/2010/main" val="1478403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dirty="0">
                <a:solidFill>
                  <a:schemeClr val="accent6">
                    <a:lumMod val="50000"/>
                  </a:schemeClr>
                </a:solidFill>
                <a:ea typeface="Arial" pitchFamily="34" charset="0"/>
                <a:cs typeface="Times New Roman" pitchFamily="18" charset="0"/>
              </a:rPr>
              <a:t>Step 1: </a:t>
            </a:r>
            <a:r>
              <a:rPr lang="en-US" dirty="0">
                <a:solidFill>
                  <a:schemeClr val="accent6">
                    <a:lumMod val="50000"/>
                  </a:schemeClr>
                </a:solidFill>
              </a:rPr>
              <a:t>Pre-Assessment</a:t>
            </a:r>
            <a:endParaRPr lang="en-US" dirty="0">
              <a:latin typeface="Century Gothic" panose="020B0502020202020204" pitchFamily="34" charset="0"/>
            </a:endParaRPr>
          </a:p>
        </p:txBody>
      </p:sp>
      <p:sp>
        <p:nvSpPr>
          <p:cNvPr id="5" name="Content Placeholder 4"/>
          <p:cNvSpPr>
            <a:spLocks noGrp="1"/>
          </p:cNvSpPr>
          <p:nvPr>
            <p:ph idx="1"/>
          </p:nvPr>
        </p:nvSpPr>
        <p:spPr>
          <a:xfrm>
            <a:off x="228600" y="2422791"/>
            <a:ext cx="8610600" cy="3657600"/>
          </a:xfrm>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val="1281355406"/>
              </p:ext>
            </p:extLst>
          </p:nvPr>
        </p:nvGraphicFramePr>
        <p:xfrm>
          <a:off x="304800" y="2133600"/>
          <a:ext cx="8534400" cy="2687784"/>
        </p:xfrm>
        <a:graphic>
          <a:graphicData uri="http://schemas.openxmlformats.org/drawingml/2006/table">
            <a:tbl>
              <a:tblPr firstRow="1" firstCol="1" bandRow="1">
                <a:tableStyleId>{21E4AEA4-8DFA-4A89-87EB-49C32662AFE0}</a:tableStyleId>
              </a:tblPr>
              <a:tblGrid>
                <a:gridCol w="14224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1422400">
                  <a:extLst>
                    <a:ext uri="{9D8B030D-6E8A-4147-A177-3AD203B41FA5}">
                      <a16:colId xmlns:a16="http://schemas.microsoft.com/office/drawing/2014/main" val="20004"/>
                    </a:ext>
                  </a:extLst>
                </a:gridCol>
                <a:gridCol w="1422400">
                  <a:extLst>
                    <a:ext uri="{9D8B030D-6E8A-4147-A177-3AD203B41FA5}">
                      <a16:colId xmlns:a16="http://schemas.microsoft.com/office/drawing/2014/main" val="20005"/>
                    </a:ext>
                  </a:extLst>
                </a:gridCol>
              </a:tblGrid>
              <a:tr h="187036">
                <a:tc>
                  <a:txBody>
                    <a:bodyPr/>
                    <a:lstStyle/>
                    <a:p>
                      <a:pPr marL="0" marR="0">
                        <a:spcBef>
                          <a:spcPts val="0"/>
                        </a:spcBef>
                        <a:spcAft>
                          <a:spcPts val="0"/>
                        </a:spcAft>
                      </a:pPr>
                      <a:r>
                        <a:rPr lang="en-US" sz="1200" dirty="0">
                          <a:effectLst/>
                        </a:rPr>
                        <a:t>Student</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latin typeface="+mn-lt"/>
                          <a:ea typeface="Arial"/>
                          <a:cs typeface="Times New Roman"/>
                        </a:rPr>
                        <a:t>Max</a:t>
                      </a:r>
                      <a:r>
                        <a:rPr lang="en-US" sz="1200" baseline="0" dirty="0">
                          <a:effectLst/>
                          <a:latin typeface="+mn-lt"/>
                          <a:ea typeface="Arial"/>
                          <a:cs typeface="Times New Roman"/>
                        </a:rPr>
                        <a:t> Score Possible</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rPr>
                        <a:t>Pre-Assessment Score</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mn-lt"/>
                        <a:ea typeface="Arial"/>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txBody>
                  <a:tcPr marL="68580" marR="68580" marT="0" marB="0"/>
                </a:tc>
                <a:extLst>
                  <a:ext uri="{0D108BD9-81ED-4DB2-BD59-A6C34878D82A}">
                    <a16:rowId xmlns:a16="http://schemas.microsoft.com/office/drawing/2014/main" val="10000"/>
                  </a:ext>
                </a:extLst>
              </a:tr>
              <a:tr h="187036">
                <a:tc>
                  <a:txBody>
                    <a:bodyPr/>
                    <a:lstStyle/>
                    <a:p>
                      <a:pPr marL="0" marR="0">
                        <a:spcBef>
                          <a:spcPts val="0"/>
                        </a:spcBef>
                        <a:spcAft>
                          <a:spcPts val="0"/>
                        </a:spcAft>
                      </a:pPr>
                      <a:r>
                        <a:rPr lang="en-US" sz="1200">
                          <a:effectLst/>
                        </a:rPr>
                        <a:t>A</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95</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r h="187036">
                <a:tc>
                  <a:txBody>
                    <a:bodyPr/>
                    <a:lstStyle/>
                    <a:p>
                      <a:pPr marL="0" marR="0">
                        <a:spcBef>
                          <a:spcPts val="0"/>
                        </a:spcBef>
                        <a:spcAft>
                          <a:spcPts val="0"/>
                        </a:spcAft>
                      </a:pPr>
                      <a:r>
                        <a:rPr lang="en-US" sz="1200">
                          <a:effectLst/>
                        </a:rPr>
                        <a:t>B</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86</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2"/>
                  </a:ext>
                </a:extLst>
              </a:tr>
              <a:tr h="187036">
                <a:tc>
                  <a:txBody>
                    <a:bodyPr/>
                    <a:lstStyle/>
                    <a:p>
                      <a:pPr marL="0" marR="0">
                        <a:spcBef>
                          <a:spcPts val="0"/>
                        </a:spcBef>
                        <a:spcAft>
                          <a:spcPts val="0"/>
                        </a:spcAft>
                      </a:pPr>
                      <a:r>
                        <a:rPr lang="en-US" sz="1200">
                          <a:effectLst/>
                        </a:rPr>
                        <a:t>C</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222</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3"/>
                  </a:ext>
                </a:extLst>
              </a:tr>
              <a:tr h="187036">
                <a:tc>
                  <a:txBody>
                    <a:bodyPr/>
                    <a:lstStyle/>
                    <a:p>
                      <a:pPr marL="0" marR="0">
                        <a:spcBef>
                          <a:spcPts val="0"/>
                        </a:spcBef>
                        <a:spcAft>
                          <a:spcPts val="0"/>
                        </a:spcAft>
                      </a:pPr>
                      <a:r>
                        <a:rPr lang="en-US" sz="1200">
                          <a:effectLst/>
                        </a:rPr>
                        <a:t>D</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37</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4"/>
                  </a:ext>
                </a:extLst>
              </a:tr>
              <a:tr h="187036">
                <a:tc>
                  <a:txBody>
                    <a:bodyPr/>
                    <a:lstStyle/>
                    <a:p>
                      <a:pPr marL="0" marR="0">
                        <a:spcBef>
                          <a:spcPts val="0"/>
                        </a:spcBef>
                        <a:spcAft>
                          <a:spcPts val="0"/>
                        </a:spcAft>
                      </a:pPr>
                      <a:r>
                        <a:rPr lang="en-US" sz="1200">
                          <a:effectLst/>
                        </a:rPr>
                        <a:t>E</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103</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5"/>
                  </a:ext>
                </a:extLst>
              </a:tr>
              <a:tr h="187036">
                <a:tc>
                  <a:txBody>
                    <a:bodyPr/>
                    <a:lstStyle/>
                    <a:p>
                      <a:pPr marL="0" marR="0">
                        <a:spcBef>
                          <a:spcPts val="0"/>
                        </a:spcBef>
                        <a:spcAft>
                          <a:spcPts val="0"/>
                        </a:spcAft>
                      </a:pPr>
                      <a:r>
                        <a:rPr lang="en-US" sz="1200">
                          <a:effectLst/>
                        </a:rPr>
                        <a:t>F</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214</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6"/>
                  </a:ext>
                </a:extLst>
              </a:tr>
              <a:tr h="188424">
                <a:tc>
                  <a:txBody>
                    <a:bodyPr/>
                    <a:lstStyle/>
                    <a:p>
                      <a:pPr marL="0" marR="0">
                        <a:spcBef>
                          <a:spcPts val="0"/>
                        </a:spcBef>
                        <a:spcAft>
                          <a:spcPts val="0"/>
                        </a:spcAft>
                      </a:pPr>
                      <a:r>
                        <a:rPr lang="en-US" sz="1200">
                          <a:effectLst/>
                        </a:rPr>
                        <a:t>G</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230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7"/>
                  </a:ext>
                </a:extLst>
              </a:tr>
              <a:tr h="187036">
                <a:tc>
                  <a:txBody>
                    <a:bodyPr/>
                    <a:lstStyle/>
                    <a:p>
                      <a:pPr marL="0" marR="0">
                        <a:spcBef>
                          <a:spcPts val="0"/>
                        </a:spcBef>
                        <a:spcAft>
                          <a:spcPts val="0"/>
                        </a:spcAft>
                      </a:pPr>
                      <a:r>
                        <a:rPr lang="en-US" sz="1200">
                          <a:effectLst/>
                        </a:rPr>
                        <a:t>H</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78</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8"/>
                  </a:ext>
                </a:extLst>
              </a:tr>
              <a:tr h="187036">
                <a:tc>
                  <a:txBody>
                    <a:bodyPr/>
                    <a:lstStyle/>
                    <a:p>
                      <a:pPr marL="0" marR="0">
                        <a:spcBef>
                          <a:spcPts val="0"/>
                        </a:spcBef>
                        <a:spcAft>
                          <a:spcPts val="0"/>
                        </a:spcAft>
                      </a:pPr>
                      <a:r>
                        <a:rPr lang="en-US" sz="1200">
                          <a:effectLst/>
                        </a:rPr>
                        <a:t>I</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87</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9"/>
                  </a:ext>
                </a:extLst>
              </a:tr>
              <a:tr h="263240">
                <a:tc>
                  <a:txBody>
                    <a:bodyPr/>
                    <a:lstStyle/>
                    <a:p>
                      <a:pPr marL="0" marR="0">
                        <a:spcBef>
                          <a:spcPts val="0"/>
                        </a:spcBef>
                        <a:spcAft>
                          <a:spcPts val="0"/>
                        </a:spcAft>
                      </a:pPr>
                      <a:r>
                        <a:rPr lang="en-US" sz="1200" dirty="0">
                          <a:effectLst/>
                        </a:rPr>
                        <a:t>J</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200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10"/>
                  </a:ext>
                </a:extLst>
              </a:tr>
              <a:tr h="187036">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C00000"/>
                        </a:solidFill>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solidFill>
                          <a:schemeClr val="tx1"/>
                        </a:solidFill>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solidFill>
                          <a:srgbClr val="C00000"/>
                        </a:solidFill>
                        <a:effectLst/>
                      </a:endParaRPr>
                    </a:p>
                  </a:txBody>
                  <a:tcPr marL="68580" marR="68580" marT="0" marB="0"/>
                </a:tc>
                <a:extLst>
                  <a:ext uri="{0D108BD9-81ED-4DB2-BD59-A6C34878D82A}">
                    <a16:rowId xmlns:a16="http://schemas.microsoft.com/office/drawing/2014/main" val="10011"/>
                  </a:ext>
                </a:extLst>
              </a:tr>
              <a:tr h="187036">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gridSpan="4">
                  <a:txBody>
                    <a:bodyPr/>
                    <a:lstStyle/>
                    <a:p>
                      <a:pPr marL="0" marR="0" algn="l">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chemeClr val="tx1"/>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extLst>
                  <a:ext uri="{0D108BD9-81ED-4DB2-BD59-A6C34878D82A}">
                    <a16:rowId xmlns:a16="http://schemas.microsoft.com/office/drawing/2014/main" val="10012"/>
                  </a:ext>
                </a:extLst>
              </a:tr>
            </a:tbl>
          </a:graphicData>
        </a:graphic>
      </p:graphicFrame>
      <p:sp>
        <p:nvSpPr>
          <p:cNvPr id="6" name="Rectangle 5"/>
          <p:cNvSpPr/>
          <p:nvPr/>
        </p:nvSpPr>
        <p:spPr>
          <a:xfrm>
            <a:off x="5486400" y="3047999"/>
            <a:ext cx="2590800" cy="646331"/>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en-US" sz="1200" b="1" dirty="0"/>
              <a:t>Assessment:</a:t>
            </a:r>
            <a:r>
              <a:rPr lang="en-US" sz="1200" dirty="0"/>
              <a:t> The comprehensive assessment in our sample has a total possible points of 250.</a:t>
            </a:r>
          </a:p>
        </p:txBody>
      </p:sp>
      <p:sp>
        <p:nvSpPr>
          <p:cNvPr id="3" name="Slide Number Placeholder 2"/>
          <p:cNvSpPr>
            <a:spLocks noGrp="1"/>
          </p:cNvSpPr>
          <p:nvPr>
            <p:ph type="sldNum" sz="quarter" idx="11"/>
          </p:nvPr>
        </p:nvSpPr>
        <p:spPr/>
        <p:txBody>
          <a:bodyPr/>
          <a:lstStyle/>
          <a:p>
            <a:fld id="{E4BE815E-65D1-40D0-A71C-01E230B202BD}" type="slidenum">
              <a:rPr lang="en-US" altLang="en-US" smtClean="0"/>
              <a:pPr/>
              <a:t>43</a:t>
            </a:fld>
            <a:endParaRPr lang="en-US" altLang="en-US" dirty="0"/>
          </a:p>
        </p:txBody>
      </p:sp>
    </p:spTree>
    <p:extLst>
      <p:ext uri="{BB962C8B-B14F-4D97-AF65-F5344CB8AC3E}">
        <p14:creationId xmlns:p14="http://schemas.microsoft.com/office/powerpoint/2010/main" val="3706344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dirty="0">
                <a:solidFill>
                  <a:schemeClr val="accent6">
                    <a:lumMod val="50000"/>
                  </a:schemeClr>
                </a:solidFill>
                <a:ea typeface="Arial" pitchFamily="34" charset="0"/>
                <a:cs typeface="Times New Roman" pitchFamily="18" charset="0"/>
              </a:rPr>
              <a:t>Step 2: </a:t>
            </a:r>
            <a:r>
              <a:rPr lang="en-US" dirty="0">
                <a:solidFill>
                  <a:schemeClr val="accent6">
                    <a:lumMod val="50000"/>
                  </a:schemeClr>
                </a:solidFill>
              </a:rPr>
              <a:t>Calculate Mean Performance Gap</a:t>
            </a:r>
            <a:endParaRPr lang="en-US" dirty="0">
              <a:latin typeface="Century Gothic" panose="020B0502020202020204" pitchFamily="34" charset="0"/>
            </a:endParaRPr>
          </a:p>
        </p:txBody>
      </p:sp>
      <p:sp>
        <p:nvSpPr>
          <p:cNvPr id="5" name="Content Placeholder 4"/>
          <p:cNvSpPr>
            <a:spLocks noGrp="1"/>
          </p:cNvSpPr>
          <p:nvPr>
            <p:ph idx="1"/>
          </p:nvPr>
        </p:nvSpPr>
        <p:spPr>
          <a:xfrm>
            <a:off x="228600" y="2422791"/>
            <a:ext cx="8610600" cy="3657600"/>
          </a:xfrm>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val="3712945138"/>
              </p:ext>
            </p:extLst>
          </p:nvPr>
        </p:nvGraphicFramePr>
        <p:xfrm>
          <a:off x="304800" y="2133600"/>
          <a:ext cx="8534400" cy="3415148"/>
        </p:xfrm>
        <a:graphic>
          <a:graphicData uri="http://schemas.openxmlformats.org/drawingml/2006/table">
            <a:tbl>
              <a:tblPr firstRow="1" firstCol="1" bandRow="1">
                <a:tableStyleId>{21E4AEA4-8DFA-4A89-87EB-49C32662AFE0}</a:tableStyleId>
              </a:tblPr>
              <a:tblGrid>
                <a:gridCol w="14224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1422400">
                  <a:extLst>
                    <a:ext uri="{9D8B030D-6E8A-4147-A177-3AD203B41FA5}">
                      <a16:colId xmlns:a16="http://schemas.microsoft.com/office/drawing/2014/main" val="20004"/>
                    </a:ext>
                  </a:extLst>
                </a:gridCol>
                <a:gridCol w="1422400">
                  <a:extLst>
                    <a:ext uri="{9D8B030D-6E8A-4147-A177-3AD203B41FA5}">
                      <a16:colId xmlns:a16="http://schemas.microsoft.com/office/drawing/2014/main" val="20005"/>
                    </a:ext>
                  </a:extLst>
                </a:gridCol>
              </a:tblGrid>
              <a:tr h="187036">
                <a:tc>
                  <a:txBody>
                    <a:bodyPr/>
                    <a:lstStyle/>
                    <a:p>
                      <a:pPr marL="0" marR="0">
                        <a:spcBef>
                          <a:spcPts val="0"/>
                        </a:spcBef>
                        <a:spcAft>
                          <a:spcPts val="0"/>
                        </a:spcAft>
                      </a:pPr>
                      <a:r>
                        <a:rPr lang="en-US" sz="1200" dirty="0">
                          <a:effectLst/>
                        </a:rPr>
                        <a:t>Student</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latin typeface="+mn-lt"/>
                          <a:ea typeface="Arial"/>
                          <a:cs typeface="Times New Roman"/>
                        </a:rPr>
                        <a:t>Max</a:t>
                      </a:r>
                      <a:r>
                        <a:rPr lang="en-US" sz="1200" baseline="0" dirty="0">
                          <a:effectLst/>
                          <a:latin typeface="+mn-lt"/>
                          <a:ea typeface="Arial"/>
                          <a:cs typeface="Times New Roman"/>
                        </a:rPr>
                        <a:t> Score Possible</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rPr>
                        <a:t>Pre-Assessment Score</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rPr>
                        <a:t>Performance Gap</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endParaRPr lang="en-US" sz="1200" dirty="0">
                        <a:effectLst/>
                        <a:latin typeface="+mn-lt"/>
                        <a:ea typeface="Arial"/>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txBody>
                  <a:tcPr marL="68580" marR="68580" marT="0" marB="0"/>
                </a:tc>
                <a:extLst>
                  <a:ext uri="{0D108BD9-81ED-4DB2-BD59-A6C34878D82A}">
                    <a16:rowId xmlns:a16="http://schemas.microsoft.com/office/drawing/2014/main" val="10000"/>
                  </a:ext>
                </a:extLst>
              </a:tr>
              <a:tr h="187036">
                <a:tc>
                  <a:txBody>
                    <a:bodyPr/>
                    <a:lstStyle/>
                    <a:p>
                      <a:pPr marL="0" marR="0">
                        <a:spcBef>
                          <a:spcPts val="0"/>
                        </a:spcBef>
                        <a:spcAft>
                          <a:spcPts val="0"/>
                        </a:spcAft>
                      </a:pPr>
                      <a:r>
                        <a:rPr lang="en-US" sz="1200">
                          <a:effectLst/>
                        </a:rPr>
                        <a:t>A</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95</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155</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r h="187036">
                <a:tc>
                  <a:txBody>
                    <a:bodyPr/>
                    <a:lstStyle/>
                    <a:p>
                      <a:pPr marL="0" marR="0">
                        <a:spcBef>
                          <a:spcPts val="0"/>
                        </a:spcBef>
                        <a:spcAft>
                          <a:spcPts val="0"/>
                        </a:spcAft>
                      </a:pPr>
                      <a:r>
                        <a:rPr lang="en-US" sz="1200">
                          <a:effectLst/>
                        </a:rPr>
                        <a:t>B</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86</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164</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2"/>
                  </a:ext>
                </a:extLst>
              </a:tr>
              <a:tr h="187036">
                <a:tc>
                  <a:txBody>
                    <a:bodyPr/>
                    <a:lstStyle/>
                    <a:p>
                      <a:pPr marL="0" marR="0">
                        <a:spcBef>
                          <a:spcPts val="0"/>
                        </a:spcBef>
                        <a:spcAft>
                          <a:spcPts val="0"/>
                        </a:spcAft>
                      </a:pPr>
                      <a:r>
                        <a:rPr lang="en-US" sz="1200">
                          <a:effectLst/>
                        </a:rPr>
                        <a:t>C</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222</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28</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3"/>
                  </a:ext>
                </a:extLst>
              </a:tr>
              <a:tr h="187036">
                <a:tc>
                  <a:txBody>
                    <a:bodyPr/>
                    <a:lstStyle/>
                    <a:p>
                      <a:pPr marL="0" marR="0">
                        <a:spcBef>
                          <a:spcPts val="0"/>
                        </a:spcBef>
                        <a:spcAft>
                          <a:spcPts val="0"/>
                        </a:spcAft>
                      </a:pPr>
                      <a:r>
                        <a:rPr lang="en-US" sz="1200">
                          <a:effectLst/>
                        </a:rPr>
                        <a:t>D</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37</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213</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4"/>
                  </a:ext>
                </a:extLst>
              </a:tr>
              <a:tr h="187036">
                <a:tc>
                  <a:txBody>
                    <a:bodyPr/>
                    <a:lstStyle/>
                    <a:p>
                      <a:pPr marL="0" marR="0">
                        <a:spcBef>
                          <a:spcPts val="0"/>
                        </a:spcBef>
                        <a:spcAft>
                          <a:spcPts val="0"/>
                        </a:spcAft>
                      </a:pPr>
                      <a:r>
                        <a:rPr lang="en-US" sz="1200">
                          <a:effectLst/>
                        </a:rPr>
                        <a:t>E</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103</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147</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5"/>
                  </a:ext>
                </a:extLst>
              </a:tr>
              <a:tr h="187036">
                <a:tc>
                  <a:txBody>
                    <a:bodyPr/>
                    <a:lstStyle/>
                    <a:p>
                      <a:pPr marL="0" marR="0">
                        <a:spcBef>
                          <a:spcPts val="0"/>
                        </a:spcBef>
                        <a:spcAft>
                          <a:spcPts val="0"/>
                        </a:spcAft>
                      </a:pPr>
                      <a:r>
                        <a:rPr lang="en-US" sz="1200">
                          <a:effectLst/>
                        </a:rPr>
                        <a:t>F</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214</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36</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6"/>
                  </a:ext>
                </a:extLst>
              </a:tr>
              <a:tr h="188424">
                <a:tc>
                  <a:txBody>
                    <a:bodyPr/>
                    <a:lstStyle/>
                    <a:p>
                      <a:pPr marL="0" marR="0">
                        <a:spcBef>
                          <a:spcPts val="0"/>
                        </a:spcBef>
                        <a:spcAft>
                          <a:spcPts val="0"/>
                        </a:spcAft>
                      </a:pPr>
                      <a:r>
                        <a:rPr lang="en-US" sz="1200">
                          <a:effectLst/>
                        </a:rPr>
                        <a:t>G</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230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20</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7"/>
                  </a:ext>
                </a:extLst>
              </a:tr>
              <a:tr h="187036">
                <a:tc>
                  <a:txBody>
                    <a:bodyPr/>
                    <a:lstStyle/>
                    <a:p>
                      <a:pPr marL="0" marR="0">
                        <a:spcBef>
                          <a:spcPts val="0"/>
                        </a:spcBef>
                        <a:spcAft>
                          <a:spcPts val="0"/>
                        </a:spcAft>
                      </a:pPr>
                      <a:r>
                        <a:rPr lang="en-US" sz="1200">
                          <a:effectLst/>
                        </a:rPr>
                        <a:t>H</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78</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172</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8"/>
                  </a:ext>
                </a:extLst>
              </a:tr>
              <a:tr h="187036">
                <a:tc>
                  <a:txBody>
                    <a:bodyPr/>
                    <a:lstStyle/>
                    <a:p>
                      <a:pPr marL="0" marR="0">
                        <a:spcBef>
                          <a:spcPts val="0"/>
                        </a:spcBef>
                        <a:spcAft>
                          <a:spcPts val="0"/>
                        </a:spcAft>
                      </a:pPr>
                      <a:r>
                        <a:rPr lang="en-US" sz="1200">
                          <a:effectLst/>
                        </a:rPr>
                        <a:t>I</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87</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163</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9"/>
                  </a:ext>
                </a:extLst>
              </a:tr>
              <a:tr h="263240">
                <a:tc>
                  <a:txBody>
                    <a:bodyPr/>
                    <a:lstStyle/>
                    <a:p>
                      <a:pPr marL="0" marR="0">
                        <a:spcBef>
                          <a:spcPts val="0"/>
                        </a:spcBef>
                        <a:spcAft>
                          <a:spcPts val="0"/>
                        </a:spcAft>
                      </a:pPr>
                      <a:r>
                        <a:rPr lang="en-US" sz="1200" dirty="0">
                          <a:effectLst/>
                        </a:rPr>
                        <a:t>J</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200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50</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10"/>
                  </a:ext>
                </a:extLst>
              </a:tr>
              <a:tr h="187036">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rPr>
                        <a:t>Mean Performance Gap</a:t>
                      </a:r>
                      <a:endParaRPr lang="en-US" sz="1200" b="1" dirty="0">
                        <a:effectLst/>
                        <a:latin typeface="Arial"/>
                        <a:ea typeface="Arial"/>
                        <a:cs typeface="Times New Roman"/>
                      </a:endParaRPr>
                    </a:p>
                    <a:p>
                      <a:pPr marL="0" marR="0">
                        <a:spcBef>
                          <a:spcPts val="0"/>
                        </a:spcBef>
                        <a:spcAft>
                          <a:spcPts val="0"/>
                        </a:spcAft>
                      </a:pPr>
                      <a:r>
                        <a:rPr lang="en-US" sz="1200" dirty="0">
                          <a:effectLst/>
                        </a:rPr>
                        <a:t>1,148 ÷ 10 </a:t>
                      </a:r>
                      <a:r>
                        <a:rPr lang="en-US" sz="1200" dirty="0">
                          <a:effectLst/>
                          <a:sym typeface="Symbol"/>
                        </a:rPr>
                        <a:t> </a:t>
                      </a:r>
                    </a:p>
                    <a:p>
                      <a:pPr marL="0" marR="0">
                        <a:spcBef>
                          <a:spcPts val="0"/>
                        </a:spcBef>
                        <a:spcAft>
                          <a:spcPts val="0"/>
                        </a:spcAft>
                      </a:pPr>
                      <a:r>
                        <a:rPr lang="en-US" sz="1200" b="1" dirty="0">
                          <a:solidFill>
                            <a:srgbClr val="FF0000"/>
                          </a:solidFill>
                          <a:effectLst/>
                          <a:sym typeface="Symbol"/>
                        </a:rPr>
                        <a:t>114.8</a:t>
                      </a:r>
                    </a:p>
                  </a:txBody>
                  <a:tcPr marL="68580" marR="68580" marT="0" marB="0"/>
                </a:tc>
                <a:tc>
                  <a:txBody>
                    <a:bodyPr/>
                    <a:lstStyle/>
                    <a:p>
                      <a:pPr marL="0" marR="0">
                        <a:spcBef>
                          <a:spcPts val="0"/>
                        </a:spcBef>
                        <a:spcAft>
                          <a:spcPts val="0"/>
                        </a:spcAft>
                      </a:pPr>
                      <a:endParaRPr lang="en-US" sz="1200" b="1" dirty="0">
                        <a:solidFill>
                          <a:schemeClr val="tx1"/>
                        </a:solidFill>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solidFill>
                          <a:srgbClr val="C00000"/>
                        </a:solidFill>
                        <a:effectLst/>
                      </a:endParaRPr>
                    </a:p>
                  </a:txBody>
                  <a:tcPr marL="68580" marR="68580" marT="0" marB="0"/>
                </a:tc>
                <a:extLst>
                  <a:ext uri="{0D108BD9-81ED-4DB2-BD59-A6C34878D82A}">
                    <a16:rowId xmlns:a16="http://schemas.microsoft.com/office/drawing/2014/main" val="10011"/>
                  </a:ext>
                </a:extLst>
              </a:tr>
              <a:tr h="187036">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gridSpan="4">
                  <a:txBody>
                    <a:bodyPr/>
                    <a:lstStyle/>
                    <a:p>
                      <a:pPr marL="0" marR="0" algn="l">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chemeClr val="tx1"/>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extLst>
                  <a:ext uri="{0D108BD9-81ED-4DB2-BD59-A6C34878D82A}">
                    <a16:rowId xmlns:a16="http://schemas.microsoft.com/office/drawing/2014/main" val="10012"/>
                  </a:ext>
                </a:extLst>
              </a:tr>
            </a:tbl>
          </a:graphicData>
        </a:graphic>
      </p:graphicFrame>
      <p:sp>
        <p:nvSpPr>
          <p:cNvPr id="3" name="Slide Number Placeholder 2"/>
          <p:cNvSpPr>
            <a:spLocks noGrp="1"/>
          </p:cNvSpPr>
          <p:nvPr>
            <p:ph type="sldNum" sz="quarter" idx="11"/>
          </p:nvPr>
        </p:nvSpPr>
        <p:spPr/>
        <p:txBody>
          <a:bodyPr/>
          <a:lstStyle/>
          <a:p>
            <a:fld id="{E4BE815E-65D1-40D0-A71C-01E230B202BD}" type="slidenum">
              <a:rPr lang="en-US" altLang="en-US" smtClean="0"/>
              <a:pPr/>
              <a:t>44</a:t>
            </a:fld>
            <a:endParaRPr lang="en-US" altLang="en-US" dirty="0"/>
          </a:p>
        </p:txBody>
      </p:sp>
    </p:spTree>
    <p:extLst>
      <p:ext uri="{BB962C8B-B14F-4D97-AF65-F5344CB8AC3E}">
        <p14:creationId xmlns:p14="http://schemas.microsoft.com/office/powerpoint/2010/main" val="146605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dirty="0">
                <a:solidFill>
                  <a:schemeClr val="accent6">
                    <a:lumMod val="50000"/>
                  </a:schemeClr>
                </a:solidFill>
                <a:ea typeface="Arial" pitchFamily="34" charset="0"/>
                <a:cs typeface="Times New Roman" pitchFamily="18" charset="0"/>
              </a:rPr>
              <a:t>Step 3: </a:t>
            </a:r>
            <a:r>
              <a:rPr lang="en-US" dirty="0">
                <a:solidFill>
                  <a:schemeClr val="accent6">
                    <a:lumMod val="50000"/>
                  </a:schemeClr>
                </a:solidFill>
              </a:rPr>
              <a:t>Post-assess</a:t>
            </a:r>
            <a:endParaRPr lang="en-US" dirty="0">
              <a:latin typeface="Century Gothic" panose="020B0502020202020204" pitchFamily="34" charset="0"/>
            </a:endParaRPr>
          </a:p>
        </p:txBody>
      </p:sp>
      <p:sp>
        <p:nvSpPr>
          <p:cNvPr id="5" name="Content Placeholder 4"/>
          <p:cNvSpPr>
            <a:spLocks noGrp="1"/>
          </p:cNvSpPr>
          <p:nvPr>
            <p:ph idx="1"/>
          </p:nvPr>
        </p:nvSpPr>
        <p:spPr>
          <a:xfrm>
            <a:off x="228600" y="2422791"/>
            <a:ext cx="8610600" cy="3657600"/>
          </a:xfrm>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val="2902555203"/>
              </p:ext>
            </p:extLst>
          </p:nvPr>
        </p:nvGraphicFramePr>
        <p:xfrm>
          <a:off x="304800" y="2133600"/>
          <a:ext cx="8534400" cy="3415148"/>
        </p:xfrm>
        <a:graphic>
          <a:graphicData uri="http://schemas.openxmlformats.org/drawingml/2006/table">
            <a:tbl>
              <a:tblPr firstRow="1" firstCol="1" bandRow="1">
                <a:tableStyleId>{21E4AEA4-8DFA-4A89-87EB-49C32662AFE0}</a:tableStyleId>
              </a:tblPr>
              <a:tblGrid>
                <a:gridCol w="14224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1422400">
                  <a:extLst>
                    <a:ext uri="{9D8B030D-6E8A-4147-A177-3AD203B41FA5}">
                      <a16:colId xmlns:a16="http://schemas.microsoft.com/office/drawing/2014/main" val="20004"/>
                    </a:ext>
                  </a:extLst>
                </a:gridCol>
                <a:gridCol w="1422400">
                  <a:extLst>
                    <a:ext uri="{9D8B030D-6E8A-4147-A177-3AD203B41FA5}">
                      <a16:colId xmlns:a16="http://schemas.microsoft.com/office/drawing/2014/main" val="20005"/>
                    </a:ext>
                  </a:extLst>
                </a:gridCol>
              </a:tblGrid>
              <a:tr h="187036">
                <a:tc>
                  <a:txBody>
                    <a:bodyPr/>
                    <a:lstStyle/>
                    <a:p>
                      <a:pPr marL="0" marR="0">
                        <a:spcBef>
                          <a:spcPts val="0"/>
                        </a:spcBef>
                        <a:spcAft>
                          <a:spcPts val="0"/>
                        </a:spcAft>
                      </a:pPr>
                      <a:r>
                        <a:rPr lang="en-US" sz="1200" dirty="0">
                          <a:effectLst/>
                        </a:rPr>
                        <a:t>Student</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latin typeface="+mn-lt"/>
                          <a:ea typeface="Arial"/>
                          <a:cs typeface="Times New Roman"/>
                        </a:rPr>
                        <a:t>Max</a:t>
                      </a:r>
                      <a:r>
                        <a:rPr lang="en-US" sz="1200" baseline="0" dirty="0">
                          <a:effectLst/>
                          <a:latin typeface="+mn-lt"/>
                          <a:ea typeface="Arial"/>
                          <a:cs typeface="Times New Roman"/>
                        </a:rPr>
                        <a:t> Score Possible</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rPr>
                        <a:t>Pre-Assessment Score</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rPr>
                        <a:t>Performance Gap</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rPr>
                        <a:t>Post-Assessment Score</a:t>
                      </a:r>
                      <a:endParaRPr lang="en-US" sz="1200" dirty="0">
                        <a:effectLst/>
                        <a:latin typeface="+mn-lt"/>
                        <a:ea typeface="Arial"/>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endParaRPr>
                    </a:p>
                  </a:txBody>
                  <a:tcPr marL="68580" marR="68580" marT="0" marB="0"/>
                </a:tc>
                <a:extLst>
                  <a:ext uri="{0D108BD9-81ED-4DB2-BD59-A6C34878D82A}">
                    <a16:rowId xmlns:a16="http://schemas.microsoft.com/office/drawing/2014/main" val="10000"/>
                  </a:ext>
                </a:extLst>
              </a:tr>
              <a:tr h="187036">
                <a:tc>
                  <a:txBody>
                    <a:bodyPr/>
                    <a:lstStyle/>
                    <a:p>
                      <a:pPr marL="0" marR="0">
                        <a:spcBef>
                          <a:spcPts val="0"/>
                        </a:spcBef>
                        <a:spcAft>
                          <a:spcPts val="0"/>
                        </a:spcAft>
                      </a:pPr>
                      <a:r>
                        <a:rPr lang="en-US" sz="1200">
                          <a:effectLst/>
                        </a:rPr>
                        <a:t>A</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95</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155</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194</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r h="187036">
                <a:tc>
                  <a:txBody>
                    <a:bodyPr/>
                    <a:lstStyle/>
                    <a:p>
                      <a:pPr marL="0" marR="0">
                        <a:spcBef>
                          <a:spcPts val="0"/>
                        </a:spcBef>
                        <a:spcAft>
                          <a:spcPts val="0"/>
                        </a:spcAft>
                      </a:pPr>
                      <a:r>
                        <a:rPr lang="en-US" sz="1200">
                          <a:effectLst/>
                        </a:rPr>
                        <a:t>B</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86</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164</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167</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2"/>
                  </a:ext>
                </a:extLst>
              </a:tr>
              <a:tr h="187036">
                <a:tc>
                  <a:txBody>
                    <a:bodyPr/>
                    <a:lstStyle/>
                    <a:p>
                      <a:pPr marL="0" marR="0">
                        <a:spcBef>
                          <a:spcPts val="0"/>
                        </a:spcBef>
                        <a:spcAft>
                          <a:spcPts val="0"/>
                        </a:spcAft>
                      </a:pPr>
                      <a:r>
                        <a:rPr lang="en-US" sz="1200">
                          <a:effectLst/>
                        </a:rPr>
                        <a:t>C</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222</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28</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236</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3"/>
                  </a:ext>
                </a:extLst>
              </a:tr>
              <a:tr h="187036">
                <a:tc>
                  <a:txBody>
                    <a:bodyPr/>
                    <a:lstStyle/>
                    <a:p>
                      <a:pPr marL="0" marR="0">
                        <a:spcBef>
                          <a:spcPts val="0"/>
                        </a:spcBef>
                        <a:spcAft>
                          <a:spcPts val="0"/>
                        </a:spcAft>
                      </a:pPr>
                      <a:r>
                        <a:rPr lang="en-US" sz="1200">
                          <a:effectLst/>
                        </a:rPr>
                        <a:t>D</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37</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213</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mn-lt"/>
                          <a:ea typeface="+mn-ea"/>
                          <a:cs typeface="+mn-cs"/>
                        </a:rPr>
                        <a:t>135</a:t>
                      </a: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4"/>
                  </a:ext>
                </a:extLst>
              </a:tr>
              <a:tr h="187036">
                <a:tc>
                  <a:txBody>
                    <a:bodyPr/>
                    <a:lstStyle/>
                    <a:p>
                      <a:pPr marL="0" marR="0">
                        <a:spcBef>
                          <a:spcPts val="0"/>
                        </a:spcBef>
                        <a:spcAft>
                          <a:spcPts val="0"/>
                        </a:spcAft>
                      </a:pPr>
                      <a:r>
                        <a:rPr lang="en-US" sz="1200">
                          <a:effectLst/>
                        </a:rPr>
                        <a:t>E</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103</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14</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171</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5"/>
                  </a:ext>
                </a:extLst>
              </a:tr>
              <a:tr h="187036">
                <a:tc>
                  <a:txBody>
                    <a:bodyPr/>
                    <a:lstStyle/>
                    <a:p>
                      <a:pPr marL="0" marR="0">
                        <a:spcBef>
                          <a:spcPts val="0"/>
                        </a:spcBef>
                        <a:spcAft>
                          <a:spcPts val="0"/>
                        </a:spcAft>
                      </a:pPr>
                      <a:r>
                        <a:rPr lang="en-US" sz="1200">
                          <a:effectLst/>
                        </a:rPr>
                        <a:t>F</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214</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36</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231</a:t>
                      </a: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6"/>
                  </a:ext>
                </a:extLst>
              </a:tr>
              <a:tr h="188424">
                <a:tc>
                  <a:txBody>
                    <a:bodyPr/>
                    <a:lstStyle/>
                    <a:p>
                      <a:pPr marL="0" marR="0">
                        <a:spcBef>
                          <a:spcPts val="0"/>
                        </a:spcBef>
                        <a:spcAft>
                          <a:spcPts val="0"/>
                        </a:spcAft>
                      </a:pPr>
                      <a:r>
                        <a:rPr lang="en-US" sz="1200">
                          <a:effectLst/>
                        </a:rPr>
                        <a:t>G</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230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20</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240</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7"/>
                  </a:ext>
                </a:extLst>
              </a:tr>
              <a:tr h="187036">
                <a:tc>
                  <a:txBody>
                    <a:bodyPr/>
                    <a:lstStyle/>
                    <a:p>
                      <a:pPr marL="0" marR="0">
                        <a:spcBef>
                          <a:spcPts val="0"/>
                        </a:spcBef>
                        <a:spcAft>
                          <a:spcPts val="0"/>
                        </a:spcAft>
                      </a:pPr>
                      <a:r>
                        <a:rPr lang="en-US" sz="1200">
                          <a:effectLst/>
                        </a:rPr>
                        <a:t>H</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78</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172</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mn-lt"/>
                          <a:ea typeface="+mn-ea"/>
                          <a:cs typeface="+mn-cs"/>
                        </a:rPr>
                        <a:t>162</a:t>
                      </a: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8"/>
                  </a:ext>
                </a:extLst>
              </a:tr>
              <a:tr h="187036">
                <a:tc>
                  <a:txBody>
                    <a:bodyPr/>
                    <a:lstStyle/>
                    <a:p>
                      <a:pPr marL="0" marR="0">
                        <a:spcBef>
                          <a:spcPts val="0"/>
                        </a:spcBef>
                        <a:spcAft>
                          <a:spcPts val="0"/>
                        </a:spcAft>
                      </a:pPr>
                      <a:r>
                        <a:rPr lang="en-US" sz="1200">
                          <a:effectLst/>
                        </a:rPr>
                        <a:t>I</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87</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163</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193</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9"/>
                  </a:ext>
                </a:extLst>
              </a:tr>
              <a:tr h="263240">
                <a:tc>
                  <a:txBody>
                    <a:bodyPr/>
                    <a:lstStyle/>
                    <a:p>
                      <a:pPr marL="0" marR="0">
                        <a:spcBef>
                          <a:spcPts val="0"/>
                        </a:spcBef>
                        <a:spcAft>
                          <a:spcPts val="0"/>
                        </a:spcAft>
                      </a:pPr>
                      <a:r>
                        <a:rPr lang="en-US" sz="1200" dirty="0">
                          <a:effectLst/>
                        </a:rPr>
                        <a:t>J</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200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50</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229</a:t>
                      </a:r>
                    </a:p>
                  </a:txBody>
                  <a:tcPr marL="68580" marR="68580" marT="0" marB="0"/>
                </a:tc>
                <a:tc>
                  <a:txBody>
                    <a:bodyPr/>
                    <a:lstStyle/>
                    <a:p>
                      <a:pPr marL="0" marR="0" algn="l">
                        <a:spcBef>
                          <a:spcPts val="0"/>
                        </a:spcBef>
                        <a:spcAft>
                          <a:spcPts val="0"/>
                        </a:spcAft>
                      </a:pP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10"/>
                  </a:ext>
                </a:extLst>
              </a:tr>
              <a:tr h="187036">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rPr>
                        <a:t>Mean Performance Gap</a:t>
                      </a:r>
                      <a:endParaRPr lang="en-US" sz="1200" b="1" dirty="0">
                        <a:effectLst/>
                        <a:latin typeface="Arial"/>
                        <a:ea typeface="Arial"/>
                        <a:cs typeface="Times New Roman"/>
                      </a:endParaRPr>
                    </a:p>
                    <a:p>
                      <a:pPr marL="0" marR="0">
                        <a:spcBef>
                          <a:spcPts val="0"/>
                        </a:spcBef>
                        <a:spcAft>
                          <a:spcPts val="0"/>
                        </a:spcAft>
                      </a:pPr>
                      <a:r>
                        <a:rPr lang="en-US" sz="1200" dirty="0">
                          <a:effectLst/>
                        </a:rPr>
                        <a:t>1,148 ÷ 10 </a:t>
                      </a:r>
                      <a:r>
                        <a:rPr lang="en-US" sz="1200" dirty="0">
                          <a:effectLst/>
                          <a:sym typeface="Symbol"/>
                        </a:rPr>
                        <a:t> </a:t>
                      </a:r>
                    </a:p>
                    <a:p>
                      <a:pPr marL="0" marR="0">
                        <a:spcBef>
                          <a:spcPts val="0"/>
                        </a:spcBef>
                        <a:spcAft>
                          <a:spcPts val="0"/>
                        </a:spcAft>
                      </a:pPr>
                      <a:r>
                        <a:rPr lang="en-US" sz="1200" b="1" dirty="0">
                          <a:solidFill>
                            <a:srgbClr val="FF0000"/>
                          </a:solidFill>
                          <a:effectLst/>
                          <a:sym typeface="Symbol"/>
                        </a:rPr>
                        <a:t>114.8</a:t>
                      </a:r>
                    </a:p>
                  </a:txBody>
                  <a:tcPr marL="68580" marR="68580" marT="0" marB="0"/>
                </a:tc>
                <a:tc>
                  <a:txBody>
                    <a:bodyPr/>
                    <a:lstStyle/>
                    <a:p>
                      <a:pPr marL="0" marR="0">
                        <a:spcBef>
                          <a:spcPts val="0"/>
                        </a:spcBef>
                        <a:spcAft>
                          <a:spcPts val="0"/>
                        </a:spcAft>
                      </a:pPr>
                      <a:endParaRPr lang="en-US" sz="1200" b="1" dirty="0">
                        <a:solidFill>
                          <a:schemeClr val="tx1"/>
                        </a:solidFill>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solidFill>
                          <a:srgbClr val="C00000"/>
                        </a:solidFill>
                        <a:effectLst/>
                      </a:endParaRPr>
                    </a:p>
                  </a:txBody>
                  <a:tcPr marL="68580" marR="68580" marT="0" marB="0"/>
                </a:tc>
                <a:extLst>
                  <a:ext uri="{0D108BD9-81ED-4DB2-BD59-A6C34878D82A}">
                    <a16:rowId xmlns:a16="http://schemas.microsoft.com/office/drawing/2014/main" val="10011"/>
                  </a:ext>
                </a:extLst>
              </a:tr>
              <a:tr h="187036">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gridSpan="4">
                  <a:txBody>
                    <a:bodyPr/>
                    <a:lstStyle/>
                    <a:p>
                      <a:pPr marL="0" marR="0" algn="l">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chemeClr val="tx1"/>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extLst>
                  <a:ext uri="{0D108BD9-81ED-4DB2-BD59-A6C34878D82A}">
                    <a16:rowId xmlns:a16="http://schemas.microsoft.com/office/drawing/2014/main" val="10012"/>
                  </a:ext>
                </a:extLst>
              </a:tr>
            </a:tbl>
          </a:graphicData>
        </a:graphic>
      </p:graphicFrame>
      <p:sp>
        <p:nvSpPr>
          <p:cNvPr id="3" name="Slide Number Placeholder 2"/>
          <p:cNvSpPr>
            <a:spLocks noGrp="1"/>
          </p:cNvSpPr>
          <p:nvPr>
            <p:ph type="sldNum" sz="quarter" idx="11"/>
          </p:nvPr>
        </p:nvSpPr>
        <p:spPr/>
        <p:txBody>
          <a:bodyPr/>
          <a:lstStyle/>
          <a:p>
            <a:fld id="{E4BE815E-65D1-40D0-A71C-01E230B202BD}" type="slidenum">
              <a:rPr lang="en-US" altLang="en-US" smtClean="0"/>
              <a:pPr/>
              <a:t>45</a:t>
            </a:fld>
            <a:endParaRPr lang="en-US" altLang="en-US" dirty="0"/>
          </a:p>
        </p:txBody>
      </p:sp>
    </p:spTree>
    <p:extLst>
      <p:ext uri="{BB962C8B-B14F-4D97-AF65-F5344CB8AC3E}">
        <p14:creationId xmlns:p14="http://schemas.microsoft.com/office/powerpoint/2010/main" val="492162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dirty="0">
                <a:solidFill>
                  <a:schemeClr val="accent6">
                    <a:lumMod val="50000"/>
                  </a:schemeClr>
                </a:solidFill>
                <a:ea typeface="Arial" pitchFamily="34" charset="0"/>
                <a:cs typeface="Times New Roman" pitchFamily="18" charset="0"/>
              </a:rPr>
              <a:t>Step 4: </a:t>
            </a:r>
            <a:r>
              <a:rPr lang="en-US" dirty="0">
                <a:solidFill>
                  <a:schemeClr val="accent6">
                    <a:lumMod val="50000"/>
                  </a:schemeClr>
                </a:solidFill>
              </a:rPr>
              <a:t>Calculate Mean Growth</a:t>
            </a:r>
            <a:endParaRPr lang="en-US" dirty="0">
              <a:latin typeface="Century Gothic" panose="020B0502020202020204" pitchFamily="34" charset="0"/>
            </a:endParaRPr>
          </a:p>
        </p:txBody>
      </p:sp>
      <p:sp>
        <p:nvSpPr>
          <p:cNvPr id="5" name="Content Placeholder 4"/>
          <p:cNvSpPr>
            <a:spLocks noGrp="1"/>
          </p:cNvSpPr>
          <p:nvPr>
            <p:ph idx="1"/>
          </p:nvPr>
        </p:nvSpPr>
        <p:spPr>
          <a:xfrm>
            <a:off x="228600" y="2422791"/>
            <a:ext cx="8610600" cy="3657600"/>
          </a:xfrm>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val="1592151003"/>
              </p:ext>
            </p:extLst>
          </p:nvPr>
        </p:nvGraphicFramePr>
        <p:xfrm>
          <a:off x="304800" y="2133600"/>
          <a:ext cx="8534400" cy="3415148"/>
        </p:xfrm>
        <a:graphic>
          <a:graphicData uri="http://schemas.openxmlformats.org/drawingml/2006/table">
            <a:tbl>
              <a:tblPr firstRow="1" firstCol="1" bandRow="1">
                <a:tableStyleId>{21E4AEA4-8DFA-4A89-87EB-49C32662AFE0}</a:tableStyleId>
              </a:tblPr>
              <a:tblGrid>
                <a:gridCol w="14224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1422400">
                  <a:extLst>
                    <a:ext uri="{9D8B030D-6E8A-4147-A177-3AD203B41FA5}">
                      <a16:colId xmlns:a16="http://schemas.microsoft.com/office/drawing/2014/main" val="20004"/>
                    </a:ext>
                  </a:extLst>
                </a:gridCol>
                <a:gridCol w="1422400">
                  <a:extLst>
                    <a:ext uri="{9D8B030D-6E8A-4147-A177-3AD203B41FA5}">
                      <a16:colId xmlns:a16="http://schemas.microsoft.com/office/drawing/2014/main" val="20005"/>
                    </a:ext>
                  </a:extLst>
                </a:gridCol>
              </a:tblGrid>
              <a:tr h="187036">
                <a:tc>
                  <a:txBody>
                    <a:bodyPr/>
                    <a:lstStyle/>
                    <a:p>
                      <a:pPr marL="0" marR="0">
                        <a:spcBef>
                          <a:spcPts val="0"/>
                        </a:spcBef>
                        <a:spcAft>
                          <a:spcPts val="0"/>
                        </a:spcAft>
                      </a:pPr>
                      <a:r>
                        <a:rPr lang="en-US" sz="1200" dirty="0">
                          <a:effectLst/>
                        </a:rPr>
                        <a:t>Student</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latin typeface="+mn-lt"/>
                          <a:ea typeface="Arial"/>
                          <a:cs typeface="Times New Roman"/>
                        </a:rPr>
                        <a:t>Max</a:t>
                      </a:r>
                      <a:r>
                        <a:rPr lang="en-US" sz="1200" baseline="0" dirty="0">
                          <a:effectLst/>
                          <a:latin typeface="+mn-lt"/>
                          <a:ea typeface="Arial"/>
                          <a:cs typeface="Times New Roman"/>
                        </a:rPr>
                        <a:t> Score Possible</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rPr>
                        <a:t>Pre-Assessment Score</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rPr>
                        <a:t>Performance Gap</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rPr>
                        <a:t>Post-Assessment Score</a:t>
                      </a:r>
                      <a:endParaRPr lang="en-US" sz="1200" dirty="0">
                        <a:effectLst/>
                        <a:latin typeface="+mn-lt"/>
                        <a:ea typeface="Arial"/>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Mean Growth Gain</a:t>
                      </a:r>
                    </a:p>
                  </a:txBody>
                  <a:tcPr marL="68580" marR="68580" marT="0" marB="0"/>
                </a:tc>
                <a:extLst>
                  <a:ext uri="{0D108BD9-81ED-4DB2-BD59-A6C34878D82A}">
                    <a16:rowId xmlns:a16="http://schemas.microsoft.com/office/drawing/2014/main" val="10000"/>
                  </a:ext>
                </a:extLst>
              </a:tr>
              <a:tr h="187036">
                <a:tc>
                  <a:txBody>
                    <a:bodyPr/>
                    <a:lstStyle/>
                    <a:p>
                      <a:pPr marL="0" marR="0">
                        <a:spcBef>
                          <a:spcPts val="0"/>
                        </a:spcBef>
                        <a:spcAft>
                          <a:spcPts val="0"/>
                        </a:spcAft>
                      </a:pPr>
                      <a:r>
                        <a:rPr lang="en-US" sz="1200">
                          <a:effectLst/>
                        </a:rPr>
                        <a:t>A</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95</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155</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mn-lt"/>
                          <a:ea typeface="+mn-ea"/>
                          <a:cs typeface="+mn-cs"/>
                        </a:rPr>
                        <a:t>194</a:t>
                      </a:r>
                    </a:p>
                  </a:txBody>
                  <a:tcPr marL="68580" marR="68580" marT="0" marB="0"/>
                </a:tc>
                <a:tc>
                  <a:txBody>
                    <a:bodyPr/>
                    <a:lstStyle/>
                    <a:p>
                      <a:pPr marL="0" marR="0" algn="l">
                        <a:spcBef>
                          <a:spcPts val="0"/>
                        </a:spcBef>
                        <a:spcAft>
                          <a:spcPts val="0"/>
                        </a:spcAft>
                      </a:pPr>
                      <a:r>
                        <a:rPr lang="en-US" sz="1200" dirty="0">
                          <a:effectLst/>
                          <a:latin typeface="+mn-lt"/>
                          <a:ea typeface="+mn-ea"/>
                          <a:cs typeface="+mn-cs"/>
                        </a:rPr>
                        <a:t>99</a:t>
                      </a: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r h="187036">
                <a:tc>
                  <a:txBody>
                    <a:bodyPr/>
                    <a:lstStyle/>
                    <a:p>
                      <a:pPr marL="0" marR="0">
                        <a:spcBef>
                          <a:spcPts val="0"/>
                        </a:spcBef>
                        <a:spcAft>
                          <a:spcPts val="0"/>
                        </a:spcAft>
                      </a:pPr>
                      <a:r>
                        <a:rPr lang="en-US" sz="1200">
                          <a:effectLst/>
                        </a:rPr>
                        <a:t>B</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86</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164</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167</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mn-lt"/>
                          <a:ea typeface="+mn-ea"/>
                          <a:cs typeface="+mn-cs"/>
                        </a:rPr>
                        <a:t>81</a:t>
                      </a: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2"/>
                  </a:ext>
                </a:extLst>
              </a:tr>
              <a:tr h="187036">
                <a:tc>
                  <a:txBody>
                    <a:bodyPr/>
                    <a:lstStyle/>
                    <a:p>
                      <a:pPr marL="0" marR="0">
                        <a:spcBef>
                          <a:spcPts val="0"/>
                        </a:spcBef>
                        <a:spcAft>
                          <a:spcPts val="0"/>
                        </a:spcAft>
                      </a:pPr>
                      <a:r>
                        <a:rPr lang="en-US" sz="1200">
                          <a:effectLst/>
                        </a:rPr>
                        <a:t>C</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222</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28</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236</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14</a:t>
                      </a: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3"/>
                  </a:ext>
                </a:extLst>
              </a:tr>
              <a:tr h="187036">
                <a:tc>
                  <a:txBody>
                    <a:bodyPr/>
                    <a:lstStyle/>
                    <a:p>
                      <a:pPr marL="0" marR="0">
                        <a:spcBef>
                          <a:spcPts val="0"/>
                        </a:spcBef>
                        <a:spcAft>
                          <a:spcPts val="0"/>
                        </a:spcAft>
                      </a:pPr>
                      <a:r>
                        <a:rPr lang="en-US" sz="1200">
                          <a:effectLst/>
                        </a:rPr>
                        <a:t>D</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37</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213</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mn-lt"/>
                          <a:ea typeface="+mn-ea"/>
                          <a:cs typeface="+mn-cs"/>
                        </a:rPr>
                        <a:t>135</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mn-lt"/>
                          <a:ea typeface="+mn-ea"/>
                          <a:cs typeface="+mn-cs"/>
                        </a:rPr>
                        <a:t>98</a:t>
                      </a: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4"/>
                  </a:ext>
                </a:extLst>
              </a:tr>
              <a:tr h="187036">
                <a:tc>
                  <a:txBody>
                    <a:bodyPr/>
                    <a:lstStyle/>
                    <a:p>
                      <a:pPr marL="0" marR="0">
                        <a:spcBef>
                          <a:spcPts val="0"/>
                        </a:spcBef>
                        <a:spcAft>
                          <a:spcPts val="0"/>
                        </a:spcAft>
                      </a:pPr>
                      <a:r>
                        <a:rPr lang="en-US" sz="1200">
                          <a:effectLst/>
                        </a:rPr>
                        <a:t>E</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103</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147</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mn-lt"/>
                          <a:ea typeface="+mn-ea"/>
                          <a:cs typeface="+mn-cs"/>
                        </a:rPr>
                        <a:t>171</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68</a:t>
                      </a: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5"/>
                  </a:ext>
                </a:extLst>
              </a:tr>
              <a:tr h="187036">
                <a:tc>
                  <a:txBody>
                    <a:bodyPr/>
                    <a:lstStyle/>
                    <a:p>
                      <a:pPr marL="0" marR="0">
                        <a:spcBef>
                          <a:spcPts val="0"/>
                        </a:spcBef>
                        <a:spcAft>
                          <a:spcPts val="0"/>
                        </a:spcAft>
                      </a:pPr>
                      <a:r>
                        <a:rPr lang="en-US" sz="1200">
                          <a:effectLst/>
                        </a:rPr>
                        <a:t>F</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214</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36</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231</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17</a:t>
                      </a: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6"/>
                  </a:ext>
                </a:extLst>
              </a:tr>
              <a:tr h="188424">
                <a:tc>
                  <a:txBody>
                    <a:bodyPr/>
                    <a:lstStyle/>
                    <a:p>
                      <a:pPr marL="0" marR="0">
                        <a:spcBef>
                          <a:spcPts val="0"/>
                        </a:spcBef>
                        <a:spcAft>
                          <a:spcPts val="0"/>
                        </a:spcAft>
                      </a:pPr>
                      <a:r>
                        <a:rPr lang="en-US" sz="1200">
                          <a:effectLst/>
                        </a:rPr>
                        <a:t>G</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230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20</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240</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10</a:t>
                      </a: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7"/>
                  </a:ext>
                </a:extLst>
              </a:tr>
              <a:tr h="187036">
                <a:tc>
                  <a:txBody>
                    <a:bodyPr/>
                    <a:lstStyle/>
                    <a:p>
                      <a:pPr marL="0" marR="0">
                        <a:spcBef>
                          <a:spcPts val="0"/>
                        </a:spcBef>
                        <a:spcAft>
                          <a:spcPts val="0"/>
                        </a:spcAft>
                      </a:pPr>
                      <a:r>
                        <a:rPr lang="en-US" sz="1200">
                          <a:effectLst/>
                        </a:rPr>
                        <a:t>H</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78</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172</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mn-lt"/>
                          <a:ea typeface="+mn-ea"/>
                          <a:cs typeface="+mn-cs"/>
                        </a:rPr>
                        <a:t>162</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mn-lt"/>
                          <a:ea typeface="+mn-ea"/>
                          <a:cs typeface="+mn-cs"/>
                        </a:rPr>
                        <a:t>84</a:t>
                      </a: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8"/>
                  </a:ext>
                </a:extLst>
              </a:tr>
              <a:tr h="187036">
                <a:tc>
                  <a:txBody>
                    <a:bodyPr/>
                    <a:lstStyle/>
                    <a:p>
                      <a:pPr marL="0" marR="0">
                        <a:spcBef>
                          <a:spcPts val="0"/>
                        </a:spcBef>
                        <a:spcAft>
                          <a:spcPts val="0"/>
                        </a:spcAft>
                      </a:pPr>
                      <a:r>
                        <a:rPr lang="en-US" sz="1200">
                          <a:effectLst/>
                        </a:rPr>
                        <a:t>I</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87</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163</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193</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Arial"/>
                          <a:ea typeface="Arial"/>
                          <a:cs typeface="Times New Roman"/>
                        </a:rPr>
                        <a:t>106</a:t>
                      </a:r>
                    </a:p>
                  </a:txBody>
                  <a:tcPr marL="68580" marR="68580" marT="0" marB="0"/>
                </a:tc>
                <a:extLst>
                  <a:ext uri="{0D108BD9-81ED-4DB2-BD59-A6C34878D82A}">
                    <a16:rowId xmlns:a16="http://schemas.microsoft.com/office/drawing/2014/main" val="10009"/>
                  </a:ext>
                </a:extLst>
              </a:tr>
              <a:tr h="263240">
                <a:tc>
                  <a:txBody>
                    <a:bodyPr/>
                    <a:lstStyle/>
                    <a:p>
                      <a:pPr marL="0" marR="0">
                        <a:spcBef>
                          <a:spcPts val="0"/>
                        </a:spcBef>
                        <a:spcAft>
                          <a:spcPts val="0"/>
                        </a:spcAft>
                      </a:pPr>
                      <a:r>
                        <a:rPr lang="en-US" sz="1200" dirty="0">
                          <a:effectLst/>
                        </a:rPr>
                        <a:t>J</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200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50</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229</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29</a:t>
                      </a: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10"/>
                  </a:ext>
                </a:extLst>
              </a:tr>
              <a:tr h="187036">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rPr>
                        <a:t>Mean Performance Gap</a:t>
                      </a:r>
                      <a:endParaRPr lang="en-US" sz="1200" b="1" dirty="0">
                        <a:effectLst/>
                        <a:latin typeface="Arial"/>
                        <a:ea typeface="Arial"/>
                        <a:cs typeface="Times New Roman"/>
                      </a:endParaRPr>
                    </a:p>
                    <a:p>
                      <a:pPr marL="0" marR="0">
                        <a:spcBef>
                          <a:spcPts val="0"/>
                        </a:spcBef>
                        <a:spcAft>
                          <a:spcPts val="0"/>
                        </a:spcAft>
                      </a:pPr>
                      <a:r>
                        <a:rPr lang="en-US" sz="1200" dirty="0">
                          <a:effectLst/>
                        </a:rPr>
                        <a:t>1,148 ÷ 10 </a:t>
                      </a:r>
                      <a:r>
                        <a:rPr lang="en-US" sz="1200" dirty="0">
                          <a:effectLst/>
                          <a:sym typeface="Symbol"/>
                        </a:rPr>
                        <a:t> </a:t>
                      </a:r>
                    </a:p>
                    <a:p>
                      <a:pPr marL="0" marR="0">
                        <a:spcBef>
                          <a:spcPts val="0"/>
                        </a:spcBef>
                        <a:spcAft>
                          <a:spcPts val="0"/>
                        </a:spcAft>
                      </a:pPr>
                      <a:r>
                        <a:rPr lang="en-US" sz="1200" b="1" dirty="0">
                          <a:solidFill>
                            <a:srgbClr val="FF0000"/>
                          </a:solidFill>
                          <a:effectLst/>
                          <a:sym typeface="Symbol"/>
                        </a:rPr>
                        <a:t>114.8</a:t>
                      </a:r>
                    </a:p>
                  </a:txBody>
                  <a:tcPr marL="68580" marR="68580" marT="0" marB="0"/>
                </a:tc>
                <a:tc>
                  <a:txBody>
                    <a:bodyPr/>
                    <a:lstStyle/>
                    <a:p>
                      <a:pPr marL="0" marR="0">
                        <a:spcBef>
                          <a:spcPts val="0"/>
                        </a:spcBef>
                        <a:spcAft>
                          <a:spcPts val="0"/>
                        </a:spcAft>
                      </a:pPr>
                      <a:endParaRPr lang="en-US" sz="1200" b="1" dirty="0">
                        <a:solidFill>
                          <a:schemeClr val="tx1"/>
                        </a:solidFill>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606 ÷ 10 </a:t>
                      </a:r>
                      <a:r>
                        <a:rPr lang="en-US" sz="1200" dirty="0">
                          <a:effectLst/>
                          <a:sym typeface="Symbol"/>
                        </a:rPr>
                        <a:t> </a:t>
                      </a:r>
                      <a:endParaRPr lang="en-US" sz="1200" dirty="0">
                        <a:effectLst/>
                      </a:endParaRPr>
                    </a:p>
                    <a:p>
                      <a:pPr marL="0" marR="0">
                        <a:spcBef>
                          <a:spcPts val="0"/>
                        </a:spcBef>
                        <a:spcAft>
                          <a:spcPts val="0"/>
                        </a:spcAft>
                      </a:pPr>
                      <a:endParaRPr lang="en-US" sz="1200" dirty="0">
                        <a:effectLst/>
                      </a:endParaRPr>
                    </a:p>
                    <a:p>
                      <a:pPr marL="0" marR="0">
                        <a:spcBef>
                          <a:spcPts val="0"/>
                        </a:spcBef>
                        <a:spcAft>
                          <a:spcPts val="0"/>
                        </a:spcAft>
                      </a:pPr>
                      <a:r>
                        <a:rPr lang="en-US" sz="1200" b="1" dirty="0">
                          <a:solidFill>
                            <a:srgbClr val="C00000"/>
                          </a:solidFill>
                          <a:effectLst/>
                        </a:rPr>
                        <a:t> </a:t>
                      </a:r>
                      <a:r>
                        <a:rPr lang="en-US" sz="1200" b="1" dirty="0">
                          <a:solidFill>
                            <a:schemeClr val="tx1"/>
                          </a:solidFill>
                          <a:effectLst/>
                        </a:rPr>
                        <a:t>Mean Growth</a:t>
                      </a:r>
                      <a:r>
                        <a:rPr lang="en-US" sz="1200" b="1" baseline="0" dirty="0">
                          <a:solidFill>
                            <a:schemeClr val="tx1"/>
                          </a:solidFill>
                          <a:effectLst/>
                        </a:rPr>
                        <a:t> </a:t>
                      </a:r>
                      <a:r>
                        <a:rPr lang="en-US" sz="1200" b="1" baseline="0" dirty="0">
                          <a:solidFill>
                            <a:srgbClr val="C00000"/>
                          </a:solidFill>
                          <a:effectLst/>
                        </a:rPr>
                        <a:t>60.6</a:t>
                      </a:r>
                      <a:endParaRPr lang="en-US" sz="1200" b="1" dirty="0">
                        <a:solidFill>
                          <a:srgbClr val="C00000"/>
                        </a:solidFill>
                        <a:effectLst/>
                      </a:endParaRPr>
                    </a:p>
                  </a:txBody>
                  <a:tcPr marL="9525" marR="9525" marT="9525" marB="0" anchor="b"/>
                </a:tc>
                <a:extLst>
                  <a:ext uri="{0D108BD9-81ED-4DB2-BD59-A6C34878D82A}">
                    <a16:rowId xmlns:a16="http://schemas.microsoft.com/office/drawing/2014/main" val="10011"/>
                  </a:ext>
                </a:extLst>
              </a:tr>
              <a:tr h="187036">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gridSpan="4">
                  <a:txBody>
                    <a:bodyPr/>
                    <a:lstStyle/>
                    <a:p>
                      <a:pPr marL="0" marR="0" algn="l">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chemeClr val="tx1"/>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extLst>
                  <a:ext uri="{0D108BD9-81ED-4DB2-BD59-A6C34878D82A}">
                    <a16:rowId xmlns:a16="http://schemas.microsoft.com/office/drawing/2014/main" val="10012"/>
                  </a:ext>
                </a:extLst>
              </a:tr>
            </a:tbl>
          </a:graphicData>
        </a:graphic>
      </p:graphicFrame>
      <p:sp>
        <p:nvSpPr>
          <p:cNvPr id="3" name="Slide Number Placeholder 2"/>
          <p:cNvSpPr>
            <a:spLocks noGrp="1"/>
          </p:cNvSpPr>
          <p:nvPr>
            <p:ph type="sldNum" sz="quarter" idx="11"/>
          </p:nvPr>
        </p:nvSpPr>
        <p:spPr/>
        <p:txBody>
          <a:bodyPr/>
          <a:lstStyle/>
          <a:p>
            <a:fld id="{E4BE815E-65D1-40D0-A71C-01E230B202BD}" type="slidenum">
              <a:rPr lang="en-US" altLang="en-US" smtClean="0"/>
              <a:pPr/>
              <a:t>46</a:t>
            </a:fld>
            <a:endParaRPr lang="en-US" altLang="en-US" dirty="0"/>
          </a:p>
        </p:txBody>
      </p:sp>
    </p:spTree>
    <p:extLst>
      <p:ext uri="{BB962C8B-B14F-4D97-AF65-F5344CB8AC3E}">
        <p14:creationId xmlns:p14="http://schemas.microsoft.com/office/powerpoint/2010/main" val="3187112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ltLang="en-US" dirty="0">
                <a:solidFill>
                  <a:schemeClr val="accent6">
                    <a:lumMod val="50000"/>
                  </a:schemeClr>
                </a:solidFill>
                <a:ea typeface="Arial" pitchFamily="34" charset="0"/>
                <a:cs typeface="Times New Roman" pitchFamily="18" charset="0"/>
              </a:rPr>
              <a:t>Step 5: </a:t>
            </a:r>
            <a:r>
              <a:rPr lang="en-US" dirty="0">
                <a:solidFill>
                  <a:schemeClr val="accent6">
                    <a:lumMod val="50000"/>
                  </a:schemeClr>
                </a:solidFill>
              </a:rPr>
              <a:t>Calculate Percent Performance Gap Reduction (PGR)</a:t>
            </a:r>
            <a:endParaRPr lang="en-US" dirty="0">
              <a:latin typeface="Century Gothic" panose="020B0502020202020204" pitchFamily="34" charset="0"/>
            </a:endParaRPr>
          </a:p>
        </p:txBody>
      </p:sp>
      <p:sp>
        <p:nvSpPr>
          <p:cNvPr id="5" name="Content Placeholder 4"/>
          <p:cNvSpPr>
            <a:spLocks noGrp="1"/>
          </p:cNvSpPr>
          <p:nvPr>
            <p:ph idx="1"/>
          </p:nvPr>
        </p:nvSpPr>
        <p:spPr>
          <a:xfrm>
            <a:off x="228600" y="2422791"/>
            <a:ext cx="8610600" cy="3657600"/>
          </a:xfrm>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val="1816397834"/>
              </p:ext>
            </p:extLst>
          </p:nvPr>
        </p:nvGraphicFramePr>
        <p:xfrm>
          <a:off x="304800" y="2133600"/>
          <a:ext cx="8534400" cy="3593872"/>
        </p:xfrm>
        <a:graphic>
          <a:graphicData uri="http://schemas.openxmlformats.org/drawingml/2006/table">
            <a:tbl>
              <a:tblPr firstRow="1" firstCol="1" bandRow="1">
                <a:tableStyleId>{21E4AEA4-8DFA-4A89-87EB-49C32662AFE0}</a:tableStyleId>
              </a:tblPr>
              <a:tblGrid>
                <a:gridCol w="14224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1422400">
                  <a:extLst>
                    <a:ext uri="{9D8B030D-6E8A-4147-A177-3AD203B41FA5}">
                      <a16:colId xmlns:a16="http://schemas.microsoft.com/office/drawing/2014/main" val="20004"/>
                    </a:ext>
                  </a:extLst>
                </a:gridCol>
                <a:gridCol w="1422400">
                  <a:extLst>
                    <a:ext uri="{9D8B030D-6E8A-4147-A177-3AD203B41FA5}">
                      <a16:colId xmlns:a16="http://schemas.microsoft.com/office/drawing/2014/main" val="20005"/>
                    </a:ext>
                  </a:extLst>
                </a:gridCol>
              </a:tblGrid>
              <a:tr h="187036">
                <a:tc>
                  <a:txBody>
                    <a:bodyPr/>
                    <a:lstStyle/>
                    <a:p>
                      <a:pPr marL="0" marR="0">
                        <a:spcBef>
                          <a:spcPts val="0"/>
                        </a:spcBef>
                        <a:spcAft>
                          <a:spcPts val="0"/>
                        </a:spcAft>
                      </a:pPr>
                      <a:r>
                        <a:rPr lang="en-US" sz="1200" dirty="0">
                          <a:effectLst/>
                        </a:rPr>
                        <a:t>Student</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latin typeface="+mn-lt"/>
                          <a:ea typeface="Arial"/>
                          <a:cs typeface="Times New Roman"/>
                        </a:rPr>
                        <a:t>Max</a:t>
                      </a:r>
                      <a:r>
                        <a:rPr lang="en-US" sz="1200" baseline="0" dirty="0">
                          <a:effectLst/>
                          <a:latin typeface="+mn-lt"/>
                          <a:ea typeface="Arial"/>
                          <a:cs typeface="Times New Roman"/>
                        </a:rPr>
                        <a:t> Score Possible</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rPr>
                        <a:t>Pre-Assessment Score</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rPr>
                        <a:t>Performance Gap</a:t>
                      </a:r>
                      <a:endParaRPr lang="en-US" sz="1200" dirty="0">
                        <a:effectLst/>
                        <a:latin typeface="+mn-lt"/>
                        <a:ea typeface="Arial"/>
                        <a:cs typeface="Times New Roman"/>
                      </a:endParaRPr>
                    </a:p>
                  </a:txBody>
                  <a:tcPr marL="68580" marR="68580" marT="0" marB="0"/>
                </a:tc>
                <a:tc>
                  <a:txBody>
                    <a:bodyPr/>
                    <a:lstStyle/>
                    <a:p>
                      <a:pPr marL="0" marR="0">
                        <a:spcBef>
                          <a:spcPts val="0"/>
                        </a:spcBef>
                        <a:spcAft>
                          <a:spcPts val="0"/>
                        </a:spcAft>
                      </a:pPr>
                      <a:r>
                        <a:rPr lang="en-US" sz="1200" dirty="0">
                          <a:effectLst/>
                        </a:rPr>
                        <a:t>Post-Assessment Score</a:t>
                      </a:r>
                      <a:endParaRPr lang="en-US" sz="1200" dirty="0">
                        <a:effectLst/>
                        <a:latin typeface="+mn-lt"/>
                        <a:ea typeface="Arial"/>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rPr>
                        <a:t>Mean Growth Gain</a:t>
                      </a:r>
                    </a:p>
                  </a:txBody>
                  <a:tcPr marL="68580" marR="68580" marT="0" marB="0"/>
                </a:tc>
                <a:extLst>
                  <a:ext uri="{0D108BD9-81ED-4DB2-BD59-A6C34878D82A}">
                    <a16:rowId xmlns:a16="http://schemas.microsoft.com/office/drawing/2014/main" val="10000"/>
                  </a:ext>
                </a:extLst>
              </a:tr>
              <a:tr h="187036">
                <a:tc>
                  <a:txBody>
                    <a:bodyPr/>
                    <a:lstStyle/>
                    <a:p>
                      <a:pPr marL="0" marR="0">
                        <a:spcBef>
                          <a:spcPts val="0"/>
                        </a:spcBef>
                        <a:spcAft>
                          <a:spcPts val="0"/>
                        </a:spcAft>
                      </a:pPr>
                      <a:r>
                        <a:rPr lang="en-US" sz="1200">
                          <a:effectLst/>
                        </a:rPr>
                        <a:t>A</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95</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155</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194</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mn-lt"/>
                          <a:ea typeface="+mn-ea"/>
                          <a:cs typeface="+mn-cs"/>
                        </a:rPr>
                        <a:t>99</a:t>
                      </a: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1"/>
                  </a:ext>
                </a:extLst>
              </a:tr>
              <a:tr h="187036">
                <a:tc>
                  <a:txBody>
                    <a:bodyPr/>
                    <a:lstStyle/>
                    <a:p>
                      <a:pPr marL="0" marR="0">
                        <a:spcBef>
                          <a:spcPts val="0"/>
                        </a:spcBef>
                        <a:spcAft>
                          <a:spcPts val="0"/>
                        </a:spcAft>
                      </a:pPr>
                      <a:r>
                        <a:rPr lang="en-US" sz="1200">
                          <a:effectLst/>
                        </a:rPr>
                        <a:t>B</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86</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164</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167</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mn-lt"/>
                          <a:ea typeface="+mn-ea"/>
                          <a:cs typeface="+mn-cs"/>
                        </a:rPr>
                        <a:t>81</a:t>
                      </a: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2"/>
                  </a:ext>
                </a:extLst>
              </a:tr>
              <a:tr h="187036">
                <a:tc>
                  <a:txBody>
                    <a:bodyPr/>
                    <a:lstStyle/>
                    <a:p>
                      <a:pPr marL="0" marR="0">
                        <a:spcBef>
                          <a:spcPts val="0"/>
                        </a:spcBef>
                        <a:spcAft>
                          <a:spcPts val="0"/>
                        </a:spcAft>
                      </a:pPr>
                      <a:r>
                        <a:rPr lang="en-US" sz="1200">
                          <a:effectLst/>
                        </a:rPr>
                        <a:t>C</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222</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28</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236</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114</a:t>
                      </a: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3"/>
                  </a:ext>
                </a:extLst>
              </a:tr>
              <a:tr h="187036">
                <a:tc>
                  <a:txBody>
                    <a:bodyPr/>
                    <a:lstStyle/>
                    <a:p>
                      <a:pPr marL="0" marR="0">
                        <a:spcBef>
                          <a:spcPts val="0"/>
                        </a:spcBef>
                        <a:spcAft>
                          <a:spcPts val="0"/>
                        </a:spcAft>
                      </a:pPr>
                      <a:r>
                        <a:rPr lang="en-US" sz="1200">
                          <a:effectLst/>
                        </a:rPr>
                        <a:t>D</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37</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213</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mn-lt"/>
                          <a:ea typeface="+mn-ea"/>
                          <a:cs typeface="+mn-cs"/>
                        </a:rPr>
                        <a:t>135</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Arial"/>
                          <a:ea typeface="Arial"/>
                          <a:cs typeface="Times New Roman"/>
                        </a:rPr>
                        <a:t>98</a:t>
                      </a:r>
                    </a:p>
                  </a:txBody>
                  <a:tcPr marL="68580" marR="68580" marT="0" marB="0"/>
                </a:tc>
                <a:extLst>
                  <a:ext uri="{0D108BD9-81ED-4DB2-BD59-A6C34878D82A}">
                    <a16:rowId xmlns:a16="http://schemas.microsoft.com/office/drawing/2014/main" val="10004"/>
                  </a:ext>
                </a:extLst>
              </a:tr>
              <a:tr h="187036">
                <a:tc>
                  <a:txBody>
                    <a:bodyPr/>
                    <a:lstStyle/>
                    <a:p>
                      <a:pPr marL="0" marR="0">
                        <a:spcBef>
                          <a:spcPts val="0"/>
                        </a:spcBef>
                        <a:spcAft>
                          <a:spcPts val="0"/>
                        </a:spcAft>
                      </a:pPr>
                      <a:r>
                        <a:rPr lang="en-US" sz="1200">
                          <a:effectLst/>
                        </a:rPr>
                        <a:t>E</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103</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147</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171</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68</a:t>
                      </a: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5"/>
                  </a:ext>
                </a:extLst>
              </a:tr>
              <a:tr h="187036">
                <a:tc>
                  <a:txBody>
                    <a:bodyPr/>
                    <a:lstStyle/>
                    <a:p>
                      <a:pPr marL="0" marR="0">
                        <a:spcBef>
                          <a:spcPts val="0"/>
                        </a:spcBef>
                        <a:spcAft>
                          <a:spcPts val="0"/>
                        </a:spcAft>
                      </a:pPr>
                      <a:r>
                        <a:rPr lang="en-US" sz="1200">
                          <a:effectLst/>
                        </a:rPr>
                        <a:t>F</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214</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36</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231</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17</a:t>
                      </a: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6"/>
                  </a:ext>
                </a:extLst>
              </a:tr>
              <a:tr h="188424">
                <a:tc>
                  <a:txBody>
                    <a:bodyPr/>
                    <a:lstStyle/>
                    <a:p>
                      <a:pPr marL="0" marR="0">
                        <a:spcBef>
                          <a:spcPts val="0"/>
                        </a:spcBef>
                        <a:spcAft>
                          <a:spcPts val="0"/>
                        </a:spcAft>
                      </a:pPr>
                      <a:r>
                        <a:rPr lang="en-US" sz="1200">
                          <a:effectLst/>
                        </a:rPr>
                        <a:t>G</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230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20</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240</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10</a:t>
                      </a: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7"/>
                  </a:ext>
                </a:extLst>
              </a:tr>
              <a:tr h="187036">
                <a:tc>
                  <a:txBody>
                    <a:bodyPr/>
                    <a:lstStyle/>
                    <a:p>
                      <a:pPr marL="0" marR="0">
                        <a:spcBef>
                          <a:spcPts val="0"/>
                        </a:spcBef>
                        <a:spcAft>
                          <a:spcPts val="0"/>
                        </a:spcAft>
                      </a:pPr>
                      <a:r>
                        <a:rPr lang="en-US" sz="1200">
                          <a:effectLst/>
                        </a:rPr>
                        <a:t>H</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78</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172</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mn-lt"/>
                          <a:ea typeface="+mn-ea"/>
                          <a:cs typeface="+mn-cs"/>
                        </a:rPr>
                        <a:t>162</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mn-lt"/>
                          <a:ea typeface="+mn-ea"/>
                          <a:cs typeface="+mn-cs"/>
                        </a:rPr>
                        <a:t>84</a:t>
                      </a: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8"/>
                  </a:ext>
                </a:extLst>
              </a:tr>
              <a:tr h="187036">
                <a:tc>
                  <a:txBody>
                    <a:bodyPr/>
                    <a:lstStyle/>
                    <a:p>
                      <a:pPr marL="0" marR="0">
                        <a:spcBef>
                          <a:spcPts val="0"/>
                        </a:spcBef>
                        <a:spcAft>
                          <a:spcPts val="0"/>
                        </a:spcAft>
                      </a:pPr>
                      <a:r>
                        <a:rPr lang="en-US" sz="1200">
                          <a:effectLst/>
                        </a:rPr>
                        <a:t>I</a:t>
                      </a:r>
                      <a:endParaRPr lang="en-US" sz="120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87</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163</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193</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latin typeface="+mn-lt"/>
                          <a:ea typeface="+mn-ea"/>
                          <a:cs typeface="+mn-cs"/>
                        </a:rPr>
                        <a:t>106</a:t>
                      </a: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09"/>
                  </a:ext>
                </a:extLst>
              </a:tr>
              <a:tr h="263240">
                <a:tc>
                  <a:txBody>
                    <a:bodyPr/>
                    <a:lstStyle/>
                    <a:p>
                      <a:pPr marL="0" marR="0">
                        <a:spcBef>
                          <a:spcPts val="0"/>
                        </a:spcBef>
                        <a:spcAft>
                          <a:spcPts val="0"/>
                        </a:spcAft>
                      </a:pPr>
                      <a:r>
                        <a:rPr lang="en-US" sz="1200" dirty="0">
                          <a:effectLst/>
                        </a:rPr>
                        <a:t>J</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250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200</a:t>
                      </a: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50</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229</a:t>
                      </a:r>
                      <a:endParaRPr lang="en-US" sz="1200" dirty="0">
                        <a:effectLst/>
                        <a:latin typeface="Arial"/>
                        <a:ea typeface="Arial"/>
                        <a:cs typeface="Times New Roman"/>
                      </a:endParaRPr>
                    </a:p>
                  </a:txBody>
                  <a:tcPr marL="68580" marR="68580" marT="0" marB="0"/>
                </a:tc>
                <a:tc>
                  <a:txBody>
                    <a:bodyPr/>
                    <a:lstStyle/>
                    <a:p>
                      <a:pPr marL="0" marR="0" algn="l">
                        <a:spcBef>
                          <a:spcPts val="0"/>
                        </a:spcBef>
                        <a:spcAft>
                          <a:spcPts val="0"/>
                        </a:spcAft>
                      </a:pPr>
                      <a:r>
                        <a:rPr lang="en-US" sz="1200" dirty="0">
                          <a:effectLst/>
                        </a:rPr>
                        <a:t>29</a:t>
                      </a:r>
                      <a:endParaRPr lang="en-US" sz="1200" dirty="0">
                        <a:effectLst/>
                        <a:latin typeface="Arial"/>
                        <a:ea typeface="Arial"/>
                        <a:cs typeface="Times New Roman"/>
                      </a:endParaRPr>
                    </a:p>
                  </a:txBody>
                  <a:tcPr marL="68580" marR="68580" marT="0" marB="0"/>
                </a:tc>
                <a:extLst>
                  <a:ext uri="{0D108BD9-81ED-4DB2-BD59-A6C34878D82A}">
                    <a16:rowId xmlns:a16="http://schemas.microsoft.com/office/drawing/2014/main" val="10010"/>
                  </a:ext>
                </a:extLst>
              </a:tr>
              <a:tr h="187036">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rPr>
                        <a:t>Mean Performance Gap</a:t>
                      </a:r>
                      <a:endParaRPr lang="en-US" sz="1200" b="1" dirty="0">
                        <a:effectLst/>
                        <a:latin typeface="Arial"/>
                        <a:ea typeface="Arial"/>
                        <a:cs typeface="Times New Roman"/>
                      </a:endParaRPr>
                    </a:p>
                    <a:p>
                      <a:pPr marL="0" marR="0">
                        <a:spcBef>
                          <a:spcPts val="0"/>
                        </a:spcBef>
                        <a:spcAft>
                          <a:spcPts val="0"/>
                        </a:spcAft>
                      </a:pPr>
                      <a:r>
                        <a:rPr lang="en-US" sz="1200" dirty="0">
                          <a:effectLst/>
                        </a:rPr>
                        <a:t>1,148 ÷ 10 </a:t>
                      </a:r>
                      <a:r>
                        <a:rPr lang="en-US" sz="1200" dirty="0">
                          <a:effectLst/>
                          <a:sym typeface="Symbol"/>
                        </a:rPr>
                        <a:t> </a:t>
                      </a:r>
                    </a:p>
                    <a:p>
                      <a:pPr marL="0" marR="0">
                        <a:spcBef>
                          <a:spcPts val="0"/>
                        </a:spcBef>
                        <a:spcAft>
                          <a:spcPts val="0"/>
                        </a:spcAft>
                      </a:pPr>
                      <a:r>
                        <a:rPr lang="en-US" sz="1200" b="1" dirty="0">
                          <a:solidFill>
                            <a:srgbClr val="FF0000"/>
                          </a:solidFill>
                          <a:effectLst/>
                          <a:sym typeface="Symbol"/>
                        </a:rPr>
                        <a:t>114.8</a:t>
                      </a:r>
                    </a:p>
                  </a:txBody>
                  <a:tcPr marL="68580" marR="68580" marT="0" marB="0"/>
                </a:tc>
                <a:tc>
                  <a:txBody>
                    <a:bodyPr/>
                    <a:lstStyle/>
                    <a:p>
                      <a:pPr marL="0" marR="0">
                        <a:spcBef>
                          <a:spcPts val="0"/>
                        </a:spcBef>
                        <a:spcAft>
                          <a:spcPts val="0"/>
                        </a:spcAft>
                      </a:pPr>
                      <a:endParaRPr lang="en-US" sz="1200" b="1" dirty="0">
                        <a:solidFill>
                          <a:schemeClr val="tx1"/>
                        </a:solidFill>
                        <a:effectLst/>
                        <a:latin typeface="Arial"/>
                        <a:ea typeface="Arial"/>
                        <a:cs typeface="Times New Roman"/>
                      </a:endParaRPr>
                    </a:p>
                  </a:txBody>
                  <a:tcPr marL="68580" marR="68580" marT="0" marB="0"/>
                </a:tc>
                <a:tc>
                  <a:txBody>
                    <a:bodyPr/>
                    <a:lstStyle/>
                    <a:p>
                      <a:pPr marL="0" marR="0">
                        <a:spcBef>
                          <a:spcPts val="0"/>
                        </a:spcBef>
                        <a:spcAft>
                          <a:spcPts val="0"/>
                        </a:spcAft>
                      </a:pPr>
                      <a:r>
                        <a:rPr lang="en-US" sz="1200" dirty="0">
                          <a:effectLst/>
                        </a:rPr>
                        <a:t>606 ÷ 10 </a:t>
                      </a:r>
                      <a:r>
                        <a:rPr lang="en-US" sz="1200" dirty="0">
                          <a:effectLst/>
                          <a:sym typeface="Symbol"/>
                        </a:rPr>
                        <a:t> </a:t>
                      </a:r>
                      <a:endParaRPr lang="en-US" sz="1200" dirty="0">
                        <a:effectLst/>
                      </a:endParaRPr>
                    </a:p>
                    <a:p>
                      <a:pPr marL="0" marR="0">
                        <a:spcBef>
                          <a:spcPts val="0"/>
                        </a:spcBef>
                        <a:spcAft>
                          <a:spcPts val="0"/>
                        </a:spcAft>
                      </a:pPr>
                      <a:endParaRPr lang="en-US" sz="1200" dirty="0">
                        <a:effectLst/>
                      </a:endParaRPr>
                    </a:p>
                    <a:p>
                      <a:pPr marL="0" marR="0">
                        <a:spcBef>
                          <a:spcPts val="0"/>
                        </a:spcBef>
                        <a:spcAft>
                          <a:spcPts val="0"/>
                        </a:spcAft>
                      </a:pPr>
                      <a:r>
                        <a:rPr lang="en-US" sz="1200" b="1" dirty="0">
                          <a:solidFill>
                            <a:srgbClr val="C00000"/>
                          </a:solidFill>
                          <a:effectLst/>
                        </a:rPr>
                        <a:t> </a:t>
                      </a:r>
                      <a:r>
                        <a:rPr lang="en-US" sz="1200" b="1" dirty="0">
                          <a:solidFill>
                            <a:schemeClr val="tx1"/>
                          </a:solidFill>
                          <a:effectLst/>
                        </a:rPr>
                        <a:t>Mean Growth</a:t>
                      </a:r>
                      <a:r>
                        <a:rPr lang="en-US" sz="1200" b="1" baseline="0" dirty="0">
                          <a:solidFill>
                            <a:schemeClr val="tx1"/>
                          </a:solidFill>
                          <a:effectLst/>
                        </a:rPr>
                        <a:t> </a:t>
                      </a:r>
                      <a:r>
                        <a:rPr lang="en-US" sz="1200" b="1" baseline="0" dirty="0">
                          <a:solidFill>
                            <a:srgbClr val="C00000"/>
                          </a:solidFill>
                          <a:effectLst/>
                        </a:rPr>
                        <a:t>60.6</a:t>
                      </a:r>
                      <a:endParaRPr lang="en-US" sz="1200" b="1" dirty="0">
                        <a:solidFill>
                          <a:srgbClr val="C00000"/>
                        </a:solidFill>
                        <a:effectLst/>
                      </a:endParaRPr>
                    </a:p>
                  </a:txBody>
                  <a:tcPr marL="9525" marR="9525" marT="9525" marB="0" anchor="b"/>
                </a:tc>
                <a:extLst>
                  <a:ext uri="{0D108BD9-81ED-4DB2-BD59-A6C34878D82A}">
                    <a16:rowId xmlns:a16="http://schemas.microsoft.com/office/drawing/2014/main" val="10011"/>
                  </a:ext>
                </a:extLst>
              </a:tr>
              <a:tr h="187036">
                <a:tc>
                  <a:txBody>
                    <a:bodyPr/>
                    <a:lstStyle/>
                    <a:p>
                      <a:pPr marL="0" marR="0">
                        <a:spcBef>
                          <a:spcPts val="0"/>
                        </a:spcBef>
                        <a:spcAft>
                          <a:spcPts val="0"/>
                        </a:spcAft>
                      </a:pPr>
                      <a:endParaRPr lang="en-US" sz="1200" dirty="0">
                        <a:effectLst/>
                        <a:latin typeface="Arial"/>
                        <a:ea typeface="Arial"/>
                        <a:cs typeface="Times New Roman"/>
                      </a:endParaRPr>
                    </a:p>
                  </a:txBody>
                  <a:tcPr marL="68580" marR="68580" marT="0" marB="0"/>
                </a:tc>
                <a:tc>
                  <a:txBody>
                    <a:bodyPr/>
                    <a:lstStyle/>
                    <a:p>
                      <a:pPr marL="0" marR="0">
                        <a:spcBef>
                          <a:spcPts val="0"/>
                        </a:spcBef>
                        <a:spcAft>
                          <a:spcPts val="0"/>
                        </a:spcAft>
                      </a:pPr>
                      <a:endParaRPr lang="en-US" sz="1200" b="1" dirty="0">
                        <a:effectLst/>
                        <a:latin typeface="Arial"/>
                        <a:ea typeface="Arial"/>
                        <a:cs typeface="Times New Roman"/>
                      </a:endParaRPr>
                    </a:p>
                  </a:txBody>
                  <a:tcPr marL="68580" marR="68580" marT="0" marB="0"/>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a:ea typeface="Arial"/>
                          <a:cs typeface="Times New Roman"/>
                        </a:rPr>
                        <a:t>% Performance</a:t>
                      </a:r>
                      <a:r>
                        <a:rPr lang="en-US" sz="1200" b="1" baseline="0" dirty="0">
                          <a:effectLst/>
                          <a:latin typeface="Arial"/>
                          <a:ea typeface="Arial"/>
                          <a:cs typeface="Times New Roman"/>
                        </a:rPr>
                        <a:t> Gap Reduction—</a:t>
                      </a:r>
                      <a:r>
                        <a:rPr lang="en-US" sz="1200" b="1" baseline="0" dirty="0">
                          <a:solidFill>
                            <a:srgbClr val="C00000"/>
                          </a:solidFill>
                          <a:effectLst/>
                          <a:latin typeface="Arial"/>
                          <a:ea typeface="Arial"/>
                          <a:cs typeface="Times New Roman"/>
                        </a:rPr>
                        <a:t>60.6</a:t>
                      </a:r>
                      <a:r>
                        <a:rPr lang="en-US" sz="1200" b="1" dirty="0">
                          <a:solidFill>
                            <a:srgbClr val="C00000"/>
                          </a:solidFill>
                          <a:effectLst/>
                          <a:latin typeface="Arial"/>
                          <a:ea typeface="Arial"/>
                          <a:cs typeface="Times New Roman"/>
                        </a:rPr>
                        <a:t>/114.8 </a:t>
                      </a:r>
                      <a:r>
                        <a:rPr lang="en-US" sz="1200" b="1" baseline="0" dirty="0">
                          <a:solidFill>
                            <a:srgbClr val="C00000"/>
                          </a:solidFill>
                          <a:effectLst/>
                          <a:latin typeface="Arial"/>
                          <a:ea typeface="Arial"/>
                          <a:cs typeface="Times New Roman"/>
                        </a:rPr>
                        <a:t>   </a:t>
                      </a:r>
                      <a:r>
                        <a:rPr lang="en-US" sz="1200" b="1" dirty="0">
                          <a:solidFill>
                            <a:srgbClr val="C00000"/>
                          </a:solidFill>
                          <a:effectLst/>
                          <a:latin typeface="Arial"/>
                          <a:ea typeface="Arial"/>
                          <a:cs typeface="Times New Roman"/>
                          <a:sym typeface="Symbol"/>
                        </a:rPr>
                        <a:t> 53 %</a:t>
                      </a:r>
                      <a:endParaRPr lang="en-US" sz="1200" b="1" dirty="0">
                        <a:solidFill>
                          <a:srgbClr val="C00000"/>
                        </a:solidFill>
                        <a:effectLst/>
                        <a:latin typeface="Arial"/>
                        <a:ea typeface="Arial"/>
                        <a:cs typeface="Times New Roman"/>
                      </a:endParaRPr>
                    </a:p>
                    <a:p>
                      <a:pPr marL="0" marR="0" algn="l">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chemeClr val="tx1"/>
                        </a:solidFill>
                        <a:effectLst/>
                        <a:latin typeface="Arial"/>
                        <a:ea typeface="Arial"/>
                        <a:cs typeface="Times New Roman"/>
                      </a:endParaRPr>
                    </a:p>
                  </a:txBody>
                  <a:tcPr marL="68580" marR="68580" marT="0" marB="0"/>
                </a:tc>
                <a:tc hMerge="1">
                  <a:txBody>
                    <a:bodyPr/>
                    <a:lstStyle/>
                    <a:p>
                      <a:pPr marL="0" marR="0">
                        <a:spcBef>
                          <a:spcPts val="0"/>
                        </a:spcBef>
                        <a:spcAft>
                          <a:spcPts val="0"/>
                        </a:spcAft>
                      </a:pPr>
                      <a:endParaRPr lang="en-US" sz="1200" b="1" dirty="0">
                        <a:solidFill>
                          <a:srgbClr val="C00000"/>
                        </a:solidFill>
                        <a:effectLst/>
                        <a:latin typeface="Arial"/>
                        <a:ea typeface="Arial"/>
                        <a:cs typeface="Times New Roman"/>
                      </a:endParaRPr>
                    </a:p>
                  </a:txBody>
                  <a:tcPr marL="68580" marR="68580" marT="0" marB="0"/>
                </a:tc>
                <a:extLst>
                  <a:ext uri="{0D108BD9-81ED-4DB2-BD59-A6C34878D82A}">
                    <a16:rowId xmlns:a16="http://schemas.microsoft.com/office/drawing/2014/main" val="10012"/>
                  </a:ext>
                </a:extLst>
              </a:tr>
            </a:tbl>
          </a:graphicData>
        </a:graphic>
      </p:graphicFrame>
      <p:sp>
        <p:nvSpPr>
          <p:cNvPr id="3" name="Oval 2"/>
          <p:cNvSpPr/>
          <p:nvPr/>
        </p:nvSpPr>
        <p:spPr>
          <a:xfrm>
            <a:off x="6367272" y="5181600"/>
            <a:ext cx="685800" cy="533400"/>
          </a:xfrm>
          <a:prstGeom prst="ellipse">
            <a:avLst/>
          </a:prstGeom>
          <a:noFill/>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1"/>
          </p:nvPr>
        </p:nvSpPr>
        <p:spPr/>
        <p:txBody>
          <a:bodyPr/>
          <a:lstStyle/>
          <a:p>
            <a:fld id="{E4BE815E-65D1-40D0-A71C-01E230B202BD}" type="slidenum">
              <a:rPr lang="en-US" altLang="en-US" smtClean="0"/>
              <a:pPr/>
              <a:t>47</a:t>
            </a:fld>
            <a:endParaRPr lang="en-US" altLang="en-US" dirty="0"/>
          </a:p>
        </p:txBody>
      </p:sp>
    </p:spTree>
    <p:extLst>
      <p:ext uri="{BB962C8B-B14F-4D97-AF65-F5344CB8AC3E}">
        <p14:creationId xmlns:p14="http://schemas.microsoft.com/office/powerpoint/2010/main" val="3298974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p:txBody>
          <a:bodyPr anchor="ctr"/>
          <a:lstStyle/>
          <a:p>
            <a:r>
              <a:rPr lang="en-US" altLang="en-US" dirty="0">
                <a:solidFill>
                  <a:schemeClr val="accent6">
                    <a:lumMod val="50000"/>
                  </a:schemeClr>
                </a:solidFill>
                <a:ea typeface="Arial" pitchFamily="34" charset="0"/>
                <a:cs typeface="Times New Roman" pitchFamily="18" charset="0"/>
              </a:rPr>
              <a:t>Step 6: </a:t>
            </a:r>
            <a:r>
              <a:rPr lang="en-US" dirty="0">
                <a:solidFill>
                  <a:schemeClr val="accent6">
                    <a:lumMod val="50000"/>
                  </a:schemeClr>
                </a:solidFill>
              </a:rPr>
              <a:t>Determine Rating on PGR Impact Scale</a:t>
            </a:r>
            <a:endParaRPr lang="en-US" altLang="en-US" dirty="0">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15908515"/>
              </p:ext>
            </p:extLst>
          </p:nvPr>
        </p:nvGraphicFramePr>
        <p:xfrm>
          <a:off x="533400" y="2133600"/>
          <a:ext cx="7901354" cy="2435557"/>
        </p:xfrm>
        <a:graphic>
          <a:graphicData uri="http://schemas.openxmlformats.org/drawingml/2006/table">
            <a:tbl>
              <a:tblPr firstRow="1" firstCol="1" bandRow="1">
                <a:tableStyleId>{10A1B5D5-9B99-4C35-A422-299274C87663}</a:tableStyleId>
              </a:tblPr>
              <a:tblGrid>
                <a:gridCol w="6611815">
                  <a:extLst>
                    <a:ext uri="{9D8B030D-6E8A-4147-A177-3AD203B41FA5}">
                      <a16:colId xmlns:a16="http://schemas.microsoft.com/office/drawing/2014/main" val="20000"/>
                    </a:ext>
                  </a:extLst>
                </a:gridCol>
                <a:gridCol w="1289539">
                  <a:extLst>
                    <a:ext uri="{9D8B030D-6E8A-4147-A177-3AD203B41FA5}">
                      <a16:colId xmlns:a16="http://schemas.microsoft.com/office/drawing/2014/main" val="20001"/>
                    </a:ext>
                  </a:extLst>
                </a:gridCol>
              </a:tblGrid>
              <a:tr h="330977">
                <a:tc>
                  <a:txBody>
                    <a:bodyPr/>
                    <a:lstStyle/>
                    <a:p>
                      <a:pPr marL="0" marR="0" algn="ctr">
                        <a:spcBef>
                          <a:spcPts val="200"/>
                        </a:spcBef>
                        <a:spcAft>
                          <a:spcPts val="200"/>
                        </a:spcAft>
                      </a:pPr>
                      <a:r>
                        <a:rPr lang="en-US" sz="1800" dirty="0">
                          <a:effectLst/>
                        </a:rPr>
                        <a:t>PGR Impact Scale</a:t>
                      </a:r>
                    </a:p>
                  </a:txBody>
                  <a:tcPr marL="68580" marR="68580" marT="0" marB="0" anchor="ctr"/>
                </a:tc>
                <a:tc>
                  <a:txBody>
                    <a:bodyPr/>
                    <a:lstStyle/>
                    <a:p>
                      <a:pPr marL="0" marR="0" algn="l">
                        <a:lnSpc>
                          <a:spcPct val="115000"/>
                        </a:lnSpc>
                        <a:spcBef>
                          <a:spcPts val="0"/>
                        </a:spcBef>
                        <a:spcAft>
                          <a:spcPts val="1000"/>
                        </a:spcAft>
                      </a:pPr>
                      <a:r>
                        <a:rPr lang="en-US" sz="1100" dirty="0">
                          <a:effectLst/>
                        </a:rPr>
                        <a:t> </a:t>
                      </a:r>
                      <a:endParaRPr lang="en-US" sz="1100" dirty="0">
                        <a:solidFill>
                          <a:srgbClr val="FF0000"/>
                        </a:solidFill>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259445">
                <a:tc>
                  <a:txBody>
                    <a:bodyPr/>
                    <a:lstStyle/>
                    <a:p>
                      <a:pPr marL="0" marR="0" algn="l">
                        <a:spcBef>
                          <a:spcPts val="200"/>
                        </a:spcBef>
                        <a:spcAft>
                          <a:spcPts val="200"/>
                        </a:spcAft>
                      </a:pPr>
                      <a:r>
                        <a:rPr lang="en-US" sz="1400" b="0" dirty="0">
                          <a:effectLst/>
                        </a:rPr>
                        <a:t>Mean growth index reduces mean performance gap by at least    75%</a:t>
                      </a:r>
                      <a:endParaRPr lang="en-US" sz="1400" b="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400" dirty="0">
                          <a:effectLst/>
                        </a:rPr>
                        <a:t>High </a:t>
                      </a:r>
                      <a:endParaRPr lang="en-US" sz="1400" b="0" dirty="0">
                        <a:solidFill>
                          <a:schemeClr val="tx1"/>
                        </a:solidFill>
                        <a:effectLst/>
                        <a:latin typeface="Calibri"/>
                        <a:ea typeface="MS PGothic"/>
                        <a:cs typeface="Times New Roman"/>
                      </a:endParaRPr>
                    </a:p>
                  </a:txBody>
                  <a:tcPr marL="68580" marR="68580" marT="0" marB="0" anchor="ctr"/>
                </a:tc>
                <a:extLst>
                  <a:ext uri="{0D108BD9-81ED-4DB2-BD59-A6C34878D82A}">
                    <a16:rowId xmlns:a16="http://schemas.microsoft.com/office/drawing/2014/main" val="10001"/>
                  </a:ext>
                </a:extLst>
              </a:tr>
              <a:tr h="259445">
                <a:tc>
                  <a:txBody>
                    <a:bodyPr/>
                    <a:lstStyle/>
                    <a:p>
                      <a:pPr marL="0" marR="0" algn="l">
                        <a:spcBef>
                          <a:spcPts val="200"/>
                        </a:spcBef>
                        <a:spcAft>
                          <a:spcPts val="200"/>
                        </a:spcAft>
                      </a:pPr>
                      <a:r>
                        <a:rPr lang="en-US" sz="1400" b="0" dirty="0">
                          <a:effectLst/>
                        </a:rPr>
                        <a:t>Mean growth index reduces mean performance gap by at least    50%</a:t>
                      </a:r>
                      <a:endParaRPr lang="en-US" sz="1400" b="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400" b="1" dirty="0">
                          <a:solidFill>
                            <a:srgbClr val="FF0000"/>
                          </a:solidFill>
                          <a:effectLst/>
                        </a:rPr>
                        <a:t>Moderate</a:t>
                      </a:r>
                      <a:endParaRPr lang="en-US" sz="1400" b="1" dirty="0">
                        <a:solidFill>
                          <a:srgbClr val="FF0000"/>
                        </a:solidFill>
                        <a:effectLst/>
                        <a:latin typeface="Calibri"/>
                        <a:ea typeface="MS PGothic"/>
                        <a:cs typeface="Times New Roman"/>
                      </a:endParaRPr>
                    </a:p>
                  </a:txBody>
                  <a:tcPr marL="68580" marR="68580" marT="0" marB="0" anchor="ctr"/>
                </a:tc>
                <a:extLst>
                  <a:ext uri="{0D108BD9-81ED-4DB2-BD59-A6C34878D82A}">
                    <a16:rowId xmlns:a16="http://schemas.microsoft.com/office/drawing/2014/main" val="10002"/>
                  </a:ext>
                </a:extLst>
              </a:tr>
              <a:tr h="259445">
                <a:tc>
                  <a:txBody>
                    <a:bodyPr/>
                    <a:lstStyle/>
                    <a:p>
                      <a:pPr marL="0" marR="0" algn="l">
                        <a:spcBef>
                          <a:spcPts val="200"/>
                        </a:spcBef>
                        <a:spcAft>
                          <a:spcPts val="200"/>
                        </a:spcAft>
                      </a:pPr>
                      <a:r>
                        <a:rPr lang="en-US" sz="1400" b="0" dirty="0">
                          <a:effectLst/>
                        </a:rPr>
                        <a:t>Mean growth index reduces mean performance gap by at least    25%</a:t>
                      </a:r>
                      <a:endParaRPr lang="en-US" sz="1400" b="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400" b="0" dirty="0">
                          <a:solidFill>
                            <a:schemeClr val="tx1"/>
                          </a:solidFill>
                          <a:effectLst/>
                        </a:rPr>
                        <a:t>Low</a:t>
                      </a:r>
                      <a:endParaRPr lang="en-US" sz="1400" b="0" dirty="0">
                        <a:solidFill>
                          <a:schemeClr val="tx1"/>
                        </a:solidFill>
                        <a:effectLst/>
                        <a:latin typeface="Calibri"/>
                        <a:ea typeface="MS PGothic"/>
                        <a:cs typeface="Times New Roman"/>
                      </a:endParaRPr>
                    </a:p>
                  </a:txBody>
                  <a:tcPr marL="68580" marR="68580" marT="0" marB="0" anchor="ctr"/>
                </a:tc>
                <a:extLst>
                  <a:ext uri="{0D108BD9-81ED-4DB2-BD59-A6C34878D82A}">
                    <a16:rowId xmlns:a16="http://schemas.microsoft.com/office/drawing/2014/main" val="10003"/>
                  </a:ext>
                </a:extLst>
              </a:tr>
              <a:tr h="259445">
                <a:tc>
                  <a:txBody>
                    <a:bodyPr/>
                    <a:lstStyle/>
                    <a:p>
                      <a:pPr marL="0" marR="0" algn="l">
                        <a:spcBef>
                          <a:spcPts val="200"/>
                        </a:spcBef>
                        <a:spcAft>
                          <a:spcPts val="200"/>
                        </a:spcAft>
                      </a:pPr>
                      <a:r>
                        <a:rPr lang="en-US" sz="1400" b="0" dirty="0">
                          <a:effectLst/>
                        </a:rPr>
                        <a:t>Mean growth index reduces mean performance gap by less than  25%</a:t>
                      </a:r>
                      <a:endParaRPr lang="en-US" sz="1400" b="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400">
                          <a:effectLst/>
                        </a:rPr>
                        <a:t>Negligible </a:t>
                      </a:r>
                      <a:endParaRPr lang="en-US" sz="1400">
                        <a:effectLst/>
                        <a:latin typeface="Calibri"/>
                        <a:ea typeface="MS PGothic"/>
                        <a:cs typeface="Times New Roman"/>
                      </a:endParaRPr>
                    </a:p>
                  </a:txBody>
                  <a:tcPr marL="68580" marR="68580" marT="0" marB="0" anchor="ctr"/>
                </a:tc>
                <a:extLst>
                  <a:ext uri="{0D108BD9-81ED-4DB2-BD59-A6C34878D82A}">
                    <a16:rowId xmlns:a16="http://schemas.microsoft.com/office/drawing/2014/main" val="10004"/>
                  </a:ext>
                </a:extLst>
              </a:tr>
              <a:tr h="856959">
                <a:tc>
                  <a:txBody>
                    <a:bodyPr/>
                    <a:lstStyle/>
                    <a:p>
                      <a:pPr marL="0" marR="0" algn="l">
                        <a:spcBef>
                          <a:spcPts val="200"/>
                        </a:spcBef>
                        <a:spcAft>
                          <a:spcPts val="200"/>
                        </a:spcAft>
                      </a:pPr>
                      <a:r>
                        <a:rPr lang="en-US" sz="1200" b="0" baseline="0" dirty="0">
                          <a:effectLst/>
                        </a:rPr>
                        <a:t>Multiple measures of Student Learning Growth may be combined through equal or weighted values, but collective measures may not be weighted more than 25% of the total.</a:t>
                      </a:r>
                    </a:p>
                  </a:txBody>
                  <a:tcPr marL="68580" marR="68580" marT="0" marB="0" anchor="ctr"/>
                </a:tc>
                <a:tc>
                  <a:txBody>
                    <a:bodyPr/>
                    <a:lstStyle/>
                    <a:p>
                      <a:pPr marL="0" marR="0" algn="l">
                        <a:spcBef>
                          <a:spcPts val="200"/>
                        </a:spcBef>
                        <a:spcAft>
                          <a:spcPts val="200"/>
                        </a:spcAft>
                      </a:pPr>
                      <a:r>
                        <a:rPr lang="en-US" sz="1400" dirty="0">
                          <a:effectLst/>
                        </a:rPr>
                        <a:t>Impact on Student Learning and Growth Rating</a:t>
                      </a:r>
                      <a:endParaRPr lang="en-US" sz="1400" dirty="0">
                        <a:effectLst/>
                        <a:latin typeface="Calibri"/>
                        <a:ea typeface="MS PGothic"/>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1"/>
          </p:nvPr>
        </p:nvSpPr>
        <p:spPr/>
        <p:txBody>
          <a:bodyPr/>
          <a:lstStyle/>
          <a:p>
            <a:fld id="{E4BE815E-65D1-40D0-A71C-01E230B202BD}" type="slidenum">
              <a:rPr lang="en-US" altLang="en-US" smtClean="0"/>
              <a:pPr/>
              <a:t>48</a:t>
            </a:fld>
            <a:endParaRPr lang="en-US" altLang="en-US" dirty="0"/>
          </a:p>
        </p:txBody>
      </p:sp>
    </p:spTree>
    <p:extLst>
      <p:ext uri="{BB962C8B-B14F-4D97-AF65-F5344CB8AC3E}">
        <p14:creationId xmlns:p14="http://schemas.microsoft.com/office/powerpoint/2010/main" val="1461614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Summary of the PGR Scale Analysis</a:t>
            </a:r>
          </a:p>
        </p:txBody>
      </p:sp>
      <p:sp>
        <p:nvSpPr>
          <p:cNvPr id="5" name="Content Placeholder 4"/>
          <p:cNvSpPr>
            <a:spLocks noGrp="1"/>
          </p:cNvSpPr>
          <p:nvPr>
            <p:ph idx="1"/>
          </p:nvPr>
        </p:nvSpPr>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sp>
        <p:nvSpPr>
          <p:cNvPr id="6" name="Rectangle 3"/>
          <p:cNvSpPr txBox="1">
            <a:spLocks noChangeArrowheads="1"/>
          </p:cNvSpPr>
          <p:nvPr/>
        </p:nvSpPr>
        <p:spPr bwMode="auto">
          <a:xfrm>
            <a:off x="292458" y="2057400"/>
            <a:ext cx="8610600" cy="36576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l" rtl="0" fontAlgn="base">
              <a:spcBef>
                <a:spcPct val="20000"/>
              </a:spcBef>
              <a:spcAft>
                <a:spcPct val="0"/>
              </a:spcAft>
              <a:buNone/>
              <a:defRPr sz="2000" baseline="0">
                <a:solidFill>
                  <a:schemeClr val="tx1"/>
                </a:solidFill>
                <a:latin typeface="+mn-lt"/>
                <a:ea typeface="+mn-ea"/>
                <a:cs typeface="+mn-cs"/>
              </a:defRPr>
            </a:lvl1pPr>
            <a:lvl2pPr marL="457200" indent="0" algn="l" rtl="0" fontAlgn="base">
              <a:spcBef>
                <a:spcPct val="20000"/>
              </a:spcBef>
              <a:spcAft>
                <a:spcPct val="0"/>
              </a:spcAft>
              <a:buFontTx/>
              <a:buNone/>
              <a:defRPr sz="2400" baseline="0">
                <a:solidFill>
                  <a:schemeClr val="tx1"/>
                </a:solidFill>
                <a:latin typeface="+mn-lt"/>
              </a:defRPr>
            </a:lvl2pPr>
            <a:lvl3pPr marL="914400" indent="0" algn="l" rtl="0" fontAlgn="base">
              <a:spcBef>
                <a:spcPct val="20000"/>
              </a:spcBef>
              <a:spcAft>
                <a:spcPct val="0"/>
              </a:spcAft>
              <a:buNone/>
              <a:defRPr>
                <a:solidFill>
                  <a:schemeClr val="tx1"/>
                </a:solidFill>
                <a:latin typeface="+mn-lt"/>
              </a:defRPr>
            </a:lvl3pPr>
            <a:lvl4pPr marL="1371600" indent="0" algn="l" rtl="0" fontAlgn="base">
              <a:spcBef>
                <a:spcPct val="20000"/>
              </a:spcBef>
              <a:spcAft>
                <a:spcPct val="0"/>
              </a:spcAft>
              <a:buNone/>
              <a:defRPr>
                <a:solidFill>
                  <a:schemeClr val="tx1"/>
                </a:solidFill>
                <a:latin typeface="+mn-lt"/>
              </a:defRPr>
            </a:lvl4pPr>
            <a:lvl5pPr marL="1828800" indent="0" algn="l" rtl="0" fontAlgn="base">
              <a:spcBef>
                <a:spcPct val="20000"/>
              </a:spcBef>
              <a:spcAft>
                <a:spcPct val="0"/>
              </a:spcAft>
              <a:buNone/>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fontAlgn="auto">
              <a:lnSpc>
                <a:spcPct val="90000"/>
              </a:lnSpc>
              <a:spcAft>
                <a:spcPts val="0"/>
              </a:spcAft>
              <a:defRPr/>
            </a:pPr>
            <a:r>
              <a:rPr lang="en-US" altLang="en-US" sz="1600" kern="0" dirty="0"/>
              <a:t>Using a Performance Gap Reduction  scale…</a:t>
            </a:r>
          </a:p>
          <a:p>
            <a:pPr fontAlgn="auto">
              <a:lnSpc>
                <a:spcPct val="90000"/>
              </a:lnSpc>
              <a:spcAft>
                <a:spcPts val="0"/>
              </a:spcAft>
              <a:defRPr/>
            </a:pPr>
            <a:endParaRPr lang="en-US" altLang="en-US" sz="1600" kern="0" dirty="0"/>
          </a:p>
          <a:p>
            <a:pPr marL="285750" indent="-285750" fontAlgn="auto">
              <a:lnSpc>
                <a:spcPct val="90000"/>
              </a:lnSpc>
              <a:spcAft>
                <a:spcPts val="0"/>
              </a:spcAft>
              <a:buFont typeface="Wingdings" panose="05000000000000000000" pitchFamily="2" charset="2"/>
              <a:buChar char="Ø"/>
              <a:defRPr/>
            </a:pPr>
            <a:r>
              <a:rPr lang="en-US" altLang="en-US" sz="1600" kern="0" dirty="0"/>
              <a:t>Uses all of the growth demonstrated by students in a cohort </a:t>
            </a:r>
          </a:p>
          <a:p>
            <a:pPr marL="285750" indent="-285750" fontAlgn="auto">
              <a:lnSpc>
                <a:spcPct val="90000"/>
              </a:lnSpc>
              <a:spcAft>
                <a:spcPts val="0"/>
              </a:spcAft>
              <a:buFont typeface="Wingdings" panose="05000000000000000000" pitchFamily="2" charset="2"/>
              <a:buChar char="Ø"/>
              <a:defRPr/>
            </a:pPr>
            <a:r>
              <a:rPr lang="en-US" altLang="en-US" sz="1600" kern="0" dirty="0"/>
              <a:t>Eliminates the variability in quality and rigor of growth targets set by individual teachers</a:t>
            </a:r>
          </a:p>
          <a:p>
            <a:pPr marL="285750" indent="-285750" fontAlgn="auto">
              <a:lnSpc>
                <a:spcPct val="90000"/>
              </a:lnSpc>
              <a:spcAft>
                <a:spcPts val="0"/>
              </a:spcAft>
              <a:buFont typeface="Wingdings" panose="05000000000000000000" pitchFamily="2" charset="2"/>
              <a:buChar char="Ø"/>
              <a:defRPr/>
            </a:pPr>
            <a:r>
              <a:rPr lang="en-US" altLang="en-US" sz="1600" kern="0" dirty="0"/>
              <a:t>Makes room for a greater focus, in training programs, on the quality of content standards, instruction, and assessments</a:t>
            </a:r>
          </a:p>
          <a:p>
            <a:pPr marL="285750" indent="-285750" fontAlgn="auto">
              <a:lnSpc>
                <a:spcPct val="90000"/>
              </a:lnSpc>
              <a:spcAft>
                <a:spcPts val="0"/>
              </a:spcAft>
              <a:buFont typeface="Wingdings" panose="05000000000000000000" pitchFamily="2" charset="2"/>
              <a:buChar char="Ø"/>
              <a:defRPr/>
            </a:pPr>
            <a:r>
              <a:rPr lang="en-US" altLang="en-US" sz="1600" kern="0" dirty="0"/>
              <a:t>Preserves data on individual students by using growth gains to arrive at the performance gap reduction</a:t>
            </a:r>
          </a:p>
          <a:p>
            <a:pPr marL="285750" indent="-285750" fontAlgn="auto">
              <a:lnSpc>
                <a:spcPct val="90000"/>
              </a:lnSpc>
              <a:spcAft>
                <a:spcPts val="0"/>
              </a:spcAft>
              <a:buFont typeface="Wingdings" panose="05000000000000000000" pitchFamily="2" charset="2"/>
              <a:buChar char="Ø"/>
              <a:defRPr/>
            </a:pPr>
            <a:r>
              <a:rPr lang="en-US" altLang="en-US" sz="1600" kern="0" dirty="0"/>
              <a:t>Provides for equity and comparability in establishing teacher impact rating for instructional cohorts with low, high or widely varying pre-assessment scores</a:t>
            </a:r>
          </a:p>
          <a:p>
            <a:pPr marL="285750" indent="-285750" fontAlgn="auto">
              <a:lnSpc>
                <a:spcPct val="90000"/>
              </a:lnSpc>
              <a:spcAft>
                <a:spcPts val="0"/>
              </a:spcAft>
              <a:buFont typeface="Wingdings" panose="05000000000000000000" pitchFamily="2" charset="2"/>
              <a:buChar char="Ø"/>
              <a:defRPr/>
            </a:pPr>
            <a:endParaRPr lang="en-US" altLang="en-US" sz="1600" kern="0" dirty="0"/>
          </a:p>
          <a:p>
            <a:pPr fontAlgn="auto">
              <a:lnSpc>
                <a:spcPct val="90000"/>
              </a:lnSpc>
              <a:spcAft>
                <a:spcPts val="0"/>
              </a:spcAft>
              <a:defRPr/>
            </a:pPr>
            <a:endParaRPr lang="en-US" altLang="en-US" sz="1600" kern="0" dirty="0"/>
          </a:p>
          <a:p>
            <a:pPr marL="285750" indent="-285750" fontAlgn="auto">
              <a:lnSpc>
                <a:spcPct val="90000"/>
              </a:lnSpc>
              <a:spcAft>
                <a:spcPts val="0"/>
              </a:spcAft>
              <a:buFont typeface="Wingdings" panose="05000000000000000000" pitchFamily="2" charset="2"/>
              <a:buChar char="Ø"/>
              <a:defRPr/>
            </a:pPr>
            <a:endParaRPr lang="en-US" altLang="en-US" sz="1600" kern="0" dirty="0"/>
          </a:p>
        </p:txBody>
      </p:sp>
      <p:sp>
        <p:nvSpPr>
          <p:cNvPr id="3" name="Slide Number Placeholder 2"/>
          <p:cNvSpPr>
            <a:spLocks noGrp="1"/>
          </p:cNvSpPr>
          <p:nvPr>
            <p:ph type="sldNum" sz="quarter" idx="11"/>
          </p:nvPr>
        </p:nvSpPr>
        <p:spPr/>
        <p:txBody>
          <a:bodyPr/>
          <a:lstStyle/>
          <a:p>
            <a:fld id="{E4BE815E-65D1-40D0-A71C-01E230B202BD}" type="slidenum">
              <a:rPr lang="en-US" altLang="en-US" smtClean="0"/>
              <a:pPr/>
              <a:t>49</a:t>
            </a:fld>
            <a:endParaRPr lang="en-US" altLang="en-US" dirty="0"/>
          </a:p>
        </p:txBody>
      </p:sp>
    </p:spTree>
    <p:extLst>
      <p:ext uri="{BB962C8B-B14F-4D97-AF65-F5344CB8AC3E}">
        <p14:creationId xmlns:p14="http://schemas.microsoft.com/office/powerpoint/2010/main" val="202524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cap="none" dirty="0">
                <a:latin typeface="+mn-lt"/>
              </a:rPr>
              <a:t>Local Decisions </a:t>
            </a:r>
            <a:r>
              <a:rPr lang="en-US" dirty="0">
                <a:latin typeface="+mn-lt"/>
              </a:rPr>
              <a:t>Related to </a:t>
            </a:r>
            <a:br>
              <a:rPr lang="en-US" b="1" cap="none" dirty="0">
                <a:latin typeface="+mn-lt"/>
              </a:rPr>
            </a:br>
            <a:r>
              <a:rPr lang="en-US" b="1" cap="none" dirty="0">
                <a:latin typeface="+mn-lt"/>
              </a:rPr>
              <a:t>the Student Learning and Growth</a:t>
            </a:r>
            <a:br>
              <a:rPr lang="en-US" b="1" cap="none" dirty="0">
                <a:latin typeface="+mn-lt"/>
              </a:rPr>
            </a:br>
            <a:r>
              <a:rPr lang="en-US" b="1" cap="none" dirty="0">
                <a:latin typeface="+mn-lt"/>
              </a:rPr>
              <a:t>Factor and Rating</a:t>
            </a:r>
          </a:p>
        </p:txBody>
      </p:sp>
      <p:sp>
        <p:nvSpPr>
          <p:cNvPr id="3" name="Content Placeholder 2"/>
          <p:cNvSpPr>
            <a:spLocks noGrp="1"/>
          </p:cNvSpPr>
          <p:nvPr>
            <p:ph idx="1"/>
          </p:nvPr>
        </p:nvSpPr>
        <p:spPr/>
        <p:txBody>
          <a:bodyPr>
            <a:normAutofit fontScale="77500" lnSpcReduction="20000"/>
          </a:bodyPr>
          <a:lstStyle/>
          <a:p>
            <a:pPr marL="0" indent="0">
              <a:buNone/>
            </a:pPr>
            <a:endParaRPr lang="en-US" sz="1800" dirty="0">
              <a:solidFill>
                <a:schemeClr val="tx1"/>
              </a:solidFill>
            </a:endParaRPr>
          </a:p>
          <a:p>
            <a:pPr marL="800100" lvl="1" indent="-342900">
              <a:buClr>
                <a:schemeClr val="tx1"/>
              </a:buClr>
              <a:buFont typeface="Wingdings" panose="05000000000000000000" pitchFamily="2" charset="2"/>
              <a:buChar char="Ø"/>
            </a:pPr>
            <a:r>
              <a:rPr lang="en-US" sz="2100" dirty="0"/>
              <a:t>*The method of determining a teacher's rating on measures of Student Learning and Growth </a:t>
            </a:r>
          </a:p>
          <a:p>
            <a:pPr marL="800100" lvl="1" indent="-342900">
              <a:buClr>
                <a:schemeClr val="tx1"/>
              </a:buClr>
              <a:buFont typeface="Wingdings" panose="05000000000000000000" pitchFamily="2" charset="2"/>
              <a:buChar char="Ø"/>
            </a:pPr>
            <a:r>
              <a:rPr lang="en-US" sz="2100" dirty="0">
                <a:solidFill>
                  <a:schemeClr val="tx1"/>
                </a:solidFill>
              </a:rPr>
              <a:t>*Procedures for setting growth targets for students</a:t>
            </a:r>
          </a:p>
          <a:p>
            <a:pPr marL="800100" lvl="1" indent="-342900">
              <a:buClr>
                <a:schemeClr val="tx1"/>
              </a:buClr>
              <a:buFont typeface="Wingdings" panose="05000000000000000000" pitchFamily="2" charset="2"/>
              <a:buChar char="Ø"/>
            </a:pPr>
            <a:r>
              <a:rPr lang="en-US" sz="2100" dirty="0">
                <a:solidFill>
                  <a:schemeClr val="tx1"/>
                </a:solidFill>
              </a:rPr>
              <a:t>Requirements for attribution of student growth to teachers (Teacher(s) of Record; collective attribution)</a:t>
            </a:r>
          </a:p>
          <a:p>
            <a:pPr marL="800100" lvl="1" indent="-342900">
              <a:buClr>
                <a:schemeClr val="tx1"/>
              </a:buClr>
              <a:buFont typeface="Wingdings" panose="05000000000000000000" pitchFamily="2" charset="2"/>
              <a:buChar char="Ø"/>
            </a:pPr>
            <a:r>
              <a:rPr lang="en-US" sz="2100" dirty="0">
                <a:solidFill>
                  <a:schemeClr val="tx1"/>
                </a:solidFill>
              </a:rPr>
              <a:t>Criteria for size of instructional cohort</a:t>
            </a:r>
          </a:p>
          <a:p>
            <a:pPr marL="800100" lvl="1" indent="-342900">
              <a:buClr>
                <a:schemeClr val="tx1"/>
              </a:buClr>
              <a:buFont typeface="Wingdings" panose="05000000000000000000" pitchFamily="2" charset="2"/>
              <a:buChar char="Ø"/>
            </a:pPr>
            <a:r>
              <a:rPr lang="en-US" sz="2100" dirty="0">
                <a:solidFill>
                  <a:schemeClr val="tx1"/>
                </a:solidFill>
              </a:rPr>
              <a:t>Criteria for length of instructional interval of time</a:t>
            </a:r>
          </a:p>
          <a:p>
            <a:pPr marL="800100" lvl="1" indent="-342900">
              <a:buClr>
                <a:schemeClr val="tx1"/>
              </a:buClr>
              <a:buFont typeface="Wingdings" panose="05000000000000000000" pitchFamily="2" charset="2"/>
              <a:buChar char="Ø"/>
            </a:pPr>
            <a:r>
              <a:rPr lang="en-US" sz="2100" dirty="0">
                <a:solidFill>
                  <a:schemeClr val="tx1"/>
                </a:solidFill>
              </a:rPr>
              <a:t>Requirements for number of growth targets per year/summative rating</a:t>
            </a:r>
          </a:p>
          <a:p>
            <a:pPr marL="800100" lvl="1" indent="-342900">
              <a:buClr>
                <a:schemeClr val="tx1"/>
              </a:buClr>
              <a:buFont typeface="Wingdings" panose="05000000000000000000" pitchFamily="2" charset="2"/>
              <a:buChar char="Ø"/>
            </a:pPr>
            <a:r>
              <a:rPr lang="en-US" sz="2100" dirty="0">
                <a:solidFill>
                  <a:schemeClr val="tx1"/>
                </a:solidFill>
              </a:rPr>
              <a:t>Local requirements for use and development of assessments</a:t>
            </a:r>
          </a:p>
          <a:p>
            <a:pPr marL="800100" lvl="1" indent="-342900">
              <a:buClr>
                <a:schemeClr val="tx1"/>
              </a:buClr>
              <a:buFont typeface="Wingdings" panose="05000000000000000000" pitchFamily="2" charset="2"/>
              <a:buChar char="Ø"/>
            </a:pPr>
            <a:r>
              <a:rPr lang="en-US" sz="2100" dirty="0">
                <a:solidFill>
                  <a:schemeClr val="tx1"/>
                </a:solidFill>
              </a:rPr>
              <a:t>*Method of recording and monitoring elements of the growth measure, </a:t>
            </a:r>
            <a:r>
              <a:rPr lang="en-US" sz="2100" dirty="0" err="1">
                <a:solidFill>
                  <a:schemeClr val="tx1"/>
                </a:solidFill>
              </a:rPr>
              <a:t>e.g</a:t>
            </a:r>
            <a:r>
              <a:rPr lang="en-US" sz="2100" dirty="0">
                <a:solidFill>
                  <a:schemeClr val="tx1"/>
                </a:solidFill>
              </a:rPr>
              <a:t>, the Student Learning Objective (SLO)</a:t>
            </a:r>
          </a:p>
          <a:p>
            <a:pPr marL="800100" lvl="1" indent="-342900">
              <a:buClr>
                <a:schemeClr val="tx1"/>
              </a:buClr>
              <a:buFont typeface="Wingdings" panose="05000000000000000000" pitchFamily="2" charset="2"/>
              <a:buChar char="Ø"/>
            </a:pPr>
            <a:r>
              <a:rPr lang="en-US" sz="2100" dirty="0"/>
              <a:t>The method of combining student learning and growth with other factors to arrive at a summative rating.</a:t>
            </a:r>
            <a:endParaRPr lang="en-US" sz="2100" dirty="0">
              <a:solidFill>
                <a:schemeClr val="tx1"/>
              </a:solidFill>
            </a:endParaRPr>
          </a:p>
          <a:p>
            <a:pPr marL="342900" indent="-342900">
              <a:buClr>
                <a:schemeClr val="tx1"/>
              </a:buClr>
              <a:buFont typeface="+mj-lt"/>
              <a:buAutoNum type="arabicPeriod"/>
            </a:pPr>
            <a:endParaRPr lang="en-US" sz="1700" dirty="0"/>
          </a:p>
          <a:p>
            <a:pPr algn="ctr">
              <a:buClr>
                <a:schemeClr val="tx1"/>
              </a:buClr>
            </a:pPr>
            <a:r>
              <a:rPr lang="en-US" sz="1700" b="1" dirty="0">
                <a:solidFill>
                  <a:schemeClr val="tx1"/>
                </a:solidFill>
              </a:rPr>
              <a:t>*Primary focus of this slide </a:t>
            </a:r>
            <a:r>
              <a:rPr lang="en-US" sz="1700" b="1" dirty="0"/>
              <a:t>p</a:t>
            </a:r>
            <a:r>
              <a:rPr lang="en-US" sz="1700" b="1" dirty="0">
                <a:solidFill>
                  <a:schemeClr val="tx1"/>
                </a:solidFill>
              </a:rPr>
              <a:t>resentation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 y="6172200"/>
            <a:ext cx="1722120" cy="621792"/>
          </a:xfrm>
          <a:prstGeom prst="rect">
            <a:avLst/>
          </a:prstGeom>
        </p:spPr>
      </p:pic>
      <p:sp>
        <p:nvSpPr>
          <p:cNvPr id="5" name="Action Button: Custom 4">
            <a:hlinkClick r:id="" action="ppaction://hlinkshowjump?jump=firstslide" highlightClick="1"/>
          </p:cNvPr>
          <p:cNvSpPr/>
          <p:nvPr/>
        </p:nvSpPr>
        <p:spPr>
          <a:xfrm>
            <a:off x="4114800" y="6172199"/>
            <a:ext cx="914400" cy="288393"/>
          </a:xfrm>
          <a:prstGeom prst="actionButtonBlank">
            <a:avLst/>
          </a:prstGeom>
          <a:solidFill>
            <a:schemeClr val="accent5">
              <a:lumMod val="75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HOME</a:t>
            </a:r>
          </a:p>
        </p:txBody>
      </p:sp>
      <p:sp>
        <p:nvSpPr>
          <p:cNvPr id="6" name="Slide Number Placeholder 5"/>
          <p:cNvSpPr>
            <a:spLocks noGrp="1"/>
          </p:cNvSpPr>
          <p:nvPr>
            <p:ph type="sldNum" sz="quarter" idx="11"/>
          </p:nvPr>
        </p:nvSpPr>
        <p:spPr/>
        <p:txBody>
          <a:bodyPr/>
          <a:lstStyle/>
          <a:p>
            <a:fld id="{E4BE815E-65D1-40D0-A71C-01E230B202BD}" type="slidenum">
              <a:rPr lang="en-US" altLang="en-US" smtClean="0"/>
              <a:pPr/>
              <a:t>5</a:t>
            </a:fld>
            <a:endParaRPr lang="en-US" altLang="en-US" dirty="0"/>
          </a:p>
        </p:txBody>
      </p:sp>
    </p:spTree>
    <p:extLst>
      <p:ext uri="{BB962C8B-B14F-4D97-AF65-F5344CB8AC3E}">
        <p14:creationId xmlns:p14="http://schemas.microsoft.com/office/powerpoint/2010/main" val="3424081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Frequently Asked Questions about the PGR Scale</a:t>
            </a:r>
            <a:br>
              <a:rPr lang="en-US" dirty="0"/>
            </a:br>
            <a:endParaRPr lang="en-US" dirty="0"/>
          </a:p>
        </p:txBody>
      </p:sp>
    </p:spTree>
    <p:extLst>
      <p:ext uri="{BB962C8B-B14F-4D97-AF65-F5344CB8AC3E}">
        <p14:creationId xmlns:p14="http://schemas.microsoft.com/office/powerpoint/2010/main" val="1299881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FAQ 1</a:t>
            </a:r>
          </a:p>
        </p:txBody>
      </p:sp>
      <p:sp>
        <p:nvSpPr>
          <p:cNvPr id="5" name="Content Placeholder 4"/>
          <p:cNvSpPr>
            <a:spLocks noGrp="1"/>
          </p:cNvSpPr>
          <p:nvPr>
            <p:ph idx="1"/>
          </p:nvPr>
        </p:nvSpPr>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sp>
        <p:nvSpPr>
          <p:cNvPr id="6" name="Rectangle 3"/>
          <p:cNvSpPr txBox="1">
            <a:spLocks noChangeArrowheads="1"/>
          </p:cNvSpPr>
          <p:nvPr/>
        </p:nvSpPr>
        <p:spPr bwMode="auto">
          <a:xfrm>
            <a:off x="381000" y="2286000"/>
            <a:ext cx="8610600" cy="32766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l" rtl="0" fontAlgn="base">
              <a:spcBef>
                <a:spcPct val="20000"/>
              </a:spcBef>
              <a:spcAft>
                <a:spcPct val="0"/>
              </a:spcAft>
              <a:buNone/>
              <a:defRPr sz="2000" baseline="0">
                <a:solidFill>
                  <a:schemeClr val="tx1"/>
                </a:solidFill>
                <a:latin typeface="+mn-lt"/>
                <a:ea typeface="+mn-ea"/>
                <a:cs typeface="+mn-cs"/>
              </a:defRPr>
            </a:lvl1pPr>
            <a:lvl2pPr marL="457200" indent="0" algn="l" rtl="0" fontAlgn="base">
              <a:spcBef>
                <a:spcPct val="20000"/>
              </a:spcBef>
              <a:spcAft>
                <a:spcPct val="0"/>
              </a:spcAft>
              <a:buFontTx/>
              <a:buNone/>
              <a:defRPr sz="2400" baseline="0">
                <a:solidFill>
                  <a:schemeClr val="tx1"/>
                </a:solidFill>
                <a:latin typeface="+mn-lt"/>
              </a:defRPr>
            </a:lvl2pPr>
            <a:lvl3pPr marL="914400" indent="0" algn="l" rtl="0" fontAlgn="base">
              <a:spcBef>
                <a:spcPct val="20000"/>
              </a:spcBef>
              <a:spcAft>
                <a:spcPct val="0"/>
              </a:spcAft>
              <a:buNone/>
              <a:defRPr>
                <a:solidFill>
                  <a:schemeClr val="tx1"/>
                </a:solidFill>
                <a:latin typeface="+mn-lt"/>
              </a:defRPr>
            </a:lvl3pPr>
            <a:lvl4pPr marL="1371600" indent="0" algn="l" rtl="0" fontAlgn="base">
              <a:spcBef>
                <a:spcPct val="20000"/>
              </a:spcBef>
              <a:spcAft>
                <a:spcPct val="0"/>
              </a:spcAft>
              <a:buNone/>
              <a:defRPr>
                <a:solidFill>
                  <a:schemeClr val="tx1"/>
                </a:solidFill>
                <a:latin typeface="+mn-lt"/>
              </a:defRPr>
            </a:lvl4pPr>
            <a:lvl5pPr marL="1828800" indent="0" algn="l" rtl="0" fontAlgn="base">
              <a:spcBef>
                <a:spcPct val="20000"/>
              </a:spcBef>
              <a:spcAft>
                <a:spcPct val="0"/>
              </a:spcAft>
              <a:buNone/>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fontAlgn="auto">
              <a:spcAft>
                <a:spcPts val="0"/>
              </a:spcAft>
              <a:defRPr/>
            </a:pPr>
            <a:r>
              <a:rPr lang="en-US" altLang="en-US" sz="1600" b="1" kern="0" dirty="0"/>
              <a:t>Question: </a:t>
            </a:r>
            <a:r>
              <a:rPr lang="en-US" altLang="en-US" sz="1600" kern="0" dirty="0"/>
              <a:t>We are intuitively uncomfortable with eliminating student growth targets. Can we use the PGR Rating scale along with student </a:t>
            </a:r>
            <a:r>
              <a:rPr lang="en-US" altLang="en-US" sz="1600" kern="0"/>
              <a:t>growth targets</a:t>
            </a:r>
            <a:r>
              <a:rPr lang="en-US" altLang="en-US" sz="1600" kern="0">
                <a:latin typeface="Calibri" panose="020F0502020204030204" pitchFamily="34" charset="0"/>
                <a:cs typeface="Arial" panose="020B0604020202020204" pitchFamily="34" charset="0"/>
              </a:rPr>
              <a:t>?</a:t>
            </a:r>
            <a:endParaRPr lang="en-US" altLang="en-US" sz="1600" kern="0" dirty="0">
              <a:latin typeface="Calibri" panose="020F0502020204030204" pitchFamily="34" charset="0"/>
              <a:cs typeface="Arial" panose="020B0604020202020204" pitchFamily="34" charset="0"/>
            </a:endParaRPr>
          </a:p>
          <a:p>
            <a:pPr fontAlgn="auto">
              <a:lnSpc>
                <a:spcPct val="120000"/>
              </a:lnSpc>
              <a:spcAft>
                <a:spcPts val="0"/>
              </a:spcAft>
              <a:defRPr/>
            </a:pPr>
            <a:endParaRPr lang="en-US" altLang="en-US" sz="1600" kern="0" dirty="0"/>
          </a:p>
          <a:p>
            <a:pPr fontAlgn="auto">
              <a:spcAft>
                <a:spcPts val="0"/>
              </a:spcAft>
              <a:defRPr/>
            </a:pPr>
            <a:r>
              <a:rPr lang="en-US" altLang="en-US" sz="1600" b="1" kern="0" dirty="0"/>
              <a:t>Answer: </a:t>
            </a:r>
            <a:r>
              <a:rPr lang="en-US" altLang="en-US" sz="1600" kern="0" dirty="0"/>
              <a:t>The PGR method does not eliminate student growth targets. It rather sets a </a:t>
            </a:r>
            <a:r>
              <a:rPr lang="en-US" sz="1600" dirty="0"/>
              <a:t>continuum of growth ranging from 0 growth for 0 students to 100% of students achieving maximum attainable growth. Within that continuum, </a:t>
            </a:r>
            <a:r>
              <a:rPr lang="en-US" sz="1600" kern="0" dirty="0"/>
              <a:t>t</a:t>
            </a:r>
            <a:r>
              <a:rPr lang="en-US" altLang="en-US" sz="1600" kern="0" dirty="0"/>
              <a:t>eachers should base their instruction on identified needs of students and articulated learning goals for improvement.  This goal-oriented focus of instruction is clearly called for in the standards of every instructional practice framework approved by the Maine DOE for PEPG systems, and it is integral to the SLO process (for districts who choose to use SLOs).</a:t>
            </a:r>
            <a:endParaRPr lang="en-US" altLang="en-US" sz="1600" dirty="0"/>
          </a:p>
          <a:p>
            <a:pPr fontAlgn="auto">
              <a:lnSpc>
                <a:spcPct val="90000"/>
              </a:lnSpc>
              <a:spcAft>
                <a:spcPts val="0"/>
              </a:spcAft>
              <a:defRPr/>
            </a:pPr>
            <a:r>
              <a:rPr lang="en-US" altLang="en-US" sz="1200" kern="0" dirty="0"/>
              <a:t> </a:t>
            </a:r>
          </a:p>
        </p:txBody>
      </p:sp>
      <p:sp>
        <p:nvSpPr>
          <p:cNvPr id="3" name="Slide Number Placeholder 2"/>
          <p:cNvSpPr>
            <a:spLocks noGrp="1"/>
          </p:cNvSpPr>
          <p:nvPr>
            <p:ph type="sldNum" sz="quarter" idx="11"/>
          </p:nvPr>
        </p:nvSpPr>
        <p:spPr/>
        <p:txBody>
          <a:bodyPr/>
          <a:lstStyle/>
          <a:p>
            <a:fld id="{E4BE815E-65D1-40D0-A71C-01E230B202BD}" type="slidenum">
              <a:rPr lang="en-US" altLang="en-US" smtClean="0"/>
              <a:pPr/>
              <a:t>51</a:t>
            </a:fld>
            <a:endParaRPr lang="en-US" altLang="en-US" dirty="0"/>
          </a:p>
        </p:txBody>
      </p:sp>
    </p:spTree>
    <p:extLst>
      <p:ext uri="{BB962C8B-B14F-4D97-AF65-F5344CB8AC3E}">
        <p14:creationId xmlns:p14="http://schemas.microsoft.com/office/powerpoint/2010/main" val="30793354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FAQ 2</a:t>
            </a:r>
          </a:p>
        </p:txBody>
      </p:sp>
      <p:sp>
        <p:nvSpPr>
          <p:cNvPr id="5" name="Content Placeholder 4"/>
          <p:cNvSpPr>
            <a:spLocks noGrp="1"/>
          </p:cNvSpPr>
          <p:nvPr>
            <p:ph idx="1"/>
          </p:nvPr>
        </p:nvSpPr>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sp>
        <p:nvSpPr>
          <p:cNvPr id="6" name="Rectangle 3"/>
          <p:cNvSpPr txBox="1">
            <a:spLocks noChangeArrowheads="1"/>
          </p:cNvSpPr>
          <p:nvPr/>
        </p:nvSpPr>
        <p:spPr bwMode="auto">
          <a:xfrm>
            <a:off x="381000" y="2286000"/>
            <a:ext cx="8610600" cy="36576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l" rtl="0" fontAlgn="base">
              <a:spcBef>
                <a:spcPct val="20000"/>
              </a:spcBef>
              <a:spcAft>
                <a:spcPct val="0"/>
              </a:spcAft>
              <a:buNone/>
              <a:defRPr sz="2000" baseline="0">
                <a:solidFill>
                  <a:schemeClr val="tx1"/>
                </a:solidFill>
                <a:latin typeface="+mn-lt"/>
                <a:ea typeface="+mn-ea"/>
                <a:cs typeface="+mn-cs"/>
              </a:defRPr>
            </a:lvl1pPr>
            <a:lvl2pPr marL="457200" indent="0" algn="l" rtl="0" fontAlgn="base">
              <a:spcBef>
                <a:spcPct val="20000"/>
              </a:spcBef>
              <a:spcAft>
                <a:spcPct val="0"/>
              </a:spcAft>
              <a:buFontTx/>
              <a:buNone/>
              <a:defRPr sz="2400" baseline="0">
                <a:solidFill>
                  <a:schemeClr val="tx1"/>
                </a:solidFill>
                <a:latin typeface="+mn-lt"/>
              </a:defRPr>
            </a:lvl2pPr>
            <a:lvl3pPr marL="914400" indent="0" algn="l" rtl="0" fontAlgn="base">
              <a:spcBef>
                <a:spcPct val="20000"/>
              </a:spcBef>
              <a:spcAft>
                <a:spcPct val="0"/>
              </a:spcAft>
              <a:buNone/>
              <a:defRPr>
                <a:solidFill>
                  <a:schemeClr val="tx1"/>
                </a:solidFill>
                <a:latin typeface="+mn-lt"/>
              </a:defRPr>
            </a:lvl3pPr>
            <a:lvl4pPr marL="1371600" indent="0" algn="l" rtl="0" fontAlgn="base">
              <a:spcBef>
                <a:spcPct val="20000"/>
              </a:spcBef>
              <a:spcAft>
                <a:spcPct val="0"/>
              </a:spcAft>
              <a:buNone/>
              <a:defRPr>
                <a:solidFill>
                  <a:schemeClr val="tx1"/>
                </a:solidFill>
                <a:latin typeface="+mn-lt"/>
              </a:defRPr>
            </a:lvl4pPr>
            <a:lvl5pPr marL="1828800" indent="0" algn="l" rtl="0" fontAlgn="base">
              <a:spcBef>
                <a:spcPct val="20000"/>
              </a:spcBef>
              <a:spcAft>
                <a:spcPct val="0"/>
              </a:spcAft>
              <a:buNone/>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fontAlgn="auto">
              <a:spcAft>
                <a:spcPts val="0"/>
              </a:spcAft>
              <a:defRPr/>
            </a:pPr>
            <a:endParaRPr lang="en-US" altLang="en-US" sz="1600" kern="0" dirty="0"/>
          </a:p>
        </p:txBody>
      </p:sp>
      <p:sp>
        <p:nvSpPr>
          <p:cNvPr id="3" name="TextBox 2"/>
          <p:cNvSpPr txBox="1"/>
          <p:nvPr/>
        </p:nvSpPr>
        <p:spPr>
          <a:xfrm>
            <a:off x="990600" y="2286000"/>
            <a:ext cx="7543800" cy="1815882"/>
          </a:xfrm>
          <a:prstGeom prst="rect">
            <a:avLst/>
          </a:prstGeom>
          <a:noFill/>
        </p:spPr>
        <p:txBody>
          <a:bodyPr wrap="square" rtlCol="0">
            <a:spAutoFit/>
          </a:bodyPr>
          <a:lstStyle/>
          <a:p>
            <a:pPr fontAlgn="auto">
              <a:spcAft>
                <a:spcPts val="0"/>
              </a:spcAft>
              <a:defRPr/>
            </a:pPr>
            <a:r>
              <a:rPr lang="en-US" altLang="en-US" sz="1600" b="1" kern="0" dirty="0"/>
              <a:t>Question: </a:t>
            </a:r>
            <a:r>
              <a:rPr lang="en-US" altLang="en-US" sz="1600" kern="0" dirty="0"/>
              <a:t>Is the maximum performance score that provides the performance-gap range based on the assessment or on </a:t>
            </a:r>
            <a:r>
              <a:rPr lang="en-US" altLang="en-US" sz="1600" kern="0"/>
              <a:t>something else?</a:t>
            </a:r>
            <a:endParaRPr lang="en-US" altLang="en-US" sz="1600" kern="0" dirty="0"/>
          </a:p>
          <a:p>
            <a:pPr fontAlgn="auto">
              <a:spcAft>
                <a:spcPts val="0"/>
              </a:spcAft>
              <a:defRPr/>
            </a:pPr>
            <a:endParaRPr lang="en-US" altLang="en-US" sz="1600" kern="0" dirty="0"/>
          </a:p>
          <a:p>
            <a:pPr fontAlgn="auto">
              <a:spcAft>
                <a:spcPts val="0"/>
              </a:spcAft>
              <a:defRPr/>
            </a:pPr>
            <a:r>
              <a:rPr lang="en-US" altLang="en-US" sz="1600" b="1" kern="0" dirty="0"/>
              <a:t>Answer: </a:t>
            </a:r>
            <a:r>
              <a:rPr lang="en-US" altLang="en-US" sz="1600" kern="0" dirty="0"/>
              <a:t>The maximum performance must be defined by the assessment, but the assessment itself should be based on the appropriate developmental level of proficiency (learning goals) expected of the students at the end of the instructional period.</a:t>
            </a:r>
            <a:endParaRPr lang="en-US" altLang="en-US" sz="1600" kern="0" dirty="0">
              <a:solidFill>
                <a:srgbClr val="C00000"/>
              </a:solidFill>
            </a:endParaRPr>
          </a:p>
        </p:txBody>
      </p:sp>
      <p:sp>
        <p:nvSpPr>
          <p:cNvPr id="4" name="Slide Number Placeholder 3"/>
          <p:cNvSpPr>
            <a:spLocks noGrp="1"/>
          </p:cNvSpPr>
          <p:nvPr>
            <p:ph type="sldNum" sz="quarter" idx="11"/>
          </p:nvPr>
        </p:nvSpPr>
        <p:spPr/>
        <p:txBody>
          <a:bodyPr/>
          <a:lstStyle/>
          <a:p>
            <a:fld id="{E4BE815E-65D1-40D0-A71C-01E230B202BD}" type="slidenum">
              <a:rPr lang="en-US" altLang="en-US" smtClean="0"/>
              <a:pPr/>
              <a:t>52</a:t>
            </a:fld>
            <a:endParaRPr lang="en-US" altLang="en-US" dirty="0"/>
          </a:p>
        </p:txBody>
      </p:sp>
    </p:spTree>
    <p:extLst>
      <p:ext uri="{BB962C8B-B14F-4D97-AF65-F5344CB8AC3E}">
        <p14:creationId xmlns:p14="http://schemas.microsoft.com/office/powerpoint/2010/main" val="1906995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FAQ 3</a:t>
            </a:r>
          </a:p>
        </p:txBody>
      </p:sp>
      <p:sp>
        <p:nvSpPr>
          <p:cNvPr id="5" name="Content Placeholder 4"/>
          <p:cNvSpPr>
            <a:spLocks noGrp="1"/>
          </p:cNvSpPr>
          <p:nvPr>
            <p:ph idx="1"/>
          </p:nvPr>
        </p:nvSpPr>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sp>
        <p:nvSpPr>
          <p:cNvPr id="6" name="Rectangle 3"/>
          <p:cNvSpPr txBox="1">
            <a:spLocks noChangeArrowheads="1"/>
          </p:cNvSpPr>
          <p:nvPr/>
        </p:nvSpPr>
        <p:spPr bwMode="auto">
          <a:xfrm>
            <a:off x="402336" y="2286000"/>
            <a:ext cx="8610600" cy="36576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l" rtl="0" fontAlgn="base">
              <a:spcBef>
                <a:spcPct val="20000"/>
              </a:spcBef>
              <a:spcAft>
                <a:spcPct val="0"/>
              </a:spcAft>
              <a:buNone/>
              <a:defRPr sz="2000" baseline="0">
                <a:solidFill>
                  <a:schemeClr val="tx1"/>
                </a:solidFill>
                <a:latin typeface="+mn-lt"/>
                <a:ea typeface="+mn-ea"/>
                <a:cs typeface="+mn-cs"/>
              </a:defRPr>
            </a:lvl1pPr>
            <a:lvl2pPr marL="457200" indent="0" algn="l" rtl="0" fontAlgn="base">
              <a:spcBef>
                <a:spcPct val="20000"/>
              </a:spcBef>
              <a:spcAft>
                <a:spcPct val="0"/>
              </a:spcAft>
              <a:buFontTx/>
              <a:buNone/>
              <a:defRPr sz="2400" baseline="0">
                <a:solidFill>
                  <a:schemeClr val="tx1"/>
                </a:solidFill>
                <a:latin typeface="+mn-lt"/>
              </a:defRPr>
            </a:lvl2pPr>
            <a:lvl3pPr marL="914400" indent="0" algn="l" rtl="0" fontAlgn="base">
              <a:spcBef>
                <a:spcPct val="20000"/>
              </a:spcBef>
              <a:spcAft>
                <a:spcPct val="0"/>
              </a:spcAft>
              <a:buNone/>
              <a:defRPr>
                <a:solidFill>
                  <a:schemeClr val="tx1"/>
                </a:solidFill>
                <a:latin typeface="+mn-lt"/>
              </a:defRPr>
            </a:lvl3pPr>
            <a:lvl4pPr marL="1371600" indent="0" algn="l" rtl="0" fontAlgn="base">
              <a:spcBef>
                <a:spcPct val="20000"/>
              </a:spcBef>
              <a:spcAft>
                <a:spcPct val="0"/>
              </a:spcAft>
              <a:buNone/>
              <a:defRPr>
                <a:solidFill>
                  <a:schemeClr val="tx1"/>
                </a:solidFill>
                <a:latin typeface="+mn-lt"/>
              </a:defRPr>
            </a:lvl4pPr>
            <a:lvl5pPr marL="1828800" indent="0" algn="l" rtl="0" fontAlgn="base">
              <a:spcBef>
                <a:spcPct val="20000"/>
              </a:spcBef>
              <a:spcAft>
                <a:spcPct val="0"/>
              </a:spcAft>
              <a:buNone/>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fontAlgn="auto">
              <a:spcAft>
                <a:spcPts val="0"/>
              </a:spcAft>
              <a:defRPr/>
            </a:pPr>
            <a:r>
              <a:rPr lang="en-US" altLang="en-US" sz="1600" b="1" kern="0" dirty="0"/>
              <a:t>Question: </a:t>
            </a:r>
            <a:r>
              <a:rPr lang="en-US" altLang="en-US" sz="1600" kern="0" dirty="0"/>
              <a:t>Does the PGR method require that the pre and post assessments have the same number of questions or </a:t>
            </a:r>
            <a:r>
              <a:rPr lang="en-US" altLang="en-US" sz="1600" kern="0"/>
              <a:t>rubric criteria?</a:t>
            </a:r>
            <a:endParaRPr lang="en-US" altLang="en-US" sz="1600" kern="0" dirty="0"/>
          </a:p>
          <a:p>
            <a:pPr fontAlgn="auto">
              <a:spcAft>
                <a:spcPts val="0"/>
              </a:spcAft>
              <a:defRPr/>
            </a:pPr>
            <a:endParaRPr lang="en-US" altLang="en-US" sz="1600" kern="0" dirty="0"/>
          </a:p>
          <a:p>
            <a:pPr fontAlgn="auto">
              <a:spcAft>
                <a:spcPts val="0"/>
              </a:spcAft>
              <a:defRPr/>
            </a:pPr>
            <a:r>
              <a:rPr lang="en-US" altLang="en-US" sz="1600" b="1" kern="0" dirty="0"/>
              <a:t>Answer: </a:t>
            </a:r>
            <a:r>
              <a:rPr lang="en-US" altLang="en-US" sz="1600" kern="0" dirty="0"/>
              <a:t>While it is possible to account for differences in the number of assessment items or * rubric criteria, it is not advisable with any method to have different numbers of pre and post assessment items. Statistically speaking, differences in the number of items reduces the assessment's accuracy in measuring growth gains by students. Especially when using data to measure educator effectiveness, the comparability of pre and post assessments is of highest priority. </a:t>
            </a:r>
          </a:p>
          <a:p>
            <a:pPr fontAlgn="auto">
              <a:spcAft>
                <a:spcPts val="0"/>
              </a:spcAft>
              <a:defRPr/>
            </a:pPr>
            <a:endParaRPr lang="en-US" altLang="en-US" sz="1600" kern="0" dirty="0"/>
          </a:p>
          <a:p>
            <a:pPr fontAlgn="auto">
              <a:spcAft>
                <a:spcPts val="0"/>
              </a:spcAft>
              <a:defRPr/>
            </a:pPr>
            <a:r>
              <a:rPr lang="en-US" altLang="en-US" sz="1600" kern="0" dirty="0"/>
              <a:t>*As a reminder, standards-based rubrics can be applied to different tasks while keeping the number of criteria stable.    </a:t>
            </a:r>
            <a:endParaRPr lang="en-US" altLang="en-US" sz="1600" b="1" kern="0" dirty="0">
              <a:solidFill>
                <a:srgbClr val="C00000"/>
              </a:solidFill>
            </a:endParaRPr>
          </a:p>
        </p:txBody>
      </p:sp>
      <p:sp>
        <p:nvSpPr>
          <p:cNvPr id="3" name="Slide Number Placeholder 2"/>
          <p:cNvSpPr>
            <a:spLocks noGrp="1"/>
          </p:cNvSpPr>
          <p:nvPr>
            <p:ph type="sldNum" sz="quarter" idx="11"/>
          </p:nvPr>
        </p:nvSpPr>
        <p:spPr/>
        <p:txBody>
          <a:bodyPr/>
          <a:lstStyle/>
          <a:p>
            <a:fld id="{E4BE815E-65D1-40D0-A71C-01E230B202BD}" type="slidenum">
              <a:rPr lang="en-US" altLang="en-US" smtClean="0"/>
              <a:pPr/>
              <a:t>53</a:t>
            </a:fld>
            <a:endParaRPr lang="en-US" altLang="en-US" dirty="0"/>
          </a:p>
        </p:txBody>
      </p:sp>
    </p:spTree>
    <p:extLst>
      <p:ext uri="{BB962C8B-B14F-4D97-AF65-F5344CB8AC3E}">
        <p14:creationId xmlns:p14="http://schemas.microsoft.com/office/powerpoint/2010/main" val="4981194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FAQ 4</a:t>
            </a:r>
          </a:p>
        </p:txBody>
      </p:sp>
      <p:sp>
        <p:nvSpPr>
          <p:cNvPr id="5" name="Content Placeholder 4"/>
          <p:cNvSpPr>
            <a:spLocks noGrp="1"/>
          </p:cNvSpPr>
          <p:nvPr>
            <p:ph idx="1"/>
          </p:nvPr>
        </p:nvSpPr>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sp>
        <p:nvSpPr>
          <p:cNvPr id="6" name="Rectangle 3"/>
          <p:cNvSpPr txBox="1">
            <a:spLocks noChangeArrowheads="1"/>
          </p:cNvSpPr>
          <p:nvPr/>
        </p:nvSpPr>
        <p:spPr bwMode="auto">
          <a:xfrm>
            <a:off x="381000" y="2286000"/>
            <a:ext cx="8610600" cy="37338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l" rtl="0" fontAlgn="base">
              <a:spcBef>
                <a:spcPct val="20000"/>
              </a:spcBef>
              <a:spcAft>
                <a:spcPct val="0"/>
              </a:spcAft>
              <a:buNone/>
              <a:defRPr sz="2000" baseline="0">
                <a:solidFill>
                  <a:schemeClr val="tx1"/>
                </a:solidFill>
                <a:latin typeface="+mn-lt"/>
                <a:ea typeface="+mn-ea"/>
                <a:cs typeface="+mn-cs"/>
              </a:defRPr>
            </a:lvl1pPr>
            <a:lvl2pPr marL="457200" indent="0" algn="l" rtl="0" fontAlgn="base">
              <a:spcBef>
                <a:spcPct val="20000"/>
              </a:spcBef>
              <a:spcAft>
                <a:spcPct val="0"/>
              </a:spcAft>
              <a:buFontTx/>
              <a:buNone/>
              <a:defRPr sz="2400" baseline="0">
                <a:solidFill>
                  <a:schemeClr val="tx1"/>
                </a:solidFill>
                <a:latin typeface="+mn-lt"/>
              </a:defRPr>
            </a:lvl2pPr>
            <a:lvl3pPr marL="914400" indent="0" algn="l" rtl="0" fontAlgn="base">
              <a:spcBef>
                <a:spcPct val="20000"/>
              </a:spcBef>
              <a:spcAft>
                <a:spcPct val="0"/>
              </a:spcAft>
              <a:buNone/>
              <a:defRPr>
                <a:solidFill>
                  <a:schemeClr val="tx1"/>
                </a:solidFill>
                <a:latin typeface="+mn-lt"/>
              </a:defRPr>
            </a:lvl3pPr>
            <a:lvl4pPr marL="1371600" indent="0" algn="l" rtl="0" fontAlgn="base">
              <a:spcBef>
                <a:spcPct val="20000"/>
              </a:spcBef>
              <a:spcAft>
                <a:spcPct val="0"/>
              </a:spcAft>
              <a:buNone/>
              <a:defRPr>
                <a:solidFill>
                  <a:schemeClr val="tx1"/>
                </a:solidFill>
                <a:latin typeface="+mn-lt"/>
              </a:defRPr>
            </a:lvl4pPr>
            <a:lvl5pPr marL="1828800" indent="0" algn="l" rtl="0" fontAlgn="base">
              <a:spcBef>
                <a:spcPct val="20000"/>
              </a:spcBef>
              <a:spcAft>
                <a:spcPct val="0"/>
              </a:spcAft>
              <a:buNone/>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fontAlgn="auto">
              <a:spcBef>
                <a:spcPts val="0"/>
              </a:spcBef>
              <a:spcAft>
                <a:spcPts val="0"/>
              </a:spcAft>
              <a:defRPr/>
            </a:pPr>
            <a:r>
              <a:rPr lang="en-US" altLang="en-US" sz="1600" b="1" kern="0" dirty="0"/>
              <a:t>Question: </a:t>
            </a:r>
            <a:r>
              <a:rPr lang="en-US" altLang="en-US" sz="1600" kern="0" dirty="0"/>
              <a:t>Isn't it possible to arrive at the mean PGR by simply comparing the pre and post mean performance gaps</a:t>
            </a:r>
            <a:r>
              <a:rPr lang="en-US" altLang="en-US" sz="1600" kern="0" dirty="0">
                <a:latin typeface="Times New Roman" panose="02020603050405020304" pitchFamily="18" charset="0"/>
                <a:cs typeface="Times New Roman" panose="02020603050405020304" pitchFamily="18" charset="0"/>
              </a:rPr>
              <a:t>?</a:t>
            </a:r>
            <a:r>
              <a:rPr lang="en-US" altLang="en-US" sz="1600" kern="0" dirty="0"/>
              <a:t> Why is the column for mean growth included</a:t>
            </a:r>
            <a:r>
              <a:rPr lang="en-US" altLang="en-US" sz="1600" kern="0" dirty="0">
                <a:latin typeface="Times New Roman" panose="02020603050405020304" pitchFamily="18" charset="0"/>
                <a:cs typeface="Times New Roman" panose="02020603050405020304" pitchFamily="18" charset="0"/>
              </a:rPr>
              <a:t>?</a:t>
            </a:r>
          </a:p>
          <a:p>
            <a:pPr fontAlgn="auto">
              <a:spcBef>
                <a:spcPts val="0"/>
              </a:spcBef>
              <a:spcAft>
                <a:spcPts val="0"/>
              </a:spcAft>
              <a:defRPr/>
            </a:pPr>
            <a:endParaRPr lang="en-US" altLang="en-US" sz="1600" kern="0" dirty="0"/>
          </a:p>
          <a:p>
            <a:pPr fontAlgn="auto">
              <a:spcBef>
                <a:spcPts val="0"/>
              </a:spcBef>
              <a:spcAft>
                <a:spcPts val="0"/>
              </a:spcAft>
              <a:defRPr/>
            </a:pPr>
            <a:r>
              <a:rPr lang="en-US" altLang="en-US" sz="1600" b="1" kern="0" dirty="0"/>
              <a:t>Answer: </a:t>
            </a:r>
            <a:r>
              <a:rPr lang="en-US" altLang="en-US" sz="1600" kern="0" dirty="0"/>
              <a:t>Yes, it is possible, but arriving at the mean performance gap on the post-assessment requires first knowing the growth gain each student makes. We feel it is important to make both that step and the growth gains visible.</a:t>
            </a:r>
            <a:endParaRPr lang="en-US" altLang="en-US" sz="1600" dirty="0"/>
          </a:p>
          <a:p>
            <a:pPr fontAlgn="auto">
              <a:spcBef>
                <a:spcPts val="0"/>
              </a:spcBef>
              <a:spcAft>
                <a:spcPts val="0"/>
              </a:spcAft>
              <a:defRPr/>
            </a:pPr>
            <a:r>
              <a:rPr lang="en-US" altLang="en-US" sz="1600" kern="0" dirty="0"/>
              <a:t> </a:t>
            </a:r>
          </a:p>
        </p:txBody>
      </p:sp>
      <p:sp>
        <p:nvSpPr>
          <p:cNvPr id="3" name="Slide Number Placeholder 2"/>
          <p:cNvSpPr>
            <a:spLocks noGrp="1"/>
          </p:cNvSpPr>
          <p:nvPr>
            <p:ph type="sldNum" sz="quarter" idx="11"/>
          </p:nvPr>
        </p:nvSpPr>
        <p:spPr/>
        <p:txBody>
          <a:bodyPr/>
          <a:lstStyle/>
          <a:p>
            <a:fld id="{E4BE815E-65D1-40D0-A71C-01E230B202BD}" type="slidenum">
              <a:rPr lang="en-US" altLang="en-US" smtClean="0"/>
              <a:pPr/>
              <a:t>54</a:t>
            </a:fld>
            <a:endParaRPr lang="en-US" altLang="en-US" dirty="0"/>
          </a:p>
        </p:txBody>
      </p:sp>
    </p:spTree>
    <p:extLst>
      <p:ext uri="{BB962C8B-B14F-4D97-AF65-F5344CB8AC3E}">
        <p14:creationId xmlns:p14="http://schemas.microsoft.com/office/powerpoint/2010/main" val="18419166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FAQ 5</a:t>
            </a:r>
          </a:p>
        </p:txBody>
      </p:sp>
      <p:sp>
        <p:nvSpPr>
          <p:cNvPr id="5" name="Content Placeholder 4"/>
          <p:cNvSpPr>
            <a:spLocks noGrp="1"/>
          </p:cNvSpPr>
          <p:nvPr>
            <p:ph idx="1"/>
          </p:nvPr>
        </p:nvSpPr>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sp>
        <p:nvSpPr>
          <p:cNvPr id="6" name="Rectangle 3"/>
          <p:cNvSpPr txBox="1">
            <a:spLocks noChangeArrowheads="1"/>
          </p:cNvSpPr>
          <p:nvPr/>
        </p:nvSpPr>
        <p:spPr bwMode="auto">
          <a:xfrm>
            <a:off x="381000" y="2286000"/>
            <a:ext cx="8610600" cy="37338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l" rtl="0" fontAlgn="base">
              <a:spcBef>
                <a:spcPct val="20000"/>
              </a:spcBef>
              <a:spcAft>
                <a:spcPct val="0"/>
              </a:spcAft>
              <a:buNone/>
              <a:defRPr sz="2000" baseline="0">
                <a:solidFill>
                  <a:schemeClr val="tx1"/>
                </a:solidFill>
                <a:latin typeface="+mn-lt"/>
                <a:ea typeface="+mn-ea"/>
                <a:cs typeface="+mn-cs"/>
              </a:defRPr>
            </a:lvl1pPr>
            <a:lvl2pPr marL="457200" indent="0" algn="l" rtl="0" fontAlgn="base">
              <a:spcBef>
                <a:spcPct val="20000"/>
              </a:spcBef>
              <a:spcAft>
                <a:spcPct val="0"/>
              </a:spcAft>
              <a:buFontTx/>
              <a:buNone/>
              <a:defRPr sz="2400" baseline="0">
                <a:solidFill>
                  <a:schemeClr val="tx1"/>
                </a:solidFill>
                <a:latin typeface="+mn-lt"/>
              </a:defRPr>
            </a:lvl2pPr>
            <a:lvl3pPr marL="914400" indent="0" algn="l" rtl="0" fontAlgn="base">
              <a:spcBef>
                <a:spcPct val="20000"/>
              </a:spcBef>
              <a:spcAft>
                <a:spcPct val="0"/>
              </a:spcAft>
              <a:buNone/>
              <a:defRPr>
                <a:solidFill>
                  <a:schemeClr val="tx1"/>
                </a:solidFill>
                <a:latin typeface="+mn-lt"/>
              </a:defRPr>
            </a:lvl3pPr>
            <a:lvl4pPr marL="1371600" indent="0" algn="l" rtl="0" fontAlgn="base">
              <a:spcBef>
                <a:spcPct val="20000"/>
              </a:spcBef>
              <a:spcAft>
                <a:spcPct val="0"/>
              </a:spcAft>
              <a:buNone/>
              <a:defRPr>
                <a:solidFill>
                  <a:schemeClr val="tx1"/>
                </a:solidFill>
                <a:latin typeface="+mn-lt"/>
              </a:defRPr>
            </a:lvl4pPr>
            <a:lvl5pPr marL="1828800" indent="0" algn="l" rtl="0" fontAlgn="base">
              <a:spcBef>
                <a:spcPct val="20000"/>
              </a:spcBef>
              <a:spcAft>
                <a:spcPct val="0"/>
              </a:spcAft>
              <a:buNone/>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fontAlgn="auto">
              <a:lnSpc>
                <a:spcPct val="120000"/>
              </a:lnSpc>
              <a:spcAft>
                <a:spcPts val="0"/>
              </a:spcAft>
              <a:defRPr/>
            </a:pPr>
            <a:r>
              <a:rPr lang="en-US" altLang="en-US" sz="1600" b="1" kern="0" dirty="0"/>
              <a:t>Question: </a:t>
            </a:r>
            <a:r>
              <a:rPr lang="en-US" altLang="en-US" sz="1600" kern="0" dirty="0"/>
              <a:t>Can the PGR scale be used with the NWEA</a:t>
            </a:r>
            <a:r>
              <a:rPr lang="en-US" altLang="en-US" sz="1600" kern="0" dirty="0">
                <a:latin typeface="Times New Roman" panose="02020603050405020304" pitchFamily="18" charset="0"/>
                <a:cs typeface="Times New Roman" panose="02020603050405020304" pitchFamily="18" charset="0"/>
              </a:rPr>
              <a:t>?</a:t>
            </a:r>
          </a:p>
          <a:p>
            <a:pPr fontAlgn="auto">
              <a:lnSpc>
                <a:spcPct val="120000"/>
              </a:lnSpc>
              <a:spcAft>
                <a:spcPts val="0"/>
              </a:spcAft>
              <a:defRPr/>
            </a:pPr>
            <a:endParaRPr lang="en-US" altLang="en-US" sz="1600" kern="0" dirty="0"/>
          </a:p>
          <a:p>
            <a:pPr indent="-90487" fontAlgn="auto">
              <a:lnSpc>
                <a:spcPct val="90000"/>
              </a:lnSpc>
              <a:spcAft>
                <a:spcPts val="0"/>
              </a:spcAft>
              <a:buClr>
                <a:schemeClr val="accent3"/>
              </a:buClr>
              <a:defRPr/>
            </a:pPr>
            <a:r>
              <a:rPr lang="en-US" altLang="en-US" sz="1600" b="1" kern="0" dirty="0"/>
              <a:t>Answer: </a:t>
            </a:r>
            <a:r>
              <a:rPr lang="en-US" altLang="en-US" sz="1600" kern="0" dirty="0"/>
              <a:t>The NWEA Conditional Growth Index Calculator provides for a mean growth target for a cohort. The mean growth result is expressed as a mean 'Z' Score (CGI). The NWEA CGI scores can easily be converted to a rating on the PGR Scale.</a:t>
            </a:r>
          </a:p>
          <a:p>
            <a:pPr indent="-90487" fontAlgn="auto">
              <a:lnSpc>
                <a:spcPct val="90000"/>
              </a:lnSpc>
              <a:spcAft>
                <a:spcPts val="0"/>
              </a:spcAft>
              <a:buClr>
                <a:schemeClr val="accent3"/>
              </a:buClr>
              <a:defRPr/>
            </a:pPr>
            <a:endParaRPr lang="en-US" altLang="en-US" sz="1600" kern="0" dirty="0"/>
          </a:p>
          <a:p>
            <a:pPr indent="-90487" fontAlgn="auto">
              <a:lnSpc>
                <a:spcPct val="90000"/>
              </a:lnSpc>
              <a:spcAft>
                <a:spcPts val="0"/>
              </a:spcAft>
              <a:buClr>
                <a:schemeClr val="accent3"/>
              </a:buClr>
              <a:defRPr/>
            </a:pPr>
            <a:r>
              <a:rPr lang="en-US" altLang="en-US" sz="1600" kern="0" dirty="0"/>
              <a:t>A video explaining the calculation of the CGI score can be viewed here:</a:t>
            </a:r>
          </a:p>
          <a:p>
            <a:pPr indent="-90487" fontAlgn="auto">
              <a:lnSpc>
                <a:spcPct val="90000"/>
              </a:lnSpc>
              <a:spcAft>
                <a:spcPts val="0"/>
              </a:spcAft>
              <a:buClr>
                <a:schemeClr val="accent3"/>
              </a:buClr>
              <a:defRPr/>
            </a:pPr>
            <a:endParaRPr lang="en-US" altLang="en-US" sz="1600" kern="0" dirty="0"/>
          </a:p>
          <a:p>
            <a:pPr indent="-90487" fontAlgn="auto">
              <a:lnSpc>
                <a:spcPct val="90000"/>
              </a:lnSpc>
              <a:spcAft>
                <a:spcPts val="0"/>
              </a:spcAft>
              <a:buClr>
                <a:schemeClr val="accent3"/>
              </a:buClr>
              <a:defRPr/>
            </a:pPr>
            <a:r>
              <a:rPr lang="en-US" altLang="en-US" sz="1600" kern="0" dirty="0">
                <a:hlinkClick r:id="rId3"/>
              </a:rPr>
              <a:t>https://nwea.adobeconnect.com/_a203290506/cgicalculator/</a:t>
            </a:r>
            <a:endParaRPr lang="en-US" altLang="en-US" sz="1600" kern="0" dirty="0"/>
          </a:p>
          <a:p>
            <a:pPr fontAlgn="auto">
              <a:lnSpc>
                <a:spcPct val="90000"/>
              </a:lnSpc>
              <a:spcAft>
                <a:spcPts val="0"/>
              </a:spcAft>
              <a:defRPr/>
            </a:pPr>
            <a:endParaRPr lang="en-US" altLang="en-US" sz="1600" dirty="0"/>
          </a:p>
          <a:p>
            <a:pPr fontAlgn="auto">
              <a:lnSpc>
                <a:spcPct val="90000"/>
              </a:lnSpc>
              <a:spcAft>
                <a:spcPts val="0"/>
              </a:spcAft>
              <a:defRPr/>
            </a:pPr>
            <a:r>
              <a:rPr lang="en-US" altLang="en-US" sz="1600" kern="0" dirty="0"/>
              <a:t> A modified PGR impact scale with CGI Scores is shown on the next slide.</a:t>
            </a:r>
          </a:p>
        </p:txBody>
      </p:sp>
      <p:sp>
        <p:nvSpPr>
          <p:cNvPr id="3" name="Slide Number Placeholder 2"/>
          <p:cNvSpPr>
            <a:spLocks noGrp="1"/>
          </p:cNvSpPr>
          <p:nvPr>
            <p:ph type="sldNum" sz="quarter" idx="11"/>
          </p:nvPr>
        </p:nvSpPr>
        <p:spPr/>
        <p:txBody>
          <a:bodyPr/>
          <a:lstStyle/>
          <a:p>
            <a:fld id="{E4BE815E-65D1-40D0-A71C-01E230B202BD}" type="slidenum">
              <a:rPr lang="en-US" altLang="en-US" smtClean="0"/>
              <a:pPr/>
              <a:t>55</a:t>
            </a:fld>
            <a:endParaRPr lang="en-US" altLang="en-US" dirty="0"/>
          </a:p>
        </p:txBody>
      </p:sp>
    </p:spTree>
    <p:extLst>
      <p:ext uri="{BB962C8B-B14F-4D97-AF65-F5344CB8AC3E}">
        <p14:creationId xmlns:p14="http://schemas.microsoft.com/office/powerpoint/2010/main" val="2559864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p:txBody>
          <a:bodyPr anchor="ctr"/>
          <a:lstStyle/>
          <a:p>
            <a:r>
              <a:rPr lang="en-US" altLang="en-US" dirty="0">
                <a:solidFill>
                  <a:schemeClr val="accent6">
                    <a:lumMod val="50000"/>
                  </a:schemeClr>
                </a:solidFill>
                <a:cs typeface="Times New Roman" pitchFamily="18" charset="0"/>
              </a:rPr>
              <a:t>PGR Impact Scale With NWEA CGI Results</a:t>
            </a:r>
            <a:endParaRPr lang="en-US" altLang="en-US" dirty="0">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2001937085"/>
              </p:ext>
            </p:extLst>
          </p:nvPr>
        </p:nvGraphicFramePr>
        <p:xfrm>
          <a:off x="533400" y="1905000"/>
          <a:ext cx="7901354" cy="2996962"/>
        </p:xfrm>
        <a:graphic>
          <a:graphicData uri="http://schemas.openxmlformats.org/drawingml/2006/table">
            <a:tbl>
              <a:tblPr firstRow="1" firstCol="1" bandRow="1">
                <a:tableStyleId>{10A1B5D5-9B99-4C35-A422-299274C87663}</a:tableStyleId>
              </a:tblPr>
              <a:tblGrid>
                <a:gridCol w="6611815">
                  <a:extLst>
                    <a:ext uri="{9D8B030D-6E8A-4147-A177-3AD203B41FA5}">
                      <a16:colId xmlns:a16="http://schemas.microsoft.com/office/drawing/2014/main" val="20000"/>
                    </a:ext>
                  </a:extLst>
                </a:gridCol>
                <a:gridCol w="1289539">
                  <a:extLst>
                    <a:ext uri="{9D8B030D-6E8A-4147-A177-3AD203B41FA5}">
                      <a16:colId xmlns:a16="http://schemas.microsoft.com/office/drawing/2014/main" val="20001"/>
                    </a:ext>
                  </a:extLst>
                </a:gridCol>
              </a:tblGrid>
              <a:tr h="225366">
                <a:tc>
                  <a:txBody>
                    <a:bodyPr/>
                    <a:lstStyle/>
                    <a:p>
                      <a:pPr marL="0" marR="0" algn="ctr">
                        <a:spcBef>
                          <a:spcPts val="200"/>
                        </a:spcBef>
                        <a:spcAft>
                          <a:spcPts val="200"/>
                        </a:spcAft>
                      </a:pPr>
                      <a:r>
                        <a:rPr lang="en-US" sz="1200" dirty="0">
                          <a:effectLst/>
                        </a:rPr>
                        <a:t>PGR Impact Scale</a:t>
                      </a:r>
                    </a:p>
                  </a:txBody>
                  <a:tcPr marL="68580" marR="68580" marT="0" marB="0" anchor="ctr"/>
                </a:tc>
                <a:tc>
                  <a:txBody>
                    <a:bodyPr/>
                    <a:lstStyle/>
                    <a:p>
                      <a:pPr marL="0" marR="0" algn="l">
                        <a:lnSpc>
                          <a:spcPct val="115000"/>
                        </a:lnSpc>
                        <a:spcBef>
                          <a:spcPts val="0"/>
                        </a:spcBef>
                        <a:spcAft>
                          <a:spcPts val="1000"/>
                        </a:spcAft>
                      </a:pPr>
                      <a:r>
                        <a:rPr lang="en-US" sz="1200" dirty="0">
                          <a:effectLst/>
                        </a:rPr>
                        <a:t> </a:t>
                      </a:r>
                      <a:endParaRPr lang="en-US" sz="1200" dirty="0">
                        <a:solidFill>
                          <a:srgbClr val="FF0000"/>
                        </a:solidFill>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345440">
                <a:tc>
                  <a:txBody>
                    <a:bodyPr/>
                    <a:lstStyle/>
                    <a:p>
                      <a:pPr marL="0" marR="0" algn="l">
                        <a:spcBef>
                          <a:spcPts val="200"/>
                        </a:spcBef>
                        <a:spcAft>
                          <a:spcPts val="200"/>
                        </a:spcAft>
                      </a:pPr>
                      <a:r>
                        <a:rPr lang="en-US" sz="1200" b="0" dirty="0">
                          <a:effectLst/>
                        </a:rPr>
                        <a:t>Mean growth index reduces mean performance gap by at least    75%</a:t>
                      </a:r>
                    </a:p>
                  </a:txBody>
                  <a:tcPr marL="68580" marR="68580" marT="0" marB="0" anchor="ctr"/>
                </a:tc>
                <a:tc rowSpan="2">
                  <a:txBody>
                    <a:bodyPr/>
                    <a:lstStyle/>
                    <a:p>
                      <a:pPr marL="0" marR="0" algn="l">
                        <a:spcBef>
                          <a:spcPts val="200"/>
                        </a:spcBef>
                        <a:spcAft>
                          <a:spcPts val="200"/>
                        </a:spcAft>
                      </a:pPr>
                      <a:r>
                        <a:rPr lang="en-US" sz="1200" dirty="0">
                          <a:effectLst/>
                        </a:rPr>
                        <a:t>High </a:t>
                      </a:r>
                      <a:endParaRPr lang="en-US" sz="1200" b="0" dirty="0">
                        <a:solidFill>
                          <a:schemeClr val="tx1"/>
                        </a:solidFill>
                        <a:effectLst/>
                        <a:latin typeface="Calibri"/>
                        <a:ea typeface="MS PGothic"/>
                        <a:cs typeface="Times New Roman"/>
                      </a:endParaRPr>
                    </a:p>
                  </a:txBody>
                  <a:tcPr marL="68580" marR="68580" marT="0" marB="0" anchor="ctr"/>
                </a:tc>
                <a:extLst>
                  <a:ext uri="{0D108BD9-81ED-4DB2-BD59-A6C34878D82A}">
                    <a16:rowId xmlns:a16="http://schemas.microsoft.com/office/drawing/2014/main" val="10001"/>
                  </a:ext>
                </a:extLst>
              </a:tr>
              <a:tr h="345440">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1200" b="0" dirty="0">
                          <a:effectLst/>
                        </a:rPr>
                        <a:t>NWEA</a:t>
                      </a:r>
                      <a:r>
                        <a:rPr lang="en-US" sz="1200" b="0" baseline="0" dirty="0">
                          <a:effectLst/>
                        </a:rPr>
                        <a:t> mean Conditional Growth index of at least 0.5 (69</a:t>
                      </a:r>
                      <a:r>
                        <a:rPr lang="en-US" sz="1200" b="0" baseline="30000" dirty="0">
                          <a:effectLst/>
                        </a:rPr>
                        <a:t>th</a:t>
                      </a:r>
                      <a:r>
                        <a:rPr lang="en-US" sz="1200" b="0" baseline="0" dirty="0">
                          <a:effectLst/>
                        </a:rPr>
                        <a:t> growth percentile)</a:t>
                      </a:r>
                      <a:endParaRPr lang="en-US" sz="1200" b="0" dirty="0">
                        <a:solidFill>
                          <a:schemeClr val="tx1"/>
                        </a:solidFill>
                        <a:effectLst/>
                        <a:latin typeface="Calibri"/>
                        <a:ea typeface="MS PGothic"/>
                        <a:cs typeface="Times New Roman"/>
                      </a:endParaRPr>
                    </a:p>
                  </a:txBody>
                  <a:tcPr marL="68580" marR="68580" marT="0" marB="0" anchor="ctr"/>
                </a:tc>
                <a:tc vMerge="1">
                  <a:txBody>
                    <a:bodyPr/>
                    <a:lstStyle/>
                    <a:p>
                      <a:endParaRPr lang="en-US"/>
                    </a:p>
                  </a:txBody>
                  <a:tcPr/>
                </a:tc>
                <a:extLst>
                  <a:ext uri="{0D108BD9-81ED-4DB2-BD59-A6C34878D82A}">
                    <a16:rowId xmlns:a16="http://schemas.microsoft.com/office/drawing/2014/main" val="10002"/>
                  </a:ext>
                </a:extLst>
              </a:tr>
              <a:tr h="217919">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1200" b="0" dirty="0">
                          <a:effectLst/>
                        </a:rPr>
                        <a:t>Mean growth index reduces mean performance gap by at least    50%      </a:t>
                      </a:r>
                      <a:endParaRPr lang="en-US" sz="1200" b="0" dirty="0">
                        <a:solidFill>
                          <a:schemeClr val="tx1"/>
                        </a:solidFill>
                        <a:effectLst/>
                        <a:latin typeface="Calibri"/>
                        <a:ea typeface="MS PGothic"/>
                        <a:cs typeface="Times New Roman"/>
                      </a:endParaRPr>
                    </a:p>
                  </a:txBody>
                  <a:tcPr marL="68580" marR="68580" marT="0" marB="0" anchor="ctr"/>
                </a:tc>
                <a:tc rowSpan="2">
                  <a:txBody>
                    <a:bodyPr/>
                    <a:lstStyle/>
                    <a:p>
                      <a:pPr marL="0" marR="0" algn="l">
                        <a:spcBef>
                          <a:spcPts val="200"/>
                        </a:spcBef>
                        <a:spcAft>
                          <a:spcPts val="200"/>
                        </a:spcAft>
                      </a:pPr>
                      <a:r>
                        <a:rPr lang="en-US" sz="1200" b="0" dirty="0">
                          <a:solidFill>
                            <a:schemeClr val="tx1"/>
                          </a:solidFill>
                          <a:effectLst/>
                        </a:rPr>
                        <a:t>Moderate</a:t>
                      </a:r>
                      <a:endParaRPr lang="en-US" sz="1200" b="0" dirty="0">
                        <a:solidFill>
                          <a:schemeClr val="tx1"/>
                        </a:solidFill>
                        <a:effectLst/>
                        <a:latin typeface="Calibri"/>
                        <a:ea typeface="MS PGothic"/>
                        <a:cs typeface="Times New Roman"/>
                      </a:endParaRPr>
                    </a:p>
                  </a:txBody>
                  <a:tcPr marL="68580" marR="68580" marT="0" marB="0" anchor="ctr"/>
                </a:tc>
                <a:extLst>
                  <a:ext uri="{0D108BD9-81ED-4DB2-BD59-A6C34878D82A}">
                    <a16:rowId xmlns:a16="http://schemas.microsoft.com/office/drawing/2014/main" val="10003"/>
                  </a:ext>
                </a:extLst>
              </a:tr>
              <a:tr h="217919">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1200" b="0" dirty="0">
                          <a:effectLst/>
                        </a:rPr>
                        <a:t>NWEA</a:t>
                      </a:r>
                      <a:r>
                        <a:rPr lang="en-US" sz="1200" b="0" baseline="0" dirty="0">
                          <a:effectLst/>
                        </a:rPr>
                        <a:t> mean Conditional Growth index of at least 0.0 (50</a:t>
                      </a:r>
                      <a:r>
                        <a:rPr lang="en-US" sz="1200" b="0" baseline="30000" dirty="0">
                          <a:effectLst/>
                        </a:rPr>
                        <a:t>th</a:t>
                      </a:r>
                      <a:r>
                        <a:rPr lang="en-US" sz="1200" b="0" baseline="0" dirty="0">
                          <a:effectLst/>
                        </a:rPr>
                        <a:t> growth percentile)</a:t>
                      </a:r>
                      <a:endParaRPr lang="en-US" sz="1200" b="0" dirty="0">
                        <a:solidFill>
                          <a:schemeClr val="tx1"/>
                        </a:solidFill>
                        <a:effectLst/>
                        <a:latin typeface="Calibri"/>
                        <a:ea typeface="MS PGothic"/>
                        <a:cs typeface="Times New Roman"/>
                      </a:endParaRPr>
                    </a:p>
                  </a:txBody>
                  <a:tcPr marL="68580" marR="68580" marT="0" marB="0" anchor="ctr"/>
                </a:tc>
                <a:tc vMerge="1">
                  <a:txBody>
                    <a:bodyPr/>
                    <a:lstStyle/>
                    <a:p>
                      <a:endParaRPr lang="en-US"/>
                    </a:p>
                  </a:txBody>
                  <a:tcPr/>
                </a:tc>
                <a:extLst>
                  <a:ext uri="{0D108BD9-81ED-4DB2-BD59-A6C34878D82A}">
                    <a16:rowId xmlns:a16="http://schemas.microsoft.com/office/drawing/2014/main" val="10004"/>
                  </a:ext>
                </a:extLst>
              </a:tr>
              <a:tr h="217919">
                <a:tc>
                  <a:txBody>
                    <a:bodyPr/>
                    <a:lstStyle/>
                    <a:p>
                      <a:pPr marL="0" marR="0" algn="l">
                        <a:spcBef>
                          <a:spcPts val="200"/>
                        </a:spcBef>
                        <a:spcAft>
                          <a:spcPts val="200"/>
                        </a:spcAft>
                      </a:pPr>
                      <a:r>
                        <a:rPr lang="en-US" sz="1200" b="0" dirty="0">
                          <a:effectLst/>
                        </a:rPr>
                        <a:t>Mean growth index reduces mean performance gap by at least    25%       </a:t>
                      </a:r>
                      <a:endParaRPr lang="en-US" sz="1200" b="0" dirty="0">
                        <a:solidFill>
                          <a:schemeClr val="tx1"/>
                        </a:solidFill>
                        <a:effectLst/>
                        <a:latin typeface="Calibri"/>
                        <a:ea typeface="MS PGothic"/>
                        <a:cs typeface="Times New Roman"/>
                      </a:endParaRPr>
                    </a:p>
                  </a:txBody>
                  <a:tcPr marL="68580" marR="68580" marT="0" marB="0" anchor="ctr"/>
                </a:tc>
                <a:tc rowSpan="2">
                  <a:txBody>
                    <a:bodyPr/>
                    <a:lstStyle/>
                    <a:p>
                      <a:pPr marL="0" marR="0" algn="l">
                        <a:spcBef>
                          <a:spcPts val="200"/>
                        </a:spcBef>
                        <a:spcAft>
                          <a:spcPts val="200"/>
                        </a:spcAft>
                      </a:pPr>
                      <a:r>
                        <a:rPr lang="en-US" sz="1200" b="0" dirty="0">
                          <a:solidFill>
                            <a:schemeClr val="tx1"/>
                          </a:solidFill>
                          <a:effectLst/>
                        </a:rPr>
                        <a:t>Low</a:t>
                      </a:r>
                      <a:endParaRPr lang="en-US" sz="1200" b="0" dirty="0">
                        <a:solidFill>
                          <a:schemeClr val="tx1"/>
                        </a:solidFill>
                        <a:effectLst/>
                        <a:latin typeface="Calibri"/>
                        <a:ea typeface="MS PGothic"/>
                        <a:cs typeface="Times New Roman"/>
                      </a:endParaRPr>
                    </a:p>
                  </a:txBody>
                  <a:tcPr marL="68580" marR="68580" marT="0" marB="0" anchor="ctr"/>
                </a:tc>
                <a:extLst>
                  <a:ext uri="{0D108BD9-81ED-4DB2-BD59-A6C34878D82A}">
                    <a16:rowId xmlns:a16="http://schemas.microsoft.com/office/drawing/2014/main" val="10005"/>
                  </a:ext>
                </a:extLst>
              </a:tr>
              <a:tr h="217919">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1200" b="0" dirty="0">
                          <a:effectLst/>
                        </a:rPr>
                        <a:t>NWEA</a:t>
                      </a:r>
                      <a:r>
                        <a:rPr lang="en-US" sz="1200" b="0" baseline="0" dirty="0">
                          <a:effectLst/>
                        </a:rPr>
                        <a:t> mean Conditional Growth index of at least -0.5 (31</a:t>
                      </a:r>
                      <a:r>
                        <a:rPr lang="en-US" sz="1200" b="0" baseline="30000" dirty="0">
                          <a:effectLst/>
                        </a:rPr>
                        <a:t>st</a:t>
                      </a:r>
                      <a:r>
                        <a:rPr lang="en-US" sz="1200" b="0" baseline="0" dirty="0">
                          <a:effectLst/>
                        </a:rPr>
                        <a:t> Growth percentile)</a:t>
                      </a:r>
                      <a:endParaRPr lang="en-US" sz="1200" b="0" dirty="0">
                        <a:solidFill>
                          <a:schemeClr val="tx1"/>
                        </a:solidFill>
                        <a:effectLst/>
                        <a:latin typeface="Calibri"/>
                        <a:ea typeface="MS PGothic"/>
                        <a:cs typeface="Times New Roman"/>
                      </a:endParaRPr>
                    </a:p>
                  </a:txBody>
                  <a:tcPr marL="68580" marR="68580" marT="0" marB="0" anchor="ctr"/>
                </a:tc>
                <a:tc vMerge="1">
                  <a:txBody>
                    <a:bodyPr/>
                    <a:lstStyle/>
                    <a:p>
                      <a:endParaRPr lang="en-US"/>
                    </a:p>
                  </a:txBody>
                  <a:tcPr/>
                </a:tc>
                <a:extLst>
                  <a:ext uri="{0D108BD9-81ED-4DB2-BD59-A6C34878D82A}">
                    <a16:rowId xmlns:a16="http://schemas.microsoft.com/office/drawing/2014/main" val="10006"/>
                  </a:ext>
                </a:extLst>
              </a:tr>
              <a:tr h="238760">
                <a:tc>
                  <a:txBody>
                    <a:bodyPr/>
                    <a:lstStyle/>
                    <a:p>
                      <a:pPr marL="0" marR="0" algn="l">
                        <a:spcBef>
                          <a:spcPts val="200"/>
                        </a:spcBef>
                        <a:spcAft>
                          <a:spcPts val="200"/>
                        </a:spcAft>
                      </a:pPr>
                      <a:r>
                        <a:rPr lang="en-US" sz="1200" b="0" dirty="0">
                          <a:effectLst/>
                        </a:rPr>
                        <a:t>Mean growth index reduces mean performance gap by less than  25%</a:t>
                      </a:r>
                    </a:p>
                  </a:txBody>
                  <a:tcPr marL="68580" marR="68580" marT="0" marB="0" anchor="ctr"/>
                </a:tc>
                <a:tc rowSpan="2">
                  <a:txBody>
                    <a:bodyPr/>
                    <a:lstStyle/>
                    <a:p>
                      <a:pPr marL="0" marR="0" algn="l">
                        <a:spcBef>
                          <a:spcPts val="200"/>
                        </a:spcBef>
                        <a:spcAft>
                          <a:spcPts val="200"/>
                        </a:spcAft>
                      </a:pPr>
                      <a:r>
                        <a:rPr lang="en-US" sz="1200">
                          <a:effectLst/>
                        </a:rPr>
                        <a:t>Negligible </a:t>
                      </a:r>
                      <a:endParaRPr lang="en-US" sz="1200">
                        <a:effectLst/>
                        <a:latin typeface="Calibri"/>
                        <a:ea typeface="MS PGothic"/>
                        <a:cs typeface="Times New Roman"/>
                      </a:endParaRPr>
                    </a:p>
                  </a:txBody>
                  <a:tcPr marL="68580" marR="68580" marT="0" marB="0" anchor="ctr"/>
                </a:tc>
                <a:extLst>
                  <a:ext uri="{0D108BD9-81ED-4DB2-BD59-A6C34878D82A}">
                    <a16:rowId xmlns:a16="http://schemas.microsoft.com/office/drawing/2014/main" val="10007"/>
                  </a:ext>
                </a:extLst>
              </a:tr>
              <a:tr h="238760">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1200" b="0" dirty="0">
                          <a:effectLst/>
                        </a:rPr>
                        <a:t>NWEA</a:t>
                      </a:r>
                      <a:r>
                        <a:rPr lang="en-US" sz="1200" b="0" baseline="0" dirty="0">
                          <a:effectLst/>
                        </a:rPr>
                        <a:t> mean Conditional Growth index of at least -1.0 (16</a:t>
                      </a:r>
                      <a:r>
                        <a:rPr lang="en-US" sz="1200" b="0" baseline="30000" dirty="0">
                          <a:effectLst/>
                        </a:rPr>
                        <a:t>th</a:t>
                      </a:r>
                      <a:r>
                        <a:rPr lang="en-US" sz="1200" b="0" baseline="0" dirty="0">
                          <a:effectLst/>
                        </a:rPr>
                        <a:t> Growth Percentile)</a:t>
                      </a:r>
                      <a:endParaRPr lang="en-US" sz="1200" b="0" dirty="0">
                        <a:solidFill>
                          <a:schemeClr val="tx1"/>
                        </a:solidFill>
                        <a:effectLst/>
                        <a:latin typeface="Calibri"/>
                        <a:ea typeface="MS PGothic"/>
                        <a:cs typeface="Times New Roman"/>
                      </a:endParaRPr>
                    </a:p>
                  </a:txBody>
                  <a:tcPr marL="68580" marR="68580" marT="0" marB="0" anchor="ctr"/>
                </a:tc>
                <a:tc vMerge="1">
                  <a:txBody>
                    <a:bodyPr/>
                    <a:lstStyle/>
                    <a:p>
                      <a:endParaRPr lang="en-US"/>
                    </a:p>
                  </a:txBody>
                  <a:tcPr/>
                </a:tc>
                <a:extLst>
                  <a:ext uri="{0D108BD9-81ED-4DB2-BD59-A6C34878D82A}">
                    <a16:rowId xmlns:a16="http://schemas.microsoft.com/office/drawing/2014/main" val="10008"/>
                  </a:ext>
                </a:extLst>
              </a:tr>
              <a:tr h="726397">
                <a:tc>
                  <a:txBody>
                    <a:bodyPr/>
                    <a:lstStyle/>
                    <a:p>
                      <a:pPr marL="0" marR="0" algn="l">
                        <a:spcBef>
                          <a:spcPts val="200"/>
                        </a:spcBef>
                        <a:spcAft>
                          <a:spcPts val="200"/>
                        </a:spcAft>
                      </a:pPr>
                      <a:r>
                        <a:rPr lang="en-US" sz="1200" b="0" baseline="0" dirty="0">
                          <a:effectLst/>
                        </a:rPr>
                        <a:t>Multiple measures of Student Learning Growth may be combined through equal or weighted values, but collective measures may not be weighted more than 25% of the total.</a:t>
                      </a:r>
                    </a:p>
                  </a:txBody>
                  <a:tcPr marL="68580" marR="68580" marT="0" marB="0" anchor="ctr"/>
                </a:tc>
                <a:tc>
                  <a:txBody>
                    <a:bodyPr/>
                    <a:lstStyle/>
                    <a:p>
                      <a:pPr marL="0" marR="0" algn="l">
                        <a:spcBef>
                          <a:spcPts val="200"/>
                        </a:spcBef>
                        <a:spcAft>
                          <a:spcPts val="200"/>
                        </a:spcAft>
                      </a:pPr>
                      <a:r>
                        <a:rPr lang="en-US" sz="1200" dirty="0">
                          <a:effectLst/>
                        </a:rPr>
                        <a:t>Impact on Student Learning and Growth Rating</a:t>
                      </a:r>
                      <a:endParaRPr lang="en-US" sz="1200" dirty="0">
                        <a:effectLst/>
                        <a:latin typeface="Calibri"/>
                        <a:ea typeface="MS PGothic"/>
                        <a:cs typeface="Times New Roman"/>
                      </a:endParaRPr>
                    </a:p>
                  </a:txBody>
                  <a:tcPr marL="68580" marR="68580" marT="0" marB="0" anchor="ctr"/>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11"/>
          </p:nvPr>
        </p:nvSpPr>
        <p:spPr/>
        <p:txBody>
          <a:bodyPr/>
          <a:lstStyle/>
          <a:p>
            <a:fld id="{E4BE815E-65D1-40D0-A71C-01E230B202BD}" type="slidenum">
              <a:rPr lang="en-US" altLang="en-US" smtClean="0"/>
              <a:pPr/>
              <a:t>56</a:t>
            </a:fld>
            <a:endParaRPr lang="en-US" altLang="en-US" dirty="0"/>
          </a:p>
        </p:txBody>
      </p:sp>
    </p:spTree>
    <p:extLst>
      <p:ext uri="{BB962C8B-B14F-4D97-AF65-F5344CB8AC3E}">
        <p14:creationId xmlns:p14="http://schemas.microsoft.com/office/powerpoint/2010/main" val="8064513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FAQ 6</a:t>
            </a:r>
          </a:p>
        </p:txBody>
      </p:sp>
      <p:sp>
        <p:nvSpPr>
          <p:cNvPr id="5" name="Content Placeholder 4"/>
          <p:cNvSpPr>
            <a:spLocks noGrp="1"/>
          </p:cNvSpPr>
          <p:nvPr>
            <p:ph idx="1"/>
          </p:nvPr>
        </p:nvSpPr>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sp>
        <p:nvSpPr>
          <p:cNvPr id="6" name="Rectangle 3"/>
          <p:cNvSpPr txBox="1">
            <a:spLocks noChangeArrowheads="1"/>
          </p:cNvSpPr>
          <p:nvPr/>
        </p:nvSpPr>
        <p:spPr bwMode="auto">
          <a:xfrm>
            <a:off x="402336" y="2286000"/>
            <a:ext cx="8610600" cy="36576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l" rtl="0" fontAlgn="base">
              <a:spcBef>
                <a:spcPct val="20000"/>
              </a:spcBef>
              <a:spcAft>
                <a:spcPct val="0"/>
              </a:spcAft>
              <a:buNone/>
              <a:defRPr sz="2000" baseline="0">
                <a:solidFill>
                  <a:schemeClr val="tx1"/>
                </a:solidFill>
                <a:latin typeface="+mn-lt"/>
                <a:ea typeface="+mn-ea"/>
                <a:cs typeface="+mn-cs"/>
              </a:defRPr>
            </a:lvl1pPr>
            <a:lvl2pPr marL="457200" indent="0" algn="l" rtl="0" fontAlgn="base">
              <a:spcBef>
                <a:spcPct val="20000"/>
              </a:spcBef>
              <a:spcAft>
                <a:spcPct val="0"/>
              </a:spcAft>
              <a:buFontTx/>
              <a:buNone/>
              <a:defRPr sz="2400" baseline="0">
                <a:solidFill>
                  <a:schemeClr val="tx1"/>
                </a:solidFill>
                <a:latin typeface="+mn-lt"/>
              </a:defRPr>
            </a:lvl2pPr>
            <a:lvl3pPr marL="914400" indent="0" algn="l" rtl="0" fontAlgn="base">
              <a:spcBef>
                <a:spcPct val="20000"/>
              </a:spcBef>
              <a:spcAft>
                <a:spcPct val="0"/>
              </a:spcAft>
              <a:buNone/>
              <a:defRPr>
                <a:solidFill>
                  <a:schemeClr val="tx1"/>
                </a:solidFill>
                <a:latin typeface="+mn-lt"/>
              </a:defRPr>
            </a:lvl3pPr>
            <a:lvl4pPr marL="1371600" indent="0" algn="l" rtl="0" fontAlgn="base">
              <a:spcBef>
                <a:spcPct val="20000"/>
              </a:spcBef>
              <a:spcAft>
                <a:spcPct val="0"/>
              </a:spcAft>
              <a:buNone/>
              <a:defRPr>
                <a:solidFill>
                  <a:schemeClr val="tx1"/>
                </a:solidFill>
                <a:latin typeface="+mn-lt"/>
              </a:defRPr>
            </a:lvl4pPr>
            <a:lvl5pPr marL="1828800" indent="0" algn="l" rtl="0" fontAlgn="base">
              <a:spcBef>
                <a:spcPct val="20000"/>
              </a:spcBef>
              <a:spcAft>
                <a:spcPct val="0"/>
              </a:spcAft>
              <a:buNone/>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fontAlgn="auto">
              <a:spcAft>
                <a:spcPts val="0"/>
              </a:spcAft>
              <a:defRPr/>
            </a:pPr>
            <a:r>
              <a:rPr lang="en-US" altLang="en-US" sz="1600" b="1" kern="0" dirty="0"/>
              <a:t>Question: </a:t>
            </a:r>
            <a:r>
              <a:rPr lang="en-US" altLang="en-US" sz="1600" kern="0" dirty="0"/>
              <a:t>Does the PGR approach advantage teachers of "zero-knowledge" courses, e.g., foreign language, in that the teachers will appear to influence more growth in students</a:t>
            </a:r>
            <a:r>
              <a:rPr lang="en-US" altLang="en-US" sz="1600" kern="0" dirty="0">
                <a:latin typeface="Times New Roman" panose="02020603050405020304" pitchFamily="18" charset="0"/>
                <a:cs typeface="Times New Roman" panose="02020603050405020304" pitchFamily="18" charset="0"/>
              </a:rPr>
              <a:t>? </a:t>
            </a:r>
            <a:r>
              <a:rPr lang="en-US" altLang="en-US" sz="1600" kern="0" dirty="0"/>
              <a:t>Similarly, does the PGR approach disadvantage teachers with a preponderance of high achievers</a:t>
            </a:r>
            <a:r>
              <a:rPr lang="en-US" altLang="en-US" sz="1600" kern="0" dirty="0">
                <a:latin typeface="Times New Roman" panose="02020603050405020304" pitchFamily="18" charset="0"/>
                <a:cs typeface="Times New Roman" panose="02020603050405020304" pitchFamily="18" charset="0"/>
              </a:rPr>
              <a:t>?</a:t>
            </a:r>
          </a:p>
          <a:p>
            <a:pPr fontAlgn="auto">
              <a:spcAft>
                <a:spcPts val="0"/>
              </a:spcAft>
              <a:defRPr/>
            </a:pPr>
            <a:endParaRPr lang="en-US" altLang="en-US" sz="1600" kern="0" dirty="0"/>
          </a:p>
          <a:p>
            <a:pPr fontAlgn="auto">
              <a:spcAft>
                <a:spcPts val="0"/>
              </a:spcAft>
              <a:defRPr/>
            </a:pPr>
            <a:r>
              <a:rPr lang="en-US" altLang="en-US" sz="1600" b="1" kern="0" dirty="0"/>
              <a:t>Answer: </a:t>
            </a:r>
            <a:r>
              <a:rPr lang="en-US" altLang="en-US" sz="1600" kern="0" dirty="0"/>
              <a:t>No. The problem of equal opportunity to impact student growth is not caused by any one scale, nor should the problem be addressed by adjusting growth targets. Rather it is a problem solved by selecting appropriate curriculum and assessments.</a:t>
            </a:r>
            <a:endParaRPr lang="en-US" altLang="en-US" sz="1600" b="1" kern="0" dirty="0">
              <a:solidFill>
                <a:srgbClr val="C00000"/>
              </a:solidFill>
            </a:endParaRPr>
          </a:p>
        </p:txBody>
      </p:sp>
      <p:sp>
        <p:nvSpPr>
          <p:cNvPr id="3" name="Slide Number Placeholder 2"/>
          <p:cNvSpPr>
            <a:spLocks noGrp="1"/>
          </p:cNvSpPr>
          <p:nvPr>
            <p:ph type="sldNum" sz="quarter" idx="11"/>
          </p:nvPr>
        </p:nvSpPr>
        <p:spPr/>
        <p:txBody>
          <a:bodyPr/>
          <a:lstStyle/>
          <a:p>
            <a:fld id="{E4BE815E-65D1-40D0-A71C-01E230B202BD}" type="slidenum">
              <a:rPr lang="en-US" altLang="en-US" smtClean="0"/>
              <a:pPr/>
              <a:t>57</a:t>
            </a:fld>
            <a:endParaRPr lang="en-US" altLang="en-US" dirty="0"/>
          </a:p>
        </p:txBody>
      </p:sp>
    </p:spTree>
    <p:extLst>
      <p:ext uri="{BB962C8B-B14F-4D97-AF65-F5344CB8AC3E}">
        <p14:creationId xmlns:p14="http://schemas.microsoft.com/office/powerpoint/2010/main" val="19790546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FAQ 7</a:t>
            </a:r>
          </a:p>
        </p:txBody>
      </p:sp>
      <p:sp>
        <p:nvSpPr>
          <p:cNvPr id="5" name="Content Placeholder 4"/>
          <p:cNvSpPr>
            <a:spLocks noGrp="1"/>
          </p:cNvSpPr>
          <p:nvPr>
            <p:ph idx="1"/>
          </p:nvPr>
        </p:nvSpPr>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sp>
        <p:nvSpPr>
          <p:cNvPr id="6" name="Rectangle 3"/>
          <p:cNvSpPr txBox="1">
            <a:spLocks noChangeArrowheads="1"/>
          </p:cNvSpPr>
          <p:nvPr/>
        </p:nvSpPr>
        <p:spPr bwMode="auto">
          <a:xfrm>
            <a:off x="381000" y="2286000"/>
            <a:ext cx="8610600" cy="36576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l" rtl="0" fontAlgn="base">
              <a:spcBef>
                <a:spcPct val="20000"/>
              </a:spcBef>
              <a:spcAft>
                <a:spcPct val="0"/>
              </a:spcAft>
              <a:buNone/>
              <a:defRPr sz="2000" baseline="0">
                <a:solidFill>
                  <a:schemeClr val="tx1"/>
                </a:solidFill>
                <a:latin typeface="+mn-lt"/>
                <a:ea typeface="+mn-ea"/>
                <a:cs typeface="+mn-cs"/>
              </a:defRPr>
            </a:lvl1pPr>
            <a:lvl2pPr marL="457200" indent="0" algn="l" rtl="0" fontAlgn="base">
              <a:spcBef>
                <a:spcPct val="20000"/>
              </a:spcBef>
              <a:spcAft>
                <a:spcPct val="0"/>
              </a:spcAft>
              <a:buFontTx/>
              <a:buNone/>
              <a:defRPr sz="2400" baseline="0">
                <a:solidFill>
                  <a:schemeClr val="tx1"/>
                </a:solidFill>
                <a:latin typeface="+mn-lt"/>
              </a:defRPr>
            </a:lvl2pPr>
            <a:lvl3pPr marL="914400" indent="0" algn="l" rtl="0" fontAlgn="base">
              <a:spcBef>
                <a:spcPct val="20000"/>
              </a:spcBef>
              <a:spcAft>
                <a:spcPct val="0"/>
              </a:spcAft>
              <a:buNone/>
              <a:defRPr>
                <a:solidFill>
                  <a:schemeClr val="tx1"/>
                </a:solidFill>
                <a:latin typeface="+mn-lt"/>
              </a:defRPr>
            </a:lvl3pPr>
            <a:lvl4pPr marL="1371600" indent="0" algn="l" rtl="0" fontAlgn="base">
              <a:spcBef>
                <a:spcPct val="20000"/>
              </a:spcBef>
              <a:spcAft>
                <a:spcPct val="0"/>
              </a:spcAft>
              <a:buNone/>
              <a:defRPr>
                <a:solidFill>
                  <a:schemeClr val="tx1"/>
                </a:solidFill>
                <a:latin typeface="+mn-lt"/>
              </a:defRPr>
            </a:lvl4pPr>
            <a:lvl5pPr marL="1828800" indent="0" algn="l" rtl="0" fontAlgn="base">
              <a:spcBef>
                <a:spcPct val="20000"/>
              </a:spcBef>
              <a:spcAft>
                <a:spcPct val="0"/>
              </a:spcAft>
              <a:buNone/>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fontAlgn="auto">
              <a:lnSpc>
                <a:spcPct val="90000"/>
              </a:lnSpc>
              <a:spcAft>
                <a:spcPts val="0"/>
              </a:spcAft>
              <a:defRPr/>
            </a:pPr>
            <a:endParaRPr lang="en-US" altLang="en-US" sz="1600" kern="0" dirty="0"/>
          </a:p>
        </p:txBody>
      </p:sp>
      <p:sp>
        <p:nvSpPr>
          <p:cNvPr id="3" name="TextBox 2"/>
          <p:cNvSpPr txBox="1"/>
          <p:nvPr/>
        </p:nvSpPr>
        <p:spPr>
          <a:xfrm>
            <a:off x="990600" y="2286000"/>
            <a:ext cx="7543800" cy="1421928"/>
          </a:xfrm>
          <a:prstGeom prst="rect">
            <a:avLst/>
          </a:prstGeom>
          <a:noFill/>
        </p:spPr>
        <p:txBody>
          <a:bodyPr wrap="square" rtlCol="0">
            <a:spAutoFit/>
          </a:bodyPr>
          <a:lstStyle/>
          <a:p>
            <a:pPr fontAlgn="auto">
              <a:lnSpc>
                <a:spcPct val="90000"/>
              </a:lnSpc>
              <a:spcAft>
                <a:spcPts val="0"/>
              </a:spcAft>
              <a:defRPr/>
            </a:pPr>
            <a:r>
              <a:rPr lang="en-US" altLang="en-US" sz="1600" b="1" kern="0" dirty="0"/>
              <a:t>Question: </a:t>
            </a:r>
            <a:r>
              <a:rPr lang="en-US" altLang="en-US" sz="1600" kern="0" dirty="0"/>
              <a:t>How can we apply the PGR Rating for teachers to a  principal's Student Learning and Growth rating</a:t>
            </a:r>
            <a:r>
              <a:rPr lang="en-US" altLang="en-US" sz="1600" kern="0" dirty="0">
                <a:latin typeface="Times New Roman" panose="02020603050405020304" pitchFamily="18" charset="0"/>
                <a:cs typeface="Times New Roman" panose="02020603050405020304" pitchFamily="18" charset="0"/>
              </a:rPr>
              <a:t>?</a:t>
            </a:r>
          </a:p>
          <a:p>
            <a:pPr fontAlgn="auto">
              <a:lnSpc>
                <a:spcPct val="90000"/>
              </a:lnSpc>
              <a:spcAft>
                <a:spcPts val="0"/>
              </a:spcAft>
              <a:defRPr/>
            </a:pPr>
            <a:endParaRPr lang="en-US" altLang="en-US" sz="1600" kern="0" dirty="0"/>
          </a:p>
          <a:p>
            <a:pPr fontAlgn="auto">
              <a:lnSpc>
                <a:spcPct val="90000"/>
              </a:lnSpc>
              <a:spcAft>
                <a:spcPts val="0"/>
              </a:spcAft>
              <a:defRPr/>
            </a:pPr>
            <a:r>
              <a:rPr lang="en-US" altLang="en-US" sz="1600" b="1" kern="0" dirty="0"/>
              <a:t>Answer:  </a:t>
            </a:r>
            <a:r>
              <a:rPr lang="en-US" altLang="en-US" sz="1600" kern="0" dirty="0"/>
              <a:t>One method is to plot the aggregate of all PGR ratings for teachers on the same scale.</a:t>
            </a:r>
          </a:p>
          <a:p>
            <a:pPr fontAlgn="auto">
              <a:lnSpc>
                <a:spcPct val="90000"/>
              </a:lnSpc>
              <a:spcAft>
                <a:spcPts val="0"/>
              </a:spcAft>
              <a:defRPr/>
            </a:pPr>
            <a:endParaRPr lang="en-US" altLang="en-US" sz="1600" kern="0" dirty="0">
              <a:solidFill>
                <a:srgbClr val="C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409380807"/>
              </p:ext>
            </p:extLst>
          </p:nvPr>
        </p:nvGraphicFramePr>
        <p:xfrm>
          <a:off x="990600" y="3579505"/>
          <a:ext cx="6998677" cy="1112318"/>
        </p:xfrm>
        <a:graphic>
          <a:graphicData uri="http://schemas.openxmlformats.org/drawingml/2006/table">
            <a:tbl>
              <a:tblPr firstRow="1" firstCol="1" bandRow="1">
                <a:tableStyleId>{10A1B5D5-9B99-4C35-A422-299274C87663}</a:tableStyleId>
              </a:tblPr>
              <a:tblGrid>
                <a:gridCol w="5798592">
                  <a:extLst>
                    <a:ext uri="{9D8B030D-6E8A-4147-A177-3AD203B41FA5}">
                      <a16:colId xmlns:a16="http://schemas.microsoft.com/office/drawing/2014/main" val="20000"/>
                    </a:ext>
                  </a:extLst>
                </a:gridCol>
                <a:gridCol w="1200085">
                  <a:extLst>
                    <a:ext uri="{9D8B030D-6E8A-4147-A177-3AD203B41FA5}">
                      <a16:colId xmlns:a16="http://schemas.microsoft.com/office/drawing/2014/main" val="20001"/>
                    </a:ext>
                  </a:extLst>
                </a:gridCol>
              </a:tblGrid>
              <a:tr h="258878">
                <a:tc>
                  <a:txBody>
                    <a:bodyPr/>
                    <a:lstStyle/>
                    <a:p>
                      <a:pPr marL="0" marR="0" algn="ctr">
                        <a:spcBef>
                          <a:spcPts val="200"/>
                        </a:spcBef>
                        <a:spcAft>
                          <a:spcPts val="200"/>
                        </a:spcAft>
                      </a:pPr>
                      <a:r>
                        <a:rPr lang="en-US" sz="1400" dirty="0">
                          <a:effectLst/>
                        </a:rPr>
                        <a:t>PGR Impact Scale</a:t>
                      </a:r>
                    </a:p>
                  </a:txBody>
                  <a:tcPr marL="68580" marR="68580" marT="0" marB="0" anchor="ctr"/>
                </a:tc>
                <a:tc>
                  <a:txBody>
                    <a:bodyPr/>
                    <a:lstStyle/>
                    <a:p>
                      <a:pPr marL="0" marR="0" algn="l">
                        <a:lnSpc>
                          <a:spcPct val="115000"/>
                        </a:lnSpc>
                        <a:spcBef>
                          <a:spcPts val="0"/>
                        </a:spcBef>
                        <a:spcAft>
                          <a:spcPts val="1000"/>
                        </a:spcAft>
                      </a:pPr>
                      <a:r>
                        <a:rPr lang="en-US" sz="1400" dirty="0">
                          <a:effectLst/>
                        </a:rPr>
                        <a:t> </a:t>
                      </a:r>
                      <a:endParaRPr lang="en-US" sz="1400" dirty="0">
                        <a:solidFill>
                          <a:srgbClr val="FF0000"/>
                        </a:solidFill>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202928">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1400" b="0" dirty="0">
                          <a:effectLst/>
                        </a:rPr>
                        <a:t>Aggregate</a:t>
                      </a:r>
                      <a:r>
                        <a:rPr lang="en-US" sz="1400" b="0" baseline="0" dirty="0">
                          <a:effectLst/>
                        </a:rPr>
                        <a:t> </a:t>
                      </a:r>
                      <a:r>
                        <a:rPr lang="en-US" sz="1400" b="0" dirty="0">
                          <a:effectLst/>
                        </a:rPr>
                        <a:t>Reduction in mean performance gaps is at least   75%</a:t>
                      </a:r>
                      <a:endParaRPr lang="en-US" sz="1400" b="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400" dirty="0">
                          <a:effectLst/>
                        </a:rPr>
                        <a:t>High </a:t>
                      </a:r>
                      <a:endParaRPr lang="en-US" sz="1400" b="0" dirty="0">
                        <a:solidFill>
                          <a:schemeClr val="tx1"/>
                        </a:solidFill>
                        <a:effectLst/>
                        <a:latin typeface="Calibri"/>
                        <a:ea typeface="MS PGothic"/>
                        <a:cs typeface="Times New Roman"/>
                      </a:endParaRPr>
                    </a:p>
                  </a:txBody>
                  <a:tcPr marL="68580" marR="68580" marT="0" marB="0" anchor="ctr"/>
                </a:tc>
                <a:extLst>
                  <a:ext uri="{0D108BD9-81ED-4DB2-BD59-A6C34878D82A}">
                    <a16:rowId xmlns:a16="http://schemas.microsoft.com/office/drawing/2014/main" val="10001"/>
                  </a:ext>
                </a:extLst>
              </a:tr>
              <a:tr h="202928">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1400" b="0" dirty="0">
                          <a:effectLst/>
                        </a:rPr>
                        <a:t>Aggregate</a:t>
                      </a:r>
                      <a:r>
                        <a:rPr lang="en-US" sz="1400" b="0" baseline="0" dirty="0">
                          <a:effectLst/>
                        </a:rPr>
                        <a:t> </a:t>
                      </a:r>
                      <a:r>
                        <a:rPr lang="en-US" sz="1400" b="0" dirty="0">
                          <a:effectLst/>
                        </a:rPr>
                        <a:t>Reduction in mean performance gaps is at least   50%</a:t>
                      </a:r>
                      <a:endParaRPr lang="en-US" sz="1400" b="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400">
                          <a:effectLst/>
                        </a:rPr>
                        <a:t>Moderate</a:t>
                      </a:r>
                      <a:endParaRPr lang="en-US" sz="1400">
                        <a:effectLst/>
                        <a:latin typeface="Calibri"/>
                        <a:ea typeface="MS PGothic"/>
                        <a:cs typeface="Times New Roman"/>
                      </a:endParaRPr>
                    </a:p>
                  </a:txBody>
                  <a:tcPr marL="68580" marR="68580" marT="0" marB="0" anchor="ctr"/>
                </a:tc>
                <a:extLst>
                  <a:ext uri="{0D108BD9-81ED-4DB2-BD59-A6C34878D82A}">
                    <a16:rowId xmlns:a16="http://schemas.microsoft.com/office/drawing/2014/main" val="10002"/>
                  </a:ext>
                </a:extLst>
              </a:tr>
              <a:tr h="202928">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1400" b="0" dirty="0">
                          <a:effectLst/>
                        </a:rPr>
                        <a:t>Aggregate</a:t>
                      </a:r>
                      <a:r>
                        <a:rPr lang="en-US" sz="1400" b="0" baseline="0" dirty="0">
                          <a:effectLst/>
                        </a:rPr>
                        <a:t> </a:t>
                      </a:r>
                      <a:r>
                        <a:rPr lang="en-US" sz="1400" b="0" dirty="0">
                          <a:effectLst/>
                        </a:rPr>
                        <a:t>Reduction in mean performance gaps is at least   25%</a:t>
                      </a:r>
                      <a:endParaRPr lang="en-US" sz="1400" b="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400" b="0" dirty="0">
                          <a:solidFill>
                            <a:schemeClr val="tx1"/>
                          </a:solidFill>
                          <a:effectLst/>
                        </a:rPr>
                        <a:t>Low</a:t>
                      </a:r>
                      <a:endParaRPr lang="en-US" sz="1400" b="0" dirty="0">
                        <a:solidFill>
                          <a:schemeClr val="tx1"/>
                        </a:solidFill>
                        <a:effectLst/>
                        <a:latin typeface="Calibri"/>
                        <a:ea typeface="MS PGothic"/>
                        <a:cs typeface="Times New Roman"/>
                      </a:endParaRPr>
                    </a:p>
                  </a:txBody>
                  <a:tcPr marL="68580" marR="68580" marT="0" marB="0" anchor="ctr"/>
                </a:tc>
                <a:extLst>
                  <a:ext uri="{0D108BD9-81ED-4DB2-BD59-A6C34878D82A}">
                    <a16:rowId xmlns:a16="http://schemas.microsoft.com/office/drawing/2014/main" val="10003"/>
                  </a:ext>
                </a:extLst>
              </a:tr>
              <a:tr h="202928">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r>
                        <a:rPr lang="en-US" sz="1400" b="0" dirty="0">
                          <a:effectLst/>
                        </a:rPr>
                        <a:t>Aggregate</a:t>
                      </a:r>
                      <a:r>
                        <a:rPr lang="en-US" sz="1400" b="0" baseline="0" dirty="0">
                          <a:effectLst/>
                        </a:rPr>
                        <a:t> </a:t>
                      </a:r>
                      <a:r>
                        <a:rPr lang="en-US" sz="1400" b="0" dirty="0">
                          <a:effectLst/>
                        </a:rPr>
                        <a:t>Reduction in mean performance gaps is less</a:t>
                      </a:r>
                      <a:r>
                        <a:rPr lang="en-US" sz="1400" b="0" baseline="0" dirty="0">
                          <a:effectLst/>
                        </a:rPr>
                        <a:t> than 25</a:t>
                      </a:r>
                      <a:r>
                        <a:rPr lang="en-US" sz="1400" b="0" dirty="0">
                          <a:effectLst/>
                        </a:rPr>
                        <a:t>%</a:t>
                      </a:r>
                      <a:endParaRPr lang="en-US" sz="1400" b="0" dirty="0">
                        <a:solidFill>
                          <a:schemeClr val="tx1"/>
                        </a:solidFill>
                        <a:effectLst/>
                        <a:latin typeface="Calibri"/>
                        <a:ea typeface="MS PGothic"/>
                        <a:cs typeface="Times New Roman"/>
                      </a:endParaRPr>
                    </a:p>
                  </a:txBody>
                  <a:tcPr marL="68580" marR="68580" marT="0" marB="0" anchor="ctr"/>
                </a:tc>
                <a:tc>
                  <a:txBody>
                    <a:bodyPr/>
                    <a:lstStyle/>
                    <a:p>
                      <a:pPr marL="0" marR="0" algn="l">
                        <a:spcBef>
                          <a:spcPts val="200"/>
                        </a:spcBef>
                        <a:spcAft>
                          <a:spcPts val="200"/>
                        </a:spcAft>
                      </a:pPr>
                      <a:r>
                        <a:rPr lang="en-US" sz="1400" dirty="0">
                          <a:effectLst/>
                        </a:rPr>
                        <a:t>Negligible </a:t>
                      </a:r>
                      <a:endParaRPr lang="en-US" sz="1400" dirty="0">
                        <a:effectLst/>
                        <a:latin typeface="Calibri"/>
                        <a:ea typeface="MS PGothic"/>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1"/>
          </p:nvPr>
        </p:nvSpPr>
        <p:spPr/>
        <p:txBody>
          <a:bodyPr/>
          <a:lstStyle/>
          <a:p>
            <a:fld id="{E4BE815E-65D1-40D0-A71C-01E230B202BD}" type="slidenum">
              <a:rPr lang="en-US" altLang="en-US" smtClean="0"/>
              <a:pPr/>
              <a:t>58</a:t>
            </a:fld>
            <a:endParaRPr lang="en-US" altLang="en-US" dirty="0"/>
          </a:p>
        </p:txBody>
      </p:sp>
    </p:spTree>
    <p:extLst>
      <p:ext uri="{BB962C8B-B14F-4D97-AF65-F5344CB8AC3E}">
        <p14:creationId xmlns:p14="http://schemas.microsoft.com/office/powerpoint/2010/main" val="34700913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FAQ 8</a:t>
            </a:r>
          </a:p>
        </p:txBody>
      </p:sp>
      <p:sp>
        <p:nvSpPr>
          <p:cNvPr id="5" name="Content Placeholder 4"/>
          <p:cNvSpPr>
            <a:spLocks noGrp="1"/>
          </p:cNvSpPr>
          <p:nvPr>
            <p:ph idx="1"/>
          </p:nvPr>
        </p:nvSpPr>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sp>
        <p:nvSpPr>
          <p:cNvPr id="6" name="Rectangle 3"/>
          <p:cNvSpPr txBox="1">
            <a:spLocks noChangeArrowheads="1"/>
          </p:cNvSpPr>
          <p:nvPr/>
        </p:nvSpPr>
        <p:spPr bwMode="auto">
          <a:xfrm>
            <a:off x="381000" y="2286000"/>
            <a:ext cx="8610600" cy="22860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l" rtl="0" fontAlgn="base">
              <a:spcBef>
                <a:spcPct val="20000"/>
              </a:spcBef>
              <a:spcAft>
                <a:spcPct val="0"/>
              </a:spcAft>
              <a:buNone/>
              <a:defRPr sz="2000" baseline="0">
                <a:solidFill>
                  <a:schemeClr val="tx1"/>
                </a:solidFill>
                <a:latin typeface="+mn-lt"/>
                <a:ea typeface="+mn-ea"/>
                <a:cs typeface="+mn-cs"/>
              </a:defRPr>
            </a:lvl1pPr>
            <a:lvl2pPr marL="457200" indent="0" algn="l" rtl="0" fontAlgn="base">
              <a:spcBef>
                <a:spcPct val="20000"/>
              </a:spcBef>
              <a:spcAft>
                <a:spcPct val="0"/>
              </a:spcAft>
              <a:buFontTx/>
              <a:buNone/>
              <a:defRPr sz="2400" baseline="0">
                <a:solidFill>
                  <a:schemeClr val="tx1"/>
                </a:solidFill>
                <a:latin typeface="+mn-lt"/>
              </a:defRPr>
            </a:lvl2pPr>
            <a:lvl3pPr marL="914400" indent="0" algn="l" rtl="0" fontAlgn="base">
              <a:spcBef>
                <a:spcPct val="20000"/>
              </a:spcBef>
              <a:spcAft>
                <a:spcPct val="0"/>
              </a:spcAft>
              <a:buNone/>
              <a:defRPr>
                <a:solidFill>
                  <a:schemeClr val="tx1"/>
                </a:solidFill>
                <a:latin typeface="+mn-lt"/>
              </a:defRPr>
            </a:lvl3pPr>
            <a:lvl4pPr marL="1371600" indent="0" algn="l" rtl="0" fontAlgn="base">
              <a:spcBef>
                <a:spcPct val="20000"/>
              </a:spcBef>
              <a:spcAft>
                <a:spcPct val="0"/>
              </a:spcAft>
              <a:buNone/>
              <a:defRPr>
                <a:solidFill>
                  <a:schemeClr val="tx1"/>
                </a:solidFill>
                <a:latin typeface="+mn-lt"/>
              </a:defRPr>
            </a:lvl4pPr>
            <a:lvl5pPr marL="1828800" indent="0" algn="l" rtl="0" fontAlgn="base">
              <a:spcBef>
                <a:spcPct val="20000"/>
              </a:spcBef>
              <a:spcAft>
                <a:spcPct val="0"/>
              </a:spcAft>
              <a:buNone/>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fontAlgn="auto">
              <a:lnSpc>
                <a:spcPct val="90000"/>
              </a:lnSpc>
              <a:spcAft>
                <a:spcPts val="0"/>
              </a:spcAft>
              <a:defRPr/>
            </a:pPr>
            <a:endParaRPr lang="en-US" altLang="en-US" sz="1600" kern="0" dirty="0"/>
          </a:p>
        </p:txBody>
      </p:sp>
      <p:sp>
        <p:nvSpPr>
          <p:cNvPr id="3" name="TextBox 2"/>
          <p:cNvSpPr txBox="1"/>
          <p:nvPr/>
        </p:nvSpPr>
        <p:spPr>
          <a:xfrm>
            <a:off x="990600" y="2286000"/>
            <a:ext cx="7543800" cy="1815882"/>
          </a:xfrm>
          <a:prstGeom prst="rect">
            <a:avLst/>
          </a:prstGeom>
          <a:noFill/>
        </p:spPr>
        <p:txBody>
          <a:bodyPr wrap="square" rtlCol="0">
            <a:spAutoFit/>
          </a:bodyPr>
          <a:lstStyle/>
          <a:p>
            <a:pPr fontAlgn="auto">
              <a:spcAft>
                <a:spcPts val="0"/>
              </a:spcAft>
              <a:defRPr/>
            </a:pPr>
            <a:r>
              <a:rPr lang="en-US" altLang="en-US" sz="1600" b="1" kern="0" dirty="0"/>
              <a:t>Question: </a:t>
            </a:r>
            <a:r>
              <a:rPr lang="en-US" altLang="en-US" sz="1600" kern="0" dirty="0"/>
              <a:t>What are the implications of the PGR method for the (SLO) process</a:t>
            </a:r>
            <a:r>
              <a:rPr lang="en-US" altLang="en-US" sz="1600" kern="0" dirty="0">
                <a:latin typeface="Times New Roman" panose="02020603050405020304" pitchFamily="18" charset="0"/>
                <a:cs typeface="Times New Roman" panose="02020603050405020304" pitchFamily="18" charset="0"/>
              </a:rPr>
              <a:t>?</a:t>
            </a:r>
          </a:p>
          <a:p>
            <a:pPr fontAlgn="auto">
              <a:spcAft>
                <a:spcPts val="0"/>
              </a:spcAft>
              <a:defRPr/>
            </a:pPr>
            <a:endParaRPr lang="en-US" altLang="en-US" sz="1600" b="1" kern="0" dirty="0"/>
          </a:p>
          <a:p>
            <a:pPr fontAlgn="auto">
              <a:spcAft>
                <a:spcPts val="0"/>
              </a:spcAft>
              <a:defRPr/>
            </a:pPr>
            <a:r>
              <a:rPr lang="en-US" altLang="en-US" sz="1600" b="1" kern="0" dirty="0"/>
              <a:t>Answer: </a:t>
            </a:r>
            <a:r>
              <a:rPr lang="en-US" altLang="en-US" sz="1600" kern="0" dirty="0"/>
              <a:t>The PGR method provides a uniquely stable standardization of growth targets across teachers and contents. This allows for greater attention to the selection and approval of the content standards, the assessments, and the  instructional plan articulated in the SLO. </a:t>
            </a:r>
            <a:endParaRPr lang="en-US" altLang="en-US" sz="1600" kern="0" dirty="0">
              <a:solidFill>
                <a:srgbClr val="C00000"/>
              </a:solidFill>
            </a:endParaRPr>
          </a:p>
        </p:txBody>
      </p:sp>
      <p:sp>
        <p:nvSpPr>
          <p:cNvPr id="4" name="Slide Number Placeholder 3"/>
          <p:cNvSpPr>
            <a:spLocks noGrp="1"/>
          </p:cNvSpPr>
          <p:nvPr>
            <p:ph type="sldNum" sz="quarter" idx="11"/>
          </p:nvPr>
        </p:nvSpPr>
        <p:spPr/>
        <p:txBody>
          <a:bodyPr/>
          <a:lstStyle/>
          <a:p>
            <a:fld id="{E4BE815E-65D1-40D0-A71C-01E230B202BD}" type="slidenum">
              <a:rPr lang="en-US" altLang="en-US" smtClean="0"/>
              <a:pPr/>
              <a:t>59</a:t>
            </a:fld>
            <a:endParaRPr lang="en-US" altLang="en-US" dirty="0"/>
          </a:p>
        </p:txBody>
      </p:sp>
    </p:spTree>
    <p:extLst>
      <p:ext uri="{BB962C8B-B14F-4D97-AF65-F5344CB8AC3E}">
        <p14:creationId xmlns:p14="http://schemas.microsoft.com/office/powerpoint/2010/main" val="1728100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General Requirements </a:t>
            </a:r>
            <a:br>
              <a:rPr lang="en-US" dirty="0"/>
            </a:br>
            <a:r>
              <a:rPr lang="en-US" dirty="0"/>
              <a:t>and Concepts</a:t>
            </a:r>
            <a:br>
              <a:rPr lang="en-US" dirty="0"/>
            </a:br>
            <a:endParaRPr lang="en-US" dirty="0"/>
          </a:p>
        </p:txBody>
      </p:sp>
    </p:spTree>
    <p:extLst>
      <p:ext uri="{BB962C8B-B14F-4D97-AF65-F5344CB8AC3E}">
        <p14:creationId xmlns:p14="http://schemas.microsoft.com/office/powerpoint/2010/main" val="26838338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FAQ 9</a:t>
            </a:r>
          </a:p>
        </p:txBody>
      </p:sp>
      <p:sp>
        <p:nvSpPr>
          <p:cNvPr id="5" name="Content Placeholder 4"/>
          <p:cNvSpPr>
            <a:spLocks noGrp="1"/>
          </p:cNvSpPr>
          <p:nvPr>
            <p:ph idx="1"/>
          </p:nvPr>
        </p:nvSpPr>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sp>
        <p:nvSpPr>
          <p:cNvPr id="3" name="TextBox 2"/>
          <p:cNvSpPr txBox="1"/>
          <p:nvPr/>
        </p:nvSpPr>
        <p:spPr>
          <a:xfrm>
            <a:off x="914400" y="1910090"/>
            <a:ext cx="7543800" cy="3785652"/>
          </a:xfrm>
          <a:prstGeom prst="rect">
            <a:avLst/>
          </a:prstGeom>
          <a:noFill/>
        </p:spPr>
        <p:txBody>
          <a:bodyPr wrap="square" rtlCol="0">
            <a:spAutoFit/>
          </a:bodyPr>
          <a:lstStyle/>
          <a:p>
            <a:pPr fontAlgn="auto">
              <a:spcAft>
                <a:spcPts val="0"/>
              </a:spcAft>
              <a:defRPr/>
            </a:pPr>
            <a:endParaRPr lang="en-US" altLang="en-US" sz="1600" b="1" kern="0" dirty="0"/>
          </a:p>
          <a:p>
            <a:pPr fontAlgn="auto">
              <a:spcAft>
                <a:spcPts val="0"/>
              </a:spcAft>
              <a:defRPr/>
            </a:pPr>
            <a:r>
              <a:rPr lang="en-US" altLang="en-US" sz="1600" b="1" kern="0" dirty="0"/>
              <a:t>Question: </a:t>
            </a:r>
            <a:r>
              <a:rPr lang="en-US" altLang="en-US" sz="1600" kern="0" dirty="0"/>
              <a:t>How did you come up with the cut scores on the PGR Scale</a:t>
            </a:r>
            <a:r>
              <a:rPr lang="en-US" altLang="en-US" sz="1600" kern="0" dirty="0">
                <a:latin typeface="Times New Roman" panose="02020603050405020304" pitchFamily="18" charset="0"/>
                <a:cs typeface="Times New Roman" panose="02020603050405020304" pitchFamily="18" charset="0"/>
              </a:rPr>
              <a:t>?</a:t>
            </a:r>
          </a:p>
          <a:p>
            <a:pPr fontAlgn="auto">
              <a:spcAft>
                <a:spcPts val="0"/>
              </a:spcAft>
              <a:defRPr/>
            </a:pPr>
            <a:endParaRPr lang="en-US" altLang="en-US" sz="1600" kern="0" dirty="0"/>
          </a:p>
          <a:p>
            <a:pPr fontAlgn="auto">
              <a:spcAft>
                <a:spcPts val="0"/>
              </a:spcAft>
              <a:defRPr/>
            </a:pPr>
            <a:r>
              <a:rPr lang="en-US" altLang="en-US" sz="1600" b="1" kern="0" dirty="0"/>
              <a:t>Answer: </a:t>
            </a:r>
            <a:r>
              <a:rPr lang="en-US" altLang="en-US" sz="1600" kern="0" dirty="0"/>
              <a:t>The cut scores are based on a local district's answer to the question “How good is good enough</a:t>
            </a:r>
            <a:r>
              <a:rPr lang="en-US" altLang="en-US" sz="1600" kern="0" dirty="0">
                <a:latin typeface="Times New Roman" panose="02020603050405020304" pitchFamily="18" charset="0"/>
                <a:cs typeface="Times New Roman" panose="02020603050405020304" pitchFamily="18" charset="0"/>
              </a:rPr>
              <a:t>?</a:t>
            </a:r>
            <a:r>
              <a:rPr lang="en-US" altLang="en-US" sz="1600" kern="0" dirty="0"/>
              <a:t>"  The greater the percentage-gap reduction assigned to the lower impact rating levels (e.g., increasing negligible to 0-35% and Low to 35-70%) increases the growth expectation.  On the other hand, reducing the percentage gap reduction assigned to these rating levels lowers the growth expectation. This same phenomena applies to the CGI criteria in establishing cut scores based on NWEA.</a:t>
            </a:r>
            <a:endParaRPr lang="en-US" altLang="en-US" sz="1600" kern="0" dirty="0">
              <a:solidFill>
                <a:srgbClr val="C00000"/>
              </a:solidFill>
            </a:endParaRPr>
          </a:p>
          <a:p>
            <a:pPr fontAlgn="auto">
              <a:spcAft>
                <a:spcPts val="0"/>
              </a:spcAft>
              <a:defRPr/>
            </a:pPr>
            <a:endParaRPr lang="en-US" altLang="en-US" sz="1600" kern="0" dirty="0"/>
          </a:p>
          <a:p>
            <a:pPr fontAlgn="auto">
              <a:spcAft>
                <a:spcPts val="0"/>
              </a:spcAft>
              <a:defRPr/>
            </a:pPr>
            <a:r>
              <a:rPr lang="en-US" altLang="en-US" sz="1600" kern="0" dirty="0"/>
              <a:t>In our sample, an equal distribution of gap-reduction across the four ratings has been used for simplicity of illustration.</a:t>
            </a:r>
            <a:endParaRPr lang="en-US" altLang="en-US" sz="1600" kern="0" dirty="0">
              <a:solidFill>
                <a:srgbClr val="C00000"/>
              </a:solidFill>
            </a:endParaRPr>
          </a:p>
          <a:p>
            <a:pPr fontAlgn="auto">
              <a:spcAft>
                <a:spcPts val="0"/>
              </a:spcAft>
              <a:defRPr/>
            </a:pPr>
            <a:endParaRPr lang="en-US" altLang="en-US" sz="1600" kern="0" dirty="0"/>
          </a:p>
          <a:p>
            <a:pPr fontAlgn="auto">
              <a:spcAft>
                <a:spcPts val="0"/>
              </a:spcAft>
              <a:defRPr/>
            </a:pPr>
            <a:endParaRPr lang="en-US" altLang="en-US" sz="1600" kern="0" dirty="0">
              <a:solidFill>
                <a:srgbClr val="C00000"/>
              </a:solidFill>
            </a:endParaRPr>
          </a:p>
        </p:txBody>
      </p:sp>
      <p:sp>
        <p:nvSpPr>
          <p:cNvPr id="4" name="Slide Number Placeholder 3"/>
          <p:cNvSpPr>
            <a:spLocks noGrp="1"/>
          </p:cNvSpPr>
          <p:nvPr>
            <p:ph type="sldNum" sz="quarter" idx="11"/>
          </p:nvPr>
        </p:nvSpPr>
        <p:spPr/>
        <p:txBody>
          <a:bodyPr/>
          <a:lstStyle/>
          <a:p>
            <a:fld id="{E4BE815E-65D1-40D0-A71C-01E230B202BD}" type="slidenum">
              <a:rPr lang="en-US" altLang="en-US" smtClean="0"/>
              <a:pPr/>
              <a:t>60</a:t>
            </a:fld>
            <a:endParaRPr lang="en-US" altLang="en-US" dirty="0"/>
          </a:p>
        </p:txBody>
      </p:sp>
    </p:spTree>
    <p:extLst>
      <p:ext uri="{BB962C8B-B14F-4D97-AF65-F5344CB8AC3E}">
        <p14:creationId xmlns:p14="http://schemas.microsoft.com/office/powerpoint/2010/main" val="18161677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FAQ 10</a:t>
            </a:r>
          </a:p>
        </p:txBody>
      </p:sp>
      <p:sp>
        <p:nvSpPr>
          <p:cNvPr id="5" name="Content Placeholder 4"/>
          <p:cNvSpPr>
            <a:spLocks noGrp="1"/>
          </p:cNvSpPr>
          <p:nvPr>
            <p:ph idx="1"/>
          </p:nvPr>
        </p:nvSpPr>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sp>
        <p:nvSpPr>
          <p:cNvPr id="6" name="Rectangle 3"/>
          <p:cNvSpPr txBox="1">
            <a:spLocks noChangeArrowheads="1"/>
          </p:cNvSpPr>
          <p:nvPr/>
        </p:nvSpPr>
        <p:spPr bwMode="auto">
          <a:xfrm>
            <a:off x="381000" y="2286000"/>
            <a:ext cx="8610600" cy="36576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l" rtl="0" fontAlgn="base">
              <a:spcBef>
                <a:spcPct val="20000"/>
              </a:spcBef>
              <a:spcAft>
                <a:spcPct val="0"/>
              </a:spcAft>
              <a:buNone/>
              <a:defRPr sz="2000" baseline="0">
                <a:solidFill>
                  <a:schemeClr val="tx1"/>
                </a:solidFill>
                <a:latin typeface="+mn-lt"/>
                <a:ea typeface="+mn-ea"/>
                <a:cs typeface="+mn-cs"/>
              </a:defRPr>
            </a:lvl1pPr>
            <a:lvl2pPr marL="457200" indent="0" algn="l" rtl="0" fontAlgn="base">
              <a:spcBef>
                <a:spcPct val="20000"/>
              </a:spcBef>
              <a:spcAft>
                <a:spcPct val="0"/>
              </a:spcAft>
              <a:buFontTx/>
              <a:buNone/>
              <a:defRPr sz="2400" baseline="0">
                <a:solidFill>
                  <a:schemeClr val="tx1"/>
                </a:solidFill>
                <a:latin typeface="+mn-lt"/>
              </a:defRPr>
            </a:lvl2pPr>
            <a:lvl3pPr marL="914400" indent="0" algn="l" rtl="0" fontAlgn="base">
              <a:spcBef>
                <a:spcPct val="20000"/>
              </a:spcBef>
              <a:spcAft>
                <a:spcPct val="0"/>
              </a:spcAft>
              <a:buNone/>
              <a:defRPr>
                <a:solidFill>
                  <a:schemeClr val="tx1"/>
                </a:solidFill>
                <a:latin typeface="+mn-lt"/>
              </a:defRPr>
            </a:lvl3pPr>
            <a:lvl4pPr marL="1371600" indent="0" algn="l" rtl="0" fontAlgn="base">
              <a:spcBef>
                <a:spcPct val="20000"/>
              </a:spcBef>
              <a:spcAft>
                <a:spcPct val="0"/>
              </a:spcAft>
              <a:buNone/>
              <a:defRPr>
                <a:solidFill>
                  <a:schemeClr val="tx1"/>
                </a:solidFill>
                <a:latin typeface="+mn-lt"/>
              </a:defRPr>
            </a:lvl4pPr>
            <a:lvl5pPr marL="1828800" indent="0" algn="l" rtl="0" fontAlgn="base">
              <a:spcBef>
                <a:spcPct val="20000"/>
              </a:spcBef>
              <a:spcAft>
                <a:spcPct val="0"/>
              </a:spcAft>
              <a:buNone/>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fontAlgn="auto">
              <a:lnSpc>
                <a:spcPct val="90000"/>
              </a:lnSpc>
              <a:spcAft>
                <a:spcPts val="0"/>
              </a:spcAft>
              <a:defRPr/>
            </a:pPr>
            <a:endParaRPr lang="en-US" altLang="en-US" sz="1600" kern="0" dirty="0">
              <a:solidFill>
                <a:srgbClr val="000000"/>
              </a:solidFill>
            </a:endParaRPr>
          </a:p>
        </p:txBody>
      </p:sp>
      <p:sp>
        <p:nvSpPr>
          <p:cNvPr id="3" name="TextBox 2"/>
          <p:cNvSpPr txBox="1"/>
          <p:nvPr/>
        </p:nvSpPr>
        <p:spPr>
          <a:xfrm>
            <a:off x="707571" y="1828800"/>
            <a:ext cx="7543800" cy="4539704"/>
          </a:xfrm>
          <a:prstGeom prst="rect">
            <a:avLst/>
          </a:prstGeom>
          <a:noFill/>
        </p:spPr>
        <p:txBody>
          <a:bodyPr wrap="square" rtlCol="0">
            <a:spAutoFit/>
          </a:bodyPr>
          <a:lstStyle/>
          <a:p>
            <a:pPr fontAlgn="auto">
              <a:spcAft>
                <a:spcPts val="0"/>
              </a:spcAft>
              <a:defRPr/>
            </a:pPr>
            <a:r>
              <a:rPr lang="en-US" altLang="en-US" sz="1600" b="1" kern="0" dirty="0">
                <a:solidFill>
                  <a:srgbClr val="000000"/>
                </a:solidFill>
              </a:rPr>
              <a:t>Question: </a:t>
            </a:r>
            <a:r>
              <a:rPr lang="en-US" altLang="en-US" sz="1600" kern="0" dirty="0">
                <a:solidFill>
                  <a:srgbClr val="000000"/>
                </a:solidFill>
              </a:rPr>
              <a:t>In order to align with a 4-point proficiency scale, we convert all of our assessments to a 4-point scale. Can we still do this using the </a:t>
            </a:r>
            <a:r>
              <a:rPr lang="en-US" altLang="en-US" sz="1600" kern="0">
                <a:solidFill>
                  <a:srgbClr val="000000"/>
                </a:solidFill>
              </a:rPr>
              <a:t>PGR scale?</a:t>
            </a:r>
            <a:endParaRPr lang="en-US" altLang="en-US" sz="1600" kern="0" dirty="0">
              <a:solidFill>
                <a:srgbClr val="000000"/>
              </a:solidFill>
            </a:endParaRPr>
          </a:p>
          <a:p>
            <a:pPr fontAlgn="auto">
              <a:spcAft>
                <a:spcPts val="0"/>
              </a:spcAft>
              <a:defRPr/>
            </a:pPr>
            <a:endParaRPr lang="en-US" altLang="en-US" sz="300" kern="0" dirty="0">
              <a:solidFill>
                <a:srgbClr val="000000"/>
              </a:solidFill>
            </a:endParaRPr>
          </a:p>
          <a:p>
            <a:pPr fontAlgn="auto">
              <a:spcAft>
                <a:spcPts val="0"/>
              </a:spcAft>
              <a:defRPr/>
            </a:pPr>
            <a:r>
              <a:rPr lang="en-US" altLang="en-US" sz="1600" b="1" kern="0" dirty="0">
                <a:solidFill>
                  <a:srgbClr val="000000"/>
                </a:solidFill>
              </a:rPr>
              <a:t>Answer: </a:t>
            </a:r>
            <a:r>
              <a:rPr lang="en-US" altLang="en-US" sz="1600" kern="0" dirty="0">
                <a:solidFill>
                  <a:srgbClr val="000000"/>
                </a:solidFill>
              </a:rPr>
              <a:t>Yes. In fact, the conversion of all assessments to a universal scale is helpful when it is necessary to combine results from multiple assessments either for one cohort or for multiple cohorts in determining a teacher's overall impact on student learning and growth.</a:t>
            </a:r>
          </a:p>
          <a:p>
            <a:pPr fontAlgn="auto">
              <a:spcAft>
                <a:spcPts val="0"/>
              </a:spcAft>
              <a:defRPr/>
            </a:pPr>
            <a:endParaRPr lang="en-US" altLang="en-US" sz="500" kern="0" dirty="0">
              <a:solidFill>
                <a:srgbClr val="000000"/>
              </a:solidFill>
            </a:endParaRPr>
          </a:p>
          <a:p>
            <a:pPr fontAlgn="auto">
              <a:spcAft>
                <a:spcPts val="0"/>
              </a:spcAft>
              <a:defRPr/>
            </a:pPr>
            <a:r>
              <a:rPr lang="en-US" altLang="en-US" sz="1600" kern="0" dirty="0">
                <a:solidFill>
                  <a:srgbClr val="000000"/>
                </a:solidFill>
              </a:rPr>
              <a:t>In making the conversion, certain criteria must be met:</a:t>
            </a:r>
            <a:endParaRPr lang="en-US" altLang="en-US" sz="300" kern="0" dirty="0">
              <a:solidFill>
                <a:srgbClr val="000000"/>
              </a:solidFill>
            </a:endParaRPr>
          </a:p>
          <a:p>
            <a:pPr fontAlgn="auto">
              <a:spcAft>
                <a:spcPts val="0"/>
              </a:spcAft>
              <a:defRPr/>
            </a:pPr>
            <a:endParaRPr lang="en-US" altLang="en-US" sz="300" kern="0" dirty="0">
              <a:solidFill>
                <a:srgbClr val="000000"/>
              </a:solidFill>
            </a:endParaRPr>
          </a:p>
          <a:p>
            <a:pPr marL="285750" indent="-285750" fontAlgn="auto">
              <a:spcAft>
                <a:spcPts val="0"/>
              </a:spcAft>
              <a:buFont typeface="Wingdings" panose="05000000000000000000" pitchFamily="2" charset="2"/>
              <a:buChar char="Ø"/>
              <a:defRPr/>
            </a:pPr>
            <a:r>
              <a:rPr lang="en-US" altLang="en-US" sz="1600" kern="0" dirty="0">
                <a:solidFill>
                  <a:srgbClr val="000000"/>
                </a:solidFill>
              </a:rPr>
              <a:t>If a 1-4 scale is used for assessments, 1 must be equal to the lowest score in the performance range on the assessment. In our example 1 on the 1-4 scale is equal to 0). Therefore a value of 1 must be added to all converted scores.</a:t>
            </a:r>
            <a:endParaRPr lang="en-US" altLang="en-US" sz="1600" kern="0" dirty="0">
              <a:solidFill>
                <a:srgbClr val="C00000"/>
              </a:solidFill>
            </a:endParaRPr>
          </a:p>
          <a:p>
            <a:pPr marL="285750" indent="-285750" fontAlgn="auto">
              <a:spcAft>
                <a:spcPts val="0"/>
              </a:spcAft>
              <a:buFont typeface="Wingdings" panose="05000000000000000000" pitchFamily="2" charset="2"/>
              <a:buChar char="Ø"/>
              <a:defRPr/>
            </a:pPr>
            <a:r>
              <a:rPr lang="en-US" altLang="en-US" sz="1600" kern="0" dirty="0">
                <a:solidFill>
                  <a:srgbClr val="000000"/>
                </a:solidFill>
              </a:rPr>
              <a:t>In making the conversion the results from both the pre assessment and the post assessment must be converted to the universal scale.</a:t>
            </a:r>
          </a:p>
          <a:p>
            <a:pPr marL="285750" indent="-285750" fontAlgn="auto">
              <a:spcAft>
                <a:spcPts val="0"/>
              </a:spcAft>
              <a:buFont typeface="Wingdings" panose="05000000000000000000" pitchFamily="2" charset="2"/>
              <a:buChar char="Ø"/>
              <a:defRPr/>
            </a:pPr>
            <a:r>
              <a:rPr lang="en-US" altLang="en-US" sz="1600" kern="0" dirty="0">
                <a:solidFill>
                  <a:srgbClr val="000000"/>
                </a:solidFill>
              </a:rPr>
              <a:t>The universal scale must use a non-truncated decimal place value (i.e., 1.00…1.35...2.15…3.00… 3.25...4.00)</a:t>
            </a:r>
            <a:endParaRPr lang="en-US" altLang="en-US" sz="500" kern="0" dirty="0">
              <a:solidFill>
                <a:srgbClr val="000000"/>
              </a:solidFill>
            </a:endParaRPr>
          </a:p>
          <a:p>
            <a:pPr fontAlgn="auto">
              <a:spcAft>
                <a:spcPts val="0"/>
              </a:spcAft>
              <a:defRPr/>
            </a:pPr>
            <a:endParaRPr lang="en-US" altLang="en-US" sz="500" kern="0" dirty="0">
              <a:solidFill>
                <a:srgbClr val="000000"/>
              </a:solidFill>
            </a:endParaRPr>
          </a:p>
          <a:p>
            <a:pPr algn="ctr" fontAlgn="auto">
              <a:spcAft>
                <a:spcPts val="0"/>
              </a:spcAft>
              <a:defRPr/>
            </a:pPr>
            <a:r>
              <a:rPr lang="en-US" altLang="en-US" sz="1400" kern="0" dirty="0">
                <a:solidFill>
                  <a:srgbClr val="000000"/>
                </a:solidFill>
              </a:rPr>
              <a:t>See Example on the next slide.</a:t>
            </a:r>
          </a:p>
        </p:txBody>
      </p:sp>
      <p:sp>
        <p:nvSpPr>
          <p:cNvPr id="4" name="Slide Number Placeholder 3"/>
          <p:cNvSpPr>
            <a:spLocks noGrp="1"/>
          </p:cNvSpPr>
          <p:nvPr>
            <p:ph type="sldNum" sz="quarter" idx="11"/>
          </p:nvPr>
        </p:nvSpPr>
        <p:spPr/>
        <p:txBody>
          <a:bodyPr/>
          <a:lstStyle/>
          <a:p>
            <a:fld id="{E4BE815E-65D1-40D0-A71C-01E230B202BD}" type="slidenum">
              <a:rPr lang="en-US" altLang="en-US" smtClean="0"/>
              <a:pPr/>
              <a:t>61</a:t>
            </a:fld>
            <a:endParaRPr lang="en-US" altLang="en-US" dirty="0"/>
          </a:p>
        </p:txBody>
      </p:sp>
    </p:spTree>
    <p:extLst>
      <p:ext uri="{BB962C8B-B14F-4D97-AF65-F5344CB8AC3E}">
        <p14:creationId xmlns:p14="http://schemas.microsoft.com/office/powerpoint/2010/main" val="3121159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Example: </a:t>
            </a:r>
          </a:p>
        </p:txBody>
      </p:sp>
      <p:sp>
        <p:nvSpPr>
          <p:cNvPr id="5" name="Content Placeholder 4"/>
          <p:cNvSpPr>
            <a:spLocks noGrp="1"/>
          </p:cNvSpPr>
          <p:nvPr>
            <p:ph idx="1"/>
          </p:nvPr>
        </p:nvSpPr>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sp>
        <p:nvSpPr>
          <p:cNvPr id="6" name="Rectangle 3"/>
          <p:cNvSpPr txBox="1">
            <a:spLocks noChangeArrowheads="1"/>
          </p:cNvSpPr>
          <p:nvPr/>
        </p:nvSpPr>
        <p:spPr bwMode="auto">
          <a:xfrm>
            <a:off x="381000" y="2286000"/>
            <a:ext cx="8610600" cy="36576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l" rtl="0" fontAlgn="base">
              <a:spcBef>
                <a:spcPct val="20000"/>
              </a:spcBef>
              <a:spcAft>
                <a:spcPct val="0"/>
              </a:spcAft>
              <a:buNone/>
              <a:defRPr sz="2000" baseline="0">
                <a:solidFill>
                  <a:schemeClr val="tx1"/>
                </a:solidFill>
                <a:latin typeface="+mn-lt"/>
                <a:ea typeface="+mn-ea"/>
                <a:cs typeface="+mn-cs"/>
              </a:defRPr>
            </a:lvl1pPr>
            <a:lvl2pPr marL="457200" indent="0" algn="l" rtl="0" fontAlgn="base">
              <a:spcBef>
                <a:spcPct val="20000"/>
              </a:spcBef>
              <a:spcAft>
                <a:spcPct val="0"/>
              </a:spcAft>
              <a:buFontTx/>
              <a:buNone/>
              <a:defRPr sz="2400" baseline="0">
                <a:solidFill>
                  <a:schemeClr val="tx1"/>
                </a:solidFill>
                <a:latin typeface="+mn-lt"/>
              </a:defRPr>
            </a:lvl2pPr>
            <a:lvl3pPr marL="914400" indent="0" algn="l" rtl="0" fontAlgn="base">
              <a:spcBef>
                <a:spcPct val="20000"/>
              </a:spcBef>
              <a:spcAft>
                <a:spcPct val="0"/>
              </a:spcAft>
              <a:buNone/>
              <a:defRPr>
                <a:solidFill>
                  <a:schemeClr val="tx1"/>
                </a:solidFill>
                <a:latin typeface="+mn-lt"/>
              </a:defRPr>
            </a:lvl3pPr>
            <a:lvl4pPr marL="1371600" indent="0" algn="l" rtl="0" fontAlgn="base">
              <a:spcBef>
                <a:spcPct val="20000"/>
              </a:spcBef>
              <a:spcAft>
                <a:spcPct val="0"/>
              </a:spcAft>
              <a:buNone/>
              <a:defRPr>
                <a:solidFill>
                  <a:schemeClr val="tx1"/>
                </a:solidFill>
                <a:latin typeface="+mn-lt"/>
              </a:defRPr>
            </a:lvl4pPr>
            <a:lvl5pPr marL="1828800" indent="0" algn="l" rtl="0" fontAlgn="base">
              <a:spcBef>
                <a:spcPct val="20000"/>
              </a:spcBef>
              <a:spcAft>
                <a:spcPct val="0"/>
              </a:spcAft>
              <a:buNone/>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fontAlgn="auto">
              <a:lnSpc>
                <a:spcPct val="90000"/>
              </a:lnSpc>
              <a:spcAft>
                <a:spcPts val="0"/>
              </a:spcAft>
              <a:defRPr/>
            </a:pPr>
            <a:endParaRPr lang="en-US" altLang="en-US" sz="1600" kern="0" dirty="0">
              <a:solidFill>
                <a:srgbClr val="000000"/>
              </a:solidFill>
            </a:endParaRPr>
          </a:p>
        </p:txBody>
      </p:sp>
      <p:sp>
        <p:nvSpPr>
          <p:cNvPr id="3" name="TextBox 2"/>
          <p:cNvSpPr txBox="1"/>
          <p:nvPr/>
        </p:nvSpPr>
        <p:spPr>
          <a:xfrm>
            <a:off x="990600" y="2286000"/>
            <a:ext cx="7543800" cy="3785652"/>
          </a:xfrm>
          <a:prstGeom prst="rect">
            <a:avLst/>
          </a:prstGeom>
          <a:noFill/>
        </p:spPr>
        <p:txBody>
          <a:bodyPr wrap="square" rtlCol="0">
            <a:spAutoFit/>
          </a:bodyPr>
          <a:lstStyle/>
          <a:p>
            <a:pPr fontAlgn="auto">
              <a:spcAft>
                <a:spcPts val="0"/>
              </a:spcAft>
              <a:defRPr/>
            </a:pPr>
            <a:r>
              <a:rPr lang="en-US" altLang="en-US" sz="1600" b="1" kern="0" dirty="0">
                <a:solidFill>
                  <a:srgbClr val="000000"/>
                </a:solidFill>
              </a:rPr>
              <a:t>Note: </a:t>
            </a:r>
            <a:r>
              <a:rPr lang="en-US" altLang="en-US" sz="1600" kern="0" dirty="0">
                <a:solidFill>
                  <a:srgbClr val="000000"/>
                </a:solidFill>
              </a:rPr>
              <a:t>If a  "4-point scale" has a range of 1 to 4, it only has 3 levels of performance (1-2; 2-3; 3-4).</a:t>
            </a:r>
            <a:endParaRPr lang="en-US" altLang="en-US" sz="500" kern="0" dirty="0">
              <a:solidFill>
                <a:srgbClr val="000000"/>
              </a:solidFill>
            </a:endParaRPr>
          </a:p>
          <a:p>
            <a:pPr fontAlgn="auto">
              <a:spcAft>
                <a:spcPts val="0"/>
              </a:spcAft>
              <a:defRPr/>
            </a:pPr>
            <a:endParaRPr lang="en-US" altLang="en-US" sz="800" kern="0" dirty="0">
              <a:solidFill>
                <a:srgbClr val="000000"/>
              </a:solidFill>
            </a:endParaRPr>
          </a:p>
          <a:p>
            <a:pPr fontAlgn="auto">
              <a:spcAft>
                <a:spcPts val="0"/>
              </a:spcAft>
              <a:defRPr/>
            </a:pPr>
            <a:r>
              <a:rPr lang="en-US" altLang="en-US" sz="1600" kern="0" dirty="0">
                <a:solidFill>
                  <a:srgbClr val="000000"/>
                </a:solidFill>
              </a:rPr>
              <a:t>To convert our sample assessment to a 1-4-point scale:</a:t>
            </a:r>
          </a:p>
          <a:p>
            <a:pPr fontAlgn="auto">
              <a:spcAft>
                <a:spcPts val="0"/>
              </a:spcAft>
              <a:defRPr/>
            </a:pPr>
            <a:endParaRPr lang="en-US" altLang="en-US" sz="800" kern="0" dirty="0">
              <a:solidFill>
                <a:srgbClr val="000000"/>
              </a:solidFill>
            </a:endParaRPr>
          </a:p>
          <a:p>
            <a:pPr fontAlgn="auto">
              <a:spcAft>
                <a:spcPts val="0"/>
              </a:spcAft>
              <a:defRPr/>
            </a:pPr>
            <a:r>
              <a:rPr lang="en-US" altLang="en-US" sz="1600" kern="0" dirty="0">
                <a:solidFill>
                  <a:srgbClr val="000000"/>
                </a:solidFill>
              </a:rPr>
              <a:t>Find the value of each point on the 250 point assessment: 3/ 250= .012; Each point on the 0-250 scale is equal to .012. score on the assessment of 125 would be equal to 2.50 on the 1-4 scale.</a:t>
            </a:r>
          </a:p>
          <a:p>
            <a:pPr fontAlgn="auto">
              <a:spcAft>
                <a:spcPts val="0"/>
              </a:spcAft>
              <a:defRPr/>
            </a:pPr>
            <a:endParaRPr lang="en-US" altLang="en-US" sz="800" kern="0" dirty="0">
              <a:solidFill>
                <a:srgbClr val="000000"/>
              </a:solidFill>
            </a:endParaRPr>
          </a:p>
          <a:p>
            <a:pPr fontAlgn="auto">
              <a:spcAft>
                <a:spcPts val="0"/>
              </a:spcAft>
              <a:defRPr/>
            </a:pPr>
            <a:r>
              <a:rPr lang="en-US" altLang="en-US" sz="1600" kern="0" dirty="0">
                <a:solidFill>
                  <a:srgbClr val="000000"/>
                </a:solidFill>
              </a:rPr>
              <a:t>Pre-assessment: 100 points: 2.2 on the 1-4 scale (.012 X 100 = 1.2 +1)</a:t>
            </a:r>
            <a:endParaRPr lang="en-US" altLang="en-US" sz="1600" b="1" kern="0" dirty="0">
              <a:solidFill>
                <a:srgbClr val="000000"/>
              </a:solidFill>
            </a:endParaRPr>
          </a:p>
          <a:p>
            <a:pPr fontAlgn="auto">
              <a:spcAft>
                <a:spcPts val="0"/>
              </a:spcAft>
              <a:defRPr/>
            </a:pPr>
            <a:r>
              <a:rPr lang="en-US" altLang="en-US" sz="1600" kern="0" dirty="0">
                <a:solidFill>
                  <a:srgbClr val="000000"/>
                </a:solidFill>
              </a:rPr>
              <a:t>The student's performance gap on the assessment scale is 100 pts.</a:t>
            </a:r>
          </a:p>
          <a:p>
            <a:pPr fontAlgn="auto">
              <a:spcAft>
                <a:spcPts val="0"/>
              </a:spcAft>
              <a:defRPr/>
            </a:pPr>
            <a:r>
              <a:rPr lang="en-US" altLang="en-US" sz="1600" kern="0" dirty="0">
                <a:solidFill>
                  <a:srgbClr val="000000"/>
                </a:solidFill>
              </a:rPr>
              <a:t>On the 1-4 scale,100 equals 1.20 (.012 X 100 = 1.2 )</a:t>
            </a:r>
          </a:p>
          <a:p>
            <a:pPr fontAlgn="auto">
              <a:spcAft>
                <a:spcPts val="0"/>
              </a:spcAft>
              <a:defRPr/>
            </a:pPr>
            <a:r>
              <a:rPr lang="en-US" altLang="en-US" sz="1600" kern="0" dirty="0">
                <a:solidFill>
                  <a:srgbClr val="000000"/>
                </a:solidFill>
              </a:rPr>
              <a:t>Post-assessment: 200 pts., on the1-4 scale, 3.4 (.012 X 200 = 2.40 +1)</a:t>
            </a:r>
          </a:p>
          <a:p>
            <a:pPr fontAlgn="auto">
              <a:spcAft>
                <a:spcPts val="0"/>
              </a:spcAft>
              <a:defRPr/>
            </a:pPr>
            <a:r>
              <a:rPr lang="en-US" altLang="en-US" sz="1600" kern="0" dirty="0">
                <a:solidFill>
                  <a:srgbClr val="000000"/>
                </a:solidFill>
              </a:rPr>
              <a:t>Post-assessment performance gap: 50;</a:t>
            </a:r>
          </a:p>
          <a:p>
            <a:pPr fontAlgn="auto">
              <a:spcAft>
                <a:spcPts val="0"/>
              </a:spcAft>
              <a:defRPr/>
            </a:pPr>
            <a:r>
              <a:rPr lang="en-US" altLang="en-US" sz="1600" kern="0" dirty="0">
                <a:solidFill>
                  <a:srgbClr val="000000"/>
                </a:solidFill>
              </a:rPr>
              <a:t>On the 1-4 scale, 50 equals .60 (.012 x 50 = .06) </a:t>
            </a:r>
          </a:p>
          <a:p>
            <a:pPr fontAlgn="auto">
              <a:spcAft>
                <a:spcPts val="0"/>
              </a:spcAft>
              <a:defRPr/>
            </a:pPr>
            <a:r>
              <a:rPr lang="en-US" altLang="en-US" sz="1600" kern="0" dirty="0">
                <a:solidFill>
                  <a:srgbClr val="000000"/>
                </a:solidFill>
              </a:rPr>
              <a:t>Performance gap  Reduction 50/100 = 50% or .06/1.2 = 50%</a:t>
            </a:r>
          </a:p>
        </p:txBody>
      </p:sp>
      <p:sp>
        <p:nvSpPr>
          <p:cNvPr id="4" name="Slide Number Placeholder 3"/>
          <p:cNvSpPr>
            <a:spLocks noGrp="1"/>
          </p:cNvSpPr>
          <p:nvPr>
            <p:ph type="sldNum" sz="quarter" idx="11"/>
          </p:nvPr>
        </p:nvSpPr>
        <p:spPr/>
        <p:txBody>
          <a:bodyPr/>
          <a:lstStyle/>
          <a:p>
            <a:fld id="{E4BE815E-65D1-40D0-A71C-01E230B202BD}" type="slidenum">
              <a:rPr lang="en-US" altLang="en-US" smtClean="0"/>
              <a:pPr/>
              <a:t>62</a:t>
            </a:fld>
            <a:endParaRPr lang="en-US" altLang="en-US" dirty="0"/>
          </a:p>
        </p:txBody>
      </p:sp>
    </p:spTree>
    <p:extLst>
      <p:ext uri="{BB962C8B-B14F-4D97-AF65-F5344CB8AC3E}">
        <p14:creationId xmlns:p14="http://schemas.microsoft.com/office/powerpoint/2010/main" val="36147009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panose="020B0502020202020204" pitchFamily="34" charset="0"/>
              </a:rPr>
              <a:t>Example: </a:t>
            </a:r>
          </a:p>
        </p:txBody>
      </p:sp>
      <p:sp>
        <p:nvSpPr>
          <p:cNvPr id="5" name="Content Placeholder 4"/>
          <p:cNvSpPr>
            <a:spLocks noGrp="1"/>
          </p:cNvSpPr>
          <p:nvPr>
            <p:ph idx="1"/>
          </p:nvPr>
        </p:nvSpPr>
        <p:spPr/>
        <p:txBody>
          <a:bodyPr/>
          <a:lstStyle/>
          <a:p>
            <a:pPr lvl="1"/>
            <a:endParaRPr lang="en-US" sz="1600" dirty="0"/>
          </a:p>
          <a:p>
            <a:endParaRPr lang="en-US" sz="1200" dirty="0"/>
          </a:p>
          <a:p>
            <a:endParaRPr lang="en-US" sz="1000" b="1" dirty="0">
              <a:solidFill>
                <a:schemeClr val="tx1">
                  <a:lumMod val="95000"/>
                  <a:lumOff val="5000"/>
                </a:schemeClr>
              </a:solidFill>
            </a:endParaRPr>
          </a:p>
          <a:p>
            <a:pPr marL="800100" lvl="1" indent="-342900">
              <a:buFont typeface="+mj-lt"/>
              <a:buAutoNum type="arabicPeriod" startAt="3"/>
            </a:pPr>
            <a:endParaRPr lang="en-US" sz="1600" dirty="0"/>
          </a:p>
          <a:p>
            <a:pPr lvl="1"/>
            <a:endParaRPr lang="en-US" sz="1600" dirty="0"/>
          </a:p>
          <a:p>
            <a:pPr lvl="1"/>
            <a:endParaRPr lang="en-US" sz="1600" dirty="0"/>
          </a:p>
          <a:p>
            <a:pPr lvl="1"/>
            <a:endParaRPr lang="en-US" sz="1600" dirty="0"/>
          </a:p>
        </p:txBody>
      </p:sp>
      <p:sp>
        <p:nvSpPr>
          <p:cNvPr id="6" name="Rectangle 3"/>
          <p:cNvSpPr txBox="1">
            <a:spLocks noChangeArrowheads="1"/>
          </p:cNvSpPr>
          <p:nvPr/>
        </p:nvSpPr>
        <p:spPr bwMode="auto">
          <a:xfrm>
            <a:off x="381000" y="2239347"/>
            <a:ext cx="8610600" cy="365760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l" rtl="0" fontAlgn="base">
              <a:spcBef>
                <a:spcPct val="20000"/>
              </a:spcBef>
              <a:spcAft>
                <a:spcPct val="0"/>
              </a:spcAft>
              <a:buNone/>
              <a:defRPr sz="2000" baseline="0">
                <a:solidFill>
                  <a:schemeClr val="tx1"/>
                </a:solidFill>
                <a:latin typeface="+mn-lt"/>
                <a:ea typeface="+mn-ea"/>
                <a:cs typeface="+mn-cs"/>
              </a:defRPr>
            </a:lvl1pPr>
            <a:lvl2pPr marL="457200" indent="0" algn="l" rtl="0" fontAlgn="base">
              <a:spcBef>
                <a:spcPct val="20000"/>
              </a:spcBef>
              <a:spcAft>
                <a:spcPct val="0"/>
              </a:spcAft>
              <a:buFontTx/>
              <a:buNone/>
              <a:defRPr sz="2400" baseline="0">
                <a:solidFill>
                  <a:schemeClr val="tx1"/>
                </a:solidFill>
                <a:latin typeface="+mn-lt"/>
              </a:defRPr>
            </a:lvl2pPr>
            <a:lvl3pPr marL="914400" indent="0" algn="l" rtl="0" fontAlgn="base">
              <a:spcBef>
                <a:spcPct val="20000"/>
              </a:spcBef>
              <a:spcAft>
                <a:spcPct val="0"/>
              </a:spcAft>
              <a:buNone/>
              <a:defRPr>
                <a:solidFill>
                  <a:schemeClr val="tx1"/>
                </a:solidFill>
                <a:latin typeface="+mn-lt"/>
              </a:defRPr>
            </a:lvl3pPr>
            <a:lvl4pPr marL="1371600" indent="0" algn="l" rtl="0" fontAlgn="base">
              <a:spcBef>
                <a:spcPct val="20000"/>
              </a:spcBef>
              <a:spcAft>
                <a:spcPct val="0"/>
              </a:spcAft>
              <a:buNone/>
              <a:defRPr>
                <a:solidFill>
                  <a:schemeClr val="tx1"/>
                </a:solidFill>
                <a:latin typeface="+mn-lt"/>
              </a:defRPr>
            </a:lvl4pPr>
            <a:lvl5pPr marL="1828800" indent="0" algn="l" rtl="0" fontAlgn="base">
              <a:spcBef>
                <a:spcPct val="20000"/>
              </a:spcBef>
              <a:spcAft>
                <a:spcPct val="0"/>
              </a:spcAft>
              <a:buNone/>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fontAlgn="auto">
              <a:lnSpc>
                <a:spcPct val="90000"/>
              </a:lnSpc>
              <a:spcAft>
                <a:spcPts val="0"/>
              </a:spcAft>
              <a:defRPr/>
            </a:pPr>
            <a:endParaRPr lang="en-US" altLang="en-US" sz="1600" kern="0" dirty="0">
              <a:solidFill>
                <a:srgbClr val="000000"/>
              </a:solidFill>
            </a:endParaRPr>
          </a:p>
        </p:txBody>
      </p:sp>
      <p:graphicFrame>
        <p:nvGraphicFramePr>
          <p:cNvPr id="4" name="Table 3"/>
          <p:cNvGraphicFramePr>
            <a:graphicFrameLocks noGrp="1"/>
          </p:cNvGraphicFramePr>
          <p:nvPr>
            <p:extLst/>
          </p:nvPr>
        </p:nvGraphicFramePr>
        <p:xfrm>
          <a:off x="609600" y="1397000"/>
          <a:ext cx="7772400" cy="3307080"/>
        </p:xfrm>
        <a:graphic>
          <a:graphicData uri="http://schemas.openxmlformats.org/drawingml/2006/table">
            <a:tbl>
              <a:tblPr firstRow="1" bandRow="1">
                <a:tableStyleId>{8A107856-5554-42FB-B03E-39F5DBC370BA}</a:tableStyleId>
              </a:tblPr>
              <a:tblGrid>
                <a:gridCol w="1943100">
                  <a:extLst>
                    <a:ext uri="{9D8B030D-6E8A-4147-A177-3AD203B41FA5}">
                      <a16:colId xmlns:a16="http://schemas.microsoft.com/office/drawing/2014/main" val="20000"/>
                    </a:ext>
                  </a:extLst>
                </a:gridCol>
                <a:gridCol w="1943100">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584200">
                <a:tc>
                  <a:txBody>
                    <a:bodyPr/>
                    <a:lstStyle/>
                    <a:p>
                      <a:r>
                        <a:rPr lang="en-US" sz="1200" dirty="0"/>
                        <a:t>Step</a:t>
                      </a:r>
                      <a:r>
                        <a:rPr lang="en-US" sz="1200" baseline="0" dirty="0"/>
                        <a:t> in Process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Expanded</a:t>
                      </a:r>
                      <a:r>
                        <a:rPr lang="en-US" sz="1200" baseline="0" dirty="0"/>
                        <a:t> </a:t>
                      </a:r>
                      <a:r>
                        <a:rPr lang="en-US" sz="1200" dirty="0"/>
                        <a:t>Assessment</a:t>
                      </a:r>
                      <a:r>
                        <a:rPr lang="en-US" sz="1200" baseline="0" dirty="0"/>
                        <a:t> Scale</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Conversion</a:t>
                      </a:r>
                    </a:p>
                    <a:p>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1-4 Scale</a:t>
                      </a:r>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3 levels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(1-2; 2-3; 3-4)</a:t>
                      </a:r>
                      <a:endParaRPr lang="en-US" sz="1200" dirty="0"/>
                    </a:p>
                  </a:txBody>
                  <a:tcPr/>
                </a:tc>
                <a:extLst>
                  <a:ext uri="{0D108BD9-81ED-4DB2-BD59-A6C34878D82A}">
                    <a16:rowId xmlns:a16="http://schemas.microsoft.com/office/drawing/2014/main" val="10000"/>
                  </a:ext>
                </a:extLst>
              </a:tr>
              <a:tr h="370840">
                <a:tc>
                  <a:txBody>
                    <a:bodyPr/>
                    <a:lstStyle/>
                    <a:p>
                      <a:r>
                        <a:rPr lang="en-US" sz="1200" dirty="0"/>
                        <a:t>Find point</a:t>
                      </a:r>
                      <a:r>
                        <a:rPr lang="en-US" sz="1200" baseline="0" dirty="0"/>
                        <a:t> value of assessment items</a:t>
                      </a:r>
                      <a:endParaRPr lang="en-US" sz="1200" dirty="0"/>
                    </a:p>
                  </a:txBody>
                  <a:tcPr/>
                </a:tc>
                <a:tc>
                  <a:txBody>
                    <a:bodyPr/>
                    <a:lstStyle/>
                    <a:p>
                      <a:r>
                        <a:rPr lang="en-US" sz="1200" dirty="0"/>
                        <a:t>0-250 Pt. Assessment</a:t>
                      </a:r>
                    </a:p>
                  </a:txBody>
                  <a:tcPr/>
                </a:tc>
                <a:tc>
                  <a:txBody>
                    <a:bodyPr/>
                    <a:lstStyle/>
                    <a:p>
                      <a:r>
                        <a:rPr lang="en-US" sz="1200" dirty="0"/>
                        <a:t>3÷250 =</a:t>
                      </a:r>
                    </a:p>
                  </a:txBody>
                  <a:tcPr/>
                </a:tc>
                <a:tc>
                  <a:txBody>
                    <a:bodyPr/>
                    <a:lstStyle/>
                    <a:p>
                      <a:r>
                        <a:rPr lang="en-US" sz="1200" dirty="0"/>
                        <a:t>.012</a:t>
                      </a:r>
                    </a:p>
                  </a:txBody>
                  <a:tcPr/>
                </a:tc>
                <a:extLst>
                  <a:ext uri="{0D108BD9-81ED-4DB2-BD59-A6C34878D82A}">
                    <a16:rowId xmlns:a16="http://schemas.microsoft.com/office/drawing/2014/main" val="10001"/>
                  </a:ext>
                </a:extLst>
              </a:tr>
              <a:tr h="370840">
                <a:tc>
                  <a:txBody>
                    <a:bodyPr/>
                    <a:lstStyle/>
                    <a:p>
                      <a:r>
                        <a:rPr lang="en-US" sz="1200" dirty="0"/>
                        <a:t>Pre-assessment</a:t>
                      </a:r>
                    </a:p>
                  </a:txBody>
                  <a:tcPr/>
                </a:tc>
                <a:tc>
                  <a:txBody>
                    <a:bodyPr/>
                    <a:lstStyle/>
                    <a:p>
                      <a:r>
                        <a:rPr lang="en-US" sz="1200" dirty="0"/>
                        <a:t>100</a:t>
                      </a:r>
                    </a:p>
                  </a:txBody>
                  <a:tcPr/>
                </a:tc>
                <a:tc>
                  <a:txBody>
                    <a:bodyPr/>
                    <a:lstStyle/>
                    <a:p>
                      <a:r>
                        <a:rPr lang="en-US" sz="1200" dirty="0"/>
                        <a:t>100 X .012</a:t>
                      </a:r>
                      <a:r>
                        <a:rPr lang="en-US" sz="1200" baseline="0" dirty="0"/>
                        <a:t> = 1.2 + 1</a:t>
                      </a:r>
                      <a:endParaRPr lang="en-US" sz="1200" dirty="0"/>
                    </a:p>
                  </a:txBody>
                  <a:tcPr/>
                </a:tc>
                <a:tc>
                  <a:txBody>
                    <a:bodyPr/>
                    <a:lstStyle/>
                    <a:p>
                      <a:r>
                        <a:rPr lang="en-US" sz="1200" dirty="0"/>
                        <a:t>2.2</a:t>
                      </a:r>
                    </a:p>
                  </a:txBody>
                  <a:tcPr/>
                </a:tc>
                <a:extLst>
                  <a:ext uri="{0D108BD9-81ED-4DB2-BD59-A6C34878D82A}">
                    <a16:rowId xmlns:a16="http://schemas.microsoft.com/office/drawing/2014/main" val="10002"/>
                  </a:ext>
                </a:extLst>
              </a:tr>
              <a:tr h="370840">
                <a:tc>
                  <a:txBody>
                    <a:bodyPr/>
                    <a:lstStyle/>
                    <a:p>
                      <a:r>
                        <a:rPr lang="en-US" sz="1200" dirty="0"/>
                        <a:t>Pre-assessment Performance Gap</a:t>
                      </a:r>
                    </a:p>
                  </a:txBody>
                  <a:tcPr/>
                </a:tc>
                <a:tc>
                  <a:txBody>
                    <a:bodyPr/>
                    <a:lstStyle/>
                    <a:p>
                      <a:r>
                        <a:rPr lang="en-US" sz="1200" dirty="0"/>
                        <a:t>150 pts</a:t>
                      </a:r>
                    </a:p>
                  </a:txBody>
                  <a:tcPr/>
                </a:tc>
                <a:tc>
                  <a:txBody>
                    <a:bodyPr/>
                    <a:lstStyle/>
                    <a:p>
                      <a:r>
                        <a:rPr lang="en-US" sz="1200" dirty="0"/>
                        <a:t>100 X</a:t>
                      </a:r>
                      <a:r>
                        <a:rPr lang="en-US" sz="1200" baseline="0" dirty="0"/>
                        <a:t> .012 = 1.8  </a:t>
                      </a:r>
                      <a:endParaRPr lang="en-US" sz="1200" dirty="0"/>
                    </a:p>
                  </a:txBody>
                  <a:tcPr/>
                </a:tc>
                <a:tc>
                  <a:txBody>
                    <a:bodyPr/>
                    <a:lstStyle/>
                    <a:p>
                      <a:r>
                        <a:rPr lang="en-US" sz="1200" dirty="0"/>
                        <a:t>1.8</a:t>
                      </a:r>
                    </a:p>
                  </a:txBody>
                  <a:tcPr/>
                </a:tc>
                <a:extLst>
                  <a:ext uri="{0D108BD9-81ED-4DB2-BD59-A6C34878D82A}">
                    <a16:rowId xmlns:a16="http://schemas.microsoft.com/office/drawing/2014/main" val="10003"/>
                  </a:ext>
                </a:extLst>
              </a:tr>
              <a:tr h="370840">
                <a:tc>
                  <a:txBody>
                    <a:bodyPr/>
                    <a:lstStyle/>
                    <a:p>
                      <a:r>
                        <a:rPr lang="en-US" sz="1200" dirty="0"/>
                        <a:t>Post-assessment</a:t>
                      </a:r>
                    </a:p>
                  </a:txBody>
                  <a:tcPr/>
                </a:tc>
                <a:tc>
                  <a:txBody>
                    <a:bodyPr/>
                    <a:lstStyle/>
                    <a:p>
                      <a:r>
                        <a:rPr lang="en-US" sz="1200" dirty="0"/>
                        <a:t>200</a:t>
                      </a:r>
                    </a:p>
                  </a:txBody>
                  <a:tcPr/>
                </a:tc>
                <a:tc>
                  <a:txBody>
                    <a:bodyPr/>
                    <a:lstStyle/>
                    <a:p>
                      <a:r>
                        <a:rPr lang="en-US" sz="1200" dirty="0"/>
                        <a:t>200 X</a:t>
                      </a:r>
                      <a:r>
                        <a:rPr lang="en-US" sz="1200" baseline="0" dirty="0"/>
                        <a:t> .012 = 2.4 + 1</a:t>
                      </a:r>
                      <a:endParaRPr lang="en-US" sz="1200" dirty="0"/>
                    </a:p>
                  </a:txBody>
                  <a:tcPr/>
                </a:tc>
                <a:tc>
                  <a:txBody>
                    <a:bodyPr/>
                    <a:lstStyle/>
                    <a:p>
                      <a:r>
                        <a:rPr lang="en-US" sz="1200" dirty="0"/>
                        <a:t>3.4</a:t>
                      </a:r>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Growth</a:t>
                      </a:r>
                    </a:p>
                  </a:txBody>
                  <a:tcPr/>
                </a:tc>
                <a:tc>
                  <a:txBody>
                    <a:bodyPr/>
                    <a:lstStyle/>
                    <a:p>
                      <a:r>
                        <a:rPr lang="en-US" sz="1200" dirty="0"/>
                        <a:t>100 pts</a:t>
                      </a:r>
                    </a:p>
                  </a:txBody>
                  <a:tcPr/>
                </a:tc>
                <a:tc>
                  <a:txBody>
                    <a:bodyPr/>
                    <a:lstStyle/>
                    <a:p>
                      <a:r>
                        <a:rPr lang="en-US" sz="1200" dirty="0"/>
                        <a:t>100 X .012 =</a:t>
                      </a:r>
                      <a:r>
                        <a:rPr lang="en-US" sz="1200" baseline="0" dirty="0"/>
                        <a:t> 1.2  </a:t>
                      </a:r>
                      <a:endParaRPr lang="en-US" sz="1200" dirty="0"/>
                    </a:p>
                  </a:txBody>
                  <a:tcPr/>
                </a:tc>
                <a:tc>
                  <a:txBody>
                    <a:bodyPr/>
                    <a:lstStyle/>
                    <a:p>
                      <a:r>
                        <a:rPr lang="en-US" sz="1200" dirty="0"/>
                        <a:t>1.2</a:t>
                      </a:r>
                    </a:p>
                  </a:txBody>
                  <a:tcPr/>
                </a:tc>
                <a:extLst>
                  <a:ext uri="{0D108BD9-81ED-4DB2-BD59-A6C34878D82A}">
                    <a16:rowId xmlns:a16="http://schemas.microsoft.com/office/drawing/2014/main" val="10005"/>
                  </a:ext>
                </a:extLst>
              </a:tr>
              <a:tr h="370840">
                <a:tc>
                  <a:txBody>
                    <a:bodyPr/>
                    <a:lstStyle/>
                    <a:p>
                      <a:r>
                        <a:rPr lang="en-US" sz="1200" dirty="0"/>
                        <a:t>Performance Gap Reduction</a:t>
                      </a:r>
                    </a:p>
                  </a:txBody>
                  <a:tcPr/>
                </a:tc>
                <a:tc>
                  <a:txBody>
                    <a:bodyPr/>
                    <a:lstStyle/>
                    <a:p>
                      <a:r>
                        <a:rPr lang="en-US" sz="1200" dirty="0"/>
                        <a:t>Growth</a:t>
                      </a:r>
                      <a:r>
                        <a:rPr lang="en-US" sz="1200" baseline="0" dirty="0"/>
                        <a:t> divided by performance gap</a:t>
                      </a:r>
                    </a:p>
                    <a:p>
                      <a:r>
                        <a:rPr lang="en-US" sz="1200" baseline="0" dirty="0"/>
                        <a:t>(100 ÷ 150) </a:t>
                      </a:r>
                      <a:r>
                        <a:rPr lang="en-US" sz="1200" dirty="0"/>
                        <a:t>66%</a:t>
                      </a:r>
                    </a:p>
                  </a:txBody>
                  <a:tcPr/>
                </a:tc>
                <a:tc>
                  <a:txBody>
                    <a:bodyPr/>
                    <a:lstStyle/>
                    <a:p>
                      <a:r>
                        <a:rPr lang="en-US" sz="1200" dirty="0"/>
                        <a:t>1.2 ÷ 1.8 </a:t>
                      </a:r>
                    </a:p>
                  </a:txBody>
                  <a:tcPr/>
                </a:tc>
                <a:tc>
                  <a:txBody>
                    <a:bodyPr/>
                    <a:lstStyle/>
                    <a:p>
                      <a:r>
                        <a:rPr lang="en-US" sz="1200" dirty="0"/>
                        <a:t> 66%  </a:t>
                      </a:r>
                      <a:endParaRPr lang="en-US" sz="18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1"/>
          </p:nvPr>
        </p:nvSpPr>
        <p:spPr/>
        <p:txBody>
          <a:bodyPr/>
          <a:lstStyle/>
          <a:p>
            <a:fld id="{E4BE815E-65D1-40D0-A71C-01E230B202BD}" type="slidenum">
              <a:rPr lang="en-US" altLang="en-US" smtClean="0"/>
              <a:pPr/>
              <a:t>63</a:t>
            </a:fld>
            <a:endParaRPr lang="en-US" altLang="en-US" dirty="0"/>
          </a:p>
        </p:txBody>
      </p:sp>
    </p:spTree>
    <p:extLst>
      <p:ext uri="{BB962C8B-B14F-4D97-AF65-F5344CB8AC3E}">
        <p14:creationId xmlns:p14="http://schemas.microsoft.com/office/powerpoint/2010/main" val="14766541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fontAlgn="auto">
              <a:spcAft>
                <a:spcPts val="0"/>
              </a:spcAft>
              <a:defRPr/>
            </a:pPr>
            <a:br>
              <a:rPr lang="en-US" sz="800" dirty="0">
                <a:latin typeface="Century Gothic" panose="020B0502020202020204" pitchFamily="34" charset="0"/>
              </a:rPr>
            </a:br>
            <a:br>
              <a:rPr lang="en-US" sz="800" dirty="0">
                <a:latin typeface="Century Gothic" panose="020B0502020202020204" pitchFamily="34" charset="0"/>
              </a:rPr>
            </a:br>
            <a:r>
              <a:rPr lang="en-US" dirty="0">
                <a:latin typeface="Century Gothic" panose="020B0502020202020204" pitchFamily="34" charset="0"/>
              </a:rPr>
              <a:t>Contributors</a:t>
            </a:r>
            <a:br>
              <a:rPr lang="en-US" sz="4400" dirty="0">
                <a:latin typeface="Century Gothic" panose="020B0502020202020204" pitchFamily="34" charset="0"/>
              </a:rPr>
            </a:br>
            <a:endParaRPr lang="en-US" sz="4400" dirty="0">
              <a:solidFill>
                <a:schemeClr val="tx1"/>
              </a:solidFill>
            </a:endParaRPr>
          </a:p>
        </p:txBody>
      </p:sp>
      <p:sp>
        <p:nvSpPr>
          <p:cNvPr id="5" name="Content Placeholder 4"/>
          <p:cNvSpPr>
            <a:spLocks noGrp="1"/>
          </p:cNvSpPr>
          <p:nvPr>
            <p:ph idx="1"/>
          </p:nvPr>
        </p:nvSpPr>
        <p:spPr/>
        <p:txBody>
          <a:bodyPr/>
          <a:lstStyle/>
          <a:p>
            <a:endParaRPr lang="en-US" sz="1200" dirty="0"/>
          </a:p>
          <a:p>
            <a:r>
              <a:rPr lang="en-US" altLang="en-US" sz="1400" b="1" dirty="0">
                <a:solidFill>
                  <a:srgbClr val="000000"/>
                </a:solidFill>
              </a:rPr>
              <a:t>Maine Department of Education—</a:t>
            </a:r>
            <a:r>
              <a:rPr lang="en-US" altLang="en-US" sz="1400" dirty="0">
                <a:solidFill>
                  <a:srgbClr val="000000"/>
                </a:solidFill>
              </a:rPr>
              <a:t>Mary</a:t>
            </a:r>
            <a:r>
              <a:rPr lang="en-US" altLang="en-US" sz="1400" b="1" dirty="0">
                <a:solidFill>
                  <a:srgbClr val="000000"/>
                </a:solidFill>
              </a:rPr>
              <a:t> </a:t>
            </a:r>
            <a:r>
              <a:rPr lang="en-US" altLang="en-US" sz="1400" dirty="0">
                <a:solidFill>
                  <a:srgbClr val="000000"/>
                </a:solidFill>
              </a:rPr>
              <a:t>Paine, Educator Effectiveness Coordinator; Anita Bernhardt, Director, Standards and Instructional Supports</a:t>
            </a:r>
          </a:p>
          <a:p>
            <a:r>
              <a:rPr lang="en-US" altLang="en-US" sz="1400" b="1" dirty="0">
                <a:solidFill>
                  <a:srgbClr val="000000"/>
                </a:solidFill>
              </a:rPr>
              <a:t>RSU 74— </a:t>
            </a:r>
            <a:r>
              <a:rPr lang="en-US" altLang="en-US" sz="1400" dirty="0">
                <a:solidFill>
                  <a:srgbClr val="000000"/>
                </a:solidFill>
              </a:rPr>
              <a:t>Ken Coville, Superintendent</a:t>
            </a:r>
          </a:p>
          <a:p>
            <a:r>
              <a:rPr lang="en-US" altLang="en-US" sz="1400" b="1" dirty="0">
                <a:solidFill>
                  <a:srgbClr val="000000"/>
                </a:solidFill>
              </a:rPr>
              <a:t>Maine Schools for Excellence—</a:t>
            </a:r>
            <a:r>
              <a:rPr lang="en-US" altLang="en-US" sz="1400" dirty="0">
                <a:solidFill>
                  <a:srgbClr val="000000"/>
                </a:solidFill>
              </a:rPr>
              <a:t>Scott Harrison, TIF 3 and TIF 4 Project Director; Sue Williams, TIF 3 Professional Development Coordinator; Jane Blais, TIF 4, Professional Development Coordinator; Deb Lajoie, TIF 3 and TIF 4 Project Coordinator</a:t>
            </a:r>
            <a:br>
              <a:rPr lang="en-US" altLang="en-US" sz="1400" dirty="0">
                <a:solidFill>
                  <a:srgbClr val="000000"/>
                </a:solidFill>
              </a:rPr>
            </a:br>
            <a:br>
              <a:rPr lang="en-US" altLang="en-US" sz="1400" dirty="0">
                <a:solidFill>
                  <a:srgbClr val="000000"/>
                </a:solidFill>
              </a:rPr>
            </a:br>
            <a:r>
              <a:rPr lang="en-US" altLang="en-US" sz="1400" b="1" i="1" dirty="0">
                <a:solidFill>
                  <a:srgbClr val="000000"/>
                </a:solidFill>
              </a:rPr>
              <a:t>A special thanks to the following for contributing technical expertise.</a:t>
            </a:r>
            <a:br>
              <a:rPr lang="en-US" altLang="en-US" sz="1400" i="1" dirty="0">
                <a:solidFill>
                  <a:srgbClr val="000000"/>
                </a:solidFill>
              </a:rPr>
            </a:br>
            <a:br>
              <a:rPr lang="en-US" altLang="en-US" sz="1400" dirty="0">
                <a:solidFill>
                  <a:srgbClr val="000000"/>
                </a:solidFill>
              </a:rPr>
            </a:br>
            <a:r>
              <a:rPr lang="en-US" sz="1400" b="1" dirty="0"/>
              <a:t>BST Educational Consulting—</a:t>
            </a:r>
            <a:r>
              <a:rPr lang="en-US" altLang="en-US" sz="1400" dirty="0">
                <a:solidFill>
                  <a:srgbClr val="000000"/>
                </a:solidFill>
              </a:rPr>
              <a:t>Paul Stautinger, Consultant</a:t>
            </a:r>
            <a:br>
              <a:rPr lang="en-US" altLang="en-US" sz="1400" b="1" dirty="0">
                <a:solidFill>
                  <a:srgbClr val="000000"/>
                </a:solidFill>
              </a:rPr>
            </a:br>
            <a:r>
              <a:rPr lang="en-US" altLang="en-US" sz="1400" b="1" dirty="0">
                <a:solidFill>
                  <a:srgbClr val="000000"/>
                </a:solidFill>
              </a:rPr>
              <a:t>Community Training and Assistance Center—</a:t>
            </a:r>
            <a:r>
              <a:rPr lang="en-US" altLang="en-US" sz="1400" dirty="0">
                <a:solidFill>
                  <a:srgbClr val="000000"/>
                </a:solidFill>
              </a:rPr>
              <a:t>Scott Reynolds, Senior Associate, National School Reform</a:t>
            </a:r>
            <a:endParaRPr lang="en-US" sz="1600" dirty="0"/>
          </a:p>
          <a:p>
            <a:r>
              <a:rPr lang="en-US" altLang="en-US" sz="1400" b="1" dirty="0">
                <a:solidFill>
                  <a:srgbClr val="000000"/>
                </a:solidFill>
              </a:rPr>
              <a:t>American Institutes for Research—</a:t>
            </a:r>
            <a:r>
              <a:rPr lang="en-US" altLang="en-US" sz="1400" dirty="0">
                <a:solidFill>
                  <a:srgbClr val="000000"/>
                </a:solidFill>
              </a:rPr>
              <a:t>Mariann Lemke, Managing Researcher</a:t>
            </a:r>
            <a:br>
              <a:rPr lang="en-US" altLang="en-US" sz="1400" dirty="0">
                <a:solidFill>
                  <a:srgbClr val="000000"/>
                </a:solidFill>
              </a:rPr>
            </a:br>
            <a:endParaRPr lang="en-US" sz="1600" dirty="0"/>
          </a:p>
          <a:p>
            <a:pPr lvl="1"/>
            <a:endParaRPr lang="en-US" sz="1600" dirty="0"/>
          </a:p>
          <a:p>
            <a:pPr lvl="1"/>
            <a:endParaRPr lang="en-US" sz="1600" dirty="0"/>
          </a:p>
        </p:txBody>
      </p:sp>
      <p:sp>
        <p:nvSpPr>
          <p:cNvPr id="2" name="Slide Number Placeholder 1"/>
          <p:cNvSpPr>
            <a:spLocks noGrp="1"/>
          </p:cNvSpPr>
          <p:nvPr>
            <p:ph type="sldNum" sz="quarter" idx="11"/>
          </p:nvPr>
        </p:nvSpPr>
        <p:spPr/>
        <p:txBody>
          <a:bodyPr/>
          <a:lstStyle/>
          <a:p>
            <a:fld id="{E4BE815E-65D1-40D0-A71C-01E230B202BD}" type="slidenum">
              <a:rPr lang="en-US" altLang="en-US" smtClean="0"/>
              <a:pPr/>
              <a:t>64</a:t>
            </a:fld>
            <a:endParaRPr lang="en-US" altLang="en-US" dirty="0"/>
          </a:p>
        </p:txBody>
      </p:sp>
    </p:spTree>
    <p:extLst>
      <p:ext uri="{BB962C8B-B14F-4D97-AF65-F5344CB8AC3E}">
        <p14:creationId xmlns:p14="http://schemas.microsoft.com/office/powerpoint/2010/main" val="374839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Measures of Educator Effectiveness</a:t>
            </a:r>
            <a:endParaRPr lang="en-US" sz="1600" dirty="0"/>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3300" y="2686050"/>
            <a:ext cx="1981200" cy="2552700"/>
          </a:xfrm>
          <a:prstGeom prst="rect">
            <a:avLst/>
          </a:prstGeom>
          <a:ln w="228600" cap="sq" cmpd="thickThin">
            <a:solidFill>
              <a:srgbClr val="000000"/>
            </a:solidFill>
            <a:prstDash val="solid"/>
            <a:miter lim="800000"/>
          </a:ln>
          <a:effectLst>
            <a:innerShdw blurRad="76200">
              <a:srgbClr val="000000"/>
            </a:innerShdw>
          </a:effectLst>
        </p:spPr>
      </p:pic>
      <p:sp>
        <p:nvSpPr>
          <p:cNvPr id="26" name="Plus 25"/>
          <p:cNvSpPr/>
          <p:nvPr/>
        </p:nvSpPr>
        <p:spPr>
          <a:xfrm>
            <a:off x="2849170" y="4052030"/>
            <a:ext cx="838200" cy="887384"/>
          </a:xfrm>
          <a:prstGeom prst="mathPlus">
            <a:avLst/>
          </a:prstGeom>
          <a:solidFill>
            <a:srgbClr val="FFC000"/>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685800" y="2034435"/>
            <a:ext cx="7444153" cy="3657600"/>
            <a:chOff x="685800" y="2133600"/>
            <a:chExt cx="7444153" cy="3657600"/>
          </a:xfrm>
          <a:solidFill>
            <a:srgbClr val="FFCC66"/>
          </a:solidFill>
        </p:grpSpPr>
        <p:graphicFrame>
          <p:nvGraphicFramePr>
            <p:cNvPr id="18" name="Diagram 17"/>
            <p:cNvGraphicFramePr/>
            <p:nvPr>
              <p:extLst>
                <p:ext uri="{D42A27DB-BD31-4B8C-83A1-F6EECF244321}">
                  <p14:modId xmlns:p14="http://schemas.microsoft.com/office/powerpoint/2010/main" val="3783783116"/>
                </p:ext>
              </p:extLst>
            </p:nvPr>
          </p:nvGraphicFramePr>
          <p:xfrm>
            <a:off x="685800" y="2133600"/>
            <a:ext cx="7444153"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p:cNvSpPr/>
            <p:nvPr/>
          </p:nvSpPr>
          <p:spPr>
            <a:xfrm>
              <a:off x="4064245" y="5173911"/>
              <a:ext cx="3810000" cy="28956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solidFill>
                    <a:schemeClr val="tx1"/>
                  </a:solidFill>
                </a:rPr>
                <a:t>Multiple Measures</a:t>
              </a:r>
            </a:p>
          </p:txBody>
        </p:sp>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33112" y="2590800"/>
              <a:ext cx="1033094" cy="1331101"/>
            </a:xfrm>
            <a:prstGeom prst="rect">
              <a:avLst/>
            </a:prstGeom>
            <a:ln/>
          </p:spPr>
          <p:style>
            <a:lnRef idx="1">
              <a:schemeClr val="accent2"/>
            </a:lnRef>
            <a:fillRef idx="2">
              <a:schemeClr val="accent2"/>
            </a:fillRef>
            <a:effectRef idx="1">
              <a:schemeClr val="accent2"/>
            </a:effectRef>
            <a:fontRef idx="minor">
              <a:schemeClr val="dk1"/>
            </a:fontRef>
          </p:style>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9855" y="2585870"/>
              <a:ext cx="1165921" cy="879940"/>
            </a:xfrm>
            <a:prstGeom prst="rect">
              <a:avLst/>
            </a:prstGeom>
            <a:ln/>
          </p:spPr>
          <p:style>
            <a:lnRef idx="1">
              <a:schemeClr val="accent2"/>
            </a:lnRef>
            <a:fillRef idx="2">
              <a:schemeClr val="accent2"/>
            </a:fillRef>
            <a:effectRef idx="1">
              <a:schemeClr val="accent2"/>
            </a:effectRef>
            <a:fontRef idx="minor">
              <a:schemeClr val="dk1"/>
            </a:fontRef>
          </p:style>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4625" y="2858997"/>
              <a:ext cx="1171581" cy="971863"/>
            </a:xfrm>
            <a:prstGeom prst="rect">
              <a:avLst/>
            </a:prstGeom>
            <a:ln/>
          </p:spPr>
          <p:style>
            <a:lnRef idx="1">
              <a:schemeClr val="accent2"/>
            </a:lnRef>
            <a:fillRef idx="2">
              <a:schemeClr val="accent2"/>
            </a:fillRef>
            <a:effectRef idx="1">
              <a:schemeClr val="accent2"/>
            </a:effectRef>
            <a:fontRef idx="minor">
              <a:schemeClr val="dk1"/>
            </a:fontRef>
          </p:style>
        </p:pic>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78842" y="3099053"/>
              <a:ext cx="1295403" cy="440437"/>
            </a:xfrm>
            <a:prstGeom prst="rect">
              <a:avLst/>
            </a:prstGeom>
            <a:ln/>
          </p:spPr>
          <p:style>
            <a:lnRef idx="1">
              <a:schemeClr val="accent2"/>
            </a:lnRef>
            <a:fillRef idx="2">
              <a:schemeClr val="accent2"/>
            </a:fillRef>
            <a:effectRef idx="1">
              <a:schemeClr val="accent2"/>
            </a:effectRef>
            <a:fontRef idx="minor">
              <a:schemeClr val="dk1"/>
            </a:fontRef>
          </p:style>
        </p:pic>
        <p:pic>
          <p:nvPicPr>
            <p:cNvPr id="31" name="Pictur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54874" y="2552342"/>
              <a:ext cx="895686" cy="1155725"/>
            </a:xfrm>
            <a:prstGeom prst="rect">
              <a:avLst/>
            </a:prstGeom>
            <a:ln/>
          </p:spPr>
          <p:style>
            <a:lnRef idx="1">
              <a:schemeClr val="accent2"/>
            </a:lnRef>
            <a:fillRef idx="2">
              <a:schemeClr val="accent2"/>
            </a:fillRef>
            <a:effectRef idx="1">
              <a:schemeClr val="accent2"/>
            </a:effectRef>
            <a:fontRef idx="minor">
              <a:schemeClr val="dk1"/>
            </a:fontRef>
          </p:style>
        </p:pic>
        <p:pic>
          <p:nvPicPr>
            <p:cNvPr id="33" name="Picture 3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14318" y="2552342"/>
              <a:ext cx="1344807" cy="1008606"/>
            </a:xfrm>
            <a:prstGeom prst="rect">
              <a:avLst/>
            </a:prstGeom>
            <a:ln/>
          </p:spPr>
          <p:style>
            <a:lnRef idx="1">
              <a:schemeClr val="accent2"/>
            </a:lnRef>
            <a:fillRef idx="2">
              <a:schemeClr val="accent2"/>
            </a:fillRef>
            <a:effectRef idx="1">
              <a:schemeClr val="accent2"/>
            </a:effectRef>
            <a:fontRef idx="minor">
              <a:schemeClr val="dk1"/>
            </a:fontRef>
          </p:style>
        </p:pic>
        <p:pic>
          <p:nvPicPr>
            <p:cNvPr id="32" name="Picture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55321" y="2611546"/>
              <a:ext cx="597839" cy="597839"/>
            </a:xfrm>
            <a:prstGeom prst="rect">
              <a:avLst/>
            </a:prstGeom>
            <a:ln/>
          </p:spPr>
          <p:style>
            <a:lnRef idx="1">
              <a:schemeClr val="accent2"/>
            </a:lnRef>
            <a:fillRef idx="2">
              <a:schemeClr val="accent2"/>
            </a:fillRef>
            <a:effectRef idx="1">
              <a:schemeClr val="accent2"/>
            </a:effectRef>
            <a:fontRef idx="minor">
              <a:schemeClr val="dk1"/>
            </a:fontRef>
          </p:style>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67624" y="3189406"/>
              <a:ext cx="1238194" cy="565726"/>
            </a:xfrm>
            <a:prstGeom prst="rect">
              <a:avLst/>
            </a:prstGeom>
            <a:ln/>
          </p:spPr>
          <p:style>
            <a:lnRef idx="1">
              <a:schemeClr val="accent2"/>
            </a:lnRef>
            <a:fillRef idx="2">
              <a:schemeClr val="accent2"/>
            </a:fillRef>
            <a:effectRef idx="1">
              <a:schemeClr val="accent2"/>
            </a:effectRef>
            <a:fontRef idx="minor">
              <a:schemeClr val="dk1"/>
            </a:fontRef>
          </p:style>
        </p:pic>
        <p:pic>
          <p:nvPicPr>
            <p:cNvPr id="34" name="Picture 3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452089" y="2632928"/>
              <a:ext cx="1548911" cy="452139"/>
            </a:xfrm>
            <a:prstGeom prst="rect">
              <a:avLst/>
            </a:prstGeom>
            <a:ln/>
          </p:spPr>
          <p:style>
            <a:lnRef idx="1">
              <a:schemeClr val="accent2"/>
            </a:lnRef>
            <a:fillRef idx="2">
              <a:schemeClr val="accent2"/>
            </a:fillRef>
            <a:effectRef idx="1">
              <a:schemeClr val="accent2"/>
            </a:effectRef>
            <a:fontRef idx="minor">
              <a:schemeClr val="dk1"/>
            </a:fontRef>
          </p:style>
        </p:pic>
      </p:grpSp>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44935" y="3028106"/>
            <a:ext cx="917448" cy="690450"/>
          </a:xfrm>
          <a:prstGeom prst="rect">
            <a:avLst/>
          </a:prstGeom>
        </p:spPr>
      </p:pic>
      <p:sp>
        <p:nvSpPr>
          <p:cNvPr id="4" name="Plus 3"/>
          <p:cNvSpPr/>
          <p:nvPr/>
        </p:nvSpPr>
        <p:spPr>
          <a:xfrm>
            <a:off x="2880926" y="3910714"/>
            <a:ext cx="775964" cy="685800"/>
          </a:xfrm>
          <a:prstGeom prst="mathPlus">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Up Arrow Callout 14"/>
          <p:cNvSpPr/>
          <p:nvPr/>
        </p:nvSpPr>
        <p:spPr>
          <a:xfrm>
            <a:off x="2427810" y="4766977"/>
            <a:ext cx="1690373" cy="1252823"/>
          </a:xfrm>
          <a:prstGeom prst="upArrowCallou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1000" dirty="0">
                <a:solidFill>
                  <a:schemeClr val="tx1"/>
                </a:solidFill>
              </a:rPr>
              <a:t>A district may choose to include other measures of effectiveness , such as professional growth or surveys.</a:t>
            </a:r>
          </a:p>
        </p:txBody>
      </p:sp>
      <p:sp>
        <p:nvSpPr>
          <p:cNvPr id="5" name="Slide Number Placeholder 4"/>
          <p:cNvSpPr>
            <a:spLocks noGrp="1"/>
          </p:cNvSpPr>
          <p:nvPr>
            <p:ph type="sldNum" sz="quarter" idx="11"/>
          </p:nvPr>
        </p:nvSpPr>
        <p:spPr/>
        <p:txBody>
          <a:bodyPr/>
          <a:lstStyle/>
          <a:p>
            <a:fld id="{E4BE815E-65D1-40D0-A71C-01E230B202BD}" type="slidenum">
              <a:rPr lang="en-US" altLang="en-US" smtClean="0"/>
              <a:pPr/>
              <a:t>7</a:t>
            </a:fld>
            <a:endParaRPr lang="en-US" altLang="en-US" dirty="0"/>
          </a:p>
        </p:txBody>
      </p:sp>
      <p:pic>
        <p:nvPicPr>
          <p:cNvPr id="23" name="Picture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81505" y="3373331"/>
            <a:ext cx="2246754" cy="474257"/>
          </a:xfrm>
          <a:prstGeom prst="rect">
            <a:avLst/>
          </a:prstGeom>
        </p:spPr>
      </p:pic>
      <p:pic>
        <p:nvPicPr>
          <p:cNvPr id="8" name="Picture 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321701" y="2952552"/>
            <a:ext cx="1110060" cy="535108"/>
          </a:xfrm>
          <a:prstGeom prst="rect">
            <a:avLst/>
          </a:prstGeom>
        </p:spPr>
      </p:pic>
    </p:spTree>
    <p:extLst>
      <p:ext uri="{BB962C8B-B14F-4D97-AF65-F5344CB8AC3E}">
        <p14:creationId xmlns:p14="http://schemas.microsoft.com/office/powerpoint/2010/main" val="25927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9092">
            <a:off x="5142465" y="2878840"/>
            <a:ext cx="2262910" cy="3286935"/>
          </a:xfrm>
          <a:prstGeom prst="rect">
            <a:avLst/>
          </a:prstGeom>
        </p:spPr>
      </p:pic>
      <p:sp>
        <p:nvSpPr>
          <p:cNvPr id="2" name="Title 1"/>
          <p:cNvSpPr>
            <a:spLocks noGrp="1"/>
          </p:cNvSpPr>
          <p:nvPr>
            <p:ph type="title"/>
          </p:nvPr>
        </p:nvSpPr>
        <p:spPr/>
        <p:txBody>
          <a:bodyPr/>
          <a:lstStyle/>
          <a:p>
            <a:br>
              <a:rPr lang="en-US" dirty="0"/>
            </a:br>
            <a:r>
              <a:rPr lang="en-US" dirty="0"/>
              <a:t>Defining 'Student Learning and Growth' </a:t>
            </a:r>
            <a:br>
              <a:rPr lang="en-US" dirty="0"/>
            </a:br>
            <a:endParaRPr lang="en-US" dirty="0"/>
          </a:p>
        </p:txBody>
      </p:sp>
      <p:sp>
        <p:nvSpPr>
          <p:cNvPr id="7" name="Content Placeholder 6"/>
          <p:cNvSpPr>
            <a:spLocks noGrp="1"/>
          </p:cNvSpPr>
          <p:nvPr>
            <p:ph idx="1"/>
          </p:nvPr>
        </p:nvSpPr>
        <p:spPr/>
        <p:txBody>
          <a:bodyPr/>
          <a:lstStyle/>
          <a:p>
            <a:pPr lvl="0"/>
            <a:r>
              <a:rPr lang="en-US" sz="1800" dirty="0"/>
              <a:t>As a factor in the summative effectiveness rating of a teacher or principal, 'Student Learning and Growth' is based on data that measures a change in an *instructional cohort's academic knowledge and skills between two points of time.</a:t>
            </a:r>
          </a:p>
          <a:p>
            <a:pPr lvl="0"/>
            <a:endParaRPr lang="en-US" sz="1800" dirty="0"/>
          </a:p>
          <a:p>
            <a:pPr lvl="0"/>
            <a:endParaRPr lang="en-US" sz="1800" dirty="0"/>
          </a:p>
          <a:p>
            <a:pPr lvl="0"/>
            <a:r>
              <a:rPr lang="en-US" sz="1800" dirty="0"/>
              <a:t>*The student or group of students whose </a:t>
            </a:r>
          </a:p>
          <a:p>
            <a:pPr lvl="0"/>
            <a:r>
              <a:rPr lang="en-US" sz="1800" dirty="0"/>
              <a:t>academic growth will be attributed to a </a:t>
            </a:r>
          </a:p>
          <a:p>
            <a:pPr lvl="0"/>
            <a:r>
              <a:rPr lang="en-US" sz="1800" dirty="0"/>
              <a:t>teacher or principal.</a:t>
            </a:r>
          </a:p>
          <a:p>
            <a:endParaRPr lang="en-US" dirty="0"/>
          </a:p>
        </p:txBody>
      </p:sp>
      <p:sp>
        <p:nvSpPr>
          <p:cNvPr id="4" name="Slide Number Placeholder 3"/>
          <p:cNvSpPr>
            <a:spLocks noGrp="1"/>
          </p:cNvSpPr>
          <p:nvPr>
            <p:ph type="sldNum" sz="quarter" idx="11"/>
          </p:nvPr>
        </p:nvSpPr>
        <p:spPr/>
        <p:txBody>
          <a:bodyPr/>
          <a:lstStyle/>
          <a:p>
            <a:fld id="{E4BE815E-65D1-40D0-A71C-01E230B202BD}" type="slidenum">
              <a:rPr lang="en-US" altLang="en-US" smtClean="0"/>
              <a:pPr/>
              <a:t>8</a:t>
            </a:fld>
            <a:endParaRPr lang="en-US" altLang="en-US" dirty="0"/>
          </a:p>
        </p:txBody>
      </p:sp>
    </p:spTree>
    <p:extLst>
      <p:ext uri="{BB962C8B-B14F-4D97-AF65-F5344CB8AC3E}">
        <p14:creationId xmlns:p14="http://schemas.microsoft.com/office/powerpoint/2010/main" val="1782998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0" y="2639012"/>
            <a:ext cx="1142999" cy="101858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*May be applied outside TOR under certain conditions</a:t>
            </a:r>
          </a:p>
        </p:txBody>
      </p:sp>
      <p:sp>
        <p:nvSpPr>
          <p:cNvPr id="2" name="Title 1"/>
          <p:cNvSpPr>
            <a:spLocks noGrp="1"/>
          </p:cNvSpPr>
          <p:nvPr>
            <p:ph type="title"/>
          </p:nvPr>
        </p:nvSpPr>
        <p:spPr/>
        <p:txBody>
          <a:bodyPr>
            <a:normAutofit fontScale="90000"/>
          </a:bodyPr>
          <a:lstStyle/>
          <a:p>
            <a:r>
              <a:rPr lang="en-US" sz="2800" b="1" cap="none" dirty="0">
                <a:latin typeface="+mn-lt"/>
              </a:rPr>
              <a:t>Learning and Growth Measure: </a:t>
            </a:r>
            <a:br>
              <a:rPr lang="en-US" sz="2800" b="1" cap="none" dirty="0">
                <a:latin typeface="+mn-lt"/>
              </a:rPr>
            </a:br>
            <a:r>
              <a:rPr lang="en-US" sz="2800" b="1" cap="none" dirty="0">
                <a:latin typeface="+mn-lt"/>
              </a:rPr>
              <a:t>The Basics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95863025"/>
              </p:ext>
            </p:extLst>
          </p:nvPr>
        </p:nvGraphicFramePr>
        <p:xfrm>
          <a:off x="152399" y="2057400"/>
          <a:ext cx="86106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680" y="6172200"/>
            <a:ext cx="1722120" cy="621792"/>
          </a:xfrm>
          <a:prstGeom prst="rect">
            <a:avLst/>
          </a:prstGeom>
        </p:spPr>
      </p:pic>
      <p:sp>
        <p:nvSpPr>
          <p:cNvPr id="6" name="Action Button: Custom 5">
            <a:hlinkClick r:id="" action="ppaction://hlinkshowjump?jump=firstslide" highlightClick="1"/>
          </p:cNvPr>
          <p:cNvSpPr/>
          <p:nvPr/>
        </p:nvSpPr>
        <p:spPr>
          <a:xfrm>
            <a:off x="4114800" y="6172199"/>
            <a:ext cx="914400" cy="288393"/>
          </a:xfrm>
          <a:prstGeom prst="actionButtonBlank">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HOME</a:t>
            </a:r>
          </a:p>
        </p:txBody>
      </p:sp>
      <p:sp>
        <p:nvSpPr>
          <p:cNvPr id="4" name="Slide Number Placeholder 3"/>
          <p:cNvSpPr>
            <a:spLocks noGrp="1"/>
          </p:cNvSpPr>
          <p:nvPr>
            <p:ph type="sldNum" sz="quarter" idx="11"/>
          </p:nvPr>
        </p:nvSpPr>
        <p:spPr/>
        <p:txBody>
          <a:bodyPr/>
          <a:lstStyle/>
          <a:p>
            <a:fld id="{E4BE815E-65D1-40D0-A71C-01E230B202BD}" type="slidenum">
              <a:rPr lang="en-US" altLang="en-US" smtClean="0"/>
              <a:pPr/>
              <a:t>9</a:t>
            </a:fld>
            <a:endParaRPr lang="en-US" altLang="en-US" dirty="0"/>
          </a:p>
        </p:txBody>
      </p:sp>
    </p:spTree>
    <p:extLst>
      <p:ext uri="{BB962C8B-B14F-4D97-AF65-F5344CB8AC3E}">
        <p14:creationId xmlns:p14="http://schemas.microsoft.com/office/powerpoint/2010/main" val="1290025553"/>
      </p:ext>
    </p:extLst>
  </p:cSld>
  <p:clrMapOvr>
    <a:masterClrMapping/>
  </p:clrMapOvr>
</p:sld>
</file>

<file path=ppt/theme/theme1.xml><?xml version="1.0" encoding="utf-8"?>
<a:theme xmlns:a="http://schemas.openxmlformats.org/drawingml/2006/main" name="Office Theme">
  <a:themeElements>
    <a:clrScheme name="Custom 19">
      <a:dk1>
        <a:srgbClr val="000000"/>
      </a:dk1>
      <a:lt1>
        <a:srgbClr val="FFFFFF"/>
      </a:lt1>
      <a:dk2>
        <a:srgbClr val="000000"/>
      </a:dk2>
      <a:lt2>
        <a:srgbClr val="808080"/>
      </a:lt2>
      <a:accent1>
        <a:srgbClr val="A6906D"/>
      </a:accent1>
      <a:accent2>
        <a:srgbClr val="2B5880"/>
      </a:accent2>
      <a:accent3>
        <a:srgbClr val="FFFFFF"/>
      </a:accent3>
      <a:accent4>
        <a:srgbClr val="000000"/>
      </a:accent4>
      <a:accent5>
        <a:srgbClr val="D0C6BA"/>
      </a:accent5>
      <a:accent6>
        <a:srgbClr val="2B5880"/>
      </a:accent6>
      <a:hlink>
        <a:srgbClr val="00B0F0"/>
      </a:hlink>
      <a:folHlink>
        <a:srgbClr val="451609"/>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08080"/>
        </a:lt2>
        <a:accent1>
          <a:srgbClr val="A6906D"/>
        </a:accent1>
        <a:accent2>
          <a:srgbClr val="2B5880"/>
        </a:accent2>
        <a:accent3>
          <a:srgbClr val="FFFFFF"/>
        </a:accent3>
        <a:accent4>
          <a:srgbClr val="000000"/>
        </a:accent4>
        <a:accent5>
          <a:srgbClr val="D0C6BA"/>
        </a:accent5>
        <a:accent6>
          <a:srgbClr val="264F73"/>
        </a:accent6>
        <a:hlink>
          <a:srgbClr val="8A2E13"/>
        </a:hlink>
        <a:folHlink>
          <a:srgbClr val="73562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18081</TotalTime>
  <Words>5344</Words>
  <Application>Microsoft Office PowerPoint</Application>
  <PresentationFormat>On-screen Show (4:3)</PresentationFormat>
  <Paragraphs>1429</Paragraphs>
  <Slides>64</Slides>
  <Notes>49</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77" baseType="lpstr">
      <vt:lpstr>MS Mincho</vt:lpstr>
      <vt:lpstr>MS PGothic</vt:lpstr>
      <vt:lpstr>Arial</vt:lpstr>
      <vt:lpstr>Calibri</vt:lpstr>
      <vt:lpstr>Century Gothic</vt:lpstr>
      <vt:lpstr>Raavi</vt:lpstr>
      <vt:lpstr>Symbol</vt:lpstr>
      <vt:lpstr>Times New Roman</vt:lpstr>
      <vt:lpstr>Wingdings</vt:lpstr>
      <vt:lpstr>Wingdings 2</vt:lpstr>
      <vt:lpstr>Office Theme</vt:lpstr>
      <vt:lpstr>Custom Design</vt:lpstr>
      <vt:lpstr>Document</vt:lpstr>
      <vt:lpstr>Student Learning and Growth: Approaches to Measuring  Teacher Effectiveness</vt:lpstr>
      <vt:lpstr>Introduction</vt:lpstr>
      <vt:lpstr>Overview of Presentation</vt:lpstr>
      <vt:lpstr>Overview of Requirements Related to Measures of Student Learning And Growth  </vt:lpstr>
      <vt:lpstr>Local Decisions Related to  the Student Learning and Growth Factor and Rating</vt:lpstr>
      <vt:lpstr> General Requirements  and Concepts </vt:lpstr>
      <vt:lpstr>Required Measures of Educator Effectiveness</vt:lpstr>
      <vt:lpstr> Defining 'Student Learning and Growth'  </vt:lpstr>
      <vt:lpstr>Learning and Growth Measure:  The Basics</vt:lpstr>
      <vt:lpstr>Student Learning and Growth as a "Significant Factor"</vt:lpstr>
      <vt:lpstr>Methods of  Combining Multiple Measures </vt:lpstr>
      <vt:lpstr>Method 1:  Numeric Values and Weights</vt:lpstr>
      <vt:lpstr>Method 2:  Criterion-Based Ratings Plotted on Pre-set Matrix</vt:lpstr>
      <vt:lpstr>Different Approaches, Same Process</vt:lpstr>
      <vt:lpstr>The Student Learning Objective  (SLO) Framework </vt:lpstr>
      <vt:lpstr>The Benefits of the SLO Process in a Performance Evaluation and Professional Growth System</vt:lpstr>
      <vt:lpstr>The Components of the SLO Document </vt:lpstr>
      <vt:lpstr> Elements of the SLO Required or implicated by Law  (The SLO framework itself is not a requirement of the law)</vt:lpstr>
      <vt:lpstr>PowerPoint Presentation</vt:lpstr>
      <vt:lpstr>PowerPoint Presentation</vt:lpstr>
      <vt:lpstr>Guidance Provided in The Maine DOE SLO Handbook</vt:lpstr>
      <vt:lpstr>Method of Scoring Student Learning and Growth Measures  to Determine Teacher Rating </vt:lpstr>
      <vt:lpstr>  Percent-Met Method Rating Scale*   </vt:lpstr>
      <vt:lpstr>  Steps in the Percent-Met Method   </vt:lpstr>
      <vt:lpstr>Step 1: Pre-Assessment</vt:lpstr>
      <vt:lpstr>Step 2: Teacher Sets Growth Target for the Cohort</vt:lpstr>
      <vt:lpstr>PowerPoint Presentation</vt:lpstr>
      <vt:lpstr>Step 2: Continued</vt:lpstr>
      <vt:lpstr>Step 2: Continued</vt:lpstr>
      <vt:lpstr>Step 3: Post-assess</vt:lpstr>
      <vt:lpstr>Step 4: Determine Number of Students  who Meet Growth Target</vt:lpstr>
      <vt:lpstr>Step 5: Determine the Teacher's Impact Rating on the  Percent-Met Scale</vt:lpstr>
      <vt:lpstr>Some Implications of Setting Growth Targets</vt:lpstr>
      <vt:lpstr> A Closer Look at the Percent-Met Method</vt:lpstr>
      <vt:lpstr>Comparing Percent Targets Met in Two Like Cohorts</vt:lpstr>
      <vt:lpstr>Percent-met Rating Scale</vt:lpstr>
      <vt:lpstr>Comparing Actual Growth</vt:lpstr>
      <vt:lpstr>Comparing Percent-met with Actual Growth</vt:lpstr>
      <vt:lpstr>Percent-Met Rating Scale</vt:lpstr>
      <vt:lpstr>Summary of A Closer Look at the Percent-Met Method</vt:lpstr>
      <vt:lpstr>Performance-Gap-Reduction (PGR) Method</vt:lpstr>
      <vt:lpstr>Steps in the PGR Method</vt:lpstr>
      <vt:lpstr>Step 1: Pre-Assessment</vt:lpstr>
      <vt:lpstr>Step 2: Calculate Mean Performance Gap</vt:lpstr>
      <vt:lpstr>Step 3: Post-assess</vt:lpstr>
      <vt:lpstr>Step 4: Calculate Mean Growth</vt:lpstr>
      <vt:lpstr>Step 5: Calculate Percent Performance Gap Reduction (PGR)</vt:lpstr>
      <vt:lpstr>Step 6: Determine Rating on PGR Impact Scale</vt:lpstr>
      <vt:lpstr>Summary of the PGR Scale Analysis</vt:lpstr>
      <vt:lpstr> Frequently Asked Questions about the PGR Scale </vt:lpstr>
      <vt:lpstr>FAQ 1</vt:lpstr>
      <vt:lpstr>FAQ 2</vt:lpstr>
      <vt:lpstr>FAQ 3</vt:lpstr>
      <vt:lpstr>FAQ 4</vt:lpstr>
      <vt:lpstr>FAQ 5</vt:lpstr>
      <vt:lpstr>PGR Impact Scale With NWEA CGI Results</vt:lpstr>
      <vt:lpstr>FAQ 6</vt:lpstr>
      <vt:lpstr>FAQ 7</vt:lpstr>
      <vt:lpstr>FAQ 8</vt:lpstr>
      <vt:lpstr>FAQ 9</vt:lpstr>
      <vt:lpstr>FAQ 10</vt:lpstr>
      <vt:lpstr>Example: </vt:lpstr>
      <vt:lpstr>Example: </vt:lpstr>
      <vt:lpstr>  Contributors </vt:lpstr>
    </vt:vector>
  </TitlesOfParts>
  <Company>State of Maine, DAFS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State of Maine</dc:creator>
  <cp:lastModifiedBy>Gribben, Emily</cp:lastModifiedBy>
  <cp:revision>818</cp:revision>
  <cp:lastPrinted>2014-12-09T13:34:23Z</cp:lastPrinted>
  <dcterms:created xsi:type="dcterms:W3CDTF">2012-04-20T13:16:11Z</dcterms:created>
  <dcterms:modified xsi:type="dcterms:W3CDTF">2018-09-24T15:05:49Z</dcterms:modified>
</cp:coreProperties>
</file>