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ner, Patricia" initials="RP" lastIdx="1" clrIdx="0">
    <p:extLst>
      <p:ext uri="{19B8F6BF-5375-455C-9EA6-DF929625EA0E}">
        <p15:presenceInfo xmlns:p15="http://schemas.microsoft.com/office/powerpoint/2012/main" userId="S::prenner@Collegeboard.org::f79287e0-9400-4e63-ba40-568fef467f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8D2D7-7B01-4ED2-B2FD-8CBFDCBE8277}"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370C9-F460-484C-A8CB-8450ED1E03A9}" type="slidenum">
              <a:rPr lang="en-US" smtClean="0"/>
              <a:t>‹#›</a:t>
            </a:fld>
            <a:endParaRPr lang="en-US"/>
          </a:p>
        </p:txBody>
      </p:sp>
    </p:spTree>
    <p:extLst>
      <p:ext uri="{BB962C8B-B14F-4D97-AF65-F5344CB8AC3E}">
        <p14:creationId xmlns:p14="http://schemas.microsoft.com/office/powerpoint/2010/main" val="387907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46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dirty="0">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6067374" y="347530"/>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6067374"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dirty="0"/>
              <a:t>Insert Brand Approved Picture for Cover</a:t>
            </a:r>
            <a:br>
              <a:rPr lang="en-US" dirty="0"/>
            </a:br>
            <a:r>
              <a:rPr lang="en-US" dirty="0"/>
              <a:t>(Square Pictures only)</a:t>
            </a:r>
          </a:p>
        </p:txBody>
      </p:sp>
    </p:spTree>
    <p:extLst>
      <p:ext uri="{BB962C8B-B14F-4D97-AF65-F5344CB8AC3E}">
        <p14:creationId xmlns:p14="http://schemas.microsoft.com/office/powerpoint/2010/main" val="2391756830"/>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dirty="0"/>
              <a:t>Insert Full Background Photo Photo To Highlight a Key Message</a:t>
            </a:r>
          </a:p>
        </p:txBody>
      </p:sp>
      <p:sp>
        <p:nvSpPr>
          <p:cNvPr id="5" name="Slide title"/>
          <p:cNvSpPr>
            <a:spLocks noGrp="1" noChangeArrowheads="1"/>
          </p:cNvSpPr>
          <p:nvPr>
            <p:ph type="title" hasCustomPrompt="1"/>
          </p:nvPr>
        </p:nvSpPr>
        <p:spPr bwMode="gray">
          <a:xfrm>
            <a:off x="749371"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dirty="0"/>
              <a:t>This is a sample quote to draw help make a point based on what people are saying</a:t>
            </a:r>
            <a:br>
              <a:rPr lang="en-US" dirty="0"/>
            </a:br>
            <a:r>
              <a:rPr lang="en-US" dirty="0"/>
              <a:t>(Use Format Background to Change Picture)</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dirty="0">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dirty="0">
              <a:solidFill>
                <a:schemeClr val="tx2"/>
              </a:solidFill>
              <a:latin typeface="+mj-lt"/>
            </a:endParaRPr>
          </a:p>
        </p:txBody>
      </p:sp>
    </p:spTree>
    <p:extLst>
      <p:ext uri="{BB962C8B-B14F-4D97-AF65-F5344CB8AC3E}">
        <p14:creationId xmlns:p14="http://schemas.microsoft.com/office/powerpoint/2010/main" val="17826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dirty="0"/>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dirty="0">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dirty="0">
              <a:solidFill>
                <a:schemeClr val="tx2"/>
              </a:solidFill>
              <a:latin typeface="+mj-lt"/>
            </a:endParaRPr>
          </a:p>
        </p:txBody>
      </p:sp>
    </p:spTree>
    <p:extLst>
      <p:ext uri="{BB962C8B-B14F-4D97-AF65-F5344CB8AC3E}">
        <p14:creationId xmlns:p14="http://schemas.microsoft.com/office/powerpoint/2010/main" val="24099604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0">
                <a:solidFill>
                  <a:schemeClr val="accent2"/>
                </a:solidFill>
              </a:defRPr>
            </a:lvl1pPr>
          </a:lstStyle>
          <a:p>
            <a:r>
              <a:rPr lang="en-US" dirty="0"/>
              <a:t>Thank you</a:t>
            </a:r>
          </a:p>
        </p:txBody>
      </p:sp>
      <p:pic>
        <p:nvPicPr>
          <p:cNvPr id="10" name="Picture 9"/>
          <p:cNvPicPr>
            <a:picLocks noChangeAspect="1"/>
          </p:cNvPicPr>
          <p:nvPr/>
        </p:nvPicPr>
        <p:blipFill>
          <a:blip r:embed="rId2"/>
          <a:stretch>
            <a:fillRect/>
          </a:stretch>
        </p:blipFill>
        <p:spPr>
          <a:xfrm>
            <a:off x="5198824" y="5907150"/>
            <a:ext cx="1794353" cy="322067"/>
          </a:xfrm>
          <a:prstGeom prst="rect">
            <a:avLst/>
          </a:prstGeom>
        </p:spPr>
      </p:pic>
    </p:spTree>
    <p:extLst>
      <p:ext uri="{BB962C8B-B14F-4D97-AF65-F5344CB8AC3E}">
        <p14:creationId xmlns:p14="http://schemas.microsoft.com/office/powerpoint/2010/main" val="2376697636"/>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03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mj-lt"/>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Add presenter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34190333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77267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dirty="0"/>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65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967152"/>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0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1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3"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0"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3" name="Straight Connector 22"/>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23253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3"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26"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29" name="Straight Connector 28"/>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9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17"/>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dirty="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6"/>
    </p:custDataLst>
    <p:extLst>
      <p:ext uri="{BB962C8B-B14F-4D97-AF65-F5344CB8AC3E}">
        <p14:creationId xmlns:p14="http://schemas.microsoft.com/office/powerpoint/2010/main" val="2317345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31678" rtl="0" eaLnBrk="1" latinLnBrk="0" hangingPunct="1">
        <a:spcBef>
          <a:spcPct val="0"/>
        </a:spcBef>
        <a:buNone/>
        <a:defRPr sz="3418" kern="1200">
          <a:solidFill>
            <a:schemeClr val="tx1"/>
          </a:solidFill>
          <a:latin typeface="+mj-lt"/>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ollegereadiness.collegeboard.org/pdf/redesigned-sat-k12-teacher-implementation-guide.pd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SAT Suite </a:t>
            </a:r>
            <a:br>
              <a:rPr lang="en-US" dirty="0"/>
            </a:br>
            <a:r>
              <a:rPr lang="en-US" dirty="0"/>
              <a:t>Question Bank</a:t>
            </a:r>
          </a:p>
        </p:txBody>
      </p:sp>
      <p:sp>
        <p:nvSpPr>
          <p:cNvPr id="3" name="Subtitle 2"/>
          <p:cNvSpPr>
            <a:spLocks noGrp="1"/>
          </p:cNvSpPr>
          <p:nvPr>
            <p:ph type="subTitle" idx="1"/>
          </p:nvPr>
        </p:nvSpPr>
        <p:spPr/>
        <p:txBody>
          <a:bodyPr/>
          <a:lstStyle/>
          <a:p>
            <a:r>
              <a:rPr lang="en-US" dirty="0"/>
              <a:t>April 2020</a:t>
            </a:r>
          </a:p>
        </p:txBody>
      </p:sp>
      <p:sp>
        <p:nvSpPr>
          <p:cNvPr id="4" name="Text Placeholder 3"/>
          <p:cNvSpPr>
            <a:spLocks noGrp="1"/>
          </p:cNvSpPr>
          <p:nvPr>
            <p:ph type="body" sz="quarter" idx="11"/>
          </p:nvPr>
        </p:nvSpPr>
        <p:spPr/>
        <p:txBody>
          <a:bodyPr/>
          <a:lstStyle/>
          <a:p>
            <a:r>
              <a:rPr lang="en-US"/>
              <a:t>10/02/18</a:t>
            </a:r>
            <a:endParaRPr lang="en-US" dirty="0"/>
          </a:p>
        </p:txBody>
      </p:sp>
      <p:sp>
        <p:nvSpPr>
          <p:cNvPr id="5"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endParaRPr lang="en-US" sz="100" dirty="0">
              <a:solidFill>
                <a:srgbClr val="FFFFFF"/>
              </a:solidFill>
              <a:latin typeface="Roboto"/>
            </a:endParaRPr>
          </a:p>
        </p:txBody>
      </p:sp>
      <p:pic>
        <p:nvPicPr>
          <p:cNvPr id="9" name="Picture 8">
            <a:extLst>
              <a:ext uri="{FF2B5EF4-FFF2-40B4-BE49-F238E27FC236}">
                <a16:creationId xmlns:a16="http://schemas.microsoft.com/office/drawing/2014/main" id="{1CB8F686-2832-DE45-B4EA-A9B076CCC09E}"/>
              </a:ext>
            </a:extLst>
          </p:cNvPr>
          <p:cNvPicPr>
            <a:picLocks noChangeAspect="1"/>
          </p:cNvPicPr>
          <p:nvPr/>
        </p:nvPicPr>
        <p:blipFill>
          <a:blip r:embed="rId3"/>
          <a:stretch>
            <a:fillRect/>
          </a:stretch>
        </p:blipFill>
        <p:spPr>
          <a:xfrm>
            <a:off x="886359" y="955349"/>
            <a:ext cx="1762376" cy="303858"/>
          </a:xfrm>
          <a:prstGeom prst="rect">
            <a:avLst/>
          </a:prstGeom>
        </p:spPr>
      </p:pic>
      <p:pic>
        <p:nvPicPr>
          <p:cNvPr id="11" name="Picture Placeholder 10">
            <a:extLst>
              <a:ext uri="{FF2B5EF4-FFF2-40B4-BE49-F238E27FC236}">
                <a16:creationId xmlns:a16="http://schemas.microsoft.com/office/drawing/2014/main" id="{82182715-CF7D-477F-84A9-1C89413C87EB}"/>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9" r="79"/>
          <a:stretch>
            <a:fillRect/>
          </a:stretch>
        </p:blipFill>
        <p:spPr>
          <a:xfrm>
            <a:off x="6067425" y="341313"/>
            <a:ext cx="5807075" cy="5824537"/>
          </a:xfrm>
          <a:prstGeom prst="rect">
            <a:avLst/>
          </a:prstGeom>
        </p:spPr>
      </p:pic>
    </p:spTree>
    <p:extLst>
      <p:ext uri="{BB962C8B-B14F-4D97-AF65-F5344CB8AC3E}">
        <p14:creationId xmlns:p14="http://schemas.microsoft.com/office/powerpoint/2010/main" val="178468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3A4C-784D-4864-9349-012A18B75C3B}"/>
              </a:ext>
            </a:extLst>
          </p:cNvPr>
          <p:cNvSpPr>
            <a:spLocks noGrp="1"/>
          </p:cNvSpPr>
          <p:nvPr>
            <p:ph type="ctrTitle"/>
          </p:nvPr>
        </p:nvSpPr>
        <p:spPr/>
        <p:txBody>
          <a:bodyPr/>
          <a:lstStyle/>
          <a:p>
            <a:r>
              <a:rPr lang="en-US" dirty="0"/>
              <a:t>Overview of the </a:t>
            </a:r>
            <a:br>
              <a:rPr lang="en-US" dirty="0"/>
            </a:br>
            <a:r>
              <a:rPr lang="en-US" dirty="0"/>
              <a:t>SAT Suite Question Bank</a:t>
            </a:r>
          </a:p>
        </p:txBody>
      </p:sp>
    </p:spTree>
    <p:extLst>
      <p:ext uri="{BB962C8B-B14F-4D97-AF65-F5344CB8AC3E}">
        <p14:creationId xmlns:p14="http://schemas.microsoft.com/office/powerpoint/2010/main" val="392263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463FFC-4884-4ACF-B077-D2A4E49AEE6F}"/>
              </a:ext>
            </a:extLst>
          </p:cNvPr>
          <p:cNvSpPr>
            <a:spLocks noGrp="1"/>
          </p:cNvSpPr>
          <p:nvPr>
            <p:ph type="title"/>
          </p:nvPr>
        </p:nvSpPr>
        <p:spPr/>
        <p:txBody>
          <a:bodyPr/>
          <a:lstStyle/>
          <a:p>
            <a:r>
              <a:rPr lang="en-US" dirty="0"/>
              <a:t>SAT Suite Question Bank</a:t>
            </a:r>
          </a:p>
        </p:txBody>
      </p:sp>
      <p:sp>
        <p:nvSpPr>
          <p:cNvPr id="7" name="TextBox 6">
            <a:extLst>
              <a:ext uri="{FF2B5EF4-FFF2-40B4-BE49-F238E27FC236}">
                <a16:creationId xmlns:a16="http://schemas.microsoft.com/office/drawing/2014/main" id="{33DF72BC-7AF3-489E-B92B-17C0B5D33542}"/>
              </a:ext>
            </a:extLst>
          </p:cNvPr>
          <p:cNvSpPr txBox="1"/>
          <p:nvPr/>
        </p:nvSpPr>
        <p:spPr>
          <a:xfrm>
            <a:off x="4920099" y="1275347"/>
            <a:ext cx="7003196" cy="4689352"/>
          </a:xfrm>
          <a:prstGeom prst="rect">
            <a:avLst/>
          </a:prstGeom>
          <a:noFill/>
        </p:spPr>
        <p:txBody>
          <a:bodyPr wrap="square" lIns="36000" tIns="36000" rIns="36000" bIns="36000" rtlCol="0">
            <a:spAutoFit/>
          </a:bodyPr>
          <a:lstStyle/>
          <a:p>
            <a:r>
              <a:rPr lang="en-US" sz="2000" dirty="0"/>
              <a:t>New resource to help educators understand the SAT Suite and make connections to classroom instruction.</a:t>
            </a:r>
          </a:p>
          <a:p>
            <a:endParaRPr lang="en-US" sz="2000" dirty="0"/>
          </a:p>
          <a:p>
            <a:r>
              <a:rPr lang="en-US" sz="2000" dirty="0"/>
              <a:t>Contains over 3,500 actual test questions from the SAT, PSAT/NMSQT (PSAT10), and PSAT 8/9.</a:t>
            </a:r>
          </a:p>
          <a:p>
            <a:endParaRPr lang="en-US" sz="2000" dirty="0"/>
          </a:p>
          <a:p>
            <a:r>
              <a:rPr lang="en-US" sz="2000" dirty="0"/>
              <a:t>Enables educators to find questions by:</a:t>
            </a:r>
          </a:p>
          <a:p>
            <a:pPr marL="342900" indent="-342900">
              <a:buFont typeface="Arial" panose="020B0604020202020204" pitchFamily="34" charset="0"/>
              <a:buChar char="•"/>
            </a:pPr>
            <a:r>
              <a:rPr lang="en-US" sz="2000" dirty="0"/>
              <a:t>Assessment</a:t>
            </a:r>
          </a:p>
          <a:p>
            <a:pPr marL="342900" indent="-342900">
              <a:buFont typeface="Arial" panose="020B0604020202020204" pitchFamily="34" charset="0"/>
              <a:buChar char="•"/>
            </a:pPr>
            <a:r>
              <a:rPr lang="en-US" sz="2000" dirty="0"/>
              <a:t>Test</a:t>
            </a:r>
          </a:p>
          <a:p>
            <a:pPr marL="342900" indent="-342900">
              <a:buFont typeface="Arial" panose="020B0604020202020204" pitchFamily="34" charset="0"/>
              <a:buChar char="•"/>
            </a:pPr>
            <a:r>
              <a:rPr lang="en-US" sz="2000" dirty="0"/>
              <a:t>Cross-Test and/or Sub-score</a:t>
            </a:r>
          </a:p>
          <a:p>
            <a:pPr marL="342900" indent="-342900">
              <a:buFont typeface="Arial" panose="020B0604020202020204" pitchFamily="34" charset="0"/>
              <a:buChar char="•"/>
            </a:pPr>
            <a:r>
              <a:rPr lang="en-US" sz="2000" dirty="0"/>
              <a:t>Level of Difficulty</a:t>
            </a:r>
          </a:p>
          <a:p>
            <a:pPr marL="342900" indent="-342900">
              <a:buFont typeface="Arial" panose="020B0604020202020204" pitchFamily="34" charset="0"/>
              <a:buChar char="•"/>
            </a:pPr>
            <a:r>
              <a:rPr lang="en-US" sz="2000" dirty="0">
                <a:solidFill>
                  <a:srgbClr val="FF0000"/>
                </a:solidFill>
              </a:rPr>
              <a:t>Passage Text Complexity Level</a:t>
            </a:r>
          </a:p>
          <a:p>
            <a:pPr marL="342900" indent="-342900">
              <a:buFont typeface="Arial" panose="020B0604020202020204" pitchFamily="34" charset="0"/>
              <a:buChar char="•"/>
            </a:pPr>
            <a:r>
              <a:rPr lang="en-US" sz="2000" dirty="0"/>
              <a:t>Calculator/No-Calculator</a:t>
            </a:r>
          </a:p>
          <a:p>
            <a:pPr marL="342900" indent="-342900">
              <a:buFont typeface="Arial" panose="020B0604020202020204" pitchFamily="34" charset="0"/>
              <a:buChar char="•"/>
            </a:pPr>
            <a:r>
              <a:rPr lang="en-US" sz="2000" dirty="0">
                <a:solidFill>
                  <a:srgbClr val="FF0000"/>
                </a:solidFill>
              </a:rPr>
              <a:t>Primary Dimension</a:t>
            </a:r>
          </a:p>
          <a:p>
            <a:endParaRPr lang="en-US" sz="2000" dirty="0"/>
          </a:p>
        </p:txBody>
      </p:sp>
      <p:pic>
        <p:nvPicPr>
          <p:cNvPr id="8" name="Picture 7">
            <a:extLst>
              <a:ext uri="{FF2B5EF4-FFF2-40B4-BE49-F238E27FC236}">
                <a16:creationId xmlns:a16="http://schemas.microsoft.com/office/drawing/2014/main" id="{2E1CDBAA-31C3-4265-93C2-AAB55343197A}"/>
              </a:ext>
            </a:extLst>
          </p:cNvPr>
          <p:cNvPicPr>
            <a:picLocks noChangeAspect="1"/>
          </p:cNvPicPr>
          <p:nvPr/>
        </p:nvPicPr>
        <p:blipFill>
          <a:blip r:embed="rId2"/>
          <a:stretch>
            <a:fillRect/>
          </a:stretch>
        </p:blipFill>
        <p:spPr>
          <a:xfrm>
            <a:off x="268705" y="2087778"/>
            <a:ext cx="3983620" cy="2364676"/>
          </a:xfrm>
          <a:prstGeom prst="rect">
            <a:avLst/>
          </a:prstGeom>
          <a:ln w="25400">
            <a:solidFill>
              <a:schemeClr val="tx2"/>
            </a:solidFill>
          </a:ln>
        </p:spPr>
      </p:pic>
    </p:spTree>
    <p:extLst>
      <p:ext uri="{BB962C8B-B14F-4D97-AF65-F5344CB8AC3E}">
        <p14:creationId xmlns:p14="http://schemas.microsoft.com/office/powerpoint/2010/main" val="38407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E3134-8AA4-413A-970B-1615CE42E904}"/>
              </a:ext>
            </a:extLst>
          </p:cNvPr>
          <p:cNvSpPr>
            <a:spLocks noGrp="1"/>
          </p:cNvSpPr>
          <p:nvPr>
            <p:ph type="title"/>
          </p:nvPr>
        </p:nvSpPr>
        <p:spPr>
          <a:xfrm>
            <a:off x="356461" y="538394"/>
            <a:ext cx="5862034" cy="929459"/>
          </a:xfrm>
        </p:spPr>
        <p:txBody>
          <a:bodyPr/>
          <a:lstStyle/>
          <a:p>
            <a:r>
              <a:rPr lang="en-US" dirty="0"/>
              <a:t>Primary, Secondary &amp; Tertiary Dimensions</a:t>
            </a:r>
            <a:br>
              <a:rPr lang="en-US" dirty="0"/>
            </a:br>
            <a:br>
              <a:rPr lang="en-US" dirty="0"/>
            </a:br>
            <a:r>
              <a:rPr lang="en-US" sz="2000" dirty="0"/>
              <a:t>The primary dimension is the skills and knowledge measured by each test are divided into broad categories called primary dimensions.</a:t>
            </a:r>
            <a:br>
              <a:rPr lang="en-US" sz="2000" dirty="0"/>
            </a:br>
            <a:br>
              <a:rPr lang="en-US" sz="2000" dirty="0"/>
            </a:br>
            <a:r>
              <a:rPr lang="en-US" sz="2000" dirty="0"/>
              <a:t>Secondary dimensions are the subcategories of each primary dimension.</a:t>
            </a:r>
            <a:br>
              <a:rPr lang="en-US" sz="2000" dirty="0"/>
            </a:br>
            <a:br>
              <a:rPr lang="en-US" sz="2000" dirty="0"/>
            </a:br>
            <a:r>
              <a:rPr lang="en-US" sz="2000" dirty="0"/>
              <a:t>Tertiary dimensions are the subcategories of each secondary dimension.</a:t>
            </a:r>
            <a:br>
              <a:rPr lang="en-US" sz="2000" dirty="0"/>
            </a:br>
            <a:br>
              <a:rPr lang="en-US" sz="2000" dirty="0"/>
            </a:br>
            <a:r>
              <a:rPr lang="en-US" sz="2000" dirty="0"/>
              <a:t>The Teacher Implementation Guide (TIG) provides additional information on these dimensions.</a:t>
            </a:r>
          </a:p>
        </p:txBody>
      </p:sp>
      <p:pic>
        <p:nvPicPr>
          <p:cNvPr id="4" name="Picture 3">
            <a:extLst>
              <a:ext uri="{FF2B5EF4-FFF2-40B4-BE49-F238E27FC236}">
                <a16:creationId xmlns:a16="http://schemas.microsoft.com/office/drawing/2014/main" id="{61D99413-70E2-4B17-9768-8874C590BBFE}"/>
              </a:ext>
            </a:extLst>
          </p:cNvPr>
          <p:cNvPicPr>
            <a:picLocks noChangeAspect="1"/>
          </p:cNvPicPr>
          <p:nvPr/>
        </p:nvPicPr>
        <p:blipFill>
          <a:blip r:embed="rId2"/>
          <a:stretch>
            <a:fillRect/>
          </a:stretch>
        </p:blipFill>
        <p:spPr>
          <a:xfrm>
            <a:off x="7391852" y="914399"/>
            <a:ext cx="3958434" cy="5091193"/>
          </a:xfrm>
          <a:prstGeom prst="rect">
            <a:avLst/>
          </a:prstGeom>
        </p:spPr>
      </p:pic>
    </p:spTree>
    <p:extLst>
      <p:ext uri="{BB962C8B-B14F-4D97-AF65-F5344CB8AC3E}">
        <p14:creationId xmlns:p14="http://schemas.microsoft.com/office/powerpoint/2010/main" val="169790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19823-4A52-46F0-9760-DE4FC6ED492A}"/>
              </a:ext>
            </a:extLst>
          </p:cNvPr>
          <p:cNvSpPr>
            <a:spLocks noGrp="1"/>
          </p:cNvSpPr>
          <p:nvPr>
            <p:ph type="title"/>
          </p:nvPr>
        </p:nvSpPr>
        <p:spPr/>
        <p:txBody>
          <a:bodyPr/>
          <a:lstStyle/>
          <a:p>
            <a:r>
              <a:rPr lang="en-US" dirty="0"/>
              <a:t>Where to Find Content Dimensions in TIG</a:t>
            </a:r>
          </a:p>
        </p:txBody>
      </p:sp>
      <p:pic>
        <p:nvPicPr>
          <p:cNvPr id="5" name="Picture 4">
            <a:extLst>
              <a:ext uri="{FF2B5EF4-FFF2-40B4-BE49-F238E27FC236}">
                <a16:creationId xmlns:a16="http://schemas.microsoft.com/office/drawing/2014/main" id="{F72E6525-5616-4BFA-AF22-75104552B2AE}"/>
              </a:ext>
            </a:extLst>
          </p:cNvPr>
          <p:cNvPicPr>
            <a:picLocks noChangeAspect="1"/>
          </p:cNvPicPr>
          <p:nvPr/>
        </p:nvPicPr>
        <p:blipFill>
          <a:blip r:embed="rId2"/>
          <a:stretch>
            <a:fillRect/>
          </a:stretch>
        </p:blipFill>
        <p:spPr>
          <a:xfrm>
            <a:off x="4326415" y="1183392"/>
            <a:ext cx="7316199" cy="4491216"/>
          </a:xfrm>
          <a:prstGeom prst="rect">
            <a:avLst/>
          </a:prstGeom>
        </p:spPr>
      </p:pic>
      <p:sp>
        <p:nvSpPr>
          <p:cNvPr id="6" name="TextBox 5">
            <a:extLst>
              <a:ext uri="{FF2B5EF4-FFF2-40B4-BE49-F238E27FC236}">
                <a16:creationId xmlns:a16="http://schemas.microsoft.com/office/drawing/2014/main" id="{59017D90-BC08-4F4F-9906-7E5C2AD6F91A}"/>
              </a:ext>
            </a:extLst>
          </p:cNvPr>
          <p:cNvSpPr txBox="1"/>
          <p:nvPr/>
        </p:nvSpPr>
        <p:spPr>
          <a:xfrm>
            <a:off x="549386" y="1689315"/>
            <a:ext cx="3502617" cy="2750359"/>
          </a:xfrm>
          <a:prstGeom prst="rect">
            <a:avLst/>
          </a:prstGeom>
          <a:noFill/>
        </p:spPr>
        <p:txBody>
          <a:bodyPr wrap="square" lIns="36000" tIns="36000" rIns="36000" bIns="36000" rtlCol="0">
            <a:spAutoFit/>
          </a:bodyPr>
          <a:lstStyle/>
          <a:p>
            <a:endParaRPr lang="en-US" sz="2000" b="1" dirty="0"/>
          </a:p>
          <a:p>
            <a:r>
              <a:rPr lang="en-US" sz="2000" b="1" dirty="0"/>
              <a:t>Reading Test</a:t>
            </a:r>
          </a:p>
          <a:p>
            <a:r>
              <a:rPr lang="en-US" dirty="0"/>
              <a:t>Begins on page 16</a:t>
            </a:r>
          </a:p>
          <a:p>
            <a:endParaRPr lang="en-US" sz="2000" dirty="0"/>
          </a:p>
          <a:p>
            <a:r>
              <a:rPr lang="en-US" sz="2000" b="1" dirty="0"/>
              <a:t>Writing &amp; Language Test</a:t>
            </a:r>
          </a:p>
          <a:p>
            <a:r>
              <a:rPr lang="en-US" dirty="0"/>
              <a:t>Begins on Page 28</a:t>
            </a:r>
          </a:p>
          <a:p>
            <a:endParaRPr lang="en-US" sz="2000" dirty="0"/>
          </a:p>
          <a:p>
            <a:r>
              <a:rPr lang="en-US" sz="2000" b="1" dirty="0"/>
              <a:t>Math Test</a:t>
            </a:r>
          </a:p>
          <a:p>
            <a:r>
              <a:rPr lang="en-US" dirty="0"/>
              <a:t>Begins on page 49</a:t>
            </a:r>
          </a:p>
        </p:txBody>
      </p:sp>
      <p:sp>
        <p:nvSpPr>
          <p:cNvPr id="7" name="Rectangle 6">
            <a:extLst>
              <a:ext uri="{FF2B5EF4-FFF2-40B4-BE49-F238E27FC236}">
                <a16:creationId xmlns:a16="http://schemas.microsoft.com/office/drawing/2014/main" id="{8566D462-9AD9-4B32-BA22-7493DBB90731}"/>
              </a:ext>
            </a:extLst>
          </p:cNvPr>
          <p:cNvSpPr/>
          <p:nvPr/>
        </p:nvSpPr>
        <p:spPr>
          <a:xfrm>
            <a:off x="1472339" y="5800596"/>
            <a:ext cx="10302899" cy="369332"/>
          </a:xfrm>
          <a:prstGeom prst="rect">
            <a:avLst/>
          </a:prstGeom>
        </p:spPr>
        <p:txBody>
          <a:bodyPr wrap="square">
            <a:spAutoFit/>
          </a:bodyPr>
          <a:lstStyle/>
          <a:p>
            <a:r>
              <a:rPr lang="en-US"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https://collegereadiness.collegeboard.org/pdf/redesigned-sat-k12-teacher-implementation-guide.pdf</a:t>
            </a:r>
            <a:endParaRPr lang="en-US" dirty="0">
              <a:solidFill>
                <a:schemeClr val="accent3">
                  <a:lumMod val="60000"/>
                  <a:lumOff val="40000"/>
                </a:schemeClr>
              </a:solidFill>
            </a:endParaRPr>
          </a:p>
        </p:txBody>
      </p:sp>
    </p:spTree>
    <p:extLst>
      <p:ext uri="{BB962C8B-B14F-4D97-AF65-F5344CB8AC3E}">
        <p14:creationId xmlns:p14="http://schemas.microsoft.com/office/powerpoint/2010/main" val="424563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2E68-1859-4705-BECD-44ADB3504E71}"/>
              </a:ext>
            </a:extLst>
          </p:cNvPr>
          <p:cNvSpPr>
            <a:spLocks noGrp="1"/>
          </p:cNvSpPr>
          <p:nvPr>
            <p:ph type="title"/>
          </p:nvPr>
        </p:nvSpPr>
        <p:spPr/>
        <p:txBody>
          <a:bodyPr/>
          <a:lstStyle/>
          <a:p>
            <a:r>
              <a:rPr lang="en-US" dirty="0"/>
              <a:t>SAT Suite Question Bank</a:t>
            </a:r>
          </a:p>
        </p:txBody>
      </p:sp>
      <p:sp>
        <p:nvSpPr>
          <p:cNvPr id="3" name="TextBox 2">
            <a:extLst>
              <a:ext uri="{FF2B5EF4-FFF2-40B4-BE49-F238E27FC236}">
                <a16:creationId xmlns:a16="http://schemas.microsoft.com/office/drawing/2014/main" id="{483E429F-BE48-403A-AB42-948FA0FA1DD2}"/>
              </a:ext>
            </a:extLst>
          </p:cNvPr>
          <p:cNvSpPr txBox="1"/>
          <p:nvPr/>
        </p:nvSpPr>
        <p:spPr>
          <a:xfrm>
            <a:off x="356460" y="1254274"/>
            <a:ext cx="11286153" cy="4073798"/>
          </a:xfrm>
          <a:prstGeom prst="rect">
            <a:avLst/>
          </a:prstGeom>
          <a:noFill/>
        </p:spPr>
        <p:txBody>
          <a:bodyPr wrap="square" lIns="36000" tIns="36000" rIns="36000" bIns="36000" rtlCol="0">
            <a:spAutoFit/>
          </a:bodyPr>
          <a:lstStyle/>
          <a:p>
            <a:r>
              <a:rPr lang="en-US" sz="2000" dirty="0"/>
              <a:t>The SSQB is publicly available.  </a:t>
            </a:r>
          </a:p>
          <a:p>
            <a:r>
              <a:rPr lang="en-US" sz="2000" dirty="0"/>
              <a:t>A College Board account/username/password is not needed to access the SSQB.</a:t>
            </a:r>
          </a:p>
          <a:p>
            <a:endParaRPr lang="en-US" sz="2000" b="1" dirty="0">
              <a:solidFill>
                <a:schemeClr val="accent3">
                  <a:lumMod val="60000"/>
                  <a:lumOff val="40000"/>
                </a:schemeClr>
              </a:solidFill>
            </a:endParaRPr>
          </a:p>
          <a:p>
            <a:r>
              <a:rPr lang="en-US" sz="2000" b="1" dirty="0">
                <a:solidFill>
                  <a:schemeClr val="accent3">
                    <a:lumMod val="60000"/>
                    <a:lumOff val="40000"/>
                  </a:schemeClr>
                </a:solidFill>
              </a:rPr>
              <a:t>K12 Educators</a:t>
            </a:r>
          </a:p>
          <a:p>
            <a:r>
              <a:rPr lang="en-US" sz="2000" dirty="0"/>
              <a:t>	https://collegereadiness.collegeboard.org/educators/k-12</a:t>
            </a:r>
          </a:p>
          <a:p>
            <a:endParaRPr lang="en-US" sz="2000" dirty="0"/>
          </a:p>
          <a:p>
            <a:endParaRPr lang="en-US" sz="2000" dirty="0"/>
          </a:p>
          <a:p>
            <a:r>
              <a:rPr lang="en-US" sz="2000" b="1" dirty="0">
                <a:solidFill>
                  <a:schemeClr val="accent3">
                    <a:lumMod val="60000"/>
                    <a:lumOff val="40000"/>
                  </a:schemeClr>
                </a:solidFill>
              </a:rPr>
              <a:t>SAT Suite Question Bank Ideas </a:t>
            </a:r>
          </a:p>
          <a:p>
            <a:r>
              <a:rPr lang="en-US" sz="2000" dirty="0"/>
              <a:t>	https://collegereadiness.collegeboard.org/educators/k-12/sat-suite-question-bank</a:t>
            </a:r>
          </a:p>
          <a:p>
            <a:endParaRPr lang="en-US" sz="2000" dirty="0"/>
          </a:p>
          <a:p>
            <a:endParaRPr lang="en-US" sz="2000" dirty="0"/>
          </a:p>
          <a:p>
            <a:r>
              <a:rPr lang="en-US" sz="2000" b="1" dirty="0">
                <a:solidFill>
                  <a:schemeClr val="accent3">
                    <a:lumMod val="60000"/>
                    <a:lumOff val="40000"/>
                  </a:schemeClr>
                </a:solidFill>
              </a:rPr>
              <a:t>SAT Suite Question Bank</a:t>
            </a:r>
          </a:p>
          <a:p>
            <a:r>
              <a:rPr lang="en-US" sz="2000" dirty="0"/>
              <a:t>	https://satsuitequestionbank.collegeboard.org/</a:t>
            </a:r>
          </a:p>
        </p:txBody>
      </p:sp>
    </p:spTree>
    <p:extLst>
      <p:ext uri="{BB962C8B-B14F-4D97-AF65-F5344CB8AC3E}">
        <p14:creationId xmlns:p14="http://schemas.microsoft.com/office/powerpoint/2010/main" val="2823249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733A35E7427846A2BB427BEDF3F335" ma:contentTypeVersion="6" ma:contentTypeDescription="Create a new document." ma:contentTypeScope="" ma:versionID="ece7b4af218529d41e7a0e1cf2580a09">
  <xsd:schema xmlns:xsd="http://www.w3.org/2001/XMLSchema" xmlns:xs="http://www.w3.org/2001/XMLSchema" xmlns:p="http://schemas.microsoft.com/office/2006/metadata/properties" xmlns:ns3="ae725f98-704a-4a60-847a-e5c07b6ac1fa" targetNamespace="http://schemas.microsoft.com/office/2006/metadata/properties" ma:root="true" ma:fieldsID="bfdb492251f15f9a07c77201853104df" ns3:_="">
    <xsd:import namespace="ae725f98-704a-4a60-847a-e5c07b6ac1f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25f98-704a-4a60-847a-e5c07b6ac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C8D745-FB70-49A5-AFAE-EFC265C6B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25f98-704a-4a60-847a-e5c07b6ac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7FBE18-0A19-499B-BD35-C59F499A1FFC}">
  <ds:schemaRefs>
    <ds:schemaRef ds:uri="http://schemas.microsoft.com/sharepoint/v3/contenttype/forms"/>
  </ds:schemaRefs>
</ds:datastoreItem>
</file>

<file path=customXml/itemProps3.xml><?xml version="1.0" encoding="utf-8"?>
<ds:datastoreItem xmlns:ds="http://schemas.openxmlformats.org/officeDocument/2006/customXml" ds:itemID="{A33D747B-A451-425D-B988-EC36CA079823}">
  <ds:schemaRefs>
    <ds:schemaRef ds:uri="ae725f98-704a-4a60-847a-e5c07b6ac1f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1126</TotalTime>
  <Words>149</Words>
  <Application>Microsoft Office PowerPoint</Application>
  <PresentationFormat>Widescreen</PresentationFormat>
  <Paragraphs>44</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Marlett</vt:lpstr>
      <vt:lpstr>Roboto</vt:lpstr>
      <vt:lpstr>Roboto Slab</vt:lpstr>
      <vt:lpstr>Verdana</vt:lpstr>
      <vt:lpstr>CB-Corporate</vt:lpstr>
      <vt:lpstr>SAT Suite  Question Bank</vt:lpstr>
      <vt:lpstr>Overview of the  SAT Suite Question Bank</vt:lpstr>
      <vt:lpstr>SAT Suite Question Bank</vt:lpstr>
      <vt:lpstr>Primary, Secondary &amp; Tertiary Dimensions  The primary dimension is the skills and knowledge measured by each test are divided into broad categories called primary dimensions.  Secondary dimensions are the subcategories of each primary dimension.  Tertiary dimensions are the subcategories of each secondary dimension.  The Teacher Implementation Guide (TIG) provides additional information on these dimensions.</vt:lpstr>
      <vt:lpstr>Where to Find Content Dimensions in TIG</vt:lpstr>
      <vt:lpstr>SAT Suite Question Bank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Renner, Patricia</dc:creator>
  <cp:lastModifiedBy>Brackett, Cheryl</cp:lastModifiedBy>
  <cp:revision>12</cp:revision>
  <dcterms:created xsi:type="dcterms:W3CDTF">2020-04-16T17:37:01Z</dcterms:created>
  <dcterms:modified xsi:type="dcterms:W3CDTF">2020-05-01T18:11:52Z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0x0101009E733A35E7427846A2BB427BEDF3F335</vt:lpwstr>
  </property>
</Properties>
</file>