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2"/>
  </p:notesMasterIdLst>
  <p:sldIdLst>
    <p:sldId id="256" r:id="rId2"/>
    <p:sldId id="257" r:id="rId3"/>
    <p:sldId id="258" r:id="rId4"/>
    <p:sldId id="288" r:id="rId5"/>
    <p:sldId id="289" r:id="rId6"/>
    <p:sldId id="262" r:id="rId7"/>
    <p:sldId id="290" r:id="rId8"/>
    <p:sldId id="281" r:id="rId9"/>
    <p:sldId id="287"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3"/>
    <p:restoredTop sz="76763"/>
  </p:normalViewPr>
  <p:slideViewPr>
    <p:cSldViewPr snapToGrid="0" snapToObjects="1">
      <p:cViewPr varScale="1">
        <p:scale>
          <a:sx n="105" d="100"/>
          <a:sy n="105" d="100"/>
        </p:scale>
        <p:origin x="208"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E3491-F384-6147-93C5-F59EF6622347}" type="datetimeFigureOut">
              <a:rPr lang="en-US" smtClean="0"/>
              <a:t>5/17/20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9271F-32D2-5949-8A79-78944C4F41DC}" type="slidenum">
              <a:rPr lang="en-US" smtClean="0"/>
              <a:t>‹#›</a:t>
            </a:fld>
            <a:endParaRPr lang="en-US"/>
          </a:p>
        </p:txBody>
      </p:sp>
    </p:spTree>
    <p:extLst>
      <p:ext uri="{BB962C8B-B14F-4D97-AF65-F5344CB8AC3E}">
        <p14:creationId xmlns:p14="http://schemas.microsoft.com/office/powerpoint/2010/main" val="158321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9271F-32D2-5949-8A79-78944C4F41DC}" type="slidenum">
              <a:rPr lang="en-US" smtClean="0"/>
              <a:t>2</a:t>
            </a:fld>
            <a:endParaRPr lang="en-US"/>
          </a:p>
        </p:txBody>
      </p:sp>
    </p:spTree>
    <p:extLst>
      <p:ext uri="{BB962C8B-B14F-4D97-AF65-F5344CB8AC3E}">
        <p14:creationId xmlns:p14="http://schemas.microsoft.com/office/powerpoint/2010/main" val="31037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5"/>
          </p:nvPr>
        </p:nvSpPr>
        <p:spPr/>
        <p:txBody>
          <a:bodyPr/>
          <a:lstStyle/>
          <a:p>
            <a:fld id="{16FC61F0-7147-5445-9212-17EC5B2FF5CD}" type="slidenum">
              <a:rPr lang="en-US" smtClean="0"/>
              <a:t>6</a:t>
            </a:fld>
            <a:endParaRPr lang="en-US"/>
          </a:p>
        </p:txBody>
      </p:sp>
    </p:spTree>
    <p:extLst>
      <p:ext uri="{BB962C8B-B14F-4D97-AF65-F5344CB8AC3E}">
        <p14:creationId xmlns:p14="http://schemas.microsoft.com/office/powerpoint/2010/main" val="160422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Daniel Huntington (1816-1906),</a:t>
            </a:r>
            <a:r>
              <a:rPr lang="en-US" i="1" dirty="0">
                <a:effectLst/>
              </a:rPr>
              <a:t> Abigail Hinman</a:t>
            </a:r>
          </a:p>
          <a:p>
            <a:endParaRPr lang="en-US" dirty="0"/>
          </a:p>
          <a:p>
            <a:r>
              <a:rPr lang="en-US" dirty="0"/>
              <a:t>According to the Lyman Allyn Museum: </a:t>
            </a:r>
            <a:r>
              <a:rPr lang="en-US" i="1" dirty="0"/>
              <a:t>Hinman was an American patriot and New London native who is best remembered for her decision to remain at her home while the British burned the city in September of 1781. Her husband, Captain Elisha Hinman, was away at sea when New London was attacked by British commander and New Haven traitor, Benedict Arnold. As recounted by Abigail to her </a:t>
            </a:r>
            <a:r>
              <a:rPr lang="en-US" i="1" dirty="0" err="1"/>
              <a:t>chldren</a:t>
            </a:r>
            <a:r>
              <a:rPr lang="en-US" i="1" dirty="0"/>
              <a:t> and grandchildren, she stood by her window watching the British when she identified Arnold and seized a musket to take aim. Upon pulling the trigger, she found the gun was not loaded.</a:t>
            </a:r>
            <a:endParaRPr lang="en-US" dirty="0"/>
          </a:p>
        </p:txBody>
      </p:sp>
      <p:sp>
        <p:nvSpPr>
          <p:cNvPr id="4" name="Slide Number Placeholder 3"/>
          <p:cNvSpPr>
            <a:spLocks noGrp="1"/>
          </p:cNvSpPr>
          <p:nvPr>
            <p:ph type="sldNum" sz="quarter" idx="10"/>
          </p:nvPr>
        </p:nvSpPr>
        <p:spPr/>
        <p:txBody>
          <a:bodyPr/>
          <a:lstStyle/>
          <a:p>
            <a:fld id="{93C7D14D-AE8A-364B-994B-C0C1BD720D22}" type="slidenum">
              <a:rPr lang="en-US" smtClean="0"/>
              <a:pPr/>
              <a:t>9</a:t>
            </a:fld>
            <a:endParaRPr lang="en-US"/>
          </a:p>
        </p:txBody>
      </p:sp>
    </p:spTree>
    <p:extLst>
      <p:ext uri="{BB962C8B-B14F-4D97-AF65-F5344CB8AC3E}">
        <p14:creationId xmlns:p14="http://schemas.microsoft.com/office/powerpoint/2010/main" val="240089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5/17/20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9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5/17/20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189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5/17/20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305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5/17/20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08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5/17/20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346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5/17/20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152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5/17/20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606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5/17/20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893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5/17/20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383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5/17/20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732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5/17/20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942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5/17/20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502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adlet.com/kristybrugar/e42is3ud6z6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istory.com/news/great-molasses-flood-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CB105-F2FB-AE45-8EE6-5D4878832E24}"/>
              </a:ext>
            </a:extLst>
          </p:cNvPr>
          <p:cNvSpPr>
            <a:spLocks noGrp="1"/>
          </p:cNvSpPr>
          <p:nvPr>
            <p:ph type="ctrTitle"/>
          </p:nvPr>
        </p:nvSpPr>
        <p:spPr>
          <a:xfrm>
            <a:off x="3836504" y="758951"/>
            <a:ext cx="7319175" cy="3374931"/>
          </a:xfrm>
        </p:spPr>
        <p:txBody>
          <a:bodyPr>
            <a:normAutofit/>
          </a:bodyPr>
          <a:lstStyle/>
          <a:p>
            <a:r>
              <a:rPr lang="en-US" sz="6200" dirty="0"/>
              <a:t>Reading, Writing, Listening, &amp; Speaking in Social Studies</a:t>
            </a:r>
          </a:p>
        </p:txBody>
      </p:sp>
      <p:sp>
        <p:nvSpPr>
          <p:cNvPr id="3" name="Subtitle 2">
            <a:extLst>
              <a:ext uri="{FF2B5EF4-FFF2-40B4-BE49-F238E27FC236}">
                <a16:creationId xmlns:a16="http://schemas.microsoft.com/office/drawing/2014/main" id="{C23A7366-1662-B743-B286-1279667308FD}"/>
              </a:ext>
            </a:extLst>
          </p:cNvPr>
          <p:cNvSpPr>
            <a:spLocks noGrp="1"/>
          </p:cNvSpPr>
          <p:nvPr>
            <p:ph type="subTitle" idx="1"/>
          </p:nvPr>
        </p:nvSpPr>
        <p:spPr>
          <a:xfrm>
            <a:off x="3836504" y="4455620"/>
            <a:ext cx="7321946" cy="1143000"/>
          </a:xfrm>
        </p:spPr>
        <p:txBody>
          <a:bodyPr>
            <a:normAutofit/>
          </a:bodyPr>
          <a:lstStyle/>
          <a:p>
            <a:pPr>
              <a:lnSpc>
                <a:spcPct val="100000"/>
              </a:lnSpc>
            </a:pPr>
            <a:r>
              <a:rPr lang="en-US" sz="1500"/>
              <a:t>Kristy A. Brugar, PhD</a:t>
            </a:r>
          </a:p>
          <a:p>
            <a:pPr>
              <a:lnSpc>
                <a:spcPct val="100000"/>
              </a:lnSpc>
            </a:pPr>
            <a:r>
              <a:rPr lang="en-US" sz="1500"/>
              <a:t>Associate Professor, Social Studies Education</a:t>
            </a:r>
          </a:p>
          <a:p>
            <a:pPr>
              <a:lnSpc>
                <a:spcPct val="100000"/>
              </a:lnSpc>
            </a:pPr>
            <a:r>
              <a:rPr lang="en-US" sz="1500"/>
              <a:t>University of Oklahoma</a:t>
            </a:r>
          </a:p>
        </p:txBody>
      </p:sp>
      <p:pic>
        <p:nvPicPr>
          <p:cNvPr id="4" name="Picture 3">
            <a:extLst>
              <a:ext uri="{FF2B5EF4-FFF2-40B4-BE49-F238E27FC236}">
                <a16:creationId xmlns:a16="http://schemas.microsoft.com/office/drawing/2014/main" id="{41CC2E9A-90D3-48BA-9D0A-3C37D5308F7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499" r="-1" b="-1"/>
          <a:stretch/>
        </p:blipFill>
        <p:spPr>
          <a:xfrm>
            <a:off x="620973" y="2394310"/>
            <a:ext cx="2758331" cy="1550680"/>
          </a:xfrm>
          <a:prstGeom prst="rect">
            <a:avLst/>
          </a:prstGeom>
        </p:spPr>
      </p:pic>
      <p:cxnSp>
        <p:nvCxnSpPr>
          <p:cNvPr id="18" name="Straight Connector 17">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0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DB27-428B-9B48-943E-3673D8860A17}"/>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302D21B5-3AA2-874C-BDF0-B9DBCD2745E7}"/>
              </a:ext>
            </a:extLst>
          </p:cNvPr>
          <p:cNvSpPr>
            <a:spLocks noGrp="1"/>
          </p:cNvSpPr>
          <p:nvPr>
            <p:ph idx="1"/>
          </p:nvPr>
        </p:nvSpPr>
        <p:spPr/>
        <p:txBody>
          <a:bodyPr/>
          <a:lstStyle/>
          <a:p>
            <a:endParaRPr lang="en-US" dirty="0"/>
          </a:p>
          <a:p>
            <a:endParaRPr lang="en-US" dirty="0"/>
          </a:p>
          <a:p>
            <a:r>
              <a:rPr lang="en-US" dirty="0"/>
              <a:t>Feel free to contact me:</a:t>
            </a:r>
          </a:p>
          <a:p>
            <a:r>
              <a:rPr lang="en-US" dirty="0"/>
              <a:t>Kristy Brugar </a:t>
            </a:r>
          </a:p>
          <a:p>
            <a:r>
              <a:rPr lang="en-US" dirty="0" err="1"/>
              <a:t>kristy.a.brugar@ou.edu</a:t>
            </a:r>
            <a:endParaRPr lang="en-US" dirty="0"/>
          </a:p>
        </p:txBody>
      </p:sp>
    </p:spTree>
    <p:extLst>
      <p:ext uri="{BB962C8B-B14F-4D97-AF65-F5344CB8AC3E}">
        <p14:creationId xmlns:p14="http://schemas.microsoft.com/office/powerpoint/2010/main" val="214285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5786-1B7D-FF49-AA12-1C8C2EBF673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D6ADCA8-ED00-9E45-8291-3420B39303A5}"/>
              </a:ext>
            </a:extLst>
          </p:cNvPr>
          <p:cNvSpPr>
            <a:spLocks noGrp="1"/>
          </p:cNvSpPr>
          <p:nvPr>
            <p:ph idx="1"/>
          </p:nvPr>
        </p:nvSpPr>
        <p:spPr/>
        <p:txBody>
          <a:bodyPr>
            <a:normAutofit fontScale="92500"/>
          </a:bodyPr>
          <a:lstStyle/>
          <a:p>
            <a:r>
              <a:rPr lang="en-US" sz="2400" dirty="0"/>
              <a:t>Social studies is a multi-disciplinary subject area that benefits greatly from multimodal sources and experiences for students.  Literacy – reading, writing, listening, and speaking -  allow teachers and students to best engage in multimodal sources.</a:t>
            </a:r>
          </a:p>
          <a:p>
            <a:endParaRPr lang="en-US" sz="2400" dirty="0"/>
          </a:p>
          <a:p>
            <a:r>
              <a:rPr lang="en-US" sz="3600" b="1" dirty="0"/>
              <a:t>Question (respond in the chat):  For what purpose(s) do you use literacy practices in social studies?</a:t>
            </a:r>
          </a:p>
          <a:p>
            <a:endParaRPr lang="en-US" dirty="0"/>
          </a:p>
        </p:txBody>
      </p:sp>
    </p:spTree>
    <p:extLst>
      <p:ext uri="{BB962C8B-B14F-4D97-AF65-F5344CB8AC3E}">
        <p14:creationId xmlns:p14="http://schemas.microsoft.com/office/powerpoint/2010/main" val="6322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EBF9-570A-7540-8F2E-DA381F135DE9}"/>
              </a:ext>
            </a:extLst>
          </p:cNvPr>
          <p:cNvSpPr>
            <a:spLocks noGrp="1"/>
          </p:cNvSpPr>
          <p:nvPr>
            <p:ph type="title"/>
          </p:nvPr>
        </p:nvSpPr>
        <p:spPr/>
        <p:txBody>
          <a:bodyPr/>
          <a:lstStyle/>
          <a:p>
            <a:r>
              <a:rPr lang="en-US" dirty="0"/>
              <a:t>Literacy in Social Studies With a Purpose</a:t>
            </a:r>
          </a:p>
        </p:txBody>
      </p:sp>
      <p:sp>
        <p:nvSpPr>
          <p:cNvPr id="3" name="Content Placeholder 2">
            <a:extLst>
              <a:ext uri="{FF2B5EF4-FFF2-40B4-BE49-F238E27FC236}">
                <a16:creationId xmlns:a16="http://schemas.microsoft.com/office/drawing/2014/main" id="{0F8F7F8D-21FE-D041-AAFA-8D92C44BB435}"/>
              </a:ext>
            </a:extLst>
          </p:cNvPr>
          <p:cNvSpPr>
            <a:spLocks noGrp="1"/>
          </p:cNvSpPr>
          <p:nvPr>
            <p:ph idx="1"/>
          </p:nvPr>
        </p:nvSpPr>
        <p:spPr>
          <a:xfrm>
            <a:off x="1097280" y="2108201"/>
            <a:ext cx="10271446" cy="4264319"/>
          </a:xfrm>
        </p:spPr>
        <p:txBody>
          <a:bodyPr>
            <a:normAutofit fontScale="62500" lnSpcReduction="20000"/>
          </a:bodyPr>
          <a:lstStyle/>
          <a:p>
            <a:pPr marL="0" indent="0">
              <a:buNone/>
            </a:pPr>
            <a:r>
              <a:rPr lang="en-US" sz="2100" b="1" dirty="0"/>
              <a:t>engaging with sources</a:t>
            </a:r>
          </a:p>
          <a:p>
            <a:pPr marL="0" indent="0">
              <a:buNone/>
            </a:pPr>
            <a:r>
              <a:rPr lang="en-US" sz="2100" b="1" dirty="0"/>
              <a:t>exploring new information</a:t>
            </a:r>
          </a:p>
          <a:p>
            <a:pPr marL="0" indent="0">
              <a:buNone/>
            </a:pPr>
            <a:r>
              <a:rPr lang="en-US" sz="2100" b="1" dirty="0"/>
              <a:t>comprehension</a:t>
            </a:r>
          </a:p>
          <a:p>
            <a:pPr marL="0" indent="0">
              <a:buNone/>
            </a:pPr>
            <a:r>
              <a:rPr lang="en-US" sz="2100" b="1" dirty="0"/>
              <a:t>pre-reading</a:t>
            </a:r>
          </a:p>
          <a:p>
            <a:pPr marL="0" indent="0">
              <a:buNone/>
            </a:pPr>
            <a:r>
              <a:rPr lang="en-US" sz="2100" b="1" dirty="0"/>
              <a:t>demonstrating new knowledge</a:t>
            </a:r>
          </a:p>
          <a:p>
            <a:pPr marL="0" indent="0">
              <a:buNone/>
            </a:pPr>
            <a:r>
              <a:rPr lang="en-US" sz="2100" b="1" dirty="0"/>
              <a:t>setting goals and a purpose for reading </a:t>
            </a:r>
          </a:p>
          <a:p>
            <a:pPr marL="0" indent="0">
              <a:buNone/>
            </a:pPr>
            <a:r>
              <a:rPr lang="en-US" sz="2100" b="1" dirty="0"/>
              <a:t>activating prior knowledge </a:t>
            </a:r>
          </a:p>
          <a:p>
            <a:pPr marL="0" indent="0">
              <a:buNone/>
            </a:pPr>
            <a:r>
              <a:rPr lang="en-US" sz="2100" b="1" dirty="0"/>
              <a:t>asking and generating questions </a:t>
            </a:r>
          </a:p>
          <a:p>
            <a:pPr marL="0" indent="0">
              <a:buNone/>
            </a:pPr>
            <a:r>
              <a:rPr lang="en-US" sz="2100" b="1" dirty="0"/>
              <a:t>making predictions</a:t>
            </a:r>
          </a:p>
          <a:p>
            <a:pPr marL="0" indent="0">
              <a:buNone/>
            </a:pPr>
            <a:r>
              <a:rPr lang="en-US" sz="2100" b="1" dirty="0"/>
              <a:t>re-reading </a:t>
            </a:r>
          </a:p>
          <a:p>
            <a:pPr marL="0" indent="0">
              <a:buNone/>
            </a:pPr>
            <a:r>
              <a:rPr lang="en-US" sz="2100" b="1" dirty="0"/>
              <a:t>summarizing </a:t>
            </a:r>
          </a:p>
          <a:p>
            <a:pPr marL="0" indent="0">
              <a:buNone/>
            </a:pPr>
            <a:r>
              <a:rPr lang="en-US" sz="2100" b="1" dirty="0"/>
              <a:t>making inferences</a:t>
            </a:r>
          </a:p>
          <a:p>
            <a:endParaRPr lang="en-US" dirty="0"/>
          </a:p>
        </p:txBody>
      </p:sp>
    </p:spTree>
    <p:extLst>
      <p:ext uri="{BB962C8B-B14F-4D97-AF65-F5344CB8AC3E}">
        <p14:creationId xmlns:p14="http://schemas.microsoft.com/office/powerpoint/2010/main" val="111430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66" y="274637"/>
            <a:ext cx="7932234" cy="1420348"/>
          </a:xfrm>
        </p:spPr>
        <p:txBody>
          <a:bodyPr>
            <a:normAutofit/>
          </a:bodyPr>
          <a:lstStyle/>
          <a:p>
            <a:r>
              <a:rPr lang="en-US"/>
              <a:t>Beginning, Middle, End:</a:t>
            </a:r>
            <a:br>
              <a:rPr lang="en-US"/>
            </a:br>
            <a:r>
              <a:rPr lang="en-US"/>
              <a:t>Close reading and Organizing Time</a:t>
            </a:r>
          </a:p>
        </p:txBody>
      </p:sp>
      <p:sp>
        <p:nvSpPr>
          <p:cNvPr id="3" name="Content Placeholder 2"/>
          <p:cNvSpPr>
            <a:spLocks noGrp="1"/>
          </p:cNvSpPr>
          <p:nvPr>
            <p:ph sz="quarter" idx="1"/>
          </p:nvPr>
        </p:nvSpPr>
        <p:spPr>
          <a:xfrm>
            <a:off x="825190" y="2018370"/>
            <a:ext cx="10381786" cy="4455581"/>
          </a:xfrm>
        </p:spPr>
        <p:txBody>
          <a:bodyPr>
            <a:normAutofit/>
          </a:bodyPr>
          <a:lstStyle/>
          <a:p>
            <a:r>
              <a:rPr lang="en-US" dirty="0"/>
              <a:t>You have been given 9 events associated with the </a:t>
            </a:r>
            <a:r>
              <a:rPr lang="en-US" dirty="0">
                <a:hlinkClick r:id="rId2"/>
              </a:rPr>
              <a:t>American Revolution</a:t>
            </a:r>
            <a:r>
              <a:rPr lang="en-US" dirty="0"/>
              <a:t>.</a:t>
            </a:r>
          </a:p>
          <a:p>
            <a:r>
              <a:rPr lang="en-US" dirty="0"/>
              <a:t>In your groups (and without other resources), organize the events in three groups:  </a:t>
            </a:r>
          </a:p>
          <a:p>
            <a:pPr lvl="1"/>
            <a:r>
              <a:rPr lang="en-US" dirty="0"/>
              <a:t>Beginning (3 events)</a:t>
            </a:r>
          </a:p>
          <a:p>
            <a:pPr lvl="1"/>
            <a:r>
              <a:rPr lang="en-US" dirty="0"/>
              <a:t>Middle (3 events)</a:t>
            </a:r>
          </a:p>
          <a:p>
            <a:pPr lvl="1"/>
            <a:r>
              <a:rPr lang="en-US" dirty="0"/>
              <a:t>End (3 events)</a:t>
            </a:r>
          </a:p>
          <a:p>
            <a:r>
              <a:rPr lang="en-US" dirty="0"/>
              <a:t>Identify the words or phrases that helped you decide beginning, middle, or end.</a:t>
            </a:r>
          </a:p>
          <a:p>
            <a:pPr lvl="1"/>
            <a:r>
              <a:rPr lang="en-US" dirty="0"/>
              <a:t>Add identifiers (e.g., Sugar Act, Boston Massacre)</a:t>
            </a:r>
          </a:p>
          <a:p>
            <a:r>
              <a:rPr lang="en-US" dirty="0"/>
              <a:t>Go to another source (e.g., book, website) to identify the dates of these events.</a:t>
            </a:r>
          </a:p>
          <a:p>
            <a:r>
              <a:rPr lang="en-US" dirty="0"/>
              <a:t>Organize chronologically!</a:t>
            </a:r>
          </a:p>
          <a:p>
            <a:endParaRPr lang="en-US" dirty="0"/>
          </a:p>
        </p:txBody>
      </p:sp>
    </p:spTree>
    <p:extLst>
      <p:ext uri="{BB962C8B-B14F-4D97-AF65-F5344CB8AC3E}">
        <p14:creationId xmlns:p14="http://schemas.microsoft.com/office/powerpoint/2010/main" val="1647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73F6-586C-B142-955C-4CC9DD37F089}"/>
              </a:ext>
            </a:extLst>
          </p:cNvPr>
          <p:cNvSpPr>
            <a:spLocks noGrp="1"/>
          </p:cNvSpPr>
          <p:nvPr>
            <p:ph type="title"/>
          </p:nvPr>
        </p:nvSpPr>
        <p:spPr/>
        <p:txBody>
          <a:bodyPr/>
          <a:lstStyle/>
          <a:p>
            <a:r>
              <a:rPr lang="en-US" sz="4800" dirty="0">
                <a:solidFill>
                  <a:schemeClr val="tx1"/>
                </a:solidFill>
              </a:rPr>
              <a:t>Writing – 4-Square Paragraph</a:t>
            </a:r>
            <a:endParaRPr lang="en-US" dirty="0">
              <a:solidFill>
                <a:schemeClr val="tx1"/>
              </a:solidFill>
            </a:endParaRPr>
          </a:p>
        </p:txBody>
      </p:sp>
      <p:sp>
        <p:nvSpPr>
          <p:cNvPr id="3" name="Content Placeholder 2">
            <a:extLst>
              <a:ext uri="{FF2B5EF4-FFF2-40B4-BE49-F238E27FC236}">
                <a16:creationId xmlns:a16="http://schemas.microsoft.com/office/drawing/2014/main" id="{090E8711-12DE-5445-817A-DACAE19E2134}"/>
              </a:ext>
            </a:extLst>
          </p:cNvPr>
          <p:cNvSpPr>
            <a:spLocks noGrp="1"/>
          </p:cNvSpPr>
          <p:nvPr>
            <p:ph idx="1"/>
          </p:nvPr>
        </p:nvSpPr>
        <p:spPr>
          <a:xfrm>
            <a:off x="263951" y="1932495"/>
            <a:ext cx="11453567" cy="4638902"/>
          </a:xfrm>
        </p:spPr>
        <p:txBody>
          <a:bodyPr>
            <a:normAutofit fontScale="55000" lnSpcReduction="20000"/>
          </a:bodyPr>
          <a:lstStyle/>
          <a:p>
            <a:r>
              <a:rPr lang="en-US" sz="2500" b="1" dirty="0">
                <a:hlinkClick r:id="rId2"/>
              </a:rPr>
              <a:t>Why the Great Molasses Flood Was So Deadly </a:t>
            </a:r>
            <a:r>
              <a:rPr lang="en-US" sz="2500" b="1" dirty="0"/>
              <a:t>by </a:t>
            </a:r>
            <a:r>
              <a:rPr lang="en-US" sz="2500" dirty="0"/>
              <a:t>EMILY SOHN</a:t>
            </a:r>
          </a:p>
          <a:p>
            <a:r>
              <a:rPr lang="en-US" sz="2500" dirty="0"/>
              <a:t>The Boston Globe/Getty Images</a:t>
            </a:r>
          </a:p>
          <a:p>
            <a:r>
              <a:rPr lang="en-US" sz="2500" b="1" dirty="0"/>
              <a:t>It was like a perfect—if bizarre, terrifying and very sticky—storm.</a:t>
            </a:r>
          </a:p>
          <a:p>
            <a:r>
              <a:rPr lang="en-US" sz="2500" b="1" dirty="0"/>
              <a:t>Around lunchtime on the afternoon of January 15, 1919, a giant tank of molasses burst open in Boston’s North End. More than two million gallons of thick liquid poured out like a tsunami wave, reaching speeds of up to 35 miles per hour. The molasses flooded streets, crushed buildings and trapped horses in an event that ultimately killed 21 people and injured 150 more. The smell of molasses lingered for decades.</a:t>
            </a:r>
          </a:p>
          <a:p>
            <a:r>
              <a:rPr lang="en-US" sz="2500" b="1" dirty="0"/>
              <a:t>One hundred years later, analyses have pinpointed a handful of factors that combined to make the disaster so disastrous. Among them: flawed steel, safety oversights, fluctuating air temperatures and the principles of fluid dynamics.</a:t>
            </a:r>
          </a:p>
          <a:p>
            <a:r>
              <a:rPr lang="en-US" sz="2500" b="1" dirty="0"/>
              <a:t>Results were devastating.</a:t>
            </a:r>
          </a:p>
          <a:p>
            <a:r>
              <a:rPr lang="en-US" sz="2500" b="1" dirty="0"/>
              <a:t>“First you kind of laugh at it, then you read about it, and it was just horrible,” says Mark </a:t>
            </a:r>
            <a:r>
              <a:rPr lang="en-US" sz="2500" b="1" dirty="0" err="1"/>
              <a:t>Rossow</a:t>
            </a:r>
            <a:r>
              <a:rPr lang="en-US" sz="2500" b="1" dirty="0"/>
              <a:t>, a civil engineer and professor emeritus at Southern Illinois University in Edwardsville, who has written about the molasses flood.</a:t>
            </a:r>
          </a:p>
          <a:p>
            <a:r>
              <a:rPr lang="en-US" sz="2500" b="1" dirty="0"/>
              <a:t>In the immediate aftermath, news coverage included speculation about fermentation that produced too much pressure inside the tank. Some blamed anarchists for setting off a bomb. “Explosion Theory Favored by Expert,” reported the </a:t>
            </a:r>
            <a:r>
              <a:rPr lang="en-US" sz="2500" b="1" i="1" dirty="0"/>
              <a:t>Boston Evening Globe</a:t>
            </a:r>
            <a:r>
              <a:rPr lang="en-US" sz="2500" b="1" dirty="0"/>
              <a:t>. The trial that ensued lasted for years and gathered input from thousands of expert witnesses, producing 20,000 pages of conflicting testimony.</a:t>
            </a:r>
          </a:p>
          <a:p>
            <a:r>
              <a:rPr lang="en-US" sz="2500" b="1" dirty="0"/>
              <a:t>Ultimately, U.S. Industrial Alcohol, the company that owned the tank, was found liable, even as many questions remained about what had actually happened.</a:t>
            </a:r>
          </a:p>
          <a:p>
            <a:endParaRPr lang="en-US" dirty="0"/>
          </a:p>
        </p:txBody>
      </p:sp>
    </p:spTree>
    <p:extLst>
      <p:ext uri="{BB962C8B-B14F-4D97-AF65-F5344CB8AC3E}">
        <p14:creationId xmlns:p14="http://schemas.microsoft.com/office/powerpoint/2010/main" val="146272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6096000" y="228600"/>
            <a:ext cx="0" cy="624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53" name="Line 5"/>
          <p:cNvSpPr>
            <a:spLocks noChangeShapeType="1"/>
          </p:cNvSpPr>
          <p:nvPr/>
        </p:nvSpPr>
        <p:spPr bwMode="auto">
          <a:xfrm>
            <a:off x="1676400" y="3352800"/>
            <a:ext cx="8686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54" name="Text Box 6"/>
          <p:cNvSpPr txBox="1">
            <a:spLocks noChangeArrowheads="1"/>
          </p:cNvSpPr>
          <p:nvPr/>
        </p:nvSpPr>
        <p:spPr bwMode="auto">
          <a:xfrm>
            <a:off x="1676400" y="671514"/>
            <a:ext cx="4343400" cy="2062103"/>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3200" dirty="0">
                <a:latin typeface="+mj-lt"/>
              </a:rPr>
              <a:t>Write down the three (3) most striking or most important things about your text.</a:t>
            </a:r>
          </a:p>
        </p:txBody>
      </p:sp>
      <p:sp>
        <p:nvSpPr>
          <p:cNvPr id="2055" name="Text Box 7"/>
          <p:cNvSpPr txBox="1">
            <a:spLocks noChangeArrowheads="1"/>
          </p:cNvSpPr>
          <p:nvPr/>
        </p:nvSpPr>
        <p:spPr bwMode="auto">
          <a:xfrm>
            <a:off x="1600200" y="76200"/>
            <a:ext cx="609600" cy="7620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400" b="1">
                <a:latin typeface="Bookman Old Style" pitchFamily="-103" charset="0"/>
              </a:rPr>
              <a:t>1 </a:t>
            </a:r>
          </a:p>
        </p:txBody>
      </p:sp>
      <p:sp>
        <p:nvSpPr>
          <p:cNvPr id="2056" name="Text Box 8"/>
          <p:cNvSpPr txBox="1">
            <a:spLocks noChangeArrowheads="1"/>
          </p:cNvSpPr>
          <p:nvPr/>
        </p:nvSpPr>
        <p:spPr bwMode="auto">
          <a:xfrm>
            <a:off x="6172200" y="76200"/>
            <a:ext cx="762000" cy="7620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400" b="1">
                <a:latin typeface="Bookman Old Style" pitchFamily="-103" charset="0"/>
              </a:rPr>
              <a:t>2</a:t>
            </a:r>
          </a:p>
        </p:txBody>
      </p:sp>
      <p:sp>
        <p:nvSpPr>
          <p:cNvPr id="2057" name="Text Box 9"/>
          <p:cNvSpPr txBox="1">
            <a:spLocks noChangeArrowheads="1"/>
          </p:cNvSpPr>
          <p:nvPr/>
        </p:nvSpPr>
        <p:spPr bwMode="auto">
          <a:xfrm>
            <a:off x="1600200" y="3429000"/>
            <a:ext cx="762000" cy="7620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400" b="1">
                <a:latin typeface="Bookman Old Style" pitchFamily="-103" charset="0"/>
              </a:rPr>
              <a:t>3</a:t>
            </a:r>
          </a:p>
        </p:txBody>
      </p:sp>
      <p:sp>
        <p:nvSpPr>
          <p:cNvPr id="2058" name="Text Box 10"/>
          <p:cNvSpPr txBox="1">
            <a:spLocks noChangeArrowheads="1"/>
          </p:cNvSpPr>
          <p:nvPr/>
        </p:nvSpPr>
        <p:spPr bwMode="auto">
          <a:xfrm>
            <a:off x="6172200" y="3429000"/>
            <a:ext cx="762000" cy="7620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4400" b="1">
                <a:latin typeface="Bookman Old Style" pitchFamily="-103" charset="0"/>
              </a:rPr>
              <a:t>4</a:t>
            </a:r>
          </a:p>
        </p:txBody>
      </p:sp>
      <p:sp>
        <p:nvSpPr>
          <p:cNvPr id="2059" name="Text Box 11"/>
          <p:cNvSpPr txBox="1">
            <a:spLocks noChangeArrowheads="1"/>
          </p:cNvSpPr>
          <p:nvPr/>
        </p:nvSpPr>
        <p:spPr bwMode="auto">
          <a:xfrm>
            <a:off x="6324600" y="671514"/>
            <a:ext cx="4114800" cy="206210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dirty="0">
                <a:latin typeface="+mj-lt"/>
              </a:rPr>
              <a:t>Write 2-3 sentences for each item you chose in part one (1). Explain/Elaborate</a:t>
            </a:r>
          </a:p>
        </p:txBody>
      </p:sp>
      <p:sp>
        <p:nvSpPr>
          <p:cNvPr id="2060" name="Text Box 12"/>
          <p:cNvSpPr txBox="1">
            <a:spLocks noChangeArrowheads="1"/>
          </p:cNvSpPr>
          <p:nvPr/>
        </p:nvSpPr>
        <p:spPr bwMode="auto">
          <a:xfrm>
            <a:off x="1828800" y="3962399"/>
            <a:ext cx="4114764"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3200" dirty="0">
                <a:latin typeface="+mj-lt"/>
              </a:rPr>
              <a:t>What do the three (3) items in part one (1) have in common?</a:t>
            </a:r>
          </a:p>
        </p:txBody>
      </p:sp>
      <p:sp>
        <p:nvSpPr>
          <p:cNvPr id="2061" name="Text Box 13"/>
          <p:cNvSpPr txBox="1">
            <a:spLocks noChangeArrowheads="1"/>
          </p:cNvSpPr>
          <p:nvPr/>
        </p:nvSpPr>
        <p:spPr bwMode="auto">
          <a:xfrm>
            <a:off x="6476999" y="3795714"/>
            <a:ext cx="4965351"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3200" dirty="0">
                <a:latin typeface="+mj-lt"/>
              </a:rPr>
              <a:t>Write a conclusion about the text and the three (3) items you chose in part one (1).</a:t>
            </a:r>
          </a:p>
        </p:txBody>
      </p:sp>
    </p:spTree>
    <p:extLst>
      <p:ext uri="{BB962C8B-B14F-4D97-AF65-F5344CB8AC3E}">
        <p14:creationId xmlns:p14="http://schemas.microsoft.com/office/powerpoint/2010/main" val="25937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6" grpId="0"/>
      <p:bldP spid="2057" grpId="0"/>
      <p:bldP spid="2058" grpId="0"/>
      <p:bldP spid="2059" grpId="0"/>
      <p:bldP spid="2060" grpId="0"/>
      <p:bldP spid="20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579B-D7D8-FF40-A055-6B9E854EB064}"/>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E65BE489-2593-FA4B-9D39-F1C426A5B8C3}"/>
              </a:ext>
            </a:extLst>
          </p:cNvPr>
          <p:cNvSpPr>
            <a:spLocks noGrp="1"/>
          </p:cNvSpPr>
          <p:nvPr>
            <p:ph sz="half" idx="1"/>
          </p:nvPr>
        </p:nvSpPr>
        <p:spPr>
          <a:xfrm>
            <a:off x="1097280" y="1934694"/>
            <a:ext cx="4998720" cy="3748193"/>
          </a:xfrm>
        </p:spPr>
        <p:txBody>
          <a:bodyPr>
            <a:normAutofit lnSpcReduction="10000"/>
          </a:bodyPr>
          <a:lstStyle/>
          <a:p>
            <a:r>
              <a:rPr lang="en-US" b="1" dirty="0"/>
              <a:t>Part 4</a:t>
            </a:r>
            <a:r>
              <a:rPr lang="en-US" dirty="0"/>
              <a:t> becomes the first sentence in a paragraph about the text – it is the “thesis” of the paragraph.</a:t>
            </a:r>
          </a:p>
          <a:p>
            <a:r>
              <a:rPr lang="en-US" b="1" dirty="0"/>
              <a:t>Part 2</a:t>
            </a:r>
            <a:r>
              <a:rPr lang="en-US" dirty="0"/>
              <a:t> becomes the three development points – sentences 2-4</a:t>
            </a:r>
          </a:p>
          <a:p>
            <a:r>
              <a:rPr lang="en-US" b="1" dirty="0"/>
              <a:t>Part 3</a:t>
            </a:r>
            <a:r>
              <a:rPr lang="en-US" dirty="0"/>
              <a:t> becomes the conclusion – sentence 5</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D44F4053-ED3A-2546-B3AC-DDE181E0CBE1}"/>
              </a:ext>
            </a:extLst>
          </p:cNvPr>
          <p:cNvSpPr>
            <a:spLocks noGrp="1"/>
          </p:cNvSpPr>
          <p:nvPr>
            <p:ph sz="half" idx="2"/>
          </p:nvPr>
        </p:nvSpPr>
        <p:spPr>
          <a:xfrm>
            <a:off x="6515943" y="2896454"/>
            <a:ext cx="5173293" cy="3419505"/>
          </a:xfrm>
        </p:spPr>
        <p:txBody>
          <a:bodyPr>
            <a:normAutofit lnSpcReduction="10000"/>
          </a:bodyPr>
          <a:lstStyle/>
          <a:p>
            <a:r>
              <a:rPr lang="en-US" dirty="0"/>
              <a:t>EXAMPLE</a:t>
            </a:r>
          </a:p>
          <a:p>
            <a:r>
              <a:rPr lang="en-US" dirty="0"/>
              <a:t>Over the last 100 years, historians are learning more about the Great Molasses Flood of 1919. (PART 4)  In 1919, a molasses tank exploded in Boston.  The explosion and the aftermath caused injury to 150 people and killed 21 others.  There were several hypothesis about the cause of the explosion. (PART 2)  Historians and  scientists have worked together to understand more about this event. (PART 3) </a:t>
            </a:r>
          </a:p>
        </p:txBody>
      </p:sp>
      <p:pic>
        <p:nvPicPr>
          <p:cNvPr id="5" name="Picture 4">
            <a:extLst>
              <a:ext uri="{FF2B5EF4-FFF2-40B4-BE49-F238E27FC236}">
                <a16:creationId xmlns:a16="http://schemas.microsoft.com/office/drawing/2014/main" id="{0601CF3D-CC9E-4741-9673-04B570A4E996}"/>
              </a:ext>
            </a:extLst>
          </p:cNvPr>
          <p:cNvPicPr>
            <a:picLocks noChangeAspect="1"/>
          </p:cNvPicPr>
          <p:nvPr/>
        </p:nvPicPr>
        <p:blipFill>
          <a:blip r:embed="rId2"/>
          <a:stretch>
            <a:fillRect/>
          </a:stretch>
        </p:blipFill>
        <p:spPr>
          <a:xfrm>
            <a:off x="7552264" y="102517"/>
            <a:ext cx="4639736" cy="2609852"/>
          </a:xfrm>
          <a:prstGeom prst="rect">
            <a:avLst/>
          </a:prstGeom>
        </p:spPr>
      </p:pic>
      <p:pic>
        <p:nvPicPr>
          <p:cNvPr id="6" name="Picture 5">
            <a:extLst>
              <a:ext uri="{FF2B5EF4-FFF2-40B4-BE49-F238E27FC236}">
                <a16:creationId xmlns:a16="http://schemas.microsoft.com/office/drawing/2014/main" id="{78D32373-85F9-5941-9C22-1FA2ABECC3B4}"/>
              </a:ext>
            </a:extLst>
          </p:cNvPr>
          <p:cNvPicPr>
            <a:picLocks noChangeAspect="1"/>
          </p:cNvPicPr>
          <p:nvPr/>
        </p:nvPicPr>
        <p:blipFill>
          <a:blip r:embed="rId3"/>
          <a:stretch>
            <a:fillRect/>
          </a:stretch>
        </p:blipFill>
        <p:spPr>
          <a:xfrm>
            <a:off x="76808" y="4507775"/>
            <a:ext cx="3172627" cy="2350225"/>
          </a:xfrm>
          <a:prstGeom prst="rect">
            <a:avLst/>
          </a:prstGeom>
        </p:spPr>
      </p:pic>
    </p:spTree>
    <p:extLst>
      <p:ext uri="{BB962C8B-B14F-4D97-AF65-F5344CB8AC3E}">
        <p14:creationId xmlns:p14="http://schemas.microsoft.com/office/powerpoint/2010/main" val="214667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025" y="516835"/>
            <a:ext cx="4336823" cy="1666501"/>
          </a:xfrm>
        </p:spPr>
        <p:txBody>
          <a:bodyPr vert="horz" lIns="91440" tIns="45720" rIns="91440" bIns="45720" rtlCol="0" anchor="b">
            <a:normAutofit/>
          </a:bodyPr>
          <a:lstStyle/>
          <a:p>
            <a:pPr algn="ctr"/>
            <a:r>
              <a:rPr lang="en-US" sz="3100" b="1" dirty="0">
                <a:solidFill>
                  <a:srgbClr val="FFFFFF"/>
                </a:solidFill>
              </a:rPr>
              <a:t>Judging a Book by the Cover</a:t>
            </a:r>
            <a:br>
              <a:rPr lang="en-US" sz="3100" b="1" dirty="0">
                <a:solidFill>
                  <a:srgbClr val="FFFFFF"/>
                </a:solidFill>
              </a:rPr>
            </a:br>
            <a:r>
              <a:rPr lang="en-US" sz="3100" b="1" dirty="0">
                <a:solidFill>
                  <a:srgbClr val="FFFFFF"/>
                </a:solidFill>
              </a:rPr>
              <a:t>(speaking &amp; listening)</a:t>
            </a:r>
            <a:endParaRPr lang="en-US" sz="3100" dirty="0">
              <a:solidFill>
                <a:srgbClr val="FFFFFF"/>
              </a:solidFill>
            </a:endParaRPr>
          </a:p>
        </p:txBody>
      </p:sp>
      <p:cxnSp>
        <p:nvCxnSpPr>
          <p:cNvPr id="24" name="Straight Connector 2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2"/>
          </p:nvPr>
        </p:nvSpPr>
        <p:spPr>
          <a:xfrm>
            <a:off x="643467" y="2546224"/>
            <a:ext cx="3485473" cy="4024827"/>
          </a:xfrm>
        </p:spPr>
        <p:txBody>
          <a:bodyPr vert="horz" lIns="0" tIns="45720" rIns="0" bIns="45720" rtlCol="0">
            <a:normAutofit fontScale="85000" lnSpcReduction="20000"/>
          </a:bodyPr>
          <a:lstStyle/>
          <a:p>
            <a:pPr>
              <a:lnSpc>
                <a:spcPct val="90000"/>
              </a:lnSpc>
              <a:buFont typeface="Calibri" panose="020F0502020204030204" pitchFamily="34" charset="0"/>
              <a:buNone/>
            </a:pPr>
            <a:r>
              <a:rPr lang="en-US" sz="2600" dirty="0">
                <a:solidFill>
                  <a:srgbClr val="FFFFFF"/>
                </a:solidFill>
              </a:rPr>
              <a:t>In order to activate prior knowledge, anticipate content for the lesson, or reflect son information presented students respond to a prompt or “quick write” about an image.</a:t>
            </a:r>
          </a:p>
          <a:p>
            <a:pPr>
              <a:lnSpc>
                <a:spcPct val="90000"/>
              </a:lnSpc>
              <a:buFont typeface="Calibri" panose="020F0502020204030204" pitchFamily="34" charset="0"/>
              <a:buNone/>
            </a:pPr>
            <a:endParaRPr lang="en-US" sz="2600" dirty="0">
              <a:solidFill>
                <a:srgbClr val="FFFFFF"/>
              </a:solidFill>
            </a:endParaRPr>
          </a:p>
          <a:p>
            <a:pPr>
              <a:lnSpc>
                <a:spcPct val="90000"/>
              </a:lnSpc>
              <a:buFont typeface="Calibri" panose="020F0502020204030204" pitchFamily="34" charset="0"/>
              <a:buNone/>
            </a:pPr>
            <a:r>
              <a:rPr lang="en-US" sz="2600" dirty="0">
                <a:solidFill>
                  <a:srgbClr val="FFFFFF"/>
                </a:solidFill>
              </a:rPr>
              <a:t>		Feel</a:t>
            </a:r>
          </a:p>
          <a:p>
            <a:pPr>
              <a:lnSpc>
                <a:spcPct val="90000"/>
              </a:lnSpc>
              <a:buFont typeface="Calibri" panose="020F0502020204030204" pitchFamily="34" charset="0"/>
              <a:buNone/>
            </a:pPr>
            <a:r>
              <a:rPr lang="en-US" sz="2600" dirty="0">
                <a:solidFill>
                  <a:srgbClr val="FFFFFF"/>
                </a:solidFill>
              </a:rPr>
              <a:t>		Think </a:t>
            </a:r>
          </a:p>
          <a:p>
            <a:pPr>
              <a:lnSpc>
                <a:spcPct val="90000"/>
              </a:lnSpc>
              <a:buFont typeface="Calibri" panose="020F0502020204030204" pitchFamily="34" charset="0"/>
              <a:buNone/>
            </a:pPr>
            <a:r>
              <a:rPr lang="en-US" sz="2600" dirty="0">
                <a:solidFill>
                  <a:srgbClr val="FFFFFF"/>
                </a:solidFill>
              </a:rPr>
              <a:t>		Know</a:t>
            </a:r>
          </a:p>
          <a:p>
            <a:pPr>
              <a:lnSpc>
                <a:spcPct val="90000"/>
              </a:lnSpc>
              <a:buFont typeface="Calibri" panose="020F0502020204030204" pitchFamily="34" charset="0"/>
              <a:buNone/>
            </a:pPr>
            <a:br>
              <a:rPr lang="en-US" sz="1700" dirty="0">
                <a:solidFill>
                  <a:srgbClr val="FFFFFF"/>
                </a:solidFill>
              </a:rPr>
            </a:br>
            <a:endParaRPr lang="en-US" sz="1700" dirty="0">
              <a:solidFill>
                <a:srgbClr val="FFFFFF"/>
              </a:solidFill>
            </a:endParaRPr>
          </a:p>
        </p:txBody>
      </p:sp>
      <p:pic>
        <p:nvPicPr>
          <p:cNvPr id="3" name="Content Placeholder 2" descr="AbigailDolbeareHinmanLymanAllynArtMuseum.jp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790" r="-2" b="17333"/>
          <a:stretch/>
        </p:blipFill>
        <p:spPr>
          <a:xfrm>
            <a:off x="4654296" y="10"/>
            <a:ext cx="7537703" cy="6857990"/>
          </a:xfrm>
          <a:prstGeom prst="rect">
            <a:avLst/>
          </a:prstGeom>
        </p:spPr>
      </p:pic>
    </p:spTree>
    <p:extLst>
      <p:ext uri="{BB962C8B-B14F-4D97-AF65-F5344CB8AC3E}">
        <p14:creationId xmlns:p14="http://schemas.microsoft.com/office/powerpoint/2010/main" val="379462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br>
              <a:rPr lang="en-US"/>
            </a:br>
            <a:br>
              <a:rPr lang="en-US"/>
            </a:br>
            <a:br>
              <a:rPr lang="en-US"/>
            </a:br>
            <a:br>
              <a:rPr lang="en-US"/>
            </a:br>
            <a:br>
              <a:rPr lang="en-US"/>
            </a:br>
            <a:endParaRPr lang="en-US"/>
          </a:p>
        </p:txBody>
      </p:sp>
      <p:sp>
        <p:nvSpPr>
          <p:cNvPr id="13" name="Content Placeholder 12"/>
          <p:cNvSpPr>
            <a:spLocks noGrp="1"/>
          </p:cNvSpPr>
          <p:nvPr>
            <p:ph sz="quarter" idx="1"/>
          </p:nvPr>
        </p:nvSpPr>
        <p:spPr>
          <a:xfrm>
            <a:off x="5865540" y="669302"/>
            <a:ext cx="5362753" cy="1068057"/>
          </a:xfrm>
        </p:spPr>
        <p:txBody>
          <a:bodyPr>
            <a:normAutofit fontScale="25000" lnSpcReduction="20000"/>
          </a:bodyPr>
          <a:lstStyle/>
          <a:p>
            <a:pPr algn="ctr">
              <a:buNone/>
            </a:pPr>
            <a:r>
              <a:rPr lang="en-US" sz="12800" b="1" dirty="0"/>
              <a:t>Judging a Book by the Cover</a:t>
            </a:r>
          </a:p>
          <a:p>
            <a:pPr algn="ctr">
              <a:buNone/>
            </a:pPr>
            <a:br>
              <a:rPr lang="en-US" sz="12800" dirty="0"/>
            </a:br>
            <a:endParaRPr lang="en-US" sz="12800" dirty="0"/>
          </a:p>
          <a:p>
            <a:pPr algn="ctr">
              <a:buNone/>
            </a:pPr>
            <a:r>
              <a:rPr lang="en-US" dirty="0"/>
              <a:t>		</a:t>
            </a:r>
            <a:br>
              <a:rPr lang="en-US" dirty="0"/>
            </a:br>
            <a:endParaRPr lang="en-US" dirty="0"/>
          </a:p>
        </p:txBody>
      </p:sp>
      <p:sp>
        <p:nvSpPr>
          <p:cNvPr id="3" name="Content Placeholder 2"/>
          <p:cNvSpPr>
            <a:spLocks noGrp="1"/>
          </p:cNvSpPr>
          <p:nvPr>
            <p:ph sz="quarter" idx="2"/>
          </p:nvPr>
        </p:nvSpPr>
        <p:spPr>
          <a:xfrm>
            <a:off x="5865541" y="2029522"/>
            <a:ext cx="5497552" cy="4023589"/>
          </a:xfrm>
        </p:spPr>
        <p:txBody>
          <a:bodyPr>
            <a:normAutofit fontScale="25000" lnSpcReduction="20000"/>
          </a:bodyPr>
          <a:lstStyle/>
          <a:p>
            <a:pPr>
              <a:buNone/>
            </a:pPr>
            <a:r>
              <a:rPr lang="en-US" sz="8000" b="1" i="1" dirty="0"/>
              <a:t>Feel</a:t>
            </a:r>
            <a:r>
              <a:rPr lang="en-US" sz="8000" b="1" dirty="0"/>
              <a:t> – How do you feel as you look at this painting?</a:t>
            </a:r>
            <a:endParaRPr lang="en-US" sz="8000" dirty="0"/>
          </a:p>
          <a:p>
            <a:pPr>
              <a:buNone/>
            </a:pPr>
            <a:endParaRPr lang="en-US" sz="8000" b="1" i="1" dirty="0"/>
          </a:p>
          <a:p>
            <a:pPr>
              <a:buNone/>
            </a:pPr>
            <a:r>
              <a:rPr lang="en-US" sz="8000" b="1" i="1" dirty="0"/>
              <a:t>Think </a:t>
            </a:r>
            <a:r>
              <a:rPr lang="en-US" sz="8000" b="1" dirty="0"/>
              <a:t> - What do you think as you look at this painting ?</a:t>
            </a:r>
            <a:endParaRPr lang="en-US" sz="8000" dirty="0"/>
          </a:p>
          <a:p>
            <a:pPr>
              <a:buNone/>
            </a:pPr>
            <a:endParaRPr lang="en-US" sz="8000" b="1" i="1" dirty="0"/>
          </a:p>
          <a:p>
            <a:pPr>
              <a:buNone/>
            </a:pPr>
            <a:r>
              <a:rPr lang="en-US" sz="8000" b="1" i="1" dirty="0"/>
              <a:t>Know</a:t>
            </a:r>
            <a:r>
              <a:rPr lang="en-US" sz="8000" b="1" dirty="0"/>
              <a:t> – What do you know about this painting (i.e., people, events, etc.)?  What would you like to know about this painting?</a:t>
            </a:r>
          </a:p>
          <a:p>
            <a:endParaRPr lang="en-US" dirty="0"/>
          </a:p>
        </p:txBody>
      </p:sp>
      <p:pic>
        <p:nvPicPr>
          <p:cNvPr id="6" name="Content Placeholder 2" descr="AbigailDolbeareHinmanLymanAllynArtMuseum.jpg"/>
          <p:cNvPicPr>
            <a:picLocks noChangeAspect="1"/>
          </p:cNvPicPr>
          <p:nvPr/>
        </p:nvPicPr>
        <p:blipFill>
          <a:blip r:embed="rId3">
            <a:extLst>
              <a:ext uri="{28A0092B-C50C-407E-A947-70E740481C1C}">
                <a14:useLocalDpi xmlns:a14="http://schemas.microsoft.com/office/drawing/2010/main" val="0"/>
              </a:ext>
            </a:extLst>
          </a:blip>
          <a:srcRect t="699" b="699"/>
          <a:stretch>
            <a:fillRect/>
          </a:stretch>
        </p:blipFill>
        <p:spPr>
          <a:xfrm>
            <a:off x="163551" y="152774"/>
            <a:ext cx="5211795" cy="6514744"/>
          </a:xfrm>
          <a:prstGeom prst="rect">
            <a:avLst/>
          </a:prstGeom>
        </p:spPr>
      </p:pic>
    </p:spTree>
    <p:extLst>
      <p:ext uri="{BB962C8B-B14F-4D97-AF65-F5344CB8AC3E}">
        <p14:creationId xmlns:p14="http://schemas.microsoft.com/office/powerpoint/2010/main" val="24004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1002</Words>
  <Application>Microsoft Macintosh PowerPoint</Application>
  <PresentationFormat>Widescreen</PresentationFormat>
  <Paragraphs>85</Paragraphs>
  <Slides>10</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Bookman Old Style</vt:lpstr>
      <vt:lpstr>Calibri</vt:lpstr>
      <vt:lpstr>Georgia Pro Cond Light</vt:lpstr>
      <vt:lpstr>Speak Pro</vt:lpstr>
      <vt:lpstr>RetrospectVTI</vt:lpstr>
      <vt:lpstr>Reading, Writing, Listening, &amp; Speaking in Social Studies</vt:lpstr>
      <vt:lpstr>Introduction</vt:lpstr>
      <vt:lpstr>Literacy in Social Studies With a Purpose</vt:lpstr>
      <vt:lpstr>Beginning, Middle, End: Close reading and Organizing Time</vt:lpstr>
      <vt:lpstr>Writing – 4-Square Paragraph</vt:lpstr>
      <vt:lpstr>PowerPoint Presentation</vt:lpstr>
      <vt:lpstr>Putting it Together</vt:lpstr>
      <vt:lpstr>Judging a Book by the Cover (speaking &amp; listening)</vt:lpstr>
      <vt:lpstr>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Writing, Listening, &amp; Speaking in Social Studies</dc:title>
  <dc:creator>Brugar, Kristy A.</dc:creator>
  <cp:lastModifiedBy>Brugar, Kristy A.</cp:lastModifiedBy>
  <cp:revision>14</cp:revision>
  <dcterms:created xsi:type="dcterms:W3CDTF">2020-05-18T10:39:39Z</dcterms:created>
  <dcterms:modified xsi:type="dcterms:W3CDTF">2020-05-18T14:41:08Z</dcterms:modified>
</cp:coreProperties>
</file>