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omments/modernComment_18E_2A981119.xml" ContentType="application/vnd.ms-powerpoint.comment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omments/modernComment_19F_3312A4EB.xml" ContentType="application/vnd.ms-powerpoint.comments+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9"/>
  </p:notesMasterIdLst>
  <p:handoutMasterIdLst>
    <p:handoutMasterId r:id="rId60"/>
  </p:handoutMasterIdLst>
  <p:sldIdLst>
    <p:sldId id="300" r:id="rId5"/>
    <p:sldId id="429" r:id="rId6"/>
    <p:sldId id="374" r:id="rId7"/>
    <p:sldId id="382" r:id="rId8"/>
    <p:sldId id="383" r:id="rId9"/>
    <p:sldId id="347" r:id="rId10"/>
    <p:sldId id="384" r:id="rId11"/>
    <p:sldId id="387" r:id="rId12"/>
    <p:sldId id="392" r:id="rId13"/>
    <p:sldId id="388" r:id="rId14"/>
    <p:sldId id="393" r:id="rId15"/>
    <p:sldId id="394" r:id="rId16"/>
    <p:sldId id="385" r:id="rId17"/>
    <p:sldId id="386" r:id="rId18"/>
    <p:sldId id="414" r:id="rId19"/>
    <p:sldId id="399" r:id="rId20"/>
    <p:sldId id="398" r:id="rId21"/>
    <p:sldId id="400" r:id="rId22"/>
    <p:sldId id="401" r:id="rId23"/>
    <p:sldId id="402" r:id="rId24"/>
    <p:sldId id="342" r:id="rId25"/>
    <p:sldId id="343" r:id="rId26"/>
    <p:sldId id="344" r:id="rId27"/>
    <p:sldId id="345" r:id="rId28"/>
    <p:sldId id="334" r:id="rId29"/>
    <p:sldId id="395" r:id="rId30"/>
    <p:sldId id="389" r:id="rId31"/>
    <p:sldId id="396" r:id="rId32"/>
    <p:sldId id="397" r:id="rId33"/>
    <p:sldId id="404" r:id="rId34"/>
    <p:sldId id="403" r:id="rId35"/>
    <p:sldId id="405" r:id="rId36"/>
    <p:sldId id="411" r:id="rId37"/>
    <p:sldId id="412" r:id="rId38"/>
    <p:sldId id="413" r:id="rId39"/>
    <p:sldId id="406" r:id="rId40"/>
    <p:sldId id="410" r:id="rId41"/>
    <p:sldId id="428" r:id="rId42"/>
    <p:sldId id="418" r:id="rId43"/>
    <p:sldId id="415" r:id="rId44"/>
    <p:sldId id="419" r:id="rId45"/>
    <p:sldId id="427" r:id="rId46"/>
    <p:sldId id="420" r:id="rId47"/>
    <p:sldId id="421" r:id="rId48"/>
    <p:sldId id="426" r:id="rId49"/>
    <p:sldId id="346" r:id="rId50"/>
    <p:sldId id="378" r:id="rId51"/>
    <p:sldId id="416" r:id="rId52"/>
    <p:sldId id="417" r:id="rId53"/>
    <p:sldId id="422" r:id="rId54"/>
    <p:sldId id="423" r:id="rId55"/>
    <p:sldId id="424" r:id="rId56"/>
    <p:sldId id="425" r:id="rId57"/>
    <p:sldId id="328" r:id="rId58"/>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E35C564-6437-DD89-909B-DFB5DC6ADD03}" name="Bossio-Smith, Jodi" initials="BSJ" userId="S::Jodi.Bossio-Smith@maine.gov::ae768f8c-2d44-4fa0-8739-1625c0578c64"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Nay, Sue" initials="N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03016"/>
    <a:srgbClr val="2B5880"/>
    <a:srgbClr val="274F73"/>
    <a:srgbClr val="7356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0C0C45-86A2-4C46-95D7-5DA4C2E0E5FC}" v="2" dt="2023-09-08T14:41:21.65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1388" y="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handoutMaster" Target="handoutMasters/handoutMaster1.xml"/><Relationship Id="rId65"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notesMaster" Target="notesMasters/notesMaster1.xml"/><Relationship Id="rId67"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presProps" Target="presProps.xml"/></Relationships>
</file>

<file path=ppt/comments/modernComment_18E_2A981119.xml><?xml version="1.0" encoding="utf-8"?>
<p188:cmLst xmlns:a="http://schemas.openxmlformats.org/drawingml/2006/main" xmlns:r="http://schemas.openxmlformats.org/officeDocument/2006/relationships" xmlns:p188="http://schemas.microsoft.com/office/powerpoint/2018/8/main">
  <p188:cm id="{20922047-A08B-4447-8239-7991B1E797E0}" authorId="{8E35C564-6437-DD89-909B-DFB5DC6ADD03}" created="2023-09-07T14:13:53.578">
    <pc:sldMkLst xmlns:pc="http://schemas.microsoft.com/office/powerpoint/2013/main/command">
      <pc:docMk/>
      <pc:sldMk cId="714608921" sldId="398"/>
    </pc:sldMkLst>
    <p188:txBody>
      <a:bodyPr/>
      <a:lstStyle/>
      <a:p>
        <a:r>
          <a:rPr lang="en-US"/>
          <a:t>[@Byras, Leora]</a:t>
        </a:r>
      </a:p>
    </p188:txBody>
  </p188:cm>
</p188:cmLst>
</file>

<file path=ppt/comments/modernComment_19F_3312A4EB.xml><?xml version="1.0" encoding="utf-8"?>
<p188:cmLst xmlns:a="http://schemas.openxmlformats.org/drawingml/2006/main" xmlns:r="http://schemas.openxmlformats.org/officeDocument/2006/relationships" xmlns:p188="http://schemas.microsoft.com/office/powerpoint/2018/8/main">
  <p188:cm id="{05C2AB79-CA6C-43C4-A57B-2F6C64DFC43B}" authorId="{8E35C564-6437-DD89-909B-DFB5DC6ADD03}" created="2023-09-07T15:54:15.813">
    <pc:sldMkLst xmlns:pc="http://schemas.microsoft.com/office/powerpoint/2013/main/command">
      <pc:docMk/>
      <pc:sldMk cId="856859883" sldId="415"/>
    </pc:sldMkLst>
    <p188:txBody>
      <a:bodyPr/>
      <a:lstStyle/>
      <a:p>
        <a:r>
          <a:rPr lang="en-US"/>
          <a:t>Leora, let's add the monitoring overview here as I assume that takes place beginning early fall? [@Byras, Leora]</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EE6FEE88-E37D-4A85-8752-D3B9C47DBF00}" type="datetimeFigureOut">
              <a:rPr lang="en-US" smtClean="0"/>
              <a:t>9/14/2023</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D192B351-0D23-4758-9918-B7FC35E7CEFB}" type="slidenum">
              <a:rPr lang="en-US" smtClean="0"/>
              <a:t>‹#›</a:t>
            </a:fld>
            <a:endParaRPr lang="en-US"/>
          </a:p>
        </p:txBody>
      </p:sp>
    </p:spTree>
    <p:extLst>
      <p:ext uri="{BB962C8B-B14F-4D97-AF65-F5344CB8AC3E}">
        <p14:creationId xmlns:p14="http://schemas.microsoft.com/office/powerpoint/2010/main" val="36059054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smtClean="0"/>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a:defRPr sz="1200" smtClean="0"/>
            </a:lvl1pPr>
          </a:lstStyle>
          <a:p>
            <a:pPr>
              <a:defRPr/>
            </a:pPr>
            <a:fld id="{5CD4DCED-BDB0-4309-BBD0-FE1DEC7AC2D5}" type="datetimeFigureOut">
              <a:rPr lang="en-US"/>
              <a:pPr>
                <a:defRPr/>
              </a:pPr>
              <a:t>9/14/2023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a:defRPr sz="1200" smtClean="0"/>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a:defRPr sz="1200" smtClean="0"/>
            </a:lvl1pPr>
          </a:lstStyle>
          <a:p>
            <a:pPr>
              <a:defRPr/>
            </a:pPr>
            <a:fld id="{81EBFC8C-E475-4916-896E-FB7337B31A62}" type="slidenum">
              <a:rPr lang="en-US"/>
              <a:pPr>
                <a:defRPr/>
              </a:pPr>
              <a:t>‹#›</a:t>
            </a:fld>
            <a:endParaRPr lang="en-US"/>
          </a:p>
        </p:txBody>
      </p:sp>
    </p:spTree>
    <p:extLst>
      <p:ext uri="{BB962C8B-B14F-4D97-AF65-F5344CB8AC3E}">
        <p14:creationId xmlns:p14="http://schemas.microsoft.com/office/powerpoint/2010/main" val="308984794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1EBFC8C-E475-4916-896E-FB7337B31A62}" type="slidenum">
              <a:rPr lang="en-US" smtClean="0"/>
              <a:pPr>
                <a:defRPr/>
              </a:pPr>
              <a:t>1</a:t>
            </a:fld>
            <a:endParaRPr lang="en-US"/>
          </a:p>
        </p:txBody>
      </p:sp>
    </p:spTree>
    <p:extLst>
      <p:ext uri="{BB962C8B-B14F-4D97-AF65-F5344CB8AC3E}">
        <p14:creationId xmlns:p14="http://schemas.microsoft.com/office/powerpoint/2010/main" val="34090912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1EBFC8C-E475-4916-896E-FB7337B31A62}" type="slidenum">
              <a:rPr lang="en-US" smtClean="0"/>
              <a:pPr>
                <a:defRPr/>
              </a:pPr>
              <a:t>16</a:t>
            </a:fld>
            <a:endParaRPr lang="en-US"/>
          </a:p>
        </p:txBody>
      </p:sp>
    </p:spTree>
    <p:extLst>
      <p:ext uri="{BB962C8B-B14F-4D97-AF65-F5344CB8AC3E}">
        <p14:creationId xmlns:p14="http://schemas.microsoft.com/office/powerpoint/2010/main" val="15043562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1EBFC8C-E475-4916-896E-FB7337B31A62}" type="slidenum">
              <a:rPr lang="en-US" smtClean="0"/>
              <a:pPr>
                <a:defRPr/>
              </a:pPr>
              <a:t>17</a:t>
            </a:fld>
            <a:endParaRPr lang="en-US"/>
          </a:p>
        </p:txBody>
      </p:sp>
    </p:spTree>
    <p:extLst>
      <p:ext uri="{BB962C8B-B14F-4D97-AF65-F5344CB8AC3E}">
        <p14:creationId xmlns:p14="http://schemas.microsoft.com/office/powerpoint/2010/main" val="35987027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1EBFC8C-E475-4916-896E-FB7337B31A62}" type="slidenum">
              <a:rPr lang="en-US" smtClean="0"/>
              <a:pPr>
                <a:defRPr/>
              </a:pPr>
              <a:t>18</a:t>
            </a:fld>
            <a:endParaRPr lang="en-US"/>
          </a:p>
        </p:txBody>
      </p:sp>
    </p:spTree>
    <p:extLst>
      <p:ext uri="{BB962C8B-B14F-4D97-AF65-F5344CB8AC3E}">
        <p14:creationId xmlns:p14="http://schemas.microsoft.com/office/powerpoint/2010/main" val="36600531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1EBFC8C-E475-4916-896E-FB7337B31A62}" type="slidenum">
              <a:rPr lang="en-US" smtClean="0"/>
              <a:pPr>
                <a:defRPr/>
              </a:pPr>
              <a:t>19</a:t>
            </a:fld>
            <a:endParaRPr lang="en-US"/>
          </a:p>
        </p:txBody>
      </p:sp>
    </p:spTree>
    <p:extLst>
      <p:ext uri="{BB962C8B-B14F-4D97-AF65-F5344CB8AC3E}">
        <p14:creationId xmlns:p14="http://schemas.microsoft.com/office/powerpoint/2010/main" val="9817665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1EBFC8C-E475-4916-896E-FB7337B31A62}" type="slidenum">
              <a:rPr lang="en-US" smtClean="0"/>
              <a:pPr>
                <a:defRPr/>
              </a:pPr>
              <a:t>20</a:t>
            </a:fld>
            <a:endParaRPr lang="en-US"/>
          </a:p>
        </p:txBody>
      </p:sp>
    </p:spTree>
    <p:extLst>
      <p:ext uri="{BB962C8B-B14F-4D97-AF65-F5344CB8AC3E}">
        <p14:creationId xmlns:p14="http://schemas.microsoft.com/office/powerpoint/2010/main" val="33791124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a:t>This document provides a checklist that can be</a:t>
            </a:r>
            <a:r>
              <a:rPr lang="en-US" baseline="0"/>
              <a:t> used to prepare evidence to justify a student’s participation in the alternate assessments.   Please remember, they may also be areas that justify why a student should not participate in the alternate assessments.</a:t>
            </a:r>
            <a:endParaRPr lang="en-US"/>
          </a:p>
          <a:p>
            <a:r>
              <a:rPr lang="en-US"/>
              <a:t> </a:t>
            </a:r>
          </a:p>
        </p:txBody>
      </p:sp>
      <p:sp>
        <p:nvSpPr>
          <p:cNvPr id="4" name="Slide Number Placeholder 3"/>
          <p:cNvSpPr>
            <a:spLocks noGrp="1"/>
          </p:cNvSpPr>
          <p:nvPr>
            <p:ph type="sldNum" sz="quarter" idx="10"/>
          </p:nvPr>
        </p:nvSpPr>
        <p:spPr/>
        <p:txBody>
          <a:bodyPr/>
          <a:lstStyle/>
          <a:p>
            <a:pPr>
              <a:defRPr/>
            </a:pPr>
            <a:fld id="{81EBFC8C-E475-4916-896E-FB7337B31A62}" type="slidenum">
              <a:rPr lang="en-US" smtClean="0"/>
              <a:pPr>
                <a:defRPr/>
              </a:pPr>
              <a:t>21</a:t>
            </a:fld>
            <a:endParaRPr lang="en-US"/>
          </a:p>
        </p:txBody>
      </p:sp>
    </p:spTree>
    <p:extLst>
      <p:ext uri="{BB962C8B-B14F-4D97-AF65-F5344CB8AC3E}">
        <p14:creationId xmlns:p14="http://schemas.microsoft.com/office/powerpoint/2010/main" val="33836523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Lets take a closer look.  This is a great document to use to record individual students’ justification.</a:t>
            </a:r>
          </a:p>
        </p:txBody>
      </p:sp>
      <p:sp>
        <p:nvSpPr>
          <p:cNvPr id="4" name="Slide Number Placeholder 3"/>
          <p:cNvSpPr>
            <a:spLocks noGrp="1"/>
          </p:cNvSpPr>
          <p:nvPr>
            <p:ph type="sldNum" sz="quarter" idx="10"/>
          </p:nvPr>
        </p:nvSpPr>
        <p:spPr/>
        <p:txBody>
          <a:bodyPr/>
          <a:lstStyle/>
          <a:p>
            <a:pPr>
              <a:defRPr/>
            </a:pPr>
            <a:fld id="{81EBFC8C-E475-4916-896E-FB7337B31A62}" type="slidenum">
              <a:rPr lang="en-US" smtClean="0"/>
              <a:pPr>
                <a:defRPr/>
              </a:pPr>
              <a:t>22</a:t>
            </a:fld>
            <a:endParaRPr lang="en-US"/>
          </a:p>
        </p:txBody>
      </p:sp>
    </p:spTree>
    <p:extLst>
      <p:ext uri="{BB962C8B-B14F-4D97-AF65-F5344CB8AC3E}">
        <p14:creationId xmlns:p14="http://schemas.microsoft.com/office/powerpoint/2010/main" val="6659513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Goals and instruction are linked to the enrolled grade level standards.   Can</a:t>
            </a:r>
            <a:r>
              <a:rPr lang="en-US" baseline="0"/>
              <a:t> this student access instruction which incorporates the Maine Learning Results with accommodations, supports and or other adapted features?    Does this student need to have goals and objections written with less depth and breadth, linked to and derived from the Maine Learning Results?  </a:t>
            </a:r>
            <a:endParaRPr lang="en-US"/>
          </a:p>
        </p:txBody>
      </p:sp>
      <p:sp>
        <p:nvSpPr>
          <p:cNvPr id="4" name="Slide Number Placeholder 3"/>
          <p:cNvSpPr>
            <a:spLocks noGrp="1"/>
          </p:cNvSpPr>
          <p:nvPr>
            <p:ph type="sldNum" sz="quarter" idx="10"/>
          </p:nvPr>
        </p:nvSpPr>
        <p:spPr/>
        <p:txBody>
          <a:bodyPr/>
          <a:lstStyle/>
          <a:p>
            <a:pPr>
              <a:defRPr/>
            </a:pPr>
            <a:fld id="{81EBFC8C-E475-4916-896E-FB7337B31A62}" type="slidenum">
              <a:rPr lang="en-US" smtClean="0"/>
              <a:pPr>
                <a:defRPr/>
              </a:pPr>
              <a:t>23</a:t>
            </a:fld>
            <a:endParaRPr lang="en-US"/>
          </a:p>
        </p:txBody>
      </p:sp>
    </p:spTree>
    <p:extLst>
      <p:ext uri="{BB962C8B-B14F-4D97-AF65-F5344CB8AC3E}">
        <p14:creationId xmlns:p14="http://schemas.microsoft.com/office/powerpoint/2010/main" val="33742737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student needs intensive direct individualized</a:t>
            </a:r>
            <a:r>
              <a:rPr lang="en-US" baseline="0"/>
              <a:t> Instruction with substantial support to achieve measurable gains in grade level curriculum.</a:t>
            </a:r>
          </a:p>
          <a:p>
            <a:r>
              <a:rPr lang="en-US" baseline="0"/>
              <a:t>Another need might be adapted materials and other individualized ways to acquire and maintain growth.</a:t>
            </a:r>
          </a:p>
          <a:p>
            <a:r>
              <a:rPr lang="en-US" baseline="0"/>
              <a:t>Here are some examples.</a:t>
            </a:r>
            <a:endParaRPr lang="en-US"/>
          </a:p>
        </p:txBody>
      </p:sp>
      <p:sp>
        <p:nvSpPr>
          <p:cNvPr id="4" name="Slide Number Placeholder 3"/>
          <p:cNvSpPr>
            <a:spLocks noGrp="1"/>
          </p:cNvSpPr>
          <p:nvPr>
            <p:ph type="sldNum" sz="quarter" idx="10"/>
          </p:nvPr>
        </p:nvSpPr>
        <p:spPr/>
        <p:txBody>
          <a:bodyPr/>
          <a:lstStyle/>
          <a:p>
            <a:pPr>
              <a:defRPr/>
            </a:pPr>
            <a:fld id="{81EBFC8C-E475-4916-896E-FB7337B31A62}" type="slidenum">
              <a:rPr lang="en-US" smtClean="0"/>
              <a:pPr>
                <a:defRPr/>
              </a:pPr>
              <a:t>24</a:t>
            </a:fld>
            <a:endParaRPr lang="en-US"/>
          </a:p>
        </p:txBody>
      </p:sp>
    </p:spTree>
    <p:extLst>
      <p:ext uri="{BB962C8B-B14F-4D97-AF65-F5344CB8AC3E}">
        <p14:creationId xmlns:p14="http://schemas.microsoft.com/office/powerpoint/2010/main" val="3409927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slide looks at part of the participation guidance</a:t>
            </a:r>
            <a:r>
              <a:rPr lang="en-US" baseline="0"/>
              <a:t> on page 5 of the guidance</a:t>
            </a:r>
            <a:r>
              <a:rPr lang="en-US"/>
              <a:t>. These</a:t>
            </a:r>
            <a:r>
              <a:rPr lang="en-US" baseline="0"/>
              <a:t> are a</a:t>
            </a:r>
            <a:r>
              <a:rPr lang="en-US"/>
              <a:t>reas for the IEP team to consider…</a:t>
            </a:r>
          </a:p>
          <a:p>
            <a:endParaRPr lang="en-US"/>
          </a:p>
        </p:txBody>
      </p:sp>
      <p:sp>
        <p:nvSpPr>
          <p:cNvPr id="4" name="Slide Number Placeholder 3"/>
          <p:cNvSpPr>
            <a:spLocks noGrp="1"/>
          </p:cNvSpPr>
          <p:nvPr>
            <p:ph type="sldNum" sz="quarter" idx="10"/>
          </p:nvPr>
        </p:nvSpPr>
        <p:spPr/>
        <p:txBody>
          <a:bodyPr/>
          <a:lstStyle/>
          <a:p>
            <a:pPr>
              <a:defRPr/>
            </a:pPr>
            <a:fld id="{81EBFC8C-E475-4916-896E-FB7337B31A62}" type="slidenum">
              <a:rPr lang="en-US" smtClean="0"/>
              <a:pPr>
                <a:defRPr/>
              </a:pPr>
              <a:t>25</a:t>
            </a:fld>
            <a:endParaRPr lang="en-US"/>
          </a:p>
        </p:txBody>
      </p:sp>
    </p:spTree>
    <p:extLst>
      <p:ext uri="{BB962C8B-B14F-4D97-AF65-F5344CB8AC3E}">
        <p14:creationId xmlns:p14="http://schemas.microsoft.com/office/powerpoint/2010/main" val="3021807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a:t>The</a:t>
            </a:r>
            <a:r>
              <a:rPr lang="en-US" baseline="0"/>
              <a:t> goals for today are to:</a:t>
            </a:r>
            <a:endParaRPr/>
          </a:p>
        </p:txBody>
      </p:sp>
    </p:spTree>
    <p:extLst>
      <p:ext uri="{BB962C8B-B14F-4D97-AF65-F5344CB8AC3E}">
        <p14:creationId xmlns:p14="http://schemas.microsoft.com/office/powerpoint/2010/main" val="9168519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1EBFC8C-E475-4916-896E-FB7337B31A62}" type="slidenum">
              <a:rPr lang="en-US" smtClean="0"/>
              <a:pPr>
                <a:defRPr/>
              </a:pPr>
              <a:t>27</a:t>
            </a:fld>
            <a:endParaRPr lang="en-US"/>
          </a:p>
        </p:txBody>
      </p:sp>
    </p:spTree>
    <p:extLst>
      <p:ext uri="{BB962C8B-B14F-4D97-AF65-F5344CB8AC3E}">
        <p14:creationId xmlns:p14="http://schemas.microsoft.com/office/powerpoint/2010/main" val="25316917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1EBFC8C-E475-4916-896E-FB7337B31A62}" type="slidenum">
              <a:rPr lang="en-US" smtClean="0"/>
              <a:pPr>
                <a:defRPr/>
              </a:pPr>
              <a:t>28</a:t>
            </a:fld>
            <a:endParaRPr lang="en-US"/>
          </a:p>
        </p:txBody>
      </p:sp>
    </p:spTree>
    <p:extLst>
      <p:ext uri="{BB962C8B-B14F-4D97-AF65-F5344CB8AC3E}">
        <p14:creationId xmlns:p14="http://schemas.microsoft.com/office/powerpoint/2010/main" val="18138314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1EBFC8C-E475-4916-896E-FB7337B31A62}" type="slidenum">
              <a:rPr lang="en-US" smtClean="0"/>
              <a:pPr>
                <a:defRPr/>
              </a:pPr>
              <a:t>29</a:t>
            </a:fld>
            <a:endParaRPr lang="en-US"/>
          </a:p>
        </p:txBody>
      </p:sp>
    </p:spTree>
    <p:extLst>
      <p:ext uri="{BB962C8B-B14F-4D97-AF65-F5344CB8AC3E}">
        <p14:creationId xmlns:p14="http://schemas.microsoft.com/office/powerpoint/2010/main" val="30285880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1EBFC8C-E475-4916-896E-FB7337B31A62}" type="slidenum">
              <a:rPr lang="en-US" smtClean="0"/>
              <a:pPr>
                <a:defRPr/>
              </a:pPr>
              <a:t>30</a:t>
            </a:fld>
            <a:endParaRPr lang="en-US"/>
          </a:p>
        </p:txBody>
      </p:sp>
    </p:spTree>
    <p:extLst>
      <p:ext uri="{BB962C8B-B14F-4D97-AF65-F5344CB8AC3E}">
        <p14:creationId xmlns:p14="http://schemas.microsoft.com/office/powerpoint/2010/main" val="15300576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1EBFC8C-E475-4916-896E-FB7337B31A62}" type="slidenum">
              <a:rPr lang="en-US" smtClean="0"/>
              <a:pPr>
                <a:defRPr/>
              </a:pPr>
              <a:t>31</a:t>
            </a:fld>
            <a:endParaRPr lang="en-US"/>
          </a:p>
        </p:txBody>
      </p:sp>
    </p:spTree>
    <p:extLst>
      <p:ext uri="{BB962C8B-B14F-4D97-AF65-F5344CB8AC3E}">
        <p14:creationId xmlns:p14="http://schemas.microsoft.com/office/powerpoint/2010/main" val="16727993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1EBFC8C-E475-4916-896E-FB7337B31A62}" type="slidenum">
              <a:rPr lang="en-US" smtClean="0"/>
              <a:pPr>
                <a:defRPr/>
              </a:pPr>
              <a:t>32</a:t>
            </a:fld>
            <a:endParaRPr lang="en-US"/>
          </a:p>
        </p:txBody>
      </p:sp>
    </p:spTree>
    <p:extLst>
      <p:ext uri="{BB962C8B-B14F-4D97-AF65-F5344CB8AC3E}">
        <p14:creationId xmlns:p14="http://schemas.microsoft.com/office/powerpoint/2010/main" val="4232650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1EBFC8C-E475-4916-896E-FB7337B31A62}" type="slidenum">
              <a:rPr lang="en-US" smtClean="0"/>
              <a:pPr>
                <a:defRPr/>
              </a:pPr>
              <a:t>33</a:t>
            </a:fld>
            <a:endParaRPr lang="en-US"/>
          </a:p>
        </p:txBody>
      </p:sp>
    </p:spTree>
    <p:extLst>
      <p:ext uri="{BB962C8B-B14F-4D97-AF65-F5344CB8AC3E}">
        <p14:creationId xmlns:p14="http://schemas.microsoft.com/office/powerpoint/2010/main" val="42614580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1EBFC8C-E475-4916-896E-FB7337B31A62}" type="slidenum">
              <a:rPr lang="en-US" smtClean="0"/>
              <a:pPr>
                <a:defRPr/>
              </a:pPr>
              <a:t>34</a:t>
            </a:fld>
            <a:endParaRPr lang="en-US"/>
          </a:p>
        </p:txBody>
      </p:sp>
    </p:spTree>
    <p:extLst>
      <p:ext uri="{BB962C8B-B14F-4D97-AF65-F5344CB8AC3E}">
        <p14:creationId xmlns:p14="http://schemas.microsoft.com/office/powerpoint/2010/main" val="11206282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1EBFC8C-E475-4916-896E-FB7337B31A62}" type="slidenum">
              <a:rPr lang="en-US" smtClean="0"/>
              <a:pPr>
                <a:defRPr/>
              </a:pPr>
              <a:t>35</a:t>
            </a:fld>
            <a:endParaRPr lang="en-US"/>
          </a:p>
        </p:txBody>
      </p:sp>
    </p:spTree>
    <p:extLst>
      <p:ext uri="{BB962C8B-B14F-4D97-AF65-F5344CB8AC3E}">
        <p14:creationId xmlns:p14="http://schemas.microsoft.com/office/powerpoint/2010/main" val="13538178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1EBFC8C-E475-4916-896E-FB7337B31A62}" type="slidenum">
              <a:rPr lang="en-US" smtClean="0"/>
              <a:pPr>
                <a:defRPr/>
              </a:pPr>
              <a:t>36</a:t>
            </a:fld>
            <a:endParaRPr lang="en-US"/>
          </a:p>
        </p:txBody>
      </p:sp>
    </p:spTree>
    <p:extLst>
      <p:ext uri="{BB962C8B-B14F-4D97-AF65-F5344CB8AC3E}">
        <p14:creationId xmlns:p14="http://schemas.microsoft.com/office/powerpoint/2010/main" val="643064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a:t>The</a:t>
            </a:r>
            <a:r>
              <a:rPr lang="en-US" baseline="0"/>
              <a:t> goals for today are to:</a:t>
            </a:r>
            <a:endParaRPr/>
          </a:p>
        </p:txBody>
      </p:sp>
    </p:spTree>
    <p:extLst>
      <p:ext uri="{BB962C8B-B14F-4D97-AF65-F5344CB8AC3E}">
        <p14:creationId xmlns:p14="http://schemas.microsoft.com/office/powerpoint/2010/main" val="340280482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1EBFC8C-E475-4916-896E-FB7337B31A62}" type="slidenum">
              <a:rPr lang="en-US" smtClean="0"/>
              <a:pPr>
                <a:defRPr/>
              </a:pPr>
              <a:t>37</a:t>
            </a:fld>
            <a:endParaRPr lang="en-US"/>
          </a:p>
        </p:txBody>
      </p:sp>
    </p:spTree>
    <p:extLst>
      <p:ext uri="{BB962C8B-B14F-4D97-AF65-F5344CB8AC3E}">
        <p14:creationId xmlns:p14="http://schemas.microsoft.com/office/powerpoint/2010/main" val="96493779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pPr>
              <a:defRPr/>
            </a:pPr>
            <a:fld id="{81EBFC8C-E475-4916-896E-FB7337B31A62}" type="slidenum">
              <a:rPr lang="en-US"/>
              <a:pPr>
                <a:defRPr/>
              </a:pPr>
              <a:t>43</a:t>
            </a:fld>
            <a:endParaRPr lang="en-US"/>
          </a:p>
        </p:txBody>
      </p:sp>
    </p:spTree>
    <p:extLst>
      <p:ext uri="{BB962C8B-B14F-4D97-AF65-F5344CB8AC3E}">
        <p14:creationId xmlns:p14="http://schemas.microsoft.com/office/powerpoint/2010/main" val="387418868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10"/>
          </p:nvPr>
        </p:nvSpPr>
        <p:spPr/>
        <p:txBody>
          <a:bodyPr/>
          <a:lstStyle/>
          <a:p>
            <a:pPr>
              <a:defRPr/>
            </a:pPr>
            <a:fld id="{81EBFC8C-E475-4916-896E-FB7337B31A62}" type="slidenum">
              <a:rPr lang="en-US" smtClean="0"/>
              <a:pPr>
                <a:defRPr/>
              </a:pPr>
              <a:t>46</a:t>
            </a:fld>
            <a:endParaRPr lang="en-US"/>
          </a:p>
        </p:txBody>
      </p:sp>
    </p:spTree>
    <p:extLst>
      <p:ext uri="{BB962C8B-B14F-4D97-AF65-F5344CB8AC3E}">
        <p14:creationId xmlns:p14="http://schemas.microsoft.com/office/powerpoint/2010/main" val="67383919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57066" indent="-291179" eaLnBrk="0" hangingPunct="0">
              <a:spcBef>
                <a:spcPct val="30000"/>
              </a:spcBef>
              <a:defRPr sz="1200">
                <a:solidFill>
                  <a:schemeClr val="tx1"/>
                </a:solidFill>
                <a:latin typeface="Calibri" pitchFamily="34" charset="0"/>
              </a:defRPr>
            </a:lvl2pPr>
            <a:lvl3pPr marL="1164717" indent="-232943" eaLnBrk="0" hangingPunct="0">
              <a:spcBef>
                <a:spcPct val="30000"/>
              </a:spcBef>
              <a:defRPr sz="1200">
                <a:solidFill>
                  <a:schemeClr val="tx1"/>
                </a:solidFill>
                <a:latin typeface="Calibri" pitchFamily="34" charset="0"/>
              </a:defRPr>
            </a:lvl3pPr>
            <a:lvl4pPr marL="1630604" indent="-232943" eaLnBrk="0" hangingPunct="0">
              <a:spcBef>
                <a:spcPct val="30000"/>
              </a:spcBef>
              <a:defRPr sz="1200">
                <a:solidFill>
                  <a:schemeClr val="tx1"/>
                </a:solidFill>
                <a:latin typeface="Calibri" pitchFamily="34" charset="0"/>
              </a:defRPr>
            </a:lvl4pPr>
            <a:lvl5pPr marL="2096491" indent="-232943" eaLnBrk="0" hangingPunct="0">
              <a:spcBef>
                <a:spcPct val="30000"/>
              </a:spcBef>
              <a:defRPr sz="1200">
                <a:solidFill>
                  <a:schemeClr val="tx1"/>
                </a:solidFill>
                <a:latin typeface="Calibri" pitchFamily="34" charset="0"/>
              </a:defRPr>
            </a:lvl5pPr>
            <a:lvl6pPr marL="2562377" indent="-232943" eaLnBrk="0" fontAlgn="base" hangingPunct="0">
              <a:spcBef>
                <a:spcPct val="30000"/>
              </a:spcBef>
              <a:spcAft>
                <a:spcPct val="0"/>
              </a:spcAft>
              <a:defRPr sz="1200">
                <a:solidFill>
                  <a:schemeClr val="tx1"/>
                </a:solidFill>
                <a:latin typeface="Calibri" pitchFamily="34" charset="0"/>
              </a:defRPr>
            </a:lvl6pPr>
            <a:lvl7pPr marL="3028264" indent="-232943" eaLnBrk="0" fontAlgn="base" hangingPunct="0">
              <a:spcBef>
                <a:spcPct val="30000"/>
              </a:spcBef>
              <a:spcAft>
                <a:spcPct val="0"/>
              </a:spcAft>
              <a:defRPr sz="1200">
                <a:solidFill>
                  <a:schemeClr val="tx1"/>
                </a:solidFill>
                <a:latin typeface="Calibri" pitchFamily="34" charset="0"/>
              </a:defRPr>
            </a:lvl7pPr>
            <a:lvl8pPr marL="3494151" indent="-232943" eaLnBrk="0" fontAlgn="base" hangingPunct="0">
              <a:spcBef>
                <a:spcPct val="30000"/>
              </a:spcBef>
              <a:spcAft>
                <a:spcPct val="0"/>
              </a:spcAft>
              <a:defRPr sz="1200">
                <a:solidFill>
                  <a:schemeClr val="tx1"/>
                </a:solidFill>
                <a:latin typeface="Calibri" pitchFamily="34" charset="0"/>
              </a:defRPr>
            </a:lvl8pPr>
            <a:lvl9pPr marL="3960038" indent="-232943"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634DF772-D562-4BD5-B39D-0A1219347847}" type="slidenum">
              <a:rPr lang="en-US" altLang="en-US" smtClean="0">
                <a:latin typeface="Arial" charset="0"/>
              </a:rPr>
              <a:pPr eaLnBrk="1" hangingPunct="1">
                <a:spcBef>
                  <a:spcPct val="0"/>
                </a:spcBef>
              </a:pPr>
              <a:t>49</a:t>
            </a:fld>
            <a:endParaRPr lang="en-US" altLang="en-US">
              <a:latin typeface="Arial" charset="0"/>
            </a:endParaRPr>
          </a:p>
        </p:txBody>
      </p:sp>
    </p:spTree>
    <p:extLst>
      <p:ext uri="{BB962C8B-B14F-4D97-AF65-F5344CB8AC3E}">
        <p14:creationId xmlns:p14="http://schemas.microsoft.com/office/powerpoint/2010/main" val="271521662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1EBFC8C-E475-4916-896E-FB7337B31A62}" type="slidenum">
              <a:rPr lang="en-US" smtClean="0"/>
              <a:pPr>
                <a:defRPr/>
              </a:pPr>
              <a:t>54</a:t>
            </a:fld>
            <a:endParaRPr lang="en-US"/>
          </a:p>
        </p:txBody>
      </p:sp>
    </p:spTree>
    <p:extLst>
      <p:ext uri="{BB962C8B-B14F-4D97-AF65-F5344CB8AC3E}">
        <p14:creationId xmlns:p14="http://schemas.microsoft.com/office/powerpoint/2010/main" val="14581437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1EBFC8C-E475-4916-896E-FB7337B31A62}" type="slidenum">
              <a:rPr lang="en-US" smtClean="0"/>
              <a:pPr>
                <a:defRPr/>
              </a:pPr>
              <a:t>6</a:t>
            </a:fld>
            <a:endParaRPr lang="en-US"/>
          </a:p>
        </p:txBody>
      </p:sp>
    </p:spTree>
    <p:extLst>
      <p:ext uri="{BB962C8B-B14F-4D97-AF65-F5344CB8AC3E}">
        <p14:creationId xmlns:p14="http://schemas.microsoft.com/office/powerpoint/2010/main" val="10830855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1EBFC8C-E475-4916-896E-FB7337B31A62}" type="slidenum">
              <a:rPr lang="en-US" smtClean="0"/>
              <a:pPr>
                <a:defRPr/>
              </a:pPr>
              <a:t>7</a:t>
            </a:fld>
            <a:endParaRPr lang="en-US"/>
          </a:p>
        </p:txBody>
      </p:sp>
    </p:spTree>
    <p:extLst>
      <p:ext uri="{BB962C8B-B14F-4D97-AF65-F5344CB8AC3E}">
        <p14:creationId xmlns:p14="http://schemas.microsoft.com/office/powerpoint/2010/main" val="480531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1EBFC8C-E475-4916-896E-FB7337B31A62}" type="slidenum">
              <a:rPr lang="en-US" smtClean="0"/>
              <a:pPr>
                <a:defRPr/>
              </a:pPr>
              <a:t>8</a:t>
            </a:fld>
            <a:endParaRPr lang="en-US"/>
          </a:p>
        </p:txBody>
      </p:sp>
    </p:spTree>
    <p:extLst>
      <p:ext uri="{BB962C8B-B14F-4D97-AF65-F5344CB8AC3E}">
        <p14:creationId xmlns:p14="http://schemas.microsoft.com/office/powerpoint/2010/main" val="22874916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1EBFC8C-E475-4916-896E-FB7337B31A62}" type="slidenum">
              <a:rPr lang="en-US" smtClean="0"/>
              <a:pPr>
                <a:defRPr/>
              </a:pPr>
              <a:t>9</a:t>
            </a:fld>
            <a:endParaRPr lang="en-US"/>
          </a:p>
        </p:txBody>
      </p:sp>
    </p:spTree>
    <p:extLst>
      <p:ext uri="{BB962C8B-B14F-4D97-AF65-F5344CB8AC3E}">
        <p14:creationId xmlns:p14="http://schemas.microsoft.com/office/powerpoint/2010/main" val="37762729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1EBFC8C-E475-4916-896E-FB7337B31A62}" type="slidenum">
              <a:rPr lang="en-US" smtClean="0"/>
              <a:pPr>
                <a:defRPr/>
              </a:pPr>
              <a:t>13</a:t>
            </a:fld>
            <a:endParaRPr lang="en-US"/>
          </a:p>
        </p:txBody>
      </p:sp>
    </p:spTree>
    <p:extLst>
      <p:ext uri="{BB962C8B-B14F-4D97-AF65-F5344CB8AC3E}">
        <p14:creationId xmlns:p14="http://schemas.microsoft.com/office/powerpoint/2010/main" val="25327477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1EBFC8C-E475-4916-896E-FB7337B31A62}" type="slidenum">
              <a:rPr lang="en-US" smtClean="0"/>
              <a:pPr>
                <a:defRPr/>
              </a:pPr>
              <a:t>14</a:t>
            </a:fld>
            <a:endParaRPr lang="en-US"/>
          </a:p>
        </p:txBody>
      </p:sp>
    </p:spTree>
    <p:extLst>
      <p:ext uri="{BB962C8B-B14F-4D97-AF65-F5344CB8AC3E}">
        <p14:creationId xmlns:p14="http://schemas.microsoft.com/office/powerpoint/2010/main" val="11907784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600200"/>
            <a:ext cx="7772400" cy="1470025"/>
          </a:xfrm>
        </p:spPr>
        <p:txBody>
          <a:bodyPr/>
          <a:lstStyle>
            <a:lvl1pPr algn="ctr">
              <a:defRPr sz="3200"/>
            </a:lvl1pPr>
          </a:lstStyle>
          <a:p>
            <a:pPr lvl="0"/>
            <a:r>
              <a:rPr lang="en-US" altLang="en-US" noProof="0"/>
              <a:t>Click to edit Master title style</a:t>
            </a:r>
          </a:p>
        </p:txBody>
      </p:sp>
      <p:sp>
        <p:nvSpPr>
          <p:cNvPr id="3075" name="Rectangle 3"/>
          <p:cNvSpPr>
            <a:spLocks noGrp="1" noChangeArrowheads="1"/>
          </p:cNvSpPr>
          <p:nvPr>
            <p:ph type="subTitle" idx="1"/>
          </p:nvPr>
        </p:nvSpPr>
        <p:spPr>
          <a:xfrm>
            <a:off x="1371600" y="4572000"/>
            <a:ext cx="6400800" cy="1447800"/>
          </a:xfrm>
        </p:spPr>
        <p:txBody>
          <a:bodyPr/>
          <a:lstStyle>
            <a:lvl1pPr marL="0" indent="0" algn="ctr">
              <a:buFontTx/>
              <a:buNone/>
              <a:defRPr sz="2000">
                <a:solidFill>
                  <a:srgbClr val="735627"/>
                </a:solidFill>
              </a:defRPr>
            </a:lvl1pPr>
          </a:lstStyle>
          <a:p>
            <a:pPr lvl="0"/>
            <a:r>
              <a:rPr lang="en-US" altLang="en-US" noProof="0"/>
              <a:t>Click to edit Master subtitle style</a:t>
            </a:r>
          </a:p>
        </p:txBody>
      </p:sp>
      <p:sp>
        <p:nvSpPr>
          <p:cNvPr id="4" name="Rectangle 4"/>
          <p:cNvSpPr>
            <a:spLocks noGrp="1" noChangeArrowheads="1"/>
          </p:cNvSpPr>
          <p:nvPr>
            <p:ph type="dt" sz="half" idx="10"/>
          </p:nvPr>
        </p:nvSpPr>
        <p:spPr bwMode="auto">
          <a:xfrm>
            <a:off x="457200" y="6245225"/>
            <a:ext cx="2133600" cy="47625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b="1" smtClean="0"/>
            </a:lvl1pPr>
          </a:lstStyle>
          <a:p>
            <a:pPr>
              <a:defRPr/>
            </a:pPr>
            <a:endParaRPr lang="en-US" altLang="en-US"/>
          </a:p>
        </p:txBody>
      </p:sp>
      <p:sp>
        <p:nvSpPr>
          <p:cNvPr id="5" name="Rectangle 5"/>
          <p:cNvSpPr>
            <a:spLocks noGrp="1" noChangeArrowheads="1"/>
          </p:cNvSpPr>
          <p:nvPr>
            <p:ph type="ftr" sz="quarter" idx="11"/>
          </p:nvPr>
        </p:nvSpPr>
        <p:spPr/>
        <p:txBody>
          <a:bodyPr/>
          <a:lstStyle>
            <a:lvl1pPr>
              <a:defRPr smtClean="0">
                <a:solidFill>
                  <a:schemeClr val="tx1"/>
                </a:solidFill>
              </a:defRPr>
            </a:lvl1pPr>
          </a:lstStyle>
          <a:p>
            <a:pPr>
              <a:defRPr/>
            </a:pPr>
            <a:endParaRPr lang="en-US" altLang="en-US"/>
          </a:p>
        </p:txBody>
      </p:sp>
      <p:sp>
        <p:nvSpPr>
          <p:cNvPr id="6" name="Rectangle 6"/>
          <p:cNvSpPr>
            <a:spLocks noGrp="1" noChangeArrowheads="1"/>
          </p:cNvSpPr>
          <p:nvPr>
            <p:ph type="sldNum" sz="quarter" idx="12"/>
          </p:nvPr>
        </p:nvSpPr>
        <p:spPr/>
        <p:txBody>
          <a:bodyPr/>
          <a:lstStyle>
            <a:lvl1pPr>
              <a:defRPr smtClean="0">
                <a:solidFill>
                  <a:schemeClr val="tx1"/>
                </a:solidFill>
              </a:defRPr>
            </a:lvl1pPr>
          </a:lstStyle>
          <a:p>
            <a:pPr>
              <a:defRPr/>
            </a:pPr>
            <a:fld id="{656E2D27-A7BB-4004-9D94-4DA670459663}" type="slidenum">
              <a:rPr lang="en-US" altLang="en-US"/>
              <a:pPr>
                <a:defRPr/>
              </a:pPr>
              <a:t>‹#›</a:t>
            </a:fld>
            <a:endParaRPr lang="en-US" altLang="en-US"/>
          </a:p>
        </p:txBody>
      </p:sp>
    </p:spTree>
    <p:extLst>
      <p:ext uri="{BB962C8B-B14F-4D97-AF65-F5344CB8AC3E}">
        <p14:creationId xmlns:p14="http://schemas.microsoft.com/office/powerpoint/2010/main" val="36946243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1"/>
          </p:nvPr>
        </p:nvSpPr>
        <p:spPr>
          <a:ln/>
        </p:spPr>
        <p:txBody>
          <a:bodyPr/>
          <a:lstStyle>
            <a:lvl1pPr>
              <a:defRPr/>
            </a:lvl1pPr>
          </a:lstStyle>
          <a:p>
            <a:pPr>
              <a:defRPr/>
            </a:pPr>
            <a:fld id="{0CDF6B5C-0463-4401-8D43-A610EEF09499}" type="slidenum">
              <a:rPr lang="en-US" altLang="en-US"/>
              <a:pPr>
                <a:defRPr/>
              </a:pPr>
              <a:t>‹#›</a:t>
            </a:fld>
            <a:endParaRPr lang="en-US" altLang="en-US"/>
          </a:p>
        </p:txBody>
      </p:sp>
    </p:spTree>
    <p:extLst>
      <p:ext uri="{BB962C8B-B14F-4D97-AF65-F5344CB8AC3E}">
        <p14:creationId xmlns:p14="http://schemas.microsoft.com/office/powerpoint/2010/main" val="20643590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2400"/>
            <a:ext cx="2057400"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2400"/>
            <a:ext cx="601980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1"/>
          </p:nvPr>
        </p:nvSpPr>
        <p:spPr>
          <a:ln/>
        </p:spPr>
        <p:txBody>
          <a:bodyPr/>
          <a:lstStyle>
            <a:lvl1pPr>
              <a:defRPr/>
            </a:lvl1pPr>
          </a:lstStyle>
          <a:p>
            <a:pPr>
              <a:defRPr/>
            </a:pPr>
            <a:fld id="{36BB5EDF-DCA1-4048-9B2B-7FA92BA27CC2}" type="slidenum">
              <a:rPr lang="en-US" altLang="en-US"/>
              <a:pPr>
                <a:defRPr/>
              </a:pPr>
              <a:t>‹#›</a:t>
            </a:fld>
            <a:endParaRPr lang="en-US" altLang="en-US"/>
          </a:p>
        </p:txBody>
      </p:sp>
    </p:spTree>
    <p:extLst>
      <p:ext uri="{BB962C8B-B14F-4D97-AF65-F5344CB8AC3E}">
        <p14:creationId xmlns:p14="http://schemas.microsoft.com/office/powerpoint/2010/main" val="28129736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1"/>
          </p:nvPr>
        </p:nvSpPr>
        <p:spPr>
          <a:ln/>
        </p:spPr>
        <p:txBody>
          <a:bodyPr/>
          <a:lstStyle>
            <a:lvl1pPr>
              <a:defRPr/>
            </a:lvl1pPr>
          </a:lstStyle>
          <a:p>
            <a:pPr>
              <a:defRPr/>
            </a:pPr>
            <a:fld id="{FB04ED95-CDB2-4BA9-99BD-D77E6E80350B}" type="slidenum">
              <a:rPr lang="en-US" altLang="en-US"/>
              <a:pPr>
                <a:defRPr/>
              </a:pPr>
              <a:t>‹#›</a:t>
            </a:fld>
            <a:endParaRPr lang="en-US" altLang="en-US"/>
          </a:p>
        </p:txBody>
      </p:sp>
    </p:spTree>
    <p:extLst>
      <p:ext uri="{BB962C8B-B14F-4D97-AF65-F5344CB8AC3E}">
        <p14:creationId xmlns:p14="http://schemas.microsoft.com/office/powerpoint/2010/main" val="764765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1"/>
          </p:nvPr>
        </p:nvSpPr>
        <p:spPr>
          <a:ln/>
        </p:spPr>
        <p:txBody>
          <a:bodyPr/>
          <a:lstStyle>
            <a:lvl1pPr>
              <a:defRPr/>
            </a:lvl1pPr>
          </a:lstStyle>
          <a:p>
            <a:pPr>
              <a:defRPr/>
            </a:pPr>
            <a:fld id="{CEEAE5F9-52AE-4176-9BA1-EC5A0873067F}" type="slidenum">
              <a:rPr lang="en-US" altLang="en-US"/>
              <a:pPr>
                <a:defRPr/>
              </a:pPr>
              <a:t>‹#›</a:t>
            </a:fld>
            <a:endParaRPr lang="en-US" altLang="en-US"/>
          </a:p>
        </p:txBody>
      </p:sp>
    </p:spTree>
    <p:extLst>
      <p:ext uri="{BB962C8B-B14F-4D97-AF65-F5344CB8AC3E}">
        <p14:creationId xmlns:p14="http://schemas.microsoft.com/office/powerpoint/2010/main" val="10778653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524000"/>
            <a:ext cx="40386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524000"/>
            <a:ext cx="40386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1"/>
          </p:nvPr>
        </p:nvSpPr>
        <p:spPr>
          <a:ln/>
        </p:spPr>
        <p:txBody>
          <a:bodyPr/>
          <a:lstStyle>
            <a:lvl1pPr>
              <a:defRPr/>
            </a:lvl1pPr>
          </a:lstStyle>
          <a:p>
            <a:pPr>
              <a:defRPr/>
            </a:pPr>
            <a:fld id="{EA9A0A8C-73C4-4F19-8EEC-77F80C7ADFDF}" type="slidenum">
              <a:rPr lang="en-US" altLang="en-US"/>
              <a:pPr>
                <a:defRPr/>
              </a:pPr>
              <a:t>‹#›</a:t>
            </a:fld>
            <a:endParaRPr lang="en-US" altLang="en-US"/>
          </a:p>
        </p:txBody>
      </p:sp>
    </p:spTree>
    <p:extLst>
      <p:ext uri="{BB962C8B-B14F-4D97-AF65-F5344CB8AC3E}">
        <p14:creationId xmlns:p14="http://schemas.microsoft.com/office/powerpoint/2010/main" val="11013555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ftr" sz="quarter" idx="10"/>
          </p:nvPr>
        </p:nvSpPr>
        <p:spPr>
          <a:ln/>
        </p:spPr>
        <p:txBody>
          <a:bodyPr/>
          <a:lstStyle>
            <a:lvl1pPr>
              <a:defRPr/>
            </a:lvl1pPr>
          </a:lstStyle>
          <a:p>
            <a:pPr>
              <a:defRPr/>
            </a:pPr>
            <a:endParaRPr lang="en-US" altLang="en-US"/>
          </a:p>
        </p:txBody>
      </p:sp>
      <p:sp>
        <p:nvSpPr>
          <p:cNvPr id="8" name="Rectangle 6"/>
          <p:cNvSpPr>
            <a:spLocks noGrp="1" noChangeArrowheads="1"/>
          </p:cNvSpPr>
          <p:nvPr>
            <p:ph type="sldNum" sz="quarter" idx="11"/>
          </p:nvPr>
        </p:nvSpPr>
        <p:spPr>
          <a:ln/>
        </p:spPr>
        <p:txBody>
          <a:bodyPr/>
          <a:lstStyle>
            <a:lvl1pPr>
              <a:defRPr/>
            </a:lvl1pPr>
          </a:lstStyle>
          <a:p>
            <a:pPr>
              <a:defRPr/>
            </a:pPr>
            <a:fld id="{BD8EB1A9-C14D-481B-A884-9C26E96D104D}" type="slidenum">
              <a:rPr lang="en-US" altLang="en-US"/>
              <a:pPr>
                <a:defRPr/>
              </a:pPr>
              <a:t>‹#›</a:t>
            </a:fld>
            <a:endParaRPr lang="en-US" altLang="en-US"/>
          </a:p>
        </p:txBody>
      </p:sp>
    </p:spTree>
    <p:extLst>
      <p:ext uri="{BB962C8B-B14F-4D97-AF65-F5344CB8AC3E}">
        <p14:creationId xmlns:p14="http://schemas.microsoft.com/office/powerpoint/2010/main" val="25048184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ftr" sz="quarter" idx="10"/>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1"/>
          </p:nvPr>
        </p:nvSpPr>
        <p:spPr>
          <a:ln/>
        </p:spPr>
        <p:txBody>
          <a:bodyPr/>
          <a:lstStyle>
            <a:lvl1pPr>
              <a:defRPr/>
            </a:lvl1pPr>
          </a:lstStyle>
          <a:p>
            <a:pPr>
              <a:defRPr/>
            </a:pPr>
            <a:fld id="{B78B085C-CFD7-4C25-AD1D-3348A7305F38}" type="slidenum">
              <a:rPr lang="en-US" altLang="en-US"/>
              <a:pPr>
                <a:defRPr/>
              </a:pPr>
              <a:t>‹#›</a:t>
            </a:fld>
            <a:endParaRPr lang="en-US" altLang="en-US"/>
          </a:p>
        </p:txBody>
      </p:sp>
    </p:spTree>
    <p:extLst>
      <p:ext uri="{BB962C8B-B14F-4D97-AF65-F5344CB8AC3E}">
        <p14:creationId xmlns:p14="http://schemas.microsoft.com/office/powerpoint/2010/main" val="32432379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en-US" altLang="en-US"/>
          </a:p>
        </p:txBody>
      </p:sp>
      <p:sp>
        <p:nvSpPr>
          <p:cNvPr id="3" name="Rectangle 6"/>
          <p:cNvSpPr>
            <a:spLocks noGrp="1" noChangeArrowheads="1"/>
          </p:cNvSpPr>
          <p:nvPr>
            <p:ph type="sldNum" sz="quarter" idx="11"/>
          </p:nvPr>
        </p:nvSpPr>
        <p:spPr>
          <a:ln/>
        </p:spPr>
        <p:txBody>
          <a:bodyPr/>
          <a:lstStyle>
            <a:lvl1pPr>
              <a:defRPr/>
            </a:lvl1pPr>
          </a:lstStyle>
          <a:p>
            <a:pPr>
              <a:defRPr/>
            </a:pPr>
            <a:fld id="{DCC76AE3-C1F9-49A0-91CE-BA98729591C9}" type="slidenum">
              <a:rPr lang="en-US" altLang="en-US"/>
              <a:pPr>
                <a:defRPr/>
              </a:pPr>
              <a:t>‹#›</a:t>
            </a:fld>
            <a:endParaRPr lang="en-US" altLang="en-US"/>
          </a:p>
        </p:txBody>
      </p:sp>
    </p:spTree>
    <p:extLst>
      <p:ext uri="{BB962C8B-B14F-4D97-AF65-F5344CB8AC3E}">
        <p14:creationId xmlns:p14="http://schemas.microsoft.com/office/powerpoint/2010/main" val="5113373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1"/>
          </p:nvPr>
        </p:nvSpPr>
        <p:spPr>
          <a:ln/>
        </p:spPr>
        <p:txBody>
          <a:bodyPr/>
          <a:lstStyle>
            <a:lvl1pPr>
              <a:defRPr/>
            </a:lvl1pPr>
          </a:lstStyle>
          <a:p>
            <a:pPr>
              <a:defRPr/>
            </a:pPr>
            <a:fld id="{2F6D8B3D-EEDE-4FED-B492-4EEE1E1061A0}" type="slidenum">
              <a:rPr lang="en-US" altLang="en-US"/>
              <a:pPr>
                <a:defRPr/>
              </a:pPr>
              <a:t>‹#›</a:t>
            </a:fld>
            <a:endParaRPr lang="en-US" altLang="en-US"/>
          </a:p>
        </p:txBody>
      </p:sp>
    </p:spTree>
    <p:extLst>
      <p:ext uri="{BB962C8B-B14F-4D97-AF65-F5344CB8AC3E}">
        <p14:creationId xmlns:p14="http://schemas.microsoft.com/office/powerpoint/2010/main" val="19418012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1"/>
          </p:nvPr>
        </p:nvSpPr>
        <p:spPr>
          <a:ln/>
        </p:spPr>
        <p:txBody>
          <a:bodyPr/>
          <a:lstStyle>
            <a:lvl1pPr>
              <a:defRPr/>
            </a:lvl1pPr>
          </a:lstStyle>
          <a:p>
            <a:pPr>
              <a:defRPr/>
            </a:pPr>
            <a:fld id="{0A26FC55-CB05-42D9-A0E2-AF7F8B4FD443}" type="slidenum">
              <a:rPr lang="en-US" altLang="en-US"/>
              <a:pPr>
                <a:defRPr/>
              </a:pPr>
              <a:t>‹#›</a:t>
            </a:fld>
            <a:endParaRPr lang="en-US" altLang="en-US"/>
          </a:p>
        </p:txBody>
      </p:sp>
    </p:spTree>
    <p:extLst>
      <p:ext uri="{BB962C8B-B14F-4D97-AF65-F5344CB8AC3E}">
        <p14:creationId xmlns:p14="http://schemas.microsoft.com/office/powerpoint/2010/main" val="11738031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152400"/>
            <a:ext cx="8229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524000"/>
            <a:ext cx="82296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200" b="1" smtClean="0">
                <a:solidFill>
                  <a:schemeClr val="bg1"/>
                </a:solidFill>
              </a:defRPr>
            </a:lvl1pPr>
          </a:lstStyle>
          <a:p>
            <a:pPr>
              <a:defRPr/>
            </a:pPr>
            <a:endParaRPr lang="en-US" altLang="en-US"/>
          </a:p>
        </p:txBody>
      </p:sp>
      <p:sp>
        <p:nvSpPr>
          <p:cNvPr id="1030" name="Rectangle 6"/>
          <p:cNvSpPr>
            <a:spLocks noGrp="1" noChangeArrowheads="1"/>
          </p:cNvSpPr>
          <p:nvPr>
            <p:ph type="sldNum" sz="quarter" idx="4"/>
          </p:nvPr>
        </p:nvSpPr>
        <p:spPr bwMode="auto">
          <a:xfrm>
            <a:off x="7620000" y="6245225"/>
            <a:ext cx="1066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1" smtClean="0">
                <a:solidFill>
                  <a:schemeClr val="bg1"/>
                </a:solidFill>
              </a:defRPr>
            </a:lvl1pPr>
          </a:lstStyle>
          <a:p>
            <a:pPr>
              <a:defRPr/>
            </a:pPr>
            <a:fld id="{29BB0CEF-47BF-47B3-8343-8FF61A09F1C4}"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71"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xStyles>
    <p:titleStyle>
      <a:lvl1pPr algn="l" rtl="0" eaLnBrk="1" fontAlgn="base" hangingPunct="1">
        <a:spcBef>
          <a:spcPct val="0"/>
        </a:spcBef>
        <a:spcAft>
          <a:spcPct val="0"/>
        </a:spcAft>
        <a:defRPr sz="2800" b="1">
          <a:solidFill>
            <a:schemeClr val="bg1"/>
          </a:solidFill>
          <a:latin typeface="+mj-lt"/>
          <a:ea typeface="+mj-ea"/>
          <a:cs typeface="+mj-cs"/>
        </a:defRPr>
      </a:lvl1pPr>
      <a:lvl2pPr algn="l" rtl="0" eaLnBrk="1" fontAlgn="base" hangingPunct="1">
        <a:spcBef>
          <a:spcPct val="0"/>
        </a:spcBef>
        <a:spcAft>
          <a:spcPct val="0"/>
        </a:spcAft>
        <a:defRPr sz="2800" b="1">
          <a:solidFill>
            <a:schemeClr val="bg1"/>
          </a:solidFill>
          <a:latin typeface="Century Gothic" pitchFamily="34" charset="0"/>
        </a:defRPr>
      </a:lvl2pPr>
      <a:lvl3pPr algn="l" rtl="0" eaLnBrk="1" fontAlgn="base" hangingPunct="1">
        <a:spcBef>
          <a:spcPct val="0"/>
        </a:spcBef>
        <a:spcAft>
          <a:spcPct val="0"/>
        </a:spcAft>
        <a:defRPr sz="2800" b="1">
          <a:solidFill>
            <a:schemeClr val="bg1"/>
          </a:solidFill>
          <a:latin typeface="Century Gothic" pitchFamily="34" charset="0"/>
        </a:defRPr>
      </a:lvl3pPr>
      <a:lvl4pPr algn="l" rtl="0" eaLnBrk="1" fontAlgn="base" hangingPunct="1">
        <a:spcBef>
          <a:spcPct val="0"/>
        </a:spcBef>
        <a:spcAft>
          <a:spcPct val="0"/>
        </a:spcAft>
        <a:defRPr sz="2800" b="1">
          <a:solidFill>
            <a:schemeClr val="bg1"/>
          </a:solidFill>
          <a:latin typeface="Century Gothic" pitchFamily="34" charset="0"/>
        </a:defRPr>
      </a:lvl4pPr>
      <a:lvl5pPr algn="l" rtl="0" eaLnBrk="1" fontAlgn="base" hangingPunct="1">
        <a:spcBef>
          <a:spcPct val="0"/>
        </a:spcBef>
        <a:spcAft>
          <a:spcPct val="0"/>
        </a:spcAft>
        <a:defRPr sz="2800" b="1">
          <a:solidFill>
            <a:schemeClr val="bg1"/>
          </a:solidFill>
          <a:latin typeface="Century Gothic" pitchFamily="34" charset="0"/>
        </a:defRPr>
      </a:lvl5pPr>
      <a:lvl6pPr marL="457200" algn="l" rtl="0" eaLnBrk="1" fontAlgn="base" hangingPunct="1">
        <a:spcBef>
          <a:spcPct val="0"/>
        </a:spcBef>
        <a:spcAft>
          <a:spcPct val="0"/>
        </a:spcAft>
        <a:defRPr sz="2800" b="1">
          <a:solidFill>
            <a:schemeClr val="bg1"/>
          </a:solidFill>
          <a:latin typeface="Century Gothic" pitchFamily="34" charset="0"/>
        </a:defRPr>
      </a:lvl6pPr>
      <a:lvl7pPr marL="914400" algn="l" rtl="0" eaLnBrk="1" fontAlgn="base" hangingPunct="1">
        <a:spcBef>
          <a:spcPct val="0"/>
        </a:spcBef>
        <a:spcAft>
          <a:spcPct val="0"/>
        </a:spcAft>
        <a:defRPr sz="2800" b="1">
          <a:solidFill>
            <a:schemeClr val="bg1"/>
          </a:solidFill>
          <a:latin typeface="Century Gothic" pitchFamily="34" charset="0"/>
        </a:defRPr>
      </a:lvl7pPr>
      <a:lvl8pPr marL="1371600" algn="l" rtl="0" eaLnBrk="1" fontAlgn="base" hangingPunct="1">
        <a:spcBef>
          <a:spcPct val="0"/>
        </a:spcBef>
        <a:spcAft>
          <a:spcPct val="0"/>
        </a:spcAft>
        <a:defRPr sz="2800" b="1">
          <a:solidFill>
            <a:schemeClr val="bg1"/>
          </a:solidFill>
          <a:latin typeface="Century Gothic" pitchFamily="34" charset="0"/>
        </a:defRPr>
      </a:lvl8pPr>
      <a:lvl9pPr marL="1828800" algn="l" rtl="0" eaLnBrk="1" fontAlgn="base" hangingPunct="1">
        <a:spcBef>
          <a:spcPct val="0"/>
        </a:spcBef>
        <a:spcAft>
          <a:spcPct val="0"/>
        </a:spcAft>
        <a:defRPr sz="2800" b="1">
          <a:solidFill>
            <a:schemeClr val="bg1"/>
          </a:solidFill>
          <a:latin typeface="Century Gothic" pitchFamily="34" charset="0"/>
        </a:defRPr>
      </a:lvl9pPr>
    </p:titleStyle>
    <p:bodyStyle>
      <a:lvl1pPr marL="342900" indent="-342900" algn="l" rtl="0" eaLnBrk="1" fontAlgn="base" hangingPunct="1">
        <a:spcBef>
          <a:spcPct val="20000"/>
        </a:spcBef>
        <a:spcAft>
          <a:spcPct val="0"/>
        </a:spcAft>
        <a:buChar char="•"/>
        <a:defRPr sz="2400">
          <a:solidFill>
            <a:srgbClr val="274F73"/>
          </a:solidFill>
          <a:latin typeface="+mn-lt"/>
          <a:ea typeface="+mn-ea"/>
          <a:cs typeface="+mn-cs"/>
        </a:defRPr>
      </a:lvl1pPr>
      <a:lvl2pPr marL="742950" indent="-285750" algn="l" rtl="0" eaLnBrk="1" fontAlgn="base" hangingPunct="1">
        <a:spcBef>
          <a:spcPct val="20000"/>
        </a:spcBef>
        <a:spcAft>
          <a:spcPct val="0"/>
        </a:spcAft>
        <a:buChar char="–"/>
        <a:defRPr sz="2400">
          <a:solidFill>
            <a:srgbClr val="735627"/>
          </a:solidFill>
          <a:latin typeface="+mn-lt"/>
        </a:defRPr>
      </a:lvl2pPr>
      <a:lvl3pPr marL="1143000" indent="-228600" algn="l" rtl="0" eaLnBrk="1" fontAlgn="base" hangingPunct="1">
        <a:spcBef>
          <a:spcPct val="20000"/>
        </a:spcBef>
        <a:spcAft>
          <a:spcPct val="0"/>
        </a:spcAft>
        <a:buChar char="•"/>
        <a:defRPr sz="2400">
          <a:solidFill>
            <a:srgbClr val="2B5880"/>
          </a:solidFill>
          <a:latin typeface="+mn-lt"/>
        </a:defRPr>
      </a:lvl3pPr>
      <a:lvl4pPr marL="1600200" indent="-228600" algn="l" rtl="0" eaLnBrk="1" fontAlgn="base" hangingPunct="1">
        <a:spcBef>
          <a:spcPct val="20000"/>
        </a:spcBef>
        <a:spcAft>
          <a:spcPct val="0"/>
        </a:spcAft>
        <a:buChar char="–"/>
        <a:defRPr sz="2000">
          <a:solidFill>
            <a:srgbClr val="2B5880"/>
          </a:solidFill>
          <a:latin typeface="+mn-lt"/>
        </a:defRPr>
      </a:lvl4pPr>
      <a:lvl5pPr marL="2057400" indent="-228600" algn="l" rtl="0" eaLnBrk="1" fontAlgn="base" hangingPunct="1">
        <a:spcBef>
          <a:spcPct val="20000"/>
        </a:spcBef>
        <a:spcAft>
          <a:spcPct val="0"/>
        </a:spcAft>
        <a:buChar char="»"/>
        <a:defRPr sz="2000">
          <a:solidFill>
            <a:srgbClr val="2B5880"/>
          </a:solidFill>
          <a:latin typeface="+mn-lt"/>
        </a:defRPr>
      </a:lvl5pPr>
      <a:lvl6pPr marL="2514600" indent="-228600" algn="l" rtl="0" eaLnBrk="1" fontAlgn="base" hangingPunct="1">
        <a:spcBef>
          <a:spcPct val="20000"/>
        </a:spcBef>
        <a:spcAft>
          <a:spcPct val="0"/>
        </a:spcAft>
        <a:buChar char="»"/>
        <a:defRPr sz="2000">
          <a:solidFill>
            <a:srgbClr val="2B5880"/>
          </a:solidFill>
          <a:latin typeface="+mn-lt"/>
        </a:defRPr>
      </a:lvl6pPr>
      <a:lvl7pPr marL="2971800" indent="-228600" algn="l" rtl="0" eaLnBrk="1" fontAlgn="base" hangingPunct="1">
        <a:spcBef>
          <a:spcPct val="20000"/>
        </a:spcBef>
        <a:spcAft>
          <a:spcPct val="0"/>
        </a:spcAft>
        <a:buChar char="»"/>
        <a:defRPr sz="2000">
          <a:solidFill>
            <a:srgbClr val="2B5880"/>
          </a:solidFill>
          <a:latin typeface="+mn-lt"/>
        </a:defRPr>
      </a:lvl7pPr>
      <a:lvl8pPr marL="3429000" indent="-228600" algn="l" rtl="0" eaLnBrk="1" fontAlgn="base" hangingPunct="1">
        <a:spcBef>
          <a:spcPct val="20000"/>
        </a:spcBef>
        <a:spcAft>
          <a:spcPct val="0"/>
        </a:spcAft>
        <a:buChar char="»"/>
        <a:defRPr sz="2000">
          <a:solidFill>
            <a:srgbClr val="2B5880"/>
          </a:solidFill>
          <a:latin typeface="+mn-lt"/>
        </a:defRPr>
      </a:lvl8pPr>
      <a:lvl9pPr marL="3886200" indent="-228600" algn="l" rtl="0" eaLnBrk="1" fontAlgn="base" hangingPunct="1">
        <a:spcBef>
          <a:spcPct val="20000"/>
        </a:spcBef>
        <a:spcAft>
          <a:spcPct val="0"/>
        </a:spcAft>
        <a:buChar char="»"/>
        <a:defRPr sz="2000">
          <a:solidFill>
            <a:srgbClr val="2B588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18/10/relationships/comments" Target="../comments/modernComment_18E_2A981119.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6.png"/><Relationship Id="rId2" Type="http://schemas.microsoft.com/office/2018/10/relationships/comments" Target="../comments/modernComment_19F_3312A4EB.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hyperlink" Target="mailto:leora.byras@maine.gov" TargetMode="External"/><Relationship Id="rId4" Type="http://schemas.openxmlformats.org/officeDocument/2006/relationships/hyperlink" Target="mailto:jodi.Bossio-smith@maine.gov"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09600" y="1600200"/>
            <a:ext cx="7772400" cy="1981200"/>
          </a:xfrm>
        </p:spPr>
        <p:txBody>
          <a:bodyPr/>
          <a:lstStyle/>
          <a:p>
            <a:r>
              <a:rPr lang="en-US" altLang="en-US" sz="3000" u="sng"/>
              <a:t>Overview of the 1% Requirement and Maine's Alternate Assessments based on Alternate Academic Achievement Standards (AA-AAAS)</a:t>
            </a:r>
            <a:br>
              <a:rPr lang="en-US" altLang="en-US" sz="3000"/>
            </a:br>
            <a:endParaRPr lang="en-US" altLang="en-US" sz="3000"/>
          </a:p>
        </p:txBody>
      </p:sp>
      <p:sp>
        <p:nvSpPr>
          <p:cNvPr id="2" name="TextBox 1">
            <a:extLst>
              <a:ext uri="{FF2B5EF4-FFF2-40B4-BE49-F238E27FC236}">
                <a16:creationId xmlns:a16="http://schemas.microsoft.com/office/drawing/2014/main" id="{573178EF-4CD2-4D0C-981F-96968CB870FE}"/>
              </a:ext>
            </a:extLst>
          </p:cNvPr>
          <p:cNvSpPr txBox="1"/>
          <p:nvPr/>
        </p:nvSpPr>
        <p:spPr>
          <a:xfrm>
            <a:off x="100013" y="4735453"/>
            <a:ext cx="8027987" cy="16312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u="sng">
                <a:latin typeface="Cambria" panose="02040503050406030204" pitchFamily="18" charset="0"/>
                <a:ea typeface="Cambria" panose="02040503050406030204" pitchFamily="18" charset="0"/>
                <a:cs typeface="Biome Light" panose="020B0502040204020203" pitchFamily="34" charset="0"/>
              </a:rPr>
              <a:t>September 11</a:t>
            </a:r>
            <a:r>
              <a:rPr lang="en-US" sz="2000" b="1" u="sng" baseline="30000">
                <a:latin typeface="Cambria" panose="02040503050406030204" pitchFamily="18" charset="0"/>
                <a:ea typeface="Cambria" panose="02040503050406030204" pitchFamily="18" charset="0"/>
                <a:cs typeface="Biome Light" panose="020B0502040204020203" pitchFamily="34" charset="0"/>
              </a:rPr>
              <a:t>th</a:t>
            </a:r>
            <a:r>
              <a:rPr lang="en-US" sz="2000" b="1" u="sng">
                <a:latin typeface="Cambria" panose="02040503050406030204" pitchFamily="18" charset="0"/>
                <a:ea typeface="Cambria" panose="02040503050406030204" pitchFamily="18" charset="0"/>
                <a:cs typeface="Biome Light" panose="020B0502040204020203" pitchFamily="34" charset="0"/>
              </a:rPr>
              <a:t>, 2023</a:t>
            </a:r>
          </a:p>
          <a:p>
            <a:pPr algn="ctr"/>
            <a:endParaRPr lang="en-US" sz="2000" b="1">
              <a:latin typeface="Cambria" panose="02040503050406030204" pitchFamily="18" charset="0"/>
              <a:ea typeface="Cambria" panose="02040503050406030204" pitchFamily="18" charset="0"/>
              <a:cs typeface="Biome Light" panose="020B0502040204020203" pitchFamily="34" charset="0"/>
            </a:endParaRPr>
          </a:p>
          <a:p>
            <a:pPr algn="ctr"/>
            <a:r>
              <a:rPr lang="en-US" sz="2000" b="1">
                <a:latin typeface="Cambria" panose="02040503050406030204" pitchFamily="18" charset="0"/>
                <a:ea typeface="Cambria" panose="02040503050406030204" pitchFamily="18" charset="0"/>
                <a:cs typeface="Biome Light" panose="020B0502040204020203" pitchFamily="34" charset="0"/>
              </a:rPr>
              <a:t>Jodi Bossio-Smith, Assessment Team</a:t>
            </a:r>
          </a:p>
          <a:p>
            <a:pPr algn="ctr"/>
            <a:endParaRPr lang="en-US" sz="2000" b="1">
              <a:latin typeface="Cambria" panose="02040503050406030204" pitchFamily="18" charset="0"/>
              <a:ea typeface="Cambria" panose="02040503050406030204" pitchFamily="18" charset="0"/>
              <a:cs typeface="Biome Light" panose="020B0502040204020203" pitchFamily="34" charset="0"/>
            </a:endParaRPr>
          </a:p>
          <a:p>
            <a:pPr algn="ctr"/>
            <a:r>
              <a:rPr lang="en-US" sz="2000" b="1">
                <a:latin typeface="Cambria" panose="02040503050406030204" pitchFamily="18" charset="0"/>
                <a:ea typeface="Cambria" panose="02040503050406030204" pitchFamily="18" charset="0"/>
                <a:cs typeface="Biome Light" panose="020B0502040204020203" pitchFamily="34" charset="0"/>
              </a:rPr>
              <a:t>Leora Byras, Special Projects Team</a:t>
            </a:r>
          </a:p>
        </p:txBody>
      </p:sp>
      <p:pic>
        <p:nvPicPr>
          <p:cNvPr id="4" name="Picture 3" descr="A picture containing graphical user interface&#10;&#10;Description automatically generated">
            <a:extLst>
              <a:ext uri="{FF2B5EF4-FFF2-40B4-BE49-F238E27FC236}">
                <a16:creationId xmlns:a16="http://schemas.microsoft.com/office/drawing/2014/main" id="{3C924B4D-4567-3372-4399-AF05F0E1FAF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99300" y="5700712"/>
            <a:ext cx="2057400" cy="1157288"/>
          </a:xfrm>
          <a:prstGeom prst="rect">
            <a:avLst/>
          </a:prstGeom>
        </p:spPr>
      </p:pic>
    </p:spTree>
    <p:extLst>
      <p:ext uri="{BB962C8B-B14F-4D97-AF65-F5344CB8AC3E}">
        <p14:creationId xmlns:p14="http://schemas.microsoft.com/office/powerpoint/2010/main" val="20146347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34D121-D69C-EE18-623D-EBB69827D169}"/>
              </a:ext>
            </a:extLst>
          </p:cNvPr>
          <p:cNvSpPr>
            <a:spLocks noGrp="1"/>
          </p:cNvSpPr>
          <p:nvPr>
            <p:ph type="title"/>
          </p:nvPr>
        </p:nvSpPr>
        <p:spPr/>
        <p:txBody>
          <a:bodyPr/>
          <a:lstStyle/>
          <a:p>
            <a:r>
              <a:rPr lang="en-US"/>
              <a:t>Objective 2</a:t>
            </a:r>
          </a:p>
        </p:txBody>
      </p:sp>
      <p:sp>
        <p:nvSpPr>
          <p:cNvPr id="3" name="Content Placeholder 2">
            <a:extLst>
              <a:ext uri="{FF2B5EF4-FFF2-40B4-BE49-F238E27FC236}">
                <a16:creationId xmlns:a16="http://schemas.microsoft.com/office/drawing/2014/main" id="{56ADCD89-78B7-0D02-CB40-96FC9B62A8C5}"/>
              </a:ext>
            </a:extLst>
          </p:cNvPr>
          <p:cNvSpPr>
            <a:spLocks noGrp="1"/>
          </p:cNvSpPr>
          <p:nvPr>
            <p:ph idx="1"/>
          </p:nvPr>
        </p:nvSpPr>
        <p:spPr/>
        <p:txBody>
          <a:bodyPr/>
          <a:lstStyle/>
          <a:p>
            <a:pPr marL="0" indent="0" algn="ctr">
              <a:buNone/>
            </a:pPr>
            <a:endParaRPr lang="en-US"/>
          </a:p>
          <a:p>
            <a:pPr marL="0" indent="0">
              <a:buNone/>
            </a:pPr>
            <a:endParaRPr lang="en-US"/>
          </a:p>
          <a:p>
            <a:pPr marL="0" indent="0">
              <a:buNone/>
            </a:pPr>
            <a:r>
              <a:rPr lang="en-US" sz="2800"/>
              <a:t>2. </a:t>
            </a:r>
            <a:r>
              <a:rPr lang="en-US" sz="4400">
                <a:latin typeface="Cambria" panose="02040503050406030204" pitchFamily="18" charset="0"/>
                <a:ea typeface="Cambria" panose="02040503050406030204" pitchFamily="18" charset="0"/>
              </a:rPr>
              <a:t>Why does participation matter?</a:t>
            </a:r>
            <a:endParaRPr lang="en-US" sz="2800"/>
          </a:p>
        </p:txBody>
      </p:sp>
    </p:spTree>
    <p:extLst>
      <p:ext uri="{BB962C8B-B14F-4D97-AF65-F5344CB8AC3E}">
        <p14:creationId xmlns:p14="http://schemas.microsoft.com/office/powerpoint/2010/main" val="7693474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85B4E-2983-D2B1-3393-231A722A1943}"/>
              </a:ext>
            </a:extLst>
          </p:cNvPr>
          <p:cNvSpPr>
            <a:spLocks noGrp="1"/>
          </p:cNvSpPr>
          <p:nvPr>
            <p:ph type="title"/>
          </p:nvPr>
        </p:nvSpPr>
        <p:spPr/>
        <p:txBody>
          <a:bodyPr/>
          <a:lstStyle/>
          <a:p>
            <a:r>
              <a:rPr lang="en-US" dirty="0"/>
              <a:t>Objective 2</a:t>
            </a:r>
          </a:p>
        </p:txBody>
      </p:sp>
      <p:sp>
        <p:nvSpPr>
          <p:cNvPr id="3" name="Content Placeholder 2">
            <a:extLst>
              <a:ext uri="{FF2B5EF4-FFF2-40B4-BE49-F238E27FC236}">
                <a16:creationId xmlns:a16="http://schemas.microsoft.com/office/drawing/2014/main" id="{B9DE5336-DA29-30DE-0DC1-252F9BF2441D}"/>
              </a:ext>
            </a:extLst>
          </p:cNvPr>
          <p:cNvSpPr>
            <a:spLocks noGrp="1"/>
          </p:cNvSpPr>
          <p:nvPr>
            <p:ph idx="1"/>
          </p:nvPr>
        </p:nvSpPr>
        <p:spPr/>
        <p:txBody>
          <a:bodyPr/>
          <a:lstStyle/>
          <a:p>
            <a:pPr marL="0" indent="0">
              <a:buNone/>
            </a:pPr>
            <a:r>
              <a:rPr lang="en-US">
                <a:latin typeface="Cambria" panose="02040503050406030204" pitchFamily="18" charset="0"/>
                <a:ea typeface="Cambria" panose="02040503050406030204" pitchFamily="18" charset="0"/>
              </a:rPr>
              <a:t>States are required to coordinate educational services with the requirements of Workforce Innovation &amp; Opportunity Act. </a:t>
            </a:r>
          </a:p>
          <a:p>
            <a:pPr marL="0" indent="0">
              <a:buNone/>
            </a:pPr>
            <a:endParaRPr lang="en-US">
              <a:latin typeface="Cambria" panose="02040503050406030204" pitchFamily="18" charset="0"/>
              <a:ea typeface="Cambria" panose="02040503050406030204" pitchFamily="18" charset="0"/>
            </a:endParaRPr>
          </a:p>
          <a:p>
            <a:pPr marL="0" indent="0">
              <a:buNone/>
            </a:pPr>
            <a:r>
              <a:rPr lang="en-US">
                <a:latin typeface="Cambria" panose="02040503050406030204" pitchFamily="18" charset="0"/>
                <a:ea typeface="Cambria" panose="02040503050406030204" pitchFamily="18" charset="0"/>
              </a:rPr>
              <a:t>States must demonstrate for the federal assessment peer review that students with disabilities who meet the state's alternate academic achievement standards are on track to:</a:t>
            </a:r>
          </a:p>
          <a:p>
            <a:pPr marL="0" indent="0">
              <a:buNone/>
            </a:pPr>
            <a:endParaRPr lang="en-US">
              <a:latin typeface="Cambria" panose="02040503050406030204" pitchFamily="18" charset="0"/>
              <a:ea typeface="Cambria" panose="02040503050406030204" pitchFamily="18" charset="0"/>
            </a:endParaRPr>
          </a:p>
          <a:p>
            <a:pPr lvl="1"/>
            <a:r>
              <a:rPr lang="en-US">
                <a:solidFill>
                  <a:srgbClr val="002060"/>
                </a:solidFill>
                <a:latin typeface="Cambria" panose="02040503050406030204" pitchFamily="18" charset="0"/>
                <a:ea typeface="Cambria" panose="02040503050406030204" pitchFamily="18" charset="0"/>
              </a:rPr>
              <a:t>	</a:t>
            </a:r>
            <a:r>
              <a:rPr lang="en-US" sz="3200" b="1">
                <a:solidFill>
                  <a:srgbClr val="002060"/>
                </a:solidFill>
                <a:latin typeface="Cambria" panose="02040503050406030204" pitchFamily="18" charset="0"/>
                <a:ea typeface="Cambria" panose="02040503050406030204" pitchFamily="18" charset="0"/>
              </a:rPr>
              <a:t>pursue postsecondary education, or </a:t>
            </a:r>
          </a:p>
          <a:p>
            <a:pPr lvl="1"/>
            <a:r>
              <a:rPr lang="en-US">
                <a:solidFill>
                  <a:srgbClr val="002060"/>
                </a:solidFill>
                <a:latin typeface="Cambria" panose="02040503050406030204" pitchFamily="18" charset="0"/>
                <a:ea typeface="Cambria" panose="02040503050406030204" pitchFamily="18" charset="0"/>
              </a:rPr>
              <a:t>	</a:t>
            </a:r>
            <a:r>
              <a:rPr lang="en-US" sz="3200" b="1">
                <a:solidFill>
                  <a:srgbClr val="002060"/>
                </a:solidFill>
                <a:latin typeface="Cambria" panose="02040503050406030204" pitchFamily="18" charset="0"/>
                <a:ea typeface="Cambria" panose="02040503050406030204" pitchFamily="18" charset="0"/>
              </a:rPr>
              <a:t>competitive integrated employment</a:t>
            </a:r>
          </a:p>
          <a:p>
            <a:pPr marL="0" indent="0">
              <a:buNone/>
            </a:pPr>
            <a:endParaRPr lang="en-US"/>
          </a:p>
        </p:txBody>
      </p:sp>
    </p:spTree>
    <p:extLst>
      <p:ext uri="{BB962C8B-B14F-4D97-AF65-F5344CB8AC3E}">
        <p14:creationId xmlns:p14="http://schemas.microsoft.com/office/powerpoint/2010/main" val="8153703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85B4E-2983-D2B1-3393-231A722A1943}"/>
              </a:ext>
            </a:extLst>
          </p:cNvPr>
          <p:cNvSpPr>
            <a:spLocks noGrp="1"/>
          </p:cNvSpPr>
          <p:nvPr>
            <p:ph type="title"/>
          </p:nvPr>
        </p:nvSpPr>
        <p:spPr/>
        <p:txBody>
          <a:bodyPr/>
          <a:lstStyle/>
          <a:p>
            <a:r>
              <a:rPr lang="en-US" dirty="0"/>
              <a:t>Objective 2</a:t>
            </a:r>
          </a:p>
        </p:txBody>
      </p:sp>
      <p:sp>
        <p:nvSpPr>
          <p:cNvPr id="3" name="Content Placeholder 2">
            <a:extLst>
              <a:ext uri="{FF2B5EF4-FFF2-40B4-BE49-F238E27FC236}">
                <a16:creationId xmlns:a16="http://schemas.microsoft.com/office/drawing/2014/main" id="{B9DE5336-DA29-30DE-0DC1-252F9BF2441D}"/>
              </a:ext>
            </a:extLst>
          </p:cNvPr>
          <p:cNvSpPr>
            <a:spLocks noGrp="1"/>
          </p:cNvSpPr>
          <p:nvPr>
            <p:ph idx="1"/>
          </p:nvPr>
        </p:nvSpPr>
        <p:spPr/>
        <p:txBody>
          <a:bodyPr/>
          <a:lstStyle/>
          <a:p>
            <a:pPr marL="0" indent="0">
              <a:buNone/>
            </a:pPr>
            <a:r>
              <a:rPr lang="en-US" sz="2000">
                <a:latin typeface="Cambria" panose="02040503050406030204" pitchFamily="18" charset="0"/>
                <a:ea typeface="Cambria" panose="02040503050406030204" pitchFamily="18" charset="0"/>
              </a:rPr>
              <a:t>Competitive, integrated employment: ...full-time or part time work at minimum wage or higher, with wages and benefits similar to those without disabilities performing the same work, and fully integrated with co-workers without disabilities. (34 CFR §§361.5(c)(9)(ii) and 361.5(c) (32)(ii))</a:t>
            </a:r>
          </a:p>
          <a:p>
            <a:pPr marL="0" indent="0">
              <a:buNone/>
            </a:pPr>
            <a:endParaRPr lang="en-US" sz="2000">
              <a:latin typeface="Cambria" panose="02040503050406030204" pitchFamily="18" charset="0"/>
              <a:ea typeface="Cambria" panose="02040503050406030204" pitchFamily="18" charset="0"/>
            </a:endParaRPr>
          </a:p>
          <a:p>
            <a:pPr marL="0" indent="0" algn="ctr">
              <a:buNone/>
            </a:pPr>
            <a:r>
              <a:rPr lang="en-US">
                <a:latin typeface="Cambria" panose="02040503050406030204" pitchFamily="18" charset="0"/>
                <a:ea typeface="Cambria" panose="02040503050406030204" pitchFamily="18" charset="0"/>
              </a:rPr>
              <a:t>Do you know of students who have participated in alternate assessments who are now in competitive, integrated employment or in supported employment? What knowledge and skills, including literacy, math and science content knowledge and skills, do you think helped them achieve this employment? </a:t>
            </a:r>
          </a:p>
          <a:p>
            <a:pPr marL="0" indent="0">
              <a:buNone/>
            </a:pPr>
            <a:endParaRPr lang="en-US"/>
          </a:p>
        </p:txBody>
      </p:sp>
    </p:spTree>
    <p:extLst>
      <p:ext uri="{BB962C8B-B14F-4D97-AF65-F5344CB8AC3E}">
        <p14:creationId xmlns:p14="http://schemas.microsoft.com/office/powerpoint/2010/main" val="41116594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229600" cy="579438"/>
          </a:xfrm>
        </p:spPr>
        <p:txBody>
          <a:bodyPr/>
          <a:lstStyle/>
          <a:p>
            <a:pPr marL="12700">
              <a:lnSpc>
                <a:spcPct val="100000"/>
              </a:lnSpc>
              <a:tabLst>
                <a:tab pos="355600" algn="l"/>
              </a:tabLst>
            </a:pPr>
            <a:r>
              <a:rPr lang="en-US">
                <a:latin typeface="Cambria"/>
                <a:ea typeface="Cambria"/>
                <a:cs typeface="Calibri"/>
              </a:rPr>
              <a:t>Objective 2</a:t>
            </a:r>
          </a:p>
        </p:txBody>
      </p:sp>
      <p:sp>
        <p:nvSpPr>
          <p:cNvPr id="4" name="Content Placeholder 3">
            <a:extLst>
              <a:ext uri="{FF2B5EF4-FFF2-40B4-BE49-F238E27FC236}">
                <a16:creationId xmlns:a16="http://schemas.microsoft.com/office/drawing/2014/main" id="{1CF2B3C1-8164-64E7-42B6-F56493DEAA0C}"/>
              </a:ext>
            </a:extLst>
          </p:cNvPr>
          <p:cNvSpPr>
            <a:spLocks noGrp="1"/>
          </p:cNvSpPr>
          <p:nvPr>
            <p:ph idx="1"/>
          </p:nvPr>
        </p:nvSpPr>
        <p:spPr/>
        <p:txBody>
          <a:bodyPr/>
          <a:lstStyle/>
          <a:p>
            <a:pPr marL="0" indent="0" algn="ctr">
              <a:buNone/>
            </a:pPr>
            <a:endParaRPr lang="en-US" sz="3200" u="sng"/>
          </a:p>
          <a:p>
            <a:pPr marL="0" indent="0" algn="ctr">
              <a:buNone/>
            </a:pPr>
            <a:r>
              <a:rPr lang="en-US" sz="3200" u="sng"/>
              <a:t>Participation in state assessments is a matter of educational equity</a:t>
            </a:r>
          </a:p>
          <a:p>
            <a:pPr marL="0" indent="0">
              <a:buNone/>
            </a:pPr>
            <a:endParaRPr lang="en-US"/>
          </a:p>
          <a:p>
            <a:pPr marL="0" indent="0" algn="ctr">
              <a:buNone/>
            </a:pPr>
            <a:r>
              <a:rPr lang="en-US"/>
              <a:t>Full participation in the assessment program is an important means to ensure that the public education system is delivering on the promise of high academic expectations and college and career readiness for </a:t>
            </a:r>
            <a:r>
              <a:rPr lang="en-US" b="1" u="sng"/>
              <a:t>each and every </a:t>
            </a:r>
            <a:r>
              <a:rPr lang="en-US"/>
              <a:t>student.</a:t>
            </a:r>
          </a:p>
        </p:txBody>
      </p:sp>
    </p:spTree>
    <p:extLst>
      <p:ext uri="{BB962C8B-B14F-4D97-AF65-F5344CB8AC3E}">
        <p14:creationId xmlns:p14="http://schemas.microsoft.com/office/powerpoint/2010/main" val="34042006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229600" cy="579438"/>
          </a:xfrm>
        </p:spPr>
        <p:txBody>
          <a:bodyPr/>
          <a:lstStyle/>
          <a:p>
            <a:pPr marL="12700">
              <a:lnSpc>
                <a:spcPct val="100000"/>
              </a:lnSpc>
              <a:tabLst>
                <a:tab pos="355600" algn="l"/>
              </a:tabLst>
            </a:pPr>
            <a:r>
              <a:rPr lang="en-US">
                <a:latin typeface="Cambria" panose="02040503050406030204" pitchFamily="18" charset="0"/>
                <a:ea typeface="Cambria" panose="02040503050406030204" pitchFamily="18" charset="0"/>
                <a:cs typeface="Calibri"/>
              </a:rPr>
              <a:t>Objective 2</a:t>
            </a:r>
          </a:p>
        </p:txBody>
      </p:sp>
      <p:sp>
        <p:nvSpPr>
          <p:cNvPr id="4" name="Content Placeholder 3">
            <a:extLst>
              <a:ext uri="{FF2B5EF4-FFF2-40B4-BE49-F238E27FC236}">
                <a16:creationId xmlns:a16="http://schemas.microsoft.com/office/drawing/2014/main" id="{1CF2B3C1-8164-64E7-42B6-F56493DEAA0C}"/>
              </a:ext>
            </a:extLst>
          </p:cNvPr>
          <p:cNvSpPr>
            <a:spLocks noGrp="1"/>
          </p:cNvSpPr>
          <p:nvPr>
            <p:ph idx="1"/>
          </p:nvPr>
        </p:nvSpPr>
        <p:spPr/>
        <p:txBody>
          <a:bodyPr/>
          <a:lstStyle/>
          <a:p>
            <a:pPr marL="0" indent="0" algn="ctr">
              <a:buNone/>
            </a:pPr>
            <a:r>
              <a:rPr lang="en-US" u="sng"/>
              <a:t>Preliminary Data Indicates that in Spring 2023:</a:t>
            </a:r>
          </a:p>
          <a:p>
            <a:pPr marL="0" indent="0">
              <a:buNone/>
            </a:pPr>
            <a:endParaRPr lang="en-US" u="sng"/>
          </a:p>
          <a:p>
            <a:pPr marL="0" indent="0">
              <a:buNone/>
            </a:pPr>
            <a:endParaRPr lang="en-US" u="sng"/>
          </a:p>
          <a:p>
            <a:pPr marL="0" indent="0">
              <a:buNone/>
            </a:pPr>
            <a:endParaRPr lang="en-US" u="sng"/>
          </a:p>
          <a:p>
            <a:pPr marL="0" indent="0">
              <a:buNone/>
            </a:pPr>
            <a:endParaRPr lang="en-US" u="sng"/>
          </a:p>
        </p:txBody>
      </p:sp>
      <p:graphicFrame>
        <p:nvGraphicFramePr>
          <p:cNvPr id="3" name="Table 4">
            <a:extLst>
              <a:ext uri="{FF2B5EF4-FFF2-40B4-BE49-F238E27FC236}">
                <a16:creationId xmlns:a16="http://schemas.microsoft.com/office/drawing/2014/main" id="{2673A0B3-37B4-2DE1-BCD4-E5B4FCA6E3B4}"/>
              </a:ext>
            </a:extLst>
          </p:cNvPr>
          <p:cNvGraphicFramePr>
            <a:graphicFrameLocks noGrp="1"/>
          </p:cNvGraphicFramePr>
          <p:nvPr>
            <p:extLst>
              <p:ext uri="{D42A27DB-BD31-4B8C-83A1-F6EECF244321}">
                <p14:modId xmlns:p14="http://schemas.microsoft.com/office/powerpoint/2010/main" val="4289505057"/>
              </p:ext>
            </p:extLst>
          </p:nvPr>
        </p:nvGraphicFramePr>
        <p:xfrm>
          <a:off x="1398233" y="2248218"/>
          <a:ext cx="6347534" cy="2894964"/>
        </p:xfrm>
        <a:graphic>
          <a:graphicData uri="http://schemas.openxmlformats.org/drawingml/2006/table">
            <a:tbl>
              <a:tblPr firstRow="1" bandRow="1">
                <a:tableStyleId>{5C22544A-7EE6-4342-B048-85BDC9FD1C3A}</a:tableStyleId>
              </a:tblPr>
              <a:tblGrid>
                <a:gridCol w="1627573">
                  <a:extLst>
                    <a:ext uri="{9D8B030D-6E8A-4147-A177-3AD203B41FA5}">
                      <a16:colId xmlns:a16="http://schemas.microsoft.com/office/drawing/2014/main" val="3106951792"/>
                    </a:ext>
                  </a:extLst>
                </a:gridCol>
                <a:gridCol w="1546194">
                  <a:extLst>
                    <a:ext uri="{9D8B030D-6E8A-4147-A177-3AD203B41FA5}">
                      <a16:colId xmlns:a16="http://schemas.microsoft.com/office/drawing/2014/main" val="437031920"/>
                    </a:ext>
                  </a:extLst>
                </a:gridCol>
                <a:gridCol w="1318334">
                  <a:extLst>
                    <a:ext uri="{9D8B030D-6E8A-4147-A177-3AD203B41FA5}">
                      <a16:colId xmlns:a16="http://schemas.microsoft.com/office/drawing/2014/main" val="316884195"/>
                    </a:ext>
                  </a:extLst>
                </a:gridCol>
                <a:gridCol w="1855433">
                  <a:extLst>
                    <a:ext uri="{9D8B030D-6E8A-4147-A177-3AD203B41FA5}">
                      <a16:colId xmlns:a16="http://schemas.microsoft.com/office/drawing/2014/main" val="2471853284"/>
                    </a:ext>
                  </a:extLst>
                </a:gridCol>
              </a:tblGrid>
              <a:tr h="1121234">
                <a:tc>
                  <a:txBody>
                    <a:bodyPr/>
                    <a:lstStyle/>
                    <a:p>
                      <a:pPr algn="ctr"/>
                      <a:r>
                        <a:rPr lang="en-US"/>
                        <a:t>Content Area</a:t>
                      </a:r>
                    </a:p>
                  </a:txBody>
                  <a:tcPr/>
                </a:tc>
                <a:tc>
                  <a:txBody>
                    <a:bodyPr/>
                    <a:lstStyle/>
                    <a:p>
                      <a:pPr algn="ctr"/>
                      <a:r>
                        <a:rPr lang="en-US" sz="1600"/>
                        <a:t>Participation</a:t>
                      </a:r>
                    </a:p>
                    <a:p>
                      <a:pPr algn="ctr"/>
                      <a:r>
                        <a:rPr lang="en-US" sz="1600"/>
                        <a:t>Rate</a:t>
                      </a:r>
                    </a:p>
                  </a:txBody>
                  <a:tcPr/>
                </a:tc>
                <a:tc>
                  <a:txBody>
                    <a:bodyPr/>
                    <a:lstStyle/>
                    <a:p>
                      <a:pPr algn="ctr"/>
                      <a:r>
                        <a:rPr lang="en-US"/>
                        <a:t>Students Eligible</a:t>
                      </a:r>
                    </a:p>
                  </a:txBody>
                  <a:tcPr/>
                </a:tc>
                <a:tc>
                  <a:txBody>
                    <a:bodyPr/>
                    <a:lstStyle/>
                    <a:p>
                      <a:pPr algn="ctr"/>
                      <a:r>
                        <a:rPr lang="en-US"/>
                        <a:t>Students Participated</a:t>
                      </a:r>
                    </a:p>
                  </a:txBody>
                  <a:tcPr/>
                </a:tc>
                <a:extLst>
                  <a:ext uri="{0D108BD9-81ED-4DB2-BD59-A6C34878D82A}">
                    <a16:rowId xmlns:a16="http://schemas.microsoft.com/office/drawing/2014/main" val="2254568174"/>
                  </a:ext>
                </a:extLst>
              </a:tr>
              <a:tr h="886865">
                <a:tc>
                  <a:txBody>
                    <a:bodyPr/>
                    <a:lstStyle/>
                    <a:p>
                      <a:pPr algn="ctr"/>
                      <a:r>
                        <a:rPr lang="en-US" sz="1800">
                          <a:latin typeface="Cambria" panose="02040503050406030204" pitchFamily="18" charset="0"/>
                          <a:ea typeface="Cambria" panose="02040503050406030204" pitchFamily="18" charset="0"/>
                        </a:rPr>
                        <a:t>Math</a:t>
                      </a:r>
                    </a:p>
                  </a:txBody>
                  <a:tcPr/>
                </a:tc>
                <a:tc>
                  <a:txBody>
                    <a:bodyPr/>
                    <a:lstStyle/>
                    <a:p>
                      <a:pPr algn="ctr"/>
                      <a:r>
                        <a:rPr lang="en-US"/>
                        <a:t>78.28%</a:t>
                      </a:r>
                    </a:p>
                  </a:txBody>
                  <a:tcPr/>
                </a:tc>
                <a:tc>
                  <a:txBody>
                    <a:bodyPr/>
                    <a:lstStyle/>
                    <a:p>
                      <a:pPr algn="ctr"/>
                      <a:r>
                        <a:rPr lang="en-US"/>
                        <a:t>806</a:t>
                      </a:r>
                    </a:p>
                  </a:txBody>
                  <a:tcPr/>
                </a:tc>
                <a:tc>
                  <a:txBody>
                    <a:bodyPr/>
                    <a:lstStyle/>
                    <a:p>
                      <a:pPr algn="ctr"/>
                      <a:r>
                        <a:rPr lang="en-US"/>
                        <a:t>631</a:t>
                      </a:r>
                    </a:p>
                  </a:txBody>
                  <a:tcPr/>
                </a:tc>
                <a:extLst>
                  <a:ext uri="{0D108BD9-81ED-4DB2-BD59-A6C34878D82A}">
                    <a16:rowId xmlns:a16="http://schemas.microsoft.com/office/drawing/2014/main" val="88049199"/>
                  </a:ext>
                </a:extLst>
              </a:tr>
              <a:tr h="886865">
                <a:tc>
                  <a:txBody>
                    <a:bodyPr/>
                    <a:lstStyle/>
                    <a:p>
                      <a:pPr algn="ctr"/>
                      <a:r>
                        <a:rPr lang="en-US" sz="1800">
                          <a:latin typeface="Cambria" panose="02040503050406030204" pitchFamily="18" charset="0"/>
                          <a:ea typeface="Cambria" panose="02040503050406030204" pitchFamily="18" charset="0"/>
                        </a:rPr>
                        <a:t>ELA/literacy</a:t>
                      </a:r>
                    </a:p>
                  </a:txBody>
                  <a:tcPr/>
                </a:tc>
                <a:tc>
                  <a:txBody>
                    <a:bodyPr/>
                    <a:lstStyle/>
                    <a:p>
                      <a:pPr algn="ctr"/>
                      <a:r>
                        <a:rPr lang="en-US"/>
                        <a:t>77.79%</a:t>
                      </a:r>
                    </a:p>
                  </a:txBody>
                  <a:tcPr/>
                </a:tc>
                <a:tc>
                  <a:txBody>
                    <a:bodyPr/>
                    <a:lstStyle/>
                    <a:p>
                      <a:pPr algn="ctr"/>
                      <a:r>
                        <a:rPr lang="en-US"/>
                        <a:t>806</a:t>
                      </a:r>
                    </a:p>
                  </a:txBody>
                  <a:tcPr/>
                </a:tc>
                <a:tc>
                  <a:txBody>
                    <a:bodyPr/>
                    <a:lstStyle/>
                    <a:p>
                      <a:pPr algn="ctr"/>
                      <a:r>
                        <a:rPr lang="en-US" dirty="0"/>
                        <a:t>626</a:t>
                      </a:r>
                    </a:p>
                  </a:txBody>
                  <a:tcPr/>
                </a:tc>
                <a:extLst>
                  <a:ext uri="{0D108BD9-81ED-4DB2-BD59-A6C34878D82A}">
                    <a16:rowId xmlns:a16="http://schemas.microsoft.com/office/drawing/2014/main" val="3711303184"/>
                  </a:ext>
                </a:extLst>
              </a:tr>
            </a:tbl>
          </a:graphicData>
        </a:graphic>
      </p:graphicFrame>
    </p:spTree>
    <p:extLst>
      <p:ext uri="{BB962C8B-B14F-4D97-AF65-F5344CB8AC3E}">
        <p14:creationId xmlns:p14="http://schemas.microsoft.com/office/powerpoint/2010/main" val="33424986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34D121-D69C-EE18-623D-EBB69827D16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6ADCD89-78B7-0D02-CB40-96FC9B62A8C5}"/>
              </a:ext>
            </a:extLst>
          </p:cNvPr>
          <p:cNvSpPr>
            <a:spLocks noGrp="1"/>
          </p:cNvSpPr>
          <p:nvPr>
            <p:ph idx="1"/>
          </p:nvPr>
        </p:nvSpPr>
        <p:spPr/>
        <p:txBody>
          <a:bodyPr/>
          <a:lstStyle/>
          <a:p>
            <a:pPr marL="0" indent="0" algn="ctr">
              <a:buNone/>
            </a:pPr>
            <a:endParaRPr lang="en-US" sz="3600">
              <a:latin typeface="Cambria" panose="02040503050406030204" pitchFamily="18" charset="0"/>
              <a:ea typeface="Cambria" panose="02040503050406030204" pitchFamily="18" charset="0"/>
              <a:cs typeface="Calibri"/>
            </a:endParaRPr>
          </a:p>
          <a:p>
            <a:pPr marL="0" indent="0" algn="ctr">
              <a:buNone/>
            </a:pPr>
            <a:r>
              <a:rPr lang="en-US" sz="3600">
                <a:latin typeface="Cambria" panose="02040503050406030204" pitchFamily="18" charset="0"/>
                <a:ea typeface="Cambria" panose="02040503050406030204" pitchFamily="18" charset="0"/>
                <a:cs typeface="Calibri"/>
              </a:rPr>
              <a:t>3. </a:t>
            </a:r>
            <a:r>
              <a:rPr lang="en-US" sz="3600">
                <a:highlight>
                  <a:srgbClr val="FFFF00"/>
                </a:highlight>
                <a:latin typeface="Cambria" panose="02040503050406030204" pitchFamily="18" charset="0"/>
                <a:ea typeface="Cambria" panose="02040503050406030204" pitchFamily="18" charset="0"/>
                <a:cs typeface="Calibri"/>
              </a:rPr>
              <a:t>Who is eligible for alternate assessments based on alternate academic achievement standards</a:t>
            </a:r>
            <a:r>
              <a:rPr lang="en-US" sz="3600">
                <a:latin typeface="Cambria" panose="02040503050406030204" pitchFamily="18" charset="0"/>
                <a:ea typeface="Cambria" panose="02040503050406030204" pitchFamily="18" charset="0"/>
                <a:cs typeface="Calibri"/>
              </a:rPr>
              <a:t>, and what are those standards?</a:t>
            </a:r>
          </a:p>
          <a:p>
            <a:pPr marL="0" indent="0" algn="ctr">
              <a:buNone/>
            </a:pPr>
            <a:endParaRPr lang="en-US" sz="2800"/>
          </a:p>
        </p:txBody>
      </p:sp>
    </p:spTree>
    <p:extLst>
      <p:ext uri="{BB962C8B-B14F-4D97-AF65-F5344CB8AC3E}">
        <p14:creationId xmlns:p14="http://schemas.microsoft.com/office/powerpoint/2010/main" val="4141733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229600" cy="579438"/>
          </a:xfrm>
        </p:spPr>
        <p:txBody>
          <a:bodyPr/>
          <a:lstStyle/>
          <a:p>
            <a:pPr marL="12700">
              <a:lnSpc>
                <a:spcPct val="100000"/>
              </a:lnSpc>
              <a:tabLst>
                <a:tab pos="355600" algn="l"/>
              </a:tabLst>
            </a:pPr>
            <a:r>
              <a:rPr lang="en-US"/>
              <a:t>Objective 3</a:t>
            </a:r>
            <a:endParaRPr lang="en-US">
              <a:latin typeface="Cambria" panose="02040503050406030204" pitchFamily="18" charset="0"/>
              <a:ea typeface="Cambria" panose="02040503050406030204" pitchFamily="18" charset="0"/>
              <a:cs typeface="Calibri"/>
            </a:endParaRPr>
          </a:p>
        </p:txBody>
      </p:sp>
      <p:sp>
        <p:nvSpPr>
          <p:cNvPr id="4" name="Content Placeholder 3">
            <a:extLst>
              <a:ext uri="{FF2B5EF4-FFF2-40B4-BE49-F238E27FC236}">
                <a16:creationId xmlns:a16="http://schemas.microsoft.com/office/drawing/2014/main" id="{1CF2B3C1-8164-64E7-42B6-F56493DEAA0C}"/>
              </a:ext>
            </a:extLst>
          </p:cNvPr>
          <p:cNvSpPr>
            <a:spLocks noGrp="1"/>
          </p:cNvSpPr>
          <p:nvPr>
            <p:ph idx="1"/>
          </p:nvPr>
        </p:nvSpPr>
        <p:spPr/>
        <p:txBody>
          <a:bodyPr/>
          <a:lstStyle/>
          <a:p>
            <a:pPr algn="ctr">
              <a:buNone/>
            </a:pPr>
            <a:r>
              <a:rPr lang="en-US" sz="2800" b="1" u="sng">
                <a:solidFill>
                  <a:srgbClr val="000000"/>
                </a:solidFill>
                <a:latin typeface="Arial"/>
                <a:ea typeface="Cambria" panose="02040503050406030204" pitchFamily="18" charset="0"/>
                <a:cs typeface="Arial"/>
              </a:rPr>
              <a:t>A child with a Disability is an Individual Who</a:t>
            </a:r>
            <a:r>
              <a:rPr lang="en-US" sz="2800" b="1">
                <a:solidFill>
                  <a:srgbClr val="000000"/>
                </a:solidFill>
                <a:latin typeface="Arial"/>
                <a:ea typeface="Cambria" panose="02040503050406030204" pitchFamily="18" charset="0"/>
                <a:cs typeface="Arial"/>
              </a:rPr>
              <a:t> – </a:t>
            </a:r>
            <a:endParaRPr lang="en-US"/>
          </a:p>
          <a:p>
            <a:pPr>
              <a:buNone/>
            </a:pPr>
            <a:r>
              <a:rPr lang="en-US" sz="2000">
                <a:ea typeface="+mn-lt"/>
                <a:cs typeface="+mn-lt"/>
              </a:rPr>
              <a:t>•</a:t>
            </a:r>
            <a:r>
              <a:rPr lang="en-US" sz="2000">
                <a:solidFill>
                  <a:srgbClr val="000000"/>
                </a:solidFill>
                <a:latin typeface="Arial"/>
                <a:ea typeface="Cambria"/>
                <a:cs typeface="Arial"/>
              </a:rPr>
              <a:t>Has reached the age of 3 years;</a:t>
            </a:r>
            <a:endParaRPr lang="en-US">
              <a:ea typeface="Cambria"/>
            </a:endParaRPr>
          </a:p>
          <a:p>
            <a:pPr>
              <a:buNone/>
            </a:pPr>
            <a:r>
              <a:rPr lang="en-US" sz="2000">
                <a:ea typeface="+mn-lt"/>
                <a:cs typeface="+mn-lt"/>
              </a:rPr>
              <a:t>•</a:t>
            </a:r>
            <a:r>
              <a:rPr lang="en-US" sz="2000">
                <a:solidFill>
                  <a:srgbClr val="000000"/>
                </a:solidFill>
                <a:latin typeface="Arial"/>
                <a:ea typeface="Cambria" panose="02040503050406030204" pitchFamily="18" charset="0"/>
                <a:cs typeface="Arial"/>
              </a:rPr>
              <a:t>Has neither graduated from a secondary school program with a regular HS diploma nor reached nor reached 20 years of age at the start of the school year; </a:t>
            </a:r>
            <a:endParaRPr lang="en-US"/>
          </a:p>
          <a:p>
            <a:pPr>
              <a:buNone/>
            </a:pPr>
            <a:r>
              <a:rPr lang="en-US" sz="2000">
                <a:ea typeface="+mn-lt"/>
                <a:cs typeface="+mn-lt"/>
              </a:rPr>
              <a:t>•</a:t>
            </a:r>
            <a:r>
              <a:rPr lang="en-US" sz="2000">
                <a:solidFill>
                  <a:srgbClr val="000000"/>
                </a:solidFill>
                <a:latin typeface="Arial"/>
                <a:ea typeface="Cambria" panose="02040503050406030204" pitchFamily="18" charset="0"/>
                <a:cs typeface="Arial"/>
              </a:rPr>
              <a:t>Has been observed in the learning environment/classroom setting; and</a:t>
            </a:r>
            <a:endParaRPr lang="en-US"/>
          </a:p>
          <a:p>
            <a:pPr>
              <a:buNone/>
            </a:pPr>
            <a:r>
              <a:rPr lang="en-US" sz="2000">
                <a:ea typeface="+mn-lt"/>
                <a:cs typeface="+mn-lt"/>
              </a:rPr>
              <a:t>•</a:t>
            </a:r>
            <a:r>
              <a:rPr lang="en-US" sz="2000">
                <a:solidFill>
                  <a:srgbClr val="000000"/>
                </a:solidFill>
                <a:latin typeface="Arial"/>
                <a:ea typeface="Cambria" panose="02040503050406030204" pitchFamily="18" charset="0"/>
                <a:cs typeface="Arial"/>
              </a:rPr>
              <a:t>Has been evaluated according to these rules and has been determined to have a disability which requires the provision of special education and supportive services.</a:t>
            </a:r>
            <a:endParaRPr lang="en-US"/>
          </a:p>
          <a:p>
            <a:pPr>
              <a:buNone/>
            </a:pPr>
            <a:r>
              <a:rPr lang="en-US" sz="2000">
                <a:ea typeface="+mn-lt"/>
                <a:cs typeface="+mn-lt"/>
              </a:rPr>
              <a:t>•</a:t>
            </a:r>
            <a:r>
              <a:rPr lang="en-US" sz="2000">
                <a:solidFill>
                  <a:srgbClr val="000000"/>
                </a:solidFill>
                <a:latin typeface="Arial"/>
                <a:ea typeface="Cambria" panose="02040503050406030204" pitchFamily="18" charset="0"/>
                <a:cs typeface="Arial"/>
              </a:rPr>
              <a:t>A child with a disability shall have one or more of the disabilities listed in MUSER VII.2.A-M</a:t>
            </a:r>
            <a:endParaRPr lang="en-US"/>
          </a:p>
          <a:p>
            <a:pPr marL="0" indent="0" algn="ctr">
              <a:buNone/>
            </a:pPr>
            <a:endParaRPr lang="en-US">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9274941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229600" cy="579438"/>
          </a:xfrm>
        </p:spPr>
        <p:txBody>
          <a:bodyPr/>
          <a:lstStyle/>
          <a:p>
            <a:pPr marL="12700">
              <a:lnSpc>
                <a:spcPct val="100000"/>
              </a:lnSpc>
              <a:tabLst>
                <a:tab pos="355600" algn="l"/>
              </a:tabLst>
            </a:pPr>
            <a:r>
              <a:rPr lang="en-US"/>
              <a:t>Objective 3</a:t>
            </a:r>
            <a:endParaRPr lang="en-US">
              <a:latin typeface="Cambria" panose="02040503050406030204" pitchFamily="18" charset="0"/>
              <a:ea typeface="Cambria" panose="02040503050406030204" pitchFamily="18" charset="0"/>
              <a:cs typeface="Calibri"/>
            </a:endParaRPr>
          </a:p>
        </p:txBody>
      </p:sp>
      <p:sp>
        <p:nvSpPr>
          <p:cNvPr id="4" name="Content Placeholder 3">
            <a:extLst>
              <a:ext uri="{FF2B5EF4-FFF2-40B4-BE49-F238E27FC236}">
                <a16:creationId xmlns:a16="http://schemas.microsoft.com/office/drawing/2014/main" id="{1CF2B3C1-8164-64E7-42B6-F56493DEAA0C}"/>
              </a:ext>
            </a:extLst>
          </p:cNvPr>
          <p:cNvSpPr>
            <a:spLocks noGrp="1"/>
          </p:cNvSpPr>
          <p:nvPr>
            <p:ph idx="1"/>
          </p:nvPr>
        </p:nvSpPr>
        <p:spPr/>
        <p:txBody>
          <a:bodyPr/>
          <a:lstStyle/>
          <a:p>
            <a:pPr marL="0" indent="0" algn="ctr">
              <a:buNone/>
            </a:pPr>
            <a:r>
              <a:rPr lang="en-US">
                <a:latin typeface="Cambria"/>
                <a:ea typeface="Cambria"/>
              </a:rPr>
              <a:t>IDEA/MUSER Disability Categories</a:t>
            </a:r>
            <a:endParaRPr lang="en-US">
              <a:latin typeface="Cambria" panose="02040503050406030204" pitchFamily="18" charset="0"/>
              <a:ea typeface="Cambria" panose="02040503050406030204" pitchFamily="18" charset="0"/>
            </a:endParaRPr>
          </a:p>
          <a:p>
            <a:pPr marL="0" indent="0" algn="ctr">
              <a:buNone/>
            </a:pPr>
            <a:endParaRPr lang="en-US">
              <a:latin typeface="Cambria" panose="02040503050406030204" pitchFamily="18" charset="0"/>
              <a:ea typeface="Cambria" panose="02040503050406030204" pitchFamily="18" charset="0"/>
            </a:endParaRPr>
          </a:p>
        </p:txBody>
      </p:sp>
      <p:graphicFrame>
        <p:nvGraphicFramePr>
          <p:cNvPr id="7" name="Table 6">
            <a:extLst>
              <a:ext uri="{FF2B5EF4-FFF2-40B4-BE49-F238E27FC236}">
                <a16:creationId xmlns:a16="http://schemas.microsoft.com/office/drawing/2014/main" id="{BAD70E3E-8F60-0BCA-FD0E-09CBE9C2FD4B}"/>
              </a:ext>
            </a:extLst>
          </p:cNvPr>
          <p:cNvGraphicFramePr>
            <a:graphicFrameLocks noGrp="1"/>
          </p:cNvGraphicFramePr>
          <p:nvPr>
            <p:extLst>
              <p:ext uri="{D42A27DB-BD31-4B8C-83A1-F6EECF244321}">
                <p14:modId xmlns:p14="http://schemas.microsoft.com/office/powerpoint/2010/main" val="515104403"/>
              </p:ext>
            </p:extLst>
          </p:nvPr>
        </p:nvGraphicFramePr>
        <p:xfrm>
          <a:off x="769544" y="2331267"/>
          <a:ext cx="7737800" cy="3451874"/>
        </p:xfrm>
        <a:graphic>
          <a:graphicData uri="http://schemas.openxmlformats.org/drawingml/2006/table">
            <a:tbl>
              <a:tblPr firstRow="1" bandRow="1">
                <a:tableStyleId>{5C22544A-7EE6-4342-B048-85BDC9FD1C3A}</a:tableStyleId>
              </a:tblPr>
              <a:tblGrid>
                <a:gridCol w="3876015">
                  <a:extLst>
                    <a:ext uri="{9D8B030D-6E8A-4147-A177-3AD203B41FA5}">
                      <a16:colId xmlns:a16="http://schemas.microsoft.com/office/drawing/2014/main" val="316992472"/>
                    </a:ext>
                  </a:extLst>
                </a:gridCol>
                <a:gridCol w="3861785">
                  <a:extLst>
                    <a:ext uri="{9D8B030D-6E8A-4147-A177-3AD203B41FA5}">
                      <a16:colId xmlns:a16="http://schemas.microsoft.com/office/drawing/2014/main" val="3430978939"/>
                    </a:ext>
                  </a:extLst>
                </a:gridCol>
              </a:tblGrid>
              <a:tr h="3451874">
                <a:tc>
                  <a:txBody>
                    <a:bodyPr/>
                    <a:lstStyle/>
                    <a:p>
                      <a:pPr marL="285750" indent="-285750">
                        <a:buFont typeface="Arial"/>
                        <a:buChar char="•"/>
                      </a:pPr>
                      <a:r>
                        <a:rPr lang="en-US" sz="2000">
                          <a:solidFill>
                            <a:schemeClr val="tx1"/>
                          </a:solidFill>
                        </a:rPr>
                        <a:t>Autism</a:t>
                      </a:r>
                    </a:p>
                    <a:p>
                      <a:pPr marL="285750" lvl="0" indent="-285750">
                        <a:buFont typeface="Arial"/>
                        <a:buChar char="•"/>
                      </a:pPr>
                      <a:r>
                        <a:rPr lang="en-US" sz="2000">
                          <a:solidFill>
                            <a:schemeClr val="tx1"/>
                          </a:solidFill>
                        </a:rPr>
                        <a:t>Developmental Delay (3-5)</a:t>
                      </a:r>
                    </a:p>
                    <a:p>
                      <a:pPr marL="285750" lvl="0" indent="-285750">
                        <a:buFont typeface="Arial"/>
                        <a:buChar char="•"/>
                      </a:pPr>
                      <a:r>
                        <a:rPr lang="en-US" sz="2000">
                          <a:solidFill>
                            <a:schemeClr val="tx1"/>
                          </a:solidFill>
                        </a:rPr>
                        <a:t>Hearing Impairment</a:t>
                      </a:r>
                    </a:p>
                    <a:p>
                      <a:pPr marL="285750" lvl="0" indent="-285750">
                        <a:buFont typeface="Arial"/>
                        <a:buChar char="•"/>
                      </a:pPr>
                      <a:r>
                        <a:rPr lang="en-US" sz="2000">
                          <a:solidFill>
                            <a:schemeClr val="tx1"/>
                          </a:solidFill>
                        </a:rPr>
                        <a:t>Other Health Impairment</a:t>
                      </a:r>
                    </a:p>
                    <a:p>
                      <a:pPr marL="285750" lvl="0" indent="-285750">
                        <a:buFont typeface="Arial"/>
                        <a:buChar char="•"/>
                      </a:pPr>
                      <a:r>
                        <a:rPr lang="en-US" sz="2000">
                          <a:solidFill>
                            <a:schemeClr val="tx1"/>
                          </a:solidFill>
                        </a:rPr>
                        <a:t>Specific Learning Disability</a:t>
                      </a:r>
                    </a:p>
                    <a:p>
                      <a:pPr marL="285750" lvl="0" indent="-285750">
                        <a:buFont typeface="Arial"/>
                        <a:buChar char="•"/>
                      </a:pPr>
                      <a:r>
                        <a:rPr lang="en-US" sz="2000">
                          <a:solidFill>
                            <a:schemeClr val="tx1"/>
                          </a:solidFill>
                        </a:rPr>
                        <a:t>Deaf-Blindness</a:t>
                      </a:r>
                    </a:p>
                    <a:p>
                      <a:pPr marL="285750" lvl="0" indent="-285750">
                        <a:buFont typeface="Arial"/>
                        <a:buChar char="•"/>
                      </a:pPr>
                      <a:r>
                        <a:rPr lang="en-US" sz="2000">
                          <a:solidFill>
                            <a:schemeClr val="tx1"/>
                          </a:solidFill>
                        </a:rPr>
                        <a:t>Developmental Delay (K)</a:t>
                      </a:r>
                    </a:p>
                    <a:p>
                      <a:pPr marL="285750" lvl="0" indent="-285750">
                        <a:buFont typeface="Arial"/>
                        <a:buChar char="•"/>
                      </a:pPr>
                      <a:r>
                        <a:rPr lang="en-US" sz="2000">
                          <a:solidFill>
                            <a:schemeClr val="tx1"/>
                          </a:solidFill>
                        </a:rPr>
                        <a:t>Intellectual Disability</a:t>
                      </a:r>
                    </a:p>
                    <a:p>
                      <a:pPr lvl="0">
                        <a:buNone/>
                      </a:pPr>
                      <a:endParaRPr lang="en-US" sz="2000">
                        <a:solidFill>
                          <a:schemeClr val="tx1"/>
                        </a:solidFill>
                      </a:endParaRPr>
                    </a:p>
                  </a:txBody>
                  <a:tcPr/>
                </a:tc>
                <a:tc>
                  <a:txBody>
                    <a:bodyPr/>
                    <a:lstStyle/>
                    <a:p>
                      <a:pPr marL="285750" indent="-285750">
                        <a:buFont typeface="Arial"/>
                        <a:buChar char="•"/>
                      </a:pPr>
                      <a:r>
                        <a:rPr lang="en-US" sz="2000">
                          <a:solidFill>
                            <a:schemeClr val="tx1"/>
                          </a:solidFill>
                        </a:rPr>
                        <a:t>Orthopedic Impairment</a:t>
                      </a:r>
                    </a:p>
                    <a:p>
                      <a:pPr marL="285750" lvl="0" indent="-285750">
                        <a:buFont typeface="Arial"/>
                        <a:buChar char="•"/>
                      </a:pPr>
                      <a:r>
                        <a:rPr lang="en-US" sz="2000">
                          <a:solidFill>
                            <a:schemeClr val="tx1"/>
                          </a:solidFill>
                        </a:rPr>
                        <a:t>Traumatic Brain Injury</a:t>
                      </a:r>
                    </a:p>
                    <a:p>
                      <a:pPr marL="285750" lvl="0" indent="-285750">
                        <a:buFont typeface="Arial"/>
                        <a:buChar char="•"/>
                      </a:pPr>
                      <a:r>
                        <a:rPr lang="en-US" sz="2000">
                          <a:solidFill>
                            <a:schemeClr val="tx1"/>
                          </a:solidFill>
                        </a:rPr>
                        <a:t>Deafness</a:t>
                      </a:r>
                    </a:p>
                    <a:p>
                      <a:pPr marL="285750" lvl="0" indent="-285750">
                        <a:buFont typeface="Arial"/>
                        <a:buChar char="•"/>
                      </a:pPr>
                      <a:r>
                        <a:rPr lang="en-US" sz="2000">
                          <a:solidFill>
                            <a:schemeClr val="tx1"/>
                          </a:solidFill>
                        </a:rPr>
                        <a:t>Emotional Disturbance</a:t>
                      </a:r>
                    </a:p>
                    <a:p>
                      <a:pPr marL="285750" lvl="0" indent="-285750">
                        <a:buFont typeface="Arial"/>
                        <a:buChar char="•"/>
                      </a:pPr>
                      <a:r>
                        <a:rPr lang="en-US" sz="2000">
                          <a:solidFill>
                            <a:schemeClr val="tx1"/>
                          </a:solidFill>
                        </a:rPr>
                        <a:t>Visual Impairment (including Blindness)</a:t>
                      </a:r>
                    </a:p>
                    <a:p>
                      <a:pPr marL="285750" lvl="0" indent="-285750">
                        <a:buFont typeface="Arial"/>
                        <a:buChar char="•"/>
                      </a:pPr>
                      <a:r>
                        <a:rPr lang="en-US" sz="2000">
                          <a:solidFill>
                            <a:schemeClr val="tx1"/>
                          </a:solidFill>
                        </a:rPr>
                        <a:t>Speech/Language Impairment</a:t>
                      </a:r>
                    </a:p>
                    <a:p>
                      <a:pPr marL="285750" lvl="0" indent="-285750">
                        <a:buFont typeface="Arial"/>
                        <a:buChar char="•"/>
                      </a:pPr>
                      <a:r>
                        <a:rPr lang="en-US" sz="2000">
                          <a:solidFill>
                            <a:schemeClr val="tx1"/>
                          </a:solidFill>
                        </a:rPr>
                        <a:t>Multiple Disability</a:t>
                      </a:r>
                    </a:p>
                  </a:txBody>
                  <a:tcPr/>
                </a:tc>
                <a:extLst>
                  <a:ext uri="{0D108BD9-81ED-4DB2-BD59-A6C34878D82A}">
                    <a16:rowId xmlns:a16="http://schemas.microsoft.com/office/drawing/2014/main" val="3906148744"/>
                  </a:ext>
                </a:extLst>
              </a:tr>
            </a:tbl>
          </a:graphicData>
        </a:graphic>
      </p:graphicFrame>
    </p:spTree>
    <p:extLst>
      <p:ext uri="{BB962C8B-B14F-4D97-AF65-F5344CB8AC3E}">
        <p14:creationId xmlns:p14="http://schemas.microsoft.com/office/powerpoint/2010/main" val="714608921"/>
      </p:ext>
    </p:extLst>
  </p:cSld>
  <p:clrMapOvr>
    <a:masterClrMapping/>
  </p:clrMapOvr>
  <p:extLst>
    <p:ext uri="{6950BFC3-D8DA-4A85-94F7-54DA5524770B}">
      <p188:commentRel xmlns:p188="http://schemas.microsoft.com/office/powerpoint/2018/8/main" r:id="rId3"/>
    </p:ext>
  </p:extLs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229600" cy="579438"/>
          </a:xfrm>
        </p:spPr>
        <p:txBody>
          <a:bodyPr/>
          <a:lstStyle/>
          <a:p>
            <a:pPr marL="12700">
              <a:lnSpc>
                <a:spcPct val="100000"/>
              </a:lnSpc>
              <a:tabLst>
                <a:tab pos="355600" algn="l"/>
              </a:tabLst>
            </a:pPr>
            <a:r>
              <a:rPr lang="en-US"/>
              <a:t>Objective 3</a:t>
            </a:r>
            <a:endParaRPr lang="en-US">
              <a:latin typeface="Cambria" panose="02040503050406030204" pitchFamily="18" charset="0"/>
              <a:ea typeface="Cambria" panose="02040503050406030204" pitchFamily="18" charset="0"/>
              <a:cs typeface="Calibri"/>
            </a:endParaRPr>
          </a:p>
        </p:txBody>
      </p:sp>
      <p:sp>
        <p:nvSpPr>
          <p:cNvPr id="4" name="Content Placeholder 3">
            <a:extLst>
              <a:ext uri="{FF2B5EF4-FFF2-40B4-BE49-F238E27FC236}">
                <a16:creationId xmlns:a16="http://schemas.microsoft.com/office/drawing/2014/main" id="{1CF2B3C1-8164-64E7-42B6-F56493DEAA0C}"/>
              </a:ext>
            </a:extLst>
          </p:cNvPr>
          <p:cNvSpPr>
            <a:spLocks noGrp="1"/>
          </p:cNvSpPr>
          <p:nvPr>
            <p:ph idx="1"/>
          </p:nvPr>
        </p:nvSpPr>
        <p:spPr/>
        <p:txBody>
          <a:bodyPr/>
          <a:lstStyle/>
          <a:p>
            <a:pPr marL="0" indent="0" algn="ctr">
              <a:buNone/>
            </a:pPr>
            <a:r>
              <a:rPr lang="en-US">
                <a:latin typeface="Cambria"/>
                <a:ea typeface="Cambria"/>
              </a:rPr>
              <a:t>In order for an IEP Team to determine a child eligible for Specially Designed Instruction (SDI), the evaluations must show and "ADVERSE EFFECT" on their ability to access FAPE. </a:t>
            </a:r>
          </a:p>
          <a:p>
            <a:pPr marL="0" indent="0" algn="ctr">
              <a:buNone/>
            </a:pPr>
            <a:endParaRPr lang="en-US">
              <a:latin typeface="Cambria"/>
              <a:ea typeface="Cambria"/>
            </a:endParaRPr>
          </a:p>
          <a:p>
            <a:pPr marL="0" indent="0" algn="ctr">
              <a:buNone/>
            </a:pPr>
            <a:r>
              <a:rPr lang="en-US">
                <a:latin typeface="Cambria"/>
                <a:ea typeface="Cambria"/>
              </a:rPr>
              <a:t>Maine requires the use of at least 1 Eligibility Form to document adverse effect: </a:t>
            </a:r>
          </a:p>
          <a:p>
            <a:pPr marL="457200" indent="-457200" algn="ctr">
              <a:buAutoNum type="arabicPeriod"/>
            </a:pPr>
            <a:r>
              <a:rPr lang="en-US">
                <a:latin typeface="Cambria"/>
                <a:ea typeface="Cambria"/>
              </a:rPr>
              <a:t> Determination of Adverse Effect</a:t>
            </a:r>
          </a:p>
          <a:p>
            <a:pPr marL="457200" indent="-457200" algn="ctr">
              <a:buAutoNum type="arabicPeriod"/>
            </a:pPr>
            <a:r>
              <a:rPr lang="en-US">
                <a:latin typeface="Cambria"/>
                <a:ea typeface="Cambria"/>
              </a:rPr>
              <a:t>Specific Learning Disability Eligibility Form</a:t>
            </a:r>
          </a:p>
          <a:p>
            <a:pPr marL="457200" indent="-457200" algn="ctr">
              <a:buAutoNum type="arabicPeriod"/>
            </a:pPr>
            <a:r>
              <a:rPr lang="en-US">
                <a:latin typeface="Cambria"/>
                <a:ea typeface="Cambria"/>
              </a:rPr>
              <a:t>Speech or Language Impairment Eligibility Form </a:t>
            </a:r>
            <a:endParaRPr lang="en-US">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2481726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229600" cy="579438"/>
          </a:xfrm>
        </p:spPr>
        <p:txBody>
          <a:bodyPr/>
          <a:lstStyle/>
          <a:p>
            <a:pPr marL="12700">
              <a:lnSpc>
                <a:spcPct val="100000"/>
              </a:lnSpc>
              <a:tabLst>
                <a:tab pos="355600" algn="l"/>
              </a:tabLst>
            </a:pPr>
            <a:r>
              <a:rPr lang="en-US"/>
              <a:t>Objective 3</a:t>
            </a:r>
            <a:endParaRPr lang="en-US">
              <a:latin typeface="Cambria" panose="02040503050406030204" pitchFamily="18" charset="0"/>
              <a:ea typeface="Cambria" panose="02040503050406030204" pitchFamily="18" charset="0"/>
              <a:cs typeface="Calibri"/>
            </a:endParaRPr>
          </a:p>
        </p:txBody>
      </p:sp>
      <p:sp>
        <p:nvSpPr>
          <p:cNvPr id="4" name="Content Placeholder 3">
            <a:extLst>
              <a:ext uri="{FF2B5EF4-FFF2-40B4-BE49-F238E27FC236}">
                <a16:creationId xmlns:a16="http://schemas.microsoft.com/office/drawing/2014/main" id="{1CF2B3C1-8164-64E7-42B6-F56493DEAA0C}"/>
              </a:ext>
            </a:extLst>
          </p:cNvPr>
          <p:cNvSpPr>
            <a:spLocks noGrp="1"/>
          </p:cNvSpPr>
          <p:nvPr>
            <p:ph idx="1"/>
          </p:nvPr>
        </p:nvSpPr>
        <p:spPr/>
        <p:txBody>
          <a:bodyPr/>
          <a:lstStyle/>
          <a:p>
            <a:pPr marL="0" indent="0" algn="ctr">
              <a:buNone/>
            </a:pPr>
            <a:r>
              <a:rPr lang="en-US">
                <a:latin typeface="Cambria"/>
                <a:ea typeface="Cambria"/>
              </a:rPr>
              <a:t>In order to qualify for the Alternate Assessment, the IEP Team must determine that the student exhibits a</a:t>
            </a:r>
            <a:endParaRPr lang="en-US">
              <a:latin typeface="Cambria" panose="02040503050406030204" pitchFamily="18" charset="0"/>
              <a:ea typeface="Cambria" panose="02040503050406030204" pitchFamily="18" charset="0"/>
            </a:endParaRPr>
          </a:p>
          <a:p>
            <a:pPr marL="0" indent="0" algn="ctr">
              <a:buNone/>
            </a:pPr>
            <a:r>
              <a:rPr lang="en-US">
                <a:latin typeface="Cambria"/>
                <a:ea typeface="Cambria"/>
              </a:rPr>
              <a:t> "Significant Cognitive Disability". </a:t>
            </a:r>
          </a:p>
          <a:p>
            <a:pPr marL="0" indent="0" algn="ctr">
              <a:buNone/>
            </a:pPr>
            <a:endParaRPr lang="en-US">
              <a:latin typeface="Cambria"/>
              <a:ea typeface="Cambria"/>
            </a:endParaRPr>
          </a:p>
          <a:p>
            <a:pPr>
              <a:buNone/>
            </a:pPr>
            <a:r>
              <a:rPr lang="en-US" sz="1800" b="1">
                <a:solidFill>
                  <a:srgbClr val="000000"/>
                </a:solidFill>
                <a:latin typeface="Century Gothic"/>
                <a:ea typeface="Cambria"/>
              </a:rPr>
              <a:t>A student with significant cognitive disability is a student that has been identified with one or more of the existing categories of disability under the IDEA, and displays an intellectual functioning much below the average student, that exists parallel to significant deficits in adaptive behavior.  Students with a significant cognitive disability require extensive instruction with goals and objectives connected to Maine’s alternate achievement standards. [AAS]</a:t>
            </a:r>
          </a:p>
          <a:p>
            <a:pPr marL="0" indent="0" algn="ctr">
              <a:buNone/>
            </a:pPr>
            <a:endParaRPr lang="en-US">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2384732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A313C-B791-C61E-4F33-C36A970A07A1}"/>
              </a:ext>
            </a:extLst>
          </p:cNvPr>
          <p:cNvSpPr>
            <a:spLocks noGrp="1"/>
          </p:cNvSpPr>
          <p:nvPr>
            <p:ph type="title"/>
          </p:nvPr>
        </p:nvSpPr>
        <p:spPr/>
        <p:txBody>
          <a:bodyPr/>
          <a:lstStyle/>
          <a:p>
            <a:r>
              <a:rPr lang="en-US" dirty="0"/>
              <a:t>Housekeeping</a:t>
            </a:r>
          </a:p>
        </p:txBody>
      </p:sp>
      <p:sp>
        <p:nvSpPr>
          <p:cNvPr id="3" name="Content Placeholder 2">
            <a:extLst>
              <a:ext uri="{FF2B5EF4-FFF2-40B4-BE49-F238E27FC236}">
                <a16:creationId xmlns:a16="http://schemas.microsoft.com/office/drawing/2014/main" id="{89018AD8-F66B-3DDD-A59A-99AFBE222C4E}"/>
              </a:ext>
            </a:extLst>
          </p:cNvPr>
          <p:cNvSpPr>
            <a:spLocks noGrp="1"/>
          </p:cNvSpPr>
          <p:nvPr>
            <p:ph idx="1"/>
          </p:nvPr>
        </p:nvSpPr>
        <p:spPr/>
        <p:txBody>
          <a:bodyPr/>
          <a:lstStyle/>
          <a:p>
            <a:endParaRPr lang="en-US" dirty="0"/>
          </a:p>
          <a:p>
            <a:r>
              <a:rPr lang="en-US" dirty="0"/>
              <a:t>The session is being recorded.  The link to the recording, slides, and Q&amp;A documents will be shared via email to all participants and Directors by the beginning of next week.</a:t>
            </a:r>
          </a:p>
          <a:p>
            <a:pPr marL="0" indent="0">
              <a:buNone/>
            </a:pPr>
            <a:endParaRPr lang="en-US" dirty="0"/>
          </a:p>
          <a:p>
            <a:r>
              <a:rPr lang="en-US" dirty="0"/>
              <a:t>We will have time for questions at the </a:t>
            </a:r>
            <a:r>
              <a:rPr lang="en-US" b="1" u="sng" dirty="0"/>
              <a:t>end</a:t>
            </a:r>
            <a:r>
              <a:rPr lang="en-US" dirty="0"/>
              <a:t> of the session.  Please record your questions utilizing the </a:t>
            </a:r>
            <a:r>
              <a:rPr lang="en-US" b="1" dirty="0"/>
              <a:t>Q&amp;A </a:t>
            </a:r>
            <a:r>
              <a:rPr lang="en-US" dirty="0"/>
              <a:t>feature at the bottom of your zoom screen, or you can raise a virtual hand at the end of the presentation.</a:t>
            </a:r>
          </a:p>
        </p:txBody>
      </p:sp>
    </p:spTree>
    <p:extLst>
      <p:ext uri="{BB962C8B-B14F-4D97-AF65-F5344CB8AC3E}">
        <p14:creationId xmlns:p14="http://schemas.microsoft.com/office/powerpoint/2010/main" val="2455122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229600" cy="579438"/>
          </a:xfrm>
        </p:spPr>
        <p:txBody>
          <a:bodyPr/>
          <a:lstStyle/>
          <a:p>
            <a:pPr marL="12700">
              <a:lnSpc>
                <a:spcPct val="100000"/>
              </a:lnSpc>
              <a:tabLst>
                <a:tab pos="355600" algn="l"/>
              </a:tabLst>
            </a:pPr>
            <a:r>
              <a:rPr lang="en-US"/>
              <a:t>Objective 3</a:t>
            </a:r>
            <a:endParaRPr lang="en-US">
              <a:latin typeface="Cambria" panose="02040503050406030204" pitchFamily="18" charset="0"/>
              <a:ea typeface="Cambria" panose="02040503050406030204" pitchFamily="18" charset="0"/>
              <a:cs typeface="Calibri"/>
            </a:endParaRPr>
          </a:p>
        </p:txBody>
      </p:sp>
      <p:sp>
        <p:nvSpPr>
          <p:cNvPr id="4" name="Content Placeholder 3">
            <a:extLst>
              <a:ext uri="{FF2B5EF4-FFF2-40B4-BE49-F238E27FC236}">
                <a16:creationId xmlns:a16="http://schemas.microsoft.com/office/drawing/2014/main" id="{1CF2B3C1-8164-64E7-42B6-F56493DEAA0C}"/>
              </a:ext>
            </a:extLst>
          </p:cNvPr>
          <p:cNvSpPr>
            <a:spLocks noGrp="1"/>
          </p:cNvSpPr>
          <p:nvPr>
            <p:ph idx="1"/>
          </p:nvPr>
        </p:nvSpPr>
        <p:spPr/>
        <p:txBody>
          <a:bodyPr/>
          <a:lstStyle/>
          <a:p>
            <a:pPr marL="0" indent="0" algn="ctr">
              <a:buNone/>
            </a:pPr>
            <a:r>
              <a:rPr lang="en-US">
                <a:latin typeface="Cambria"/>
                <a:ea typeface="Cambria"/>
              </a:rPr>
              <a:t>After the IEP Team determines the child exhibits an adverse effect on their ability to access FAPE, the team must determine which assessment is most appropriate for the student. </a:t>
            </a:r>
          </a:p>
          <a:p>
            <a:pPr marL="0" indent="0" algn="ctr">
              <a:buNone/>
            </a:pPr>
            <a:endParaRPr lang="en-US">
              <a:latin typeface="Cambria"/>
              <a:ea typeface="Cambria"/>
            </a:endParaRPr>
          </a:p>
          <a:p>
            <a:pPr marL="0" indent="0" algn="ctr">
              <a:buNone/>
            </a:pPr>
            <a:r>
              <a:rPr lang="en-US">
                <a:latin typeface="Cambria"/>
                <a:ea typeface="Cambria"/>
              </a:rPr>
              <a:t>Maine requires the use of the:</a:t>
            </a:r>
          </a:p>
          <a:p>
            <a:pPr marL="0" indent="0" algn="ctr">
              <a:buNone/>
            </a:pPr>
            <a:r>
              <a:rPr lang="en-US">
                <a:latin typeface="Cambria"/>
                <a:ea typeface="Cambria"/>
              </a:rPr>
              <a:t> "Participation Decision Flowchart" to guide that determination. </a:t>
            </a:r>
            <a:endParaRPr lang="en-US"/>
          </a:p>
          <a:p>
            <a:pPr marL="0" indent="0" algn="ctr">
              <a:buNone/>
            </a:pPr>
            <a:endParaRPr lang="en-US">
              <a:latin typeface="Cambria"/>
              <a:ea typeface="Cambria"/>
            </a:endParaRPr>
          </a:p>
          <a:p>
            <a:pPr marL="0" indent="0" algn="ctr">
              <a:buNone/>
            </a:pPr>
            <a:r>
              <a:rPr lang="en-US">
                <a:latin typeface="Cambria"/>
                <a:ea typeface="Cambria"/>
              </a:rPr>
              <a:t>The decision is then documented in section 6B of the IEP. </a:t>
            </a:r>
            <a:endParaRPr lang="en-US">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7339537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Participation Decision Document</a:t>
            </a:r>
          </a:p>
        </p:txBody>
      </p:sp>
      <p:pic>
        <p:nvPicPr>
          <p:cNvPr id="4" name="Content Placeholder 3" descr="ncscparticipationguidance-rev-nov2014-posted6-15-2016.docx [Read-Only] - Microsoft Word"/>
          <p:cNvPicPr>
            <a:picLocks noGrp="1" noChangeAspect="1"/>
          </p:cNvPicPr>
          <p:nvPr>
            <p:ph idx="1"/>
          </p:nvPr>
        </p:nvPicPr>
        <p:blipFill rotWithShape="1">
          <a:blip r:embed="rId3">
            <a:extLst>
              <a:ext uri="{28A0092B-C50C-407E-A947-70E740481C1C}">
                <a14:useLocalDpi xmlns:a14="http://schemas.microsoft.com/office/drawing/2010/main" val="0"/>
              </a:ext>
            </a:extLst>
          </a:blip>
          <a:srcRect l="25999" t="19623" r="26000" b="3894"/>
          <a:stretch/>
        </p:blipFill>
        <p:spPr>
          <a:xfrm>
            <a:off x="914400" y="740794"/>
            <a:ext cx="6962109" cy="5964806"/>
          </a:xfrm>
          <a:prstGeom prst="rect">
            <a:avLst/>
          </a:prstGeom>
        </p:spPr>
      </p:pic>
    </p:spTree>
    <p:extLst>
      <p:ext uri="{BB962C8B-B14F-4D97-AF65-F5344CB8AC3E}">
        <p14:creationId xmlns:p14="http://schemas.microsoft.com/office/powerpoint/2010/main" val="2472338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763000" cy="579438"/>
          </a:xfrm>
        </p:spPr>
        <p:txBody>
          <a:bodyPr/>
          <a:lstStyle/>
          <a:p>
            <a:r>
              <a:rPr lang="en-US"/>
              <a:t>The Student has a Significant Cognitive Disability</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36674"/>
            <a:ext cx="9131439" cy="36163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838200" y="5029200"/>
            <a:ext cx="7696200" cy="923330"/>
          </a:xfrm>
          <a:prstGeom prst="rect">
            <a:avLst/>
          </a:prstGeom>
          <a:noFill/>
        </p:spPr>
        <p:txBody>
          <a:bodyPr wrap="square" rtlCol="0">
            <a:spAutoFit/>
          </a:bodyPr>
          <a:lstStyle/>
          <a:p>
            <a:r>
              <a:rPr lang="en-US"/>
              <a:t>Formal and informal informative tests – Achievement tests</a:t>
            </a:r>
          </a:p>
          <a:p>
            <a:r>
              <a:rPr lang="en-US"/>
              <a:t>Psychological reports – WIAT - WISK</a:t>
            </a:r>
          </a:p>
          <a:p>
            <a:r>
              <a:rPr lang="en-US"/>
              <a:t>Adaptive Behavior assessments - Vineland</a:t>
            </a:r>
          </a:p>
        </p:txBody>
      </p:sp>
      <p:sp>
        <p:nvSpPr>
          <p:cNvPr id="5" name="Multiply 4"/>
          <p:cNvSpPr/>
          <p:nvPr/>
        </p:nvSpPr>
        <p:spPr>
          <a:xfrm>
            <a:off x="609600" y="2366769"/>
            <a:ext cx="457200" cy="473075"/>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20817929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Learning is Linked to Rigorous Standards</a:t>
            </a:r>
          </a:p>
        </p:txBody>
      </p:sp>
      <p:pic>
        <p:nvPicPr>
          <p:cNvPr id="3074" name="Picture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770"/>
          <a:stretch/>
        </p:blipFill>
        <p:spPr bwMode="auto">
          <a:xfrm>
            <a:off x="1" y="1447800"/>
            <a:ext cx="9143999" cy="22703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533400" y="4038600"/>
            <a:ext cx="8153400" cy="1477328"/>
          </a:xfrm>
          <a:prstGeom prst="rect">
            <a:avLst/>
          </a:prstGeom>
        </p:spPr>
        <p:txBody>
          <a:bodyPr wrap="square">
            <a:spAutoFit/>
          </a:bodyPr>
          <a:lstStyle/>
          <a:p>
            <a:r>
              <a:rPr lang="en-US"/>
              <a:t>Artifacts here include;</a:t>
            </a:r>
          </a:p>
          <a:p>
            <a:r>
              <a:rPr lang="en-US"/>
              <a:t>Work samples</a:t>
            </a:r>
          </a:p>
          <a:p>
            <a:r>
              <a:rPr lang="en-US"/>
              <a:t>Progress monitoring data</a:t>
            </a:r>
          </a:p>
          <a:p>
            <a:r>
              <a:rPr lang="en-US"/>
              <a:t>Research-based interventions (RTI)</a:t>
            </a:r>
          </a:p>
          <a:p>
            <a:r>
              <a:rPr lang="en-US"/>
              <a:t>Present levels of academic and functional performance – goals - objectives</a:t>
            </a:r>
          </a:p>
        </p:txBody>
      </p:sp>
      <p:sp>
        <p:nvSpPr>
          <p:cNvPr id="5" name="Multiply 4"/>
          <p:cNvSpPr/>
          <p:nvPr/>
        </p:nvSpPr>
        <p:spPr>
          <a:xfrm flipV="1">
            <a:off x="533400" y="2362200"/>
            <a:ext cx="457200" cy="45720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19188829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Intensive Direct Individualized Instruction</a:t>
            </a:r>
          </a:p>
        </p:txBody>
      </p:sp>
      <p:pic>
        <p:nvPicPr>
          <p:cNvPr id="409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1295400"/>
            <a:ext cx="9144000" cy="266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04800" y="4038600"/>
            <a:ext cx="8686800" cy="1938992"/>
          </a:xfrm>
          <a:prstGeom prst="rect">
            <a:avLst/>
          </a:prstGeom>
          <a:noFill/>
        </p:spPr>
        <p:txBody>
          <a:bodyPr wrap="square" rtlCol="0">
            <a:spAutoFit/>
          </a:bodyPr>
          <a:lstStyle/>
          <a:p>
            <a:r>
              <a:rPr lang="en-US" sz="2000">
                <a:latin typeface="+mn-lt"/>
              </a:rPr>
              <a:t>Artifacts here include;</a:t>
            </a:r>
          </a:p>
          <a:p>
            <a:r>
              <a:rPr lang="en-US" sz="2000">
                <a:latin typeface="+mn-lt"/>
              </a:rPr>
              <a:t>Work samples</a:t>
            </a:r>
          </a:p>
          <a:p>
            <a:r>
              <a:rPr lang="en-US" sz="2000">
                <a:latin typeface="+mn-lt"/>
              </a:rPr>
              <a:t>Data</a:t>
            </a:r>
          </a:p>
          <a:p>
            <a:r>
              <a:rPr lang="en-US" sz="2000">
                <a:latin typeface="+mn-lt"/>
              </a:rPr>
              <a:t>Checklists</a:t>
            </a:r>
          </a:p>
          <a:p>
            <a:r>
              <a:rPr lang="en-US" sz="2000">
                <a:latin typeface="+mn-lt"/>
              </a:rPr>
              <a:t>Present levels of academic and functional performance – goals - objectives</a:t>
            </a:r>
          </a:p>
        </p:txBody>
      </p:sp>
      <p:sp>
        <p:nvSpPr>
          <p:cNvPr id="5" name="Multiply 4"/>
          <p:cNvSpPr/>
          <p:nvPr/>
        </p:nvSpPr>
        <p:spPr>
          <a:xfrm>
            <a:off x="533400" y="3124200"/>
            <a:ext cx="457200" cy="473075"/>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39896863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Maine Alternate Participation Guidance </a:t>
            </a:r>
          </a:p>
        </p:txBody>
      </p:sp>
      <p:pic>
        <p:nvPicPr>
          <p:cNvPr id="3" name="Picture 2" descr="ncscparticipationguidance-rev-nov2014-posted6-15-2016.docx [Read-Only] - Microsoft Word"/>
          <p:cNvPicPr>
            <a:picLocks noChangeAspect="1"/>
          </p:cNvPicPr>
          <p:nvPr/>
        </p:nvPicPr>
        <p:blipFill rotWithShape="1">
          <a:blip r:embed="rId3">
            <a:extLst>
              <a:ext uri="{28A0092B-C50C-407E-A947-70E740481C1C}">
                <a14:useLocalDpi xmlns:a14="http://schemas.microsoft.com/office/drawing/2010/main" val="0"/>
              </a:ext>
            </a:extLst>
          </a:blip>
          <a:srcRect l="22666" t="29930" r="23834" b="29543"/>
          <a:stretch/>
        </p:blipFill>
        <p:spPr>
          <a:xfrm>
            <a:off x="0" y="1132490"/>
            <a:ext cx="9144000" cy="4800600"/>
          </a:xfrm>
          <a:prstGeom prst="rect">
            <a:avLst/>
          </a:prstGeom>
        </p:spPr>
      </p:pic>
    </p:spTree>
    <p:extLst>
      <p:ext uri="{BB962C8B-B14F-4D97-AF65-F5344CB8AC3E}">
        <p14:creationId xmlns:p14="http://schemas.microsoft.com/office/powerpoint/2010/main" val="16734499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34D121-D69C-EE18-623D-EBB69827D16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6ADCD89-78B7-0D02-CB40-96FC9B62A8C5}"/>
              </a:ext>
            </a:extLst>
          </p:cNvPr>
          <p:cNvSpPr>
            <a:spLocks noGrp="1"/>
          </p:cNvSpPr>
          <p:nvPr>
            <p:ph idx="1"/>
          </p:nvPr>
        </p:nvSpPr>
        <p:spPr/>
        <p:txBody>
          <a:bodyPr/>
          <a:lstStyle/>
          <a:p>
            <a:pPr marL="0" indent="0" algn="ctr">
              <a:buNone/>
            </a:pPr>
            <a:endParaRPr lang="en-US"/>
          </a:p>
          <a:p>
            <a:pPr marL="0" indent="0" algn="ctr">
              <a:buNone/>
            </a:pPr>
            <a:endParaRPr lang="en-US"/>
          </a:p>
          <a:p>
            <a:pPr marL="0" indent="0" algn="ctr">
              <a:buNone/>
            </a:pPr>
            <a:r>
              <a:rPr lang="en-US" sz="3600">
                <a:latin typeface="Cambria" panose="02040503050406030204" pitchFamily="18" charset="0"/>
                <a:ea typeface="Cambria" panose="02040503050406030204" pitchFamily="18" charset="0"/>
                <a:cs typeface="Calibri"/>
              </a:rPr>
              <a:t>3. Who is eligible for alternate assessments based on alternate academic achievement standards, </a:t>
            </a:r>
            <a:r>
              <a:rPr lang="en-US" sz="3600">
                <a:highlight>
                  <a:srgbClr val="FFFF00"/>
                </a:highlight>
                <a:latin typeface="Cambria" panose="02040503050406030204" pitchFamily="18" charset="0"/>
                <a:ea typeface="Cambria" panose="02040503050406030204" pitchFamily="18" charset="0"/>
                <a:cs typeface="Calibri"/>
              </a:rPr>
              <a:t>and what are those standards</a:t>
            </a:r>
            <a:r>
              <a:rPr lang="en-US" sz="3600">
                <a:latin typeface="Cambria" panose="02040503050406030204" pitchFamily="18" charset="0"/>
                <a:ea typeface="Cambria" panose="02040503050406030204" pitchFamily="18" charset="0"/>
                <a:cs typeface="Calibri"/>
              </a:rPr>
              <a:t>?</a:t>
            </a:r>
          </a:p>
          <a:p>
            <a:pPr marL="0" indent="0" algn="ctr">
              <a:buNone/>
            </a:pPr>
            <a:endParaRPr lang="en-US" sz="2800"/>
          </a:p>
        </p:txBody>
      </p:sp>
    </p:spTree>
    <p:extLst>
      <p:ext uri="{BB962C8B-B14F-4D97-AF65-F5344CB8AC3E}">
        <p14:creationId xmlns:p14="http://schemas.microsoft.com/office/powerpoint/2010/main" val="7208961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229600" cy="579438"/>
          </a:xfrm>
        </p:spPr>
        <p:txBody>
          <a:bodyPr/>
          <a:lstStyle/>
          <a:p>
            <a:pPr marL="12700">
              <a:lnSpc>
                <a:spcPct val="100000"/>
              </a:lnSpc>
              <a:tabLst>
                <a:tab pos="355600" algn="l"/>
              </a:tabLst>
            </a:pPr>
            <a:r>
              <a:rPr lang="en-US"/>
              <a:t>Objective 3</a:t>
            </a:r>
            <a:endParaRPr lang="en-US">
              <a:latin typeface="Cambria" panose="02040503050406030204" pitchFamily="18" charset="0"/>
              <a:ea typeface="Cambria" panose="02040503050406030204" pitchFamily="18" charset="0"/>
              <a:cs typeface="Calibri"/>
            </a:endParaRPr>
          </a:p>
        </p:txBody>
      </p:sp>
      <p:sp>
        <p:nvSpPr>
          <p:cNvPr id="4" name="Content Placeholder 3">
            <a:extLst>
              <a:ext uri="{FF2B5EF4-FFF2-40B4-BE49-F238E27FC236}">
                <a16:creationId xmlns:a16="http://schemas.microsoft.com/office/drawing/2014/main" id="{1CF2B3C1-8164-64E7-42B6-F56493DEAA0C}"/>
              </a:ext>
            </a:extLst>
          </p:cNvPr>
          <p:cNvSpPr>
            <a:spLocks noGrp="1"/>
          </p:cNvSpPr>
          <p:nvPr>
            <p:ph idx="1"/>
          </p:nvPr>
        </p:nvSpPr>
        <p:spPr>
          <a:xfrm>
            <a:off x="609600" y="1257300"/>
            <a:ext cx="8229600" cy="4343400"/>
          </a:xfrm>
        </p:spPr>
        <p:txBody>
          <a:bodyPr/>
          <a:lstStyle/>
          <a:p>
            <a:pPr marL="0" indent="0" algn="ctr">
              <a:buNone/>
            </a:pPr>
            <a:r>
              <a:rPr lang="en-US">
                <a:latin typeface="Cambria" panose="02040503050406030204" pitchFamily="18" charset="0"/>
                <a:ea typeface="Cambria" panose="02040503050406030204" pitchFamily="18" charset="0"/>
              </a:rPr>
              <a:t>Multi-State Alternate Assessment</a:t>
            </a:r>
          </a:p>
          <a:p>
            <a:pPr marL="0" indent="0" algn="ctr">
              <a:buNone/>
            </a:pPr>
            <a:r>
              <a:rPr lang="en-US" b="1">
                <a:latin typeface="Cambria" panose="02040503050406030204" pitchFamily="18" charset="0"/>
                <a:ea typeface="Cambria" panose="02040503050406030204" pitchFamily="18" charset="0"/>
              </a:rPr>
              <a:t>MSAA</a:t>
            </a:r>
          </a:p>
          <a:p>
            <a:pPr marL="0" indent="0" algn="ctr">
              <a:buNone/>
            </a:pPr>
            <a:endParaRPr lang="en-US" b="1">
              <a:latin typeface="Cambria" panose="02040503050406030204" pitchFamily="18" charset="0"/>
              <a:ea typeface="Cambria" panose="02040503050406030204" pitchFamily="18" charset="0"/>
            </a:endParaRPr>
          </a:p>
          <a:p>
            <a:r>
              <a:rPr lang="en-US">
                <a:latin typeface="Cambria" panose="02040503050406030204" pitchFamily="18" charset="0"/>
                <a:ea typeface="Cambria" panose="02040503050406030204" pitchFamily="18" charset="0"/>
              </a:rPr>
              <a:t>Administered in grades 3-8 and 3</a:t>
            </a:r>
            <a:r>
              <a:rPr lang="en-US" baseline="30000">
                <a:latin typeface="Cambria" panose="02040503050406030204" pitchFamily="18" charset="0"/>
                <a:ea typeface="Cambria" panose="02040503050406030204" pitchFamily="18" charset="0"/>
              </a:rPr>
              <a:t>rd</a:t>
            </a:r>
            <a:r>
              <a:rPr lang="en-US">
                <a:latin typeface="Cambria" panose="02040503050406030204" pitchFamily="18" charset="0"/>
                <a:ea typeface="Cambria" panose="02040503050406030204" pitchFamily="18" charset="0"/>
              </a:rPr>
              <a:t> year of High School</a:t>
            </a:r>
          </a:p>
          <a:p>
            <a:endParaRPr lang="en-US">
              <a:latin typeface="Cambria" panose="02040503050406030204" pitchFamily="18" charset="0"/>
              <a:ea typeface="Cambria" panose="02040503050406030204" pitchFamily="18" charset="0"/>
            </a:endParaRPr>
          </a:p>
          <a:p>
            <a:r>
              <a:rPr lang="en-US">
                <a:latin typeface="Cambria" panose="02040503050406030204" pitchFamily="18" charset="0"/>
                <a:ea typeface="Cambria" panose="02040503050406030204" pitchFamily="18" charset="0"/>
              </a:rPr>
              <a:t>Content areas of math, ELA/literacy, and science (Science is only administered in Grades 5, 8 and 3</a:t>
            </a:r>
            <a:r>
              <a:rPr lang="en-US" baseline="30000">
                <a:latin typeface="Cambria" panose="02040503050406030204" pitchFamily="18" charset="0"/>
                <a:ea typeface="Cambria" panose="02040503050406030204" pitchFamily="18" charset="0"/>
              </a:rPr>
              <a:t>rd</a:t>
            </a:r>
            <a:r>
              <a:rPr lang="en-US">
                <a:latin typeface="Cambria" panose="02040503050406030204" pitchFamily="18" charset="0"/>
                <a:ea typeface="Cambria" panose="02040503050406030204" pitchFamily="18" charset="0"/>
              </a:rPr>
              <a:t> year of HS)</a:t>
            </a:r>
          </a:p>
          <a:p>
            <a:endParaRPr lang="en-US">
              <a:latin typeface="Cambria" panose="02040503050406030204" pitchFamily="18" charset="0"/>
              <a:ea typeface="Cambria" panose="02040503050406030204" pitchFamily="18" charset="0"/>
            </a:endParaRPr>
          </a:p>
          <a:p>
            <a:r>
              <a:rPr lang="en-US">
                <a:latin typeface="Cambria" panose="02040503050406030204" pitchFamily="18" charset="0"/>
                <a:ea typeface="Cambria" panose="02040503050406030204" pitchFamily="18" charset="0"/>
              </a:rPr>
              <a:t>Designed around the state’s alternate academic achievement standards</a:t>
            </a:r>
          </a:p>
        </p:txBody>
      </p:sp>
      <p:pic>
        <p:nvPicPr>
          <p:cNvPr id="5" name="Picture 4">
            <a:extLst>
              <a:ext uri="{FF2B5EF4-FFF2-40B4-BE49-F238E27FC236}">
                <a16:creationId xmlns:a16="http://schemas.microsoft.com/office/drawing/2014/main" id="{A8D261FE-3CD8-4EC5-2DCA-280E24270DF5}"/>
              </a:ext>
            </a:extLst>
          </p:cNvPr>
          <p:cNvPicPr>
            <a:picLocks noChangeAspect="1"/>
          </p:cNvPicPr>
          <p:nvPr/>
        </p:nvPicPr>
        <p:blipFill>
          <a:blip r:embed="rId3"/>
          <a:stretch>
            <a:fillRect/>
          </a:stretch>
        </p:blipFill>
        <p:spPr>
          <a:xfrm>
            <a:off x="7010401" y="5181600"/>
            <a:ext cx="2133599" cy="703634"/>
          </a:xfrm>
          <a:prstGeom prst="rect">
            <a:avLst/>
          </a:prstGeom>
        </p:spPr>
      </p:pic>
    </p:spTree>
    <p:extLst>
      <p:ext uri="{BB962C8B-B14F-4D97-AF65-F5344CB8AC3E}">
        <p14:creationId xmlns:p14="http://schemas.microsoft.com/office/powerpoint/2010/main" val="23101324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579438"/>
          </a:xfrm>
        </p:spPr>
        <p:txBody>
          <a:bodyPr/>
          <a:lstStyle/>
          <a:p>
            <a:pPr marL="12700">
              <a:lnSpc>
                <a:spcPct val="100000"/>
              </a:lnSpc>
              <a:tabLst>
                <a:tab pos="355600" algn="l"/>
              </a:tabLst>
            </a:pPr>
            <a:r>
              <a:rPr lang="en-US"/>
              <a:t>Objective 3</a:t>
            </a:r>
            <a:endParaRPr lang="en-US">
              <a:latin typeface="Cambria" panose="02040503050406030204" pitchFamily="18" charset="0"/>
              <a:ea typeface="Cambria" panose="02040503050406030204" pitchFamily="18" charset="0"/>
              <a:cs typeface="Calibri"/>
            </a:endParaRPr>
          </a:p>
        </p:txBody>
      </p:sp>
      <p:sp>
        <p:nvSpPr>
          <p:cNvPr id="4" name="Content Placeholder 3">
            <a:extLst>
              <a:ext uri="{FF2B5EF4-FFF2-40B4-BE49-F238E27FC236}">
                <a16:creationId xmlns:a16="http://schemas.microsoft.com/office/drawing/2014/main" id="{1CF2B3C1-8164-64E7-42B6-F56493DEAA0C}"/>
              </a:ext>
            </a:extLst>
          </p:cNvPr>
          <p:cNvSpPr>
            <a:spLocks noGrp="1"/>
          </p:cNvSpPr>
          <p:nvPr>
            <p:ph idx="1"/>
          </p:nvPr>
        </p:nvSpPr>
        <p:spPr>
          <a:xfrm>
            <a:off x="457200" y="1257300"/>
            <a:ext cx="8229600" cy="4343400"/>
          </a:xfrm>
        </p:spPr>
        <p:txBody>
          <a:bodyPr/>
          <a:lstStyle/>
          <a:p>
            <a:pPr marL="0" indent="0" algn="ctr">
              <a:buNone/>
            </a:pPr>
            <a:endParaRPr lang="en-US">
              <a:latin typeface="Cambria" panose="02040503050406030204" pitchFamily="18" charset="0"/>
              <a:ea typeface="Cambria" panose="02040503050406030204" pitchFamily="18" charset="0"/>
            </a:endParaRPr>
          </a:p>
          <a:p>
            <a:pPr marL="0" indent="0" algn="ctr">
              <a:buNone/>
            </a:pPr>
            <a:r>
              <a:rPr lang="en-US">
                <a:latin typeface="Cambria" panose="02040503050406030204" pitchFamily="18" charset="0"/>
                <a:ea typeface="Cambria" panose="02040503050406030204" pitchFamily="18" charset="0"/>
              </a:rPr>
              <a:t>Alternate academic achievement standards are not “alternate standards” for students with significant cognitive disabilities.</a:t>
            </a:r>
          </a:p>
          <a:p>
            <a:pPr marL="0" indent="0" algn="ctr">
              <a:buNone/>
            </a:pPr>
            <a:endParaRPr lang="en-US">
              <a:latin typeface="Cambria" panose="02040503050406030204" pitchFamily="18" charset="0"/>
              <a:ea typeface="Cambria" panose="02040503050406030204" pitchFamily="18" charset="0"/>
            </a:endParaRPr>
          </a:p>
          <a:p>
            <a:pPr marL="0" indent="0" algn="ctr">
              <a:buNone/>
            </a:pPr>
            <a:r>
              <a:rPr lang="en-US">
                <a:latin typeface="Cambria" panose="02040503050406030204" pitchFamily="18" charset="0"/>
                <a:ea typeface="Cambria" panose="02040503050406030204" pitchFamily="18" charset="0"/>
              </a:rPr>
              <a:t>These are derived from state standards (CCSS), significantly reduced in breadth and complexity for this population of students.  The AAAS provide an entry point and pathway for the students to continue to work towards grade level content. These also ensure we are holding the promise and responsibility of high academic expectations and college or career readiness.</a:t>
            </a:r>
          </a:p>
        </p:txBody>
      </p:sp>
    </p:spTree>
    <p:extLst>
      <p:ext uri="{BB962C8B-B14F-4D97-AF65-F5344CB8AC3E}">
        <p14:creationId xmlns:p14="http://schemas.microsoft.com/office/powerpoint/2010/main" val="40194356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229600" cy="579438"/>
          </a:xfrm>
        </p:spPr>
        <p:txBody>
          <a:bodyPr/>
          <a:lstStyle/>
          <a:p>
            <a:pPr marL="12700">
              <a:lnSpc>
                <a:spcPct val="100000"/>
              </a:lnSpc>
              <a:tabLst>
                <a:tab pos="355600" algn="l"/>
              </a:tabLst>
            </a:pPr>
            <a:r>
              <a:rPr lang="en-US"/>
              <a:t>Objective 3</a:t>
            </a:r>
            <a:endParaRPr lang="en-US">
              <a:latin typeface="Cambria" panose="02040503050406030204" pitchFamily="18" charset="0"/>
              <a:ea typeface="Cambria" panose="02040503050406030204" pitchFamily="18" charset="0"/>
              <a:cs typeface="Calibri"/>
            </a:endParaRPr>
          </a:p>
        </p:txBody>
      </p:sp>
      <p:sp>
        <p:nvSpPr>
          <p:cNvPr id="4" name="Content Placeholder 3">
            <a:extLst>
              <a:ext uri="{FF2B5EF4-FFF2-40B4-BE49-F238E27FC236}">
                <a16:creationId xmlns:a16="http://schemas.microsoft.com/office/drawing/2014/main" id="{1CF2B3C1-8164-64E7-42B6-F56493DEAA0C}"/>
              </a:ext>
            </a:extLst>
          </p:cNvPr>
          <p:cNvSpPr>
            <a:spLocks noGrp="1"/>
          </p:cNvSpPr>
          <p:nvPr>
            <p:ph idx="1"/>
          </p:nvPr>
        </p:nvSpPr>
        <p:spPr>
          <a:xfrm>
            <a:off x="457200" y="1257300"/>
            <a:ext cx="8229600" cy="4343400"/>
          </a:xfrm>
        </p:spPr>
        <p:txBody>
          <a:bodyPr/>
          <a:lstStyle/>
          <a:p>
            <a:pPr marL="0" indent="0" algn="ctr">
              <a:buNone/>
            </a:pPr>
            <a:r>
              <a:rPr lang="en-US">
                <a:latin typeface="Cambria" panose="02040503050406030204" pitchFamily="18" charset="0"/>
                <a:ea typeface="Cambria" panose="02040503050406030204" pitchFamily="18" charset="0"/>
              </a:rPr>
              <a:t>What does an AAAS look like in comparison to a regular grade level standard?</a:t>
            </a:r>
          </a:p>
          <a:p>
            <a:pPr marL="0" indent="0" algn="ctr">
              <a:buNone/>
            </a:pPr>
            <a:endParaRPr lang="en-US">
              <a:latin typeface="Cambria" panose="02040503050406030204" pitchFamily="18" charset="0"/>
              <a:ea typeface="Cambria" panose="02040503050406030204" pitchFamily="18" charset="0"/>
            </a:endParaRPr>
          </a:p>
        </p:txBody>
      </p:sp>
      <p:pic>
        <p:nvPicPr>
          <p:cNvPr id="7" name="Picture 6">
            <a:extLst>
              <a:ext uri="{FF2B5EF4-FFF2-40B4-BE49-F238E27FC236}">
                <a16:creationId xmlns:a16="http://schemas.microsoft.com/office/drawing/2014/main" id="{0BACB25B-6E98-B3E1-AB77-308C096AC295}"/>
              </a:ext>
            </a:extLst>
          </p:cNvPr>
          <p:cNvPicPr>
            <a:picLocks noChangeAspect="1"/>
          </p:cNvPicPr>
          <p:nvPr/>
        </p:nvPicPr>
        <p:blipFill>
          <a:blip r:embed="rId3"/>
          <a:stretch>
            <a:fillRect/>
          </a:stretch>
        </p:blipFill>
        <p:spPr>
          <a:xfrm>
            <a:off x="-80203" y="2362200"/>
            <a:ext cx="9186103" cy="2763486"/>
          </a:xfrm>
          <a:prstGeom prst="rect">
            <a:avLst/>
          </a:prstGeom>
        </p:spPr>
      </p:pic>
    </p:spTree>
    <p:extLst>
      <p:ext uri="{BB962C8B-B14F-4D97-AF65-F5344CB8AC3E}">
        <p14:creationId xmlns:p14="http://schemas.microsoft.com/office/powerpoint/2010/main" val="16487536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24070" y="1676400"/>
            <a:ext cx="8096884" cy="4247317"/>
          </a:xfrm>
          <a:prstGeom prst="rect">
            <a:avLst/>
          </a:prstGeom>
        </p:spPr>
        <p:txBody>
          <a:bodyPr vert="horz" wrap="square" lIns="0" tIns="0" rIns="0" bIns="0" rtlCol="0">
            <a:spAutoFit/>
          </a:bodyPr>
          <a:lstStyle/>
          <a:p>
            <a:pPr marL="12700">
              <a:lnSpc>
                <a:spcPct val="100000"/>
              </a:lnSpc>
              <a:tabLst>
                <a:tab pos="355600" algn="l"/>
              </a:tabLst>
            </a:pPr>
            <a:r>
              <a:rPr lang="en-US" sz="2800" u="sng">
                <a:latin typeface="Cambria" panose="02040503050406030204" pitchFamily="18" charset="0"/>
                <a:ea typeface="Cambria" panose="02040503050406030204" pitchFamily="18" charset="0"/>
                <a:cs typeface="Calibri"/>
              </a:rPr>
              <a:t>Participants will develop an understanding of:</a:t>
            </a:r>
          </a:p>
          <a:p>
            <a:pPr marL="12700">
              <a:lnSpc>
                <a:spcPct val="100000"/>
              </a:lnSpc>
              <a:tabLst>
                <a:tab pos="355600" algn="l"/>
              </a:tabLst>
            </a:pPr>
            <a:endParaRPr lang="en-US" sz="2800">
              <a:latin typeface="Cambria" panose="02040503050406030204" pitchFamily="18" charset="0"/>
              <a:ea typeface="Cambria" panose="02040503050406030204" pitchFamily="18" charset="0"/>
              <a:cs typeface="Calibri"/>
            </a:endParaRPr>
          </a:p>
          <a:p>
            <a:pPr marL="469900" indent="-457200">
              <a:lnSpc>
                <a:spcPct val="100000"/>
              </a:lnSpc>
              <a:buFont typeface="+mj-lt"/>
              <a:buAutoNum type="arabicPeriod"/>
              <a:tabLst>
                <a:tab pos="355600" algn="l"/>
              </a:tabLst>
            </a:pPr>
            <a:r>
              <a:rPr lang="en-US" sz="2800">
                <a:latin typeface="Cambria" panose="02040503050406030204" pitchFamily="18" charset="0"/>
                <a:ea typeface="Cambria" panose="02040503050406030204" pitchFamily="18" charset="0"/>
                <a:cs typeface="Calibri"/>
              </a:rPr>
              <a:t>What are the federal and state requirements when it comes to assessment, including assessment of students with the most significant cognitive disabilities?</a:t>
            </a:r>
          </a:p>
          <a:p>
            <a:pPr marL="469900" indent="-457200">
              <a:lnSpc>
                <a:spcPct val="100000"/>
              </a:lnSpc>
              <a:buFont typeface="+mj-lt"/>
              <a:buAutoNum type="arabicPeriod"/>
              <a:tabLst>
                <a:tab pos="355600" algn="l"/>
              </a:tabLst>
            </a:pPr>
            <a:endParaRPr lang="en-US" sz="2800">
              <a:latin typeface="Cambria" panose="02040503050406030204" pitchFamily="18" charset="0"/>
              <a:ea typeface="Cambria" panose="02040503050406030204" pitchFamily="18" charset="0"/>
              <a:cs typeface="Calibri"/>
            </a:endParaRPr>
          </a:p>
          <a:p>
            <a:pPr marL="12700">
              <a:lnSpc>
                <a:spcPct val="100000"/>
              </a:lnSpc>
              <a:tabLst>
                <a:tab pos="355600" algn="l"/>
              </a:tabLst>
            </a:pPr>
            <a:endParaRPr lang="en-US" sz="2800">
              <a:latin typeface="Cambria" panose="02040503050406030204" pitchFamily="18" charset="0"/>
              <a:ea typeface="Cambria" panose="02040503050406030204" pitchFamily="18" charset="0"/>
              <a:cs typeface="Calibri"/>
            </a:endParaRPr>
          </a:p>
          <a:p>
            <a:pPr marL="12700">
              <a:tabLst>
                <a:tab pos="355600" algn="l"/>
              </a:tabLst>
            </a:pPr>
            <a:r>
              <a:rPr lang="en-US" sz="2800" b="1">
                <a:latin typeface="Cambria" panose="02040503050406030204" pitchFamily="18" charset="0"/>
                <a:ea typeface="Cambria" panose="02040503050406030204" pitchFamily="18" charset="0"/>
                <a:cs typeface="Calibri"/>
              </a:rPr>
              <a:t>2.    Why does participation matter</a:t>
            </a:r>
            <a:r>
              <a:rPr lang="en-US" sz="2800">
                <a:latin typeface="Cambria" panose="02040503050406030204" pitchFamily="18" charset="0"/>
                <a:ea typeface="Cambria" panose="02040503050406030204" pitchFamily="18" charset="0"/>
                <a:cs typeface="Calibri"/>
              </a:rPr>
              <a:t>?</a:t>
            </a:r>
          </a:p>
          <a:p>
            <a:pPr marL="12700">
              <a:lnSpc>
                <a:spcPct val="100000"/>
              </a:lnSpc>
              <a:tabLst>
                <a:tab pos="355600" algn="l"/>
              </a:tabLst>
            </a:pPr>
            <a:endParaRPr lang="en-US" sz="2400">
              <a:latin typeface="Cambria" panose="02040503050406030204" pitchFamily="18" charset="0"/>
              <a:ea typeface="Cambria" panose="02040503050406030204" pitchFamily="18" charset="0"/>
              <a:cs typeface="Calibri"/>
            </a:endParaRPr>
          </a:p>
        </p:txBody>
      </p:sp>
      <p:sp>
        <p:nvSpPr>
          <p:cNvPr id="4" name="object 4"/>
          <p:cNvSpPr txBox="1"/>
          <p:nvPr/>
        </p:nvSpPr>
        <p:spPr>
          <a:xfrm>
            <a:off x="387807" y="6521678"/>
            <a:ext cx="93980" cy="160020"/>
          </a:xfrm>
          <a:prstGeom prst="rect">
            <a:avLst/>
          </a:prstGeom>
        </p:spPr>
        <p:txBody>
          <a:bodyPr vert="horz" wrap="square" lIns="0" tIns="0" rIns="0" bIns="0" rtlCol="0">
            <a:spAutoFit/>
          </a:bodyPr>
          <a:lstStyle/>
          <a:p>
            <a:pPr marL="12700">
              <a:lnSpc>
                <a:spcPct val="100000"/>
              </a:lnSpc>
            </a:pPr>
            <a:r>
              <a:rPr sz="1050">
                <a:solidFill>
                  <a:srgbClr val="1F487C"/>
                </a:solidFill>
                <a:latin typeface="Calibri"/>
                <a:cs typeface="Calibri"/>
              </a:rPr>
              <a:t>2</a:t>
            </a:r>
            <a:endParaRPr sz="1050">
              <a:latin typeface="Calibri"/>
              <a:cs typeface="Calibri"/>
            </a:endParaRPr>
          </a:p>
        </p:txBody>
      </p:sp>
      <p:sp>
        <p:nvSpPr>
          <p:cNvPr id="3" name="object 3"/>
          <p:cNvSpPr txBox="1">
            <a:spLocks noGrp="1"/>
          </p:cNvSpPr>
          <p:nvPr>
            <p:ph type="title"/>
          </p:nvPr>
        </p:nvSpPr>
        <p:spPr>
          <a:xfrm>
            <a:off x="457200" y="239395"/>
            <a:ext cx="8229600" cy="492443"/>
          </a:xfrm>
          <a:prstGeom prst="rect">
            <a:avLst/>
          </a:prstGeom>
        </p:spPr>
        <p:txBody>
          <a:bodyPr vert="horz" wrap="square" lIns="0" tIns="0" rIns="0" bIns="0" rtlCol="0">
            <a:spAutoFit/>
          </a:bodyPr>
          <a:lstStyle/>
          <a:p>
            <a:pPr marL="12700">
              <a:lnSpc>
                <a:spcPct val="100000"/>
              </a:lnSpc>
            </a:pPr>
            <a:r>
              <a:rPr lang="en-US" sz="3200" spc="-170">
                <a:cs typeface="Calibri"/>
              </a:rPr>
              <a:t>Learning objectives</a:t>
            </a:r>
            <a:endParaRPr sz="3200" spc="-20">
              <a:cs typeface="Calibri"/>
            </a:endParaRPr>
          </a:p>
        </p:txBody>
      </p:sp>
    </p:spTree>
    <p:extLst>
      <p:ext uri="{BB962C8B-B14F-4D97-AF65-F5344CB8AC3E}">
        <p14:creationId xmlns:p14="http://schemas.microsoft.com/office/powerpoint/2010/main" val="11577755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229600" cy="579438"/>
          </a:xfrm>
        </p:spPr>
        <p:txBody>
          <a:bodyPr/>
          <a:lstStyle/>
          <a:p>
            <a:pPr marL="12700">
              <a:lnSpc>
                <a:spcPct val="100000"/>
              </a:lnSpc>
              <a:tabLst>
                <a:tab pos="355600" algn="l"/>
              </a:tabLst>
            </a:pPr>
            <a:r>
              <a:rPr lang="en-US"/>
              <a:t>Objective 3</a:t>
            </a:r>
            <a:endParaRPr lang="en-US">
              <a:latin typeface="Cambria" panose="02040503050406030204" pitchFamily="18" charset="0"/>
              <a:ea typeface="Cambria" panose="02040503050406030204" pitchFamily="18" charset="0"/>
              <a:cs typeface="Calibri"/>
            </a:endParaRPr>
          </a:p>
        </p:txBody>
      </p:sp>
      <p:sp>
        <p:nvSpPr>
          <p:cNvPr id="4" name="Content Placeholder 3">
            <a:extLst>
              <a:ext uri="{FF2B5EF4-FFF2-40B4-BE49-F238E27FC236}">
                <a16:creationId xmlns:a16="http://schemas.microsoft.com/office/drawing/2014/main" id="{1CF2B3C1-8164-64E7-42B6-F56493DEAA0C}"/>
              </a:ext>
            </a:extLst>
          </p:cNvPr>
          <p:cNvSpPr>
            <a:spLocks noGrp="1"/>
          </p:cNvSpPr>
          <p:nvPr>
            <p:ph idx="1"/>
          </p:nvPr>
        </p:nvSpPr>
        <p:spPr>
          <a:xfrm>
            <a:off x="0" y="1257300"/>
            <a:ext cx="8686800" cy="4533900"/>
          </a:xfrm>
        </p:spPr>
        <p:txBody>
          <a:bodyPr/>
          <a:lstStyle/>
          <a:p>
            <a:pPr marL="0" indent="0" algn="ctr">
              <a:buNone/>
            </a:pPr>
            <a:r>
              <a:rPr lang="en-US">
                <a:latin typeface="Cambria" panose="02040503050406030204" pitchFamily="18" charset="0"/>
                <a:ea typeface="Cambria" panose="02040503050406030204" pitchFamily="18" charset="0"/>
              </a:rPr>
              <a:t>What does an AAAS look like in comparison to a regular grade level standard?</a:t>
            </a:r>
          </a:p>
          <a:p>
            <a:pPr marL="0" indent="0" algn="ctr">
              <a:buNone/>
            </a:pPr>
            <a:endParaRPr lang="en-US">
              <a:latin typeface="Cambria" panose="02040503050406030204" pitchFamily="18" charset="0"/>
              <a:ea typeface="Cambria" panose="02040503050406030204" pitchFamily="18" charset="0"/>
            </a:endParaRPr>
          </a:p>
        </p:txBody>
      </p:sp>
      <p:pic>
        <p:nvPicPr>
          <p:cNvPr id="5" name="Picture 4">
            <a:extLst>
              <a:ext uri="{FF2B5EF4-FFF2-40B4-BE49-F238E27FC236}">
                <a16:creationId xmlns:a16="http://schemas.microsoft.com/office/drawing/2014/main" id="{A95A54DB-1439-D1B1-838A-B4DC6A713A4A}"/>
              </a:ext>
            </a:extLst>
          </p:cNvPr>
          <p:cNvPicPr>
            <a:picLocks noChangeAspect="1"/>
          </p:cNvPicPr>
          <p:nvPr/>
        </p:nvPicPr>
        <p:blipFill>
          <a:blip r:embed="rId3"/>
          <a:stretch>
            <a:fillRect/>
          </a:stretch>
        </p:blipFill>
        <p:spPr>
          <a:xfrm>
            <a:off x="-19050" y="1905000"/>
            <a:ext cx="9905474" cy="2438400"/>
          </a:xfrm>
          <a:prstGeom prst="rect">
            <a:avLst/>
          </a:prstGeom>
        </p:spPr>
      </p:pic>
    </p:spTree>
    <p:extLst>
      <p:ext uri="{BB962C8B-B14F-4D97-AF65-F5344CB8AC3E}">
        <p14:creationId xmlns:p14="http://schemas.microsoft.com/office/powerpoint/2010/main" val="2930746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229600" cy="579438"/>
          </a:xfrm>
        </p:spPr>
        <p:txBody>
          <a:bodyPr/>
          <a:lstStyle/>
          <a:p>
            <a:pPr marL="12700">
              <a:lnSpc>
                <a:spcPct val="100000"/>
              </a:lnSpc>
              <a:tabLst>
                <a:tab pos="355600" algn="l"/>
              </a:tabLst>
            </a:pPr>
            <a:r>
              <a:rPr lang="en-US"/>
              <a:t>Objective 3</a:t>
            </a:r>
            <a:endParaRPr lang="en-US">
              <a:latin typeface="Cambria" panose="02040503050406030204" pitchFamily="18" charset="0"/>
              <a:ea typeface="Cambria" panose="02040503050406030204" pitchFamily="18" charset="0"/>
              <a:cs typeface="Calibri"/>
            </a:endParaRPr>
          </a:p>
        </p:txBody>
      </p:sp>
      <p:sp>
        <p:nvSpPr>
          <p:cNvPr id="4" name="Content Placeholder 3">
            <a:extLst>
              <a:ext uri="{FF2B5EF4-FFF2-40B4-BE49-F238E27FC236}">
                <a16:creationId xmlns:a16="http://schemas.microsoft.com/office/drawing/2014/main" id="{1CF2B3C1-8164-64E7-42B6-F56493DEAA0C}"/>
              </a:ext>
            </a:extLst>
          </p:cNvPr>
          <p:cNvSpPr>
            <a:spLocks noGrp="1"/>
          </p:cNvSpPr>
          <p:nvPr>
            <p:ph idx="1"/>
          </p:nvPr>
        </p:nvSpPr>
        <p:spPr>
          <a:xfrm>
            <a:off x="457200" y="1219200"/>
            <a:ext cx="8229600" cy="4648200"/>
          </a:xfrm>
        </p:spPr>
        <p:txBody>
          <a:bodyPr/>
          <a:lstStyle/>
          <a:p>
            <a:pPr marL="0" indent="0" algn="ctr">
              <a:buNone/>
            </a:pPr>
            <a:endParaRPr lang="en-US" sz="4000">
              <a:latin typeface="Cambria" panose="02040503050406030204" pitchFamily="18" charset="0"/>
              <a:ea typeface="Cambria" panose="02040503050406030204" pitchFamily="18" charset="0"/>
            </a:endParaRPr>
          </a:p>
          <a:p>
            <a:pPr marL="0" indent="0" algn="ctr">
              <a:buNone/>
            </a:pPr>
            <a:endParaRPr lang="en-US" sz="4000">
              <a:latin typeface="Cambria" panose="02040503050406030204" pitchFamily="18" charset="0"/>
              <a:ea typeface="Cambria" panose="02040503050406030204" pitchFamily="18" charset="0"/>
            </a:endParaRPr>
          </a:p>
          <a:p>
            <a:pPr marL="0" indent="0" algn="ctr">
              <a:buNone/>
            </a:pPr>
            <a:r>
              <a:rPr lang="en-US" sz="4000">
                <a:latin typeface="Cambria" panose="02040503050406030204" pitchFamily="18" charset="0"/>
                <a:ea typeface="Cambria" panose="02040503050406030204" pitchFamily="18" charset="0"/>
              </a:rPr>
              <a:t>And what does that AAAS then look like on the MSAA?</a:t>
            </a:r>
          </a:p>
          <a:p>
            <a:pPr marL="0" indent="0">
              <a:buNone/>
            </a:pPr>
            <a:endParaRPr lang="en-US">
              <a:latin typeface="Cambria" panose="02040503050406030204" pitchFamily="18" charset="0"/>
              <a:ea typeface="Cambria" panose="02040503050406030204" pitchFamily="18" charset="0"/>
            </a:endParaRPr>
          </a:p>
          <a:p>
            <a:pPr marL="0" indent="0" algn="ctr">
              <a:buNone/>
            </a:pPr>
            <a:endParaRPr lang="en-US">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9514814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229600" cy="579438"/>
          </a:xfrm>
        </p:spPr>
        <p:txBody>
          <a:bodyPr/>
          <a:lstStyle/>
          <a:p>
            <a:pPr marL="12700">
              <a:lnSpc>
                <a:spcPct val="100000"/>
              </a:lnSpc>
              <a:tabLst>
                <a:tab pos="355600" algn="l"/>
              </a:tabLst>
            </a:pPr>
            <a:r>
              <a:rPr lang="en-US"/>
              <a:t>Objective 3</a:t>
            </a:r>
            <a:endParaRPr lang="en-US">
              <a:latin typeface="Cambria" panose="02040503050406030204" pitchFamily="18" charset="0"/>
              <a:ea typeface="Cambria" panose="02040503050406030204" pitchFamily="18" charset="0"/>
              <a:cs typeface="Calibri"/>
            </a:endParaRPr>
          </a:p>
        </p:txBody>
      </p:sp>
      <p:sp>
        <p:nvSpPr>
          <p:cNvPr id="4" name="Content Placeholder 3">
            <a:extLst>
              <a:ext uri="{FF2B5EF4-FFF2-40B4-BE49-F238E27FC236}">
                <a16:creationId xmlns:a16="http://schemas.microsoft.com/office/drawing/2014/main" id="{1CF2B3C1-8164-64E7-42B6-F56493DEAA0C}"/>
              </a:ext>
            </a:extLst>
          </p:cNvPr>
          <p:cNvSpPr>
            <a:spLocks noGrp="1"/>
          </p:cNvSpPr>
          <p:nvPr>
            <p:ph idx="1"/>
          </p:nvPr>
        </p:nvSpPr>
        <p:spPr>
          <a:xfrm>
            <a:off x="457200" y="1219200"/>
            <a:ext cx="8229600" cy="4648200"/>
          </a:xfrm>
        </p:spPr>
        <p:txBody>
          <a:bodyPr/>
          <a:lstStyle/>
          <a:p>
            <a:pPr marL="0" indent="0">
              <a:buNone/>
            </a:pPr>
            <a:endParaRPr lang="en-US">
              <a:latin typeface="Cambria" panose="02040503050406030204" pitchFamily="18" charset="0"/>
              <a:ea typeface="Cambria" panose="02040503050406030204" pitchFamily="18" charset="0"/>
            </a:endParaRPr>
          </a:p>
          <a:p>
            <a:pPr marL="0" indent="0" algn="ctr">
              <a:buNone/>
            </a:pPr>
            <a:endParaRPr lang="en-US">
              <a:latin typeface="Cambria" panose="02040503050406030204" pitchFamily="18" charset="0"/>
              <a:ea typeface="Cambria" panose="02040503050406030204" pitchFamily="18" charset="0"/>
            </a:endParaRPr>
          </a:p>
        </p:txBody>
      </p:sp>
      <p:pic>
        <p:nvPicPr>
          <p:cNvPr id="5" name="Picture 4">
            <a:extLst>
              <a:ext uri="{FF2B5EF4-FFF2-40B4-BE49-F238E27FC236}">
                <a16:creationId xmlns:a16="http://schemas.microsoft.com/office/drawing/2014/main" id="{CC93675E-9324-02B6-DFFE-34C791A9CC83}"/>
              </a:ext>
            </a:extLst>
          </p:cNvPr>
          <p:cNvPicPr>
            <a:picLocks noChangeAspect="1"/>
          </p:cNvPicPr>
          <p:nvPr/>
        </p:nvPicPr>
        <p:blipFill>
          <a:blip r:embed="rId3"/>
          <a:stretch>
            <a:fillRect/>
          </a:stretch>
        </p:blipFill>
        <p:spPr>
          <a:xfrm>
            <a:off x="1898512" y="2024062"/>
            <a:ext cx="5346975" cy="4826248"/>
          </a:xfrm>
          <a:prstGeom prst="rect">
            <a:avLst/>
          </a:prstGeom>
        </p:spPr>
      </p:pic>
      <p:pic>
        <p:nvPicPr>
          <p:cNvPr id="8" name="Picture 7">
            <a:extLst>
              <a:ext uri="{FF2B5EF4-FFF2-40B4-BE49-F238E27FC236}">
                <a16:creationId xmlns:a16="http://schemas.microsoft.com/office/drawing/2014/main" id="{8E5E7FAF-1840-86D7-0522-7FF9F9264E8D}"/>
              </a:ext>
            </a:extLst>
          </p:cNvPr>
          <p:cNvPicPr>
            <a:picLocks noChangeAspect="1"/>
          </p:cNvPicPr>
          <p:nvPr/>
        </p:nvPicPr>
        <p:blipFill>
          <a:blip r:embed="rId4"/>
          <a:stretch>
            <a:fillRect/>
          </a:stretch>
        </p:blipFill>
        <p:spPr>
          <a:xfrm>
            <a:off x="9525" y="863531"/>
            <a:ext cx="8826954" cy="1346269"/>
          </a:xfrm>
          <a:prstGeom prst="rect">
            <a:avLst/>
          </a:prstGeom>
        </p:spPr>
      </p:pic>
    </p:spTree>
    <p:extLst>
      <p:ext uri="{BB962C8B-B14F-4D97-AF65-F5344CB8AC3E}">
        <p14:creationId xmlns:p14="http://schemas.microsoft.com/office/powerpoint/2010/main" val="38748472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229600" cy="579438"/>
          </a:xfrm>
        </p:spPr>
        <p:txBody>
          <a:bodyPr/>
          <a:lstStyle/>
          <a:p>
            <a:pPr marL="12700">
              <a:lnSpc>
                <a:spcPct val="100000"/>
              </a:lnSpc>
              <a:tabLst>
                <a:tab pos="355600" algn="l"/>
              </a:tabLst>
            </a:pPr>
            <a:r>
              <a:rPr lang="en-US"/>
              <a:t>Objective 3</a:t>
            </a:r>
            <a:endParaRPr lang="en-US">
              <a:latin typeface="Cambria" panose="02040503050406030204" pitchFamily="18" charset="0"/>
              <a:ea typeface="Cambria" panose="02040503050406030204" pitchFamily="18" charset="0"/>
              <a:cs typeface="Calibri"/>
            </a:endParaRPr>
          </a:p>
        </p:txBody>
      </p:sp>
      <p:sp>
        <p:nvSpPr>
          <p:cNvPr id="4" name="Content Placeholder 3">
            <a:extLst>
              <a:ext uri="{FF2B5EF4-FFF2-40B4-BE49-F238E27FC236}">
                <a16:creationId xmlns:a16="http://schemas.microsoft.com/office/drawing/2014/main" id="{1CF2B3C1-8164-64E7-42B6-F56493DEAA0C}"/>
              </a:ext>
            </a:extLst>
          </p:cNvPr>
          <p:cNvSpPr>
            <a:spLocks noGrp="1"/>
          </p:cNvSpPr>
          <p:nvPr>
            <p:ph idx="1"/>
          </p:nvPr>
        </p:nvSpPr>
        <p:spPr>
          <a:xfrm>
            <a:off x="457200" y="1219200"/>
            <a:ext cx="8229600" cy="4648200"/>
          </a:xfrm>
        </p:spPr>
        <p:txBody>
          <a:bodyPr/>
          <a:lstStyle/>
          <a:p>
            <a:pPr marL="0" indent="0">
              <a:buNone/>
            </a:pPr>
            <a:endParaRPr lang="en-US">
              <a:latin typeface="Cambria" panose="02040503050406030204" pitchFamily="18" charset="0"/>
              <a:ea typeface="Cambria" panose="02040503050406030204" pitchFamily="18" charset="0"/>
            </a:endParaRPr>
          </a:p>
          <a:p>
            <a:pPr marL="0" indent="0" algn="ctr">
              <a:buNone/>
            </a:pPr>
            <a:r>
              <a:rPr lang="en-US">
                <a:latin typeface="Cambria" panose="02040503050406030204" pitchFamily="18" charset="0"/>
                <a:ea typeface="Cambria" panose="02040503050406030204" pitchFamily="18" charset="0"/>
              </a:rPr>
              <a:t>The purpose of state assessments is to provide a measure of what students know and can do in relation to grade-level content.</a:t>
            </a:r>
          </a:p>
          <a:p>
            <a:pPr marL="0" indent="0" algn="ctr">
              <a:buNone/>
            </a:pPr>
            <a:endParaRPr lang="en-US">
              <a:latin typeface="Cambria" panose="02040503050406030204" pitchFamily="18" charset="0"/>
              <a:ea typeface="Cambria" panose="02040503050406030204" pitchFamily="18" charset="0"/>
            </a:endParaRPr>
          </a:p>
          <a:p>
            <a:pPr marL="0" indent="0" algn="ctr">
              <a:buNone/>
            </a:pPr>
            <a:r>
              <a:rPr lang="en-US">
                <a:latin typeface="Cambria" panose="02040503050406030204" pitchFamily="18" charset="0"/>
                <a:ea typeface="Cambria" panose="02040503050406030204" pitchFamily="18" charset="0"/>
              </a:rPr>
              <a:t>The instruction informs the assessment design, not the other </a:t>
            </a:r>
          </a:p>
          <a:p>
            <a:pPr marL="0" indent="0" algn="ctr">
              <a:buNone/>
            </a:pPr>
            <a:r>
              <a:rPr lang="en-US">
                <a:latin typeface="Cambria" panose="02040503050406030204" pitchFamily="18" charset="0"/>
                <a:ea typeface="Cambria" panose="02040503050406030204" pitchFamily="18" charset="0"/>
              </a:rPr>
              <a:t>way around</a:t>
            </a:r>
          </a:p>
        </p:txBody>
      </p:sp>
      <p:pic>
        <p:nvPicPr>
          <p:cNvPr id="6" name="Picture 5">
            <a:extLst>
              <a:ext uri="{FF2B5EF4-FFF2-40B4-BE49-F238E27FC236}">
                <a16:creationId xmlns:a16="http://schemas.microsoft.com/office/drawing/2014/main" id="{C159AA56-60C5-5B76-079F-AC58830EF723}"/>
              </a:ext>
            </a:extLst>
          </p:cNvPr>
          <p:cNvPicPr>
            <a:picLocks noChangeAspect="1"/>
          </p:cNvPicPr>
          <p:nvPr/>
        </p:nvPicPr>
        <p:blipFill>
          <a:blip r:embed="rId3"/>
          <a:stretch>
            <a:fillRect/>
          </a:stretch>
        </p:blipFill>
        <p:spPr>
          <a:xfrm>
            <a:off x="6019800" y="3710449"/>
            <a:ext cx="1981200" cy="2156951"/>
          </a:xfrm>
          <a:prstGeom prst="rect">
            <a:avLst/>
          </a:prstGeom>
        </p:spPr>
      </p:pic>
    </p:spTree>
    <p:extLst>
      <p:ext uri="{BB962C8B-B14F-4D97-AF65-F5344CB8AC3E}">
        <p14:creationId xmlns:p14="http://schemas.microsoft.com/office/powerpoint/2010/main" val="12787011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229600" cy="579438"/>
          </a:xfrm>
        </p:spPr>
        <p:txBody>
          <a:bodyPr/>
          <a:lstStyle/>
          <a:p>
            <a:pPr marL="12700">
              <a:lnSpc>
                <a:spcPct val="100000"/>
              </a:lnSpc>
              <a:tabLst>
                <a:tab pos="355600" algn="l"/>
              </a:tabLst>
            </a:pPr>
            <a:r>
              <a:rPr lang="en-US"/>
              <a:t>Objective 3</a:t>
            </a:r>
            <a:endParaRPr lang="en-US">
              <a:latin typeface="Cambria" panose="02040503050406030204" pitchFamily="18" charset="0"/>
              <a:ea typeface="Cambria" panose="02040503050406030204" pitchFamily="18" charset="0"/>
              <a:cs typeface="Calibri"/>
            </a:endParaRPr>
          </a:p>
        </p:txBody>
      </p:sp>
      <p:sp>
        <p:nvSpPr>
          <p:cNvPr id="4" name="Content Placeholder 3">
            <a:extLst>
              <a:ext uri="{FF2B5EF4-FFF2-40B4-BE49-F238E27FC236}">
                <a16:creationId xmlns:a16="http://schemas.microsoft.com/office/drawing/2014/main" id="{1CF2B3C1-8164-64E7-42B6-F56493DEAA0C}"/>
              </a:ext>
            </a:extLst>
          </p:cNvPr>
          <p:cNvSpPr>
            <a:spLocks noGrp="1"/>
          </p:cNvSpPr>
          <p:nvPr>
            <p:ph idx="1"/>
          </p:nvPr>
        </p:nvSpPr>
        <p:spPr>
          <a:xfrm>
            <a:off x="457200" y="1219200"/>
            <a:ext cx="8229600" cy="4648200"/>
          </a:xfrm>
        </p:spPr>
        <p:txBody>
          <a:bodyPr/>
          <a:lstStyle/>
          <a:p>
            <a:pPr marL="0" indent="0" algn="ctr">
              <a:buNone/>
            </a:pPr>
            <a:r>
              <a:rPr lang="en-US" b="1" u="sng">
                <a:latin typeface="Cambria" panose="02040503050406030204" pitchFamily="18" charset="0"/>
                <a:ea typeface="Cambria" panose="02040503050406030204" pitchFamily="18" charset="0"/>
              </a:rPr>
              <a:t>MSAA</a:t>
            </a:r>
          </a:p>
          <a:p>
            <a:pPr marL="0" indent="0" algn="ctr">
              <a:buNone/>
            </a:pPr>
            <a:r>
              <a:rPr lang="en-US" sz="2000">
                <a:latin typeface="Cambria" panose="02040503050406030204" pitchFamily="18" charset="0"/>
                <a:ea typeface="Cambria" panose="02040503050406030204" pitchFamily="18" charset="0"/>
              </a:rPr>
              <a:t>Maine partners with 10 other entities as part of the MSAA Consortium:</a:t>
            </a:r>
          </a:p>
          <a:p>
            <a:pPr marL="0" indent="0">
              <a:buNone/>
            </a:pPr>
            <a:endParaRPr lang="en-US" sz="1800">
              <a:latin typeface="Cambria" panose="02040503050406030204" pitchFamily="18" charset="0"/>
              <a:ea typeface="Cambria" panose="02040503050406030204" pitchFamily="18" charset="0"/>
            </a:endParaRPr>
          </a:p>
          <a:p>
            <a:pPr marL="0" indent="0">
              <a:buNone/>
            </a:pPr>
            <a:r>
              <a:rPr lang="en-US" sz="1800">
                <a:latin typeface="Cambria" panose="02040503050406030204" pitchFamily="18" charset="0"/>
                <a:ea typeface="Cambria" panose="02040503050406030204" pitchFamily="18" charset="0"/>
              </a:rPr>
              <a:t>Arizona</a:t>
            </a:r>
          </a:p>
          <a:p>
            <a:pPr marL="0" indent="0">
              <a:buNone/>
            </a:pPr>
            <a:r>
              <a:rPr lang="en-US" sz="1800">
                <a:latin typeface="Cambria" panose="02040503050406030204" pitchFamily="18" charset="0"/>
                <a:ea typeface="Cambria" panose="02040503050406030204" pitchFamily="18" charset="0"/>
              </a:rPr>
              <a:t>Bureau of Indian Education</a:t>
            </a:r>
          </a:p>
          <a:p>
            <a:pPr marL="0" indent="0">
              <a:buNone/>
            </a:pPr>
            <a:r>
              <a:rPr lang="en-US" sz="1800">
                <a:latin typeface="Cambria" panose="02040503050406030204" pitchFamily="18" charset="0"/>
                <a:ea typeface="Cambria" panose="02040503050406030204" pitchFamily="18" charset="0"/>
              </a:rPr>
              <a:t>South Dakota</a:t>
            </a:r>
          </a:p>
          <a:p>
            <a:pPr marL="0" indent="0">
              <a:buNone/>
            </a:pPr>
            <a:r>
              <a:rPr lang="en-US" sz="1800">
                <a:latin typeface="Cambria" panose="02040503050406030204" pitchFamily="18" charset="0"/>
                <a:ea typeface="Cambria" panose="02040503050406030204" pitchFamily="18" charset="0"/>
              </a:rPr>
              <a:t>Montana</a:t>
            </a:r>
          </a:p>
          <a:p>
            <a:pPr marL="0" indent="0">
              <a:buNone/>
            </a:pPr>
            <a:r>
              <a:rPr lang="en-US" sz="1800">
                <a:latin typeface="Cambria" panose="02040503050406030204" pitchFamily="18" charset="0"/>
                <a:ea typeface="Cambria" panose="02040503050406030204" pitchFamily="18" charset="0"/>
              </a:rPr>
              <a:t>Department of Defense Educational Activity (DoDEA)</a:t>
            </a:r>
          </a:p>
          <a:p>
            <a:pPr marL="0" indent="0">
              <a:buNone/>
            </a:pPr>
            <a:r>
              <a:rPr lang="en-US" sz="1800">
                <a:latin typeface="Cambria" panose="02040503050406030204" pitchFamily="18" charset="0"/>
                <a:ea typeface="Cambria" panose="02040503050406030204" pitchFamily="18" charset="0"/>
              </a:rPr>
              <a:t>Guam</a:t>
            </a:r>
          </a:p>
          <a:p>
            <a:pPr marL="0" indent="0">
              <a:buNone/>
            </a:pPr>
            <a:r>
              <a:rPr lang="en-US" sz="1800">
                <a:latin typeface="Cambria" panose="02040503050406030204" pitchFamily="18" charset="0"/>
                <a:ea typeface="Cambria" panose="02040503050406030204" pitchFamily="18" charset="0"/>
              </a:rPr>
              <a:t>American Samoa</a:t>
            </a:r>
          </a:p>
          <a:p>
            <a:pPr marL="0" indent="0">
              <a:buNone/>
            </a:pPr>
            <a:r>
              <a:rPr lang="en-US" sz="1800">
                <a:latin typeface="Cambria" panose="02040503050406030204" pitchFamily="18" charset="0"/>
                <a:ea typeface="Cambria" panose="02040503050406030204" pitchFamily="18" charset="0"/>
              </a:rPr>
              <a:t>Northern Mariana Islands</a:t>
            </a:r>
          </a:p>
          <a:p>
            <a:pPr marL="0" indent="0">
              <a:buNone/>
            </a:pPr>
            <a:r>
              <a:rPr lang="en-US" sz="1800">
                <a:latin typeface="Cambria" panose="02040503050406030204" pitchFamily="18" charset="0"/>
                <a:ea typeface="Cambria" panose="02040503050406030204" pitchFamily="18" charset="0"/>
              </a:rPr>
              <a:t>Vermont</a:t>
            </a:r>
          </a:p>
          <a:p>
            <a:pPr marL="0" indent="0">
              <a:buNone/>
            </a:pPr>
            <a:r>
              <a:rPr lang="en-US" sz="1800">
                <a:latin typeface="Cambria" panose="02040503050406030204" pitchFamily="18" charset="0"/>
                <a:ea typeface="Cambria" panose="02040503050406030204" pitchFamily="18" charset="0"/>
              </a:rPr>
              <a:t>Washington, D.C.</a:t>
            </a:r>
          </a:p>
          <a:p>
            <a:pPr marL="0" indent="0" algn="ctr">
              <a:buNone/>
            </a:pPr>
            <a:endParaRPr lang="en-US" sz="200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9866549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229600" cy="579438"/>
          </a:xfrm>
        </p:spPr>
        <p:txBody>
          <a:bodyPr/>
          <a:lstStyle/>
          <a:p>
            <a:pPr marL="12700">
              <a:lnSpc>
                <a:spcPct val="100000"/>
              </a:lnSpc>
              <a:tabLst>
                <a:tab pos="355600" algn="l"/>
              </a:tabLst>
            </a:pPr>
            <a:r>
              <a:rPr lang="en-US"/>
              <a:t>Objective 3</a:t>
            </a:r>
            <a:endParaRPr lang="en-US">
              <a:latin typeface="Cambria" panose="02040503050406030204" pitchFamily="18" charset="0"/>
              <a:ea typeface="Cambria" panose="02040503050406030204" pitchFamily="18" charset="0"/>
              <a:cs typeface="Calibri"/>
            </a:endParaRPr>
          </a:p>
        </p:txBody>
      </p:sp>
      <p:sp>
        <p:nvSpPr>
          <p:cNvPr id="4" name="Content Placeholder 3">
            <a:extLst>
              <a:ext uri="{FF2B5EF4-FFF2-40B4-BE49-F238E27FC236}">
                <a16:creationId xmlns:a16="http://schemas.microsoft.com/office/drawing/2014/main" id="{1CF2B3C1-8164-64E7-42B6-F56493DEAA0C}"/>
              </a:ext>
            </a:extLst>
          </p:cNvPr>
          <p:cNvSpPr>
            <a:spLocks noGrp="1"/>
          </p:cNvSpPr>
          <p:nvPr>
            <p:ph idx="1"/>
          </p:nvPr>
        </p:nvSpPr>
        <p:spPr>
          <a:xfrm>
            <a:off x="300605" y="1482511"/>
            <a:ext cx="8559117" cy="4346787"/>
          </a:xfrm>
        </p:spPr>
        <p:txBody>
          <a:bodyPr/>
          <a:lstStyle/>
          <a:p>
            <a:pPr marL="0" indent="0" algn="ctr">
              <a:buNone/>
            </a:pPr>
            <a:r>
              <a:rPr lang="en-US" b="1" u="sng">
                <a:latin typeface="Cambria" panose="02040503050406030204" pitchFamily="18" charset="0"/>
                <a:ea typeface="Cambria" panose="02040503050406030204" pitchFamily="18" charset="0"/>
              </a:rPr>
              <a:t>MSAA</a:t>
            </a:r>
            <a:endParaRPr lang="en-US" sz="2000">
              <a:latin typeface="Cambria" panose="02040503050406030204" pitchFamily="18" charset="0"/>
              <a:ea typeface="Cambria" panose="02040503050406030204" pitchFamily="18" charset="0"/>
            </a:endParaRPr>
          </a:p>
          <a:p>
            <a:pPr marL="0" indent="0" algn="ctr">
              <a:buNone/>
            </a:pPr>
            <a:r>
              <a:rPr lang="en-US" sz="2000" b="1">
                <a:latin typeface="Cambria" panose="02040503050406030204" pitchFamily="18" charset="0"/>
                <a:ea typeface="Cambria" panose="02040503050406030204" pitchFamily="18" charset="0"/>
              </a:rPr>
              <a:t>Educators from all participating entities in the MSAA Consortium, including Maine, have the opportunity to participate in the ongoing assessment development</a:t>
            </a:r>
          </a:p>
          <a:p>
            <a:pPr marL="0" indent="0" algn="ctr">
              <a:buNone/>
            </a:pPr>
            <a:endParaRPr lang="en-US" sz="2000">
              <a:latin typeface="Cambria" panose="02040503050406030204" pitchFamily="18" charset="0"/>
              <a:ea typeface="Cambria" panose="02040503050406030204" pitchFamily="18" charset="0"/>
            </a:endParaRPr>
          </a:p>
          <a:p>
            <a:pPr marL="0" indent="0">
              <a:buNone/>
            </a:pPr>
            <a:r>
              <a:rPr lang="en-US" sz="2000">
                <a:latin typeface="Cambria" panose="02040503050406030204" pitchFamily="18" charset="0"/>
                <a:ea typeface="Cambria" panose="02040503050406030204" pitchFamily="18" charset="0"/>
              </a:rPr>
              <a:t>Item review committees</a:t>
            </a:r>
          </a:p>
          <a:p>
            <a:pPr marL="0" indent="0">
              <a:buNone/>
            </a:pPr>
            <a:endParaRPr lang="en-US" sz="2000">
              <a:latin typeface="Cambria" panose="02040503050406030204" pitchFamily="18" charset="0"/>
              <a:ea typeface="Cambria" panose="02040503050406030204" pitchFamily="18" charset="0"/>
            </a:endParaRPr>
          </a:p>
          <a:p>
            <a:pPr marL="0" indent="0">
              <a:buNone/>
            </a:pPr>
            <a:r>
              <a:rPr lang="en-US" sz="2000">
                <a:latin typeface="Cambria" panose="02040503050406030204" pitchFamily="18" charset="0"/>
                <a:ea typeface="Cambria" panose="02040503050406030204" pitchFamily="18" charset="0"/>
              </a:rPr>
              <a:t>Standard Setting</a:t>
            </a:r>
          </a:p>
          <a:p>
            <a:pPr marL="0" indent="0">
              <a:buNone/>
            </a:pPr>
            <a:endParaRPr lang="en-US" sz="2000">
              <a:latin typeface="Cambria" panose="02040503050406030204" pitchFamily="18" charset="0"/>
              <a:ea typeface="Cambria" panose="02040503050406030204" pitchFamily="18" charset="0"/>
            </a:endParaRPr>
          </a:p>
          <a:p>
            <a:pPr marL="0" indent="0">
              <a:buNone/>
            </a:pPr>
            <a:r>
              <a:rPr lang="en-US" sz="2000">
                <a:latin typeface="Cambria" panose="02040503050406030204" pitchFamily="18" charset="0"/>
                <a:ea typeface="Cambria" panose="02040503050406030204" pitchFamily="18" charset="0"/>
              </a:rPr>
              <a:t>Bias/Sensitivity Reviews</a:t>
            </a:r>
          </a:p>
        </p:txBody>
      </p:sp>
      <p:sp>
        <p:nvSpPr>
          <p:cNvPr id="6" name="TextBox 5">
            <a:extLst>
              <a:ext uri="{FF2B5EF4-FFF2-40B4-BE49-F238E27FC236}">
                <a16:creationId xmlns:a16="http://schemas.microsoft.com/office/drawing/2014/main" id="{448A980F-12C4-1941-85B7-F5F7E19D82D6}"/>
              </a:ext>
            </a:extLst>
          </p:cNvPr>
          <p:cNvSpPr txBox="1"/>
          <p:nvPr/>
        </p:nvSpPr>
        <p:spPr>
          <a:xfrm>
            <a:off x="4810125" y="3505200"/>
            <a:ext cx="4059122" cy="2308324"/>
          </a:xfrm>
          <a:prstGeom prst="rect">
            <a:avLst/>
          </a:prstGeom>
          <a:noFill/>
        </p:spPr>
        <p:txBody>
          <a:bodyPr wrap="square" rtlCol="0">
            <a:spAutoFit/>
          </a:bodyPr>
          <a:lstStyle/>
          <a:p>
            <a:pPr marL="0" indent="0">
              <a:buNone/>
            </a:pPr>
            <a:r>
              <a:rPr lang="en-US" sz="2400">
                <a:solidFill>
                  <a:schemeClr val="accent5">
                    <a:lumMod val="25000"/>
                  </a:schemeClr>
                </a:solidFill>
                <a:latin typeface="Cambria" panose="02040503050406030204" pitchFamily="18" charset="0"/>
                <a:ea typeface="Cambria" panose="02040503050406030204" pitchFamily="18" charset="0"/>
              </a:rPr>
              <a:t>… the expertise of Maine educators serving Maine students with significant cognitive disabilities </a:t>
            </a:r>
            <a:r>
              <a:rPr lang="en-US" sz="2400" b="1">
                <a:solidFill>
                  <a:schemeClr val="accent5">
                    <a:lumMod val="25000"/>
                  </a:schemeClr>
                </a:solidFill>
                <a:latin typeface="Cambria" panose="02040503050406030204" pitchFamily="18" charset="0"/>
                <a:ea typeface="Cambria" panose="02040503050406030204" pitchFamily="18" charset="0"/>
              </a:rPr>
              <a:t>is an invaluable asset to the MSAA Program</a:t>
            </a:r>
          </a:p>
        </p:txBody>
      </p:sp>
    </p:spTree>
    <p:extLst>
      <p:ext uri="{BB962C8B-B14F-4D97-AF65-F5344CB8AC3E}">
        <p14:creationId xmlns:p14="http://schemas.microsoft.com/office/powerpoint/2010/main" val="23983996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229600" cy="579438"/>
          </a:xfrm>
        </p:spPr>
        <p:txBody>
          <a:bodyPr/>
          <a:lstStyle/>
          <a:p>
            <a:pPr marL="12700">
              <a:lnSpc>
                <a:spcPct val="100000"/>
              </a:lnSpc>
              <a:tabLst>
                <a:tab pos="355600" algn="l"/>
              </a:tabLst>
            </a:pPr>
            <a:r>
              <a:rPr lang="en-US"/>
              <a:t>Objective 3</a:t>
            </a:r>
            <a:endParaRPr lang="en-US">
              <a:latin typeface="Cambria" panose="02040503050406030204" pitchFamily="18" charset="0"/>
              <a:ea typeface="Cambria" panose="02040503050406030204" pitchFamily="18" charset="0"/>
              <a:cs typeface="Calibri"/>
            </a:endParaRPr>
          </a:p>
        </p:txBody>
      </p:sp>
      <p:sp>
        <p:nvSpPr>
          <p:cNvPr id="4" name="Content Placeholder 3">
            <a:extLst>
              <a:ext uri="{FF2B5EF4-FFF2-40B4-BE49-F238E27FC236}">
                <a16:creationId xmlns:a16="http://schemas.microsoft.com/office/drawing/2014/main" id="{1CF2B3C1-8164-64E7-42B6-F56493DEAA0C}"/>
              </a:ext>
            </a:extLst>
          </p:cNvPr>
          <p:cNvSpPr>
            <a:spLocks noGrp="1"/>
          </p:cNvSpPr>
          <p:nvPr>
            <p:ph idx="1"/>
          </p:nvPr>
        </p:nvSpPr>
        <p:spPr>
          <a:xfrm>
            <a:off x="457200" y="1219200"/>
            <a:ext cx="8229600" cy="4648200"/>
          </a:xfrm>
        </p:spPr>
        <p:txBody>
          <a:bodyPr/>
          <a:lstStyle/>
          <a:p>
            <a:pPr marL="0" indent="0" algn="ctr">
              <a:buNone/>
            </a:pPr>
            <a:r>
              <a:rPr lang="en-US" b="1" u="sng">
                <a:latin typeface="Cambria" panose="02040503050406030204" pitchFamily="18" charset="0"/>
                <a:ea typeface="Cambria" panose="02040503050406030204" pitchFamily="18" charset="0"/>
              </a:rPr>
              <a:t>MSAA</a:t>
            </a:r>
            <a:endParaRPr lang="en-US">
              <a:latin typeface="Cambria" panose="02040503050406030204" pitchFamily="18" charset="0"/>
              <a:ea typeface="Cambria" panose="02040503050406030204" pitchFamily="18" charset="0"/>
            </a:endParaRPr>
          </a:p>
          <a:p>
            <a:pPr marL="0" indent="0">
              <a:buNone/>
            </a:pPr>
            <a:r>
              <a:rPr lang="en-US" sz="2000">
                <a:latin typeface="Cambria" panose="02040503050406030204" pitchFamily="18" charset="0"/>
                <a:ea typeface="Cambria" panose="02040503050406030204" pitchFamily="18" charset="0"/>
              </a:rPr>
              <a:t>A highly accommodated form with accessibility features embedded, including:</a:t>
            </a:r>
          </a:p>
          <a:p>
            <a:pPr marL="0" indent="0">
              <a:buNone/>
            </a:pPr>
            <a:endParaRPr lang="en-US" sz="2000">
              <a:latin typeface="Cambria" panose="02040503050406030204" pitchFamily="18" charset="0"/>
              <a:ea typeface="Cambria" panose="02040503050406030204" pitchFamily="18" charset="0"/>
            </a:endParaRPr>
          </a:p>
          <a:p>
            <a:pPr>
              <a:buFont typeface="Wingdings" panose="05000000000000000000" pitchFamily="2" charset="2"/>
              <a:buChar char="q"/>
            </a:pPr>
            <a:r>
              <a:rPr lang="en-US" sz="2000">
                <a:latin typeface="Cambria" panose="02040503050406030204" pitchFamily="18" charset="0"/>
                <a:ea typeface="Cambria" panose="02040503050406030204" pitchFamily="18" charset="0"/>
              </a:rPr>
              <a:t>Test is read aloud to the student by the Test Administrator</a:t>
            </a:r>
          </a:p>
          <a:p>
            <a:pPr>
              <a:buFont typeface="Wingdings" panose="05000000000000000000" pitchFamily="2" charset="2"/>
              <a:buChar char="q"/>
            </a:pPr>
            <a:r>
              <a:rPr lang="en-US" sz="2000">
                <a:latin typeface="Cambria" panose="02040503050406030204" pitchFamily="18" charset="0"/>
                <a:ea typeface="Cambria" panose="02040503050406030204" pitchFamily="18" charset="0"/>
              </a:rPr>
              <a:t>Test is administered in a 1:1 setting</a:t>
            </a:r>
          </a:p>
          <a:p>
            <a:pPr>
              <a:buFont typeface="Wingdings" panose="05000000000000000000" pitchFamily="2" charset="2"/>
              <a:buChar char="q"/>
            </a:pPr>
            <a:r>
              <a:rPr lang="en-US" sz="2000">
                <a:latin typeface="Cambria" panose="02040503050406030204" pitchFamily="18" charset="0"/>
                <a:ea typeface="Cambria" panose="02040503050406030204" pitchFamily="18" charset="0"/>
              </a:rPr>
              <a:t>Frequent breaks, repetition of directions, text and response options, all as needed</a:t>
            </a:r>
          </a:p>
          <a:p>
            <a:pPr>
              <a:buFont typeface="Wingdings" panose="05000000000000000000" pitchFamily="2" charset="2"/>
              <a:buChar char="q"/>
            </a:pPr>
            <a:r>
              <a:rPr lang="en-US" sz="2000">
                <a:latin typeface="Cambria" panose="02040503050406030204" pitchFamily="18" charset="0"/>
                <a:ea typeface="Cambria" panose="02040503050406030204" pitchFamily="18" charset="0"/>
              </a:rPr>
              <a:t>Resource sheets included as part of the Directions for Test Administration (DTA)</a:t>
            </a:r>
          </a:p>
          <a:p>
            <a:pPr>
              <a:buFont typeface="Wingdings" panose="05000000000000000000" pitchFamily="2" charset="2"/>
              <a:buChar char="q"/>
            </a:pPr>
            <a:r>
              <a:rPr lang="en-US" sz="2000">
                <a:latin typeface="Cambria" panose="02040503050406030204" pitchFamily="18" charset="0"/>
                <a:ea typeface="Cambria" panose="02040503050406030204" pitchFamily="18" charset="0"/>
              </a:rPr>
              <a:t>Opportunity to utilize supports that are regularly incorporated into student’s instructional routine</a:t>
            </a:r>
          </a:p>
          <a:p>
            <a:pPr marL="0" indent="0" algn="ctr">
              <a:buNone/>
            </a:pPr>
            <a:endParaRPr lang="en-US">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0046001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229600" cy="579438"/>
          </a:xfrm>
        </p:spPr>
        <p:txBody>
          <a:bodyPr/>
          <a:lstStyle/>
          <a:p>
            <a:pPr marL="12700">
              <a:lnSpc>
                <a:spcPct val="100000"/>
              </a:lnSpc>
              <a:tabLst>
                <a:tab pos="355600" algn="l"/>
              </a:tabLst>
            </a:pPr>
            <a:r>
              <a:rPr lang="en-US"/>
              <a:t>Objective 3</a:t>
            </a:r>
            <a:endParaRPr lang="en-US">
              <a:latin typeface="Cambria" panose="02040503050406030204" pitchFamily="18" charset="0"/>
              <a:ea typeface="Cambria" panose="02040503050406030204" pitchFamily="18" charset="0"/>
              <a:cs typeface="Calibri"/>
            </a:endParaRPr>
          </a:p>
        </p:txBody>
      </p:sp>
      <p:sp>
        <p:nvSpPr>
          <p:cNvPr id="4" name="Content Placeholder 3">
            <a:extLst>
              <a:ext uri="{FF2B5EF4-FFF2-40B4-BE49-F238E27FC236}">
                <a16:creationId xmlns:a16="http://schemas.microsoft.com/office/drawing/2014/main" id="{1CF2B3C1-8164-64E7-42B6-F56493DEAA0C}"/>
              </a:ext>
            </a:extLst>
          </p:cNvPr>
          <p:cNvSpPr>
            <a:spLocks noGrp="1"/>
          </p:cNvSpPr>
          <p:nvPr>
            <p:ph idx="1"/>
          </p:nvPr>
        </p:nvSpPr>
        <p:spPr>
          <a:xfrm>
            <a:off x="457200" y="1219200"/>
            <a:ext cx="8229600" cy="4648200"/>
          </a:xfrm>
        </p:spPr>
        <p:txBody>
          <a:bodyPr/>
          <a:lstStyle/>
          <a:p>
            <a:pPr marL="0" indent="0" algn="ctr">
              <a:buNone/>
            </a:pPr>
            <a:r>
              <a:rPr lang="en-US" b="1" u="sng">
                <a:latin typeface="Cambria"/>
                <a:ea typeface="Cambria"/>
              </a:rPr>
              <a:t>MSAA</a:t>
            </a:r>
          </a:p>
          <a:p>
            <a:pPr marL="0" indent="0">
              <a:buNone/>
            </a:pPr>
            <a:endParaRPr lang="en-US" b="1" u="sng">
              <a:latin typeface="Cambria" panose="02040503050406030204" pitchFamily="18" charset="0"/>
              <a:ea typeface="Cambria" panose="02040503050406030204" pitchFamily="18" charset="0"/>
            </a:endParaRPr>
          </a:p>
          <a:p>
            <a:pPr>
              <a:buFont typeface="Wingdings" panose="05000000000000000000" pitchFamily="2" charset="2"/>
              <a:buChar char="q"/>
            </a:pPr>
            <a:r>
              <a:rPr lang="en-US" sz="2000">
                <a:latin typeface="Cambria"/>
                <a:ea typeface="Cambria"/>
              </a:rPr>
              <a:t>Stage adaptive – Students begin with Session 1 and are routed to Session 2 at varying levels of complexity based on Session 1 performance.</a:t>
            </a:r>
          </a:p>
          <a:p>
            <a:pPr marL="0" indent="0">
              <a:buNone/>
            </a:pPr>
            <a:endParaRPr lang="en-US" sz="2000">
              <a:latin typeface="Cambria" panose="02040503050406030204" pitchFamily="18" charset="0"/>
              <a:ea typeface="Cambria" panose="02040503050406030204" pitchFamily="18" charset="0"/>
            </a:endParaRPr>
          </a:p>
          <a:p>
            <a:pPr>
              <a:buFont typeface="Wingdings" panose="05000000000000000000" pitchFamily="2" charset="2"/>
              <a:buChar char="q"/>
            </a:pPr>
            <a:r>
              <a:rPr lang="en-US" sz="2000">
                <a:latin typeface="Cambria"/>
                <a:ea typeface="Cambria"/>
              </a:rPr>
              <a:t>Default administration is computer or tablet.  Can also be administered as a paper-based or special form, or mixed modality, based upon student need and IEP accommodations.</a:t>
            </a:r>
          </a:p>
          <a:p>
            <a:pPr>
              <a:buFont typeface="Wingdings" panose="05000000000000000000" pitchFamily="2" charset="2"/>
              <a:buChar char="q"/>
            </a:pPr>
            <a:endParaRPr lang="en-US" sz="2000">
              <a:latin typeface="Cambria" panose="02040503050406030204" pitchFamily="18" charset="0"/>
              <a:ea typeface="Cambria" panose="02040503050406030204" pitchFamily="18" charset="0"/>
            </a:endParaRPr>
          </a:p>
          <a:p>
            <a:pPr>
              <a:buFont typeface="Wingdings" panose="05000000000000000000" pitchFamily="2" charset="2"/>
              <a:buChar char="q"/>
            </a:pPr>
            <a:r>
              <a:rPr lang="en-US" sz="2000">
                <a:latin typeface="Cambria"/>
                <a:ea typeface="Cambria"/>
              </a:rPr>
              <a:t>Math, ELA and Science are administered within the same platform. More in a bit about the timeline for this!</a:t>
            </a:r>
          </a:p>
        </p:txBody>
      </p:sp>
    </p:spTree>
    <p:extLst>
      <p:ext uri="{BB962C8B-B14F-4D97-AF65-F5344CB8AC3E}">
        <p14:creationId xmlns:p14="http://schemas.microsoft.com/office/powerpoint/2010/main" val="3673959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1F3DA-1551-4D5D-5DEA-0D28C66B509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A447874-2710-DD20-4B46-01EFC91A349F}"/>
              </a:ext>
            </a:extLst>
          </p:cNvPr>
          <p:cNvSpPr>
            <a:spLocks noGrp="1"/>
          </p:cNvSpPr>
          <p:nvPr>
            <p:ph idx="1"/>
          </p:nvPr>
        </p:nvSpPr>
        <p:spPr/>
        <p:txBody>
          <a:bodyPr/>
          <a:lstStyle/>
          <a:p>
            <a:pPr marL="0" indent="0">
              <a:buNone/>
            </a:pPr>
            <a:endParaRPr lang="en-US" sz="4000">
              <a:latin typeface="Cambria" panose="02040503050406030204" pitchFamily="18" charset="0"/>
              <a:ea typeface="Cambria" panose="02040503050406030204" pitchFamily="18" charset="0"/>
            </a:endParaRPr>
          </a:p>
          <a:p>
            <a:pPr marL="0" indent="0" algn="ctr">
              <a:buNone/>
            </a:pPr>
            <a:r>
              <a:rPr lang="en-US" sz="4000">
                <a:latin typeface="Cambria" panose="02040503050406030204" pitchFamily="18" charset="0"/>
                <a:ea typeface="Cambria" panose="02040503050406030204" pitchFamily="18" charset="0"/>
                <a:cs typeface="Calibri"/>
              </a:rPr>
              <a:t>4. What role does this play in IEP development and general supervision and monitoring?</a:t>
            </a:r>
          </a:p>
          <a:p>
            <a:pPr marL="0" indent="0" algn="ctr">
              <a:buNone/>
            </a:pPr>
            <a:endParaRPr lang="en-US" sz="400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6470620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DAF243C-4D23-4BEF-B01E-783E81F8B093}"/>
              </a:ext>
            </a:extLst>
          </p:cNvPr>
          <p:cNvSpPr>
            <a:spLocks noGrp="1"/>
          </p:cNvSpPr>
          <p:nvPr>
            <p:ph type="title"/>
          </p:nvPr>
        </p:nvSpPr>
        <p:spPr/>
        <p:txBody>
          <a:bodyPr/>
          <a:lstStyle/>
          <a:p>
            <a:r>
              <a:rPr lang="en-US"/>
              <a:t>Objective 4</a:t>
            </a:r>
          </a:p>
        </p:txBody>
      </p:sp>
      <p:sp>
        <p:nvSpPr>
          <p:cNvPr id="5" name="Rectangle 4">
            <a:extLst>
              <a:ext uri="{FF2B5EF4-FFF2-40B4-BE49-F238E27FC236}">
                <a16:creationId xmlns:a16="http://schemas.microsoft.com/office/drawing/2014/main" id="{E57F7E2D-9B7A-49F2-B006-CAAE0BEA66B8}"/>
              </a:ext>
            </a:extLst>
          </p:cNvPr>
          <p:cNvSpPr/>
          <p:nvPr/>
        </p:nvSpPr>
        <p:spPr>
          <a:xfrm>
            <a:off x="457200" y="1295400"/>
            <a:ext cx="8610600" cy="4154984"/>
          </a:xfrm>
          <a:prstGeom prst="rect">
            <a:avLst/>
          </a:prstGeom>
        </p:spPr>
        <p:txBody>
          <a:bodyPr wrap="square">
            <a:spAutoFit/>
          </a:bodyPr>
          <a:lstStyle/>
          <a:p>
            <a:endParaRPr lang="en-US" sz="2400">
              <a:latin typeface="+mj-lt"/>
            </a:endParaRPr>
          </a:p>
          <a:p>
            <a:endParaRPr lang="en-US" sz="2400">
              <a:latin typeface="+mj-lt"/>
            </a:endParaRPr>
          </a:p>
          <a:p>
            <a:endParaRPr lang="en-US" sz="2400">
              <a:latin typeface="+mj-lt"/>
            </a:endParaRPr>
          </a:p>
          <a:p>
            <a:endParaRPr lang="en-US" sz="2400">
              <a:latin typeface="+mj-lt"/>
            </a:endParaRPr>
          </a:p>
          <a:p>
            <a:endParaRPr lang="en-US" sz="2400">
              <a:latin typeface="+mj-lt"/>
            </a:endParaRPr>
          </a:p>
          <a:p>
            <a:endParaRPr lang="en-US" sz="2400">
              <a:latin typeface="+mj-lt"/>
            </a:endParaRPr>
          </a:p>
          <a:p>
            <a:endParaRPr lang="en-US" sz="2400">
              <a:latin typeface="+mj-lt"/>
            </a:endParaRPr>
          </a:p>
          <a:p>
            <a:endParaRPr lang="en-US" sz="2400">
              <a:latin typeface="+mj-lt"/>
            </a:endParaRPr>
          </a:p>
          <a:p>
            <a:endParaRPr lang="en-US" sz="2400">
              <a:latin typeface="+mj-lt"/>
            </a:endParaRPr>
          </a:p>
          <a:p>
            <a:endParaRPr lang="en-US" sz="2400">
              <a:latin typeface="+mj-lt"/>
            </a:endParaRPr>
          </a:p>
          <a:p>
            <a:endParaRPr lang="en-US" sz="2400">
              <a:latin typeface="+mj-lt"/>
            </a:endParaRPr>
          </a:p>
        </p:txBody>
      </p:sp>
      <p:sp>
        <p:nvSpPr>
          <p:cNvPr id="2" name="TextBox 1">
            <a:extLst>
              <a:ext uri="{FF2B5EF4-FFF2-40B4-BE49-F238E27FC236}">
                <a16:creationId xmlns:a16="http://schemas.microsoft.com/office/drawing/2014/main" id="{7A05762E-9CD9-8627-8B41-40D9A34A1126}"/>
              </a:ext>
            </a:extLst>
          </p:cNvPr>
          <p:cNvSpPr txBox="1"/>
          <p:nvPr/>
        </p:nvSpPr>
        <p:spPr>
          <a:xfrm>
            <a:off x="513878" y="1476139"/>
            <a:ext cx="8382000" cy="461665"/>
          </a:xfrm>
          <a:prstGeom prst="rect">
            <a:avLst/>
          </a:prstGeom>
          <a:noFill/>
        </p:spPr>
        <p:txBody>
          <a:bodyPr wrap="square" lIns="91440" tIns="45720" rIns="91440" bIns="45720" rtlCol="0" anchor="t">
            <a:spAutoFit/>
          </a:bodyPr>
          <a:lstStyle/>
          <a:p>
            <a:r>
              <a:rPr lang="en-US" sz="2400">
                <a:latin typeface="Cambria"/>
                <a:ea typeface="Cambria"/>
                <a:cs typeface="Arial"/>
              </a:rPr>
              <a:t>                  IEP Requirements for Eligible Students</a:t>
            </a:r>
            <a:endParaRPr lang="en-US">
              <a:cs typeface="Arial"/>
            </a:endParaRPr>
          </a:p>
        </p:txBody>
      </p:sp>
      <p:pic>
        <p:nvPicPr>
          <p:cNvPr id="4" name="Picture 3">
            <a:extLst>
              <a:ext uri="{FF2B5EF4-FFF2-40B4-BE49-F238E27FC236}">
                <a16:creationId xmlns:a16="http://schemas.microsoft.com/office/drawing/2014/main" id="{466186D0-544E-AE14-C36A-8915276321BE}"/>
              </a:ext>
            </a:extLst>
          </p:cNvPr>
          <p:cNvPicPr>
            <a:picLocks noChangeAspect="1"/>
          </p:cNvPicPr>
          <p:nvPr/>
        </p:nvPicPr>
        <p:blipFill>
          <a:blip r:embed="rId2"/>
          <a:stretch>
            <a:fillRect/>
          </a:stretch>
        </p:blipFill>
        <p:spPr>
          <a:xfrm>
            <a:off x="1160004" y="1940621"/>
            <a:ext cx="6417802" cy="4242559"/>
          </a:xfrm>
          <a:prstGeom prst="rect">
            <a:avLst/>
          </a:prstGeom>
        </p:spPr>
      </p:pic>
    </p:spTree>
    <p:extLst>
      <p:ext uri="{BB962C8B-B14F-4D97-AF65-F5344CB8AC3E}">
        <p14:creationId xmlns:p14="http://schemas.microsoft.com/office/powerpoint/2010/main" val="6038898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87807" y="1219200"/>
            <a:ext cx="8096884" cy="5170646"/>
          </a:xfrm>
          <a:prstGeom prst="rect">
            <a:avLst/>
          </a:prstGeom>
        </p:spPr>
        <p:txBody>
          <a:bodyPr vert="horz" wrap="square" lIns="0" tIns="0" rIns="0" bIns="0" rtlCol="0">
            <a:spAutoFit/>
          </a:bodyPr>
          <a:lstStyle/>
          <a:p>
            <a:pPr marL="12700">
              <a:lnSpc>
                <a:spcPct val="100000"/>
              </a:lnSpc>
              <a:tabLst>
                <a:tab pos="355600" algn="l"/>
              </a:tabLst>
            </a:pPr>
            <a:r>
              <a:rPr lang="en-US" sz="2800" u="sng">
                <a:latin typeface="Cambria" panose="02040503050406030204" pitchFamily="18" charset="0"/>
                <a:ea typeface="Cambria" panose="02040503050406030204" pitchFamily="18" charset="0"/>
                <a:cs typeface="Calibri"/>
              </a:rPr>
              <a:t>Participants will develop an understanding of:</a:t>
            </a:r>
          </a:p>
          <a:p>
            <a:pPr marL="12700">
              <a:lnSpc>
                <a:spcPct val="100000"/>
              </a:lnSpc>
              <a:tabLst>
                <a:tab pos="355600" algn="l"/>
              </a:tabLst>
            </a:pPr>
            <a:endParaRPr lang="en-US" sz="2800">
              <a:latin typeface="Cambria" panose="02040503050406030204" pitchFamily="18" charset="0"/>
              <a:ea typeface="Cambria" panose="02040503050406030204" pitchFamily="18" charset="0"/>
              <a:cs typeface="Calibri"/>
            </a:endParaRPr>
          </a:p>
          <a:p>
            <a:pPr marL="0" indent="0" algn="ctr">
              <a:buNone/>
            </a:pPr>
            <a:r>
              <a:rPr lang="en-US" sz="2800">
                <a:latin typeface="Cambria" panose="02040503050406030204" pitchFamily="18" charset="0"/>
                <a:ea typeface="Cambria" panose="02040503050406030204" pitchFamily="18" charset="0"/>
                <a:cs typeface="Calibri"/>
              </a:rPr>
              <a:t>3. Who is eligible for alternate assessments based on alternate academic achievement standards, and what are those standards?</a:t>
            </a:r>
          </a:p>
          <a:p>
            <a:pPr marL="12700">
              <a:lnSpc>
                <a:spcPct val="100000"/>
              </a:lnSpc>
              <a:tabLst>
                <a:tab pos="355600" algn="l"/>
              </a:tabLst>
            </a:pPr>
            <a:endParaRPr lang="en-US" sz="2800">
              <a:latin typeface="Cambria" panose="02040503050406030204" pitchFamily="18" charset="0"/>
              <a:ea typeface="Cambria" panose="02040503050406030204" pitchFamily="18" charset="0"/>
              <a:cs typeface="Calibri"/>
            </a:endParaRPr>
          </a:p>
          <a:p>
            <a:pPr marL="12700">
              <a:lnSpc>
                <a:spcPct val="100000"/>
              </a:lnSpc>
              <a:tabLst>
                <a:tab pos="355600" algn="l"/>
              </a:tabLst>
            </a:pPr>
            <a:r>
              <a:rPr lang="en-US" sz="2800">
                <a:latin typeface="Cambria" panose="02040503050406030204" pitchFamily="18" charset="0"/>
                <a:ea typeface="Cambria" panose="02040503050406030204" pitchFamily="18" charset="0"/>
                <a:cs typeface="Calibri"/>
              </a:rPr>
              <a:t>4. What role does this play in IEP development and general supervision and monitoring?</a:t>
            </a:r>
          </a:p>
          <a:p>
            <a:pPr marL="12700">
              <a:lnSpc>
                <a:spcPct val="100000"/>
              </a:lnSpc>
              <a:tabLst>
                <a:tab pos="355600" algn="l"/>
              </a:tabLst>
            </a:pPr>
            <a:endParaRPr lang="en-US" sz="2800">
              <a:latin typeface="Cambria" panose="02040503050406030204" pitchFamily="18" charset="0"/>
              <a:ea typeface="Cambria" panose="02040503050406030204" pitchFamily="18" charset="0"/>
              <a:cs typeface="Calibri"/>
            </a:endParaRPr>
          </a:p>
          <a:p>
            <a:pPr marL="12700">
              <a:tabLst>
                <a:tab pos="355600" algn="l"/>
              </a:tabLst>
            </a:pPr>
            <a:r>
              <a:rPr lang="en-US" sz="2800">
                <a:latin typeface="Cambria" panose="02040503050406030204" pitchFamily="18" charset="0"/>
                <a:ea typeface="Cambria" panose="02040503050406030204" pitchFamily="18" charset="0"/>
                <a:cs typeface="Calibri"/>
              </a:rPr>
              <a:t>5. What does the timeline look like for AA-AAAS this year in Maine, and what resources are available?</a:t>
            </a:r>
          </a:p>
          <a:p>
            <a:pPr marL="12700">
              <a:lnSpc>
                <a:spcPct val="100000"/>
              </a:lnSpc>
              <a:tabLst>
                <a:tab pos="355600" algn="l"/>
              </a:tabLst>
            </a:pPr>
            <a:endParaRPr lang="en-US" sz="2800">
              <a:latin typeface="Cambria" panose="02040503050406030204" pitchFamily="18" charset="0"/>
              <a:ea typeface="Cambria" panose="02040503050406030204" pitchFamily="18" charset="0"/>
              <a:cs typeface="Calibri"/>
            </a:endParaRPr>
          </a:p>
        </p:txBody>
      </p:sp>
      <p:sp>
        <p:nvSpPr>
          <p:cNvPr id="4" name="object 4"/>
          <p:cNvSpPr txBox="1"/>
          <p:nvPr/>
        </p:nvSpPr>
        <p:spPr>
          <a:xfrm>
            <a:off x="387807" y="6521678"/>
            <a:ext cx="93980" cy="160020"/>
          </a:xfrm>
          <a:prstGeom prst="rect">
            <a:avLst/>
          </a:prstGeom>
        </p:spPr>
        <p:txBody>
          <a:bodyPr vert="horz" wrap="square" lIns="0" tIns="0" rIns="0" bIns="0" rtlCol="0">
            <a:spAutoFit/>
          </a:bodyPr>
          <a:lstStyle/>
          <a:p>
            <a:pPr marL="12700">
              <a:lnSpc>
                <a:spcPct val="100000"/>
              </a:lnSpc>
            </a:pPr>
            <a:r>
              <a:rPr sz="1050">
                <a:solidFill>
                  <a:srgbClr val="1F487C"/>
                </a:solidFill>
                <a:latin typeface="Calibri"/>
                <a:cs typeface="Calibri"/>
              </a:rPr>
              <a:t>2</a:t>
            </a:r>
            <a:endParaRPr sz="1050">
              <a:latin typeface="Calibri"/>
              <a:cs typeface="Calibri"/>
            </a:endParaRPr>
          </a:p>
        </p:txBody>
      </p:sp>
      <p:sp>
        <p:nvSpPr>
          <p:cNvPr id="3" name="object 3"/>
          <p:cNvSpPr txBox="1">
            <a:spLocks noGrp="1"/>
          </p:cNvSpPr>
          <p:nvPr>
            <p:ph type="title"/>
          </p:nvPr>
        </p:nvSpPr>
        <p:spPr>
          <a:xfrm>
            <a:off x="457200" y="239395"/>
            <a:ext cx="8229600" cy="492443"/>
          </a:xfrm>
          <a:prstGeom prst="rect">
            <a:avLst/>
          </a:prstGeom>
        </p:spPr>
        <p:txBody>
          <a:bodyPr vert="horz" wrap="square" lIns="0" tIns="0" rIns="0" bIns="0" rtlCol="0">
            <a:spAutoFit/>
          </a:bodyPr>
          <a:lstStyle/>
          <a:p>
            <a:pPr marL="12700">
              <a:lnSpc>
                <a:spcPct val="100000"/>
              </a:lnSpc>
            </a:pPr>
            <a:r>
              <a:rPr lang="en-US" sz="3200" spc="-170">
                <a:cs typeface="Calibri"/>
              </a:rPr>
              <a:t>Learning objectives</a:t>
            </a:r>
            <a:endParaRPr sz="3200" spc="-20">
              <a:cs typeface="Calibri"/>
            </a:endParaRPr>
          </a:p>
        </p:txBody>
      </p:sp>
    </p:spTree>
    <p:extLst>
      <p:ext uri="{BB962C8B-B14F-4D97-AF65-F5344CB8AC3E}">
        <p14:creationId xmlns:p14="http://schemas.microsoft.com/office/powerpoint/2010/main" val="401195961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DAF243C-4D23-4BEF-B01E-783E81F8B093}"/>
              </a:ext>
            </a:extLst>
          </p:cNvPr>
          <p:cNvSpPr>
            <a:spLocks noGrp="1"/>
          </p:cNvSpPr>
          <p:nvPr>
            <p:ph type="title"/>
          </p:nvPr>
        </p:nvSpPr>
        <p:spPr/>
        <p:txBody>
          <a:bodyPr/>
          <a:lstStyle/>
          <a:p>
            <a:r>
              <a:rPr lang="en-US"/>
              <a:t>Objective 4</a:t>
            </a:r>
          </a:p>
        </p:txBody>
      </p:sp>
      <p:sp>
        <p:nvSpPr>
          <p:cNvPr id="5" name="Rectangle 4">
            <a:extLst>
              <a:ext uri="{FF2B5EF4-FFF2-40B4-BE49-F238E27FC236}">
                <a16:creationId xmlns:a16="http://schemas.microsoft.com/office/drawing/2014/main" id="{E57F7E2D-9B7A-49F2-B006-CAAE0BEA66B8}"/>
              </a:ext>
            </a:extLst>
          </p:cNvPr>
          <p:cNvSpPr/>
          <p:nvPr/>
        </p:nvSpPr>
        <p:spPr>
          <a:xfrm>
            <a:off x="457200" y="1295400"/>
            <a:ext cx="8610600" cy="4154984"/>
          </a:xfrm>
          <a:prstGeom prst="rect">
            <a:avLst/>
          </a:prstGeom>
        </p:spPr>
        <p:txBody>
          <a:bodyPr wrap="square">
            <a:spAutoFit/>
          </a:bodyPr>
          <a:lstStyle/>
          <a:p>
            <a:endParaRPr lang="en-US" sz="2400">
              <a:latin typeface="+mj-lt"/>
            </a:endParaRPr>
          </a:p>
          <a:p>
            <a:endParaRPr lang="en-US" sz="2400">
              <a:latin typeface="+mj-lt"/>
            </a:endParaRPr>
          </a:p>
          <a:p>
            <a:endParaRPr lang="en-US" sz="2400">
              <a:latin typeface="+mj-lt"/>
            </a:endParaRPr>
          </a:p>
          <a:p>
            <a:endParaRPr lang="en-US" sz="2400">
              <a:latin typeface="+mj-lt"/>
            </a:endParaRPr>
          </a:p>
          <a:p>
            <a:endParaRPr lang="en-US" sz="2400">
              <a:latin typeface="+mj-lt"/>
            </a:endParaRPr>
          </a:p>
          <a:p>
            <a:endParaRPr lang="en-US" sz="2400">
              <a:latin typeface="+mj-lt"/>
            </a:endParaRPr>
          </a:p>
          <a:p>
            <a:endParaRPr lang="en-US" sz="2400">
              <a:latin typeface="+mj-lt"/>
            </a:endParaRPr>
          </a:p>
          <a:p>
            <a:endParaRPr lang="en-US" sz="2400">
              <a:latin typeface="+mj-lt"/>
            </a:endParaRPr>
          </a:p>
          <a:p>
            <a:endParaRPr lang="en-US" sz="2400">
              <a:latin typeface="+mj-lt"/>
            </a:endParaRPr>
          </a:p>
          <a:p>
            <a:endParaRPr lang="en-US" sz="2400">
              <a:latin typeface="+mj-lt"/>
            </a:endParaRPr>
          </a:p>
          <a:p>
            <a:endParaRPr lang="en-US" sz="2400">
              <a:latin typeface="+mj-lt"/>
            </a:endParaRPr>
          </a:p>
        </p:txBody>
      </p:sp>
      <p:sp>
        <p:nvSpPr>
          <p:cNvPr id="2" name="TextBox 1">
            <a:extLst>
              <a:ext uri="{FF2B5EF4-FFF2-40B4-BE49-F238E27FC236}">
                <a16:creationId xmlns:a16="http://schemas.microsoft.com/office/drawing/2014/main" id="{7A05762E-9CD9-8627-8B41-40D9A34A1126}"/>
              </a:ext>
            </a:extLst>
          </p:cNvPr>
          <p:cNvSpPr txBox="1"/>
          <p:nvPr/>
        </p:nvSpPr>
        <p:spPr>
          <a:xfrm>
            <a:off x="457200" y="1447800"/>
            <a:ext cx="8382000" cy="461665"/>
          </a:xfrm>
          <a:prstGeom prst="rect">
            <a:avLst/>
          </a:prstGeom>
          <a:noFill/>
        </p:spPr>
        <p:txBody>
          <a:bodyPr wrap="square" lIns="91440" tIns="45720" rIns="91440" bIns="45720" rtlCol="0" anchor="t">
            <a:spAutoFit/>
          </a:bodyPr>
          <a:lstStyle/>
          <a:p>
            <a:r>
              <a:rPr lang="en-US" sz="2400">
                <a:latin typeface="Cambria"/>
                <a:ea typeface="Cambria"/>
                <a:cs typeface="Arial"/>
              </a:rPr>
              <a:t>                   IEP Requirements for Eligible Students</a:t>
            </a:r>
          </a:p>
        </p:txBody>
      </p:sp>
      <p:pic>
        <p:nvPicPr>
          <p:cNvPr id="6" name="Picture 5">
            <a:extLst>
              <a:ext uri="{FF2B5EF4-FFF2-40B4-BE49-F238E27FC236}">
                <a16:creationId xmlns:a16="http://schemas.microsoft.com/office/drawing/2014/main" id="{2431F08D-FC01-D5D4-5C1D-48DB714BCCC7}"/>
              </a:ext>
            </a:extLst>
          </p:cNvPr>
          <p:cNvPicPr>
            <a:picLocks noChangeAspect="1"/>
          </p:cNvPicPr>
          <p:nvPr/>
        </p:nvPicPr>
        <p:blipFill>
          <a:blip r:embed="rId3"/>
          <a:stretch>
            <a:fillRect/>
          </a:stretch>
        </p:blipFill>
        <p:spPr>
          <a:xfrm>
            <a:off x="385409" y="2069642"/>
            <a:ext cx="8467645" cy="3294940"/>
          </a:xfrm>
          <a:prstGeom prst="rect">
            <a:avLst/>
          </a:prstGeom>
        </p:spPr>
      </p:pic>
    </p:spTree>
    <p:extLst>
      <p:ext uri="{BB962C8B-B14F-4D97-AF65-F5344CB8AC3E}">
        <p14:creationId xmlns:p14="http://schemas.microsoft.com/office/powerpoint/2010/main" val="856859883"/>
      </p:ext>
    </p:extLst>
  </p:cSld>
  <p:clrMapOvr>
    <a:masterClrMapping/>
  </p:clrMapOvr>
  <p:extLst>
    <p:ext uri="{6950BFC3-D8DA-4A85-94F7-54DA5524770B}">
      <p188:commentRel xmlns:p188="http://schemas.microsoft.com/office/powerpoint/2018/8/main" r:id="rId2"/>
    </p:ext>
  </p:extLs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DAF243C-4D23-4BEF-B01E-783E81F8B093}"/>
              </a:ext>
            </a:extLst>
          </p:cNvPr>
          <p:cNvSpPr>
            <a:spLocks noGrp="1"/>
          </p:cNvSpPr>
          <p:nvPr>
            <p:ph type="title"/>
          </p:nvPr>
        </p:nvSpPr>
        <p:spPr/>
        <p:txBody>
          <a:bodyPr/>
          <a:lstStyle/>
          <a:p>
            <a:r>
              <a:rPr lang="en-US"/>
              <a:t>Objective 4</a:t>
            </a:r>
          </a:p>
        </p:txBody>
      </p:sp>
      <p:sp>
        <p:nvSpPr>
          <p:cNvPr id="5" name="Rectangle 4">
            <a:extLst>
              <a:ext uri="{FF2B5EF4-FFF2-40B4-BE49-F238E27FC236}">
                <a16:creationId xmlns:a16="http://schemas.microsoft.com/office/drawing/2014/main" id="{E57F7E2D-9B7A-49F2-B006-CAAE0BEA66B8}"/>
              </a:ext>
            </a:extLst>
          </p:cNvPr>
          <p:cNvSpPr/>
          <p:nvPr/>
        </p:nvSpPr>
        <p:spPr>
          <a:xfrm>
            <a:off x="457200" y="1295400"/>
            <a:ext cx="8610600" cy="4154984"/>
          </a:xfrm>
          <a:prstGeom prst="rect">
            <a:avLst/>
          </a:prstGeom>
        </p:spPr>
        <p:txBody>
          <a:bodyPr wrap="square">
            <a:spAutoFit/>
          </a:bodyPr>
          <a:lstStyle/>
          <a:p>
            <a:endParaRPr lang="en-US" sz="2400">
              <a:latin typeface="+mj-lt"/>
            </a:endParaRPr>
          </a:p>
          <a:p>
            <a:endParaRPr lang="en-US" sz="2400">
              <a:latin typeface="+mj-lt"/>
            </a:endParaRPr>
          </a:p>
          <a:p>
            <a:endParaRPr lang="en-US" sz="2400">
              <a:latin typeface="+mj-lt"/>
            </a:endParaRPr>
          </a:p>
          <a:p>
            <a:endParaRPr lang="en-US" sz="2400">
              <a:latin typeface="+mj-lt"/>
            </a:endParaRPr>
          </a:p>
          <a:p>
            <a:endParaRPr lang="en-US" sz="2400">
              <a:latin typeface="+mj-lt"/>
            </a:endParaRPr>
          </a:p>
          <a:p>
            <a:endParaRPr lang="en-US" sz="2400">
              <a:latin typeface="+mj-lt"/>
            </a:endParaRPr>
          </a:p>
          <a:p>
            <a:endParaRPr lang="en-US" sz="2400">
              <a:latin typeface="+mj-lt"/>
            </a:endParaRPr>
          </a:p>
          <a:p>
            <a:endParaRPr lang="en-US" sz="2400">
              <a:latin typeface="+mj-lt"/>
            </a:endParaRPr>
          </a:p>
          <a:p>
            <a:endParaRPr lang="en-US" sz="2400">
              <a:latin typeface="+mj-lt"/>
            </a:endParaRPr>
          </a:p>
          <a:p>
            <a:endParaRPr lang="en-US" sz="2400">
              <a:latin typeface="+mj-lt"/>
            </a:endParaRPr>
          </a:p>
          <a:p>
            <a:endParaRPr lang="en-US" sz="2400">
              <a:latin typeface="+mj-lt"/>
            </a:endParaRPr>
          </a:p>
        </p:txBody>
      </p:sp>
      <p:sp>
        <p:nvSpPr>
          <p:cNvPr id="2" name="TextBox 1">
            <a:extLst>
              <a:ext uri="{FF2B5EF4-FFF2-40B4-BE49-F238E27FC236}">
                <a16:creationId xmlns:a16="http://schemas.microsoft.com/office/drawing/2014/main" id="{7A05762E-9CD9-8627-8B41-40D9A34A1126}"/>
              </a:ext>
            </a:extLst>
          </p:cNvPr>
          <p:cNvSpPr txBox="1"/>
          <p:nvPr/>
        </p:nvSpPr>
        <p:spPr>
          <a:xfrm>
            <a:off x="457200" y="1447800"/>
            <a:ext cx="8382000" cy="461665"/>
          </a:xfrm>
          <a:prstGeom prst="rect">
            <a:avLst/>
          </a:prstGeom>
          <a:noFill/>
        </p:spPr>
        <p:txBody>
          <a:bodyPr wrap="square" lIns="91440" tIns="45720" rIns="91440" bIns="45720" rtlCol="0" anchor="t">
            <a:spAutoFit/>
          </a:bodyPr>
          <a:lstStyle/>
          <a:p>
            <a:r>
              <a:rPr lang="en-US" sz="1900">
                <a:latin typeface="Cambria"/>
                <a:ea typeface="Cambria"/>
                <a:cs typeface="Arial"/>
              </a:rPr>
              <a:t>                                </a:t>
            </a:r>
            <a:r>
              <a:rPr lang="en-US" sz="2400">
                <a:latin typeface="Cambria"/>
                <a:ea typeface="Cambria"/>
                <a:cs typeface="Arial"/>
              </a:rPr>
              <a:t>IEP Requirements for Eligible Students</a:t>
            </a:r>
            <a:endParaRPr lang="en-US" sz="2400"/>
          </a:p>
        </p:txBody>
      </p:sp>
      <p:pic>
        <p:nvPicPr>
          <p:cNvPr id="4" name="Picture 3">
            <a:extLst>
              <a:ext uri="{FF2B5EF4-FFF2-40B4-BE49-F238E27FC236}">
                <a16:creationId xmlns:a16="http://schemas.microsoft.com/office/drawing/2014/main" id="{FD988114-54E7-9F50-3856-94A97CC81824}"/>
              </a:ext>
            </a:extLst>
          </p:cNvPr>
          <p:cNvPicPr>
            <a:picLocks noChangeAspect="1"/>
          </p:cNvPicPr>
          <p:nvPr/>
        </p:nvPicPr>
        <p:blipFill>
          <a:blip r:embed="rId2"/>
          <a:stretch>
            <a:fillRect/>
          </a:stretch>
        </p:blipFill>
        <p:spPr>
          <a:xfrm>
            <a:off x="1226129" y="1819433"/>
            <a:ext cx="7079041" cy="4239332"/>
          </a:xfrm>
          <a:prstGeom prst="rect">
            <a:avLst/>
          </a:prstGeom>
        </p:spPr>
      </p:pic>
    </p:spTree>
    <p:extLst>
      <p:ext uri="{BB962C8B-B14F-4D97-AF65-F5344CB8AC3E}">
        <p14:creationId xmlns:p14="http://schemas.microsoft.com/office/powerpoint/2010/main" val="37823104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DAF243C-4D23-4BEF-B01E-783E81F8B093}"/>
              </a:ext>
            </a:extLst>
          </p:cNvPr>
          <p:cNvSpPr>
            <a:spLocks noGrp="1"/>
          </p:cNvSpPr>
          <p:nvPr>
            <p:ph type="title"/>
          </p:nvPr>
        </p:nvSpPr>
        <p:spPr/>
        <p:txBody>
          <a:bodyPr/>
          <a:lstStyle/>
          <a:p>
            <a:r>
              <a:rPr lang="en-US"/>
              <a:t>Objective 4</a:t>
            </a:r>
          </a:p>
        </p:txBody>
      </p:sp>
      <p:sp>
        <p:nvSpPr>
          <p:cNvPr id="5" name="Rectangle 4">
            <a:extLst>
              <a:ext uri="{FF2B5EF4-FFF2-40B4-BE49-F238E27FC236}">
                <a16:creationId xmlns:a16="http://schemas.microsoft.com/office/drawing/2014/main" id="{E57F7E2D-9B7A-49F2-B006-CAAE0BEA66B8}"/>
              </a:ext>
            </a:extLst>
          </p:cNvPr>
          <p:cNvSpPr/>
          <p:nvPr/>
        </p:nvSpPr>
        <p:spPr>
          <a:xfrm>
            <a:off x="457200" y="1295400"/>
            <a:ext cx="8610600" cy="4154984"/>
          </a:xfrm>
          <a:prstGeom prst="rect">
            <a:avLst/>
          </a:prstGeom>
        </p:spPr>
        <p:txBody>
          <a:bodyPr wrap="square">
            <a:spAutoFit/>
          </a:bodyPr>
          <a:lstStyle/>
          <a:p>
            <a:endParaRPr lang="en-US" sz="2400">
              <a:latin typeface="+mj-lt"/>
            </a:endParaRPr>
          </a:p>
          <a:p>
            <a:endParaRPr lang="en-US" sz="2400">
              <a:latin typeface="+mj-lt"/>
            </a:endParaRPr>
          </a:p>
          <a:p>
            <a:endParaRPr lang="en-US" sz="2400">
              <a:latin typeface="+mj-lt"/>
            </a:endParaRPr>
          </a:p>
          <a:p>
            <a:endParaRPr lang="en-US" sz="2400">
              <a:latin typeface="+mj-lt"/>
            </a:endParaRPr>
          </a:p>
          <a:p>
            <a:endParaRPr lang="en-US" sz="2400">
              <a:latin typeface="+mj-lt"/>
            </a:endParaRPr>
          </a:p>
          <a:p>
            <a:endParaRPr lang="en-US" sz="2400">
              <a:latin typeface="+mj-lt"/>
            </a:endParaRPr>
          </a:p>
          <a:p>
            <a:endParaRPr lang="en-US" sz="2400">
              <a:latin typeface="+mj-lt"/>
            </a:endParaRPr>
          </a:p>
          <a:p>
            <a:endParaRPr lang="en-US" sz="2400">
              <a:latin typeface="+mj-lt"/>
            </a:endParaRPr>
          </a:p>
          <a:p>
            <a:endParaRPr lang="en-US" sz="2400">
              <a:latin typeface="+mj-lt"/>
            </a:endParaRPr>
          </a:p>
          <a:p>
            <a:endParaRPr lang="en-US" sz="2400">
              <a:latin typeface="+mj-lt"/>
            </a:endParaRPr>
          </a:p>
          <a:p>
            <a:endParaRPr lang="en-US" sz="2400">
              <a:latin typeface="+mj-lt"/>
            </a:endParaRPr>
          </a:p>
        </p:txBody>
      </p:sp>
      <p:sp>
        <p:nvSpPr>
          <p:cNvPr id="2" name="TextBox 1">
            <a:extLst>
              <a:ext uri="{FF2B5EF4-FFF2-40B4-BE49-F238E27FC236}">
                <a16:creationId xmlns:a16="http://schemas.microsoft.com/office/drawing/2014/main" id="{7A05762E-9CD9-8627-8B41-40D9A34A1126}"/>
              </a:ext>
            </a:extLst>
          </p:cNvPr>
          <p:cNvSpPr txBox="1"/>
          <p:nvPr/>
        </p:nvSpPr>
        <p:spPr>
          <a:xfrm>
            <a:off x="457200" y="1447800"/>
            <a:ext cx="8382000" cy="461665"/>
          </a:xfrm>
          <a:prstGeom prst="rect">
            <a:avLst/>
          </a:prstGeom>
          <a:noFill/>
        </p:spPr>
        <p:txBody>
          <a:bodyPr wrap="square" lIns="91440" tIns="45720" rIns="91440" bIns="45720" rtlCol="0" anchor="t">
            <a:spAutoFit/>
          </a:bodyPr>
          <a:lstStyle/>
          <a:p>
            <a:r>
              <a:rPr lang="en-US" sz="2400">
                <a:latin typeface="Cambria"/>
                <a:ea typeface="Cambria"/>
                <a:cs typeface="Arial"/>
              </a:rPr>
              <a:t>                  IEP Requirements for Eligible Students</a:t>
            </a:r>
            <a:endParaRPr lang="en-US" sz="2400"/>
          </a:p>
        </p:txBody>
      </p:sp>
      <p:pic>
        <p:nvPicPr>
          <p:cNvPr id="6" name="Picture 5">
            <a:extLst>
              <a:ext uri="{FF2B5EF4-FFF2-40B4-BE49-F238E27FC236}">
                <a16:creationId xmlns:a16="http://schemas.microsoft.com/office/drawing/2014/main" id="{93DAE070-56AD-B7B9-D38D-E5D9AACEB08B}"/>
              </a:ext>
            </a:extLst>
          </p:cNvPr>
          <p:cNvPicPr>
            <a:picLocks noChangeAspect="1"/>
          </p:cNvPicPr>
          <p:nvPr/>
        </p:nvPicPr>
        <p:blipFill>
          <a:blip r:embed="rId2"/>
          <a:stretch>
            <a:fillRect/>
          </a:stretch>
        </p:blipFill>
        <p:spPr>
          <a:xfrm>
            <a:off x="1358374" y="2065533"/>
            <a:ext cx="7116829" cy="4228893"/>
          </a:xfrm>
          <a:prstGeom prst="rect">
            <a:avLst/>
          </a:prstGeom>
        </p:spPr>
      </p:pic>
    </p:spTree>
    <p:extLst>
      <p:ext uri="{BB962C8B-B14F-4D97-AF65-F5344CB8AC3E}">
        <p14:creationId xmlns:p14="http://schemas.microsoft.com/office/powerpoint/2010/main" val="58304976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DAF243C-4D23-4BEF-B01E-783E81F8B093}"/>
              </a:ext>
            </a:extLst>
          </p:cNvPr>
          <p:cNvSpPr>
            <a:spLocks noGrp="1"/>
          </p:cNvSpPr>
          <p:nvPr>
            <p:ph type="title"/>
          </p:nvPr>
        </p:nvSpPr>
        <p:spPr/>
        <p:txBody>
          <a:bodyPr/>
          <a:lstStyle/>
          <a:p>
            <a:r>
              <a:rPr lang="en-US"/>
              <a:t>Objective 4</a:t>
            </a:r>
          </a:p>
        </p:txBody>
      </p:sp>
      <p:sp>
        <p:nvSpPr>
          <p:cNvPr id="5" name="Rectangle 4">
            <a:extLst>
              <a:ext uri="{FF2B5EF4-FFF2-40B4-BE49-F238E27FC236}">
                <a16:creationId xmlns:a16="http://schemas.microsoft.com/office/drawing/2014/main" id="{E57F7E2D-9B7A-49F2-B006-CAAE0BEA66B8}"/>
              </a:ext>
            </a:extLst>
          </p:cNvPr>
          <p:cNvSpPr/>
          <p:nvPr/>
        </p:nvSpPr>
        <p:spPr>
          <a:xfrm>
            <a:off x="457200" y="1295400"/>
            <a:ext cx="8610600" cy="4154984"/>
          </a:xfrm>
          <a:prstGeom prst="rect">
            <a:avLst/>
          </a:prstGeom>
        </p:spPr>
        <p:txBody>
          <a:bodyPr wrap="square">
            <a:spAutoFit/>
          </a:bodyPr>
          <a:lstStyle/>
          <a:p>
            <a:endParaRPr lang="en-US" sz="2400">
              <a:latin typeface="+mj-lt"/>
            </a:endParaRPr>
          </a:p>
          <a:p>
            <a:endParaRPr lang="en-US" sz="2400">
              <a:latin typeface="+mj-lt"/>
            </a:endParaRPr>
          </a:p>
          <a:p>
            <a:endParaRPr lang="en-US" sz="2400">
              <a:latin typeface="+mj-lt"/>
            </a:endParaRPr>
          </a:p>
          <a:p>
            <a:endParaRPr lang="en-US" sz="2400">
              <a:latin typeface="+mj-lt"/>
            </a:endParaRPr>
          </a:p>
          <a:p>
            <a:endParaRPr lang="en-US" sz="2400">
              <a:latin typeface="+mj-lt"/>
            </a:endParaRPr>
          </a:p>
          <a:p>
            <a:endParaRPr lang="en-US" sz="2400">
              <a:latin typeface="+mj-lt"/>
            </a:endParaRPr>
          </a:p>
          <a:p>
            <a:endParaRPr lang="en-US" sz="2400">
              <a:latin typeface="+mj-lt"/>
            </a:endParaRPr>
          </a:p>
          <a:p>
            <a:endParaRPr lang="en-US" sz="2400">
              <a:latin typeface="+mj-lt"/>
            </a:endParaRPr>
          </a:p>
          <a:p>
            <a:endParaRPr lang="en-US" sz="2400">
              <a:latin typeface="+mj-lt"/>
            </a:endParaRPr>
          </a:p>
          <a:p>
            <a:endParaRPr lang="en-US" sz="2400">
              <a:latin typeface="+mj-lt"/>
            </a:endParaRPr>
          </a:p>
          <a:p>
            <a:endParaRPr lang="en-US" sz="2400">
              <a:latin typeface="+mj-lt"/>
            </a:endParaRPr>
          </a:p>
        </p:txBody>
      </p:sp>
      <p:sp>
        <p:nvSpPr>
          <p:cNvPr id="2" name="TextBox 1">
            <a:extLst>
              <a:ext uri="{FF2B5EF4-FFF2-40B4-BE49-F238E27FC236}">
                <a16:creationId xmlns:a16="http://schemas.microsoft.com/office/drawing/2014/main" id="{7A05762E-9CD9-8627-8B41-40D9A34A1126}"/>
              </a:ext>
            </a:extLst>
          </p:cNvPr>
          <p:cNvSpPr txBox="1"/>
          <p:nvPr/>
        </p:nvSpPr>
        <p:spPr>
          <a:xfrm>
            <a:off x="457200" y="1447800"/>
            <a:ext cx="8382000" cy="461665"/>
          </a:xfrm>
          <a:prstGeom prst="rect">
            <a:avLst/>
          </a:prstGeom>
          <a:noFill/>
        </p:spPr>
        <p:txBody>
          <a:bodyPr wrap="square" lIns="91440" tIns="45720" rIns="91440" bIns="45720" rtlCol="0" anchor="t">
            <a:spAutoFit/>
          </a:bodyPr>
          <a:lstStyle/>
          <a:p>
            <a:r>
              <a:rPr lang="en-US" sz="2400">
                <a:latin typeface="Cambria"/>
                <a:ea typeface="Cambria"/>
                <a:cs typeface="Arial"/>
              </a:rPr>
              <a:t>                     IEP Requirements for Eligible Students</a:t>
            </a:r>
            <a:endParaRPr lang="en-US" sz="2400">
              <a:latin typeface="Cambria"/>
              <a:ea typeface="Cambria"/>
            </a:endParaRPr>
          </a:p>
        </p:txBody>
      </p:sp>
      <p:pic>
        <p:nvPicPr>
          <p:cNvPr id="4" name="Picture 3">
            <a:extLst>
              <a:ext uri="{FF2B5EF4-FFF2-40B4-BE49-F238E27FC236}">
                <a16:creationId xmlns:a16="http://schemas.microsoft.com/office/drawing/2014/main" id="{A6DD30C7-322A-EAF3-89B7-169690DAAEA9}"/>
              </a:ext>
            </a:extLst>
          </p:cNvPr>
          <p:cNvPicPr>
            <a:picLocks noChangeAspect="1"/>
          </p:cNvPicPr>
          <p:nvPr/>
        </p:nvPicPr>
        <p:blipFill>
          <a:blip r:embed="rId3"/>
          <a:stretch>
            <a:fillRect/>
          </a:stretch>
        </p:blipFill>
        <p:spPr>
          <a:xfrm>
            <a:off x="1150558" y="2064893"/>
            <a:ext cx="7145166" cy="4031801"/>
          </a:xfrm>
          <a:prstGeom prst="rect">
            <a:avLst/>
          </a:prstGeom>
        </p:spPr>
      </p:pic>
    </p:spTree>
    <p:extLst>
      <p:ext uri="{BB962C8B-B14F-4D97-AF65-F5344CB8AC3E}">
        <p14:creationId xmlns:p14="http://schemas.microsoft.com/office/powerpoint/2010/main" val="167462445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DAF243C-4D23-4BEF-B01E-783E81F8B093}"/>
              </a:ext>
            </a:extLst>
          </p:cNvPr>
          <p:cNvSpPr>
            <a:spLocks noGrp="1"/>
          </p:cNvSpPr>
          <p:nvPr>
            <p:ph type="title"/>
          </p:nvPr>
        </p:nvSpPr>
        <p:spPr/>
        <p:txBody>
          <a:bodyPr/>
          <a:lstStyle/>
          <a:p>
            <a:r>
              <a:rPr lang="en-US"/>
              <a:t>Objective 4</a:t>
            </a:r>
          </a:p>
        </p:txBody>
      </p:sp>
      <p:sp>
        <p:nvSpPr>
          <p:cNvPr id="5" name="Rectangle 4">
            <a:extLst>
              <a:ext uri="{FF2B5EF4-FFF2-40B4-BE49-F238E27FC236}">
                <a16:creationId xmlns:a16="http://schemas.microsoft.com/office/drawing/2014/main" id="{E57F7E2D-9B7A-49F2-B006-CAAE0BEA66B8}"/>
              </a:ext>
            </a:extLst>
          </p:cNvPr>
          <p:cNvSpPr/>
          <p:nvPr/>
        </p:nvSpPr>
        <p:spPr>
          <a:xfrm>
            <a:off x="457200" y="1295400"/>
            <a:ext cx="8610600" cy="4154984"/>
          </a:xfrm>
          <a:prstGeom prst="rect">
            <a:avLst/>
          </a:prstGeom>
        </p:spPr>
        <p:txBody>
          <a:bodyPr wrap="square">
            <a:spAutoFit/>
          </a:bodyPr>
          <a:lstStyle/>
          <a:p>
            <a:endParaRPr lang="en-US" sz="2400">
              <a:latin typeface="+mj-lt"/>
            </a:endParaRPr>
          </a:p>
          <a:p>
            <a:endParaRPr lang="en-US" sz="2400">
              <a:latin typeface="+mj-lt"/>
            </a:endParaRPr>
          </a:p>
          <a:p>
            <a:endParaRPr lang="en-US" sz="2400">
              <a:latin typeface="+mj-lt"/>
            </a:endParaRPr>
          </a:p>
          <a:p>
            <a:endParaRPr lang="en-US" sz="2400">
              <a:latin typeface="+mj-lt"/>
            </a:endParaRPr>
          </a:p>
          <a:p>
            <a:endParaRPr lang="en-US" sz="2400">
              <a:latin typeface="+mj-lt"/>
            </a:endParaRPr>
          </a:p>
          <a:p>
            <a:endParaRPr lang="en-US" sz="2400">
              <a:latin typeface="+mj-lt"/>
            </a:endParaRPr>
          </a:p>
          <a:p>
            <a:endParaRPr lang="en-US" sz="2400">
              <a:latin typeface="+mj-lt"/>
            </a:endParaRPr>
          </a:p>
          <a:p>
            <a:endParaRPr lang="en-US" sz="2400">
              <a:latin typeface="+mj-lt"/>
            </a:endParaRPr>
          </a:p>
          <a:p>
            <a:endParaRPr lang="en-US" sz="2400">
              <a:latin typeface="+mj-lt"/>
            </a:endParaRPr>
          </a:p>
          <a:p>
            <a:endParaRPr lang="en-US" sz="2400">
              <a:latin typeface="+mj-lt"/>
            </a:endParaRPr>
          </a:p>
          <a:p>
            <a:endParaRPr lang="en-US" sz="2400">
              <a:latin typeface="+mj-lt"/>
            </a:endParaRPr>
          </a:p>
        </p:txBody>
      </p:sp>
      <p:sp>
        <p:nvSpPr>
          <p:cNvPr id="2" name="TextBox 1">
            <a:extLst>
              <a:ext uri="{FF2B5EF4-FFF2-40B4-BE49-F238E27FC236}">
                <a16:creationId xmlns:a16="http://schemas.microsoft.com/office/drawing/2014/main" id="{7A05762E-9CD9-8627-8B41-40D9A34A1126}"/>
              </a:ext>
            </a:extLst>
          </p:cNvPr>
          <p:cNvSpPr txBox="1"/>
          <p:nvPr/>
        </p:nvSpPr>
        <p:spPr>
          <a:xfrm>
            <a:off x="457200" y="1447800"/>
            <a:ext cx="8382000" cy="461665"/>
          </a:xfrm>
          <a:prstGeom prst="rect">
            <a:avLst/>
          </a:prstGeom>
          <a:noFill/>
        </p:spPr>
        <p:txBody>
          <a:bodyPr wrap="square" lIns="91440" tIns="45720" rIns="91440" bIns="45720" rtlCol="0" anchor="t">
            <a:spAutoFit/>
          </a:bodyPr>
          <a:lstStyle/>
          <a:p>
            <a:r>
              <a:rPr lang="en-US" sz="2400">
                <a:latin typeface="Cambria"/>
                <a:ea typeface="Cambria"/>
                <a:cs typeface="Arial"/>
              </a:rPr>
              <a:t>                  IEP Requirements for Eligible Students</a:t>
            </a:r>
            <a:endParaRPr lang="en-US" sz="2400"/>
          </a:p>
        </p:txBody>
      </p:sp>
      <p:pic>
        <p:nvPicPr>
          <p:cNvPr id="4" name="Picture 3">
            <a:extLst>
              <a:ext uri="{FF2B5EF4-FFF2-40B4-BE49-F238E27FC236}">
                <a16:creationId xmlns:a16="http://schemas.microsoft.com/office/drawing/2014/main" id="{8A0C870C-6DD9-62A0-31C8-94BC0DC886EE}"/>
              </a:ext>
            </a:extLst>
          </p:cNvPr>
          <p:cNvPicPr>
            <a:picLocks noChangeAspect="1"/>
          </p:cNvPicPr>
          <p:nvPr/>
        </p:nvPicPr>
        <p:blipFill>
          <a:blip r:embed="rId2"/>
          <a:stretch>
            <a:fillRect/>
          </a:stretch>
        </p:blipFill>
        <p:spPr>
          <a:xfrm>
            <a:off x="1358375" y="1907392"/>
            <a:ext cx="6587836" cy="4469605"/>
          </a:xfrm>
          <a:prstGeom prst="rect">
            <a:avLst/>
          </a:prstGeom>
        </p:spPr>
      </p:pic>
    </p:spTree>
    <p:extLst>
      <p:ext uri="{BB962C8B-B14F-4D97-AF65-F5344CB8AC3E}">
        <p14:creationId xmlns:p14="http://schemas.microsoft.com/office/powerpoint/2010/main" val="393357087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ABB8CD-3AC5-8386-2CA7-5D6CEA9D528D}"/>
              </a:ext>
            </a:extLst>
          </p:cNvPr>
          <p:cNvSpPr>
            <a:spLocks noGrp="1"/>
          </p:cNvSpPr>
          <p:nvPr>
            <p:ph type="title"/>
          </p:nvPr>
        </p:nvSpPr>
        <p:spPr/>
        <p:txBody>
          <a:bodyPr/>
          <a:lstStyle/>
          <a:p>
            <a:r>
              <a:rPr lang="en-US"/>
              <a:t>Objective 4</a:t>
            </a:r>
          </a:p>
        </p:txBody>
      </p:sp>
      <p:pic>
        <p:nvPicPr>
          <p:cNvPr id="3" name="Picture 2">
            <a:extLst>
              <a:ext uri="{FF2B5EF4-FFF2-40B4-BE49-F238E27FC236}">
                <a16:creationId xmlns:a16="http://schemas.microsoft.com/office/drawing/2014/main" id="{9A1C45AC-EDFC-1E32-B152-81799CC03A3F}"/>
              </a:ext>
            </a:extLst>
          </p:cNvPr>
          <p:cNvPicPr>
            <a:picLocks noChangeAspect="1"/>
          </p:cNvPicPr>
          <p:nvPr/>
        </p:nvPicPr>
        <p:blipFill>
          <a:blip r:embed="rId2"/>
          <a:stretch>
            <a:fillRect/>
          </a:stretch>
        </p:blipFill>
        <p:spPr>
          <a:xfrm>
            <a:off x="716028" y="1067092"/>
            <a:ext cx="7985885" cy="5016651"/>
          </a:xfrm>
          <a:prstGeom prst="rect">
            <a:avLst/>
          </a:prstGeom>
        </p:spPr>
      </p:pic>
    </p:spTree>
    <p:extLst>
      <p:ext uri="{BB962C8B-B14F-4D97-AF65-F5344CB8AC3E}">
        <p14:creationId xmlns:p14="http://schemas.microsoft.com/office/powerpoint/2010/main" val="429270663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Box 2"/>
          <p:cNvSpPr txBox="1"/>
          <p:nvPr/>
        </p:nvSpPr>
        <p:spPr>
          <a:xfrm>
            <a:off x="228600" y="914400"/>
            <a:ext cx="8686800" cy="3731791"/>
          </a:xfrm>
          <a:prstGeom prst="rect">
            <a:avLst/>
          </a:prstGeom>
          <a:noFill/>
        </p:spPr>
        <p:txBody>
          <a:bodyPr wrap="square" rtlCol="0">
            <a:spAutoFit/>
          </a:bodyPr>
          <a:lstStyle/>
          <a:p>
            <a:endParaRPr lang="en-US" sz="1950">
              <a:latin typeface="+mn-lt"/>
            </a:endParaRPr>
          </a:p>
          <a:p>
            <a:endParaRPr lang="en-US" sz="1950">
              <a:latin typeface="+mn-lt"/>
            </a:endParaRPr>
          </a:p>
          <a:p>
            <a:endParaRPr lang="en-US" sz="1950">
              <a:latin typeface="+mn-lt"/>
            </a:endParaRPr>
          </a:p>
          <a:p>
            <a:pPr algn="ctr"/>
            <a:r>
              <a:rPr lang="en-US" sz="4000">
                <a:latin typeface="Cambria" panose="02040503050406030204" pitchFamily="18" charset="0"/>
                <a:ea typeface="Cambria" panose="02040503050406030204" pitchFamily="18" charset="0"/>
                <a:cs typeface="Calibri"/>
              </a:rPr>
              <a:t>5. What does the timeline look like for AA-AAAS this year in Maine, and what resources are available?</a:t>
            </a:r>
          </a:p>
          <a:p>
            <a:pPr marL="0" indent="0" algn="ctr">
              <a:buNone/>
            </a:pPr>
            <a:r>
              <a:rPr lang="en-US" sz="4000">
                <a:latin typeface="Cambria" panose="02040503050406030204" pitchFamily="18" charset="0"/>
                <a:ea typeface="Cambria" panose="02040503050406030204" pitchFamily="18" charset="0"/>
                <a:cs typeface="Calibri"/>
              </a:rPr>
              <a:t> </a:t>
            </a:r>
            <a:endParaRPr lang="en-US" sz="2400">
              <a:latin typeface="+mn-lt"/>
            </a:endParaRPr>
          </a:p>
          <a:p>
            <a:endParaRPr lang="en-US"/>
          </a:p>
        </p:txBody>
      </p:sp>
    </p:spTree>
    <p:extLst>
      <p:ext uri="{BB962C8B-B14F-4D97-AF65-F5344CB8AC3E}">
        <p14:creationId xmlns:p14="http://schemas.microsoft.com/office/powerpoint/2010/main" val="180877693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DAF243C-4D23-4BEF-B01E-783E81F8B093}"/>
              </a:ext>
            </a:extLst>
          </p:cNvPr>
          <p:cNvSpPr>
            <a:spLocks noGrp="1"/>
          </p:cNvSpPr>
          <p:nvPr>
            <p:ph type="title"/>
          </p:nvPr>
        </p:nvSpPr>
        <p:spPr/>
        <p:txBody>
          <a:bodyPr/>
          <a:lstStyle/>
          <a:p>
            <a:r>
              <a:rPr lang="en-US"/>
              <a:t>Objective 5</a:t>
            </a:r>
          </a:p>
        </p:txBody>
      </p:sp>
      <p:sp>
        <p:nvSpPr>
          <p:cNvPr id="5" name="Rectangle 4">
            <a:extLst>
              <a:ext uri="{FF2B5EF4-FFF2-40B4-BE49-F238E27FC236}">
                <a16:creationId xmlns:a16="http://schemas.microsoft.com/office/drawing/2014/main" id="{E57F7E2D-9B7A-49F2-B006-CAAE0BEA66B8}"/>
              </a:ext>
            </a:extLst>
          </p:cNvPr>
          <p:cNvSpPr/>
          <p:nvPr/>
        </p:nvSpPr>
        <p:spPr>
          <a:xfrm>
            <a:off x="457200" y="1295400"/>
            <a:ext cx="8610600" cy="4154984"/>
          </a:xfrm>
          <a:prstGeom prst="rect">
            <a:avLst/>
          </a:prstGeom>
        </p:spPr>
        <p:txBody>
          <a:bodyPr wrap="square">
            <a:spAutoFit/>
          </a:bodyPr>
          <a:lstStyle/>
          <a:p>
            <a:endParaRPr lang="en-US" sz="2400">
              <a:latin typeface="+mj-lt"/>
            </a:endParaRPr>
          </a:p>
          <a:p>
            <a:endParaRPr lang="en-US" sz="2400">
              <a:latin typeface="+mj-lt"/>
            </a:endParaRPr>
          </a:p>
          <a:p>
            <a:endParaRPr lang="en-US" sz="2400">
              <a:latin typeface="+mj-lt"/>
            </a:endParaRPr>
          </a:p>
          <a:p>
            <a:endParaRPr lang="en-US" sz="2400">
              <a:latin typeface="+mj-lt"/>
            </a:endParaRPr>
          </a:p>
          <a:p>
            <a:endParaRPr lang="en-US" sz="2400">
              <a:latin typeface="+mj-lt"/>
            </a:endParaRPr>
          </a:p>
          <a:p>
            <a:endParaRPr lang="en-US" sz="2400">
              <a:latin typeface="+mj-lt"/>
            </a:endParaRPr>
          </a:p>
          <a:p>
            <a:endParaRPr lang="en-US" sz="2400">
              <a:latin typeface="+mj-lt"/>
            </a:endParaRPr>
          </a:p>
          <a:p>
            <a:endParaRPr lang="en-US" sz="2400">
              <a:latin typeface="+mj-lt"/>
            </a:endParaRPr>
          </a:p>
          <a:p>
            <a:endParaRPr lang="en-US" sz="2400">
              <a:latin typeface="+mj-lt"/>
            </a:endParaRPr>
          </a:p>
          <a:p>
            <a:endParaRPr lang="en-US" sz="2400">
              <a:latin typeface="+mj-lt"/>
            </a:endParaRPr>
          </a:p>
          <a:p>
            <a:endParaRPr lang="en-US" sz="2400">
              <a:latin typeface="+mj-lt"/>
            </a:endParaRPr>
          </a:p>
        </p:txBody>
      </p:sp>
      <p:sp>
        <p:nvSpPr>
          <p:cNvPr id="4" name="TextBox 3">
            <a:extLst>
              <a:ext uri="{FF2B5EF4-FFF2-40B4-BE49-F238E27FC236}">
                <a16:creationId xmlns:a16="http://schemas.microsoft.com/office/drawing/2014/main" id="{6C534A09-1811-E549-9A1C-D653A9622DCF}"/>
              </a:ext>
            </a:extLst>
          </p:cNvPr>
          <p:cNvSpPr txBox="1"/>
          <p:nvPr/>
        </p:nvSpPr>
        <p:spPr>
          <a:xfrm>
            <a:off x="533400" y="879098"/>
            <a:ext cx="7848600" cy="5816977"/>
          </a:xfrm>
          <a:prstGeom prst="rect">
            <a:avLst/>
          </a:prstGeom>
          <a:noFill/>
        </p:spPr>
        <p:txBody>
          <a:bodyPr wrap="square">
            <a:spAutoFit/>
          </a:bodyPr>
          <a:lstStyle/>
          <a:p>
            <a:endParaRPr lang="en-US" sz="2400"/>
          </a:p>
          <a:p>
            <a:pPr algn="ctr"/>
            <a:r>
              <a:rPr lang="en-US" sz="2400" b="1"/>
              <a:t>August-September-October</a:t>
            </a:r>
            <a:r>
              <a:rPr lang="en-US" b="1"/>
              <a:t>: </a:t>
            </a:r>
            <a:r>
              <a:rPr lang="en-US"/>
              <a:t>SAUs need to confirm that all students eligible for AA-AAAS participation have the alternate assessment box “checked” via Synergy. </a:t>
            </a:r>
            <a:r>
              <a:rPr lang="en-US" u="sng"/>
              <a:t>This field does not carry over from year to year</a:t>
            </a:r>
            <a:r>
              <a:rPr lang="en-US"/>
              <a:t>.</a:t>
            </a:r>
          </a:p>
          <a:p>
            <a:pPr algn="ctr"/>
            <a:endParaRPr lang="en-US"/>
          </a:p>
          <a:p>
            <a:pPr algn="ctr"/>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a:p>
            <a:endParaRPr lang="en-US"/>
          </a:p>
        </p:txBody>
      </p:sp>
      <p:pic>
        <p:nvPicPr>
          <p:cNvPr id="7" name="Picture 6">
            <a:extLst>
              <a:ext uri="{FF2B5EF4-FFF2-40B4-BE49-F238E27FC236}">
                <a16:creationId xmlns:a16="http://schemas.microsoft.com/office/drawing/2014/main" id="{C02886B6-BA84-F80A-A3D5-AA025EE4A957}"/>
              </a:ext>
            </a:extLst>
          </p:cNvPr>
          <p:cNvPicPr>
            <a:picLocks noChangeAspect="1"/>
          </p:cNvPicPr>
          <p:nvPr/>
        </p:nvPicPr>
        <p:blipFill>
          <a:blip r:embed="rId2"/>
          <a:stretch>
            <a:fillRect/>
          </a:stretch>
        </p:blipFill>
        <p:spPr>
          <a:xfrm>
            <a:off x="78297" y="2895600"/>
            <a:ext cx="9007679" cy="2348569"/>
          </a:xfrm>
          <a:prstGeom prst="rect">
            <a:avLst/>
          </a:prstGeom>
        </p:spPr>
      </p:pic>
    </p:spTree>
    <p:extLst>
      <p:ext uri="{BB962C8B-B14F-4D97-AF65-F5344CB8AC3E}">
        <p14:creationId xmlns:p14="http://schemas.microsoft.com/office/powerpoint/2010/main" val="247286338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DAF243C-4D23-4BEF-B01E-783E81F8B093}"/>
              </a:ext>
            </a:extLst>
          </p:cNvPr>
          <p:cNvSpPr>
            <a:spLocks noGrp="1"/>
          </p:cNvSpPr>
          <p:nvPr>
            <p:ph type="title"/>
          </p:nvPr>
        </p:nvSpPr>
        <p:spPr/>
        <p:txBody>
          <a:bodyPr/>
          <a:lstStyle/>
          <a:p>
            <a:r>
              <a:rPr lang="en-US"/>
              <a:t>Objective 5 (Timeline Continued)</a:t>
            </a:r>
          </a:p>
        </p:txBody>
      </p:sp>
      <p:sp>
        <p:nvSpPr>
          <p:cNvPr id="5" name="Rectangle 4">
            <a:extLst>
              <a:ext uri="{FF2B5EF4-FFF2-40B4-BE49-F238E27FC236}">
                <a16:creationId xmlns:a16="http://schemas.microsoft.com/office/drawing/2014/main" id="{E57F7E2D-9B7A-49F2-B006-CAAE0BEA66B8}"/>
              </a:ext>
            </a:extLst>
          </p:cNvPr>
          <p:cNvSpPr/>
          <p:nvPr/>
        </p:nvSpPr>
        <p:spPr>
          <a:xfrm>
            <a:off x="457200" y="1295400"/>
            <a:ext cx="8610600" cy="4154984"/>
          </a:xfrm>
          <a:prstGeom prst="rect">
            <a:avLst/>
          </a:prstGeom>
        </p:spPr>
        <p:txBody>
          <a:bodyPr wrap="square">
            <a:spAutoFit/>
          </a:bodyPr>
          <a:lstStyle/>
          <a:p>
            <a:endParaRPr lang="en-US" sz="2400">
              <a:latin typeface="+mj-lt"/>
            </a:endParaRPr>
          </a:p>
          <a:p>
            <a:endParaRPr lang="en-US" sz="2400">
              <a:latin typeface="+mj-lt"/>
            </a:endParaRPr>
          </a:p>
          <a:p>
            <a:endParaRPr lang="en-US" sz="2400">
              <a:latin typeface="+mj-lt"/>
            </a:endParaRPr>
          </a:p>
          <a:p>
            <a:endParaRPr lang="en-US" sz="2400">
              <a:latin typeface="+mj-lt"/>
            </a:endParaRPr>
          </a:p>
          <a:p>
            <a:endParaRPr lang="en-US" sz="2400">
              <a:latin typeface="+mj-lt"/>
            </a:endParaRPr>
          </a:p>
          <a:p>
            <a:endParaRPr lang="en-US" sz="2400">
              <a:latin typeface="+mj-lt"/>
            </a:endParaRPr>
          </a:p>
          <a:p>
            <a:endParaRPr lang="en-US" sz="2400">
              <a:latin typeface="+mj-lt"/>
            </a:endParaRPr>
          </a:p>
          <a:p>
            <a:endParaRPr lang="en-US" sz="2400">
              <a:latin typeface="+mj-lt"/>
            </a:endParaRPr>
          </a:p>
          <a:p>
            <a:endParaRPr lang="en-US" sz="2400">
              <a:latin typeface="+mj-lt"/>
            </a:endParaRPr>
          </a:p>
          <a:p>
            <a:endParaRPr lang="en-US" sz="2400">
              <a:latin typeface="+mj-lt"/>
            </a:endParaRPr>
          </a:p>
          <a:p>
            <a:endParaRPr lang="en-US" sz="2400">
              <a:latin typeface="+mj-lt"/>
            </a:endParaRPr>
          </a:p>
        </p:txBody>
      </p:sp>
      <p:sp>
        <p:nvSpPr>
          <p:cNvPr id="2" name="TextBox 1">
            <a:extLst>
              <a:ext uri="{FF2B5EF4-FFF2-40B4-BE49-F238E27FC236}">
                <a16:creationId xmlns:a16="http://schemas.microsoft.com/office/drawing/2014/main" id="{F80D26F6-5ECD-70A3-9278-A846A4C3F68F}"/>
              </a:ext>
            </a:extLst>
          </p:cNvPr>
          <p:cNvSpPr txBox="1"/>
          <p:nvPr/>
        </p:nvSpPr>
        <p:spPr>
          <a:xfrm>
            <a:off x="308295" y="1277392"/>
            <a:ext cx="8382000" cy="4401205"/>
          </a:xfrm>
          <a:prstGeom prst="rect">
            <a:avLst/>
          </a:prstGeom>
          <a:noFill/>
        </p:spPr>
        <p:txBody>
          <a:bodyPr wrap="square" rtlCol="0">
            <a:spAutoFit/>
          </a:bodyPr>
          <a:lstStyle/>
          <a:p>
            <a:r>
              <a:rPr lang="en-US" sz="2800" b="1" u="sng">
                <a:latin typeface="Cambria" panose="02040503050406030204" pitchFamily="18" charset="0"/>
                <a:ea typeface="Cambria" panose="02040503050406030204" pitchFamily="18" charset="0"/>
              </a:rPr>
              <a:t>October 2023</a:t>
            </a:r>
          </a:p>
          <a:p>
            <a:endParaRPr lang="en-US" sz="2800">
              <a:latin typeface="Cambria" panose="02040503050406030204" pitchFamily="18" charset="0"/>
              <a:ea typeface="Cambria" panose="02040503050406030204" pitchFamily="18" charset="0"/>
            </a:endParaRPr>
          </a:p>
          <a:p>
            <a:pPr marL="285750" indent="-285750">
              <a:buFont typeface="Wingdings" panose="05000000000000000000" pitchFamily="2" charset="2"/>
              <a:buChar char="q"/>
            </a:pPr>
            <a:r>
              <a:rPr lang="en-US" sz="2800">
                <a:latin typeface="Cambria" panose="02040503050406030204" pitchFamily="18" charset="0"/>
                <a:ea typeface="Cambria" panose="02040503050406030204" pitchFamily="18" charset="0"/>
              </a:rPr>
              <a:t>SAUs finalize enrollment including alternate assessment flags</a:t>
            </a:r>
          </a:p>
          <a:p>
            <a:endParaRPr lang="en-US" sz="2800">
              <a:latin typeface="Cambria" panose="02040503050406030204" pitchFamily="18" charset="0"/>
              <a:ea typeface="Cambria" panose="02040503050406030204" pitchFamily="18" charset="0"/>
            </a:endParaRPr>
          </a:p>
          <a:p>
            <a:pPr marL="285750" indent="-285750">
              <a:buFont typeface="Wingdings" panose="05000000000000000000" pitchFamily="2" charset="2"/>
              <a:buChar char="q"/>
            </a:pPr>
            <a:r>
              <a:rPr lang="en-US" sz="2800">
                <a:latin typeface="Cambria" panose="02040503050406030204" pitchFamily="18" charset="0"/>
                <a:ea typeface="Cambria" panose="02040503050406030204" pitchFamily="18" charset="0"/>
              </a:rPr>
              <a:t>Alternate Academic Achievement Standards virtual training</a:t>
            </a:r>
          </a:p>
          <a:p>
            <a:r>
              <a:rPr lang="en-US" sz="2800">
                <a:latin typeface="Cambria" panose="02040503050406030204" pitchFamily="18" charset="0"/>
                <a:ea typeface="Cambria" panose="02040503050406030204" pitchFamily="18" charset="0"/>
              </a:rPr>
              <a:t> </a:t>
            </a:r>
          </a:p>
          <a:p>
            <a:pPr marL="285750" indent="-285750">
              <a:buFont typeface="Wingdings" panose="05000000000000000000" pitchFamily="2" charset="2"/>
              <a:buChar char="q"/>
            </a:pPr>
            <a:r>
              <a:rPr lang="en-US" sz="2800">
                <a:latin typeface="Cambria" panose="02040503050406030204" pitchFamily="18" charset="0"/>
                <a:ea typeface="Cambria" panose="02040503050406030204" pitchFamily="18" charset="0"/>
              </a:rPr>
              <a:t>ME DOE prepares individualized action plans for Maine SAUs</a:t>
            </a:r>
          </a:p>
        </p:txBody>
      </p:sp>
    </p:spTree>
    <p:extLst>
      <p:ext uri="{BB962C8B-B14F-4D97-AF65-F5344CB8AC3E}">
        <p14:creationId xmlns:p14="http://schemas.microsoft.com/office/powerpoint/2010/main" val="148492700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685800" y="-381000"/>
            <a:ext cx="5715000" cy="1143000"/>
          </a:xfrm>
        </p:spPr>
        <p:txBody>
          <a:bodyPr/>
          <a:lstStyle/>
          <a:p>
            <a:r>
              <a:rPr lang="en-US" altLang="en-US"/>
              <a:t>Objective 5</a:t>
            </a:r>
          </a:p>
        </p:txBody>
      </p:sp>
      <p:sp>
        <p:nvSpPr>
          <p:cNvPr id="5123" name="Content Placeholder 2"/>
          <p:cNvSpPr>
            <a:spLocks noGrp="1"/>
          </p:cNvSpPr>
          <p:nvPr>
            <p:ph idx="1"/>
          </p:nvPr>
        </p:nvSpPr>
        <p:spPr>
          <a:xfrm>
            <a:off x="533400" y="1371600"/>
            <a:ext cx="8077200" cy="4724400"/>
          </a:xfrm>
        </p:spPr>
        <p:txBody>
          <a:bodyPr/>
          <a:lstStyle/>
          <a:p>
            <a:pPr marL="0" indent="0" algn="ctr">
              <a:buNone/>
            </a:pPr>
            <a:r>
              <a:rPr lang="en-US" altLang="en-US">
                <a:solidFill>
                  <a:schemeClr val="tx1"/>
                </a:solidFill>
                <a:latin typeface="Cambria" panose="02040503050406030204" pitchFamily="18" charset="0"/>
                <a:ea typeface="Cambria" panose="02040503050406030204" pitchFamily="18" charset="0"/>
              </a:rPr>
              <a:t>Maine SAUs will receive customized action plan templates including AA-AAS participation data</a:t>
            </a:r>
          </a:p>
          <a:p>
            <a:pPr marL="0" indent="0"/>
            <a:endParaRPr lang="en-US" altLang="en-US">
              <a:solidFill>
                <a:schemeClr val="tx1"/>
              </a:solidFill>
              <a:latin typeface="Cambria" panose="02040503050406030204" pitchFamily="18" charset="0"/>
              <a:ea typeface="Cambria" panose="02040503050406030204" pitchFamily="18" charset="0"/>
            </a:endParaRPr>
          </a:p>
          <a:p>
            <a:pPr marL="0" indent="0">
              <a:buNone/>
            </a:pPr>
            <a:r>
              <a:rPr lang="en-US" altLang="en-US" sz="2000" u="sng">
                <a:solidFill>
                  <a:schemeClr val="tx1"/>
                </a:solidFill>
                <a:latin typeface="Cambria" panose="02040503050406030204" pitchFamily="18" charset="0"/>
                <a:ea typeface="Cambria" panose="02040503050406030204" pitchFamily="18" charset="0"/>
              </a:rPr>
              <a:t>Action Plans include the following components:</a:t>
            </a:r>
          </a:p>
          <a:p>
            <a:pPr marL="0" indent="0">
              <a:buFontTx/>
              <a:buAutoNum type="arabicPeriod"/>
            </a:pPr>
            <a:r>
              <a:rPr lang="en-US" altLang="en-US" sz="2000">
                <a:solidFill>
                  <a:schemeClr val="tx1"/>
                </a:solidFill>
                <a:latin typeface="Cambria" panose="02040503050406030204" pitchFamily="18" charset="0"/>
                <a:ea typeface="Cambria" panose="02040503050406030204" pitchFamily="18" charset="0"/>
              </a:rPr>
              <a:t>  Participation rate and justification of non-assessed students</a:t>
            </a:r>
          </a:p>
          <a:p>
            <a:pPr marL="0" indent="0">
              <a:buFontTx/>
              <a:buAutoNum type="arabicPeriod"/>
            </a:pPr>
            <a:r>
              <a:rPr lang="en-US" altLang="en-US" sz="2000">
                <a:solidFill>
                  <a:schemeClr val="tx1"/>
                </a:solidFill>
                <a:latin typeface="Cambria" panose="02040503050406030204" pitchFamily="18" charset="0"/>
                <a:ea typeface="Cambria" panose="02040503050406030204" pitchFamily="18" charset="0"/>
              </a:rPr>
              <a:t>    1% Calculation for Spring 2023</a:t>
            </a:r>
          </a:p>
          <a:p>
            <a:pPr marL="457200" indent="-457200">
              <a:buAutoNum type="arabicPeriod" startAt="3"/>
            </a:pPr>
            <a:r>
              <a:rPr lang="en-US" altLang="en-US" sz="2000">
                <a:solidFill>
                  <a:schemeClr val="tx1"/>
                </a:solidFill>
                <a:latin typeface="Cambria" panose="02040503050406030204" pitchFamily="18" charset="0"/>
                <a:ea typeface="Cambria" panose="02040503050406030204" pitchFamily="18" charset="0"/>
              </a:rPr>
              <a:t>Justification of overage </a:t>
            </a:r>
          </a:p>
          <a:p>
            <a:pPr marL="0" indent="0">
              <a:buNone/>
            </a:pPr>
            <a:r>
              <a:rPr lang="en-US" altLang="en-US" sz="2000">
                <a:solidFill>
                  <a:schemeClr val="tx1"/>
                </a:solidFill>
                <a:latin typeface="Cambria" panose="02040503050406030204" pitchFamily="18" charset="0"/>
                <a:ea typeface="Cambria" panose="02040503050406030204" pitchFamily="18" charset="0"/>
              </a:rPr>
              <a:t>4.     Percentage goal to achieve within one year</a:t>
            </a:r>
          </a:p>
          <a:p>
            <a:pPr marL="457200" indent="-457200">
              <a:buAutoNum type="arabicPeriod" startAt="5"/>
            </a:pPr>
            <a:r>
              <a:rPr lang="en-US" altLang="en-US" sz="2000">
                <a:solidFill>
                  <a:schemeClr val="tx1"/>
                </a:solidFill>
                <a:latin typeface="Cambria" panose="02040503050406030204" pitchFamily="18" charset="0"/>
                <a:ea typeface="Cambria" panose="02040503050406030204" pitchFamily="18" charset="0"/>
              </a:rPr>
              <a:t>Action plan – outline of proposed strategies</a:t>
            </a:r>
          </a:p>
          <a:p>
            <a:pPr marL="457200" indent="-457200">
              <a:buAutoNum type="arabicPeriod" startAt="5"/>
            </a:pPr>
            <a:r>
              <a:rPr lang="en-US" altLang="en-US" sz="2000">
                <a:solidFill>
                  <a:schemeClr val="tx1"/>
                </a:solidFill>
                <a:latin typeface="Cambria" panose="02040503050406030204" pitchFamily="18" charset="0"/>
                <a:ea typeface="Cambria" panose="02040503050406030204" pitchFamily="18" charset="0"/>
              </a:rPr>
              <a:t>Opportunity to request Maine DOE support </a:t>
            </a:r>
          </a:p>
        </p:txBody>
      </p:sp>
      <p:sp>
        <p:nvSpPr>
          <p:cNvPr id="5124" name="Slide Number Placeholder 3"/>
          <p:cNvSpPr>
            <a:spLocks noGrp="1"/>
          </p:cNvSpPr>
          <p:nvPr>
            <p:ph type="sldNum" sz="quarter" idx="4294967295"/>
          </p:nvPr>
        </p:nvSpPr>
        <p:spPr>
          <a:xfrm>
            <a:off x="6553200" y="6245225"/>
            <a:ext cx="2133600" cy="476250"/>
          </a:xfrm>
          <a:prstGeom prst="rect">
            <a:avLst/>
          </a:prstGeom>
          <a:noFill/>
        </p:spPr>
        <p:txBody>
          <a:bodyPr/>
          <a:lstStyle>
            <a:lvl1pPr eaLnBrk="0" hangingPunct="0">
              <a:spcBef>
                <a:spcPct val="20000"/>
              </a:spcBef>
              <a:defRPr sz="2800">
                <a:solidFill>
                  <a:schemeClr val="bg1"/>
                </a:solidFill>
                <a:latin typeface="Georgia" pitchFamily="18" charset="0"/>
              </a:defRPr>
            </a:lvl1pPr>
            <a:lvl2pPr marL="742950" indent="-285750" eaLnBrk="0" hangingPunct="0">
              <a:spcBef>
                <a:spcPct val="20000"/>
              </a:spcBef>
              <a:buChar char="•"/>
              <a:defRPr sz="2800">
                <a:solidFill>
                  <a:srgbClr val="9FCBF2"/>
                </a:solidFill>
                <a:latin typeface="Georgia" pitchFamily="18" charset="0"/>
              </a:defRPr>
            </a:lvl2pPr>
            <a:lvl3pPr marL="1143000" indent="-228600" eaLnBrk="0" hangingPunct="0">
              <a:spcBef>
                <a:spcPct val="20000"/>
              </a:spcBef>
              <a:buFont typeface="Georgia" pitchFamily="18" charset="0"/>
              <a:buChar char="–"/>
              <a:defRPr sz="2400">
                <a:solidFill>
                  <a:schemeClr val="bg1"/>
                </a:solidFill>
                <a:latin typeface="Georgia" pitchFamily="18" charset="0"/>
              </a:defRPr>
            </a:lvl3pPr>
            <a:lvl4pPr marL="1600200" indent="-228600" eaLnBrk="0" hangingPunct="0">
              <a:spcBef>
                <a:spcPct val="20000"/>
              </a:spcBef>
              <a:buFont typeface="Century Gothic" pitchFamily="34" charset="0"/>
              <a:buChar char="&gt;"/>
              <a:defRPr sz="2400">
                <a:solidFill>
                  <a:srgbClr val="9FCBF2"/>
                </a:solidFill>
                <a:latin typeface="Georgia" pitchFamily="18" charset="0"/>
              </a:defRPr>
            </a:lvl4pPr>
            <a:lvl5pPr marL="2057400" indent="-228600" eaLnBrk="0" hangingPunct="0">
              <a:spcBef>
                <a:spcPct val="20000"/>
              </a:spcBef>
              <a:buChar char="»"/>
              <a:defRPr sz="2400">
                <a:solidFill>
                  <a:schemeClr val="bg1"/>
                </a:solidFill>
                <a:latin typeface="Georgia" pitchFamily="18" charset="0"/>
              </a:defRPr>
            </a:lvl5pPr>
            <a:lvl6pPr marL="2514600" indent="-228600" eaLnBrk="0" fontAlgn="base" hangingPunct="0">
              <a:spcBef>
                <a:spcPct val="20000"/>
              </a:spcBef>
              <a:spcAft>
                <a:spcPct val="0"/>
              </a:spcAft>
              <a:buChar char="»"/>
              <a:defRPr sz="2400">
                <a:solidFill>
                  <a:schemeClr val="bg1"/>
                </a:solidFill>
                <a:latin typeface="Georgia" pitchFamily="18" charset="0"/>
              </a:defRPr>
            </a:lvl6pPr>
            <a:lvl7pPr marL="2971800" indent="-228600" eaLnBrk="0" fontAlgn="base" hangingPunct="0">
              <a:spcBef>
                <a:spcPct val="20000"/>
              </a:spcBef>
              <a:spcAft>
                <a:spcPct val="0"/>
              </a:spcAft>
              <a:buChar char="»"/>
              <a:defRPr sz="2400">
                <a:solidFill>
                  <a:schemeClr val="bg1"/>
                </a:solidFill>
                <a:latin typeface="Georgia" pitchFamily="18" charset="0"/>
              </a:defRPr>
            </a:lvl7pPr>
            <a:lvl8pPr marL="3429000" indent="-228600" eaLnBrk="0" fontAlgn="base" hangingPunct="0">
              <a:spcBef>
                <a:spcPct val="20000"/>
              </a:spcBef>
              <a:spcAft>
                <a:spcPct val="0"/>
              </a:spcAft>
              <a:buChar char="»"/>
              <a:defRPr sz="2400">
                <a:solidFill>
                  <a:schemeClr val="bg1"/>
                </a:solidFill>
                <a:latin typeface="Georgia" pitchFamily="18" charset="0"/>
              </a:defRPr>
            </a:lvl8pPr>
            <a:lvl9pPr marL="3886200" indent="-228600" eaLnBrk="0" fontAlgn="base" hangingPunct="0">
              <a:spcBef>
                <a:spcPct val="20000"/>
              </a:spcBef>
              <a:spcAft>
                <a:spcPct val="0"/>
              </a:spcAft>
              <a:buChar char="»"/>
              <a:defRPr sz="2400">
                <a:solidFill>
                  <a:schemeClr val="bg1"/>
                </a:solidFill>
                <a:latin typeface="Georgia" pitchFamily="18" charset="0"/>
              </a:defRPr>
            </a:lvl9pPr>
          </a:lstStyle>
          <a:p>
            <a:pPr eaLnBrk="1" hangingPunct="1">
              <a:spcBef>
                <a:spcPct val="0"/>
              </a:spcBef>
            </a:pPr>
            <a:fld id="{ED8532C3-30B9-41D6-A304-CE86FC502514}" type="slidenum">
              <a:rPr lang="en-US" altLang="en-US" sz="1400" smtClean="0">
                <a:solidFill>
                  <a:srgbClr val="9FCBF2"/>
                </a:solidFill>
                <a:latin typeface="Arial" charset="0"/>
              </a:rPr>
              <a:pPr eaLnBrk="1" hangingPunct="1">
                <a:spcBef>
                  <a:spcPct val="0"/>
                </a:spcBef>
              </a:pPr>
              <a:t>49</a:t>
            </a:fld>
            <a:endParaRPr lang="en-US" altLang="en-US" sz="1400">
              <a:solidFill>
                <a:srgbClr val="9FCBF2"/>
              </a:solidFill>
              <a:latin typeface="Arial" charset="0"/>
            </a:endParaRPr>
          </a:p>
        </p:txBody>
      </p:sp>
    </p:spTree>
    <p:extLst>
      <p:ext uri="{BB962C8B-B14F-4D97-AF65-F5344CB8AC3E}">
        <p14:creationId xmlns:p14="http://schemas.microsoft.com/office/powerpoint/2010/main" val="11354210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34D121-D69C-EE18-623D-EBB69827D169}"/>
              </a:ext>
            </a:extLst>
          </p:cNvPr>
          <p:cNvSpPr>
            <a:spLocks noGrp="1"/>
          </p:cNvSpPr>
          <p:nvPr>
            <p:ph type="title"/>
          </p:nvPr>
        </p:nvSpPr>
        <p:spPr/>
        <p:txBody>
          <a:bodyPr/>
          <a:lstStyle/>
          <a:p>
            <a:r>
              <a:rPr lang="en-US"/>
              <a:t>Objective 1</a:t>
            </a:r>
          </a:p>
        </p:txBody>
      </p:sp>
      <p:sp>
        <p:nvSpPr>
          <p:cNvPr id="3" name="Content Placeholder 2">
            <a:extLst>
              <a:ext uri="{FF2B5EF4-FFF2-40B4-BE49-F238E27FC236}">
                <a16:creationId xmlns:a16="http://schemas.microsoft.com/office/drawing/2014/main" id="{56ADCD89-78B7-0D02-CB40-96FC9B62A8C5}"/>
              </a:ext>
            </a:extLst>
          </p:cNvPr>
          <p:cNvSpPr>
            <a:spLocks noGrp="1"/>
          </p:cNvSpPr>
          <p:nvPr>
            <p:ph idx="1"/>
          </p:nvPr>
        </p:nvSpPr>
        <p:spPr/>
        <p:txBody>
          <a:bodyPr/>
          <a:lstStyle/>
          <a:p>
            <a:pPr marL="0" indent="0">
              <a:buNone/>
            </a:pPr>
            <a:endParaRPr lang="en-US"/>
          </a:p>
          <a:p>
            <a:pPr marL="0" indent="0" algn="ctr">
              <a:buNone/>
            </a:pPr>
            <a:r>
              <a:rPr lang="en-US" sz="4000"/>
              <a:t>1. </a:t>
            </a:r>
            <a:r>
              <a:rPr lang="en-US" sz="4000">
                <a:latin typeface="Cambria" panose="02040503050406030204" pitchFamily="18" charset="0"/>
                <a:ea typeface="Cambria" panose="02040503050406030204" pitchFamily="18" charset="0"/>
                <a:cs typeface="Calibri"/>
              </a:rPr>
              <a:t>What are the federal and state requirements when it comes to assessment, including assessment of students with the most significant cognitive disabilities?</a:t>
            </a:r>
            <a:endParaRPr lang="en-US" sz="4000"/>
          </a:p>
        </p:txBody>
      </p:sp>
    </p:spTree>
    <p:extLst>
      <p:ext uri="{BB962C8B-B14F-4D97-AF65-F5344CB8AC3E}">
        <p14:creationId xmlns:p14="http://schemas.microsoft.com/office/powerpoint/2010/main" val="201113532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DAF243C-4D23-4BEF-B01E-783E81F8B093}"/>
              </a:ext>
            </a:extLst>
          </p:cNvPr>
          <p:cNvSpPr>
            <a:spLocks noGrp="1"/>
          </p:cNvSpPr>
          <p:nvPr>
            <p:ph type="title"/>
          </p:nvPr>
        </p:nvSpPr>
        <p:spPr/>
        <p:txBody>
          <a:bodyPr/>
          <a:lstStyle/>
          <a:p>
            <a:r>
              <a:rPr lang="en-US"/>
              <a:t>Objective 5 (Timeline Continued)</a:t>
            </a:r>
          </a:p>
        </p:txBody>
      </p:sp>
      <p:sp>
        <p:nvSpPr>
          <p:cNvPr id="5" name="Rectangle 4">
            <a:extLst>
              <a:ext uri="{FF2B5EF4-FFF2-40B4-BE49-F238E27FC236}">
                <a16:creationId xmlns:a16="http://schemas.microsoft.com/office/drawing/2014/main" id="{E57F7E2D-9B7A-49F2-B006-CAAE0BEA66B8}"/>
              </a:ext>
            </a:extLst>
          </p:cNvPr>
          <p:cNvSpPr/>
          <p:nvPr/>
        </p:nvSpPr>
        <p:spPr>
          <a:xfrm>
            <a:off x="457200" y="1295400"/>
            <a:ext cx="8610600" cy="4154984"/>
          </a:xfrm>
          <a:prstGeom prst="rect">
            <a:avLst/>
          </a:prstGeom>
        </p:spPr>
        <p:txBody>
          <a:bodyPr wrap="square">
            <a:spAutoFit/>
          </a:bodyPr>
          <a:lstStyle/>
          <a:p>
            <a:endParaRPr lang="en-US" sz="2400">
              <a:latin typeface="+mj-lt"/>
            </a:endParaRPr>
          </a:p>
          <a:p>
            <a:endParaRPr lang="en-US" sz="2400">
              <a:latin typeface="+mj-lt"/>
            </a:endParaRPr>
          </a:p>
          <a:p>
            <a:endParaRPr lang="en-US" sz="2400">
              <a:latin typeface="+mj-lt"/>
            </a:endParaRPr>
          </a:p>
          <a:p>
            <a:endParaRPr lang="en-US" sz="2400">
              <a:latin typeface="+mj-lt"/>
            </a:endParaRPr>
          </a:p>
          <a:p>
            <a:endParaRPr lang="en-US" sz="2400">
              <a:latin typeface="+mj-lt"/>
            </a:endParaRPr>
          </a:p>
          <a:p>
            <a:endParaRPr lang="en-US" sz="2400">
              <a:latin typeface="+mj-lt"/>
            </a:endParaRPr>
          </a:p>
          <a:p>
            <a:endParaRPr lang="en-US" sz="2400">
              <a:latin typeface="+mj-lt"/>
            </a:endParaRPr>
          </a:p>
          <a:p>
            <a:endParaRPr lang="en-US" sz="2400">
              <a:latin typeface="+mj-lt"/>
            </a:endParaRPr>
          </a:p>
          <a:p>
            <a:endParaRPr lang="en-US" sz="2400">
              <a:latin typeface="+mj-lt"/>
            </a:endParaRPr>
          </a:p>
          <a:p>
            <a:endParaRPr lang="en-US" sz="2400">
              <a:latin typeface="+mj-lt"/>
            </a:endParaRPr>
          </a:p>
          <a:p>
            <a:endParaRPr lang="en-US" sz="2400">
              <a:latin typeface="+mj-lt"/>
            </a:endParaRPr>
          </a:p>
        </p:txBody>
      </p:sp>
      <p:sp>
        <p:nvSpPr>
          <p:cNvPr id="2" name="TextBox 1">
            <a:extLst>
              <a:ext uri="{FF2B5EF4-FFF2-40B4-BE49-F238E27FC236}">
                <a16:creationId xmlns:a16="http://schemas.microsoft.com/office/drawing/2014/main" id="{F80D26F6-5ECD-70A3-9278-A846A4C3F68F}"/>
              </a:ext>
            </a:extLst>
          </p:cNvPr>
          <p:cNvSpPr txBox="1"/>
          <p:nvPr/>
        </p:nvSpPr>
        <p:spPr>
          <a:xfrm>
            <a:off x="308295" y="1277392"/>
            <a:ext cx="8382000" cy="4524315"/>
          </a:xfrm>
          <a:prstGeom prst="rect">
            <a:avLst/>
          </a:prstGeom>
          <a:noFill/>
        </p:spPr>
        <p:txBody>
          <a:bodyPr wrap="square" rtlCol="0">
            <a:spAutoFit/>
          </a:bodyPr>
          <a:lstStyle/>
          <a:p>
            <a:r>
              <a:rPr lang="en-US" sz="2800" b="1" u="sng" dirty="0">
                <a:latin typeface="Cambria" panose="02040503050406030204" pitchFamily="18" charset="0"/>
                <a:ea typeface="Cambria" panose="02040503050406030204" pitchFamily="18" charset="0"/>
              </a:rPr>
              <a:t>November 2023</a:t>
            </a:r>
          </a:p>
          <a:p>
            <a:endParaRPr lang="en-US" sz="2800" dirty="0">
              <a:latin typeface="Cambria" panose="02040503050406030204" pitchFamily="18" charset="0"/>
              <a:ea typeface="Cambria" panose="02040503050406030204" pitchFamily="18" charset="0"/>
            </a:endParaRPr>
          </a:p>
          <a:p>
            <a:pPr marL="285750" indent="-285750">
              <a:buFont typeface="Wingdings" panose="05000000000000000000" pitchFamily="2" charset="2"/>
              <a:buChar char="q"/>
            </a:pPr>
            <a:r>
              <a:rPr lang="en-US" sz="2400" dirty="0">
                <a:latin typeface="Cambria" panose="02040503050406030204" pitchFamily="18" charset="0"/>
                <a:ea typeface="Cambria" panose="02040503050406030204" pitchFamily="18" charset="0"/>
              </a:rPr>
              <a:t>SAUs receive customized action plans, Action Planning webinar</a:t>
            </a:r>
          </a:p>
          <a:p>
            <a:endParaRPr lang="en-US" sz="2400" dirty="0">
              <a:latin typeface="Cambria" panose="02040503050406030204" pitchFamily="18" charset="0"/>
              <a:ea typeface="Cambria" panose="02040503050406030204" pitchFamily="18" charset="0"/>
            </a:endParaRPr>
          </a:p>
          <a:p>
            <a:pPr marL="285750" indent="-285750">
              <a:buFont typeface="Wingdings" panose="05000000000000000000" pitchFamily="2" charset="2"/>
              <a:buChar char="q"/>
            </a:pPr>
            <a:r>
              <a:rPr lang="en-US" sz="2400" dirty="0">
                <a:latin typeface="Cambria" panose="02040503050406030204" pitchFamily="18" charset="0"/>
                <a:ea typeface="Cambria" panose="02040503050406030204" pitchFamily="18" charset="0"/>
              </a:rPr>
              <a:t>MSAA Test Coordinators Training, Test Coordinator Survey</a:t>
            </a:r>
          </a:p>
          <a:p>
            <a:r>
              <a:rPr lang="en-US" sz="2800" dirty="0">
                <a:latin typeface="Cambria" panose="02040503050406030204" pitchFamily="18" charset="0"/>
                <a:ea typeface="Cambria" panose="02040503050406030204" pitchFamily="18" charset="0"/>
              </a:rPr>
              <a:t> </a:t>
            </a:r>
          </a:p>
          <a:p>
            <a:r>
              <a:rPr lang="en-US" sz="2800" b="1" u="sng" dirty="0">
                <a:latin typeface="Cambria" panose="02040503050406030204" pitchFamily="18" charset="0"/>
                <a:ea typeface="Cambria" panose="02040503050406030204" pitchFamily="18" charset="0"/>
              </a:rPr>
              <a:t>December 2023</a:t>
            </a:r>
          </a:p>
          <a:p>
            <a:endParaRPr lang="en-US" sz="2800" b="1" u="sng" dirty="0">
              <a:latin typeface="Cambria" panose="02040503050406030204" pitchFamily="18" charset="0"/>
              <a:ea typeface="Cambria" panose="02040503050406030204" pitchFamily="18" charset="0"/>
            </a:endParaRPr>
          </a:p>
          <a:p>
            <a:pPr marL="457200" indent="-457200">
              <a:buFont typeface="Wingdings" panose="05000000000000000000" pitchFamily="2" charset="2"/>
              <a:buChar char="q"/>
            </a:pPr>
            <a:r>
              <a:rPr lang="en-US" sz="2400" dirty="0">
                <a:latin typeface="Cambria" panose="02040503050406030204" pitchFamily="18" charset="0"/>
                <a:ea typeface="Cambria" panose="02040503050406030204" pitchFamily="18" charset="0"/>
              </a:rPr>
              <a:t>SAUs return action plans to Maine DOE</a:t>
            </a:r>
          </a:p>
          <a:p>
            <a:endParaRPr lang="en-US" sz="28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04179539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DAF243C-4D23-4BEF-B01E-783E81F8B093}"/>
              </a:ext>
            </a:extLst>
          </p:cNvPr>
          <p:cNvSpPr>
            <a:spLocks noGrp="1"/>
          </p:cNvSpPr>
          <p:nvPr>
            <p:ph type="title"/>
          </p:nvPr>
        </p:nvSpPr>
        <p:spPr/>
        <p:txBody>
          <a:bodyPr/>
          <a:lstStyle/>
          <a:p>
            <a:r>
              <a:rPr lang="en-US"/>
              <a:t>Objective 5 (Timeline Continued)</a:t>
            </a:r>
          </a:p>
        </p:txBody>
      </p:sp>
      <p:sp>
        <p:nvSpPr>
          <p:cNvPr id="5" name="Rectangle 4">
            <a:extLst>
              <a:ext uri="{FF2B5EF4-FFF2-40B4-BE49-F238E27FC236}">
                <a16:creationId xmlns:a16="http://schemas.microsoft.com/office/drawing/2014/main" id="{E57F7E2D-9B7A-49F2-B006-CAAE0BEA66B8}"/>
              </a:ext>
            </a:extLst>
          </p:cNvPr>
          <p:cNvSpPr/>
          <p:nvPr/>
        </p:nvSpPr>
        <p:spPr>
          <a:xfrm>
            <a:off x="457200" y="1295400"/>
            <a:ext cx="8610600" cy="4154984"/>
          </a:xfrm>
          <a:prstGeom prst="rect">
            <a:avLst/>
          </a:prstGeom>
        </p:spPr>
        <p:txBody>
          <a:bodyPr wrap="square">
            <a:spAutoFit/>
          </a:bodyPr>
          <a:lstStyle/>
          <a:p>
            <a:endParaRPr lang="en-US" sz="2400">
              <a:latin typeface="+mj-lt"/>
            </a:endParaRPr>
          </a:p>
          <a:p>
            <a:endParaRPr lang="en-US" sz="2400">
              <a:latin typeface="+mj-lt"/>
            </a:endParaRPr>
          </a:p>
          <a:p>
            <a:endParaRPr lang="en-US" sz="2400">
              <a:latin typeface="+mj-lt"/>
            </a:endParaRPr>
          </a:p>
          <a:p>
            <a:endParaRPr lang="en-US" sz="2400">
              <a:latin typeface="+mj-lt"/>
            </a:endParaRPr>
          </a:p>
          <a:p>
            <a:endParaRPr lang="en-US" sz="2400">
              <a:latin typeface="+mj-lt"/>
            </a:endParaRPr>
          </a:p>
          <a:p>
            <a:endParaRPr lang="en-US" sz="2400">
              <a:latin typeface="+mj-lt"/>
            </a:endParaRPr>
          </a:p>
          <a:p>
            <a:endParaRPr lang="en-US" sz="2400">
              <a:latin typeface="+mj-lt"/>
            </a:endParaRPr>
          </a:p>
          <a:p>
            <a:endParaRPr lang="en-US" sz="2400">
              <a:latin typeface="+mj-lt"/>
            </a:endParaRPr>
          </a:p>
          <a:p>
            <a:endParaRPr lang="en-US" sz="2400">
              <a:latin typeface="+mj-lt"/>
            </a:endParaRPr>
          </a:p>
          <a:p>
            <a:endParaRPr lang="en-US" sz="2400">
              <a:latin typeface="+mj-lt"/>
            </a:endParaRPr>
          </a:p>
          <a:p>
            <a:endParaRPr lang="en-US" sz="2400">
              <a:latin typeface="+mj-lt"/>
            </a:endParaRPr>
          </a:p>
        </p:txBody>
      </p:sp>
      <p:sp>
        <p:nvSpPr>
          <p:cNvPr id="2" name="TextBox 1">
            <a:extLst>
              <a:ext uri="{FF2B5EF4-FFF2-40B4-BE49-F238E27FC236}">
                <a16:creationId xmlns:a16="http://schemas.microsoft.com/office/drawing/2014/main" id="{F80D26F6-5ECD-70A3-9278-A846A4C3F68F}"/>
              </a:ext>
            </a:extLst>
          </p:cNvPr>
          <p:cNvSpPr txBox="1"/>
          <p:nvPr/>
        </p:nvSpPr>
        <p:spPr>
          <a:xfrm>
            <a:off x="308295" y="1277392"/>
            <a:ext cx="8382000" cy="4524315"/>
          </a:xfrm>
          <a:prstGeom prst="rect">
            <a:avLst/>
          </a:prstGeom>
          <a:noFill/>
        </p:spPr>
        <p:txBody>
          <a:bodyPr wrap="square" rtlCol="0">
            <a:spAutoFit/>
          </a:bodyPr>
          <a:lstStyle/>
          <a:p>
            <a:r>
              <a:rPr lang="en-US" sz="2800" b="1" u="sng">
                <a:latin typeface="Cambria" panose="02040503050406030204" pitchFamily="18" charset="0"/>
                <a:ea typeface="Cambria" panose="02040503050406030204" pitchFamily="18" charset="0"/>
              </a:rPr>
              <a:t>January 2024</a:t>
            </a:r>
          </a:p>
          <a:p>
            <a:endParaRPr lang="en-US" sz="2800">
              <a:latin typeface="Cambria" panose="02040503050406030204" pitchFamily="18" charset="0"/>
              <a:ea typeface="Cambria" panose="02040503050406030204" pitchFamily="18" charset="0"/>
            </a:endParaRPr>
          </a:p>
          <a:p>
            <a:pPr marL="285750" indent="-285750">
              <a:buFont typeface="Wingdings" panose="05000000000000000000" pitchFamily="2" charset="2"/>
              <a:buChar char="q"/>
            </a:pPr>
            <a:r>
              <a:rPr lang="en-US" sz="2400">
                <a:latin typeface="Cambria" panose="02040503050406030204" pitchFamily="18" charset="0"/>
                <a:ea typeface="Cambria" panose="02040503050406030204" pitchFamily="18" charset="0"/>
              </a:rPr>
              <a:t>Maine DOE completes initial upload of students to MSAA Platform</a:t>
            </a:r>
          </a:p>
          <a:p>
            <a:pPr marL="342900" indent="-342900">
              <a:buFont typeface="Wingdings" panose="05000000000000000000" pitchFamily="2" charset="2"/>
              <a:buChar char="q"/>
            </a:pPr>
            <a:r>
              <a:rPr lang="en-US" sz="2400">
                <a:latin typeface="Cambria" panose="02040503050406030204" pitchFamily="18" charset="0"/>
                <a:ea typeface="Cambria" panose="02040503050406030204" pitchFamily="18" charset="0"/>
              </a:rPr>
              <a:t>MSAA Test Administrator Training</a:t>
            </a:r>
          </a:p>
          <a:p>
            <a:r>
              <a:rPr lang="en-US" sz="2800">
                <a:latin typeface="Cambria" panose="02040503050406030204" pitchFamily="18" charset="0"/>
                <a:ea typeface="Cambria" panose="02040503050406030204" pitchFamily="18" charset="0"/>
              </a:rPr>
              <a:t> </a:t>
            </a:r>
          </a:p>
          <a:p>
            <a:r>
              <a:rPr lang="en-US" sz="2800" b="1" u="sng">
                <a:latin typeface="Cambria" panose="02040503050406030204" pitchFamily="18" charset="0"/>
                <a:ea typeface="Cambria" panose="02040503050406030204" pitchFamily="18" charset="0"/>
              </a:rPr>
              <a:t>February 2024</a:t>
            </a:r>
          </a:p>
          <a:p>
            <a:endParaRPr lang="en-US" sz="2800" b="1" u="sng">
              <a:latin typeface="Cambria" panose="02040503050406030204" pitchFamily="18" charset="0"/>
              <a:ea typeface="Cambria" panose="02040503050406030204" pitchFamily="18" charset="0"/>
            </a:endParaRPr>
          </a:p>
          <a:p>
            <a:pPr marL="457200" indent="-457200">
              <a:buFont typeface="Wingdings" panose="05000000000000000000" pitchFamily="2" charset="2"/>
              <a:buChar char="q"/>
            </a:pPr>
            <a:r>
              <a:rPr lang="en-US" sz="2400">
                <a:latin typeface="Cambria" panose="02040503050406030204" pitchFamily="18" charset="0"/>
                <a:ea typeface="Cambria" panose="02040503050406030204" pitchFamily="18" charset="0"/>
              </a:rPr>
              <a:t>MSAA Test Coordinator and Test Administrator trainings</a:t>
            </a:r>
          </a:p>
          <a:p>
            <a:pPr marL="457200" indent="-457200">
              <a:buFont typeface="Wingdings" panose="05000000000000000000" pitchFamily="2" charset="2"/>
              <a:buChar char="q"/>
            </a:pPr>
            <a:r>
              <a:rPr lang="en-US" sz="2400">
                <a:latin typeface="Cambria" panose="02040503050406030204" pitchFamily="18" charset="0"/>
                <a:ea typeface="Cambria" panose="02040503050406030204" pitchFamily="18" charset="0"/>
              </a:rPr>
              <a:t>TCs gain access to the MSAA Platform</a:t>
            </a:r>
          </a:p>
          <a:p>
            <a:endParaRPr lang="en-US" sz="280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06399046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DAF243C-4D23-4BEF-B01E-783E81F8B093}"/>
              </a:ext>
            </a:extLst>
          </p:cNvPr>
          <p:cNvSpPr>
            <a:spLocks noGrp="1"/>
          </p:cNvSpPr>
          <p:nvPr>
            <p:ph type="title"/>
          </p:nvPr>
        </p:nvSpPr>
        <p:spPr/>
        <p:txBody>
          <a:bodyPr/>
          <a:lstStyle/>
          <a:p>
            <a:r>
              <a:rPr lang="en-US"/>
              <a:t>Objective 5 (Timeline Continued)</a:t>
            </a:r>
          </a:p>
        </p:txBody>
      </p:sp>
      <p:sp>
        <p:nvSpPr>
          <p:cNvPr id="5" name="Rectangle 4">
            <a:extLst>
              <a:ext uri="{FF2B5EF4-FFF2-40B4-BE49-F238E27FC236}">
                <a16:creationId xmlns:a16="http://schemas.microsoft.com/office/drawing/2014/main" id="{E57F7E2D-9B7A-49F2-B006-CAAE0BEA66B8}"/>
              </a:ext>
            </a:extLst>
          </p:cNvPr>
          <p:cNvSpPr/>
          <p:nvPr/>
        </p:nvSpPr>
        <p:spPr>
          <a:xfrm>
            <a:off x="457200" y="1295400"/>
            <a:ext cx="8610600" cy="4154984"/>
          </a:xfrm>
          <a:prstGeom prst="rect">
            <a:avLst/>
          </a:prstGeom>
        </p:spPr>
        <p:txBody>
          <a:bodyPr wrap="square">
            <a:spAutoFit/>
          </a:bodyPr>
          <a:lstStyle/>
          <a:p>
            <a:endParaRPr lang="en-US" sz="2400">
              <a:latin typeface="+mj-lt"/>
            </a:endParaRPr>
          </a:p>
          <a:p>
            <a:endParaRPr lang="en-US" sz="2400">
              <a:latin typeface="+mj-lt"/>
            </a:endParaRPr>
          </a:p>
          <a:p>
            <a:endParaRPr lang="en-US" sz="2400">
              <a:latin typeface="+mj-lt"/>
            </a:endParaRPr>
          </a:p>
          <a:p>
            <a:endParaRPr lang="en-US" sz="2400">
              <a:latin typeface="+mj-lt"/>
            </a:endParaRPr>
          </a:p>
          <a:p>
            <a:endParaRPr lang="en-US" sz="2400">
              <a:latin typeface="+mj-lt"/>
            </a:endParaRPr>
          </a:p>
          <a:p>
            <a:endParaRPr lang="en-US" sz="2400">
              <a:latin typeface="+mj-lt"/>
            </a:endParaRPr>
          </a:p>
          <a:p>
            <a:endParaRPr lang="en-US" sz="2400">
              <a:latin typeface="+mj-lt"/>
            </a:endParaRPr>
          </a:p>
          <a:p>
            <a:endParaRPr lang="en-US" sz="2400">
              <a:latin typeface="+mj-lt"/>
            </a:endParaRPr>
          </a:p>
          <a:p>
            <a:endParaRPr lang="en-US" sz="2400">
              <a:latin typeface="+mj-lt"/>
            </a:endParaRPr>
          </a:p>
          <a:p>
            <a:endParaRPr lang="en-US" sz="2400">
              <a:latin typeface="+mj-lt"/>
            </a:endParaRPr>
          </a:p>
          <a:p>
            <a:endParaRPr lang="en-US" sz="2400">
              <a:latin typeface="+mj-lt"/>
            </a:endParaRPr>
          </a:p>
        </p:txBody>
      </p:sp>
      <p:sp>
        <p:nvSpPr>
          <p:cNvPr id="2" name="TextBox 1">
            <a:extLst>
              <a:ext uri="{FF2B5EF4-FFF2-40B4-BE49-F238E27FC236}">
                <a16:creationId xmlns:a16="http://schemas.microsoft.com/office/drawing/2014/main" id="{F80D26F6-5ECD-70A3-9278-A846A4C3F68F}"/>
              </a:ext>
            </a:extLst>
          </p:cNvPr>
          <p:cNvSpPr txBox="1"/>
          <p:nvPr/>
        </p:nvSpPr>
        <p:spPr>
          <a:xfrm>
            <a:off x="308295" y="1277392"/>
            <a:ext cx="8382000" cy="4524315"/>
          </a:xfrm>
          <a:prstGeom prst="rect">
            <a:avLst/>
          </a:prstGeom>
          <a:noFill/>
        </p:spPr>
        <p:txBody>
          <a:bodyPr wrap="square" rtlCol="0">
            <a:spAutoFit/>
          </a:bodyPr>
          <a:lstStyle/>
          <a:p>
            <a:r>
              <a:rPr lang="en-US" sz="2800" b="1" u="sng">
                <a:latin typeface="Cambria" panose="02040503050406030204" pitchFamily="18" charset="0"/>
                <a:ea typeface="Cambria" panose="02040503050406030204" pitchFamily="18" charset="0"/>
              </a:rPr>
              <a:t>March 2024</a:t>
            </a:r>
          </a:p>
          <a:p>
            <a:endParaRPr lang="en-US" sz="2800">
              <a:latin typeface="Cambria" panose="02040503050406030204" pitchFamily="18" charset="0"/>
              <a:ea typeface="Cambria" panose="02040503050406030204" pitchFamily="18" charset="0"/>
            </a:endParaRPr>
          </a:p>
          <a:p>
            <a:pPr marL="285750" indent="-285750">
              <a:buFont typeface="Wingdings" panose="05000000000000000000" pitchFamily="2" charset="2"/>
              <a:buChar char="q"/>
            </a:pPr>
            <a:r>
              <a:rPr lang="en-US" sz="2400">
                <a:latin typeface="Cambria" panose="02040503050406030204" pitchFamily="18" charset="0"/>
                <a:ea typeface="Cambria" panose="02040503050406030204" pitchFamily="18" charset="0"/>
              </a:rPr>
              <a:t>Maine DOE completes </a:t>
            </a:r>
            <a:r>
              <a:rPr lang="en-US" sz="2400" b="1" u="sng">
                <a:latin typeface="Cambria" panose="02040503050406030204" pitchFamily="18" charset="0"/>
                <a:ea typeface="Cambria" panose="02040503050406030204" pitchFamily="18" charset="0"/>
              </a:rPr>
              <a:t>final upload</a:t>
            </a:r>
            <a:r>
              <a:rPr lang="en-US" sz="2400">
                <a:latin typeface="Cambria" panose="02040503050406030204" pitchFamily="18" charset="0"/>
                <a:ea typeface="Cambria" panose="02040503050406030204" pitchFamily="18" charset="0"/>
              </a:rPr>
              <a:t> of students to MSAA Platform (to identify any enrollment changes from Jan-March)</a:t>
            </a:r>
          </a:p>
          <a:p>
            <a:pPr marL="285750" indent="-285750">
              <a:buFont typeface="Wingdings" panose="05000000000000000000" pitchFamily="2" charset="2"/>
              <a:buChar char="q"/>
            </a:pPr>
            <a:r>
              <a:rPr lang="en-US" sz="2400">
                <a:latin typeface="Cambria" panose="02040503050406030204" pitchFamily="18" charset="0"/>
                <a:ea typeface="Cambria" panose="02040503050406030204" pitchFamily="18" charset="0"/>
              </a:rPr>
              <a:t>MSAA administration window opens March 11</a:t>
            </a:r>
            <a:r>
              <a:rPr lang="en-US" sz="2400" baseline="30000">
                <a:latin typeface="Cambria" panose="02040503050406030204" pitchFamily="18" charset="0"/>
                <a:ea typeface="Cambria" panose="02040503050406030204" pitchFamily="18" charset="0"/>
              </a:rPr>
              <a:t>th</a:t>
            </a:r>
            <a:r>
              <a:rPr lang="en-US" sz="2400">
                <a:latin typeface="Cambria" panose="02040503050406030204" pitchFamily="18" charset="0"/>
                <a:ea typeface="Cambria" panose="02040503050406030204" pitchFamily="18" charset="0"/>
              </a:rPr>
              <a:t> </a:t>
            </a:r>
          </a:p>
          <a:p>
            <a:r>
              <a:rPr lang="en-US" sz="2800">
                <a:latin typeface="Cambria" panose="02040503050406030204" pitchFamily="18" charset="0"/>
                <a:ea typeface="Cambria" panose="02040503050406030204" pitchFamily="18" charset="0"/>
              </a:rPr>
              <a:t> </a:t>
            </a:r>
          </a:p>
          <a:p>
            <a:r>
              <a:rPr lang="en-US" sz="2800" b="1" u="sng">
                <a:latin typeface="Cambria" panose="02040503050406030204" pitchFamily="18" charset="0"/>
                <a:ea typeface="Cambria" panose="02040503050406030204" pitchFamily="18" charset="0"/>
              </a:rPr>
              <a:t>April 2024</a:t>
            </a:r>
          </a:p>
          <a:p>
            <a:endParaRPr lang="en-US" sz="2800" b="1" u="sng">
              <a:latin typeface="Cambria" panose="02040503050406030204" pitchFamily="18" charset="0"/>
              <a:ea typeface="Cambria" panose="02040503050406030204" pitchFamily="18" charset="0"/>
            </a:endParaRPr>
          </a:p>
          <a:p>
            <a:pPr marL="457200" indent="-457200">
              <a:buFont typeface="Wingdings" panose="05000000000000000000" pitchFamily="2" charset="2"/>
              <a:buChar char="q"/>
            </a:pPr>
            <a:r>
              <a:rPr lang="en-US" sz="2400">
                <a:latin typeface="Cambria" panose="02040503050406030204" pitchFamily="18" charset="0"/>
                <a:ea typeface="Cambria" panose="02040503050406030204" pitchFamily="18" charset="0"/>
              </a:rPr>
              <a:t>MSAA administration window closes on April 26</a:t>
            </a:r>
            <a:r>
              <a:rPr lang="en-US" sz="2400" baseline="30000">
                <a:latin typeface="Cambria" panose="02040503050406030204" pitchFamily="18" charset="0"/>
                <a:ea typeface="Cambria" panose="02040503050406030204" pitchFamily="18" charset="0"/>
              </a:rPr>
              <a:t>th</a:t>
            </a:r>
            <a:r>
              <a:rPr lang="en-US" sz="2400">
                <a:latin typeface="Cambria" panose="02040503050406030204" pitchFamily="18" charset="0"/>
                <a:ea typeface="Cambria" panose="02040503050406030204" pitchFamily="18" charset="0"/>
              </a:rPr>
              <a:t> </a:t>
            </a:r>
          </a:p>
          <a:p>
            <a:endParaRPr lang="en-US" sz="280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65320838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DAF243C-4D23-4BEF-B01E-783E81F8B093}"/>
              </a:ext>
            </a:extLst>
          </p:cNvPr>
          <p:cNvSpPr>
            <a:spLocks noGrp="1"/>
          </p:cNvSpPr>
          <p:nvPr>
            <p:ph type="title"/>
          </p:nvPr>
        </p:nvSpPr>
        <p:spPr/>
        <p:txBody>
          <a:bodyPr/>
          <a:lstStyle/>
          <a:p>
            <a:r>
              <a:rPr lang="en-US"/>
              <a:t>Objective 5 (Timeline Continued)</a:t>
            </a:r>
          </a:p>
        </p:txBody>
      </p:sp>
      <p:sp>
        <p:nvSpPr>
          <p:cNvPr id="5" name="Rectangle 4">
            <a:extLst>
              <a:ext uri="{FF2B5EF4-FFF2-40B4-BE49-F238E27FC236}">
                <a16:creationId xmlns:a16="http://schemas.microsoft.com/office/drawing/2014/main" id="{E57F7E2D-9B7A-49F2-B006-CAAE0BEA66B8}"/>
              </a:ext>
            </a:extLst>
          </p:cNvPr>
          <p:cNvSpPr/>
          <p:nvPr/>
        </p:nvSpPr>
        <p:spPr>
          <a:xfrm>
            <a:off x="457200" y="1295400"/>
            <a:ext cx="8610600" cy="4154984"/>
          </a:xfrm>
          <a:prstGeom prst="rect">
            <a:avLst/>
          </a:prstGeom>
        </p:spPr>
        <p:txBody>
          <a:bodyPr wrap="square">
            <a:spAutoFit/>
          </a:bodyPr>
          <a:lstStyle/>
          <a:p>
            <a:endParaRPr lang="en-US" sz="2400">
              <a:latin typeface="+mj-lt"/>
            </a:endParaRPr>
          </a:p>
          <a:p>
            <a:endParaRPr lang="en-US" sz="2400">
              <a:latin typeface="+mj-lt"/>
            </a:endParaRPr>
          </a:p>
          <a:p>
            <a:endParaRPr lang="en-US" sz="2400">
              <a:latin typeface="+mj-lt"/>
            </a:endParaRPr>
          </a:p>
          <a:p>
            <a:endParaRPr lang="en-US" sz="2400">
              <a:latin typeface="+mj-lt"/>
            </a:endParaRPr>
          </a:p>
          <a:p>
            <a:endParaRPr lang="en-US" sz="2400">
              <a:latin typeface="+mj-lt"/>
            </a:endParaRPr>
          </a:p>
          <a:p>
            <a:endParaRPr lang="en-US" sz="2400">
              <a:latin typeface="+mj-lt"/>
            </a:endParaRPr>
          </a:p>
          <a:p>
            <a:endParaRPr lang="en-US" sz="2400">
              <a:latin typeface="+mj-lt"/>
            </a:endParaRPr>
          </a:p>
          <a:p>
            <a:endParaRPr lang="en-US" sz="2400">
              <a:latin typeface="+mj-lt"/>
            </a:endParaRPr>
          </a:p>
          <a:p>
            <a:endParaRPr lang="en-US" sz="2400">
              <a:latin typeface="+mj-lt"/>
            </a:endParaRPr>
          </a:p>
          <a:p>
            <a:endParaRPr lang="en-US" sz="2400">
              <a:latin typeface="+mj-lt"/>
            </a:endParaRPr>
          </a:p>
          <a:p>
            <a:endParaRPr lang="en-US" sz="2400">
              <a:latin typeface="+mj-lt"/>
            </a:endParaRPr>
          </a:p>
        </p:txBody>
      </p:sp>
      <p:sp>
        <p:nvSpPr>
          <p:cNvPr id="2" name="TextBox 1">
            <a:extLst>
              <a:ext uri="{FF2B5EF4-FFF2-40B4-BE49-F238E27FC236}">
                <a16:creationId xmlns:a16="http://schemas.microsoft.com/office/drawing/2014/main" id="{F80D26F6-5ECD-70A3-9278-A846A4C3F68F}"/>
              </a:ext>
            </a:extLst>
          </p:cNvPr>
          <p:cNvSpPr txBox="1"/>
          <p:nvPr/>
        </p:nvSpPr>
        <p:spPr>
          <a:xfrm>
            <a:off x="308295" y="1277392"/>
            <a:ext cx="8382000" cy="3108543"/>
          </a:xfrm>
          <a:prstGeom prst="rect">
            <a:avLst/>
          </a:prstGeom>
          <a:noFill/>
        </p:spPr>
        <p:txBody>
          <a:bodyPr wrap="square" rtlCol="0">
            <a:spAutoFit/>
          </a:bodyPr>
          <a:lstStyle/>
          <a:p>
            <a:endParaRPr lang="en-US" sz="2800" b="1" u="sng">
              <a:latin typeface="Cambria" panose="02040503050406030204" pitchFamily="18" charset="0"/>
              <a:ea typeface="Cambria" panose="02040503050406030204" pitchFamily="18" charset="0"/>
            </a:endParaRPr>
          </a:p>
          <a:p>
            <a:r>
              <a:rPr lang="en-US" sz="2800" b="1" u="sng">
                <a:latin typeface="Cambria" panose="02040503050406030204" pitchFamily="18" charset="0"/>
                <a:ea typeface="Cambria" panose="02040503050406030204" pitchFamily="18" charset="0"/>
              </a:rPr>
              <a:t>July 2024</a:t>
            </a:r>
          </a:p>
          <a:p>
            <a:endParaRPr lang="en-US" sz="2800" b="1" u="sng">
              <a:latin typeface="Cambria" panose="02040503050406030204" pitchFamily="18" charset="0"/>
              <a:ea typeface="Cambria" panose="02040503050406030204" pitchFamily="18" charset="0"/>
            </a:endParaRPr>
          </a:p>
          <a:p>
            <a:pPr marL="342900" indent="-342900" algn="ctr">
              <a:buFont typeface="Wingdings" panose="05000000000000000000" pitchFamily="2" charset="2"/>
              <a:buChar char="q"/>
            </a:pPr>
            <a:r>
              <a:rPr lang="en-US" sz="2800">
                <a:latin typeface="Cambria" panose="02040503050406030204" pitchFamily="18" charset="0"/>
                <a:ea typeface="Cambria" panose="02040503050406030204" pitchFamily="18" charset="0"/>
              </a:rPr>
              <a:t>District, school and student results reports become available (Test Coordinators with logins can access) within the MSAA Platform</a:t>
            </a:r>
          </a:p>
          <a:p>
            <a:endParaRPr lang="en-US" sz="280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79177549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33400" y="1066800"/>
            <a:ext cx="6019800" cy="1323439"/>
          </a:xfrm>
          <a:prstGeom prst="rect">
            <a:avLst/>
          </a:prstGeom>
          <a:noFill/>
        </p:spPr>
        <p:txBody>
          <a:bodyPr wrap="square" rtlCol="0">
            <a:spAutoFit/>
          </a:bodyPr>
          <a:lstStyle/>
          <a:p>
            <a:pPr algn="ctr"/>
            <a:r>
              <a:rPr lang="en-US" sz="4000" b="1">
                <a:latin typeface="Calibri" panose="020F0502020204030204" pitchFamily="34" charset="0"/>
              </a:rPr>
              <a:t>                    Any	</a:t>
            </a:r>
          </a:p>
          <a:p>
            <a:pPr algn="ctr"/>
            <a:r>
              <a:rPr lang="en-US" sz="4000" b="1">
                <a:latin typeface="Calibri" panose="020F0502020204030204" pitchFamily="34" charset="0"/>
              </a:rPr>
              <a:t>              Questions?</a:t>
            </a:r>
          </a:p>
        </p:txBody>
      </p:sp>
      <p:pic>
        <p:nvPicPr>
          <p:cNvPr id="2" name="Picture 9">
            <a:extLst>
              <a:ext uri="{FF2B5EF4-FFF2-40B4-BE49-F238E27FC236}">
                <a16:creationId xmlns:a16="http://schemas.microsoft.com/office/drawing/2014/main" id="{228E7F48-B0BF-4E8E-9078-33190C46B3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8000" y="6156325"/>
            <a:ext cx="738188" cy="4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a:extLst>
              <a:ext uri="{FF2B5EF4-FFF2-40B4-BE49-F238E27FC236}">
                <a16:creationId xmlns:a16="http://schemas.microsoft.com/office/drawing/2014/main" id="{68D294CF-4586-8767-338B-AB289C69F582}"/>
              </a:ext>
            </a:extLst>
          </p:cNvPr>
          <p:cNvSpPr txBox="1"/>
          <p:nvPr/>
        </p:nvSpPr>
        <p:spPr>
          <a:xfrm>
            <a:off x="609600" y="2514600"/>
            <a:ext cx="7620000" cy="2031325"/>
          </a:xfrm>
          <a:prstGeom prst="rect">
            <a:avLst/>
          </a:prstGeom>
          <a:noFill/>
          <a:ln w="57150">
            <a:solidFill>
              <a:schemeClr val="accent1">
                <a:lumMod val="50000"/>
              </a:schemeClr>
            </a:solidFill>
          </a:ln>
        </p:spPr>
        <p:txBody>
          <a:bodyPr wrap="square" rtlCol="0">
            <a:spAutoFit/>
          </a:bodyPr>
          <a:lstStyle/>
          <a:p>
            <a:r>
              <a:rPr lang="en-US" b="1"/>
              <a:t>Jodi Bossio-Smith</a:t>
            </a:r>
            <a:r>
              <a:rPr lang="en-US"/>
              <a:t>, Director of Assessment</a:t>
            </a:r>
          </a:p>
          <a:p>
            <a:r>
              <a:rPr lang="en-US"/>
              <a:t>Office of Federal Programs, </a:t>
            </a:r>
            <a:r>
              <a:rPr lang="en-US">
                <a:solidFill>
                  <a:srgbClr val="0070C0"/>
                </a:solidFill>
                <a:hlinkClick r:id="rId4">
                  <a:extLst>
                    <a:ext uri="{A12FA001-AC4F-418D-AE19-62706E023703}">
                      <ahyp:hlinkClr xmlns:ahyp="http://schemas.microsoft.com/office/drawing/2018/hyperlinkcolor" val="tx"/>
                    </a:ext>
                  </a:extLst>
                </a:hlinkClick>
              </a:rPr>
              <a:t>jodi.bossio-smith@maine.gov</a:t>
            </a:r>
            <a:endParaRPr lang="en-US">
              <a:solidFill>
                <a:srgbClr val="0070C0"/>
              </a:solidFill>
            </a:endParaRPr>
          </a:p>
          <a:p>
            <a:endParaRPr lang="en-US"/>
          </a:p>
          <a:p>
            <a:endParaRPr lang="en-US"/>
          </a:p>
          <a:p>
            <a:r>
              <a:rPr lang="en-US" b="1"/>
              <a:t>Leora Byras</a:t>
            </a:r>
            <a:r>
              <a:rPr lang="en-US"/>
              <a:t>, Educational Specialist</a:t>
            </a:r>
          </a:p>
          <a:p>
            <a:r>
              <a:rPr lang="en-US"/>
              <a:t>Office of Special Services &amp; Inclusive Education, </a:t>
            </a:r>
            <a:r>
              <a:rPr lang="en-US">
                <a:solidFill>
                  <a:srgbClr val="0070C0"/>
                </a:solidFill>
                <a:hlinkClick r:id="rId5">
                  <a:extLst>
                    <a:ext uri="{A12FA001-AC4F-418D-AE19-62706E023703}">
                      <ahyp:hlinkClr xmlns:ahyp="http://schemas.microsoft.com/office/drawing/2018/hyperlinkcolor" val="tx"/>
                    </a:ext>
                  </a:extLst>
                </a:hlinkClick>
              </a:rPr>
              <a:t>leora.byras@maine.gov</a:t>
            </a:r>
            <a:endParaRPr lang="en-US">
              <a:solidFill>
                <a:srgbClr val="0070C0"/>
              </a:solidFill>
            </a:endParaRPr>
          </a:p>
          <a:p>
            <a:endParaRPr lang="en-US"/>
          </a:p>
        </p:txBody>
      </p:sp>
    </p:spTree>
    <p:extLst>
      <p:ext uri="{BB962C8B-B14F-4D97-AF65-F5344CB8AC3E}">
        <p14:creationId xmlns:p14="http://schemas.microsoft.com/office/powerpoint/2010/main" val="12254643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229600" cy="579438"/>
          </a:xfrm>
        </p:spPr>
        <p:txBody>
          <a:bodyPr/>
          <a:lstStyle/>
          <a:p>
            <a:pPr marL="12700">
              <a:lnSpc>
                <a:spcPct val="100000"/>
              </a:lnSpc>
              <a:tabLst>
                <a:tab pos="355600" algn="l"/>
              </a:tabLst>
            </a:pPr>
            <a:r>
              <a:rPr lang="en-US">
                <a:latin typeface="Cambria" panose="02040503050406030204" pitchFamily="18" charset="0"/>
                <a:ea typeface="Cambria" panose="02040503050406030204" pitchFamily="18" charset="0"/>
                <a:cs typeface="Calibri"/>
              </a:rPr>
              <a:t>Objective 1</a:t>
            </a:r>
          </a:p>
        </p:txBody>
      </p:sp>
      <p:sp>
        <p:nvSpPr>
          <p:cNvPr id="3" name="Content Placeholder 2"/>
          <p:cNvSpPr>
            <a:spLocks noGrp="1"/>
          </p:cNvSpPr>
          <p:nvPr>
            <p:ph idx="1"/>
          </p:nvPr>
        </p:nvSpPr>
        <p:spPr>
          <a:xfrm>
            <a:off x="457200" y="1371600"/>
            <a:ext cx="8229600" cy="4343400"/>
          </a:xfrm>
        </p:spPr>
        <p:txBody>
          <a:bodyPr/>
          <a:lstStyle/>
          <a:p>
            <a:pPr marL="0" indent="0" algn="ctr">
              <a:buNone/>
            </a:pPr>
            <a:r>
              <a:rPr lang="en-US">
                <a:solidFill>
                  <a:schemeClr val="accent4"/>
                </a:solidFill>
                <a:latin typeface="Cambria" panose="02040503050406030204" pitchFamily="18" charset="0"/>
                <a:ea typeface="Cambria" panose="02040503050406030204" pitchFamily="18" charset="0"/>
              </a:rPr>
              <a:t>Two federal laws, the Elementary and Secondary Education Act (ESEA), known as the </a:t>
            </a:r>
            <a:r>
              <a:rPr lang="en-US" b="1">
                <a:solidFill>
                  <a:schemeClr val="accent4"/>
                </a:solidFill>
                <a:latin typeface="Cambria" panose="02040503050406030204" pitchFamily="18" charset="0"/>
                <a:ea typeface="Cambria" panose="02040503050406030204" pitchFamily="18" charset="0"/>
              </a:rPr>
              <a:t>Every Student Succeeds Act </a:t>
            </a:r>
            <a:r>
              <a:rPr lang="en-US">
                <a:solidFill>
                  <a:schemeClr val="accent4"/>
                </a:solidFill>
                <a:latin typeface="Cambria" panose="02040503050406030204" pitchFamily="18" charset="0"/>
                <a:ea typeface="Cambria" panose="02040503050406030204" pitchFamily="18" charset="0"/>
              </a:rPr>
              <a:t>(ESSA, 2015), and the </a:t>
            </a:r>
            <a:r>
              <a:rPr lang="en-US" b="1">
                <a:solidFill>
                  <a:schemeClr val="accent4"/>
                </a:solidFill>
                <a:latin typeface="Cambria" panose="02040503050406030204" pitchFamily="18" charset="0"/>
                <a:ea typeface="Cambria" panose="02040503050406030204" pitchFamily="18" charset="0"/>
              </a:rPr>
              <a:t>Individuals with Disabilities Education Act</a:t>
            </a:r>
            <a:r>
              <a:rPr lang="en-US">
                <a:solidFill>
                  <a:schemeClr val="accent4"/>
                </a:solidFill>
                <a:latin typeface="Cambria" panose="02040503050406030204" pitchFamily="18" charset="0"/>
                <a:ea typeface="Cambria" panose="02040503050406030204" pitchFamily="18" charset="0"/>
              </a:rPr>
              <a:t> (IDEA), require that all students in specified elementary, middle, and high school grade ranges participate in state assessments each year. To ensure that all students are tested and that appropriate assessment accommodations are provided as needed, these laws include assessment participation rate requirements for states to follow (U.S. Department of Education, 2016)</a:t>
            </a:r>
          </a:p>
        </p:txBody>
      </p:sp>
    </p:spTree>
    <p:extLst>
      <p:ext uri="{BB962C8B-B14F-4D97-AF65-F5344CB8AC3E}">
        <p14:creationId xmlns:p14="http://schemas.microsoft.com/office/powerpoint/2010/main" val="19287168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229600" cy="579438"/>
          </a:xfrm>
        </p:spPr>
        <p:txBody>
          <a:bodyPr/>
          <a:lstStyle/>
          <a:p>
            <a:pPr marL="12700">
              <a:lnSpc>
                <a:spcPct val="100000"/>
              </a:lnSpc>
              <a:tabLst>
                <a:tab pos="355600" algn="l"/>
              </a:tabLst>
            </a:pPr>
            <a:r>
              <a:rPr lang="en-US">
                <a:latin typeface="Cambria" panose="02040503050406030204" pitchFamily="18" charset="0"/>
                <a:ea typeface="Cambria" panose="02040503050406030204" pitchFamily="18" charset="0"/>
                <a:cs typeface="Calibri"/>
              </a:rPr>
              <a:t>Objective 1</a:t>
            </a:r>
          </a:p>
        </p:txBody>
      </p:sp>
      <p:sp>
        <p:nvSpPr>
          <p:cNvPr id="4" name="Content Placeholder 3">
            <a:extLst>
              <a:ext uri="{FF2B5EF4-FFF2-40B4-BE49-F238E27FC236}">
                <a16:creationId xmlns:a16="http://schemas.microsoft.com/office/drawing/2014/main" id="{1CF2B3C1-8164-64E7-42B6-F56493DEAA0C}"/>
              </a:ext>
            </a:extLst>
          </p:cNvPr>
          <p:cNvSpPr>
            <a:spLocks noGrp="1"/>
          </p:cNvSpPr>
          <p:nvPr>
            <p:ph idx="1"/>
          </p:nvPr>
        </p:nvSpPr>
        <p:spPr>
          <a:xfrm>
            <a:off x="309937" y="1257300"/>
            <a:ext cx="8229600" cy="4343400"/>
          </a:xfrm>
        </p:spPr>
        <p:txBody>
          <a:bodyPr/>
          <a:lstStyle/>
          <a:p>
            <a:pPr marL="0" indent="0">
              <a:buNone/>
            </a:pPr>
            <a:r>
              <a:rPr lang="en-US">
                <a:latin typeface="Cambria" panose="02040503050406030204" pitchFamily="18" charset="0"/>
                <a:ea typeface="Cambria" panose="02040503050406030204" pitchFamily="18" charset="0"/>
              </a:rPr>
              <a:t>Federal regulations are in place to ensure that all students, including students with disabilities, are included in statewide assessment participation. For students with disabilities, section 300.160 of IDEA calls for states to make certain that all children with disabilities are included in all general state and districtwide assessment programs, including assessments described under section 1111 of ESEA, 20 U.S.C. 6311, with appropriate accommodations and alternate assessments, if necessary, as indicated in their respective individualized education programs (IEPs). </a:t>
            </a:r>
          </a:p>
        </p:txBody>
      </p:sp>
    </p:spTree>
    <p:extLst>
      <p:ext uri="{BB962C8B-B14F-4D97-AF65-F5344CB8AC3E}">
        <p14:creationId xmlns:p14="http://schemas.microsoft.com/office/powerpoint/2010/main" val="11451279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229600" cy="579438"/>
          </a:xfrm>
        </p:spPr>
        <p:txBody>
          <a:bodyPr/>
          <a:lstStyle/>
          <a:p>
            <a:pPr marL="12700">
              <a:lnSpc>
                <a:spcPct val="100000"/>
              </a:lnSpc>
              <a:tabLst>
                <a:tab pos="355600" algn="l"/>
              </a:tabLst>
            </a:pPr>
            <a:r>
              <a:rPr lang="en-US">
                <a:latin typeface="Cambria" panose="02040503050406030204" pitchFamily="18" charset="0"/>
                <a:ea typeface="Cambria" panose="02040503050406030204" pitchFamily="18" charset="0"/>
                <a:cs typeface="Calibri"/>
              </a:rPr>
              <a:t>Objective 1</a:t>
            </a:r>
          </a:p>
        </p:txBody>
      </p:sp>
      <p:sp>
        <p:nvSpPr>
          <p:cNvPr id="4" name="Content Placeholder 3">
            <a:extLst>
              <a:ext uri="{FF2B5EF4-FFF2-40B4-BE49-F238E27FC236}">
                <a16:creationId xmlns:a16="http://schemas.microsoft.com/office/drawing/2014/main" id="{1CF2B3C1-8164-64E7-42B6-F56493DEAA0C}"/>
              </a:ext>
            </a:extLst>
          </p:cNvPr>
          <p:cNvSpPr>
            <a:spLocks noGrp="1"/>
          </p:cNvSpPr>
          <p:nvPr>
            <p:ph idx="1"/>
          </p:nvPr>
        </p:nvSpPr>
        <p:spPr>
          <a:xfrm>
            <a:off x="309937" y="1257300"/>
            <a:ext cx="8229600" cy="4343400"/>
          </a:xfrm>
        </p:spPr>
        <p:txBody>
          <a:bodyPr/>
          <a:lstStyle/>
          <a:p>
            <a:pPr marL="0" indent="0">
              <a:buNone/>
            </a:pPr>
            <a:r>
              <a:rPr lang="en-US">
                <a:latin typeface="Cambria" panose="02040503050406030204" pitchFamily="18" charset="0"/>
                <a:ea typeface="Cambria" panose="02040503050406030204" pitchFamily="18" charset="0"/>
              </a:rPr>
              <a:t>Section 1111(c)(4)(E) of ESEA reinforces testing for </a:t>
            </a:r>
            <a:r>
              <a:rPr lang="en-US" b="1">
                <a:latin typeface="Cambria" panose="02040503050406030204" pitchFamily="18" charset="0"/>
                <a:ea typeface="Cambria" panose="02040503050406030204" pitchFamily="18" charset="0"/>
              </a:rPr>
              <a:t>all</a:t>
            </a:r>
            <a:r>
              <a:rPr lang="en-US">
                <a:latin typeface="Cambria" panose="02040503050406030204" pitchFamily="18" charset="0"/>
                <a:ea typeface="Cambria" panose="02040503050406030204" pitchFamily="18" charset="0"/>
              </a:rPr>
              <a:t> students, stipulating that states must assess at least 95 percent of all students, as well as 95 percent of students in each subgroup, including English learners and children with disabilities, with federally approved statewide academic content assessments to meet federal accountability requirements. States are required to administer assessments: in reading/language arts and mathematics annually in grades 3–8 and once in high school; in science once in each grade span (elementary, middle, and high school); and for annual English language proficiency in grades K–12 for all English learners. </a:t>
            </a:r>
          </a:p>
        </p:txBody>
      </p:sp>
    </p:spTree>
    <p:extLst>
      <p:ext uri="{BB962C8B-B14F-4D97-AF65-F5344CB8AC3E}">
        <p14:creationId xmlns:p14="http://schemas.microsoft.com/office/powerpoint/2010/main" val="36421352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229600" cy="579438"/>
          </a:xfrm>
        </p:spPr>
        <p:txBody>
          <a:bodyPr/>
          <a:lstStyle/>
          <a:p>
            <a:pPr marL="12700">
              <a:lnSpc>
                <a:spcPct val="100000"/>
              </a:lnSpc>
              <a:tabLst>
                <a:tab pos="355600" algn="l"/>
              </a:tabLst>
            </a:pPr>
            <a:r>
              <a:rPr lang="en-US">
                <a:latin typeface="Cambria" panose="02040503050406030204" pitchFamily="18" charset="0"/>
                <a:ea typeface="Cambria" panose="02040503050406030204" pitchFamily="18" charset="0"/>
                <a:cs typeface="Calibri"/>
              </a:rPr>
              <a:t>Objective 1</a:t>
            </a:r>
          </a:p>
        </p:txBody>
      </p:sp>
      <p:sp>
        <p:nvSpPr>
          <p:cNvPr id="4" name="Content Placeholder 3">
            <a:extLst>
              <a:ext uri="{FF2B5EF4-FFF2-40B4-BE49-F238E27FC236}">
                <a16:creationId xmlns:a16="http://schemas.microsoft.com/office/drawing/2014/main" id="{1CF2B3C1-8164-64E7-42B6-F56493DEAA0C}"/>
              </a:ext>
            </a:extLst>
          </p:cNvPr>
          <p:cNvSpPr>
            <a:spLocks noGrp="1"/>
          </p:cNvSpPr>
          <p:nvPr>
            <p:ph idx="1"/>
          </p:nvPr>
        </p:nvSpPr>
        <p:spPr>
          <a:xfrm>
            <a:off x="309937" y="1257300"/>
            <a:ext cx="8229600" cy="4343400"/>
          </a:xfrm>
        </p:spPr>
        <p:txBody>
          <a:bodyPr/>
          <a:lstStyle/>
          <a:p>
            <a:pPr marL="0" indent="0">
              <a:buNone/>
            </a:pPr>
            <a:r>
              <a:rPr lang="en-US">
                <a:latin typeface="Cambria" panose="02040503050406030204" pitchFamily="18" charset="0"/>
                <a:ea typeface="Cambria" panose="02040503050406030204" pitchFamily="18" charset="0"/>
              </a:rPr>
              <a:t>With respect to alternate assessments for students with the most significant cognitive disabilities, measure student performance based on alternate academic achievement standards defined by the State consistent with section 1111(b)(1)(E) of the Act that reflect professional judgment as to the highest possible standards achievable by such students to ensure that a student who meets the alternate academic achievement standards is </a:t>
            </a:r>
            <a:r>
              <a:rPr lang="en-US">
                <a:highlight>
                  <a:srgbClr val="FFFF00"/>
                </a:highlight>
                <a:latin typeface="Cambria" panose="02040503050406030204" pitchFamily="18" charset="0"/>
                <a:ea typeface="Cambria" panose="02040503050406030204" pitchFamily="18" charset="0"/>
              </a:rPr>
              <a:t>on track to pursue postsecondary education or competitive integrated employment, consistent with the purposes of the Rehabilitation Act of 1973, as amended by the Workforce Innovation and Opportunity Act, as in effect on July 22, 2014.</a:t>
            </a:r>
          </a:p>
        </p:txBody>
      </p:sp>
    </p:spTree>
    <p:extLst>
      <p:ext uri="{BB962C8B-B14F-4D97-AF65-F5344CB8AC3E}">
        <p14:creationId xmlns:p14="http://schemas.microsoft.com/office/powerpoint/2010/main" val="3240989309"/>
      </p:ext>
    </p:extLst>
  </p:cSld>
  <p:clrMapOvr>
    <a:masterClrMapping/>
  </p:clrMapOvr>
</p:sld>
</file>

<file path=ppt/theme/theme1.xml><?xml version="1.0" encoding="utf-8"?>
<a:theme xmlns:a="http://schemas.openxmlformats.org/drawingml/2006/main" name="Standards, Resources, and Applications">
  <a:themeElements>
    <a:clrScheme name="Office Theme 13">
      <a:dk1>
        <a:srgbClr val="000000"/>
      </a:dk1>
      <a:lt1>
        <a:srgbClr val="FFFFFF"/>
      </a:lt1>
      <a:dk2>
        <a:srgbClr val="FFFFFF"/>
      </a:dk2>
      <a:lt2>
        <a:srgbClr val="808080"/>
      </a:lt2>
      <a:accent1>
        <a:srgbClr val="9FCBF2"/>
      </a:accent1>
      <a:accent2>
        <a:srgbClr val="8A2E13"/>
      </a:accent2>
      <a:accent3>
        <a:srgbClr val="FFFFFF"/>
      </a:accent3>
      <a:accent4>
        <a:srgbClr val="000000"/>
      </a:accent4>
      <a:accent5>
        <a:srgbClr val="CDE2F7"/>
      </a:accent5>
      <a:accent6>
        <a:srgbClr val="7D2910"/>
      </a:accent6>
      <a:hlink>
        <a:srgbClr val="973215"/>
      </a:hlink>
      <a:folHlink>
        <a:srgbClr val="8C5F14"/>
      </a:folHlink>
    </a:clrScheme>
    <a:fontScheme name="Office Theme">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Office Theme 13">
        <a:dk1>
          <a:srgbClr val="000000"/>
        </a:dk1>
        <a:lt1>
          <a:srgbClr val="FFFFFF"/>
        </a:lt1>
        <a:dk2>
          <a:srgbClr val="FFFFFF"/>
        </a:dk2>
        <a:lt2>
          <a:srgbClr val="808080"/>
        </a:lt2>
        <a:accent1>
          <a:srgbClr val="9FCBF2"/>
        </a:accent1>
        <a:accent2>
          <a:srgbClr val="8A2E13"/>
        </a:accent2>
        <a:accent3>
          <a:srgbClr val="FFFFFF"/>
        </a:accent3>
        <a:accent4>
          <a:srgbClr val="000000"/>
        </a:accent4>
        <a:accent5>
          <a:srgbClr val="CDE2F7"/>
        </a:accent5>
        <a:accent6>
          <a:srgbClr val="7D2910"/>
        </a:accent6>
        <a:hlink>
          <a:srgbClr val="973215"/>
        </a:hlink>
        <a:folHlink>
          <a:srgbClr val="8C5F14"/>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4B6D10452B3C140AD78CB361C8521BB" ma:contentTypeVersion="17" ma:contentTypeDescription="Create a new document." ma:contentTypeScope="" ma:versionID="aaa2d3ab493fb60afe04d6b4703c835a">
  <xsd:schema xmlns:xsd="http://www.w3.org/2001/XMLSchema" xmlns:xs="http://www.w3.org/2001/XMLSchema" xmlns:p="http://schemas.microsoft.com/office/2006/metadata/properties" xmlns:ns1="http://schemas.microsoft.com/sharepoint/v3" xmlns:ns2="f2504363-5ef8-426c-bff7-6d35b5990f98" xmlns:ns3="84c01c9a-618d-4c42-99a5-20629369116a" targetNamespace="http://schemas.microsoft.com/office/2006/metadata/properties" ma:root="true" ma:fieldsID="fd94feb248cc01e154ed119b6ab369a3" ns1:_="" ns2:_="" ns3:_="">
    <xsd:import namespace="http://schemas.microsoft.com/sharepoint/v3"/>
    <xsd:import namespace="f2504363-5ef8-426c-bff7-6d35b5990f98"/>
    <xsd:import namespace="84c01c9a-618d-4c42-99a5-20629369116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1:_ip_UnifiedCompliancePolicyProperties" minOccurs="0"/>
                <xsd:element ref="ns1:_ip_UnifiedCompliancePolicyUIAction" minOccurs="0"/>
                <xsd:element ref="ns2:MediaLengthInSeconds" minOccurs="0"/>
                <xsd:element ref="ns2:lcf76f155ced4ddcb4097134ff3c332f" minOccurs="0"/>
                <xsd:element ref="ns3:TaxCatchAll" minOccurs="0"/>
                <xsd:element ref="ns2:MediaServiceLocation"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7" nillable="true" ma:displayName="Unified Compliance Policy Properties" ma:hidden="true" ma:internalName="_ip_UnifiedCompliancePolicyProperties">
      <xsd:simpleType>
        <xsd:restriction base="dms:Note"/>
      </xsd:simpleType>
    </xsd:element>
    <xsd:element name="_ip_UnifiedCompliancePolicyUIAction" ma:index="18"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2504363-5ef8-426c-bff7-6d35b5990f9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8e407dca-7e10-41d8-9780-494ed3966f68"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4c01c9a-618d-4c42-99a5-20629369116a"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252331d9-b082-47e8-9f9f-59d085010bb2}" ma:internalName="TaxCatchAll" ma:showField="CatchAllData" ma:web="84c01c9a-618d-4c42-99a5-20629369116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SharedWithUsers xmlns="84c01c9a-618d-4c42-99a5-20629369116a">
      <UserInfo>
        <DisplayName>Byras, Leora</DisplayName>
        <AccountId>66</AccountId>
        <AccountType/>
      </UserInfo>
      <UserInfo>
        <DisplayName>Pelletier, Julie</DisplayName>
        <AccountId>766</AccountId>
        <AccountType/>
      </UserInfo>
    </SharedWithUsers>
    <TaxCatchAll xmlns="84c01c9a-618d-4c42-99a5-20629369116a" xsi:nil="true"/>
    <lcf76f155ced4ddcb4097134ff3c332f xmlns="f2504363-5ef8-426c-bff7-6d35b5990f98">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90076689-7BFB-475B-9D2F-981E8C2FB009}">
  <ds:schemaRefs>
    <ds:schemaRef ds:uri="http://schemas.microsoft.com/sharepoint/v3/contenttype/forms"/>
  </ds:schemaRefs>
</ds:datastoreItem>
</file>

<file path=customXml/itemProps2.xml><?xml version="1.0" encoding="utf-8"?>
<ds:datastoreItem xmlns:ds="http://schemas.openxmlformats.org/officeDocument/2006/customXml" ds:itemID="{742FD116-5E40-40F4-B390-1F9552D16ADA}">
  <ds:schemaRefs>
    <ds:schemaRef ds:uri="84c01c9a-618d-4c42-99a5-20629369116a"/>
    <ds:schemaRef ds:uri="f2504363-5ef8-426c-bff7-6d35b5990f9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1940928E-76BA-4379-937A-DBD6D35EA828}">
  <ds:schemaRefs>
    <ds:schemaRef ds:uri="http://schemas.microsoft.com/sharepoint/v3"/>
    <ds:schemaRef ds:uri="http://purl.org/dc/terms/"/>
    <ds:schemaRef ds:uri="http://schemas.microsoft.com/office/2006/documentManagement/types"/>
    <ds:schemaRef ds:uri="http://purl.org/dc/dcmitype/"/>
    <ds:schemaRef ds:uri="http://schemas.openxmlformats.org/package/2006/metadata/core-properties"/>
    <ds:schemaRef ds:uri="http://purl.org/dc/elements/1.1/"/>
    <ds:schemaRef ds:uri="http://schemas.microsoft.com/office/2006/metadata/properties"/>
    <ds:schemaRef ds:uri="http://schemas.microsoft.com/office/infopath/2007/PartnerControls"/>
    <ds:schemaRef ds:uri="84c01c9a-618d-4c42-99a5-20629369116a"/>
    <ds:schemaRef ds:uri="f2504363-5ef8-426c-bff7-6d35b5990f98"/>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Standards, Resources, and Applications</Template>
  <TotalTime>0</TotalTime>
  <Words>2567</Words>
  <Application>Microsoft Office PowerPoint</Application>
  <PresentationFormat>On-screen Show (4:3)</PresentationFormat>
  <Paragraphs>460</Paragraphs>
  <Slides>54</Slides>
  <Notes>34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54</vt:i4>
      </vt:variant>
    </vt:vector>
  </HeadingPairs>
  <TitlesOfParts>
    <vt:vector size="60" baseType="lpstr">
      <vt:lpstr>Arial</vt:lpstr>
      <vt:lpstr>Calibri</vt:lpstr>
      <vt:lpstr>Cambria</vt:lpstr>
      <vt:lpstr>Century Gothic</vt:lpstr>
      <vt:lpstr>Wingdings</vt:lpstr>
      <vt:lpstr>Standards, Resources, and Applications</vt:lpstr>
      <vt:lpstr>Overview of the 1% Requirement and Maine's Alternate Assessments based on Alternate Academic Achievement Standards (AA-AAAS) </vt:lpstr>
      <vt:lpstr>Housekeeping</vt:lpstr>
      <vt:lpstr>Learning objectives</vt:lpstr>
      <vt:lpstr>Learning objectives</vt:lpstr>
      <vt:lpstr>Objective 1</vt:lpstr>
      <vt:lpstr>Objective 1</vt:lpstr>
      <vt:lpstr>Objective 1</vt:lpstr>
      <vt:lpstr>Objective 1</vt:lpstr>
      <vt:lpstr>Objective 1</vt:lpstr>
      <vt:lpstr>Objective 2</vt:lpstr>
      <vt:lpstr>Objective 2</vt:lpstr>
      <vt:lpstr>Objective 2</vt:lpstr>
      <vt:lpstr>Objective 2</vt:lpstr>
      <vt:lpstr>Objective 2</vt:lpstr>
      <vt:lpstr>PowerPoint Presentation</vt:lpstr>
      <vt:lpstr>Objective 3</vt:lpstr>
      <vt:lpstr>Objective 3</vt:lpstr>
      <vt:lpstr>Objective 3</vt:lpstr>
      <vt:lpstr>Objective 3</vt:lpstr>
      <vt:lpstr>Objective 3</vt:lpstr>
      <vt:lpstr>Participation Decision Document</vt:lpstr>
      <vt:lpstr>The Student has a Significant Cognitive Disability</vt:lpstr>
      <vt:lpstr>Learning is Linked to Rigorous Standards</vt:lpstr>
      <vt:lpstr>Intensive Direct Individualized Instruction</vt:lpstr>
      <vt:lpstr>Maine Alternate Participation Guidance </vt:lpstr>
      <vt:lpstr>PowerPoint Presentation</vt:lpstr>
      <vt:lpstr>Objective 3</vt:lpstr>
      <vt:lpstr>Objective 3</vt:lpstr>
      <vt:lpstr>Objective 3</vt:lpstr>
      <vt:lpstr>Objective 3</vt:lpstr>
      <vt:lpstr>Objective 3</vt:lpstr>
      <vt:lpstr>Objective 3</vt:lpstr>
      <vt:lpstr>Objective 3</vt:lpstr>
      <vt:lpstr>Objective 3</vt:lpstr>
      <vt:lpstr>Objective 3</vt:lpstr>
      <vt:lpstr>Objective 3</vt:lpstr>
      <vt:lpstr>Objective 3</vt:lpstr>
      <vt:lpstr>PowerPoint Presentation</vt:lpstr>
      <vt:lpstr>Objective 4</vt:lpstr>
      <vt:lpstr>Objective 4</vt:lpstr>
      <vt:lpstr>Objective 4</vt:lpstr>
      <vt:lpstr>Objective 4</vt:lpstr>
      <vt:lpstr>Objective 4</vt:lpstr>
      <vt:lpstr>Objective 4</vt:lpstr>
      <vt:lpstr>Objective 4</vt:lpstr>
      <vt:lpstr>PowerPoint Presentation</vt:lpstr>
      <vt:lpstr>Objective 5</vt:lpstr>
      <vt:lpstr>Objective 5 (Timeline Continued)</vt:lpstr>
      <vt:lpstr>Objective 5</vt:lpstr>
      <vt:lpstr>Objective 5 (Timeline Continued)</vt:lpstr>
      <vt:lpstr>Objective 5 (Timeline Continued)</vt:lpstr>
      <vt:lpstr>Objective 5 (Timeline Continued)</vt:lpstr>
      <vt:lpstr>Objective 5 (Timeline Continued)</vt:lpstr>
      <vt:lpstr>PowerPoint Presentation</vt:lpstr>
    </vt:vector>
  </TitlesOfParts>
  <Company>State of Maine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Nay, Sue</dc:creator>
  <cp:lastModifiedBy>Bossio-Smith, Jodi</cp:lastModifiedBy>
  <cp:revision>2</cp:revision>
  <cp:lastPrinted>2017-10-30T19:13:15Z</cp:lastPrinted>
  <dcterms:created xsi:type="dcterms:W3CDTF">2016-08-17T15:45:12Z</dcterms:created>
  <dcterms:modified xsi:type="dcterms:W3CDTF">2023-09-14T11:32:44Z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0x01010064B6D10452B3C140AD78CB361C8521BB</vt:lpwstr>
  </property>
  <property fmtid="{D5CDD505-2E9C-101B-9397-08002B2CF9AE}" pid="3" name="MediaServiceImageTags">
    <vt:lpwstr/>
  </property>
</Properties>
</file>