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0"/>
  </p:notesMasterIdLst>
  <p:sldIdLst>
    <p:sldId id="256" r:id="rId5"/>
    <p:sldId id="364" r:id="rId6"/>
    <p:sldId id="257" r:id="rId7"/>
    <p:sldId id="258" r:id="rId8"/>
    <p:sldId id="753" r:id="rId9"/>
    <p:sldId id="323" r:id="rId10"/>
    <p:sldId id="325" r:id="rId11"/>
    <p:sldId id="320" r:id="rId12"/>
    <p:sldId id="696" r:id="rId13"/>
    <p:sldId id="717" r:id="rId14"/>
    <p:sldId id="718" r:id="rId15"/>
    <p:sldId id="283" r:id="rId16"/>
    <p:sldId id="765" r:id="rId17"/>
    <p:sldId id="286" r:id="rId18"/>
    <p:sldId id="759" r:id="rId19"/>
    <p:sldId id="734" r:id="rId20"/>
    <p:sldId id="262" r:id="rId21"/>
    <p:sldId id="773" r:id="rId22"/>
    <p:sldId id="764" r:id="rId23"/>
    <p:sldId id="769" r:id="rId24"/>
    <p:sldId id="767" r:id="rId25"/>
    <p:sldId id="719" r:id="rId26"/>
    <p:sldId id="713" r:id="rId27"/>
    <p:sldId id="768" r:id="rId28"/>
    <p:sldId id="774" r:id="rId29"/>
    <p:sldId id="766" r:id="rId30"/>
    <p:sldId id="716" r:id="rId31"/>
    <p:sldId id="270" r:id="rId32"/>
    <p:sldId id="275" r:id="rId33"/>
    <p:sldId id="771" r:id="rId34"/>
    <p:sldId id="772" r:id="rId35"/>
    <p:sldId id="259" r:id="rId36"/>
    <p:sldId id="711" r:id="rId37"/>
    <p:sldId id="770" r:id="rId38"/>
    <p:sldId id="75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96"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15B14-02C6-4E9A-8AD7-76664CC5721F}" type="datetimeFigureOut">
              <a:rPr lang="en-US" smtClean="0"/>
              <a:t>5/21/2020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3EEDD-05FC-4CA3-BDC9-58E977C4EB55}" type="slidenum">
              <a:rPr lang="en-US" smtClean="0"/>
              <a:t>‹#›</a:t>
            </a:fld>
            <a:endParaRPr lang="en-US"/>
          </a:p>
        </p:txBody>
      </p:sp>
    </p:spTree>
    <p:extLst>
      <p:ext uri="{BB962C8B-B14F-4D97-AF65-F5344CB8AC3E}">
        <p14:creationId xmlns:p14="http://schemas.microsoft.com/office/powerpoint/2010/main" val="139522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10EB81-DD09-1043-BEFE-250DF1798CA8}" type="slidenum">
              <a:rPr lang="en-US" smtClean="0"/>
              <a:pPr/>
              <a:t>28</a:t>
            </a:fld>
            <a:endParaRPr lang="en-US"/>
          </a:p>
        </p:txBody>
      </p:sp>
    </p:spTree>
    <p:extLst>
      <p:ext uri="{BB962C8B-B14F-4D97-AF65-F5344CB8AC3E}">
        <p14:creationId xmlns:p14="http://schemas.microsoft.com/office/powerpoint/2010/main" val="422818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5/21/2020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23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09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5/21/2020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654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9045-5E92-564D-8179-ED4D94FF46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17031B-8838-524F-AD7A-910A0EB6E0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FD627B-5F11-8C4A-8010-E00A89CA5D81}"/>
              </a:ext>
            </a:extLst>
          </p:cNvPr>
          <p:cNvSpPr>
            <a:spLocks noGrp="1"/>
          </p:cNvSpPr>
          <p:nvPr>
            <p:ph type="dt" sz="half" idx="10"/>
          </p:nvPr>
        </p:nvSpPr>
        <p:spPr/>
        <p:txBody>
          <a:bodyPr/>
          <a:lstStyle/>
          <a:p>
            <a:fld id="{6A2A80F4-AD86-4242-A486-39E58FC15826}" type="datetimeFigureOut">
              <a:rPr lang="en-US" smtClean="0"/>
              <a:t>5/21/2020</a:t>
            </a:fld>
            <a:endParaRPr lang="en-US"/>
          </a:p>
        </p:txBody>
      </p:sp>
      <p:sp>
        <p:nvSpPr>
          <p:cNvPr id="5" name="Footer Placeholder 4">
            <a:extLst>
              <a:ext uri="{FF2B5EF4-FFF2-40B4-BE49-F238E27FC236}">
                <a16:creationId xmlns:a16="http://schemas.microsoft.com/office/drawing/2014/main" id="{54405BFB-5BB7-CF45-A6F5-0BA752DE2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3094-AD68-FD41-9C1D-AC4ACF480E1E}"/>
              </a:ext>
            </a:extLst>
          </p:cNvPr>
          <p:cNvSpPr>
            <a:spLocks noGrp="1"/>
          </p:cNvSpPr>
          <p:nvPr>
            <p:ph type="sldNum" sz="quarter" idx="12"/>
          </p:nvPr>
        </p:nvSpPr>
        <p:spPr/>
        <p:txBody>
          <a:bodyPr/>
          <a:lstStyle/>
          <a:p>
            <a:fld id="{D5D59931-64A1-B248-9BFA-69EA010485F2}" type="slidenum">
              <a:rPr lang="en-US" smtClean="0"/>
              <a:t>‹#›</a:t>
            </a:fld>
            <a:endParaRPr lang="en-US"/>
          </a:p>
        </p:txBody>
      </p:sp>
    </p:spTree>
    <p:extLst>
      <p:ext uri="{BB962C8B-B14F-4D97-AF65-F5344CB8AC3E}">
        <p14:creationId xmlns:p14="http://schemas.microsoft.com/office/powerpoint/2010/main" val="3107240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5137-FC02-0340-8947-D66F65B58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F599F-154C-9A45-880E-FAFA1281D7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205EB-EDBC-5043-8E01-DE34648F7B98}"/>
              </a:ext>
            </a:extLst>
          </p:cNvPr>
          <p:cNvSpPr>
            <a:spLocks noGrp="1"/>
          </p:cNvSpPr>
          <p:nvPr>
            <p:ph type="dt" sz="half" idx="10"/>
          </p:nvPr>
        </p:nvSpPr>
        <p:spPr/>
        <p:txBody>
          <a:bodyPr/>
          <a:lstStyle/>
          <a:p>
            <a:fld id="{6A2A80F4-AD86-4242-A486-39E58FC15826}" type="datetimeFigureOut">
              <a:rPr lang="en-US" smtClean="0"/>
              <a:t>5/21/2020</a:t>
            </a:fld>
            <a:endParaRPr lang="en-US"/>
          </a:p>
        </p:txBody>
      </p:sp>
      <p:sp>
        <p:nvSpPr>
          <p:cNvPr id="5" name="Footer Placeholder 4">
            <a:extLst>
              <a:ext uri="{FF2B5EF4-FFF2-40B4-BE49-F238E27FC236}">
                <a16:creationId xmlns:a16="http://schemas.microsoft.com/office/drawing/2014/main" id="{45D534BA-C039-464B-A232-40C11CF46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48362-E3E9-264F-BF4C-B983F3DE4928}"/>
              </a:ext>
            </a:extLst>
          </p:cNvPr>
          <p:cNvSpPr>
            <a:spLocks noGrp="1"/>
          </p:cNvSpPr>
          <p:nvPr>
            <p:ph type="sldNum" sz="quarter" idx="12"/>
          </p:nvPr>
        </p:nvSpPr>
        <p:spPr/>
        <p:txBody>
          <a:bodyPr/>
          <a:lstStyle/>
          <a:p>
            <a:fld id="{D5D59931-64A1-B248-9BFA-69EA010485F2}" type="slidenum">
              <a:rPr lang="en-US" smtClean="0"/>
              <a:t>‹#›</a:t>
            </a:fld>
            <a:endParaRPr lang="en-US"/>
          </a:p>
        </p:txBody>
      </p:sp>
    </p:spTree>
    <p:extLst>
      <p:ext uri="{BB962C8B-B14F-4D97-AF65-F5344CB8AC3E}">
        <p14:creationId xmlns:p14="http://schemas.microsoft.com/office/powerpoint/2010/main" val="361029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CB61-D040-A442-BE43-66422D9EE3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2DA012-5543-FE48-8F99-B21F3372B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882E21-5D56-2043-B73C-AF85F9573CCA}"/>
              </a:ext>
            </a:extLst>
          </p:cNvPr>
          <p:cNvSpPr>
            <a:spLocks noGrp="1"/>
          </p:cNvSpPr>
          <p:nvPr>
            <p:ph type="dt" sz="half" idx="10"/>
          </p:nvPr>
        </p:nvSpPr>
        <p:spPr/>
        <p:txBody>
          <a:bodyPr/>
          <a:lstStyle/>
          <a:p>
            <a:fld id="{6A2A80F4-AD86-4242-A486-39E58FC15826}" type="datetimeFigureOut">
              <a:rPr lang="en-US" smtClean="0"/>
              <a:t>5/21/2020</a:t>
            </a:fld>
            <a:endParaRPr lang="en-US"/>
          </a:p>
        </p:txBody>
      </p:sp>
      <p:sp>
        <p:nvSpPr>
          <p:cNvPr id="5" name="Footer Placeholder 4">
            <a:extLst>
              <a:ext uri="{FF2B5EF4-FFF2-40B4-BE49-F238E27FC236}">
                <a16:creationId xmlns:a16="http://schemas.microsoft.com/office/drawing/2014/main" id="{60EE5076-E128-6B4C-8E56-E0BB50EA5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66089-2193-0E4B-BA7D-EFC6883DE55E}"/>
              </a:ext>
            </a:extLst>
          </p:cNvPr>
          <p:cNvSpPr>
            <a:spLocks noGrp="1"/>
          </p:cNvSpPr>
          <p:nvPr>
            <p:ph type="sldNum" sz="quarter" idx="12"/>
          </p:nvPr>
        </p:nvSpPr>
        <p:spPr/>
        <p:txBody>
          <a:bodyPr/>
          <a:lstStyle/>
          <a:p>
            <a:fld id="{D5D59931-64A1-B248-9BFA-69EA010485F2}" type="slidenum">
              <a:rPr lang="en-US" smtClean="0"/>
              <a:t>‹#›</a:t>
            </a:fld>
            <a:endParaRPr lang="en-US"/>
          </a:p>
        </p:txBody>
      </p:sp>
    </p:spTree>
    <p:extLst>
      <p:ext uri="{BB962C8B-B14F-4D97-AF65-F5344CB8AC3E}">
        <p14:creationId xmlns:p14="http://schemas.microsoft.com/office/powerpoint/2010/main" val="2576942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1D3C-2A1D-5246-8FA4-80E7FC191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62421-726A-F04D-8F2C-CD16C82E6C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D2706D-3857-0146-9DBC-C410193B5F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4AB2C3-5168-8048-B761-03D88D4F50CB}"/>
              </a:ext>
            </a:extLst>
          </p:cNvPr>
          <p:cNvSpPr>
            <a:spLocks noGrp="1"/>
          </p:cNvSpPr>
          <p:nvPr>
            <p:ph type="dt" sz="half" idx="10"/>
          </p:nvPr>
        </p:nvSpPr>
        <p:spPr/>
        <p:txBody>
          <a:bodyPr/>
          <a:lstStyle/>
          <a:p>
            <a:fld id="{6A2A80F4-AD86-4242-A486-39E58FC15826}" type="datetimeFigureOut">
              <a:rPr lang="en-US" smtClean="0"/>
              <a:t>5/21/2020</a:t>
            </a:fld>
            <a:endParaRPr lang="en-US"/>
          </a:p>
        </p:txBody>
      </p:sp>
      <p:sp>
        <p:nvSpPr>
          <p:cNvPr id="6" name="Footer Placeholder 5">
            <a:extLst>
              <a:ext uri="{FF2B5EF4-FFF2-40B4-BE49-F238E27FC236}">
                <a16:creationId xmlns:a16="http://schemas.microsoft.com/office/drawing/2014/main" id="{A7101DC1-6451-8247-A68D-AF4450D85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07402-8742-874C-B861-BAC3A747718D}"/>
              </a:ext>
            </a:extLst>
          </p:cNvPr>
          <p:cNvSpPr>
            <a:spLocks noGrp="1"/>
          </p:cNvSpPr>
          <p:nvPr>
            <p:ph type="sldNum" sz="quarter" idx="12"/>
          </p:nvPr>
        </p:nvSpPr>
        <p:spPr/>
        <p:txBody>
          <a:bodyPr/>
          <a:lstStyle/>
          <a:p>
            <a:fld id="{D5D59931-64A1-B248-9BFA-69EA010485F2}" type="slidenum">
              <a:rPr lang="en-US" smtClean="0"/>
              <a:t>‹#›</a:t>
            </a:fld>
            <a:endParaRPr lang="en-US"/>
          </a:p>
        </p:txBody>
      </p:sp>
    </p:spTree>
    <p:extLst>
      <p:ext uri="{BB962C8B-B14F-4D97-AF65-F5344CB8AC3E}">
        <p14:creationId xmlns:p14="http://schemas.microsoft.com/office/powerpoint/2010/main" val="387054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3D03-8742-674A-9316-DAA160536C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AE80B-D916-F64E-A163-F83799D18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6FF4F3-CE1E-4D41-9A1B-02C564A2FA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1A6198-B74F-4F41-9C8C-09514F3605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82D24A-85CE-9B47-85E2-33BE334E2C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BB8A2-9E8F-B546-8F80-531C4526DA23}"/>
              </a:ext>
            </a:extLst>
          </p:cNvPr>
          <p:cNvSpPr>
            <a:spLocks noGrp="1"/>
          </p:cNvSpPr>
          <p:nvPr>
            <p:ph type="dt" sz="half" idx="10"/>
          </p:nvPr>
        </p:nvSpPr>
        <p:spPr/>
        <p:txBody>
          <a:bodyPr/>
          <a:lstStyle/>
          <a:p>
            <a:fld id="{6A2A80F4-AD86-4242-A486-39E58FC15826}" type="datetimeFigureOut">
              <a:rPr lang="en-US" smtClean="0"/>
              <a:t>5/21/2020</a:t>
            </a:fld>
            <a:endParaRPr lang="en-US"/>
          </a:p>
        </p:txBody>
      </p:sp>
      <p:sp>
        <p:nvSpPr>
          <p:cNvPr id="8" name="Footer Placeholder 7">
            <a:extLst>
              <a:ext uri="{FF2B5EF4-FFF2-40B4-BE49-F238E27FC236}">
                <a16:creationId xmlns:a16="http://schemas.microsoft.com/office/drawing/2014/main" id="{AA9312FF-D911-E948-B275-88EE4053E7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4AFE5B-D500-474D-A697-4B24370E8264}"/>
              </a:ext>
            </a:extLst>
          </p:cNvPr>
          <p:cNvSpPr>
            <a:spLocks noGrp="1"/>
          </p:cNvSpPr>
          <p:nvPr>
            <p:ph type="sldNum" sz="quarter" idx="12"/>
          </p:nvPr>
        </p:nvSpPr>
        <p:spPr/>
        <p:txBody>
          <a:bodyPr/>
          <a:lstStyle/>
          <a:p>
            <a:fld id="{D5D59931-64A1-B248-9BFA-69EA010485F2}" type="slidenum">
              <a:rPr lang="en-US" smtClean="0"/>
              <a:t>‹#›</a:t>
            </a:fld>
            <a:endParaRPr lang="en-US"/>
          </a:p>
        </p:txBody>
      </p:sp>
    </p:spTree>
    <p:extLst>
      <p:ext uri="{BB962C8B-B14F-4D97-AF65-F5344CB8AC3E}">
        <p14:creationId xmlns:p14="http://schemas.microsoft.com/office/powerpoint/2010/main" val="112623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74E0-82F4-1E45-BF18-8E21C2B66D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66EF48-080B-D249-BAC9-E9BB2A4EBDCC}"/>
              </a:ext>
            </a:extLst>
          </p:cNvPr>
          <p:cNvSpPr>
            <a:spLocks noGrp="1"/>
          </p:cNvSpPr>
          <p:nvPr>
            <p:ph type="dt" sz="half" idx="10"/>
          </p:nvPr>
        </p:nvSpPr>
        <p:spPr/>
        <p:txBody>
          <a:bodyPr/>
          <a:lstStyle/>
          <a:p>
            <a:fld id="{6A2A80F4-AD86-4242-A486-39E58FC15826}" type="datetimeFigureOut">
              <a:rPr lang="en-US" smtClean="0"/>
              <a:t>5/21/2020</a:t>
            </a:fld>
            <a:endParaRPr lang="en-US"/>
          </a:p>
        </p:txBody>
      </p:sp>
      <p:sp>
        <p:nvSpPr>
          <p:cNvPr id="4" name="Footer Placeholder 3">
            <a:extLst>
              <a:ext uri="{FF2B5EF4-FFF2-40B4-BE49-F238E27FC236}">
                <a16:creationId xmlns:a16="http://schemas.microsoft.com/office/drawing/2014/main" id="{8F6DED09-32DD-1245-A447-8D878A743D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53D85-88F3-7548-A774-93BB271213A4}"/>
              </a:ext>
            </a:extLst>
          </p:cNvPr>
          <p:cNvSpPr>
            <a:spLocks noGrp="1"/>
          </p:cNvSpPr>
          <p:nvPr>
            <p:ph type="sldNum" sz="quarter" idx="12"/>
          </p:nvPr>
        </p:nvSpPr>
        <p:spPr/>
        <p:txBody>
          <a:bodyPr/>
          <a:lstStyle/>
          <a:p>
            <a:fld id="{D5D59931-64A1-B248-9BFA-69EA010485F2}" type="slidenum">
              <a:rPr lang="en-US" smtClean="0"/>
              <a:t>‹#›</a:t>
            </a:fld>
            <a:endParaRPr lang="en-US"/>
          </a:p>
        </p:txBody>
      </p:sp>
    </p:spTree>
    <p:extLst>
      <p:ext uri="{BB962C8B-B14F-4D97-AF65-F5344CB8AC3E}">
        <p14:creationId xmlns:p14="http://schemas.microsoft.com/office/powerpoint/2010/main" val="421611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714DE4-660E-6448-B4A6-82FFFC2C41A5}"/>
              </a:ext>
            </a:extLst>
          </p:cNvPr>
          <p:cNvSpPr>
            <a:spLocks noGrp="1"/>
          </p:cNvSpPr>
          <p:nvPr>
            <p:ph type="dt" sz="half" idx="10"/>
          </p:nvPr>
        </p:nvSpPr>
        <p:spPr/>
        <p:txBody>
          <a:bodyPr/>
          <a:lstStyle/>
          <a:p>
            <a:fld id="{6A2A80F4-AD86-4242-A486-39E58FC15826}" type="datetimeFigureOut">
              <a:rPr lang="en-US" smtClean="0"/>
              <a:t>5/21/2020</a:t>
            </a:fld>
            <a:endParaRPr lang="en-US"/>
          </a:p>
        </p:txBody>
      </p:sp>
      <p:sp>
        <p:nvSpPr>
          <p:cNvPr id="3" name="Footer Placeholder 2">
            <a:extLst>
              <a:ext uri="{FF2B5EF4-FFF2-40B4-BE49-F238E27FC236}">
                <a16:creationId xmlns:a16="http://schemas.microsoft.com/office/drawing/2014/main" id="{3856903D-DAFE-4341-921A-2AD4E4116F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3707B4-0BAD-C547-91AB-919405526DC6}"/>
              </a:ext>
            </a:extLst>
          </p:cNvPr>
          <p:cNvSpPr>
            <a:spLocks noGrp="1"/>
          </p:cNvSpPr>
          <p:nvPr>
            <p:ph type="sldNum" sz="quarter" idx="12"/>
          </p:nvPr>
        </p:nvSpPr>
        <p:spPr/>
        <p:txBody>
          <a:bodyPr/>
          <a:lstStyle/>
          <a:p>
            <a:fld id="{D5D59931-64A1-B248-9BFA-69EA010485F2}" type="slidenum">
              <a:rPr lang="en-US" smtClean="0"/>
              <a:t>‹#›</a:t>
            </a:fld>
            <a:endParaRPr lang="en-US"/>
          </a:p>
        </p:txBody>
      </p:sp>
    </p:spTree>
    <p:extLst>
      <p:ext uri="{BB962C8B-B14F-4D97-AF65-F5344CB8AC3E}">
        <p14:creationId xmlns:p14="http://schemas.microsoft.com/office/powerpoint/2010/main" val="4232297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C2F2-35CB-AF4B-B1B5-848EE3432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3482C-76BB-3A48-B012-C03D00F0F6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D0AC0B-63C0-2748-A8CD-2353010FD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177625-BBB4-0B42-B167-B71D7A3700FB}"/>
              </a:ext>
            </a:extLst>
          </p:cNvPr>
          <p:cNvSpPr>
            <a:spLocks noGrp="1"/>
          </p:cNvSpPr>
          <p:nvPr>
            <p:ph type="dt" sz="half" idx="10"/>
          </p:nvPr>
        </p:nvSpPr>
        <p:spPr/>
        <p:txBody>
          <a:bodyPr/>
          <a:lstStyle/>
          <a:p>
            <a:fld id="{6A2A80F4-AD86-4242-A486-39E58FC15826}" type="datetimeFigureOut">
              <a:rPr lang="en-US" smtClean="0"/>
              <a:t>5/21/2020</a:t>
            </a:fld>
            <a:endParaRPr lang="en-US"/>
          </a:p>
        </p:txBody>
      </p:sp>
      <p:sp>
        <p:nvSpPr>
          <p:cNvPr id="6" name="Footer Placeholder 5">
            <a:extLst>
              <a:ext uri="{FF2B5EF4-FFF2-40B4-BE49-F238E27FC236}">
                <a16:creationId xmlns:a16="http://schemas.microsoft.com/office/drawing/2014/main" id="{80850734-86F2-124E-973F-21773D94B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EF1D1-A52E-9347-B847-7E67136BCA9E}"/>
              </a:ext>
            </a:extLst>
          </p:cNvPr>
          <p:cNvSpPr>
            <a:spLocks noGrp="1"/>
          </p:cNvSpPr>
          <p:nvPr>
            <p:ph type="sldNum" sz="quarter" idx="12"/>
          </p:nvPr>
        </p:nvSpPr>
        <p:spPr/>
        <p:txBody>
          <a:bodyPr/>
          <a:lstStyle/>
          <a:p>
            <a:fld id="{D5D59931-64A1-B248-9BFA-69EA010485F2}" type="slidenum">
              <a:rPr lang="en-US" smtClean="0"/>
              <a:t>‹#›</a:t>
            </a:fld>
            <a:endParaRPr lang="en-US"/>
          </a:p>
        </p:txBody>
      </p:sp>
    </p:spTree>
    <p:extLst>
      <p:ext uri="{BB962C8B-B14F-4D97-AF65-F5344CB8AC3E}">
        <p14:creationId xmlns:p14="http://schemas.microsoft.com/office/powerpoint/2010/main" val="341464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5/21/2020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7800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F2F5-F4E6-A04B-B8A3-448B00DA4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44646F-768C-9F4D-937D-6CAF3BB91C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118F4F-C824-6142-9326-09EECD371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54CA3D-61CB-4240-8D83-715B9BC30BA4}"/>
              </a:ext>
            </a:extLst>
          </p:cNvPr>
          <p:cNvSpPr>
            <a:spLocks noGrp="1"/>
          </p:cNvSpPr>
          <p:nvPr>
            <p:ph type="dt" sz="half" idx="10"/>
          </p:nvPr>
        </p:nvSpPr>
        <p:spPr/>
        <p:txBody>
          <a:bodyPr/>
          <a:lstStyle/>
          <a:p>
            <a:fld id="{6A2A80F4-AD86-4242-A486-39E58FC15826}" type="datetimeFigureOut">
              <a:rPr lang="en-US" smtClean="0"/>
              <a:t>5/21/2020</a:t>
            </a:fld>
            <a:endParaRPr lang="en-US"/>
          </a:p>
        </p:txBody>
      </p:sp>
      <p:sp>
        <p:nvSpPr>
          <p:cNvPr id="6" name="Footer Placeholder 5">
            <a:extLst>
              <a:ext uri="{FF2B5EF4-FFF2-40B4-BE49-F238E27FC236}">
                <a16:creationId xmlns:a16="http://schemas.microsoft.com/office/drawing/2014/main" id="{BA7E5460-D05A-9842-B45F-EECE41A31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D770F-7B08-0540-87A4-C3123555CD59}"/>
              </a:ext>
            </a:extLst>
          </p:cNvPr>
          <p:cNvSpPr>
            <a:spLocks noGrp="1"/>
          </p:cNvSpPr>
          <p:nvPr>
            <p:ph type="sldNum" sz="quarter" idx="12"/>
          </p:nvPr>
        </p:nvSpPr>
        <p:spPr/>
        <p:txBody>
          <a:bodyPr/>
          <a:lstStyle/>
          <a:p>
            <a:fld id="{D5D59931-64A1-B248-9BFA-69EA010485F2}" type="slidenum">
              <a:rPr lang="en-US" smtClean="0"/>
              <a:t>‹#›</a:t>
            </a:fld>
            <a:endParaRPr lang="en-US"/>
          </a:p>
        </p:txBody>
      </p:sp>
    </p:spTree>
    <p:extLst>
      <p:ext uri="{BB962C8B-B14F-4D97-AF65-F5344CB8AC3E}">
        <p14:creationId xmlns:p14="http://schemas.microsoft.com/office/powerpoint/2010/main" val="847560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AEC9-31C5-6646-B6FD-ABEC2FE700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01C817-4BF0-D74D-9842-335F3D65DA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717A3-3FFE-5144-BD65-22AD20BB2E7B}"/>
              </a:ext>
            </a:extLst>
          </p:cNvPr>
          <p:cNvSpPr>
            <a:spLocks noGrp="1"/>
          </p:cNvSpPr>
          <p:nvPr>
            <p:ph type="dt" sz="half" idx="10"/>
          </p:nvPr>
        </p:nvSpPr>
        <p:spPr/>
        <p:txBody>
          <a:bodyPr/>
          <a:lstStyle/>
          <a:p>
            <a:fld id="{6A2A80F4-AD86-4242-A486-39E58FC15826}" type="datetimeFigureOut">
              <a:rPr lang="en-US" smtClean="0"/>
              <a:t>5/21/2020</a:t>
            </a:fld>
            <a:endParaRPr lang="en-US"/>
          </a:p>
        </p:txBody>
      </p:sp>
      <p:sp>
        <p:nvSpPr>
          <p:cNvPr id="5" name="Footer Placeholder 4">
            <a:extLst>
              <a:ext uri="{FF2B5EF4-FFF2-40B4-BE49-F238E27FC236}">
                <a16:creationId xmlns:a16="http://schemas.microsoft.com/office/drawing/2014/main" id="{DB2DC964-A8A2-B44A-96F6-42B21B140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155D9-1DDD-B640-9B74-77BB6423F486}"/>
              </a:ext>
            </a:extLst>
          </p:cNvPr>
          <p:cNvSpPr>
            <a:spLocks noGrp="1"/>
          </p:cNvSpPr>
          <p:nvPr>
            <p:ph type="sldNum" sz="quarter" idx="12"/>
          </p:nvPr>
        </p:nvSpPr>
        <p:spPr/>
        <p:txBody>
          <a:bodyPr/>
          <a:lstStyle/>
          <a:p>
            <a:fld id="{D5D59931-64A1-B248-9BFA-69EA010485F2}" type="slidenum">
              <a:rPr lang="en-US" smtClean="0"/>
              <a:t>‹#›</a:t>
            </a:fld>
            <a:endParaRPr lang="en-US"/>
          </a:p>
        </p:txBody>
      </p:sp>
    </p:spTree>
    <p:extLst>
      <p:ext uri="{BB962C8B-B14F-4D97-AF65-F5344CB8AC3E}">
        <p14:creationId xmlns:p14="http://schemas.microsoft.com/office/powerpoint/2010/main" val="624703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9C9D9B-C9FF-C24A-AFBE-B2E0D23C60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CA7626-96D7-9640-85A2-B539B1F811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1E8C2-62BC-EC4C-9452-4BEA324C7DDE}"/>
              </a:ext>
            </a:extLst>
          </p:cNvPr>
          <p:cNvSpPr>
            <a:spLocks noGrp="1"/>
          </p:cNvSpPr>
          <p:nvPr>
            <p:ph type="dt" sz="half" idx="10"/>
          </p:nvPr>
        </p:nvSpPr>
        <p:spPr/>
        <p:txBody>
          <a:bodyPr/>
          <a:lstStyle/>
          <a:p>
            <a:fld id="{6A2A80F4-AD86-4242-A486-39E58FC15826}" type="datetimeFigureOut">
              <a:rPr lang="en-US" smtClean="0"/>
              <a:t>5/21/2020</a:t>
            </a:fld>
            <a:endParaRPr lang="en-US"/>
          </a:p>
        </p:txBody>
      </p:sp>
      <p:sp>
        <p:nvSpPr>
          <p:cNvPr id="5" name="Footer Placeholder 4">
            <a:extLst>
              <a:ext uri="{FF2B5EF4-FFF2-40B4-BE49-F238E27FC236}">
                <a16:creationId xmlns:a16="http://schemas.microsoft.com/office/drawing/2014/main" id="{8C83FB5F-4D3A-F541-81CA-4C653BA1B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B3FF9-0961-2A4C-AA79-351D73101DD1}"/>
              </a:ext>
            </a:extLst>
          </p:cNvPr>
          <p:cNvSpPr>
            <a:spLocks noGrp="1"/>
          </p:cNvSpPr>
          <p:nvPr>
            <p:ph type="sldNum" sz="quarter" idx="12"/>
          </p:nvPr>
        </p:nvSpPr>
        <p:spPr/>
        <p:txBody>
          <a:bodyPr/>
          <a:lstStyle/>
          <a:p>
            <a:fld id="{D5D59931-64A1-B248-9BFA-69EA010485F2}" type="slidenum">
              <a:rPr lang="en-US" smtClean="0"/>
              <a:t>‹#›</a:t>
            </a:fld>
            <a:endParaRPr lang="en-US"/>
          </a:p>
        </p:txBody>
      </p:sp>
    </p:spTree>
    <p:extLst>
      <p:ext uri="{BB962C8B-B14F-4D97-AF65-F5344CB8AC3E}">
        <p14:creationId xmlns:p14="http://schemas.microsoft.com/office/powerpoint/2010/main" val="3458752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1AB4-B2A3-48AA-9982-ED585C43B4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3C6D21-4A0C-4488-89C7-85B457DE1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CF05BB-0684-45CB-A54F-65B5125CAB92}"/>
              </a:ext>
            </a:extLst>
          </p:cNvPr>
          <p:cNvSpPr>
            <a:spLocks noGrp="1"/>
          </p:cNvSpPr>
          <p:nvPr>
            <p:ph type="dt" sz="half" idx="10"/>
          </p:nvPr>
        </p:nvSpPr>
        <p:spPr/>
        <p:txBody>
          <a:bodyPr/>
          <a:lstStyle/>
          <a:p>
            <a:fld id="{6D18ABAC-4B3E-4D9E-BFA5-7D9EAA64E76E}" type="datetimeFigureOut">
              <a:rPr lang="en-US" smtClean="0"/>
              <a:t>5/21/2020</a:t>
            </a:fld>
            <a:endParaRPr lang="en-US"/>
          </a:p>
        </p:txBody>
      </p:sp>
      <p:sp>
        <p:nvSpPr>
          <p:cNvPr id="5" name="Footer Placeholder 4">
            <a:extLst>
              <a:ext uri="{FF2B5EF4-FFF2-40B4-BE49-F238E27FC236}">
                <a16:creationId xmlns:a16="http://schemas.microsoft.com/office/drawing/2014/main" id="{D59D882A-3C5C-4882-9AEE-BD975712C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55C1F-C936-42D0-BBC4-B1C7E7554D7D}"/>
              </a:ext>
            </a:extLst>
          </p:cNvPr>
          <p:cNvSpPr>
            <a:spLocks noGrp="1"/>
          </p:cNvSpPr>
          <p:nvPr>
            <p:ph type="sldNum" sz="quarter" idx="12"/>
          </p:nvPr>
        </p:nvSpPr>
        <p:spPr/>
        <p:txBody>
          <a:bodyPr/>
          <a:lstStyle/>
          <a:p>
            <a:fld id="{16B8BD33-386C-47FA-A310-D86B6D472712}" type="slidenum">
              <a:rPr lang="en-US" smtClean="0"/>
              <a:t>‹#›</a:t>
            </a:fld>
            <a:endParaRPr lang="en-US"/>
          </a:p>
        </p:txBody>
      </p:sp>
    </p:spTree>
    <p:extLst>
      <p:ext uri="{BB962C8B-B14F-4D97-AF65-F5344CB8AC3E}">
        <p14:creationId xmlns:p14="http://schemas.microsoft.com/office/powerpoint/2010/main" val="1411437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3A2E-4C4B-4FD8-9056-ECEA6B7954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1845E-B44D-4974-A05B-8146D9F134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133D3-29BA-4537-B903-332D8103C12D}"/>
              </a:ext>
            </a:extLst>
          </p:cNvPr>
          <p:cNvSpPr>
            <a:spLocks noGrp="1"/>
          </p:cNvSpPr>
          <p:nvPr>
            <p:ph type="dt" sz="half" idx="10"/>
          </p:nvPr>
        </p:nvSpPr>
        <p:spPr/>
        <p:txBody>
          <a:bodyPr/>
          <a:lstStyle/>
          <a:p>
            <a:fld id="{6D18ABAC-4B3E-4D9E-BFA5-7D9EAA64E76E}" type="datetimeFigureOut">
              <a:rPr lang="en-US" smtClean="0"/>
              <a:t>5/21/2020</a:t>
            </a:fld>
            <a:endParaRPr lang="en-US"/>
          </a:p>
        </p:txBody>
      </p:sp>
      <p:sp>
        <p:nvSpPr>
          <p:cNvPr id="5" name="Footer Placeholder 4">
            <a:extLst>
              <a:ext uri="{FF2B5EF4-FFF2-40B4-BE49-F238E27FC236}">
                <a16:creationId xmlns:a16="http://schemas.microsoft.com/office/drawing/2014/main" id="{BE363016-A395-45EA-9BED-7FC0389A7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A10C7-A0A2-4AA7-B105-24E7F1ADA96F}"/>
              </a:ext>
            </a:extLst>
          </p:cNvPr>
          <p:cNvSpPr>
            <a:spLocks noGrp="1"/>
          </p:cNvSpPr>
          <p:nvPr>
            <p:ph type="sldNum" sz="quarter" idx="12"/>
          </p:nvPr>
        </p:nvSpPr>
        <p:spPr/>
        <p:txBody>
          <a:bodyPr/>
          <a:lstStyle/>
          <a:p>
            <a:fld id="{16B8BD33-386C-47FA-A310-D86B6D472712}" type="slidenum">
              <a:rPr lang="en-US" smtClean="0"/>
              <a:t>‹#›</a:t>
            </a:fld>
            <a:endParaRPr lang="en-US"/>
          </a:p>
        </p:txBody>
      </p:sp>
    </p:spTree>
    <p:extLst>
      <p:ext uri="{BB962C8B-B14F-4D97-AF65-F5344CB8AC3E}">
        <p14:creationId xmlns:p14="http://schemas.microsoft.com/office/powerpoint/2010/main" val="3402015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ED2C-6022-468C-A67D-0A75C5174D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FD0123-EA51-459A-820E-20F766FCB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66C599-5A40-4E80-8561-7812B4A7D460}"/>
              </a:ext>
            </a:extLst>
          </p:cNvPr>
          <p:cNvSpPr>
            <a:spLocks noGrp="1"/>
          </p:cNvSpPr>
          <p:nvPr>
            <p:ph type="dt" sz="half" idx="10"/>
          </p:nvPr>
        </p:nvSpPr>
        <p:spPr/>
        <p:txBody>
          <a:bodyPr/>
          <a:lstStyle/>
          <a:p>
            <a:fld id="{6D18ABAC-4B3E-4D9E-BFA5-7D9EAA64E76E}" type="datetimeFigureOut">
              <a:rPr lang="en-US" smtClean="0"/>
              <a:t>5/21/2020</a:t>
            </a:fld>
            <a:endParaRPr lang="en-US"/>
          </a:p>
        </p:txBody>
      </p:sp>
      <p:sp>
        <p:nvSpPr>
          <p:cNvPr id="5" name="Footer Placeholder 4">
            <a:extLst>
              <a:ext uri="{FF2B5EF4-FFF2-40B4-BE49-F238E27FC236}">
                <a16:creationId xmlns:a16="http://schemas.microsoft.com/office/drawing/2014/main" id="{247963CD-03FB-4FFE-8BB1-CDE5F6DA5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B242-1FEB-4B74-B10A-68325284B06B}"/>
              </a:ext>
            </a:extLst>
          </p:cNvPr>
          <p:cNvSpPr>
            <a:spLocks noGrp="1"/>
          </p:cNvSpPr>
          <p:nvPr>
            <p:ph type="sldNum" sz="quarter" idx="12"/>
          </p:nvPr>
        </p:nvSpPr>
        <p:spPr/>
        <p:txBody>
          <a:bodyPr/>
          <a:lstStyle/>
          <a:p>
            <a:fld id="{16B8BD33-386C-47FA-A310-D86B6D472712}" type="slidenum">
              <a:rPr lang="en-US" smtClean="0"/>
              <a:t>‹#›</a:t>
            </a:fld>
            <a:endParaRPr lang="en-US"/>
          </a:p>
        </p:txBody>
      </p:sp>
    </p:spTree>
    <p:extLst>
      <p:ext uri="{BB962C8B-B14F-4D97-AF65-F5344CB8AC3E}">
        <p14:creationId xmlns:p14="http://schemas.microsoft.com/office/powerpoint/2010/main" val="2364316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D281-F418-4ABE-AB1F-CFC4D28261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FC54DB-68A0-4E35-BACD-80323FFEF9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B0DBCD-B82D-4D3E-A756-06A54A817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2FA597-4965-4901-A72D-58DD4C4597A8}"/>
              </a:ext>
            </a:extLst>
          </p:cNvPr>
          <p:cNvSpPr>
            <a:spLocks noGrp="1"/>
          </p:cNvSpPr>
          <p:nvPr>
            <p:ph type="dt" sz="half" idx="10"/>
          </p:nvPr>
        </p:nvSpPr>
        <p:spPr/>
        <p:txBody>
          <a:bodyPr/>
          <a:lstStyle/>
          <a:p>
            <a:fld id="{6D18ABAC-4B3E-4D9E-BFA5-7D9EAA64E76E}" type="datetimeFigureOut">
              <a:rPr lang="en-US" smtClean="0"/>
              <a:t>5/21/2020</a:t>
            </a:fld>
            <a:endParaRPr lang="en-US"/>
          </a:p>
        </p:txBody>
      </p:sp>
      <p:sp>
        <p:nvSpPr>
          <p:cNvPr id="6" name="Footer Placeholder 5">
            <a:extLst>
              <a:ext uri="{FF2B5EF4-FFF2-40B4-BE49-F238E27FC236}">
                <a16:creationId xmlns:a16="http://schemas.microsoft.com/office/drawing/2014/main" id="{6AE5EB9B-D52F-463D-B068-E28A4CCB1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CB5BC-1C55-4B96-9623-9B3493D31BFA}"/>
              </a:ext>
            </a:extLst>
          </p:cNvPr>
          <p:cNvSpPr>
            <a:spLocks noGrp="1"/>
          </p:cNvSpPr>
          <p:nvPr>
            <p:ph type="sldNum" sz="quarter" idx="12"/>
          </p:nvPr>
        </p:nvSpPr>
        <p:spPr/>
        <p:txBody>
          <a:bodyPr/>
          <a:lstStyle/>
          <a:p>
            <a:fld id="{16B8BD33-386C-47FA-A310-D86B6D472712}" type="slidenum">
              <a:rPr lang="en-US" smtClean="0"/>
              <a:t>‹#›</a:t>
            </a:fld>
            <a:endParaRPr lang="en-US"/>
          </a:p>
        </p:txBody>
      </p:sp>
    </p:spTree>
    <p:extLst>
      <p:ext uri="{BB962C8B-B14F-4D97-AF65-F5344CB8AC3E}">
        <p14:creationId xmlns:p14="http://schemas.microsoft.com/office/powerpoint/2010/main" val="505514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6D6B-A241-4708-B4CB-F32ECA3CE0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D93348-A427-48E6-8408-11893FB34B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78348-648F-455F-96A1-5387CC7AD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724668-7855-4BE1-BEB1-0E10694A87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125DC3-B460-4508-B77F-905BAA6A18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AE38B-A2D6-4482-8D2A-128CFBF8AAF8}"/>
              </a:ext>
            </a:extLst>
          </p:cNvPr>
          <p:cNvSpPr>
            <a:spLocks noGrp="1"/>
          </p:cNvSpPr>
          <p:nvPr>
            <p:ph type="dt" sz="half" idx="10"/>
          </p:nvPr>
        </p:nvSpPr>
        <p:spPr/>
        <p:txBody>
          <a:bodyPr/>
          <a:lstStyle/>
          <a:p>
            <a:fld id="{6D18ABAC-4B3E-4D9E-BFA5-7D9EAA64E76E}" type="datetimeFigureOut">
              <a:rPr lang="en-US" smtClean="0"/>
              <a:t>5/21/2020</a:t>
            </a:fld>
            <a:endParaRPr lang="en-US"/>
          </a:p>
        </p:txBody>
      </p:sp>
      <p:sp>
        <p:nvSpPr>
          <p:cNvPr id="8" name="Footer Placeholder 7">
            <a:extLst>
              <a:ext uri="{FF2B5EF4-FFF2-40B4-BE49-F238E27FC236}">
                <a16:creationId xmlns:a16="http://schemas.microsoft.com/office/drawing/2014/main" id="{B4291CE4-3F05-4D11-A678-CD32F3986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11A3E4-4641-4615-93E3-A7CA56E0A039}"/>
              </a:ext>
            </a:extLst>
          </p:cNvPr>
          <p:cNvSpPr>
            <a:spLocks noGrp="1"/>
          </p:cNvSpPr>
          <p:nvPr>
            <p:ph type="sldNum" sz="quarter" idx="12"/>
          </p:nvPr>
        </p:nvSpPr>
        <p:spPr/>
        <p:txBody>
          <a:bodyPr/>
          <a:lstStyle/>
          <a:p>
            <a:fld id="{16B8BD33-386C-47FA-A310-D86B6D472712}" type="slidenum">
              <a:rPr lang="en-US" smtClean="0"/>
              <a:t>‹#›</a:t>
            </a:fld>
            <a:endParaRPr lang="en-US"/>
          </a:p>
        </p:txBody>
      </p:sp>
    </p:spTree>
    <p:extLst>
      <p:ext uri="{BB962C8B-B14F-4D97-AF65-F5344CB8AC3E}">
        <p14:creationId xmlns:p14="http://schemas.microsoft.com/office/powerpoint/2010/main" val="3007623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69898-D1EF-4BF1-B0E0-0DB550DE5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45FF16-2CE8-4455-9840-EBFE8156DF65}"/>
              </a:ext>
            </a:extLst>
          </p:cNvPr>
          <p:cNvSpPr>
            <a:spLocks noGrp="1"/>
          </p:cNvSpPr>
          <p:nvPr>
            <p:ph type="dt" sz="half" idx="10"/>
          </p:nvPr>
        </p:nvSpPr>
        <p:spPr/>
        <p:txBody>
          <a:bodyPr/>
          <a:lstStyle/>
          <a:p>
            <a:fld id="{6D18ABAC-4B3E-4D9E-BFA5-7D9EAA64E76E}" type="datetimeFigureOut">
              <a:rPr lang="en-US" smtClean="0"/>
              <a:t>5/21/2020</a:t>
            </a:fld>
            <a:endParaRPr lang="en-US"/>
          </a:p>
        </p:txBody>
      </p:sp>
      <p:sp>
        <p:nvSpPr>
          <p:cNvPr id="4" name="Footer Placeholder 3">
            <a:extLst>
              <a:ext uri="{FF2B5EF4-FFF2-40B4-BE49-F238E27FC236}">
                <a16:creationId xmlns:a16="http://schemas.microsoft.com/office/drawing/2014/main" id="{2346EF2C-D4CB-4A3B-BD8A-39299FD8A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44D01-7F2C-403E-95B3-C2DF37550991}"/>
              </a:ext>
            </a:extLst>
          </p:cNvPr>
          <p:cNvSpPr>
            <a:spLocks noGrp="1"/>
          </p:cNvSpPr>
          <p:nvPr>
            <p:ph type="sldNum" sz="quarter" idx="12"/>
          </p:nvPr>
        </p:nvSpPr>
        <p:spPr/>
        <p:txBody>
          <a:bodyPr/>
          <a:lstStyle/>
          <a:p>
            <a:fld id="{16B8BD33-386C-47FA-A310-D86B6D472712}" type="slidenum">
              <a:rPr lang="en-US" smtClean="0"/>
              <a:t>‹#›</a:t>
            </a:fld>
            <a:endParaRPr lang="en-US"/>
          </a:p>
        </p:txBody>
      </p:sp>
    </p:spTree>
    <p:extLst>
      <p:ext uri="{BB962C8B-B14F-4D97-AF65-F5344CB8AC3E}">
        <p14:creationId xmlns:p14="http://schemas.microsoft.com/office/powerpoint/2010/main" val="295712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E90E6-0D98-4EF5-ACE3-C7E1DE6C26B1}"/>
              </a:ext>
            </a:extLst>
          </p:cNvPr>
          <p:cNvSpPr>
            <a:spLocks noGrp="1"/>
          </p:cNvSpPr>
          <p:nvPr>
            <p:ph type="dt" sz="half" idx="10"/>
          </p:nvPr>
        </p:nvSpPr>
        <p:spPr/>
        <p:txBody>
          <a:bodyPr/>
          <a:lstStyle/>
          <a:p>
            <a:fld id="{6D18ABAC-4B3E-4D9E-BFA5-7D9EAA64E76E}" type="datetimeFigureOut">
              <a:rPr lang="en-US" smtClean="0"/>
              <a:t>5/21/2020</a:t>
            </a:fld>
            <a:endParaRPr lang="en-US"/>
          </a:p>
        </p:txBody>
      </p:sp>
      <p:sp>
        <p:nvSpPr>
          <p:cNvPr id="3" name="Footer Placeholder 2">
            <a:extLst>
              <a:ext uri="{FF2B5EF4-FFF2-40B4-BE49-F238E27FC236}">
                <a16:creationId xmlns:a16="http://schemas.microsoft.com/office/drawing/2014/main" id="{50872026-807D-4356-9EFB-2F8993B34E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BB561F-3FA8-45BA-BDD2-4E7EB4992919}"/>
              </a:ext>
            </a:extLst>
          </p:cNvPr>
          <p:cNvSpPr>
            <a:spLocks noGrp="1"/>
          </p:cNvSpPr>
          <p:nvPr>
            <p:ph type="sldNum" sz="quarter" idx="12"/>
          </p:nvPr>
        </p:nvSpPr>
        <p:spPr/>
        <p:txBody>
          <a:bodyPr/>
          <a:lstStyle/>
          <a:p>
            <a:fld id="{16B8BD33-386C-47FA-A310-D86B6D472712}" type="slidenum">
              <a:rPr lang="en-US" smtClean="0"/>
              <a:t>‹#›</a:t>
            </a:fld>
            <a:endParaRPr lang="en-US"/>
          </a:p>
        </p:txBody>
      </p:sp>
    </p:spTree>
    <p:extLst>
      <p:ext uri="{BB962C8B-B14F-4D97-AF65-F5344CB8AC3E}">
        <p14:creationId xmlns:p14="http://schemas.microsoft.com/office/powerpoint/2010/main" val="193513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5/21/2020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5508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573A-BFDB-4322-8A49-FF788DDD5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7CBE21-F2C9-434C-9560-D8D84BD53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1D63D1-D9A4-4B7A-A102-F513A9E99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FF8A4-8BCF-4269-A32D-131EDF3E1AD0}"/>
              </a:ext>
            </a:extLst>
          </p:cNvPr>
          <p:cNvSpPr>
            <a:spLocks noGrp="1"/>
          </p:cNvSpPr>
          <p:nvPr>
            <p:ph type="dt" sz="half" idx="10"/>
          </p:nvPr>
        </p:nvSpPr>
        <p:spPr/>
        <p:txBody>
          <a:bodyPr/>
          <a:lstStyle/>
          <a:p>
            <a:fld id="{6D18ABAC-4B3E-4D9E-BFA5-7D9EAA64E76E}" type="datetimeFigureOut">
              <a:rPr lang="en-US" smtClean="0"/>
              <a:t>5/21/2020</a:t>
            </a:fld>
            <a:endParaRPr lang="en-US"/>
          </a:p>
        </p:txBody>
      </p:sp>
      <p:sp>
        <p:nvSpPr>
          <p:cNvPr id="6" name="Footer Placeholder 5">
            <a:extLst>
              <a:ext uri="{FF2B5EF4-FFF2-40B4-BE49-F238E27FC236}">
                <a16:creationId xmlns:a16="http://schemas.microsoft.com/office/drawing/2014/main" id="{9E6D47EC-84E9-46C1-873D-A60E06DAB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86742-2FCE-4DE6-B278-B47E48B336BC}"/>
              </a:ext>
            </a:extLst>
          </p:cNvPr>
          <p:cNvSpPr>
            <a:spLocks noGrp="1"/>
          </p:cNvSpPr>
          <p:nvPr>
            <p:ph type="sldNum" sz="quarter" idx="12"/>
          </p:nvPr>
        </p:nvSpPr>
        <p:spPr/>
        <p:txBody>
          <a:bodyPr/>
          <a:lstStyle/>
          <a:p>
            <a:fld id="{16B8BD33-386C-47FA-A310-D86B6D472712}" type="slidenum">
              <a:rPr lang="en-US" smtClean="0"/>
              <a:t>‹#›</a:t>
            </a:fld>
            <a:endParaRPr lang="en-US"/>
          </a:p>
        </p:txBody>
      </p:sp>
    </p:spTree>
    <p:extLst>
      <p:ext uri="{BB962C8B-B14F-4D97-AF65-F5344CB8AC3E}">
        <p14:creationId xmlns:p14="http://schemas.microsoft.com/office/powerpoint/2010/main" val="3141017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A8AE-8AFC-48C3-8736-C4F942F56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A2018-0F07-4EFB-9DEF-7614688E69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9BF8C4-2068-4657-9253-F51A12BA1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61AC9-EB1F-4C2A-BC84-5F8580AC43D2}"/>
              </a:ext>
            </a:extLst>
          </p:cNvPr>
          <p:cNvSpPr>
            <a:spLocks noGrp="1"/>
          </p:cNvSpPr>
          <p:nvPr>
            <p:ph type="dt" sz="half" idx="10"/>
          </p:nvPr>
        </p:nvSpPr>
        <p:spPr/>
        <p:txBody>
          <a:bodyPr/>
          <a:lstStyle/>
          <a:p>
            <a:fld id="{6D18ABAC-4B3E-4D9E-BFA5-7D9EAA64E76E}" type="datetimeFigureOut">
              <a:rPr lang="en-US" smtClean="0"/>
              <a:t>5/21/2020</a:t>
            </a:fld>
            <a:endParaRPr lang="en-US"/>
          </a:p>
        </p:txBody>
      </p:sp>
      <p:sp>
        <p:nvSpPr>
          <p:cNvPr id="6" name="Footer Placeholder 5">
            <a:extLst>
              <a:ext uri="{FF2B5EF4-FFF2-40B4-BE49-F238E27FC236}">
                <a16:creationId xmlns:a16="http://schemas.microsoft.com/office/drawing/2014/main" id="{CDAC8526-9E9A-445D-B2AE-227EF7DC0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69C04-F28E-4207-BBA4-7AB62E6C3738}"/>
              </a:ext>
            </a:extLst>
          </p:cNvPr>
          <p:cNvSpPr>
            <a:spLocks noGrp="1"/>
          </p:cNvSpPr>
          <p:nvPr>
            <p:ph type="sldNum" sz="quarter" idx="12"/>
          </p:nvPr>
        </p:nvSpPr>
        <p:spPr/>
        <p:txBody>
          <a:bodyPr/>
          <a:lstStyle/>
          <a:p>
            <a:fld id="{16B8BD33-386C-47FA-A310-D86B6D472712}" type="slidenum">
              <a:rPr lang="en-US" smtClean="0"/>
              <a:t>‹#›</a:t>
            </a:fld>
            <a:endParaRPr lang="en-US"/>
          </a:p>
        </p:txBody>
      </p:sp>
    </p:spTree>
    <p:extLst>
      <p:ext uri="{BB962C8B-B14F-4D97-AF65-F5344CB8AC3E}">
        <p14:creationId xmlns:p14="http://schemas.microsoft.com/office/powerpoint/2010/main" val="1431244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F6A1-0924-4CFB-A170-4E5336FC5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723645-F441-4B50-B244-F04A6B62A3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32B6C-34C2-4631-A5D3-1F6A8898B700}"/>
              </a:ext>
            </a:extLst>
          </p:cNvPr>
          <p:cNvSpPr>
            <a:spLocks noGrp="1"/>
          </p:cNvSpPr>
          <p:nvPr>
            <p:ph type="dt" sz="half" idx="10"/>
          </p:nvPr>
        </p:nvSpPr>
        <p:spPr/>
        <p:txBody>
          <a:bodyPr/>
          <a:lstStyle/>
          <a:p>
            <a:fld id="{6D18ABAC-4B3E-4D9E-BFA5-7D9EAA64E76E}" type="datetimeFigureOut">
              <a:rPr lang="en-US" smtClean="0"/>
              <a:t>5/21/2020</a:t>
            </a:fld>
            <a:endParaRPr lang="en-US"/>
          </a:p>
        </p:txBody>
      </p:sp>
      <p:sp>
        <p:nvSpPr>
          <p:cNvPr id="5" name="Footer Placeholder 4">
            <a:extLst>
              <a:ext uri="{FF2B5EF4-FFF2-40B4-BE49-F238E27FC236}">
                <a16:creationId xmlns:a16="http://schemas.microsoft.com/office/drawing/2014/main" id="{94E50AB0-9B72-47C8-93D1-FD9F44719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70D47-53D5-45AD-9A09-20B5EEBCCBB8}"/>
              </a:ext>
            </a:extLst>
          </p:cNvPr>
          <p:cNvSpPr>
            <a:spLocks noGrp="1"/>
          </p:cNvSpPr>
          <p:nvPr>
            <p:ph type="sldNum" sz="quarter" idx="12"/>
          </p:nvPr>
        </p:nvSpPr>
        <p:spPr/>
        <p:txBody>
          <a:bodyPr/>
          <a:lstStyle/>
          <a:p>
            <a:fld id="{16B8BD33-386C-47FA-A310-D86B6D472712}" type="slidenum">
              <a:rPr lang="en-US" smtClean="0"/>
              <a:t>‹#›</a:t>
            </a:fld>
            <a:endParaRPr lang="en-US"/>
          </a:p>
        </p:txBody>
      </p:sp>
    </p:spTree>
    <p:extLst>
      <p:ext uri="{BB962C8B-B14F-4D97-AF65-F5344CB8AC3E}">
        <p14:creationId xmlns:p14="http://schemas.microsoft.com/office/powerpoint/2010/main" val="542815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75B98-4E58-4DD0-8710-CE67E4B145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36F80D-AE5C-4A24-937A-7B447300CA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4A30B-C8DF-4B31-A900-2BE3FC081C10}"/>
              </a:ext>
            </a:extLst>
          </p:cNvPr>
          <p:cNvSpPr>
            <a:spLocks noGrp="1"/>
          </p:cNvSpPr>
          <p:nvPr>
            <p:ph type="dt" sz="half" idx="10"/>
          </p:nvPr>
        </p:nvSpPr>
        <p:spPr/>
        <p:txBody>
          <a:bodyPr/>
          <a:lstStyle/>
          <a:p>
            <a:fld id="{6D18ABAC-4B3E-4D9E-BFA5-7D9EAA64E76E}" type="datetimeFigureOut">
              <a:rPr lang="en-US" smtClean="0"/>
              <a:t>5/21/2020</a:t>
            </a:fld>
            <a:endParaRPr lang="en-US"/>
          </a:p>
        </p:txBody>
      </p:sp>
      <p:sp>
        <p:nvSpPr>
          <p:cNvPr id="5" name="Footer Placeholder 4">
            <a:extLst>
              <a:ext uri="{FF2B5EF4-FFF2-40B4-BE49-F238E27FC236}">
                <a16:creationId xmlns:a16="http://schemas.microsoft.com/office/drawing/2014/main" id="{D4C8685B-5AF7-44CC-82B7-304996E4F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FBED0-6587-4FC8-B3A7-4E5649C75234}"/>
              </a:ext>
            </a:extLst>
          </p:cNvPr>
          <p:cNvSpPr>
            <a:spLocks noGrp="1"/>
          </p:cNvSpPr>
          <p:nvPr>
            <p:ph type="sldNum" sz="quarter" idx="12"/>
          </p:nvPr>
        </p:nvSpPr>
        <p:spPr/>
        <p:txBody>
          <a:bodyPr/>
          <a:lstStyle/>
          <a:p>
            <a:fld id="{16B8BD33-386C-47FA-A310-D86B6D472712}" type="slidenum">
              <a:rPr lang="en-US" smtClean="0"/>
              <a:t>‹#›</a:t>
            </a:fld>
            <a:endParaRPr lang="en-US"/>
          </a:p>
        </p:txBody>
      </p:sp>
    </p:spTree>
    <p:extLst>
      <p:ext uri="{BB962C8B-B14F-4D97-AF65-F5344CB8AC3E}">
        <p14:creationId xmlns:p14="http://schemas.microsoft.com/office/powerpoint/2010/main" val="4227690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5/21/2020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23853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34936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5/21/2020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00439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95577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37877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4001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3395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5823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5/21/2020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16249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5/21/2020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3945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9564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8304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23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657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172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5/21/2020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3191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5/21/2020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908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5/21/2020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893034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A9210-4BBC-0C4C-BE6A-F8563292C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95F46F-93F4-3A41-9196-C4451B348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979A4-039D-E942-83BD-E052EE1A5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A80F4-AD86-4242-A486-39E58FC15826}" type="datetimeFigureOut">
              <a:rPr lang="en-US" smtClean="0"/>
              <a:t>5/21/2020</a:t>
            </a:fld>
            <a:endParaRPr lang="en-US"/>
          </a:p>
        </p:txBody>
      </p:sp>
      <p:sp>
        <p:nvSpPr>
          <p:cNvPr id="5" name="Footer Placeholder 4">
            <a:extLst>
              <a:ext uri="{FF2B5EF4-FFF2-40B4-BE49-F238E27FC236}">
                <a16:creationId xmlns:a16="http://schemas.microsoft.com/office/drawing/2014/main" id="{BE314A47-C1D4-1A41-A528-0819B43EE5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03CF64-1ADC-6A43-9AF9-BA599F303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59931-64A1-B248-9BFA-69EA010485F2}" type="slidenum">
              <a:rPr lang="en-US" smtClean="0"/>
              <a:t>‹#›</a:t>
            </a:fld>
            <a:endParaRPr lang="en-US"/>
          </a:p>
        </p:txBody>
      </p:sp>
    </p:spTree>
    <p:extLst>
      <p:ext uri="{BB962C8B-B14F-4D97-AF65-F5344CB8AC3E}">
        <p14:creationId xmlns:p14="http://schemas.microsoft.com/office/powerpoint/2010/main" val="3144857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2A820-905A-464B-BD74-CC1E48E43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944085-D330-4FE1-B9A3-050ECD78E9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4137A-D514-4ADB-B7C4-BC98E3E50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8ABAC-4B3E-4D9E-BFA5-7D9EAA64E76E}" type="datetimeFigureOut">
              <a:rPr lang="en-US" smtClean="0"/>
              <a:t>5/21/2020</a:t>
            </a:fld>
            <a:endParaRPr lang="en-US"/>
          </a:p>
        </p:txBody>
      </p:sp>
      <p:sp>
        <p:nvSpPr>
          <p:cNvPr id="5" name="Footer Placeholder 4">
            <a:extLst>
              <a:ext uri="{FF2B5EF4-FFF2-40B4-BE49-F238E27FC236}">
                <a16:creationId xmlns:a16="http://schemas.microsoft.com/office/drawing/2014/main" id="{240FD1CB-F45E-4D36-A030-CDCEB92B64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E0F4AD-EA80-464E-AEDC-926F838503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8BD33-386C-47FA-A310-D86B6D472712}" type="slidenum">
              <a:rPr lang="en-US" smtClean="0"/>
              <a:t>‹#›</a:t>
            </a:fld>
            <a:endParaRPr lang="en-US"/>
          </a:p>
        </p:txBody>
      </p:sp>
    </p:spTree>
    <p:extLst>
      <p:ext uri="{BB962C8B-B14F-4D97-AF65-F5344CB8AC3E}">
        <p14:creationId xmlns:p14="http://schemas.microsoft.com/office/powerpoint/2010/main" val="10846647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5/21/2020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9233328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 Id="rId5" Type="http://schemas.openxmlformats.org/officeDocument/2006/relationships/hyperlink" Target="https://www.socialstudies.org/sites/default/files/c3/C3-Framework-for-Social-Studies.pdf"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4.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4.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4.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4.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4.xml"/><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4.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4.xml"/><Relationship Id="rId5" Type="http://schemas.openxmlformats.org/officeDocument/2006/relationships/image" Target="../media/image5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 Id="rId6" Type="http://schemas.openxmlformats.org/officeDocument/2006/relationships/hyperlink" Target="https://www.socialstudies.org/publications/notables" TargetMode="External"/><Relationship Id="rId5" Type="http://schemas.openxmlformats.org/officeDocument/2006/relationships/hyperlink" Target="https://www.gcss.net/site/page/view/childrens-literature" TargetMode="Externa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https://secure.ncte.org/library/NCTEFiles/Resources/Journals/VM/0244-may2017/VM0244Read.pdf" TargetMode="External"/><Relationship Id="rId2" Type="http://schemas.openxmlformats.org/officeDocument/2006/relationships/image" Target="../media/image58.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4.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forms.gle/i37at9uYGMznfQcr8" TargetMode="External"/><Relationship Id="rId1" Type="http://schemas.openxmlformats.org/officeDocument/2006/relationships/slideLayout" Target="../slideLayouts/slideLayout17.xml"/><Relationship Id="rId5" Type="http://schemas.openxmlformats.org/officeDocument/2006/relationships/hyperlink" Target="mailto:jwood@doe.k12.ga.us" TargetMode="Externa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638D0E0-2881-43C8-A036-C4A11D7474E6}"/>
              </a:ext>
            </a:extLst>
          </p:cNvPr>
          <p:cNvSpPr>
            <a:spLocks noGrp="1"/>
          </p:cNvSpPr>
          <p:nvPr>
            <p:ph type="ctrTitle"/>
          </p:nvPr>
        </p:nvSpPr>
        <p:spPr/>
        <p:txBody>
          <a:bodyPr/>
          <a:lstStyle/>
          <a:p>
            <a:endParaRPr lang="en-US"/>
          </a:p>
        </p:txBody>
      </p:sp>
      <p:pic>
        <p:nvPicPr>
          <p:cNvPr id="14" name="Picture 13">
            <a:extLst>
              <a:ext uri="{FF2B5EF4-FFF2-40B4-BE49-F238E27FC236}">
                <a16:creationId xmlns:a16="http://schemas.microsoft.com/office/drawing/2014/main" id="{7D2C9CE3-7A09-4C7B-BB4F-8E05C9103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1855"/>
          </a:xfrm>
          <a:prstGeom prst="rect">
            <a:avLst/>
          </a:prstGeom>
        </p:spPr>
      </p:pic>
    </p:spTree>
    <p:extLst>
      <p:ext uri="{BB962C8B-B14F-4D97-AF65-F5344CB8AC3E}">
        <p14:creationId xmlns:p14="http://schemas.microsoft.com/office/powerpoint/2010/main" val="4077988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5C64-0A97-478F-92CD-D2276C08520C}"/>
              </a:ext>
            </a:extLst>
          </p:cNvPr>
          <p:cNvSpPr>
            <a:spLocks noGrp="1"/>
          </p:cNvSpPr>
          <p:nvPr>
            <p:ph type="title"/>
          </p:nvPr>
        </p:nvSpPr>
        <p:spPr>
          <a:xfrm>
            <a:off x="172720" y="629266"/>
            <a:ext cx="4216399" cy="1676603"/>
          </a:xfrm>
        </p:spPr>
        <p:txBody>
          <a:bodyPr>
            <a:normAutofit/>
          </a:bodyPr>
          <a:lstStyle/>
          <a:p>
            <a:r>
              <a:rPr lang="en-US" dirty="0"/>
              <a:t>During the Unit </a:t>
            </a:r>
          </a:p>
        </p:txBody>
      </p:sp>
      <p:sp>
        <p:nvSpPr>
          <p:cNvPr id="1030" name="Content Placeholder 1029">
            <a:extLst>
              <a:ext uri="{FF2B5EF4-FFF2-40B4-BE49-F238E27FC236}">
                <a16:creationId xmlns:a16="http://schemas.microsoft.com/office/drawing/2014/main" id="{D579EE1C-B563-4291-8EC3-7FB7295110FC}"/>
              </a:ext>
            </a:extLst>
          </p:cNvPr>
          <p:cNvSpPr>
            <a:spLocks noGrp="1"/>
          </p:cNvSpPr>
          <p:nvPr>
            <p:ph idx="1"/>
          </p:nvPr>
        </p:nvSpPr>
        <p:spPr>
          <a:xfrm>
            <a:off x="172721" y="2438400"/>
            <a:ext cx="4127676" cy="3785419"/>
          </a:xfrm>
        </p:spPr>
        <p:txBody>
          <a:bodyPr>
            <a:normAutofit/>
          </a:bodyPr>
          <a:lstStyle/>
          <a:p>
            <a:r>
              <a:rPr lang="en-US" sz="1800" dirty="0"/>
              <a:t>I choose this book because it shows a variety of domestic efforts by women during WWI.</a:t>
            </a:r>
          </a:p>
          <a:p>
            <a:r>
              <a:rPr lang="en-US" sz="1800" dirty="0"/>
              <a:t>It has a GA connection.</a:t>
            </a:r>
          </a:p>
          <a:p>
            <a:r>
              <a:rPr lang="en-US" sz="1800" dirty="0"/>
              <a:t>Information about the home front is evident in primary sources. </a:t>
            </a:r>
          </a:p>
        </p:txBody>
      </p:sp>
      <p:pic>
        <p:nvPicPr>
          <p:cNvPr id="1026" name="Picture 2" descr="The Poppy Lady: Moina Belle Michael and Her Tribute to Veterans ...">
            <a:extLst>
              <a:ext uri="{FF2B5EF4-FFF2-40B4-BE49-F238E27FC236}">
                <a16:creationId xmlns:a16="http://schemas.microsoft.com/office/drawing/2014/main" id="{E0987136-767E-40D2-841F-06B5F75E739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70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831C-442D-4291-A206-AC30A747B6F2}"/>
              </a:ext>
            </a:extLst>
          </p:cNvPr>
          <p:cNvSpPr>
            <a:spLocks noGrp="1"/>
          </p:cNvSpPr>
          <p:nvPr>
            <p:ph type="title"/>
          </p:nvPr>
        </p:nvSpPr>
        <p:spPr>
          <a:xfrm>
            <a:off x="4974336" y="484632"/>
            <a:ext cx="6729984" cy="1609344"/>
          </a:xfrm>
        </p:spPr>
        <p:txBody>
          <a:bodyPr>
            <a:normAutofit fontScale="90000"/>
          </a:bodyPr>
          <a:lstStyle/>
          <a:p>
            <a:r>
              <a:rPr lang="en-US" sz="4800" dirty="0"/>
              <a:t>EQ: How does the warfront affect the home front?</a:t>
            </a:r>
          </a:p>
        </p:txBody>
      </p:sp>
      <p:pic>
        <p:nvPicPr>
          <p:cNvPr id="5" name="Picture 4" descr="knitauthorsnote.jpg">
            <a:extLst>
              <a:ext uri="{FF2B5EF4-FFF2-40B4-BE49-F238E27FC236}">
                <a16:creationId xmlns:a16="http://schemas.microsoft.com/office/drawing/2014/main" id="{F62AC604-198C-4E80-98DE-30BA7F636E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
          <a:stretch/>
        </p:blipFill>
        <p:spPr>
          <a:xfrm>
            <a:off x="20" y="10"/>
            <a:ext cx="4471396" cy="2231126"/>
          </a:xfrm>
          <a:prstGeom prst="rect">
            <a:avLst/>
          </a:prstGeom>
        </p:spPr>
      </p:pic>
      <p:pic>
        <p:nvPicPr>
          <p:cNvPr id="6" name="Picture 5" descr="knittingphotos.jpg">
            <a:extLst>
              <a:ext uri="{FF2B5EF4-FFF2-40B4-BE49-F238E27FC236}">
                <a16:creationId xmlns:a16="http://schemas.microsoft.com/office/drawing/2014/main" id="{B02BEAA0-13CA-4F86-8844-6B1F89A8AF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
          <a:stretch/>
        </p:blipFill>
        <p:spPr>
          <a:xfrm>
            <a:off x="20" y="2322576"/>
            <a:ext cx="4471396" cy="2212848"/>
          </a:xfrm>
          <a:prstGeom prst="rect">
            <a:avLst/>
          </a:prstGeom>
        </p:spPr>
      </p:pic>
      <p:pic>
        <p:nvPicPr>
          <p:cNvPr id="4" name="Picture 3" descr="image003.jpg">
            <a:extLst>
              <a:ext uri="{FF2B5EF4-FFF2-40B4-BE49-F238E27FC236}">
                <a16:creationId xmlns:a16="http://schemas.microsoft.com/office/drawing/2014/main" id="{9E6EFA73-E119-4990-8AD1-CFC1D83DB60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
          <a:stretch/>
        </p:blipFill>
        <p:spPr>
          <a:xfrm>
            <a:off x="20" y="4636008"/>
            <a:ext cx="4471396" cy="2221992"/>
          </a:xfrm>
          <a:prstGeom prst="rect">
            <a:avLst/>
          </a:prstGeom>
        </p:spPr>
      </p:pic>
      <p:sp>
        <p:nvSpPr>
          <p:cNvPr id="3" name="Content Placeholder 2">
            <a:extLst>
              <a:ext uri="{FF2B5EF4-FFF2-40B4-BE49-F238E27FC236}">
                <a16:creationId xmlns:a16="http://schemas.microsoft.com/office/drawing/2014/main" id="{36470C0A-85AC-4862-AD61-55878F71C4CB}"/>
              </a:ext>
            </a:extLst>
          </p:cNvPr>
          <p:cNvSpPr>
            <a:spLocks noGrp="1"/>
          </p:cNvSpPr>
          <p:nvPr>
            <p:ph idx="1"/>
          </p:nvPr>
        </p:nvSpPr>
        <p:spPr>
          <a:xfrm>
            <a:off x="4974336" y="2121408"/>
            <a:ext cx="6729984" cy="4050792"/>
          </a:xfrm>
        </p:spPr>
        <p:txBody>
          <a:bodyPr>
            <a:normAutofit fontScale="92500" lnSpcReduction="10000"/>
          </a:bodyPr>
          <a:lstStyle/>
          <a:p>
            <a:pPr marL="0" indent="0">
              <a:buNone/>
            </a:pPr>
            <a:r>
              <a:rPr lang="en-US" dirty="0"/>
              <a:t>Task</a:t>
            </a:r>
          </a:p>
          <a:p>
            <a:r>
              <a:rPr lang="en-US" dirty="0"/>
              <a:t>Set up a research activity:</a:t>
            </a:r>
          </a:p>
          <a:p>
            <a:pPr lvl="1"/>
            <a:r>
              <a:rPr lang="en-US" sz="2000" dirty="0"/>
              <a:t>College</a:t>
            </a:r>
          </a:p>
          <a:p>
            <a:pPr lvl="1"/>
            <a:r>
              <a:rPr lang="en-US" sz="2000" dirty="0"/>
              <a:t>Red Cross</a:t>
            </a:r>
          </a:p>
          <a:p>
            <a:pPr lvl="1"/>
            <a:r>
              <a:rPr lang="en-US" sz="2000" dirty="0"/>
              <a:t>Knitting for soldiers</a:t>
            </a:r>
          </a:p>
          <a:p>
            <a:pPr lvl="1"/>
            <a:r>
              <a:rPr lang="en-US" sz="2000" dirty="0"/>
              <a:t>Greeting soldiers</a:t>
            </a:r>
          </a:p>
          <a:p>
            <a:pPr lvl="1"/>
            <a:r>
              <a:rPr lang="en-US" sz="2000" dirty="0"/>
              <a:t>Canteen Worker</a:t>
            </a:r>
          </a:p>
          <a:p>
            <a:pPr lvl="1"/>
            <a:r>
              <a:rPr lang="en-US" sz="2000" dirty="0"/>
              <a:t>Help soldiers emotionally</a:t>
            </a:r>
          </a:p>
          <a:p>
            <a:pPr lvl="1"/>
            <a:r>
              <a:rPr lang="en-US" sz="2000" dirty="0"/>
              <a:t>Honoring the dead – Flanders Field</a:t>
            </a:r>
          </a:p>
          <a:p>
            <a:r>
              <a:rPr lang="en-US" dirty="0"/>
              <a:t>Prompt a writing activity.</a:t>
            </a:r>
          </a:p>
          <a:p>
            <a:pPr lvl="1"/>
            <a:r>
              <a:rPr lang="en-US" sz="2000" dirty="0"/>
              <a:t>Letter to a soldier</a:t>
            </a:r>
          </a:p>
          <a:p>
            <a:pPr lvl="1"/>
            <a:r>
              <a:rPr lang="en-US" sz="2000" dirty="0"/>
              <a:t>Connection to any modern wars, COVID-19</a:t>
            </a:r>
          </a:p>
        </p:txBody>
      </p:sp>
    </p:spTree>
    <p:extLst>
      <p:ext uri="{BB962C8B-B14F-4D97-AF65-F5344CB8AC3E}">
        <p14:creationId xmlns:p14="http://schemas.microsoft.com/office/powerpoint/2010/main" val="173505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15684B-A822-4705-9E66-283E732AEB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637" y="321734"/>
            <a:ext cx="5141893" cy="2905170"/>
          </a:xfrm>
          <a:prstGeom prst="rect">
            <a:avLst/>
          </a:prstGeom>
        </p:spPr>
      </p:pic>
      <p:pic>
        <p:nvPicPr>
          <p:cNvPr id="2" name="Picture 1">
            <a:extLst>
              <a:ext uri="{FF2B5EF4-FFF2-40B4-BE49-F238E27FC236}">
                <a16:creationId xmlns:a16="http://schemas.microsoft.com/office/drawing/2014/main" id="{5C78876E-5C2D-DA47-B157-2B8C686776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1" y="3993858"/>
            <a:ext cx="5426764" cy="2035036"/>
          </a:xfrm>
          <a:prstGeom prst="rect">
            <a:avLst/>
          </a:prstGeom>
        </p:spPr>
      </p:pic>
      <p:sp>
        <p:nvSpPr>
          <p:cNvPr id="21" name="Rectangle 2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Ruth Bader Ginsburg: The Case of R.B.G. vs. Inequality: Winter ...">
            <a:extLst>
              <a:ext uri="{FF2B5EF4-FFF2-40B4-BE49-F238E27FC236}">
                <a16:creationId xmlns:a16="http://schemas.microsoft.com/office/drawing/2014/main" id="{CBABD69A-DAFB-45A6-BD4E-3B3D83EC352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63567" y="321734"/>
            <a:ext cx="5115697" cy="60699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14130C0-F937-AB42-8C24-E3DC9F0C4749}"/>
              </a:ext>
            </a:extLst>
          </p:cNvPr>
          <p:cNvSpPr/>
          <p:nvPr/>
        </p:nvSpPr>
        <p:spPr>
          <a:xfrm>
            <a:off x="415882" y="6372352"/>
            <a:ext cx="5294715" cy="299151"/>
          </a:xfrm>
          <a:prstGeom prst="rect">
            <a:avLst/>
          </a:prstGeom>
          <a:solidFill>
            <a:srgbClr val="000000">
              <a:alpha val="50000"/>
            </a:srgbClr>
          </a:solidFill>
          <a:ln>
            <a:noFill/>
          </a:ln>
        </p:spPr>
        <p:txBody>
          <a:bodyPr wrap="square">
            <a:normAutofit/>
          </a:bodyPr>
          <a:lstStyle/>
          <a:p>
            <a:pPr algn="ctr">
              <a:lnSpc>
                <a:spcPct val="90000"/>
              </a:lnSpc>
              <a:spcAft>
                <a:spcPts val="600"/>
              </a:spcAft>
            </a:pPr>
            <a:r>
              <a:rPr lang="en-US" sz="800">
                <a:solidFill>
                  <a:srgbClr val="FFFFFF"/>
                </a:solidFill>
                <a:hlinkClick r:id="rId5">
                  <a:extLst>
                    <a:ext uri="{A12FA001-AC4F-418D-AE19-62706E023703}">
                      <ahyp:hlinkClr xmlns:ahyp="http://schemas.microsoft.com/office/drawing/2018/hyperlinkcolor" val="tx"/>
                    </a:ext>
                  </a:extLst>
                </a:hlinkClick>
              </a:rPr>
              <a:t>https://www.socialstudies.org/sites/default/files/c3/C3-Framework-for-Social-Studies.pdf</a:t>
            </a:r>
            <a:r>
              <a:rPr lang="en-US" sz="800">
                <a:solidFill>
                  <a:srgbClr val="FFFFFF"/>
                </a:solidFill>
              </a:rPr>
              <a:t> – C3 Framework, NCSS, p. 55</a:t>
            </a:r>
          </a:p>
        </p:txBody>
      </p:sp>
    </p:spTree>
    <p:extLst>
      <p:ext uri="{BB962C8B-B14F-4D97-AF65-F5344CB8AC3E}">
        <p14:creationId xmlns:p14="http://schemas.microsoft.com/office/powerpoint/2010/main" val="147462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 descr="dbecf54c-43d3-4a9a-b98d-1d20e5b02c4e@namprd04">
            <a:extLst>
              <a:ext uri="{FF2B5EF4-FFF2-40B4-BE49-F238E27FC236}">
                <a16:creationId xmlns:a16="http://schemas.microsoft.com/office/drawing/2014/main" id="{519C6D28-CD5C-480D-866B-E2130308C41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Shape 2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2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8CF5F591-83F1-4CE8-BDCB-CBCFBC1376DE}"/>
              </a:ext>
            </a:extLst>
          </p:cNvPr>
          <p:cNvSpPr txBox="1">
            <a:spLocks/>
          </p:cNvSpPr>
          <p:nvPr/>
        </p:nvSpPr>
        <p:spPr>
          <a:xfrm>
            <a:off x="7254241" y="632990"/>
            <a:ext cx="4659434" cy="1043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dirty="0"/>
              <a:t>What </a:t>
            </a:r>
            <a:r>
              <a:rPr lang="en-US" sz="3200" u="sng" dirty="0"/>
              <a:t>freedoms</a:t>
            </a:r>
            <a:r>
              <a:rPr lang="en-US" sz="3200" dirty="0"/>
              <a:t> are worth </a:t>
            </a:r>
            <a:r>
              <a:rPr lang="en-US" sz="3200" u="sng" dirty="0"/>
              <a:t>fighting</a:t>
            </a:r>
            <a:r>
              <a:rPr lang="en-US" sz="3200" dirty="0"/>
              <a:t> for?</a:t>
            </a:r>
          </a:p>
        </p:txBody>
      </p:sp>
      <p:sp>
        <p:nvSpPr>
          <p:cNvPr id="4" name="Text Placeholder 2">
            <a:extLst>
              <a:ext uri="{FF2B5EF4-FFF2-40B4-BE49-F238E27FC236}">
                <a16:creationId xmlns:a16="http://schemas.microsoft.com/office/drawing/2014/main" id="{4AD3C6F5-944B-4C26-844C-CAFF8444A87A}"/>
              </a:ext>
            </a:extLst>
          </p:cNvPr>
          <p:cNvSpPr txBox="1">
            <a:spLocks/>
          </p:cNvSpPr>
          <p:nvPr/>
        </p:nvSpPr>
        <p:spPr>
          <a:xfrm>
            <a:off x="7024239" y="1774372"/>
            <a:ext cx="4659434" cy="27540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0">
              <a:buNone/>
            </a:pPr>
            <a:r>
              <a:rPr lang="en-US" sz="2000" dirty="0"/>
              <a:t>Evaluate the argument!</a:t>
            </a:r>
          </a:p>
          <a:p>
            <a:pPr marL="514350"/>
            <a:r>
              <a:rPr lang="en-US" sz="2000" dirty="0"/>
              <a:t>What is the claim/argument?</a:t>
            </a:r>
          </a:p>
          <a:p>
            <a:pPr marL="514350"/>
            <a:r>
              <a:rPr lang="en-US" sz="2000" dirty="0"/>
              <a:t>What evidence is given to support it?</a:t>
            </a:r>
          </a:p>
        </p:txBody>
      </p:sp>
    </p:spTree>
    <p:extLst>
      <p:ext uri="{BB962C8B-B14F-4D97-AF65-F5344CB8AC3E}">
        <p14:creationId xmlns:p14="http://schemas.microsoft.com/office/powerpoint/2010/main" val="109178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5A58-843B-1F4C-98B9-2685862A1AAA}"/>
              </a:ext>
            </a:extLst>
          </p:cNvPr>
          <p:cNvSpPr>
            <a:spLocks noGrp="1"/>
          </p:cNvSpPr>
          <p:nvPr>
            <p:ph type="title"/>
          </p:nvPr>
        </p:nvSpPr>
        <p:spPr/>
        <p:txBody>
          <a:bodyPr>
            <a:normAutofit fontScale="90000"/>
          </a:bodyPr>
          <a:lstStyle/>
          <a:p>
            <a:pPr algn="ctr"/>
            <a:r>
              <a:rPr lang="en-US" dirty="0"/>
              <a:t>Ideas for </a:t>
            </a:r>
            <a:r>
              <a:rPr lang="en-US" i="1" dirty="0"/>
              <a:t>Ruth Bader Ginsburg: </a:t>
            </a:r>
            <a:br>
              <a:rPr lang="en-US" i="1" dirty="0"/>
            </a:br>
            <a:r>
              <a:rPr lang="en-US" i="1" dirty="0"/>
              <a:t>The Case of R.B.G. vs. Inequality </a:t>
            </a:r>
            <a:r>
              <a:rPr lang="en-US" dirty="0"/>
              <a:t> </a:t>
            </a:r>
            <a:br>
              <a:rPr lang="en-US" dirty="0"/>
            </a:br>
            <a:r>
              <a:rPr lang="en-US" sz="2200" dirty="0"/>
              <a:t>by Jonah Winter (Author), Stacy </a:t>
            </a:r>
            <a:r>
              <a:rPr lang="en-US" sz="2200" dirty="0" err="1"/>
              <a:t>Innerst</a:t>
            </a:r>
            <a:r>
              <a:rPr lang="en-US" sz="2200" dirty="0"/>
              <a:t>  (Illustrator)</a:t>
            </a:r>
            <a:endParaRPr lang="en-US" dirty="0"/>
          </a:p>
        </p:txBody>
      </p:sp>
      <p:graphicFrame>
        <p:nvGraphicFramePr>
          <p:cNvPr id="12" name="Table 11">
            <a:extLst>
              <a:ext uri="{FF2B5EF4-FFF2-40B4-BE49-F238E27FC236}">
                <a16:creationId xmlns:a16="http://schemas.microsoft.com/office/drawing/2014/main" id="{E10815A4-E55B-4838-87AE-FB28EDCB143C}"/>
              </a:ext>
            </a:extLst>
          </p:cNvPr>
          <p:cNvGraphicFramePr>
            <a:graphicFrameLocks noGrp="1"/>
          </p:cNvGraphicFramePr>
          <p:nvPr>
            <p:extLst>
              <p:ext uri="{D42A27DB-BD31-4B8C-83A1-F6EECF244321}">
                <p14:modId xmlns:p14="http://schemas.microsoft.com/office/powerpoint/2010/main" val="3581330991"/>
              </p:ext>
            </p:extLst>
          </p:nvPr>
        </p:nvGraphicFramePr>
        <p:xfrm>
          <a:off x="609600" y="1771969"/>
          <a:ext cx="10976556" cy="4632960"/>
        </p:xfrm>
        <a:graphic>
          <a:graphicData uri="http://schemas.openxmlformats.org/drawingml/2006/table">
            <a:tbl>
              <a:tblPr firstRow="1" bandRow="1">
                <a:tableStyleId>{3B4B98B0-60AC-42C2-AFA5-B58CD77FA1E5}</a:tableStyleId>
              </a:tblPr>
              <a:tblGrid>
                <a:gridCol w="4038600">
                  <a:extLst>
                    <a:ext uri="{9D8B030D-6E8A-4147-A177-3AD203B41FA5}">
                      <a16:colId xmlns:a16="http://schemas.microsoft.com/office/drawing/2014/main" val="1410653887"/>
                    </a:ext>
                  </a:extLst>
                </a:gridCol>
                <a:gridCol w="6937956">
                  <a:extLst>
                    <a:ext uri="{9D8B030D-6E8A-4147-A177-3AD203B41FA5}">
                      <a16:colId xmlns:a16="http://schemas.microsoft.com/office/drawing/2014/main" val="4008871556"/>
                    </a:ext>
                  </a:extLst>
                </a:gridCol>
              </a:tblGrid>
              <a:tr h="1333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Argument Analysis</a:t>
                      </a:r>
                    </a:p>
                  </a:txBody>
                  <a:tcPr/>
                </a:tc>
                <a:tc>
                  <a:txBody>
                    <a:bodyPr/>
                    <a:lstStyle/>
                    <a:p>
                      <a:r>
                        <a:rPr lang="en-US" sz="2000" b="0" dirty="0"/>
                        <a:t>Start off the unit with this book</a:t>
                      </a:r>
                    </a:p>
                    <a:p>
                      <a:pPr marL="285750" indent="-285750">
                        <a:buFont typeface="Arial" panose="020B0604020202020204" pitchFamily="34" charset="0"/>
                        <a:buChar char="•"/>
                      </a:pPr>
                      <a:r>
                        <a:rPr lang="en-US" sz="2000" b="0" dirty="0"/>
                        <a:t>Create the argument-evidence chart</a:t>
                      </a:r>
                    </a:p>
                    <a:p>
                      <a:pPr marL="285750" indent="-285750">
                        <a:buFont typeface="Arial" panose="020B0604020202020204" pitchFamily="34" charset="0"/>
                        <a:buChar char="•"/>
                      </a:pPr>
                      <a:r>
                        <a:rPr lang="en-US" sz="2000" b="0" dirty="0"/>
                        <a:t>After each lesson, have student review new sources to determine if the evidence is corroborated or if a counter argument can be made</a:t>
                      </a:r>
                    </a:p>
                  </a:txBody>
                  <a:tcPr/>
                </a:tc>
                <a:extLst>
                  <a:ext uri="{0D108BD9-81ED-4DB2-BD59-A6C34878D82A}">
                    <a16:rowId xmlns:a16="http://schemas.microsoft.com/office/drawing/2014/main" val="35430145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Writing/Reading/Illustrating connections</a:t>
                      </a:r>
                    </a:p>
                  </a:txBody>
                  <a:tcPr/>
                </a:tc>
                <a:tc>
                  <a:txBody>
                    <a:bodyPr/>
                    <a:lstStyle/>
                    <a:p>
                      <a:pPr marL="285750" indent="-285750">
                        <a:buFont typeface="Arial" panose="020B0604020202020204" pitchFamily="34" charset="0"/>
                        <a:buChar char="•"/>
                      </a:pPr>
                      <a:r>
                        <a:rPr lang="en-US" sz="2000" b="0" dirty="0"/>
                        <a:t>Annotation – focus on unfamiliar words/phrases</a:t>
                      </a:r>
                    </a:p>
                    <a:p>
                      <a:pPr marL="285750" indent="-285750">
                        <a:buFont typeface="Arial" panose="020B0604020202020204" pitchFamily="34" charset="0"/>
                        <a:buChar char="•"/>
                      </a:pPr>
                      <a:r>
                        <a:rPr lang="en-US" sz="2000" b="0" dirty="0"/>
                        <a:t>Write an argument supported with evidence</a:t>
                      </a:r>
                    </a:p>
                    <a:p>
                      <a:pPr marL="285750" indent="-285750">
                        <a:buFont typeface="Arial" panose="020B0604020202020204" pitchFamily="34" charset="0"/>
                        <a:buChar char="•"/>
                      </a:pPr>
                      <a:r>
                        <a:rPr lang="en-US" sz="2000" b="0" dirty="0"/>
                        <a:t>Create a picture book that makes an argument from this unit</a:t>
                      </a:r>
                    </a:p>
                  </a:txBody>
                  <a:tcPr/>
                </a:tc>
                <a:extLst>
                  <a:ext uri="{0D108BD9-81ED-4DB2-BD59-A6C34878D82A}">
                    <a16:rowId xmlns:a16="http://schemas.microsoft.com/office/drawing/2014/main" val="42942121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Visual Analysis</a:t>
                      </a:r>
                    </a:p>
                  </a:txBody>
                  <a:tcPr/>
                </a:tc>
                <a:tc>
                  <a:txBody>
                    <a:bodyPr/>
                    <a:lstStyle/>
                    <a:p>
                      <a:r>
                        <a:rPr lang="en-US" sz="2000" b="0" dirty="0"/>
                        <a:t>30 Seconds – How does the illustrator support the text with the images on these pages?</a:t>
                      </a:r>
                    </a:p>
                  </a:txBody>
                  <a:tcPr/>
                </a:tc>
                <a:extLst>
                  <a:ext uri="{0D108BD9-81ED-4DB2-BD59-A6C34878D82A}">
                    <a16:rowId xmlns:a16="http://schemas.microsoft.com/office/drawing/2014/main" val="27094305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Chronology and Context</a:t>
                      </a:r>
                    </a:p>
                  </a:txBody>
                  <a:tcPr/>
                </a:tc>
                <a:tc>
                  <a:txBody>
                    <a:bodyPr/>
                    <a:lstStyle/>
                    <a:p>
                      <a:r>
                        <a:rPr lang="en-US" sz="2000" b="0" dirty="0"/>
                        <a:t>Have students create a timeline of events from the book and correlate them to the context of the unit.</a:t>
                      </a:r>
                    </a:p>
                    <a:p>
                      <a:r>
                        <a:rPr lang="en-US" sz="2000" b="0" dirty="0"/>
                        <a:t>While RBG was deciding to become a lawyer, McCarthy was instigating a communist witch hunt in the U.S.</a:t>
                      </a:r>
                    </a:p>
                  </a:txBody>
                  <a:tcPr/>
                </a:tc>
                <a:extLst>
                  <a:ext uri="{0D108BD9-81ED-4DB2-BD59-A6C34878D82A}">
                    <a16:rowId xmlns:a16="http://schemas.microsoft.com/office/drawing/2014/main" val="2184134459"/>
                  </a:ext>
                </a:extLst>
              </a:tr>
            </a:tbl>
          </a:graphicData>
        </a:graphic>
      </p:graphicFrame>
    </p:spTree>
    <p:extLst>
      <p:ext uri="{BB962C8B-B14F-4D97-AF65-F5344CB8AC3E}">
        <p14:creationId xmlns:p14="http://schemas.microsoft.com/office/powerpoint/2010/main" val="292595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aya Lin: Artist-Architect of Light and Lines: Harvey, Jeanne ...">
            <a:extLst>
              <a:ext uri="{FF2B5EF4-FFF2-40B4-BE49-F238E27FC236}">
                <a16:creationId xmlns:a16="http://schemas.microsoft.com/office/drawing/2014/main" id="{D6DC3711-B78E-4183-ADE7-7A8A13EEE7A1}"/>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179532" y="712351"/>
            <a:ext cx="6470650" cy="50378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229B78C-B292-4981-A707-F5EDC1992197}"/>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6650181" y="709710"/>
            <a:ext cx="5153891" cy="50405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BC190E5-140C-454A-9551-19CAFBB791B8}"/>
              </a:ext>
            </a:extLst>
          </p:cNvPr>
          <p:cNvSpPr/>
          <p:nvPr/>
        </p:nvSpPr>
        <p:spPr>
          <a:xfrm>
            <a:off x="5198501" y="5910183"/>
            <a:ext cx="3031599" cy="646331"/>
          </a:xfrm>
          <a:prstGeom prst="rect">
            <a:avLst/>
          </a:prstGeom>
        </p:spPr>
        <p:txBody>
          <a:bodyPr wrap="none">
            <a:spAutoFit/>
          </a:bodyPr>
          <a:lstStyle/>
          <a:p>
            <a:r>
              <a:rPr lang="en-US" sz="3600" dirty="0"/>
              <a:t>Pairing Titles</a:t>
            </a:r>
          </a:p>
        </p:txBody>
      </p:sp>
    </p:spTree>
    <p:extLst>
      <p:ext uri="{BB962C8B-B14F-4D97-AF65-F5344CB8AC3E}">
        <p14:creationId xmlns:p14="http://schemas.microsoft.com/office/powerpoint/2010/main" val="2450499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7188DA-CF43-2D4B-97AA-38E0B5B4822D}"/>
              </a:ext>
            </a:extLst>
          </p:cNvPr>
          <p:cNvSpPr>
            <a:spLocks noGrp="1"/>
          </p:cNvSpPr>
          <p:nvPr>
            <p:ph type="title"/>
          </p:nvPr>
        </p:nvSpPr>
        <p:spPr>
          <a:xfrm>
            <a:off x="649224" y="645106"/>
            <a:ext cx="3650279" cy="1259894"/>
          </a:xfrm>
        </p:spPr>
        <p:txBody>
          <a:bodyPr vert="horz" lIns="91440" tIns="45720" rIns="91440" bIns="45720" rtlCol="0" anchor="t">
            <a:normAutofit fontScale="90000"/>
          </a:bodyPr>
          <a:lstStyle/>
          <a:p>
            <a:r>
              <a:rPr lang="en-US" dirty="0">
                <a:solidFill>
                  <a:schemeClr val="tx1"/>
                </a:solidFill>
              </a:rPr>
              <a:t>Introducing the book</a:t>
            </a:r>
          </a:p>
        </p:txBody>
      </p:sp>
      <p:sp>
        <p:nvSpPr>
          <p:cNvPr id="3" name="TextBox 2">
            <a:extLst>
              <a:ext uri="{FF2B5EF4-FFF2-40B4-BE49-F238E27FC236}">
                <a16:creationId xmlns:a16="http://schemas.microsoft.com/office/drawing/2014/main" id="{06ABA48D-0170-9243-A1CB-DFA382CA3F94}"/>
              </a:ext>
            </a:extLst>
          </p:cNvPr>
          <p:cNvSpPr txBox="1"/>
          <p:nvPr/>
        </p:nvSpPr>
        <p:spPr>
          <a:xfrm>
            <a:off x="649225" y="2133600"/>
            <a:ext cx="3650278" cy="3759253"/>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r>
              <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rPr>
              <a:t>How do we remember important events or people in our lives?</a:t>
            </a:r>
          </a:p>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r>
              <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rPr>
              <a:t>What do we mean by remember?</a:t>
            </a:r>
          </a:p>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r>
              <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rPr>
              <a:t>What are memorials?</a:t>
            </a:r>
          </a:p>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r>
              <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rPr>
              <a:t>What kinds of memorials do we have in our neighborhood, community, town, state, or country?</a:t>
            </a:r>
          </a:p>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endPar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endPar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4472C4"/>
              </a:buClr>
              <a:buSzTx/>
              <a:buFontTx/>
              <a:buNone/>
              <a:tabLst/>
              <a:defRPr/>
            </a:pPr>
            <a:endPar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endParaRPr>
          </a:p>
        </p:txBody>
      </p:sp>
      <p:pic>
        <p:nvPicPr>
          <p:cNvPr id="4" name="Picture 2" descr="https://images-na.ssl-images-amazon.com/images/I/61ZrgiwixZL._SY387_BO1,204,203,200_.jpg">
            <a:extLst>
              <a:ext uri="{FF2B5EF4-FFF2-40B4-BE49-F238E27FC236}">
                <a16:creationId xmlns:a16="http://schemas.microsoft.com/office/drawing/2014/main" id="{F1FF600A-C128-1945-9FC5-6A89FE060AB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19543" y="10"/>
            <a:ext cx="757245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80699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43435E-CFC4-4345-90E8-8E7284392927}"/>
              </a:ext>
            </a:extLst>
          </p:cNvPr>
          <p:cNvSpPr>
            <a:spLocks noGrp="1"/>
          </p:cNvSpPr>
          <p:nvPr>
            <p:ph type="title"/>
          </p:nvPr>
        </p:nvSpPr>
        <p:spPr>
          <a:xfrm>
            <a:off x="405262" y="436460"/>
            <a:ext cx="4138204" cy="1259894"/>
          </a:xfrm>
        </p:spPr>
        <p:txBody>
          <a:bodyPr vert="horz" lIns="91440" tIns="45720" rIns="91440" bIns="45720" rtlCol="0" anchor="t">
            <a:normAutofit fontScale="90000"/>
          </a:bodyPr>
          <a:lstStyle/>
          <a:p>
            <a:r>
              <a:rPr lang="en-US" dirty="0">
                <a:solidFill>
                  <a:schemeClr val="tx1"/>
                </a:solidFill>
              </a:rPr>
              <a:t>Introducing Rolling Thunder</a:t>
            </a:r>
          </a:p>
        </p:txBody>
      </p:sp>
      <p:sp>
        <p:nvSpPr>
          <p:cNvPr id="3" name="TextBox 2">
            <a:extLst>
              <a:ext uri="{FF2B5EF4-FFF2-40B4-BE49-F238E27FC236}">
                <a16:creationId xmlns:a16="http://schemas.microsoft.com/office/drawing/2014/main" id="{9867990A-ED4C-7347-BA79-6944CF0438C2}"/>
              </a:ext>
            </a:extLst>
          </p:cNvPr>
          <p:cNvSpPr txBox="1"/>
          <p:nvPr/>
        </p:nvSpPr>
        <p:spPr>
          <a:xfrm>
            <a:off x="576322" y="2350593"/>
            <a:ext cx="3650278" cy="3759253"/>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r>
              <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rPr>
              <a:t>How do we remember important events or people in our lives?</a:t>
            </a:r>
          </a:p>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r>
              <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rPr>
              <a:t>What is a veteran?</a:t>
            </a:r>
          </a:p>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r>
              <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rPr>
              <a:t>How and why do we remember veterans?</a:t>
            </a:r>
          </a:p>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r>
              <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rPr>
              <a:t>What does it mean to honor someone?</a:t>
            </a:r>
          </a:p>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r>
              <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rPr>
              <a:t>How does this book connect to the book about Maya Lin?</a:t>
            </a:r>
          </a:p>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endPar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4472C4"/>
              </a:buClr>
              <a:buSzTx/>
              <a:buFont typeface="Wingdings 3" charset="2"/>
              <a:buChar char=""/>
              <a:tabLst/>
              <a:defRPr/>
            </a:pPr>
            <a:endParaRPr kumimoji="0" lang="en-US" sz="1800" b="0" i="0" u="none" strike="noStrike" kern="1200" cap="none" spc="0" normalizeH="0" baseline="0" noProof="0" dirty="0">
              <a:ln>
                <a:noFill/>
              </a:ln>
              <a:solidFill>
                <a:prstClr val="white">
                  <a:lumMod val="75000"/>
                  <a:lumOff val="25000"/>
                </a:prstClr>
              </a:solidFill>
              <a:effectLst/>
              <a:uLnTx/>
              <a:uFillTx/>
              <a:latin typeface="Calibri" panose="020F0502020204030204"/>
              <a:ea typeface="+mn-ea"/>
              <a:cs typeface="+mn-cs"/>
            </a:endParaRPr>
          </a:p>
        </p:txBody>
      </p:sp>
      <p:pic>
        <p:nvPicPr>
          <p:cNvPr id="4" name="Picture 4" descr="https://images-na.ssl-images-amazon.com/images/I/61ykYgfJvIL._SY487_BO1,204,203,200_.jpg">
            <a:extLst>
              <a:ext uri="{FF2B5EF4-FFF2-40B4-BE49-F238E27FC236}">
                <a16:creationId xmlns:a16="http://schemas.microsoft.com/office/drawing/2014/main" id="{D08E0CDD-A71A-6B4B-9512-37EF1CFCC6F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19543" y="10"/>
            <a:ext cx="757245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63722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lawik Light" panose="02020404030301010803"/>
              <a:ea typeface="+mn-ea"/>
              <a:cs typeface="+mn-cs"/>
            </a:endParaRPr>
          </a:p>
        </p:txBody>
      </p:sp>
      <p:pic>
        <p:nvPicPr>
          <p:cNvPr id="14338" name="Picture 2" descr="The United States v. Jackie Robinson: Bardhan-Quallen, Sudipta ...">
            <a:extLst>
              <a:ext uri="{FF2B5EF4-FFF2-40B4-BE49-F238E27FC236}">
                <a16:creationId xmlns:a16="http://schemas.microsoft.com/office/drawing/2014/main" id="{D50D393C-2649-435B-AC14-F7A862CC9D33}"/>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tretch/>
        </p:blipFill>
        <p:spPr bwMode="auto">
          <a:xfrm>
            <a:off x="-2" y="0"/>
            <a:ext cx="6263642" cy="68841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lawik Light" panose="02020404030301010803"/>
              <a:ea typeface="+mn-ea"/>
              <a:cs typeface="+mn-cs"/>
            </a:endParaRPr>
          </a:p>
        </p:txBody>
      </p:sp>
      <p:sp>
        <p:nvSpPr>
          <p:cNvPr id="77" name="Rectangle 7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lawik Light" panose="02020404030301010803"/>
              <a:ea typeface="+mn-ea"/>
              <a:cs typeface="+mn-cs"/>
            </a:endParaRPr>
          </a:p>
        </p:txBody>
      </p:sp>
      <p:sp>
        <p:nvSpPr>
          <p:cNvPr id="2" name="Title 1">
            <a:extLst>
              <a:ext uri="{FF2B5EF4-FFF2-40B4-BE49-F238E27FC236}">
                <a16:creationId xmlns:a16="http://schemas.microsoft.com/office/drawing/2014/main" id="{E7C3D382-52CB-4192-91C2-9B48AADA6BCC}"/>
              </a:ext>
            </a:extLst>
          </p:cNvPr>
          <p:cNvSpPr>
            <a:spLocks noGrp="1"/>
          </p:cNvSpPr>
          <p:nvPr>
            <p:ph type="title"/>
          </p:nvPr>
        </p:nvSpPr>
        <p:spPr>
          <a:xfrm>
            <a:off x="7064082" y="642594"/>
            <a:ext cx="4472921" cy="1371600"/>
          </a:xfrm>
        </p:spPr>
        <p:txBody>
          <a:bodyPr>
            <a:normAutofit/>
          </a:bodyPr>
          <a:lstStyle/>
          <a:p>
            <a:r>
              <a:rPr lang="en-US" dirty="0"/>
              <a:t>The United States v. Jackie Robinson</a:t>
            </a:r>
          </a:p>
        </p:txBody>
      </p:sp>
      <p:sp>
        <p:nvSpPr>
          <p:cNvPr id="14342" name="Content Placeholder 14341">
            <a:extLst>
              <a:ext uri="{FF2B5EF4-FFF2-40B4-BE49-F238E27FC236}">
                <a16:creationId xmlns:a16="http://schemas.microsoft.com/office/drawing/2014/main" id="{136DB341-2D74-4FC9-B2A3-A0FFF4656F4A}"/>
              </a:ext>
            </a:extLst>
          </p:cNvPr>
          <p:cNvSpPr>
            <a:spLocks noGrp="1"/>
          </p:cNvSpPr>
          <p:nvPr>
            <p:ph idx="1"/>
          </p:nvPr>
        </p:nvSpPr>
        <p:spPr>
          <a:xfrm>
            <a:off x="7064082" y="2103120"/>
            <a:ext cx="4472922" cy="3931920"/>
          </a:xfrm>
        </p:spPr>
        <p:txBody>
          <a:bodyPr>
            <a:normAutofit fontScale="92500"/>
          </a:bodyPr>
          <a:lstStyle/>
          <a:p>
            <a:r>
              <a:rPr lang="en-US" dirty="0"/>
              <a:t>Written by:  </a:t>
            </a:r>
            <a:r>
              <a:rPr lang="en-US" dirty="0" err="1"/>
              <a:t>Sudipta</a:t>
            </a:r>
            <a:r>
              <a:rPr lang="en-US" dirty="0"/>
              <a:t> </a:t>
            </a:r>
            <a:r>
              <a:rPr lang="en-US" dirty="0" err="1"/>
              <a:t>Bardhan-Quallen</a:t>
            </a:r>
            <a:endParaRPr lang="en-US" dirty="0"/>
          </a:p>
          <a:p>
            <a:r>
              <a:rPr lang="en-US" dirty="0"/>
              <a:t>Illustrated by:  R. Gregory Christie</a:t>
            </a:r>
          </a:p>
          <a:p>
            <a:r>
              <a:rPr lang="en-US" dirty="0"/>
              <a:t>Jackie Robinson broke boundaries as the first African American player in Major League Baseball. But long before Jackie changed the world in a Dodger uniform, he did it in an army uniform.  As a soldier during World War II, Jackie experienced segregation every day—separate places for black soldiers to sit, to eat, and to live. When the army outlawed segregation on military posts and buses, things were supposed to change.  So when Jackie was ordered by a white bus driver to move to the back of a military bus, he refused. Instead of defending Jackie’s rights, the military police took him to trial. But Jackie would stand up for what was right, even when it was difficult to do.</a:t>
            </a:r>
          </a:p>
          <a:p>
            <a:endParaRPr lang="en-US" dirty="0"/>
          </a:p>
          <a:p>
            <a:endParaRPr lang="en-US" dirty="0"/>
          </a:p>
        </p:txBody>
      </p:sp>
    </p:spTree>
    <p:extLst>
      <p:ext uri="{BB962C8B-B14F-4D97-AF65-F5344CB8AC3E}">
        <p14:creationId xmlns:p14="http://schemas.microsoft.com/office/powerpoint/2010/main" val="2654531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0F3949-5E7A-4C54-BE9B-8D166264E302}"/>
              </a:ext>
            </a:extLst>
          </p:cNvPr>
          <p:cNvSpPr>
            <a:spLocks noGrp="1"/>
          </p:cNvSpPr>
          <p:nvPr>
            <p:ph type="title"/>
          </p:nvPr>
        </p:nvSpPr>
        <p:spPr>
          <a:xfrm>
            <a:off x="798257" y="637523"/>
            <a:ext cx="3608896" cy="1690993"/>
          </a:xfrm>
        </p:spPr>
        <p:txBody>
          <a:bodyPr anchor="b">
            <a:normAutofit/>
          </a:bodyPr>
          <a:lstStyle/>
          <a:p>
            <a:r>
              <a:rPr lang="en-US" sz="3600" dirty="0">
                <a:solidFill>
                  <a:srgbClr val="FFFFFF"/>
                </a:solidFill>
              </a:rPr>
              <a:t>Ways to Use Literature in 6-12</a:t>
            </a:r>
          </a:p>
        </p:txBody>
      </p:sp>
      <p:sp>
        <p:nvSpPr>
          <p:cNvPr id="3" name="Content Placeholder 2">
            <a:extLst>
              <a:ext uri="{FF2B5EF4-FFF2-40B4-BE49-F238E27FC236}">
                <a16:creationId xmlns:a16="http://schemas.microsoft.com/office/drawing/2014/main" id="{7BCB128C-DA95-4522-8258-F85863D37CD1}"/>
              </a:ext>
            </a:extLst>
          </p:cNvPr>
          <p:cNvSpPr>
            <a:spLocks noGrp="1"/>
          </p:cNvSpPr>
          <p:nvPr>
            <p:ph idx="1"/>
          </p:nvPr>
        </p:nvSpPr>
        <p:spPr>
          <a:xfrm>
            <a:off x="798256" y="2474260"/>
            <a:ext cx="3607930" cy="3677158"/>
          </a:xfrm>
        </p:spPr>
        <p:txBody>
          <a:bodyPr anchor="t">
            <a:normAutofit/>
          </a:bodyPr>
          <a:lstStyle/>
          <a:p>
            <a:r>
              <a:rPr lang="en-US" sz="1400" dirty="0">
                <a:solidFill>
                  <a:srgbClr val="FFFFFF"/>
                </a:solidFill>
              </a:rPr>
              <a:t>Before Teaching: </a:t>
            </a:r>
          </a:p>
          <a:p>
            <a:pPr lvl="1"/>
            <a:r>
              <a:rPr lang="en-US" sz="1400" dirty="0">
                <a:solidFill>
                  <a:srgbClr val="FFFFFF"/>
                </a:solidFill>
              </a:rPr>
              <a:t>Build background knowledge</a:t>
            </a:r>
          </a:p>
          <a:p>
            <a:pPr lvl="1"/>
            <a:r>
              <a:rPr lang="en-US" sz="1400" dirty="0">
                <a:solidFill>
                  <a:srgbClr val="FFFFFF"/>
                </a:solidFill>
              </a:rPr>
              <a:t>Create a common narrative</a:t>
            </a:r>
          </a:p>
          <a:p>
            <a:pPr lvl="1"/>
            <a:r>
              <a:rPr lang="en-US" sz="1400" dirty="0">
                <a:solidFill>
                  <a:srgbClr val="FFFFFF"/>
                </a:solidFill>
              </a:rPr>
              <a:t>Making Predictions</a:t>
            </a:r>
          </a:p>
          <a:p>
            <a:r>
              <a:rPr lang="en-US" sz="1400" dirty="0">
                <a:solidFill>
                  <a:srgbClr val="FFFFFF"/>
                </a:solidFill>
              </a:rPr>
              <a:t>During Teaching</a:t>
            </a:r>
          </a:p>
          <a:p>
            <a:pPr lvl="1"/>
            <a:r>
              <a:rPr lang="en-US" sz="1400" dirty="0">
                <a:solidFill>
                  <a:srgbClr val="FFFFFF"/>
                </a:solidFill>
              </a:rPr>
              <a:t>Selected passages as a primary or secondary source</a:t>
            </a:r>
          </a:p>
          <a:p>
            <a:pPr lvl="1"/>
            <a:r>
              <a:rPr lang="en-US" sz="1400" dirty="0">
                <a:solidFill>
                  <a:srgbClr val="FFFFFF"/>
                </a:solidFill>
              </a:rPr>
              <a:t>Making connections</a:t>
            </a:r>
          </a:p>
          <a:p>
            <a:pPr lvl="1"/>
            <a:r>
              <a:rPr lang="en-US" sz="1400" dirty="0">
                <a:solidFill>
                  <a:srgbClr val="FFFFFF"/>
                </a:solidFill>
              </a:rPr>
              <a:t>Visualizing learning</a:t>
            </a:r>
          </a:p>
          <a:p>
            <a:pPr lvl="1"/>
            <a:r>
              <a:rPr lang="en-US" sz="1400" dirty="0">
                <a:solidFill>
                  <a:srgbClr val="FFFFFF"/>
                </a:solidFill>
              </a:rPr>
              <a:t>Visual Literacy</a:t>
            </a:r>
          </a:p>
          <a:p>
            <a:r>
              <a:rPr lang="en-US" sz="1400" dirty="0">
                <a:solidFill>
                  <a:srgbClr val="FFFFFF"/>
                </a:solidFill>
              </a:rPr>
              <a:t>After Teaching</a:t>
            </a:r>
          </a:p>
          <a:p>
            <a:pPr lvl="1"/>
            <a:r>
              <a:rPr lang="en-US" sz="1400" dirty="0">
                <a:solidFill>
                  <a:srgbClr val="FFFFFF"/>
                </a:solidFill>
              </a:rPr>
              <a:t>Evaluating learning</a:t>
            </a:r>
          </a:p>
          <a:p>
            <a:pPr lvl="1"/>
            <a:r>
              <a:rPr lang="en-US" sz="1400" dirty="0">
                <a:solidFill>
                  <a:srgbClr val="FFFFFF"/>
                </a:solidFill>
              </a:rPr>
              <a:t>Synthesizing learning</a:t>
            </a:r>
          </a:p>
        </p:txBody>
      </p:sp>
      <p:pic>
        <p:nvPicPr>
          <p:cNvPr id="2052" name="Picture 4" descr="Knit Your Bit: A World War I Story: Hopkinson, Deborah, Guarnaccia ...">
            <a:extLst>
              <a:ext uri="{FF2B5EF4-FFF2-40B4-BE49-F238E27FC236}">
                <a16:creationId xmlns:a16="http://schemas.microsoft.com/office/drawing/2014/main" id="{422DD8DB-3139-48BB-87FE-8EEAB356AD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208829" y="212786"/>
            <a:ext cx="2460238" cy="31642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adblamed Union Army Cow: Susan Fletcher, Kimberly Bulcken Root ...">
            <a:extLst>
              <a:ext uri="{FF2B5EF4-FFF2-40B4-BE49-F238E27FC236}">
                <a16:creationId xmlns:a16="http://schemas.microsoft.com/office/drawing/2014/main" id="{4AD9524D-C66A-4CD1-9130-D9CCC070A4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66997" y="3530793"/>
            <a:ext cx="2230196" cy="29835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rough My Eyes: Ruby Bridges, Margo Lundell, Margo Lundell ...">
            <a:extLst>
              <a:ext uri="{FF2B5EF4-FFF2-40B4-BE49-F238E27FC236}">
                <a16:creationId xmlns:a16="http://schemas.microsoft.com/office/drawing/2014/main" id="{00442742-D177-49A6-AB4A-3398B0213AF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434330" y="3589866"/>
            <a:ext cx="2614155" cy="2938341"/>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4" descr="Abraham Lincoln's Dueling Words: Donna Janell Bowman, S.D. ...">
            <a:extLst>
              <a:ext uri="{FF2B5EF4-FFF2-40B4-BE49-F238E27FC236}">
                <a16:creationId xmlns:a16="http://schemas.microsoft.com/office/drawing/2014/main" id="{794C11D0-813A-4DB6-AA2E-0513CF27AD2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8479645" y="212786"/>
            <a:ext cx="2523524" cy="316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449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6C8E79EA-97D7-A049-80F5-958CCD25FF6E}"/>
              </a:ext>
            </a:extLst>
          </p:cNvPr>
          <p:cNvSpPr txBox="1">
            <a:spLocks/>
          </p:cNvSpPr>
          <p:nvPr/>
        </p:nvSpPr>
        <p:spPr>
          <a:xfrm>
            <a:off x="177764" y="-224915"/>
            <a:ext cx="4637005" cy="4909119"/>
          </a:xfrm>
          <a:prstGeom prst="rect">
            <a:avLst/>
          </a:prstGeom>
          <a:effectLst>
            <a:outerShdw blurRad="50800" dir="14400000">
              <a:srgbClr val="000000">
                <a:alpha val="60000"/>
              </a:srgbClr>
            </a:outerShdw>
          </a:effectLst>
        </p:spPr>
        <p:txBody>
          <a:bodyPr vert="horz" lIns="91440" tIns="45720" rIns="91440" bIns="45720" rtlCol="0" anchor="b">
            <a:normAutofit/>
          </a:bodyPr>
          <a:lstStyle>
            <a:lvl1pPr algn="l" defTabSz="457200" rtl="0" eaLnBrk="1" latinLnBrk="0" hangingPunct="1">
              <a:spcBef>
                <a:spcPct val="0"/>
              </a:spcBef>
              <a:buNone/>
              <a:defRPr sz="2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EFEFE"/>
                </a:solidFill>
                <a:effectLst/>
                <a:uLnTx/>
                <a:uFillTx/>
                <a:latin typeface="Calibri Light" panose="020F0302020204030204"/>
                <a:ea typeface="+mj-ea"/>
                <a:cs typeface="+mj-cs"/>
              </a:rPr>
              <a:t>Follow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EFEFE"/>
                </a:solidFill>
                <a:effectLst/>
                <a:uLnTx/>
                <a:uFillTx/>
                <a:latin typeface="Calibri Light" panose="020F0302020204030204"/>
                <a:ea typeface="+mj-ea"/>
                <a:cs typeface="+mj-cs"/>
              </a:rPr>
              <a:t>GaDOE Social Studies on </a:t>
            </a:r>
            <a:br>
              <a:rPr kumimoji="0" lang="en-US" sz="4000" b="1" i="0" u="none" strike="noStrike" kern="1200" cap="none" spc="0" normalizeH="0" baseline="0" noProof="0" dirty="0">
                <a:ln>
                  <a:noFill/>
                </a:ln>
                <a:solidFill>
                  <a:srgbClr val="FEFEFE"/>
                </a:solidFill>
                <a:effectLst/>
                <a:uLnTx/>
                <a:uFillTx/>
                <a:latin typeface="Calibri Light" panose="020F0302020204030204"/>
                <a:ea typeface="+mj-ea"/>
                <a:cs typeface="+mj-cs"/>
              </a:rPr>
            </a:br>
            <a:r>
              <a:rPr kumimoji="0" lang="en-US" sz="4000" b="1" i="0" u="none" strike="noStrike" kern="1200" cap="none" spc="0" normalizeH="0" baseline="0" noProof="0" dirty="0">
                <a:ln>
                  <a:noFill/>
                </a:ln>
                <a:solidFill>
                  <a:srgbClr val="FEFEFE"/>
                </a:solidFill>
                <a:effectLst/>
                <a:uLnTx/>
                <a:uFillTx/>
                <a:latin typeface="Calibri Light" panose="020F0302020204030204"/>
                <a:ea typeface="+mj-ea"/>
                <a:cs typeface="+mj-cs"/>
              </a:rPr>
              <a:t>Social Media</a:t>
            </a:r>
          </a:p>
        </p:txBody>
      </p:sp>
      <p:sp>
        <p:nvSpPr>
          <p:cNvPr id="10" name="Subtitle 2">
            <a:extLst>
              <a:ext uri="{FF2B5EF4-FFF2-40B4-BE49-F238E27FC236}">
                <a16:creationId xmlns:a16="http://schemas.microsoft.com/office/drawing/2014/main" id="{6B3587D4-A5E5-FD4D-A798-2D3405104B4D}"/>
              </a:ext>
            </a:extLst>
          </p:cNvPr>
          <p:cNvSpPr txBox="1">
            <a:spLocks/>
          </p:cNvSpPr>
          <p:nvPr/>
        </p:nvSpPr>
        <p:spPr>
          <a:xfrm>
            <a:off x="5191636" y="642519"/>
            <a:ext cx="8644957" cy="4266676"/>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None/>
              <a:tabLst/>
              <a:defRPr/>
            </a:pPr>
            <a:br>
              <a:rPr kumimoji="0" lang="en-US" sz="3200" b="0" i="0" u="none" strike="noStrike" kern="1200" cap="none" spc="0" normalizeH="0" baseline="0" noProof="0" dirty="0">
                <a:ln>
                  <a:noFill/>
                </a:ln>
                <a:solidFill>
                  <a:prstClr val="black"/>
                </a:solidFill>
                <a:effectLst/>
                <a:uLnTx/>
                <a:uFillTx/>
                <a:latin typeface="Georgia"/>
                <a:ea typeface="+mn-ea"/>
                <a:cs typeface="Georgia"/>
              </a:rPr>
            </a:br>
            <a:endParaRPr kumimoji="0" lang="en-US" sz="3200" b="0" i="0" u="none" strike="noStrike" kern="1200" cap="none" spc="0" normalizeH="0" baseline="0" noProof="0" dirty="0">
              <a:ln>
                <a:noFill/>
              </a:ln>
              <a:solidFill>
                <a:prstClr val="black"/>
              </a:solidFill>
              <a:effectLst/>
              <a:uLnTx/>
              <a:uFillTx/>
              <a:latin typeface="Georgia"/>
              <a:ea typeface="+mn-ea"/>
              <a:cs typeface="Georgia"/>
            </a:endParaRPr>
          </a:p>
          <a:p>
            <a:pPr marL="0" marR="0" lvl="0" indent="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None/>
              <a:tabLst/>
              <a:defRPr/>
            </a:pPr>
            <a:endParaRPr kumimoji="0" lang="en-US" sz="3200" b="0" i="0" u="none" strike="noStrike" kern="1200" cap="none" spc="0" normalizeH="0" baseline="0" noProof="0" dirty="0">
              <a:ln>
                <a:noFill/>
              </a:ln>
              <a:solidFill>
                <a:prstClr val="black"/>
              </a:solidFill>
              <a:effectLst/>
              <a:uLnTx/>
              <a:uFillTx/>
              <a:latin typeface="Georgia"/>
              <a:ea typeface="+mn-ea"/>
              <a:cs typeface="Georgia"/>
            </a:endParaRPr>
          </a:p>
          <a:p>
            <a:pPr marL="0" marR="0" lvl="0" indent="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None/>
              <a:tabLst/>
              <a:defRPr/>
            </a:pPr>
            <a:r>
              <a:rPr kumimoji="0" lang="en-US" sz="3200" b="0" i="0" u="none" strike="noStrike" kern="1200" cap="none" spc="0" normalizeH="0" baseline="0" noProof="0" dirty="0">
                <a:ln>
                  <a:noFill/>
                </a:ln>
                <a:solidFill>
                  <a:prstClr val="black"/>
                </a:solidFill>
                <a:effectLst/>
                <a:uLnTx/>
                <a:uFillTx/>
                <a:latin typeface="Georgia"/>
                <a:ea typeface="+mn-ea"/>
                <a:cs typeface="Georgia"/>
              </a:rPr>
              <a:t> 	      </a:t>
            </a:r>
            <a:r>
              <a:rPr kumimoji="0" lang="en-US" sz="3200" b="0" i="0" u="none" strike="noStrike" kern="1200" cap="none" spc="0" normalizeH="0" baseline="0" noProof="0" dirty="0">
                <a:ln>
                  <a:noFill/>
                </a:ln>
                <a:solidFill>
                  <a:srgbClr val="0000FF"/>
                </a:solidFill>
                <a:effectLst/>
                <a:uLnTx/>
                <a:uFillTx/>
                <a:latin typeface="Georgia"/>
                <a:ea typeface="+mn-ea"/>
                <a:cs typeface="Georgia"/>
              </a:rPr>
              <a:t>@</a:t>
            </a:r>
            <a:r>
              <a:rPr kumimoji="0" lang="en-US" sz="3200" b="0" i="0" u="none" strike="noStrike" kern="1200" cap="none" spc="0" normalizeH="0" baseline="0" noProof="0" dirty="0" err="1">
                <a:ln>
                  <a:noFill/>
                </a:ln>
                <a:solidFill>
                  <a:srgbClr val="0000FF"/>
                </a:solidFill>
                <a:effectLst/>
                <a:uLnTx/>
                <a:uFillTx/>
                <a:latin typeface="Georgia"/>
                <a:ea typeface="+mn-ea"/>
                <a:cs typeface="Georgia"/>
              </a:rPr>
              <a:t>GaDOE_SS</a:t>
            </a:r>
            <a:r>
              <a:rPr kumimoji="0" lang="en-US" sz="3200" b="0" i="0" u="none" strike="noStrike" kern="1200" cap="none" spc="0" normalizeH="0" baseline="0" noProof="0" dirty="0">
                <a:ln>
                  <a:noFill/>
                </a:ln>
                <a:solidFill>
                  <a:srgbClr val="0000FF"/>
                </a:solidFill>
                <a:effectLst/>
                <a:uLnTx/>
                <a:uFillTx/>
                <a:latin typeface="Georgia"/>
                <a:ea typeface="+mn-ea"/>
                <a:cs typeface="Georgia"/>
              </a:rPr>
              <a:t>          </a:t>
            </a:r>
          </a:p>
          <a:p>
            <a:pPr marL="0" marR="0" lvl="0" indent="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None/>
              <a:tabLst/>
              <a:defRPr/>
            </a:pPr>
            <a:endParaRPr kumimoji="0" lang="en-US" sz="3200" b="0" i="0" u="none" strike="noStrike" kern="1200" cap="none" spc="0" normalizeH="0" baseline="0" noProof="0" dirty="0">
              <a:ln>
                <a:noFill/>
              </a:ln>
              <a:solidFill>
                <a:srgbClr val="0000FF"/>
              </a:solidFill>
              <a:effectLst/>
              <a:uLnTx/>
              <a:uFillTx/>
              <a:latin typeface="Georgia"/>
              <a:ea typeface="+mn-ea"/>
              <a:cs typeface="Georgia"/>
            </a:endParaRPr>
          </a:p>
          <a:p>
            <a:pPr marL="0" marR="0" lvl="0" indent="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None/>
              <a:tabLst/>
              <a:defRPr/>
            </a:pPr>
            <a:r>
              <a:rPr kumimoji="0" lang="en-US" sz="3200" b="0" i="0" u="none" strike="noStrike" kern="1200" cap="none" spc="0" normalizeH="0" baseline="0" noProof="0" dirty="0">
                <a:ln>
                  <a:noFill/>
                </a:ln>
                <a:solidFill>
                  <a:srgbClr val="0000FF"/>
                </a:solidFill>
                <a:effectLst/>
                <a:uLnTx/>
                <a:uFillTx/>
                <a:latin typeface="Georgia"/>
                <a:ea typeface="+mn-ea"/>
                <a:cs typeface="Georgia"/>
              </a:rPr>
              <a:t>	      GADOE Social Studies</a:t>
            </a:r>
            <a:br>
              <a:rPr kumimoji="0" lang="en-US" sz="3200" b="0" i="0" u="none" strike="noStrike" kern="1200" cap="none" spc="0" normalizeH="0" baseline="0" noProof="0" dirty="0">
                <a:ln>
                  <a:noFill/>
                </a:ln>
                <a:solidFill>
                  <a:srgbClr val="0000FF"/>
                </a:solidFill>
                <a:effectLst/>
                <a:uLnTx/>
                <a:uFillTx/>
                <a:latin typeface="Georgia"/>
                <a:ea typeface="+mn-ea"/>
                <a:cs typeface="Georgia"/>
              </a:rPr>
            </a:br>
            <a:endParaRPr kumimoji="0" lang="en-US" sz="3200" b="0" i="0" u="none" strike="noStrike" kern="1200" cap="none" spc="0" normalizeH="0" baseline="0" noProof="0" dirty="0">
              <a:ln>
                <a:noFill/>
              </a:ln>
              <a:solidFill>
                <a:srgbClr val="0000FF"/>
              </a:solidFill>
              <a:effectLst/>
              <a:uLnTx/>
              <a:uFillTx/>
              <a:latin typeface="Georgia"/>
              <a:ea typeface="+mn-ea"/>
              <a:cs typeface="Georgia"/>
            </a:endParaRPr>
          </a:p>
          <a:p>
            <a:pPr marL="0" marR="0" lvl="0" indent="0" algn="l" defTabSz="914400" rtl="0" eaLnBrk="1" fontAlgn="auto" latinLnBrk="0" hangingPunct="1">
              <a:lnSpc>
                <a:spcPct val="100000"/>
              </a:lnSpc>
              <a:spcBef>
                <a:spcPts val="0"/>
              </a:spcBef>
              <a:spcAft>
                <a:spcPts val="0"/>
              </a:spcAft>
              <a:buClr>
                <a:prstClr val="black">
                  <a:lumMod val="85000"/>
                  <a:lumOff val="15000"/>
                </a:prstClr>
              </a:buClr>
              <a:buSzTx/>
              <a:buFont typeface="Garamond" pitchFamily="18" charset="0"/>
              <a:buNone/>
              <a:tabLst/>
              <a:defRPr/>
            </a:pPr>
            <a:r>
              <a:rPr kumimoji="0" lang="en-US" sz="3200" b="0" i="0" u="none" strike="noStrike" kern="1200" cap="none" spc="0" normalizeH="0" baseline="0" noProof="0" dirty="0">
                <a:ln>
                  <a:noFill/>
                </a:ln>
                <a:solidFill>
                  <a:prstClr val="black"/>
                </a:solidFill>
                <a:effectLst/>
                <a:uLnTx/>
                <a:uFillTx/>
                <a:latin typeface="Georgia"/>
                <a:ea typeface="+mn-ea"/>
                <a:cs typeface="Georgia"/>
              </a:rPr>
              <a:t>						</a:t>
            </a:r>
          </a:p>
          <a:p>
            <a:pPr marL="0" marR="0" lvl="0" indent="0" algn="l" defTabSz="914400" rtl="0" eaLnBrk="1" fontAlgn="auto" latinLnBrk="0" hangingPunct="1">
              <a:lnSpc>
                <a:spcPct val="100000"/>
              </a:lnSpc>
              <a:spcBef>
                <a:spcPts val="0"/>
              </a:spcBef>
              <a:spcAft>
                <a:spcPts val="0"/>
              </a:spcAft>
              <a:buClr>
                <a:prstClr val="black">
                  <a:lumMod val="85000"/>
                  <a:lumOff val="15000"/>
                </a:prstClr>
              </a:buClr>
              <a:buSzTx/>
              <a:buFont typeface="Garamond" pitchFamily="18" charset="0"/>
              <a:buNone/>
              <a:tabLst/>
              <a:defRPr/>
            </a:pPr>
            <a:r>
              <a:rPr kumimoji="0" lang="en-US" sz="3200" b="0" i="0" u="none" strike="noStrike" kern="1200" cap="none" spc="0" normalizeH="0" baseline="0" noProof="0" dirty="0">
                <a:ln>
                  <a:noFill/>
                </a:ln>
                <a:solidFill>
                  <a:srgbClr val="0000FF"/>
                </a:solidFill>
                <a:effectLst/>
                <a:uLnTx/>
                <a:uFillTx/>
                <a:latin typeface="Georgia"/>
                <a:ea typeface="+mn-ea"/>
                <a:cs typeface="Georgia"/>
              </a:rPr>
              <a:t>	      </a:t>
            </a:r>
            <a:r>
              <a:rPr kumimoji="0" lang="en-US" sz="3200" b="0" i="0" u="none" strike="noStrike" kern="1200" cap="none" spc="0" normalizeH="0" baseline="0" noProof="0" dirty="0" err="1">
                <a:ln>
                  <a:noFill/>
                </a:ln>
                <a:solidFill>
                  <a:srgbClr val="0000FF"/>
                </a:solidFill>
                <a:effectLst/>
                <a:uLnTx/>
                <a:uFillTx/>
                <a:latin typeface="Georgia"/>
                <a:ea typeface="+mn-ea"/>
                <a:cs typeface="Georgia"/>
              </a:rPr>
              <a:t>gadoesocialstudies</a:t>
            </a:r>
            <a:endParaRPr kumimoji="0" lang="en-US" sz="3200" b="0" i="0" u="none" strike="noStrike" kern="1200" cap="none" spc="0" normalizeH="0" baseline="0" noProof="0" dirty="0">
              <a:ln>
                <a:noFill/>
              </a:ln>
              <a:solidFill>
                <a:srgbClr val="0000FF"/>
              </a:solidFill>
              <a:effectLst/>
              <a:uLnTx/>
              <a:uFillTx/>
              <a:latin typeface="Georgia"/>
              <a:ea typeface="+mn-ea"/>
              <a:cs typeface="Georgia"/>
            </a:endParaRPr>
          </a:p>
          <a:p>
            <a:pPr marL="0" marR="0" lvl="0" indent="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B00B7C3-85C3-604B-82E1-3C9B87A839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8538" y="2332229"/>
            <a:ext cx="657034" cy="533016"/>
          </a:xfrm>
          <a:prstGeom prst="rect">
            <a:avLst/>
          </a:prstGeom>
        </p:spPr>
      </p:pic>
      <p:pic>
        <p:nvPicPr>
          <p:cNvPr id="14" name="Picture 13">
            <a:extLst>
              <a:ext uri="{FF2B5EF4-FFF2-40B4-BE49-F238E27FC236}">
                <a16:creationId xmlns:a16="http://schemas.microsoft.com/office/drawing/2014/main" id="{63F46E57-6850-204A-98A9-608D2BAD4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9567" y="3579148"/>
            <a:ext cx="669348" cy="669348"/>
          </a:xfrm>
          <a:prstGeom prst="rect">
            <a:avLst/>
          </a:prstGeom>
        </p:spPr>
      </p:pic>
      <p:pic>
        <p:nvPicPr>
          <p:cNvPr id="16" name="Picture 4" descr="Image result for instagram">
            <a:extLst>
              <a:ext uri="{FF2B5EF4-FFF2-40B4-BE49-F238E27FC236}">
                <a16:creationId xmlns:a16="http://schemas.microsoft.com/office/drawing/2014/main" id="{5E0A8240-36A1-464F-80C3-89D8154E8EC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6581" y="5009342"/>
            <a:ext cx="713322" cy="7133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3805873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E13DAD0-A4B0-4817-8995-A0D346584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5E437-BA18-4485-B8BD-2B94F05A352B}"/>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dirty="0">
                <a:solidFill>
                  <a:srgbClr val="FFFFFF"/>
                </a:solidFill>
                <a:latin typeface="+mj-lt"/>
                <a:ea typeface="+mj-ea"/>
                <a:cs typeface="+mj-cs"/>
              </a:rPr>
              <a:t>My Favorite Read </a:t>
            </a:r>
            <a:r>
              <a:rPr lang="en-US" sz="4800" kern="1200" dirty="0" err="1">
                <a:solidFill>
                  <a:srgbClr val="FFFFFF"/>
                </a:solidFill>
                <a:latin typeface="+mj-lt"/>
                <a:ea typeface="+mj-ea"/>
                <a:cs typeface="+mj-cs"/>
              </a:rPr>
              <a:t>Alouds</a:t>
            </a:r>
            <a:r>
              <a:rPr lang="en-US" sz="4800" kern="1200" dirty="0">
                <a:solidFill>
                  <a:srgbClr val="FFFFFF"/>
                </a:solidFill>
                <a:latin typeface="+mj-lt"/>
                <a:ea typeface="+mj-ea"/>
                <a:cs typeface="+mj-cs"/>
              </a:rPr>
              <a:t> for Economics</a:t>
            </a:r>
          </a:p>
        </p:txBody>
      </p:sp>
      <p:cxnSp>
        <p:nvCxnSpPr>
          <p:cNvPr id="83" name="Straight Connector 82">
            <a:extLst>
              <a:ext uri="{FF2B5EF4-FFF2-40B4-BE49-F238E27FC236}">
                <a16:creationId xmlns:a16="http://schemas.microsoft.com/office/drawing/2014/main" id="{59F9672C-557D-4871-B58C-7874589D7F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30" name="Picture 6" descr="My Rows and Piles of Coins: Mollel, Tololwa M., Lewis, E. B. ...">
            <a:extLst>
              <a:ext uri="{FF2B5EF4-FFF2-40B4-BE49-F238E27FC236}">
                <a16:creationId xmlns:a16="http://schemas.microsoft.com/office/drawing/2014/main" id="{E8ED58E3-E5B8-4477-94EE-C19F1D34CF8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2"/>
          <a:stretch/>
        </p:blipFill>
        <p:spPr bwMode="auto">
          <a:xfrm>
            <a:off x="317635" y="321733"/>
            <a:ext cx="4160452" cy="62145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slandia: Fleischman, Paul, Hawkes, Kevin: 9780763610524: Amazon ...">
            <a:extLst>
              <a:ext uri="{FF2B5EF4-FFF2-40B4-BE49-F238E27FC236}">
                <a16:creationId xmlns:a16="http://schemas.microsoft.com/office/drawing/2014/main" id="{3AD336DC-3B04-4448-9460-C48BF7D75E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4638955" y="321733"/>
            <a:ext cx="3539976" cy="29858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ncle Jed's Barbershop: Mitchell, Margaree King, Ransome, James E ...">
            <a:extLst>
              <a:ext uri="{FF2B5EF4-FFF2-40B4-BE49-F238E27FC236}">
                <a16:creationId xmlns:a16="http://schemas.microsoft.com/office/drawing/2014/main" id="{DD01A5E5-704B-4359-A3DC-9541148E69C0}"/>
              </a:ext>
            </a:extLst>
          </p:cNvPr>
          <p:cNvPicPr>
            <a:picLocks noGrp="1" noChangeAspect="1" noChangeArrowheads="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8525510" y="331589"/>
            <a:ext cx="3102342" cy="296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5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0F3949-5E7A-4C54-BE9B-8D166264E302}"/>
              </a:ext>
            </a:extLst>
          </p:cNvPr>
          <p:cNvSpPr>
            <a:spLocks noGrp="1"/>
          </p:cNvSpPr>
          <p:nvPr>
            <p:ph type="title"/>
          </p:nvPr>
        </p:nvSpPr>
        <p:spPr>
          <a:xfrm>
            <a:off x="3410681" y="4446173"/>
            <a:ext cx="5540279" cy="595380"/>
          </a:xfrm>
        </p:spPr>
        <p:txBody>
          <a:bodyPr anchor="t">
            <a:normAutofit/>
          </a:bodyPr>
          <a:lstStyle/>
          <a:p>
            <a:r>
              <a:rPr lang="en-US" sz="3600" dirty="0"/>
              <a:t>World History</a:t>
            </a:r>
            <a:endParaRPr lang="en-US" sz="3400" dirty="0"/>
          </a:p>
        </p:txBody>
      </p:sp>
      <p:pic>
        <p:nvPicPr>
          <p:cNvPr id="5" name="Picture 2" descr="The Harmonica: Johnston, Tony, Mazellan, Ron: 9781570914898 ...">
            <a:extLst>
              <a:ext uri="{FF2B5EF4-FFF2-40B4-BE49-F238E27FC236}">
                <a16:creationId xmlns:a16="http://schemas.microsoft.com/office/drawing/2014/main" id="{8DF135F3-EC67-4508-88CC-48638341271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 y="10"/>
            <a:ext cx="2978497" cy="42267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Single Shard: Park, Linda Sue: 8580001055770: Amazon.com: Books">
            <a:extLst>
              <a:ext uri="{FF2B5EF4-FFF2-40B4-BE49-F238E27FC236}">
                <a16:creationId xmlns:a16="http://schemas.microsoft.com/office/drawing/2014/main" id="{95324DB5-CA0F-4CD9-9F3C-F95DC5078F2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 b="-3"/>
          <a:stretch/>
        </p:blipFill>
        <p:spPr bwMode="auto">
          <a:xfrm>
            <a:off x="3062764" y="10"/>
            <a:ext cx="2990088" cy="42245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aphic Myths and Legends Sunjata Warrior King of Mali a West ...">
            <a:extLst>
              <a:ext uri="{FF2B5EF4-FFF2-40B4-BE49-F238E27FC236}">
                <a16:creationId xmlns:a16="http://schemas.microsoft.com/office/drawing/2014/main" id="{C2CC3339-5C06-4B08-B219-20F8B440E96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37117" y="10"/>
            <a:ext cx="2990088" cy="42245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ersepolis: The Story of a Childhood (Pantheon Graphic Library ...">
            <a:extLst>
              <a:ext uri="{FF2B5EF4-FFF2-40B4-BE49-F238E27FC236}">
                <a16:creationId xmlns:a16="http://schemas.microsoft.com/office/drawing/2014/main" id="{64ADF8C5-8230-4CD2-971A-1DCFF05AD6F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2"/>
          <a:stretch/>
        </p:blipFill>
        <p:spPr bwMode="auto">
          <a:xfrm>
            <a:off x="9211472" y="10"/>
            <a:ext cx="2980528" cy="4224518"/>
          </a:xfrm>
          <a:prstGeom prst="rect">
            <a:avLst/>
          </a:prstGeom>
          <a:noFill/>
          <a:extLst>
            <a:ext uri="{909E8E84-426E-40DD-AFC4-6F175D3DCCD1}">
              <a14:hiddenFill xmlns:a14="http://schemas.microsoft.com/office/drawing/2010/main">
                <a:solidFill>
                  <a:srgbClr val="FFFFFF"/>
                </a:solidFill>
              </a14:hiddenFill>
            </a:ext>
          </a:extLst>
        </p:spPr>
      </p:pic>
      <p:grpSp>
        <p:nvGrpSpPr>
          <p:cNvPr id="193" name="Group 192">
            <a:extLst>
              <a:ext uri="{FF2B5EF4-FFF2-40B4-BE49-F238E27FC236}">
                <a16:creationId xmlns:a16="http://schemas.microsoft.com/office/drawing/2014/main" id="{D4469D90-62FA-49B2-981E-5305361D5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2370" y="4592474"/>
            <a:ext cx="1128382" cy="847206"/>
            <a:chOff x="8183879" y="1000124"/>
            <a:chExt cx="1562267" cy="1172973"/>
          </a:xfrm>
        </p:grpSpPr>
        <p:sp>
          <p:nvSpPr>
            <p:cNvPr id="194" name="Freeform 5">
              <a:extLst>
                <a:ext uri="{FF2B5EF4-FFF2-40B4-BE49-F238E27FC236}">
                  <a16:creationId xmlns:a16="http://schemas.microsoft.com/office/drawing/2014/main" id="{281E6897-9689-4C48-ADC3-9F41AAE3A9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5">
              <a:extLst>
                <a:ext uri="{FF2B5EF4-FFF2-40B4-BE49-F238E27FC236}">
                  <a16:creationId xmlns:a16="http://schemas.microsoft.com/office/drawing/2014/main" id="{404E145C-C4EA-4DED-B029-22B811F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73141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9" name="Straight Connector 198">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5E437-BA18-4485-B8BD-2B94F05A352B}"/>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World History/Geography</a:t>
            </a:r>
          </a:p>
        </p:txBody>
      </p:sp>
      <p:pic>
        <p:nvPicPr>
          <p:cNvPr id="1028" name="Picture 4" descr="Dear Primo: A Letter to My Cousin: Tonatiuh, Duncan: 9780810938724 ...">
            <a:extLst>
              <a:ext uri="{FF2B5EF4-FFF2-40B4-BE49-F238E27FC236}">
                <a16:creationId xmlns:a16="http://schemas.microsoft.com/office/drawing/2014/main" id="{0A80007D-D8C8-45EE-B6CB-06628F82E8B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88757" y="307731"/>
            <a:ext cx="3088174"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Great Kapok Tree: A Tale of the Amazon Rain Forest: Cherry ...">
            <a:extLst>
              <a:ext uri="{FF2B5EF4-FFF2-40B4-BE49-F238E27FC236}">
                <a16:creationId xmlns:a16="http://schemas.microsoft.com/office/drawing/2014/main" id="{C44C000E-E4B6-4438-8718-22570C878CC3}"/>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461570" y="307731"/>
            <a:ext cx="3281642"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203" name="Straight Connector 202">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050" name="Picture 2" descr="Amazon.com: The Red Pencil (9780316247825): Pinkney, Andrea Davis ...">
            <a:extLst>
              <a:ext uri="{FF2B5EF4-FFF2-40B4-BE49-F238E27FC236}">
                <a16:creationId xmlns:a16="http://schemas.microsoft.com/office/drawing/2014/main" id="{241360F8-6BCB-4ED9-ABD2-32A22E5AD67F}"/>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bwMode="auto">
          <a:xfrm>
            <a:off x="8802486" y="330045"/>
            <a:ext cx="2718393"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205" name="Straight Connector 204">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68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1" name="Rectangle 76">
            <a:extLst>
              <a:ext uri="{FF2B5EF4-FFF2-40B4-BE49-F238E27FC236}">
                <a16:creationId xmlns:a16="http://schemas.microsoft.com/office/drawing/2014/main" id="{E30408B7-02B2-4EC4-8EE8-B53E7464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4" descr="Faithful Elephants: A True Story of Animals, People and War ...">
            <a:extLst>
              <a:ext uri="{FF2B5EF4-FFF2-40B4-BE49-F238E27FC236}">
                <a16:creationId xmlns:a16="http://schemas.microsoft.com/office/drawing/2014/main" id="{DE38F47A-A3AC-4B83-9096-5E99BC8B4F1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 y="10"/>
            <a:ext cx="2978497" cy="422670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lanting the Trees of Kenya: The Story of Wangari Maathai by ...">
            <a:extLst>
              <a:ext uri="{FF2B5EF4-FFF2-40B4-BE49-F238E27FC236}">
                <a16:creationId xmlns:a16="http://schemas.microsoft.com/office/drawing/2014/main" id="{841181E8-E527-49C9-942B-365C1F1F274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3062764" y="10"/>
            <a:ext cx="2990088" cy="42245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A close up of a sign&#10;&#10;Description automatically generated">
            <a:extLst>
              <a:ext uri="{FF2B5EF4-FFF2-40B4-BE49-F238E27FC236}">
                <a16:creationId xmlns:a16="http://schemas.microsoft.com/office/drawing/2014/main" id="{E1767BE6-983D-4307-A342-92B18EEAB9C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37117" y="10"/>
            <a:ext cx="2990088" cy="42245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A Long Walk to Water: Based on a True Story: Park, Linda Sue ...">
            <a:extLst>
              <a:ext uri="{FF2B5EF4-FFF2-40B4-BE49-F238E27FC236}">
                <a16:creationId xmlns:a16="http://schemas.microsoft.com/office/drawing/2014/main" id="{D484B3FB-0428-4984-B479-253EE1FC252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2"/>
          <a:stretch/>
        </p:blipFill>
        <p:spPr bwMode="auto">
          <a:xfrm>
            <a:off x="9211472" y="10"/>
            <a:ext cx="2980528" cy="4224518"/>
          </a:xfrm>
          <a:prstGeom prst="rect">
            <a:avLst/>
          </a:prstGeom>
          <a:noFill/>
          <a:extLst>
            <a:ext uri="{909E8E84-426E-40DD-AFC4-6F175D3DCCD1}">
              <a14:hiddenFill xmlns:a14="http://schemas.microsoft.com/office/drawing/2010/main">
                <a:solidFill>
                  <a:srgbClr val="FFFFFF"/>
                </a:solidFill>
              </a14:hiddenFill>
            </a:ext>
          </a:extLst>
        </p:spPr>
      </p:pic>
      <p:grpSp>
        <p:nvGrpSpPr>
          <p:cNvPr id="4102" name="Group 78">
            <a:extLst>
              <a:ext uri="{FF2B5EF4-FFF2-40B4-BE49-F238E27FC236}">
                <a16:creationId xmlns:a16="http://schemas.microsoft.com/office/drawing/2014/main" id="{3CA30F3A-949D-4014-A5BD-809F81E84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2370" y="4641753"/>
            <a:ext cx="1128382" cy="847206"/>
            <a:chOff x="8183879" y="1000124"/>
            <a:chExt cx="1562267" cy="1172973"/>
          </a:xfrm>
        </p:grpSpPr>
        <p:sp>
          <p:nvSpPr>
            <p:cNvPr id="4104" name="Freeform 5">
              <a:extLst>
                <a:ext uri="{FF2B5EF4-FFF2-40B4-BE49-F238E27FC236}">
                  <a16:creationId xmlns:a16="http://schemas.microsoft.com/office/drawing/2014/main" id="{A486C148-F247-4847-8096-6992A8A97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5" name="Freeform 5">
              <a:extLst>
                <a:ext uri="{FF2B5EF4-FFF2-40B4-BE49-F238E27FC236}">
                  <a16:creationId xmlns:a16="http://schemas.microsoft.com/office/drawing/2014/main" id="{F05C5920-B89E-417C-9583-B3DC913AD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7AA7D4BC-D53E-44D9-8D72-6405649DD151}"/>
              </a:ext>
            </a:extLst>
          </p:cNvPr>
          <p:cNvSpPr>
            <a:spLocks noGrp="1"/>
          </p:cNvSpPr>
          <p:nvPr>
            <p:ph type="title"/>
          </p:nvPr>
        </p:nvSpPr>
        <p:spPr>
          <a:xfrm>
            <a:off x="795052" y="4464277"/>
            <a:ext cx="10515600" cy="1325563"/>
          </a:xfrm>
        </p:spPr>
        <p:txBody>
          <a:bodyPr/>
          <a:lstStyle/>
          <a:p>
            <a:pPr algn="ctr"/>
            <a:r>
              <a:rPr lang="en-US" dirty="0"/>
              <a:t>World History/Geography</a:t>
            </a:r>
          </a:p>
        </p:txBody>
      </p:sp>
    </p:spTree>
    <p:extLst>
      <p:ext uri="{BB962C8B-B14F-4D97-AF65-F5344CB8AC3E}">
        <p14:creationId xmlns:p14="http://schemas.microsoft.com/office/powerpoint/2010/main" val="380366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F4209EE6-922E-445F-BDA3-269C6608B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1" name="Rectangle 14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9D2A39-F08F-4EAF-9FF9-5776A571312D}"/>
              </a:ext>
            </a:extLst>
          </p:cNvPr>
          <p:cNvSpPr>
            <a:spLocks noGrp="1"/>
          </p:cNvSpPr>
          <p:nvPr>
            <p:ph type="title"/>
          </p:nvPr>
        </p:nvSpPr>
        <p:spPr>
          <a:xfrm>
            <a:off x="901690" y="4816862"/>
            <a:ext cx="6430414" cy="1371600"/>
          </a:xfrm>
        </p:spPr>
        <p:txBody>
          <a:bodyPr vert="horz" lIns="91440" tIns="45720" rIns="91440" bIns="45720" rtlCol="0" anchor="ctr">
            <a:normAutofit/>
          </a:bodyPr>
          <a:lstStyle/>
          <a:p>
            <a:r>
              <a:rPr lang="en-US" sz="4000" dirty="0"/>
              <a:t>World History/Geography</a:t>
            </a:r>
            <a:br>
              <a:rPr lang="en-US" sz="4000" dirty="0"/>
            </a:br>
            <a:r>
              <a:rPr lang="en-US" sz="4000" dirty="0"/>
              <a:t>Civic Action</a:t>
            </a:r>
            <a:endParaRPr lang="en-US" sz="4000" kern="1200" dirty="0">
              <a:solidFill>
                <a:schemeClr val="tx1"/>
              </a:solidFill>
              <a:latin typeface="+mj-lt"/>
              <a:ea typeface="+mj-ea"/>
              <a:cs typeface="+mj-cs"/>
            </a:endParaRPr>
          </a:p>
        </p:txBody>
      </p:sp>
      <p:sp>
        <p:nvSpPr>
          <p:cNvPr id="143" name="Rectangle 14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5478551"/>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images-na.ssl-images-amazon.com/images/I/A1WXbX...">
            <a:extLst>
              <a:ext uri="{FF2B5EF4-FFF2-40B4-BE49-F238E27FC236}">
                <a16:creationId xmlns:a16="http://schemas.microsoft.com/office/drawing/2014/main" id="{E5E9FDCE-2877-40B4-B430-BB115B46DB85}"/>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622300" y="342900"/>
            <a:ext cx="4926013" cy="4122738"/>
          </a:xfrm>
          <a:prstGeom prst="rect">
            <a:avLst/>
          </a:prstGeom>
          <a:extLst>
            <a:ext uri="{909E8E84-426E-40DD-AFC4-6F175D3DCCD1}">
              <a14:hiddenFill xmlns:a14="http://schemas.microsoft.com/office/drawing/2010/main">
                <a:solidFill>
                  <a:srgbClr val="FFFFFF"/>
                </a:solidFill>
              </a14:hiddenFill>
            </a:ext>
          </a:extLst>
        </p:spPr>
      </p:pic>
      <p:pic>
        <p:nvPicPr>
          <p:cNvPr id="5124" name="Picture 4" descr="Give a Goat: Jan West Schrock, Aileen Darragh: 9780884483434 ...">
            <a:extLst>
              <a:ext uri="{FF2B5EF4-FFF2-40B4-BE49-F238E27FC236}">
                <a16:creationId xmlns:a16="http://schemas.microsoft.com/office/drawing/2014/main" id="{F85710DA-DB99-4A57-B0D2-B503E546CB3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629275" y="342900"/>
            <a:ext cx="3281363" cy="4122738"/>
          </a:xfrm>
          <a:prstGeom prst="rect">
            <a:avLst/>
          </a:prstGeom>
          <a:extLst>
            <a:ext uri="{909E8E84-426E-40DD-AFC4-6F175D3DCCD1}">
              <a14:hiddenFill xmlns:a14="http://schemas.microsoft.com/office/drawing/2010/main">
                <a:solidFill>
                  <a:srgbClr val="FFFFFF"/>
                </a:solidFill>
              </a14:hiddenFill>
            </a:ext>
          </a:extLst>
        </p:spPr>
      </p:pic>
      <p:pic>
        <p:nvPicPr>
          <p:cNvPr id="5126" name="Picture 6" descr="Amazon.com: The Boy Who Harnessed the Wind, Young Reader's Edition ...">
            <a:extLst>
              <a:ext uri="{FF2B5EF4-FFF2-40B4-BE49-F238E27FC236}">
                <a16:creationId xmlns:a16="http://schemas.microsoft.com/office/drawing/2014/main" id="{D2AAE291-2056-4B0A-A32E-7CFDD65E21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993188" y="342900"/>
            <a:ext cx="2576513" cy="412273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283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99F12C3-3165-4C8C-A3E7-EAC2E3433AD9}"/>
              </a:ext>
            </a:extLst>
          </p:cNvPr>
          <p:cNvSpPr>
            <a:spLocks noGrp="1"/>
          </p:cNvSpPr>
          <p:nvPr>
            <p:ph type="title"/>
          </p:nvPr>
        </p:nvSpPr>
        <p:spPr>
          <a:xfrm>
            <a:off x="6769570" y="530578"/>
            <a:ext cx="4771178" cy="1160110"/>
          </a:xfrm>
        </p:spPr>
        <p:txBody>
          <a:bodyPr vert="horz" lIns="91440" tIns="45720" rIns="91440" bIns="45720" rtlCol="0">
            <a:normAutofit/>
          </a:bodyPr>
          <a:lstStyle/>
          <a:p>
            <a:r>
              <a:rPr lang="en-US"/>
              <a:t>I Love These!</a:t>
            </a:r>
          </a:p>
        </p:txBody>
      </p:sp>
      <p:sp>
        <p:nvSpPr>
          <p:cNvPr id="75" name="Arc 74">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222" name="Content Placeholder 9221">
            <a:extLst>
              <a:ext uri="{FF2B5EF4-FFF2-40B4-BE49-F238E27FC236}">
                <a16:creationId xmlns:a16="http://schemas.microsoft.com/office/drawing/2014/main" id="{12AF7CA5-5FE4-4454-8B2F-7DF8501EDBA6}"/>
              </a:ext>
            </a:extLst>
          </p:cNvPr>
          <p:cNvSpPr>
            <a:spLocks noGrp="1"/>
          </p:cNvSpPr>
          <p:nvPr>
            <p:ph idx="1"/>
          </p:nvPr>
        </p:nvSpPr>
        <p:spPr>
          <a:xfrm>
            <a:off x="6769570" y="1825625"/>
            <a:ext cx="4771178" cy="4388908"/>
          </a:xfrm>
        </p:spPr>
        <p:txBody>
          <a:bodyPr>
            <a:normAutofit/>
          </a:bodyPr>
          <a:lstStyle/>
          <a:p>
            <a:endParaRPr lang="en-US"/>
          </a:p>
        </p:txBody>
      </p:sp>
      <p:pic>
        <p:nvPicPr>
          <p:cNvPr id="5" name="Picture 2">
            <a:extLst>
              <a:ext uri="{FF2B5EF4-FFF2-40B4-BE49-F238E27FC236}">
                <a16:creationId xmlns:a16="http://schemas.microsoft.com/office/drawing/2014/main" id="{326565E5-0090-46A5-9C95-6ACB3708AB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79475" y="633413"/>
            <a:ext cx="3062288" cy="2509838"/>
          </a:xfrm>
          <a:prstGeom prst="rect">
            <a:avLst/>
          </a:prstGeom>
          <a:extLst>
            <a:ext uri="{909E8E84-426E-40DD-AFC4-6F175D3DCCD1}">
              <a14:hiddenFill xmlns:a14="http://schemas.microsoft.com/office/drawing/2010/main">
                <a:solidFill>
                  <a:srgbClr val="FFFFFF"/>
                </a:solidFill>
              </a14:hiddenFill>
            </a:ext>
          </a:extLst>
        </p:spPr>
      </p:pic>
      <p:pic>
        <p:nvPicPr>
          <p:cNvPr id="6" name="Picture 2" descr="A close up of a person&#10;&#10;Description automatically generated">
            <a:extLst>
              <a:ext uri="{FF2B5EF4-FFF2-40B4-BE49-F238E27FC236}">
                <a16:creationId xmlns:a16="http://schemas.microsoft.com/office/drawing/2014/main" id="{EE52B768-3B84-40EA-A08C-C7D499E257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79475" y="3227388"/>
            <a:ext cx="2097088" cy="2884488"/>
          </a:xfrm>
          <a:prstGeom prst="rect">
            <a:avLst/>
          </a:prstGeom>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94614788-058E-4050-A09A-066686293BA9}"/>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tretch>
            <a:fillRect/>
          </a:stretch>
        </p:blipFill>
        <p:spPr bwMode="auto">
          <a:xfrm>
            <a:off x="4024313" y="633413"/>
            <a:ext cx="2212975" cy="2509838"/>
          </a:xfrm>
          <a:prstGeom prst="rect">
            <a:avLst/>
          </a:prstGeom>
          <a:extLst>
            <a:ext uri="{909E8E84-426E-40DD-AFC4-6F175D3DCCD1}">
              <a14:hiddenFill xmlns:a14="http://schemas.microsoft.com/office/drawing/2010/main">
                <a:solidFill>
                  <a:srgbClr val="FFFFFF"/>
                </a:solidFill>
              </a14:hiddenFill>
            </a:ext>
          </a:extLst>
        </p:spPr>
      </p:pic>
      <p:pic>
        <p:nvPicPr>
          <p:cNvPr id="9218" name="Picture 2" descr="Freedom Summer: Wiles, Deborah, Lagarrigue, Jerome: 9780689878299 ...">
            <a:extLst>
              <a:ext uri="{FF2B5EF4-FFF2-40B4-BE49-F238E27FC236}">
                <a16:creationId xmlns:a16="http://schemas.microsoft.com/office/drawing/2014/main" id="{4B17CE38-221E-47AD-B5D0-73F93571CBA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59113" y="3227388"/>
            <a:ext cx="3178175" cy="288448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75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86C390-3B35-497F-9F7F-02D0D898BEE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Civic Action</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2" name="Picture 2" descr="She Stood for Freedom : The Untold Story of a Civil Rights Hero, Joan Trumpauer Mulholland: Angela ...">
            <a:extLst>
              <a:ext uri="{FF2B5EF4-FFF2-40B4-BE49-F238E27FC236}">
                <a16:creationId xmlns:a16="http://schemas.microsoft.com/office/drawing/2014/main" id="{D5911796-1A4F-4EA2-AB60-59EEF9DD0026}"/>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1530429" y="2426818"/>
            <a:ext cx="3058192"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20" descr="Follow the Moon Home: A Tale of One Idea, Twenty Kids, and a ...">
            <a:extLst>
              <a:ext uri="{FF2B5EF4-FFF2-40B4-BE49-F238E27FC236}">
                <a16:creationId xmlns:a16="http://schemas.microsoft.com/office/drawing/2014/main" id="{A47BEED9-B0A8-4B05-B031-39B37E1E77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101717" y="2426818"/>
            <a:ext cx="4142629"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854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7ED141-6B22-4544-A4B1-439A9B1E4B6A}"/>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Where to find titles</a:t>
            </a:r>
          </a:p>
        </p:txBody>
      </p:sp>
      <p:pic>
        <p:nvPicPr>
          <p:cNvPr id="1026" name="Picture 2" descr="Notable Social Studies Trade books for Young People 2018 ...">
            <a:extLst>
              <a:ext uri="{FF2B5EF4-FFF2-40B4-BE49-F238E27FC236}">
                <a16:creationId xmlns:a16="http://schemas.microsoft.com/office/drawing/2014/main" id="{DAE1FBC0-3E45-4C4D-8AEB-A1F25502AC6C}"/>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24645" y="307731"/>
            <a:ext cx="3016398" cy="39976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534D9A1-46FE-40F3-ADFC-BA3A0EC52B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5729" y="1126344"/>
            <a:ext cx="3433324" cy="2360410"/>
          </a:xfrm>
          <a:prstGeom prst="rect">
            <a:avLst/>
          </a:prstGeom>
        </p:spPr>
      </p:pic>
      <p:cxnSp>
        <p:nvCxnSpPr>
          <p:cNvPr id="75" name="Straight Connector 7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86DB73F2-A253-468D-853F-853CECA63A5C}"/>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8981440" y="-33937"/>
            <a:ext cx="2251010" cy="4514498"/>
          </a:xfrm>
          <a:prstGeom prst="rect">
            <a:avLst/>
          </a:prstGeom>
        </p:spPr>
      </p:pic>
      <p:cxnSp>
        <p:nvCxnSpPr>
          <p:cNvPr id="77" name="Straight Connector 7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Arrow: Left 6">
            <a:extLst>
              <a:ext uri="{FF2B5EF4-FFF2-40B4-BE49-F238E27FC236}">
                <a16:creationId xmlns:a16="http://schemas.microsoft.com/office/drawing/2014/main" id="{A1584486-F5E7-433A-BE20-A413397DDB7F}"/>
              </a:ext>
            </a:extLst>
          </p:cNvPr>
          <p:cNvSpPr/>
          <p:nvPr/>
        </p:nvSpPr>
        <p:spPr>
          <a:xfrm>
            <a:off x="10753725" y="3486754"/>
            <a:ext cx="440625" cy="199421"/>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row: Left 12">
            <a:extLst>
              <a:ext uri="{FF2B5EF4-FFF2-40B4-BE49-F238E27FC236}">
                <a16:creationId xmlns:a16="http://schemas.microsoft.com/office/drawing/2014/main" id="{46EB3BF7-1333-41A2-A63E-6B2028FF708B}"/>
              </a:ext>
            </a:extLst>
          </p:cNvPr>
          <p:cNvSpPr/>
          <p:nvPr/>
        </p:nvSpPr>
        <p:spPr>
          <a:xfrm>
            <a:off x="10745437" y="3782402"/>
            <a:ext cx="440625" cy="199421"/>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rrow: Left 13">
            <a:extLst>
              <a:ext uri="{FF2B5EF4-FFF2-40B4-BE49-F238E27FC236}">
                <a16:creationId xmlns:a16="http://schemas.microsoft.com/office/drawing/2014/main" id="{ECFD5232-6657-4291-86CC-71C60CAD7709}"/>
              </a:ext>
            </a:extLst>
          </p:cNvPr>
          <p:cNvSpPr/>
          <p:nvPr/>
        </p:nvSpPr>
        <p:spPr>
          <a:xfrm>
            <a:off x="10723912" y="4058322"/>
            <a:ext cx="440625" cy="199421"/>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D943148-E664-400D-8192-6C41701A2C75}"/>
              </a:ext>
            </a:extLst>
          </p:cNvPr>
          <p:cNvSpPr txBox="1"/>
          <p:nvPr/>
        </p:nvSpPr>
        <p:spPr>
          <a:xfrm>
            <a:off x="11277600" y="3704311"/>
            <a:ext cx="876300" cy="2616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US History</a:t>
            </a:r>
          </a:p>
        </p:txBody>
      </p:sp>
      <p:sp>
        <p:nvSpPr>
          <p:cNvPr id="9" name="Rectangle 8">
            <a:extLst>
              <a:ext uri="{FF2B5EF4-FFF2-40B4-BE49-F238E27FC236}">
                <a16:creationId xmlns:a16="http://schemas.microsoft.com/office/drawing/2014/main" id="{FB616117-9AB0-498C-9A4D-5534FB015156}"/>
              </a:ext>
            </a:extLst>
          </p:cNvPr>
          <p:cNvSpPr/>
          <p:nvPr/>
        </p:nvSpPr>
        <p:spPr>
          <a:xfrm rot="16200000">
            <a:off x="6890153" y="2446083"/>
            <a:ext cx="376975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https://www.gcss.net/site/page/view/childrens-literature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7655D5B-78F5-4093-AB7A-17D56E186DDF}"/>
              </a:ext>
            </a:extLst>
          </p:cNvPr>
          <p:cNvSpPr/>
          <p:nvPr/>
        </p:nvSpPr>
        <p:spPr>
          <a:xfrm rot="16200000">
            <a:off x="2544834" y="2594721"/>
            <a:ext cx="348531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https://www.socialstudies.org/publications/notables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8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417733" y="490537"/>
            <a:ext cx="5291663" cy="1628775"/>
          </a:xfrm>
        </p:spPr>
        <p:txBody>
          <a:bodyPr anchor="b">
            <a:normAutofit/>
          </a:bodyPr>
          <a:lstStyle/>
          <a:p>
            <a:r>
              <a:rPr lang="en-US" sz="3700">
                <a:cs typeface="Chalkduster"/>
              </a:rPr>
              <a:t>WHY  we want to read aloud? Because we can help our students to…</a:t>
            </a:r>
          </a:p>
        </p:txBody>
      </p:sp>
      <p:pic>
        <p:nvPicPr>
          <p:cNvPr id="9" name="Content Placeholder 4" descr="Dangerous Jane: ﻿The Life and Times of Jane Addams, Crusader for ...">
            <a:extLst>
              <a:ext uri="{FF2B5EF4-FFF2-40B4-BE49-F238E27FC236}">
                <a16:creationId xmlns:a16="http://schemas.microsoft.com/office/drawing/2014/main" id="{6D37A798-18FC-443F-9FC3-9B021F80279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481013" y="6356350"/>
            <a:ext cx="685800" cy="365125"/>
          </a:xfrm>
        </p:spPr>
        <p:txBody>
          <a:bodyPr>
            <a:normAutofit/>
          </a:bodyPr>
          <a:lstStyle/>
          <a:p>
            <a:pPr algn="l">
              <a:spcAft>
                <a:spcPts val="600"/>
              </a:spcAft>
            </a:pPr>
            <a:fld id="{8263366B-5897-024E-AEE4-EA32F3FB23A4}" type="slidenum">
              <a:rPr lang="en-US">
                <a:solidFill>
                  <a:srgbClr val="FFFFFF"/>
                </a:solidFill>
              </a:rPr>
              <a:pPr algn="l">
                <a:spcAft>
                  <a:spcPts val="600"/>
                </a:spcAft>
              </a:pPr>
              <a:t>28</a:t>
            </a:fld>
            <a:endParaRPr lang="en-US">
              <a:solidFill>
                <a:srgbClr val="FFFFFF"/>
              </a:solidFill>
            </a:endParaRPr>
          </a:p>
        </p:txBody>
      </p:sp>
      <p:sp>
        <p:nvSpPr>
          <p:cNvPr id="4099" name="Rectangle 3"/>
          <p:cNvSpPr>
            <a:spLocks noGrp="1" noChangeArrowheads="1"/>
          </p:cNvSpPr>
          <p:nvPr>
            <p:ph idx="1"/>
          </p:nvPr>
        </p:nvSpPr>
        <p:spPr>
          <a:xfrm>
            <a:off x="6417734" y="2614612"/>
            <a:ext cx="5291663" cy="3752849"/>
          </a:xfrm>
        </p:spPr>
        <p:txBody>
          <a:bodyPr>
            <a:normAutofit/>
          </a:bodyPr>
          <a:lstStyle/>
          <a:p>
            <a:r>
              <a:rPr lang="en-US" sz="1400">
                <a:cs typeface="Chalkduster"/>
              </a:rPr>
              <a:t>Change attitudes about books and reading and foster a love of reading.</a:t>
            </a:r>
          </a:p>
          <a:p>
            <a:r>
              <a:rPr lang="en-US" sz="1400">
                <a:cs typeface="Chalkduster"/>
              </a:rPr>
              <a:t>Listen to and comprehend a book on a significantly higher level than if they were reading silently.</a:t>
            </a:r>
          </a:p>
          <a:p>
            <a:r>
              <a:rPr lang="en-US" sz="1400">
                <a:cs typeface="Chalkduster"/>
              </a:rPr>
              <a:t>Stimulate language development.</a:t>
            </a:r>
          </a:p>
          <a:p>
            <a:r>
              <a:rPr lang="en-US" sz="1400">
                <a:cs typeface="Chalkduster"/>
              </a:rPr>
              <a:t>Understand characters better, including themselves.</a:t>
            </a:r>
          </a:p>
          <a:p>
            <a:r>
              <a:rPr lang="en-US" sz="1400">
                <a:cs typeface="Chalkduster"/>
              </a:rPr>
              <a:t>Go beyond stereotypes and become more tolerant of differences in the world.</a:t>
            </a:r>
          </a:p>
          <a:p>
            <a:r>
              <a:rPr lang="en-US" sz="1400">
                <a:cs typeface="Chalkduster"/>
              </a:rPr>
              <a:t>Become part of a thoughtful classroom community through the deep reflection and discussion a great read-aloud can promote.</a:t>
            </a:r>
          </a:p>
          <a:p>
            <a:r>
              <a:rPr lang="en-US" sz="1400">
                <a:cs typeface="Chalkduster"/>
              </a:rPr>
              <a:t>Value the role of stories in our lives.</a:t>
            </a:r>
          </a:p>
          <a:p>
            <a:pPr marL="0" indent="0">
              <a:buNone/>
            </a:pPr>
            <a:r>
              <a:rPr lang="en-US" sz="1400">
                <a:cs typeface="Chalkduster"/>
              </a:rPr>
              <a:t>						Steven L. Layne, 2015 </a:t>
            </a:r>
            <a:endParaRPr lang="en-US" sz="1400">
              <a:cs typeface="Chalkduster"/>
              <a:sym typeface="Wingdings"/>
            </a:endParaRPr>
          </a:p>
          <a:p>
            <a:endParaRPr lang="en-US" sz="1400">
              <a:cs typeface="Chalkduster"/>
              <a:sym typeface="Wingdings"/>
            </a:endParaRPr>
          </a:p>
          <a:p>
            <a:pPr marL="0" indent="0">
              <a:buNone/>
            </a:pPr>
            <a:endParaRPr lang="en-US" sz="1400">
              <a:cs typeface="Chalkduster"/>
            </a:endParaRPr>
          </a:p>
        </p:txBody>
      </p:sp>
    </p:spTree>
    <p:extLst>
      <p:ext uri="{BB962C8B-B14F-4D97-AF65-F5344CB8AC3E}">
        <p14:creationId xmlns:p14="http://schemas.microsoft.com/office/powerpoint/2010/main" val="39626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121" y="321734"/>
            <a:ext cx="5136412" cy="1135737"/>
          </a:xfrm>
        </p:spPr>
        <p:txBody>
          <a:bodyPr>
            <a:normAutofit/>
          </a:bodyPr>
          <a:lstStyle/>
          <a:p>
            <a:r>
              <a:rPr lang="en-US" sz="3600"/>
              <a:t>What the Research Says (a small sampling)</a:t>
            </a:r>
          </a:p>
        </p:txBody>
      </p:sp>
      <p:pic>
        <p:nvPicPr>
          <p:cNvPr id="8" name="Picture 4" descr="Separate Is Never Equal: Sylvia Mendez and Her Family's Fight for ...">
            <a:extLst>
              <a:ext uri="{FF2B5EF4-FFF2-40B4-BE49-F238E27FC236}">
                <a16:creationId xmlns:a16="http://schemas.microsoft.com/office/drawing/2014/main" id="{D3CDBEE9-B614-4CA6-8DB2-49700E64C35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 y="10"/>
            <a:ext cx="5779884"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6193045" y="1457471"/>
            <a:ext cx="5136412" cy="4393982"/>
          </a:xfrm>
        </p:spPr>
        <p:txBody>
          <a:bodyPr>
            <a:normAutofit/>
          </a:bodyPr>
          <a:lstStyle/>
          <a:p>
            <a:r>
              <a:rPr lang="en-US" sz="1300" dirty="0"/>
              <a:t>Reading aloud improves our students’:</a:t>
            </a:r>
          </a:p>
          <a:p>
            <a:pPr lvl="1"/>
            <a:r>
              <a:rPr lang="en-US" sz="1300" dirty="0"/>
              <a:t>Vocabulary acquisition (Beck and McKeown, 2001, Kindle 2009,                                   McGee and </a:t>
            </a:r>
            <a:r>
              <a:rPr lang="en-US" sz="1300" dirty="0" err="1"/>
              <a:t>Schickedanz</a:t>
            </a:r>
            <a:r>
              <a:rPr lang="en-US" sz="1300" dirty="0"/>
              <a:t> 2007, </a:t>
            </a:r>
            <a:r>
              <a:rPr lang="en-US" sz="1300" dirty="0" err="1"/>
              <a:t>Routman</a:t>
            </a:r>
            <a:r>
              <a:rPr lang="en-US" sz="1300" dirty="0"/>
              <a:t>, 2003, etc.)</a:t>
            </a:r>
          </a:p>
          <a:p>
            <a:pPr lvl="1"/>
            <a:r>
              <a:rPr lang="en-US" sz="1300" dirty="0"/>
              <a:t>Comprehension (</a:t>
            </a:r>
            <a:r>
              <a:rPr lang="en-US" sz="1300" dirty="0" err="1"/>
              <a:t>Elster</a:t>
            </a:r>
            <a:r>
              <a:rPr lang="en-US" sz="1300" dirty="0"/>
              <a:t> 1994, </a:t>
            </a:r>
            <a:r>
              <a:rPr lang="en-US" sz="1300" dirty="0" err="1"/>
              <a:t>Knoth</a:t>
            </a:r>
            <a:r>
              <a:rPr lang="en-US" sz="1300" dirty="0"/>
              <a:t> 1998, Kraemer, </a:t>
            </a:r>
            <a:r>
              <a:rPr lang="en-US" sz="1300" dirty="0" err="1"/>
              <a:t>MccCabe</a:t>
            </a:r>
            <a:r>
              <a:rPr lang="en-US" sz="1300" dirty="0"/>
              <a:t>, and Sinatra 2012; Richardson 2000, etc.)</a:t>
            </a:r>
          </a:p>
          <a:p>
            <a:pPr lvl="1"/>
            <a:r>
              <a:rPr lang="en-US" sz="1300" dirty="0"/>
              <a:t>Engagement (Albright and </a:t>
            </a:r>
            <a:r>
              <a:rPr lang="en-US" sz="1300" dirty="0" err="1"/>
              <a:t>Ariail</a:t>
            </a:r>
            <a:r>
              <a:rPr lang="en-US" sz="1300" dirty="0"/>
              <a:t> 2005, Morrison and </a:t>
            </a:r>
            <a:r>
              <a:rPr lang="en-US" sz="1300" dirty="0" err="1"/>
              <a:t>Wlodarczyk</a:t>
            </a:r>
            <a:r>
              <a:rPr lang="en-US" sz="1300" dirty="0"/>
              <a:t> 2009)</a:t>
            </a:r>
          </a:p>
          <a:p>
            <a:pPr lvl="1"/>
            <a:r>
              <a:rPr lang="en-US" sz="1300" dirty="0"/>
              <a:t>Attitudes (Braun 2010, Krashen 2004, Layne 2009. </a:t>
            </a:r>
            <a:r>
              <a:rPr lang="en-US" sz="1300" dirty="0" err="1"/>
              <a:t>Trelease</a:t>
            </a:r>
            <a:r>
              <a:rPr lang="en-US" sz="1300" dirty="0"/>
              <a:t> 2013)</a:t>
            </a:r>
          </a:p>
          <a:p>
            <a:pPr lvl="1"/>
            <a:r>
              <a:rPr lang="en-US" sz="1300" dirty="0"/>
              <a:t>Understanding of text types (Donovan, </a:t>
            </a:r>
            <a:r>
              <a:rPr lang="en-US" sz="1300" dirty="0" err="1"/>
              <a:t>Milewicz</a:t>
            </a:r>
            <a:r>
              <a:rPr lang="en-US" sz="1300" dirty="0"/>
              <a:t>, and </a:t>
            </a:r>
            <a:r>
              <a:rPr lang="en-US" sz="1300" dirty="0" err="1"/>
              <a:t>Smolkin</a:t>
            </a:r>
            <a:r>
              <a:rPr lang="en-US" sz="1300" dirty="0"/>
              <a:t> 2003)</a:t>
            </a:r>
          </a:p>
          <a:p>
            <a:pPr lvl="1"/>
            <a:r>
              <a:rPr lang="en-US" sz="1300" dirty="0"/>
              <a:t>Ability to become more culturally sensitive (Irvine and Armento 2001, Morgan 2009, </a:t>
            </a:r>
            <a:r>
              <a:rPr lang="en-US" sz="1300" dirty="0" err="1"/>
              <a:t>Routman</a:t>
            </a:r>
            <a:r>
              <a:rPr lang="en-US" sz="1300" dirty="0"/>
              <a:t> 2003, </a:t>
            </a:r>
            <a:r>
              <a:rPr lang="en-US" sz="1300" dirty="0" err="1"/>
              <a:t>Verden</a:t>
            </a:r>
            <a:r>
              <a:rPr lang="en-US" sz="1300" dirty="0"/>
              <a:t> 2012)</a:t>
            </a:r>
          </a:p>
          <a:p>
            <a:pPr lvl="1"/>
            <a:r>
              <a:rPr lang="en-US" sz="1300" dirty="0"/>
              <a:t>Rapport with the teacher and classmates (Atwell 2007, </a:t>
            </a:r>
            <a:r>
              <a:rPr lang="en-US" sz="1300" dirty="0" err="1"/>
              <a:t>Pardeck</a:t>
            </a:r>
            <a:r>
              <a:rPr lang="en-US" sz="1300" dirty="0"/>
              <a:t> 1990, </a:t>
            </a:r>
            <a:r>
              <a:rPr lang="en-US" sz="1300" dirty="0" err="1"/>
              <a:t>Routman</a:t>
            </a:r>
            <a:r>
              <a:rPr lang="en-US" sz="1300" dirty="0"/>
              <a:t> 2003)</a:t>
            </a:r>
          </a:p>
          <a:p>
            <a:pPr lvl="1"/>
            <a:endParaRPr lang="en-US" sz="1300" dirty="0"/>
          </a:p>
          <a:p>
            <a:pPr marL="457200" lvl="1" indent="0">
              <a:buNone/>
            </a:pPr>
            <a:r>
              <a:rPr lang="en-US" sz="1300" dirty="0"/>
              <a:t>Previous research, especially that of </a:t>
            </a:r>
            <a:r>
              <a:rPr lang="en-US" sz="1300" i="1" dirty="0"/>
              <a:t>Becoming a Nation of Readers</a:t>
            </a:r>
            <a:r>
              <a:rPr lang="en-US" sz="1300" dirty="0"/>
              <a:t>, the landmark study of 1985, laid a firm grounding for the high value and return for reading aloud across the curriculum to our students, k-12.</a:t>
            </a:r>
          </a:p>
        </p:txBody>
      </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76D73B1-CF7E-4635-B050-DE0E188F8A91}"/>
              </a:ext>
            </a:extLst>
          </p:cNvPr>
          <p:cNvSpPr/>
          <p:nvPr/>
        </p:nvSpPr>
        <p:spPr>
          <a:xfrm>
            <a:off x="5932327" y="5768530"/>
            <a:ext cx="6096000" cy="1061829"/>
          </a:xfrm>
          <a:prstGeom prst="rect">
            <a:avLst/>
          </a:prstGeom>
        </p:spPr>
        <p:txBody>
          <a:bodyPr>
            <a:spAutoFit/>
          </a:bodyPr>
          <a:lstStyle/>
          <a:p>
            <a:pPr lvl="0" indent="-182880">
              <a:lnSpc>
                <a:spcPct val="90000"/>
              </a:lnSpc>
              <a:spcAft>
                <a:spcPts val="600"/>
              </a:spcAft>
              <a:buClr>
                <a:srgbClr val="D34817">
                  <a:lumMod val="75000"/>
                </a:srgbClr>
              </a:buClr>
              <a:buSzPct val="85000"/>
              <a:buFont typeface="Wingdings" pitchFamily="2" charset="2"/>
              <a:buChar char="§"/>
              <a:defRPr/>
            </a:pPr>
            <a:r>
              <a:rPr lang="en-US" sz="1400" dirty="0">
                <a:solidFill>
                  <a:prstClr val="black"/>
                </a:solidFill>
                <a:latin typeface="Rockwell" panose="02060603020205020403"/>
              </a:rPr>
              <a:t>Review good read aloud strategies with Lester </a:t>
            </a:r>
            <a:r>
              <a:rPr lang="en-US" sz="1400" dirty="0" err="1">
                <a:solidFill>
                  <a:prstClr val="black"/>
                </a:solidFill>
                <a:latin typeface="Rockwell" panose="02060603020205020403"/>
              </a:rPr>
              <a:t>Laminack’s</a:t>
            </a:r>
            <a:r>
              <a:rPr lang="en-US" sz="1400" dirty="0">
                <a:solidFill>
                  <a:prstClr val="black"/>
                </a:solidFill>
                <a:latin typeface="Rockwell" panose="02060603020205020403"/>
              </a:rPr>
              <a:t> </a:t>
            </a:r>
            <a:r>
              <a:rPr lang="en-US" sz="1400" i="1" dirty="0">
                <a:solidFill>
                  <a:prstClr val="black"/>
                </a:solidFill>
                <a:latin typeface="Rockwell" panose="02060603020205020403"/>
              </a:rPr>
              <a:t>Unwrapping the Read-Aloud</a:t>
            </a:r>
            <a:r>
              <a:rPr lang="en-US" sz="1400" dirty="0">
                <a:solidFill>
                  <a:prstClr val="black"/>
                </a:solidFill>
                <a:latin typeface="Rockwell" panose="02060603020205020403"/>
              </a:rPr>
              <a:t>, </a:t>
            </a:r>
            <a:r>
              <a:rPr lang="en-US" sz="1400" i="1" dirty="0">
                <a:solidFill>
                  <a:prstClr val="black"/>
                </a:solidFill>
                <a:latin typeface="Rockwell" panose="02060603020205020403"/>
              </a:rPr>
              <a:t>Read </a:t>
            </a:r>
            <a:r>
              <a:rPr lang="en-US" sz="1400" i="1" dirty="0" err="1">
                <a:solidFill>
                  <a:prstClr val="black"/>
                </a:solidFill>
                <a:latin typeface="Rockwell" panose="02060603020205020403"/>
              </a:rPr>
              <a:t>Alouds</a:t>
            </a:r>
            <a:r>
              <a:rPr lang="en-US" sz="1400" i="1" dirty="0">
                <a:solidFill>
                  <a:prstClr val="black"/>
                </a:solidFill>
                <a:latin typeface="Rockwell" panose="02060603020205020403"/>
              </a:rPr>
              <a:t> Across the Curriculum</a:t>
            </a:r>
            <a:r>
              <a:rPr lang="en-US" sz="1400" dirty="0">
                <a:solidFill>
                  <a:prstClr val="black"/>
                </a:solidFill>
                <a:latin typeface="Rockwell" panose="02060603020205020403"/>
              </a:rPr>
              <a:t>, and his article, “Read Aloud Often and Well” published by NCTE in 2017. </a:t>
            </a:r>
            <a:r>
              <a:rPr lang="en-US" sz="1400" dirty="0">
                <a:solidFill>
                  <a:prstClr val="black"/>
                </a:solidFill>
                <a:latin typeface="Rockwell" panose="02060603020205020403"/>
                <a:hlinkClick r:id="rId3"/>
              </a:rPr>
              <a:t>https://secure.ncte.org/library/NCTEFiles/Resources/Journals/VM/0244-may2017/VM0244Read.pdf</a:t>
            </a:r>
            <a:r>
              <a:rPr lang="en-US" sz="1400" dirty="0">
                <a:solidFill>
                  <a:prstClr val="black"/>
                </a:solidFill>
                <a:latin typeface="Rockwell" panose="02060603020205020403"/>
              </a:rPr>
              <a:t> </a:t>
            </a:r>
          </a:p>
        </p:txBody>
      </p:sp>
    </p:spTree>
    <p:extLst>
      <p:ext uri="{BB962C8B-B14F-4D97-AF65-F5344CB8AC3E}">
        <p14:creationId xmlns:p14="http://schemas.microsoft.com/office/powerpoint/2010/main" val="418476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82F7A9-27EE-4CD8-B3C6-6396FB519756}"/>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C44E085F-C4EF-4BD3-9102-6B5F5702DCC1}"/>
              </a:ext>
            </a:extLst>
          </p:cNvPr>
          <p:cNvSpPr>
            <a:spLocks noGrp="1"/>
          </p:cNvSpPr>
          <p:nvPr>
            <p:ph sz="half" idx="1"/>
          </p:nvPr>
        </p:nvSpPr>
        <p:spPr/>
        <p:txBody>
          <a:bodyPr/>
          <a:lstStyle/>
          <a:p>
            <a:r>
              <a:rPr lang="en-US" dirty="0"/>
              <a:t>Inquiry &amp; Read </a:t>
            </a:r>
            <a:r>
              <a:rPr lang="en-US" dirty="0" err="1"/>
              <a:t>Alouds</a:t>
            </a:r>
            <a:r>
              <a:rPr lang="en-US" dirty="0"/>
              <a:t>: Where does it fit?</a:t>
            </a:r>
          </a:p>
          <a:p>
            <a:r>
              <a:rPr lang="en-US" dirty="0"/>
              <a:t>Tips for Integrating Read </a:t>
            </a:r>
            <a:r>
              <a:rPr lang="en-US" dirty="0" err="1"/>
              <a:t>Alouds</a:t>
            </a:r>
            <a:r>
              <a:rPr lang="en-US" dirty="0"/>
              <a:t> 6-12</a:t>
            </a:r>
          </a:p>
          <a:p>
            <a:r>
              <a:rPr lang="en-US" dirty="0"/>
              <a:t>Specific Examples</a:t>
            </a:r>
          </a:p>
          <a:p>
            <a:r>
              <a:rPr lang="en-US" dirty="0"/>
              <a:t>A Few of my Favorite Books</a:t>
            </a:r>
          </a:p>
          <a:p>
            <a:r>
              <a:rPr lang="en-US" dirty="0"/>
              <a:t>Read </a:t>
            </a:r>
            <a:r>
              <a:rPr lang="en-US" dirty="0" err="1"/>
              <a:t>Alouds</a:t>
            </a:r>
            <a:r>
              <a:rPr lang="en-US" dirty="0"/>
              <a:t> in Distance Learning </a:t>
            </a:r>
          </a:p>
          <a:p>
            <a:r>
              <a:rPr lang="en-US" dirty="0"/>
              <a:t>Where to Find Additional Titles</a:t>
            </a:r>
          </a:p>
          <a:p>
            <a:r>
              <a:rPr lang="en-US" dirty="0"/>
              <a:t>We Need Your Feedback!</a:t>
            </a:r>
          </a:p>
        </p:txBody>
      </p:sp>
      <p:pic>
        <p:nvPicPr>
          <p:cNvPr id="2050" name="Picture 2" descr="Questions to Ask Your Child to Boost Reading Comprehension ...">
            <a:extLst>
              <a:ext uri="{FF2B5EF4-FFF2-40B4-BE49-F238E27FC236}">
                <a16:creationId xmlns:a16="http://schemas.microsoft.com/office/drawing/2014/main" id="{07BD519E-9C0D-4B49-BBA6-B2A3416390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6357" y="1311639"/>
            <a:ext cx="6394450" cy="454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675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B42C-27FF-4952-9EEB-C77D84316FCB}"/>
              </a:ext>
            </a:extLst>
          </p:cNvPr>
          <p:cNvSpPr>
            <a:spLocks noGrp="1"/>
          </p:cNvSpPr>
          <p:nvPr>
            <p:ph type="title"/>
          </p:nvPr>
        </p:nvSpPr>
        <p:spPr/>
        <p:txBody>
          <a:bodyPr/>
          <a:lstStyle/>
          <a:p>
            <a:pPr algn="r"/>
            <a:r>
              <a:rPr lang="en-US" dirty="0"/>
              <a:t>1. Create a Free Account</a:t>
            </a:r>
          </a:p>
        </p:txBody>
      </p:sp>
      <p:pic>
        <p:nvPicPr>
          <p:cNvPr id="4" name="Content Placeholder 3">
            <a:extLst>
              <a:ext uri="{FF2B5EF4-FFF2-40B4-BE49-F238E27FC236}">
                <a16:creationId xmlns:a16="http://schemas.microsoft.com/office/drawing/2014/main" id="{8B289BE9-136A-47BE-8C97-55D4773F7ED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42975" y="2252692"/>
            <a:ext cx="10515600" cy="1268353"/>
          </a:xfrm>
          <a:prstGeom prst="rect">
            <a:avLst/>
          </a:prstGeom>
        </p:spPr>
      </p:pic>
      <p:sp>
        <p:nvSpPr>
          <p:cNvPr id="5" name="Arrow: Down 4">
            <a:extLst>
              <a:ext uri="{FF2B5EF4-FFF2-40B4-BE49-F238E27FC236}">
                <a16:creationId xmlns:a16="http://schemas.microsoft.com/office/drawing/2014/main" id="{2501838A-7EC5-4DE6-9B09-62C950861387}"/>
              </a:ext>
            </a:extLst>
          </p:cNvPr>
          <p:cNvSpPr/>
          <p:nvPr/>
        </p:nvSpPr>
        <p:spPr>
          <a:xfrm>
            <a:off x="10861459" y="1233996"/>
            <a:ext cx="656948" cy="1018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C2DBE545-463F-4A21-8D54-C405515A637F}"/>
              </a:ext>
            </a:extLst>
          </p:cNvPr>
          <p:cNvSpPr txBox="1">
            <a:spLocks/>
          </p:cNvSpPr>
          <p:nvPr/>
        </p:nvSpPr>
        <p:spPr>
          <a:xfrm>
            <a:off x="-511530" y="36160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2. </a:t>
            </a:r>
            <a:r>
              <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rPr>
              <a:t>To upload your mp4 click the video camera</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Arrow: Up 6">
            <a:extLst>
              <a:ext uri="{FF2B5EF4-FFF2-40B4-BE49-F238E27FC236}">
                <a16:creationId xmlns:a16="http://schemas.microsoft.com/office/drawing/2014/main" id="{D147ED85-53FD-45A2-9D36-9F5BD39B108A}"/>
              </a:ext>
            </a:extLst>
          </p:cNvPr>
          <p:cNvSpPr/>
          <p:nvPr/>
        </p:nvSpPr>
        <p:spPr>
          <a:xfrm rot="2240366" flipH="1">
            <a:off x="9237642" y="2212643"/>
            <a:ext cx="270636" cy="2225677"/>
          </a:xfrm>
          <a:prstGeom prst="upArrow">
            <a:avLst>
              <a:gd name="adj1" fmla="val 41235"/>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0B17D65-8CCC-405F-B3FD-7AA5CE1E957C}"/>
              </a:ext>
            </a:extLst>
          </p:cNvPr>
          <p:cNvPicPr>
            <a:picLocks noChangeAspect="1"/>
          </p:cNvPicPr>
          <p:nvPr/>
        </p:nvPicPr>
        <p:blipFill>
          <a:blip r:embed="rId3"/>
          <a:stretch>
            <a:fillRect/>
          </a:stretch>
        </p:blipFill>
        <p:spPr>
          <a:xfrm>
            <a:off x="9675596" y="4941604"/>
            <a:ext cx="2371725" cy="1647825"/>
          </a:xfrm>
          <a:prstGeom prst="rect">
            <a:avLst/>
          </a:prstGeom>
        </p:spPr>
      </p:pic>
      <p:sp>
        <p:nvSpPr>
          <p:cNvPr id="9" name="Title 1">
            <a:extLst>
              <a:ext uri="{FF2B5EF4-FFF2-40B4-BE49-F238E27FC236}">
                <a16:creationId xmlns:a16="http://schemas.microsoft.com/office/drawing/2014/main" id="{27CCCBE3-9606-48E5-922B-244EA878D1B1}"/>
              </a:ext>
            </a:extLst>
          </p:cNvPr>
          <p:cNvSpPr txBox="1">
            <a:spLocks/>
          </p:cNvSpPr>
          <p:nvPr/>
        </p:nvSpPr>
        <p:spPr>
          <a:xfrm>
            <a:off x="1002807" y="5389553"/>
            <a:ext cx="82921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3. Select upload video</a:t>
            </a:r>
          </a:p>
        </p:txBody>
      </p:sp>
      <p:sp>
        <p:nvSpPr>
          <p:cNvPr id="10" name="Rectangle 9">
            <a:extLst>
              <a:ext uri="{FF2B5EF4-FFF2-40B4-BE49-F238E27FC236}">
                <a16:creationId xmlns:a16="http://schemas.microsoft.com/office/drawing/2014/main" id="{9607162D-1CB6-4638-A960-0FFDA8A7CAF6}"/>
              </a:ext>
            </a:extLst>
          </p:cNvPr>
          <p:cNvSpPr/>
          <p:nvPr/>
        </p:nvSpPr>
        <p:spPr>
          <a:xfrm>
            <a:off x="9978501" y="5560909"/>
            <a:ext cx="2068820" cy="409214"/>
          </a:xfrm>
          <a:prstGeom prst="rect">
            <a:avLst/>
          </a:prstGeom>
          <a:solidFill>
            <a:srgbClr val="FFC000">
              <a:alpha val="2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34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animBg="1"/>
      <p:bldP spid="9"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6D9738-39BA-4631-A3CE-16B0885D40BB}"/>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4. </a:t>
            </a:r>
            <a:br>
              <a:rPr lang="en-US" sz="3600" dirty="0">
                <a:solidFill>
                  <a:srgbClr val="FFFFFF"/>
                </a:solidFill>
              </a:rPr>
            </a:br>
            <a:r>
              <a:rPr lang="en-US" sz="3600" dirty="0">
                <a:solidFill>
                  <a:srgbClr val="FFFFFF"/>
                </a:solidFill>
              </a:rPr>
              <a:t>Drag and Drop or Select your mp4</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C7B533D6-5C18-468A-B08E-1D8C50987A3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976251" y="942538"/>
            <a:ext cx="7163222" cy="4808332"/>
          </a:xfrm>
          <a:prstGeom prst="rect">
            <a:avLst/>
          </a:prstGeom>
          <a:effectLst/>
        </p:spPr>
      </p:pic>
    </p:spTree>
    <p:extLst>
      <p:ext uri="{BB962C8B-B14F-4D97-AF65-F5344CB8AC3E}">
        <p14:creationId xmlns:p14="http://schemas.microsoft.com/office/powerpoint/2010/main" val="3915864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B8E9-2802-4D21-863C-3A30509F21B9}"/>
              </a:ext>
            </a:extLst>
          </p:cNvPr>
          <p:cNvSpPr>
            <a:spLocks noGrp="1"/>
          </p:cNvSpPr>
          <p:nvPr>
            <p:ph type="title"/>
          </p:nvPr>
        </p:nvSpPr>
        <p:spPr/>
        <p:txBody>
          <a:bodyPr/>
          <a:lstStyle/>
          <a:p>
            <a:r>
              <a:rPr lang="en-US" dirty="0"/>
              <a:t>5. Give your video a title and description</a:t>
            </a:r>
          </a:p>
        </p:txBody>
      </p:sp>
      <p:pic>
        <p:nvPicPr>
          <p:cNvPr id="4" name="Content Placeholder 3">
            <a:extLst>
              <a:ext uri="{FF2B5EF4-FFF2-40B4-BE49-F238E27FC236}">
                <a16:creationId xmlns:a16="http://schemas.microsoft.com/office/drawing/2014/main" id="{926EF499-74E5-4C2C-9209-687E9615525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01246" y="1930400"/>
            <a:ext cx="5892542" cy="2660650"/>
          </a:xfrm>
          <a:prstGeom prst="rect">
            <a:avLst/>
          </a:prstGeom>
        </p:spPr>
      </p:pic>
      <p:pic>
        <p:nvPicPr>
          <p:cNvPr id="5" name="Picture 4">
            <a:extLst>
              <a:ext uri="{FF2B5EF4-FFF2-40B4-BE49-F238E27FC236}">
                <a16:creationId xmlns:a16="http://schemas.microsoft.com/office/drawing/2014/main" id="{6F661128-B3C3-40F2-9971-EF72D76A30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5774" y="1851961"/>
            <a:ext cx="5754301" cy="4167188"/>
          </a:xfrm>
          <a:prstGeom prst="rect">
            <a:avLst/>
          </a:prstGeom>
        </p:spPr>
      </p:pic>
      <p:pic>
        <p:nvPicPr>
          <p:cNvPr id="6" name="Picture 5">
            <a:extLst>
              <a:ext uri="{FF2B5EF4-FFF2-40B4-BE49-F238E27FC236}">
                <a16:creationId xmlns:a16="http://schemas.microsoft.com/office/drawing/2014/main" id="{713EEDBF-CA13-4ED2-8FA4-E98F8D8B51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487" y="4591050"/>
            <a:ext cx="5114925" cy="1428099"/>
          </a:xfrm>
          <a:prstGeom prst="rect">
            <a:avLst/>
          </a:prstGeom>
        </p:spPr>
      </p:pic>
    </p:spTree>
    <p:extLst>
      <p:ext uri="{BB962C8B-B14F-4D97-AF65-F5344CB8AC3E}">
        <p14:creationId xmlns:p14="http://schemas.microsoft.com/office/powerpoint/2010/main" val="974257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1E0913-8F05-45AA-BEC2-074E08D055B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6. Privacy is the Last Page</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8F3EB3D-4E80-4DD6-98B5-328FBFADEA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6617" y="2870700"/>
            <a:ext cx="5455917" cy="3109872"/>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957221B7-E4D1-4D0E-90EE-241A2F3BC7B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0206" y="2943381"/>
            <a:ext cx="5455917" cy="2359683"/>
          </a:xfrm>
          <a:prstGeom prst="rect">
            <a:avLst/>
          </a:prstGeom>
        </p:spPr>
      </p:pic>
      <p:sp>
        <p:nvSpPr>
          <p:cNvPr id="9" name="Rectangle 8">
            <a:extLst>
              <a:ext uri="{FF2B5EF4-FFF2-40B4-BE49-F238E27FC236}">
                <a16:creationId xmlns:a16="http://schemas.microsoft.com/office/drawing/2014/main" id="{8DC1A006-E1E2-436A-AF9C-21A292145C14}"/>
              </a:ext>
            </a:extLst>
          </p:cNvPr>
          <p:cNvSpPr/>
          <p:nvPr/>
        </p:nvSpPr>
        <p:spPr>
          <a:xfrm>
            <a:off x="6787626" y="5218009"/>
            <a:ext cx="2337324" cy="409214"/>
          </a:xfrm>
          <a:prstGeom prst="rect">
            <a:avLst/>
          </a:prstGeom>
          <a:solidFill>
            <a:srgbClr val="FFC000">
              <a:alpha val="25098"/>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855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4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BE7183-A769-48DA-AEDC-FA2BC75A1BC4}"/>
              </a:ext>
            </a:extLst>
          </p:cNvPr>
          <p:cNvSpPr>
            <a:spLocks noGrp="1"/>
          </p:cNvSpPr>
          <p:nvPr>
            <p:ph type="title"/>
          </p:nvPr>
        </p:nvSpPr>
        <p:spPr>
          <a:xfrm>
            <a:off x="9093496" y="618681"/>
            <a:ext cx="2613872" cy="4794567"/>
          </a:xfrm>
        </p:spPr>
        <p:txBody>
          <a:bodyPr>
            <a:normAutofit/>
          </a:bodyPr>
          <a:lstStyle/>
          <a:p>
            <a:pPr algn="ctr"/>
            <a:r>
              <a:rPr lang="en-US" sz="3600" dirty="0">
                <a:solidFill>
                  <a:srgbClr val="FFFFFF"/>
                </a:solidFill>
              </a:rPr>
              <a:t>Remember that you matter</a:t>
            </a:r>
          </a:p>
        </p:txBody>
      </p:sp>
      <p:sp>
        <p:nvSpPr>
          <p:cNvPr id="1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joy and benefits of reading to your child">
            <a:extLst>
              <a:ext uri="{FF2B5EF4-FFF2-40B4-BE49-F238E27FC236}">
                <a16:creationId xmlns:a16="http://schemas.microsoft.com/office/drawing/2014/main" id="{178489DA-B556-4638-BD60-695E3D9171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7862" y="1143000"/>
            <a:ext cx="7620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99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81A379-F822-5D49-9CE1-DE72E7302FD5}"/>
              </a:ext>
            </a:extLst>
          </p:cNvPr>
          <p:cNvSpPr/>
          <p:nvPr/>
        </p:nvSpPr>
        <p:spPr>
          <a:xfrm>
            <a:off x="6369036" y="4741151"/>
            <a:ext cx="495424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hlinkClick r:id="rId2"/>
              </a:rPr>
              <a:t>https://forms.gle/i37at9uYGMznfQcr8</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C9C78E1-0A5D-A74C-AE09-9953653CA0F6}"/>
              </a:ext>
            </a:extLst>
          </p:cNvPr>
          <p:cNvSpPr txBox="1"/>
          <p:nvPr/>
        </p:nvSpPr>
        <p:spPr>
          <a:xfrm>
            <a:off x="1204567" y="4251828"/>
            <a:ext cx="73010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Please take a moment to give some feedback on today’s session.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0B572BC7-C630-274B-B5DB-91986C50479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83277" y="1819155"/>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edback Confirming Balloons - Free image on Pixabay">
            <a:extLst>
              <a:ext uri="{FF2B5EF4-FFF2-40B4-BE49-F238E27FC236}">
                <a16:creationId xmlns:a16="http://schemas.microsoft.com/office/drawing/2014/main" id="{8599B365-4CC8-6B45-A6E5-878307C905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8723" y="-200666"/>
            <a:ext cx="7671321" cy="51142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0B9386E-B4C6-3E47-93FA-C17F4597BA07}"/>
              </a:ext>
            </a:extLst>
          </p:cNvPr>
          <p:cNvSpPr/>
          <p:nvPr/>
        </p:nvSpPr>
        <p:spPr>
          <a:xfrm>
            <a:off x="9392356" y="5852149"/>
            <a:ext cx="279964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Joy Hatcher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hlinkClick r:id="rId5"/>
              </a:rPr>
              <a:t>jhatcher@doe.k12.ga.us</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3B812C2-855A-9D49-92E0-E2E7C2DAB344}"/>
              </a:ext>
            </a:extLst>
          </p:cNvPr>
          <p:cNvSpPr/>
          <p:nvPr/>
        </p:nvSpPr>
        <p:spPr>
          <a:xfrm>
            <a:off x="767644" y="5528983"/>
            <a:ext cx="380435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Name of session: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rPr>
              <a:t>Getting More Bang for Your Book in Social Studies 6-12</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17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7DDE0C-F1F8-E64C-9541-BCE157E43543}"/>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dirty="0">
                <a:solidFill>
                  <a:srgbClr val="FFFFFF"/>
                </a:solidFill>
              </a:rPr>
              <a:t>Inquiry &amp; Read </a:t>
            </a:r>
            <a:r>
              <a:rPr lang="en-US" sz="4800" dirty="0" err="1">
                <a:solidFill>
                  <a:srgbClr val="FFFFFF"/>
                </a:solidFill>
              </a:rPr>
              <a:t>Alouds</a:t>
            </a:r>
            <a:r>
              <a:rPr lang="en-US" sz="4800" dirty="0">
                <a:solidFill>
                  <a:srgbClr val="FFFFFF"/>
                </a:solidFill>
              </a:rPr>
              <a:t>: Where does it fit?</a:t>
            </a:r>
            <a:endParaRPr lang="en-US" sz="48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95D84BA5-583B-404F-8273-D0D1050098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1147" y="191729"/>
            <a:ext cx="5773636" cy="6579642"/>
          </a:xfrm>
          <a:prstGeom prst="rect">
            <a:avLst/>
          </a:prstGeom>
        </p:spPr>
      </p:pic>
    </p:spTree>
    <p:extLst>
      <p:ext uri="{BB962C8B-B14F-4D97-AF65-F5344CB8AC3E}">
        <p14:creationId xmlns:p14="http://schemas.microsoft.com/office/powerpoint/2010/main" val="1267832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956EB56C-9F66-4CEB-9C23-23337187B150}"/>
              </a:ext>
            </a:extLst>
          </p:cNvPr>
          <p:cNvPicPr>
            <a:picLocks noGrp="1" noChangeAspect="1"/>
          </p:cNvPicPr>
          <p:nvPr>
            <p:ph sz="half" idx="2"/>
          </p:nvPr>
        </p:nvPicPr>
        <p:blipFill>
          <a:blip r:embed="rId2"/>
          <a:stretch>
            <a:fillRect/>
          </a:stretch>
        </p:blipFill>
        <p:spPr>
          <a:xfrm>
            <a:off x="869758" y="132080"/>
            <a:ext cx="5126014" cy="6725920"/>
          </a:xfrm>
          <a:prstGeom prst="rect">
            <a:avLst/>
          </a:prstGeom>
        </p:spPr>
      </p:pic>
      <p:sp>
        <p:nvSpPr>
          <p:cNvPr id="20" name="Rectangle 19">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518244-F0E5-40E5-B725-F028AF22E2B1}"/>
              </a:ext>
            </a:extLst>
          </p:cNvPr>
          <p:cNvSpPr>
            <a:spLocks noGrp="1"/>
          </p:cNvSpPr>
          <p:nvPr>
            <p:ph type="title"/>
          </p:nvPr>
        </p:nvSpPr>
        <p:spPr>
          <a:xfrm>
            <a:off x="6873606" y="938022"/>
            <a:ext cx="4597758" cy="1188720"/>
          </a:xfrm>
        </p:spPr>
        <p:txBody>
          <a:bodyPr vert="horz" lIns="91440" tIns="45720" rIns="91440" bIns="45720" rtlCol="0" anchor="b">
            <a:normAutofit/>
          </a:bodyPr>
          <a:lstStyle/>
          <a:p>
            <a:r>
              <a:rPr lang="en-US" sz="2800">
                <a:solidFill>
                  <a:srgbClr val="FFFFFF"/>
                </a:solidFill>
              </a:rPr>
              <a:t>Process for Integration</a:t>
            </a:r>
          </a:p>
        </p:txBody>
      </p:sp>
      <p:sp>
        <p:nvSpPr>
          <p:cNvPr id="3" name="Content Placeholder 2">
            <a:extLst>
              <a:ext uri="{FF2B5EF4-FFF2-40B4-BE49-F238E27FC236}">
                <a16:creationId xmlns:a16="http://schemas.microsoft.com/office/drawing/2014/main" id="{C47DF8A8-2BB1-4D35-8046-E21D02A6EC5A}"/>
              </a:ext>
            </a:extLst>
          </p:cNvPr>
          <p:cNvSpPr>
            <a:spLocks noGrp="1"/>
          </p:cNvSpPr>
          <p:nvPr>
            <p:ph sz="half" idx="1"/>
          </p:nvPr>
        </p:nvSpPr>
        <p:spPr>
          <a:xfrm>
            <a:off x="6666267" y="2340864"/>
            <a:ext cx="5010912" cy="3793237"/>
          </a:xfrm>
        </p:spPr>
        <p:txBody>
          <a:bodyPr vert="horz" lIns="91440" tIns="45720" rIns="91440" bIns="45720" rtlCol="0" anchor="ctr">
            <a:normAutofit/>
          </a:bodyPr>
          <a:lstStyle/>
          <a:p>
            <a:pPr marL="514350" indent="-514350"/>
            <a:r>
              <a:rPr lang="en-US" dirty="0">
                <a:solidFill>
                  <a:srgbClr val="FFFFFF"/>
                </a:solidFill>
              </a:rPr>
              <a:t>Why choose this book? What does it offer?</a:t>
            </a:r>
          </a:p>
          <a:p>
            <a:pPr lvl="1"/>
            <a:r>
              <a:rPr lang="en-US" dirty="0">
                <a:solidFill>
                  <a:srgbClr val="FFFFFF"/>
                </a:solidFill>
              </a:rPr>
              <a:t>This will determine how I use the book</a:t>
            </a:r>
          </a:p>
          <a:p>
            <a:pPr marL="514350" indent="-514350"/>
            <a:r>
              <a:rPr lang="en-US" dirty="0">
                <a:solidFill>
                  <a:srgbClr val="FFFFFF"/>
                </a:solidFill>
              </a:rPr>
              <a:t>Connecting Theme/Enduring Understanding</a:t>
            </a:r>
          </a:p>
          <a:p>
            <a:pPr marL="514350" indent="-514350"/>
            <a:r>
              <a:rPr lang="en-US" dirty="0">
                <a:solidFill>
                  <a:srgbClr val="FFFFFF"/>
                </a:solidFill>
              </a:rPr>
              <a:t>Develop a Good Question (McTighe &amp; Wiggins)</a:t>
            </a:r>
          </a:p>
          <a:p>
            <a:pPr marL="514350" indent="-514350"/>
            <a:r>
              <a:rPr lang="en-US" dirty="0">
                <a:solidFill>
                  <a:srgbClr val="FFFFFF"/>
                </a:solidFill>
              </a:rPr>
              <a:t>Create the Task</a:t>
            </a:r>
          </a:p>
          <a:p>
            <a:endParaRPr lang="en-US" dirty="0">
              <a:solidFill>
                <a:srgbClr val="FFFFFF"/>
              </a:solidFill>
            </a:endParaRPr>
          </a:p>
        </p:txBody>
      </p:sp>
    </p:spTree>
    <p:extLst>
      <p:ext uri="{BB962C8B-B14F-4D97-AF65-F5344CB8AC3E}">
        <p14:creationId xmlns:p14="http://schemas.microsoft.com/office/powerpoint/2010/main" val="387423532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C2B67A-D740-4944-BDC6-9FFF3B6CECE3}"/>
              </a:ext>
            </a:extLst>
          </p:cNvPr>
          <p:cNvSpPr>
            <a:spLocks noGrp="1"/>
          </p:cNvSpPr>
          <p:nvPr>
            <p:ph type="title"/>
          </p:nvPr>
        </p:nvSpPr>
        <p:spPr>
          <a:xfrm>
            <a:off x="6417733" y="490537"/>
            <a:ext cx="5291663" cy="748983"/>
          </a:xfrm>
        </p:spPr>
        <p:txBody>
          <a:bodyPr vert="horz" lIns="91440" tIns="45720" rIns="91440" bIns="45720" rtlCol="0" anchor="b">
            <a:normAutofit/>
          </a:bodyPr>
          <a:lstStyle/>
          <a:p>
            <a:r>
              <a:rPr lang="en-US" sz="4000" dirty="0"/>
              <a:t>Introducing a Unit</a:t>
            </a:r>
          </a:p>
        </p:txBody>
      </p:sp>
      <p:pic>
        <p:nvPicPr>
          <p:cNvPr id="2050" name="Picture 2" descr="Image result for dazzle ships book">
            <a:extLst>
              <a:ext uri="{FF2B5EF4-FFF2-40B4-BE49-F238E27FC236}">
                <a16:creationId xmlns:a16="http://schemas.microsoft.com/office/drawing/2014/main" id="{FA4761C8-824A-467B-8003-824E1E06A24D}"/>
              </a:ext>
            </a:extLst>
          </p:cNvPr>
          <p:cNvPicPr>
            <a:picLocks noGrp="1" noChangeAspect="1" noChangeArrowheads="1"/>
          </p:cNvPicPr>
          <p:nvPr>
            <p:ph sz="quarter" idx="4"/>
          </p:nvPr>
        </p:nvPicPr>
        <p:blipFill rotWithShape="1">
          <a:blip r:embed="rId2" cstate="email">
            <a:extLst>
              <a:ext uri="{28A0092B-C50C-407E-A947-70E740481C1C}">
                <a14:useLocalDpi xmlns:a14="http://schemas.microsoft.com/office/drawing/2010/main"/>
              </a:ext>
            </a:extLst>
          </a:blip>
          <a:src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B025B62-2950-4321-ADB6-277D18CF9BD5}"/>
              </a:ext>
            </a:extLst>
          </p:cNvPr>
          <p:cNvSpPr>
            <a:spLocks noGrp="1"/>
          </p:cNvSpPr>
          <p:nvPr>
            <p:ph sz="half" idx="2"/>
          </p:nvPr>
        </p:nvSpPr>
        <p:spPr>
          <a:xfrm>
            <a:off x="6417734" y="2614612"/>
            <a:ext cx="5291663" cy="3752849"/>
          </a:xfrm>
        </p:spPr>
        <p:txBody>
          <a:bodyPr vert="horz" lIns="91440" tIns="45720" rIns="91440" bIns="45720" rtlCol="0">
            <a:normAutofit/>
          </a:bodyPr>
          <a:lstStyle/>
          <a:p>
            <a:pPr marL="0" indent="0">
              <a:buNone/>
            </a:pPr>
            <a:r>
              <a:rPr lang="en-US" sz="1800" dirty="0"/>
              <a:t>Clarify the Question:</a:t>
            </a:r>
          </a:p>
          <a:p>
            <a:r>
              <a:rPr lang="en-US" sz="1800" dirty="0"/>
              <a:t> war- conflict, fighting, international-between countries, civil, internal, tensions, propaganda, persuasive techniques, misinformation</a:t>
            </a:r>
          </a:p>
          <a:p>
            <a:r>
              <a:rPr lang="en-US" sz="1800" dirty="0"/>
              <a:t>Art- expression, illustrations, feelings, emotions, color, shape, music, theatre, how you do something, skill</a:t>
            </a:r>
          </a:p>
        </p:txBody>
      </p:sp>
      <p:sp>
        <p:nvSpPr>
          <p:cNvPr id="6" name="Rectangle 5">
            <a:extLst>
              <a:ext uri="{FF2B5EF4-FFF2-40B4-BE49-F238E27FC236}">
                <a16:creationId xmlns:a16="http://schemas.microsoft.com/office/drawing/2014/main" id="{DE601592-F81A-4ABA-BD2C-B6D8228AFDE8}"/>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0825EF2-B3C5-4176-A452-C70FFA4315CB}"/>
              </a:ext>
            </a:extLst>
          </p:cNvPr>
          <p:cNvSpPr/>
          <p:nvPr/>
        </p:nvSpPr>
        <p:spPr>
          <a:xfrm>
            <a:off x="6417733" y="1757679"/>
            <a:ext cx="5492211" cy="646331"/>
          </a:xfrm>
          <a:prstGeom prst="rect">
            <a:avLst/>
          </a:prstGeom>
        </p:spPr>
        <p:txBody>
          <a:bodyPr wrap="square">
            <a:spAutoFit/>
          </a:bodyPr>
          <a:lstStyle/>
          <a:p>
            <a:r>
              <a:rPr lang="en-US" sz="3600" dirty="0"/>
              <a:t>EQ: What is the </a:t>
            </a:r>
            <a:r>
              <a:rPr lang="en-US" sz="3600" u="sng" dirty="0"/>
              <a:t>art</a:t>
            </a:r>
            <a:r>
              <a:rPr lang="en-US" sz="3600" dirty="0"/>
              <a:t> of </a:t>
            </a:r>
            <a:r>
              <a:rPr lang="en-US" sz="3600" u="sng" dirty="0"/>
              <a:t>war</a:t>
            </a:r>
            <a:r>
              <a:rPr lang="en-US" sz="3600" dirty="0"/>
              <a:t>?</a:t>
            </a:r>
          </a:p>
        </p:txBody>
      </p:sp>
    </p:spTree>
    <p:extLst>
      <p:ext uri="{BB962C8B-B14F-4D97-AF65-F5344CB8AC3E}">
        <p14:creationId xmlns:p14="http://schemas.microsoft.com/office/powerpoint/2010/main" val="374752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8F704D-CA5E-4A79-81EB-57A694D596CC}"/>
              </a:ext>
            </a:extLst>
          </p:cNvPr>
          <p:cNvSpPr>
            <a:spLocks noGrp="1"/>
          </p:cNvSpPr>
          <p:nvPr>
            <p:ph type="title"/>
          </p:nvPr>
        </p:nvSpPr>
        <p:spPr/>
        <p:txBody>
          <a:bodyPr/>
          <a:lstStyle/>
          <a:p>
            <a:r>
              <a:rPr lang="en-US" dirty="0"/>
              <a:t>Activity: 30 Seconds</a:t>
            </a:r>
          </a:p>
        </p:txBody>
      </p:sp>
      <p:sp>
        <p:nvSpPr>
          <p:cNvPr id="5" name="Content Placeholder 4">
            <a:extLst>
              <a:ext uri="{FF2B5EF4-FFF2-40B4-BE49-F238E27FC236}">
                <a16:creationId xmlns:a16="http://schemas.microsoft.com/office/drawing/2014/main" id="{473D63B0-3B15-4A64-8287-DB32B5A83D69}"/>
              </a:ext>
            </a:extLst>
          </p:cNvPr>
          <p:cNvSpPr>
            <a:spLocks noGrp="1"/>
          </p:cNvSpPr>
          <p:nvPr>
            <p:ph idx="1"/>
          </p:nvPr>
        </p:nvSpPr>
        <p:spPr/>
        <p:txBody>
          <a:bodyPr>
            <a:normAutofit fontScale="77500" lnSpcReduction="20000"/>
          </a:bodyPr>
          <a:lstStyle/>
          <a:p>
            <a:pPr marL="0" indent="0">
              <a:buNone/>
            </a:pPr>
            <a:r>
              <a:rPr lang="en-US" u="sng" dirty="0"/>
              <a:t>This is an individual activity. Do not talk for the until instructed to do so.</a:t>
            </a:r>
            <a:r>
              <a:rPr lang="en-US" dirty="0"/>
              <a:t> </a:t>
            </a:r>
          </a:p>
          <a:p>
            <a:pPr marL="514350" lvl="0" indent="-514350">
              <a:buFont typeface="+mj-lt"/>
              <a:buAutoNum type="arabicPeriod"/>
            </a:pPr>
            <a:r>
              <a:rPr lang="en-US" dirty="0"/>
              <a:t>Select someone to be your timer.</a:t>
            </a:r>
          </a:p>
          <a:p>
            <a:pPr marL="514350" lvl="0" indent="-514350">
              <a:buFont typeface="+mj-lt"/>
              <a:buAutoNum type="arabicPeriod"/>
            </a:pPr>
            <a:r>
              <a:rPr lang="en-US" dirty="0"/>
              <a:t>Once everyone has the image: Stare at the painting for 30 seconds without writing.</a:t>
            </a:r>
          </a:p>
          <a:p>
            <a:pPr marL="514350" lvl="0" indent="-514350">
              <a:buFont typeface="+mj-lt"/>
              <a:buAutoNum type="arabicPeriod"/>
            </a:pPr>
            <a:r>
              <a:rPr lang="en-US" dirty="0"/>
              <a:t>After time is up: Silently write everything you observed in the image for 60 seconds.</a:t>
            </a:r>
          </a:p>
          <a:p>
            <a:pPr marL="514350" lvl="0" indent="-514350">
              <a:buFont typeface="+mj-lt"/>
              <a:buAutoNum type="arabicPeriod"/>
            </a:pPr>
            <a:r>
              <a:rPr lang="en-US" dirty="0"/>
              <a:t>Discuss the image in your small group. </a:t>
            </a:r>
          </a:p>
          <a:p>
            <a:pPr lvl="1"/>
            <a:r>
              <a:rPr lang="en-US" dirty="0"/>
              <a:t>What was the first thing you saw? </a:t>
            </a:r>
          </a:p>
          <a:p>
            <a:pPr lvl="1"/>
            <a:r>
              <a:rPr lang="en-US" dirty="0"/>
              <a:t>What colors do you see? Could they mean something?</a:t>
            </a:r>
          </a:p>
          <a:p>
            <a:pPr lvl="1"/>
            <a:r>
              <a:rPr lang="en-US" dirty="0"/>
              <a:t>What items are in the image?</a:t>
            </a:r>
          </a:p>
          <a:p>
            <a:pPr lvl="1"/>
            <a:r>
              <a:rPr lang="en-US" dirty="0"/>
              <a:t>What time period does it represent?</a:t>
            </a:r>
          </a:p>
          <a:p>
            <a:pPr lvl="1"/>
            <a:r>
              <a:rPr lang="en-US" dirty="0"/>
              <a:t>What did people at your table see that you missed? </a:t>
            </a:r>
          </a:p>
          <a:p>
            <a:pPr lvl="1"/>
            <a:r>
              <a:rPr lang="en-US" dirty="0"/>
              <a:t>What else did you see that relates to the supporting or essential question?</a:t>
            </a:r>
          </a:p>
          <a:p>
            <a:pPr marL="514350" lvl="0" indent="-514350">
              <a:buFont typeface="+mj-lt"/>
              <a:buAutoNum type="arabicPeriod"/>
            </a:pPr>
            <a:r>
              <a:rPr lang="en-US" dirty="0"/>
              <a:t>Individually, write your response to the following question:</a:t>
            </a:r>
            <a:br>
              <a:rPr lang="en-US" dirty="0"/>
            </a:br>
            <a:r>
              <a:rPr lang="en-US" dirty="0"/>
              <a:t>How does this image help answer the essential question? </a:t>
            </a:r>
            <a:r>
              <a:rPr lang="en-US" i="1" dirty="0"/>
              <a:t>(be sure to justify your response with evidence from the source)</a:t>
            </a:r>
            <a:endParaRPr lang="en-US" dirty="0"/>
          </a:p>
          <a:p>
            <a:endParaRPr lang="en-US" dirty="0"/>
          </a:p>
        </p:txBody>
      </p:sp>
    </p:spTree>
    <p:extLst>
      <p:ext uri="{BB962C8B-B14F-4D97-AF65-F5344CB8AC3E}">
        <p14:creationId xmlns:p14="http://schemas.microsoft.com/office/powerpoint/2010/main" val="320511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zzle ships book">
            <a:extLst>
              <a:ext uri="{FF2B5EF4-FFF2-40B4-BE49-F238E27FC236}">
                <a16:creationId xmlns:a16="http://schemas.microsoft.com/office/drawing/2014/main" id="{1C066496-8443-4821-833D-FE43D58A1BD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61925"/>
            <a:ext cx="10525125" cy="6534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03F0D3-D48A-4263-9978-FEE792167A43}"/>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F822443-DB24-4B5B-8E90-DD37250ED24D}"/>
              </a:ext>
            </a:extLst>
          </p:cNvPr>
          <p:cNvSpPr/>
          <p:nvPr/>
        </p:nvSpPr>
        <p:spPr>
          <a:xfrm>
            <a:off x="10601325" y="2321004"/>
            <a:ext cx="1741004" cy="1200329"/>
          </a:xfrm>
          <a:prstGeom prst="rect">
            <a:avLst/>
          </a:prstGeom>
        </p:spPr>
        <p:txBody>
          <a:bodyPr wrap="square">
            <a:spAutoFit/>
          </a:bodyPr>
          <a:lstStyle/>
          <a:p>
            <a:pPr marL="342900" indent="-342900">
              <a:buFont typeface="+mj-lt"/>
              <a:buAutoNum type="arabicPeriod"/>
            </a:pPr>
            <a:r>
              <a:rPr lang="en-US" dirty="0"/>
              <a:t>What is the </a:t>
            </a:r>
            <a:r>
              <a:rPr lang="en-US" u="sng" dirty="0"/>
              <a:t>art</a:t>
            </a:r>
            <a:r>
              <a:rPr lang="en-US" dirty="0"/>
              <a:t> of </a:t>
            </a:r>
            <a:r>
              <a:rPr lang="en-US" u="sng" dirty="0"/>
              <a:t>war</a:t>
            </a:r>
            <a:r>
              <a:rPr lang="en-US" dirty="0"/>
              <a:t>?</a:t>
            </a:r>
            <a:br>
              <a:rPr lang="en-US" dirty="0"/>
            </a:br>
            <a:endParaRPr lang="en-US" dirty="0"/>
          </a:p>
          <a:p>
            <a:pPr marL="342900" indent="-342900">
              <a:buFont typeface="+mj-lt"/>
              <a:buAutoNum type="arabicPeriod"/>
            </a:pPr>
            <a:r>
              <a:rPr lang="en-US" dirty="0"/>
              <a:t>Prediction</a:t>
            </a:r>
          </a:p>
        </p:txBody>
      </p:sp>
    </p:spTree>
    <p:extLst>
      <p:ext uri="{BB962C8B-B14F-4D97-AF65-F5344CB8AC3E}">
        <p14:creationId xmlns:p14="http://schemas.microsoft.com/office/powerpoint/2010/main" val="222745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 y="0"/>
            <a:ext cx="7534621"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30" y="0"/>
            <a:ext cx="465736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Image result for dazzle ships book">
            <a:extLst>
              <a:ext uri="{FF2B5EF4-FFF2-40B4-BE49-F238E27FC236}">
                <a16:creationId xmlns:a16="http://schemas.microsoft.com/office/drawing/2014/main" id="{B7A8BB6D-11C3-40B7-8F73-99B8B92E4E3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3919" y="272050"/>
            <a:ext cx="5959561" cy="325346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990" y="237576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ontent Placeholder 16">
            <a:extLst>
              <a:ext uri="{FF2B5EF4-FFF2-40B4-BE49-F238E27FC236}">
                <a16:creationId xmlns:a16="http://schemas.microsoft.com/office/drawing/2014/main" id="{24CBBBC9-61E1-4802-AD5F-F55A37C7E8BC}"/>
              </a:ext>
            </a:extLst>
          </p:cNvPr>
          <p:cNvSpPr>
            <a:spLocks noGrp="1"/>
          </p:cNvSpPr>
          <p:nvPr>
            <p:ph idx="1"/>
          </p:nvPr>
        </p:nvSpPr>
        <p:spPr>
          <a:xfrm>
            <a:off x="8128936" y="2576645"/>
            <a:ext cx="3839544" cy="3637886"/>
          </a:xfrm>
        </p:spPr>
        <p:txBody>
          <a:bodyPr>
            <a:normAutofit/>
          </a:bodyPr>
          <a:lstStyle/>
          <a:p>
            <a:r>
              <a:rPr lang="en-US" sz="2000" dirty="0"/>
              <a:t>Prediction – visual analysis strategy</a:t>
            </a:r>
          </a:p>
          <a:p>
            <a:r>
              <a:rPr lang="en-US" sz="2000" dirty="0"/>
              <a:t>Common narrative</a:t>
            </a:r>
          </a:p>
          <a:p>
            <a:r>
              <a:rPr lang="en-US" sz="2000" dirty="0"/>
              <a:t>Spark Interest</a:t>
            </a:r>
          </a:p>
          <a:p>
            <a:r>
              <a:rPr lang="en-US" sz="2000" dirty="0"/>
              <a:t>Paired with document set including excerpt from </a:t>
            </a:r>
            <a:r>
              <a:rPr lang="en-US" sz="2000" i="1" dirty="0"/>
              <a:t>All Quiet on the Western Front</a:t>
            </a:r>
          </a:p>
          <a:p>
            <a:endParaRPr lang="en-US" sz="2000" dirty="0"/>
          </a:p>
        </p:txBody>
      </p:sp>
      <p:pic>
        <p:nvPicPr>
          <p:cNvPr id="6" name="Picture 5">
            <a:extLst>
              <a:ext uri="{FF2B5EF4-FFF2-40B4-BE49-F238E27FC236}">
                <a16:creationId xmlns:a16="http://schemas.microsoft.com/office/drawing/2014/main" id="{4010DF7B-9F4E-41E9-821D-E1511C3DBB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3919" y="3631103"/>
            <a:ext cx="5951270" cy="3094817"/>
          </a:xfrm>
          <a:prstGeom prst="rect">
            <a:avLst/>
          </a:prstGeom>
        </p:spPr>
      </p:pic>
    </p:spTree>
    <p:extLst>
      <p:ext uri="{BB962C8B-B14F-4D97-AF65-F5344CB8AC3E}">
        <p14:creationId xmlns:p14="http://schemas.microsoft.com/office/powerpoint/2010/main" val="1106236548"/>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idendVTI">
  <a:themeElements>
    <a:clrScheme name="AnalogousFromLightSeedRightStep">
      <a:dk1>
        <a:srgbClr val="000000"/>
      </a:dk1>
      <a:lt1>
        <a:srgbClr val="FFFFFF"/>
      </a:lt1>
      <a:dk2>
        <a:srgbClr val="243141"/>
      </a:dk2>
      <a:lt2>
        <a:srgbClr val="E8E2E4"/>
      </a:lt2>
      <a:accent1>
        <a:srgbClr val="73AB96"/>
      </a:accent1>
      <a:accent2>
        <a:srgbClr val="65ADAF"/>
      </a:accent2>
      <a:accent3>
        <a:srgbClr val="78A4C8"/>
      </a:accent3>
      <a:accent4>
        <a:srgbClr val="737EC6"/>
      </a:accent4>
      <a:accent5>
        <a:srgbClr val="9F8CD0"/>
      </a:accent5>
      <a:accent6>
        <a:srgbClr val="AD73C6"/>
      </a:accent6>
      <a:hlink>
        <a:srgbClr val="AE6984"/>
      </a:hlink>
      <a:folHlink>
        <a:srgbClr val="7F7F7F"/>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1370</Words>
  <Application>Microsoft Office PowerPoint</Application>
  <PresentationFormat>Widescreen</PresentationFormat>
  <Paragraphs>163</Paragraphs>
  <Slides>35</Slides>
  <Notes>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35</vt:i4>
      </vt:variant>
    </vt:vector>
  </HeadingPairs>
  <TitlesOfParts>
    <vt:vector size="53" baseType="lpstr">
      <vt:lpstr>Arial</vt:lpstr>
      <vt:lpstr>Calibri</vt:lpstr>
      <vt:lpstr>Calibri Light</vt:lpstr>
      <vt:lpstr>Garamond</vt:lpstr>
      <vt:lpstr>Georgia</vt:lpstr>
      <vt:lpstr>Rockwell</vt:lpstr>
      <vt:lpstr>Selawik Light</vt:lpstr>
      <vt:lpstr>Speak Pro</vt:lpstr>
      <vt:lpstr>Times New Roman</vt:lpstr>
      <vt:lpstr>Univers</vt:lpstr>
      <vt:lpstr>Univers Condensed</vt:lpstr>
      <vt:lpstr>Wingdings</vt:lpstr>
      <vt:lpstr>Wingdings 2</vt:lpstr>
      <vt:lpstr>Wingdings 3</vt:lpstr>
      <vt:lpstr>DividendVTI</vt:lpstr>
      <vt:lpstr>Office Theme</vt:lpstr>
      <vt:lpstr>1_Office Theme</vt:lpstr>
      <vt:lpstr>SavonVTI</vt:lpstr>
      <vt:lpstr>PowerPoint Presentation</vt:lpstr>
      <vt:lpstr>PowerPoint Presentation</vt:lpstr>
      <vt:lpstr>Agenda</vt:lpstr>
      <vt:lpstr>Inquiry &amp; Read Alouds: Where does it fit?</vt:lpstr>
      <vt:lpstr>Process for Integration</vt:lpstr>
      <vt:lpstr>Introducing a Unit</vt:lpstr>
      <vt:lpstr>Activity: 30 Seconds</vt:lpstr>
      <vt:lpstr>PowerPoint Presentation</vt:lpstr>
      <vt:lpstr>PowerPoint Presentation</vt:lpstr>
      <vt:lpstr>During the Unit </vt:lpstr>
      <vt:lpstr>EQ: How does the warfront affect the home front?</vt:lpstr>
      <vt:lpstr>PowerPoint Presentation</vt:lpstr>
      <vt:lpstr>PowerPoint Presentation</vt:lpstr>
      <vt:lpstr>Ideas for Ruth Bader Ginsburg:  The Case of R.B.G. vs. Inequality   by Jonah Winter (Author), Stacy Innerst  (Illustrator)</vt:lpstr>
      <vt:lpstr>PowerPoint Presentation</vt:lpstr>
      <vt:lpstr>Introducing the book</vt:lpstr>
      <vt:lpstr>Introducing Rolling Thunder</vt:lpstr>
      <vt:lpstr>The United States v. Jackie Robinson</vt:lpstr>
      <vt:lpstr>Ways to Use Literature in 6-12</vt:lpstr>
      <vt:lpstr>My Favorite Read Alouds for Economics</vt:lpstr>
      <vt:lpstr>World History</vt:lpstr>
      <vt:lpstr>World History/Geography</vt:lpstr>
      <vt:lpstr>World History/Geography</vt:lpstr>
      <vt:lpstr>World History/Geography Civic Action</vt:lpstr>
      <vt:lpstr>I Love These!</vt:lpstr>
      <vt:lpstr>Civic Action</vt:lpstr>
      <vt:lpstr>Where to find titles</vt:lpstr>
      <vt:lpstr>WHY  we want to read aloud? Because we can help our students to…</vt:lpstr>
      <vt:lpstr>What the Research Says (a small sampling)</vt:lpstr>
      <vt:lpstr>1. Create a Free Account</vt:lpstr>
      <vt:lpstr>4.  Drag and Drop or Select your mp4</vt:lpstr>
      <vt:lpstr>5. Give your video a title and description</vt:lpstr>
      <vt:lpstr>6. Privacy is the Last Page</vt:lpstr>
      <vt:lpstr>Remember that you matter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more bang for your book:   read alouds &amp; social studies inquiry For 6-12</dc:title>
  <dc:creator>Joy Hatcher</dc:creator>
  <cp:lastModifiedBy>Schmidt, Joe</cp:lastModifiedBy>
  <cp:revision>5</cp:revision>
  <dcterms:created xsi:type="dcterms:W3CDTF">2020-05-21T16:17:18Z</dcterms:created>
  <dcterms:modified xsi:type="dcterms:W3CDTF">2020-05-21T16:51:13Z</dcterms:modified>
</cp:coreProperties>
</file>