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3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  <p:embeddedFont>
      <p:font typeface="Montserrat Light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c1baf159a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ac1baf159a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c1baf159a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ac1baf159a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adf499b619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adf499b619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c1baf159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c1baf159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ae9a820c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ae9a820c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c1baf159a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c1baf159a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c1baf159a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c1baf159a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df499b619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adf499b619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df499b61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adf499b61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adf499b619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adf499b619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c1baf159a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ac1baf159a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c1baf159a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c1baf159a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1baf159a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1baf159a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ac1baf159a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ac1baf159a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ac1baf159a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ac1baf159a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df499b619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df499b619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adf499b619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adf499b619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ac1baf159a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ac1baf159a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df499b619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df499b619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ae9a820ca1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ae9a820ca1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c1baf159a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c1baf159a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c1baf159a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c1baf159a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adf499b619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adf499b619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fc25fbfc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fc25fbfc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a5857d285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a5857d285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5857d2858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a5857d2858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c1baf159a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c1baf159a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df499b6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df499b61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c1baf159a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c1baf159a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df499b61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df499b619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078602" y="0"/>
            <a:ext cx="6065389" cy="5143642"/>
            <a:chOff x="2052402" y="0"/>
            <a:chExt cx="6065389" cy="5143642"/>
          </a:xfrm>
        </p:grpSpPr>
        <p:sp>
          <p:nvSpPr>
            <p:cNvPr id="11" name="Google Shape;11;p2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gradFill>
              <a:gsLst>
                <a:gs pos="0">
                  <a:srgbClr val="00D0FF">
                    <a:alpha val="11764"/>
                    <a:alpha val="11730"/>
                  </a:srgbClr>
                </a:gs>
                <a:gs pos="100000">
                  <a:srgbClr val="00D0FF">
                    <a:alpha val="0"/>
                    <a:alpha val="1173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D0FF">
                <a:alpha val="11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D0FF">
                <a:alpha val="11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771550"/>
            <a:ext cx="7772400" cy="16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1"/>
          <p:cNvGrpSpPr/>
          <p:nvPr/>
        </p:nvGrpSpPr>
        <p:grpSpPr>
          <a:xfrm>
            <a:off x="3078602" y="0"/>
            <a:ext cx="6065389" cy="5143642"/>
            <a:chOff x="2052402" y="0"/>
            <a:chExt cx="6065389" cy="5143642"/>
          </a:xfrm>
        </p:grpSpPr>
        <p:sp>
          <p:nvSpPr>
            <p:cNvPr id="79" name="Google Shape;79;p11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1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1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3078602" y="0"/>
            <a:ext cx="6065389" cy="5143642"/>
            <a:chOff x="2052402" y="0"/>
            <a:chExt cx="6065389" cy="5143642"/>
          </a:xfrm>
        </p:grpSpPr>
        <p:sp>
          <p:nvSpPr>
            <p:cNvPr id="17" name="Google Shape;17;p3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1668151"/>
            <a:ext cx="7772400" cy="131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685800" y="3076652"/>
            <a:ext cx="7772400" cy="39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600"/>
              </a:spcBef>
              <a:spcAft>
                <a:spcPts val="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3078602" y="0"/>
            <a:ext cx="6065389" cy="5143642"/>
            <a:chOff x="2052402" y="0"/>
            <a:chExt cx="6065389" cy="5143642"/>
          </a:xfrm>
        </p:grpSpPr>
        <p:sp>
          <p:nvSpPr>
            <p:cNvPr id="24" name="Google Shape;24;p4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0450" y="1593500"/>
            <a:ext cx="5783700" cy="273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1pPr>
            <a:lvl2pPr marL="914400" lvl="1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2pPr>
            <a:lvl3pPr marL="1371600" lvl="2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3pPr>
            <a:lvl4pPr marL="1828800" lvl="3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4pPr>
            <a:lvl5pPr marL="2286000" lvl="4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5pPr>
            <a:lvl6pPr marL="2743200" lvl="5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6pPr>
            <a:lvl7pPr marL="3200400" lvl="6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7pPr>
            <a:lvl8pPr marL="3657600" lvl="7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8pPr>
            <a:lvl9pPr marL="4114800" lvl="8" indent="-431800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810450" y="6702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5005048" y="0"/>
            <a:ext cx="4138960" cy="5143642"/>
            <a:chOff x="5005048" y="0"/>
            <a:chExt cx="4138960" cy="5143642"/>
          </a:xfrm>
        </p:grpSpPr>
        <p:sp>
          <p:nvSpPr>
            <p:cNvPr id="32" name="Google Shape;32;p5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5005048" y="0"/>
            <a:ext cx="4138960" cy="5143642"/>
            <a:chOff x="5005048" y="0"/>
            <a:chExt cx="4138960" cy="5143642"/>
          </a:xfrm>
        </p:grpSpPr>
        <p:sp>
          <p:nvSpPr>
            <p:cNvPr id="40" name="Google Shape;40;p6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55300" y="1430150"/>
            <a:ext cx="3473100" cy="33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815605" y="1430150"/>
            <a:ext cx="3473100" cy="33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7"/>
          <p:cNvGrpSpPr/>
          <p:nvPr/>
        </p:nvGrpSpPr>
        <p:grpSpPr>
          <a:xfrm>
            <a:off x="5005048" y="0"/>
            <a:ext cx="4138960" cy="5143642"/>
            <a:chOff x="5005048" y="0"/>
            <a:chExt cx="4138960" cy="5143642"/>
          </a:xfrm>
        </p:grpSpPr>
        <p:sp>
          <p:nvSpPr>
            <p:cNvPr id="49" name="Google Shape;49;p7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855300" y="1430150"/>
            <a:ext cx="2315700" cy="33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3414211" y="1430150"/>
            <a:ext cx="2315700" cy="33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5973122" y="1430150"/>
            <a:ext cx="2315700" cy="331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8"/>
          <p:cNvGrpSpPr/>
          <p:nvPr/>
        </p:nvGrpSpPr>
        <p:grpSpPr>
          <a:xfrm>
            <a:off x="5005048" y="0"/>
            <a:ext cx="4138960" cy="5143642"/>
            <a:chOff x="5005048" y="0"/>
            <a:chExt cx="4138960" cy="5143642"/>
          </a:xfrm>
        </p:grpSpPr>
        <p:sp>
          <p:nvSpPr>
            <p:cNvPr id="59" name="Google Shape;59;p8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9"/>
          <p:cNvGrpSpPr/>
          <p:nvPr/>
        </p:nvGrpSpPr>
        <p:grpSpPr>
          <a:xfrm>
            <a:off x="5005048" y="0"/>
            <a:ext cx="4138960" cy="5143642"/>
            <a:chOff x="5005048" y="0"/>
            <a:chExt cx="4138960" cy="5143642"/>
          </a:xfrm>
        </p:grpSpPr>
        <p:sp>
          <p:nvSpPr>
            <p:cNvPr id="66" name="Google Shape;66;p9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3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0"/>
          <p:cNvGrpSpPr/>
          <p:nvPr/>
        </p:nvGrpSpPr>
        <p:grpSpPr>
          <a:xfrm>
            <a:off x="3078602" y="0"/>
            <a:ext cx="6065389" cy="5143642"/>
            <a:chOff x="2052402" y="0"/>
            <a:chExt cx="6065389" cy="5143642"/>
          </a:xfrm>
        </p:grpSpPr>
        <p:sp>
          <p:nvSpPr>
            <p:cNvPr id="73" name="Google Shape;73;p10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TElml9ofp4mLibJpRTIL7XmuYAChaXU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bterrill1/ie78d2zhe9soni0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gUbEh1yyN1cDYNxJdK9szdoL80p32cr/vie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bterrill1/hk8ciwdhrsr78f8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q6g_QX0gYkubzeoajy-GTmWot5HVlCZMuDf_wKSJo1hURTJYTzQxVjEzQ1hBR1hYWURJSUo4OUxCMC4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ctrTitle"/>
          </p:nvPr>
        </p:nvSpPr>
        <p:spPr>
          <a:xfrm>
            <a:off x="317225" y="372350"/>
            <a:ext cx="7772400" cy="324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 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Feedback, Assessment,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Grading</a:t>
            </a:r>
            <a:endParaRPr/>
          </a:p>
        </p:txBody>
      </p:sp>
      <p:pic>
        <p:nvPicPr>
          <p:cNvPr id="88" name="Google Shape;88;p12" descr="Image of boo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7526" y="872626"/>
            <a:ext cx="2702673" cy="3398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>
            <a:spLocks noGrp="1"/>
          </p:cNvSpPr>
          <p:nvPr>
            <p:ph type="title"/>
          </p:nvPr>
        </p:nvSpPr>
        <p:spPr>
          <a:xfrm>
            <a:off x="425600" y="103175"/>
            <a:ext cx="8409000" cy="70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The Socioemotional Links to Feedback</a:t>
            </a:r>
            <a:endParaRPr sz="3200"/>
          </a:p>
        </p:txBody>
      </p:sp>
      <p:sp>
        <p:nvSpPr>
          <p:cNvPr id="204" name="Google Shape;204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05" name="Google Shape;205;p21"/>
          <p:cNvSpPr txBox="1"/>
          <p:nvPr/>
        </p:nvSpPr>
        <p:spPr>
          <a:xfrm>
            <a:off x="425600" y="1157076"/>
            <a:ext cx="8518800" cy="3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Light"/>
                <a:ea typeface="Montserrat Light"/>
                <a:cs typeface="Montserrat Light"/>
                <a:sym typeface="Montserrat Light"/>
              </a:rPr>
              <a:t>For feedback to be received…</a:t>
            </a:r>
            <a:br>
              <a:rPr lang="en" sz="3000"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sz="30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Montserrat Light"/>
              <a:buChar char="●"/>
            </a:pPr>
            <a:r>
              <a:rPr lang="en" sz="2700">
                <a:latin typeface="Montserrat Light"/>
                <a:ea typeface="Montserrat Light"/>
                <a:cs typeface="Montserrat Light"/>
                <a:sym typeface="Montserrat Light"/>
              </a:rPr>
              <a:t>Relationship between teacher and student needs to be </a:t>
            </a:r>
            <a:r>
              <a:rPr lang="en" sz="2700" b="1">
                <a:latin typeface="Montserrat"/>
                <a:ea typeface="Montserrat"/>
                <a:cs typeface="Montserrat"/>
                <a:sym typeface="Montserrat"/>
              </a:rPr>
              <a:t>positive</a:t>
            </a:r>
            <a:br>
              <a:rPr lang="en" sz="2700" b="1">
                <a:latin typeface="Montserrat"/>
                <a:ea typeface="Montserrat"/>
                <a:cs typeface="Montserrat"/>
                <a:sym typeface="Montserrat"/>
              </a:rPr>
            </a:br>
            <a:endParaRPr sz="27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Montserrat Light"/>
              <a:buChar char="●"/>
            </a:pPr>
            <a:r>
              <a:rPr lang="en" sz="2700">
                <a:latin typeface="Montserrat Light"/>
                <a:ea typeface="Montserrat Light"/>
                <a:cs typeface="Montserrat Light"/>
                <a:sym typeface="Montserrat Light"/>
              </a:rPr>
              <a:t>Teacher needs to be seen as </a:t>
            </a:r>
            <a:r>
              <a:rPr lang="en" sz="2700" b="1">
                <a:latin typeface="Montserrat"/>
                <a:ea typeface="Montserrat"/>
                <a:cs typeface="Montserrat"/>
                <a:sym typeface="Montserrat"/>
              </a:rPr>
              <a:t>credible</a:t>
            </a:r>
            <a:br>
              <a:rPr lang="en" sz="2700" b="1">
                <a:latin typeface="Montserrat"/>
                <a:ea typeface="Montserrat"/>
                <a:cs typeface="Montserrat"/>
                <a:sym typeface="Montserrat"/>
              </a:rPr>
            </a:br>
            <a:endParaRPr sz="27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Montserrat Light"/>
              <a:buChar char="●"/>
            </a:pPr>
            <a:r>
              <a:rPr lang="en" sz="2700">
                <a:latin typeface="Montserrat Light"/>
                <a:ea typeface="Montserrat Light"/>
                <a:cs typeface="Montserrat Light"/>
                <a:sym typeface="Montserrat Light"/>
              </a:rPr>
              <a:t>Climate of classroom must </a:t>
            </a:r>
            <a:r>
              <a:rPr lang="en" sz="2700" b="1">
                <a:latin typeface="Montserrat"/>
                <a:ea typeface="Montserrat"/>
                <a:cs typeface="Montserrat"/>
                <a:sym typeface="Montserrat"/>
              </a:rPr>
              <a:t>not shame errors</a:t>
            </a:r>
            <a:endParaRPr sz="27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206" name="Google Shape;206;p21"/>
          <p:cNvGrpSpPr/>
          <p:nvPr/>
        </p:nvGrpSpPr>
        <p:grpSpPr>
          <a:xfrm>
            <a:off x="4529169" y="2581035"/>
            <a:ext cx="443879" cy="445541"/>
            <a:chOff x="4764809" y="3184208"/>
            <a:chExt cx="717090" cy="719775"/>
          </a:xfrm>
        </p:grpSpPr>
        <p:sp>
          <p:nvSpPr>
            <p:cNvPr id="207" name="Google Shape;207;p21"/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rgbClr val="0045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rgbClr val="6BD8B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rgbClr val="2AC3F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21"/>
          <p:cNvGrpSpPr/>
          <p:nvPr/>
        </p:nvGrpSpPr>
        <p:grpSpPr>
          <a:xfrm>
            <a:off x="7288976" y="3373498"/>
            <a:ext cx="445727" cy="445714"/>
            <a:chOff x="5846429" y="3184067"/>
            <a:chExt cx="720076" cy="720055"/>
          </a:xfrm>
        </p:grpSpPr>
        <p:sp>
          <p:nvSpPr>
            <p:cNvPr id="211" name="Google Shape;211;p21"/>
            <p:cNvSpPr/>
            <p:nvPr/>
          </p:nvSpPr>
          <p:spPr>
            <a:xfrm>
              <a:off x="6207893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rgbClr val="0045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5846429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rgbClr val="2AC3F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5849043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rgbClr val="A9E04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6143252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rgbClr val="6BD8B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21"/>
          <p:cNvGrpSpPr/>
          <p:nvPr/>
        </p:nvGrpSpPr>
        <p:grpSpPr>
          <a:xfrm>
            <a:off x="8698195" y="4219161"/>
            <a:ext cx="445803" cy="445535"/>
            <a:chOff x="9878272" y="2682320"/>
            <a:chExt cx="720199" cy="719767"/>
          </a:xfrm>
        </p:grpSpPr>
        <p:sp>
          <p:nvSpPr>
            <p:cNvPr id="216" name="Google Shape;216;p21"/>
            <p:cNvSpPr/>
            <p:nvPr/>
          </p:nvSpPr>
          <p:spPr>
            <a:xfrm>
              <a:off x="10056560" y="2963533"/>
              <a:ext cx="541911" cy="438554"/>
            </a:xfrm>
            <a:custGeom>
              <a:avLst/>
              <a:gdLst/>
              <a:ahLst/>
              <a:cxnLst/>
              <a:rect l="l" t="t" r="r" b="b"/>
              <a:pathLst>
                <a:path w="861" h="697" extrusionOk="0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rgbClr val="6BD8B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9878272" y="2791266"/>
              <a:ext cx="459066" cy="594405"/>
            </a:xfrm>
            <a:custGeom>
              <a:avLst/>
              <a:gdLst/>
              <a:ahLst/>
              <a:cxnLst/>
              <a:rect l="l" t="t" r="r" b="b"/>
              <a:pathLst>
                <a:path w="729" h="945" extrusionOk="0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rgbClr val="2AC3F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9994853" y="2682320"/>
              <a:ext cx="583546" cy="500170"/>
            </a:xfrm>
            <a:custGeom>
              <a:avLst/>
              <a:gdLst/>
              <a:ahLst/>
              <a:cxnLst/>
              <a:rect l="l" t="t" r="r" b="b"/>
              <a:pathLst>
                <a:path w="927" h="795" extrusionOk="0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rgbClr val="0045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593250" y="0"/>
            <a:ext cx="7957500" cy="81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Feedback...from a Distance</a:t>
            </a:r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body" idx="1"/>
          </p:nvPr>
        </p:nvSpPr>
        <p:spPr>
          <a:xfrm>
            <a:off x="184875" y="1054800"/>
            <a:ext cx="6087300" cy="35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Feedback from student to teacher</a:t>
            </a:r>
            <a:endParaRPr sz="3000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How are they experiencing online learning?</a:t>
            </a:r>
            <a:endParaRPr sz="3000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Usefulness of materials?</a:t>
            </a:r>
            <a:endParaRPr sz="3000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Reflect on self-regulation</a:t>
            </a:r>
            <a:endParaRPr sz="3000"/>
          </a:p>
        </p:txBody>
      </p:sp>
      <p:sp>
        <p:nvSpPr>
          <p:cNvPr id="225" name="Google Shape;225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700" y="1054800"/>
            <a:ext cx="2470648" cy="33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593250" y="0"/>
            <a:ext cx="7957500" cy="81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Feedback...from a Distance</a:t>
            </a:r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body" idx="1"/>
          </p:nvPr>
        </p:nvSpPr>
        <p:spPr>
          <a:xfrm>
            <a:off x="309525" y="814800"/>
            <a:ext cx="6087300" cy="432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Voice Notes</a:t>
            </a:r>
            <a:endParaRPr sz="320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" sz="2800"/>
              <a:t>Students hear warmth and tone behind feedback</a:t>
            </a:r>
            <a:endParaRPr sz="280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" sz="2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 Read&amp;Write function on Google Docs</a:t>
            </a:r>
            <a:endParaRPr sz="2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2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■"/>
            </a:pPr>
            <a:r>
              <a:rPr lang="en" sz="2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Voice Notes are a premium feature!</a:t>
            </a:r>
            <a:endParaRPr sz="2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Montserrat"/>
              <a:buChar char="■"/>
            </a:pPr>
            <a:r>
              <a:rPr lang="en" sz="2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for teachers, not for students</a:t>
            </a:r>
            <a:endParaRPr sz="25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6325" y="1277525"/>
            <a:ext cx="1882125" cy="2588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>
            <a:spLocks noGrp="1"/>
          </p:cNvSpPr>
          <p:nvPr>
            <p:ph type="title"/>
          </p:nvPr>
        </p:nvSpPr>
        <p:spPr>
          <a:xfrm>
            <a:off x="855300" y="128975"/>
            <a:ext cx="7976100" cy="123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Loom Video: Feedback using Voice Notes in Read&amp;Write for Google Docs</a:t>
            </a:r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41" name="Google Shape;241;p24" title="Using Voice Notes in Google Doc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4525" y="1513775"/>
            <a:ext cx="6046681" cy="34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47" name="Google Shape;247;p25"/>
          <p:cNvSpPr txBox="1"/>
          <p:nvPr/>
        </p:nvSpPr>
        <p:spPr>
          <a:xfrm>
            <a:off x="1127500" y="1353725"/>
            <a:ext cx="7215000" cy="30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Montserrat Light"/>
              <a:buAutoNum type="arabicPeriod"/>
            </a:pPr>
            <a:r>
              <a:rPr lang="en" sz="2800">
                <a:solidFill>
                  <a:srgbClr val="0000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How do you balance the need to foster a positive relationship with students with the need to offer useful feedback on assessments?</a:t>
            </a:r>
            <a:endParaRPr sz="2800">
              <a:solidFill>
                <a:srgbClr val="0000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Montserrat Light"/>
              <a:buAutoNum type="arabicPeriod"/>
            </a:pPr>
            <a:r>
              <a:rPr lang="en" sz="2800">
                <a:solidFill>
                  <a:srgbClr val="0000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One “rose” and one “thorn” from your feedback practices in hybrid or remote systems this fall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25"/>
          <p:cNvSpPr txBox="1"/>
          <p:nvPr/>
        </p:nvSpPr>
        <p:spPr>
          <a:xfrm>
            <a:off x="129750" y="915650"/>
            <a:ext cx="19470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 Light"/>
                <a:ea typeface="Montserrat Light"/>
                <a:cs typeface="Montserrat Light"/>
                <a:sym typeface="Montserrat Light"/>
              </a:rPr>
              <a:t>3 people/8 minutes</a:t>
            </a:r>
            <a:endParaRPr sz="10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9" name="Google Shape;249;p25"/>
          <p:cNvSpPr txBox="1">
            <a:spLocks noGrp="1"/>
          </p:cNvSpPr>
          <p:nvPr>
            <p:ph type="title" idx="4294967295"/>
          </p:nvPr>
        </p:nvSpPr>
        <p:spPr>
          <a:xfrm>
            <a:off x="1539200" y="401962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Breakout Group Discussion #1</a:t>
            </a:r>
            <a:endParaRPr/>
          </a:p>
        </p:txBody>
      </p:sp>
      <p:pic>
        <p:nvPicPr>
          <p:cNvPr id="250" name="Google Shape;250;p25" descr="decorative image of a circle with four small arrows and four small circles of different colors all revolving in a clockwise direction." title="circle with arrows and four small circl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340989" cy="10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56" name="Google Shape;256;p26"/>
          <p:cNvSpPr txBox="1"/>
          <p:nvPr/>
        </p:nvSpPr>
        <p:spPr>
          <a:xfrm>
            <a:off x="892700" y="665325"/>
            <a:ext cx="7785900" cy="2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2C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De-Brief </a:t>
            </a:r>
            <a:endParaRPr sz="5500">
              <a:solidFill>
                <a:srgbClr val="FFF2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2C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from </a:t>
            </a:r>
            <a:endParaRPr sz="5500">
              <a:solidFill>
                <a:srgbClr val="FFF2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2C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Small Group Session</a:t>
            </a:r>
            <a:endParaRPr sz="5500">
              <a:solidFill>
                <a:srgbClr val="FFF2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1309200" y="3648050"/>
            <a:ext cx="65256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 u="sng">
                <a:solidFill>
                  <a:schemeClr val="hlink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3"/>
              </a:rPr>
              <a:t>Link to Padlet</a:t>
            </a:r>
            <a:endParaRPr sz="49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>
            <a:spLocks noGrp="1"/>
          </p:cNvSpPr>
          <p:nvPr>
            <p:ph type="title"/>
          </p:nvPr>
        </p:nvSpPr>
        <p:spPr>
          <a:xfrm>
            <a:off x="855300" y="216925"/>
            <a:ext cx="7433400" cy="86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Formative Assessment</a:t>
            </a:r>
            <a:endParaRPr sz="4800"/>
          </a:p>
        </p:txBody>
      </p:sp>
      <p:sp>
        <p:nvSpPr>
          <p:cNvPr id="263" name="Google Shape;263;p27"/>
          <p:cNvSpPr txBox="1">
            <a:spLocks noGrp="1"/>
          </p:cNvSpPr>
          <p:nvPr>
            <p:ph type="body" idx="1"/>
          </p:nvPr>
        </p:nvSpPr>
        <p:spPr>
          <a:xfrm>
            <a:off x="683550" y="1343650"/>
            <a:ext cx="8176800" cy="280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en" sz="3900" b="1">
                <a:latin typeface="Montserrat"/>
                <a:ea typeface="Montserrat"/>
                <a:cs typeface="Montserrat"/>
                <a:sym typeface="Montserrat"/>
              </a:rPr>
              <a:t>Effect Size .34</a:t>
            </a:r>
            <a:r>
              <a:rPr lang="en" sz="3900"/>
              <a:t>, but only if:</a:t>
            </a:r>
            <a:endParaRPr sz="3900"/>
          </a:p>
          <a:p>
            <a:pPr marL="914400" lvl="1" indent="-476250" algn="l" rtl="0">
              <a:spcBef>
                <a:spcPts val="0"/>
              </a:spcBef>
              <a:spcAft>
                <a:spcPts val="0"/>
              </a:spcAft>
              <a:buSzPts val="3900"/>
              <a:buChar char="○"/>
            </a:pPr>
            <a:r>
              <a:rPr lang="en" sz="3900"/>
              <a:t>Teacher and student use results to take action on future teaching and learning</a:t>
            </a:r>
            <a:endParaRPr sz="3900"/>
          </a:p>
        </p:txBody>
      </p:sp>
      <p:sp>
        <p:nvSpPr>
          <p:cNvPr id="264" name="Google Shape;264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265" name="Google Shape;265;p27"/>
          <p:cNvGrpSpPr/>
          <p:nvPr/>
        </p:nvGrpSpPr>
        <p:grpSpPr>
          <a:xfrm>
            <a:off x="4261584" y="3984840"/>
            <a:ext cx="1020752" cy="866180"/>
            <a:chOff x="1147762" y="1131887"/>
            <a:chExt cx="5137150" cy="4619626"/>
          </a:xfrm>
        </p:grpSpPr>
        <p:sp>
          <p:nvSpPr>
            <p:cNvPr id="266" name="Google Shape;266;p27"/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rgbClr val="6BD8B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rgbClr val="0045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rgbClr val="2AC3F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855300" y="351175"/>
            <a:ext cx="7433400" cy="9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Formative Assessment 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from a Distance</a:t>
            </a:r>
            <a:endParaRPr sz="3500"/>
          </a:p>
        </p:txBody>
      </p:sp>
      <p:sp>
        <p:nvSpPr>
          <p:cNvPr id="274" name="Google Shape;274;p28"/>
          <p:cNvSpPr txBox="1">
            <a:spLocks noGrp="1"/>
          </p:cNvSpPr>
          <p:nvPr>
            <p:ph type="body" idx="1"/>
          </p:nvPr>
        </p:nvSpPr>
        <p:spPr>
          <a:xfrm>
            <a:off x="855300" y="1430150"/>
            <a:ext cx="7433400" cy="113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Font typeface="Montserrat"/>
              <a:buChar char="●"/>
            </a:pPr>
            <a:r>
              <a:rPr lang="en" sz="3100" b="1">
                <a:latin typeface="Montserrat"/>
                <a:ea typeface="Montserrat"/>
                <a:cs typeface="Montserrat"/>
                <a:sym typeface="Montserrat"/>
              </a:rPr>
              <a:t>Exit Slips </a:t>
            </a:r>
            <a:r>
              <a:rPr lang="en" sz="3100"/>
              <a:t>to intentionally form </a:t>
            </a:r>
            <a:r>
              <a:rPr lang="en" sz="3100" b="1">
                <a:latin typeface="Montserrat"/>
                <a:ea typeface="Montserrat"/>
                <a:cs typeface="Montserrat"/>
                <a:sym typeface="Montserrat"/>
              </a:rPr>
              <a:t>Breakout Rooms</a:t>
            </a:r>
            <a:endParaRPr sz="3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76" name="Google Shape;2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363" y="2471700"/>
            <a:ext cx="3355781" cy="22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544" y="2471700"/>
            <a:ext cx="3887094" cy="22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"/>
          <p:cNvSpPr txBox="1">
            <a:spLocks noGrp="1"/>
          </p:cNvSpPr>
          <p:nvPr>
            <p:ph type="title"/>
          </p:nvPr>
        </p:nvSpPr>
        <p:spPr>
          <a:xfrm>
            <a:off x="855300" y="351175"/>
            <a:ext cx="7433400" cy="9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Formative Assessment 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from a Distance</a:t>
            </a:r>
            <a:endParaRPr sz="3500"/>
          </a:p>
        </p:txBody>
      </p:sp>
      <p:sp>
        <p:nvSpPr>
          <p:cNvPr id="283" name="Google Shape;283;p29"/>
          <p:cNvSpPr txBox="1">
            <a:spLocks noGrp="1"/>
          </p:cNvSpPr>
          <p:nvPr>
            <p:ph type="body" idx="1"/>
          </p:nvPr>
        </p:nvSpPr>
        <p:spPr>
          <a:xfrm>
            <a:off x="855300" y="1577425"/>
            <a:ext cx="7433400" cy="77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Font typeface="Montserrat"/>
              <a:buChar char="●"/>
            </a:pPr>
            <a:r>
              <a:rPr lang="en" sz="3100" b="1">
                <a:latin typeface="Montserrat"/>
                <a:ea typeface="Montserrat"/>
                <a:cs typeface="Montserrat"/>
                <a:sym typeface="Montserrat"/>
              </a:rPr>
              <a:t>Polls </a:t>
            </a:r>
            <a:r>
              <a:rPr lang="en" sz="3100"/>
              <a:t>in Meet/Zoom/Teams</a:t>
            </a:r>
            <a:endParaRPr sz="3100"/>
          </a:p>
        </p:txBody>
      </p:sp>
      <p:sp>
        <p:nvSpPr>
          <p:cNvPr id="284" name="Google Shape;284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85" name="Google Shape;2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500" y="2356525"/>
            <a:ext cx="4743009" cy="24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>
            <a:spLocks noGrp="1"/>
          </p:cNvSpPr>
          <p:nvPr>
            <p:ph type="title"/>
          </p:nvPr>
        </p:nvSpPr>
        <p:spPr>
          <a:xfrm>
            <a:off x="855300" y="351175"/>
            <a:ext cx="7433400" cy="9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Formative Assessment 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from a Distance</a:t>
            </a:r>
            <a:endParaRPr sz="3500"/>
          </a:p>
        </p:txBody>
      </p:sp>
      <p:sp>
        <p:nvSpPr>
          <p:cNvPr id="291" name="Google Shape;291;p30"/>
          <p:cNvSpPr txBox="1">
            <a:spLocks noGrp="1"/>
          </p:cNvSpPr>
          <p:nvPr>
            <p:ph type="body" idx="1"/>
          </p:nvPr>
        </p:nvSpPr>
        <p:spPr>
          <a:xfrm>
            <a:off x="855300" y="1577450"/>
            <a:ext cx="7433400" cy="79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Font typeface="Montserrat"/>
              <a:buChar char="●"/>
            </a:pPr>
            <a:r>
              <a:rPr lang="en" sz="3100" b="1">
                <a:latin typeface="Montserrat"/>
                <a:ea typeface="Montserrat"/>
                <a:cs typeface="Montserrat"/>
                <a:sym typeface="Montserrat"/>
              </a:rPr>
              <a:t>Practice Quiz </a:t>
            </a:r>
            <a:r>
              <a:rPr lang="en" sz="3100"/>
              <a:t>using </a:t>
            </a:r>
            <a:r>
              <a:rPr lang="en" sz="3100" b="1">
                <a:latin typeface="Montserrat"/>
                <a:ea typeface="Montserrat"/>
                <a:cs typeface="Montserrat"/>
                <a:sym typeface="Montserrat"/>
              </a:rPr>
              <a:t>Google Forms</a:t>
            </a:r>
            <a:endParaRPr sz="3100"/>
          </a:p>
        </p:txBody>
      </p:sp>
      <p:sp>
        <p:nvSpPr>
          <p:cNvPr id="292" name="Google Shape;292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93" name="Google Shape;2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700" y="2367950"/>
            <a:ext cx="1840410" cy="24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9510" y="2367950"/>
            <a:ext cx="2117786" cy="24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ctrTitle" idx="4294967295"/>
          </p:nvPr>
        </p:nvSpPr>
        <p:spPr>
          <a:xfrm>
            <a:off x="640475" y="257288"/>
            <a:ext cx="6593700" cy="131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Hello!</a:t>
            </a:r>
            <a:endParaRPr sz="9600"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4294967295"/>
          </p:nvPr>
        </p:nvSpPr>
        <p:spPr>
          <a:xfrm>
            <a:off x="640475" y="1736125"/>
            <a:ext cx="8264400" cy="27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accent2"/>
                </a:solidFill>
              </a:rPr>
              <a:t>Mr. Brandon Terrill</a:t>
            </a:r>
            <a:endParaRPr sz="3600"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English Teacher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Hall-Dale High School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M.S.Ed. Educational Leadership, UMaine-Farmington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Concentration: Proficiency-Based Education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bterrill@kidsrsu.org</a:t>
            </a:r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075" y="0"/>
            <a:ext cx="3735925" cy="249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>
            <a:spLocks noGrp="1"/>
          </p:cNvSpPr>
          <p:nvPr>
            <p:ph type="ctrTitle"/>
          </p:nvPr>
        </p:nvSpPr>
        <p:spPr>
          <a:xfrm>
            <a:off x="572500" y="376601"/>
            <a:ext cx="7772400" cy="131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 Poll for immediate feedback</a:t>
            </a:r>
            <a:endParaRPr/>
          </a:p>
        </p:txBody>
      </p:sp>
      <p:sp>
        <p:nvSpPr>
          <p:cNvPr id="300" name="Google Shape;300;p31"/>
          <p:cNvSpPr txBox="1">
            <a:spLocks noGrp="1"/>
          </p:cNvSpPr>
          <p:nvPr>
            <p:ph type="subTitle" idx="1"/>
          </p:nvPr>
        </p:nvSpPr>
        <p:spPr>
          <a:xfrm>
            <a:off x="685800" y="1835475"/>
            <a:ext cx="7772400" cy="291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used the following formative assessment features...</a:t>
            </a: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Exit Slips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Intentionally-grouped Breakout Rooms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Polls in Meet/Zoom/Teams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Online Practice Quiz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Other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None of the Above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>
            <a:spLocks noGrp="1"/>
          </p:cNvSpPr>
          <p:nvPr>
            <p:ph type="title"/>
          </p:nvPr>
        </p:nvSpPr>
        <p:spPr>
          <a:xfrm>
            <a:off x="855300" y="226575"/>
            <a:ext cx="7433400" cy="100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Summative Assessment 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in Hybrid/Remote Systems</a:t>
            </a:r>
            <a:endParaRPr sz="3800"/>
          </a:p>
        </p:txBody>
      </p:sp>
      <p:sp>
        <p:nvSpPr>
          <p:cNvPr id="306" name="Google Shape;306;p32"/>
          <p:cNvSpPr txBox="1">
            <a:spLocks noGrp="1"/>
          </p:cNvSpPr>
          <p:nvPr>
            <p:ph type="body" idx="1"/>
          </p:nvPr>
        </p:nvSpPr>
        <p:spPr>
          <a:xfrm>
            <a:off x="855300" y="1430150"/>
            <a:ext cx="78144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Testing or Assessment Task </a:t>
            </a: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Equity</a:t>
            </a:r>
            <a:endParaRPr sz="3000" b="1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Access</a:t>
            </a:r>
            <a:endParaRPr sz="3000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Testing for content or other factors?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Academic Honesty, Plagiarism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Assessment </a:t>
            </a: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Formats</a:t>
            </a:r>
            <a:r>
              <a:rPr lang="en" sz="3000"/>
              <a:t> and </a:t>
            </a: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Platforms</a:t>
            </a:r>
            <a:endParaRPr sz="3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308" name="Google Shape;308;p32"/>
          <p:cNvGrpSpPr/>
          <p:nvPr/>
        </p:nvGrpSpPr>
        <p:grpSpPr>
          <a:xfrm>
            <a:off x="7958585" y="1427734"/>
            <a:ext cx="445840" cy="445769"/>
            <a:chOff x="1674084" y="3214987"/>
            <a:chExt cx="720142" cy="720027"/>
          </a:xfrm>
        </p:grpSpPr>
        <p:sp>
          <p:nvSpPr>
            <p:cNvPr id="309" name="Google Shape;309;p32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32"/>
          <p:cNvGrpSpPr/>
          <p:nvPr/>
        </p:nvGrpSpPr>
        <p:grpSpPr>
          <a:xfrm>
            <a:off x="4197150" y="3763836"/>
            <a:ext cx="557162" cy="445734"/>
            <a:chOff x="4607809" y="5664627"/>
            <a:chExt cx="742883" cy="594312"/>
          </a:xfrm>
        </p:grpSpPr>
        <p:sp>
          <p:nvSpPr>
            <p:cNvPr id="322" name="Google Shape;322;p32"/>
            <p:cNvSpPr/>
            <p:nvPr/>
          </p:nvSpPr>
          <p:spPr>
            <a:xfrm>
              <a:off x="4607809" y="5824234"/>
              <a:ext cx="185166" cy="401151"/>
            </a:xfrm>
            <a:custGeom>
              <a:avLst/>
              <a:gdLst/>
              <a:ahLst/>
              <a:cxnLst/>
              <a:rect l="l" t="t" r="r" b="b"/>
              <a:pathLst>
                <a:path w="1083" h="2355" extrusionOk="0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4792974" y="5771259"/>
              <a:ext cx="185850" cy="454126"/>
            </a:xfrm>
            <a:custGeom>
              <a:avLst/>
              <a:gdLst/>
              <a:ahLst/>
              <a:cxnLst/>
              <a:rect l="l" t="t" r="r" b="b"/>
              <a:pathLst>
                <a:path w="1087" h="2666" extrusionOk="0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4978822" y="5717602"/>
              <a:ext cx="185679" cy="507784"/>
            </a:xfrm>
            <a:custGeom>
              <a:avLst/>
              <a:gdLst/>
              <a:ahLst/>
              <a:cxnLst/>
              <a:rect l="l" t="t" r="r" b="b"/>
              <a:pathLst>
                <a:path w="1086" h="2981" extrusionOk="0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164499" y="5664627"/>
              <a:ext cx="185166" cy="560759"/>
            </a:xfrm>
            <a:custGeom>
              <a:avLst/>
              <a:gdLst/>
              <a:ahLst/>
              <a:cxnLst/>
              <a:rect l="l" t="t" r="r" b="b"/>
              <a:pathLst>
                <a:path w="1083" h="3292" extrusionOk="0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4607809" y="6225382"/>
              <a:ext cx="237484" cy="33556"/>
            </a:xfrm>
            <a:custGeom>
              <a:avLst/>
              <a:gdLst/>
              <a:ahLst/>
              <a:cxnLst/>
              <a:rect l="l" t="t" r="r" b="b"/>
              <a:pathLst>
                <a:path w="1389" h="197" extrusionOk="0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4792974" y="6225382"/>
              <a:ext cx="185850" cy="33556"/>
            </a:xfrm>
            <a:custGeom>
              <a:avLst/>
              <a:gdLst/>
              <a:ahLst/>
              <a:cxnLst/>
              <a:rect l="l" t="t" r="r" b="b"/>
              <a:pathLst>
                <a:path w="1087" h="197" extrusionOk="0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112694" y="6225382"/>
              <a:ext cx="237997" cy="33556"/>
            </a:xfrm>
            <a:custGeom>
              <a:avLst/>
              <a:gdLst/>
              <a:ahLst/>
              <a:cxnLst/>
              <a:rect l="l" t="t" r="r" b="b"/>
              <a:pathLst>
                <a:path w="1392" h="197" extrusionOk="0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4978822" y="6225382"/>
              <a:ext cx="186192" cy="33556"/>
            </a:xfrm>
            <a:custGeom>
              <a:avLst/>
              <a:gdLst/>
              <a:ahLst/>
              <a:cxnLst/>
              <a:rect l="l" t="t" r="r" b="b"/>
              <a:pathLst>
                <a:path w="1089" h="197" extrusionOk="0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32"/>
          <p:cNvGrpSpPr/>
          <p:nvPr/>
        </p:nvGrpSpPr>
        <p:grpSpPr>
          <a:xfrm>
            <a:off x="7046833" y="3763808"/>
            <a:ext cx="373053" cy="445791"/>
            <a:chOff x="8095060" y="5664590"/>
            <a:chExt cx="497404" cy="594389"/>
          </a:xfrm>
        </p:grpSpPr>
        <p:grpSp>
          <p:nvGrpSpPr>
            <p:cNvPr id="331" name="Google Shape;331;p3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332" name="Google Shape;332;p3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3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3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" name="Google Shape;335;p3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336" name="Google Shape;336;p3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3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3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" name="Google Shape;339;p3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340" name="Google Shape;340;p3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3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3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3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344" name="Google Shape;344;p3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3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3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7" name="Google Shape;347;p32"/>
          <p:cNvGrpSpPr/>
          <p:nvPr/>
        </p:nvGrpSpPr>
        <p:grpSpPr>
          <a:xfrm>
            <a:off x="7127682" y="2816772"/>
            <a:ext cx="445812" cy="394518"/>
            <a:chOff x="1510757" y="3225422"/>
            <a:chExt cx="720214" cy="637347"/>
          </a:xfrm>
        </p:grpSpPr>
        <p:sp>
          <p:nvSpPr>
            <p:cNvPr id="348" name="Google Shape;348;p32"/>
            <p:cNvSpPr/>
            <p:nvPr/>
          </p:nvSpPr>
          <p:spPr>
            <a:xfrm>
              <a:off x="1774546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rgbClr val="F3C74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2000650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rgbClr val="A9E04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1774546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rgbClr val="00459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1951107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rgbClr val="6BD8B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1858610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rgbClr val="7C889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521825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rgbClr val="F3776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1510757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rgbClr val="2AC3F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2124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Loom Video: </a:t>
            </a:r>
            <a:br>
              <a:rPr lang="en"/>
            </a:br>
            <a:r>
              <a:rPr lang="en"/>
              <a:t>Google Form Quiz Function</a:t>
            </a:r>
            <a:endParaRPr/>
          </a:p>
        </p:txBody>
      </p:sp>
      <p:sp>
        <p:nvSpPr>
          <p:cNvPr id="360" name="Google Shape;360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61" name="Google Shape;361;p33" title="Using Google Forms for Quizze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698" y="1407600"/>
            <a:ext cx="6114601" cy="334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"/>
          <p:cNvSpPr txBox="1">
            <a:spLocks noGrp="1"/>
          </p:cNvSpPr>
          <p:nvPr>
            <p:ph type="title"/>
          </p:nvPr>
        </p:nvSpPr>
        <p:spPr>
          <a:xfrm>
            <a:off x="855300" y="335325"/>
            <a:ext cx="7433400" cy="89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Competency-Based Grading: </a:t>
            </a:r>
            <a:br>
              <a:rPr lang="en"/>
            </a:br>
            <a:r>
              <a:rPr lang="en"/>
              <a:t>What Goes Into a Grade?</a:t>
            </a:r>
            <a:endParaRPr/>
          </a:p>
        </p:txBody>
      </p:sp>
      <p:sp>
        <p:nvSpPr>
          <p:cNvPr id="367" name="Google Shape;367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68" name="Google Shape;3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175" y="1532025"/>
            <a:ext cx="6931652" cy="292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 txBox="1">
            <a:spLocks noGrp="1"/>
          </p:cNvSpPr>
          <p:nvPr>
            <p:ph type="title"/>
          </p:nvPr>
        </p:nvSpPr>
        <p:spPr>
          <a:xfrm>
            <a:off x="855300" y="0"/>
            <a:ext cx="7433400" cy="9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Competency-Based or Proficiency-Based Grading...</a:t>
            </a:r>
            <a:endParaRPr sz="3500"/>
          </a:p>
        </p:txBody>
      </p:sp>
      <p:sp>
        <p:nvSpPr>
          <p:cNvPr id="374" name="Google Shape;374;p35"/>
          <p:cNvSpPr txBox="1">
            <a:spLocks noGrp="1"/>
          </p:cNvSpPr>
          <p:nvPr>
            <p:ph type="body" idx="1"/>
          </p:nvPr>
        </p:nvSpPr>
        <p:spPr>
          <a:xfrm>
            <a:off x="1147500" y="1035850"/>
            <a:ext cx="7069200" cy="396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Does…</a:t>
            </a:r>
            <a:endParaRPr sz="240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Focus on mastery of content and eliminates grading of practice work and non academic behaviors.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Students receive grades on summative assessments only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Allow retakes of alternate version of summative assessments after re-learning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Add a separate “Citizenship” or “Work Habits” Grade</a:t>
            </a:r>
            <a:endParaRPr sz="2400"/>
          </a:p>
        </p:txBody>
      </p:sp>
      <p:sp>
        <p:nvSpPr>
          <p:cNvPr id="375" name="Google Shape;375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>
            <a:spLocks noGrp="1"/>
          </p:cNvSpPr>
          <p:nvPr>
            <p:ph type="title"/>
          </p:nvPr>
        </p:nvSpPr>
        <p:spPr>
          <a:xfrm>
            <a:off x="855300" y="56650"/>
            <a:ext cx="7433400" cy="933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Competency-Based or Proficiency-Based Grading...</a:t>
            </a:r>
            <a:endParaRPr sz="3600"/>
          </a:p>
        </p:txBody>
      </p:sp>
      <p:sp>
        <p:nvSpPr>
          <p:cNvPr id="381" name="Google Shape;381;p36"/>
          <p:cNvSpPr txBox="1">
            <a:spLocks noGrp="1"/>
          </p:cNvSpPr>
          <p:nvPr>
            <p:ph type="body" idx="2"/>
          </p:nvPr>
        </p:nvSpPr>
        <p:spPr>
          <a:xfrm>
            <a:off x="829050" y="1245450"/>
            <a:ext cx="7824300" cy="38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Does Not…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Give points towards course grade for formative assessments and homework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Average together performance on multiple tasks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Allow students to fail any summative assessment and pass the course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Always use the same grading number scale </a:t>
            </a:r>
            <a:br>
              <a:rPr lang="en" sz="2400"/>
            </a:br>
            <a:r>
              <a:rPr lang="en" sz="2400"/>
              <a:t>(0 to 100 or 1-4)</a:t>
            </a:r>
            <a:endParaRPr sz="2400"/>
          </a:p>
        </p:txBody>
      </p:sp>
      <p:sp>
        <p:nvSpPr>
          <p:cNvPr id="382" name="Google Shape;382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7"/>
          <p:cNvSpPr txBox="1">
            <a:spLocks noGrp="1"/>
          </p:cNvSpPr>
          <p:nvPr>
            <p:ph type="ctrTitle"/>
          </p:nvPr>
        </p:nvSpPr>
        <p:spPr>
          <a:xfrm>
            <a:off x="572500" y="611800"/>
            <a:ext cx="7772400" cy="72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 Poll</a:t>
            </a:r>
            <a:endParaRPr/>
          </a:p>
        </p:txBody>
      </p:sp>
      <p:sp>
        <p:nvSpPr>
          <p:cNvPr id="388" name="Google Shape;388;p37"/>
          <p:cNvSpPr txBox="1">
            <a:spLocks noGrp="1"/>
          </p:cNvSpPr>
          <p:nvPr>
            <p:ph type="subTitle" idx="1"/>
          </p:nvPr>
        </p:nvSpPr>
        <p:spPr>
          <a:xfrm>
            <a:off x="685800" y="1427625"/>
            <a:ext cx="7772400" cy="344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your school...</a:t>
            </a: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Combine all tasks into one overall course grade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Separate content grade from Work Habits/Citizenship Grade and put on report card/transcript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Separate content grade from Work Habits/Citizenship Grade without putting on report card/transcript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Other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"/>
          <p:cNvSpPr txBox="1">
            <a:spLocks noGrp="1"/>
          </p:cNvSpPr>
          <p:nvPr>
            <p:ph type="title"/>
          </p:nvPr>
        </p:nvSpPr>
        <p:spPr>
          <a:xfrm>
            <a:off x="855300" y="56650"/>
            <a:ext cx="7433400" cy="9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Proficiency-Based Grading Features and Barriers</a:t>
            </a:r>
            <a:endParaRPr sz="3500"/>
          </a:p>
        </p:txBody>
      </p:sp>
      <p:sp>
        <p:nvSpPr>
          <p:cNvPr id="394" name="Google Shape;394;p38"/>
          <p:cNvSpPr txBox="1">
            <a:spLocks noGrp="1"/>
          </p:cNvSpPr>
          <p:nvPr>
            <p:ph type="body" idx="1"/>
          </p:nvPr>
        </p:nvSpPr>
        <p:spPr>
          <a:xfrm>
            <a:off x="588900" y="1034700"/>
            <a:ext cx="7966200" cy="36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latin typeface="Montserrat"/>
                <a:ea typeface="Montserrat"/>
                <a:cs typeface="Montserrat"/>
                <a:sym typeface="Montserrat"/>
              </a:rPr>
              <a:t>Features</a:t>
            </a:r>
            <a:endParaRPr sz="2300" b="1" u="sng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Minimize the variables of hybrid/remote systems by separating out content skills/knowledge from issues of equity beyond students’ control: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Internet access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Home learning environment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Sibling responsibilities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Parent/Guardian support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Allows teachers more flexibility to adjust assessment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formats</a:t>
            </a:r>
            <a:r>
              <a:rPr lang="en"/>
              <a:t> and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platforms </a:t>
            </a:r>
            <a:r>
              <a:rPr lang="en"/>
              <a:t>to match students’ remote </a:t>
            </a:r>
            <a:br>
              <a:rPr lang="en"/>
            </a:br>
            <a:r>
              <a:rPr lang="en"/>
              <a:t>learning needs</a:t>
            </a:r>
            <a:endParaRPr/>
          </a:p>
        </p:txBody>
      </p:sp>
      <p:sp>
        <p:nvSpPr>
          <p:cNvPr id="395" name="Google Shape;395;p3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>
            <a:spLocks noGrp="1"/>
          </p:cNvSpPr>
          <p:nvPr>
            <p:ph type="title"/>
          </p:nvPr>
        </p:nvSpPr>
        <p:spPr>
          <a:xfrm>
            <a:off x="855300" y="0"/>
            <a:ext cx="7433400" cy="93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Proficiency-Based Grading Features and Barriers</a:t>
            </a:r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body" idx="2"/>
          </p:nvPr>
        </p:nvSpPr>
        <p:spPr>
          <a:xfrm>
            <a:off x="492775" y="981475"/>
            <a:ext cx="8288700" cy="416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latin typeface="Montserrat"/>
                <a:ea typeface="Montserrat"/>
                <a:cs typeface="Montserrat"/>
                <a:sym typeface="Montserrat"/>
              </a:rPr>
              <a:t>Barriers</a:t>
            </a:r>
            <a:endParaRPr sz="2300"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Giving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“teeth”</a:t>
            </a:r>
            <a:r>
              <a:rPr lang="en"/>
              <a:t> to the Work Habits/Citizenship grade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Put on transcript?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Number grade or qualitative comment?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Tie to extracurricular eligibility</a:t>
            </a:r>
            <a:endParaRPr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Trigger interventions, academic support sessions, makeup classes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1-4</a:t>
            </a:r>
            <a:r>
              <a:rPr lang="en"/>
              <a:t> vs. </a:t>
            </a: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0-100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“Optional” homework, no firm deadlines, numerous test retakes = lower motivation? </a:t>
            </a:r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408" name="Google Shape;408;p40"/>
          <p:cNvSpPr txBox="1"/>
          <p:nvPr/>
        </p:nvSpPr>
        <p:spPr>
          <a:xfrm>
            <a:off x="1127500" y="1353725"/>
            <a:ext cx="7215000" cy="30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Montserrat Light"/>
              <a:buAutoNum type="arabicPeriod"/>
            </a:pPr>
            <a:r>
              <a:rPr lang="en" sz="2800">
                <a:solidFill>
                  <a:srgbClr val="0000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How can you provide students with a work habits/citizenship grade that “has teeth” in the context of your classroom?</a:t>
            </a:r>
            <a:endParaRPr sz="2800">
              <a:solidFill>
                <a:srgbClr val="0000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Montserrat Light"/>
              <a:buAutoNum type="arabicPeriod"/>
            </a:pPr>
            <a:r>
              <a:rPr lang="en" sz="2800">
                <a:solidFill>
                  <a:srgbClr val="0000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What is the value of retakes? How can we provide retakes that are different but equally rigorous?</a:t>
            </a:r>
            <a:endParaRPr sz="2800">
              <a:solidFill>
                <a:srgbClr val="0000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9" name="Google Shape;409;p40"/>
          <p:cNvSpPr txBox="1"/>
          <p:nvPr/>
        </p:nvSpPr>
        <p:spPr>
          <a:xfrm>
            <a:off x="129750" y="915650"/>
            <a:ext cx="19470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 Light"/>
                <a:ea typeface="Montserrat Light"/>
                <a:cs typeface="Montserrat Light"/>
                <a:sym typeface="Montserrat Light"/>
              </a:rPr>
              <a:t>3 people/8 minutes</a:t>
            </a:r>
            <a:endParaRPr sz="10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0" name="Google Shape;410;p40"/>
          <p:cNvSpPr txBox="1">
            <a:spLocks noGrp="1"/>
          </p:cNvSpPr>
          <p:nvPr>
            <p:ph type="title" idx="4294967295"/>
          </p:nvPr>
        </p:nvSpPr>
        <p:spPr>
          <a:xfrm>
            <a:off x="1539200" y="401962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Breakout Group Discussion #2</a:t>
            </a:r>
            <a:endParaRPr/>
          </a:p>
        </p:txBody>
      </p:sp>
      <p:pic>
        <p:nvPicPr>
          <p:cNvPr id="411" name="Google Shape;411;p40" descr="decorative image of a circle with four small arrows and four small circles of different colors all revolving in a clockwise direction." title="circle with arrows and four small circl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340989" cy="10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ctrTitle"/>
          </p:nvPr>
        </p:nvSpPr>
        <p:spPr>
          <a:xfrm>
            <a:off x="1920700" y="259650"/>
            <a:ext cx="7018200" cy="131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 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Intentions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>
          <a:xfrm>
            <a:off x="685800" y="1830300"/>
            <a:ext cx="8083500" cy="3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I am learning about feedback and its applications in distance learning.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I am learning about the relationship between feedback and formative evaluation.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I am learning about unique considerations distance learning poses to summative evaluation.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I am learning about competency-based grading.</a:t>
            </a:r>
            <a:endParaRPr/>
          </a:p>
        </p:txBody>
      </p:sp>
      <p:pic>
        <p:nvPicPr>
          <p:cNvPr id="102" name="Google Shape;102;p14" descr="Image of book for study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799" y="111527"/>
            <a:ext cx="1160948" cy="14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417" name="Google Shape;417;p41"/>
          <p:cNvSpPr txBox="1"/>
          <p:nvPr/>
        </p:nvSpPr>
        <p:spPr>
          <a:xfrm>
            <a:off x="904050" y="649500"/>
            <a:ext cx="7335900" cy="26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2C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De-Brief </a:t>
            </a:r>
            <a:endParaRPr sz="5500">
              <a:solidFill>
                <a:srgbClr val="FFF2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2C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from </a:t>
            </a:r>
            <a:endParaRPr sz="5500">
              <a:solidFill>
                <a:srgbClr val="FFF2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2C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Small Group Session</a:t>
            </a:r>
            <a:endParaRPr sz="5500">
              <a:solidFill>
                <a:srgbClr val="FFF2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8" name="Google Shape;418;p41"/>
          <p:cNvSpPr txBox="1"/>
          <p:nvPr/>
        </p:nvSpPr>
        <p:spPr>
          <a:xfrm>
            <a:off x="1309200" y="3614050"/>
            <a:ext cx="6525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u="sng">
                <a:solidFill>
                  <a:schemeClr val="hlink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3"/>
              </a:rPr>
              <a:t>Link to Padlet</a:t>
            </a:r>
            <a:endParaRPr sz="52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24" name="Google Shape;4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575" y="139425"/>
            <a:ext cx="375285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2"/>
          <p:cNvSpPr txBox="1"/>
          <p:nvPr/>
        </p:nvSpPr>
        <p:spPr>
          <a:xfrm>
            <a:off x="851550" y="3277825"/>
            <a:ext cx="7440900" cy="16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Montserrat Light"/>
                <a:ea typeface="Montserrat Light"/>
                <a:cs typeface="Montserrat Light"/>
                <a:sym typeface="Montserrat Light"/>
              </a:rPr>
              <a:t>How can we make sure our grading practices in our hybrid systems are equitable, fair, and motivating? </a:t>
            </a:r>
            <a:endParaRPr sz="32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3"/>
          <p:cNvSpPr txBox="1">
            <a:spLocks noGrp="1"/>
          </p:cNvSpPr>
          <p:nvPr>
            <p:ph type="ctrTitle" idx="4294967295"/>
          </p:nvPr>
        </p:nvSpPr>
        <p:spPr>
          <a:xfrm>
            <a:off x="685800" y="914388"/>
            <a:ext cx="6593700" cy="131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Thanks!</a:t>
            </a:r>
            <a:endParaRPr sz="9600"/>
          </a:p>
        </p:txBody>
      </p:sp>
      <p:sp>
        <p:nvSpPr>
          <p:cNvPr id="431" name="Google Shape;431;p43"/>
          <p:cNvSpPr txBox="1">
            <a:spLocks noGrp="1"/>
          </p:cNvSpPr>
          <p:nvPr>
            <p:ph type="subTitle" idx="4294967295"/>
          </p:nvPr>
        </p:nvSpPr>
        <p:spPr>
          <a:xfrm>
            <a:off x="685800" y="2268608"/>
            <a:ext cx="6593700" cy="196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accent2"/>
                </a:solidFill>
              </a:rPr>
              <a:t>Any questions?</a:t>
            </a:r>
            <a:endParaRPr sz="3600"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 can find me at: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3000"/>
              <a:t>bterrill@kidsrsu.org</a:t>
            </a:r>
            <a:endParaRPr sz="3000"/>
          </a:p>
        </p:txBody>
      </p:sp>
      <p:sp>
        <p:nvSpPr>
          <p:cNvPr id="432" name="Google Shape;432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32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Feedback and certificate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39" name="Google Shape;439;p44"/>
          <p:cNvSpPr txBox="1">
            <a:spLocks noGrp="1"/>
          </p:cNvSpPr>
          <p:nvPr>
            <p:ph type="body" idx="1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Complete the feedback here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https://forms.office.com/Pages/ResponsePage.aspx?id=q6g_QX0gYkubzeoajy-GTmWot5HVlCZMuDf_wKSJo1hURTJYTzQxVjEzQ1hBR1hYWURJSUo4OUxCMC4u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When you get the “thank you” message, copy the url, paste into your browser, then download the certificate.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Next session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45" name="Google Shape;445;p45"/>
          <p:cNvSpPr txBox="1">
            <a:spLocks noGrp="1"/>
          </p:cNvSpPr>
          <p:nvPr>
            <p:ph type="body" idx="1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Tuesday, 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December 15, 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3:30 - 5:00</a:t>
            </a:r>
            <a:endParaRPr/>
          </a:p>
          <a:p>
            <a: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Kristen Shaw</a:t>
            </a:r>
            <a:endParaRPr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Georgia Valley </a:t>
            </a:r>
            <a:endParaRPr/>
          </a:p>
        </p:txBody>
      </p:sp>
      <p:sp>
        <p:nvSpPr>
          <p:cNvPr id="446" name="Google Shape;446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796050" y="1587800"/>
            <a:ext cx="7551900" cy="16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2CC"/>
                </a:solidFill>
                <a:latin typeface="Montserrat"/>
                <a:ea typeface="Montserrat"/>
                <a:cs typeface="Montserrat"/>
                <a:sym typeface="Montserrat"/>
              </a:rPr>
              <a:t>Feedback has been described as the most underutilized instructional approach we teachers have at our disposal”</a:t>
            </a:r>
            <a:endParaRPr sz="2200">
              <a:solidFill>
                <a:srgbClr val="FFF2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2CC"/>
                </a:solidFill>
                <a:latin typeface="Montserrat"/>
                <a:ea typeface="Montserrat"/>
                <a:cs typeface="Montserrat"/>
                <a:sym typeface="Montserrat"/>
              </a:rPr>
              <a:t>(Fisher &amp; Frey, 150)</a:t>
            </a:r>
            <a:endParaRPr sz="2200">
              <a:solidFill>
                <a:srgbClr val="FFF2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ctrTitle" idx="4294967295"/>
          </p:nvPr>
        </p:nvSpPr>
        <p:spPr>
          <a:xfrm>
            <a:off x="855300" y="1583350"/>
            <a:ext cx="7602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2"/>
                </a:solidFill>
              </a:rPr>
              <a:t>.66 </a:t>
            </a:r>
            <a:endParaRPr sz="9600">
              <a:solidFill>
                <a:schemeClr val="accent2"/>
              </a:solidFill>
            </a:endParaRPr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4294967295"/>
          </p:nvPr>
        </p:nvSpPr>
        <p:spPr>
          <a:xfrm>
            <a:off x="855300" y="2840054"/>
            <a:ext cx="7602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The Effect Size of Feedback is likely to have a positive impact on student learning (average=.40).</a:t>
            </a:r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855300" y="531200"/>
            <a:ext cx="7433400" cy="11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What makes feedback effective?</a:t>
            </a:r>
            <a:endParaRPr sz="4300"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427550" y="2246350"/>
            <a:ext cx="2160600" cy="12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Corrective Feedback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2"/>
          </p:nvPr>
        </p:nvSpPr>
        <p:spPr>
          <a:xfrm>
            <a:off x="3414150" y="2136250"/>
            <a:ext cx="2315700" cy="145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Information about Processes and Self-Regulation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3"/>
          </p:nvPr>
        </p:nvSpPr>
        <p:spPr>
          <a:xfrm>
            <a:off x="6179275" y="1865650"/>
            <a:ext cx="2850000" cy="200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3500" b="1" u="sng">
                <a:latin typeface="Montserrat"/>
                <a:ea typeface="Montserrat"/>
                <a:cs typeface="Montserrat"/>
                <a:sym typeface="Montserrat"/>
              </a:rPr>
              <a:t>High Information Feedback</a:t>
            </a:r>
            <a:endParaRPr sz="3500" b="1" u="sng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2588150" y="2661950"/>
            <a:ext cx="8520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5522500" y="2574200"/>
            <a:ext cx="852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810450" y="1593500"/>
            <a:ext cx="7746000" cy="328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2CC"/>
                </a:solidFill>
              </a:rPr>
              <a:t>Feedback has higher impact on </a:t>
            </a:r>
            <a:r>
              <a:rPr lang="en" sz="3300" u="sng">
                <a:solidFill>
                  <a:srgbClr val="FFF2CC"/>
                </a:solidFill>
              </a:rPr>
              <a:t>cognitive and motor skills</a:t>
            </a:r>
            <a:r>
              <a:rPr lang="en" sz="3300">
                <a:solidFill>
                  <a:srgbClr val="FFF2CC"/>
                </a:solidFill>
              </a:rPr>
              <a:t> outcomes than on </a:t>
            </a:r>
            <a:r>
              <a:rPr lang="en" sz="3300" u="sng">
                <a:solidFill>
                  <a:srgbClr val="FFF2CC"/>
                </a:solidFill>
              </a:rPr>
              <a:t>motivational and behavioral outcomes</a:t>
            </a:r>
            <a:r>
              <a:rPr lang="en" sz="3300">
                <a:solidFill>
                  <a:srgbClr val="FFF2CC"/>
                </a:solidFill>
              </a:rPr>
              <a:t>” </a:t>
            </a:r>
            <a:endParaRPr sz="3300">
              <a:solidFill>
                <a:srgbClr val="FFF2CC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3300">
                <a:solidFill>
                  <a:srgbClr val="FFF2CC"/>
                </a:solidFill>
              </a:rPr>
              <a:t>(Fisher &amp; Frey, 153).</a:t>
            </a:r>
            <a:endParaRPr sz="2700">
              <a:solidFill>
                <a:srgbClr val="FFF2CC"/>
              </a:solidFill>
            </a:endParaRPr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855300" y="419175"/>
            <a:ext cx="7433400" cy="81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Useful Feedback Addresses the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Major Questions Learners Have...</a:t>
            </a:r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855300" y="1715947"/>
            <a:ext cx="74334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Where am I going?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Learning Intentions and Success Criteria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How am I going there?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Strategies to close the gap between student performance and success criteria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Where will I go next?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Future actions</a:t>
            </a:r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40" name="Google Shape;140;p19"/>
          <p:cNvGrpSpPr/>
          <p:nvPr/>
        </p:nvGrpSpPr>
        <p:grpSpPr>
          <a:xfrm>
            <a:off x="394606" y="1715943"/>
            <a:ext cx="460705" cy="491455"/>
            <a:chOff x="8770051" y="937343"/>
            <a:chExt cx="744273" cy="793950"/>
          </a:xfrm>
        </p:grpSpPr>
        <p:sp>
          <p:nvSpPr>
            <p:cNvPr id="141" name="Google Shape;141;p19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rgbClr val="A9E04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rgbClr val="2AC3F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9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rgbClr val="00459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9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BD8B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9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C74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" name="Google Shape;146;p19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147" name="Google Shape;147;p19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9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9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9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19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9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9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9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9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9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7" name="Google Shape;157;p19"/>
          <p:cNvGrpSpPr/>
          <p:nvPr/>
        </p:nvGrpSpPr>
        <p:grpSpPr>
          <a:xfrm>
            <a:off x="394606" y="2466793"/>
            <a:ext cx="460705" cy="491455"/>
            <a:chOff x="8770051" y="937343"/>
            <a:chExt cx="744273" cy="793950"/>
          </a:xfrm>
        </p:grpSpPr>
        <p:sp>
          <p:nvSpPr>
            <p:cNvPr id="158" name="Google Shape;158;p19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rgbClr val="A9E04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rgbClr val="2AC3F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rgbClr val="00459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BD8B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C74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3" name="Google Shape;163;p19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164" name="Google Shape;164;p19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9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9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19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9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9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9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9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9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19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4" name="Google Shape;174;p19"/>
          <p:cNvGrpSpPr/>
          <p:nvPr/>
        </p:nvGrpSpPr>
        <p:grpSpPr>
          <a:xfrm>
            <a:off x="394606" y="3524993"/>
            <a:ext cx="460705" cy="491455"/>
            <a:chOff x="8770051" y="937343"/>
            <a:chExt cx="744273" cy="793950"/>
          </a:xfrm>
        </p:grpSpPr>
        <p:sp>
          <p:nvSpPr>
            <p:cNvPr id="175" name="Google Shape;175;p19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rgbClr val="A9E04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rgbClr val="2AC3F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rgbClr val="00459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BD8B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C74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212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0" name="Google Shape;180;p19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181" name="Google Shape;181;p19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19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19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9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9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9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19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9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9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rgbClr val="7C889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2124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1E212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"/>
          <p:cNvSpPr txBox="1">
            <a:spLocks noGrp="1"/>
          </p:cNvSpPr>
          <p:nvPr>
            <p:ph type="ctrTitle" idx="4294967295"/>
          </p:nvPr>
        </p:nvSpPr>
        <p:spPr>
          <a:xfrm>
            <a:off x="855300" y="1583350"/>
            <a:ext cx="7602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2"/>
                </a:solidFill>
              </a:rPr>
              <a:t>20%</a:t>
            </a:r>
            <a:endParaRPr sz="9600">
              <a:solidFill>
                <a:schemeClr val="accent2"/>
              </a:solidFill>
            </a:endParaRPr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4294967295"/>
          </p:nvPr>
        </p:nvSpPr>
        <p:spPr>
          <a:xfrm>
            <a:off x="855300" y="2840050"/>
            <a:ext cx="7602900" cy="190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3000"/>
              <a:t>of Middle/High School students disregarded feedback on their writing because they didn’t have a good relationship with their teacher.</a:t>
            </a:r>
            <a:endParaRPr sz="3000"/>
          </a:p>
        </p:txBody>
      </p:sp>
      <p:sp>
        <p:nvSpPr>
          <p:cNvPr id="197" name="Google Shape;197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98" name="Google Shape;198;p20"/>
          <p:cNvSpPr txBox="1"/>
          <p:nvPr/>
        </p:nvSpPr>
        <p:spPr>
          <a:xfrm>
            <a:off x="855300" y="702400"/>
            <a:ext cx="65256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 Light"/>
                <a:ea typeface="Montserrat Light"/>
                <a:cs typeface="Montserrat Light"/>
                <a:sym typeface="Montserrat Light"/>
              </a:rPr>
              <a:t>In a study, Zumbrunn and her colleagues (2016) found...</a:t>
            </a:r>
            <a:endParaRPr sz="1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icholas template">
  <a:themeElements>
    <a:clrScheme name="Custom 347">
      <a:dk1>
        <a:srgbClr val="1E2124"/>
      </a:dk1>
      <a:lt1>
        <a:srgbClr val="FFFFFF"/>
      </a:lt1>
      <a:dk2>
        <a:srgbClr val="7C8894"/>
      </a:dk2>
      <a:lt2>
        <a:srgbClr val="E6ECEE"/>
      </a:lt2>
      <a:accent1>
        <a:srgbClr val="2AC3F3"/>
      </a:accent1>
      <a:accent2>
        <a:srgbClr val="004591"/>
      </a:accent2>
      <a:accent3>
        <a:srgbClr val="6BD8B6"/>
      </a:accent3>
      <a:accent4>
        <a:srgbClr val="A9E04B"/>
      </a:accent4>
      <a:accent5>
        <a:srgbClr val="F3C744"/>
      </a:accent5>
      <a:accent6>
        <a:srgbClr val="F37768"/>
      </a:accent6>
      <a:hlink>
        <a:srgbClr val="003C7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489FA263FB5543BC7163C05C51A54B" ma:contentTypeVersion="13" ma:contentTypeDescription="Create a new document." ma:contentTypeScope="" ma:versionID="11c721f48a8fc0a3f0a04e3720974aa9">
  <xsd:schema xmlns:xsd="http://www.w3.org/2001/XMLSchema" xmlns:xs="http://www.w3.org/2001/XMLSchema" xmlns:p="http://schemas.microsoft.com/office/2006/metadata/properties" xmlns:ns3="e2c2f301-4a03-4ece-b5a5-e8fe594b9300" xmlns:ns4="5ca6cff0-282a-474a-8a9a-e57004c19a3a" targetNamespace="http://schemas.microsoft.com/office/2006/metadata/properties" ma:root="true" ma:fieldsID="70b8ce6f86489f07bf11e3f6c70efa1b" ns3:_="" ns4:_="">
    <xsd:import namespace="e2c2f301-4a03-4ece-b5a5-e8fe594b9300"/>
    <xsd:import namespace="5ca6cff0-282a-474a-8a9a-e57004c19a3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2f301-4a03-4ece-b5a5-e8fe594b93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6cff0-282a-474a-8a9a-e57004c19a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3AE247-C5BA-4730-A36E-D41DAE9E1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c2f301-4a03-4ece-b5a5-e8fe594b9300"/>
    <ds:schemaRef ds:uri="5ca6cff0-282a-474a-8a9a-e57004c19a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30F4A1-6B4C-486F-849A-6429E7ADEC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E1CBE7-6136-485E-B65C-E5454B086B4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e2c2f301-4a03-4ece-b5a5-e8fe594b9300"/>
    <ds:schemaRef ds:uri="5ca6cff0-282a-474a-8a9a-e57004c19a3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979</Words>
  <Application>Microsoft Office PowerPoint</Application>
  <PresentationFormat>On-screen Show (16:9)</PresentationFormat>
  <Paragraphs>179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Arial</vt:lpstr>
      <vt:lpstr>Montserrat</vt:lpstr>
      <vt:lpstr>Montserrat Light</vt:lpstr>
      <vt:lpstr>Nicholas template</vt:lpstr>
      <vt:lpstr>Module 8 Feedback, Assessment,  and Grading</vt:lpstr>
      <vt:lpstr>Hello!</vt:lpstr>
      <vt:lpstr>Module 8 Learning Intentions</vt:lpstr>
      <vt:lpstr>PowerPoint Presentation</vt:lpstr>
      <vt:lpstr>.66 </vt:lpstr>
      <vt:lpstr>What makes feedback effective?</vt:lpstr>
      <vt:lpstr>PowerPoint Presentation</vt:lpstr>
      <vt:lpstr>Useful Feedback Addresses the  3 Major Questions Learners Have...</vt:lpstr>
      <vt:lpstr>20%</vt:lpstr>
      <vt:lpstr>The Socioemotional Links to Feedback</vt:lpstr>
      <vt:lpstr>Feedback...from a Distance</vt:lpstr>
      <vt:lpstr>Feedback...from a Distance</vt:lpstr>
      <vt:lpstr>Loom Video: Feedback using Voice Notes in Read&amp;Write for Google Docs</vt:lpstr>
      <vt:lpstr>Breakout Group Discussion #1</vt:lpstr>
      <vt:lpstr>PowerPoint Presentation</vt:lpstr>
      <vt:lpstr>Formative Assessment</vt:lpstr>
      <vt:lpstr>Formative Assessment  from a Distance</vt:lpstr>
      <vt:lpstr>Formative Assessment  from a Distance</vt:lpstr>
      <vt:lpstr>Formative Assessment  from a Distance</vt:lpstr>
      <vt:lpstr>Using a Poll for immediate feedback</vt:lpstr>
      <vt:lpstr>Summative Assessment  in Hybrid/Remote Systems</vt:lpstr>
      <vt:lpstr>Loom Video:  Google Form Quiz Function</vt:lpstr>
      <vt:lpstr>Competency-Based Grading:  What Goes Into a Grade?</vt:lpstr>
      <vt:lpstr>Competency-Based or Proficiency-Based Grading...</vt:lpstr>
      <vt:lpstr>Competency-Based or Proficiency-Based Grading...</vt:lpstr>
      <vt:lpstr>Using a Poll</vt:lpstr>
      <vt:lpstr>Proficiency-Based Grading Features and Barriers</vt:lpstr>
      <vt:lpstr>Proficiency-Based Grading Features and Barriers</vt:lpstr>
      <vt:lpstr>Breakout Group Discussion #2</vt:lpstr>
      <vt:lpstr>PowerPoint Presentation</vt:lpstr>
      <vt:lpstr>PowerPoint Presentation</vt:lpstr>
      <vt:lpstr>Thanks!</vt:lpstr>
      <vt:lpstr>Feedback and certificate</vt:lpstr>
      <vt:lpstr>Next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8 Feedback, Assessment,  and Grading</dc:title>
  <dc:creator>Dunton, Morgan</dc:creator>
  <cp:lastModifiedBy>Dunton, Morgan</cp:lastModifiedBy>
  <cp:revision>1</cp:revision>
  <dcterms:modified xsi:type="dcterms:W3CDTF">2020-12-01T18:45:51Z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0x0101008F489FA263FB5543BC7163C05C51A54B</vt:lpwstr>
  </property>
</Properties>
</file>