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9"/>
  </p:handoutMasterIdLst>
  <p:sldIdLst>
    <p:sldId id="256" r:id="rId5"/>
    <p:sldId id="313" r:id="rId6"/>
    <p:sldId id="314" r:id="rId7"/>
    <p:sldId id="324" r:id="rId8"/>
    <p:sldId id="315" r:id="rId9"/>
    <p:sldId id="316" r:id="rId10"/>
    <p:sldId id="301" r:id="rId11"/>
    <p:sldId id="299" r:id="rId12"/>
    <p:sldId id="285" r:id="rId13"/>
    <p:sldId id="317" r:id="rId14"/>
    <p:sldId id="318" r:id="rId15"/>
    <p:sldId id="319" r:id="rId16"/>
    <p:sldId id="278" r:id="rId17"/>
    <p:sldId id="322" r:id="rId18"/>
    <p:sldId id="282" r:id="rId19"/>
    <p:sldId id="320" r:id="rId20"/>
    <p:sldId id="304" r:id="rId21"/>
    <p:sldId id="310" r:id="rId22"/>
    <p:sldId id="306" r:id="rId23"/>
    <p:sldId id="321" r:id="rId24"/>
    <p:sldId id="308" r:id="rId25"/>
    <p:sldId id="300" r:id="rId26"/>
    <p:sldId id="289" r:id="rId27"/>
    <p:sldId id="29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on, Janice" initials="BJ" lastIdx="11" clrIdx="0">
    <p:extLst>
      <p:ext uri="{19B8F6BF-5375-455C-9EA6-DF929625EA0E}">
        <p15:presenceInfo xmlns:p15="http://schemas.microsoft.com/office/powerpoint/2012/main" userId="S-1-5-21-4241590797-1299073551-2511459964-62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074"/>
    <a:srgbClr val="061A2C"/>
    <a:srgbClr val="2C435E"/>
    <a:srgbClr val="2B5880"/>
    <a:srgbClr val="000000"/>
    <a:srgbClr val="8A2E13"/>
    <a:srgbClr val="548DBF"/>
    <a:srgbClr val="162C40"/>
    <a:srgbClr val="EFF2F5"/>
    <a:srgbClr val="EA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B7734-7B6A-4D78-8771-DF19C8324B7E}" v="33" dt="2020-05-20T17:02:37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0" autoAdjust="0"/>
    <p:restoredTop sz="61939" autoAdjust="0"/>
  </p:normalViewPr>
  <p:slideViewPr>
    <p:cSldViewPr>
      <p:cViewPr varScale="1">
        <p:scale>
          <a:sx n="120" d="100"/>
          <a:sy n="120" d="100"/>
        </p:scale>
        <p:origin x="166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B2E76-C424-4369-83BB-A58A08B9CDE7}" type="doc">
      <dgm:prSet loTypeId="urn:microsoft.com/office/officeart/2005/8/layout/chevron2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84C76EB-66C4-491A-A46D-C3E3C134CC41}">
      <dgm:prSet phldrT="[Text]" custT="1"/>
      <dgm:spPr/>
      <dgm:t>
        <a:bodyPr/>
        <a:lstStyle/>
        <a:p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05/21/20</a:t>
          </a:r>
        </a:p>
      </dgm:t>
    </dgm:pt>
    <dgm:pt modelId="{60D1FAC1-20A8-43D1-A4AD-3426638276C3}" type="parTrans" cxnId="{97731001-AABB-4740-8EE8-230FF9C2AC30}">
      <dgm:prSet/>
      <dgm:spPr/>
      <dgm:t>
        <a:bodyPr/>
        <a:lstStyle/>
        <a:p>
          <a:endParaRPr lang="en-US"/>
        </a:p>
      </dgm:t>
    </dgm:pt>
    <dgm:pt modelId="{6861DB1B-6301-43A7-97BD-58DA2714188C}" type="sibTrans" cxnId="{97731001-AABB-4740-8EE8-230FF9C2AC30}">
      <dgm:prSet/>
      <dgm:spPr/>
      <dgm:t>
        <a:bodyPr/>
        <a:lstStyle/>
        <a:p>
          <a:endParaRPr lang="en-US"/>
        </a:p>
      </dgm:t>
    </dgm:pt>
    <dgm:pt modelId="{17A0D80A-FA35-497A-A9B8-2F5FF7A88910}">
      <dgm:prSet phldrT="[Text]"/>
      <dgm:spPr/>
      <dgm:t>
        <a:bodyPr/>
        <a:lstStyle/>
        <a:p>
          <a:r>
            <a:rPr lang="en-US" dirty="0"/>
            <a:t>Estimated Allocations Loaded.</a:t>
          </a:r>
        </a:p>
      </dgm:t>
    </dgm:pt>
    <dgm:pt modelId="{A861C8B3-0B00-4E52-B441-3583B7803F26}" type="parTrans" cxnId="{1F6627D1-8A73-4F30-8167-5E65AD6CA626}">
      <dgm:prSet/>
      <dgm:spPr/>
      <dgm:t>
        <a:bodyPr/>
        <a:lstStyle/>
        <a:p>
          <a:endParaRPr lang="en-US"/>
        </a:p>
      </dgm:t>
    </dgm:pt>
    <dgm:pt modelId="{3DB91270-846A-4162-A13E-341CCF4B1C4E}" type="sibTrans" cxnId="{1F6627D1-8A73-4F30-8167-5E65AD6CA626}">
      <dgm:prSet/>
      <dgm:spPr/>
      <dgm:t>
        <a:bodyPr/>
        <a:lstStyle/>
        <a:p>
          <a:endParaRPr lang="en-US"/>
        </a:p>
      </dgm:t>
    </dgm:pt>
    <dgm:pt modelId="{2E6E5F2B-C04A-449C-BB66-6FF563453264}">
      <dgm:prSet phldrT="[Text]"/>
      <dgm:spPr/>
      <dgm:t>
        <a:bodyPr/>
        <a:lstStyle/>
        <a:p>
          <a:r>
            <a:rPr lang="en-US" dirty="0"/>
            <a:t>FY 21 Application opens, projects are fully developed and allowable, budget amounts can be estimated and adjusted later. </a:t>
          </a:r>
        </a:p>
      </dgm:t>
    </dgm:pt>
    <dgm:pt modelId="{0C7B16F1-5DDE-4364-B088-672789A87825}" type="parTrans" cxnId="{412F557E-2DFE-47FA-8730-BC6B334699DF}">
      <dgm:prSet/>
      <dgm:spPr/>
      <dgm:t>
        <a:bodyPr/>
        <a:lstStyle/>
        <a:p>
          <a:endParaRPr lang="en-US"/>
        </a:p>
      </dgm:t>
    </dgm:pt>
    <dgm:pt modelId="{55EDA855-A265-4EE4-AD21-8CAEBBFF00C5}" type="sibTrans" cxnId="{412F557E-2DFE-47FA-8730-BC6B334699DF}">
      <dgm:prSet/>
      <dgm:spPr/>
      <dgm:t>
        <a:bodyPr/>
        <a:lstStyle/>
        <a:p>
          <a:endParaRPr lang="en-US"/>
        </a:p>
      </dgm:t>
    </dgm:pt>
    <dgm:pt modelId="{86CFA115-16C8-4EF7-8823-127DE5AB320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06/15/2020</a:t>
          </a:r>
        </a:p>
      </dgm:t>
    </dgm:pt>
    <dgm:pt modelId="{FAC1EB6D-8FA5-443F-BC4D-1237B8DCADE6}" type="parTrans" cxnId="{A6E0A8A1-9F4E-4789-BA87-BC35420F5E3B}">
      <dgm:prSet/>
      <dgm:spPr/>
      <dgm:t>
        <a:bodyPr/>
        <a:lstStyle/>
        <a:p>
          <a:endParaRPr lang="en-US"/>
        </a:p>
      </dgm:t>
    </dgm:pt>
    <dgm:pt modelId="{9B56B7DF-121F-42CC-9768-BBB530E919AA}" type="sibTrans" cxnId="{A6E0A8A1-9F4E-4789-BA87-BC35420F5E3B}">
      <dgm:prSet/>
      <dgm:spPr/>
      <dgm:t>
        <a:bodyPr/>
        <a:lstStyle/>
        <a:p>
          <a:endParaRPr lang="en-US"/>
        </a:p>
      </dgm:t>
    </dgm:pt>
    <dgm:pt modelId="{0AF166C4-A4AD-482C-B967-9B2047E6AF4C}">
      <dgm:prSet phldrT="[Text]"/>
      <dgm:spPr/>
      <dgm:t>
        <a:bodyPr/>
        <a:lstStyle/>
        <a:p>
          <a:r>
            <a:rPr lang="en-US" dirty="0"/>
            <a:t>Applications due for substantial approval.</a:t>
          </a:r>
        </a:p>
      </dgm:t>
    </dgm:pt>
    <dgm:pt modelId="{AB850CE0-46C2-451E-BBFB-F9A9B728AB64}" type="parTrans" cxnId="{E36410EF-AA13-4343-8AD7-FC1073C301C7}">
      <dgm:prSet/>
      <dgm:spPr/>
      <dgm:t>
        <a:bodyPr/>
        <a:lstStyle/>
        <a:p>
          <a:endParaRPr lang="en-US"/>
        </a:p>
      </dgm:t>
    </dgm:pt>
    <dgm:pt modelId="{5673A5D4-4A9F-4BF3-81DB-297A1BC0EC57}" type="sibTrans" cxnId="{E36410EF-AA13-4343-8AD7-FC1073C301C7}">
      <dgm:prSet/>
      <dgm:spPr/>
      <dgm:t>
        <a:bodyPr/>
        <a:lstStyle/>
        <a:p>
          <a:endParaRPr lang="en-US"/>
        </a:p>
      </dgm:t>
    </dgm:pt>
    <dgm:pt modelId="{BCCAA006-9B94-4489-BCF7-6305C482CEBC}">
      <dgm:prSet phldrT="[Text]"/>
      <dgm:spPr/>
      <dgm:t>
        <a:bodyPr/>
        <a:lstStyle/>
        <a:p>
          <a:r>
            <a:rPr lang="en-US" dirty="0"/>
            <a:t>Must be completed in order to commit funds for July 1, 2020. Applications will be reopened in July for budget revisions based on grant award notice.</a:t>
          </a:r>
        </a:p>
      </dgm:t>
    </dgm:pt>
    <dgm:pt modelId="{892C6811-11EA-425D-BB56-5BE4793F946F}" type="parTrans" cxnId="{872827C0-D8F0-4034-A6ED-E784FB2019E3}">
      <dgm:prSet/>
      <dgm:spPr/>
      <dgm:t>
        <a:bodyPr/>
        <a:lstStyle/>
        <a:p>
          <a:endParaRPr lang="en-US"/>
        </a:p>
      </dgm:t>
    </dgm:pt>
    <dgm:pt modelId="{71142EC0-259C-4D74-A333-F54194097C4C}" type="sibTrans" cxnId="{872827C0-D8F0-4034-A6ED-E784FB2019E3}">
      <dgm:prSet/>
      <dgm:spPr/>
      <dgm:t>
        <a:bodyPr/>
        <a:lstStyle/>
        <a:p>
          <a:endParaRPr lang="en-US"/>
        </a:p>
      </dgm:t>
    </dgm:pt>
    <dgm:pt modelId="{807F8BB3-9DEC-4F81-A7D4-898B69A41F75}">
      <dgm:prSet phldrT="[Text]" custT="1"/>
      <dgm:spPr>
        <a:gradFill rotWithShape="0">
          <a:gsLst>
            <a:gs pos="0">
              <a:srgbClr val="6D7074"/>
            </a:gs>
            <a:gs pos="80000">
              <a:schemeClr val="accent2">
                <a:shade val="80000"/>
                <a:hueOff val="432549"/>
                <a:satOff val="-47191"/>
                <a:lumOff val="4529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32549"/>
                <a:satOff val="-47191"/>
                <a:lumOff val="4529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09/30/2020</a:t>
          </a:r>
        </a:p>
      </dgm:t>
    </dgm:pt>
    <dgm:pt modelId="{70EF4843-02B2-4B04-836A-86A40427D44D}" type="parTrans" cxnId="{50149930-4682-4019-90DA-52E0BF56E71E}">
      <dgm:prSet/>
      <dgm:spPr/>
      <dgm:t>
        <a:bodyPr/>
        <a:lstStyle/>
        <a:p>
          <a:endParaRPr lang="en-US"/>
        </a:p>
      </dgm:t>
    </dgm:pt>
    <dgm:pt modelId="{211432EE-62ED-4F41-AD5A-1E7CBE29FC46}" type="sibTrans" cxnId="{50149930-4682-4019-90DA-52E0BF56E71E}">
      <dgm:prSet/>
      <dgm:spPr/>
      <dgm:t>
        <a:bodyPr/>
        <a:lstStyle/>
        <a:p>
          <a:endParaRPr lang="en-US"/>
        </a:p>
      </dgm:t>
    </dgm:pt>
    <dgm:pt modelId="{9D7EEE38-8F44-42ED-9542-F677CB7846BD}">
      <dgm:prSet phldrT="[Text]"/>
      <dgm:spPr/>
      <dgm:t>
        <a:bodyPr/>
        <a:lstStyle/>
        <a:p>
          <a:r>
            <a:rPr lang="en-US" dirty="0"/>
            <a:t>Full Application due or substantial status will be forfeited.</a:t>
          </a:r>
        </a:p>
      </dgm:t>
    </dgm:pt>
    <dgm:pt modelId="{25088850-F2DA-400C-B961-B243BDA64DBE}" type="parTrans" cxnId="{8279D040-1C3B-46D8-A24F-FFAD70FA5324}">
      <dgm:prSet/>
      <dgm:spPr/>
      <dgm:t>
        <a:bodyPr/>
        <a:lstStyle/>
        <a:p>
          <a:endParaRPr lang="en-US"/>
        </a:p>
      </dgm:t>
    </dgm:pt>
    <dgm:pt modelId="{276DC528-9CFF-400C-8211-FE1EB7AF25A7}" type="sibTrans" cxnId="{8279D040-1C3B-46D8-A24F-FFAD70FA5324}">
      <dgm:prSet/>
      <dgm:spPr/>
      <dgm:t>
        <a:bodyPr/>
        <a:lstStyle/>
        <a:p>
          <a:endParaRPr lang="en-US"/>
        </a:p>
      </dgm:t>
    </dgm:pt>
    <dgm:pt modelId="{0DB7A2DE-75A4-4854-8D30-9F6C2EFE33D7}">
      <dgm:prSet phldrT="[Text]"/>
      <dgm:spPr/>
      <dgm:t>
        <a:bodyPr/>
        <a:lstStyle/>
        <a:p>
          <a:r>
            <a:rPr lang="en-US" dirty="0"/>
            <a:t>Drawdown billing will be temp suspended until application is completed.</a:t>
          </a:r>
        </a:p>
      </dgm:t>
    </dgm:pt>
    <dgm:pt modelId="{6B9B2FE6-0A65-4405-8BC0-82DE929FE024}" type="parTrans" cxnId="{4FECB692-0FD5-4D08-8218-04487C06D16E}">
      <dgm:prSet/>
      <dgm:spPr/>
      <dgm:t>
        <a:bodyPr/>
        <a:lstStyle/>
        <a:p>
          <a:endParaRPr lang="en-US"/>
        </a:p>
      </dgm:t>
    </dgm:pt>
    <dgm:pt modelId="{F172393A-2A9A-4CC6-8E2A-54FBABC87856}" type="sibTrans" cxnId="{4FECB692-0FD5-4D08-8218-04487C06D16E}">
      <dgm:prSet/>
      <dgm:spPr/>
      <dgm:t>
        <a:bodyPr/>
        <a:lstStyle/>
        <a:p>
          <a:endParaRPr lang="en-US"/>
        </a:p>
      </dgm:t>
    </dgm:pt>
    <dgm:pt modelId="{F44CD88B-883B-4248-B0D0-A2EB1161DABA}" type="pres">
      <dgm:prSet presAssocID="{583B2E76-C424-4369-83BB-A58A08B9CDE7}" presName="linearFlow" presStyleCnt="0">
        <dgm:presLayoutVars>
          <dgm:dir/>
          <dgm:animLvl val="lvl"/>
          <dgm:resizeHandles val="exact"/>
        </dgm:presLayoutVars>
      </dgm:prSet>
      <dgm:spPr/>
    </dgm:pt>
    <dgm:pt modelId="{FB187309-D2FC-4B48-8DB4-EA2C99056E1E}" type="pres">
      <dgm:prSet presAssocID="{084C76EB-66C4-491A-A46D-C3E3C134CC41}" presName="composite" presStyleCnt="0"/>
      <dgm:spPr/>
    </dgm:pt>
    <dgm:pt modelId="{B11D059A-8144-4355-97AB-1F2AB34281E0}" type="pres">
      <dgm:prSet presAssocID="{084C76EB-66C4-491A-A46D-C3E3C134CC41}" presName="parentText" presStyleLbl="alignNode1" presStyleIdx="0" presStyleCnt="3" custLinFactNeighborX="0" custLinFactNeighborY="741">
        <dgm:presLayoutVars>
          <dgm:chMax val="1"/>
          <dgm:bulletEnabled val="1"/>
        </dgm:presLayoutVars>
      </dgm:prSet>
      <dgm:spPr/>
    </dgm:pt>
    <dgm:pt modelId="{416398F8-5AB7-45C9-8AA4-41A3ADA23E27}" type="pres">
      <dgm:prSet presAssocID="{084C76EB-66C4-491A-A46D-C3E3C134CC41}" presName="descendantText" presStyleLbl="alignAcc1" presStyleIdx="0" presStyleCnt="3" custScaleX="91433" custLinFactNeighborX="2142" custLinFactNeighborY="15167">
        <dgm:presLayoutVars>
          <dgm:bulletEnabled val="1"/>
        </dgm:presLayoutVars>
      </dgm:prSet>
      <dgm:spPr/>
    </dgm:pt>
    <dgm:pt modelId="{1AE46764-66DE-4D41-814A-C8183C62DF9D}" type="pres">
      <dgm:prSet presAssocID="{6861DB1B-6301-43A7-97BD-58DA2714188C}" presName="sp" presStyleCnt="0"/>
      <dgm:spPr/>
    </dgm:pt>
    <dgm:pt modelId="{7A102BBA-8941-4027-8D35-9D13B285AAF1}" type="pres">
      <dgm:prSet presAssocID="{86CFA115-16C8-4EF7-8823-127DE5AB3201}" presName="composite" presStyleCnt="0"/>
      <dgm:spPr/>
    </dgm:pt>
    <dgm:pt modelId="{D99C1D0A-9ACA-49AC-ABE6-4668BB527AC6}" type="pres">
      <dgm:prSet presAssocID="{86CFA115-16C8-4EF7-8823-127DE5AB320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F20357A-AE19-44DE-9FE5-EC6A5A92F955}" type="pres">
      <dgm:prSet presAssocID="{86CFA115-16C8-4EF7-8823-127DE5AB3201}" presName="descendantText" presStyleLbl="alignAcc1" presStyleIdx="1" presStyleCnt="3" custScaleX="91433" custLinFactNeighborX="2142" custLinFactNeighborY="9569">
        <dgm:presLayoutVars>
          <dgm:bulletEnabled val="1"/>
        </dgm:presLayoutVars>
      </dgm:prSet>
      <dgm:spPr/>
    </dgm:pt>
    <dgm:pt modelId="{B230C3B3-ACF4-4569-9811-D593850D42A3}" type="pres">
      <dgm:prSet presAssocID="{9B56B7DF-121F-42CC-9768-BBB530E919AA}" presName="sp" presStyleCnt="0"/>
      <dgm:spPr/>
    </dgm:pt>
    <dgm:pt modelId="{C377CC6A-8D98-48FD-8133-7267FB70E77F}" type="pres">
      <dgm:prSet presAssocID="{807F8BB3-9DEC-4F81-A7D4-898B69A41F75}" presName="composite" presStyleCnt="0"/>
      <dgm:spPr/>
    </dgm:pt>
    <dgm:pt modelId="{1517CC89-1A05-4A1E-8F6F-2E08E61EACD0}" type="pres">
      <dgm:prSet presAssocID="{807F8BB3-9DEC-4F81-A7D4-898B69A41F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06787D7-A9AE-443D-9180-E55EBF3F6DD1}" type="pres">
      <dgm:prSet presAssocID="{807F8BB3-9DEC-4F81-A7D4-898B69A41F75}" presName="descendantText" presStyleLbl="alignAcc1" presStyleIdx="2" presStyleCnt="3" custScaleX="91433" custLinFactNeighborX="3380" custLinFactNeighborY="7807">
        <dgm:presLayoutVars>
          <dgm:bulletEnabled val="1"/>
        </dgm:presLayoutVars>
      </dgm:prSet>
      <dgm:spPr/>
    </dgm:pt>
  </dgm:ptLst>
  <dgm:cxnLst>
    <dgm:cxn modelId="{97731001-AABB-4740-8EE8-230FF9C2AC30}" srcId="{583B2E76-C424-4369-83BB-A58A08B9CDE7}" destId="{084C76EB-66C4-491A-A46D-C3E3C134CC41}" srcOrd="0" destOrd="0" parTransId="{60D1FAC1-20A8-43D1-A4AD-3426638276C3}" sibTransId="{6861DB1B-6301-43A7-97BD-58DA2714188C}"/>
    <dgm:cxn modelId="{AA371C0C-ED5C-41B6-8241-249958E0E391}" type="presOf" srcId="{0AF166C4-A4AD-482C-B967-9B2047E6AF4C}" destId="{8F20357A-AE19-44DE-9FE5-EC6A5A92F955}" srcOrd="0" destOrd="0" presId="urn:microsoft.com/office/officeart/2005/8/layout/chevron2"/>
    <dgm:cxn modelId="{A9D7121D-E17D-4FF7-A973-BCE7B988EB9A}" type="presOf" srcId="{084C76EB-66C4-491A-A46D-C3E3C134CC41}" destId="{B11D059A-8144-4355-97AB-1F2AB34281E0}" srcOrd="0" destOrd="0" presId="urn:microsoft.com/office/officeart/2005/8/layout/chevron2"/>
    <dgm:cxn modelId="{65C27626-9C04-4AE0-9036-6CCCCE226F11}" type="presOf" srcId="{BCCAA006-9B94-4489-BCF7-6305C482CEBC}" destId="{8F20357A-AE19-44DE-9FE5-EC6A5A92F955}" srcOrd="0" destOrd="1" presId="urn:microsoft.com/office/officeart/2005/8/layout/chevron2"/>
    <dgm:cxn modelId="{567BAB2C-7DA4-4F2C-9038-C3A3470CA74E}" type="presOf" srcId="{807F8BB3-9DEC-4F81-A7D4-898B69A41F75}" destId="{1517CC89-1A05-4A1E-8F6F-2E08E61EACD0}" srcOrd="0" destOrd="0" presId="urn:microsoft.com/office/officeart/2005/8/layout/chevron2"/>
    <dgm:cxn modelId="{50149930-4682-4019-90DA-52E0BF56E71E}" srcId="{583B2E76-C424-4369-83BB-A58A08B9CDE7}" destId="{807F8BB3-9DEC-4F81-A7D4-898B69A41F75}" srcOrd="2" destOrd="0" parTransId="{70EF4843-02B2-4B04-836A-86A40427D44D}" sibTransId="{211432EE-62ED-4F41-AD5A-1E7CBE29FC46}"/>
    <dgm:cxn modelId="{8279D040-1C3B-46D8-A24F-FFAD70FA5324}" srcId="{807F8BB3-9DEC-4F81-A7D4-898B69A41F75}" destId="{9D7EEE38-8F44-42ED-9542-F677CB7846BD}" srcOrd="0" destOrd="0" parTransId="{25088850-F2DA-400C-B961-B243BDA64DBE}" sibTransId="{276DC528-9CFF-400C-8211-FE1EB7AF25A7}"/>
    <dgm:cxn modelId="{6CE00D68-3DDD-4913-81EA-0E730A22887B}" type="presOf" srcId="{17A0D80A-FA35-497A-A9B8-2F5FF7A88910}" destId="{416398F8-5AB7-45C9-8AA4-41A3ADA23E27}" srcOrd="0" destOrd="0" presId="urn:microsoft.com/office/officeart/2005/8/layout/chevron2"/>
    <dgm:cxn modelId="{665EBA74-1F1D-4F0A-910F-9B954C39FFF6}" type="presOf" srcId="{0DB7A2DE-75A4-4854-8D30-9F6C2EFE33D7}" destId="{206787D7-A9AE-443D-9180-E55EBF3F6DD1}" srcOrd="0" destOrd="1" presId="urn:microsoft.com/office/officeart/2005/8/layout/chevron2"/>
    <dgm:cxn modelId="{412F557E-2DFE-47FA-8730-BC6B334699DF}" srcId="{084C76EB-66C4-491A-A46D-C3E3C134CC41}" destId="{2E6E5F2B-C04A-449C-BB66-6FF563453264}" srcOrd="1" destOrd="0" parTransId="{0C7B16F1-5DDE-4364-B088-672789A87825}" sibTransId="{55EDA855-A265-4EE4-AD21-8CAEBBFF00C5}"/>
    <dgm:cxn modelId="{4FECB692-0FD5-4D08-8218-04487C06D16E}" srcId="{807F8BB3-9DEC-4F81-A7D4-898B69A41F75}" destId="{0DB7A2DE-75A4-4854-8D30-9F6C2EFE33D7}" srcOrd="1" destOrd="0" parTransId="{6B9B2FE6-0A65-4405-8BC0-82DE929FE024}" sibTransId="{F172393A-2A9A-4CC6-8E2A-54FBABC87856}"/>
    <dgm:cxn modelId="{A6E0A8A1-9F4E-4789-BA87-BC35420F5E3B}" srcId="{583B2E76-C424-4369-83BB-A58A08B9CDE7}" destId="{86CFA115-16C8-4EF7-8823-127DE5AB3201}" srcOrd="1" destOrd="0" parTransId="{FAC1EB6D-8FA5-443F-BC4D-1237B8DCADE6}" sibTransId="{9B56B7DF-121F-42CC-9768-BBB530E919AA}"/>
    <dgm:cxn modelId="{872827C0-D8F0-4034-A6ED-E784FB2019E3}" srcId="{86CFA115-16C8-4EF7-8823-127DE5AB3201}" destId="{BCCAA006-9B94-4489-BCF7-6305C482CEBC}" srcOrd="1" destOrd="0" parTransId="{892C6811-11EA-425D-BB56-5BE4793F946F}" sibTransId="{71142EC0-259C-4D74-A333-F54194097C4C}"/>
    <dgm:cxn modelId="{FDBB12C2-B9D7-4C90-885F-C78D8D51DF96}" type="presOf" srcId="{9D7EEE38-8F44-42ED-9542-F677CB7846BD}" destId="{206787D7-A9AE-443D-9180-E55EBF3F6DD1}" srcOrd="0" destOrd="0" presId="urn:microsoft.com/office/officeart/2005/8/layout/chevron2"/>
    <dgm:cxn modelId="{1F6627D1-8A73-4F30-8167-5E65AD6CA626}" srcId="{084C76EB-66C4-491A-A46D-C3E3C134CC41}" destId="{17A0D80A-FA35-497A-A9B8-2F5FF7A88910}" srcOrd="0" destOrd="0" parTransId="{A861C8B3-0B00-4E52-B441-3583B7803F26}" sibTransId="{3DB91270-846A-4162-A13E-341CCF4B1C4E}"/>
    <dgm:cxn modelId="{7FAEDFD1-48C1-4F93-A48E-F33DCF02B9DF}" type="presOf" srcId="{583B2E76-C424-4369-83BB-A58A08B9CDE7}" destId="{F44CD88B-883B-4248-B0D0-A2EB1161DABA}" srcOrd="0" destOrd="0" presId="urn:microsoft.com/office/officeart/2005/8/layout/chevron2"/>
    <dgm:cxn modelId="{A5829DD8-E86B-4AA9-B75F-E870FD555E68}" type="presOf" srcId="{2E6E5F2B-C04A-449C-BB66-6FF563453264}" destId="{416398F8-5AB7-45C9-8AA4-41A3ADA23E27}" srcOrd="0" destOrd="1" presId="urn:microsoft.com/office/officeart/2005/8/layout/chevron2"/>
    <dgm:cxn modelId="{E36410EF-AA13-4343-8AD7-FC1073C301C7}" srcId="{86CFA115-16C8-4EF7-8823-127DE5AB3201}" destId="{0AF166C4-A4AD-482C-B967-9B2047E6AF4C}" srcOrd="0" destOrd="0" parTransId="{AB850CE0-46C2-451E-BBFB-F9A9B728AB64}" sibTransId="{5673A5D4-4A9F-4BF3-81DB-297A1BC0EC57}"/>
    <dgm:cxn modelId="{8BBA40F9-2AA0-4F39-BFB4-32E19C14E9D7}" type="presOf" srcId="{86CFA115-16C8-4EF7-8823-127DE5AB3201}" destId="{D99C1D0A-9ACA-49AC-ABE6-4668BB527AC6}" srcOrd="0" destOrd="0" presId="urn:microsoft.com/office/officeart/2005/8/layout/chevron2"/>
    <dgm:cxn modelId="{59D84392-D1BE-422A-86FA-F66AB7CB24C7}" type="presParOf" srcId="{F44CD88B-883B-4248-B0D0-A2EB1161DABA}" destId="{FB187309-D2FC-4B48-8DB4-EA2C99056E1E}" srcOrd="0" destOrd="0" presId="urn:microsoft.com/office/officeart/2005/8/layout/chevron2"/>
    <dgm:cxn modelId="{7319DE29-E5B0-4C9D-81CA-94A210D9D28C}" type="presParOf" srcId="{FB187309-D2FC-4B48-8DB4-EA2C99056E1E}" destId="{B11D059A-8144-4355-97AB-1F2AB34281E0}" srcOrd="0" destOrd="0" presId="urn:microsoft.com/office/officeart/2005/8/layout/chevron2"/>
    <dgm:cxn modelId="{3C7D0D2D-9D72-4D17-BAA1-CA05AD335084}" type="presParOf" srcId="{FB187309-D2FC-4B48-8DB4-EA2C99056E1E}" destId="{416398F8-5AB7-45C9-8AA4-41A3ADA23E27}" srcOrd="1" destOrd="0" presId="urn:microsoft.com/office/officeart/2005/8/layout/chevron2"/>
    <dgm:cxn modelId="{F2C3913F-54E5-4391-B08F-C1E05855F888}" type="presParOf" srcId="{F44CD88B-883B-4248-B0D0-A2EB1161DABA}" destId="{1AE46764-66DE-4D41-814A-C8183C62DF9D}" srcOrd="1" destOrd="0" presId="urn:microsoft.com/office/officeart/2005/8/layout/chevron2"/>
    <dgm:cxn modelId="{56DDF243-C50B-47C1-A287-BDC8C744B080}" type="presParOf" srcId="{F44CD88B-883B-4248-B0D0-A2EB1161DABA}" destId="{7A102BBA-8941-4027-8D35-9D13B285AAF1}" srcOrd="2" destOrd="0" presId="urn:microsoft.com/office/officeart/2005/8/layout/chevron2"/>
    <dgm:cxn modelId="{DAB6306A-1AD6-4709-BE74-CB165601E36B}" type="presParOf" srcId="{7A102BBA-8941-4027-8D35-9D13B285AAF1}" destId="{D99C1D0A-9ACA-49AC-ABE6-4668BB527AC6}" srcOrd="0" destOrd="0" presId="urn:microsoft.com/office/officeart/2005/8/layout/chevron2"/>
    <dgm:cxn modelId="{1511E1D8-1FBB-46B8-ACF4-2C310F648FB1}" type="presParOf" srcId="{7A102BBA-8941-4027-8D35-9D13B285AAF1}" destId="{8F20357A-AE19-44DE-9FE5-EC6A5A92F955}" srcOrd="1" destOrd="0" presId="urn:microsoft.com/office/officeart/2005/8/layout/chevron2"/>
    <dgm:cxn modelId="{6CC56662-DFCE-46D7-A5CE-7F7A69D02EB4}" type="presParOf" srcId="{F44CD88B-883B-4248-B0D0-A2EB1161DABA}" destId="{B230C3B3-ACF4-4569-9811-D593850D42A3}" srcOrd="3" destOrd="0" presId="urn:microsoft.com/office/officeart/2005/8/layout/chevron2"/>
    <dgm:cxn modelId="{2075183F-9E80-4ED1-96DE-2D240C6DA9FF}" type="presParOf" srcId="{F44CD88B-883B-4248-B0D0-A2EB1161DABA}" destId="{C377CC6A-8D98-48FD-8133-7267FB70E77F}" srcOrd="4" destOrd="0" presId="urn:microsoft.com/office/officeart/2005/8/layout/chevron2"/>
    <dgm:cxn modelId="{1F7E04E4-F0EF-4D5C-953E-C3EF273A605A}" type="presParOf" srcId="{C377CC6A-8D98-48FD-8133-7267FB70E77F}" destId="{1517CC89-1A05-4A1E-8F6F-2E08E61EACD0}" srcOrd="0" destOrd="0" presId="urn:microsoft.com/office/officeart/2005/8/layout/chevron2"/>
    <dgm:cxn modelId="{85EE1D00-CBA5-4733-B513-DD3DD12BD4A3}" type="presParOf" srcId="{C377CC6A-8D98-48FD-8133-7267FB70E77F}" destId="{206787D7-A9AE-443D-9180-E55EBF3F6D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B2E76-C424-4369-83BB-A58A08B9CDE7}" type="doc">
      <dgm:prSet loTypeId="urn:microsoft.com/office/officeart/2005/8/layout/chevron2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84C76EB-66C4-491A-A46D-C3E3C134CC41}">
      <dgm:prSet phldrT="[Text]" custT="1"/>
      <dgm:spPr/>
      <dgm:t>
        <a:bodyPr/>
        <a:lstStyle/>
        <a:p>
          <a:r>
            <a:rPr lang="en-US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09/30/2021</a:t>
          </a:r>
        </a:p>
      </dgm:t>
    </dgm:pt>
    <dgm:pt modelId="{60D1FAC1-20A8-43D1-A4AD-3426638276C3}" type="parTrans" cxnId="{97731001-AABB-4740-8EE8-230FF9C2AC30}">
      <dgm:prSet/>
      <dgm:spPr/>
      <dgm:t>
        <a:bodyPr/>
        <a:lstStyle/>
        <a:p>
          <a:endParaRPr lang="en-US"/>
        </a:p>
      </dgm:t>
    </dgm:pt>
    <dgm:pt modelId="{6861DB1B-6301-43A7-97BD-58DA2714188C}" type="sibTrans" cxnId="{97731001-AABB-4740-8EE8-230FF9C2AC30}">
      <dgm:prSet/>
      <dgm:spPr/>
      <dgm:t>
        <a:bodyPr/>
        <a:lstStyle/>
        <a:p>
          <a:endParaRPr lang="en-US"/>
        </a:p>
      </dgm:t>
    </dgm:pt>
    <dgm:pt modelId="{17A0D80A-FA35-497A-A9B8-2F5FF7A88910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All funds must be committed by 09/30/2021.</a:t>
          </a:r>
        </a:p>
      </dgm:t>
    </dgm:pt>
    <dgm:pt modelId="{A861C8B3-0B00-4E52-B441-3583B7803F26}" type="parTrans" cxnId="{1F6627D1-8A73-4F30-8167-5E65AD6CA626}">
      <dgm:prSet/>
      <dgm:spPr/>
      <dgm:t>
        <a:bodyPr/>
        <a:lstStyle/>
        <a:p>
          <a:endParaRPr lang="en-US"/>
        </a:p>
      </dgm:t>
    </dgm:pt>
    <dgm:pt modelId="{3DB91270-846A-4162-A13E-341CCF4B1C4E}" type="sibTrans" cxnId="{1F6627D1-8A73-4F30-8167-5E65AD6CA626}">
      <dgm:prSet/>
      <dgm:spPr/>
      <dgm:t>
        <a:bodyPr/>
        <a:lstStyle/>
        <a:p>
          <a:endParaRPr lang="en-US"/>
        </a:p>
      </dgm:t>
    </dgm:pt>
    <dgm:pt modelId="{86CFA115-16C8-4EF7-8823-127DE5AB320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10/30/21</a:t>
          </a:r>
        </a:p>
      </dgm:t>
    </dgm:pt>
    <dgm:pt modelId="{FAC1EB6D-8FA5-443F-BC4D-1237B8DCADE6}" type="parTrans" cxnId="{A6E0A8A1-9F4E-4789-BA87-BC35420F5E3B}">
      <dgm:prSet/>
      <dgm:spPr/>
      <dgm:t>
        <a:bodyPr/>
        <a:lstStyle/>
        <a:p>
          <a:endParaRPr lang="en-US"/>
        </a:p>
      </dgm:t>
    </dgm:pt>
    <dgm:pt modelId="{9B56B7DF-121F-42CC-9768-BBB530E919AA}" type="sibTrans" cxnId="{A6E0A8A1-9F4E-4789-BA87-BC35420F5E3B}">
      <dgm:prSet/>
      <dgm:spPr/>
      <dgm:t>
        <a:bodyPr/>
        <a:lstStyle/>
        <a:p>
          <a:endParaRPr lang="en-US"/>
        </a:p>
      </dgm:t>
    </dgm:pt>
    <dgm:pt modelId="{0AF166C4-A4AD-482C-B967-9B2047E6AF4C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Actual Expenditures from 07/01/2020-06/30/2021 are recorded in the Year End Report. Narratives for Outcomes and Performance Indicators are written</a:t>
          </a:r>
        </a:p>
      </dgm:t>
    </dgm:pt>
    <dgm:pt modelId="{AB850CE0-46C2-451E-BBFB-F9A9B728AB64}" type="parTrans" cxnId="{E36410EF-AA13-4343-8AD7-FC1073C301C7}">
      <dgm:prSet/>
      <dgm:spPr/>
      <dgm:t>
        <a:bodyPr/>
        <a:lstStyle/>
        <a:p>
          <a:endParaRPr lang="en-US"/>
        </a:p>
      </dgm:t>
    </dgm:pt>
    <dgm:pt modelId="{5673A5D4-4A9F-4BF3-81DB-297A1BC0EC57}" type="sibTrans" cxnId="{E36410EF-AA13-4343-8AD7-FC1073C301C7}">
      <dgm:prSet/>
      <dgm:spPr/>
      <dgm:t>
        <a:bodyPr/>
        <a:lstStyle/>
        <a:p>
          <a:endParaRPr lang="en-US"/>
        </a:p>
      </dgm:t>
    </dgm:pt>
    <dgm:pt modelId="{807F8BB3-9DEC-4F81-A7D4-898B69A41F75}">
      <dgm:prSet phldrT="[Text]" custT="1"/>
      <dgm:spPr>
        <a:gradFill rotWithShape="0">
          <a:gsLst>
            <a:gs pos="0">
              <a:srgbClr val="6D7074"/>
            </a:gs>
            <a:gs pos="80000">
              <a:schemeClr val="accent2">
                <a:shade val="80000"/>
                <a:hueOff val="432549"/>
                <a:satOff val="-47191"/>
                <a:lumOff val="4529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32549"/>
                <a:satOff val="-47191"/>
                <a:lumOff val="4529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10/30/22</a:t>
          </a:r>
        </a:p>
      </dgm:t>
    </dgm:pt>
    <dgm:pt modelId="{70EF4843-02B2-4B04-836A-86A40427D44D}" type="parTrans" cxnId="{50149930-4682-4019-90DA-52E0BF56E71E}">
      <dgm:prSet/>
      <dgm:spPr/>
      <dgm:t>
        <a:bodyPr/>
        <a:lstStyle/>
        <a:p>
          <a:endParaRPr lang="en-US"/>
        </a:p>
      </dgm:t>
    </dgm:pt>
    <dgm:pt modelId="{211432EE-62ED-4F41-AD5A-1E7CBE29FC46}" type="sibTrans" cxnId="{50149930-4682-4019-90DA-52E0BF56E71E}">
      <dgm:prSet/>
      <dgm:spPr/>
      <dgm:t>
        <a:bodyPr/>
        <a:lstStyle/>
        <a:p>
          <a:endParaRPr lang="en-US"/>
        </a:p>
      </dgm:t>
    </dgm:pt>
    <dgm:pt modelId="{9D7EEE38-8F44-42ED-9542-F677CB7846BD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Expenditures from Carryover project funds are recorded. Funds for those carryover projects need to be committed by 09/30/2022 and invoiced through the Grant Reimbursement system by 10/30/2022.</a:t>
          </a:r>
        </a:p>
      </dgm:t>
    </dgm:pt>
    <dgm:pt modelId="{25088850-F2DA-400C-B961-B243BDA64DBE}" type="parTrans" cxnId="{8279D040-1C3B-46D8-A24F-FFAD70FA5324}">
      <dgm:prSet/>
      <dgm:spPr/>
      <dgm:t>
        <a:bodyPr/>
        <a:lstStyle/>
        <a:p>
          <a:endParaRPr lang="en-US"/>
        </a:p>
      </dgm:t>
    </dgm:pt>
    <dgm:pt modelId="{276DC528-9CFF-400C-8211-FE1EB7AF25A7}" type="sibTrans" cxnId="{8279D040-1C3B-46D8-A24F-FFAD70FA5324}">
      <dgm:prSet/>
      <dgm:spPr/>
      <dgm:t>
        <a:bodyPr/>
        <a:lstStyle/>
        <a:p>
          <a:endParaRPr lang="en-US"/>
        </a:p>
      </dgm:t>
    </dgm:pt>
    <dgm:pt modelId="{E0B3851F-8F2F-425B-9CA2-ADBB4B549B93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Overages greater that 10% of the total grant require authorization from DOE. </a:t>
          </a:r>
        </a:p>
      </dgm:t>
    </dgm:pt>
    <dgm:pt modelId="{91D9F392-4026-4C73-8846-94BDF43B13F8}" type="parTrans" cxnId="{8D93B5EC-A3D4-4483-8383-CA80D9C0CA61}">
      <dgm:prSet/>
      <dgm:spPr/>
      <dgm:t>
        <a:bodyPr/>
        <a:lstStyle/>
        <a:p>
          <a:endParaRPr lang="en-US"/>
        </a:p>
      </dgm:t>
    </dgm:pt>
    <dgm:pt modelId="{08E13739-A720-4726-A8B3-6B5D86846EB7}" type="sibTrans" cxnId="{8D93B5EC-A3D4-4483-8383-CA80D9C0CA61}">
      <dgm:prSet/>
      <dgm:spPr/>
      <dgm:t>
        <a:bodyPr/>
        <a:lstStyle/>
        <a:p>
          <a:endParaRPr lang="en-US"/>
        </a:p>
      </dgm:t>
    </dgm:pt>
    <dgm:pt modelId="{069D2E72-7577-4E38-9B99-1C6575DA8672}">
      <dgm:prSet phldrT="[Text]"/>
      <dgm:spPr/>
      <dgm:t>
        <a:bodyPr/>
        <a:lstStyle/>
        <a:p>
          <a:endParaRPr lang="en-US" sz="1200" dirty="0"/>
        </a:p>
      </dgm:t>
    </dgm:pt>
    <dgm:pt modelId="{77A4D3F7-E8D3-4E29-B292-12894A850BC2}" type="parTrans" cxnId="{36DE0730-4795-4B04-ADE6-476B5CE3A471}">
      <dgm:prSet/>
      <dgm:spPr/>
      <dgm:t>
        <a:bodyPr/>
        <a:lstStyle/>
        <a:p>
          <a:endParaRPr lang="en-US"/>
        </a:p>
      </dgm:t>
    </dgm:pt>
    <dgm:pt modelId="{2C78503D-C407-4574-9954-20C8E0964527}" type="sibTrans" cxnId="{36DE0730-4795-4B04-ADE6-476B5CE3A471}">
      <dgm:prSet/>
      <dgm:spPr/>
      <dgm:t>
        <a:bodyPr/>
        <a:lstStyle/>
        <a:p>
          <a:endParaRPr lang="en-US"/>
        </a:p>
      </dgm:t>
    </dgm:pt>
    <dgm:pt modelId="{7DA4D63C-1499-45CE-ACBF-A2A1ACDAA83F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Carryover projects are created or continued with remaining funds. </a:t>
          </a:r>
        </a:p>
      </dgm:t>
    </dgm:pt>
    <dgm:pt modelId="{45C3B39A-69C1-40FA-872E-8DD245CFCA30}" type="parTrans" cxnId="{4F994DF3-DCCE-4F0A-BB41-7098B9224E0C}">
      <dgm:prSet/>
      <dgm:spPr/>
      <dgm:t>
        <a:bodyPr/>
        <a:lstStyle/>
        <a:p>
          <a:endParaRPr lang="en-US"/>
        </a:p>
      </dgm:t>
    </dgm:pt>
    <dgm:pt modelId="{89493BFD-8C9E-4423-AC21-22910EFB4F0C}" type="sibTrans" cxnId="{4F994DF3-DCCE-4F0A-BB41-7098B9224E0C}">
      <dgm:prSet/>
      <dgm:spPr/>
      <dgm:t>
        <a:bodyPr/>
        <a:lstStyle/>
        <a:p>
          <a:endParaRPr lang="en-US"/>
        </a:p>
      </dgm:t>
    </dgm:pt>
    <dgm:pt modelId="{F44CD88B-883B-4248-B0D0-A2EB1161DABA}" type="pres">
      <dgm:prSet presAssocID="{583B2E76-C424-4369-83BB-A58A08B9CDE7}" presName="linearFlow" presStyleCnt="0">
        <dgm:presLayoutVars>
          <dgm:dir/>
          <dgm:animLvl val="lvl"/>
          <dgm:resizeHandles val="exact"/>
        </dgm:presLayoutVars>
      </dgm:prSet>
      <dgm:spPr/>
    </dgm:pt>
    <dgm:pt modelId="{FB187309-D2FC-4B48-8DB4-EA2C99056E1E}" type="pres">
      <dgm:prSet presAssocID="{084C76EB-66C4-491A-A46D-C3E3C134CC41}" presName="composite" presStyleCnt="0"/>
      <dgm:spPr/>
    </dgm:pt>
    <dgm:pt modelId="{B11D059A-8144-4355-97AB-1F2AB34281E0}" type="pres">
      <dgm:prSet presAssocID="{084C76EB-66C4-491A-A46D-C3E3C134CC41}" presName="parentText" presStyleLbl="alignNode1" presStyleIdx="0" presStyleCnt="3" custLinFactNeighborX="0" custLinFactNeighborY="741">
        <dgm:presLayoutVars>
          <dgm:chMax val="1"/>
          <dgm:bulletEnabled val="1"/>
        </dgm:presLayoutVars>
      </dgm:prSet>
      <dgm:spPr/>
    </dgm:pt>
    <dgm:pt modelId="{416398F8-5AB7-45C9-8AA4-41A3ADA23E27}" type="pres">
      <dgm:prSet presAssocID="{084C76EB-66C4-491A-A46D-C3E3C134CC41}" presName="descendantText" presStyleLbl="alignAcc1" presStyleIdx="0" presStyleCnt="3" custScaleX="86090" custScaleY="100000" custLinFactNeighborX="-3021" custLinFactNeighborY="8515">
        <dgm:presLayoutVars>
          <dgm:bulletEnabled val="1"/>
        </dgm:presLayoutVars>
      </dgm:prSet>
      <dgm:spPr/>
    </dgm:pt>
    <dgm:pt modelId="{1AE46764-66DE-4D41-814A-C8183C62DF9D}" type="pres">
      <dgm:prSet presAssocID="{6861DB1B-6301-43A7-97BD-58DA2714188C}" presName="sp" presStyleCnt="0"/>
      <dgm:spPr/>
    </dgm:pt>
    <dgm:pt modelId="{7A102BBA-8941-4027-8D35-9D13B285AAF1}" type="pres">
      <dgm:prSet presAssocID="{86CFA115-16C8-4EF7-8823-127DE5AB3201}" presName="composite" presStyleCnt="0"/>
      <dgm:spPr/>
    </dgm:pt>
    <dgm:pt modelId="{D99C1D0A-9ACA-49AC-ABE6-4668BB527AC6}" type="pres">
      <dgm:prSet presAssocID="{86CFA115-16C8-4EF7-8823-127DE5AB3201}" presName="parentText" presStyleLbl="alignNode1" presStyleIdx="1" presStyleCnt="3" custLinFactNeighborY="-4805">
        <dgm:presLayoutVars>
          <dgm:chMax val="1"/>
          <dgm:bulletEnabled val="1"/>
        </dgm:presLayoutVars>
      </dgm:prSet>
      <dgm:spPr/>
    </dgm:pt>
    <dgm:pt modelId="{8F20357A-AE19-44DE-9FE5-EC6A5A92F955}" type="pres">
      <dgm:prSet presAssocID="{86CFA115-16C8-4EF7-8823-127DE5AB3201}" presName="descendantText" presStyleLbl="alignAcc1" presStyleIdx="1" presStyleCnt="3" custScaleX="86831" custScaleY="117586" custLinFactNeighborX="-2638" custLinFactNeighborY="1400">
        <dgm:presLayoutVars>
          <dgm:bulletEnabled val="1"/>
        </dgm:presLayoutVars>
      </dgm:prSet>
      <dgm:spPr/>
    </dgm:pt>
    <dgm:pt modelId="{B230C3B3-ACF4-4569-9811-D593850D42A3}" type="pres">
      <dgm:prSet presAssocID="{9B56B7DF-121F-42CC-9768-BBB530E919AA}" presName="sp" presStyleCnt="0"/>
      <dgm:spPr/>
    </dgm:pt>
    <dgm:pt modelId="{C377CC6A-8D98-48FD-8133-7267FB70E77F}" type="pres">
      <dgm:prSet presAssocID="{807F8BB3-9DEC-4F81-A7D4-898B69A41F75}" presName="composite" presStyleCnt="0"/>
      <dgm:spPr/>
    </dgm:pt>
    <dgm:pt modelId="{1517CC89-1A05-4A1E-8F6F-2E08E61EACD0}" type="pres">
      <dgm:prSet presAssocID="{807F8BB3-9DEC-4F81-A7D4-898B69A41F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06787D7-A9AE-443D-9180-E55EBF3F6DD1}" type="pres">
      <dgm:prSet presAssocID="{807F8BB3-9DEC-4F81-A7D4-898B69A41F75}" presName="descendantText" presStyleLbl="alignAcc1" presStyleIdx="2" presStyleCnt="3" custScaleX="87149" custScaleY="122069" custLinFactNeighborX="-2491" custLinFactNeighborY="14817">
        <dgm:presLayoutVars>
          <dgm:bulletEnabled val="1"/>
        </dgm:presLayoutVars>
      </dgm:prSet>
      <dgm:spPr/>
    </dgm:pt>
  </dgm:ptLst>
  <dgm:cxnLst>
    <dgm:cxn modelId="{97731001-AABB-4740-8EE8-230FF9C2AC30}" srcId="{583B2E76-C424-4369-83BB-A58A08B9CDE7}" destId="{084C76EB-66C4-491A-A46D-C3E3C134CC41}" srcOrd="0" destOrd="0" parTransId="{60D1FAC1-20A8-43D1-A4AD-3426638276C3}" sibTransId="{6861DB1B-6301-43A7-97BD-58DA2714188C}"/>
    <dgm:cxn modelId="{AA371C0C-ED5C-41B6-8241-249958E0E391}" type="presOf" srcId="{0AF166C4-A4AD-482C-B967-9B2047E6AF4C}" destId="{8F20357A-AE19-44DE-9FE5-EC6A5A92F955}" srcOrd="0" destOrd="0" presId="urn:microsoft.com/office/officeart/2005/8/layout/chevron2"/>
    <dgm:cxn modelId="{A9D7121D-E17D-4FF7-A973-BCE7B988EB9A}" type="presOf" srcId="{084C76EB-66C4-491A-A46D-C3E3C134CC41}" destId="{B11D059A-8144-4355-97AB-1F2AB34281E0}" srcOrd="0" destOrd="0" presId="urn:microsoft.com/office/officeart/2005/8/layout/chevron2"/>
    <dgm:cxn modelId="{567BAB2C-7DA4-4F2C-9038-C3A3470CA74E}" type="presOf" srcId="{807F8BB3-9DEC-4F81-A7D4-898B69A41F75}" destId="{1517CC89-1A05-4A1E-8F6F-2E08E61EACD0}" srcOrd="0" destOrd="0" presId="urn:microsoft.com/office/officeart/2005/8/layout/chevron2"/>
    <dgm:cxn modelId="{36DE0730-4795-4B04-ADE6-476B5CE3A471}" srcId="{86CFA115-16C8-4EF7-8823-127DE5AB3201}" destId="{069D2E72-7577-4E38-9B99-1C6575DA8672}" srcOrd="3" destOrd="0" parTransId="{77A4D3F7-E8D3-4E29-B292-12894A850BC2}" sibTransId="{2C78503D-C407-4574-9954-20C8E0964527}"/>
    <dgm:cxn modelId="{50149930-4682-4019-90DA-52E0BF56E71E}" srcId="{583B2E76-C424-4369-83BB-A58A08B9CDE7}" destId="{807F8BB3-9DEC-4F81-A7D4-898B69A41F75}" srcOrd="2" destOrd="0" parTransId="{70EF4843-02B2-4B04-836A-86A40427D44D}" sibTransId="{211432EE-62ED-4F41-AD5A-1E7CBE29FC46}"/>
    <dgm:cxn modelId="{8279D040-1C3B-46D8-A24F-FFAD70FA5324}" srcId="{807F8BB3-9DEC-4F81-A7D4-898B69A41F75}" destId="{9D7EEE38-8F44-42ED-9542-F677CB7846BD}" srcOrd="0" destOrd="0" parTransId="{25088850-F2DA-400C-B961-B243BDA64DBE}" sibTransId="{276DC528-9CFF-400C-8211-FE1EB7AF25A7}"/>
    <dgm:cxn modelId="{6CE00D68-3DDD-4913-81EA-0E730A22887B}" type="presOf" srcId="{17A0D80A-FA35-497A-A9B8-2F5FF7A88910}" destId="{416398F8-5AB7-45C9-8AA4-41A3ADA23E27}" srcOrd="0" destOrd="0" presId="urn:microsoft.com/office/officeart/2005/8/layout/chevron2"/>
    <dgm:cxn modelId="{36E5BB83-1648-4F60-B59F-A2262EB02651}" type="presOf" srcId="{E0B3851F-8F2F-425B-9CA2-ADBB4B549B93}" destId="{8F20357A-AE19-44DE-9FE5-EC6A5A92F955}" srcOrd="0" destOrd="2" presId="urn:microsoft.com/office/officeart/2005/8/layout/chevron2"/>
    <dgm:cxn modelId="{5A20BC90-0318-4714-BEF8-3BB0CD16C93E}" type="presOf" srcId="{7DA4D63C-1499-45CE-ACBF-A2A1ACDAA83F}" destId="{8F20357A-AE19-44DE-9FE5-EC6A5A92F955}" srcOrd="0" destOrd="1" presId="urn:microsoft.com/office/officeart/2005/8/layout/chevron2"/>
    <dgm:cxn modelId="{A6E0A8A1-9F4E-4789-BA87-BC35420F5E3B}" srcId="{583B2E76-C424-4369-83BB-A58A08B9CDE7}" destId="{86CFA115-16C8-4EF7-8823-127DE5AB3201}" srcOrd="1" destOrd="0" parTransId="{FAC1EB6D-8FA5-443F-BC4D-1237B8DCADE6}" sibTransId="{9B56B7DF-121F-42CC-9768-BBB530E919AA}"/>
    <dgm:cxn modelId="{508A2AA8-4057-42CD-B58D-B146857B6942}" type="presOf" srcId="{069D2E72-7577-4E38-9B99-1C6575DA8672}" destId="{8F20357A-AE19-44DE-9FE5-EC6A5A92F955}" srcOrd="0" destOrd="3" presId="urn:microsoft.com/office/officeart/2005/8/layout/chevron2"/>
    <dgm:cxn modelId="{FDBB12C2-B9D7-4C90-885F-C78D8D51DF96}" type="presOf" srcId="{9D7EEE38-8F44-42ED-9542-F677CB7846BD}" destId="{206787D7-A9AE-443D-9180-E55EBF3F6DD1}" srcOrd="0" destOrd="0" presId="urn:microsoft.com/office/officeart/2005/8/layout/chevron2"/>
    <dgm:cxn modelId="{1F6627D1-8A73-4F30-8167-5E65AD6CA626}" srcId="{084C76EB-66C4-491A-A46D-C3E3C134CC41}" destId="{17A0D80A-FA35-497A-A9B8-2F5FF7A88910}" srcOrd="0" destOrd="0" parTransId="{A861C8B3-0B00-4E52-B441-3583B7803F26}" sibTransId="{3DB91270-846A-4162-A13E-341CCF4B1C4E}"/>
    <dgm:cxn modelId="{7FAEDFD1-48C1-4F93-A48E-F33DCF02B9DF}" type="presOf" srcId="{583B2E76-C424-4369-83BB-A58A08B9CDE7}" destId="{F44CD88B-883B-4248-B0D0-A2EB1161DABA}" srcOrd="0" destOrd="0" presId="urn:microsoft.com/office/officeart/2005/8/layout/chevron2"/>
    <dgm:cxn modelId="{8D93B5EC-A3D4-4483-8383-CA80D9C0CA61}" srcId="{86CFA115-16C8-4EF7-8823-127DE5AB3201}" destId="{E0B3851F-8F2F-425B-9CA2-ADBB4B549B93}" srcOrd="2" destOrd="0" parTransId="{91D9F392-4026-4C73-8846-94BDF43B13F8}" sibTransId="{08E13739-A720-4726-A8B3-6B5D86846EB7}"/>
    <dgm:cxn modelId="{E36410EF-AA13-4343-8AD7-FC1073C301C7}" srcId="{86CFA115-16C8-4EF7-8823-127DE5AB3201}" destId="{0AF166C4-A4AD-482C-B967-9B2047E6AF4C}" srcOrd="0" destOrd="0" parTransId="{AB850CE0-46C2-451E-BBFB-F9A9B728AB64}" sibTransId="{5673A5D4-4A9F-4BF3-81DB-297A1BC0EC57}"/>
    <dgm:cxn modelId="{4F994DF3-DCCE-4F0A-BB41-7098B9224E0C}" srcId="{86CFA115-16C8-4EF7-8823-127DE5AB3201}" destId="{7DA4D63C-1499-45CE-ACBF-A2A1ACDAA83F}" srcOrd="1" destOrd="0" parTransId="{45C3B39A-69C1-40FA-872E-8DD245CFCA30}" sibTransId="{89493BFD-8C9E-4423-AC21-22910EFB4F0C}"/>
    <dgm:cxn modelId="{8BBA40F9-2AA0-4F39-BFB4-32E19C14E9D7}" type="presOf" srcId="{86CFA115-16C8-4EF7-8823-127DE5AB3201}" destId="{D99C1D0A-9ACA-49AC-ABE6-4668BB527AC6}" srcOrd="0" destOrd="0" presId="urn:microsoft.com/office/officeart/2005/8/layout/chevron2"/>
    <dgm:cxn modelId="{59D84392-D1BE-422A-86FA-F66AB7CB24C7}" type="presParOf" srcId="{F44CD88B-883B-4248-B0D0-A2EB1161DABA}" destId="{FB187309-D2FC-4B48-8DB4-EA2C99056E1E}" srcOrd="0" destOrd="0" presId="urn:microsoft.com/office/officeart/2005/8/layout/chevron2"/>
    <dgm:cxn modelId="{7319DE29-E5B0-4C9D-81CA-94A210D9D28C}" type="presParOf" srcId="{FB187309-D2FC-4B48-8DB4-EA2C99056E1E}" destId="{B11D059A-8144-4355-97AB-1F2AB34281E0}" srcOrd="0" destOrd="0" presId="urn:microsoft.com/office/officeart/2005/8/layout/chevron2"/>
    <dgm:cxn modelId="{3C7D0D2D-9D72-4D17-BAA1-CA05AD335084}" type="presParOf" srcId="{FB187309-D2FC-4B48-8DB4-EA2C99056E1E}" destId="{416398F8-5AB7-45C9-8AA4-41A3ADA23E27}" srcOrd="1" destOrd="0" presId="urn:microsoft.com/office/officeart/2005/8/layout/chevron2"/>
    <dgm:cxn modelId="{F2C3913F-54E5-4391-B08F-C1E05855F888}" type="presParOf" srcId="{F44CD88B-883B-4248-B0D0-A2EB1161DABA}" destId="{1AE46764-66DE-4D41-814A-C8183C62DF9D}" srcOrd="1" destOrd="0" presId="urn:microsoft.com/office/officeart/2005/8/layout/chevron2"/>
    <dgm:cxn modelId="{56DDF243-C50B-47C1-A287-BDC8C744B080}" type="presParOf" srcId="{F44CD88B-883B-4248-B0D0-A2EB1161DABA}" destId="{7A102BBA-8941-4027-8D35-9D13B285AAF1}" srcOrd="2" destOrd="0" presId="urn:microsoft.com/office/officeart/2005/8/layout/chevron2"/>
    <dgm:cxn modelId="{DAB6306A-1AD6-4709-BE74-CB165601E36B}" type="presParOf" srcId="{7A102BBA-8941-4027-8D35-9D13B285AAF1}" destId="{D99C1D0A-9ACA-49AC-ABE6-4668BB527AC6}" srcOrd="0" destOrd="0" presId="urn:microsoft.com/office/officeart/2005/8/layout/chevron2"/>
    <dgm:cxn modelId="{1511E1D8-1FBB-46B8-ACF4-2C310F648FB1}" type="presParOf" srcId="{7A102BBA-8941-4027-8D35-9D13B285AAF1}" destId="{8F20357A-AE19-44DE-9FE5-EC6A5A92F955}" srcOrd="1" destOrd="0" presId="urn:microsoft.com/office/officeart/2005/8/layout/chevron2"/>
    <dgm:cxn modelId="{6CC56662-DFCE-46D7-A5CE-7F7A69D02EB4}" type="presParOf" srcId="{F44CD88B-883B-4248-B0D0-A2EB1161DABA}" destId="{B230C3B3-ACF4-4569-9811-D593850D42A3}" srcOrd="3" destOrd="0" presId="urn:microsoft.com/office/officeart/2005/8/layout/chevron2"/>
    <dgm:cxn modelId="{2075183F-9E80-4ED1-96DE-2D240C6DA9FF}" type="presParOf" srcId="{F44CD88B-883B-4248-B0D0-A2EB1161DABA}" destId="{C377CC6A-8D98-48FD-8133-7267FB70E77F}" srcOrd="4" destOrd="0" presId="urn:microsoft.com/office/officeart/2005/8/layout/chevron2"/>
    <dgm:cxn modelId="{1F7E04E4-F0EF-4D5C-953E-C3EF273A605A}" type="presParOf" srcId="{C377CC6A-8D98-48FD-8133-7267FB70E77F}" destId="{1517CC89-1A05-4A1E-8F6F-2E08E61EACD0}" srcOrd="0" destOrd="0" presId="urn:microsoft.com/office/officeart/2005/8/layout/chevron2"/>
    <dgm:cxn modelId="{85EE1D00-CBA5-4733-B513-DD3DD12BD4A3}" type="presParOf" srcId="{C377CC6A-8D98-48FD-8133-7267FB70E77F}" destId="{206787D7-A9AE-443D-9180-E55EBF3F6D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F9610-0B67-43AC-8410-AD2FCF99CD38}" type="doc">
      <dgm:prSet loTypeId="urn:microsoft.com/office/officeart/2005/8/layout/chevron2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382911-A9EA-4894-B52E-32642227D553}">
      <dgm:prSet phldrT="[Text]"/>
      <dgm:spPr>
        <a:gradFill rotWithShape="0">
          <a:gsLst>
            <a:gs pos="0">
              <a:srgbClr val="061A2C"/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 dirty="0"/>
        </a:p>
      </dgm:t>
    </dgm:pt>
    <dgm:pt modelId="{5010F97D-50D0-4331-B142-CC39AA7B1C42}" type="parTrans" cxnId="{A1C59931-367B-434C-81D7-9AF95879E41C}">
      <dgm:prSet/>
      <dgm:spPr/>
      <dgm:t>
        <a:bodyPr/>
        <a:lstStyle/>
        <a:p>
          <a:endParaRPr lang="en-US"/>
        </a:p>
      </dgm:t>
    </dgm:pt>
    <dgm:pt modelId="{0A0A2A7C-D01A-45E9-8577-060E77F755E7}" type="sibTrans" cxnId="{A1C59931-367B-434C-81D7-9AF95879E41C}">
      <dgm:prSet/>
      <dgm:spPr/>
      <dgm:t>
        <a:bodyPr/>
        <a:lstStyle/>
        <a:p>
          <a:endParaRPr lang="en-US"/>
        </a:p>
      </dgm:t>
    </dgm:pt>
    <dgm:pt modelId="{0E799336-B468-4FDB-A547-766FB2FDD596}">
      <dgm:prSet phldrT="[Text]"/>
      <dgm:spPr>
        <a:gradFill rotWithShape="0">
          <a:gsLst>
            <a:gs pos="0">
              <a:srgbClr val="2C435E"/>
            </a:gs>
            <a:gs pos="80000">
              <a:schemeClr val="accent2">
                <a:shade val="80000"/>
                <a:hueOff val="216275"/>
                <a:satOff val="-23596"/>
                <a:lumOff val="2264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16275"/>
                <a:satOff val="-23596"/>
                <a:lumOff val="22647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 dirty="0"/>
        </a:p>
      </dgm:t>
    </dgm:pt>
    <dgm:pt modelId="{C57FF976-BF93-44F4-93F8-A5189E824C90}" type="parTrans" cxnId="{CA7779AB-1A13-42E8-ACB3-12A8302F447D}">
      <dgm:prSet/>
      <dgm:spPr/>
      <dgm:t>
        <a:bodyPr/>
        <a:lstStyle/>
        <a:p>
          <a:endParaRPr lang="en-US"/>
        </a:p>
      </dgm:t>
    </dgm:pt>
    <dgm:pt modelId="{183033CF-0069-4E87-B343-E09ECCE54D74}" type="sibTrans" cxnId="{CA7779AB-1A13-42E8-ACB3-12A8302F447D}">
      <dgm:prSet/>
      <dgm:spPr/>
      <dgm:t>
        <a:bodyPr/>
        <a:lstStyle/>
        <a:p>
          <a:endParaRPr lang="en-US"/>
        </a:p>
      </dgm:t>
    </dgm:pt>
    <dgm:pt modelId="{1E654892-9066-44BD-B1E6-4893CF1D2CDD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Actual Expenditures from 07/01/2019-09/30/2020 are recorded in the Final Exit Report. Narratives for Outcomes and Performance Indicators are written.</a:t>
          </a:r>
          <a:endParaRPr lang="en-US" sz="1600" dirty="0"/>
        </a:p>
      </dgm:t>
    </dgm:pt>
    <dgm:pt modelId="{D89FC7EB-B361-413C-9976-C6496CAD9945}" type="parTrans" cxnId="{A0EBE306-80E7-41C7-960C-6A3267AB48AB}">
      <dgm:prSet/>
      <dgm:spPr/>
      <dgm:t>
        <a:bodyPr/>
        <a:lstStyle/>
        <a:p>
          <a:endParaRPr lang="en-US"/>
        </a:p>
      </dgm:t>
    </dgm:pt>
    <dgm:pt modelId="{13D2CE9A-8ADF-4B27-A606-83425689BE41}" type="sibTrans" cxnId="{A0EBE306-80E7-41C7-960C-6A3267AB48AB}">
      <dgm:prSet/>
      <dgm:spPr/>
      <dgm:t>
        <a:bodyPr/>
        <a:lstStyle/>
        <a:p>
          <a:endParaRPr lang="en-US"/>
        </a:p>
      </dgm:t>
    </dgm:pt>
    <dgm:pt modelId="{6ED328F9-C601-4750-835A-B8FBBD7A0A8D}">
      <dgm:prSet phldrT="[Text]"/>
      <dgm:spPr/>
      <dgm:t>
        <a:bodyPr/>
        <a:lstStyle/>
        <a:p>
          <a:endParaRPr lang="en-US" dirty="0"/>
        </a:p>
      </dgm:t>
    </dgm:pt>
    <dgm:pt modelId="{C0D0E013-2CDC-492E-9B2E-2CA4F7C01F6C}" type="parTrans" cxnId="{E4B33E98-685A-4ADA-9C0E-604B046E586E}">
      <dgm:prSet/>
      <dgm:spPr/>
      <dgm:t>
        <a:bodyPr/>
        <a:lstStyle/>
        <a:p>
          <a:endParaRPr lang="en-US"/>
        </a:p>
      </dgm:t>
    </dgm:pt>
    <dgm:pt modelId="{124B2DD5-D8F5-480F-A0D8-0A1EDF0004AC}" type="sibTrans" cxnId="{E4B33E98-685A-4ADA-9C0E-604B046E586E}">
      <dgm:prSet/>
      <dgm:spPr/>
      <dgm:t>
        <a:bodyPr/>
        <a:lstStyle/>
        <a:p>
          <a:endParaRPr lang="en-US"/>
        </a:p>
      </dgm:t>
    </dgm:pt>
    <dgm:pt modelId="{BCA49AFD-137A-41AF-9320-67577FD091D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If you expended all funds in year 1 of the grant, you will not have a final Exit Report to complete. </a:t>
          </a:r>
        </a:p>
      </dgm:t>
    </dgm:pt>
    <dgm:pt modelId="{FA0048CE-C861-4FB0-A611-C716E1BE0998}" type="parTrans" cxnId="{1D90DBF7-2D78-41D7-89D8-FFA1FDA4BA50}">
      <dgm:prSet/>
      <dgm:spPr/>
      <dgm:t>
        <a:bodyPr/>
        <a:lstStyle/>
        <a:p>
          <a:endParaRPr lang="en-US"/>
        </a:p>
      </dgm:t>
    </dgm:pt>
    <dgm:pt modelId="{1BE33546-5544-4FEF-8EC2-95C39875943A}" type="sibTrans" cxnId="{1D90DBF7-2D78-41D7-89D8-FFA1FDA4BA50}">
      <dgm:prSet/>
      <dgm:spPr/>
      <dgm:t>
        <a:bodyPr/>
        <a:lstStyle/>
        <a:p>
          <a:endParaRPr lang="en-US"/>
        </a:p>
      </dgm:t>
    </dgm:pt>
    <dgm:pt modelId="{75574A63-F6E9-4797-94F8-A640A7591DC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Final Exit Reports can be completed anytime after all funds have been expended.</a:t>
          </a:r>
        </a:p>
      </dgm:t>
    </dgm:pt>
    <dgm:pt modelId="{796C0BF0-8A60-418A-BB0C-258B6F71203C}" type="parTrans" cxnId="{16F61902-043F-49AC-A1BD-421671F3BB41}">
      <dgm:prSet/>
      <dgm:spPr/>
      <dgm:t>
        <a:bodyPr/>
        <a:lstStyle/>
        <a:p>
          <a:endParaRPr lang="en-US"/>
        </a:p>
      </dgm:t>
    </dgm:pt>
    <dgm:pt modelId="{20DF0D1D-F267-4D3E-B895-D158108E104A}" type="sibTrans" cxnId="{16F61902-043F-49AC-A1BD-421671F3BB41}">
      <dgm:prSet/>
      <dgm:spPr/>
      <dgm:t>
        <a:bodyPr/>
        <a:lstStyle/>
        <a:p>
          <a:endParaRPr lang="en-US"/>
        </a:p>
      </dgm:t>
    </dgm:pt>
    <dgm:pt modelId="{849F1DBA-FA4C-4283-974A-36AE81506B96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All funds must be committed by 09/30/2020.</a:t>
          </a:r>
          <a:endParaRPr lang="en-US" sz="1600" dirty="0"/>
        </a:p>
      </dgm:t>
    </dgm:pt>
    <dgm:pt modelId="{EEBADFEE-4768-484A-BBB3-CFA9CCDE457D}" type="sibTrans" cxnId="{73E9E792-6706-4610-B624-2973F0CC7CE2}">
      <dgm:prSet/>
      <dgm:spPr/>
      <dgm:t>
        <a:bodyPr/>
        <a:lstStyle/>
        <a:p>
          <a:endParaRPr lang="en-US"/>
        </a:p>
      </dgm:t>
    </dgm:pt>
    <dgm:pt modelId="{0139D78F-4D0B-4E81-8878-A723FD058B86}" type="parTrans" cxnId="{73E9E792-6706-4610-B624-2973F0CC7CE2}">
      <dgm:prSet/>
      <dgm:spPr/>
      <dgm:t>
        <a:bodyPr/>
        <a:lstStyle/>
        <a:p>
          <a:endParaRPr lang="en-US"/>
        </a:p>
      </dgm:t>
    </dgm:pt>
    <dgm:pt modelId="{97829AB2-576C-4498-A51C-04D0E32D9BCA}" type="pres">
      <dgm:prSet presAssocID="{ACAF9610-0B67-43AC-8410-AD2FCF99CD38}" presName="linearFlow" presStyleCnt="0">
        <dgm:presLayoutVars>
          <dgm:dir/>
          <dgm:animLvl val="lvl"/>
          <dgm:resizeHandles val="exact"/>
        </dgm:presLayoutVars>
      </dgm:prSet>
      <dgm:spPr/>
    </dgm:pt>
    <dgm:pt modelId="{A3A81FB8-89F3-48DA-B4F7-AC74E66C1F27}" type="pres">
      <dgm:prSet presAssocID="{28382911-A9EA-4894-B52E-32642227D553}" presName="composite" presStyleCnt="0"/>
      <dgm:spPr/>
    </dgm:pt>
    <dgm:pt modelId="{0FD1F9F8-5420-4A84-B2D2-B509265D2188}" type="pres">
      <dgm:prSet presAssocID="{28382911-A9EA-4894-B52E-32642227D553}" presName="parentText" presStyleLbl="alignNode1" presStyleIdx="0" presStyleCnt="3" custAng="16200000">
        <dgm:presLayoutVars>
          <dgm:chMax val="1"/>
          <dgm:bulletEnabled val="1"/>
        </dgm:presLayoutVars>
      </dgm:prSet>
      <dgm:spPr/>
    </dgm:pt>
    <dgm:pt modelId="{B32AA9D4-D194-48AE-9FF4-433BAE53EF4F}" type="pres">
      <dgm:prSet presAssocID="{28382911-A9EA-4894-B52E-32642227D553}" presName="descendantText" presStyleLbl="alignAcc1" presStyleIdx="0" presStyleCnt="3" custScaleX="91778" custScaleY="131852" custLinFactNeighborX="3099" custLinFactNeighborY="13149">
        <dgm:presLayoutVars>
          <dgm:bulletEnabled val="1"/>
        </dgm:presLayoutVars>
      </dgm:prSet>
      <dgm:spPr/>
    </dgm:pt>
    <dgm:pt modelId="{02E51013-D43E-41F1-8E16-807108A3B6E4}" type="pres">
      <dgm:prSet presAssocID="{0A0A2A7C-D01A-45E9-8577-060E77F755E7}" presName="sp" presStyleCnt="0"/>
      <dgm:spPr/>
    </dgm:pt>
    <dgm:pt modelId="{625C4ADE-7C70-44E0-997D-0EB671DCA3C5}" type="pres">
      <dgm:prSet presAssocID="{0E799336-B468-4FDB-A547-766FB2FDD596}" presName="composite" presStyleCnt="0"/>
      <dgm:spPr/>
    </dgm:pt>
    <dgm:pt modelId="{87E5CEC0-F15C-429E-963E-5E1BD02A7AD3}" type="pres">
      <dgm:prSet presAssocID="{0E799336-B468-4FDB-A547-766FB2FDD596}" presName="parentText" presStyleLbl="alignNode1" presStyleIdx="1" presStyleCnt="3" custAng="16200000">
        <dgm:presLayoutVars>
          <dgm:chMax val="1"/>
          <dgm:bulletEnabled val="1"/>
        </dgm:presLayoutVars>
      </dgm:prSet>
      <dgm:spPr/>
    </dgm:pt>
    <dgm:pt modelId="{33234EBE-071C-4743-AD76-94D9F4DF0C20}" type="pres">
      <dgm:prSet presAssocID="{0E799336-B468-4FDB-A547-766FB2FDD596}" presName="descendantText" presStyleLbl="alignAcc1" presStyleIdx="1" presStyleCnt="3" custScaleX="91778" custScaleY="131852" custLinFactNeighborX="2468" custLinFactNeighborY="13923">
        <dgm:presLayoutVars>
          <dgm:bulletEnabled val="1"/>
        </dgm:presLayoutVars>
      </dgm:prSet>
      <dgm:spPr/>
    </dgm:pt>
    <dgm:pt modelId="{94ADF2C4-1F19-40FD-948E-3BFB2975BC84}" type="pres">
      <dgm:prSet presAssocID="{183033CF-0069-4E87-B343-E09ECCE54D74}" presName="sp" presStyleCnt="0"/>
      <dgm:spPr/>
    </dgm:pt>
    <dgm:pt modelId="{03CD7D2E-3BA0-43B1-92F0-DCC01A563A3A}" type="pres">
      <dgm:prSet presAssocID="{6ED328F9-C601-4750-835A-B8FBBD7A0A8D}" presName="composite" presStyleCnt="0"/>
      <dgm:spPr/>
    </dgm:pt>
    <dgm:pt modelId="{4998C6B3-37EF-4F00-AA61-3073FE461B68}" type="pres">
      <dgm:prSet presAssocID="{6ED328F9-C601-4750-835A-B8FBBD7A0A8D}" presName="parentText" presStyleLbl="alignNode1" presStyleIdx="2" presStyleCnt="3" custAng="16200000">
        <dgm:presLayoutVars>
          <dgm:chMax val="1"/>
          <dgm:bulletEnabled val="1"/>
        </dgm:presLayoutVars>
      </dgm:prSet>
      <dgm:spPr/>
    </dgm:pt>
    <dgm:pt modelId="{EEFF164C-368D-456B-BB15-E6E1D12CAC82}" type="pres">
      <dgm:prSet presAssocID="{6ED328F9-C601-4750-835A-B8FBBD7A0A8D}" presName="descendantText" presStyleLbl="alignAcc1" presStyleIdx="2" presStyleCnt="3" custScaleX="91778" custScaleY="131852" custLinFactNeighborX="2468" custLinFactNeighborY="13923">
        <dgm:presLayoutVars>
          <dgm:bulletEnabled val="1"/>
        </dgm:presLayoutVars>
      </dgm:prSet>
      <dgm:spPr/>
    </dgm:pt>
  </dgm:ptLst>
  <dgm:cxnLst>
    <dgm:cxn modelId="{16F61902-043F-49AC-A1BD-421671F3BB41}" srcId="{6ED328F9-C601-4750-835A-B8FBBD7A0A8D}" destId="{75574A63-F6E9-4797-94F8-A640A7591DC7}" srcOrd="1" destOrd="0" parTransId="{796C0BF0-8A60-418A-BB0C-258B6F71203C}" sibTransId="{20DF0D1D-F267-4D3E-B895-D158108E104A}"/>
    <dgm:cxn modelId="{A0EBE306-80E7-41C7-960C-6A3267AB48AB}" srcId="{0E799336-B468-4FDB-A547-766FB2FDD596}" destId="{1E654892-9066-44BD-B1E6-4893CF1D2CDD}" srcOrd="0" destOrd="0" parTransId="{D89FC7EB-B361-413C-9976-C6496CAD9945}" sibTransId="{13D2CE9A-8ADF-4B27-A606-83425689BE41}"/>
    <dgm:cxn modelId="{F793E407-8025-4D81-810D-6A5C1C2DE1B8}" type="presOf" srcId="{1E654892-9066-44BD-B1E6-4893CF1D2CDD}" destId="{33234EBE-071C-4743-AD76-94D9F4DF0C20}" srcOrd="0" destOrd="0" presId="urn:microsoft.com/office/officeart/2005/8/layout/chevron2"/>
    <dgm:cxn modelId="{10E7C40E-61D3-4658-AA08-203D778059A3}" type="presOf" srcId="{ACAF9610-0B67-43AC-8410-AD2FCF99CD38}" destId="{97829AB2-576C-4498-A51C-04D0E32D9BCA}" srcOrd="0" destOrd="0" presId="urn:microsoft.com/office/officeart/2005/8/layout/chevron2"/>
    <dgm:cxn modelId="{7955062C-852E-4977-A169-914569B7CB6D}" type="presOf" srcId="{849F1DBA-FA4C-4283-974A-36AE81506B96}" destId="{B32AA9D4-D194-48AE-9FF4-433BAE53EF4F}" srcOrd="0" destOrd="0" presId="urn:microsoft.com/office/officeart/2005/8/layout/chevron2"/>
    <dgm:cxn modelId="{A1C59931-367B-434C-81D7-9AF95879E41C}" srcId="{ACAF9610-0B67-43AC-8410-AD2FCF99CD38}" destId="{28382911-A9EA-4894-B52E-32642227D553}" srcOrd="0" destOrd="0" parTransId="{5010F97D-50D0-4331-B142-CC39AA7B1C42}" sibTransId="{0A0A2A7C-D01A-45E9-8577-060E77F755E7}"/>
    <dgm:cxn modelId="{8EA5D589-C750-4AF6-B398-EA82301F016E}" type="presOf" srcId="{28382911-A9EA-4894-B52E-32642227D553}" destId="{0FD1F9F8-5420-4A84-B2D2-B509265D2188}" srcOrd="0" destOrd="0" presId="urn:microsoft.com/office/officeart/2005/8/layout/chevron2"/>
    <dgm:cxn modelId="{73E9E792-6706-4610-B624-2973F0CC7CE2}" srcId="{28382911-A9EA-4894-B52E-32642227D553}" destId="{849F1DBA-FA4C-4283-974A-36AE81506B96}" srcOrd="0" destOrd="0" parTransId="{0139D78F-4D0B-4E81-8878-A723FD058B86}" sibTransId="{EEBADFEE-4768-484A-BBB3-CFA9CCDE457D}"/>
    <dgm:cxn modelId="{E4B33E98-685A-4ADA-9C0E-604B046E586E}" srcId="{ACAF9610-0B67-43AC-8410-AD2FCF99CD38}" destId="{6ED328F9-C601-4750-835A-B8FBBD7A0A8D}" srcOrd="2" destOrd="0" parTransId="{C0D0E013-2CDC-492E-9B2E-2CA4F7C01F6C}" sibTransId="{124B2DD5-D8F5-480F-A0D8-0A1EDF0004AC}"/>
    <dgm:cxn modelId="{CA7779AB-1A13-42E8-ACB3-12A8302F447D}" srcId="{ACAF9610-0B67-43AC-8410-AD2FCF99CD38}" destId="{0E799336-B468-4FDB-A547-766FB2FDD596}" srcOrd="1" destOrd="0" parTransId="{C57FF976-BF93-44F4-93F8-A5189E824C90}" sibTransId="{183033CF-0069-4E87-B343-E09ECCE54D74}"/>
    <dgm:cxn modelId="{020449B6-73AF-4C59-85EB-5CEA9D9B5A01}" type="presOf" srcId="{0E799336-B468-4FDB-A547-766FB2FDD596}" destId="{87E5CEC0-F15C-429E-963E-5E1BD02A7AD3}" srcOrd="0" destOrd="0" presId="urn:microsoft.com/office/officeart/2005/8/layout/chevron2"/>
    <dgm:cxn modelId="{DA9EECCE-B785-4AAE-A3EA-6867468632E2}" type="presOf" srcId="{6ED328F9-C601-4750-835A-B8FBBD7A0A8D}" destId="{4998C6B3-37EF-4F00-AA61-3073FE461B68}" srcOrd="0" destOrd="0" presId="urn:microsoft.com/office/officeart/2005/8/layout/chevron2"/>
    <dgm:cxn modelId="{B1FCF9CE-AF60-4487-8DC4-FF5D2B49EDD8}" type="presOf" srcId="{75574A63-F6E9-4797-94F8-A640A7591DC7}" destId="{EEFF164C-368D-456B-BB15-E6E1D12CAC82}" srcOrd="0" destOrd="1" presId="urn:microsoft.com/office/officeart/2005/8/layout/chevron2"/>
    <dgm:cxn modelId="{1D90DBF7-2D78-41D7-89D8-FFA1FDA4BA50}" srcId="{6ED328F9-C601-4750-835A-B8FBBD7A0A8D}" destId="{BCA49AFD-137A-41AF-9320-67577FD091D3}" srcOrd="0" destOrd="0" parTransId="{FA0048CE-C861-4FB0-A611-C716E1BE0998}" sibTransId="{1BE33546-5544-4FEF-8EC2-95C39875943A}"/>
    <dgm:cxn modelId="{6D09DCF9-F232-4B6C-8ABE-CFB3912F5AD3}" type="presOf" srcId="{BCA49AFD-137A-41AF-9320-67577FD091D3}" destId="{EEFF164C-368D-456B-BB15-E6E1D12CAC82}" srcOrd="0" destOrd="0" presId="urn:microsoft.com/office/officeart/2005/8/layout/chevron2"/>
    <dgm:cxn modelId="{AD61CCAA-F190-488C-80CA-043CE63C8500}" type="presParOf" srcId="{97829AB2-576C-4498-A51C-04D0E32D9BCA}" destId="{A3A81FB8-89F3-48DA-B4F7-AC74E66C1F27}" srcOrd="0" destOrd="0" presId="urn:microsoft.com/office/officeart/2005/8/layout/chevron2"/>
    <dgm:cxn modelId="{27119191-0656-4A6C-9761-9DB38D219990}" type="presParOf" srcId="{A3A81FB8-89F3-48DA-B4F7-AC74E66C1F27}" destId="{0FD1F9F8-5420-4A84-B2D2-B509265D2188}" srcOrd="0" destOrd="0" presId="urn:microsoft.com/office/officeart/2005/8/layout/chevron2"/>
    <dgm:cxn modelId="{853D244E-0AA6-484E-9174-72FB8387D3AC}" type="presParOf" srcId="{A3A81FB8-89F3-48DA-B4F7-AC74E66C1F27}" destId="{B32AA9D4-D194-48AE-9FF4-433BAE53EF4F}" srcOrd="1" destOrd="0" presId="urn:microsoft.com/office/officeart/2005/8/layout/chevron2"/>
    <dgm:cxn modelId="{F1C3314E-BCC7-4194-A0BC-9C47F50D7EAD}" type="presParOf" srcId="{97829AB2-576C-4498-A51C-04D0E32D9BCA}" destId="{02E51013-D43E-41F1-8E16-807108A3B6E4}" srcOrd="1" destOrd="0" presId="urn:microsoft.com/office/officeart/2005/8/layout/chevron2"/>
    <dgm:cxn modelId="{CDD9760D-D33B-4F23-8245-4D72CB737266}" type="presParOf" srcId="{97829AB2-576C-4498-A51C-04D0E32D9BCA}" destId="{625C4ADE-7C70-44E0-997D-0EB671DCA3C5}" srcOrd="2" destOrd="0" presId="urn:microsoft.com/office/officeart/2005/8/layout/chevron2"/>
    <dgm:cxn modelId="{B69A9C92-F2DD-41A8-B590-7FDADD8498ED}" type="presParOf" srcId="{625C4ADE-7C70-44E0-997D-0EB671DCA3C5}" destId="{87E5CEC0-F15C-429E-963E-5E1BD02A7AD3}" srcOrd="0" destOrd="0" presId="urn:microsoft.com/office/officeart/2005/8/layout/chevron2"/>
    <dgm:cxn modelId="{507DFA12-8E4D-46BC-BDDA-0C3B281EF5C3}" type="presParOf" srcId="{625C4ADE-7C70-44E0-997D-0EB671DCA3C5}" destId="{33234EBE-071C-4743-AD76-94D9F4DF0C20}" srcOrd="1" destOrd="0" presId="urn:microsoft.com/office/officeart/2005/8/layout/chevron2"/>
    <dgm:cxn modelId="{48B938D3-1449-4F97-AEC1-6A8106B407D1}" type="presParOf" srcId="{97829AB2-576C-4498-A51C-04D0E32D9BCA}" destId="{94ADF2C4-1F19-40FD-948E-3BFB2975BC84}" srcOrd="3" destOrd="0" presId="urn:microsoft.com/office/officeart/2005/8/layout/chevron2"/>
    <dgm:cxn modelId="{85485323-3747-4E7A-96D8-9F023206D34D}" type="presParOf" srcId="{97829AB2-576C-4498-A51C-04D0E32D9BCA}" destId="{03CD7D2E-3BA0-43B1-92F0-DCC01A563A3A}" srcOrd="4" destOrd="0" presId="urn:microsoft.com/office/officeart/2005/8/layout/chevron2"/>
    <dgm:cxn modelId="{A3DE3981-37CB-42A0-9B5E-3C3DE6A69DC1}" type="presParOf" srcId="{03CD7D2E-3BA0-43B1-92F0-DCC01A563A3A}" destId="{4998C6B3-37EF-4F00-AA61-3073FE461B68}" srcOrd="0" destOrd="0" presId="urn:microsoft.com/office/officeart/2005/8/layout/chevron2"/>
    <dgm:cxn modelId="{901C644B-2636-4DE6-94C3-F0F57FF4DA2D}" type="presParOf" srcId="{03CD7D2E-3BA0-43B1-92F0-DCC01A563A3A}" destId="{EEFF164C-368D-456B-BB15-E6E1D12CAC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D059A-8144-4355-97AB-1F2AB34281E0}">
      <dsp:nvSpPr>
        <dsp:cNvPr id="0" name=""/>
        <dsp:cNvSpPr/>
      </dsp:nvSpPr>
      <dsp:spPr>
        <a:xfrm rot="5400000">
          <a:off x="-87723" y="243704"/>
          <a:ext cx="1530717" cy="1071502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05/21/20</a:t>
          </a:r>
        </a:p>
      </dsp:txBody>
      <dsp:txXfrm rot="-5400000">
        <a:off x="141885" y="549847"/>
        <a:ext cx="1071502" cy="459215"/>
      </dsp:txXfrm>
    </dsp:sp>
    <dsp:sp modelId="{416398F8-5AB7-45C9-8AA4-41A3ADA23E27}">
      <dsp:nvSpPr>
        <dsp:cNvPr id="0" name=""/>
        <dsp:cNvSpPr/>
      </dsp:nvSpPr>
      <dsp:spPr>
        <a:xfrm rot="5400000">
          <a:off x="4170136" y="-2377436"/>
          <a:ext cx="994966" cy="6057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Estimated Allocations Loaded.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FY 21 Application opens, projects are fully developed and allowable, budget amounts can be estimated and adjusted later. </a:t>
          </a:r>
        </a:p>
      </dsp:txBody>
      <dsp:txXfrm rot="-5400000">
        <a:off x="1639040" y="202230"/>
        <a:ext cx="6008589" cy="897826"/>
      </dsp:txXfrm>
    </dsp:sp>
    <dsp:sp modelId="{D99C1D0A-9ACA-49AC-ABE6-4668BB527AC6}">
      <dsp:nvSpPr>
        <dsp:cNvPr id="0" name=""/>
        <dsp:cNvSpPr/>
      </dsp:nvSpPr>
      <dsp:spPr>
        <a:xfrm rot="5400000">
          <a:off x="-87723" y="1568215"/>
          <a:ext cx="1530717" cy="1071502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216275"/>
                <a:satOff val="-23596"/>
                <a:lumOff val="2264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16275"/>
                <a:satOff val="-23596"/>
                <a:lumOff val="2264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16275"/>
                <a:satOff val="-23596"/>
                <a:lumOff val="226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216275"/>
              <a:satOff val="-23596"/>
              <a:lumOff val="22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06/15/2020</a:t>
          </a:r>
        </a:p>
      </dsp:txBody>
      <dsp:txXfrm rot="-5400000">
        <a:off x="141885" y="1874358"/>
        <a:ext cx="1071502" cy="459215"/>
      </dsp:txXfrm>
    </dsp:sp>
    <dsp:sp modelId="{8F20357A-AE19-44DE-9FE5-EC6A5A92F955}">
      <dsp:nvSpPr>
        <dsp:cNvPr id="0" name=""/>
        <dsp:cNvSpPr/>
      </dsp:nvSpPr>
      <dsp:spPr>
        <a:xfrm rot="5400000">
          <a:off x="4170136" y="-1097280"/>
          <a:ext cx="994966" cy="6057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216275"/>
              <a:satOff val="-23596"/>
              <a:lumOff val="22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Applications due for substantial approval.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Must be completed in order to commit funds for July 1, 2020. Applications will be reopened in July for budget revisions based on grant award notice.</a:t>
          </a:r>
        </a:p>
      </dsp:txBody>
      <dsp:txXfrm rot="-5400000">
        <a:off x="1639040" y="1482386"/>
        <a:ext cx="6008589" cy="897826"/>
      </dsp:txXfrm>
    </dsp:sp>
    <dsp:sp modelId="{1517CC89-1A05-4A1E-8F6F-2E08E61EACD0}">
      <dsp:nvSpPr>
        <dsp:cNvPr id="0" name=""/>
        <dsp:cNvSpPr/>
      </dsp:nvSpPr>
      <dsp:spPr>
        <a:xfrm rot="5400000">
          <a:off x="-87723" y="2904069"/>
          <a:ext cx="1530717" cy="1071502"/>
        </a:xfrm>
        <a:prstGeom prst="chevron">
          <a:avLst/>
        </a:prstGeom>
        <a:gradFill rotWithShape="0">
          <a:gsLst>
            <a:gs pos="0">
              <a:srgbClr val="6D7074"/>
            </a:gs>
            <a:gs pos="80000">
              <a:schemeClr val="accent2">
                <a:shade val="80000"/>
                <a:hueOff val="432549"/>
                <a:satOff val="-47191"/>
                <a:lumOff val="4529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32549"/>
                <a:satOff val="-47191"/>
                <a:lumOff val="452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432549"/>
              <a:satOff val="-47191"/>
              <a:lumOff val="452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09/30/2020</a:t>
          </a:r>
        </a:p>
      </dsp:txBody>
      <dsp:txXfrm rot="-5400000">
        <a:off x="141885" y="3210212"/>
        <a:ext cx="1071502" cy="459215"/>
      </dsp:txXfrm>
    </dsp:sp>
    <dsp:sp modelId="{206787D7-A9AE-443D-9180-E55EBF3F6DD1}">
      <dsp:nvSpPr>
        <dsp:cNvPr id="0" name=""/>
        <dsp:cNvSpPr/>
      </dsp:nvSpPr>
      <dsp:spPr>
        <a:xfrm rot="5400000">
          <a:off x="4170136" y="221041"/>
          <a:ext cx="994966" cy="6057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432549"/>
              <a:satOff val="-47191"/>
              <a:lumOff val="452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Full Application due or substantial status will be forfeited.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Drawdown billing will be temp suspended until application is completed.</a:t>
          </a:r>
        </a:p>
      </dsp:txBody>
      <dsp:txXfrm rot="-5400000">
        <a:off x="1639040" y="2800707"/>
        <a:ext cx="6008589" cy="897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D059A-8144-4355-97AB-1F2AB34281E0}">
      <dsp:nvSpPr>
        <dsp:cNvPr id="0" name=""/>
        <dsp:cNvSpPr/>
      </dsp:nvSpPr>
      <dsp:spPr>
        <a:xfrm rot="5400000">
          <a:off x="-11425" y="240468"/>
          <a:ext cx="1499715" cy="104980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09/30/2021</a:t>
          </a:r>
        </a:p>
      </dsp:txBody>
      <dsp:txXfrm rot="-5400000">
        <a:off x="213533" y="540412"/>
        <a:ext cx="1049801" cy="449914"/>
      </dsp:txXfrm>
    </dsp:sp>
    <dsp:sp modelId="{416398F8-5AB7-45C9-8AA4-41A3ADA23E27}">
      <dsp:nvSpPr>
        <dsp:cNvPr id="0" name=""/>
        <dsp:cNvSpPr/>
      </dsp:nvSpPr>
      <dsp:spPr>
        <a:xfrm rot="5400000">
          <a:off x="3888593" y="-2277203"/>
          <a:ext cx="974815" cy="5704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All funds must be committed by 09/30/2021.</a:t>
          </a:r>
        </a:p>
      </dsp:txBody>
      <dsp:txXfrm rot="-5400000">
        <a:off x="1523987" y="134990"/>
        <a:ext cx="5656442" cy="879641"/>
      </dsp:txXfrm>
    </dsp:sp>
    <dsp:sp modelId="{D99C1D0A-9ACA-49AC-ABE6-4668BB527AC6}">
      <dsp:nvSpPr>
        <dsp:cNvPr id="0" name=""/>
        <dsp:cNvSpPr/>
      </dsp:nvSpPr>
      <dsp:spPr>
        <a:xfrm rot="5400000">
          <a:off x="-11425" y="1557197"/>
          <a:ext cx="1499715" cy="104980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216275"/>
                <a:satOff val="-23596"/>
                <a:lumOff val="2264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216275"/>
                <a:satOff val="-23596"/>
                <a:lumOff val="2264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16275"/>
                <a:satOff val="-23596"/>
                <a:lumOff val="226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216275"/>
              <a:satOff val="-23596"/>
              <a:lumOff val="22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10/30/21</a:t>
          </a:r>
        </a:p>
      </dsp:txBody>
      <dsp:txXfrm rot="-5400000">
        <a:off x="213533" y="1857141"/>
        <a:ext cx="1049801" cy="449914"/>
      </dsp:txXfrm>
    </dsp:sp>
    <dsp:sp modelId="{8F20357A-AE19-44DE-9FE5-EC6A5A92F955}">
      <dsp:nvSpPr>
        <dsp:cNvPr id="0" name=""/>
        <dsp:cNvSpPr/>
      </dsp:nvSpPr>
      <dsp:spPr>
        <a:xfrm rot="5400000">
          <a:off x="3838077" y="-980210"/>
          <a:ext cx="1146246" cy="5771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216275"/>
              <a:satOff val="-23596"/>
              <a:lumOff val="22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Actual Expenditures from 07/01/2020-06/30/2021 are recorded in the Year End Report. Narratives for Outcomes and Performance Indicators are written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Carryover projects are created or continued with remaining funds.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Overages greater that 10% of the total grant require authorization from DOE.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1525634" y="1388188"/>
        <a:ext cx="5715179" cy="1034336"/>
      </dsp:txXfrm>
    </dsp:sp>
    <dsp:sp modelId="{1517CC89-1A05-4A1E-8F6F-2E08E61EACD0}">
      <dsp:nvSpPr>
        <dsp:cNvPr id="0" name=""/>
        <dsp:cNvSpPr/>
      </dsp:nvSpPr>
      <dsp:spPr>
        <a:xfrm rot="5400000">
          <a:off x="-11425" y="3051013"/>
          <a:ext cx="1499715" cy="1049801"/>
        </a:xfrm>
        <a:prstGeom prst="chevron">
          <a:avLst/>
        </a:prstGeom>
        <a:gradFill rotWithShape="0">
          <a:gsLst>
            <a:gs pos="0">
              <a:srgbClr val="6D7074"/>
            </a:gs>
            <a:gs pos="80000">
              <a:schemeClr val="accent2">
                <a:shade val="80000"/>
                <a:hueOff val="432549"/>
                <a:satOff val="-47191"/>
                <a:lumOff val="4529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32549"/>
                <a:satOff val="-47191"/>
                <a:lumOff val="452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80000"/>
              <a:hueOff val="432549"/>
              <a:satOff val="-47191"/>
              <a:lumOff val="452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10/30/22</a:t>
          </a:r>
        </a:p>
      </dsp:txBody>
      <dsp:txXfrm rot="-5400000">
        <a:off x="213533" y="3350957"/>
        <a:ext cx="1049801" cy="449914"/>
      </dsp:txXfrm>
    </dsp:sp>
    <dsp:sp modelId="{206787D7-A9AE-443D-9180-E55EBF3F6DD1}">
      <dsp:nvSpPr>
        <dsp:cNvPr id="0" name=""/>
        <dsp:cNvSpPr/>
      </dsp:nvSpPr>
      <dsp:spPr>
        <a:xfrm rot="5400000">
          <a:off x="3825997" y="561766"/>
          <a:ext cx="1189947" cy="5792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432549"/>
              <a:satOff val="-47191"/>
              <a:lumOff val="452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Expenditures from Carryover project funds are recorded. Funds for those carryover projects need to be committed by 09/30/2022 and invoiced through the Grant Reimbursement system by 10/30/2022.</a:t>
          </a:r>
        </a:p>
      </dsp:txBody>
      <dsp:txXfrm rot="-5400000">
        <a:off x="1524836" y="2921015"/>
        <a:ext cx="5734182" cy="1073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1F9F8-5420-4A84-B2D2-B509265D2188}">
      <dsp:nvSpPr>
        <dsp:cNvPr id="0" name=""/>
        <dsp:cNvSpPr/>
      </dsp:nvSpPr>
      <dsp:spPr>
        <a:xfrm>
          <a:off x="-102913" y="383726"/>
          <a:ext cx="1416860" cy="991802"/>
        </a:xfrm>
        <a:prstGeom prst="chevron">
          <a:avLst/>
        </a:prstGeom>
        <a:gradFill rotWithShape="0">
          <a:gsLst>
            <a:gs pos="0">
              <a:srgbClr val="061A2C"/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5400000">
        <a:off x="109616" y="667098"/>
        <a:ext cx="991802" cy="425058"/>
      </dsp:txXfrm>
    </dsp:sp>
    <dsp:sp modelId="{B32AA9D4-D194-48AE-9FF4-433BAE53EF4F}">
      <dsp:nvSpPr>
        <dsp:cNvPr id="0" name=""/>
        <dsp:cNvSpPr/>
      </dsp:nvSpPr>
      <dsp:spPr>
        <a:xfrm rot="5400000">
          <a:off x="3270280" y="-1694393"/>
          <a:ext cx="1214303" cy="4894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All funds must be committed by 09/30/2020.</a:t>
          </a:r>
          <a:endParaRPr lang="en-US" sz="1600" kern="1200" dirty="0"/>
        </a:p>
      </dsp:txBody>
      <dsp:txXfrm rot="-5400000">
        <a:off x="1430265" y="204899"/>
        <a:ext cx="4835058" cy="1095749"/>
      </dsp:txXfrm>
    </dsp:sp>
    <dsp:sp modelId="{87E5CEC0-F15C-429E-963E-5E1BD02A7AD3}">
      <dsp:nvSpPr>
        <dsp:cNvPr id="0" name=""/>
        <dsp:cNvSpPr/>
      </dsp:nvSpPr>
      <dsp:spPr>
        <a:xfrm>
          <a:off x="-102913" y="1774534"/>
          <a:ext cx="1416860" cy="991802"/>
        </a:xfrm>
        <a:prstGeom prst="chevron">
          <a:avLst/>
        </a:prstGeom>
        <a:gradFill rotWithShape="0">
          <a:gsLst>
            <a:gs pos="0">
              <a:srgbClr val="2C435E"/>
            </a:gs>
            <a:gs pos="80000">
              <a:schemeClr val="accent2">
                <a:shade val="80000"/>
                <a:hueOff val="216275"/>
                <a:satOff val="-23596"/>
                <a:lumOff val="2264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216275"/>
                <a:satOff val="-23596"/>
                <a:lumOff val="22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5400000">
        <a:off x="109616" y="2057906"/>
        <a:ext cx="991802" cy="425058"/>
      </dsp:txXfrm>
    </dsp:sp>
    <dsp:sp modelId="{33234EBE-071C-4743-AD76-94D9F4DF0C20}">
      <dsp:nvSpPr>
        <dsp:cNvPr id="0" name=""/>
        <dsp:cNvSpPr/>
      </dsp:nvSpPr>
      <dsp:spPr>
        <a:xfrm rot="5400000">
          <a:off x="3270280" y="-296457"/>
          <a:ext cx="1214303" cy="4894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216275"/>
              <a:satOff val="-23596"/>
              <a:lumOff val="226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Actual Expenditures from 07/01/2019-09/30/2020 are recorded in the Final Exit Report. Narratives for Outcomes and Performance Indicators are written.</a:t>
          </a:r>
          <a:endParaRPr lang="en-US" sz="1600" kern="1200" dirty="0"/>
        </a:p>
      </dsp:txBody>
      <dsp:txXfrm rot="-5400000">
        <a:off x="1430265" y="1602835"/>
        <a:ext cx="4835058" cy="1095749"/>
      </dsp:txXfrm>
    </dsp:sp>
    <dsp:sp modelId="{4998C6B3-37EF-4F00-AA61-3073FE461B68}">
      <dsp:nvSpPr>
        <dsp:cNvPr id="0" name=""/>
        <dsp:cNvSpPr/>
      </dsp:nvSpPr>
      <dsp:spPr>
        <a:xfrm>
          <a:off x="-102913" y="3165343"/>
          <a:ext cx="1416860" cy="991802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432549"/>
                <a:satOff val="-47191"/>
                <a:lumOff val="4529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432549"/>
                <a:satOff val="-47191"/>
                <a:lumOff val="4529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432549"/>
                <a:satOff val="-47191"/>
                <a:lumOff val="452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 rot="-5400000">
        <a:off x="109616" y="3448715"/>
        <a:ext cx="991802" cy="425058"/>
      </dsp:txXfrm>
    </dsp:sp>
    <dsp:sp modelId="{EEFF164C-368D-456B-BB15-E6E1D12CAC82}">
      <dsp:nvSpPr>
        <dsp:cNvPr id="0" name=""/>
        <dsp:cNvSpPr/>
      </dsp:nvSpPr>
      <dsp:spPr>
        <a:xfrm rot="5400000">
          <a:off x="3270280" y="1094351"/>
          <a:ext cx="1214303" cy="4894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432549"/>
              <a:satOff val="-47191"/>
              <a:lumOff val="452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If you expended all funds in year 1 of the grant, you will not have a final Exit Report to complete.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Final Exit Reports can be completed anytime after all funds have been expended.</a:t>
          </a:r>
        </a:p>
      </dsp:txBody>
      <dsp:txXfrm rot="-5400000">
        <a:off x="1430265" y="2993644"/>
        <a:ext cx="4835058" cy="1095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3703-01B6-4F40-B16D-06BD985762AB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ECC0F-152E-4828-B419-1C0F3070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24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sta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73104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extLst>
            <a:ext uri="{91240B29-F687-4F45-9708-019B960494DF}">
              <a14:hiddenLine xmlns:a14="http://schemas.microsoft.com/office/drawing/2010/main" w="38100" cap="rnd">
                <a:solidFill>
                  <a:srgbClr val="274F7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2B588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7D86-41DA-4887-A18E-AAF8C32DB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18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78C0-015B-42DF-B044-66A589790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68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E833-5CF4-4F74-8331-FB2FFF1C7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7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36EE-2EB1-4E9D-B63D-51454A543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8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88DF-B77E-4491-A1D5-C5B4D788F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55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DF928-7912-4422-B738-DA426E635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5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839A-156D-4CAB-BD8D-237DDEF7C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4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A20C-5B37-494C-8979-465B41476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73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68F0-E60D-45FA-814E-CBFF8F0E8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77E0-B32C-45E0-94A4-FC1F4A0D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2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48F8-6231-4235-9BD4-EDD449AA3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BF9558-C65E-4EBF-B7EE-5A667C647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a.mcgowen@maine.gov" TargetMode="External"/><Relationship Id="rId2" Type="http://schemas.openxmlformats.org/officeDocument/2006/relationships/hyperlink" Target="mailto:Roberta.lucas@maine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lene.oneill@maine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003425"/>
          </a:xfrm>
        </p:spPr>
        <p:txBody>
          <a:bodyPr/>
          <a:lstStyle/>
          <a:p>
            <a:pPr eaLnBrk="1" hangingPunct="1"/>
            <a:r>
              <a:rPr lang="en-US" altLang="en-US" sz="2510" dirty="0"/>
              <a:t>Local Entitlement Application – FY21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Dr. Roberta Lucas</a:t>
            </a:r>
          </a:p>
          <a:p>
            <a:pPr eaLnBrk="1" hangingPunct="1"/>
            <a:r>
              <a:rPr lang="en-US" altLang="en-US" dirty="0"/>
              <a:t>Maine Department of Education</a:t>
            </a:r>
          </a:p>
          <a:p>
            <a:pPr eaLnBrk="1" hangingPunct="1"/>
            <a:r>
              <a:rPr lang="en-US" altLang="en-US" dirty="0"/>
              <a:t>May 21,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4D20-42AA-4322-853B-B98B4E99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Frequent Errors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2B8790-D44D-43E1-A330-0F44070DF1F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1226" t="54700" r="11130" b="15704"/>
          <a:stretch/>
        </p:blipFill>
        <p:spPr bwMode="auto">
          <a:xfrm>
            <a:off x="457200" y="2418594"/>
            <a:ext cx="8229600" cy="2478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628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4D20-42AA-4322-853B-B98B4E99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Frequent Errors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ABB1A2-8EDD-4A21-A8A4-573CD568044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6944" t="50513" r="10471" b="13026"/>
          <a:stretch/>
        </p:blipFill>
        <p:spPr bwMode="auto">
          <a:xfrm>
            <a:off x="533400" y="1676400"/>
            <a:ext cx="8001000" cy="3199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3EC2B22D-9DBA-47F1-99FC-E9A4B3F06613}"/>
              </a:ext>
            </a:extLst>
          </p:cNvPr>
          <p:cNvSpPr/>
          <p:nvPr/>
        </p:nvSpPr>
        <p:spPr>
          <a:xfrm>
            <a:off x="7454646" y="2858754"/>
            <a:ext cx="978408" cy="256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3B8DE50E-F796-4D30-AB98-AA6A949F094F}"/>
              </a:ext>
            </a:extLst>
          </p:cNvPr>
          <p:cNvSpPr/>
          <p:nvPr/>
        </p:nvSpPr>
        <p:spPr>
          <a:xfrm>
            <a:off x="7454646" y="2096821"/>
            <a:ext cx="978408" cy="256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C52611-A5A0-4CE0-85D8-D66BE794956E}"/>
              </a:ext>
            </a:extLst>
          </p:cNvPr>
          <p:cNvSpPr/>
          <p:nvPr/>
        </p:nvSpPr>
        <p:spPr>
          <a:xfrm>
            <a:off x="7454646" y="2483599"/>
            <a:ext cx="978408" cy="256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111-4F52-492C-97B8-BA473501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Frequent Errors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E198C1-D768-44F0-BAC9-0DEA0F2CF85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60684" t="32059" r="10683" b="7329"/>
          <a:stretch/>
        </p:blipFill>
        <p:spPr bwMode="auto">
          <a:xfrm>
            <a:off x="1116312" y="1600200"/>
            <a:ext cx="6911375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0B8B1195-F91B-418D-B183-D86BD938405E}"/>
              </a:ext>
            </a:extLst>
          </p:cNvPr>
          <p:cNvSpPr/>
          <p:nvPr/>
        </p:nvSpPr>
        <p:spPr>
          <a:xfrm>
            <a:off x="7086600" y="3429000"/>
            <a:ext cx="1207008" cy="637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Proportionate Share for Parentally Placed Students-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Parentally placed project funds must be available for two years </a:t>
            </a:r>
          </a:p>
          <a:p>
            <a:r>
              <a:rPr lang="en-US" sz="2000" dirty="0">
                <a:latin typeface="+mj-lt"/>
              </a:rPr>
              <a:t>Is structured as a carryover project</a:t>
            </a:r>
          </a:p>
          <a:p>
            <a:r>
              <a:rPr lang="en-US" sz="2000" dirty="0">
                <a:latin typeface="+mj-lt"/>
              </a:rPr>
              <a:t>At end of 2</a:t>
            </a:r>
            <a:r>
              <a:rPr lang="en-US" sz="2000" baseline="30000" dirty="0">
                <a:latin typeface="+mj-lt"/>
              </a:rPr>
              <a:t>nd</a:t>
            </a:r>
            <a:r>
              <a:rPr lang="en-US" sz="2000" dirty="0">
                <a:latin typeface="+mj-lt"/>
              </a:rPr>
              <a:t> year remaining funds can be used for any other allowable LE activity. A note should be made in the Parentally Place description in the Year-end report.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6E3E8-6170-401B-8A1D-D734824F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50801"/>
            <a:ext cx="6400800" cy="35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5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A225-0700-4CC8-92A0-9B84AE66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Proportionate Share for Parentally Placed Students-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EC53C-9AA2-4AA4-81DF-178A907C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must include:</a:t>
            </a:r>
          </a:p>
          <a:p>
            <a:pPr marL="457200" lvl="1" indent="0">
              <a:buNone/>
            </a:pPr>
            <a:r>
              <a:rPr lang="en-US" dirty="0"/>
              <a:t>A determination statement in project how these decisions are made – ex:</a:t>
            </a:r>
          </a:p>
          <a:p>
            <a:pPr marL="457200" lvl="1" indent="0">
              <a:buNone/>
            </a:pPr>
            <a:r>
              <a:rPr lang="en-US" dirty="0"/>
              <a:t>	based on need of  child</a:t>
            </a:r>
          </a:p>
          <a:p>
            <a:pPr marL="457200" lvl="1" indent="0">
              <a:buNone/>
            </a:pPr>
            <a:r>
              <a:rPr lang="en-US" dirty="0"/>
              <a:t>	staff availability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YE report</a:t>
            </a:r>
          </a:p>
          <a:p>
            <a:pPr marL="457200" lvl="1" indent="0">
              <a:buNone/>
            </a:pPr>
            <a:r>
              <a:rPr lang="en-US" dirty="0"/>
              <a:t>	confirm </a:t>
            </a:r>
            <a:r>
              <a:rPr lang="en-US"/>
              <a:t>when explaining expenditure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8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Choice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Function Codes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1000	Instruction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1000	Extended School Year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1000	Out of District Placements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2110	Social Work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2130	Nursing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2140	Psychological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2150	Speech Pathology/ Audiology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2160	Occupational Therapy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2170	Physical Therapy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2180  Visually Impaired/ Vision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2198	Parentally Placed Students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2199	Coordinated Early Intervening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2330	Special Area Administrative Expenses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2700	Within District Transportation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2750	Out of District Transportation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634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E7D1-6FEE-4681-BF40-D52C1834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E165-AAED-4C41-97C6-2BAFEB94F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“new” project – please indicate</a:t>
            </a:r>
          </a:p>
          <a:p>
            <a:r>
              <a:rPr lang="en-US" dirty="0"/>
              <a:t>Technology project- must include language that the purchase is outside of the district technology purchase. </a:t>
            </a:r>
          </a:p>
          <a:p>
            <a:r>
              <a:rPr lang="en-US" dirty="0"/>
              <a:t>Multiple projects with in one project </a:t>
            </a:r>
          </a:p>
          <a:p>
            <a:r>
              <a:rPr lang="en-US" dirty="0"/>
              <a:t>Equipment- identify the specific equipment</a:t>
            </a:r>
          </a:p>
          <a:p>
            <a:r>
              <a:rPr lang="en-US" dirty="0"/>
              <a:t>Stipend – not allowable</a:t>
            </a:r>
          </a:p>
        </p:txBody>
      </p:sp>
    </p:spTree>
    <p:extLst>
      <p:ext uri="{BB962C8B-B14F-4D97-AF65-F5344CB8AC3E}">
        <p14:creationId xmlns:p14="http://schemas.microsoft.com/office/powerpoint/2010/main" val="222577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Times New Roman"/>
                <a:cs typeface="Times New Roman"/>
              </a:rPr>
              <a:t>1.</a:t>
            </a:r>
            <a:r>
              <a:rPr lang="en-US" sz="1800" b="1" u="sng" dirty="0">
                <a:ea typeface="Times New Roman"/>
                <a:cs typeface="Times New Roman"/>
              </a:rPr>
              <a:t> Purpose of Activity:</a:t>
            </a:r>
            <a:r>
              <a:rPr lang="en-US" sz="1800" dirty="0">
                <a:ea typeface="Times New Roman"/>
                <a:cs typeface="Times New Roman"/>
              </a:rPr>
              <a:t>  </a:t>
            </a:r>
            <a:r>
              <a:rPr lang="en-US" sz="1800" i="1" dirty="0">
                <a:ea typeface="Times New Roman"/>
                <a:cs typeface="Times New Roman"/>
              </a:rPr>
              <a:t>(must be allowable under IDEA)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Times New Roman"/>
                <a:cs typeface="Times New Roman"/>
              </a:rPr>
              <a:t>To provide related services as required by the IEPs of students with disabilities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Times New Roman"/>
                <a:cs typeface="Times New Roman"/>
              </a:rPr>
              <a:t>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Times New Roman"/>
                <a:cs typeface="Times New Roman"/>
              </a:rPr>
              <a:t>2. </a:t>
            </a:r>
            <a:r>
              <a:rPr lang="en-US" sz="1800" b="1" u="sng" dirty="0">
                <a:ea typeface="Times New Roman"/>
                <a:cs typeface="Times New Roman"/>
              </a:rPr>
              <a:t>Project Description:</a:t>
            </a:r>
            <a:r>
              <a:rPr lang="en-US" sz="1800" dirty="0">
                <a:ea typeface="Times New Roman"/>
                <a:cs typeface="Times New Roman"/>
              </a:rPr>
              <a:t>  describe the activities/strategies to be undertaken to accomplish the purpose.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Times New Roman"/>
                <a:cs typeface="Times New Roman"/>
              </a:rPr>
              <a:t>The school district will contract with licensed occupational therapists to provide evaluations, consultations, and direct therapy services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Times New Roman"/>
                <a:cs typeface="Times New Roman"/>
              </a:rPr>
              <a:t>3. </a:t>
            </a:r>
            <a:r>
              <a:rPr lang="en-US" sz="1800" b="1" u="sng" dirty="0">
                <a:ea typeface="Times New Roman"/>
                <a:cs typeface="Times New Roman"/>
              </a:rPr>
              <a:t>Outcomes/Performance Indicators:</a:t>
            </a:r>
            <a:r>
              <a:rPr lang="en-US" sz="1800" dirty="0">
                <a:ea typeface="Times New Roman"/>
                <a:cs typeface="Times New Roman"/>
              </a:rPr>
              <a:t> describe how you will know that the project was successful and the purpose met. </a:t>
            </a:r>
            <a:r>
              <a:rPr lang="en-US" sz="1800" i="1" dirty="0">
                <a:ea typeface="Times New Roman"/>
                <a:cs typeface="Times New Roman"/>
              </a:rPr>
              <a:t>(A well-written outcome is realistic, clear, specific and measurable.)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Times New Roman"/>
                <a:cs typeface="Times New Roman"/>
              </a:rPr>
              <a:t>100 % of all students needing evaluations will be assessed in a timely manner that complies with timelines in MUSER.  100% of students requiring OT will receive the service as required by the students’ IEPs.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42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MOST FREQUENT ERRORS (**)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Purpose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“To provide speech therapy services to students with disabilities who require it as either specially designed instruction or as a related service”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Project Description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RSU 100 will contract with a local agency to obtain speech-language therapy services for 20 hours per week.  </a:t>
            </a:r>
          </a:p>
          <a:p>
            <a:r>
              <a:rPr lang="en-US" sz="2000" dirty="0"/>
              <a:t>Name exactly what you are going to do – e.g. “provide support” isn’t as clear as “employ an </a:t>
            </a:r>
            <a:r>
              <a:rPr lang="en-US" sz="2000" dirty="0" err="1"/>
              <a:t>ed</a:t>
            </a:r>
            <a:r>
              <a:rPr lang="en-US" sz="2000" dirty="0"/>
              <a:t> tech to provide support”</a:t>
            </a:r>
          </a:p>
          <a:p>
            <a:r>
              <a:rPr lang="en-US" sz="2000" dirty="0"/>
              <a:t>Be careful of “related services” as it relates to MUSER rules.  No therapeutic swim, horseback riding, music therapy,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Don’t be too wordy.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Spending money on non–allowable costs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Equipment incorrectly assigned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/>
              <a:t>Preschool funds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2" y="1312985"/>
            <a:ext cx="8229600" cy="4114800"/>
          </a:xfrm>
        </p:spPr>
        <p:txBody>
          <a:bodyPr/>
          <a:lstStyle/>
          <a:p>
            <a:r>
              <a:rPr lang="en-US" dirty="0"/>
              <a:t>SAU may reject funds, but are supposed to be able to prove they are providing FAPE (in development).  Note: this also applies to school age funds</a:t>
            </a:r>
          </a:p>
          <a:p>
            <a:r>
              <a:rPr lang="en-US" dirty="0"/>
              <a:t>“to provide special education and related services in accordance with Part B of the Act... to children with disabilities aged three through five years . . .”</a:t>
            </a:r>
          </a:p>
          <a:p>
            <a:r>
              <a:rPr lang="en-US" dirty="0"/>
              <a:t>Age limitations – 3,4, and </a:t>
            </a:r>
            <a:r>
              <a:rPr lang="en-US" dirty="0">
                <a:solidFill>
                  <a:srgbClr val="C00000"/>
                </a:solidFill>
              </a:rPr>
              <a:t>5 year </a:t>
            </a:r>
            <a:r>
              <a:rPr lang="en-US" dirty="0" err="1">
                <a:solidFill>
                  <a:srgbClr val="C00000"/>
                </a:solidFill>
              </a:rPr>
              <a:t>olds</a:t>
            </a:r>
            <a:r>
              <a:rPr lang="en-US" dirty="0">
                <a:solidFill>
                  <a:srgbClr val="C00000"/>
                </a:solidFill>
              </a:rPr>
              <a:t> in kindergarten**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4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5088-B812-48FE-A4B0-E7565A9A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Application Timeline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/>
              <a:t>Funds Availability 07/01/2020-09/30/2022</a:t>
            </a:r>
            <a:br>
              <a:rPr lang="en-US" sz="1800" dirty="0"/>
            </a:br>
            <a:r>
              <a:rPr lang="en-US" dirty="0"/>
              <a:t>	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8342DC6-034A-430A-8453-15FC77596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460522"/>
              </p:ext>
            </p:extLst>
          </p:nvPr>
        </p:nvGraphicFramePr>
        <p:xfrm>
          <a:off x="533400" y="1417637"/>
          <a:ext cx="7696200" cy="420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576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AE45-0C22-4840-B396-9686C22E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Preschool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619E-8F5E-4613-BF68-97358388C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Preschool Funds:  </a:t>
            </a:r>
          </a:p>
          <a:p>
            <a:pPr lvl="1"/>
            <a:r>
              <a:rPr lang="en-US" dirty="0"/>
              <a:t>Supplies</a:t>
            </a:r>
          </a:p>
          <a:p>
            <a:pPr lvl="1"/>
            <a:r>
              <a:rPr lang="en-US" dirty="0"/>
              <a:t>Expenses CDS will cover are not allowable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2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Preschool funds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Regular education vs special education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E.g. whiteboards **</a:t>
            </a:r>
          </a:p>
          <a:p>
            <a:r>
              <a:rPr lang="en-US" dirty="0">
                <a:solidFill>
                  <a:srgbClr val="C00000"/>
                </a:solidFill>
              </a:rPr>
              <a:t>Time and effort reporting using split funding sources **</a:t>
            </a:r>
          </a:p>
          <a:p>
            <a:r>
              <a:rPr lang="en-US" dirty="0">
                <a:solidFill>
                  <a:srgbClr val="C00000"/>
                </a:solidFill>
              </a:rPr>
              <a:t>Kindergarten aides**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9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Year End Report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Dates to be announced</a:t>
            </a:r>
          </a:p>
          <a:p>
            <a:r>
              <a:rPr lang="en-US" dirty="0"/>
              <a:t>For Business &amp; Finance Office staff</a:t>
            </a:r>
          </a:p>
          <a:p>
            <a:pPr lvl="1"/>
            <a:r>
              <a:rPr lang="en-US" dirty="0"/>
              <a:t>Excess Cost</a:t>
            </a:r>
          </a:p>
          <a:p>
            <a:pPr lvl="1"/>
            <a:r>
              <a:rPr lang="en-US" dirty="0"/>
              <a:t>Carryover projects</a:t>
            </a:r>
          </a:p>
          <a:p>
            <a:pPr lvl="1"/>
            <a:r>
              <a:rPr lang="en-US" dirty="0"/>
              <a:t>Expenditure reporting</a:t>
            </a:r>
          </a:p>
          <a:p>
            <a:pPr marL="0" indent="0">
              <a:buNone/>
            </a:pPr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2338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https://www.4pcamaine.org/</a:t>
            </a:r>
          </a:p>
        </p:txBody>
      </p:sp>
    </p:spTree>
    <p:extLst>
      <p:ext uri="{BB962C8B-B14F-4D97-AF65-F5344CB8AC3E}">
        <p14:creationId xmlns:p14="http://schemas.microsoft.com/office/powerpoint/2010/main" val="391666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Contact:</a:t>
            </a:r>
          </a:p>
          <a:p>
            <a:pPr marL="0" indent="0">
              <a:buNone/>
            </a:pPr>
            <a:r>
              <a:rPr lang="en-US" dirty="0"/>
              <a:t>Roberta Lucas: 624-6621 </a:t>
            </a:r>
            <a:r>
              <a:rPr lang="en-US" dirty="0">
                <a:hlinkClick r:id="rId2"/>
              </a:rPr>
              <a:t>Roberta.lucas@maine.gov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Barbara McGowen: 624-6645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Barbara.a.mcgowen@maine.gov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Colene O’Neill: 624-6713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Colene.oneill@maine.gov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Thank you for all you do in the service of children!</a:t>
            </a:r>
          </a:p>
        </p:txBody>
      </p:sp>
    </p:spTree>
    <p:extLst>
      <p:ext uri="{BB962C8B-B14F-4D97-AF65-F5344CB8AC3E}">
        <p14:creationId xmlns:p14="http://schemas.microsoft.com/office/powerpoint/2010/main" val="36203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5088-B812-48FE-A4B0-E7565A9A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Year End Reporting Timeline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8342DC6-034A-430A-8453-15FC77596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805831"/>
              </p:ext>
            </p:extLst>
          </p:nvPr>
        </p:nvGraphicFramePr>
        <p:xfrm>
          <a:off x="533400" y="1295401"/>
          <a:ext cx="7696200" cy="433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55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16F34D-0D98-4678-9418-1D1E40A2BA78}"/>
              </a:ext>
            </a:extLst>
          </p:cNvPr>
          <p:cNvGrpSpPr/>
          <p:nvPr/>
        </p:nvGrpSpPr>
        <p:grpSpPr>
          <a:xfrm>
            <a:off x="1409700" y="1231900"/>
            <a:ext cx="6324600" cy="4394200"/>
            <a:chOff x="1524000" y="1397000"/>
            <a:chExt cx="6096000" cy="4064000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13955199-F1F5-4604-BC4C-6E83AEA0B5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97218335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8FC9CA-856D-418C-B567-4D14ED2F8AFA}"/>
                </a:ext>
              </a:extLst>
            </p:cNvPr>
            <p:cNvSpPr txBox="1"/>
            <p:nvPr/>
          </p:nvSpPr>
          <p:spPr>
            <a:xfrm rot="18902386">
              <a:off x="1819845" y="2144811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9/30/20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1A1732-D281-4A09-AC5A-095792595380}"/>
                </a:ext>
              </a:extLst>
            </p:cNvPr>
            <p:cNvSpPr txBox="1"/>
            <p:nvPr/>
          </p:nvSpPr>
          <p:spPr>
            <a:xfrm rot="18891468">
              <a:off x="1721177" y="3467086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10/30/20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6957D6-F381-4601-A101-D9853A89CAF4}"/>
                </a:ext>
              </a:extLst>
            </p:cNvPr>
            <p:cNvSpPr txBox="1"/>
            <p:nvPr/>
          </p:nvSpPr>
          <p:spPr>
            <a:xfrm rot="18959916">
              <a:off x="1864152" y="4766108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NOTE</a:t>
              </a: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0D5F2383-7070-4268-B333-99CFC4F4895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B58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B58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B58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B58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B588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B588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B588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B588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B5880"/>
                </a:solidFill>
                <a:latin typeface="Arial" charset="0"/>
              </a:defRPr>
            </a:lvl9pPr>
          </a:lstStyle>
          <a:p>
            <a:r>
              <a:rPr lang="en-US" kern="0"/>
              <a:t>FY19 Final Exit Report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1663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E0D2F-1509-475E-8056-3B5487725DB2}"/>
              </a:ext>
            </a:extLst>
          </p:cNvPr>
          <p:cNvSpPr txBox="1"/>
          <p:nvPr/>
        </p:nvSpPr>
        <p:spPr>
          <a:xfrm>
            <a:off x="533400" y="1417638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information pertaining to LEA and contacts should be checked and updated. Non- Public Schools information should be updated from Site Setup page.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CB9E8-5565-46CA-98C2-084EE4DE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70515"/>
            <a:ext cx="4694808" cy="3115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EA59AC-2756-4715-B4FA-AEF108D5C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08" y="2340968"/>
            <a:ext cx="4449192" cy="3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B407-B8B4-4CED-BC0A-A1346122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Cover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035C-33B2-498C-BEEA-D5661603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Choose yes or no to accept funds for Part B 5-20 and for 3-5. If you choose not to accept 3-5 funds, the application will not include projects for those funds. </a:t>
            </a:r>
          </a:p>
          <a:p>
            <a:r>
              <a:rPr lang="en-US" sz="2000" dirty="0">
                <a:latin typeface="+mj-lt"/>
              </a:rPr>
              <a:t>***Always remember to POST UPDATE***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940FA-51FA-4CDC-BC2B-CD0ED320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71801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Effort ~ Application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Where does the FY20 MOE Budget information come from?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Standard Article 2 (Special Education)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Standard Article 8 (Transportation &amp; Buses) Function Code 2750 only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Estimated Child 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8407B-3152-43E7-AF3E-92F5B742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643313"/>
            <a:ext cx="5992426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519"/>
            <a:ext cx="8229600" cy="624681"/>
          </a:xfrm>
        </p:spPr>
        <p:txBody>
          <a:bodyPr/>
          <a:lstStyle/>
          <a:p>
            <a:br>
              <a:rPr lang="en-US" sz="2800" dirty="0"/>
            </a:br>
            <a:r>
              <a:rPr lang="en-US" sz="2400" dirty="0"/>
              <a:t>EXCEPTIONS TO MAINTENANCE OF EFFORT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267200"/>
          </a:xfrm>
        </p:spPr>
        <p:txBody>
          <a:bodyPr/>
          <a:lstStyle/>
          <a:p>
            <a:pPr eaLnBrk="1" fontAlgn="ctr" hangingPunct="1"/>
            <a:endParaRPr lang="en-US" sz="1600" u="sng" dirty="0"/>
          </a:p>
          <a:p>
            <a:pPr eaLnBrk="1" fontAlgn="ctr" hangingPunct="1"/>
            <a:r>
              <a:rPr lang="en-US" sz="1600" u="sng" dirty="0"/>
              <a:t>The voluntary departure, by retirement or otherwise, or departure for just cause, of special education or related services personnel.</a:t>
            </a:r>
            <a:br>
              <a:rPr lang="en-US" sz="1600" dirty="0"/>
            </a:br>
            <a:endParaRPr lang="en-US" sz="1600" dirty="0"/>
          </a:p>
          <a:p>
            <a:pPr eaLnBrk="1" fontAlgn="ctr" hangingPunct="1"/>
            <a:r>
              <a:rPr lang="en-US" sz="1600" u="sng" dirty="0"/>
              <a:t>A decrease in the enrollment of children with disabilities.</a:t>
            </a:r>
            <a:br>
              <a:rPr lang="en-US" sz="1600" dirty="0"/>
            </a:br>
            <a:endParaRPr lang="en-US" sz="1600" dirty="0"/>
          </a:p>
          <a:p>
            <a:pPr eaLnBrk="1" fontAlgn="ctr" hangingPunct="1"/>
            <a:r>
              <a:rPr lang="en-US" sz="1600" u="sng" dirty="0"/>
              <a:t>The termination of the obligation of the agency, consistent with this part, to provide a program of special education to a particular child with a disability that is an exceptionally costly program , as determined by the SEA, because the child</a:t>
            </a:r>
            <a:br>
              <a:rPr lang="en-US" sz="1600" dirty="0"/>
            </a:br>
            <a:r>
              <a:rPr lang="en-US" sz="1600" dirty="0"/>
              <a:t>   1. </a:t>
            </a:r>
            <a:r>
              <a:rPr lang="en-US" sz="1600" u="sng" dirty="0"/>
              <a:t>has left the jurisdiction of the agency;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   2. </a:t>
            </a:r>
            <a:r>
              <a:rPr lang="en-US" sz="1600" u="sng" dirty="0"/>
              <a:t>has reached the age at which the obligation of the agency to provide FAPE</a:t>
            </a:r>
            <a:br>
              <a:rPr lang="en-US" sz="1600" dirty="0"/>
            </a:br>
            <a:r>
              <a:rPr lang="en-US" sz="1600" dirty="0"/>
              <a:t>      </a:t>
            </a:r>
            <a:r>
              <a:rPr lang="en-US" sz="1600" u="sng" dirty="0"/>
              <a:t>to the child has terminated; or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   3. </a:t>
            </a:r>
            <a:r>
              <a:rPr lang="en-US" sz="1600" u="sng" dirty="0"/>
              <a:t>no longer needs the program of special education.</a:t>
            </a:r>
            <a:br>
              <a:rPr lang="en-US" sz="1600" dirty="0"/>
            </a:br>
            <a:endParaRPr lang="en-US" sz="1600" dirty="0"/>
          </a:p>
          <a:p>
            <a:pPr eaLnBrk="1" fontAlgn="ctr" hangingPunct="1"/>
            <a:r>
              <a:rPr lang="en-US" sz="1600" u="sng" dirty="0"/>
              <a:t>The termination of costly expenditures for long-term purchases, such as the acquisition of equipment or the construction of school facilities.</a:t>
            </a:r>
            <a:br>
              <a:rPr lang="en-US" sz="1600" dirty="0"/>
            </a:br>
            <a:endParaRPr lang="en-US" sz="1600" dirty="0"/>
          </a:p>
          <a:p>
            <a:pPr eaLnBrk="1" fontAlgn="ctr" hangingPunct="1"/>
            <a:r>
              <a:rPr lang="en-US" sz="1600" dirty="0">
                <a:solidFill>
                  <a:srgbClr val="C00000"/>
                </a:solidFill>
              </a:rPr>
              <a:t>Call Barbara McGowen 624-6645  Barbara.a.mcgowen@maine.gov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76FB6-25F4-4130-9446-3053C40F35B9}"/>
              </a:ext>
            </a:extLst>
          </p:cNvPr>
          <p:cNvSpPr txBox="1"/>
          <p:nvPr/>
        </p:nvSpPr>
        <p:spPr>
          <a:xfrm>
            <a:off x="457200" y="457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B5880"/>
                </a:solidFill>
                <a:latin typeface="+mj-lt"/>
              </a:rPr>
              <a:t>What happens if MOE “does not meet”?</a:t>
            </a:r>
          </a:p>
        </p:txBody>
      </p:sp>
    </p:spTree>
    <p:extLst>
      <p:ext uri="{BB962C8B-B14F-4D97-AF65-F5344CB8AC3E}">
        <p14:creationId xmlns:p14="http://schemas.microsoft.com/office/powerpoint/2010/main" val="244760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70260-510E-424B-A3E7-688AD5BF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Proportionate Share for Parentally Placed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AB410-3C7A-4F59-BE50-AAB67623B419}"/>
              </a:ext>
            </a:extLst>
          </p:cNvPr>
          <p:cNvSpPr txBox="1"/>
          <p:nvPr/>
        </p:nvSpPr>
        <p:spPr>
          <a:xfrm>
            <a:off x="609600" y="16002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TOTAL number of eligible children with disabilities (same # in MOE)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number of parentally place eligible students in private schools (do not include home schooled)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worksheet will calculate the total amount of the project based on your inputs.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8D136-D799-4D2D-A2B2-99338B8B818A}"/>
              </a:ext>
            </a:extLst>
          </p:cNvPr>
          <p:cNvSpPr/>
          <p:nvPr/>
        </p:nvSpPr>
        <p:spPr>
          <a:xfrm>
            <a:off x="609600" y="38862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Parentally placed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Direct services based on ISP (not evaluations)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Parentally placed count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Failure to carry over PP $ for 24 months- funds cannot be reallocated until the last 3 months of the grant life.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Failure to consult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**Sending funds directly to private schools**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64EBE-1F35-4B14-842E-635711A5A19E}"/>
              </a:ext>
            </a:extLst>
          </p:cNvPr>
          <p:cNvSpPr txBox="1"/>
          <p:nvPr/>
        </p:nvSpPr>
        <p:spPr>
          <a:xfrm>
            <a:off x="457200" y="338953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Most Frequent Errors </a:t>
            </a:r>
          </a:p>
        </p:txBody>
      </p:sp>
    </p:spTree>
    <p:extLst>
      <p:ext uri="{BB962C8B-B14F-4D97-AF65-F5344CB8AC3E}">
        <p14:creationId xmlns:p14="http://schemas.microsoft.com/office/powerpoint/2010/main" val="38525752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162C40"/>
      </a:dk2>
      <a:lt2>
        <a:srgbClr val="274F73"/>
      </a:lt2>
      <a:accent1>
        <a:srgbClr val="BBE0E3"/>
      </a:accent1>
      <a:accent2>
        <a:srgbClr val="162C40"/>
      </a:accent2>
      <a:accent3>
        <a:srgbClr val="FFFFFF"/>
      </a:accent3>
      <a:accent4>
        <a:srgbClr val="000000"/>
      </a:accent4>
      <a:accent5>
        <a:srgbClr val="DAEDEF"/>
      </a:accent5>
      <a:accent6>
        <a:srgbClr val="132739"/>
      </a:accent6>
      <a:hlink>
        <a:srgbClr val="274F73"/>
      </a:hlink>
      <a:folHlink>
        <a:srgbClr val="8A2E1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162C40"/>
        </a:dk2>
        <a:lt2>
          <a:srgbClr val="274F73"/>
        </a:lt2>
        <a:accent1>
          <a:srgbClr val="BBE0E3"/>
        </a:accent1>
        <a:accent2>
          <a:srgbClr val="162C4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32739"/>
        </a:accent6>
        <a:hlink>
          <a:srgbClr val="274F73"/>
        </a:hlink>
        <a:folHlink>
          <a:srgbClr val="8A2E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89FA263FB5543BC7163C05C51A54B" ma:contentTypeVersion="13" ma:contentTypeDescription="Create a new document." ma:contentTypeScope="" ma:versionID="ab8c9bc1861ca203811dfb82d90f1e2c">
  <xsd:schema xmlns:xsd="http://www.w3.org/2001/XMLSchema" xmlns:xs="http://www.w3.org/2001/XMLSchema" xmlns:p="http://schemas.microsoft.com/office/2006/metadata/properties" xmlns:ns3="5ca6cff0-282a-474a-8a9a-e57004c19a3a" xmlns:ns4="e2c2f301-4a03-4ece-b5a5-e8fe594b9300" targetNamespace="http://schemas.microsoft.com/office/2006/metadata/properties" ma:root="true" ma:fieldsID="c060b6b6cc8241067d77d46c417b93dd" ns3:_="" ns4:_="">
    <xsd:import namespace="5ca6cff0-282a-474a-8a9a-e57004c19a3a"/>
    <xsd:import namespace="e2c2f301-4a03-4ece-b5a5-e8fe594b93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6cff0-282a-474a-8a9a-e57004c19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2f301-4a03-4ece-b5a5-e8fe594b9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26CB4-E008-4C0D-A40C-C647BBD50F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C60281-985B-4534-B3D3-81A2F788D4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2c2f301-4a03-4ece-b5a5-e8fe594b9300"/>
    <ds:schemaRef ds:uri="5ca6cff0-282a-474a-8a9a-e57004c19a3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2B3886-F9F5-4E3D-BE43-49A1E9870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6cff0-282a-474a-8a9a-e57004c19a3a"/>
    <ds:schemaRef ds:uri="e2c2f301-4a03-4ece-b5a5-e8fe594b93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35600</TotalTime>
  <Words>961</Words>
  <Application>Microsoft Office PowerPoint</Application>
  <PresentationFormat>On-screen Show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Default Design</vt:lpstr>
      <vt:lpstr>Local Entitlement Application – FY21</vt:lpstr>
      <vt:lpstr>FY21 Application Timeline  Funds Availability 07/01/2020-09/30/2022   </vt:lpstr>
      <vt:lpstr>FY20 Year End Reporting Timeline</vt:lpstr>
      <vt:lpstr>PowerPoint Presentation</vt:lpstr>
      <vt:lpstr>Site Setup</vt:lpstr>
      <vt:lpstr>Application Cover Sheet</vt:lpstr>
      <vt:lpstr>Maintenance of Effort ~ Application </vt:lpstr>
      <vt:lpstr> EXCEPTIONS TO MAINTENANCE OF EFFORT </vt:lpstr>
      <vt:lpstr>Proportionate Share for Parentally Placed Students</vt:lpstr>
      <vt:lpstr>Frequent Errors</vt:lpstr>
      <vt:lpstr>Frequent Errors</vt:lpstr>
      <vt:lpstr>Frequent Errors</vt:lpstr>
      <vt:lpstr>Proportionate Share for Parentally Placed Students- continued</vt:lpstr>
      <vt:lpstr>Proportionate Share for Parentally Placed Students- continued</vt:lpstr>
      <vt:lpstr>Project Choice Options</vt:lpstr>
      <vt:lpstr>Project updates</vt:lpstr>
      <vt:lpstr>Program Activities</vt:lpstr>
      <vt:lpstr>MOST FREQUENT ERRORS (**)</vt:lpstr>
      <vt:lpstr>Preschool funds </vt:lpstr>
      <vt:lpstr>Preschool Funds</vt:lpstr>
      <vt:lpstr>Preschool funds </vt:lpstr>
      <vt:lpstr>Year End Report Training</vt:lpstr>
      <vt:lpstr>Review Application</vt:lpstr>
      <vt:lpstr>Questions?</vt:lpstr>
    </vt:vector>
  </TitlesOfParts>
  <Company>State of Maine, DAFS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Maine</dc:creator>
  <cp:lastModifiedBy>ONeill, Colene</cp:lastModifiedBy>
  <cp:revision>181</cp:revision>
  <cp:lastPrinted>2018-03-14T15:03:29Z</cp:lastPrinted>
  <dcterms:created xsi:type="dcterms:W3CDTF">2012-03-23T16:37:19Z</dcterms:created>
  <dcterms:modified xsi:type="dcterms:W3CDTF">2020-05-21T17:30:26Z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0x0101008F489FA263FB5543BC7163C05C51A54B</vt:lpwstr>
  </property>
</Properties>
</file>