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Century Gothic"/>
      <p:regular r:id="rId24"/>
      <p:bold r:id="rId25"/>
      <p:italic r:id="rId26"/>
      <p:boldItalic r:id="rId27"/>
    </p:embeddedFont>
    <p:embeddedFont>
      <p:font typeface="Questrial"/>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enturyGothic-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italic.fntdata"/><Relationship Id="rId25" Type="http://schemas.openxmlformats.org/officeDocument/2006/relationships/font" Target="fonts/CenturyGothic-bold.fntdata"/><Relationship Id="rId28" Type="http://schemas.openxmlformats.org/officeDocument/2006/relationships/font" Target="fonts/Questrial-regular.fntdata"/><Relationship Id="rId27"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adison-park.org/what-we-do/real-estate-development/housing-portfolio/"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adison-park.org/what-we-do/real-estate-development/housing-portfolio/"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bur.org/bostonomix/2019/09/24/hardwood-china-tariffs-lumber-sawmill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itannica.com/topic/Topkapi-Palace-Museum" TargetMode="External"/><Relationship Id="rId3" Type="http://schemas.openxmlformats.org/officeDocument/2006/relationships/hyperlink" Target="https://brickarchitecture.com/about-brick/why-brick/the-history-of-bricks-brickmaking#:~:text=Bricks%20date%20back%20to%207000,around%20the%20city%20of%20Jericho"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ickarchitecture.com/about-brick/why-brick/the-history-of-bricks-brickmaking#:~:text=Bricks%20date%20back%20to%207000,around%20the%20city%20of%20Jericho"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rulia.com/n/ma/boston/east-boston/83565/" TargetMode="External"/><Relationship Id="rId3" Type="http://schemas.openxmlformats.org/officeDocument/2006/relationships/hyperlink" Target="https://www.zillow.com/homedetails/4885-Washington-St-APT-2B-West-Roxbury-MA-02132/2102505251_zpid/"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rulia.com/n/ma/boston/east-boston/83565/" TargetMode="External"/><Relationship Id="rId3" Type="http://schemas.openxmlformats.org/officeDocument/2006/relationships/hyperlink" Target="https://www.zillow.com/homedetails/4885-Washington-St-APT-2B-West-Roxbury-MA-02132/2102505251_zpid/"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nezero.medium.com/people-are-future-proofing-their-homes-with-straw-e25b470f5474"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thinktokyo.com/2017/12/12/6-elements-japanese-traditional-architecture/1513026009" TargetMode="External"/><Relationship Id="rId3" Type="http://schemas.openxmlformats.org/officeDocument/2006/relationships/hyperlink" Target="https://www.japan-experience.com/to-know/understanding-japan/the-machiya"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thinktokyo.com/2017/12/12/6-elements-japanese-traditional-architecture/1513026009" TargetMode="External"/><Relationship Id="rId3" Type="http://schemas.openxmlformats.org/officeDocument/2006/relationships/hyperlink" Target="https://www.japan-experience.com/to-know/understanding-japan/the-machiya"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b56308fb5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b56308fb5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Lesson invites observations and questions.</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http://www.madison-park.org/what-we-do/real-estate-development/housing-portfolio/</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78b9b8a4d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8b9b8a4d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http://www.madison-park.org/what-we-do/real-estate-development/housing-portfolio/</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78b9b8a4d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8b9b8a4d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https://www.wbur.org/bostonomix/2019/09/24/hardwood-china-tariffs-lumber-sawmills</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8b9b8a4dc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8b9b8a4d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Lesson invites observations and questions.</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 u="sng">
                <a:solidFill>
                  <a:schemeClr val="hlink"/>
                </a:solidFill>
                <a:hlinkClick r:id="rId2"/>
              </a:rPr>
              <a:t>https://www.britannica.com/topic/Topkapi-Palace-Museum</a:t>
            </a:r>
            <a:endParaRPr i="1">
              <a:solidFill>
                <a:schemeClr val="dk1"/>
              </a:solidFill>
            </a:endParaRPr>
          </a:p>
          <a:p>
            <a:pPr indent="0" lvl="0" marL="0" rtl="0" algn="l">
              <a:spcBef>
                <a:spcPts val="0"/>
              </a:spcBef>
              <a:spcAft>
                <a:spcPts val="0"/>
              </a:spcAft>
              <a:buClr>
                <a:schemeClr val="dk1"/>
              </a:buClr>
              <a:buSzPts val="1100"/>
              <a:buFont typeface="Arial"/>
              <a:buNone/>
            </a:pPr>
            <a:r>
              <a:rPr lang="en" u="sng">
                <a:solidFill>
                  <a:srgbClr val="0097A7"/>
                </a:solidFill>
                <a:hlinkClick r:id="rId3">
                  <a:extLst>
                    <a:ext uri="{A12FA001-AC4F-418D-AE19-62706E023703}">
                      <ahyp:hlinkClr val="tx"/>
                    </a:ext>
                  </a:extLst>
                </a:hlinkClick>
              </a:rPr>
              <a:t>https://brickarchitecture.com/about-brick/why-brick/the-history-of-bricks-brickmaking#:~:text=Bricks%20date%20back%20to%207000,around%20the%20city%20of%20Jericho</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78b9b8a4d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8b9b8a4d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https://brickarchitecture.com/about-brick/why-brick/the-history-of-bricks-brickmaking#:~:text=Bricks%20date%20back%20to%207000,around%20the%20city%20of%20Jericho</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64a644be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64a644b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Lesson invites observations and questions.</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73a566e359bac35f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3a566e359bac35f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https://www.trulia.com/n/ma/boston/east-boston/83565/</a:t>
            </a:r>
            <a:endParaRPr/>
          </a:p>
          <a:p>
            <a:pPr indent="0" lvl="0" marL="0" rtl="0" algn="l">
              <a:spcBef>
                <a:spcPts val="0"/>
              </a:spcBef>
              <a:spcAft>
                <a:spcPts val="0"/>
              </a:spcAft>
              <a:buNone/>
            </a:pPr>
            <a:r>
              <a:rPr lang="en" u="sng">
                <a:solidFill>
                  <a:schemeClr val="hlink"/>
                </a:solidFill>
                <a:hlinkClick r:id="rId3"/>
              </a:rPr>
              <a:t>https://www.zillow.com/homedetails/4885-Washington-St-APT-2B-West-Roxbury-MA-02132/2102505251_zpid/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78b9b8a4d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8b9b8a4d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https://www.trulia.com/n/ma/boston/east-boston/83565/</a:t>
            </a:r>
            <a:endParaRPr/>
          </a:p>
          <a:p>
            <a:pPr indent="0" lvl="0" marL="0" rtl="0" algn="l">
              <a:spcBef>
                <a:spcPts val="0"/>
              </a:spcBef>
              <a:spcAft>
                <a:spcPts val="0"/>
              </a:spcAft>
              <a:buNone/>
            </a:pPr>
            <a:r>
              <a:rPr lang="en" u="sng">
                <a:solidFill>
                  <a:schemeClr val="hlink"/>
                </a:solidFill>
                <a:hlinkClick r:id="rId3"/>
              </a:rPr>
              <a:t>https://www.zillow.com/homedetails/4885-Washington-St-APT-2B-West-Roxbury-MA-02132/2102505251_zpid/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73a566e359bac35f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73a566e359bac35f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b56308fb5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b56308fb5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56308fb5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56308fb5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Lesson invites observations and questions.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https://greenpassivesolar.com/2011/05/passive-solar-straw-bale-house/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78b9b8a4d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8b9b8a4d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https://greenpassivesolar.com/2011/05/passive-solar-straw-bale-house/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78b9b8a4d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78b9b8a4d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Lesson invites observations and questions.</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78b9b8a4d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78b9b8a4d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https://onezero.medium.com/people-are-future-proofing-their-homes-with-straw-e25b470f5474</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b56308fb5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b56308fb5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Lesson invites observations and questions.</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https://www.rethinktokyo.com/2017/12/12/6-elements-japanese-traditional-architecture/1513026009</a:t>
            </a:r>
            <a:endParaRPr/>
          </a:p>
          <a:p>
            <a:pPr indent="0" lvl="0" marL="0" rtl="0" algn="l">
              <a:spcBef>
                <a:spcPts val="0"/>
              </a:spcBef>
              <a:spcAft>
                <a:spcPts val="0"/>
              </a:spcAft>
              <a:buNone/>
            </a:pPr>
            <a:r>
              <a:rPr lang="en" u="sng">
                <a:solidFill>
                  <a:schemeClr val="hlink"/>
                </a:solidFill>
                <a:hlinkClick r:id="rId3"/>
              </a:rPr>
              <a:t>https://www.japan-experience.com/to-know/understanding-japan/the-machiya</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78b9b8a4d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78b9b8a4d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https://www.rethinktokyo.com/2017/12/12/6-elements-japanese-traditional-architecture/1513026009</a:t>
            </a:r>
            <a:endParaRPr/>
          </a:p>
          <a:p>
            <a:pPr indent="0" lvl="0" marL="0" rtl="0" algn="l">
              <a:spcBef>
                <a:spcPts val="0"/>
              </a:spcBef>
              <a:spcAft>
                <a:spcPts val="0"/>
              </a:spcAft>
              <a:buNone/>
            </a:pPr>
            <a:r>
              <a:rPr lang="en" u="sng">
                <a:solidFill>
                  <a:schemeClr val="hlink"/>
                </a:solidFill>
                <a:hlinkClick r:id="rId3"/>
              </a:rPr>
              <a:t>https://www.japan-experience.com/to-know/understanding-japan/the-machiya</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78b9b8a4d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8b9b8a4d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Lesson invites observations and questions.</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Straw, Wood, and Bricks!</a:t>
            </a:r>
            <a:endParaRPr>
              <a:latin typeface="Century Gothic"/>
              <a:ea typeface="Century Gothic"/>
              <a:cs typeface="Century Gothic"/>
              <a:sym typeface="Century Gothic"/>
            </a:endParaRPr>
          </a:p>
        </p:txBody>
      </p:sp>
      <p:sp>
        <p:nvSpPr>
          <p:cNvPr id="55" name="Google Shape;55;p13"/>
          <p:cNvSpPr txBox="1"/>
          <p:nvPr/>
        </p:nvSpPr>
        <p:spPr>
          <a:xfrm>
            <a:off x="2330975" y="2956725"/>
            <a:ext cx="4648800" cy="3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434343"/>
                </a:solidFill>
                <a:latin typeface="Century Gothic"/>
                <a:ea typeface="Century Gothic"/>
                <a:cs typeface="Century Gothic"/>
                <a:sym typeface="Century Gothic"/>
              </a:rPr>
              <a:t>Read Aloud Unit 3, Week 1, Day 3</a:t>
            </a:r>
            <a:endParaRPr sz="1800">
              <a:solidFill>
                <a:srgbClr val="434343"/>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2"/>
          <p:cNvPicPr preferRelativeResize="0"/>
          <p:nvPr/>
        </p:nvPicPr>
        <p:blipFill>
          <a:blip r:embed="rId3">
            <a:alphaModFix/>
          </a:blip>
          <a:stretch>
            <a:fillRect/>
          </a:stretch>
        </p:blipFill>
        <p:spPr>
          <a:xfrm>
            <a:off x="245000" y="832100"/>
            <a:ext cx="3988850" cy="2991625"/>
          </a:xfrm>
          <a:prstGeom prst="rect">
            <a:avLst/>
          </a:prstGeom>
          <a:noFill/>
          <a:ln cap="flat" cmpd="sng" w="9525">
            <a:solidFill>
              <a:srgbClr val="D9D9D9"/>
            </a:solidFill>
            <a:prstDash val="solid"/>
            <a:round/>
            <a:headEnd len="sm" w="sm" type="none"/>
            <a:tailEnd len="sm" w="sm" type="none"/>
          </a:ln>
        </p:spPr>
      </p:pic>
      <p:pic>
        <p:nvPicPr>
          <p:cNvPr id="112" name="Google Shape;112;p22"/>
          <p:cNvPicPr preferRelativeResize="0"/>
          <p:nvPr/>
        </p:nvPicPr>
        <p:blipFill>
          <a:blip r:embed="rId4">
            <a:alphaModFix/>
          </a:blip>
          <a:stretch>
            <a:fillRect/>
          </a:stretch>
        </p:blipFill>
        <p:spPr>
          <a:xfrm>
            <a:off x="4416425" y="871025"/>
            <a:ext cx="4505046" cy="2991625"/>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3"/>
          <p:cNvPicPr preferRelativeResize="0"/>
          <p:nvPr/>
        </p:nvPicPr>
        <p:blipFill>
          <a:blip r:embed="rId3">
            <a:alphaModFix/>
          </a:blip>
          <a:stretch>
            <a:fillRect/>
          </a:stretch>
        </p:blipFill>
        <p:spPr>
          <a:xfrm>
            <a:off x="626308" y="2146600"/>
            <a:ext cx="3655217" cy="2741400"/>
          </a:xfrm>
          <a:prstGeom prst="rect">
            <a:avLst/>
          </a:prstGeom>
          <a:noFill/>
          <a:ln>
            <a:noFill/>
          </a:ln>
        </p:spPr>
      </p:pic>
      <p:sp>
        <p:nvSpPr>
          <p:cNvPr id="118" name="Google Shape;118;p23"/>
          <p:cNvSpPr txBox="1"/>
          <p:nvPr/>
        </p:nvSpPr>
        <p:spPr>
          <a:xfrm>
            <a:off x="462575" y="257725"/>
            <a:ext cx="8524800" cy="1449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latin typeface="Century Gothic"/>
                <a:ea typeface="Century Gothic"/>
                <a:cs typeface="Century Gothic"/>
                <a:sym typeface="Century Gothic"/>
              </a:rPr>
              <a:t>Wood has been used to build structures for thousands of years. </a:t>
            </a:r>
            <a:r>
              <a:rPr lang="en" sz="1800">
                <a:latin typeface="Century Gothic"/>
                <a:ea typeface="Century Gothic"/>
                <a:cs typeface="Century Gothic"/>
                <a:sym typeface="Century Gothic"/>
              </a:rPr>
              <a:t>Many</a:t>
            </a:r>
            <a:r>
              <a:rPr lang="en" sz="1800">
                <a:latin typeface="Century Gothic"/>
                <a:ea typeface="Century Gothic"/>
                <a:cs typeface="Century Gothic"/>
                <a:sym typeface="Century Gothic"/>
              </a:rPr>
              <a:t> homes in Boston are made of wood. Hundreds of years ago, people cut trees here in Massachusetts to build homes out of w</a:t>
            </a:r>
            <a:r>
              <a:rPr lang="en" sz="1800">
                <a:latin typeface="Century Gothic"/>
                <a:ea typeface="Century Gothic"/>
                <a:cs typeface="Century Gothic"/>
                <a:sym typeface="Century Gothic"/>
              </a:rPr>
              <a:t>ood. Now, most of the timber is brought here from other places.</a:t>
            </a:r>
            <a:endParaRPr sz="2300">
              <a:latin typeface="Questrial"/>
              <a:ea typeface="Questrial"/>
              <a:cs typeface="Questrial"/>
              <a:sym typeface="Questrial"/>
            </a:endParaRPr>
          </a:p>
        </p:txBody>
      </p:sp>
      <p:pic>
        <p:nvPicPr>
          <p:cNvPr id="119" name="Google Shape;119;p23"/>
          <p:cNvPicPr preferRelativeResize="0"/>
          <p:nvPr/>
        </p:nvPicPr>
        <p:blipFill>
          <a:blip r:embed="rId4">
            <a:alphaModFix/>
          </a:blip>
          <a:stretch>
            <a:fillRect/>
          </a:stretch>
        </p:blipFill>
        <p:spPr>
          <a:xfrm>
            <a:off x="4571999" y="2111375"/>
            <a:ext cx="4128250" cy="2741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4"/>
          <p:cNvPicPr preferRelativeResize="0"/>
          <p:nvPr/>
        </p:nvPicPr>
        <p:blipFill>
          <a:blip r:embed="rId3">
            <a:alphaModFix/>
          </a:blip>
          <a:stretch>
            <a:fillRect/>
          </a:stretch>
        </p:blipFill>
        <p:spPr>
          <a:xfrm>
            <a:off x="1641311" y="333375"/>
            <a:ext cx="5861375" cy="1943750"/>
          </a:xfrm>
          <a:prstGeom prst="rect">
            <a:avLst/>
          </a:prstGeom>
          <a:noFill/>
          <a:ln>
            <a:noFill/>
          </a:ln>
        </p:spPr>
      </p:pic>
      <p:pic>
        <p:nvPicPr>
          <p:cNvPr id="125" name="Google Shape;125;p24"/>
          <p:cNvPicPr preferRelativeResize="0"/>
          <p:nvPr/>
        </p:nvPicPr>
        <p:blipFill>
          <a:blip r:embed="rId4">
            <a:alphaModFix/>
          </a:blip>
          <a:stretch>
            <a:fillRect/>
          </a:stretch>
        </p:blipFill>
        <p:spPr>
          <a:xfrm>
            <a:off x="2759575" y="2473325"/>
            <a:ext cx="3624842" cy="2415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5"/>
          <p:cNvPicPr preferRelativeResize="0"/>
          <p:nvPr/>
        </p:nvPicPr>
        <p:blipFill>
          <a:blip r:embed="rId3">
            <a:alphaModFix/>
          </a:blip>
          <a:stretch>
            <a:fillRect/>
          </a:stretch>
        </p:blipFill>
        <p:spPr>
          <a:xfrm>
            <a:off x="715860" y="173675"/>
            <a:ext cx="3824025" cy="2315725"/>
          </a:xfrm>
          <a:prstGeom prst="rect">
            <a:avLst/>
          </a:prstGeom>
          <a:noFill/>
          <a:ln>
            <a:noFill/>
          </a:ln>
        </p:spPr>
      </p:pic>
      <p:pic>
        <p:nvPicPr>
          <p:cNvPr id="131" name="Google Shape;131;p25"/>
          <p:cNvPicPr preferRelativeResize="0"/>
          <p:nvPr/>
        </p:nvPicPr>
        <p:blipFill rotWithShape="1">
          <a:blip r:embed="rId4">
            <a:alphaModFix/>
          </a:blip>
          <a:srcRect b="0" l="0" r="7166" t="0"/>
          <a:stretch/>
        </p:blipFill>
        <p:spPr>
          <a:xfrm>
            <a:off x="278550" y="2696450"/>
            <a:ext cx="4698650" cy="2249475"/>
          </a:xfrm>
          <a:prstGeom prst="rect">
            <a:avLst/>
          </a:prstGeom>
          <a:noFill/>
          <a:ln>
            <a:noFill/>
          </a:ln>
        </p:spPr>
      </p:pic>
      <p:pic>
        <p:nvPicPr>
          <p:cNvPr id="132" name="Google Shape;132;p25"/>
          <p:cNvPicPr preferRelativeResize="0"/>
          <p:nvPr/>
        </p:nvPicPr>
        <p:blipFill>
          <a:blip r:embed="rId5">
            <a:alphaModFix/>
          </a:blip>
          <a:stretch>
            <a:fillRect/>
          </a:stretch>
        </p:blipFill>
        <p:spPr>
          <a:xfrm>
            <a:off x="4742023" y="152400"/>
            <a:ext cx="3559668" cy="2358280"/>
          </a:xfrm>
          <a:prstGeom prst="rect">
            <a:avLst/>
          </a:prstGeom>
          <a:noFill/>
          <a:ln>
            <a:noFill/>
          </a:ln>
        </p:spPr>
      </p:pic>
      <p:pic>
        <p:nvPicPr>
          <p:cNvPr id="133" name="Google Shape;133;p25"/>
          <p:cNvPicPr preferRelativeResize="0"/>
          <p:nvPr/>
        </p:nvPicPr>
        <p:blipFill>
          <a:blip r:embed="rId6">
            <a:alphaModFix/>
          </a:blip>
          <a:stretch>
            <a:fillRect/>
          </a:stretch>
        </p:blipFill>
        <p:spPr>
          <a:xfrm>
            <a:off x="5208000" y="2634621"/>
            <a:ext cx="3559675" cy="23731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txBox="1"/>
          <p:nvPr/>
        </p:nvSpPr>
        <p:spPr>
          <a:xfrm>
            <a:off x="712725" y="593925"/>
            <a:ext cx="7669200" cy="3787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latin typeface="Century Gothic"/>
                <a:ea typeface="Century Gothic"/>
                <a:cs typeface="Century Gothic"/>
                <a:sym typeface="Century Gothic"/>
              </a:rPr>
              <a:t>For thousands of years, people around the world have made buildings from bricks. Historians think that people first started using bricks made from mud and stones in the country of Turkey.  </a:t>
            </a:r>
            <a:endParaRPr sz="1800">
              <a:latin typeface="Century Gothic"/>
              <a:ea typeface="Century Gothic"/>
              <a:cs typeface="Century Gothic"/>
              <a:sym typeface="Century Gothic"/>
            </a:endParaRPr>
          </a:p>
          <a:p>
            <a:pPr indent="0" lvl="0" marL="0" rtl="0" algn="l">
              <a:lnSpc>
                <a:spcPct val="150000"/>
              </a:lnSpc>
              <a:spcBef>
                <a:spcPts val="0"/>
              </a:spcBef>
              <a:spcAft>
                <a:spcPts val="0"/>
              </a:spcAft>
              <a:buNone/>
            </a:pPr>
            <a:r>
              <a:t/>
            </a:r>
            <a:endParaRPr sz="1800">
              <a:latin typeface="Century Gothic"/>
              <a:ea typeface="Century Gothic"/>
              <a:cs typeface="Century Gothic"/>
              <a:sym typeface="Century Gothic"/>
            </a:endParaRPr>
          </a:p>
          <a:p>
            <a:pPr indent="0" lvl="0" marL="0" rtl="0" algn="l">
              <a:lnSpc>
                <a:spcPct val="150000"/>
              </a:lnSpc>
              <a:spcBef>
                <a:spcPts val="0"/>
              </a:spcBef>
              <a:spcAft>
                <a:spcPts val="0"/>
              </a:spcAft>
              <a:buNone/>
            </a:pPr>
            <a:r>
              <a:rPr lang="en" sz="1800">
                <a:latin typeface="Century Gothic"/>
                <a:ea typeface="Century Gothic"/>
                <a:cs typeface="Century Gothic"/>
                <a:sym typeface="Century Gothic"/>
              </a:rPr>
              <a:t>Bricks were first used in places with warm climates. In Egypt, people made bricks from a mix of clay and straw to build pyramids. The Aztecs used adobe bricks to build pyramids</a:t>
            </a:r>
            <a:r>
              <a:rPr lang="en" sz="1800">
                <a:latin typeface="Century Gothic"/>
                <a:ea typeface="Century Gothic"/>
                <a:cs typeface="Century Gothic"/>
                <a:sym typeface="Century Gothic"/>
              </a:rPr>
              <a:t> in Central America</a:t>
            </a:r>
            <a:r>
              <a:rPr lang="en" sz="1800">
                <a:latin typeface="Century Gothic"/>
                <a:ea typeface="Century Gothic"/>
                <a:cs typeface="Century Gothic"/>
                <a:sym typeface="Century Gothic"/>
              </a:rPr>
              <a:t>.</a:t>
            </a:r>
            <a:endParaRPr sz="1800">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623048" y="173675"/>
            <a:ext cx="3824025" cy="2315725"/>
          </a:xfrm>
          <a:prstGeom prst="rect">
            <a:avLst/>
          </a:prstGeom>
          <a:noFill/>
          <a:ln>
            <a:noFill/>
          </a:ln>
        </p:spPr>
      </p:pic>
      <p:pic>
        <p:nvPicPr>
          <p:cNvPr id="144" name="Google Shape;144;p27"/>
          <p:cNvPicPr preferRelativeResize="0"/>
          <p:nvPr/>
        </p:nvPicPr>
        <p:blipFill rotWithShape="1">
          <a:blip r:embed="rId4">
            <a:alphaModFix/>
          </a:blip>
          <a:srcRect b="0" l="0" r="7166" t="0"/>
          <a:stretch/>
        </p:blipFill>
        <p:spPr>
          <a:xfrm>
            <a:off x="278550" y="2758275"/>
            <a:ext cx="4698650" cy="2249475"/>
          </a:xfrm>
          <a:prstGeom prst="rect">
            <a:avLst/>
          </a:prstGeom>
          <a:noFill/>
          <a:ln>
            <a:noFill/>
          </a:ln>
        </p:spPr>
      </p:pic>
      <p:pic>
        <p:nvPicPr>
          <p:cNvPr id="145" name="Google Shape;145;p27"/>
          <p:cNvPicPr preferRelativeResize="0"/>
          <p:nvPr/>
        </p:nvPicPr>
        <p:blipFill>
          <a:blip r:embed="rId5">
            <a:alphaModFix/>
          </a:blip>
          <a:stretch>
            <a:fillRect/>
          </a:stretch>
        </p:blipFill>
        <p:spPr>
          <a:xfrm>
            <a:off x="4742023" y="152400"/>
            <a:ext cx="3559668" cy="2358280"/>
          </a:xfrm>
          <a:prstGeom prst="rect">
            <a:avLst/>
          </a:prstGeom>
          <a:noFill/>
          <a:ln>
            <a:noFill/>
          </a:ln>
        </p:spPr>
      </p:pic>
      <p:pic>
        <p:nvPicPr>
          <p:cNvPr id="146" name="Google Shape;146;p27"/>
          <p:cNvPicPr preferRelativeResize="0"/>
          <p:nvPr/>
        </p:nvPicPr>
        <p:blipFill>
          <a:blip r:embed="rId6">
            <a:alphaModFix/>
          </a:blip>
          <a:stretch>
            <a:fillRect/>
          </a:stretch>
        </p:blipFill>
        <p:spPr>
          <a:xfrm>
            <a:off x="5096875" y="2634621"/>
            <a:ext cx="3559675" cy="2373117"/>
          </a:xfrm>
          <a:prstGeom prst="rect">
            <a:avLst/>
          </a:prstGeom>
          <a:noFill/>
          <a:ln>
            <a:noFill/>
          </a:ln>
        </p:spPr>
      </p:pic>
      <p:sp>
        <p:nvSpPr>
          <p:cNvPr id="147" name="Google Shape;147;p27"/>
          <p:cNvSpPr txBox="1"/>
          <p:nvPr/>
        </p:nvSpPr>
        <p:spPr>
          <a:xfrm>
            <a:off x="278550" y="2006425"/>
            <a:ext cx="2356800" cy="556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Topaki Palace Museum Istanbul, Turkey</a:t>
            </a:r>
            <a:endParaRPr>
              <a:latin typeface="Century Gothic"/>
              <a:ea typeface="Century Gothic"/>
              <a:cs typeface="Century Gothic"/>
              <a:sym typeface="Century Gothic"/>
            </a:endParaRPr>
          </a:p>
        </p:txBody>
      </p:sp>
      <p:sp>
        <p:nvSpPr>
          <p:cNvPr id="148" name="Google Shape;148;p27"/>
          <p:cNvSpPr txBox="1"/>
          <p:nvPr/>
        </p:nvSpPr>
        <p:spPr>
          <a:xfrm>
            <a:off x="1586125" y="1420175"/>
            <a:ext cx="2083500" cy="3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7"/>
          <p:cNvSpPr txBox="1"/>
          <p:nvPr/>
        </p:nvSpPr>
        <p:spPr>
          <a:xfrm>
            <a:off x="6454725" y="237675"/>
            <a:ext cx="2356800" cy="556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Teotihuacan, Mexico</a:t>
            </a:r>
            <a:endParaRPr>
              <a:latin typeface="Century Gothic"/>
              <a:ea typeface="Century Gothic"/>
              <a:cs typeface="Century Gothic"/>
              <a:sym typeface="Century Gothic"/>
            </a:endParaRPr>
          </a:p>
          <a:p>
            <a:pPr indent="0" lvl="0" marL="0" rtl="0" algn="ctr">
              <a:spcBef>
                <a:spcPts val="0"/>
              </a:spcBef>
              <a:spcAft>
                <a:spcPts val="0"/>
              </a:spcAft>
              <a:buNone/>
            </a:pPr>
            <a:r>
              <a:rPr lang="en">
                <a:latin typeface="Century Gothic"/>
                <a:ea typeface="Century Gothic"/>
                <a:cs typeface="Century Gothic"/>
                <a:sym typeface="Century Gothic"/>
              </a:rPr>
              <a:t>Aztec pyramid of the sun</a:t>
            </a:r>
            <a:endParaRPr>
              <a:latin typeface="Century Gothic"/>
              <a:ea typeface="Century Gothic"/>
              <a:cs typeface="Century Gothic"/>
              <a:sym typeface="Century Gothic"/>
            </a:endParaRPr>
          </a:p>
        </p:txBody>
      </p:sp>
      <p:sp>
        <p:nvSpPr>
          <p:cNvPr id="150" name="Google Shape;150;p27"/>
          <p:cNvSpPr txBox="1"/>
          <p:nvPr/>
        </p:nvSpPr>
        <p:spPr>
          <a:xfrm>
            <a:off x="7501638" y="2976750"/>
            <a:ext cx="1385400" cy="3165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Egypt</a:t>
            </a:r>
            <a:endParaRPr>
              <a:latin typeface="Century Gothic"/>
              <a:ea typeface="Century Gothic"/>
              <a:cs typeface="Century Gothic"/>
              <a:sym typeface="Century Gothic"/>
            </a:endParaRPr>
          </a:p>
        </p:txBody>
      </p:sp>
      <p:sp>
        <p:nvSpPr>
          <p:cNvPr id="151" name="Google Shape;151;p27"/>
          <p:cNvSpPr txBox="1"/>
          <p:nvPr/>
        </p:nvSpPr>
        <p:spPr>
          <a:xfrm>
            <a:off x="2487575" y="4521900"/>
            <a:ext cx="2356800" cy="390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Jericho, Palestine</a:t>
            </a:r>
            <a:endParaRPr>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8"/>
          <p:cNvPicPr preferRelativeResize="0"/>
          <p:nvPr/>
        </p:nvPicPr>
        <p:blipFill>
          <a:blip r:embed="rId3">
            <a:alphaModFix/>
          </a:blip>
          <a:stretch>
            <a:fillRect/>
          </a:stretch>
        </p:blipFill>
        <p:spPr>
          <a:xfrm>
            <a:off x="4642050" y="1012400"/>
            <a:ext cx="4153276" cy="3118700"/>
          </a:xfrm>
          <a:prstGeom prst="rect">
            <a:avLst/>
          </a:prstGeom>
          <a:noFill/>
          <a:ln>
            <a:noFill/>
          </a:ln>
        </p:spPr>
      </p:pic>
      <p:pic>
        <p:nvPicPr>
          <p:cNvPr id="157" name="Google Shape;157;p28"/>
          <p:cNvPicPr preferRelativeResize="0"/>
          <p:nvPr/>
        </p:nvPicPr>
        <p:blipFill>
          <a:blip r:embed="rId4">
            <a:alphaModFix/>
          </a:blip>
          <a:stretch>
            <a:fillRect/>
          </a:stretch>
        </p:blipFill>
        <p:spPr>
          <a:xfrm>
            <a:off x="400700" y="1012400"/>
            <a:ext cx="4030624" cy="31187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9"/>
          <p:cNvPicPr preferRelativeResize="0"/>
          <p:nvPr/>
        </p:nvPicPr>
        <p:blipFill>
          <a:blip r:embed="rId3">
            <a:alphaModFix/>
          </a:blip>
          <a:stretch>
            <a:fillRect/>
          </a:stretch>
        </p:blipFill>
        <p:spPr>
          <a:xfrm>
            <a:off x="4695625" y="2273250"/>
            <a:ext cx="3392579" cy="2547500"/>
          </a:xfrm>
          <a:prstGeom prst="rect">
            <a:avLst/>
          </a:prstGeom>
          <a:noFill/>
          <a:ln>
            <a:noFill/>
          </a:ln>
        </p:spPr>
      </p:pic>
      <p:sp>
        <p:nvSpPr>
          <p:cNvPr id="163" name="Google Shape;163;p29"/>
          <p:cNvSpPr txBox="1"/>
          <p:nvPr/>
        </p:nvSpPr>
        <p:spPr>
          <a:xfrm>
            <a:off x="510775" y="308850"/>
            <a:ext cx="8232000" cy="1817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latin typeface="Century Gothic"/>
                <a:ea typeface="Century Gothic"/>
                <a:cs typeface="Century Gothic"/>
                <a:sym typeface="Century Gothic"/>
              </a:rPr>
              <a:t>Many homes and buildings in Boston are made of bricks. Bricks were used hundreds of years ago in Boston because they helped keep homes warm in the winter and cool in the summ</a:t>
            </a:r>
            <a:r>
              <a:rPr lang="en" sz="1800">
                <a:latin typeface="Century Gothic"/>
                <a:ea typeface="Century Gothic"/>
                <a:cs typeface="Century Gothic"/>
                <a:sym typeface="Century Gothic"/>
              </a:rPr>
              <a:t>er. They also kept buildings strong in harsh winters with falling snow</a:t>
            </a:r>
            <a:r>
              <a:rPr lang="en" sz="1800">
                <a:latin typeface="Century Gothic"/>
                <a:ea typeface="Century Gothic"/>
                <a:cs typeface="Century Gothic"/>
                <a:sym typeface="Century Gothic"/>
              </a:rPr>
              <a:t>, and they could withstand fires.</a:t>
            </a:r>
            <a:endParaRPr sz="1800">
              <a:latin typeface="Century Gothic"/>
              <a:ea typeface="Century Gothic"/>
              <a:cs typeface="Century Gothic"/>
              <a:sym typeface="Century Gothic"/>
            </a:endParaRPr>
          </a:p>
        </p:txBody>
      </p:sp>
      <p:pic>
        <p:nvPicPr>
          <p:cNvPr id="164" name="Google Shape;164;p29"/>
          <p:cNvPicPr preferRelativeResize="0"/>
          <p:nvPr/>
        </p:nvPicPr>
        <p:blipFill>
          <a:blip r:embed="rId4">
            <a:alphaModFix/>
          </a:blip>
          <a:stretch>
            <a:fillRect/>
          </a:stretch>
        </p:blipFill>
        <p:spPr>
          <a:xfrm>
            <a:off x="1057675" y="2273245"/>
            <a:ext cx="3292400" cy="2547507"/>
          </a:xfrm>
          <a:prstGeom prst="rect">
            <a:avLst/>
          </a:prstGeom>
          <a:noFill/>
          <a:ln>
            <a:noFill/>
          </a:ln>
        </p:spPr>
      </p:pic>
      <p:sp>
        <p:nvSpPr>
          <p:cNvPr id="165" name="Google Shape;165;p29"/>
          <p:cNvSpPr txBox="1"/>
          <p:nvPr/>
        </p:nvSpPr>
        <p:spPr>
          <a:xfrm>
            <a:off x="290275" y="2571750"/>
            <a:ext cx="2356800" cy="428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Old State House, Boston</a:t>
            </a:r>
            <a:endParaRPr>
              <a:latin typeface="Century Gothic"/>
              <a:ea typeface="Century Gothic"/>
              <a:cs typeface="Century Gothic"/>
              <a:sym typeface="Century Gothic"/>
            </a:endParaRPr>
          </a:p>
        </p:txBody>
      </p:sp>
      <p:sp>
        <p:nvSpPr>
          <p:cNvPr id="166" name="Google Shape;166;p29"/>
          <p:cNvSpPr txBox="1"/>
          <p:nvPr/>
        </p:nvSpPr>
        <p:spPr>
          <a:xfrm>
            <a:off x="6457750" y="4389250"/>
            <a:ext cx="2356800" cy="549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Apartment Building,</a:t>
            </a:r>
            <a:endParaRPr>
              <a:latin typeface="Century Gothic"/>
              <a:ea typeface="Century Gothic"/>
              <a:cs typeface="Century Gothic"/>
              <a:sym typeface="Century Gothic"/>
            </a:endParaRPr>
          </a:p>
          <a:p>
            <a:pPr indent="0" lvl="0" marL="0" rtl="0" algn="ctr">
              <a:spcBef>
                <a:spcPts val="0"/>
              </a:spcBef>
              <a:spcAft>
                <a:spcPts val="0"/>
              </a:spcAft>
              <a:buNone/>
            </a:pPr>
            <a:r>
              <a:rPr lang="en">
                <a:latin typeface="Century Gothic"/>
                <a:ea typeface="Century Gothic"/>
                <a:cs typeface="Century Gothic"/>
                <a:sym typeface="Century Gothic"/>
              </a:rPr>
              <a:t>West Roxbury, Boston</a:t>
            </a:r>
            <a:endParaRPr>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0"/>
          <p:cNvSpPr txBox="1"/>
          <p:nvPr/>
        </p:nvSpPr>
        <p:spPr>
          <a:xfrm>
            <a:off x="914400" y="2145030"/>
            <a:ext cx="73152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72" name="Google Shape;172;p30"/>
          <p:cNvPicPr preferRelativeResize="0"/>
          <p:nvPr/>
        </p:nvPicPr>
        <p:blipFill>
          <a:blip r:embed="rId3">
            <a:alphaModFix/>
          </a:blip>
          <a:stretch>
            <a:fillRect/>
          </a:stretch>
        </p:blipFill>
        <p:spPr>
          <a:xfrm>
            <a:off x="4915750" y="991125"/>
            <a:ext cx="3743850" cy="2295875"/>
          </a:xfrm>
          <a:prstGeom prst="rect">
            <a:avLst/>
          </a:prstGeom>
          <a:noFill/>
          <a:ln cap="flat" cmpd="sng" w="9525">
            <a:solidFill>
              <a:srgbClr val="000000"/>
            </a:solidFill>
            <a:prstDash val="solid"/>
            <a:round/>
            <a:headEnd len="sm" w="sm" type="none"/>
            <a:tailEnd len="sm" w="sm" type="none"/>
          </a:ln>
        </p:spPr>
      </p:pic>
      <p:pic>
        <p:nvPicPr>
          <p:cNvPr id="173" name="Google Shape;173;p30"/>
          <p:cNvPicPr preferRelativeResize="0"/>
          <p:nvPr/>
        </p:nvPicPr>
        <p:blipFill>
          <a:blip r:embed="rId4">
            <a:alphaModFix/>
          </a:blip>
          <a:stretch>
            <a:fillRect/>
          </a:stretch>
        </p:blipFill>
        <p:spPr>
          <a:xfrm>
            <a:off x="378075" y="876025"/>
            <a:ext cx="4413200" cy="2526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705900" y="755925"/>
            <a:ext cx="7901400" cy="3438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latin typeface="Century Gothic"/>
                <a:ea typeface="Century Gothic"/>
                <a:cs typeface="Century Gothic"/>
                <a:sym typeface="Century Gothic"/>
              </a:rPr>
              <a:t>For thousands of years, communities around the world have used straw, wood, and bricks to build their homes.Let’s see how people today use these three building materials.  Each material comes from different natural resources, and each has different properties.  </a:t>
            </a:r>
            <a:endParaRPr sz="1800">
              <a:latin typeface="Century Gothic"/>
              <a:ea typeface="Century Gothic"/>
              <a:cs typeface="Century Gothic"/>
              <a:sym typeface="Century Gothic"/>
            </a:endParaRPr>
          </a:p>
          <a:p>
            <a:pPr indent="0" lvl="0" marL="0" rtl="0" algn="l">
              <a:lnSpc>
                <a:spcPct val="150000"/>
              </a:lnSpc>
              <a:spcBef>
                <a:spcPts val="0"/>
              </a:spcBef>
              <a:spcAft>
                <a:spcPts val="0"/>
              </a:spcAft>
              <a:buNone/>
            </a:pPr>
            <a:r>
              <a:t/>
            </a:r>
            <a:endParaRPr sz="1800">
              <a:latin typeface="Century Gothic"/>
              <a:ea typeface="Century Gothic"/>
              <a:cs typeface="Century Gothic"/>
              <a:sym typeface="Century Gothic"/>
            </a:endParaRPr>
          </a:p>
          <a:p>
            <a:pPr indent="0" lvl="0" marL="0" rtl="0" algn="l">
              <a:lnSpc>
                <a:spcPct val="150000"/>
              </a:lnSpc>
              <a:spcBef>
                <a:spcPts val="0"/>
              </a:spcBef>
              <a:spcAft>
                <a:spcPts val="0"/>
              </a:spcAft>
              <a:buNone/>
            </a:pPr>
            <a:r>
              <a:rPr lang="en" sz="1800">
                <a:latin typeface="Century Gothic"/>
                <a:ea typeface="Century Gothic"/>
                <a:cs typeface="Century Gothic"/>
                <a:sym typeface="Century Gothic"/>
              </a:rPr>
              <a:t>Builders in the past and builders today think carefully about why they will use certain materials for their structures, and how they will get the materials.</a:t>
            </a:r>
            <a:endParaRPr sz="1800">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451550" y="158697"/>
            <a:ext cx="4592825" cy="3098775"/>
          </a:xfrm>
          <a:prstGeom prst="rect">
            <a:avLst/>
          </a:prstGeom>
          <a:noFill/>
          <a:ln>
            <a:noFill/>
          </a:ln>
        </p:spPr>
      </p:pic>
      <p:pic>
        <p:nvPicPr>
          <p:cNvPr id="66" name="Google Shape;66;p15"/>
          <p:cNvPicPr preferRelativeResize="0"/>
          <p:nvPr/>
        </p:nvPicPr>
        <p:blipFill>
          <a:blip r:embed="rId4">
            <a:alphaModFix/>
          </a:blip>
          <a:stretch>
            <a:fillRect/>
          </a:stretch>
        </p:blipFill>
        <p:spPr>
          <a:xfrm>
            <a:off x="3778975" y="2337650"/>
            <a:ext cx="5032150" cy="2704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4354825" y="2481925"/>
            <a:ext cx="4206990" cy="2260800"/>
          </a:xfrm>
          <a:prstGeom prst="rect">
            <a:avLst/>
          </a:prstGeom>
          <a:noFill/>
          <a:ln>
            <a:noFill/>
          </a:ln>
        </p:spPr>
      </p:pic>
      <p:pic>
        <p:nvPicPr>
          <p:cNvPr id="72" name="Google Shape;72;p16"/>
          <p:cNvPicPr preferRelativeResize="0"/>
          <p:nvPr/>
        </p:nvPicPr>
        <p:blipFill>
          <a:blip r:embed="rId4">
            <a:alphaModFix/>
          </a:blip>
          <a:stretch>
            <a:fillRect/>
          </a:stretch>
        </p:blipFill>
        <p:spPr>
          <a:xfrm>
            <a:off x="544575" y="2405713"/>
            <a:ext cx="3579175" cy="2414875"/>
          </a:xfrm>
          <a:prstGeom prst="rect">
            <a:avLst/>
          </a:prstGeom>
          <a:noFill/>
          <a:ln>
            <a:noFill/>
          </a:ln>
        </p:spPr>
      </p:pic>
      <p:sp>
        <p:nvSpPr>
          <p:cNvPr id="73" name="Google Shape;73;p16"/>
          <p:cNvSpPr txBox="1"/>
          <p:nvPr/>
        </p:nvSpPr>
        <p:spPr>
          <a:xfrm>
            <a:off x="544575" y="257725"/>
            <a:ext cx="8017200" cy="19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700">
                <a:latin typeface="Century Gothic"/>
                <a:ea typeface="Century Gothic"/>
                <a:cs typeface="Century Gothic"/>
                <a:sym typeface="Century Gothic"/>
              </a:rPr>
              <a:t>These homes are made from bales of straw. The straw bales insulate the house, which means they keep the home warm in the winter and cool in the summer. After the straw bales are added, it is covered with </a:t>
            </a:r>
            <a:r>
              <a:rPr lang="en" sz="1700">
                <a:latin typeface="Century Gothic"/>
                <a:ea typeface="Century Gothic"/>
                <a:cs typeface="Century Gothic"/>
                <a:sym typeface="Century Gothic"/>
              </a:rPr>
              <a:t>plaster</a:t>
            </a:r>
            <a:r>
              <a:rPr lang="en" sz="1700">
                <a:latin typeface="Century Gothic"/>
                <a:ea typeface="Century Gothic"/>
                <a:cs typeface="Century Gothic"/>
                <a:sym typeface="Century Gothic"/>
              </a:rPr>
              <a:t> to create a very strong and sturdy structure. These homes are on a big farm in the state of Colorado where straw can be grown.</a:t>
            </a:r>
            <a:endParaRPr sz="1700">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460375" y="1222625"/>
            <a:ext cx="3855325" cy="2887825"/>
          </a:xfrm>
          <a:prstGeom prst="rect">
            <a:avLst/>
          </a:prstGeom>
          <a:noFill/>
          <a:ln>
            <a:noFill/>
          </a:ln>
        </p:spPr>
      </p:pic>
      <p:pic>
        <p:nvPicPr>
          <p:cNvPr id="79" name="Google Shape;79;p17"/>
          <p:cNvPicPr preferRelativeResize="0"/>
          <p:nvPr/>
        </p:nvPicPr>
        <p:blipFill>
          <a:blip r:embed="rId4">
            <a:alphaModFix/>
          </a:blip>
          <a:stretch>
            <a:fillRect/>
          </a:stretch>
        </p:blipFill>
        <p:spPr>
          <a:xfrm>
            <a:off x="4572000" y="1222625"/>
            <a:ext cx="4355406" cy="2887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661150" y="2219888"/>
            <a:ext cx="3584375" cy="2688276"/>
          </a:xfrm>
          <a:prstGeom prst="rect">
            <a:avLst/>
          </a:prstGeom>
          <a:noFill/>
          <a:ln>
            <a:noFill/>
          </a:ln>
        </p:spPr>
      </p:pic>
      <p:sp>
        <p:nvSpPr>
          <p:cNvPr id="85" name="Google Shape;85;p18"/>
          <p:cNvSpPr txBox="1"/>
          <p:nvPr/>
        </p:nvSpPr>
        <p:spPr>
          <a:xfrm>
            <a:off x="492125" y="145675"/>
            <a:ext cx="8191500" cy="1990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700">
                <a:latin typeface="Century Gothic"/>
                <a:ea typeface="Century Gothic"/>
                <a:cs typeface="Century Gothic"/>
                <a:sym typeface="Century Gothic"/>
              </a:rPr>
              <a:t>These pictures are from homes in Northern California, in a place that has recently had many wildfires. Just like in the pictures from Colorado, </a:t>
            </a:r>
            <a:r>
              <a:rPr lang="en" sz="1700">
                <a:latin typeface="Century Gothic"/>
                <a:ea typeface="Century Gothic"/>
                <a:cs typeface="Century Gothic"/>
                <a:sym typeface="Century Gothic"/>
              </a:rPr>
              <a:t>plaster</a:t>
            </a:r>
            <a:r>
              <a:rPr lang="en" sz="1700">
                <a:latin typeface="Century Gothic"/>
                <a:ea typeface="Century Gothic"/>
                <a:cs typeface="Century Gothic"/>
                <a:sym typeface="Century Gothic"/>
              </a:rPr>
              <a:t> covers straw bale walls. Some people want to build their homes this way because the structures survive wildfires better than homes that have wood and plaster walls.</a:t>
            </a:r>
            <a:endParaRPr sz="1700">
              <a:latin typeface="Century Gothic"/>
              <a:ea typeface="Century Gothic"/>
              <a:cs typeface="Century Gothic"/>
              <a:sym typeface="Century Gothic"/>
            </a:endParaRPr>
          </a:p>
        </p:txBody>
      </p:sp>
      <p:pic>
        <p:nvPicPr>
          <p:cNvPr id="86" name="Google Shape;86;p18"/>
          <p:cNvPicPr preferRelativeResize="0"/>
          <p:nvPr/>
        </p:nvPicPr>
        <p:blipFill>
          <a:blip r:embed="rId4">
            <a:alphaModFix/>
          </a:blip>
          <a:stretch>
            <a:fillRect/>
          </a:stretch>
        </p:blipFill>
        <p:spPr>
          <a:xfrm>
            <a:off x="4782325" y="2219891"/>
            <a:ext cx="3584374" cy="26882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267100" y="541625"/>
            <a:ext cx="4489450" cy="2877850"/>
          </a:xfrm>
          <a:prstGeom prst="rect">
            <a:avLst/>
          </a:prstGeom>
          <a:noFill/>
          <a:ln>
            <a:noFill/>
          </a:ln>
        </p:spPr>
      </p:pic>
      <p:pic>
        <p:nvPicPr>
          <p:cNvPr id="92" name="Google Shape;92;p19"/>
          <p:cNvPicPr preferRelativeResize="0"/>
          <p:nvPr/>
        </p:nvPicPr>
        <p:blipFill>
          <a:blip r:embed="rId4">
            <a:alphaModFix/>
          </a:blip>
          <a:stretch>
            <a:fillRect/>
          </a:stretch>
        </p:blipFill>
        <p:spPr>
          <a:xfrm>
            <a:off x="4923500" y="1666875"/>
            <a:ext cx="3997775" cy="2945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nvSpPr>
        <p:spPr>
          <a:xfrm>
            <a:off x="476250" y="239625"/>
            <a:ext cx="8180700" cy="2173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latin typeface="Century Gothic"/>
                <a:ea typeface="Century Gothic"/>
                <a:cs typeface="Century Gothic"/>
                <a:sym typeface="Century Gothic"/>
              </a:rPr>
              <a:t>Today, homes and buildings in the country of Japan are made of many materials. Historically, homes in the rural farm lands and the cities were made of wood. Japan is very humid, and wood was a good material for keeping homes dry and free of mold. Japanese homes traditionally also used bamboo, a type of plant that grows in Japan.</a:t>
            </a:r>
            <a:endParaRPr sz="1800">
              <a:latin typeface="Century Gothic"/>
              <a:ea typeface="Century Gothic"/>
              <a:cs typeface="Century Gothic"/>
              <a:sym typeface="Century Gothic"/>
            </a:endParaRPr>
          </a:p>
        </p:txBody>
      </p:sp>
      <p:pic>
        <p:nvPicPr>
          <p:cNvPr id="98" name="Google Shape;98;p20"/>
          <p:cNvPicPr preferRelativeResize="0"/>
          <p:nvPr/>
        </p:nvPicPr>
        <p:blipFill>
          <a:blip r:embed="rId3">
            <a:alphaModFix/>
          </a:blip>
          <a:stretch>
            <a:fillRect/>
          </a:stretch>
        </p:blipFill>
        <p:spPr>
          <a:xfrm>
            <a:off x="914400" y="2591303"/>
            <a:ext cx="3657599" cy="2344621"/>
          </a:xfrm>
          <a:prstGeom prst="rect">
            <a:avLst/>
          </a:prstGeom>
          <a:noFill/>
          <a:ln>
            <a:noFill/>
          </a:ln>
        </p:spPr>
      </p:pic>
      <p:pic>
        <p:nvPicPr>
          <p:cNvPr id="99" name="Google Shape;99;p20"/>
          <p:cNvPicPr preferRelativeResize="0"/>
          <p:nvPr/>
        </p:nvPicPr>
        <p:blipFill>
          <a:blip r:embed="rId4">
            <a:alphaModFix/>
          </a:blip>
          <a:stretch>
            <a:fillRect/>
          </a:stretch>
        </p:blipFill>
        <p:spPr>
          <a:xfrm>
            <a:off x="5053450" y="2571762"/>
            <a:ext cx="3272950" cy="2411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a:off x="3093150" y="148900"/>
            <a:ext cx="2843154" cy="2256475"/>
          </a:xfrm>
          <a:prstGeom prst="rect">
            <a:avLst/>
          </a:prstGeom>
          <a:noFill/>
          <a:ln>
            <a:noFill/>
          </a:ln>
        </p:spPr>
      </p:pic>
      <p:pic>
        <p:nvPicPr>
          <p:cNvPr id="105" name="Google Shape;105;p21"/>
          <p:cNvPicPr preferRelativeResize="0"/>
          <p:nvPr/>
        </p:nvPicPr>
        <p:blipFill>
          <a:blip r:embed="rId4">
            <a:alphaModFix/>
          </a:blip>
          <a:stretch>
            <a:fillRect/>
          </a:stretch>
        </p:blipFill>
        <p:spPr>
          <a:xfrm>
            <a:off x="4976500" y="2513900"/>
            <a:ext cx="3180663" cy="2382425"/>
          </a:xfrm>
          <a:prstGeom prst="rect">
            <a:avLst/>
          </a:prstGeom>
          <a:noFill/>
          <a:ln>
            <a:noFill/>
          </a:ln>
        </p:spPr>
      </p:pic>
      <p:pic>
        <p:nvPicPr>
          <p:cNvPr id="106" name="Google Shape;106;p21"/>
          <p:cNvPicPr preferRelativeResize="0"/>
          <p:nvPr/>
        </p:nvPicPr>
        <p:blipFill>
          <a:blip r:embed="rId5">
            <a:alphaModFix/>
          </a:blip>
          <a:stretch>
            <a:fillRect/>
          </a:stretch>
        </p:blipFill>
        <p:spPr>
          <a:xfrm>
            <a:off x="792425" y="2513900"/>
            <a:ext cx="3427125" cy="2382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