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285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58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6096"/>
            <a:ext cx="7766304" cy="100523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5152" y="973741"/>
            <a:ext cx="6132576" cy="41757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fr-FR" sz="2400" b="1" dirty="0">
                <a:solidFill>
                  <a:srgbClr val="834B9D"/>
                </a:solidFill>
                <a:latin typeface="Arial"/>
              </a:rPr>
              <a:t>Construire un avenir plus sain avec CACFP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1487424"/>
            <a:ext cx="4907280" cy="67056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119000"/>
              </a:lnSpc>
            </a:pPr>
            <a:r>
              <a:rPr lang="fr-FR" sz="900" dirty="0">
                <a:latin typeface="Avenir Next LT Pro Light" panose="020B0304020202020204" pitchFamily="34" charset="0"/>
                <a:cs typeface="Calibri" panose="020F0502020204030204" pitchFamily="34" charset="0"/>
              </a:rPr>
              <a:t>Chaque jour, plus de 4 millions d'enfants reçoivent des repas et des collations dans le cadre du Programme d'Alimentation pour Enfants et Adultes (CACFP) de l’USDA. Grâce aux récentes mises à jour des modèles de repas du CACFP, vous avez maintenant encore plus de possibilités d'aider les enfants à se nourrir comme il faut pour </a:t>
            </a:r>
            <a:r>
              <a:rPr lang="fr-FR" sz="900" b="1" dirty="0">
                <a:latin typeface="Avenir Next LT Pro Light" panose="020B0304020202020204" pitchFamily="34" charset="0"/>
                <a:cs typeface="Calibri" panose="020F0502020204030204" pitchFamily="34" charset="0"/>
              </a:rPr>
              <a:t>apprendre</a:t>
            </a:r>
            <a:r>
              <a:rPr lang="fr-FR" sz="900" dirty="0">
                <a:latin typeface="Avenir Next LT Pro Light" panose="020B0304020202020204" pitchFamily="34" charset="0"/>
                <a:cs typeface="Calibri" panose="020F0502020204030204" pitchFamily="34" charset="0"/>
              </a:rPr>
              <a:t>, </a:t>
            </a:r>
            <a:r>
              <a:rPr lang="fr-FR" sz="900" b="1" dirty="0">
                <a:latin typeface="Avenir Next LT Pro Light" panose="020B0304020202020204" pitchFamily="34" charset="0"/>
                <a:cs typeface="Calibri" panose="020F0502020204030204" pitchFamily="34" charset="0"/>
              </a:rPr>
              <a:t>grandir</a:t>
            </a:r>
            <a:r>
              <a:rPr lang="fr-FR" sz="900" dirty="0">
                <a:latin typeface="Avenir Next LT Pro Light" panose="020B0304020202020204" pitchFamily="34" charset="0"/>
                <a:cs typeface="Calibri" panose="020F0502020204030204" pitchFamily="34" charset="0"/>
              </a:rPr>
              <a:t> et </a:t>
            </a:r>
            <a:r>
              <a:rPr lang="fr-FR" sz="900" b="1" dirty="0">
                <a:latin typeface="Avenir Next LT Pro Light" panose="020B0304020202020204" pitchFamily="34" charset="0"/>
                <a:cs typeface="Calibri" panose="020F0502020204030204" pitchFamily="34" charset="0"/>
              </a:rPr>
              <a:t>jouer</a:t>
            </a:r>
            <a:r>
              <a:rPr lang="fr-FR" sz="900" dirty="0">
                <a:latin typeface="Avenir Next LT Pro Light" panose="020B030402020202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3032" y="2569845"/>
            <a:ext cx="1959864" cy="20116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-FR" sz="1200" b="1" dirty="0">
                <a:solidFill>
                  <a:srgbClr val="056735"/>
                </a:solidFill>
                <a:latin typeface="Avenir Next LT Pro" panose="020B0504020202020204" pitchFamily="34" charset="0"/>
              </a:rPr>
              <a:t>Faire le plein de légumes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883920" y="6440424"/>
            <a:ext cx="798576" cy="1341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fr-FR" sz="1000">
                <a:solidFill>
                  <a:srgbClr val="97321F"/>
                </a:solidFill>
                <a:latin typeface="Avenir Next LT Pro Light" panose="020B0304020202020204" pitchFamily="34" charset="0"/>
              </a:rPr>
              <a:t>Céréales complètes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883408" y="6440424"/>
            <a:ext cx="850392" cy="1341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fr-FR" sz="1000">
                <a:solidFill>
                  <a:srgbClr val="97321F"/>
                </a:solidFill>
                <a:latin typeface="Avenir Next LT Pro Light" panose="020B0304020202020204" pitchFamily="34" charset="0"/>
              </a:rPr>
              <a:t>Céréales raffinées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392424" y="5803392"/>
            <a:ext cx="384048" cy="21031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9000"/>
              </a:lnSpc>
            </a:pPr>
            <a:r>
              <a:rPr lang="fr-FR" sz="750" b="1">
                <a:solidFill>
                  <a:srgbClr val="BE202E"/>
                </a:solidFill>
                <a:latin typeface="+mj-lt"/>
              </a:rPr>
              <a:t>FARINE BLANCHE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336" y="5821680"/>
            <a:ext cx="469392" cy="158496"/>
          </a:xfrm>
          <a:prstGeom prst="rect">
            <a:avLst/>
          </a:prstGeom>
          <a:solidFill>
            <a:srgbClr val="603A16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2000"/>
              </a:lnSpc>
            </a:pPr>
            <a:r>
              <a:rPr lang="fr-FR" sz="500" b="1">
                <a:solidFill>
                  <a:srgbClr val="FFFFFF"/>
                </a:solidFill>
                <a:latin typeface="+mj-lt"/>
              </a:rPr>
              <a:t>Farine </a:t>
            </a:r>
            <a:r>
              <a:rPr lang="fr-FR" sz="550" b="1">
                <a:solidFill>
                  <a:srgbClr val="FFFFFF"/>
                </a:solidFill>
                <a:latin typeface="+mj-lt"/>
              </a:rPr>
              <a:t>complète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77128" y="6217920"/>
            <a:ext cx="1496568" cy="5821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95000"/>
              </a:lnSpc>
            </a:pPr>
            <a:r>
              <a:rPr lang="fr-FR" sz="900">
                <a:solidFill>
                  <a:srgbClr val="2D3293"/>
                </a:solidFill>
                <a:latin typeface="Avenir Next LT Pro Light" panose="020B0304020202020204" pitchFamily="34" charset="0"/>
              </a:rPr>
              <a:t>En moyenne, </a:t>
            </a:r>
            <a:r>
              <a:rPr lang="fr-FR" sz="900" b="1">
                <a:solidFill>
                  <a:srgbClr val="2D3293"/>
                </a:solidFill>
                <a:latin typeface="Avenir Next LT Pro Light" panose="020B0304020202020204" pitchFamily="34" charset="0"/>
              </a:rPr>
              <a:t>les enfants de 9 à 13 ans </a:t>
            </a:r>
            <a:r>
              <a:rPr lang="fr-FR" sz="900">
                <a:solidFill>
                  <a:srgbClr val="2D3293"/>
                </a:solidFill>
                <a:latin typeface="Avenir Next LT Pro Light" panose="020B0304020202020204" pitchFamily="34" charset="0"/>
              </a:rPr>
              <a:t>consomment entre 17 et 22 cuillères à café de sucres ajoutés par jour.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5092" y="6655879"/>
            <a:ext cx="3806951" cy="42672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1000"/>
              </a:lnSpc>
            </a:pPr>
            <a:r>
              <a:rPr lang="fr-FR" sz="800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Maintenant, les enfants pourront manger des aliments riches en céréales complètes* au moins </a:t>
            </a:r>
            <a:r>
              <a:rPr lang="fr-FR" sz="800" b="1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une fois par jour</a:t>
            </a:r>
            <a:r>
              <a:rPr lang="fr-FR" sz="800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. Les céréales complètes apportent aux enfants des vitamines, des minéraux et des fibres qui les aident à devenir forts et en bonne santé.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7408" y="3605784"/>
            <a:ext cx="697992" cy="78943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>
              <a:lnSpc>
                <a:spcPct val="107000"/>
              </a:lnSpc>
            </a:pPr>
            <a:r>
              <a:rPr lang="fr-FR" sz="800" b="1" dirty="0">
                <a:solidFill>
                  <a:srgbClr val="056735"/>
                </a:solidFill>
                <a:latin typeface="Avenir Next LT Pro" panose="020B0504020202020204" pitchFamily="34" charset="0"/>
              </a:rPr>
              <a:t>Moins de 10 % des enfants entre 4 et 8 ans mangent suffisamment de légumes.</a:t>
            </a:r>
          </a:p>
          <a:p>
            <a:pPr marL="0" marR="0" indent="0">
              <a:lnSpc>
                <a:spcPct val="107000"/>
              </a:lnSpc>
            </a:pPr>
            <a:endParaRPr lang="en-US" sz="800" b="1" dirty="0">
              <a:solidFill>
                <a:srgbClr val="056735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5282" y="2991612"/>
            <a:ext cx="1831848" cy="93573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96000"/>
              </a:lnSpc>
            </a:pPr>
            <a:r>
              <a:rPr lang="fr-FR" sz="900" dirty="0">
                <a:solidFill>
                  <a:srgbClr val="056735"/>
                </a:solidFill>
                <a:latin typeface="Avenir Next LT Pro Light" panose="020B0304020202020204" pitchFamily="34" charset="0"/>
              </a:rPr>
              <a:t>Les légumes et les fruits sont désormais deux éléments distincts au déjeuner, au dîner et aux collations. Cela signifie que vous pouvez donner à vos enfants des légumes et des fruits plus souvent et les aider à développer un goût pour des aliments sains dès le plus jeune âge.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57428" y="4760976"/>
            <a:ext cx="3002280" cy="20116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fr-FR" sz="800" b="1" dirty="0">
                <a:solidFill>
                  <a:srgbClr val="97321F"/>
                </a:solidFill>
                <a:latin typeface="Avenir Next LT Pro" panose="020B0504020202020204" pitchFamily="34" charset="0"/>
              </a:rPr>
              <a:t>Les céréales complètes pour les enfants dès leur plus jeune âge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42560" y="4764024"/>
            <a:ext cx="2048256" cy="21336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fr-FR" sz="1200" b="1">
                <a:solidFill>
                  <a:srgbClr val="2B368E"/>
                </a:solidFill>
                <a:latin typeface="Avenir Next LT Pro" panose="020B0504020202020204" pitchFamily="34" charset="0"/>
              </a:rPr>
              <a:t>Réduire les sucres ajoutés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160" y="5105019"/>
            <a:ext cx="3480816" cy="29565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8000"/>
              </a:lnSpc>
            </a:pPr>
            <a:r>
              <a:rPr lang="fr-FR" sz="900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Les enfants âgés de 1 à 13 ans mangent jusqu'à </a:t>
            </a:r>
            <a:r>
              <a:rPr lang="fr-FR" sz="900" b="1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deux fois plus de </a:t>
            </a:r>
            <a:r>
              <a:rPr lang="fr-FR" sz="900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 céréales raffinées qu'ils devraient, et pas assez de céréales complètes.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52728" y="7163943"/>
            <a:ext cx="2673096" cy="128930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spcAft>
                <a:spcPts val="140"/>
              </a:spcAft>
            </a:pPr>
            <a:r>
              <a:rPr lang="fr-FR" sz="1200" b="1" dirty="0">
                <a:solidFill>
                  <a:srgbClr val="834B9D"/>
                </a:solidFill>
                <a:latin typeface="Avenir Next LT Pro" panose="020B0504020202020204" pitchFamily="34" charset="0"/>
              </a:rPr>
              <a:t>Et pour les bébés : Mises à jour des modèles de repas pour nourrissons</a:t>
            </a:r>
          </a:p>
          <a:p>
            <a:pPr marL="0" marR="0" indent="0">
              <a:spcAft>
                <a:spcPts val="300"/>
              </a:spcAft>
            </a:pPr>
            <a:r>
              <a:rPr lang="fr-FR" sz="900" dirty="0">
                <a:solidFill>
                  <a:srgbClr val="6D6E71"/>
                </a:solidFill>
                <a:latin typeface="Avenir Next LT Pro Light" panose="020B0304020202020204" pitchFamily="34" charset="0"/>
              </a:rPr>
              <a:t>Les nouveaux modèles de repas pour nourrissons favorisent la santé des plus jeunes participants du programme CACFP par :</a:t>
            </a:r>
          </a:p>
          <a:p>
            <a:pPr marL="129100" marR="0" indent="-165100">
              <a:spcAft>
                <a:spcPts val="300"/>
              </a:spcAft>
            </a:pPr>
            <a:r>
              <a:rPr lang="fr-FR" sz="900" dirty="0">
                <a:solidFill>
                  <a:srgbClr val="6D6E71"/>
                </a:solidFill>
                <a:latin typeface="Avenir Next LT Pro Light" panose="020B0304020202020204" pitchFamily="34" charset="0"/>
              </a:rPr>
              <a:t>• le remboursement des repas lorsque les mères allaitent sur place ;</a:t>
            </a:r>
          </a:p>
          <a:p>
            <a:pPr marL="129100" marR="0" indent="-165100">
              <a:spcAft>
                <a:spcPts val="300"/>
              </a:spcAft>
            </a:pPr>
            <a:r>
              <a:rPr lang="fr-FR" sz="900" dirty="0">
                <a:solidFill>
                  <a:srgbClr val="6D6E71"/>
                </a:solidFill>
                <a:latin typeface="Avenir Next LT Pro Light" panose="020B0304020202020204" pitchFamily="34" charset="0"/>
              </a:rPr>
              <a:t>• l'inclusion d'une plus grande variété d'aliments que les jeunes enfants peuvent essayer pendant leur première année de </a:t>
            </a:r>
            <a:r>
              <a:rPr lang="fr-FR" sz="900">
                <a:solidFill>
                  <a:srgbClr val="6D6E71"/>
                </a:solidFill>
                <a:latin typeface="Avenir Next LT Pro Light" panose="020B0304020202020204" pitchFamily="34" charset="0"/>
              </a:rPr>
              <a:t>vie </a:t>
            </a:r>
            <a:endParaRPr lang="fr-FR" sz="900" dirty="0">
              <a:solidFill>
                <a:srgbClr val="6D6E71"/>
              </a:solidFill>
              <a:latin typeface="Avenir Next LT Pro Light" panose="020B03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2024" y="9022080"/>
            <a:ext cx="3806952" cy="780288"/>
          </a:xfrm>
          <a:prstGeom prst="rect">
            <a:avLst/>
          </a:prstGeom>
          <a:solidFill>
            <a:srgbClr val="824B9E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fr-FR" sz="800" b="1">
                <a:solidFill>
                  <a:srgbClr val="FFFFFF"/>
                </a:solidFill>
                <a:latin typeface="Avenir Next LT Pro Light" panose="020B0304020202020204" pitchFamily="34" charset="0"/>
              </a:rPr>
              <a:t>* les aliments riches en céréales complètes sont des aliments contenant 100 % de céréales complètes ou qui contiennent au moins 50 % de céréales complètes ; les céréales restantes dans l'aliment sont enrichies.</a:t>
            </a:r>
          </a:p>
          <a:p>
            <a:pPr marL="0" marR="0" indent="0">
              <a:spcBef>
                <a:spcPts val="600"/>
              </a:spcBef>
            </a:pPr>
            <a:r>
              <a:rPr lang="fr-FR" sz="800" b="1">
                <a:solidFill>
                  <a:srgbClr val="FFFFFF"/>
                </a:solidFill>
                <a:latin typeface="Avenir Next LT Pro Light" panose="020B0304020202020204" pitchFamily="34" charset="0"/>
              </a:rPr>
              <a:t>Sources :</a:t>
            </a:r>
          </a:p>
          <a:p>
            <a:pPr marL="0" marR="0" indent="0"/>
            <a:r>
              <a:rPr lang="fr-FR" sz="800" b="1">
                <a:solidFill>
                  <a:srgbClr val="FFFFFF"/>
                </a:solidFill>
                <a:latin typeface="Avenir Next LT Pro Light" panose="020B0304020202020204" pitchFamily="34" charset="0"/>
              </a:rPr>
              <a:t> (recommandations nutritionnelles)</a:t>
            </a:r>
          </a:p>
          <a:p>
            <a:pPr marL="0" marR="0" indent="0"/>
            <a:r>
              <a:rPr lang="fr-FR" sz="800" b="1">
                <a:solidFill>
                  <a:srgbClr val="FFFFFF"/>
                </a:solidFill>
                <a:latin typeface="Avenir Next LT Pro Light" panose="020B0304020202020204" pitchFamily="34" charset="0"/>
              </a:rPr>
              <a:t>https://epi.grants.cancer.gov/diet/usualintakes/pop/2007-10/table_a06.html</a:t>
            </a:r>
          </a:p>
          <a:p>
            <a:pPr marL="0" marR="0" indent="0"/>
            <a:r>
              <a:rPr lang="fr-FR" sz="800" b="1">
                <a:solidFill>
                  <a:srgbClr val="FFFFFF"/>
                </a:solidFill>
                <a:latin typeface="Avenir Next LT Pro Light" panose="020B0304020202020204" pitchFamily="34" charset="0"/>
              </a:rPr>
              <a:t>https://epi.grants.cancer.gov/diet/usualintakes/pop/2007-10/table_a40.html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42688" y="7182612"/>
            <a:ext cx="1524000" cy="670560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fr-FR" sz="800" dirty="0">
                <a:solidFill>
                  <a:srgbClr val="2D3293"/>
                </a:solidFill>
                <a:latin typeface="Avenir Next LT Pro Light" panose="020B0304020202020204" pitchFamily="34" charset="0"/>
              </a:rPr>
              <a:t>En limitant le sucre dans les yaourts et les céréales, et en ne comptant pas les biscuits, les gâteaux et autres desserts à base de céréales dans les besoins en matière de céréales, les repas servis dans le cadre du CACFP donneront aux enfants la possibilité d'essayer - et d'aimer - de nouveaux aliments sains.</a:t>
            </a:r>
          </a:p>
          <a:p>
            <a:endParaRPr lang="en-US" sz="800" dirty="0">
              <a:solidFill>
                <a:srgbClr val="2D3293"/>
              </a:solidFill>
              <a:latin typeface="Avenir Next LT Pro Light" panose="020B0304020202020204" pitchFamily="34" charset="0"/>
            </a:endParaRPr>
          </a:p>
          <a:p>
            <a:endParaRPr lang="en-US" sz="800" dirty="0">
              <a:solidFill>
                <a:srgbClr val="2D3293"/>
              </a:solidFill>
              <a:latin typeface="Avenir Next LT Pro Light" panose="020B0304020202020204" pitchFamily="34" charset="0"/>
            </a:endParaRPr>
          </a:p>
          <a:p>
            <a:endParaRPr lang="en-US" sz="800" dirty="0">
              <a:solidFill>
                <a:srgbClr val="2D3293"/>
              </a:solidFill>
              <a:latin typeface="Avenir Next LT Pro Light" panose="020B0304020202020204" pitchFamily="34" charset="0"/>
            </a:endParaRPr>
          </a:p>
          <a:p>
            <a:pPr marL="0" marR="0" indent="0"/>
            <a:endParaRPr lang="en-US" sz="800" dirty="0">
              <a:solidFill>
                <a:srgbClr val="2D3293"/>
              </a:solidFill>
              <a:latin typeface="Avenir Next LT Pro Light" panose="020B03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43728" y="8939784"/>
            <a:ext cx="1706880" cy="795528"/>
          </a:xfrm>
          <a:prstGeom prst="rect">
            <a:avLst/>
          </a:prstGeom>
          <a:solidFill>
            <a:srgbClr val="824B9E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fr-FR" sz="800" b="1">
                <a:solidFill>
                  <a:srgbClr val="FFFFFF"/>
                </a:solidFill>
                <a:latin typeface="Avenir Next LT Pro Light" panose="020B0304020202020204" pitchFamily="34" charset="0"/>
              </a:rPr>
              <a:t>Food and Nutrition Service (services d'alimentation et de nutrition) FNS-651</a:t>
            </a:r>
          </a:p>
          <a:p>
            <a:pPr marL="0" marR="0" indent="0"/>
            <a:r>
              <a:rPr lang="fr-FR" sz="800" b="1">
                <a:solidFill>
                  <a:srgbClr val="FFFFFF"/>
                </a:solidFill>
                <a:latin typeface="Avenir Next LT Pro Light" panose="020B0304020202020204" pitchFamily="34" charset="0"/>
              </a:rPr>
              <a:t>Avril 2017</a:t>
            </a:r>
          </a:p>
          <a:p>
            <a:pPr marL="0" marR="0" indent="0"/>
            <a:r>
              <a:rPr lang="fr-FR" sz="800" b="1">
                <a:solidFill>
                  <a:srgbClr val="FFFFFF"/>
                </a:solidFill>
                <a:latin typeface="Avenir Next LT Pro Light" panose="020B0304020202020204" pitchFamily="34" charset="0"/>
              </a:rPr>
              <a:t>https://teamnutrition.usda.gov</a:t>
            </a:r>
          </a:p>
          <a:p>
            <a:pPr marL="0" marR="0" indent="0"/>
            <a:r>
              <a:rPr lang="fr-FR" sz="800">
                <a:solidFill>
                  <a:srgbClr val="FFFFFF"/>
                </a:solidFill>
                <a:latin typeface="Avenir Next LT Pro Light" panose="020B0304020202020204" pitchFamily="34" charset="0"/>
              </a:rPr>
              <a:t>USDA souscrit au principe de l'égalité d’accès aux services, à l’emploi et aux prêts.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512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 Next LT Pro Light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Reyna</dc:creator>
  <cp:lastModifiedBy>Irene Reyna</cp:lastModifiedBy>
  <cp:revision>11</cp:revision>
  <dcterms:modified xsi:type="dcterms:W3CDTF">2021-03-29T19:25:12Z</dcterms:modified>
</cp:coreProperties>
</file>