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</p:sldIdLst>
  <p:sldSz cx="18288000" cy="10287000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Glacial Indifference" panose="020B0604020202020204" charset="0"/>
      <p:regular r:id="rId52"/>
    </p:embeddedFont>
    <p:embeddedFont>
      <p:font typeface="Glacial Indifference Bold" panose="020B0604020202020204" charset="0"/>
      <p:regular r:id="rId53"/>
      <p:bold r:id="rId54"/>
    </p:embeddedFont>
    <p:embeddedFont>
      <p:font typeface="Glacial Indifference Italics" panose="020B0604020202020204" charset="0"/>
      <p:regular r:id="rId55"/>
      <p:italic r:id="rId56"/>
    </p:embeddedFont>
    <p:embeddedFont>
      <p:font typeface="Open Sans" panose="020B0604020202020204" charset="0"/>
      <p:regular r:id="rId57"/>
    </p:embeddedFont>
    <p:embeddedFont>
      <p:font typeface="Open Sans Italics" panose="020B0604020202020204" charset="0"/>
      <p:regular r:id="rId58"/>
      <p:italic r:id="rId59"/>
    </p:embeddedFont>
    <p:embeddedFont>
      <p:font typeface="Quicksand" panose="020B0604020202020204" charset="0"/>
      <p:regular r:id="rId60"/>
    </p:embeddedFont>
    <p:embeddedFont>
      <p:font typeface="Sifonn" panose="020B0604020202020204" charset="0"/>
      <p:regular r:id="rId61"/>
      <p:bold r:id="rId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94643" autoAdjust="0"/>
  </p:normalViewPr>
  <p:slideViewPr>
    <p:cSldViewPr>
      <p:cViewPr varScale="1">
        <p:scale>
          <a:sx n="39" d="100"/>
          <a:sy n="39" d="100"/>
        </p:scale>
        <p:origin x="94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font" Target="fonts/font4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1772257" cy="9583621"/>
            <a:chOff x="0" y="0"/>
            <a:chExt cx="27954481" cy="22757330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7809700" cy="22612551"/>
            </a:xfrm>
            <a:custGeom>
              <a:avLst/>
              <a:gdLst/>
              <a:ahLst/>
              <a:cxnLst/>
              <a:rect l="l" t="t" r="r" b="b"/>
              <a:pathLst>
                <a:path w="27809700" h="22612551">
                  <a:moveTo>
                    <a:pt x="0" y="0"/>
                  </a:moveTo>
                  <a:lnTo>
                    <a:pt x="27809700" y="0"/>
                  </a:lnTo>
                  <a:lnTo>
                    <a:pt x="27809700" y="22612551"/>
                  </a:lnTo>
                  <a:lnTo>
                    <a:pt x="0" y="226125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EBE2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7954480" cy="22757330"/>
            </a:xfrm>
            <a:custGeom>
              <a:avLst/>
              <a:gdLst/>
              <a:ahLst/>
              <a:cxnLst/>
              <a:rect l="l" t="t" r="r" b="b"/>
              <a:pathLst>
                <a:path w="27954480" h="22757330">
                  <a:moveTo>
                    <a:pt x="27809701" y="22612550"/>
                  </a:moveTo>
                  <a:lnTo>
                    <a:pt x="27954480" y="22612550"/>
                  </a:lnTo>
                  <a:lnTo>
                    <a:pt x="27954480" y="22757330"/>
                  </a:lnTo>
                  <a:lnTo>
                    <a:pt x="27809701" y="22757330"/>
                  </a:lnTo>
                  <a:lnTo>
                    <a:pt x="27809701" y="2261255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612550"/>
                  </a:lnTo>
                  <a:lnTo>
                    <a:pt x="0" y="22612550"/>
                  </a:lnTo>
                  <a:lnTo>
                    <a:pt x="0" y="144780"/>
                  </a:lnTo>
                  <a:close/>
                  <a:moveTo>
                    <a:pt x="0" y="22612550"/>
                  </a:moveTo>
                  <a:lnTo>
                    <a:pt x="144780" y="22612550"/>
                  </a:lnTo>
                  <a:lnTo>
                    <a:pt x="144780" y="22757330"/>
                  </a:lnTo>
                  <a:lnTo>
                    <a:pt x="0" y="22757330"/>
                  </a:lnTo>
                  <a:lnTo>
                    <a:pt x="0" y="22612550"/>
                  </a:lnTo>
                  <a:close/>
                  <a:moveTo>
                    <a:pt x="27809701" y="144780"/>
                  </a:moveTo>
                  <a:lnTo>
                    <a:pt x="27954480" y="144780"/>
                  </a:lnTo>
                  <a:lnTo>
                    <a:pt x="27954480" y="22612550"/>
                  </a:lnTo>
                  <a:lnTo>
                    <a:pt x="27809701" y="22612550"/>
                  </a:lnTo>
                  <a:lnTo>
                    <a:pt x="27809701" y="144780"/>
                  </a:lnTo>
                  <a:close/>
                  <a:moveTo>
                    <a:pt x="144780" y="22612550"/>
                  </a:moveTo>
                  <a:lnTo>
                    <a:pt x="27809701" y="22612550"/>
                  </a:lnTo>
                  <a:lnTo>
                    <a:pt x="27809701" y="22757330"/>
                  </a:lnTo>
                  <a:lnTo>
                    <a:pt x="144780" y="22757330"/>
                  </a:lnTo>
                  <a:lnTo>
                    <a:pt x="144780" y="22612550"/>
                  </a:lnTo>
                  <a:close/>
                  <a:moveTo>
                    <a:pt x="27809701" y="0"/>
                  </a:moveTo>
                  <a:lnTo>
                    <a:pt x="27954480" y="0"/>
                  </a:lnTo>
                  <a:lnTo>
                    <a:pt x="27954480" y="144780"/>
                  </a:lnTo>
                  <a:lnTo>
                    <a:pt x="27809701" y="144780"/>
                  </a:lnTo>
                  <a:lnTo>
                    <a:pt x="2780970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7809701" y="0"/>
                  </a:lnTo>
                  <a:lnTo>
                    <a:pt x="2780970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2092086" y="2202676"/>
            <a:ext cx="9593097" cy="6711563"/>
            <a:chOff x="0" y="0"/>
            <a:chExt cx="12790796" cy="8948750"/>
          </a:xfrm>
        </p:grpSpPr>
        <p:sp>
          <p:nvSpPr>
            <p:cNvPr id="6" name="TextBox 6"/>
            <p:cNvSpPr txBox="1"/>
            <p:nvPr/>
          </p:nvSpPr>
          <p:spPr>
            <a:xfrm>
              <a:off x="0" y="8326027"/>
              <a:ext cx="12334397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spc="84">
                  <a:solidFill>
                    <a:srgbClr val="2E414D"/>
                  </a:solidFill>
                  <a:latin typeface="Glacial Indifference"/>
                </a:rPr>
                <a:t>By Joe Feldman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95275"/>
              <a:ext cx="12790796" cy="7406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112"/>
                </a:lnSpc>
              </a:pPr>
              <a:r>
                <a:rPr lang="en-US" sz="14400" spc="172">
                  <a:solidFill>
                    <a:srgbClr val="2E414D"/>
                  </a:solidFill>
                  <a:latin typeface="Sifonn"/>
                </a:rPr>
                <a:t>GRADING FOR EQUITY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659892" y="1248511"/>
            <a:ext cx="4114800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316744" y="6227914"/>
            <a:ext cx="5136684" cy="481914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3854953" y="1057275"/>
            <a:ext cx="3724678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4"/>
              </a:lnSpc>
            </a:pPr>
            <a:r>
              <a:rPr lang="en-US" sz="3200" spc="320" dirty="0">
                <a:solidFill>
                  <a:srgbClr val="2E414D"/>
                </a:solidFill>
                <a:latin typeface="Glacial Indifference Bold"/>
              </a:rPr>
              <a:t>MAINE DOE BOOK STUDY</a:t>
            </a:r>
          </a:p>
          <a:p>
            <a:pPr algn="ctr">
              <a:lnSpc>
                <a:spcPts val="3584"/>
              </a:lnSpc>
            </a:pPr>
            <a:r>
              <a:rPr lang="en-US" sz="3200" spc="320">
                <a:solidFill>
                  <a:srgbClr val="2E414D"/>
                </a:solidFill>
                <a:latin typeface="Glacial Indifference Bold"/>
              </a:rPr>
              <a:t>SESSION</a:t>
            </a:r>
            <a:endParaRPr lang="en-US" sz="3200" spc="320" dirty="0">
              <a:solidFill>
                <a:srgbClr val="2E414D"/>
              </a:solidFill>
              <a:latin typeface="Glacial Indifference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7775" y="-300109"/>
            <a:ext cx="9391775" cy="10887218"/>
            <a:chOff x="0" y="0"/>
            <a:chExt cx="22301772" cy="25852861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2156993" cy="25708081"/>
            </a:xfrm>
            <a:custGeom>
              <a:avLst/>
              <a:gdLst/>
              <a:ahLst/>
              <a:cxnLst/>
              <a:rect l="l" t="t" r="r" b="b"/>
              <a:pathLst>
                <a:path w="22156993" h="25708081">
                  <a:moveTo>
                    <a:pt x="0" y="0"/>
                  </a:moveTo>
                  <a:lnTo>
                    <a:pt x="22156993" y="0"/>
                  </a:lnTo>
                  <a:lnTo>
                    <a:pt x="22156993" y="25708081"/>
                  </a:lnTo>
                  <a:lnTo>
                    <a:pt x="0" y="25708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2301772" cy="25852861"/>
            </a:xfrm>
            <a:custGeom>
              <a:avLst/>
              <a:gdLst/>
              <a:ahLst/>
              <a:cxnLst/>
              <a:rect l="l" t="t" r="r" b="b"/>
              <a:pathLst>
                <a:path w="22301772" h="25852861">
                  <a:moveTo>
                    <a:pt x="22156992" y="25708080"/>
                  </a:moveTo>
                  <a:lnTo>
                    <a:pt x="22301772" y="25708080"/>
                  </a:lnTo>
                  <a:lnTo>
                    <a:pt x="22301772" y="25852861"/>
                  </a:lnTo>
                  <a:lnTo>
                    <a:pt x="22156992" y="25852861"/>
                  </a:lnTo>
                  <a:lnTo>
                    <a:pt x="22156992" y="257080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08080"/>
                  </a:lnTo>
                  <a:lnTo>
                    <a:pt x="0" y="25708080"/>
                  </a:lnTo>
                  <a:lnTo>
                    <a:pt x="0" y="144780"/>
                  </a:lnTo>
                  <a:close/>
                  <a:moveTo>
                    <a:pt x="0" y="25708080"/>
                  </a:moveTo>
                  <a:lnTo>
                    <a:pt x="144780" y="25708080"/>
                  </a:lnTo>
                  <a:lnTo>
                    <a:pt x="144780" y="25852861"/>
                  </a:lnTo>
                  <a:lnTo>
                    <a:pt x="0" y="25852861"/>
                  </a:lnTo>
                  <a:lnTo>
                    <a:pt x="0" y="25708080"/>
                  </a:lnTo>
                  <a:close/>
                  <a:moveTo>
                    <a:pt x="22156992" y="144780"/>
                  </a:moveTo>
                  <a:lnTo>
                    <a:pt x="22301772" y="144780"/>
                  </a:lnTo>
                  <a:lnTo>
                    <a:pt x="22301772" y="25708080"/>
                  </a:lnTo>
                  <a:lnTo>
                    <a:pt x="22156992" y="25708080"/>
                  </a:lnTo>
                  <a:lnTo>
                    <a:pt x="22156992" y="144780"/>
                  </a:lnTo>
                  <a:close/>
                  <a:moveTo>
                    <a:pt x="144780" y="25708080"/>
                  </a:moveTo>
                  <a:lnTo>
                    <a:pt x="22156992" y="25708080"/>
                  </a:lnTo>
                  <a:lnTo>
                    <a:pt x="22156992" y="25852861"/>
                  </a:lnTo>
                  <a:lnTo>
                    <a:pt x="144780" y="25852861"/>
                  </a:lnTo>
                  <a:lnTo>
                    <a:pt x="144780" y="25708080"/>
                  </a:lnTo>
                  <a:close/>
                  <a:moveTo>
                    <a:pt x="22156992" y="0"/>
                  </a:moveTo>
                  <a:lnTo>
                    <a:pt x="22301772" y="0"/>
                  </a:lnTo>
                  <a:lnTo>
                    <a:pt x="22301772" y="144780"/>
                  </a:lnTo>
                  <a:lnTo>
                    <a:pt x="22156992" y="144780"/>
                  </a:lnTo>
                  <a:lnTo>
                    <a:pt x="221569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2156992" y="0"/>
                  </a:lnTo>
                  <a:lnTo>
                    <a:pt x="221569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13976676" y="-453305"/>
            <a:ext cx="5136684" cy="481914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144000" y="3580389"/>
            <a:ext cx="8688461" cy="6360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0"/>
              </a:lnSpc>
            </a:pPr>
            <a:endParaRPr/>
          </a:p>
          <a:p>
            <a:pPr algn="r">
              <a:lnSpc>
                <a:spcPts val="5400"/>
              </a:lnSpc>
            </a:pPr>
            <a:r>
              <a:rPr lang="en-US" sz="4800" spc="48">
                <a:solidFill>
                  <a:srgbClr val="2E414D"/>
                </a:solidFill>
                <a:latin typeface="Glacial Indifference"/>
              </a:rPr>
              <a:t>All students are capable of meeting academic standards</a:t>
            </a:r>
          </a:p>
          <a:p>
            <a:pPr algn="r">
              <a:lnSpc>
                <a:spcPts val="5400"/>
              </a:lnSpc>
            </a:pPr>
            <a:endParaRPr lang="en-US" sz="4800" spc="48">
              <a:solidFill>
                <a:srgbClr val="2E414D"/>
              </a:solidFill>
              <a:latin typeface="Glacial Indifference"/>
            </a:endParaRPr>
          </a:p>
          <a:p>
            <a:pPr algn="r">
              <a:lnSpc>
                <a:spcPts val="5400"/>
              </a:lnSpc>
            </a:pPr>
            <a:r>
              <a:rPr lang="en-US" sz="3600" spc="36">
                <a:solidFill>
                  <a:srgbClr val="2E414D"/>
                </a:solidFill>
                <a:latin typeface="Glacial Indifference"/>
              </a:rPr>
              <a:t>Extrinsic motivation may work for rote behaviors but intrinsic motivation works better for higher-order thinking</a:t>
            </a:r>
          </a:p>
          <a:p>
            <a:pPr algn="r">
              <a:lnSpc>
                <a:spcPts val="5400"/>
              </a:lnSpc>
            </a:pPr>
            <a:endParaRPr lang="en-US" sz="3600" spc="36">
              <a:solidFill>
                <a:srgbClr val="2E414D"/>
              </a:solidFill>
              <a:latin typeface="Glacial Indifference"/>
            </a:endParaRPr>
          </a:p>
          <a:p>
            <a:pPr algn="r">
              <a:lnSpc>
                <a:spcPts val="5400"/>
              </a:lnSpc>
            </a:pPr>
            <a:r>
              <a:rPr lang="en-US" sz="3600" spc="36">
                <a:solidFill>
                  <a:srgbClr val="2E414D"/>
                </a:solidFill>
                <a:latin typeface="Glacial Indifference"/>
              </a:rPr>
              <a:t>Schools should not sort students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61511" y="3223900"/>
            <a:ext cx="4175330" cy="623765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1076325"/>
            <a:ext cx="7240952" cy="2147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25"/>
              </a:lnSpc>
            </a:pPr>
            <a:r>
              <a:rPr lang="en-US" sz="7500" spc="165">
                <a:solidFill>
                  <a:srgbClr val="2E414D"/>
                </a:solidFill>
                <a:latin typeface="Sifonn"/>
              </a:rPr>
              <a:t>21st Century Beliefs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1547" y="-300109"/>
            <a:ext cx="5537662" cy="10887218"/>
            <a:chOff x="0" y="0"/>
            <a:chExt cx="13149768" cy="25852861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3004989" cy="25708081"/>
            </a:xfrm>
            <a:custGeom>
              <a:avLst/>
              <a:gdLst/>
              <a:ahLst/>
              <a:cxnLst/>
              <a:rect l="l" t="t" r="r" b="b"/>
              <a:pathLst>
                <a:path w="13004989" h="25708081">
                  <a:moveTo>
                    <a:pt x="0" y="0"/>
                  </a:moveTo>
                  <a:lnTo>
                    <a:pt x="13004989" y="0"/>
                  </a:lnTo>
                  <a:lnTo>
                    <a:pt x="13004989" y="25708081"/>
                  </a:lnTo>
                  <a:lnTo>
                    <a:pt x="0" y="25708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149768" cy="25852861"/>
            </a:xfrm>
            <a:custGeom>
              <a:avLst/>
              <a:gdLst/>
              <a:ahLst/>
              <a:cxnLst/>
              <a:rect l="l" t="t" r="r" b="b"/>
              <a:pathLst>
                <a:path w="13149768" h="25852861">
                  <a:moveTo>
                    <a:pt x="13004988" y="25708080"/>
                  </a:moveTo>
                  <a:lnTo>
                    <a:pt x="13149768" y="25708080"/>
                  </a:lnTo>
                  <a:lnTo>
                    <a:pt x="13149768" y="25852861"/>
                  </a:lnTo>
                  <a:lnTo>
                    <a:pt x="13004988" y="25852861"/>
                  </a:lnTo>
                  <a:lnTo>
                    <a:pt x="13004988" y="257080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08080"/>
                  </a:lnTo>
                  <a:lnTo>
                    <a:pt x="0" y="25708080"/>
                  </a:lnTo>
                  <a:lnTo>
                    <a:pt x="0" y="144780"/>
                  </a:lnTo>
                  <a:close/>
                  <a:moveTo>
                    <a:pt x="0" y="25708080"/>
                  </a:moveTo>
                  <a:lnTo>
                    <a:pt x="144780" y="25708080"/>
                  </a:lnTo>
                  <a:lnTo>
                    <a:pt x="144780" y="25852861"/>
                  </a:lnTo>
                  <a:lnTo>
                    <a:pt x="0" y="25852861"/>
                  </a:lnTo>
                  <a:lnTo>
                    <a:pt x="0" y="25708080"/>
                  </a:lnTo>
                  <a:close/>
                  <a:moveTo>
                    <a:pt x="13004988" y="144780"/>
                  </a:moveTo>
                  <a:lnTo>
                    <a:pt x="13149768" y="144780"/>
                  </a:lnTo>
                  <a:lnTo>
                    <a:pt x="13149768" y="25708080"/>
                  </a:lnTo>
                  <a:lnTo>
                    <a:pt x="13004988" y="25708080"/>
                  </a:lnTo>
                  <a:lnTo>
                    <a:pt x="13004988" y="144780"/>
                  </a:lnTo>
                  <a:close/>
                  <a:moveTo>
                    <a:pt x="144780" y="25708080"/>
                  </a:moveTo>
                  <a:lnTo>
                    <a:pt x="13004988" y="25708080"/>
                  </a:lnTo>
                  <a:lnTo>
                    <a:pt x="13004988" y="25852861"/>
                  </a:lnTo>
                  <a:lnTo>
                    <a:pt x="144780" y="25852861"/>
                  </a:lnTo>
                  <a:lnTo>
                    <a:pt x="144780" y="25708080"/>
                  </a:lnTo>
                  <a:close/>
                  <a:moveTo>
                    <a:pt x="13004988" y="0"/>
                  </a:moveTo>
                  <a:lnTo>
                    <a:pt x="13149768" y="0"/>
                  </a:lnTo>
                  <a:lnTo>
                    <a:pt x="13149768" y="144780"/>
                  </a:lnTo>
                  <a:lnTo>
                    <a:pt x="13004988" y="144780"/>
                  </a:lnTo>
                  <a:lnTo>
                    <a:pt x="1300498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3004988" y="0"/>
                  </a:lnTo>
                  <a:lnTo>
                    <a:pt x="1300498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9111498" y="2056374"/>
            <a:ext cx="8147802" cy="6174252"/>
            <a:chOff x="0" y="0"/>
            <a:chExt cx="10863736" cy="8232335"/>
          </a:xfrm>
        </p:grpSpPr>
        <p:sp>
          <p:nvSpPr>
            <p:cNvPr id="6" name="TextBox 6"/>
            <p:cNvSpPr txBox="1"/>
            <p:nvPr/>
          </p:nvSpPr>
          <p:spPr>
            <a:xfrm>
              <a:off x="0" y="47625"/>
              <a:ext cx="10863736" cy="1472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325"/>
                </a:lnSpc>
              </a:pPr>
              <a:r>
                <a:rPr lang="en-US" sz="7500" spc="165">
                  <a:solidFill>
                    <a:srgbClr val="2E414D"/>
                  </a:solidFill>
                  <a:latin typeface="Sifonn"/>
                </a:rPr>
                <a:t>Yet–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970" y="2239956"/>
              <a:ext cx="10860766" cy="2286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560"/>
                </a:lnSpc>
              </a:pPr>
              <a:r>
                <a:rPr lang="en-US" sz="3800" spc="380">
                  <a:solidFill>
                    <a:srgbClr val="2E414D"/>
                  </a:solidFill>
                  <a:latin typeface="Glacial Indifference Bold"/>
                </a:rPr>
                <a:t>WE STILL USE </a:t>
              </a:r>
            </a:p>
            <a:p>
              <a:pPr algn="r">
                <a:lnSpc>
                  <a:spcPts val="4560"/>
                </a:lnSpc>
              </a:pPr>
              <a:r>
                <a:rPr lang="en-US" sz="3800" spc="380">
                  <a:solidFill>
                    <a:srgbClr val="2E414D"/>
                  </a:solidFill>
                  <a:latin typeface="Glacial Indifference Bold"/>
                </a:rPr>
                <a:t>GRADING SYSTEMS OF THE EARLY 20TH CENTURY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970" y="5111945"/>
              <a:ext cx="10860766" cy="3120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6300"/>
                </a:lnSpc>
              </a:pPr>
              <a:r>
                <a:rPr lang="en-US" sz="4200" spc="42">
                  <a:solidFill>
                    <a:srgbClr val="2E414D"/>
                  </a:solidFill>
                  <a:latin typeface="Glacial Indifference Italics"/>
                </a:rPr>
                <a:t> and there is </a:t>
              </a:r>
            </a:p>
            <a:p>
              <a:pPr algn="r">
                <a:lnSpc>
                  <a:spcPts val="6300"/>
                </a:lnSpc>
              </a:pPr>
              <a:r>
                <a:rPr lang="en-US" sz="4200" spc="42">
                  <a:solidFill>
                    <a:srgbClr val="2E414D"/>
                  </a:solidFill>
                  <a:latin typeface="Glacial Indifference Italics"/>
                </a:rPr>
                <a:t>"no meaningful research to support it." (Marzano, 2000) 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92212" y="1403814"/>
            <a:ext cx="4987806" cy="747236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 rot="-5400000">
            <a:off x="-2610203" y="4935855"/>
            <a:ext cx="7862184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Part 2 | The Case for Change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2915002" y="6848728"/>
            <a:ext cx="5136684" cy="481914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134419" y="-170034"/>
            <a:ext cx="4432438" cy="10575489"/>
            <a:chOff x="0" y="0"/>
            <a:chExt cx="10525296" cy="25112625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0380516" cy="24967846"/>
            </a:xfrm>
            <a:custGeom>
              <a:avLst/>
              <a:gdLst/>
              <a:ahLst/>
              <a:cxnLst/>
              <a:rect l="l" t="t" r="r" b="b"/>
              <a:pathLst>
                <a:path w="10380516" h="24967846">
                  <a:moveTo>
                    <a:pt x="0" y="0"/>
                  </a:moveTo>
                  <a:lnTo>
                    <a:pt x="10380516" y="0"/>
                  </a:lnTo>
                  <a:lnTo>
                    <a:pt x="10380516" y="24967846"/>
                  </a:lnTo>
                  <a:lnTo>
                    <a:pt x="0" y="24967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0525296" cy="25112625"/>
            </a:xfrm>
            <a:custGeom>
              <a:avLst/>
              <a:gdLst/>
              <a:ahLst/>
              <a:cxnLst/>
              <a:rect l="l" t="t" r="r" b="b"/>
              <a:pathLst>
                <a:path w="10525296" h="25112625">
                  <a:moveTo>
                    <a:pt x="10380517" y="24967845"/>
                  </a:moveTo>
                  <a:lnTo>
                    <a:pt x="10525296" y="24967845"/>
                  </a:lnTo>
                  <a:lnTo>
                    <a:pt x="10525296" y="25112625"/>
                  </a:lnTo>
                  <a:lnTo>
                    <a:pt x="10380517" y="25112625"/>
                  </a:lnTo>
                  <a:lnTo>
                    <a:pt x="10380517" y="249678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4967845"/>
                  </a:lnTo>
                  <a:lnTo>
                    <a:pt x="0" y="24967845"/>
                  </a:lnTo>
                  <a:lnTo>
                    <a:pt x="0" y="144780"/>
                  </a:lnTo>
                  <a:close/>
                  <a:moveTo>
                    <a:pt x="0" y="24967845"/>
                  </a:moveTo>
                  <a:lnTo>
                    <a:pt x="144780" y="24967845"/>
                  </a:lnTo>
                  <a:lnTo>
                    <a:pt x="144780" y="25112625"/>
                  </a:lnTo>
                  <a:lnTo>
                    <a:pt x="0" y="25112625"/>
                  </a:lnTo>
                  <a:lnTo>
                    <a:pt x="0" y="24967845"/>
                  </a:lnTo>
                  <a:close/>
                  <a:moveTo>
                    <a:pt x="10380517" y="144780"/>
                  </a:moveTo>
                  <a:lnTo>
                    <a:pt x="10525296" y="144780"/>
                  </a:lnTo>
                  <a:lnTo>
                    <a:pt x="10525296" y="24967845"/>
                  </a:lnTo>
                  <a:lnTo>
                    <a:pt x="10380517" y="24967845"/>
                  </a:lnTo>
                  <a:lnTo>
                    <a:pt x="10380517" y="144780"/>
                  </a:lnTo>
                  <a:close/>
                  <a:moveTo>
                    <a:pt x="144780" y="24967845"/>
                  </a:moveTo>
                  <a:lnTo>
                    <a:pt x="10380517" y="24967845"/>
                  </a:lnTo>
                  <a:lnTo>
                    <a:pt x="10380517" y="25112625"/>
                  </a:lnTo>
                  <a:lnTo>
                    <a:pt x="144780" y="25112625"/>
                  </a:lnTo>
                  <a:lnTo>
                    <a:pt x="144780" y="24967845"/>
                  </a:lnTo>
                  <a:close/>
                  <a:moveTo>
                    <a:pt x="10380517" y="0"/>
                  </a:moveTo>
                  <a:lnTo>
                    <a:pt x="10525296" y="0"/>
                  </a:lnTo>
                  <a:lnTo>
                    <a:pt x="10525296" y="144780"/>
                  </a:lnTo>
                  <a:lnTo>
                    <a:pt x="10380517" y="144780"/>
                  </a:lnTo>
                  <a:lnTo>
                    <a:pt x="1038051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0380517" y="0"/>
                  </a:lnTo>
                  <a:lnTo>
                    <a:pt x="1038051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7716234" y="470535"/>
            <a:ext cx="9206889" cy="927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20"/>
              </a:lnSpc>
            </a:pPr>
            <a:r>
              <a:rPr lang="en-US" sz="3300" spc="429">
                <a:solidFill>
                  <a:srgbClr val="2E414D"/>
                </a:solidFill>
                <a:latin typeface="Glacial Indifference"/>
              </a:rPr>
              <a:t>HOW TRADITIONAL GRADING</a:t>
            </a:r>
          </a:p>
          <a:p>
            <a:pPr algn="r">
              <a:lnSpc>
                <a:spcPts val="4620"/>
              </a:lnSpc>
            </a:pPr>
            <a:r>
              <a:rPr lang="en-US" sz="3300" spc="429">
                <a:solidFill>
                  <a:srgbClr val="2E414D"/>
                </a:solidFill>
                <a:latin typeface="Glacial Indifference"/>
              </a:rPr>
              <a:t> </a:t>
            </a:r>
          </a:p>
          <a:p>
            <a:pPr algn="r">
              <a:lnSpc>
                <a:spcPts val="4620"/>
              </a:lnSpc>
            </a:pPr>
            <a:endParaRPr lang="en-US" sz="3300" spc="429">
              <a:solidFill>
                <a:srgbClr val="2E414D"/>
              </a:solidFill>
              <a:latin typeface="Glacial Indifference"/>
            </a:endParaRPr>
          </a:p>
          <a:p>
            <a:pPr algn="r">
              <a:lnSpc>
                <a:spcPts val="4620"/>
              </a:lnSpc>
            </a:pPr>
            <a:endParaRPr lang="en-US" sz="3300" spc="429">
              <a:solidFill>
                <a:srgbClr val="2E414D"/>
              </a:solidFill>
              <a:latin typeface="Glacial Indifference"/>
            </a:endParaRPr>
          </a:p>
          <a:p>
            <a:pPr algn="r">
              <a:lnSpc>
                <a:spcPts val="4620"/>
              </a:lnSpc>
            </a:pPr>
            <a:endParaRPr lang="en-US" sz="3300" spc="429">
              <a:solidFill>
                <a:srgbClr val="2E414D"/>
              </a:solidFill>
              <a:latin typeface="Glacial Indifference"/>
            </a:endParaRPr>
          </a:p>
          <a:p>
            <a:pPr algn="r">
              <a:lnSpc>
                <a:spcPts val="4620"/>
              </a:lnSpc>
            </a:pPr>
            <a:endParaRPr lang="en-US" sz="3300" spc="429">
              <a:solidFill>
                <a:srgbClr val="2E414D"/>
              </a:solidFill>
              <a:latin typeface="Glacial Indifference"/>
            </a:endParaRPr>
          </a:p>
          <a:p>
            <a:pPr algn="r">
              <a:lnSpc>
                <a:spcPts val="4620"/>
              </a:lnSpc>
            </a:pPr>
            <a:endParaRPr lang="en-US" sz="3300" spc="429">
              <a:solidFill>
                <a:srgbClr val="2E414D"/>
              </a:solidFill>
              <a:latin typeface="Glacial Indifference"/>
            </a:endParaRPr>
          </a:p>
          <a:p>
            <a:pPr algn="r">
              <a:lnSpc>
                <a:spcPts val="4620"/>
              </a:lnSpc>
            </a:pPr>
            <a:r>
              <a:rPr lang="en-US" sz="3300" spc="429">
                <a:solidFill>
                  <a:srgbClr val="2E414D"/>
                </a:solidFill>
                <a:latin typeface="Glacial Indifference"/>
              </a:rPr>
              <a:t>STIFLES RISK-TAKING </a:t>
            </a:r>
          </a:p>
          <a:p>
            <a:pPr algn="r">
              <a:lnSpc>
                <a:spcPts val="4620"/>
              </a:lnSpc>
            </a:pPr>
            <a:endParaRPr lang="en-US" sz="3300" spc="429">
              <a:solidFill>
                <a:srgbClr val="2E414D"/>
              </a:solidFill>
              <a:latin typeface="Glacial Indifference"/>
            </a:endParaRPr>
          </a:p>
          <a:p>
            <a:pPr algn="r">
              <a:lnSpc>
                <a:spcPts val="4620"/>
              </a:lnSpc>
            </a:pPr>
            <a:endParaRPr lang="en-US" sz="3300" spc="429">
              <a:solidFill>
                <a:srgbClr val="2E414D"/>
              </a:solidFill>
              <a:latin typeface="Glacial Indifference"/>
            </a:endParaRPr>
          </a:p>
          <a:p>
            <a:pPr algn="r">
              <a:lnSpc>
                <a:spcPts val="4620"/>
              </a:lnSpc>
            </a:pPr>
            <a:endParaRPr lang="en-US" sz="3300" spc="429">
              <a:solidFill>
                <a:srgbClr val="2E414D"/>
              </a:solidFill>
              <a:latin typeface="Glacial Indifference"/>
            </a:endParaRPr>
          </a:p>
          <a:p>
            <a:pPr algn="r">
              <a:lnSpc>
                <a:spcPts val="4620"/>
              </a:lnSpc>
            </a:pPr>
            <a:endParaRPr lang="en-US" sz="3300" spc="429">
              <a:solidFill>
                <a:srgbClr val="2E414D"/>
              </a:solidFill>
              <a:latin typeface="Glacial Indifference"/>
            </a:endParaRPr>
          </a:p>
          <a:p>
            <a:pPr algn="r">
              <a:lnSpc>
                <a:spcPts val="4620"/>
              </a:lnSpc>
            </a:pPr>
            <a:endParaRPr lang="en-US" sz="3300" spc="429">
              <a:solidFill>
                <a:srgbClr val="2E414D"/>
              </a:solidFill>
              <a:latin typeface="Glacial Indifference"/>
            </a:endParaRPr>
          </a:p>
          <a:p>
            <a:pPr algn="r">
              <a:lnSpc>
                <a:spcPts val="4620"/>
              </a:lnSpc>
            </a:pPr>
            <a:endParaRPr lang="en-US" sz="3300" spc="429">
              <a:solidFill>
                <a:srgbClr val="2E414D"/>
              </a:solidFill>
              <a:latin typeface="Glacial Indifference"/>
            </a:endParaRPr>
          </a:p>
          <a:p>
            <a:pPr algn="r">
              <a:lnSpc>
                <a:spcPts val="4620"/>
              </a:lnSpc>
            </a:pPr>
            <a:r>
              <a:rPr lang="en-US" sz="3300" spc="429">
                <a:solidFill>
                  <a:srgbClr val="2E414D"/>
                </a:solidFill>
                <a:latin typeface="Glacial Indifference"/>
              </a:rPr>
              <a:t>AND SUPPORTS THE</a:t>
            </a:r>
          </a:p>
          <a:p>
            <a:pPr algn="r">
              <a:lnSpc>
                <a:spcPts val="4620"/>
              </a:lnSpc>
            </a:pPr>
            <a:r>
              <a:rPr lang="en-US" sz="3300" spc="429">
                <a:solidFill>
                  <a:srgbClr val="2E414D"/>
                </a:solidFill>
                <a:latin typeface="Glacial Indifference"/>
              </a:rPr>
              <a:t>"COMMODITY OF GRADES"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060655" y="5417929"/>
            <a:ext cx="4744613" cy="316406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060655" y="1444489"/>
            <a:ext cx="4503880" cy="299132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 rot="-5400000">
            <a:off x="-2251929" y="4585188"/>
            <a:ext cx="8667457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0"/>
              </a:lnSpc>
            </a:pPr>
            <a:r>
              <a:rPr lang="en-US" sz="3800" spc="380">
                <a:solidFill>
                  <a:srgbClr val="2E414D"/>
                </a:solidFill>
                <a:latin typeface="Glacial Indifference Bold"/>
              </a:rPr>
              <a:t>CHAPTER 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2915002" y="6848728"/>
            <a:ext cx="5136684" cy="481914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134419" y="-170034"/>
            <a:ext cx="4432438" cy="10575489"/>
            <a:chOff x="0" y="0"/>
            <a:chExt cx="10525296" cy="25112625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0380516" cy="24967846"/>
            </a:xfrm>
            <a:custGeom>
              <a:avLst/>
              <a:gdLst/>
              <a:ahLst/>
              <a:cxnLst/>
              <a:rect l="l" t="t" r="r" b="b"/>
              <a:pathLst>
                <a:path w="10380516" h="24967846">
                  <a:moveTo>
                    <a:pt x="0" y="0"/>
                  </a:moveTo>
                  <a:lnTo>
                    <a:pt x="10380516" y="0"/>
                  </a:lnTo>
                  <a:lnTo>
                    <a:pt x="10380516" y="24967846"/>
                  </a:lnTo>
                  <a:lnTo>
                    <a:pt x="0" y="24967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0525296" cy="25112625"/>
            </a:xfrm>
            <a:custGeom>
              <a:avLst/>
              <a:gdLst/>
              <a:ahLst/>
              <a:cxnLst/>
              <a:rect l="l" t="t" r="r" b="b"/>
              <a:pathLst>
                <a:path w="10525296" h="25112625">
                  <a:moveTo>
                    <a:pt x="10380517" y="24967845"/>
                  </a:moveTo>
                  <a:lnTo>
                    <a:pt x="10525296" y="24967845"/>
                  </a:lnTo>
                  <a:lnTo>
                    <a:pt x="10525296" y="25112625"/>
                  </a:lnTo>
                  <a:lnTo>
                    <a:pt x="10380517" y="25112625"/>
                  </a:lnTo>
                  <a:lnTo>
                    <a:pt x="10380517" y="249678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4967845"/>
                  </a:lnTo>
                  <a:lnTo>
                    <a:pt x="0" y="24967845"/>
                  </a:lnTo>
                  <a:lnTo>
                    <a:pt x="0" y="144780"/>
                  </a:lnTo>
                  <a:close/>
                  <a:moveTo>
                    <a:pt x="0" y="24967845"/>
                  </a:moveTo>
                  <a:lnTo>
                    <a:pt x="144780" y="24967845"/>
                  </a:lnTo>
                  <a:lnTo>
                    <a:pt x="144780" y="25112625"/>
                  </a:lnTo>
                  <a:lnTo>
                    <a:pt x="0" y="25112625"/>
                  </a:lnTo>
                  <a:lnTo>
                    <a:pt x="0" y="24967845"/>
                  </a:lnTo>
                  <a:close/>
                  <a:moveTo>
                    <a:pt x="10380517" y="144780"/>
                  </a:moveTo>
                  <a:lnTo>
                    <a:pt x="10525296" y="144780"/>
                  </a:lnTo>
                  <a:lnTo>
                    <a:pt x="10525296" y="24967845"/>
                  </a:lnTo>
                  <a:lnTo>
                    <a:pt x="10380517" y="24967845"/>
                  </a:lnTo>
                  <a:lnTo>
                    <a:pt x="10380517" y="144780"/>
                  </a:lnTo>
                  <a:close/>
                  <a:moveTo>
                    <a:pt x="144780" y="24967845"/>
                  </a:moveTo>
                  <a:lnTo>
                    <a:pt x="10380517" y="24967845"/>
                  </a:lnTo>
                  <a:lnTo>
                    <a:pt x="10380517" y="25112625"/>
                  </a:lnTo>
                  <a:lnTo>
                    <a:pt x="144780" y="25112625"/>
                  </a:lnTo>
                  <a:lnTo>
                    <a:pt x="144780" y="24967845"/>
                  </a:lnTo>
                  <a:close/>
                  <a:moveTo>
                    <a:pt x="10380517" y="0"/>
                  </a:moveTo>
                  <a:lnTo>
                    <a:pt x="10525296" y="0"/>
                  </a:lnTo>
                  <a:lnTo>
                    <a:pt x="10525296" y="144780"/>
                  </a:lnTo>
                  <a:lnTo>
                    <a:pt x="10380517" y="144780"/>
                  </a:lnTo>
                  <a:lnTo>
                    <a:pt x="1038051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0380517" y="0"/>
                  </a:lnTo>
                  <a:lnTo>
                    <a:pt x="1038051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01244" y="1675526"/>
            <a:ext cx="8682174" cy="578449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397116" y="8113395"/>
            <a:ext cx="7862184" cy="1144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20"/>
              </a:lnSpc>
            </a:pPr>
            <a:r>
              <a:rPr lang="en-US" sz="3300" spc="429">
                <a:solidFill>
                  <a:srgbClr val="2E414D"/>
                </a:solidFill>
                <a:latin typeface="Glacial Indifference"/>
              </a:rPr>
              <a:t>RISK-TAKING, TRUST, AND THE TEACHER-STUDENT RELATIONSHIP</a:t>
            </a:r>
          </a:p>
        </p:txBody>
      </p:sp>
      <p:sp>
        <p:nvSpPr>
          <p:cNvPr id="8" name="TextBox 8"/>
          <p:cNvSpPr txBox="1"/>
          <p:nvPr/>
        </p:nvSpPr>
        <p:spPr>
          <a:xfrm rot="-5400000">
            <a:off x="-1934309" y="4831960"/>
            <a:ext cx="8173913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0"/>
              </a:lnSpc>
            </a:pPr>
            <a:r>
              <a:rPr lang="en-US" sz="3800" spc="380">
                <a:solidFill>
                  <a:srgbClr val="2E414D"/>
                </a:solidFill>
                <a:latin typeface="Glacial Indifference Bold"/>
              </a:rPr>
              <a:t>CHAPTER 3: SECTION 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1547" y="-300109"/>
            <a:ext cx="5537662" cy="10887218"/>
            <a:chOff x="0" y="0"/>
            <a:chExt cx="13149768" cy="25852861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3004989" cy="25708081"/>
            </a:xfrm>
            <a:custGeom>
              <a:avLst/>
              <a:gdLst/>
              <a:ahLst/>
              <a:cxnLst/>
              <a:rect l="l" t="t" r="r" b="b"/>
              <a:pathLst>
                <a:path w="13004989" h="25708081">
                  <a:moveTo>
                    <a:pt x="0" y="0"/>
                  </a:moveTo>
                  <a:lnTo>
                    <a:pt x="13004989" y="0"/>
                  </a:lnTo>
                  <a:lnTo>
                    <a:pt x="13004989" y="25708081"/>
                  </a:lnTo>
                  <a:lnTo>
                    <a:pt x="0" y="25708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149768" cy="25852861"/>
            </a:xfrm>
            <a:custGeom>
              <a:avLst/>
              <a:gdLst/>
              <a:ahLst/>
              <a:cxnLst/>
              <a:rect l="l" t="t" r="r" b="b"/>
              <a:pathLst>
                <a:path w="13149768" h="25852861">
                  <a:moveTo>
                    <a:pt x="13004988" y="25708080"/>
                  </a:moveTo>
                  <a:lnTo>
                    <a:pt x="13149768" y="25708080"/>
                  </a:lnTo>
                  <a:lnTo>
                    <a:pt x="13149768" y="25852861"/>
                  </a:lnTo>
                  <a:lnTo>
                    <a:pt x="13004988" y="25852861"/>
                  </a:lnTo>
                  <a:lnTo>
                    <a:pt x="13004988" y="257080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08080"/>
                  </a:lnTo>
                  <a:lnTo>
                    <a:pt x="0" y="25708080"/>
                  </a:lnTo>
                  <a:lnTo>
                    <a:pt x="0" y="144780"/>
                  </a:lnTo>
                  <a:close/>
                  <a:moveTo>
                    <a:pt x="0" y="25708080"/>
                  </a:moveTo>
                  <a:lnTo>
                    <a:pt x="144780" y="25708080"/>
                  </a:lnTo>
                  <a:lnTo>
                    <a:pt x="144780" y="25852861"/>
                  </a:lnTo>
                  <a:lnTo>
                    <a:pt x="0" y="25852861"/>
                  </a:lnTo>
                  <a:lnTo>
                    <a:pt x="0" y="25708080"/>
                  </a:lnTo>
                  <a:close/>
                  <a:moveTo>
                    <a:pt x="13004988" y="144780"/>
                  </a:moveTo>
                  <a:lnTo>
                    <a:pt x="13149768" y="144780"/>
                  </a:lnTo>
                  <a:lnTo>
                    <a:pt x="13149768" y="25708080"/>
                  </a:lnTo>
                  <a:lnTo>
                    <a:pt x="13004988" y="25708080"/>
                  </a:lnTo>
                  <a:lnTo>
                    <a:pt x="13004988" y="144780"/>
                  </a:lnTo>
                  <a:close/>
                  <a:moveTo>
                    <a:pt x="144780" y="25708080"/>
                  </a:moveTo>
                  <a:lnTo>
                    <a:pt x="13004988" y="25708080"/>
                  </a:lnTo>
                  <a:lnTo>
                    <a:pt x="13004988" y="25852861"/>
                  </a:lnTo>
                  <a:lnTo>
                    <a:pt x="144780" y="25852861"/>
                  </a:lnTo>
                  <a:lnTo>
                    <a:pt x="144780" y="25708080"/>
                  </a:lnTo>
                  <a:close/>
                  <a:moveTo>
                    <a:pt x="13004988" y="0"/>
                  </a:moveTo>
                  <a:lnTo>
                    <a:pt x="13149768" y="0"/>
                  </a:lnTo>
                  <a:lnTo>
                    <a:pt x="13149768" y="144780"/>
                  </a:lnTo>
                  <a:lnTo>
                    <a:pt x="13004988" y="144780"/>
                  </a:lnTo>
                  <a:lnTo>
                    <a:pt x="1300498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3004988" y="0"/>
                  </a:lnTo>
                  <a:lnTo>
                    <a:pt x="1300498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9157422" y="-9480"/>
            <a:ext cx="7757444" cy="8391672"/>
            <a:chOff x="0" y="0"/>
            <a:chExt cx="10343258" cy="11188895"/>
          </a:xfrm>
        </p:grpSpPr>
        <p:sp>
          <p:nvSpPr>
            <p:cNvPr id="6" name="TextBox 6"/>
            <p:cNvSpPr txBox="1"/>
            <p:nvPr/>
          </p:nvSpPr>
          <p:spPr>
            <a:xfrm>
              <a:off x="0" y="47625"/>
              <a:ext cx="10343258" cy="1472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325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828" y="2239956"/>
              <a:ext cx="10340430" cy="762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560"/>
                </a:lnSpc>
              </a:pPr>
              <a:r>
                <a:rPr lang="en-US" sz="3800" spc="380">
                  <a:solidFill>
                    <a:srgbClr val="2E414D"/>
                  </a:solidFill>
                  <a:latin typeface="Glacial Indifference Bold"/>
                </a:rPr>
                <a:t>HOW DO WE BUILD TRUST?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828" y="3626045"/>
              <a:ext cx="10340430" cy="7562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500"/>
                </a:lnSpc>
              </a:pPr>
              <a:endParaRPr/>
            </a:p>
            <a:p>
              <a:pPr algn="r">
                <a:lnSpc>
                  <a:spcPts val="4500"/>
                </a:lnSpc>
              </a:pPr>
              <a:endParaRPr/>
            </a:p>
            <a:p>
              <a:pPr algn="r">
                <a:lnSpc>
                  <a:spcPts val="4500"/>
                </a:lnSpc>
              </a:pPr>
              <a:endParaRPr/>
            </a:p>
            <a:p>
              <a:pPr algn="r">
                <a:lnSpc>
                  <a:spcPts val="4500"/>
                </a:lnSpc>
              </a:pPr>
              <a:endParaRPr/>
            </a:p>
            <a:p>
              <a:pPr algn="r">
                <a:lnSpc>
                  <a:spcPts val="4500"/>
                </a:lnSpc>
              </a:pPr>
              <a:endParaRPr/>
            </a:p>
            <a:p>
              <a:pPr algn="r">
                <a:lnSpc>
                  <a:spcPts val="4500"/>
                </a:lnSpc>
              </a:pPr>
              <a:endParaRPr/>
            </a:p>
            <a:p>
              <a:pPr algn="r">
                <a:lnSpc>
                  <a:spcPts val="4500"/>
                </a:lnSpc>
              </a:pPr>
              <a:endParaRPr/>
            </a:p>
            <a:p>
              <a:pPr algn="r">
                <a:lnSpc>
                  <a:spcPts val="4500"/>
                </a:lnSpc>
              </a:pPr>
              <a:endParaRPr/>
            </a:p>
            <a:p>
              <a:pPr algn="r">
                <a:lnSpc>
                  <a:spcPts val="4500"/>
                </a:lnSpc>
              </a:pPr>
              <a:endParaRPr/>
            </a:p>
            <a:p>
              <a:pPr algn="r">
                <a:lnSpc>
                  <a:spcPts val="4500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62349" y="2639580"/>
            <a:ext cx="9652517" cy="643501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 rot="-5400000">
            <a:off x="-2610203" y="4726305"/>
            <a:ext cx="7862184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Chapter 3 | Risk-Taking, Trust, &amp; the </a:t>
            </a:r>
          </a:p>
          <a:p>
            <a:pPr algn="ct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Teacher-Student Relationship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1547" y="-300109"/>
            <a:ext cx="5537662" cy="10887218"/>
            <a:chOff x="0" y="0"/>
            <a:chExt cx="13149768" cy="25852861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3004989" cy="25708081"/>
            </a:xfrm>
            <a:custGeom>
              <a:avLst/>
              <a:gdLst/>
              <a:ahLst/>
              <a:cxnLst/>
              <a:rect l="l" t="t" r="r" b="b"/>
              <a:pathLst>
                <a:path w="13004989" h="25708081">
                  <a:moveTo>
                    <a:pt x="0" y="0"/>
                  </a:moveTo>
                  <a:lnTo>
                    <a:pt x="13004989" y="0"/>
                  </a:lnTo>
                  <a:lnTo>
                    <a:pt x="13004989" y="25708081"/>
                  </a:lnTo>
                  <a:lnTo>
                    <a:pt x="0" y="25708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149768" cy="25852861"/>
            </a:xfrm>
            <a:custGeom>
              <a:avLst/>
              <a:gdLst/>
              <a:ahLst/>
              <a:cxnLst/>
              <a:rect l="l" t="t" r="r" b="b"/>
              <a:pathLst>
                <a:path w="13149768" h="25852861">
                  <a:moveTo>
                    <a:pt x="13004988" y="25708080"/>
                  </a:moveTo>
                  <a:lnTo>
                    <a:pt x="13149768" y="25708080"/>
                  </a:lnTo>
                  <a:lnTo>
                    <a:pt x="13149768" y="25852861"/>
                  </a:lnTo>
                  <a:lnTo>
                    <a:pt x="13004988" y="25852861"/>
                  </a:lnTo>
                  <a:lnTo>
                    <a:pt x="13004988" y="257080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08080"/>
                  </a:lnTo>
                  <a:lnTo>
                    <a:pt x="0" y="25708080"/>
                  </a:lnTo>
                  <a:lnTo>
                    <a:pt x="0" y="144780"/>
                  </a:lnTo>
                  <a:close/>
                  <a:moveTo>
                    <a:pt x="0" y="25708080"/>
                  </a:moveTo>
                  <a:lnTo>
                    <a:pt x="144780" y="25708080"/>
                  </a:lnTo>
                  <a:lnTo>
                    <a:pt x="144780" y="25852861"/>
                  </a:lnTo>
                  <a:lnTo>
                    <a:pt x="0" y="25852861"/>
                  </a:lnTo>
                  <a:lnTo>
                    <a:pt x="0" y="25708080"/>
                  </a:lnTo>
                  <a:close/>
                  <a:moveTo>
                    <a:pt x="13004988" y="144780"/>
                  </a:moveTo>
                  <a:lnTo>
                    <a:pt x="13149768" y="144780"/>
                  </a:lnTo>
                  <a:lnTo>
                    <a:pt x="13149768" y="25708080"/>
                  </a:lnTo>
                  <a:lnTo>
                    <a:pt x="13004988" y="25708080"/>
                  </a:lnTo>
                  <a:lnTo>
                    <a:pt x="13004988" y="144780"/>
                  </a:lnTo>
                  <a:close/>
                  <a:moveTo>
                    <a:pt x="144780" y="25708080"/>
                  </a:moveTo>
                  <a:lnTo>
                    <a:pt x="13004988" y="25708080"/>
                  </a:lnTo>
                  <a:lnTo>
                    <a:pt x="13004988" y="25852861"/>
                  </a:lnTo>
                  <a:lnTo>
                    <a:pt x="144780" y="25852861"/>
                  </a:lnTo>
                  <a:lnTo>
                    <a:pt x="144780" y="25708080"/>
                  </a:lnTo>
                  <a:close/>
                  <a:moveTo>
                    <a:pt x="13004988" y="0"/>
                  </a:moveTo>
                  <a:lnTo>
                    <a:pt x="13149768" y="0"/>
                  </a:lnTo>
                  <a:lnTo>
                    <a:pt x="13149768" y="144780"/>
                  </a:lnTo>
                  <a:lnTo>
                    <a:pt x="13004988" y="144780"/>
                  </a:lnTo>
                  <a:lnTo>
                    <a:pt x="1300498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3004988" y="0"/>
                  </a:lnTo>
                  <a:lnTo>
                    <a:pt x="1300498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583366" y="1613295"/>
            <a:ext cx="8147802" cy="6105672"/>
            <a:chOff x="0" y="0"/>
            <a:chExt cx="10863736" cy="8140895"/>
          </a:xfrm>
        </p:grpSpPr>
        <p:sp>
          <p:nvSpPr>
            <p:cNvPr id="6" name="TextBox 6"/>
            <p:cNvSpPr txBox="1"/>
            <p:nvPr/>
          </p:nvSpPr>
          <p:spPr>
            <a:xfrm>
              <a:off x="0" y="47625"/>
              <a:ext cx="10863736" cy="1472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325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970" y="2239956"/>
              <a:ext cx="10860766" cy="4572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560"/>
                </a:lnSpc>
              </a:pPr>
              <a:r>
                <a:rPr lang="en-US" sz="3800" spc="380">
                  <a:solidFill>
                    <a:srgbClr val="2E414D"/>
                  </a:solidFill>
                  <a:latin typeface="Glacial Indifference Bold"/>
                </a:rPr>
                <a:t>TEACHERS </a:t>
              </a:r>
            </a:p>
            <a:p>
              <a:pPr algn="r">
                <a:lnSpc>
                  <a:spcPts val="4560"/>
                </a:lnSpc>
              </a:pPr>
              <a:r>
                <a:rPr lang="en-US" sz="3800" spc="380">
                  <a:solidFill>
                    <a:srgbClr val="2E414D"/>
                  </a:solidFill>
                  <a:latin typeface="Glacial Indifference Bold"/>
                </a:rPr>
                <a:t>BUILD THIS </a:t>
              </a:r>
            </a:p>
            <a:p>
              <a:pPr algn="r">
                <a:lnSpc>
                  <a:spcPts val="4560"/>
                </a:lnSpc>
              </a:pPr>
              <a:r>
                <a:rPr lang="en-US" sz="3800" spc="380">
                  <a:solidFill>
                    <a:srgbClr val="2E414D"/>
                  </a:solidFill>
                  <a:latin typeface="Glacial Indifference Bold"/>
                </a:rPr>
                <a:t>POSITIVE RELATIONSHIP THROUGH </a:t>
              </a:r>
            </a:p>
            <a:p>
              <a:pPr algn="r">
                <a:lnSpc>
                  <a:spcPts val="4560"/>
                </a:lnSpc>
              </a:pPr>
              <a:r>
                <a:rPr lang="en-US" sz="3800" spc="380">
                  <a:solidFill>
                    <a:srgbClr val="2E414D"/>
                  </a:solidFill>
                  <a:latin typeface="Glacial Indifference Bold"/>
                </a:rPr>
                <a:t>INTERACTIONS WITH STUDENTS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970" y="7436045"/>
              <a:ext cx="10860766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500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48633" y="1613295"/>
            <a:ext cx="4463775" cy="671244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 rot="-5400000">
            <a:off x="-2610203" y="4726305"/>
            <a:ext cx="7862184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Chapter 3 | Risk-Taking, Trust, &amp; the </a:t>
            </a:r>
          </a:p>
          <a:p>
            <a:pPr algn="ct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Teacher-Student Relationship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1547" y="-300109"/>
            <a:ext cx="5537662" cy="10887218"/>
            <a:chOff x="0" y="0"/>
            <a:chExt cx="13149768" cy="25852861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3004989" cy="25708081"/>
            </a:xfrm>
            <a:custGeom>
              <a:avLst/>
              <a:gdLst/>
              <a:ahLst/>
              <a:cxnLst/>
              <a:rect l="l" t="t" r="r" b="b"/>
              <a:pathLst>
                <a:path w="13004989" h="25708081">
                  <a:moveTo>
                    <a:pt x="0" y="0"/>
                  </a:moveTo>
                  <a:lnTo>
                    <a:pt x="13004989" y="0"/>
                  </a:lnTo>
                  <a:lnTo>
                    <a:pt x="13004989" y="25708081"/>
                  </a:lnTo>
                  <a:lnTo>
                    <a:pt x="0" y="25708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149768" cy="25852861"/>
            </a:xfrm>
            <a:custGeom>
              <a:avLst/>
              <a:gdLst/>
              <a:ahLst/>
              <a:cxnLst/>
              <a:rect l="l" t="t" r="r" b="b"/>
              <a:pathLst>
                <a:path w="13149768" h="25852861">
                  <a:moveTo>
                    <a:pt x="13004988" y="25708080"/>
                  </a:moveTo>
                  <a:lnTo>
                    <a:pt x="13149768" y="25708080"/>
                  </a:lnTo>
                  <a:lnTo>
                    <a:pt x="13149768" y="25852861"/>
                  </a:lnTo>
                  <a:lnTo>
                    <a:pt x="13004988" y="25852861"/>
                  </a:lnTo>
                  <a:lnTo>
                    <a:pt x="13004988" y="257080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08080"/>
                  </a:lnTo>
                  <a:lnTo>
                    <a:pt x="0" y="25708080"/>
                  </a:lnTo>
                  <a:lnTo>
                    <a:pt x="0" y="144780"/>
                  </a:lnTo>
                  <a:close/>
                  <a:moveTo>
                    <a:pt x="0" y="25708080"/>
                  </a:moveTo>
                  <a:lnTo>
                    <a:pt x="144780" y="25708080"/>
                  </a:lnTo>
                  <a:lnTo>
                    <a:pt x="144780" y="25852861"/>
                  </a:lnTo>
                  <a:lnTo>
                    <a:pt x="0" y="25852861"/>
                  </a:lnTo>
                  <a:lnTo>
                    <a:pt x="0" y="25708080"/>
                  </a:lnTo>
                  <a:close/>
                  <a:moveTo>
                    <a:pt x="13004988" y="144780"/>
                  </a:moveTo>
                  <a:lnTo>
                    <a:pt x="13149768" y="144780"/>
                  </a:lnTo>
                  <a:lnTo>
                    <a:pt x="13149768" y="25708080"/>
                  </a:lnTo>
                  <a:lnTo>
                    <a:pt x="13004988" y="25708080"/>
                  </a:lnTo>
                  <a:lnTo>
                    <a:pt x="13004988" y="144780"/>
                  </a:lnTo>
                  <a:close/>
                  <a:moveTo>
                    <a:pt x="144780" y="25708080"/>
                  </a:moveTo>
                  <a:lnTo>
                    <a:pt x="13004988" y="25708080"/>
                  </a:lnTo>
                  <a:lnTo>
                    <a:pt x="13004988" y="25852861"/>
                  </a:lnTo>
                  <a:lnTo>
                    <a:pt x="144780" y="25852861"/>
                  </a:lnTo>
                  <a:lnTo>
                    <a:pt x="144780" y="25708080"/>
                  </a:lnTo>
                  <a:close/>
                  <a:moveTo>
                    <a:pt x="13004988" y="0"/>
                  </a:moveTo>
                  <a:lnTo>
                    <a:pt x="13149768" y="0"/>
                  </a:lnTo>
                  <a:lnTo>
                    <a:pt x="13149768" y="144780"/>
                  </a:lnTo>
                  <a:lnTo>
                    <a:pt x="13004988" y="144780"/>
                  </a:lnTo>
                  <a:lnTo>
                    <a:pt x="1300498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3004988" y="0"/>
                  </a:lnTo>
                  <a:lnTo>
                    <a:pt x="1300498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681473" y="-548538"/>
            <a:ext cx="9364801" cy="4962672"/>
            <a:chOff x="0" y="0"/>
            <a:chExt cx="12486402" cy="6616895"/>
          </a:xfrm>
        </p:grpSpPr>
        <p:sp>
          <p:nvSpPr>
            <p:cNvPr id="6" name="TextBox 6"/>
            <p:cNvSpPr txBox="1"/>
            <p:nvPr/>
          </p:nvSpPr>
          <p:spPr>
            <a:xfrm>
              <a:off x="0" y="47625"/>
              <a:ext cx="12486402" cy="1472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325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414" y="2239956"/>
              <a:ext cx="12482988" cy="3048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560"/>
                </a:lnSpc>
              </a:pPr>
              <a:r>
                <a:rPr lang="en-US" sz="3800" spc="380">
                  <a:solidFill>
                    <a:srgbClr val="2E414D"/>
                  </a:solidFill>
                  <a:latin typeface="Glacial Indifference Bold"/>
                </a:rPr>
                <a:t>POSITIVE </a:t>
              </a:r>
            </a:p>
            <a:p>
              <a:pPr algn="r">
                <a:lnSpc>
                  <a:spcPts val="4560"/>
                </a:lnSpc>
              </a:pPr>
              <a:r>
                <a:rPr lang="en-US" sz="3800" spc="380">
                  <a:solidFill>
                    <a:srgbClr val="2E414D"/>
                  </a:solidFill>
                  <a:latin typeface="Glacial Indifference Bold"/>
                </a:rPr>
                <a:t>TEACHER-STUDENT RELATIONSHIPS=</a:t>
              </a:r>
            </a:p>
            <a:p>
              <a:pPr algn="r">
                <a:lnSpc>
                  <a:spcPts val="4560"/>
                </a:lnSpc>
              </a:pPr>
              <a:r>
                <a:rPr lang="en-US" sz="3800" spc="380">
                  <a:solidFill>
                    <a:srgbClr val="0781FA"/>
                  </a:solidFill>
                  <a:latin typeface="Glacial Indifference Bold"/>
                </a:rPr>
                <a:t>.55 EFFECT SIZE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414" y="5912045"/>
              <a:ext cx="12482988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500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21638" y="4066294"/>
            <a:ext cx="8224636" cy="500829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 rot="-5400000">
            <a:off x="-2610203" y="4726305"/>
            <a:ext cx="7862184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Chapter 3 | Risk-Taking, Trust, &amp; the </a:t>
            </a:r>
          </a:p>
          <a:p>
            <a:pPr algn="ct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Teacher-Student Relationship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1547" y="-300109"/>
            <a:ext cx="5537662" cy="10887218"/>
            <a:chOff x="0" y="0"/>
            <a:chExt cx="13149768" cy="25852861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3004989" cy="25708081"/>
            </a:xfrm>
            <a:custGeom>
              <a:avLst/>
              <a:gdLst/>
              <a:ahLst/>
              <a:cxnLst/>
              <a:rect l="l" t="t" r="r" b="b"/>
              <a:pathLst>
                <a:path w="13004989" h="25708081">
                  <a:moveTo>
                    <a:pt x="0" y="0"/>
                  </a:moveTo>
                  <a:lnTo>
                    <a:pt x="13004989" y="0"/>
                  </a:lnTo>
                  <a:lnTo>
                    <a:pt x="13004989" y="25708081"/>
                  </a:lnTo>
                  <a:lnTo>
                    <a:pt x="0" y="25708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149768" cy="25852861"/>
            </a:xfrm>
            <a:custGeom>
              <a:avLst/>
              <a:gdLst/>
              <a:ahLst/>
              <a:cxnLst/>
              <a:rect l="l" t="t" r="r" b="b"/>
              <a:pathLst>
                <a:path w="13149768" h="25852861">
                  <a:moveTo>
                    <a:pt x="13004988" y="25708080"/>
                  </a:moveTo>
                  <a:lnTo>
                    <a:pt x="13149768" y="25708080"/>
                  </a:lnTo>
                  <a:lnTo>
                    <a:pt x="13149768" y="25852861"/>
                  </a:lnTo>
                  <a:lnTo>
                    <a:pt x="13004988" y="25852861"/>
                  </a:lnTo>
                  <a:lnTo>
                    <a:pt x="13004988" y="257080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08080"/>
                  </a:lnTo>
                  <a:lnTo>
                    <a:pt x="0" y="25708080"/>
                  </a:lnTo>
                  <a:lnTo>
                    <a:pt x="0" y="144780"/>
                  </a:lnTo>
                  <a:close/>
                  <a:moveTo>
                    <a:pt x="0" y="25708080"/>
                  </a:moveTo>
                  <a:lnTo>
                    <a:pt x="144780" y="25708080"/>
                  </a:lnTo>
                  <a:lnTo>
                    <a:pt x="144780" y="25852861"/>
                  </a:lnTo>
                  <a:lnTo>
                    <a:pt x="0" y="25852861"/>
                  </a:lnTo>
                  <a:lnTo>
                    <a:pt x="0" y="25708080"/>
                  </a:lnTo>
                  <a:close/>
                  <a:moveTo>
                    <a:pt x="13004988" y="144780"/>
                  </a:moveTo>
                  <a:lnTo>
                    <a:pt x="13149768" y="144780"/>
                  </a:lnTo>
                  <a:lnTo>
                    <a:pt x="13149768" y="25708080"/>
                  </a:lnTo>
                  <a:lnTo>
                    <a:pt x="13004988" y="25708080"/>
                  </a:lnTo>
                  <a:lnTo>
                    <a:pt x="13004988" y="144780"/>
                  </a:lnTo>
                  <a:close/>
                  <a:moveTo>
                    <a:pt x="144780" y="25708080"/>
                  </a:moveTo>
                  <a:lnTo>
                    <a:pt x="13004988" y="25708080"/>
                  </a:lnTo>
                  <a:lnTo>
                    <a:pt x="13004988" y="25852861"/>
                  </a:lnTo>
                  <a:lnTo>
                    <a:pt x="144780" y="25852861"/>
                  </a:lnTo>
                  <a:lnTo>
                    <a:pt x="144780" y="25708080"/>
                  </a:lnTo>
                  <a:close/>
                  <a:moveTo>
                    <a:pt x="13004988" y="0"/>
                  </a:moveTo>
                  <a:lnTo>
                    <a:pt x="13149768" y="0"/>
                  </a:lnTo>
                  <a:lnTo>
                    <a:pt x="13149768" y="144780"/>
                  </a:lnTo>
                  <a:lnTo>
                    <a:pt x="13004988" y="144780"/>
                  </a:lnTo>
                  <a:lnTo>
                    <a:pt x="1300498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3004988" y="0"/>
                  </a:lnTo>
                  <a:lnTo>
                    <a:pt x="1300498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583366" y="1613295"/>
            <a:ext cx="8147802" cy="4962672"/>
            <a:chOff x="0" y="0"/>
            <a:chExt cx="10863736" cy="6616895"/>
          </a:xfrm>
        </p:grpSpPr>
        <p:sp>
          <p:nvSpPr>
            <p:cNvPr id="6" name="TextBox 6"/>
            <p:cNvSpPr txBox="1"/>
            <p:nvPr/>
          </p:nvSpPr>
          <p:spPr>
            <a:xfrm>
              <a:off x="0" y="47625"/>
              <a:ext cx="10863736" cy="1472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325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970" y="2239956"/>
              <a:ext cx="10860766" cy="762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560"/>
                </a:lnSpc>
              </a:pPr>
              <a:r>
                <a:rPr lang="en-US" sz="3800" spc="380">
                  <a:solidFill>
                    <a:srgbClr val="2E414D"/>
                  </a:solidFill>
                  <a:latin typeface="Glacial Indifference Bold"/>
                </a:rPr>
                <a:t>POSITIVE RELATIONSHIPS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970" y="3626045"/>
              <a:ext cx="10860766" cy="2990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500"/>
                </a:lnSpc>
              </a:pPr>
              <a:r>
                <a:rPr lang="en-US" sz="3000" spc="30">
                  <a:solidFill>
                    <a:srgbClr val="2E414D"/>
                  </a:solidFill>
                  <a:latin typeface="Glacial Indifference Italics"/>
                </a:rPr>
                <a:t>“It is teachers who have created positive teacher student relationships that are more likely to have the above average effects on student achievement.” </a:t>
              </a:r>
              <a:r>
                <a:rPr lang="en-US" sz="3000" spc="30">
                  <a:solidFill>
                    <a:srgbClr val="2E414D"/>
                  </a:solidFill>
                  <a:latin typeface="Glacial Indifference"/>
                </a:rPr>
                <a:t>(John Hattie)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48633" y="1613295"/>
            <a:ext cx="4474962" cy="671244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 rot="-5400000">
            <a:off x="-2610203" y="4726305"/>
            <a:ext cx="7862184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Chapter 3 | Risk-Taking, Trust, &amp; the </a:t>
            </a:r>
          </a:p>
          <a:p>
            <a:pPr algn="ct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Teacher-Student Relationship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1547" y="-300109"/>
            <a:ext cx="5537662" cy="10887218"/>
            <a:chOff x="0" y="0"/>
            <a:chExt cx="13149768" cy="25852861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3004989" cy="25708081"/>
            </a:xfrm>
            <a:custGeom>
              <a:avLst/>
              <a:gdLst/>
              <a:ahLst/>
              <a:cxnLst/>
              <a:rect l="l" t="t" r="r" b="b"/>
              <a:pathLst>
                <a:path w="13004989" h="25708081">
                  <a:moveTo>
                    <a:pt x="0" y="0"/>
                  </a:moveTo>
                  <a:lnTo>
                    <a:pt x="13004989" y="0"/>
                  </a:lnTo>
                  <a:lnTo>
                    <a:pt x="13004989" y="25708081"/>
                  </a:lnTo>
                  <a:lnTo>
                    <a:pt x="0" y="25708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149768" cy="25852861"/>
            </a:xfrm>
            <a:custGeom>
              <a:avLst/>
              <a:gdLst/>
              <a:ahLst/>
              <a:cxnLst/>
              <a:rect l="l" t="t" r="r" b="b"/>
              <a:pathLst>
                <a:path w="13149768" h="25852861">
                  <a:moveTo>
                    <a:pt x="13004988" y="25708080"/>
                  </a:moveTo>
                  <a:lnTo>
                    <a:pt x="13149768" y="25708080"/>
                  </a:lnTo>
                  <a:lnTo>
                    <a:pt x="13149768" y="25852861"/>
                  </a:lnTo>
                  <a:lnTo>
                    <a:pt x="13004988" y="25852861"/>
                  </a:lnTo>
                  <a:lnTo>
                    <a:pt x="13004988" y="257080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08080"/>
                  </a:lnTo>
                  <a:lnTo>
                    <a:pt x="0" y="25708080"/>
                  </a:lnTo>
                  <a:lnTo>
                    <a:pt x="0" y="144780"/>
                  </a:lnTo>
                  <a:close/>
                  <a:moveTo>
                    <a:pt x="0" y="25708080"/>
                  </a:moveTo>
                  <a:lnTo>
                    <a:pt x="144780" y="25708080"/>
                  </a:lnTo>
                  <a:lnTo>
                    <a:pt x="144780" y="25852861"/>
                  </a:lnTo>
                  <a:lnTo>
                    <a:pt x="0" y="25852861"/>
                  </a:lnTo>
                  <a:lnTo>
                    <a:pt x="0" y="25708080"/>
                  </a:lnTo>
                  <a:close/>
                  <a:moveTo>
                    <a:pt x="13004988" y="144780"/>
                  </a:moveTo>
                  <a:lnTo>
                    <a:pt x="13149768" y="144780"/>
                  </a:lnTo>
                  <a:lnTo>
                    <a:pt x="13149768" y="25708080"/>
                  </a:lnTo>
                  <a:lnTo>
                    <a:pt x="13004988" y="25708080"/>
                  </a:lnTo>
                  <a:lnTo>
                    <a:pt x="13004988" y="144780"/>
                  </a:lnTo>
                  <a:close/>
                  <a:moveTo>
                    <a:pt x="144780" y="25708080"/>
                  </a:moveTo>
                  <a:lnTo>
                    <a:pt x="13004988" y="25708080"/>
                  </a:lnTo>
                  <a:lnTo>
                    <a:pt x="13004988" y="25852861"/>
                  </a:lnTo>
                  <a:lnTo>
                    <a:pt x="144780" y="25852861"/>
                  </a:lnTo>
                  <a:lnTo>
                    <a:pt x="144780" y="25708080"/>
                  </a:lnTo>
                  <a:close/>
                  <a:moveTo>
                    <a:pt x="13004988" y="0"/>
                  </a:moveTo>
                  <a:lnTo>
                    <a:pt x="13149768" y="0"/>
                  </a:lnTo>
                  <a:lnTo>
                    <a:pt x="13149768" y="144780"/>
                  </a:lnTo>
                  <a:lnTo>
                    <a:pt x="13004988" y="144780"/>
                  </a:lnTo>
                  <a:lnTo>
                    <a:pt x="1300498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3004988" y="0"/>
                  </a:lnTo>
                  <a:lnTo>
                    <a:pt x="1300498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583366" y="778905"/>
            <a:ext cx="8147802" cy="6631452"/>
            <a:chOff x="0" y="0"/>
            <a:chExt cx="10863736" cy="8841935"/>
          </a:xfrm>
        </p:grpSpPr>
        <p:sp>
          <p:nvSpPr>
            <p:cNvPr id="6" name="TextBox 6"/>
            <p:cNvSpPr txBox="1"/>
            <p:nvPr/>
          </p:nvSpPr>
          <p:spPr>
            <a:xfrm>
              <a:off x="0" y="47625"/>
              <a:ext cx="10863736" cy="1472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325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970" y="2239956"/>
              <a:ext cx="10860766" cy="1524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560"/>
                </a:lnSpc>
              </a:pPr>
              <a:r>
                <a:rPr lang="en-US" sz="3800" spc="380">
                  <a:solidFill>
                    <a:srgbClr val="2E414D"/>
                  </a:solidFill>
                  <a:latin typeface="Glacial Indifference Bold"/>
                </a:rPr>
                <a:t>POSITIVE RELATIONSHIPS IMPROVE: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970" y="4349945"/>
              <a:ext cx="10860766" cy="449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6300"/>
                </a:lnSpc>
              </a:pPr>
              <a:r>
                <a:rPr lang="en-US" sz="4200" spc="42">
                  <a:solidFill>
                    <a:srgbClr val="2E414D"/>
                  </a:solidFill>
                  <a:latin typeface="Glacial Indifference"/>
                </a:rPr>
                <a:t>Engagement</a:t>
              </a:r>
            </a:p>
            <a:p>
              <a:pPr algn="r">
                <a:lnSpc>
                  <a:spcPts val="6300"/>
                </a:lnSpc>
              </a:pPr>
              <a:r>
                <a:rPr lang="en-US" sz="4200" spc="42">
                  <a:solidFill>
                    <a:srgbClr val="2E414D"/>
                  </a:solidFill>
                  <a:latin typeface="Glacial Indifference"/>
                </a:rPr>
                <a:t>Motivation</a:t>
              </a:r>
            </a:p>
            <a:p>
              <a:pPr algn="r">
                <a:lnSpc>
                  <a:spcPts val="6300"/>
                </a:lnSpc>
              </a:pPr>
              <a:r>
                <a:rPr lang="en-US" sz="4200" spc="42">
                  <a:solidFill>
                    <a:srgbClr val="2E414D"/>
                  </a:solidFill>
                  <a:latin typeface="Glacial Indifference"/>
                </a:rPr>
                <a:t>Academic Achievement</a:t>
              </a:r>
            </a:p>
            <a:p>
              <a:pPr algn="r">
                <a:lnSpc>
                  <a:spcPts val="4500"/>
                </a:lnSpc>
              </a:pPr>
              <a:endParaRPr lang="en-US" sz="4200" spc="42">
                <a:solidFill>
                  <a:srgbClr val="2E414D"/>
                </a:solidFill>
                <a:latin typeface="Glacial Indifference"/>
              </a:endParaRPr>
            </a:p>
            <a:p>
              <a:pPr algn="r">
                <a:lnSpc>
                  <a:spcPts val="3600"/>
                </a:lnSpc>
              </a:pPr>
              <a:r>
                <a:rPr lang="en-US" sz="2400" spc="24">
                  <a:solidFill>
                    <a:srgbClr val="2E414D"/>
                  </a:solidFill>
                  <a:latin typeface="Glacial Indifference"/>
                </a:rPr>
                <a:t>(Research by Delpit, Hattie, Noddings, Pianta, Wentzel)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48633" y="1613295"/>
            <a:ext cx="4474962" cy="671034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 rot="-5400000">
            <a:off x="-2610203" y="4726305"/>
            <a:ext cx="7862184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Chapter 3 | Risk-Taking, Trust, &amp; the </a:t>
            </a:r>
          </a:p>
          <a:p>
            <a:pPr algn="ct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Teacher-Student Relationship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1547" y="-300109"/>
            <a:ext cx="5537662" cy="10887218"/>
            <a:chOff x="0" y="0"/>
            <a:chExt cx="13149768" cy="25852861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3004989" cy="25708081"/>
            </a:xfrm>
            <a:custGeom>
              <a:avLst/>
              <a:gdLst/>
              <a:ahLst/>
              <a:cxnLst/>
              <a:rect l="l" t="t" r="r" b="b"/>
              <a:pathLst>
                <a:path w="13004989" h="25708081">
                  <a:moveTo>
                    <a:pt x="0" y="0"/>
                  </a:moveTo>
                  <a:lnTo>
                    <a:pt x="13004989" y="0"/>
                  </a:lnTo>
                  <a:lnTo>
                    <a:pt x="13004989" y="25708081"/>
                  </a:lnTo>
                  <a:lnTo>
                    <a:pt x="0" y="25708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149768" cy="25852861"/>
            </a:xfrm>
            <a:custGeom>
              <a:avLst/>
              <a:gdLst/>
              <a:ahLst/>
              <a:cxnLst/>
              <a:rect l="l" t="t" r="r" b="b"/>
              <a:pathLst>
                <a:path w="13149768" h="25852861">
                  <a:moveTo>
                    <a:pt x="13004988" y="25708080"/>
                  </a:moveTo>
                  <a:lnTo>
                    <a:pt x="13149768" y="25708080"/>
                  </a:lnTo>
                  <a:lnTo>
                    <a:pt x="13149768" y="25852861"/>
                  </a:lnTo>
                  <a:lnTo>
                    <a:pt x="13004988" y="25852861"/>
                  </a:lnTo>
                  <a:lnTo>
                    <a:pt x="13004988" y="257080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08080"/>
                  </a:lnTo>
                  <a:lnTo>
                    <a:pt x="0" y="25708080"/>
                  </a:lnTo>
                  <a:lnTo>
                    <a:pt x="0" y="144780"/>
                  </a:lnTo>
                  <a:close/>
                  <a:moveTo>
                    <a:pt x="0" y="25708080"/>
                  </a:moveTo>
                  <a:lnTo>
                    <a:pt x="144780" y="25708080"/>
                  </a:lnTo>
                  <a:lnTo>
                    <a:pt x="144780" y="25852861"/>
                  </a:lnTo>
                  <a:lnTo>
                    <a:pt x="0" y="25852861"/>
                  </a:lnTo>
                  <a:lnTo>
                    <a:pt x="0" y="25708080"/>
                  </a:lnTo>
                  <a:close/>
                  <a:moveTo>
                    <a:pt x="13004988" y="144780"/>
                  </a:moveTo>
                  <a:lnTo>
                    <a:pt x="13149768" y="144780"/>
                  </a:lnTo>
                  <a:lnTo>
                    <a:pt x="13149768" y="25708080"/>
                  </a:lnTo>
                  <a:lnTo>
                    <a:pt x="13004988" y="25708080"/>
                  </a:lnTo>
                  <a:lnTo>
                    <a:pt x="13004988" y="144780"/>
                  </a:lnTo>
                  <a:close/>
                  <a:moveTo>
                    <a:pt x="144780" y="25708080"/>
                  </a:moveTo>
                  <a:lnTo>
                    <a:pt x="13004988" y="25708080"/>
                  </a:lnTo>
                  <a:lnTo>
                    <a:pt x="13004988" y="25852861"/>
                  </a:lnTo>
                  <a:lnTo>
                    <a:pt x="144780" y="25852861"/>
                  </a:lnTo>
                  <a:lnTo>
                    <a:pt x="144780" y="25708080"/>
                  </a:lnTo>
                  <a:close/>
                  <a:moveTo>
                    <a:pt x="13004988" y="0"/>
                  </a:moveTo>
                  <a:lnTo>
                    <a:pt x="13149768" y="0"/>
                  </a:lnTo>
                  <a:lnTo>
                    <a:pt x="13149768" y="144780"/>
                  </a:lnTo>
                  <a:lnTo>
                    <a:pt x="13004988" y="144780"/>
                  </a:lnTo>
                  <a:lnTo>
                    <a:pt x="1300498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3004988" y="0"/>
                  </a:lnTo>
                  <a:lnTo>
                    <a:pt x="1300498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47610" y="4212510"/>
            <a:ext cx="8675257" cy="5281063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7558066" y="-834288"/>
            <a:ext cx="9364801" cy="5534172"/>
            <a:chOff x="0" y="0"/>
            <a:chExt cx="12486402" cy="7378895"/>
          </a:xfrm>
        </p:grpSpPr>
        <p:sp>
          <p:nvSpPr>
            <p:cNvPr id="7" name="TextBox 7"/>
            <p:cNvSpPr txBox="1"/>
            <p:nvPr/>
          </p:nvSpPr>
          <p:spPr>
            <a:xfrm>
              <a:off x="0" y="47625"/>
              <a:ext cx="12486402" cy="1472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325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414" y="2239956"/>
              <a:ext cx="12482988" cy="3810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560"/>
                </a:lnSpc>
              </a:pPr>
              <a:r>
                <a:rPr lang="en-US" sz="3800" spc="380">
                  <a:solidFill>
                    <a:srgbClr val="2E414D"/>
                  </a:solidFill>
                  <a:latin typeface="Glacial Indifference Bold"/>
                </a:rPr>
                <a:t>POSITIVE </a:t>
              </a:r>
            </a:p>
            <a:p>
              <a:pPr algn="r">
                <a:lnSpc>
                  <a:spcPts val="4560"/>
                </a:lnSpc>
              </a:pPr>
              <a:r>
                <a:rPr lang="en-US" sz="3800" spc="380">
                  <a:solidFill>
                    <a:srgbClr val="2E414D"/>
                  </a:solidFill>
                  <a:latin typeface="Glacial Indifference Bold"/>
                </a:rPr>
                <a:t>TEACHER-STUDENT RELATIONSHIPS=</a:t>
              </a:r>
            </a:p>
            <a:p>
              <a:pPr algn="r">
                <a:lnSpc>
                  <a:spcPts val="4560"/>
                </a:lnSpc>
              </a:pPr>
              <a:r>
                <a:rPr lang="en-US" sz="3800" spc="380">
                  <a:solidFill>
                    <a:srgbClr val="0781FA"/>
                  </a:solidFill>
                  <a:latin typeface="Glacial Indifference Bold"/>
                </a:rPr>
                <a:t>STUDENT'S FEEL SAFE TO TAKE RISKS AND MAKE MISTAKES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414" y="6674045"/>
              <a:ext cx="12482988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50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 rot="-5400000">
            <a:off x="-2610203" y="4726305"/>
            <a:ext cx="7862184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Chapter 3 | Risk-Taking, Trust, &amp; the </a:t>
            </a:r>
          </a:p>
          <a:p>
            <a:pPr algn="ct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Teacher-Student Relationship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56662" y="1028700"/>
            <a:ext cx="13670975" cy="2442175"/>
            <a:chOff x="0" y="0"/>
            <a:chExt cx="18227967" cy="3256233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8227967" cy="3256233"/>
              <a:chOff x="0" y="0"/>
              <a:chExt cx="32463188" cy="579920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2390" y="72390"/>
                <a:ext cx="32318408" cy="5654425"/>
              </a:xfrm>
              <a:custGeom>
                <a:avLst/>
                <a:gdLst/>
                <a:ahLst/>
                <a:cxnLst/>
                <a:rect l="l" t="t" r="r" b="b"/>
                <a:pathLst>
                  <a:path w="32318408" h="5654425">
                    <a:moveTo>
                      <a:pt x="0" y="0"/>
                    </a:moveTo>
                    <a:lnTo>
                      <a:pt x="32318408" y="0"/>
                    </a:lnTo>
                    <a:lnTo>
                      <a:pt x="32318408" y="5654425"/>
                    </a:lnTo>
                    <a:lnTo>
                      <a:pt x="0" y="56544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EFF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32463187" cy="5799205"/>
              </a:xfrm>
              <a:custGeom>
                <a:avLst/>
                <a:gdLst/>
                <a:ahLst/>
                <a:cxnLst/>
                <a:rect l="l" t="t" r="r" b="b"/>
                <a:pathLst>
                  <a:path w="32463187" h="5799205">
                    <a:moveTo>
                      <a:pt x="32318409" y="5654425"/>
                    </a:moveTo>
                    <a:lnTo>
                      <a:pt x="32463187" y="5654425"/>
                    </a:lnTo>
                    <a:lnTo>
                      <a:pt x="32463187" y="5799205"/>
                    </a:lnTo>
                    <a:lnTo>
                      <a:pt x="32318409" y="5799205"/>
                    </a:lnTo>
                    <a:lnTo>
                      <a:pt x="32318409" y="5654425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5654425"/>
                    </a:lnTo>
                    <a:lnTo>
                      <a:pt x="0" y="5654425"/>
                    </a:lnTo>
                    <a:lnTo>
                      <a:pt x="0" y="144780"/>
                    </a:lnTo>
                    <a:close/>
                    <a:moveTo>
                      <a:pt x="0" y="5654425"/>
                    </a:moveTo>
                    <a:lnTo>
                      <a:pt x="144780" y="5654425"/>
                    </a:lnTo>
                    <a:lnTo>
                      <a:pt x="144780" y="5799205"/>
                    </a:lnTo>
                    <a:lnTo>
                      <a:pt x="0" y="5799205"/>
                    </a:lnTo>
                    <a:lnTo>
                      <a:pt x="0" y="5654425"/>
                    </a:lnTo>
                    <a:close/>
                    <a:moveTo>
                      <a:pt x="32318409" y="144780"/>
                    </a:moveTo>
                    <a:lnTo>
                      <a:pt x="32463187" y="144780"/>
                    </a:lnTo>
                    <a:lnTo>
                      <a:pt x="32463187" y="5654425"/>
                    </a:lnTo>
                    <a:lnTo>
                      <a:pt x="32318409" y="5654425"/>
                    </a:lnTo>
                    <a:lnTo>
                      <a:pt x="32318409" y="144780"/>
                    </a:lnTo>
                    <a:close/>
                    <a:moveTo>
                      <a:pt x="144780" y="5654425"/>
                    </a:moveTo>
                    <a:lnTo>
                      <a:pt x="32318409" y="5654425"/>
                    </a:lnTo>
                    <a:lnTo>
                      <a:pt x="32318409" y="5799205"/>
                    </a:lnTo>
                    <a:lnTo>
                      <a:pt x="144780" y="5799205"/>
                    </a:lnTo>
                    <a:lnTo>
                      <a:pt x="144780" y="5654425"/>
                    </a:lnTo>
                    <a:close/>
                    <a:moveTo>
                      <a:pt x="32318409" y="0"/>
                    </a:moveTo>
                    <a:lnTo>
                      <a:pt x="32463187" y="0"/>
                    </a:lnTo>
                    <a:lnTo>
                      <a:pt x="32463187" y="144780"/>
                    </a:lnTo>
                    <a:lnTo>
                      <a:pt x="32318409" y="144780"/>
                    </a:lnTo>
                    <a:lnTo>
                      <a:pt x="32318409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32318409" y="0"/>
                    </a:lnTo>
                    <a:lnTo>
                      <a:pt x="32318409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E414D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2380482" y="915433"/>
              <a:ext cx="14982348" cy="1472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25"/>
                </a:lnSpc>
              </a:pPr>
              <a:r>
                <a:rPr lang="en-US" sz="7500" spc="165">
                  <a:solidFill>
                    <a:srgbClr val="2E414D"/>
                  </a:solidFill>
                  <a:latin typeface="Sifonn"/>
                </a:rPr>
                <a:t>Today's Webinar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4905478"/>
            <a:ext cx="13116954" cy="3229328"/>
            <a:chOff x="0" y="0"/>
            <a:chExt cx="17489272" cy="4305770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17489272" cy="762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60"/>
                </a:lnSpc>
              </a:pPr>
              <a:r>
                <a:rPr lang="en-US" sz="3800" spc="380">
                  <a:solidFill>
                    <a:srgbClr val="2E414D"/>
                  </a:solidFill>
                  <a:latin typeface="Glacial Indifference Bold"/>
                </a:rPr>
                <a:t>CHAPTER PREVIEW &amp; DISCUSSION–MORE OF IT!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314920"/>
              <a:ext cx="17489272" cy="2990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spc="30">
                  <a:solidFill>
                    <a:srgbClr val="2E414D"/>
                  </a:solidFill>
                  <a:latin typeface="Glacial Indifference"/>
                </a:rPr>
                <a:t>Chapter 3: </a:t>
              </a:r>
            </a:p>
            <a:p>
              <a:pPr>
                <a:lnSpc>
                  <a:spcPts val="4500"/>
                </a:lnSpc>
              </a:pPr>
              <a:r>
                <a:rPr lang="en-US" sz="3000" spc="30">
                  <a:solidFill>
                    <a:srgbClr val="2E414D"/>
                  </a:solidFill>
                  <a:latin typeface="Glacial Indifference"/>
                </a:rPr>
                <a:t>How Traditional Grading Stifles Risk-Taking and </a:t>
              </a:r>
            </a:p>
            <a:p>
              <a:pPr>
                <a:lnSpc>
                  <a:spcPts val="4500"/>
                </a:lnSpc>
              </a:pPr>
              <a:r>
                <a:rPr lang="en-US" sz="3000" spc="30">
                  <a:solidFill>
                    <a:srgbClr val="2E414D"/>
                  </a:solidFill>
                  <a:latin typeface="Glacial Indifference"/>
                </a:rPr>
                <a:t>Supports the"Commodity of Grades"</a:t>
              </a:r>
            </a:p>
            <a:p>
              <a:pPr>
                <a:lnSpc>
                  <a:spcPts val="4500"/>
                </a:lnSpc>
              </a:pPr>
              <a:endParaRPr lang="en-US" sz="3000" spc="30">
                <a:solidFill>
                  <a:srgbClr val="2E414D"/>
                </a:solidFill>
                <a:latin typeface="Glacial Indifference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14316744" y="-159784"/>
            <a:ext cx="5136684" cy="481914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 rot="5400000">
            <a:off x="15377220" y="7304665"/>
            <a:ext cx="3072880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Grading for Equity</a:t>
            </a:r>
          </a:p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by Joe Feldman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1547" y="-300109"/>
            <a:ext cx="5537662" cy="10887218"/>
            <a:chOff x="0" y="0"/>
            <a:chExt cx="13149768" cy="25852861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3004989" cy="25708081"/>
            </a:xfrm>
            <a:custGeom>
              <a:avLst/>
              <a:gdLst/>
              <a:ahLst/>
              <a:cxnLst/>
              <a:rect l="l" t="t" r="r" b="b"/>
              <a:pathLst>
                <a:path w="13004989" h="25708081">
                  <a:moveTo>
                    <a:pt x="0" y="0"/>
                  </a:moveTo>
                  <a:lnTo>
                    <a:pt x="13004989" y="0"/>
                  </a:lnTo>
                  <a:lnTo>
                    <a:pt x="13004989" y="25708081"/>
                  </a:lnTo>
                  <a:lnTo>
                    <a:pt x="0" y="25708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149768" cy="25852861"/>
            </a:xfrm>
            <a:custGeom>
              <a:avLst/>
              <a:gdLst/>
              <a:ahLst/>
              <a:cxnLst/>
              <a:rect l="l" t="t" r="r" b="b"/>
              <a:pathLst>
                <a:path w="13149768" h="25852861">
                  <a:moveTo>
                    <a:pt x="13004988" y="25708080"/>
                  </a:moveTo>
                  <a:lnTo>
                    <a:pt x="13149768" y="25708080"/>
                  </a:lnTo>
                  <a:lnTo>
                    <a:pt x="13149768" y="25852861"/>
                  </a:lnTo>
                  <a:lnTo>
                    <a:pt x="13004988" y="25852861"/>
                  </a:lnTo>
                  <a:lnTo>
                    <a:pt x="13004988" y="257080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08080"/>
                  </a:lnTo>
                  <a:lnTo>
                    <a:pt x="0" y="25708080"/>
                  </a:lnTo>
                  <a:lnTo>
                    <a:pt x="0" y="144780"/>
                  </a:lnTo>
                  <a:close/>
                  <a:moveTo>
                    <a:pt x="0" y="25708080"/>
                  </a:moveTo>
                  <a:lnTo>
                    <a:pt x="144780" y="25708080"/>
                  </a:lnTo>
                  <a:lnTo>
                    <a:pt x="144780" y="25852861"/>
                  </a:lnTo>
                  <a:lnTo>
                    <a:pt x="0" y="25852861"/>
                  </a:lnTo>
                  <a:lnTo>
                    <a:pt x="0" y="25708080"/>
                  </a:lnTo>
                  <a:close/>
                  <a:moveTo>
                    <a:pt x="13004988" y="144780"/>
                  </a:moveTo>
                  <a:lnTo>
                    <a:pt x="13149768" y="144780"/>
                  </a:lnTo>
                  <a:lnTo>
                    <a:pt x="13149768" y="25708080"/>
                  </a:lnTo>
                  <a:lnTo>
                    <a:pt x="13004988" y="25708080"/>
                  </a:lnTo>
                  <a:lnTo>
                    <a:pt x="13004988" y="144780"/>
                  </a:lnTo>
                  <a:close/>
                  <a:moveTo>
                    <a:pt x="144780" y="25708080"/>
                  </a:moveTo>
                  <a:lnTo>
                    <a:pt x="13004988" y="25708080"/>
                  </a:lnTo>
                  <a:lnTo>
                    <a:pt x="13004988" y="25852861"/>
                  </a:lnTo>
                  <a:lnTo>
                    <a:pt x="144780" y="25852861"/>
                  </a:lnTo>
                  <a:lnTo>
                    <a:pt x="144780" y="25708080"/>
                  </a:lnTo>
                  <a:close/>
                  <a:moveTo>
                    <a:pt x="13004988" y="0"/>
                  </a:moveTo>
                  <a:lnTo>
                    <a:pt x="13149768" y="0"/>
                  </a:lnTo>
                  <a:lnTo>
                    <a:pt x="13149768" y="144780"/>
                  </a:lnTo>
                  <a:lnTo>
                    <a:pt x="13004988" y="144780"/>
                  </a:lnTo>
                  <a:lnTo>
                    <a:pt x="1300498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3004988" y="0"/>
                  </a:lnTo>
                  <a:lnTo>
                    <a:pt x="1300498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9111498" y="1656324"/>
            <a:ext cx="8147802" cy="6974352"/>
            <a:chOff x="0" y="0"/>
            <a:chExt cx="10863736" cy="9299135"/>
          </a:xfrm>
        </p:grpSpPr>
        <p:sp>
          <p:nvSpPr>
            <p:cNvPr id="6" name="TextBox 6"/>
            <p:cNvSpPr txBox="1"/>
            <p:nvPr/>
          </p:nvSpPr>
          <p:spPr>
            <a:xfrm>
              <a:off x="0" y="47625"/>
              <a:ext cx="10863736" cy="1472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325"/>
                </a:lnSpc>
              </a:pPr>
              <a:r>
                <a:rPr lang="en-US" sz="7500" spc="165">
                  <a:solidFill>
                    <a:srgbClr val="2E414D"/>
                  </a:solidFill>
                  <a:latin typeface="Sifonn"/>
                </a:rPr>
                <a:t>Yet–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970" y="2239956"/>
              <a:ext cx="10860766" cy="2286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560"/>
                </a:lnSpc>
              </a:pPr>
              <a:r>
                <a:rPr lang="en-US" sz="3800" spc="380">
                  <a:solidFill>
                    <a:srgbClr val="2E414D"/>
                  </a:solidFill>
                  <a:latin typeface="Glacial Indifference Bold"/>
                </a:rPr>
                <a:t>WHEN WE GRADE EVERYTHING THROUGHOUT THE LEARNING PROCESS STUDENTS FEEL: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970" y="5111945"/>
              <a:ext cx="10860766" cy="41871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6300"/>
                </a:lnSpc>
              </a:pPr>
              <a:r>
                <a:rPr lang="en-US" sz="4200" spc="42">
                  <a:solidFill>
                    <a:srgbClr val="2E414D"/>
                  </a:solidFill>
                  <a:latin typeface="Glacial Indifference Italics"/>
                </a:rPr>
                <a:t> </a:t>
              </a:r>
              <a:r>
                <a:rPr lang="en-US" sz="4200" spc="42">
                  <a:solidFill>
                    <a:srgbClr val="2E414D"/>
                  </a:solidFill>
                  <a:latin typeface="Glacial Indifference Bold"/>
                </a:rPr>
                <a:t>Judged</a:t>
              </a:r>
            </a:p>
            <a:p>
              <a:pPr algn="r">
                <a:lnSpc>
                  <a:spcPts val="6300"/>
                </a:lnSpc>
              </a:pPr>
              <a:r>
                <a:rPr lang="en-US" sz="4200" spc="42">
                  <a:solidFill>
                    <a:srgbClr val="2E414D"/>
                  </a:solidFill>
                  <a:latin typeface="Glacial Indifference Bold"/>
                </a:rPr>
                <a:t>Pressure to be Perfect </a:t>
              </a:r>
            </a:p>
            <a:p>
              <a:pPr algn="r">
                <a:lnSpc>
                  <a:spcPts val="6300"/>
                </a:lnSpc>
              </a:pPr>
              <a:r>
                <a:rPr lang="en-US" sz="4200" spc="42">
                  <a:solidFill>
                    <a:srgbClr val="2E414D"/>
                  </a:solidFill>
                  <a:latin typeface="Glacial Indifference Bold"/>
                </a:rPr>
                <a:t>Anxious</a:t>
              </a:r>
            </a:p>
            <a:p>
              <a:pPr algn="r">
                <a:lnSpc>
                  <a:spcPts val="6300"/>
                </a:lnSpc>
              </a:pPr>
              <a:r>
                <a:rPr lang="en-US" sz="4200" spc="42">
                  <a:solidFill>
                    <a:srgbClr val="2E414D"/>
                  </a:solidFill>
                  <a:latin typeface="Glacial Indifference Bold"/>
                </a:rPr>
                <a:t>Overwhelmed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 rot="-5400000">
            <a:off x="-2610203" y="4726305"/>
            <a:ext cx="7862184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Chapter 3 | Risk-Taking, Trust, &amp; the </a:t>
            </a:r>
          </a:p>
          <a:p>
            <a:pPr algn="ct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Teacher-Student Relationship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62182" y="1656324"/>
            <a:ext cx="4447865" cy="690930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1547" y="-300109"/>
            <a:ext cx="5537662" cy="10887218"/>
            <a:chOff x="0" y="0"/>
            <a:chExt cx="13149768" cy="25852861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3004989" cy="25708081"/>
            </a:xfrm>
            <a:custGeom>
              <a:avLst/>
              <a:gdLst/>
              <a:ahLst/>
              <a:cxnLst/>
              <a:rect l="l" t="t" r="r" b="b"/>
              <a:pathLst>
                <a:path w="13004989" h="25708081">
                  <a:moveTo>
                    <a:pt x="0" y="0"/>
                  </a:moveTo>
                  <a:lnTo>
                    <a:pt x="13004989" y="0"/>
                  </a:lnTo>
                  <a:lnTo>
                    <a:pt x="13004989" y="25708081"/>
                  </a:lnTo>
                  <a:lnTo>
                    <a:pt x="0" y="25708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149768" cy="25852861"/>
            </a:xfrm>
            <a:custGeom>
              <a:avLst/>
              <a:gdLst/>
              <a:ahLst/>
              <a:cxnLst/>
              <a:rect l="l" t="t" r="r" b="b"/>
              <a:pathLst>
                <a:path w="13149768" h="25852861">
                  <a:moveTo>
                    <a:pt x="13004988" y="25708080"/>
                  </a:moveTo>
                  <a:lnTo>
                    <a:pt x="13149768" y="25708080"/>
                  </a:lnTo>
                  <a:lnTo>
                    <a:pt x="13149768" y="25852861"/>
                  </a:lnTo>
                  <a:lnTo>
                    <a:pt x="13004988" y="25852861"/>
                  </a:lnTo>
                  <a:lnTo>
                    <a:pt x="13004988" y="257080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08080"/>
                  </a:lnTo>
                  <a:lnTo>
                    <a:pt x="0" y="25708080"/>
                  </a:lnTo>
                  <a:lnTo>
                    <a:pt x="0" y="144780"/>
                  </a:lnTo>
                  <a:close/>
                  <a:moveTo>
                    <a:pt x="0" y="25708080"/>
                  </a:moveTo>
                  <a:lnTo>
                    <a:pt x="144780" y="25708080"/>
                  </a:lnTo>
                  <a:lnTo>
                    <a:pt x="144780" y="25852861"/>
                  </a:lnTo>
                  <a:lnTo>
                    <a:pt x="0" y="25852861"/>
                  </a:lnTo>
                  <a:lnTo>
                    <a:pt x="0" y="25708080"/>
                  </a:lnTo>
                  <a:close/>
                  <a:moveTo>
                    <a:pt x="13004988" y="144780"/>
                  </a:moveTo>
                  <a:lnTo>
                    <a:pt x="13149768" y="144780"/>
                  </a:lnTo>
                  <a:lnTo>
                    <a:pt x="13149768" y="25708080"/>
                  </a:lnTo>
                  <a:lnTo>
                    <a:pt x="13004988" y="25708080"/>
                  </a:lnTo>
                  <a:lnTo>
                    <a:pt x="13004988" y="144780"/>
                  </a:lnTo>
                  <a:close/>
                  <a:moveTo>
                    <a:pt x="144780" y="25708080"/>
                  </a:moveTo>
                  <a:lnTo>
                    <a:pt x="13004988" y="25708080"/>
                  </a:lnTo>
                  <a:lnTo>
                    <a:pt x="13004988" y="25852861"/>
                  </a:lnTo>
                  <a:lnTo>
                    <a:pt x="144780" y="25852861"/>
                  </a:lnTo>
                  <a:lnTo>
                    <a:pt x="144780" y="25708080"/>
                  </a:lnTo>
                  <a:close/>
                  <a:moveTo>
                    <a:pt x="13004988" y="0"/>
                  </a:moveTo>
                  <a:lnTo>
                    <a:pt x="13149768" y="0"/>
                  </a:lnTo>
                  <a:lnTo>
                    <a:pt x="13149768" y="144780"/>
                  </a:lnTo>
                  <a:lnTo>
                    <a:pt x="13004988" y="144780"/>
                  </a:lnTo>
                  <a:lnTo>
                    <a:pt x="1300498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3004988" y="0"/>
                  </a:lnTo>
                  <a:lnTo>
                    <a:pt x="1300498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367261" y="-1328760"/>
            <a:ext cx="10610141" cy="10403352"/>
            <a:chOff x="0" y="0"/>
            <a:chExt cx="14146855" cy="13871135"/>
          </a:xfrm>
        </p:grpSpPr>
        <p:sp>
          <p:nvSpPr>
            <p:cNvPr id="6" name="TextBox 6"/>
            <p:cNvSpPr txBox="1"/>
            <p:nvPr/>
          </p:nvSpPr>
          <p:spPr>
            <a:xfrm>
              <a:off x="0" y="47625"/>
              <a:ext cx="14146855" cy="1472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325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868" y="2239956"/>
              <a:ext cx="14142987" cy="762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560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68" y="3587945"/>
              <a:ext cx="14142987" cy="102831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6300"/>
                </a:lnSpc>
              </a:pPr>
              <a:r>
                <a:rPr lang="en-US" sz="4200" spc="42">
                  <a:solidFill>
                    <a:srgbClr val="2E414D"/>
                  </a:solidFill>
                  <a:latin typeface="Glacial Indifference Italics"/>
                </a:rPr>
                <a:t>"The message when everything is included in the grade is clear: You are always being judged and must show your absolute best performance in every respect–academic and nonacademic–every day. If you make a mistake, or even are just having a bad day, it's going to count against you. </a:t>
              </a:r>
            </a:p>
            <a:p>
              <a:pPr algn="r">
                <a:lnSpc>
                  <a:spcPts val="6300"/>
                </a:lnSpc>
              </a:pPr>
              <a:r>
                <a:rPr lang="en-US" sz="4200" spc="42">
                  <a:solidFill>
                    <a:srgbClr val="2E414D"/>
                  </a:solidFill>
                  <a:latin typeface="Glacial Indifference Italics"/>
                </a:rPr>
                <a:t>There is no room for error, </a:t>
              </a:r>
            </a:p>
            <a:p>
              <a:pPr algn="r">
                <a:lnSpc>
                  <a:spcPts val="6300"/>
                </a:lnSpc>
              </a:pPr>
              <a:r>
                <a:rPr lang="en-US" sz="4200" spc="42">
                  <a:solidFill>
                    <a:srgbClr val="2E414D"/>
                  </a:solidFill>
                  <a:latin typeface="Glacial Indifference Italics"/>
                </a:rPr>
                <a:t>no safe place to make mistakes." </a:t>
              </a:r>
            </a:p>
            <a:p>
              <a:pPr algn="r">
                <a:lnSpc>
                  <a:spcPts val="4500"/>
                </a:lnSpc>
              </a:pPr>
              <a:r>
                <a:rPr lang="en-US" sz="3000" spc="30">
                  <a:solidFill>
                    <a:srgbClr val="2E414D"/>
                  </a:solidFill>
                  <a:latin typeface="Glacial Indifference Italics"/>
                </a:rPr>
                <a:t>(Feldman, 32)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 rot="-5400000">
            <a:off x="-2610203" y="4726305"/>
            <a:ext cx="7862184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Chapter 3 | Risk-Taking, Trust, &amp; the </a:t>
            </a:r>
          </a:p>
          <a:p>
            <a:pPr algn="ct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Teacher-Student Relationship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1547" y="-300109"/>
            <a:ext cx="5537662" cy="10887218"/>
            <a:chOff x="0" y="0"/>
            <a:chExt cx="13149768" cy="25852861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3004989" cy="25708081"/>
            </a:xfrm>
            <a:custGeom>
              <a:avLst/>
              <a:gdLst/>
              <a:ahLst/>
              <a:cxnLst/>
              <a:rect l="l" t="t" r="r" b="b"/>
              <a:pathLst>
                <a:path w="13004989" h="25708081">
                  <a:moveTo>
                    <a:pt x="0" y="0"/>
                  </a:moveTo>
                  <a:lnTo>
                    <a:pt x="13004989" y="0"/>
                  </a:lnTo>
                  <a:lnTo>
                    <a:pt x="13004989" y="25708081"/>
                  </a:lnTo>
                  <a:lnTo>
                    <a:pt x="0" y="25708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149768" cy="25852861"/>
            </a:xfrm>
            <a:custGeom>
              <a:avLst/>
              <a:gdLst/>
              <a:ahLst/>
              <a:cxnLst/>
              <a:rect l="l" t="t" r="r" b="b"/>
              <a:pathLst>
                <a:path w="13149768" h="25852861">
                  <a:moveTo>
                    <a:pt x="13004988" y="25708080"/>
                  </a:moveTo>
                  <a:lnTo>
                    <a:pt x="13149768" y="25708080"/>
                  </a:lnTo>
                  <a:lnTo>
                    <a:pt x="13149768" y="25852861"/>
                  </a:lnTo>
                  <a:lnTo>
                    <a:pt x="13004988" y="25852861"/>
                  </a:lnTo>
                  <a:lnTo>
                    <a:pt x="13004988" y="257080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08080"/>
                  </a:lnTo>
                  <a:lnTo>
                    <a:pt x="0" y="25708080"/>
                  </a:lnTo>
                  <a:lnTo>
                    <a:pt x="0" y="144780"/>
                  </a:lnTo>
                  <a:close/>
                  <a:moveTo>
                    <a:pt x="0" y="25708080"/>
                  </a:moveTo>
                  <a:lnTo>
                    <a:pt x="144780" y="25708080"/>
                  </a:lnTo>
                  <a:lnTo>
                    <a:pt x="144780" y="25852861"/>
                  </a:lnTo>
                  <a:lnTo>
                    <a:pt x="0" y="25852861"/>
                  </a:lnTo>
                  <a:lnTo>
                    <a:pt x="0" y="25708080"/>
                  </a:lnTo>
                  <a:close/>
                  <a:moveTo>
                    <a:pt x="13004988" y="144780"/>
                  </a:moveTo>
                  <a:lnTo>
                    <a:pt x="13149768" y="144780"/>
                  </a:lnTo>
                  <a:lnTo>
                    <a:pt x="13149768" y="25708080"/>
                  </a:lnTo>
                  <a:lnTo>
                    <a:pt x="13004988" y="25708080"/>
                  </a:lnTo>
                  <a:lnTo>
                    <a:pt x="13004988" y="144780"/>
                  </a:lnTo>
                  <a:close/>
                  <a:moveTo>
                    <a:pt x="144780" y="25708080"/>
                  </a:moveTo>
                  <a:lnTo>
                    <a:pt x="13004988" y="25708080"/>
                  </a:lnTo>
                  <a:lnTo>
                    <a:pt x="13004988" y="25852861"/>
                  </a:lnTo>
                  <a:lnTo>
                    <a:pt x="144780" y="25852861"/>
                  </a:lnTo>
                  <a:lnTo>
                    <a:pt x="144780" y="25708080"/>
                  </a:lnTo>
                  <a:close/>
                  <a:moveTo>
                    <a:pt x="13004988" y="0"/>
                  </a:moveTo>
                  <a:lnTo>
                    <a:pt x="13149768" y="0"/>
                  </a:lnTo>
                  <a:lnTo>
                    <a:pt x="13149768" y="144780"/>
                  </a:lnTo>
                  <a:lnTo>
                    <a:pt x="13004988" y="144780"/>
                  </a:lnTo>
                  <a:lnTo>
                    <a:pt x="1300498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3004988" y="0"/>
                  </a:lnTo>
                  <a:lnTo>
                    <a:pt x="1300498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7989766" y="1474884"/>
            <a:ext cx="9844080" cy="3182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16"/>
              </a:lnSpc>
            </a:pPr>
            <a:r>
              <a:rPr lang="en-US" sz="5600" spc="123">
                <a:solidFill>
                  <a:srgbClr val="2E414D"/>
                </a:solidFill>
                <a:latin typeface="Sifonn"/>
              </a:rPr>
              <a:t>Grading can undermine the teacher-student relationship, </a:t>
            </a:r>
          </a:p>
          <a:p>
            <a:pPr algn="r">
              <a:lnSpc>
                <a:spcPts val="6216"/>
              </a:lnSpc>
            </a:pPr>
            <a:r>
              <a:rPr lang="en-US" sz="5600" spc="123">
                <a:solidFill>
                  <a:srgbClr val="2E414D"/>
                </a:solidFill>
                <a:latin typeface="Sifonn"/>
              </a:rPr>
              <a:t>leading to distrust–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992457" y="4825993"/>
            <a:ext cx="9841389" cy="3768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400"/>
              </a:lnSpc>
            </a:pPr>
            <a:endParaRPr/>
          </a:p>
          <a:p>
            <a:pPr algn="r">
              <a:lnSpc>
                <a:spcPts val="7200"/>
              </a:lnSpc>
            </a:pPr>
            <a:r>
              <a:rPr lang="en-US" sz="4800" spc="48">
                <a:solidFill>
                  <a:srgbClr val="2E414D"/>
                </a:solidFill>
                <a:latin typeface="Glacial Indifference Bold"/>
              </a:rPr>
              <a:t>Deceit--Copying &amp; Cheating</a:t>
            </a:r>
          </a:p>
          <a:p>
            <a:pPr algn="r">
              <a:lnSpc>
                <a:spcPts val="7200"/>
              </a:lnSpc>
            </a:pPr>
            <a:endParaRPr lang="en-US" sz="4800" spc="48">
              <a:solidFill>
                <a:srgbClr val="2E414D"/>
              </a:solidFill>
              <a:latin typeface="Glacial Indifference Bold"/>
            </a:endParaRPr>
          </a:p>
          <a:p>
            <a:pPr algn="r">
              <a:lnSpc>
                <a:spcPts val="7200"/>
              </a:lnSpc>
            </a:pPr>
            <a:r>
              <a:rPr lang="en-US" sz="4800" spc="48">
                <a:solidFill>
                  <a:srgbClr val="2E414D"/>
                </a:solidFill>
                <a:latin typeface="Glacial Indifference Bold"/>
              </a:rPr>
              <a:t>Shame--Avoidance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62182" y="1656324"/>
            <a:ext cx="4447865" cy="668223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99848" y="5663130"/>
            <a:ext cx="1132633" cy="113263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 rot="-5400000">
            <a:off x="-2610203" y="4726305"/>
            <a:ext cx="7862184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Chapter 3 | Risk-Taking, Trust, &amp; the </a:t>
            </a:r>
          </a:p>
          <a:p>
            <a:pPr algn="ct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Teacher-Student Relationship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47299" y="7461450"/>
            <a:ext cx="1132633" cy="113263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1547" y="-300109"/>
            <a:ext cx="5537662" cy="10887218"/>
            <a:chOff x="0" y="0"/>
            <a:chExt cx="13149768" cy="25852861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3004989" cy="25708081"/>
            </a:xfrm>
            <a:custGeom>
              <a:avLst/>
              <a:gdLst/>
              <a:ahLst/>
              <a:cxnLst/>
              <a:rect l="l" t="t" r="r" b="b"/>
              <a:pathLst>
                <a:path w="13004989" h="25708081">
                  <a:moveTo>
                    <a:pt x="0" y="0"/>
                  </a:moveTo>
                  <a:lnTo>
                    <a:pt x="13004989" y="0"/>
                  </a:lnTo>
                  <a:lnTo>
                    <a:pt x="13004989" y="25708081"/>
                  </a:lnTo>
                  <a:lnTo>
                    <a:pt x="0" y="25708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149768" cy="25852861"/>
            </a:xfrm>
            <a:custGeom>
              <a:avLst/>
              <a:gdLst/>
              <a:ahLst/>
              <a:cxnLst/>
              <a:rect l="l" t="t" r="r" b="b"/>
              <a:pathLst>
                <a:path w="13149768" h="25852861">
                  <a:moveTo>
                    <a:pt x="13004988" y="25708080"/>
                  </a:moveTo>
                  <a:lnTo>
                    <a:pt x="13149768" y="25708080"/>
                  </a:lnTo>
                  <a:lnTo>
                    <a:pt x="13149768" y="25852861"/>
                  </a:lnTo>
                  <a:lnTo>
                    <a:pt x="13004988" y="25852861"/>
                  </a:lnTo>
                  <a:lnTo>
                    <a:pt x="13004988" y="257080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08080"/>
                  </a:lnTo>
                  <a:lnTo>
                    <a:pt x="0" y="25708080"/>
                  </a:lnTo>
                  <a:lnTo>
                    <a:pt x="0" y="144780"/>
                  </a:lnTo>
                  <a:close/>
                  <a:moveTo>
                    <a:pt x="0" y="25708080"/>
                  </a:moveTo>
                  <a:lnTo>
                    <a:pt x="144780" y="25708080"/>
                  </a:lnTo>
                  <a:lnTo>
                    <a:pt x="144780" y="25852861"/>
                  </a:lnTo>
                  <a:lnTo>
                    <a:pt x="0" y="25852861"/>
                  </a:lnTo>
                  <a:lnTo>
                    <a:pt x="0" y="25708080"/>
                  </a:lnTo>
                  <a:close/>
                  <a:moveTo>
                    <a:pt x="13004988" y="144780"/>
                  </a:moveTo>
                  <a:lnTo>
                    <a:pt x="13149768" y="144780"/>
                  </a:lnTo>
                  <a:lnTo>
                    <a:pt x="13149768" y="25708080"/>
                  </a:lnTo>
                  <a:lnTo>
                    <a:pt x="13004988" y="25708080"/>
                  </a:lnTo>
                  <a:lnTo>
                    <a:pt x="13004988" y="144780"/>
                  </a:lnTo>
                  <a:close/>
                  <a:moveTo>
                    <a:pt x="144780" y="25708080"/>
                  </a:moveTo>
                  <a:lnTo>
                    <a:pt x="13004988" y="25708080"/>
                  </a:lnTo>
                  <a:lnTo>
                    <a:pt x="13004988" y="25852861"/>
                  </a:lnTo>
                  <a:lnTo>
                    <a:pt x="144780" y="25852861"/>
                  </a:lnTo>
                  <a:lnTo>
                    <a:pt x="144780" y="25708080"/>
                  </a:lnTo>
                  <a:close/>
                  <a:moveTo>
                    <a:pt x="13004988" y="0"/>
                  </a:moveTo>
                  <a:lnTo>
                    <a:pt x="13149768" y="0"/>
                  </a:lnTo>
                  <a:lnTo>
                    <a:pt x="13149768" y="144780"/>
                  </a:lnTo>
                  <a:lnTo>
                    <a:pt x="13004988" y="144780"/>
                  </a:lnTo>
                  <a:lnTo>
                    <a:pt x="1300498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3004988" y="0"/>
                  </a:lnTo>
                  <a:lnTo>
                    <a:pt x="1300498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367261" y="-1328760"/>
            <a:ext cx="10610141" cy="10403352"/>
            <a:chOff x="0" y="0"/>
            <a:chExt cx="14146855" cy="13871135"/>
          </a:xfrm>
        </p:grpSpPr>
        <p:sp>
          <p:nvSpPr>
            <p:cNvPr id="6" name="TextBox 6"/>
            <p:cNvSpPr txBox="1"/>
            <p:nvPr/>
          </p:nvSpPr>
          <p:spPr>
            <a:xfrm>
              <a:off x="0" y="47625"/>
              <a:ext cx="14146855" cy="1472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325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868" y="2239956"/>
              <a:ext cx="14142987" cy="762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560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68" y="3587945"/>
              <a:ext cx="14142987" cy="102831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6300"/>
                </a:lnSpc>
              </a:pPr>
              <a:r>
                <a:rPr lang="en-US" sz="4200" spc="42">
                  <a:solidFill>
                    <a:srgbClr val="2E414D"/>
                  </a:solidFill>
                  <a:latin typeface="Glacial Indifference Italics"/>
                </a:rPr>
                <a:t>"Most of us entered teaching to build meaningful relationships with young people, to engender in them a sense of trust and safety by accepting mistakes along a path to proficiency, but our traditional grading encourages us to judge nearly everything a student does or doesn't do, and we create pressure-cooker classrooms where no mistake goes unpenalized." </a:t>
              </a:r>
            </a:p>
            <a:p>
              <a:pPr algn="r">
                <a:lnSpc>
                  <a:spcPts val="4500"/>
                </a:lnSpc>
              </a:pPr>
              <a:r>
                <a:rPr lang="en-US" sz="3000" spc="30">
                  <a:solidFill>
                    <a:srgbClr val="2E414D"/>
                  </a:solidFill>
                  <a:latin typeface="Glacial Indifference Italics"/>
                </a:rPr>
                <a:t>(Feldman, 32)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 rot="-5400000">
            <a:off x="-2610203" y="4726305"/>
            <a:ext cx="7862184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Chapter 3 | Risk-Taking, Trust, &amp; the </a:t>
            </a:r>
          </a:p>
          <a:p>
            <a:pPr algn="ct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Teacher-Student Relationship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4984" y="1512750"/>
            <a:ext cx="12568697" cy="1092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7500" spc="165">
                <a:solidFill>
                  <a:srgbClr val="2E414D"/>
                </a:solidFill>
                <a:latin typeface="Sifonn"/>
              </a:rPr>
              <a:t>Discussion Question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344984" y="4095574"/>
            <a:ext cx="15598032" cy="5162726"/>
            <a:chOff x="0" y="0"/>
            <a:chExt cx="37039190" cy="12259443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36894411" cy="12114663"/>
            </a:xfrm>
            <a:custGeom>
              <a:avLst/>
              <a:gdLst/>
              <a:ahLst/>
              <a:cxnLst/>
              <a:rect l="l" t="t" r="r" b="b"/>
              <a:pathLst>
                <a:path w="36894411" h="12114663">
                  <a:moveTo>
                    <a:pt x="0" y="0"/>
                  </a:moveTo>
                  <a:lnTo>
                    <a:pt x="36894411" y="0"/>
                  </a:lnTo>
                  <a:lnTo>
                    <a:pt x="36894411" y="12114663"/>
                  </a:lnTo>
                  <a:lnTo>
                    <a:pt x="0" y="12114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37039190" cy="12259443"/>
            </a:xfrm>
            <a:custGeom>
              <a:avLst/>
              <a:gdLst/>
              <a:ahLst/>
              <a:cxnLst/>
              <a:rect l="l" t="t" r="r" b="b"/>
              <a:pathLst>
                <a:path w="37039190" h="12259443">
                  <a:moveTo>
                    <a:pt x="36894412" y="12114663"/>
                  </a:moveTo>
                  <a:lnTo>
                    <a:pt x="37039190" y="12114663"/>
                  </a:lnTo>
                  <a:lnTo>
                    <a:pt x="37039190" y="12259443"/>
                  </a:lnTo>
                  <a:lnTo>
                    <a:pt x="36894412" y="12259443"/>
                  </a:lnTo>
                  <a:lnTo>
                    <a:pt x="36894412" y="1211466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2114664"/>
                  </a:lnTo>
                  <a:lnTo>
                    <a:pt x="0" y="12114664"/>
                  </a:lnTo>
                  <a:lnTo>
                    <a:pt x="0" y="144780"/>
                  </a:lnTo>
                  <a:close/>
                  <a:moveTo>
                    <a:pt x="0" y="12114664"/>
                  </a:moveTo>
                  <a:lnTo>
                    <a:pt x="144780" y="12114664"/>
                  </a:lnTo>
                  <a:lnTo>
                    <a:pt x="144780" y="12259443"/>
                  </a:lnTo>
                  <a:lnTo>
                    <a:pt x="0" y="12259443"/>
                  </a:lnTo>
                  <a:lnTo>
                    <a:pt x="0" y="12114663"/>
                  </a:lnTo>
                  <a:close/>
                  <a:moveTo>
                    <a:pt x="36894412" y="144780"/>
                  </a:moveTo>
                  <a:lnTo>
                    <a:pt x="37039190" y="144780"/>
                  </a:lnTo>
                  <a:lnTo>
                    <a:pt x="37039190" y="12114664"/>
                  </a:lnTo>
                  <a:lnTo>
                    <a:pt x="36894412" y="12114664"/>
                  </a:lnTo>
                  <a:lnTo>
                    <a:pt x="36894412" y="144780"/>
                  </a:lnTo>
                  <a:close/>
                  <a:moveTo>
                    <a:pt x="144780" y="12114663"/>
                  </a:moveTo>
                  <a:lnTo>
                    <a:pt x="36894412" y="12114663"/>
                  </a:lnTo>
                  <a:lnTo>
                    <a:pt x="36894412" y="12259443"/>
                  </a:lnTo>
                  <a:lnTo>
                    <a:pt x="144780" y="12259443"/>
                  </a:lnTo>
                  <a:lnTo>
                    <a:pt x="144780" y="12114663"/>
                  </a:lnTo>
                  <a:close/>
                  <a:moveTo>
                    <a:pt x="36894412" y="0"/>
                  </a:moveTo>
                  <a:lnTo>
                    <a:pt x="37039190" y="0"/>
                  </a:lnTo>
                  <a:lnTo>
                    <a:pt x="37039190" y="144780"/>
                  </a:lnTo>
                  <a:lnTo>
                    <a:pt x="36894412" y="144780"/>
                  </a:lnTo>
                  <a:lnTo>
                    <a:pt x="3689441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6894412" y="0"/>
                  </a:lnTo>
                  <a:lnTo>
                    <a:pt x="3689441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668901" y="4344248"/>
            <a:ext cx="14950198" cy="4522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800" spc="48">
                <a:solidFill>
                  <a:srgbClr val="2E414D"/>
                </a:solidFill>
                <a:latin typeface="Glacial Indifference"/>
              </a:rPr>
              <a:t>How does the element of trust in the student-teacher relationship influence a student's approach to the learning process, particularly for historically underserved student populations, and how does our traditional grading affect that trust?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15096510" y="-1380872"/>
            <a:ext cx="5136684" cy="481914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2915002" y="6848728"/>
            <a:ext cx="5136684" cy="481914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134419" y="-170034"/>
            <a:ext cx="4432438" cy="10575489"/>
            <a:chOff x="0" y="0"/>
            <a:chExt cx="10525296" cy="25112625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0380516" cy="24967846"/>
            </a:xfrm>
            <a:custGeom>
              <a:avLst/>
              <a:gdLst/>
              <a:ahLst/>
              <a:cxnLst/>
              <a:rect l="l" t="t" r="r" b="b"/>
              <a:pathLst>
                <a:path w="10380516" h="24967846">
                  <a:moveTo>
                    <a:pt x="0" y="0"/>
                  </a:moveTo>
                  <a:lnTo>
                    <a:pt x="10380516" y="0"/>
                  </a:lnTo>
                  <a:lnTo>
                    <a:pt x="10380516" y="24967846"/>
                  </a:lnTo>
                  <a:lnTo>
                    <a:pt x="0" y="24967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0525296" cy="25112625"/>
            </a:xfrm>
            <a:custGeom>
              <a:avLst/>
              <a:gdLst/>
              <a:ahLst/>
              <a:cxnLst/>
              <a:rect l="l" t="t" r="r" b="b"/>
              <a:pathLst>
                <a:path w="10525296" h="25112625">
                  <a:moveTo>
                    <a:pt x="10380517" y="24967845"/>
                  </a:moveTo>
                  <a:lnTo>
                    <a:pt x="10525296" y="24967845"/>
                  </a:lnTo>
                  <a:lnTo>
                    <a:pt x="10525296" y="25112625"/>
                  </a:lnTo>
                  <a:lnTo>
                    <a:pt x="10380517" y="25112625"/>
                  </a:lnTo>
                  <a:lnTo>
                    <a:pt x="10380517" y="249678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4967845"/>
                  </a:lnTo>
                  <a:lnTo>
                    <a:pt x="0" y="24967845"/>
                  </a:lnTo>
                  <a:lnTo>
                    <a:pt x="0" y="144780"/>
                  </a:lnTo>
                  <a:close/>
                  <a:moveTo>
                    <a:pt x="0" y="24967845"/>
                  </a:moveTo>
                  <a:lnTo>
                    <a:pt x="144780" y="24967845"/>
                  </a:lnTo>
                  <a:lnTo>
                    <a:pt x="144780" y="25112625"/>
                  </a:lnTo>
                  <a:lnTo>
                    <a:pt x="0" y="25112625"/>
                  </a:lnTo>
                  <a:lnTo>
                    <a:pt x="0" y="24967845"/>
                  </a:lnTo>
                  <a:close/>
                  <a:moveTo>
                    <a:pt x="10380517" y="144780"/>
                  </a:moveTo>
                  <a:lnTo>
                    <a:pt x="10525296" y="144780"/>
                  </a:lnTo>
                  <a:lnTo>
                    <a:pt x="10525296" y="24967845"/>
                  </a:lnTo>
                  <a:lnTo>
                    <a:pt x="10380517" y="24967845"/>
                  </a:lnTo>
                  <a:lnTo>
                    <a:pt x="10380517" y="144780"/>
                  </a:lnTo>
                  <a:close/>
                  <a:moveTo>
                    <a:pt x="144780" y="24967845"/>
                  </a:moveTo>
                  <a:lnTo>
                    <a:pt x="10380517" y="24967845"/>
                  </a:lnTo>
                  <a:lnTo>
                    <a:pt x="10380517" y="25112625"/>
                  </a:lnTo>
                  <a:lnTo>
                    <a:pt x="144780" y="25112625"/>
                  </a:lnTo>
                  <a:lnTo>
                    <a:pt x="144780" y="24967845"/>
                  </a:lnTo>
                  <a:close/>
                  <a:moveTo>
                    <a:pt x="10380517" y="0"/>
                  </a:moveTo>
                  <a:lnTo>
                    <a:pt x="10525296" y="0"/>
                  </a:lnTo>
                  <a:lnTo>
                    <a:pt x="10525296" y="144780"/>
                  </a:lnTo>
                  <a:lnTo>
                    <a:pt x="10380517" y="144780"/>
                  </a:lnTo>
                  <a:lnTo>
                    <a:pt x="1038051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0380517" y="0"/>
                  </a:lnTo>
                  <a:lnTo>
                    <a:pt x="1038051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01244" y="1641817"/>
            <a:ext cx="8682174" cy="578992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397116" y="8113395"/>
            <a:ext cx="7862184" cy="1144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20"/>
              </a:lnSpc>
            </a:pPr>
            <a:r>
              <a:rPr lang="en-US" sz="3300" spc="429">
                <a:solidFill>
                  <a:srgbClr val="2E414D"/>
                </a:solidFill>
                <a:latin typeface="Glacial Indifference"/>
              </a:rPr>
              <a:t>THE "COMMODITY OF GRADES" &amp; EXTRINSIC MOTIVATION</a:t>
            </a:r>
          </a:p>
        </p:txBody>
      </p:sp>
      <p:sp>
        <p:nvSpPr>
          <p:cNvPr id="8" name="TextBox 8"/>
          <p:cNvSpPr txBox="1"/>
          <p:nvPr/>
        </p:nvSpPr>
        <p:spPr>
          <a:xfrm rot="-5400000">
            <a:off x="-1934309" y="4831960"/>
            <a:ext cx="8173913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0"/>
              </a:lnSpc>
            </a:pPr>
            <a:r>
              <a:rPr lang="en-US" sz="3800" spc="380">
                <a:solidFill>
                  <a:srgbClr val="2E414D"/>
                </a:solidFill>
                <a:latin typeface="Glacial Indifference Bold"/>
              </a:rPr>
              <a:t>CHAPTER 3: SECTION 2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1547" y="-300109"/>
            <a:ext cx="5537662" cy="10887218"/>
            <a:chOff x="0" y="0"/>
            <a:chExt cx="13149768" cy="25852861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3004989" cy="25708081"/>
            </a:xfrm>
            <a:custGeom>
              <a:avLst/>
              <a:gdLst/>
              <a:ahLst/>
              <a:cxnLst/>
              <a:rect l="l" t="t" r="r" b="b"/>
              <a:pathLst>
                <a:path w="13004989" h="25708081">
                  <a:moveTo>
                    <a:pt x="0" y="0"/>
                  </a:moveTo>
                  <a:lnTo>
                    <a:pt x="13004989" y="0"/>
                  </a:lnTo>
                  <a:lnTo>
                    <a:pt x="13004989" y="25708081"/>
                  </a:lnTo>
                  <a:lnTo>
                    <a:pt x="0" y="25708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149768" cy="25852861"/>
            </a:xfrm>
            <a:custGeom>
              <a:avLst/>
              <a:gdLst/>
              <a:ahLst/>
              <a:cxnLst/>
              <a:rect l="l" t="t" r="r" b="b"/>
              <a:pathLst>
                <a:path w="13149768" h="25852861">
                  <a:moveTo>
                    <a:pt x="13004988" y="25708080"/>
                  </a:moveTo>
                  <a:lnTo>
                    <a:pt x="13149768" y="25708080"/>
                  </a:lnTo>
                  <a:lnTo>
                    <a:pt x="13149768" y="25852861"/>
                  </a:lnTo>
                  <a:lnTo>
                    <a:pt x="13004988" y="25852861"/>
                  </a:lnTo>
                  <a:lnTo>
                    <a:pt x="13004988" y="257080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08080"/>
                  </a:lnTo>
                  <a:lnTo>
                    <a:pt x="0" y="25708080"/>
                  </a:lnTo>
                  <a:lnTo>
                    <a:pt x="0" y="144780"/>
                  </a:lnTo>
                  <a:close/>
                  <a:moveTo>
                    <a:pt x="0" y="25708080"/>
                  </a:moveTo>
                  <a:lnTo>
                    <a:pt x="144780" y="25708080"/>
                  </a:lnTo>
                  <a:lnTo>
                    <a:pt x="144780" y="25852861"/>
                  </a:lnTo>
                  <a:lnTo>
                    <a:pt x="0" y="25852861"/>
                  </a:lnTo>
                  <a:lnTo>
                    <a:pt x="0" y="25708080"/>
                  </a:lnTo>
                  <a:close/>
                  <a:moveTo>
                    <a:pt x="13004988" y="144780"/>
                  </a:moveTo>
                  <a:lnTo>
                    <a:pt x="13149768" y="144780"/>
                  </a:lnTo>
                  <a:lnTo>
                    <a:pt x="13149768" y="25708080"/>
                  </a:lnTo>
                  <a:lnTo>
                    <a:pt x="13004988" y="25708080"/>
                  </a:lnTo>
                  <a:lnTo>
                    <a:pt x="13004988" y="144780"/>
                  </a:lnTo>
                  <a:close/>
                  <a:moveTo>
                    <a:pt x="144780" y="25708080"/>
                  </a:moveTo>
                  <a:lnTo>
                    <a:pt x="13004988" y="25708080"/>
                  </a:lnTo>
                  <a:lnTo>
                    <a:pt x="13004988" y="25852861"/>
                  </a:lnTo>
                  <a:lnTo>
                    <a:pt x="144780" y="25852861"/>
                  </a:lnTo>
                  <a:lnTo>
                    <a:pt x="144780" y="25708080"/>
                  </a:lnTo>
                  <a:close/>
                  <a:moveTo>
                    <a:pt x="13004988" y="0"/>
                  </a:moveTo>
                  <a:lnTo>
                    <a:pt x="13149768" y="0"/>
                  </a:lnTo>
                  <a:lnTo>
                    <a:pt x="13149768" y="144780"/>
                  </a:lnTo>
                  <a:lnTo>
                    <a:pt x="13004988" y="144780"/>
                  </a:lnTo>
                  <a:lnTo>
                    <a:pt x="1300498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3004988" y="0"/>
                  </a:lnTo>
                  <a:lnTo>
                    <a:pt x="1300498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9157422" y="-295230"/>
            <a:ext cx="7757444" cy="8963172"/>
            <a:chOff x="0" y="0"/>
            <a:chExt cx="10343258" cy="11950895"/>
          </a:xfrm>
        </p:grpSpPr>
        <p:sp>
          <p:nvSpPr>
            <p:cNvPr id="6" name="TextBox 6"/>
            <p:cNvSpPr txBox="1"/>
            <p:nvPr/>
          </p:nvSpPr>
          <p:spPr>
            <a:xfrm>
              <a:off x="0" y="47625"/>
              <a:ext cx="10343258" cy="1472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325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828" y="2239956"/>
              <a:ext cx="10340430" cy="1524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560"/>
                </a:lnSpc>
              </a:pPr>
              <a:r>
                <a:rPr lang="en-US" sz="3800" spc="380">
                  <a:solidFill>
                    <a:srgbClr val="2E414D"/>
                  </a:solidFill>
                  <a:latin typeface="Glacial Indifference Bold"/>
                </a:rPr>
                <a:t>HOW DID GRADES GET SO VALUABLE?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828" y="4388045"/>
              <a:ext cx="10340430" cy="7562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500"/>
                </a:lnSpc>
              </a:pPr>
              <a:endParaRPr/>
            </a:p>
            <a:p>
              <a:pPr algn="r">
                <a:lnSpc>
                  <a:spcPts val="4500"/>
                </a:lnSpc>
              </a:pPr>
              <a:endParaRPr/>
            </a:p>
            <a:p>
              <a:pPr algn="r">
                <a:lnSpc>
                  <a:spcPts val="4500"/>
                </a:lnSpc>
              </a:pPr>
              <a:endParaRPr/>
            </a:p>
            <a:p>
              <a:pPr algn="r">
                <a:lnSpc>
                  <a:spcPts val="4500"/>
                </a:lnSpc>
              </a:pPr>
              <a:endParaRPr/>
            </a:p>
            <a:p>
              <a:pPr algn="r">
                <a:lnSpc>
                  <a:spcPts val="4500"/>
                </a:lnSpc>
              </a:pPr>
              <a:endParaRPr/>
            </a:p>
            <a:p>
              <a:pPr algn="r">
                <a:lnSpc>
                  <a:spcPts val="4500"/>
                </a:lnSpc>
              </a:pPr>
              <a:endParaRPr/>
            </a:p>
            <a:p>
              <a:pPr algn="r">
                <a:lnSpc>
                  <a:spcPts val="4500"/>
                </a:lnSpc>
              </a:pPr>
              <a:endParaRPr/>
            </a:p>
            <a:p>
              <a:pPr algn="r">
                <a:lnSpc>
                  <a:spcPts val="4500"/>
                </a:lnSpc>
              </a:pPr>
              <a:endParaRPr/>
            </a:p>
            <a:p>
              <a:pPr algn="r">
                <a:lnSpc>
                  <a:spcPts val="4500"/>
                </a:lnSpc>
              </a:pPr>
              <a:endParaRPr/>
            </a:p>
            <a:p>
              <a:pPr algn="r">
                <a:lnSpc>
                  <a:spcPts val="4500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62349" y="2639580"/>
            <a:ext cx="9649502" cy="643501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 rot="-5400000">
            <a:off x="-2610203" y="4726305"/>
            <a:ext cx="7862184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Chapter 3 | The "Commodity of Grades" </a:t>
            </a:r>
          </a:p>
          <a:p>
            <a:pPr algn="ct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and Extrinsic Motivation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-916182" y="6707031"/>
            <a:ext cx="5136684" cy="481914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127128" y="-300109"/>
            <a:ext cx="13330906" cy="10887218"/>
            <a:chOff x="0" y="0"/>
            <a:chExt cx="31655659" cy="25852861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31510879" cy="25708081"/>
            </a:xfrm>
            <a:custGeom>
              <a:avLst/>
              <a:gdLst/>
              <a:ahLst/>
              <a:cxnLst/>
              <a:rect l="l" t="t" r="r" b="b"/>
              <a:pathLst>
                <a:path w="31510879" h="25708081">
                  <a:moveTo>
                    <a:pt x="0" y="0"/>
                  </a:moveTo>
                  <a:lnTo>
                    <a:pt x="31510879" y="0"/>
                  </a:lnTo>
                  <a:lnTo>
                    <a:pt x="31510879" y="25708081"/>
                  </a:lnTo>
                  <a:lnTo>
                    <a:pt x="0" y="25708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31655658" cy="25852861"/>
            </a:xfrm>
            <a:custGeom>
              <a:avLst/>
              <a:gdLst/>
              <a:ahLst/>
              <a:cxnLst/>
              <a:rect l="l" t="t" r="r" b="b"/>
              <a:pathLst>
                <a:path w="31655658" h="25852861">
                  <a:moveTo>
                    <a:pt x="31510880" y="25708080"/>
                  </a:moveTo>
                  <a:lnTo>
                    <a:pt x="31655658" y="25708080"/>
                  </a:lnTo>
                  <a:lnTo>
                    <a:pt x="31655658" y="25852861"/>
                  </a:lnTo>
                  <a:lnTo>
                    <a:pt x="31510880" y="25852861"/>
                  </a:lnTo>
                  <a:lnTo>
                    <a:pt x="31510880" y="257080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08080"/>
                  </a:lnTo>
                  <a:lnTo>
                    <a:pt x="0" y="25708080"/>
                  </a:lnTo>
                  <a:lnTo>
                    <a:pt x="0" y="144780"/>
                  </a:lnTo>
                  <a:close/>
                  <a:moveTo>
                    <a:pt x="0" y="25708080"/>
                  </a:moveTo>
                  <a:lnTo>
                    <a:pt x="144780" y="25708080"/>
                  </a:lnTo>
                  <a:lnTo>
                    <a:pt x="144780" y="25852861"/>
                  </a:lnTo>
                  <a:lnTo>
                    <a:pt x="0" y="25852861"/>
                  </a:lnTo>
                  <a:lnTo>
                    <a:pt x="0" y="25708080"/>
                  </a:lnTo>
                  <a:close/>
                  <a:moveTo>
                    <a:pt x="31510880" y="144780"/>
                  </a:moveTo>
                  <a:lnTo>
                    <a:pt x="31655658" y="144780"/>
                  </a:lnTo>
                  <a:lnTo>
                    <a:pt x="31655658" y="25708080"/>
                  </a:lnTo>
                  <a:lnTo>
                    <a:pt x="31510880" y="25708080"/>
                  </a:lnTo>
                  <a:lnTo>
                    <a:pt x="31510880" y="144780"/>
                  </a:lnTo>
                  <a:close/>
                  <a:moveTo>
                    <a:pt x="144780" y="25708080"/>
                  </a:moveTo>
                  <a:lnTo>
                    <a:pt x="31510880" y="25708080"/>
                  </a:lnTo>
                  <a:lnTo>
                    <a:pt x="31510880" y="25852861"/>
                  </a:lnTo>
                  <a:lnTo>
                    <a:pt x="144780" y="25852861"/>
                  </a:lnTo>
                  <a:lnTo>
                    <a:pt x="144780" y="25708080"/>
                  </a:lnTo>
                  <a:close/>
                  <a:moveTo>
                    <a:pt x="31510880" y="0"/>
                  </a:moveTo>
                  <a:lnTo>
                    <a:pt x="31655658" y="0"/>
                  </a:lnTo>
                  <a:lnTo>
                    <a:pt x="31655658" y="144780"/>
                  </a:lnTo>
                  <a:lnTo>
                    <a:pt x="31510880" y="144780"/>
                  </a:lnTo>
                  <a:lnTo>
                    <a:pt x="3151088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1510880" y="0"/>
                  </a:lnTo>
                  <a:lnTo>
                    <a:pt x="3151088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80063" y="1029470"/>
            <a:ext cx="3374464" cy="246968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t="18912"/>
          <a:stretch>
            <a:fillRect/>
          </a:stretch>
        </p:blipFill>
        <p:spPr>
          <a:xfrm>
            <a:off x="6480063" y="3911361"/>
            <a:ext cx="3374464" cy="246605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l="2186" r="2186"/>
          <a:stretch>
            <a:fillRect/>
          </a:stretch>
        </p:blipFill>
        <p:spPr>
          <a:xfrm>
            <a:off x="6480063" y="6794021"/>
            <a:ext cx="3374464" cy="284948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 rot="-5400000">
            <a:off x="-898992" y="1898000"/>
            <a:ext cx="6098209" cy="3202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325"/>
              </a:lnSpc>
            </a:pPr>
            <a:r>
              <a:rPr lang="en-US" sz="7500" spc="165">
                <a:solidFill>
                  <a:srgbClr val="2E414D"/>
                </a:solidFill>
                <a:latin typeface="Sifonn"/>
              </a:rPr>
              <a:t>Grading throughout Schooling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0956856" y="1102472"/>
            <a:ext cx="5595058" cy="2316734"/>
            <a:chOff x="0" y="0"/>
            <a:chExt cx="7460077" cy="3088979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66675"/>
              <a:ext cx="7460077" cy="729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429">
                  <a:solidFill>
                    <a:srgbClr val="2E414D"/>
                  </a:solidFill>
                  <a:latin typeface="Glacial Indifference Bold"/>
                </a:rPr>
                <a:t>EARLY ELEMENTARY–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717889"/>
              <a:ext cx="7460077" cy="2371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3200" spc="32">
                  <a:solidFill>
                    <a:srgbClr val="2E414D"/>
                  </a:solidFill>
                  <a:latin typeface="Glacial Indifference"/>
                </a:rPr>
                <a:t>Teacher feedback verbal: encouragement, supportive correction, reflection.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956856" y="3985133"/>
            <a:ext cx="6792304" cy="2316734"/>
            <a:chOff x="0" y="0"/>
            <a:chExt cx="9056405" cy="3088979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66675"/>
              <a:ext cx="9056405" cy="729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429">
                  <a:solidFill>
                    <a:srgbClr val="2E414D"/>
                  </a:solidFill>
                  <a:latin typeface="Glacial Indifference Bold"/>
                </a:rPr>
                <a:t>LATER ELEMENTARY–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717889"/>
              <a:ext cx="9056405" cy="2371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3200" spc="32">
                  <a:solidFill>
                    <a:srgbClr val="2E414D"/>
                  </a:solidFill>
                  <a:latin typeface="Glacial Indifference"/>
                </a:rPr>
                <a:t>Teacher feedback shifting to currency of points: categorizing, tracking achievement.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956856" y="6867794"/>
            <a:ext cx="5595058" cy="2316734"/>
            <a:chOff x="0" y="0"/>
            <a:chExt cx="7460077" cy="3088979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66675"/>
              <a:ext cx="7460077" cy="729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429">
                  <a:solidFill>
                    <a:srgbClr val="2E414D"/>
                  </a:solidFill>
                  <a:latin typeface="Glacial Indifference Bold"/>
                </a:rPr>
                <a:t>MIDDLE/HIGH SCHOOL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717889"/>
              <a:ext cx="7460077" cy="2371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3200" spc="32">
                  <a:solidFill>
                    <a:srgbClr val="2E414D"/>
                  </a:solidFill>
                  <a:latin typeface="Glacial Indifference"/>
                </a:rPr>
                <a:t>Grading as economic system: </a:t>
              </a:r>
            </a:p>
            <a:p>
              <a:pPr>
                <a:lnSpc>
                  <a:spcPts val="4800"/>
                </a:lnSpc>
              </a:pPr>
              <a:r>
                <a:rPr lang="en-US" sz="3200" spc="32">
                  <a:solidFill>
                    <a:srgbClr val="2E414D"/>
                  </a:solidFill>
                  <a:latin typeface="Glacial Indifference"/>
                </a:rPr>
                <a:t>points w/incentives </a:t>
              </a:r>
            </a:p>
            <a:p>
              <a:pPr>
                <a:lnSpc>
                  <a:spcPts val="4800"/>
                </a:lnSpc>
              </a:pPr>
              <a:r>
                <a:rPr lang="en-US" sz="3200" spc="32">
                  <a:solidFill>
                    <a:srgbClr val="2E414D"/>
                  </a:solidFill>
                  <a:latin typeface="Glacial Indifference"/>
                </a:rPr>
                <a:t>and penalties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1547" y="-300109"/>
            <a:ext cx="5537662" cy="10887218"/>
            <a:chOff x="0" y="0"/>
            <a:chExt cx="13149768" cy="25852861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3004989" cy="25708081"/>
            </a:xfrm>
            <a:custGeom>
              <a:avLst/>
              <a:gdLst/>
              <a:ahLst/>
              <a:cxnLst/>
              <a:rect l="l" t="t" r="r" b="b"/>
              <a:pathLst>
                <a:path w="13004989" h="25708081">
                  <a:moveTo>
                    <a:pt x="0" y="0"/>
                  </a:moveTo>
                  <a:lnTo>
                    <a:pt x="13004989" y="0"/>
                  </a:lnTo>
                  <a:lnTo>
                    <a:pt x="13004989" y="25708081"/>
                  </a:lnTo>
                  <a:lnTo>
                    <a:pt x="0" y="25708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149768" cy="25852861"/>
            </a:xfrm>
            <a:custGeom>
              <a:avLst/>
              <a:gdLst/>
              <a:ahLst/>
              <a:cxnLst/>
              <a:rect l="l" t="t" r="r" b="b"/>
              <a:pathLst>
                <a:path w="13149768" h="25852861">
                  <a:moveTo>
                    <a:pt x="13004988" y="25708080"/>
                  </a:moveTo>
                  <a:lnTo>
                    <a:pt x="13149768" y="25708080"/>
                  </a:lnTo>
                  <a:lnTo>
                    <a:pt x="13149768" y="25852861"/>
                  </a:lnTo>
                  <a:lnTo>
                    <a:pt x="13004988" y="25852861"/>
                  </a:lnTo>
                  <a:lnTo>
                    <a:pt x="13004988" y="257080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08080"/>
                  </a:lnTo>
                  <a:lnTo>
                    <a:pt x="0" y="25708080"/>
                  </a:lnTo>
                  <a:lnTo>
                    <a:pt x="0" y="144780"/>
                  </a:lnTo>
                  <a:close/>
                  <a:moveTo>
                    <a:pt x="0" y="25708080"/>
                  </a:moveTo>
                  <a:lnTo>
                    <a:pt x="144780" y="25708080"/>
                  </a:lnTo>
                  <a:lnTo>
                    <a:pt x="144780" y="25852861"/>
                  </a:lnTo>
                  <a:lnTo>
                    <a:pt x="0" y="25852861"/>
                  </a:lnTo>
                  <a:lnTo>
                    <a:pt x="0" y="25708080"/>
                  </a:lnTo>
                  <a:close/>
                  <a:moveTo>
                    <a:pt x="13004988" y="144780"/>
                  </a:moveTo>
                  <a:lnTo>
                    <a:pt x="13149768" y="144780"/>
                  </a:lnTo>
                  <a:lnTo>
                    <a:pt x="13149768" y="25708080"/>
                  </a:lnTo>
                  <a:lnTo>
                    <a:pt x="13004988" y="25708080"/>
                  </a:lnTo>
                  <a:lnTo>
                    <a:pt x="13004988" y="144780"/>
                  </a:lnTo>
                  <a:close/>
                  <a:moveTo>
                    <a:pt x="144780" y="25708080"/>
                  </a:moveTo>
                  <a:lnTo>
                    <a:pt x="13004988" y="25708080"/>
                  </a:lnTo>
                  <a:lnTo>
                    <a:pt x="13004988" y="25852861"/>
                  </a:lnTo>
                  <a:lnTo>
                    <a:pt x="144780" y="25852861"/>
                  </a:lnTo>
                  <a:lnTo>
                    <a:pt x="144780" y="25708080"/>
                  </a:lnTo>
                  <a:close/>
                  <a:moveTo>
                    <a:pt x="13004988" y="0"/>
                  </a:moveTo>
                  <a:lnTo>
                    <a:pt x="13149768" y="0"/>
                  </a:lnTo>
                  <a:lnTo>
                    <a:pt x="13149768" y="144780"/>
                  </a:lnTo>
                  <a:lnTo>
                    <a:pt x="13004988" y="144780"/>
                  </a:lnTo>
                  <a:lnTo>
                    <a:pt x="1300498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3004988" y="0"/>
                  </a:lnTo>
                  <a:lnTo>
                    <a:pt x="1300498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1042" y="3074506"/>
            <a:ext cx="5872958" cy="413798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8583366" y="-249795"/>
            <a:ext cx="8147802" cy="8688852"/>
            <a:chOff x="0" y="0"/>
            <a:chExt cx="10863736" cy="11585135"/>
          </a:xfrm>
        </p:grpSpPr>
        <p:sp>
          <p:nvSpPr>
            <p:cNvPr id="7" name="TextBox 7"/>
            <p:cNvSpPr txBox="1"/>
            <p:nvPr/>
          </p:nvSpPr>
          <p:spPr>
            <a:xfrm>
              <a:off x="0" y="47625"/>
              <a:ext cx="10863736" cy="1472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325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970" y="2239956"/>
              <a:ext cx="10860766" cy="762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560"/>
                </a:lnSpc>
              </a:pPr>
              <a:r>
                <a:rPr lang="en-US" sz="3800" spc="380">
                  <a:solidFill>
                    <a:srgbClr val="2E414D"/>
                  </a:solidFill>
                  <a:latin typeface="Glacial Indifference Bold"/>
                </a:rPr>
                <a:t>TEACHERS BELIEVE: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970" y="3587945"/>
              <a:ext cx="10860766" cy="79971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6300"/>
                </a:lnSpc>
              </a:pPr>
              <a:r>
                <a:rPr lang="en-US" sz="4200" spc="42">
                  <a:solidFill>
                    <a:srgbClr val="2E414D"/>
                  </a:solidFill>
                  <a:latin typeface="Glacial Indifference Italics"/>
                </a:rPr>
                <a:t>"Point economies are a </a:t>
              </a:r>
            </a:p>
            <a:p>
              <a:pPr algn="r">
                <a:lnSpc>
                  <a:spcPts val="6300"/>
                </a:lnSpc>
              </a:pPr>
              <a:r>
                <a:rPr lang="en-US" sz="4200" spc="42">
                  <a:solidFill>
                    <a:srgbClr val="2E414D"/>
                  </a:solidFill>
                  <a:latin typeface="Glacial Indifference Italics"/>
                </a:rPr>
                <a:t>vital incentive and </a:t>
              </a:r>
            </a:p>
            <a:p>
              <a:pPr algn="r">
                <a:lnSpc>
                  <a:spcPts val="6300"/>
                </a:lnSpc>
              </a:pPr>
              <a:r>
                <a:rPr lang="en-US" sz="4200" spc="42">
                  <a:solidFill>
                    <a:srgbClr val="2E414D"/>
                  </a:solidFill>
                  <a:latin typeface="Glacial Indifference Italics"/>
                </a:rPr>
                <a:t>feedback mechanism </a:t>
              </a:r>
            </a:p>
            <a:p>
              <a:pPr algn="r">
                <a:lnSpc>
                  <a:spcPts val="6300"/>
                </a:lnSpc>
              </a:pPr>
              <a:r>
                <a:rPr lang="en-US" sz="4200" spc="42">
                  <a:solidFill>
                    <a:srgbClr val="2E414D"/>
                  </a:solidFill>
                  <a:latin typeface="Glacial Indifference Italics"/>
                </a:rPr>
                <a:t>to help students </a:t>
              </a:r>
            </a:p>
            <a:p>
              <a:pPr algn="r">
                <a:lnSpc>
                  <a:spcPts val="6300"/>
                </a:lnSpc>
              </a:pPr>
              <a:r>
                <a:rPr lang="en-US" sz="4200" spc="42">
                  <a:solidFill>
                    <a:srgbClr val="2E414D"/>
                  </a:solidFill>
                  <a:latin typeface="Glacial Indifference Italics"/>
                </a:rPr>
                <a:t>successfully meet </a:t>
              </a:r>
            </a:p>
            <a:p>
              <a:pPr algn="r">
                <a:lnSpc>
                  <a:spcPts val="6300"/>
                </a:lnSpc>
              </a:pPr>
              <a:r>
                <a:rPr lang="en-US" sz="4200" spc="42">
                  <a:solidFill>
                    <a:srgbClr val="2E414D"/>
                  </a:solidFill>
                  <a:latin typeface="Glacial Indifference Italics"/>
                </a:rPr>
                <a:t>class expectations."</a:t>
              </a:r>
            </a:p>
            <a:p>
              <a:pPr algn="r">
                <a:lnSpc>
                  <a:spcPts val="4500"/>
                </a:lnSpc>
              </a:pPr>
              <a:endParaRPr lang="en-US" sz="4200" spc="42">
                <a:solidFill>
                  <a:srgbClr val="2E414D"/>
                </a:solidFill>
                <a:latin typeface="Glacial Indifference Italics"/>
              </a:endParaRPr>
            </a:p>
            <a:p>
              <a:pPr algn="r">
                <a:lnSpc>
                  <a:spcPts val="5400"/>
                </a:lnSpc>
              </a:pPr>
              <a:r>
                <a:rPr lang="en-US" sz="3600" spc="36">
                  <a:solidFill>
                    <a:srgbClr val="2E414D"/>
                  </a:solidFill>
                  <a:latin typeface="Glacial Indifference"/>
                </a:rPr>
                <a:t>(Feldman, 34)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 rot="-5400000">
            <a:off x="-2610203" y="4726305"/>
            <a:ext cx="7862184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Chapter 3 | The "Commodity of Grades" </a:t>
            </a:r>
          </a:p>
          <a:p>
            <a:pPr algn="ct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and Extrinsic Motivation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1547" y="-300109"/>
            <a:ext cx="5537662" cy="10887218"/>
            <a:chOff x="0" y="0"/>
            <a:chExt cx="13149768" cy="25852861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3004989" cy="25708081"/>
            </a:xfrm>
            <a:custGeom>
              <a:avLst/>
              <a:gdLst/>
              <a:ahLst/>
              <a:cxnLst/>
              <a:rect l="l" t="t" r="r" b="b"/>
              <a:pathLst>
                <a:path w="13004989" h="25708081">
                  <a:moveTo>
                    <a:pt x="0" y="0"/>
                  </a:moveTo>
                  <a:lnTo>
                    <a:pt x="13004989" y="0"/>
                  </a:lnTo>
                  <a:lnTo>
                    <a:pt x="13004989" y="25708081"/>
                  </a:lnTo>
                  <a:lnTo>
                    <a:pt x="0" y="25708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149768" cy="25852861"/>
            </a:xfrm>
            <a:custGeom>
              <a:avLst/>
              <a:gdLst/>
              <a:ahLst/>
              <a:cxnLst/>
              <a:rect l="l" t="t" r="r" b="b"/>
              <a:pathLst>
                <a:path w="13149768" h="25852861">
                  <a:moveTo>
                    <a:pt x="13004988" y="25708080"/>
                  </a:moveTo>
                  <a:lnTo>
                    <a:pt x="13149768" y="25708080"/>
                  </a:lnTo>
                  <a:lnTo>
                    <a:pt x="13149768" y="25852861"/>
                  </a:lnTo>
                  <a:lnTo>
                    <a:pt x="13004988" y="25852861"/>
                  </a:lnTo>
                  <a:lnTo>
                    <a:pt x="13004988" y="257080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08080"/>
                  </a:lnTo>
                  <a:lnTo>
                    <a:pt x="0" y="25708080"/>
                  </a:lnTo>
                  <a:lnTo>
                    <a:pt x="0" y="144780"/>
                  </a:lnTo>
                  <a:close/>
                  <a:moveTo>
                    <a:pt x="0" y="25708080"/>
                  </a:moveTo>
                  <a:lnTo>
                    <a:pt x="144780" y="25708080"/>
                  </a:lnTo>
                  <a:lnTo>
                    <a:pt x="144780" y="25852861"/>
                  </a:lnTo>
                  <a:lnTo>
                    <a:pt x="0" y="25852861"/>
                  </a:lnTo>
                  <a:lnTo>
                    <a:pt x="0" y="25708080"/>
                  </a:lnTo>
                  <a:close/>
                  <a:moveTo>
                    <a:pt x="13004988" y="144780"/>
                  </a:moveTo>
                  <a:lnTo>
                    <a:pt x="13149768" y="144780"/>
                  </a:lnTo>
                  <a:lnTo>
                    <a:pt x="13149768" y="25708080"/>
                  </a:lnTo>
                  <a:lnTo>
                    <a:pt x="13004988" y="25708080"/>
                  </a:lnTo>
                  <a:lnTo>
                    <a:pt x="13004988" y="144780"/>
                  </a:lnTo>
                  <a:close/>
                  <a:moveTo>
                    <a:pt x="144780" y="25708080"/>
                  </a:moveTo>
                  <a:lnTo>
                    <a:pt x="13004988" y="25708080"/>
                  </a:lnTo>
                  <a:lnTo>
                    <a:pt x="13004988" y="25852861"/>
                  </a:lnTo>
                  <a:lnTo>
                    <a:pt x="144780" y="25852861"/>
                  </a:lnTo>
                  <a:lnTo>
                    <a:pt x="144780" y="25708080"/>
                  </a:lnTo>
                  <a:close/>
                  <a:moveTo>
                    <a:pt x="13004988" y="0"/>
                  </a:moveTo>
                  <a:lnTo>
                    <a:pt x="13149768" y="0"/>
                  </a:lnTo>
                  <a:lnTo>
                    <a:pt x="13149768" y="144780"/>
                  </a:lnTo>
                  <a:lnTo>
                    <a:pt x="13004988" y="144780"/>
                  </a:lnTo>
                  <a:lnTo>
                    <a:pt x="1300498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3004988" y="0"/>
                  </a:lnTo>
                  <a:lnTo>
                    <a:pt x="1300498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9111498" y="1884924"/>
            <a:ext cx="8147802" cy="6517152"/>
            <a:chOff x="0" y="0"/>
            <a:chExt cx="10863736" cy="8689535"/>
          </a:xfrm>
        </p:grpSpPr>
        <p:sp>
          <p:nvSpPr>
            <p:cNvPr id="6" name="TextBox 6"/>
            <p:cNvSpPr txBox="1"/>
            <p:nvPr/>
          </p:nvSpPr>
          <p:spPr>
            <a:xfrm>
              <a:off x="0" y="47625"/>
              <a:ext cx="10863736" cy="1472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325"/>
                </a:lnSpc>
              </a:pPr>
              <a:r>
                <a:rPr lang="en-US" sz="7500" spc="165">
                  <a:solidFill>
                    <a:srgbClr val="2E414D"/>
                  </a:solidFill>
                  <a:latin typeface="Sifonn"/>
                </a:rPr>
                <a:t>But–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970" y="2239956"/>
              <a:ext cx="10860766" cy="3810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560"/>
                </a:lnSpc>
              </a:pPr>
              <a:r>
                <a:rPr lang="en-US" sz="3800" spc="380">
                  <a:solidFill>
                    <a:srgbClr val="2E414D"/>
                  </a:solidFill>
                  <a:latin typeface="Glacial Indifference Bold"/>
                </a:rPr>
                <a:t>USING POINTS TO MOTIVATE ASSUMES EXTRINSIC MOTIVATION IS MOST EFFECTIVE TO PROMOTE LEARNING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970" y="6635945"/>
              <a:ext cx="10860766" cy="20535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6300"/>
                </a:lnSpc>
              </a:pPr>
              <a:r>
                <a:rPr lang="en-US" sz="4200" spc="42">
                  <a:solidFill>
                    <a:srgbClr val="2E414D"/>
                  </a:solidFill>
                  <a:latin typeface="Glacial Indifference Italics"/>
                </a:rPr>
                <a:t> Remember Skinner and Behaviorism?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39016" y="4383372"/>
            <a:ext cx="6026172" cy="401870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 rot="-5400000">
            <a:off x="-2610203" y="4726305"/>
            <a:ext cx="7862184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Chapter 3 | The "Commodity of Grades" </a:t>
            </a:r>
          </a:p>
          <a:p>
            <a:pPr algn="ct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and Extrinsic Motivation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2004" y="5889429"/>
            <a:ext cx="18772008" cy="4737640"/>
            <a:chOff x="0" y="0"/>
            <a:chExt cx="44576135" cy="11250031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44431356" cy="11105251"/>
            </a:xfrm>
            <a:custGeom>
              <a:avLst/>
              <a:gdLst/>
              <a:ahLst/>
              <a:cxnLst/>
              <a:rect l="l" t="t" r="r" b="b"/>
              <a:pathLst>
                <a:path w="44431356" h="11105251">
                  <a:moveTo>
                    <a:pt x="0" y="0"/>
                  </a:moveTo>
                  <a:lnTo>
                    <a:pt x="44431356" y="0"/>
                  </a:lnTo>
                  <a:lnTo>
                    <a:pt x="44431356" y="11105251"/>
                  </a:lnTo>
                  <a:lnTo>
                    <a:pt x="0" y="111052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44576135" cy="11250031"/>
            </a:xfrm>
            <a:custGeom>
              <a:avLst/>
              <a:gdLst/>
              <a:ahLst/>
              <a:cxnLst/>
              <a:rect l="l" t="t" r="r" b="b"/>
              <a:pathLst>
                <a:path w="44576135" h="11250031">
                  <a:moveTo>
                    <a:pt x="44431356" y="11105251"/>
                  </a:moveTo>
                  <a:lnTo>
                    <a:pt x="44576135" y="11105251"/>
                  </a:lnTo>
                  <a:lnTo>
                    <a:pt x="44576135" y="11250031"/>
                  </a:lnTo>
                  <a:lnTo>
                    <a:pt x="44431356" y="11250031"/>
                  </a:lnTo>
                  <a:lnTo>
                    <a:pt x="44431356" y="1110525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105251"/>
                  </a:lnTo>
                  <a:lnTo>
                    <a:pt x="0" y="11105251"/>
                  </a:lnTo>
                  <a:lnTo>
                    <a:pt x="0" y="144780"/>
                  </a:lnTo>
                  <a:close/>
                  <a:moveTo>
                    <a:pt x="0" y="11105251"/>
                  </a:moveTo>
                  <a:lnTo>
                    <a:pt x="144780" y="11105251"/>
                  </a:lnTo>
                  <a:lnTo>
                    <a:pt x="144780" y="11250031"/>
                  </a:lnTo>
                  <a:lnTo>
                    <a:pt x="0" y="11250031"/>
                  </a:lnTo>
                  <a:lnTo>
                    <a:pt x="0" y="11105251"/>
                  </a:lnTo>
                  <a:close/>
                  <a:moveTo>
                    <a:pt x="44431356" y="144780"/>
                  </a:moveTo>
                  <a:lnTo>
                    <a:pt x="44576135" y="144780"/>
                  </a:lnTo>
                  <a:lnTo>
                    <a:pt x="44576135" y="11105251"/>
                  </a:lnTo>
                  <a:lnTo>
                    <a:pt x="44431356" y="11105251"/>
                  </a:lnTo>
                  <a:lnTo>
                    <a:pt x="44431356" y="144780"/>
                  </a:lnTo>
                  <a:close/>
                  <a:moveTo>
                    <a:pt x="144780" y="11105251"/>
                  </a:moveTo>
                  <a:lnTo>
                    <a:pt x="44431356" y="11105251"/>
                  </a:lnTo>
                  <a:lnTo>
                    <a:pt x="44431356" y="11250031"/>
                  </a:lnTo>
                  <a:lnTo>
                    <a:pt x="144780" y="11250031"/>
                  </a:lnTo>
                  <a:lnTo>
                    <a:pt x="144780" y="11105251"/>
                  </a:lnTo>
                  <a:close/>
                  <a:moveTo>
                    <a:pt x="44431356" y="0"/>
                  </a:moveTo>
                  <a:lnTo>
                    <a:pt x="44576135" y="0"/>
                  </a:lnTo>
                  <a:lnTo>
                    <a:pt x="44576135" y="144780"/>
                  </a:lnTo>
                  <a:lnTo>
                    <a:pt x="44431356" y="144780"/>
                  </a:lnTo>
                  <a:lnTo>
                    <a:pt x="4443135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4431356" y="0"/>
                  </a:lnTo>
                  <a:lnTo>
                    <a:pt x="4443135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6251479" y="7482425"/>
            <a:ext cx="11007821" cy="1144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20"/>
              </a:lnSpc>
            </a:pPr>
            <a:r>
              <a:rPr lang="en-US" sz="3300" spc="429">
                <a:solidFill>
                  <a:srgbClr val="2E414D"/>
                </a:solidFill>
                <a:latin typeface="Glacial Indifference"/>
              </a:rPr>
              <a:t>GRADING FOR EQUITY</a:t>
            </a:r>
          </a:p>
          <a:p>
            <a:pPr algn="r">
              <a:lnSpc>
                <a:spcPts val="4620"/>
              </a:lnSpc>
            </a:pPr>
            <a:r>
              <a:rPr lang="en-US" sz="3300" spc="429">
                <a:solidFill>
                  <a:srgbClr val="2E414D"/>
                </a:solidFill>
                <a:latin typeface="Glacial Indifference"/>
              </a:rPr>
              <a:t>BOOK STUDY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416122"/>
            <a:ext cx="15459283" cy="1092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7500" spc="165">
                <a:solidFill>
                  <a:srgbClr val="2E414D"/>
                </a:solidFill>
                <a:latin typeface="Sifonn"/>
              </a:rPr>
              <a:t>What's best for students?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-1539642" y="6848728"/>
            <a:ext cx="5136684" cy="481914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942975"/>
            <a:ext cx="5020866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66757F"/>
                </a:solidFill>
                <a:latin typeface="Open Sans"/>
              </a:rPr>
              <a:t>Guiding question: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1547" y="-300109"/>
            <a:ext cx="5537662" cy="10887218"/>
            <a:chOff x="0" y="0"/>
            <a:chExt cx="13149768" cy="25852861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3004989" cy="25708081"/>
            </a:xfrm>
            <a:custGeom>
              <a:avLst/>
              <a:gdLst/>
              <a:ahLst/>
              <a:cxnLst/>
              <a:rect l="l" t="t" r="r" b="b"/>
              <a:pathLst>
                <a:path w="13004989" h="25708081">
                  <a:moveTo>
                    <a:pt x="0" y="0"/>
                  </a:moveTo>
                  <a:lnTo>
                    <a:pt x="13004989" y="0"/>
                  </a:lnTo>
                  <a:lnTo>
                    <a:pt x="13004989" y="25708081"/>
                  </a:lnTo>
                  <a:lnTo>
                    <a:pt x="0" y="25708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149768" cy="25852861"/>
            </a:xfrm>
            <a:custGeom>
              <a:avLst/>
              <a:gdLst/>
              <a:ahLst/>
              <a:cxnLst/>
              <a:rect l="l" t="t" r="r" b="b"/>
              <a:pathLst>
                <a:path w="13149768" h="25852861">
                  <a:moveTo>
                    <a:pt x="13004988" y="25708080"/>
                  </a:moveTo>
                  <a:lnTo>
                    <a:pt x="13149768" y="25708080"/>
                  </a:lnTo>
                  <a:lnTo>
                    <a:pt x="13149768" y="25852861"/>
                  </a:lnTo>
                  <a:lnTo>
                    <a:pt x="13004988" y="25852861"/>
                  </a:lnTo>
                  <a:lnTo>
                    <a:pt x="13004988" y="257080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08080"/>
                  </a:lnTo>
                  <a:lnTo>
                    <a:pt x="0" y="25708080"/>
                  </a:lnTo>
                  <a:lnTo>
                    <a:pt x="0" y="144780"/>
                  </a:lnTo>
                  <a:close/>
                  <a:moveTo>
                    <a:pt x="0" y="25708080"/>
                  </a:moveTo>
                  <a:lnTo>
                    <a:pt x="144780" y="25708080"/>
                  </a:lnTo>
                  <a:lnTo>
                    <a:pt x="144780" y="25852861"/>
                  </a:lnTo>
                  <a:lnTo>
                    <a:pt x="0" y="25852861"/>
                  </a:lnTo>
                  <a:lnTo>
                    <a:pt x="0" y="25708080"/>
                  </a:lnTo>
                  <a:close/>
                  <a:moveTo>
                    <a:pt x="13004988" y="144780"/>
                  </a:moveTo>
                  <a:lnTo>
                    <a:pt x="13149768" y="144780"/>
                  </a:lnTo>
                  <a:lnTo>
                    <a:pt x="13149768" y="25708080"/>
                  </a:lnTo>
                  <a:lnTo>
                    <a:pt x="13004988" y="25708080"/>
                  </a:lnTo>
                  <a:lnTo>
                    <a:pt x="13004988" y="144780"/>
                  </a:lnTo>
                  <a:close/>
                  <a:moveTo>
                    <a:pt x="144780" y="25708080"/>
                  </a:moveTo>
                  <a:lnTo>
                    <a:pt x="13004988" y="25708080"/>
                  </a:lnTo>
                  <a:lnTo>
                    <a:pt x="13004988" y="25852861"/>
                  </a:lnTo>
                  <a:lnTo>
                    <a:pt x="144780" y="25852861"/>
                  </a:lnTo>
                  <a:lnTo>
                    <a:pt x="144780" y="25708080"/>
                  </a:lnTo>
                  <a:close/>
                  <a:moveTo>
                    <a:pt x="13004988" y="0"/>
                  </a:moveTo>
                  <a:lnTo>
                    <a:pt x="13149768" y="0"/>
                  </a:lnTo>
                  <a:lnTo>
                    <a:pt x="13149768" y="144780"/>
                  </a:lnTo>
                  <a:lnTo>
                    <a:pt x="13004988" y="144780"/>
                  </a:lnTo>
                  <a:lnTo>
                    <a:pt x="1300498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3004988" y="0"/>
                  </a:lnTo>
                  <a:lnTo>
                    <a:pt x="1300498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67614" y="3547268"/>
            <a:ext cx="4114800" cy="4114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8282414" y="2059316"/>
            <a:ext cx="8640270" cy="5602752"/>
            <a:chOff x="0" y="0"/>
            <a:chExt cx="11520360" cy="7470335"/>
          </a:xfrm>
        </p:grpSpPr>
        <p:sp>
          <p:nvSpPr>
            <p:cNvPr id="7" name="TextBox 7"/>
            <p:cNvSpPr txBox="1"/>
            <p:nvPr/>
          </p:nvSpPr>
          <p:spPr>
            <a:xfrm>
              <a:off x="0" y="47625"/>
              <a:ext cx="11520360" cy="1472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325"/>
                </a:lnSpc>
              </a:pPr>
              <a:r>
                <a:rPr lang="en-US" sz="7500" spc="165">
                  <a:solidFill>
                    <a:srgbClr val="2E414D"/>
                  </a:solidFill>
                  <a:latin typeface="Sifonn"/>
                </a:rPr>
                <a:t>Now–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150" y="2239956"/>
              <a:ext cx="11517210" cy="1524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560"/>
                </a:lnSpc>
              </a:pPr>
              <a:r>
                <a:rPr lang="en-US" sz="3800" spc="380">
                  <a:solidFill>
                    <a:srgbClr val="2E414D"/>
                  </a:solidFill>
                  <a:latin typeface="Glacial Indifference Bold"/>
                </a:rPr>
                <a:t>OUR UNDERSTANDING OF MOTIVATION HAS EVOLVED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150" y="4349945"/>
              <a:ext cx="11517210" cy="3120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6300"/>
                </a:lnSpc>
              </a:pPr>
              <a:r>
                <a:rPr lang="en-US" sz="4200" spc="42">
                  <a:solidFill>
                    <a:srgbClr val="2E414D"/>
                  </a:solidFill>
                  <a:latin typeface="Glacial Indifference"/>
                </a:rPr>
                <a:t>Extrinsic motivation works for menial/repetitive tasks, NOT for higher-order and creative thinking.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 rot="-5400000">
            <a:off x="-2610203" y="4726305"/>
            <a:ext cx="7862184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Chapter 3 | The "Commodity of Grades" </a:t>
            </a:r>
          </a:p>
          <a:p>
            <a:pPr algn="ct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and Extrinsic Motivation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-916182" y="6707031"/>
            <a:ext cx="5136684" cy="481914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127128" y="-300109"/>
            <a:ext cx="13330906" cy="10887218"/>
            <a:chOff x="0" y="0"/>
            <a:chExt cx="31655659" cy="25852861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31510879" cy="25708081"/>
            </a:xfrm>
            <a:custGeom>
              <a:avLst/>
              <a:gdLst/>
              <a:ahLst/>
              <a:cxnLst/>
              <a:rect l="l" t="t" r="r" b="b"/>
              <a:pathLst>
                <a:path w="31510879" h="25708081">
                  <a:moveTo>
                    <a:pt x="0" y="0"/>
                  </a:moveTo>
                  <a:lnTo>
                    <a:pt x="31510879" y="0"/>
                  </a:lnTo>
                  <a:lnTo>
                    <a:pt x="31510879" y="25708081"/>
                  </a:lnTo>
                  <a:lnTo>
                    <a:pt x="0" y="25708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31655658" cy="25852861"/>
            </a:xfrm>
            <a:custGeom>
              <a:avLst/>
              <a:gdLst/>
              <a:ahLst/>
              <a:cxnLst/>
              <a:rect l="l" t="t" r="r" b="b"/>
              <a:pathLst>
                <a:path w="31655658" h="25852861">
                  <a:moveTo>
                    <a:pt x="31510880" y="25708080"/>
                  </a:moveTo>
                  <a:lnTo>
                    <a:pt x="31655658" y="25708080"/>
                  </a:lnTo>
                  <a:lnTo>
                    <a:pt x="31655658" y="25852861"/>
                  </a:lnTo>
                  <a:lnTo>
                    <a:pt x="31510880" y="25852861"/>
                  </a:lnTo>
                  <a:lnTo>
                    <a:pt x="31510880" y="257080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08080"/>
                  </a:lnTo>
                  <a:lnTo>
                    <a:pt x="0" y="25708080"/>
                  </a:lnTo>
                  <a:lnTo>
                    <a:pt x="0" y="144780"/>
                  </a:lnTo>
                  <a:close/>
                  <a:moveTo>
                    <a:pt x="0" y="25708080"/>
                  </a:moveTo>
                  <a:lnTo>
                    <a:pt x="144780" y="25708080"/>
                  </a:lnTo>
                  <a:lnTo>
                    <a:pt x="144780" y="25852861"/>
                  </a:lnTo>
                  <a:lnTo>
                    <a:pt x="0" y="25852861"/>
                  </a:lnTo>
                  <a:lnTo>
                    <a:pt x="0" y="25708080"/>
                  </a:lnTo>
                  <a:close/>
                  <a:moveTo>
                    <a:pt x="31510880" y="144780"/>
                  </a:moveTo>
                  <a:lnTo>
                    <a:pt x="31655658" y="144780"/>
                  </a:lnTo>
                  <a:lnTo>
                    <a:pt x="31655658" y="25708080"/>
                  </a:lnTo>
                  <a:lnTo>
                    <a:pt x="31510880" y="25708080"/>
                  </a:lnTo>
                  <a:lnTo>
                    <a:pt x="31510880" y="144780"/>
                  </a:lnTo>
                  <a:close/>
                  <a:moveTo>
                    <a:pt x="144780" y="25708080"/>
                  </a:moveTo>
                  <a:lnTo>
                    <a:pt x="31510880" y="25708080"/>
                  </a:lnTo>
                  <a:lnTo>
                    <a:pt x="31510880" y="25852861"/>
                  </a:lnTo>
                  <a:lnTo>
                    <a:pt x="144780" y="25852861"/>
                  </a:lnTo>
                  <a:lnTo>
                    <a:pt x="144780" y="25708080"/>
                  </a:lnTo>
                  <a:close/>
                  <a:moveTo>
                    <a:pt x="31510880" y="0"/>
                  </a:moveTo>
                  <a:lnTo>
                    <a:pt x="31655658" y="0"/>
                  </a:lnTo>
                  <a:lnTo>
                    <a:pt x="31655658" y="144780"/>
                  </a:lnTo>
                  <a:lnTo>
                    <a:pt x="31510880" y="144780"/>
                  </a:lnTo>
                  <a:lnTo>
                    <a:pt x="3151088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1510880" y="0"/>
                  </a:lnTo>
                  <a:lnTo>
                    <a:pt x="3151088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80063" y="1029470"/>
            <a:ext cx="3374464" cy="246968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80063" y="4828763"/>
            <a:ext cx="4055031" cy="270673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 rot="-5400000">
            <a:off x="-898992" y="1898000"/>
            <a:ext cx="6098209" cy="3202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325"/>
              </a:lnSpc>
            </a:pPr>
            <a:r>
              <a:rPr lang="en-US" sz="7500" spc="165">
                <a:solidFill>
                  <a:srgbClr val="2E414D"/>
                </a:solidFill>
                <a:latin typeface="Sifonn"/>
              </a:rPr>
              <a:t>Learners throughout Schooling 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956856" y="1102472"/>
            <a:ext cx="5595058" cy="2316734"/>
            <a:chOff x="0" y="0"/>
            <a:chExt cx="7460077" cy="3088979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66675"/>
              <a:ext cx="7460077" cy="729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429">
                  <a:solidFill>
                    <a:srgbClr val="2E414D"/>
                  </a:solidFill>
                  <a:latin typeface="Glacial Indifference Bold"/>
                </a:rPr>
                <a:t>EARLY ELEMENTARY–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717889"/>
              <a:ext cx="7460077" cy="2371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3200" spc="32">
                  <a:solidFill>
                    <a:srgbClr val="2E414D"/>
                  </a:solidFill>
                  <a:latin typeface="Glacial Indifference"/>
                </a:rPr>
                <a:t>Curious, </a:t>
              </a:r>
            </a:p>
            <a:p>
              <a:pPr>
                <a:lnSpc>
                  <a:spcPts val="4800"/>
                </a:lnSpc>
              </a:pPr>
              <a:r>
                <a:rPr lang="en-US" sz="3200" spc="32">
                  <a:solidFill>
                    <a:srgbClr val="2E414D"/>
                  </a:solidFill>
                  <a:latin typeface="Glacial Indifference"/>
                </a:rPr>
                <a:t>innate interest in learning </a:t>
              </a:r>
            </a:p>
            <a:p>
              <a:pPr>
                <a:lnSpc>
                  <a:spcPts val="4800"/>
                </a:lnSpc>
              </a:pPr>
              <a:r>
                <a:rPr lang="en-US" sz="3200" spc="32">
                  <a:solidFill>
                    <a:srgbClr val="2E414D"/>
                  </a:solidFill>
                  <a:latin typeface="Glacial Indifference"/>
                </a:rPr>
                <a:t>and growing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956856" y="4686015"/>
            <a:ext cx="5595058" cy="4145534"/>
            <a:chOff x="0" y="0"/>
            <a:chExt cx="7460077" cy="5527378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66675"/>
              <a:ext cx="7460077" cy="729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429">
                  <a:solidFill>
                    <a:srgbClr val="2E414D"/>
                  </a:solidFill>
                  <a:latin typeface="Glacial Indifference Bold"/>
                </a:rPr>
                <a:t>MIDDLE/HIGH SCHOOL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717889"/>
              <a:ext cx="7460077" cy="4809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3200" spc="32">
                  <a:solidFill>
                    <a:srgbClr val="2E414D"/>
                  </a:solidFill>
                  <a:latin typeface="Glacial Indifference"/>
                </a:rPr>
                <a:t>"How many points </a:t>
              </a:r>
            </a:p>
            <a:p>
              <a:pPr>
                <a:lnSpc>
                  <a:spcPts val="4800"/>
                </a:lnSpc>
              </a:pPr>
              <a:r>
                <a:rPr lang="en-US" sz="3200" spc="32">
                  <a:solidFill>
                    <a:srgbClr val="2E414D"/>
                  </a:solidFill>
                  <a:latin typeface="Glacial Indifference"/>
                </a:rPr>
                <a:t>is this worth?"</a:t>
              </a:r>
            </a:p>
            <a:p>
              <a:pPr>
                <a:lnSpc>
                  <a:spcPts val="4800"/>
                </a:lnSpc>
              </a:pPr>
              <a:endParaRPr lang="en-US" sz="3200" spc="32">
                <a:solidFill>
                  <a:srgbClr val="2E414D"/>
                </a:solidFill>
                <a:latin typeface="Glacial Indifference"/>
              </a:endParaRPr>
            </a:p>
            <a:p>
              <a:pPr marL="690881" lvl="1" indent="-345440">
                <a:lnSpc>
                  <a:spcPts val="4800"/>
                </a:lnSpc>
                <a:buFont typeface="Arial"/>
                <a:buChar char="•"/>
              </a:pPr>
              <a:r>
                <a:rPr lang="en-US" sz="3200" spc="32">
                  <a:solidFill>
                    <a:srgbClr val="2E414D"/>
                  </a:solidFill>
                  <a:latin typeface="Glacial Indifference"/>
                </a:rPr>
                <a:t>Bargaining over points</a:t>
              </a:r>
            </a:p>
            <a:p>
              <a:pPr marL="690881" lvl="1" indent="-345440">
                <a:lnSpc>
                  <a:spcPts val="4800"/>
                </a:lnSpc>
                <a:buFont typeface="Arial"/>
                <a:buChar char="•"/>
              </a:pPr>
              <a:r>
                <a:rPr lang="en-US" sz="3200" spc="32">
                  <a:solidFill>
                    <a:srgbClr val="2E414D"/>
                  </a:solidFill>
                  <a:latin typeface="Glacial Indifference"/>
                </a:rPr>
                <a:t>Pleading not to lose points</a:t>
              </a:r>
            </a:p>
            <a:p>
              <a:pPr marL="690880" lvl="1" indent="-345440">
                <a:lnSpc>
                  <a:spcPts val="4800"/>
                </a:lnSpc>
                <a:buFont typeface="Arial"/>
                <a:buChar char="•"/>
              </a:pPr>
              <a:r>
                <a:rPr lang="en-US" sz="3200" spc="32">
                  <a:solidFill>
                    <a:srgbClr val="2E414D"/>
                  </a:solidFill>
                  <a:latin typeface="Glacial Indifference"/>
                </a:rPr>
                <a:t>Requests for extra credit</a:t>
              </a: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1547" y="-300109"/>
            <a:ext cx="5537662" cy="10887218"/>
            <a:chOff x="0" y="0"/>
            <a:chExt cx="13149768" cy="25852861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3004989" cy="25708081"/>
            </a:xfrm>
            <a:custGeom>
              <a:avLst/>
              <a:gdLst/>
              <a:ahLst/>
              <a:cxnLst/>
              <a:rect l="l" t="t" r="r" b="b"/>
              <a:pathLst>
                <a:path w="13004989" h="25708081">
                  <a:moveTo>
                    <a:pt x="0" y="0"/>
                  </a:moveTo>
                  <a:lnTo>
                    <a:pt x="13004989" y="0"/>
                  </a:lnTo>
                  <a:lnTo>
                    <a:pt x="13004989" y="25708081"/>
                  </a:lnTo>
                  <a:lnTo>
                    <a:pt x="0" y="25708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149768" cy="25852861"/>
            </a:xfrm>
            <a:custGeom>
              <a:avLst/>
              <a:gdLst/>
              <a:ahLst/>
              <a:cxnLst/>
              <a:rect l="l" t="t" r="r" b="b"/>
              <a:pathLst>
                <a:path w="13149768" h="25852861">
                  <a:moveTo>
                    <a:pt x="13004988" y="25708080"/>
                  </a:moveTo>
                  <a:lnTo>
                    <a:pt x="13149768" y="25708080"/>
                  </a:lnTo>
                  <a:lnTo>
                    <a:pt x="13149768" y="25852861"/>
                  </a:lnTo>
                  <a:lnTo>
                    <a:pt x="13004988" y="25852861"/>
                  </a:lnTo>
                  <a:lnTo>
                    <a:pt x="13004988" y="257080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08080"/>
                  </a:lnTo>
                  <a:lnTo>
                    <a:pt x="0" y="25708080"/>
                  </a:lnTo>
                  <a:lnTo>
                    <a:pt x="0" y="144780"/>
                  </a:lnTo>
                  <a:close/>
                  <a:moveTo>
                    <a:pt x="0" y="25708080"/>
                  </a:moveTo>
                  <a:lnTo>
                    <a:pt x="144780" y="25708080"/>
                  </a:lnTo>
                  <a:lnTo>
                    <a:pt x="144780" y="25852861"/>
                  </a:lnTo>
                  <a:lnTo>
                    <a:pt x="0" y="25852861"/>
                  </a:lnTo>
                  <a:lnTo>
                    <a:pt x="0" y="25708080"/>
                  </a:lnTo>
                  <a:close/>
                  <a:moveTo>
                    <a:pt x="13004988" y="144780"/>
                  </a:moveTo>
                  <a:lnTo>
                    <a:pt x="13149768" y="144780"/>
                  </a:lnTo>
                  <a:lnTo>
                    <a:pt x="13149768" y="25708080"/>
                  </a:lnTo>
                  <a:lnTo>
                    <a:pt x="13004988" y="25708080"/>
                  </a:lnTo>
                  <a:lnTo>
                    <a:pt x="13004988" y="144780"/>
                  </a:lnTo>
                  <a:close/>
                  <a:moveTo>
                    <a:pt x="144780" y="25708080"/>
                  </a:moveTo>
                  <a:lnTo>
                    <a:pt x="13004988" y="25708080"/>
                  </a:lnTo>
                  <a:lnTo>
                    <a:pt x="13004988" y="25852861"/>
                  </a:lnTo>
                  <a:lnTo>
                    <a:pt x="144780" y="25852861"/>
                  </a:lnTo>
                  <a:lnTo>
                    <a:pt x="144780" y="25708080"/>
                  </a:lnTo>
                  <a:close/>
                  <a:moveTo>
                    <a:pt x="13004988" y="0"/>
                  </a:moveTo>
                  <a:lnTo>
                    <a:pt x="13149768" y="0"/>
                  </a:lnTo>
                  <a:lnTo>
                    <a:pt x="13149768" y="144780"/>
                  </a:lnTo>
                  <a:lnTo>
                    <a:pt x="13004988" y="144780"/>
                  </a:lnTo>
                  <a:lnTo>
                    <a:pt x="1300498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3004988" y="0"/>
                  </a:lnTo>
                  <a:lnTo>
                    <a:pt x="1300498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80373" y="3689790"/>
            <a:ext cx="4114800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795173" y="4959792"/>
            <a:ext cx="3312414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364202" y="4143657"/>
            <a:ext cx="4551722" cy="320706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500067" y="2227822"/>
            <a:ext cx="12415857" cy="822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16"/>
              </a:lnSpc>
            </a:pPr>
            <a:r>
              <a:rPr lang="en-US" sz="5600" spc="123">
                <a:solidFill>
                  <a:srgbClr val="2E414D"/>
                </a:solidFill>
                <a:latin typeface="Sifonn"/>
              </a:rPr>
              <a:t>As a measure of learning, grades:</a:t>
            </a:r>
          </a:p>
        </p:txBody>
      </p:sp>
      <p:sp>
        <p:nvSpPr>
          <p:cNvPr id="9" name="TextBox 9"/>
          <p:cNvSpPr txBox="1"/>
          <p:nvPr/>
        </p:nvSpPr>
        <p:spPr>
          <a:xfrm rot="-5400000">
            <a:off x="-2610203" y="4726305"/>
            <a:ext cx="7862184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Chapter 3 | The "Commodity of Grades" </a:t>
            </a:r>
          </a:p>
          <a:p>
            <a:pPr algn="ct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and Extrinsic Motivation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680373" y="5020891"/>
            <a:ext cx="4114800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200">
                <a:solidFill>
                  <a:srgbClr val="000000"/>
                </a:solidFill>
                <a:latin typeface="Open Sans"/>
              </a:rPr>
              <a:t>Curiosity</a:t>
            </a:r>
          </a:p>
          <a:p>
            <a:pPr algn="ctr">
              <a:lnSpc>
                <a:spcPts val="7280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&amp; Joy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1547" y="-300109"/>
            <a:ext cx="5537662" cy="10887218"/>
            <a:chOff x="0" y="0"/>
            <a:chExt cx="13149768" cy="25852861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3004989" cy="25708081"/>
            </a:xfrm>
            <a:custGeom>
              <a:avLst/>
              <a:gdLst/>
              <a:ahLst/>
              <a:cxnLst/>
              <a:rect l="l" t="t" r="r" b="b"/>
              <a:pathLst>
                <a:path w="13004989" h="25708081">
                  <a:moveTo>
                    <a:pt x="0" y="0"/>
                  </a:moveTo>
                  <a:lnTo>
                    <a:pt x="13004989" y="0"/>
                  </a:lnTo>
                  <a:lnTo>
                    <a:pt x="13004989" y="25708081"/>
                  </a:lnTo>
                  <a:lnTo>
                    <a:pt x="0" y="25708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149768" cy="25852861"/>
            </a:xfrm>
            <a:custGeom>
              <a:avLst/>
              <a:gdLst/>
              <a:ahLst/>
              <a:cxnLst/>
              <a:rect l="l" t="t" r="r" b="b"/>
              <a:pathLst>
                <a:path w="13149768" h="25852861">
                  <a:moveTo>
                    <a:pt x="13004988" y="25708080"/>
                  </a:moveTo>
                  <a:lnTo>
                    <a:pt x="13149768" y="25708080"/>
                  </a:lnTo>
                  <a:lnTo>
                    <a:pt x="13149768" y="25852861"/>
                  </a:lnTo>
                  <a:lnTo>
                    <a:pt x="13004988" y="25852861"/>
                  </a:lnTo>
                  <a:lnTo>
                    <a:pt x="13004988" y="257080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08080"/>
                  </a:lnTo>
                  <a:lnTo>
                    <a:pt x="0" y="25708080"/>
                  </a:lnTo>
                  <a:lnTo>
                    <a:pt x="0" y="144780"/>
                  </a:lnTo>
                  <a:close/>
                  <a:moveTo>
                    <a:pt x="0" y="25708080"/>
                  </a:moveTo>
                  <a:lnTo>
                    <a:pt x="144780" y="25708080"/>
                  </a:lnTo>
                  <a:lnTo>
                    <a:pt x="144780" y="25852861"/>
                  </a:lnTo>
                  <a:lnTo>
                    <a:pt x="0" y="25852861"/>
                  </a:lnTo>
                  <a:lnTo>
                    <a:pt x="0" y="25708080"/>
                  </a:lnTo>
                  <a:close/>
                  <a:moveTo>
                    <a:pt x="13004988" y="144780"/>
                  </a:moveTo>
                  <a:lnTo>
                    <a:pt x="13149768" y="144780"/>
                  </a:lnTo>
                  <a:lnTo>
                    <a:pt x="13149768" y="25708080"/>
                  </a:lnTo>
                  <a:lnTo>
                    <a:pt x="13004988" y="25708080"/>
                  </a:lnTo>
                  <a:lnTo>
                    <a:pt x="13004988" y="144780"/>
                  </a:lnTo>
                  <a:close/>
                  <a:moveTo>
                    <a:pt x="144780" y="25708080"/>
                  </a:moveTo>
                  <a:lnTo>
                    <a:pt x="13004988" y="25708080"/>
                  </a:lnTo>
                  <a:lnTo>
                    <a:pt x="13004988" y="25852861"/>
                  </a:lnTo>
                  <a:lnTo>
                    <a:pt x="144780" y="25852861"/>
                  </a:lnTo>
                  <a:lnTo>
                    <a:pt x="144780" y="25708080"/>
                  </a:lnTo>
                  <a:close/>
                  <a:moveTo>
                    <a:pt x="13004988" y="0"/>
                  </a:moveTo>
                  <a:lnTo>
                    <a:pt x="13149768" y="0"/>
                  </a:lnTo>
                  <a:lnTo>
                    <a:pt x="13149768" y="144780"/>
                  </a:lnTo>
                  <a:lnTo>
                    <a:pt x="13004988" y="144780"/>
                  </a:lnTo>
                  <a:lnTo>
                    <a:pt x="1300498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3004988" y="0"/>
                  </a:lnTo>
                  <a:lnTo>
                    <a:pt x="1300498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8619030" y="1550391"/>
            <a:ext cx="8640270" cy="2396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16"/>
              </a:lnSpc>
            </a:pPr>
            <a:r>
              <a:rPr lang="en-US" sz="5600" spc="123">
                <a:solidFill>
                  <a:srgbClr val="2E414D"/>
                </a:solidFill>
                <a:latin typeface="Sifonn"/>
              </a:rPr>
              <a:t>The teacher is the Federal Reserve</a:t>
            </a:r>
          </a:p>
          <a:p>
            <a:pPr algn="r">
              <a:lnSpc>
                <a:spcPts val="6216"/>
              </a:lnSpc>
            </a:pPr>
            <a:r>
              <a:rPr lang="en-US" sz="5600" spc="123">
                <a:solidFill>
                  <a:srgbClr val="2E414D"/>
                </a:solidFill>
                <a:latin typeface="Sifonn"/>
              </a:rPr>
              <a:t>of the classroom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621392" y="4670166"/>
            <a:ext cx="8637908" cy="3173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300"/>
              </a:lnSpc>
            </a:pPr>
            <a:r>
              <a:rPr lang="en-US" sz="4200" spc="42">
                <a:solidFill>
                  <a:srgbClr val="2E414D"/>
                </a:solidFill>
                <a:latin typeface="Glacial Indifference"/>
              </a:rPr>
              <a:t>Can "print" more currency</a:t>
            </a:r>
          </a:p>
          <a:p>
            <a:pPr algn="r">
              <a:lnSpc>
                <a:spcPts val="6300"/>
              </a:lnSpc>
            </a:pPr>
            <a:endParaRPr lang="en-US" sz="4200" spc="42">
              <a:solidFill>
                <a:srgbClr val="2E414D"/>
              </a:solidFill>
              <a:latin typeface="Glacial Indifference"/>
            </a:endParaRPr>
          </a:p>
          <a:p>
            <a:pPr algn="r">
              <a:lnSpc>
                <a:spcPts val="6300"/>
              </a:lnSpc>
            </a:pPr>
            <a:r>
              <a:rPr lang="en-US" sz="4200" spc="42">
                <a:solidFill>
                  <a:srgbClr val="2E414D"/>
                </a:solidFill>
                <a:latin typeface="Glacial Indifference"/>
              </a:rPr>
              <a:t>Can inject more points into the classroom economy when needed.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53151" y="1521816"/>
            <a:ext cx="5271878" cy="79201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2892709">
            <a:off x="6715855" y="3269808"/>
            <a:ext cx="4527978" cy="41148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 rot="-5400000">
            <a:off x="-2610203" y="4726305"/>
            <a:ext cx="7862184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Chapter 3 | The "Commodity of Grades" </a:t>
            </a:r>
          </a:p>
          <a:p>
            <a:pPr algn="ct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and Extrinsic Motivation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1547" y="-300109"/>
            <a:ext cx="5537662" cy="10887218"/>
            <a:chOff x="0" y="0"/>
            <a:chExt cx="13149768" cy="25852861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3004989" cy="25708081"/>
            </a:xfrm>
            <a:custGeom>
              <a:avLst/>
              <a:gdLst/>
              <a:ahLst/>
              <a:cxnLst/>
              <a:rect l="l" t="t" r="r" b="b"/>
              <a:pathLst>
                <a:path w="13004989" h="25708081">
                  <a:moveTo>
                    <a:pt x="0" y="0"/>
                  </a:moveTo>
                  <a:lnTo>
                    <a:pt x="13004989" y="0"/>
                  </a:lnTo>
                  <a:lnTo>
                    <a:pt x="13004989" y="25708081"/>
                  </a:lnTo>
                  <a:lnTo>
                    <a:pt x="0" y="25708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149768" cy="25852861"/>
            </a:xfrm>
            <a:custGeom>
              <a:avLst/>
              <a:gdLst/>
              <a:ahLst/>
              <a:cxnLst/>
              <a:rect l="l" t="t" r="r" b="b"/>
              <a:pathLst>
                <a:path w="13149768" h="25852861">
                  <a:moveTo>
                    <a:pt x="13004988" y="25708080"/>
                  </a:moveTo>
                  <a:lnTo>
                    <a:pt x="13149768" y="25708080"/>
                  </a:lnTo>
                  <a:lnTo>
                    <a:pt x="13149768" y="25852861"/>
                  </a:lnTo>
                  <a:lnTo>
                    <a:pt x="13004988" y="25852861"/>
                  </a:lnTo>
                  <a:lnTo>
                    <a:pt x="13004988" y="257080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08080"/>
                  </a:lnTo>
                  <a:lnTo>
                    <a:pt x="0" y="25708080"/>
                  </a:lnTo>
                  <a:lnTo>
                    <a:pt x="0" y="144780"/>
                  </a:lnTo>
                  <a:close/>
                  <a:moveTo>
                    <a:pt x="0" y="25708080"/>
                  </a:moveTo>
                  <a:lnTo>
                    <a:pt x="144780" y="25708080"/>
                  </a:lnTo>
                  <a:lnTo>
                    <a:pt x="144780" y="25852861"/>
                  </a:lnTo>
                  <a:lnTo>
                    <a:pt x="0" y="25852861"/>
                  </a:lnTo>
                  <a:lnTo>
                    <a:pt x="0" y="25708080"/>
                  </a:lnTo>
                  <a:close/>
                  <a:moveTo>
                    <a:pt x="13004988" y="144780"/>
                  </a:moveTo>
                  <a:lnTo>
                    <a:pt x="13149768" y="144780"/>
                  </a:lnTo>
                  <a:lnTo>
                    <a:pt x="13149768" y="25708080"/>
                  </a:lnTo>
                  <a:lnTo>
                    <a:pt x="13004988" y="25708080"/>
                  </a:lnTo>
                  <a:lnTo>
                    <a:pt x="13004988" y="144780"/>
                  </a:lnTo>
                  <a:close/>
                  <a:moveTo>
                    <a:pt x="144780" y="25708080"/>
                  </a:moveTo>
                  <a:lnTo>
                    <a:pt x="13004988" y="25708080"/>
                  </a:lnTo>
                  <a:lnTo>
                    <a:pt x="13004988" y="25852861"/>
                  </a:lnTo>
                  <a:lnTo>
                    <a:pt x="144780" y="25852861"/>
                  </a:lnTo>
                  <a:lnTo>
                    <a:pt x="144780" y="25708080"/>
                  </a:lnTo>
                  <a:close/>
                  <a:moveTo>
                    <a:pt x="13004988" y="0"/>
                  </a:moveTo>
                  <a:lnTo>
                    <a:pt x="13149768" y="0"/>
                  </a:lnTo>
                  <a:lnTo>
                    <a:pt x="13149768" y="144780"/>
                  </a:lnTo>
                  <a:lnTo>
                    <a:pt x="13004988" y="144780"/>
                  </a:lnTo>
                  <a:lnTo>
                    <a:pt x="1300498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3004988" y="0"/>
                  </a:lnTo>
                  <a:lnTo>
                    <a:pt x="1300498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50844" y="2295251"/>
            <a:ext cx="5696498" cy="569649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591671" y="2594540"/>
            <a:ext cx="8968582" cy="5116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327"/>
              </a:lnSpc>
            </a:pPr>
            <a:r>
              <a:rPr lang="en-US" sz="4800" spc="105">
                <a:solidFill>
                  <a:srgbClr val="2E414D"/>
                </a:solidFill>
                <a:latin typeface="Sifonn"/>
              </a:rPr>
              <a:t>"WE PREACH </a:t>
            </a:r>
          </a:p>
          <a:p>
            <a:pPr algn="r">
              <a:lnSpc>
                <a:spcPts val="5327"/>
              </a:lnSpc>
            </a:pPr>
            <a:r>
              <a:rPr lang="en-US" sz="4800" spc="105">
                <a:solidFill>
                  <a:srgbClr val="2E414D"/>
                </a:solidFill>
                <a:latin typeface="Sifonn"/>
              </a:rPr>
              <a:t>THE GOSPEL </a:t>
            </a:r>
          </a:p>
          <a:p>
            <a:pPr algn="r">
              <a:lnSpc>
                <a:spcPts val="5327"/>
              </a:lnSpc>
            </a:pPr>
            <a:r>
              <a:rPr lang="en-US" sz="4800" spc="105">
                <a:solidFill>
                  <a:srgbClr val="2E414D"/>
                </a:solidFill>
                <a:latin typeface="Sifonn"/>
              </a:rPr>
              <a:t>OF LEARNING, </a:t>
            </a:r>
          </a:p>
          <a:p>
            <a:pPr algn="r">
              <a:lnSpc>
                <a:spcPts val="5327"/>
              </a:lnSpc>
            </a:pPr>
            <a:r>
              <a:rPr lang="en-US" sz="4800" spc="105">
                <a:solidFill>
                  <a:srgbClr val="2E414D"/>
                </a:solidFill>
                <a:latin typeface="Sifonn"/>
              </a:rPr>
              <a:t>BUT WE MAKE STUDENTS GENUFLECT </a:t>
            </a:r>
          </a:p>
          <a:p>
            <a:pPr algn="r">
              <a:lnSpc>
                <a:spcPts val="5327"/>
              </a:lnSpc>
            </a:pPr>
            <a:r>
              <a:rPr lang="en-US" sz="4800" spc="105">
                <a:solidFill>
                  <a:srgbClr val="2E414D"/>
                </a:solidFill>
                <a:latin typeface="Sifonn"/>
              </a:rPr>
              <a:t>TO THE ALTAR </a:t>
            </a:r>
          </a:p>
          <a:p>
            <a:pPr algn="r">
              <a:lnSpc>
                <a:spcPts val="5328"/>
              </a:lnSpc>
            </a:pPr>
            <a:r>
              <a:rPr lang="en-US" sz="4800" spc="105">
                <a:solidFill>
                  <a:srgbClr val="2E414D"/>
                </a:solidFill>
                <a:latin typeface="Sifonn"/>
              </a:rPr>
              <a:t>OF POINTS."</a:t>
            </a:r>
          </a:p>
          <a:p>
            <a:pPr algn="r">
              <a:lnSpc>
                <a:spcPts val="3108"/>
              </a:lnSpc>
            </a:pPr>
            <a:r>
              <a:rPr lang="en-US" sz="2800" spc="61">
                <a:solidFill>
                  <a:srgbClr val="2E414D"/>
                </a:solidFill>
                <a:latin typeface="Sifonn"/>
              </a:rPr>
              <a:t>(FELDMAN, 35)</a:t>
            </a:r>
          </a:p>
        </p:txBody>
      </p:sp>
      <p:sp>
        <p:nvSpPr>
          <p:cNvPr id="7" name="TextBox 7"/>
          <p:cNvSpPr txBox="1"/>
          <p:nvPr/>
        </p:nvSpPr>
        <p:spPr>
          <a:xfrm rot="-5400000">
            <a:off x="-2610203" y="4726305"/>
            <a:ext cx="7862184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Chapter 3 | The "Commodity of Grades" </a:t>
            </a:r>
          </a:p>
          <a:p>
            <a:pPr algn="ct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and Extrinsic Motivation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1547" y="-300109"/>
            <a:ext cx="5537662" cy="10887218"/>
            <a:chOff x="0" y="0"/>
            <a:chExt cx="13149768" cy="25852861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3004989" cy="25708081"/>
            </a:xfrm>
            <a:custGeom>
              <a:avLst/>
              <a:gdLst/>
              <a:ahLst/>
              <a:cxnLst/>
              <a:rect l="l" t="t" r="r" b="b"/>
              <a:pathLst>
                <a:path w="13004989" h="25708081">
                  <a:moveTo>
                    <a:pt x="0" y="0"/>
                  </a:moveTo>
                  <a:lnTo>
                    <a:pt x="13004989" y="0"/>
                  </a:lnTo>
                  <a:lnTo>
                    <a:pt x="13004989" y="25708081"/>
                  </a:lnTo>
                  <a:lnTo>
                    <a:pt x="0" y="25708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149768" cy="25852861"/>
            </a:xfrm>
            <a:custGeom>
              <a:avLst/>
              <a:gdLst/>
              <a:ahLst/>
              <a:cxnLst/>
              <a:rect l="l" t="t" r="r" b="b"/>
              <a:pathLst>
                <a:path w="13149768" h="25852861">
                  <a:moveTo>
                    <a:pt x="13004988" y="25708080"/>
                  </a:moveTo>
                  <a:lnTo>
                    <a:pt x="13149768" y="25708080"/>
                  </a:lnTo>
                  <a:lnTo>
                    <a:pt x="13149768" y="25852861"/>
                  </a:lnTo>
                  <a:lnTo>
                    <a:pt x="13004988" y="25852861"/>
                  </a:lnTo>
                  <a:lnTo>
                    <a:pt x="13004988" y="257080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08080"/>
                  </a:lnTo>
                  <a:lnTo>
                    <a:pt x="0" y="25708080"/>
                  </a:lnTo>
                  <a:lnTo>
                    <a:pt x="0" y="144780"/>
                  </a:lnTo>
                  <a:close/>
                  <a:moveTo>
                    <a:pt x="0" y="25708080"/>
                  </a:moveTo>
                  <a:lnTo>
                    <a:pt x="144780" y="25708080"/>
                  </a:lnTo>
                  <a:lnTo>
                    <a:pt x="144780" y="25852861"/>
                  </a:lnTo>
                  <a:lnTo>
                    <a:pt x="0" y="25852861"/>
                  </a:lnTo>
                  <a:lnTo>
                    <a:pt x="0" y="25708080"/>
                  </a:lnTo>
                  <a:close/>
                  <a:moveTo>
                    <a:pt x="13004988" y="144780"/>
                  </a:moveTo>
                  <a:lnTo>
                    <a:pt x="13149768" y="144780"/>
                  </a:lnTo>
                  <a:lnTo>
                    <a:pt x="13149768" y="25708080"/>
                  </a:lnTo>
                  <a:lnTo>
                    <a:pt x="13004988" y="25708080"/>
                  </a:lnTo>
                  <a:lnTo>
                    <a:pt x="13004988" y="144780"/>
                  </a:lnTo>
                  <a:close/>
                  <a:moveTo>
                    <a:pt x="144780" y="25708080"/>
                  </a:moveTo>
                  <a:lnTo>
                    <a:pt x="13004988" y="25708080"/>
                  </a:lnTo>
                  <a:lnTo>
                    <a:pt x="13004988" y="25852861"/>
                  </a:lnTo>
                  <a:lnTo>
                    <a:pt x="144780" y="25852861"/>
                  </a:lnTo>
                  <a:lnTo>
                    <a:pt x="144780" y="25708080"/>
                  </a:lnTo>
                  <a:close/>
                  <a:moveTo>
                    <a:pt x="13004988" y="0"/>
                  </a:moveTo>
                  <a:lnTo>
                    <a:pt x="13149768" y="0"/>
                  </a:lnTo>
                  <a:lnTo>
                    <a:pt x="13149768" y="144780"/>
                  </a:lnTo>
                  <a:lnTo>
                    <a:pt x="13004988" y="144780"/>
                  </a:lnTo>
                  <a:lnTo>
                    <a:pt x="1300498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3004988" y="0"/>
                  </a:lnTo>
                  <a:lnTo>
                    <a:pt x="1300498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487376" y="4150442"/>
            <a:ext cx="8771924" cy="546417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500067" y="1440954"/>
            <a:ext cx="12415857" cy="2396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16"/>
              </a:lnSpc>
            </a:pPr>
            <a:r>
              <a:rPr lang="en-US" sz="5600" spc="123">
                <a:solidFill>
                  <a:srgbClr val="2E414D"/>
                </a:solidFill>
                <a:latin typeface="Sifonn"/>
              </a:rPr>
              <a:t>POINTS = POWER</a:t>
            </a:r>
          </a:p>
          <a:p>
            <a:pPr algn="r">
              <a:lnSpc>
                <a:spcPts val="6216"/>
              </a:lnSpc>
            </a:pPr>
            <a:r>
              <a:rPr lang="en-US" sz="5600" spc="123">
                <a:solidFill>
                  <a:srgbClr val="2E414D"/>
                </a:solidFill>
                <a:latin typeface="Sifonn"/>
              </a:rPr>
              <a:t>&amp; THE POWER </a:t>
            </a:r>
          </a:p>
          <a:p>
            <a:pPr algn="r">
              <a:lnSpc>
                <a:spcPts val="6216"/>
              </a:lnSpc>
            </a:pPr>
            <a:r>
              <a:rPr lang="en-US" sz="5600" spc="123">
                <a:solidFill>
                  <a:srgbClr val="2E414D"/>
                </a:solidFill>
                <a:latin typeface="Sifonn"/>
              </a:rPr>
              <a:t>IS HELD BY THE TEACHER</a:t>
            </a:r>
          </a:p>
        </p:txBody>
      </p:sp>
      <p:sp>
        <p:nvSpPr>
          <p:cNvPr id="7" name="TextBox 7"/>
          <p:cNvSpPr txBox="1"/>
          <p:nvPr/>
        </p:nvSpPr>
        <p:spPr>
          <a:xfrm rot="-5400000">
            <a:off x="-2610203" y="4726305"/>
            <a:ext cx="7862184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Chapter 3 | The "Commodity of Grades" </a:t>
            </a:r>
          </a:p>
          <a:p>
            <a:pPr algn="ct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and Extrinsic Motivation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1547" y="-300109"/>
            <a:ext cx="5537662" cy="10887218"/>
            <a:chOff x="0" y="0"/>
            <a:chExt cx="13149768" cy="25852861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3004989" cy="25708081"/>
            </a:xfrm>
            <a:custGeom>
              <a:avLst/>
              <a:gdLst/>
              <a:ahLst/>
              <a:cxnLst/>
              <a:rect l="l" t="t" r="r" b="b"/>
              <a:pathLst>
                <a:path w="13004989" h="25708081">
                  <a:moveTo>
                    <a:pt x="0" y="0"/>
                  </a:moveTo>
                  <a:lnTo>
                    <a:pt x="13004989" y="0"/>
                  </a:lnTo>
                  <a:lnTo>
                    <a:pt x="13004989" y="25708081"/>
                  </a:lnTo>
                  <a:lnTo>
                    <a:pt x="0" y="25708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149768" cy="25852861"/>
            </a:xfrm>
            <a:custGeom>
              <a:avLst/>
              <a:gdLst/>
              <a:ahLst/>
              <a:cxnLst/>
              <a:rect l="l" t="t" r="r" b="b"/>
              <a:pathLst>
                <a:path w="13149768" h="25852861">
                  <a:moveTo>
                    <a:pt x="13004988" y="25708080"/>
                  </a:moveTo>
                  <a:lnTo>
                    <a:pt x="13149768" y="25708080"/>
                  </a:lnTo>
                  <a:lnTo>
                    <a:pt x="13149768" y="25852861"/>
                  </a:lnTo>
                  <a:lnTo>
                    <a:pt x="13004988" y="25852861"/>
                  </a:lnTo>
                  <a:lnTo>
                    <a:pt x="13004988" y="257080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08080"/>
                  </a:lnTo>
                  <a:lnTo>
                    <a:pt x="0" y="25708080"/>
                  </a:lnTo>
                  <a:lnTo>
                    <a:pt x="0" y="144780"/>
                  </a:lnTo>
                  <a:close/>
                  <a:moveTo>
                    <a:pt x="0" y="25708080"/>
                  </a:moveTo>
                  <a:lnTo>
                    <a:pt x="144780" y="25708080"/>
                  </a:lnTo>
                  <a:lnTo>
                    <a:pt x="144780" y="25852861"/>
                  </a:lnTo>
                  <a:lnTo>
                    <a:pt x="0" y="25852861"/>
                  </a:lnTo>
                  <a:lnTo>
                    <a:pt x="0" y="25708080"/>
                  </a:lnTo>
                  <a:close/>
                  <a:moveTo>
                    <a:pt x="13004988" y="144780"/>
                  </a:moveTo>
                  <a:lnTo>
                    <a:pt x="13149768" y="144780"/>
                  </a:lnTo>
                  <a:lnTo>
                    <a:pt x="13149768" y="25708080"/>
                  </a:lnTo>
                  <a:lnTo>
                    <a:pt x="13004988" y="25708080"/>
                  </a:lnTo>
                  <a:lnTo>
                    <a:pt x="13004988" y="144780"/>
                  </a:lnTo>
                  <a:close/>
                  <a:moveTo>
                    <a:pt x="144780" y="25708080"/>
                  </a:moveTo>
                  <a:lnTo>
                    <a:pt x="13004988" y="25708080"/>
                  </a:lnTo>
                  <a:lnTo>
                    <a:pt x="13004988" y="25852861"/>
                  </a:lnTo>
                  <a:lnTo>
                    <a:pt x="144780" y="25852861"/>
                  </a:lnTo>
                  <a:lnTo>
                    <a:pt x="144780" y="25708080"/>
                  </a:lnTo>
                  <a:close/>
                  <a:moveTo>
                    <a:pt x="13004988" y="0"/>
                  </a:moveTo>
                  <a:lnTo>
                    <a:pt x="13149768" y="0"/>
                  </a:lnTo>
                  <a:lnTo>
                    <a:pt x="13149768" y="144780"/>
                  </a:lnTo>
                  <a:lnTo>
                    <a:pt x="13004988" y="144780"/>
                  </a:lnTo>
                  <a:lnTo>
                    <a:pt x="1300498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3004988" y="0"/>
                  </a:lnTo>
                  <a:lnTo>
                    <a:pt x="1300498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61276" y="4550308"/>
            <a:ext cx="7066405" cy="470799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500067" y="1047520"/>
            <a:ext cx="12415857" cy="3182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16"/>
              </a:lnSpc>
            </a:pPr>
            <a:r>
              <a:rPr lang="en-US" sz="5600" spc="123">
                <a:solidFill>
                  <a:srgbClr val="2E414D"/>
                </a:solidFill>
                <a:latin typeface="Sifonn"/>
              </a:rPr>
              <a:t>THE TEACHER'S GRADING POSITION OF POWER DECREASES STUDENT</a:t>
            </a:r>
          </a:p>
          <a:p>
            <a:pPr algn="r">
              <a:lnSpc>
                <a:spcPts val="6216"/>
              </a:lnSpc>
            </a:pPr>
            <a:r>
              <a:rPr lang="en-US" sz="5600" spc="123">
                <a:solidFill>
                  <a:srgbClr val="2E414D"/>
                </a:solidFill>
                <a:latin typeface="Sifonn"/>
              </a:rPr>
              <a:t>TRUST &amp; RISK-TAKING</a:t>
            </a:r>
          </a:p>
        </p:txBody>
      </p:sp>
      <p:sp>
        <p:nvSpPr>
          <p:cNvPr id="7" name="TextBox 7"/>
          <p:cNvSpPr txBox="1"/>
          <p:nvPr/>
        </p:nvSpPr>
        <p:spPr>
          <a:xfrm rot="-5400000">
            <a:off x="-2610203" y="4726305"/>
            <a:ext cx="7862184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Chapter 3 | The "Commodity of Grades" </a:t>
            </a:r>
          </a:p>
          <a:p>
            <a:pPr algn="ct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and Extrinsic Motivation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1547" y="-300109"/>
            <a:ext cx="5537662" cy="10887218"/>
            <a:chOff x="0" y="0"/>
            <a:chExt cx="13149768" cy="25852861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3004989" cy="25708081"/>
            </a:xfrm>
            <a:custGeom>
              <a:avLst/>
              <a:gdLst/>
              <a:ahLst/>
              <a:cxnLst/>
              <a:rect l="l" t="t" r="r" b="b"/>
              <a:pathLst>
                <a:path w="13004989" h="25708081">
                  <a:moveTo>
                    <a:pt x="0" y="0"/>
                  </a:moveTo>
                  <a:lnTo>
                    <a:pt x="13004989" y="0"/>
                  </a:lnTo>
                  <a:lnTo>
                    <a:pt x="13004989" y="25708081"/>
                  </a:lnTo>
                  <a:lnTo>
                    <a:pt x="0" y="25708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149768" cy="25852861"/>
            </a:xfrm>
            <a:custGeom>
              <a:avLst/>
              <a:gdLst/>
              <a:ahLst/>
              <a:cxnLst/>
              <a:rect l="l" t="t" r="r" b="b"/>
              <a:pathLst>
                <a:path w="13149768" h="25852861">
                  <a:moveTo>
                    <a:pt x="13004988" y="25708080"/>
                  </a:moveTo>
                  <a:lnTo>
                    <a:pt x="13149768" y="25708080"/>
                  </a:lnTo>
                  <a:lnTo>
                    <a:pt x="13149768" y="25852861"/>
                  </a:lnTo>
                  <a:lnTo>
                    <a:pt x="13004988" y="25852861"/>
                  </a:lnTo>
                  <a:lnTo>
                    <a:pt x="13004988" y="257080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08080"/>
                  </a:lnTo>
                  <a:lnTo>
                    <a:pt x="0" y="25708080"/>
                  </a:lnTo>
                  <a:lnTo>
                    <a:pt x="0" y="144780"/>
                  </a:lnTo>
                  <a:close/>
                  <a:moveTo>
                    <a:pt x="0" y="25708080"/>
                  </a:moveTo>
                  <a:lnTo>
                    <a:pt x="144780" y="25708080"/>
                  </a:lnTo>
                  <a:lnTo>
                    <a:pt x="144780" y="25852861"/>
                  </a:lnTo>
                  <a:lnTo>
                    <a:pt x="0" y="25852861"/>
                  </a:lnTo>
                  <a:lnTo>
                    <a:pt x="0" y="25708080"/>
                  </a:lnTo>
                  <a:close/>
                  <a:moveTo>
                    <a:pt x="13004988" y="144780"/>
                  </a:moveTo>
                  <a:lnTo>
                    <a:pt x="13149768" y="144780"/>
                  </a:lnTo>
                  <a:lnTo>
                    <a:pt x="13149768" y="25708080"/>
                  </a:lnTo>
                  <a:lnTo>
                    <a:pt x="13004988" y="25708080"/>
                  </a:lnTo>
                  <a:lnTo>
                    <a:pt x="13004988" y="144780"/>
                  </a:lnTo>
                  <a:close/>
                  <a:moveTo>
                    <a:pt x="144780" y="25708080"/>
                  </a:moveTo>
                  <a:lnTo>
                    <a:pt x="13004988" y="25708080"/>
                  </a:lnTo>
                  <a:lnTo>
                    <a:pt x="13004988" y="25852861"/>
                  </a:lnTo>
                  <a:lnTo>
                    <a:pt x="144780" y="25852861"/>
                  </a:lnTo>
                  <a:lnTo>
                    <a:pt x="144780" y="25708080"/>
                  </a:lnTo>
                  <a:close/>
                  <a:moveTo>
                    <a:pt x="13004988" y="0"/>
                  </a:moveTo>
                  <a:lnTo>
                    <a:pt x="13149768" y="0"/>
                  </a:lnTo>
                  <a:lnTo>
                    <a:pt x="13149768" y="144780"/>
                  </a:lnTo>
                  <a:lnTo>
                    <a:pt x="13004988" y="144780"/>
                  </a:lnTo>
                  <a:lnTo>
                    <a:pt x="1300498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3004988" y="0"/>
                  </a:lnTo>
                  <a:lnTo>
                    <a:pt x="1300498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sp>
        <p:nvSpPr>
          <p:cNvPr id="5" name="TextBox 5"/>
          <p:cNvSpPr txBox="1"/>
          <p:nvPr/>
        </p:nvSpPr>
        <p:spPr>
          <a:xfrm rot="-5400000">
            <a:off x="-2610203" y="4726305"/>
            <a:ext cx="7862184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Chapter 3 | The "Commodity of Grades" </a:t>
            </a:r>
          </a:p>
          <a:p>
            <a:pPr algn="ct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and Extrinsic Motivation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619030" y="1057275"/>
            <a:ext cx="8640270" cy="3969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16"/>
              </a:lnSpc>
            </a:pPr>
            <a:r>
              <a:rPr lang="en-US" sz="5600" spc="123">
                <a:solidFill>
                  <a:srgbClr val="2E414D"/>
                </a:solidFill>
                <a:latin typeface="Sifonn"/>
              </a:rPr>
              <a:t>WE OFTEN USE THE EXTRINSIC MOTIVATION OF POINTS EVEN MORE WITH STUDENTS: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502429" y="5199997"/>
            <a:ext cx="11756871" cy="2373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300"/>
              </a:lnSpc>
            </a:pPr>
            <a:r>
              <a:rPr lang="en-US" sz="4200" spc="42">
                <a:solidFill>
                  <a:srgbClr val="2E414D"/>
                </a:solidFill>
                <a:latin typeface="Glacial Indifference"/>
              </a:rPr>
              <a:t>-FROM LOW INCOME FAMILIES</a:t>
            </a:r>
          </a:p>
          <a:p>
            <a:pPr algn="r">
              <a:lnSpc>
                <a:spcPts val="6300"/>
              </a:lnSpc>
            </a:pPr>
            <a:r>
              <a:rPr lang="en-US" sz="4200" spc="42">
                <a:solidFill>
                  <a:srgbClr val="2E414D"/>
                </a:solidFill>
                <a:latin typeface="Glacial Indifference"/>
              </a:rPr>
              <a:t>-WHO HAVE STRUGGLED ACADEMICALLY</a:t>
            </a:r>
          </a:p>
          <a:p>
            <a:pPr algn="r">
              <a:lnSpc>
                <a:spcPts val="6300"/>
              </a:lnSpc>
            </a:pPr>
            <a:r>
              <a:rPr lang="en-US" sz="4200" spc="42">
                <a:solidFill>
                  <a:srgbClr val="2E414D"/>
                </a:solidFill>
                <a:latin typeface="Glacial Indifference"/>
              </a:rPr>
              <a:t>-WHO HAVE BEEN HISTORICALLY UNDERSERVED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1547" y="-300109"/>
            <a:ext cx="5537662" cy="10887218"/>
            <a:chOff x="0" y="0"/>
            <a:chExt cx="13149768" cy="25852861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3004989" cy="25708081"/>
            </a:xfrm>
            <a:custGeom>
              <a:avLst/>
              <a:gdLst/>
              <a:ahLst/>
              <a:cxnLst/>
              <a:rect l="l" t="t" r="r" b="b"/>
              <a:pathLst>
                <a:path w="13004989" h="25708081">
                  <a:moveTo>
                    <a:pt x="0" y="0"/>
                  </a:moveTo>
                  <a:lnTo>
                    <a:pt x="13004989" y="0"/>
                  </a:lnTo>
                  <a:lnTo>
                    <a:pt x="13004989" y="25708081"/>
                  </a:lnTo>
                  <a:lnTo>
                    <a:pt x="0" y="25708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149768" cy="25852861"/>
            </a:xfrm>
            <a:custGeom>
              <a:avLst/>
              <a:gdLst/>
              <a:ahLst/>
              <a:cxnLst/>
              <a:rect l="l" t="t" r="r" b="b"/>
              <a:pathLst>
                <a:path w="13149768" h="25852861">
                  <a:moveTo>
                    <a:pt x="13004988" y="25708080"/>
                  </a:moveTo>
                  <a:lnTo>
                    <a:pt x="13149768" y="25708080"/>
                  </a:lnTo>
                  <a:lnTo>
                    <a:pt x="13149768" y="25852861"/>
                  </a:lnTo>
                  <a:lnTo>
                    <a:pt x="13004988" y="25852861"/>
                  </a:lnTo>
                  <a:lnTo>
                    <a:pt x="13004988" y="257080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08080"/>
                  </a:lnTo>
                  <a:lnTo>
                    <a:pt x="0" y="25708080"/>
                  </a:lnTo>
                  <a:lnTo>
                    <a:pt x="0" y="144780"/>
                  </a:lnTo>
                  <a:close/>
                  <a:moveTo>
                    <a:pt x="0" y="25708080"/>
                  </a:moveTo>
                  <a:lnTo>
                    <a:pt x="144780" y="25708080"/>
                  </a:lnTo>
                  <a:lnTo>
                    <a:pt x="144780" y="25852861"/>
                  </a:lnTo>
                  <a:lnTo>
                    <a:pt x="0" y="25852861"/>
                  </a:lnTo>
                  <a:lnTo>
                    <a:pt x="0" y="25708080"/>
                  </a:lnTo>
                  <a:close/>
                  <a:moveTo>
                    <a:pt x="13004988" y="144780"/>
                  </a:moveTo>
                  <a:lnTo>
                    <a:pt x="13149768" y="144780"/>
                  </a:lnTo>
                  <a:lnTo>
                    <a:pt x="13149768" y="25708080"/>
                  </a:lnTo>
                  <a:lnTo>
                    <a:pt x="13004988" y="25708080"/>
                  </a:lnTo>
                  <a:lnTo>
                    <a:pt x="13004988" y="144780"/>
                  </a:lnTo>
                  <a:close/>
                  <a:moveTo>
                    <a:pt x="144780" y="25708080"/>
                  </a:moveTo>
                  <a:lnTo>
                    <a:pt x="13004988" y="25708080"/>
                  </a:lnTo>
                  <a:lnTo>
                    <a:pt x="13004988" y="25852861"/>
                  </a:lnTo>
                  <a:lnTo>
                    <a:pt x="144780" y="25852861"/>
                  </a:lnTo>
                  <a:lnTo>
                    <a:pt x="144780" y="25708080"/>
                  </a:lnTo>
                  <a:close/>
                  <a:moveTo>
                    <a:pt x="13004988" y="0"/>
                  </a:moveTo>
                  <a:lnTo>
                    <a:pt x="13149768" y="0"/>
                  </a:lnTo>
                  <a:lnTo>
                    <a:pt x="13149768" y="144780"/>
                  </a:lnTo>
                  <a:lnTo>
                    <a:pt x="13004988" y="144780"/>
                  </a:lnTo>
                  <a:lnTo>
                    <a:pt x="1300498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3004988" y="0"/>
                  </a:lnTo>
                  <a:lnTo>
                    <a:pt x="1300498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473385" y="2189007"/>
            <a:ext cx="7785915" cy="519061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 rot="-5400000">
            <a:off x="-2610203" y="4726305"/>
            <a:ext cx="7862184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Chapter 3 | The "Commodity of Grades" </a:t>
            </a:r>
          </a:p>
          <a:p>
            <a:pPr algn="ct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and Extrinsic Motivation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186115" y="7722534"/>
            <a:ext cx="12073185" cy="2035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327"/>
              </a:lnSpc>
            </a:pPr>
            <a:r>
              <a:rPr lang="en-US" sz="4800" spc="105">
                <a:solidFill>
                  <a:srgbClr val="2E414D"/>
                </a:solidFill>
                <a:latin typeface="Glacial Indifference"/>
              </a:rPr>
              <a:t>BUT THIS ONLY CREATES </a:t>
            </a:r>
          </a:p>
          <a:p>
            <a:pPr algn="r">
              <a:lnSpc>
                <a:spcPts val="5328"/>
              </a:lnSpc>
            </a:pPr>
            <a:r>
              <a:rPr lang="en-US" sz="4800" spc="105">
                <a:solidFill>
                  <a:srgbClr val="2E414D"/>
                </a:solidFill>
                <a:latin typeface="Glacial Indifference"/>
              </a:rPr>
              <a:t>THE ILLUSION OF </a:t>
            </a:r>
          </a:p>
          <a:p>
            <a:pPr algn="r">
              <a:lnSpc>
                <a:spcPts val="5328"/>
              </a:lnSpc>
            </a:pPr>
            <a:r>
              <a:rPr lang="en-US" sz="4800" spc="105">
                <a:solidFill>
                  <a:srgbClr val="2E414D"/>
                </a:solidFill>
                <a:latin typeface="Glacial Indifference"/>
              </a:rPr>
              <a:t>ENGAGEMENT &amp; MOTIVATION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619030" y="832894"/>
            <a:ext cx="8640270" cy="1356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328"/>
              </a:lnSpc>
            </a:pPr>
            <a:r>
              <a:rPr lang="en-US" sz="4800" spc="105">
                <a:solidFill>
                  <a:srgbClr val="2E414D"/>
                </a:solidFill>
                <a:latin typeface="Sifonn"/>
              </a:rPr>
              <a:t>WE TRY TO BRIBE THEM WITH POINTS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1547" y="-300109"/>
            <a:ext cx="5537662" cy="10887218"/>
            <a:chOff x="0" y="0"/>
            <a:chExt cx="13149768" cy="25852861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3004989" cy="25708081"/>
            </a:xfrm>
            <a:custGeom>
              <a:avLst/>
              <a:gdLst/>
              <a:ahLst/>
              <a:cxnLst/>
              <a:rect l="l" t="t" r="r" b="b"/>
              <a:pathLst>
                <a:path w="13004989" h="25708081">
                  <a:moveTo>
                    <a:pt x="0" y="0"/>
                  </a:moveTo>
                  <a:lnTo>
                    <a:pt x="13004989" y="0"/>
                  </a:lnTo>
                  <a:lnTo>
                    <a:pt x="13004989" y="25708081"/>
                  </a:lnTo>
                  <a:lnTo>
                    <a:pt x="0" y="25708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149768" cy="25852861"/>
            </a:xfrm>
            <a:custGeom>
              <a:avLst/>
              <a:gdLst/>
              <a:ahLst/>
              <a:cxnLst/>
              <a:rect l="l" t="t" r="r" b="b"/>
              <a:pathLst>
                <a:path w="13149768" h="25852861">
                  <a:moveTo>
                    <a:pt x="13004988" y="25708080"/>
                  </a:moveTo>
                  <a:lnTo>
                    <a:pt x="13149768" y="25708080"/>
                  </a:lnTo>
                  <a:lnTo>
                    <a:pt x="13149768" y="25852861"/>
                  </a:lnTo>
                  <a:lnTo>
                    <a:pt x="13004988" y="25852861"/>
                  </a:lnTo>
                  <a:lnTo>
                    <a:pt x="13004988" y="257080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08080"/>
                  </a:lnTo>
                  <a:lnTo>
                    <a:pt x="0" y="25708080"/>
                  </a:lnTo>
                  <a:lnTo>
                    <a:pt x="0" y="144780"/>
                  </a:lnTo>
                  <a:close/>
                  <a:moveTo>
                    <a:pt x="0" y="25708080"/>
                  </a:moveTo>
                  <a:lnTo>
                    <a:pt x="144780" y="25708080"/>
                  </a:lnTo>
                  <a:lnTo>
                    <a:pt x="144780" y="25852861"/>
                  </a:lnTo>
                  <a:lnTo>
                    <a:pt x="0" y="25852861"/>
                  </a:lnTo>
                  <a:lnTo>
                    <a:pt x="0" y="25708080"/>
                  </a:lnTo>
                  <a:close/>
                  <a:moveTo>
                    <a:pt x="13004988" y="144780"/>
                  </a:moveTo>
                  <a:lnTo>
                    <a:pt x="13149768" y="144780"/>
                  </a:lnTo>
                  <a:lnTo>
                    <a:pt x="13149768" y="25708080"/>
                  </a:lnTo>
                  <a:lnTo>
                    <a:pt x="13004988" y="25708080"/>
                  </a:lnTo>
                  <a:lnTo>
                    <a:pt x="13004988" y="144780"/>
                  </a:lnTo>
                  <a:close/>
                  <a:moveTo>
                    <a:pt x="144780" y="25708080"/>
                  </a:moveTo>
                  <a:lnTo>
                    <a:pt x="13004988" y="25708080"/>
                  </a:lnTo>
                  <a:lnTo>
                    <a:pt x="13004988" y="25852861"/>
                  </a:lnTo>
                  <a:lnTo>
                    <a:pt x="144780" y="25852861"/>
                  </a:lnTo>
                  <a:lnTo>
                    <a:pt x="144780" y="25708080"/>
                  </a:lnTo>
                  <a:close/>
                  <a:moveTo>
                    <a:pt x="13004988" y="0"/>
                  </a:moveTo>
                  <a:lnTo>
                    <a:pt x="13149768" y="0"/>
                  </a:lnTo>
                  <a:lnTo>
                    <a:pt x="13149768" y="144780"/>
                  </a:lnTo>
                  <a:lnTo>
                    <a:pt x="13004988" y="144780"/>
                  </a:lnTo>
                  <a:lnTo>
                    <a:pt x="1300498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3004988" y="0"/>
                  </a:lnTo>
                  <a:lnTo>
                    <a:pt x="1300498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367261" y="-528660"/>
            <a:ext cx="10610141" cy="8803152"/>
            <a:chOff x="0" y="0"/>
            <a:chExt cx="14146855" cy="11737535"/>
          </a:xfrm>
        </p:grpSpPr>
        <p:sp>
          <p:nvSpPr>
            <p:cNvPr id="6" name="TextBox 6"/>
            <p:cNvSpPr txBox="1"/>
            <p:nvPr/>
          </p:nvSpPr>
          <p:spPr>
            <a:xfrm>
              <a:off x="0" y="47625"/>
              <a:ext cx="14146855" cy="1472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325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868" y="2239956"/>
              <a:ext cx="14142987" cy="762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560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68" y="3587945"/>
              <a:ext cx="14142987" cy="81495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6300"/>
                </a:lnSpc>
              </a:pPr>
              <a:r>
                <a:rPr lang="en-US" sz="4200" spc="42">
                  <a:solidFill>
                    <a:srgbClr val="2E414D"/>
                  </a:solidFill>
                  <a:latin typeface="Glacial Indifference Italics"/>
                </a:rPr>
                <a:t>"Using only extrinsic motivation incentives to inspire learning is a form of educational engineering that implicitly views students as inferior, inert, and in need of motivation. Such an orientation dims our awareness of learners' own determination </a:t>
              </a:r>
            </a:p>
            <a:p>
              <a:pPr algn="r">
                <a:lnSpc>
                  <a:spcPts val="6300"/>
                </a:lnSpc>
              </a:pPr>
              <a:r>
                <a:rPr lang="en-US" sz="4200" spc="42">
                  <a:solidFill>
                    <a:srgbClr val="2E414D"/>
                  </a:solidFill>
                  <a:latin typeface="Glacial Indifference Italics"/>
                </a:rPr>
                <a:t>and promotes their dependency." </a:t>
              </a:r>
            </a:p>
            <a:p>
              <a:pPr algn="r">
                <a:lnSpc>
                  <a:spcPts val="4500"/>
                </a:lnSpc>
              </a:pPr>
              <a:r>
                <a:rPr lang="en-US" sz="3000" spc="30">
                  <a:solidFill>
                    <a:srgbClr val="2E414D"/>
                  </a:solidFill>
                  <a:latin typeface="Glacial Indifference Italics"/>
                </a:rPr>
                <a:t>(Dr. Margery Ginsberg, 2015)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 rot="-5400000">
            <a:off x="-2610203" y="4726305"/>
            <a:ext cx="7862184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Chapter 3 | The "Commodity of Grades" </a:t>
            </a:r>
          </a:p>
          <a:p>
            <a:pPr algn="ct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and Extrinsic Motivation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-211469" y="-1380872"/>
            <a:ext cx="5136684" cy="481914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173800" y="5512528"/>
            <a:ext cx="14085500" cy="3745772"/>
            <a:chOff x="0" y="0"/>
            <a:chExt cx="33447520" cy="8894736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33302742" cy="8749956"/>
            </a:xfrm>
            <a:custGeom>
              <a:avLst/>
              <a:gdLst/>
              <a:ahLst/>
              <a:cxnLst/>
              <a:rect l="l" t="t" r="r" b="b"/>
              <a:pathLst>
                <a:path w="33302742" h="8749956">
                  <a:moveTo>
                    <a:pt x="0" y="0"/>
                  </a:moveTo>
                  <a:lnTo>
                    <a:pt x="33302742" y="0"/>
                  </a:lnTo>
                  <a:lnTo>
                    <a:pt x="33302742" y="8749956"/>
                  </a:lnTo>
                  <a:lnTo>
                    <a:pt x="0" y="87499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33447521" cy="8894736"/>
            </a:xfrm>
            <a:custGeom>
              <a:avLst/>
              <a:gdLst/>
              <a:ahLst/>
              <a:cxnLst/>
              <a:rect l="l" t="t" r="r" b="b"/>
              <a:pathLst>
                <a:path w="33447521" h="8894736">
                  <a:moveTo>
                    <a:pt x="33302739" y="8749956"/>
                  </a:moveTo>
                  <a:lnTo>
                    <a:pt x="33447521" y="8749956"/>
                  </a:lnTo>
                  <a:lnTo>
                    <a:pt x="33447521" y="8894736"/>
                  </a:lnTo>
                  <a:lnTo>
                    <a:pt x="33302739" y="8894736"/>
                  </a:lnTo>
                  <a:lnTo>
                    <a:pt x="33302739" y="874995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8749956"/>
                  </a:lnTo>
                  <a:lnTo>
                    <a:pt x="0" y="8749956"/>
                  </a:lnTo>
                  <a:lnTo>
                    <a:pt x="0" y="144780"/>
                  </a:lnTo>
                  <a:close/>
                  <a:moveTo>
                    <a:pt x="0" y="8749956"/>
                  </a:moveTo>
                  <a:lnTo>
                    <a:pt x="144780" y="8749956"/>
                  </a:lnTo>
                  <a:lnTo>
                    <a:pt x="144780" y="8894736"/>
                  </a:lnTo>
                  <a:lnTo>
                    <a:pt x="0" y="8894736"/>
                  </a:lnTo>
                  <a:lnTo>
                    <a:pt x="0" y="8749956"/>
                  </a:lnTo>
                  <a:close/>
                  <a:moveTo>
                    <a:pt x="33302739" y="144780"/>
                  </a:moveTo>
                  <a:lnTo>
                    <a:pt x="33447521" y="144780"/>
                  </a:lnTo>
                  <a:lnTo>
                    <a:pt x="33447521" y="8749956"/>
                  </a:lnTo>
                  <a:lnTo>
                    <a:pt x="33302739" y="8749956"/>
                  </a:lnTo>
                  <a:lnTo>
                    <a:pt x="33302739" y="144780"/>
                  </a:lnTo>
                  <a:close/>
                  <a:moveTo>
                    <a:pt x="144780" y="8749956"/>
                  </a:moveTo>
                  <a:lnTo>
                    <a:pt x="33302739" y="8749956"/>
                  </a:lnTo>
                  <a:lnTo>
                    <a:pt x="33302739" y="8894736"/>
                  </a:lnTo>
                  <a:lnTo>
                    <a:pt x="144780" y="8894736"/>
                  </a:lnTo>
                  <a:lnTo>
                    <a:pt x="144780" y="8749956"/>
                  </a:lnTo>
                  <a:close/>
                  <a:moveTo>
                    <a:pt x="33302739" y="0"/>
                  </a:moveTo>
                  <a:lnTo>
                    <a:pt x="33447521" y="0"/>
                  </a:lnTo>
                  <a:lnTo>
                    <a:pt x="33447521" y="144780"/>
                  </a:lnTo>
                  <a:lnTo>
                    <a:pt x="33302739" y="144780"/>
                  </a:lnTo>
                  <a:lnTo>
                    <a:pt x="3330273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302739" y="0"/>
                  </a:lnTo>
                  <a:lnTo>
                    <a:pt x="3330273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173800" y="1028700"/>
            <a:ext cx="14085500" cy="3745772"/>
            <a:chOff x="0" y="0"/>
            <a:chExt cx="33447520" cy="8894736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33302742" cy="8749956"/>
            </a:xfrm>
            <a:custGeom>
              <a:avLst/>
              <a:gdLst/>
              <a:ahLst/>
              <a:cxnLst/>
              <a:rect l="l" t="t" r="r" b="b"/>
              <a:pathLst>
                <a:path w="33302742" h="8749956">
                  <a:moveTo>
                    <a:pt x="0" y="0"/>
                  </a:moveTo>
                  <a:lnTo>
                    <a:pt x="33302742" y="0"/>
                  </a:lnTo>
                  <a:lnTo>
                    <a:pt x="33302742" y="8749956"/>
                  </a:lnTo>
                  <a:lnTo>
                    <a:pt x="0" y="87499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33447521" cy="8894736"/>
            </a:xfrm>
            <a:custGeom>
              <a:avLst/>
              <a:gdLst/>
              <a:ahLst/>
              <a:cxnLst/>
              <a:rect l="l" t="t" r="r" b="b"/>
              <a:pathLst>
                <a:path w="33447521" h="8894736">
                  <a:moveTo>
                    <a:pt x="33302739" y="8749956"/>
                  </a:moveTo>
                  <a:lnTo>
                    <a:pt x="33447521" y="8749956"/>
                  </a:lnTo>
                  <a:lnTo>
                    <a:pt x="33447521" y="8894736"/>
                  </a:lnTo>
                  <a:lnTo>
                    <a:pt x="33302739" y="8894736"/>
                  </a:lnTo>
                  <a:lnTo>
                    <a:pt x="33302739" y="874995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8749956"/>
                  </a:lnTo>
                  <a:lnTo>
                    <a:pt x="0" y="8749956"/>
                  </a:lnTo>
                  <a:lnTo>
                    <a:pt x="0" y="144780"/>
                  </a:lnTo>
                  <a:close/>
                  <a:moveTo>
                    <a:pt x="0" y="8749956"/>
                  </a:moveTo>
                  <a:lnTo>
                    <a:pt x="144780" y="8749956"/>
                  </a:lnTo>
                  <a:lnTo>
                    <a:pt x="144780" y="8894736"/>
                  </a:lnTo>
                  <a:lnTo>
                    <a:pt x="0" y="8894736"/>
                  </a:lnTo>
                  <a:lnTo>
                    <a:pt x="0" y="8749956"/>
                  </a:lnTo>
                  <a:close/>
                  <a:moveTo>
                    <a:pt x="33302739" y="144780"/>
                  </a:moveTo>
                  <a:lnTo>
                    <a:pt x="33447521" y="144780"/>
                  </a:lnTo>
                  <a:lnTo>
                    <a:pt x="33447521" y="8749956"/>
                  </a:lnTo>
                  <a:lnTo>
                    <a:pt x="33302739" y="8749956"/>
                  </a:lnTo>
                  <a:lnTo>
                    <a:pt x="33302739" y="144780"/>
                  </a:lnTo>
                  <a:close/>
                  <a:moveTo>
                    <a:pt x="144780" y="8749956"/>
                  </a:moveTo>
                  <a:lnTo>
                    <a:pt x="33302739" y="8749956"/>
                  </a:lnTo>
                  <a:lnTo>
                    <a:pt x="33302739" y="8894736"/>
                  </a:lnTo>
                  <a:lnTo>
                    <a:pt x="144780" y="8894736"/>
                  </a:lnTo>
                  <a:lnTo>
                    <a:pt x="144780" y="8749956"/>
                  </a:lnTo>
                  <a:close/>
                  <a:moveTo>
                    <a:pt x="33302739" y="0"/>
                  </a:moveTo>
                  <a:lnTo>
                    <a:pt x="33447521" y="0"/>
                  </a:lnTo>
                  <a:lnTo>
                    <a:pt x="33447521" y="144780"/>
                  </a:lnTo>
                  <a:lnTo>
                    <a:pt x="33302739" y="144780"/>
                  </a:lnTo>
                  <a:lnTo>
                    <a:pt x="3330273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302739" y="0"/>
                  </a:lnTo>
                  <a:lnTo>
                    <a:pt x="3330273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483467" y="2774869"/>
            <a:ext cx="2013063" cy="304122"/>
            <a:chOff x="0" y="0"/>
            <a:chExt cx="3841750" cy="580390"/>
          </a:xfrm>
        </p:grpSpPr>
        <p:sp>
          <p:nvSpPr>
            <p:cNvPr id="10" name="Freeform 10"/>
            <p:cNvSpPr/>
            <p:nvPr/>
          </p:nvSpPr>
          <p:spPr>
            <a:xfrm>
              <a:off x="3429000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C3EBE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-2540"/>
              <a:ext cx="3841750" cy="582930"/>
            </a:xfrm>
            <a:custGeom>
              <a:avLst/>
              <a:gdLst/>
              <a:ahLst/>
              <a:cxnLst/>
              <a:rect l="l" t="t" r="r" b="b"/>
              <a:pathLst>
                <a:path w="3841750" h="582930">
                  <a:moveTo>
                    <a:pt x="3825240" y="261620"/>
                  </a:moveTo>
                  <a:lnTo>
                    <a:pt x="3450590" y="8890"/>
                  </a:lnTo>
                  <a:cubicBezTo>
                    <a:pt x="3439160" y="1270"/>
                    <a:pt x="3423920" y="0"/>
                    <a:pt x="3411220" y="6350"/>
                  </a:cubicBezTo>
                  <a:cubicBezTo>
                    <a:pt x="3398520" y="12700"/>
                    <a:pt x="3390900" y="25400"/>
                    <a:pt x="3390900" y="39370"/>
                  </a:cubicBezTo>
                  <a:lnTo>
                    <a:pt x="3390900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3390900" y="330200"/>
                  </a:lnTo>
                  <a:lnTo>
                    <a:pt x="3390900" y="544830"/>
                  </a:lnTo>
                  <a:cubicBezTo>
                    <a:pt x="3390900" y="558800"/>
                    <a:pt x="3398520" y="571500"/>
                    <a:pt x="3411220" y="577850"/>
                  </a:cubicBezTo>
                  <a:cubicBezTo>
                    <a:pt x="3416300" y="580390"/>
                    <a:pt x="3422650" y="582930"/>
                    <a:pt x="3429000" y="582930"/>
                  </a:cubicBezTo>
                  <a:cubicBezTo>
                    <a:pt x="3436620" y="582930"/>
                    <a:pt x="3444240" y="580390"/>
                    <a:pt x="3450590" y="576580"/>
                  </a:cubicBezTo>
                  <a:lnTo>
                    <a:pt x="3825240" y="323850"/>
                  </a:lnTo>
                  <a:cubicBezTo>
                    <a:pt x="3835400" y="316230"/>
                    <a:pt x="3841750" y="304800"/>
                    <a:pt x="3841750" y="292100"/>
                  </a:cubicBezTo>
                  <a:cubicBezTo>
                    <a:pt x="3841750" y="279400"/>
                    <a:pt x="3835400" y="267970"/>
                    <a:pt x="3825240" y="261620"/>
                  </a:cubicBezTo>
                  <a:close/>
                  <a:moveTo>
                    <a:pt x="3467100" y="473710"/>
                  </a:moveTo>
                  <a:lnTo>
                    <a:pt x="3467100" y="111760"/>
                  </a:lnTo>
                  <a:lnTo>
                    <a:pt x="3735070" y="292100"/>
                  </a:lnTo>
                  <a:lnTo>
                    <a:pt x="3467100" y="473710"/>
                  </a:lnTo>
                  <a:close/>
                </a:path>
              </a:pathLst>
            </a:custGeom>
            <a:solidFill>
              <a:srgbClr val="8899A6"/>
            </a:solidFill>
          </p:spPr>
        </p:sp>
      </p:grpSp>
      <p:sp>
        <p:nvSpPr>
          <p:cNvPr id="12" name="TextBox 12"/>
          <p:cNvSpPr txBox="1"/>
          <p:nvPr/>
        </p:nvSpPr>
        <p:spPr>
          <a:xfrm rot="-5400000">
            <a:off x="-706466" y="5619666"/>
            <a:ext cx="5285558" cy="1910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60"/>
              </a:lnSpc>
            </a:pPr>
            <a:r>
              <a:rPr lang="en-US" sz="6000" spc="258">
                <a:solidFill>
                  <a:srgbClr val="2E414D"/>
                </a:solidFill>
                <a:latin typeface="Sifonn"/>
              </a:rPr>
              <a:t>LEARNING STRUCTURE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2561219" y="1998825"/>
            <a:ext cx="3384610" cy="2316345"/>
            <a:chOff x="0" y="0"/>
            <a:chExt cx="4512814" cy="3088459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66675"/>
              <a:ext cx="4512814" cy="2279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en-US" sz="3300" spc="429">
                  <a:solidFill>
                    <a:srgbClr val="2E414D"/>
                  </a:solidFill>
                  <a:latin typeface="Glacial Indifference"/>
                </a:rPr>
                <a:t>BREAKOUT DISCUSSION GROUP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2516959"/>
              <a:ext cx="4512814" cy="571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105388" y="1998825"/>
            <a:ext cx="3384610" cy="2316345"/>
            <a:chOff x="0" y="0"/>
            <a:chExt cx="4512814" cy="3088459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66675"/>
              <a:ext cx="4512814" cy="2279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en-US" sz="3300" spc="429">
                  <a:solidFill>
                    <a:srgbClr val="2E414D"/>
                  </a:solidFill>
                  <a:latin typeface="Glacial Indifference"/>
                </a:rPr>
                <a:t>SECTION</a:t>
              </a:r>
            </a:p>
            <a:p>
              <a:pPr algn="ctr">
                <a:lnSpc>
                  <a:spcPts val="4620"/>
                </a:lnSpc>
              </a:pPr>
              <a:r>
                <a:rPr lang="en-US" sz="3300" spc="429">
                  <a:solidFill>
                    <a:srgbClr val="2E414D"/>
                  </a:solidFill>
                  <a:latin typeface="Glacial Indifference"/>
                </a:rPr>
                <a:t>1 </a:t>
              </a:r>
            </a:p>
            <a:p>
              <a:pPr algn="ctr">
                <a:lnSpc>
                  <a:spcPts val="4620"/>
                </a:lnSpc>
              </a:pPr>
              <a:r>
                <a:rPr lang="en-US" sz="3300" spc="429">
                  <a:solidFill>
                    <a:srgbClr val="2E414D"/>
                  </a:solidFill>
                  <a:latin typeface="Glacial Indifference"/>
                </a:rPr>
                <a:t>PREVIEW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2516959"/>
              <a:ext cx="4512814" cy="571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122320" y="6378589"/>
            <a:ext cx="3384610" cy="2316345"/>
            <a:chOff x="0" y="0"/>
            <a:chExt cx="4512814" cy="3088459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66675"/>
              <a:ext cx="4512814" cy="2279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en-US" sz="3300" spc="429">
                  <a:solidFill>
                    <a:srgbClr val="2E414D"/>
                  </a:solidFill>
                  <a:latin typeface="Glacial Indifference"/>
                </a:rPr>
                <a:t>BREAKOUT DISCUSSION GROUP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2516959"/>
              <a:ext cx="4512814" cy="571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731178" y="6378589"/>
            <a:ext cx="3384610" cy="2316345"/>
            <a:chOff x="0" y="0"/>
            <a:chExt cx="4512814" cy="3088459"/>
          </a:xfrm>
        </p:grpSpPr>
        <p:sp>
          <p:nvSpPr>
            <p:cNvPr id="23" name="TextBox 23"/>
            <p:cNvSpPr txBox="1"/>
            <p:nvPr/>
          </p:nvSpPr>
          <p:spPr>
            <a:xfrm>
              <a:off x="0" y="-66675"/>
              <a:ext cx="4512814" cy="2279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en-US" sz="3300" spc="429">
                  <a:solidFill>
                    <a:srgbClr val="2E414D"/>
                  </a:solidFill>
                  <a:latin typeface="Glacial Indifference"/>
                </a:rPr>
                <a:t>SECTION </a:t>
              </a:r>
            </a:p>
            <a:p>
              <a:pPr algn="ctr">
                <a:lnSpc>
                  <a:spcPts val="4620"/>
                </a:lnSpc>
              </a:pPr>
              <a:r>
                <a:rPr lang="en-US" sz="3300" spc="429">
                  <a:solidFill>
                    <a:srgbClr val="2E414D"/>
                  </a:solidFill>
                  <a:latin typeface="Glacial Indifference"/>
                </a:rPr>
                <a:t>2 </a:t>
              </a:r>
            </a:p>
            <a:p>
              <a:pPr algn="ctr">
                <a:lnSpc>
                  <a:spcPts val="4620"/>
                </a:lnSpc>
              </a:pPr>
              <a:r>
                <a:rPr lang="en-US" sz="3300" spc="429">
                  <a:solidFill>
                    <a:srgbClr val="2E414D"/>
                  </a:solidFill>
                  <a:latin typeface="Glacial Indifference"/>
                </a:rPr>
                <a:t>PREVIEW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2516959"/>
              <a:ext cx="4512814" cy="571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 rot="9373468">
            <a:off x="6657236" y="4670614"/>
            <a:ext cx="6280913" cy="795278"/>
            <a:chOff x="0" y="0"/>
            <a:chExt cx="4583778" cy="580390"/>
          </a:xfrm>
        </p:grpSpPr>
        <p:sp>
          <p:nvSpPr>
            <p:cNvPr id="26" name="Freeform 26"/>
            <p:cNvSpPr/>
            <p:nvPr/>
          </p:nvSpPr>
          <p:spPr>
            <a:xfrm>
              <a:off x="4171028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C3EBE2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0" y="-2540"/>
              <a:ext cx="4583778" cy="582930"/>
            </a:xfrm>
            <a:custGeom>
              <a:avLst/>
              <a:gdLst/>
              <a:ahLst/>
              <a:cxnLst/>
              <a:rect l="l" t="t" r="r" b="b"/>
              <a:pathLst>
                <a:path w="4583778" h="582930">
                  <a:moveTo>
                    <a:pt x="4567269" y="261620"/>
                  </a:moveTo>
                  <a:lnTo>
                    <a:pt x="4192619" y="8890"/>
                  </a:lnTo>
                  <a:cubicBezTo>
                    <a:pt x="4181189" y="1270"/>
                    <a:pt x="4165948" y="0"/>
                    <a:pt x="4153248" y="6350"/>
                  </a:cubicBezTo>
                  <a:cubicBezTo>
                    <a:pt x="4140548" y="12700"/>
                    <a:pt x="4132928" y="25400"/>
                    <a:pt x="4132928" y="39370"/>
                  </a:cubicBezTo>
                  <a:lnTo>
                    <a:pt x="4132928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4132928" y="330200"/>
                  </a:lnTo>
                  <a:lnTo>
                    <a:pt x="4132928" y="544830"/>
                  </a:lnTo>
                  <a:cubicBezTo>
                    <a:pt x="4132928" y="558800"/>
                    <a:pt x="4140548" y="571500"/>
                    <a:pt x="4153248" y="577850"/>
                  </a:cubicBezTo>
                  <a:cubicBezTo>
                    <a:pt x="4158328" y="580390"/>
                    <a:pt x="4164678" y="582930"/>
                    <a:pt x="4171028" y="582930"/>
                  </a:cubicBezTo>
                  <a:cubicBezTo>
                    <a:pt x="4178648" y="582930"/>
                    <a:pt x="4186268" y="580390"/>
                    <a:pt x="4192618" y="576580"/>
                  </a:cubicBezTo>
                  <a:lnTo>
                    <a:pt x="4567268" y="323850"/>
                  </a:lnTo>
                  <a:cubicBezTo>
                    <a:pt x="4577428" y="316230"/>
                    <a:pt x="4583778" y="304800"/>
                    <a:pt x="4583778" y="292100"/>
                  </a:cubicBezTo>
                  <a:cubicBezTo>
                    <a:pt x="4583778" y="279400"/>
                    <a:pt x="4577428" y="267970"/>
                    <a:pt x="4567268" y="261620"/>
                  </a:cubicBezTo>
                  <a:close/>
                  <a:moveTo>
                    <a:pt x="4209128" y="473710"/>
                  </a:moveTo>
                  <a:lnTo>
                    <a:pt x="4209128" y="111760"/>
                  </a:lnTo>
                  <a:lnTo>
                    <a:pt x="4477098" y="292100"/>
                  </a:lnTo>
                  <a:lnTo>
                    <a:pt x="4209128" y="473710"/>
                  </a:lnTo>
                  <a:close/>
                </a:path>
              </a:pathLst>
            </a:custGeom>
            <a:solidFill>
              <a:srgbClr val="8899A6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3731178" y="1998825"/>
            <a:ext cx="3384610" cy="2316345"/>
            <a:chOff x="0" y="0"/>
            <a:chExt cx="4512814" cy="3088459"/>
          </a:xfrm>
        </p:grpSpPr>
        <p:sp>
          <p:nvSpPr>
            <p:cNvPr id="29" name="TextBox 29"/>
            <p:cNvSpPr txBox="1"/>
            <p:nvPr/>
          </p:nvSpPr>
          <p:spPr>
            <a:xfrm>
              <a:off x="0" y="-66675"/>
              <a:ext cx="4512814" cy="2279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en-US" sz="3300" spc="429">
                  <a:solidFill>
                    <a:srgbClr val="2E414D"/>
                  </a:solidFill>
                  <a:latin typeface="Glacial Indifference"/>
                </a:rPr>
                <a:t>BREAKOUT DISCUSSION GROUP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2516959"/>
              <a:ext cx="4512814" cy="571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7098856" y="2749525"/>
            <a:ext cx="2013063" cy="304122"/>
            <a:chOff x="0" y="0"/>
            <a:chExt cx="3841750" cy="580390"/>
          </a:xfrm>
        </p:grpSpPr>
        <p:sp>
          <p:nvSpPr>
            <p:cNvPr id="32" name="Freeform 32"/>
            <p:cNvSpPr/>
            <p:nvPr/>
          </p:nvSpPr>
          <p:spPr>
            <a:xfrm>
              <a:off x="3429000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C3EBE2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0" y="-2540"/>
              <a:ext cx="3841750" cy="582930"/>
            </a:xfrm>
            <a:custGeom>
              <a:avLst/>
              <a:gdLst/>
              <a:ahLst/>
              <a:cxnLst/>
              <a:rect l="l" t="t" r="r" b="b"/>
              <a:pathLst>
                <a:path w="3841750" h="582930">
                  <a:moveTo>
                    <a:pt x="3825240" y="261620"/>
                  </a:moveTo>
                  <a:lnTo>
                    <a:pt x="3450590" y="8890"/>
                  </a:lnTo>
                  <a:cubicBezTo>
                    <a:pt x="3439160" y="1270"/>
                    <a:pt x="3423920" y="0"/>
                    <a:pt x="3411220" y="6350"/>
                  </a:cubicBezTo>
                  <a:cubicBezTo>
                    <a:pt x="3398520" y="12700"/>
                    <a:pt x="3390900" y="25400"/>
                    <a:pt x="3390900" y="39370"/>
                  </a:cubicBezTo>
                  <a:lnTo>
                    <a:pt x="3390900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3390900" y="330200"/>
                  </a:lnTo>
                  <a:lnTo>
                    <a:pt x="3390900" y="544830"/>
                  </a:lnTo>
                  <a:cubicBezTo>
                    <a:pt x="3390900" y="558800"/>
                    <a:pt x="3398520" y="571500"/>
                    <a:pt x="3411220" y="577850"/>
                  </a:cubicBezTo>
                  <a:cubicBezTo>
                    <a:pt x="3416300" y="580390"/>
                    <a:pt x="3422650" y="582930"/>
                    <a:pt x="3429000" y="582930"/>
                  </a:cubicBezTo>
                  <a:cubicBezTo>
                    <a:pt x="3436620" y="582930"/>
                    <a:pt x="3444240" y="580390"/>
                    <a:pt x="3450590" y="576580"/>
                  </a:cubicBezTo>
                  <a:lnTo>
                    <a:pt x="3825240" y="323850"/>
                  </a:lnTo>
                  <a:cubicBezTo>
                    <a:pt x="3835400" y="316230"/>
                    <a:pt x="3841750" y="304800"/>
                    <a:pt x="3841750" y="292100"/>
                  </a:cubicBezTo>
                  <a:cubicBezTo>
                    <a:pt x="3841750" y="279400"/>
                    <a:pt x="3835400" y="267970"/>
                    <a:pt x="3825240" y="261620"/>
                  </a:cubicBezTo>
                  <a:close/>
                  <a:moveTo>
                    <a:pt x="3467100" y="473710"/>
                  </a:moveTo>
                  <a:lnTo>
                    <a:pt x="3467100" y="111760"/>
                  </a:lnTo>
                  <a:lnTo>
                    <a:pt x="3735070" y="292100"/>
                  </a:lnTo>
                  <a:lnTo>
                    <a:pt x="3467100" y="473710"/>
                  </a:lnTo>
                  <a:close/>
                </a:path>
              </a:pathLst>
            </a:custGeom>
            <a:solidFill>
              <a:srgbClr val="8899A6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6109257" y="7061746"/>
            <a:ext cx="2013063" cy="304122"/>
            <a:chOff x="0" y="0"/>
            <a:chExt cx="3841750" cy="580390"/>
          </a:xfrm>
        </p:grpSpPr>
        <p:sp>
          <p:nvSpPr>
            <p:cNvPr id="35" name="Freeform 35"/>
            <p:cNvSpPr/>
            <p:nvPr/>
          </p:nvSpPr>
          <p:spPr>
            <a:xfrm>
              <a:off x="3429000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C3EBE2"/>
            </a:solidFill>
          </p:spPr>
        </p:sp>
        <p:sp>
          <p:nvSpPr>
            <p:cNvPr id="36" name="Freeform 36"/>
            <p:cNvSpPr/>
            <p:nvPr/>
          </p:nvSpPr>
          <p:spPr>
            <a:xfrm>
              <a:off x="0" y="-2540"/>
              <a:ext cx="3841750" cy="582930"/>
            </a:xfrm>
            <a:custGeom>
              <a:avLst/>
              <a:gdLst/>
              <a:ahLst/>
              <a:cxnLst/>
              <a:rect l="l" t="t" r="r" b="b"/>
              <a:pathLst>
                <a:path w="3841750" h="582930">
                  <a:moveTo>
                    <a:pt x="3825240" y="261620"/>
                  </a:moveTo>
                  <a:lnTo>
                    <a:pt x="3450590" y="8890"/>
                  </a:lnTo>
                  <a:cubicBezTo>
                    <a:pt x="3439160" y="1270"/>
                    <a:pt x="3423920" y="0"/>
                    <a:pt x="3411220" y="6350"/>
                  </a:cubicBezTo>
                  <a:cubicBezTo>
                    <a:pt x="3398520" y="12700"/>
                    <a:pt x="3390900" y="25400"/>
                    <a:pt x="3390900" y="39370"/>
                  </a:cubicBezTo>
                  <a:lnTo>
                    <a:pt x="3390900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3390900" y="330200"/>
                  </a:lnTo>
                  <a:lnTo>
                    <a:pt x="3390900" y="544830"/>
                  </a:lnTo>
                  <a:cubicBezTo>
                    <a:pt x="3390900" y="558800"/>
                    <a:pt x="3398520" y="571500"/>
                    <a:pt x="3411220" y="577850"/>
                  </a:cubicBezTo>
                  <a:cubicBezTo>
                    <a:pt x="3416300" y="580390"/>
                    <a:pt x="3422650" y="582930"/>
                    <a:pt x="3429000" y="582930"/>
                  </a:cubicBezTo>
                  <a:cubicBezTo>
                    <a:pt x="3436620" y="582930"/>
                    <a:pt x="3444240" y="580390"/>
                    <a:pt x="3450590" y="576580"/>
                  </a:cubicBezTo>
                  <a:lnTo>
                    <a:pt x="3825240" y="323850"/>
                  </a:lnTo>
                  <a:cubicBezTo>
                    <a:pt x="3835400" y="316230"/>
                    <a:pt x="3841750" y="304800"/>
                    <a:pt x="3841750" y="292100"/>
                  </a:cubicBezTo>
                  <a:cubicBezTo>
                    <a:pt x="3841750" y="279400"/>
                    <a:pt x="3835400" y="267970"/>
                    <a:pt x="3825240" y="261620"/>
                  </a:cubicBezTo>
                  <a:close/>
                  <a:moveTo>
                    <a:pt x="3467100" y="473710"/>
                  </a:moveTo>
                  <a:lnTo>
                    <a:pt x="3467100" y="111760"/>
                  </a:lnTo>
                  <a:lnTo>
                    <a:pt x="3735070" y="292100"/>
                  </a:lnTo>
                  <a:lnTo>
                    <a:pt x="3467100" y="473710"/>
                  </a:lnTo>
                  <a:close/>
                </a:path>
              </a:pathLst>
            </a:custGeom>
            <a:solidFill>
              <a:srgbClr val="8899A6"/>
            </a:solidFill>
          </p:spPr>
        </p:sp>
      </p:grpSp>
      <p:grpSp>
        <p:nvGrpSpPr>
          <p:cNvPr id="37" name="Group 37"/>
          <p:cNvGrpSpPr/>
          <p:nvPr/>
        </p:nvGrpSpPr>
        <p:grpSpPr>
          <a:xfrm>
            <a:off x="11489998" y="7061746"/>
            <a:ext cx="2013063" cy="304122"/>
            <a:chOff x="0" y="0"/>
            <a:chExt cx="3841750" cy="580390"/>
          </a:xfrm>
        </p:grpSpPr>
        <p:sp>
          <p:nvSpPr>
            <p:cNvPr id="38" name="Freeform 38"/>
            <p:cNvSpPr/>
            <p:nvPr/>
          </p:nvSpPr>
          <p:spPr>
            <a:xfrm>
              <a:off x="3429000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C3EBE2"/>
            </a:solidFill>
          </p:spPr>
        </p:sp>
        <p:sp>
          <p:nvSpPr>
            <p:cNvPr id="39" name="Freeform 39"/>
            <p:cNvSpPr/>
            <p:nvPr/>
          </p:nvSpPr>
          <p:spPr>
            <a:xfrm>
              <a:off x="0" y="-2540"/>
              <a:ext cx="3841750" cy="582930"/>
            </a:xfrm>
            <a:custGeom>
              <a:avLst/>
              <a:gdLst/>
              <a:ahLst/>
              <a:cxnLst/>
              <a:rect l="l" t="t" r="r" b="b"/>
              <a:pathLst>
                <a:path w="3841750" h="582930">
                  <a:moveTo>
                    <a:pt x="3825240" y="261620"/>
                  </a:moveTo>
                  <a:lnTo>
                    <a:pt x="3450590" y="8890"/>
                  </a:lnTo>
                  <a:cubicBezTo>
                    <a:pt x="3439160" y="1270"/>
                    <a:pt x="3423920" y="0"/>
                    <a:pt x="3411220" y="6350"/>
                  </a:cubicBezTo>
                  <a:cubicBezTo>
                    <a:pt x="3398520" y="12700"/>
                    <a:pt x="3390900" y="25400"/>
                    <a:pt x="3390900" y="39370"/>
                  </a:cubicBezTo>
                  <a:lnTo>
                    <a:pt x="3390900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3390900" y="330200"/>
                  </a:lnTo>
                  <a:lnTo>
                    <a:pt x="3390900" y="544830"/>
                  </a:lnTo>
                  <a:cubicBezTo>
                    <a:pt x="3390900" y="558800"/>
                    <a:pt x="3398520" y="571500"/>
                    <a:pt x="3411220" y="577850"/>
                  </a:cubicBezTo>
                  <a:cubicBezTo>
                    <a:pt x="3416300" y="580390"/>
                    <a:pt x="3422650" y="582930"/>
                    <a:pt x="3429000" y="582930"/>
                  </a:cubicBezTo>
                  <a:cubicBezTo>
                    <a:pt x="3436620" y="582930"/>
                    <a:pt x="3444240" y="580390"/>
                    <a:pt x="3450590" y="576580"/>
                  </a:cubicBezTo>
                  <a:lnTo>
                    <a:pt x="3825240" y="323850"/>
                  </a:lnTo>
                  <a:cubicBezTo>
                    <a:pt x="3835400" y="316230"/>
                    <a:pt x="3841750" y="304800"/>
                    <a:pt x="3841750" y="292100"/>
                  </a:cubicBezTo>
                  <a:cubicBezTo>
                    <a:pt x="3841750" y="279400"/>
                    <a:pt x="3835400" y="267970"/>
                    <a:pt x="3825240" y="261620"/>
                  </a:cubicBezTo>
                  <a:close/>
                  <a:moveTo>
                    <a:pt x="3467100" y="473710"/>
                  </a:moveTo>
                  <a:lnTo>
                    <a:pt x="3467100" y="111760"/>
                  </a:lnTo>
                  <a:lnTo>
                    <a:pt x="3735070" y="292100"/>
                  </a:lnTo>
                  <a:lnTo>
                    <a:pt x="3467100" y="473710"/>
                  </a:lnTo>
                  <a:close/>
                </a:path>
              </a:pathLst>
            </a:custGeom>
            <a:solidFill>
              <a:srgbClr val="8899A6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12831935" y="6378589"/>
            <a:ext cx="3384610" cy="2316345"/>
            <a:chOff x="0" y="0"/>
            <a:chExt cx="4512814" cy="3088459"/>
          </a:xfrm>
        </p:grpSpPr>
        <p:sp>
          <p:nvSpPr>
            <p:cNvPr id="41" name="TextBox 41"/>
            <p:cNvSpPr txBox="1"/>
            <p:nvPr/>
          </p:nvSpPr>
          <p:spPr>
            <a:xfrm>
              <a:off x="0" y="-66675"/>
              <a:ext cx="4512814" cy="2279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en-US" sz="3300" spc="429">
                  <a:solidFill>
                    <a:srgbClr val="2E414D"/>
                  </a:solidFill>
                  <a:latin typeface="Glacial Indifference"/>
                </a:rPr>
                <a:t>WHOLE GROUP REPORT OUT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2516959"/>
              <a:ext cx="4512814" cy="571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5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1547" y="-300109"/>
            <a:ext cx="5537662" cy="10887218"/>
            <a:chOff x="0" y="0"/>
            <a:chExt cx="13149768" cy="25852861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3004989" cy="25708081"/>
            </a:xfrm>
            <a:custGeom>
              <a:avLst/>
              <a:gdLst/>
              <a:ahLst/>
              <a:cxnLst/>
              <a:rect l="l" t="t" r="r" b="b"/>
              <a:pathLst>
                <a:path w="13004989" h="25708081">
                  <a:moveTo>
                    <a:pt x="0" y="0"/>
                  </a:moveTo>
                  <a:lnTo>
                    <a:pt x="13004989" y="0"/>
                  </a:lnTo>
                  <a:lnTo>
                    <a:pt x="13004989" y="25708081"/>
                  </a:lnTo>
                  <a:lnTo>
                    <a:pt x="0" y="25708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149768" cy="25852861"/>
            </a:xfrm>
            <a:custGeom>
              <a:avLst/>
              <a:gdLst/>
              <a:ahLst/>
              <a:cxnLst/>
              <a:rect l="l" t="t" r="r" b="b"/>
              <a:pathLst>
                <a:path w="13149768" h="25852861">
                  <a:moveTo>
                    <a:pt x="13004988" y="25708080"/>
                  </a:moveTo>
                  <a:lnTo>
                    <a:pt x="13149768" y="25708080"/>
                  </a:lnTo>
                  <a:lnTo>
                    <a:pt x="13149768" y="25852861"/>
                  </a:lnTo>
                  <a:lnTo>
                    <a:pt x="13004988" y="25852861"/>
                  </a:lnTo>
                  <a:lnTo>
                    <a:pt x="13004988" y="257080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08080"/>
                  </a:lnTo>
                  <a:lnTo>
                    <a:pt x="0" y="25708080"/>
                  </a:lnTo>
                  <a:lnTo>
                    <a:pt x="0" y="144780"/>
                  </a:lnTo>
                  <a:close/>
                  <a:moveTo>
                    <a:pt x="0" y="25708080"/>
                  </a:moveTo>
                  <a:lnTo>
                    <a:pt x="144780" y="25708080"/>
                  </a:lnTo>
                  <a:lnTo>
                    <a:pt x="144780" y="25852861"/>
                  </a:lnTo>
                  <a:lnTo>
                    <a:pt x="0" y="25852861"/>
                  </a:lnTo>
                  <a:lnTo>
                    <a:pt x="0" y="25708080"/>
                  </a:lnTo>
                  <a:close/>
                  <a:moveTo>
                    <a:pt x="13004988" y="144780"/>
                  </a:moveTo>
                  <a:lnTo>
                    <a:pt x="13149768" y="144780"/>
                  </a:lnTo>
                  <a:lnTo>
                    <a:pt x="13149768" y="25708080"/>
                  </a:lnTo>
                  <a:lnTo>
                    <a:pt x="13004988" y="25708080"/>
                  </a:lnTo>
                  <a:lnTo>
                    <a:pt x="13004988" y="144780"/>
                  </a:lnTo>
                  <a:close/>
                  <a:moveTo>
                    <a:pt x="144780" y="25708080"/>
                  </a:moveTo>
                  <a:lnTo>
                    <a:pt x="13004988" y="25708080"/>
                  </a:lnTo>
                  <a:lnTo>
                    <a:pt x="13004988" y="25852861"/>
                  </a:lnTo>
                  <a:lnTo>
                    <a:pt x="144780" y="25852861"/>
                  </a:lnTo>
                  <a:lnTo>
                    <a:pt x="144780" y="25708080"/>
                  </a:lnTo>
                  <a:close/>
                  <a:moveTo>
                    <a:pt x="13004988" y="0"/>
                  </a:moveTo>
                  <a:lnTo>
                    <a:pt x="13149768" y="0"/>
                  </a:lnTo>
                  <a:lnTo>
                    <a:pt x="13149768" y="144780"/>
                  </a:lnTo>
                  <a:lnTo>
                    <a:pt x="13004988" y="144780"/>
                  </a:lnTo>
                  <a:lnTo>
                    <a:pt x="1300498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3004988" y="0"/>
                  </a:lnTo>
                  <a:lnTo>
                    <a:pt x="1300498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367261" y="271440"/>
            <a:ext cx="10610141" cy="7202952"/>
            <a:chOff x="0" y="0"/>
            <a:chExt cx="14146855" cy="9603935"/>
          </a:xfrm>
        </p:grpSpPr>
        <p:sp>
          <p:nvSpPr>
            <p:cNvPr id="6" name="TextBox 6"/>
            <p:cNvSpPr txBox="1"/>
            <p:nvPr/>
          </p:nvSpPr>
          <p:spPr>
            <a:xfrm>
              <a:off x="0" y="47625"/>
              <a:ext cx="14146855" cy="1472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325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868" y="2239956"/>
              <a:ext cx="14142987" cy="762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560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68" y="3587945"/>
              <a:ext cx="14142987" cy="6015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6300"/>
                </a:lnSpc>
              </a:pPr>
              <a:r>
                <a:rPr lang="en-US" sz="4200" spc="42">
                  <a:solidFill>
                    <a:srgbClr val="2E414D"/>
                  </a:solidFill>
                  <a:latin typeface="Glacial Indifference Italics"/>
                </a:rPr>
                <a:t>We complain that some students only care about points or we wish we had more trusting relationships with students, </a:t>
              </a:r>
            </a:p>
            <a:p>
              <a:pPr algn="r">
                <a:lnSpc>
                  <a:spcPts val="6300"/>
                </a:lnSpc>
              </a:pPr>
              <a:r>
                <a:rPr lang="en-US" sz="4200" spc="42">
                  <a:solidFill>
                    <a:srgbClr val="2E414D"/>
                  </a:solidFill>
                  <a:latin typeface="Glacial Indifference Italics"/>
                </a:rPr>
                <a:t>but "our approach to grading </a:t>
              </a:r>
            </a:p>
            <a:p>
              <a:pPr algn="r">
                <a:lnSpc>
                  <a:spcPts val="6300"/>
                </a:lnSpc>
              </a:pPr>
              <a:r>
                <a:rPr lang="en-US" sz="4200" spc="42">
                  <a:solidFill>
                    <a:srgbClr val="2E414D"/>
                  </a:solidFill>
                  <a:latin typeface="Glacial Indifference Italics"/>
                </a:rPr>
                <a:t>may be to blame." </a:t>
              </a:r>
            </a:p>
            <a:p>
              <a:pPr algn="r">
                <a:lnSpc>
                  <a:spcPts val="4500"/>
                </a:lnSpc>
              </a:pPr>
              <a:r>
                <a:rPr lang="en-US" sz="3000" spc="30">
                  <a:solidFill>
                    <a:srgbClr val="2E414D"/>
                  </a:solidFill>
                  <a:latin typeface="Glacial Indifference Italics"/>
                </a:rPr>
                <a:t>(Feldman, 37)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 rot="-5400000">
            <a:off x="-2610203" y="4726305"/>
            <a:ext cx="7862184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Chapter 3 | The "Commodity of Grades" </a:t>
            </a:r>
          </a:p>
          <a:p>
            <a:pPr algn="ct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and Extrinsic Motivation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4984" y="1512750"/>
            <a:ext cx="12568697" cy="1092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7500" spc="165">
                <a:solidFill>
                  <a:srgbClr val="2E414D"/>
                </a:solidFill>
                <a:latin typeface="Sifonn"/>
              </a:rPr>
              <a:t>Discussion Question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344984" y="3266339"/>
            <a:ext cx="15598032" cy="5162726"/>
            <a:chOff x="0" y="0"/>
            <a:chExt cx="37039190" cy="12259443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36894411" cy="12114663"/>
            </a:xfrm>
            <a:custGeom>
              <a:avLst/>
              <a:gdLst/>
              <a:ahLst/>
              <a:cxnLst/>
              <a:rect l="l" t="t" r="r" b="b"/>
              <a:pathLst>
                <a:path w="36894411" h="12114663">
                  <a:moveTo>
                    <a:pt x="0" y="0"/>
                  </a:moveTo>
                  <a:lnTo>
                    <a:pt x="36894411" y="0"/>
                  </a:lnTo>
                  <a:lnTo>
                    <a:pt x="36894411" y="12114663"/>
                  </a:lnTo>
                  <a:lnTo>
                    <a:pt x="0" y="12114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37039190" cy="12259443"/>
            </a:xfrm>
            <a:custGeom>
              <a:avLst/>
              <a:gdLst/>
              <a:ahLst/>
              <a:cxnLst/>
              <a:rect l="l" t="t" r="r" b="b"/>
              <a:pathLst>
                <a:path w="37039190" h="12259443">
                  <a:moveTo>
                    <a:pt x="36894412" y="12114663"/>
                  </a:moveTo>
                  <a:lnTo>
                    <a:pt x="37039190" y="12114663"/>
                  </a:lnTo>
                  <a:lnTo>
                    <a:pt x="37039190" y="12259443"/>
                  </a:lnTo>
                  <a:lnTo>
                    <a:pt x="36894412" y="12259443"/>
                  </a:lnTo>
                  <a:lnTo>
                    <a:pt x="36894412" y="1211466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2114664"/>
                  </a:lnTo>
                  <a:lnTo>
                    <a:pt x="0" y="12114664"/>
                  </a:lnTo>
                  <a:lnTo>
                    <a:pt x="0" y="144780"/>
                  </a:lnTo>
                  <a:close/>
                  <a:moveTo>
                    <a:pt x="0" y="12114664"/>
                  </a:moveTo>
                  <a:lnTo>
                    <a:pt x="144780" y="12114664"/>
                  </a:lnTo>
                  <a:lnTo>
                    <a:pt x="144780" y="12259443"/>
                  </a:lnTo>
                  <a:lnTo>
                    <a:pt x="0" y="12259443"/>
                  </a:lnTo>
                  <a:lnTo>
                    <a:pt x="0" y="12114663"/>
                  </a:lnTo>
                  <a:close/>
                  <a:moveTo>
                    <a:pt x="36894412" y="144780"/>
                  </a:moveTo>
                  <a:lnTo>
                    <a:pt x="37039190" y="144780"/>
                  </a:lnTo>
                  <a:lnTo>
                    <a:pt x="37039190" y="12114664"/>
                  </a:lnTo>
                  <a:lnTo>
                    <a:pt x="36894412" y="12114664"/>
                  </a:lnTo>
                  <a:lnTo>
                    <a:pt x="36894412" y="144780"/>
                  </a:lnTo>
                  <a:close/>
                  <a:moveTo>
                    <a:pt x="144780" y="12114663"/>
                  </a:moveTo>
                  <a:lnTo>
                    <a:pt x="36894412" y="12114663"/>
                  </a:lnTo>
                  <a:lnTo>
                    <a:pt x="36894412" y="12259443"/>
                  </a:lnTo>
                  <a:lnTo>
                    <a:pt x="144780" y="12259443"/>
                  </a:lnTo>
                  <a:lnTo>
                    <a:pt x="144780" y="12114663"/>
                  </a:lnTo>
                  <a:close/>
                  <a:moveTo>
                    <a:pt x="36894412" y="0"/>
                  </a:moveTo>
                  <a:lnTo>
                    <a:pt x="37039190" y="0"/>
                  </a:lnTo>
                  <a:lnTo>
                    <a:pt x="37039190" y="144780"/>
                  </a:lnTo>
                  <a:lnTo>
                    <a:pt x="36894412" y="144780"/>
                  </a:lnTo>
                  <a:lnTo>
                    <a:pt x="3689441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6894412" y="0"/>
                  </a:lnTo>
                  <a:lnTo>
                    <a:pt x="3689441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575520" y="3942790"/>
            <a:ext cx="13627904" cy="3610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800" spc="48">
                <a:solidFill>
                  <a:srgbClr val="2E414D"/>
                </a:solidFill>
                <a:latin typeface="Glacial Indifference"/>
              </a:rPr>
              <a:t>How do "points" in grading, often used to incentivize compliance, divert a student's focus away from intrinsic motivation to learn and instead toward the teacher's extrinsic rewards? 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15096510" y="-1380872"/>
            <a:ext cx="5136684" cy="481914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31859" y="9051197"/>
            <a:ext cx="17824282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7564AB"/>
                </a:solidFill>
                <a:latin typeface="Open Sans Italics"/>
              </a:rPr>
              <a:t>Select a member to report out for your group number!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761619"/>
            <a:ext cx="11775203" cy="3192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7500" spc="165">
                <a:solidFill>
                  <a:srgbClr val="2E414D"/>
                </a:solidFill>
                <a:latin typeface="Sifonn"/>
              </a:rPr>
              <a:t>Thank you </a:t>
            </a:r>
          </a:p>
          <a:p>
            <a:pPr>
              <a:lnSpc>
                <a:spcPts val="8325"/>
              </a:lnSpc>
            </a:pPr>
            <a:r>
              <a:rPr lang="en-US" sz="7500" spc="165">
                <a:solidFill>
                  <a:srgbClr val="2E414D"/>
                </a:solidFill>
                <a:latin typeface="Sifonn"/>
              </a:rPr>
              <a:t>for participating </a:t>
            </a:r>
          </a:p>
          <a:p>
            <a:pPr>
              <a:lnSpc>
                <a:spcPts val="8325"/>
              </a:lnSpc>
            </a:pPr>
            <a:r>
              <a:rPr lang="en-US" sz="7500" spc="165">
                <a:solidFill>
                  <a:srgbClr val="2E414D"/>
                </a:solidFill>
                <a:latin typeface="Sifonn"/>
              </a:rPr>
              <a:t>in this learning journey!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652921" y="4673398"/>
            <a:ext cx="19593841" cy="5786185"/>
            <a:chOff x="0" y="0"/>
            <a:chExt cx="46527665" cy="13739914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6382886" cy="13595134"/>
            </a:xfrm>
            <a:custGeom>
              <a:avLst/>
              <a:gdLst/>
              <a:ahLst/>
              <a:cxnLst/>
              <a:rect l="l" t="t" r="r" b="b"/>
              <a:pathLst>
                <a:path w="46382886" h="13595134">
                  <a:moveTo>
                    <a:pt x="0" y="0"/>
                  </a:moveTo>
                  <a:lnTo>
                    <a:pt x="46382886" y="0"/>
                  </a:lnTo>
                  <a:lnTo>
                    <a:pt x="46382886" y="13595134"/>
                  </a:lnTo>
                  <a:lnTo>
                    <a:pt x="0" y="13595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6527665" cy="13739915"/>
            </a:xfrm>
            <a:custGeom>
              <a:avLst/>
              <a:gdLst/>
              <a:ahLst/>
              <a:cxnLst/>
              <a:rect l="l" t="t" r="r" b="b"/>
              <a:pathLst>
                <a:path w="46527665" h="13739915">
                  <a:moveTo>
                    <a:pt x="46382887" y="13595135"/>
                  </a:moveTo>
                  <a:lnTo>
                    <a:pt x="46527665" y="13595135"/>
                  </a:lnTo>
                  <a:lnTo>
                    <a:pt x="46527665" y="13739915"/>
                  </a:lnTo>
                  <a:lnTo>
                    <a:pt x="46382887" y="13739915"/>
                  </a:lnTo>
                  <a:lnTo>
                    <a:pt x="46382887" y="1359513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595135"/>
                  </a:lnTo>
                  <a:lnTo>
                    <a:pt x="0" y="13595135"/>
                  </a:lnTo>
                  <a:lnTo>
                    <a:pt x="0" y="144780"/>
                  </a:lnTo>
                  <a:close/>
                  <a:moveTo>
                    <a:pt x="0" y="13595135"/>
                  </a:moveTo>
                  <a:lnTo>
                    <a:pt x="144780" y="13595135"/>
                  </a:lnTo>
                  <a:lnTo>
                    <a:pt x="144780" y="13739915"/>
                  </a:lnTo>
                  <a:lnTo>
                    <a:pt x="0" y="13739915"/>
                  </a:lnTo>
                  <a:lnTo>
                    <a:pt x="0" y="13595135"/>
                  </a:lnTo>
                  <a:close/>
                  <a:moveTo>
                    <a:pt x="46382887" y="144780"/>
                  </a:moveTo>
                  <a:lnTo>
                    <a:pt x="46527665" y="144780"/>
                  </a:lnTo>
                  <a:lnTo>
                    <a:pt x="46527665" y="13595135"/>
                  </a:lnTo>
                  <a:lnTo>
                    <a:pt x="46382887" y="13595135"/>
                  </a:lnTo>
                  <a:lnTo>
                    <a:pt x="46382887" y="144780"/>
                  </a:lnTo>
                  <a:close/>
                  <a:moveTo>
                    <a:pt x="144780" y="13595135"/>
                  </a:moveTo>
                  <a:lnTo>
                    <a:pt x="46382887" y="13595135"/>
                  </a:lnTo>
                  <a:lnTo>
                    <a:pt x="46382887" y="13739915"/>
                  </a:lnTo>
                  <a:lnTo>
                    <a:pt x="144780" y="13739915"/>
                  </a:lnTo>
                  <a:lnTo>
                    <a:pt x="144780" y="13595135"/>
                  </a:lnTo>
                  <a:close/>
                  <a:moveTo>
                    <a:pt x="46382887" y="0"/>
                  </a:moveTo>
                  <a:lnTo>
                    <a:pt x="46527665" y="0"/>
                  </a:lnTo>
                  <a:lnTo>
                    <a:pt x="46527665" y="144780"/>
                  </a:lnTo>
                  <a:lnTo>
                    <a:pt x="46382887" y="144780"/>
                  </a:lnTo>
                  <a:lnTo>
                    <a:pt x="4638288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6382887" y="0"/>
                  </a:lnTo>
                  <a:lnTo>
                    <a:pt x="4638288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2700000">
            <a:off x="14775977" y="-558569"/>
            <a:ext cx="5136684" cy="481914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384962" y="5733163"/>
            <a:ext cx="4574851" cy="3666655"/>
            <a:chOff x="0" y="0"/>
            <a:chExt cx="6099802" cy="4888873"/>
          </a:xfrm>
        </p:grpSpPr>
        <p:sp>
          <p:nvSpPr>
            <p:cNvPr id="8" name="TextBox 8"/>
            <p:cNvSpPr txBox="1"/>
            <p:nvPr/>
          </p:nvSpPr>
          <p:spPr>
            <a:xfrm>
              <a:off x="0" y="-66675"/>
              <a:ext cx="6099802" cy="729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429">
                  <a:solidFill>
                    <a:srgbClr val="2E414D"/>
                  </a:solidFill>
                  <a:latin typeface="Glacial Indifference"/>
                </a:rPr>
                <a:t>NEXT QUESTION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136023"/>
              <a:ext cx="6099802" cy="3752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spc="30">
                  <a:solidFill>
                    <a:srgbClr val="2E414D"/>
                  </a:solidFill>
                  <a:latin typeface="Glacial Indifference Bold"/>
                </a:rPr>
                <a:t>How effective are the use of points for students who are the least motivated and engaged? (Q4, p. 37)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613631" y="5733163"/>
            <a:ext cx="4574851" cy="1952155"/>
            <a:chOff x="0" y="0"/>
            <a:chExt cx="6099802" cy="260287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66675"/>
              <a:ext cx="6099802" cy="729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429">
                  <a:solidFill>
                    <a:srgbClr val="2E414D"/>
                  </a:solidFill>
                  <a:latin typeface="Glacial Indifference"/>
                </a:rPr>
                <a:t>NEXT STEP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136023"/>
              <a:ext cx="6099802" cy="14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spc="30">
                  <a:solidFill>
                    <a:srgbClr val="2E414D"/>
                  </a:solidFill>
                  <a:latin typeface="Glacial Indifference Bold"/>
                </a:rPr>
                <a:t>Read and Reflect </a:t>
              </a:r>
            </a:p>
            <a:p>
              <a:pPr>
                <a:lnSpc>
                  <a:spcPts val="4500"/>
                </a:lnSpc>
              </a:pPr>
              <a:r>
                <a:rPr lang="en-US" sz="3000" spc="30">
                  <a:solidFill>
                    <a:srgbClr val="2E414D"/>
                  </a:solidFill>
                  <a:latin typeface="Glacial Indifference Bold"/>
                </a:rPr>
                <a:t>on Chapter 3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062977" y="5733163"/>
            <a:ext cx="4574851" cy="3323755"/>
            <a:chOff x="0" y="0"/>
            <a:chExt cx="6099802" cy="4431673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66675"/>
              <a:ext cx="6099802" cy="729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429">
                  <a:solidFill>
                    <a:srgbClr val="2E414D"/>
                  </a:solidFill>
                  <a:latin typeface="Glacial Indifference"/>
                </a:rPr>
                <a:t>NEXT WEBINAR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136023"/>
              <a:ext cx="6099802" cy="3295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spc="30">
                  <a:solidFill>
                    <a:srgbClr val="2E414D"/>
                  </a:solidFill>
                  <a:latin typeface="Glacial Indifference"/>
                </a:rPr>
                <a:t>Tuesday, </a:t>
              </a:r>
              <a:r>
                <a:rPr lang="en-US" sz="3000" spc="30">
                  <a:solidFill>
                    <a:srgbClr val="2E414D"/>
                  </a:solidFill>
                  <a:latin typeface="Glacial Indifference Bold"/>
                </a:rPr>
                <a:t>6/16 @ 9am</a:t>
              </a:r>
            </a:p>
            <a:p>
              <a:pPr>
                <a:lnSpc>
                  <a:spcPts val="4500"/>
                </a:lnSpc>
              </a:pPr>
              <a:r>
                <a:rPr lang="en-US" sz="3000" spc="30">
                  <a:solidFill>
                    <a:srgbClr val="2E414D"/>
                  </a:solidFill>
                  <a:latin typeface="Glacial Indifference Bold"/>
                </a:rPr>
                <a:t>Chapter 4 Preview</a:t>
              </a:r>
            </a:p>
            <a:p>
              <a:pPr>
                <a:lnSpc>
                  <a:spcPts val="3600"/>
                </a:lnSpc>
              </a:pPr>
              <a:r>
                <a:rPr lang="en-US" sz="3000" spc="30">
                  <a:solidFill>
                    <a:srgbClr val="2E414D"/>
                  </a:solidFill>
                  <a:latin typeface="Glacial Indifference"/>
                </a:rPr>
                <a:t>Traditional Grading Hides Information, Invites Biases, and Provides Misleading Information</a:t>
              </a: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65686" y="-611839"/>
            <a:ext cx="4885863" cy="11510678"/>
            <a:chOff x="0" y="0"/>
            <a:chExt cx="11602003" cy="27333332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1457223" cy="27188554"/>
            </a:xfrm>
            <a:custGeom>
              <a:avLst/>
              <a:gdLst/>
              <a:ahLst/>
              <a:cxnLst/>
              <a:rect l="l" t="t" r="r" b="b"/>
              <a:pathLst>
                <a:path w="11457223" h="27188554">
                  <a:moveTo>
                    <a:pt x="0" y="0"/>
                  </a:moveTo>
                  <a:lnTo>
                    <a:pt x="11457223" y="0"/>
                  </a:lnTo>
                  <a:lnTo>
                    <a:pt x="11457223" y="27188554"/>
                  </a:lnTo>
                  <a:lnTo>
                    <a:pt x="0" y="271885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EBE2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1602003" cy="27333333"/>
            </a:xfrm>
            <a:custGeom>
              <a:avLst/>
              <a:gdLst/>
              <a:ahLst/>
              <a:cxnLst/>
              <a:rect l="l" t="t" r="r" b="b"/>
              <a:pathLst>
                <a:path w="11602003" h="27333333">
                  <a:moveTo>
                    <a:pt x="11457223" y="27188551"/>
                  </a:moveTo>
                  <a:lnTo>
                    <a:pt x="11602003" y="27188551"/>
                  </a:lnTo>
                  <a:lnTo>
                    <a:pt x="11602003" y="27333333"/>
                  </a:lnTo>
                  <a:lnTo>
                    <a:pt x="11457223" y="27333333"/>
                  </a:lnTo>
                  <a:lnTo>
                    <a:pt x="11457223" y="2718855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7188551"/>
                  </a:lnTo>
                  <a:lnTo>
                    <a:pt x="0" y="27188551"/>
                  </a:lnTo>
                  <a:lnTo>
                    <a:pt x="0" y="144780"/>
                  </a:lnTo>
                  <a:close/>
                  <a:moveTo>
                    <a:pt x="0" y="27188551"/>
                  </a:moveTo>
                  <a:lnTo>
                    <a:pt x="144780" y="27188551"/>
                  </a:lnTo>
                  <a:lnTo>
                    <a:pt x="144780" y="27333333"/>
                  </a:lnTo>
                  <a:lnTo>
                    <a:pt x="0" y="27333333"/>
                  </a:lnTo>
                  <a:lnTo>
                    <a:pt x="0" y="27188551"/>
                  </a:lnTo>
                  <a:close/>
                  <a:moveTo>
                    <a:pt x="11457223" y="144780"/>
                  </a:moveTo>
                  <a:lnTo>
                    <a:pt x="11602003" y="144780"/>
                  </a:lnTo>
                  <a:lnTo>
                    <a:pt x="11602003" y="27188551"/>
                  </a:lnTo>
                  <a:lnTo>
                    <a:pt x="11457223" y="27188551"/>
                  </a:lnTo>
                  <a:lnTo>
                    <a:pt x="11457223" y="144780"/>
                  </a:lnTo>
                  <a:close/>
                  <a:moveTo>
                    <a:pt x="144780" y="27188551"/>
                  </a:moveTo>
                  <a:lnTo>
                    <a:pt x="11457223" y="27188551"/>
                  </a:lnTo>
                  <a:lnTo>
                    <a:pt x="11457223" y="27333333"/>
                  </a:lnTo>
                  <a:lnTo>
                    <a:pt x="144780" y="27333333"/>
                  </a:lnTo>
                  <a:lnTo>
                    <a:pt x="144780" y="27188551"/>
                  </a:lnTo>
                  <a:close/>
                  <a:moveTo>
                    <a:pt x="11457223" y="0"/>
                  </a:moveTo>
                  <a:lnTo>
                    <a:pt x="11602003" y="0"/>
                  </a:lnTo>
                  <a:lnTo>
                    <a:pt x="11602003" y="144780"/>
                  </a:lnTo>
                  <a:lnTo>
                    <a:pt x="11457223" y="144780"/>
                  </a:lnTo>
                  <a:lnTo>
                    <a:pt x="1145722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457223" y="0"/>
                  </a:lnTo>
                  <a:lnTo>
                    <a:pt x="1145722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-1539642" y="-832193"/>
            <a:ext cx="5136684" cy="48191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91106" y="1502125"/>
            <a:ext cx="11368194" cy="728274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 rot="-5400000">
            <a:off x="-125163" y="6770142"/>
            <a:ext cx="4404817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60"/>
              </a:lnSpc>
            </a:pPr>
            <a:r>
              <a:rPr lang="en-US" sz="3800" spc="380">
                <a:solidFill>
                  <a:srgbClr val="2E414D"/>
                </a:solidFill>
                <a:latin typeface="Glacial Indifference Bold"/>
              </a:rPr>
              <a:t>FINAL WORDS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70354" y="-729092"/>
            <a:ext cx="19628708" cy="5898292"/>
          </a:xfrm>
          <a:prstGeom prst="rect">
            <a:avLst/>
          </a:prstGeom>
          <a:solidFill>
            <a:srgbClr val="C3EBE2"/>
          </a:solidFill>
        </p:spPr>
      </p:sp>
      <p:sp>
        <p:nvSpPr>
          <p:cNvPr id="3" name="AutoShape 3"/>
          <p:cNvSpPr/>
          <p:nvPr/>
        </p:nvSpPr>
        <p:spPr>
          <a:xfrm>
            <a:off x="3292143" y="3993531"/>
            <a:ext cx="2692113" cy="2351339"/>
          </a:xfrm>
          <a:prstGeom prst="rect">
            <a:avLst/>
          </a:prstGeom>
          <a:solidFill>
            <a:srgbClr val="66757F"/>
          </a:solidFill>
        </p:spPr>
      </p:sp>
      <p:sp>
        <p:nvSpPr>
          <p:cNvPr id="4" name="AutoShape 4"/>
          <p:cNvSpPr/>
          <p:nvPr/>
        </p:nvSpPr>
        <p:spPr>
          <a:xfrm>
            <a:off x="12223041" y="3993531"/>
            <a:ext cx="2692113" cy="2351339"/>
          </a:xfrm>
          <a:prstGeom prst="rect">
            <a:avLst/>
          </a:prstGeom>
          <a:solidFill>
            <a:srgbClr val="66757F"/>
          </a:solidFill>
        </p:spPr>
      </p:sp>
      <p:sp>
        <p:nvSpPr>
          <p:cNvPr id="5" name="AutoShape 5"/>
          <p:cNvSpPr/>
          <p:nvPr/>
        </p:nvSpPr>
        <p:spPr>
          <a:xfrm>
            <a:off x="7797943" y="4031458"/>
            <a:ext cx="2692113" cy="2351339"/>
          </a:xfrm>
          <a:prstGeom prst="rect">
            <a:avLst/>
          </a:prstGeom>
          <a:solidFill>
            <a:srgbClr val="66757F"/>
          </a:solidFill>
        </p:spPr>
      </p:sp>
      <p:sp>
        <p:nvSpPr>
          <p:cNvPr id="6" name="AutoShape 6"/>
          <p:cNvSpPr/>
          <p:nvPr/>
        </p:nvSpPr>
        <p:spPr>
          <a:xfrm>
            <a:off x="-4877026" y="1802542"/>
            <a:ext cx="6889345" cy="87376"/>
          </a:xfrm>
          <a:prstGeom prst="rect">
            <a:avLst/>
          </a:prstGeom>
          <a:solidFill>
            <a:srgbClr val="7564AB"/>
          </a:solidFill>
        </p:spPr>
      </p:sp>
      <p:sp>
        <p:nvSpPr>
          <p:cNvPr id="7" name="AutoShape 7"/>
          <p:cNvSpPr/>
          <p:nvPr/>
        </p:nvSpPr>
        <p:spPr>
          <a:xfrm>
            <a:off x="16268700" y="1802542"/>
            <a:ext cx="6889345" cy="87376"/>
          </a:xfrm>
          <a:prstGeom prst="rect">
            <a:avLst/>
          </a:prstGeom>
          <a:solidFill>
            <a:srgbClr val="7564AB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70852" y="4483455"/>
            <a:ext cx="1996490" cy="138880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06122" y="4390535"/>
            <a:ext cx="2475756" cy="165050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69482" y="4031458"/>
            <a:ext cx="3598307" cy="231341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200662" y="1085850"/>
            <a:ext cx="13886677" cy="213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sz="7500">
                <a:solidFill>
                  <a:srgbClr val="2E414D"/>
                </a:solidFill>
                <a:latin typeface="Sifonn Bold"/>
              </a:rPr>
              <a:t>AUTHENTIC ENGAGEMENT AGREEMENTS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49890" y="6636854"/>
            <a:ext cx="3660275" cy="1633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2"/>
              </a:lnSpc>
            </a:pPr>
            <a:r>
              <a:rPr lang="en-US" sz="2300" spc="114">
                <a:solidFill>
                  <a:srgbClr val="343A46"/>
                </a:solidFill>
                <a:latin typeface="Quicksand"/>
              </a:rPr>
              <a:t>Short Presentations</a:t>
            </a:r>
          </a:p>
          <a:p>
            <a:pPr algn="ctr">
              <a:lnSpc>
                <a:spcPts val="3262"/>
              </a:lnSpc>
            </a:pPr>
            <a:endParaRPr lang="en-US" sz="2300" spc="114">
              <a:solidFill>
                <a:srgbClr val="343A46"/>
              </a:solidFill>
              <a:latin typeface="Quicksand"/>
            </a:endParaRPr>
          </a:p>
          <a:p>
            <a:pPr algn="ctr">
              <a:lnSpc>
                <a:spcPts val="3262"/>
              </a:lnSpc>
            </a:pPr>
            <a:r>
              <a:rPr lang="en-US" sz="2250" spc="112">
                <a:solidFill>
                  <a:srgbClr val="2E414D"/>
                </a:solidFill>
                <a:latin typeface="Quicksand"/>
              </a:rPr>
              <a:t>Mute</a:t>
            </a:r>
          </a:p>
          <a:p>
            <a:pPr algn="ctr">
              <a:lnSpc>
                <a:spcPts val="3262"/>
              </a:lnSpc>
            </a:pPr>
            <a:r>
              <a:rPr lang="en-US" sz="2250" spc="112">
                <a:solidFill>
                  <a:srgbClr val="2E414D"/>
                </a:solidFill>
                <a:latin typeface="Quicksand"/>
              </a:rPr>
              <a:t>Video off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777835" y="6636854"/>
            <a:ext cx="3660275" cy="1633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2"/>
              </a:lnSpc>
            </a:pPr>
            <a:r>
              <a:rPr lang="en-US" sz="2250" spc="112">
                <a:solidFill>
                  <a:srgbClr val="2E414D"/>
                </a:solidFill>
                <a:latin typeface="Quicksand"/>
              </a:rPr>
              <a:t>Chat box</a:t>
            </a:r>
          </a:p>
          <a:p>
            <a:pPr algn="ctr">
              <a:lnSpc>
                <a:spcPts val="3262"/>
              </a:lnSpc>
            </a:pPr>
            <a:endParaRPr lang="en-US" sz="2250" spc="112">
              <a:solidFill>
                <a:srgbClr val="2E414D"/>
              </a:solidFill>
              <a:latin typeface="Quicksand"/>
            </a:endParaRPr>
          </a:p>
          <a:p>
            <a:pPr algn="ctr">
              <a:lnSpc>
                <a:spcPts val="3262"/>
              </a:lnSpc>
            </a:pPr>
            <a:r>
              <a:rPr lang="en-US" sz="2250" spc="112">
                <a:solidFill>
                  <a:srgbClr val="2E414D"/>
                </a:solidFill>
                <a:latin typeface="Quicksand"/>
              </a:rPr>
              <a:t> TQEs</a:t>
            </a:r>
          </a:p>
          <a:p>
            <a:pPr algn="ctr">
              <a:lnSpc>
                <a:spcPts val="3262"/>
              </a:lnSpc>
            </a:pPr>
            <a:r>
              <a:rPr lang="en-US" sz="2250" spc="112">
                <a:solidFill>
                  <a:srgbClr val="2E414D"/>
                </a:solidFill>
                <a:latin typeface="Quicksand"/>
              </a:rPr>
              <a:t>Discussion prompts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355691" y="6665256"/>
            <a:ext cx="3660275" cy="167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5"/>
              </a:lnSpc>
            </a:pPr>
            <a:r>
              <a:rPr lang="en-US" sz="2300" spc="114">
                <a:solidFill>
                  <a:srgbClr val="2E414D"/>
                </a:solidFill>
                <a:latin typeface="Quicksand"/>
              </a:rPr>
              <a:t>Longer breakout </a:t>
            </a:r>
          </a:p>
          <a:p>
            <a:pPr algn="ctr">
              <a:lnSpc>
                <a:spcPts val="3335"/>
              </a:lnSpc>
            </a:pPr>
            <a:r>
              <a:rPr lang="en-US" sz="2300" spc="114">
                <a:solidFill>
                  <a:srgbClr val="2E414D"/>
                </a:solidFill>
                <a:latin typeface="Quicksand"/>
              </a:rPr>
              <a:t>group discussions</a:t>
            </a:r>
          </a:p>
          <a:p>
            <a:pPr algn="ctr">
              <a:lnSpc>
                <a:spcPts val="3335"/>
              </a:lnSpc>
            </a:pPr>
            <a:endParaRPr lang="en-US" sz="2300" spc="114">
              <a:solidFill>
                <a:srgbClr val="2E414D"/>
              </a:solidFill>
              <a:latin typeface="Quicksand"/>
            </a:endParaRPr>
          </a:p>
          <a:p>
            <a:pPr algn="ctr">
              <a:lnSpc>
                <a:spcPts val="3335"/>
              </a:lnSpc>
            </a:pPr>
            <a:r>
              <a:rPr lang="en-US" sz="2300" spc="115">
                <a:solidFill>
                  <a:srgbClr val="2E414D"/>
                </a:solidFill>
                <a:latin typeface="Quicksand"/>
              </a:rPr>
              <a:t>Share the air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4984" y="994907"/>
            <a:ext cx="12568697" cy="213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7500" spc="165">
                <a:solidFill>
                  <a:srgbClr val="2E414D"/>
                </a:solidFill>
                <a:latin typeface="Sifonn"/>
              </a:rPr>
              <a:t>Break out Groups</a:t>
            </a:r>
          </a:p>
          <a:p>
            <a:pPr>
              <a:lnSpc>
                <a:spcPts val="8325"/>
              </a:lnSpc>
            </a:pPr>
            <a:r>
              <a:rPr lang="en-US" sz="7500" spc="165">
                <a:solidFill>
                  <a:srgbClr val="2E414D"/>
                </a:solidFill>
                <a:latin typeface="Sifonn"/>
              </a:rPr>
              <a:t>Factors for Success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344984" y="4095574"/>
            <a:ext cx="15598032" cy="5162726"/>
            <a:chOff x="0" y="0"/>
            <a:chExt cx="37039190" cy="12259443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36894411" cy="12114663"/>
            </a:xfrm>
            <a:custGeom>
              <a:avLst/>
              <a:gdLst/>
              <a:ahLst/>
              <a:cxnLst/>
              <a:rect l="l" t="t" r="r" b="b"/>
              <a:pathLst>
                <a:path w="36894411" h="12114663">
                  <a:moveTo>
                    <a:pt x="0" y="0"/>
                  </a:moveTo>
                  <a:lnTo>
                    <a:pt x="36894411" y="0"/>
                  </a:lnTo>
                  <a:lnTo>
                    <a:pt x="36894411" y="12114663"/>
                  </a:lnTo>
                  <a:lnTo>
                    <a:pt x="0" y="12114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37039190" cy="12259443"/>
            </a:xfrm>
            <a:custGeom>
              <a:avLst/>
              <a:gdLst/>
              <a:ahLst/>
              <a:cxnLst/>
              <a:rect l="l" t="t" r="r" b="b"/>
              <a:pathLst>
                <a:path w="37039190" h="12259443">
                  <a:moveTo>
                    <a:pt x="36894412" y="12114663"/>
                  </a:moveTo>
                  <a:lnTo>
                    <a:pt x="37039190" y="12114663"/>
                  </a:lnTo>
                  <a:lnTo>
                    <a:pt x="37039190" y="12259443"/>
                  </a:lnTo>
                  <a:lnTo>
                    <a:pt x="36894412" y="12259443"/>
                  </a:lnTo>
                  <a:lnTo>
                    <a:pt x="36894412" y="1211466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2114664"/>
                  </a:lnTo>
                  <a:lnTo>
                    <a:pt x="0" y="12114664"/>
                  </a:lnTo>
                  <a:lnTo>
                    <a:pt x="0" y="144780"/>
                  </a:lnTo>
                  <a:close/>
                  <a:moveTo>
                    <a:pt x="0" y="12114664"/>
                  </a:moveTo>
                  <a:lnTo>
                    <a:pt x="144780" y="12114664"/>
                  </a:lnTo>
                  <a:lnTo>
                    <a:pt x="144780" y="12259443"/>
                  </a:lnTo>
                  <a:lnTo>
                    <a:pt x="0" y="12259443"/>
                  </a:lnTo>
                  <a:lnTo>
                    <a:pt x="0" y="12114663"/>
                  </a:lnTo>
                  <a:close/>
                  <a:moveTo>
                    <a:pt x="36894412" y="144780"/>
                  </a:moveTo>
                  <a:lnTo>
                    <a:pt x="37039190" y="144780"/>
                  </a:lnTo>
                  <a:lnTo>
                    <a:pt x="37039190" y="12114664"/>
                  </a:lnTo>
                  <a:lnTo>
                    <a:pt x="36894412" y="12114664"/>
                  </a:lnTo>
                  <a:lnTo>
                    <a:pt x="36894412" y="144780"/>
                  </a:lnTo>
                  <a:close/>
                  <a:moveTo>
                    <a:pt x="144780" y="12114663"/>
                  </a:moveTo>
                  <a:lnTo>
                    <a:pt x="36894412" y="12114663"/>
                  </a:lnTo>
                  <a:lnTo>
                    <a:pt x="36894412" y="12259443"/>
                  </a:lnTo>
                  <a:lnTo>
                    <a:pt x="144780" y="12259443"/>
                  </a:lnTo>
                  <a:lnTo>
                    <a:pt x="144780" y="12114663"/>
                  </a:lnTo>
                  <a:close/>
                  <a:moveTo>
                    <a:pt x="36894412" y="0"/>
                  </a:moveTo>
                  <a:lnTo>
                    <a:pt x="37039190" y="0"/>
                  </a:lnTo>
                  <a:lnTo>
                    <a:pt x="37039190" y="144780"/>
                  </a:lnTo>
                  <a:lnTo>
                    <a:pt x="36894412" y="144780"/>
                  </a:lnTo>
                  <a:lnTo>
                    <a:pt x="3689441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6894412" y="0"/>
                  </a:lnTo>
                  <a:lnTo>
                    <a:pt x="3689441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43396" y="5592737"/>
            <a:ext cx="1601208" cy="160120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661801" y="5305782"/>
            <a:ext cx="2057400" cy="2057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5400000">
            <a:off x="15096510" y="-1380872"/>
            <a:ext cx="5136684" cy="48191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613805" y="5305782"/>
            <a:ext cx="1967389" cy="20574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2125721" y="7580261"/>
            <a:ext cx="3129559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 spc="30">
                <a:solidFill>
                  <a:srgbClr val="2E414D"/>
                </a:solidFill>
                <a:latin typeface="Glacial Indifference"/>
              </a:rPr>
              <a:t>Engagement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79221" y="7580261"/>
            <a:ext cx="3129559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 spc="30">
                <a:solidFill>
                  <a:srgbClr val="2E414D"/>
                </a:solidFill>
                <a:latin typeface="Glacial Indifference"/>
              </a:rPr>
              <a:t>Timekeeper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032720" y="7580261"/>
            <a:ext cx="3129559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 spc="30">
                <a:solidFill>
                  <a:srgbClr val="2E414D"/>
                </a:solidFill>
                <a:latin typeface="Glacial Indifference"/>
              </a:rPr>
              <a:t>Facilitator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4984" y="1512750"/>
            <a:ext cx="12568697" cy="1092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7500" spc="165">
                <a:solidFill>
                  <a:srgbClr val="2E414D"/>
                </a:solidFill>
                <a:latin typeface="Sifonn"/>
              </a:rPr>
              <a:t>Discussion Question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344984" y="3220076"/>
            <a:ext cx="15598032" cy="5162726"/>
            <a:chOff x="0" y="0"/>
            <a:chExt cx="37039190" cy="12259443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36894411" cy="12114663"/>
            </a:xfrm>
            <a:custGeom>
              <a:avLst/>
              <a:gdLst/>
              <a:ahLst/>
              <a:cxnLst/>
              <a:rect l="l" t="t" r="r" b="b"/>
              <a:pathLst>
                <a:path w="36894411" h="12114663">
                  <a:moveTo>
                    <a:pt x="0" y="0"/>
                  </a:moveTo>
                  <a:lnTo>
                    <a:pt x="36894411" y="0"/>
                  </a:lnTo>
                  <a:lnTo>
                    <a:pt x="36894411" y="12114663"/>
                  </a:lnTo>
                  <a:lnTo>
                    <a:pt x="0" y="12114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37039190" cy="12259443"/>
            </a:xfrm>
            <a:custGeom>
              <a:avLst/>
              <a:gdLst/>
              <a:ahLst/>
              <a:cxnLst/>
              <a:rect l="l" t="t" r="r" b="b"/>
              <a:pathLst>
                <a:path w="37039190" h="12259443">
                  <a:moveTo>
                    <a:pt x="36894412" y="12114663"/>
                  </a:moveTo>
                  <a:lnTo>
                    <a:pt x="37039190" y="12114663"/>
                  </a:lnTo>
                  <a:lnTo>
                    <a:pt x="37039190" y="12259443"/>
                  </a:lnTo>
                  <a:lnTo>
                    <a:pt x="36894412" y="12259443"/>
                  </a:lnTo>
                  <a:lnTo>
                    <a:pt x="36894412" y="1211466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2114664"/>
                  </a:lnTo>
                  <a:lnTo>
                    <a:pt x="0" y="12114664"/>
                  </a:lnTo>
                  <a:lnTo>
                    <a:pt x="0" y="144780"/>
                  </a:lnTo>
                  <a:close/>
                  <a:moveTo>
                    <a:pt x="0" y="12114664"/>
                  </a:moveTo>
                  <a:lnTo>
                    <a:pt x="144780" y="12114664"/>
                  </a:lnTo>
                  <a:lnTo>
                    <a:pt x="144780" y="12259443"/>
                  </a:lnTo>
                  <a:lnTo>
                    <a:pt x="0" y="12259443"/>
                  </a:lnTo>
                  <a:lnTo>
                    <a:pt x="0" y="12114663"/>
                  </a:lnTo>
                  <a:close/>
                  <a:moveTo>
                    <a:pt x="36894412" y="144780"/>
                  </a:moveTo>
                  <a:lnTo>
                    <a:pt x="37039190" y="144780"/>
                  </a:lnTo>
                  <a:lnTo>
                    <a:pt x="37039190" y="12114664"/>
                  </a:lnTo>
                  <a:lnTo>
                    <a:pt x="36894412" y="12114664"/>
                  </a:lnTo>
                  <a:lnTo>
                    <a:pt x="36894412" y="144780"/>
                  </a:lnTo>
                  <a:close/>
                  <a:moveTo>
                    <a:pt x="144780" y="12114663"/>
                  </a:moveTo>
                  <a:lnTo>
                    <a:pt x="36894412" y="12114663"/>
                  </a:lnTo>
                  <a:lnTo>
                    <a:pt x="36894412" y="12259443"/>
                  </a:lnTo>
                  <a:lnTo>
                    <a:pt x="144780" y="12259443"/>
                  </a:lnTo>
                  <a:lnTo>
                    <a:pt x="144780" y="12114663"/>
                  </a:lnTo>
                  <a:close/>
                  <a:moveTo>
                    <a:pt x="36894412" y="0"/>
                  </a:moveTo>
                  <a:lnTo>
                    <a:pt x="37039190" y="0"/>
                  </a:lnTo>
                  <a:lnTo>
                    <a:pt x="37039190" y="144780"/>
                  </a:lnTo>
                  <a:lnTo>
                    <a:pt x="36894412" y="144780"/>
                  </a:lnTo>
                  <a:lnTo>
                    <a:pt x="3689441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6894412" y="0"/>
                  </a:lnTo>
                  <a:lnTo>
                    <a:pt x="3689441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575520" y="3896527"/>
            <a:ext cx="13627904" cy="3610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800" spc="48">
                <a:solidFill>
                  <a:srgbClr val="2E414D"/>
                </a:solidFill>
                <a:latin typeface="Glacial Indifference"/>
              </a:rPr>
              <a:t>Reflect on your reading of chapters 1 &amp; 2</a:t>
            </a:r>
          </a:p>
          <a:p>
            <a:pPr algn="ctr">
              <a:lnSpc>
                <a:spcPts val="7200"/>
              </a:lnSpc>
            </a:pPr>
            <a:endParaRPr lang="en-US" sz="4800" spc="48">
              <a:solidFill>
                <a:srgbClr val="2E414D"/>
              </a:solidFill>
              <a:latin typeface="Glacial Indifference"/>
            </a:endParaRPr>
          </a:p>
          <a:p>
            <a:pPr algn="ctr">
              <a:lnSpc>
                <a:spcPts val="7200"/>
              </a:lnSpc>
            </a:pPr>
            <a:r>
              <a:rPr lang="en-US" sz="4800" spc="48">
                <a:solidFill>
                  <a:srgbClr val="2E414D"/>
                </a:solidFill>
                <a:latin typeface="Glacial Indifference"/>
              </a:rPr>
              <a:t>What changed, challenged, or confirmed </a:t>
            </a:r>
          </a:p>
          <a:p>
            <a:pPr algn="ctr">
              <a:lnSpc>
                <a:spcPts val="7200"/>
              </a:lnSpc>
            </a:pPr>
            <a:r>
              <a:rPr lang="en-US" sz="4800" spc="48">
                <a:solidFill>
                  <a:srgbClr val="2E414D"/>
                </a:solidFill>
                <a:latin typeface="Glacial Indifference"/>
              </a:rPr>
              <a:t>your thinking?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15096510" y="-1380872"/>
            <a:ext cx="5136684" cy="481914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63718" y="8644890"/>
            <a:ext cx="17824282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7564AB"/>
                </a:solidFill>
                <a:latin typeface="Open Sans Italics"/>
              </a:rPr>
              <a:t>Groups of 4, 10 minutes to discuss, at least 2 minutes each!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2915002" y="6848728"/>
            <a:ext cx="5136684" cy="481914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134419" y="-170034"/>
            <a:ext cx="4432438" cy="10575489"/>
            <a:chOff x="0" y="0"/>
            <a:chExt cx="10525296" cy="25112625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0380516" cy="24967846"/>
            </a:xfrm>
            <a:custGeom>
              <a:avLst/>
              <a:gdLst/>
              <a:ahLst/>
              <a:cxnLst/>
              <a:rect l="l" t="t" r="r" b="b"/>
              <a:pathLst>
                <a:path w="10380516" h="24967846">
                  <a:moveTo>
                    <a:pt x="0" y="0"/>
                  </a:moveTo>
                  <a:lnTo>
                    <a:pt x="10380516" y="0"/>
                  </a:lnTo>
                  <a:lnTo>
                    <a:pt x="10380516" y="24967846"/>
                  </a:lnTo>
                  <a:lnTo>
                    <a:pt x="0" y="24967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0525296" cy="25112625"/>
            </a:xfrm>
            <a:custGeom>
              <a:avLst/>
              <a:gdLst/>
              <a:ahLst/>
              <a:cxnLst/>
              <a:rect l="l" t="t" r="r" b="b"/>
              <a:pathLst>
                <a:path w="10525296" h="25112625">
                  <a:moveTo>
                    <a:pt x="10380517" y="24967845"/>
                  </a:moveTo>
                  <a:lnTo>
                    <a:pt x="10525296" y="24967845"/>
                  </a:lnTo>
                  <a:lnTo>
                    <a:pt x="10525296" y="25112625"/>
                  </a:lnTo>
                  <a:lnTo>
                    <a:pt x="10380517" y="25112625"/>
                  </a:lnTo>
                  <a:lnTo>
                    <a:pt x="10380517" y="249678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4967845"/>
                  </a:lnTo>
                  <a:lnTo>
                    <a:pt x="0" y="24967845"/>
                  </a:lnTo>
                  <a:lnTo>
                    <a:pt x="0" y="144780"/>
                  </a:lnTo>
                  <a:close/>
                  <a:moveTo>
                    <a:pt x="0" y="24967845"/>
                  </a:moveTo>
                  <a:lnTo>
                    <a:pt x="144780" y="24967845"/>
                  </a:lnTo>
                  <a:lnTo>
                    <a:pt x="144780" y="25112625"/>
                  </a:lnTo>
                  <a:lnTo>
                    <a:pt x="0" y="25112625"/>
                  </a:lnTo>
                  <a:lnTo>
                    <a:pt x="0" y="24967845"/>
                  </a:lnTo>
                  <a:close/>
                  <a:moveTo>
                    <a:pt x="10380517" y="144780"/>
                  </a:moveTo>
                  <a:lnTo>
                    <a:pt x="10525296" y="144780"/>
                  </a:lnTo>
                  <a:lnTo>
                    <a:pt x="10525296" y="24967845"/>
                  </a:lnTo>
                  <a:lnTo>
                    <a:pt x="10380517" y="24967845"/>
                  </a:lnTo>
                  <a:lnTo>
                    <a:pt x="10380517" y="144780"/>
                  </a:lnTo>
                  <a:close/>
                  <a:moveTo>
                    <a:pt x="144780" y="24967845"/>
                  </a:moveTo>
                  <a:lnTo>
                    <a:pt x="10380517" y="24967845"/>
                  </a:lnTo>
                  <a:lnTo>
                    <a:pt x="10380517" y="25112625"/>
                  </a:lnTo>
                  <a:lnTo>
                    <a:pt x="144780" y="25112625"/>
                  </a:lnTo>
                  <a:lnTo>
                    <a:pt x="144780" y="24967845"/>
                  </a:lnTo>
                  <a:close/>
                  <a:moveTo>
                    <a:pt x="10380517" y="0"/>
                  </a:moveTo>
                  <a:lnTo>
                    <a:pt x="10525296" y="0"/>
                  </a:lnTo>
                  <a:lnTo>
                    <a:pt x="10525296" y="144780"/>
                  </a:lnTo>
                  <a:lnTo>
                    <a:pt x="10380517" y="144780"/>
                  </a:lnTo>
                  <a:lnTo>
                    <a:pt x="1038051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0380517" y="0"/>
                  </a:lnTo>
                  <a:lnTo>
                    <a:pt x="1038051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9397116" y="8113395"/>
            <a:ext cx="7862184" cy="1144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20"/>
              </a:lnSpc>
            </a:pPr>
            <a:r>
              <a:rPr lang="en-US" sz="3300" spc="429">
                <a:solidFill>
                  <a:srgbClr val="2E414D"/>
                </a:solidFill>
                <a:latin typeface="Glacial Indifference"/>
              </a:rPr>
              <a:t>INTRODUCTION </a:t>
            </a:r>
          </a:p>
          <a:p>
            <a:pPr algn="r">
              <a:lnSpc>
                <a:spcPts val="4620"/>
              </a:lnSpc>
            </a:pPr>
            <a:r>
              <a:rPr lang="en-US" sz="3300" spc="429">
                <a:solidFill>
                  <a:srgbClr val="2E414D"/>
                </a:solidFill>
                <a:latin typeface="Glacial Indifference"/>
              </a:rPr>
              <a:t>TO THE CASE FOR CHANGE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01244" y="1671908"/>
            <a:ext cx="8682174" cy="578811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 rot="-5400000">
            <a:off x="-2251929" y="4585188"/>
            <a:ext cx="8667457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0"/>
              </a:lnSpc>
            </a:pPr>
            <a:r>
              <a:rPr lang="en-US" sz="3800" spc="380">
                <a:solidFill>
                  <a:srgbClr val="2E414D"/>
                </a:solidFill>
                <a:latin typeface="Glacial Indifference Bold"/>
              </a:rPr>
              <a:t>PART 2 | THE CASE FOR CHANGE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7775" y="-300109"/>
            <a:ext cx="9391775" cy="10887218"/>
            <a:chOff x="0" y="0"/>
            <a:chExt cx="22301772" cy="25852861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2156993" cy="25708081"/>
            </a:xfrm>
            <a:custGeom>
              <a:avLst/>
              <a:gdLst/>
              <a:ahLst/>
              <a:cxnLst/>
              <a:rect l="l" t="t" r="r" b="b"/>
              <a:pathLst>
                <a:path w="22156993" h="25708081">
                  <a:moveTo>
                    <a:pt x="0" y="0"/>
                  </a:moveTo>
                  <a:lnTo>
                    <a:pt x="22156993" y="0"/>
                  </a:lnTo>
                  <a:lnTo>
                    <a:pt x="22156993" y="25708081"/>
                  </a:lnTo>
                  <a:lnTo>
                    <a:pt x="0" y="25708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2301772" cy="25852861"/>
            </a:xfrm>
            <a:custGeom>
              <a:avLst/>
              <a:gdLst/>
              <a:ahLst/>
              <a:cxnLst/>
              <a:rect l="l" t="t" r="r" b="b"/>
              <a:pathLst>
                <a:path w="22301772" h="25852861">
                  <a:moveTo>
                    <a:pt x="22156992" y="25708080"/>
                  </a:moveTo>
                  <a:lnTo>
                    <a:pt x="22301772" y="25708080"/>
                  </a:lnTo>
                  <a:lnTo>
                    <a:pt x="22301772" y="25852861"/>
                  </a:lnTo>
                  <a:lnTo>
                    <a:pt x="22156992" y="25852861"/>
                  </a:lnTo>
                  <a:lnTo>
                    <a:pt x="22156992" y="257080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08080"/>
                  </a:lnTo>
                  <a:lnTo>
                    <a:pt x="0" y="25708080"/>
                  </a:lnTo>
                  <a:lnTo>
                    <a:pt x="0" y="144780"/>
                  </a:lnTo>
                  <a:close/>
                  <a:moveTo>
                    <a:pt x="0" y="25708080"/>
                  </a:moveTo>
                  <a:lnTo>
                    <a:pt x="144780" y="25708080"/>
                  </a:lnTo>
                  <a:lnTo>
                    <a:pt x="144780" y="25852861"/>
                  </a:lnTo>
                  <a:lnTo>
                    <a:pt x="0" y="25852861"/>
                  </a:lnTo>
                  <a:lnTo>
                    <a:pt x="0" y="25708080"/>
                  </a:lnTo>
                  <a:close/>
                  <a:moveTo>
                    <a:pt x="22156992" y="144780"/>
                  </a:moveTo>
                  <a:lnTo>
                    <a:pt x="22301772" y="144780"/>
                  </a:lnTo>
                  <a:lnTo>
                    <a:pt x="22301772" y="25708080"/>
                  </a:lnTo>
                  <a:lnTo>
                    <a:pt x="22156992" y="25708080"/>
                  </a:lnTo>
                  <a:lnTo>
                    <a:pt x="22156992" y="144780"/>
                  </a:lnTo>
                  <a:close/>
                  <a:moveTo>
                    <a:pt x="144780" y="25708080"/>
                  </a:moveTo>
                  <a:lnTo>
                    <a:pt x="22156992" y="25708080"/>
                  </a:lnTo>
                  <a:lnTo>
                    <a:pt x="22156992" y="25852861"/>
                  </a:lnTo>
                  <a:lnTo>
                    <a:pt x="144780" y="25852861"/>
                  </a:lnTo>
                  <a:lnTo>
                    <a:pt x="144780" y="25708080"/>
                  </a:lnTo>
                  <a:close/>
                  <a:moveTo>
                    <a:pt x="22156992" y="0"/>
                  </a:moveTo>
                  <a:lnTo>
                    <a:pt x="22301772" y="0"/>
                  </a:lnTo>
                  <a:lnTo>
                    <a:pt x="22301772" y="144780"/>
                  </a:lnTo>
                  <a:lnTo>
                    <a:pt x="22156992" y="144780"/>
                  </a:lnTo>
                  <a:lnTo>
                    <a:pt x="221569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2156992" y="0"/>
                  </a:lnTo>
                  <a:lnTo>
                    <a:pt x="221569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13976676" y="-453305"/>
            <a:ext cx="5136684" cy="481914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1076325"/>
            <a:ext cx="7240952" cy="2147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25"/>
              </a:lnSpc>
            </a:pPr>
            <a:r>
              <a:rPr lang="en-US" sz="7500" spc="165">
                <a:solidFill>
                  <a:srgbClr val="2E414D"/>
                </a:solidFill>
                <a:latin typeface="Sifonn"/>
              </a:rPr>
              <a:t>20th Century Beliefs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44000" y="3786560"/>
            <a:ext cx="8688461" cy="567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0"/>
              </a:lnSpc>
            </a:pPr>
            <a:endParaRPr/>
          </a:p>
          <a:p>
            <a:pPr algn="r">
              <a:lnSpc>
                <a:spcPts val="5400"/>
              </a:lnSpc>
            </a:pPr>
            <a:r>
              <a:rPr lang="en-US" sz="3600" spc="36">
                <a:solidFill>
                  <a:srgbClr val="2E414D"/>
                </a:solidFill>
                <a:latin typeface="Glacial Indifference"/>
              </a:rPr>
              <a:t>Student achievement occurred on a curve</a:t>
            </a:r>
          </a:p>
          <a:p>
            <a:pPr algn="r">
              <a:lnSpc>
                <a:spcPts val="5400"/>
              </a:lnSpc>
            </a:pPr>
            <a:endParaRPr lang="en-US" sz="3600" spc="36">
              <a:solidFill>
                <a:srgbClr val="2E414D"/>
              </a:solidFill>
              <a:latin typeface="Glacial Indifference"/>
            </a:endParaRPr>
          </a:p>
          <a:p>
            <a:pPr algn="r">
              <a:lnSpc>
                <a:spcPts val="5400"/>
              </a:lnSpc>
            </a:pPr>
            <a:r>
              <a:rPr lang="en-US" sz="3600" spc="36">
                <a:solidFill>
                  <a:srgbClr val="2E414D"/>
                </a:solidFill>
                <a:latin typeface="Glacial Indifference"/>
              </a:rPr>
              <a:t>Students were motivated through </a:t>
            </a:r>
          </a:p>
          <a:p>
            <a:pPr algn="r">
              <a:lnSpc>
                <a:spcPts val="5400"/>
              </a:lnSpc>
            </a:pPr>
            <a:r>
              <a:rPr lang="en-US" sz="3600" spc="36">
                <a:solidFill>
                  <a:srgbClr val="2E414D"/>
                </a:solidFill>
                <a:latin typeface="Glacial Indifference"/>
              </a:rPr>
              <a:t>extrinsic rewards &amp; consequences</a:t>
            </a:r>
          </a:p>
          <a:p>
            <a:pPr algn="r">
              <a:lnSpc>
                <a:spcPts val="5400"/>
              </a:lnSpc>
            </a:pPr>
            <a:endParaRPr lang="en-US" sz="3600" spc="36">
              <a:solidFill>
                <a:srgbClr val="2E414D"/>
              </a:solidFill>
              <a:latin typeface="Glacial Indifference"/>
            </a:endParaRPr>
          </a:p>
          <a:p>
            <a:pPr algn="r">
              <a:lnSpc>
                <a:spcPts val="5400"/>
              </a:lnSpc>
            </a:pPr>
            <a:r>
              <a:rPr lang="en-US" sz="3600" spc="36">
                <a:solidFill>
                  <a:srgbClr val="2E414D"/>
                </a:solidFill>
                <a:latin typeface="Glacial Indifference"/>
              </a:rPr>
              <a:t>Key purpose of schools </a:t>
            </a:r>
          </a:p>
          <a:p>
            <a:pPr algn="r">
              <a:lnSpc>
                <a:spcPts val="5400"/>
              </a:lnSpc>
            </a:pPr>
            <a:r>
              <a:rPr lang="en-US" sz="3600" spc="36">
                <a:solidFill>
                  <a:srgbClr val="2E414D"/>
                </a:solidFill>
                <a:latin typeface="Glacial Indifference"/>
              </a:rPr>
              <a:t>was to sort students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06744" y="3223900"/>
            <a:ext cx="4884864" cy="62376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489FA263FB5543BC7163C05C51A54B" ma:contentTypeVersion="13" ma:contentTypeDescription="Create a new document." ma:contentTypeScope="" ma:versionID="11c721f48a8fc0a3f0a04e3720974aa9">
  <xsd:schema xmlns:xsd="http://www.w3.org/2001/XMLSchema" xmlns:xs="http://www.w3.org/2001/XMLSchema" xmlns:p="http://schemas.microsoft.com/office/2006/metadata/properties" xmlns:ns3="e2c2f301-4a03-4ece-b5a5-e8fe594b9300" xmlns:ns4="5ca6cff0-282a-474a-8a9a-e57004c19a3a" targetNamespace="http://schemas.microsoft.com/office/2006/metadata/properties" ma:root="true" ma:fieldsID="70b8ce6f86489f07bf11e3f6c70efa1b" ns3:_="" ns4:_="">
    <xsd:import namespace="e2c2f301-4a03-4ece-b5a5-e8fe594b9300"/>
    <xsd:import namespace="5ca6cff0-282a-474a-8a9a-e57004c19a3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c2f301-4a03-4ece-b5a5-e8fe594b93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6cff0-282a-474a-8a9a-e57004c19a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75F8D4-E7DA-4C3F-B476-8D05B93C6F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c2f301-4a03-4ece-b5a5-e8fe594b9300"/>
    <ds:schemaRef ds:uri="5ca6cff0-282a-474a-8a9a-e57004c19a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CC2014-3352-4BA6-A278-5B8035B058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2A2D73-A421-4FC0-AF38-CDB18C0B9375}">
  <ds:schemaRefs>
    <ds:schemaRef ds:uri="http://purl.org/dc/elements/1.1/"/>
    <ds:schemaRef ds:uri="http://schemas.microsoft.com/office/2006/documentManagement/types"/>
    <ds:schemaRef ds:uri="e2c2f301-4a03-4ece-b5a5-e8fe594b9300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ca6cff0-282a-474a-8a9a-e57004c19a3a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1362</Words>
  <Application>Microsoft Office PowerPoint</Application>
  <PresentationFormat>Custom</PresentationFormat>
  <Paragraphs>285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Calibri</vt:lpstr>
      <vt:lpstr>Glacial Indifference Bold</vt:lpstr>
      <vt:lpstr>Glacial Indifference Italics</vt:lpstr>
      <vt:lpstr>Glacial Indifference</vt:lpstr>
      <vt:lpstr>Open Sans</vt:lpstr>
      <vt:lpstr>Quicksand</vt:lpstr>
      <vt:lpstr>Arial</vt:lpstr>
      <vt:lpstr>Sifonn Bold</vt:lpstr>
      <vt:lpstr>Open Sans Italics</vt:lpstr>
      <vt:lpstr>Sifonn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Grading for Equity Book Study Day 2</dc:title>
  <dc:creator>Dunton, Morgan</dc:creator>
  <cp:lastModifiedBy>Dunton, Morgan</cp:lastModifiedBy>
  <cp:revision>2</cp:revision>
  <dcterms:created xsi:type="dcterms:W3CDTF">2006-08-16T00:00:00Z</dcterms:created>
  <dcterms:modified xsi:type="dcterms:W3CDTF">2020-08-18T18:07:21Z</dcterms:modified>
  <dc:identifier>DAD-nYL4O7A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0x0101008F489FA263FB5543BC7163C05C51A54B</vt:lpwstr>
  </property>
</Properties>
</file>