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87" r:id="rId19"/>
    <p:sldId id="273" r:id="rId20"/>
    <p:sldId id="274" r:id="rId21"/>
    <p:sldId id="275" r:id="rId22"/>
    <p:sldId id="276" r:id="rId23"/>
    <p:sldId id="277" r:id="rId24"/>
    <p:sldId id="281" r:id="rId25"/>
    <p:sldId id="282" r:id="rId26"/>
    <p:sldId id="283" r:id="rId27"/>
    <p:sldId id="284" r:id="rId28"/>
    <p:sldId id="285" r:id="rId29"/>
    <p:sldId id="286" r:id="rId3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5627"/>
    <a:srgbClr val="274F73"/>
    <a:srgbClr val="2B5880"/>
    <a:srgbClr val="4030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C9BDDEE-F588-4CBD-AC14-4FEF8B59FDF1}" type="datetimeFigureOut">
              <a:rPr lang="en-US" smtClean="0"/>
              <a:t>2/22/2017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C0400ED-ECD6-4723-B6B2-6EA5472BEF9C}" type="slidenum">
              <a:rPr lang="en-US" smtClean="0"/>
              <a:t>‹#›</a:t>
            </a:fld>
            <a:endParaRPr lang="en-US"/>
          </a:p>
        </p:txBody>
      </p:sp>
    </p:spTree>
    <p:extLst>
      <p:ext uri="{BB962C8B-B14F-4D97-AF65-F5344CB8AC3E}">
        <p14:creationId xmlns:p14="http://schemas.microsoft.com/office/powerpoint/2010/main" val="3028448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0400ED-ECD6-4723-B6B2-6EA5472BEF9C}" type="slidenum">
              <a:rPr lang="en-US" smtClean="0"/>
              <a:t>1</a:t>
            </a:fld>
            <a:endParaRPr lang="en-US"/>
          </a:p>
        </p:txBody>
      </p:sp>
    </p:spTree>
    <p:extLst>
      <p:ext uri="{BB962C8B-B14F-4D97-AF65-F5344CB8AC3E}">
        <p14:creationId xmlns:p14="http://schemas.microsoft.com/office/powerpoint/2010/main" val="15139026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0400ED-ECD6-4723-B6B2-6EA5472BEF9C}" type="slidenum">
              <a:rPr lang="en-US" smtClean="0"/>
              <a:t>10</a:t>
            </a:fld>
            <a:endParaRPr lang="en-US"/>
          </a:p>
        </p:txBody>
      </p:sp>
    </p:spTree>
    <p:extLst>
      <p:ext uri="{BB962C8B-B14F-4D97-AF65-F5344CB8AC3E}">
        <p14:creationId xmlns:p14="http://schemas.microsoft.com/office/powerpoint/2010/main" val="17874215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0400ED-ECD6-4723-B6B2-6EA5472BEF9C}" type="slidenum">
              <a:rPr lang="en-US" smtClean="0"/>
              <a:t>11</a:t>
            </a:fld>
            <a:endParaRPr lang="en-US"/>
          </a:p>
        </p:txBody>
      </p:sp>
    </p:spTree>
    <p:extLst>
      <p:ext uri="{BB962C8B-B14F-4D97-AF65-F5344CB8AC3E}">
        <p14:creationId xmlns:p14="http://schemas.microsoft.com/office/powerpoint/2010/main" val="2734859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0400ED-ECD6-4723-B6B2-6EA5472BEF9C}" type="slidenum">
              <a:rPr lang="en-US" smtClean="0"/>
              <a:t>12</a:t>
            </a:fld>
            <a:endParaRPr lang="en-US"/>
          </a:p>
        </p:txBody>
      </p:sp>
    </p:spTree>
    <p:extLst>
      <p:ext uri="{BB962C8B-B14F-4D97-AF65-F5344CB8AC3E}">
        <p14:creationId xmlns:p14="http://schemas.microsoft.com/office/powerpoint/2010/main" val="6059781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0400ED-ECD6-4723-B6B2-6EA5472BEF9C}" type="slidenum">
              <a:rPr lang="en-US" smtClean="0"/>
              <a:t>13</a:t>
            </a:fld>
            <a:endParaRPr lang="en-US"/>
          </a:p>
        </p:txBody>
      </p:sp>
    </p:spTree>
    <p:extLst>
      <p:ext uri="{BB962C8B-B14F-4D97-AF65-F5344CB8AC3E}">
        <p14:creationId xmlns:p14="http://schemas.microsoft.com/office/powerpoint/2010/main" val="41362891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0400ED-ECD6-4723-B6B2-6EA5472BEF9C}" type="slidenum">
              <a:rPr lang="en-US" smtClean="0"/>
              <a:t>14</a:t>
            </a:fld>
            <a:endParaRPr lang="en-US"/>
          </a:p>
        </p:txBody>
      </p:sp>
    </p:spTree>
    <p:extLst>
      <p:ext uri="{BB962C8B-B14F-4D97-AF65-F5344CB8AC3E}">
        <p14:creationId xmlns:p14="http://schemas.microsoft.com/office/powerpoint/2010/main" val="31585916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0400ED-ECD6-4723-B6B2-6EA5472BEF9C}" type="slidenum">
              <a:rPr lang="en-US" smtClean="0"/>
              <a:t>15</a:t>
            </a:fld>
            <a:endParaRPr lang="en-US"/>
          </a:p>
        </p:txBody>
      </p:sp>
    </p:spTree>
    <p:extLst>
      <p:ext uri="{BB962C8B-B14F-4D97-AF65-F5344CB8AC3E}">
        <p14:creationId xmlns:p14="http://schemas.microsoft.com/office/powerpoint/2010/main" val="25705900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0400ED-ECD6-4723-B6B2-6EA5472BEF9C}" type="slidenum">
              <a:rPr lang="en-US" smtClean="0"/>
              <a:t>16</a:t>
            </a:fld>
            <a:endParaRPr lang="en-US"/>
          </a:p>
        </p:txBody>
      </p:sp>
    </p:spTree>
    <p:extLst>
      <p:ext uri="{BB962C8B-B14F-4D97-AF65-F5344CB8AC3E}">
        <p14:creationId xmlns:p14="http://schemas.microsoft.com/office/powerpoint/2010/main" val="3090816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0400ED-ECD6-4723-B6B2-6EA5472BEF9C}" type="slidenum">
              <a:rPr lang="en-US" smtClean="0"/>
              <a:t>17</a:t>
            </a:fld>
            <a:endParaRPr lang="en-US"/>
          </a:p>
        </p:txBody>
      </p:sp>
    </p:spTree>
    <p:extLst>
      <p:ext uri="{BB962C8B-B14F-4D97-AF65-F5344CB8AC3E}">
        <p14:creationId xmlns:p14="http://schemas.microsoft.com/office/powerpoint/2010/main" val="26447826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0400ED-ECD6-4723-B6B2-6EA5472BEF9C}" type="slidenum">
              <a:rPr lang="en-US" smtClean="0"/>
              <a:t>18</a:t>
            </a:fld>
            <a:endParaRPr lang="en-US"/>
          </a:p>
        </p:txBody>
      </p:sp>
    </p:spTree>
    <p:extLst>
      <p:ext uri="{BB962C8B-B14F-4D97-AF65-F5344CB8AC3E}">
        <p14:creationId xmlns:p14="http://schemas.microsoft.com/office/powerpoint/2010/main" val="21494883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0400ED-ECD6-4723-B6B2-6EA5472BEF9C}" type="slidenum">
              <a:rPr lang="en-US" smtClean="0"/>
              <a:t>19</a:t>
            </a:fld>
            <a:endParaRPr lang="en-US"/>
          </a:p>
        </p:txBody>
      </p:sp>
    </p:spTree>
    <p:extLst>
      <p:ext uri="{BB962C8B-B14F-4D97-AF65-F5344CB8AC3E}">
        <p14:creationId xmlns:p14="http://schemas.microsoft.com/office/powerpoint/2010/main" val="2878166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0400ED-ECD6-4723-B6B2-6EA5472BEF9C}" type="slidenum">
              <a:rPr lang="en-US" smtClean="0"/>
              <a:t>2</a:t>
            </a:fld>
            <a:endParaRPr lang="en-US"/>
          </a:p>
        </p:txBody>
      </p:sp>
    </p:spTree>
    <p:extLst>
      <p:ext uri="{BB962C8B-B14F-4D97-AF65-F5344CB8AC3E}">
        <p14:creationId xmlns:p14="http://schemas.microsoft.com/office/powerpoint/2010/main" val="18677703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0400ED-ECD6-4723-B6B2-6EA5472BEF9C}" type="slidenum">
              <a:rPr lang="en-US" smtClean="0"/>
              <a:t>20</a:t>
            </a:fld>
            <a:endParaRPr lang="en-US"/>
          </a:p>
        </p:txBody>
      </p:sp>
    </p:spTree>
    <p:extLst>
      <p:ext uri="{BB962C8B-B14F-4D97-AF65-F5344CB8AC3E}">
        <p14:creationId xmlns:p14="http://schemas.microsoft.com/office/powerpoint/2010/main" val="23346014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 centered factors may include: </a:t>
            </a:r>
          </a:p>
          <a:p>
            <a:r>
              <a:rPr lang="en-US" dirty="0" smtClean="0"/>
              <a:t>Preferences</a:t>
            </a:r>
            <a:r>
              <a:rPr lang="en-US" baseline="0" dirty="0" smtClean="0"/>
              <a:t> of the child</a:t>
            </a:r>
          </a:p>
          <a:p>
            <a:r>
              <a:rPr lang="en-US" baseline="0" dirty="0" smtClean="0"/>
              <a:t>Preferences of the child’s </a:t>
            </a:r>
            <a:r>
              <a:rPr lang="en-US" baseline="0" dirty="0" err="1" smtClean="0"/>
              <a:t>paretns</a:t>
            </a:r>
            <a:r>
              <a:rPr lang="en-US" baseline="0" dirty="0" smtClean="0"/>
              <a:t> or education decision makers</a:t>
            </a:r>
          </a:p>
          <a:p>
            <a:r>
              <a:rPr lang="en-US" baseline="0" dirty="0" smtClean="0"/>
              <a:t>Child’s attachment to the school including meaningful relationships with staff and peers</a:t>
            </a:r>
          </a:p>
          <a:p>
            <a:r>
              <a:rPr lang="en-US" baseline="0" dirty="0" smtClean="0"/>
              <a:t>Placement of the child’s siblings</a:t>
            </a:r>
          </a:p>
          <a:p>
            <a:r>
              <a:rPr lang="en-US" baseline="0" dirty="0" smtClean="0"/>
              <a:t>Influence of the school climate on the child including safety. </a:t>
            </a:r>
          </a:p>
          <a:p>
            <a:r>
              <a:rPr lang="en-US" baseline="0" dirty="0" smtClean="0"/>
              <a:t>History of school transfers and the impact on the child. </a:t>
            </a:r>
          </a:p>
          <a:p>
            <a:r>
              <a:rPr lang="en-US" baseline="0" dirty="0" smtClean="0"/>
              <a:t>Length of the commute and how it may impact the child based on the child’s developmental stage. </a:t>
            </a:r>
          </a:p>
          <a:p>
            <a:r>
              <a:rPr lang="en-US" baseline="0" dirty="0" err="1" smtClean="0"/>
              <a:t>Availabiliy</a:t>
            </a:r>
            <a:r>
              <a:rPr lang="en-US" baseline="0" dirty="0" smtClean="0"/>
              <a:t> of </a:t>
            </a:r>
            <a:r>
              <a:rPr lang="en-US" baseline="0" dirty="0" err="1" smtClean="0"/>
              <a:t>sevices</a:t>
            </a:r>
            <a:r>
              <a:rPr lang="en-US" baseline="0" dirty="0" smtClean="0"/>
              <a:t> e.g. IDEA – special education services or EL services and the </a:t>
            </a:r>
            <a:r>
              <a:rPr lang="en-US" baseline="0" dirty="0" err="1" smtClean="0"/>
              <a:t>availabiity</a:t>
            </a:r>
            <a:r>
              <a:rPr lang="en-US" baseline="0" dirty="0" smtClean="0"/>
              <a:t> of those services in a school other than the school or origin</a:t>
            </a:r>
            <a:endParaRPr lang="en-US" dirty="0"/>
          </a:p>
        </p:txBody>
      </p:sp>
      <p:sp>
        <p:nvSpPr>
          <p:cNvPr id="4" name="Slide Number Placeholder 3"/>
          <p:cNvSpPr>
            <a:spLocks noGrp="1"/>
          </p:cNvSpPr>
          <p:nvPr>
            <p:ph type="sldNum" sz="quarter" idx="10"/>
          </p:nvPr>
        </p:nvSpPr>
        <p:spPr/>
        <p:txBody>
          <a:bodyPr/>
          <a:lstStyle/>
          <a:p>
            <a:fld id="{6C0400ED-ECD6-4723-B6B2-6EA5472BEF9C}" type="slidenum">
              <a:rPr lang="en-US" smtClean="0"/>
              <a:t>21</a:t>
            </a:fld>
            <a:endParaRPr lang="en-US"/>
          </a:p>
        </p:txBody>
      </p:sp>
    </p:spTree>
    <p:extLst>
      <p:ext uri="{BB962C8B-B14F-4D97-AF65-F5344CB8AC3E}">
        <p14:creationId xmlns:p14="http://schemas.microsoft.com/office/powerpoint/2010/main" val="29971329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0400ED-ECD6-4723-B6B2-6EA5472BEF9C}" type="slidenum">
              <a:rPr lang="en-US" smtClean="0"/>
              <a:t>22</a:t>
            </a:fld>
            <a:endParaRPr lang="en-US"/>
          </a:p>
        </p:txBody>
      </p:sp>
    </p:spTree>
    <p:extLst>
      <p:ext uri="{BB962C8B-B14F-4D97-AF65-F5344CB8AC3E}">
        <p14:creationId xmlns:p14="http://schemas.microsoft.com/office/powerpoint/2010/main" val="39651186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0400ED-ECD6-4723-B6B2-6EA5472BEF9C}" type="slidenum">
              <a:rPr lang="en-US" smtClean="0"/>
              <a:t>23</a:t>
            </a:fld>
            <a:endParaRPr lang="en-US"/>
          </a:p>
        </p:txBody>
      </p:sp>
    </p:spTree>
    <p:extLst>
      <p:ext uri="{BB962C8B-B14F-4D97-AF65-F5344CB8AC3E}">
        <p14:creationId xmlns:p14="http://schemas.microsoft.com/office/powerpoint/2010/main" val="4863371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0400ED-ECD6-4723-B6B2-6EA5472BEF9C}" type="slidenum">
              <a:rPr lang="en-US" smtClean="0"/>
              <a:t>24</a:t>
            </a:fld>
            <a:endParaRPr lang="en-US"/>
          </a:p>
        </p:txBody>
      </p:sp>
    </p:spTree>
    <p:extLst>
      <p:ext uri="{BB962C8B-B14F-4D97-AF65-F5344CB8AC3E}">
        <p14:creationId xmlns:p14="http://schemas.microsoft.com/office/powerpoint/2010/main" val="1362543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Given the shared</a:t>
            </a:r>
            <a:r>
              <a:rPr lang="en-US" baseline="0" dirty="0" smtClean="0"/>
              <a:t> responsibility of the CWA and the LEAs to ensure educational stability… we encourage</a:t>
            </a:r>
          </a:p>
          <a:p>
            <a:endParaRPr lang="en-US" baseline="0" dirty="0" smtClean="0"/>
          </a:p>
          <a:p>
            <a:r>
              <a:rPr lang="en-US" baseline="0" dirty="0" smtClean="0"/>
              <a:t>Bullet #2: Transportation is a central component of educational stability and may be needed in order to fulfill the requirements that both the LEAs and the CWA ensure the educational stability for children in foster care; therefore, both agencies must collaborate regarding transportation if it is necessary so that a child in foster care may remain in his or her school of origin. </a:t>
            </a:r>
            <a:endParaRPr lang="en-US" dirty="0"/>
          </a:p>
        </p:txBody>
      </p:sp>
      <p:sp>
        <p:nvSpPr>
          <p:cNvPr id="4" name="Slide Number Placeholder 3"/>
          <p:cNvSpPr>
            <a:spLocks noGrp="1"/>
          </p:cNvSpPr>
          <p:nvPr>
            <p:ph type="sldNum" sz="quarter" idx="10"/>
          </p:nvPr>
        </p:nvSpPr>
        <p:spPr/>
        <p:txBody>
          <a:bodyPr/>
          <a:lstStyle/>
          <a:p>
            <a:fld id="{6C0400ED-ECD6-4723-B6B2-6EA5472BEF9C}" type="slidenum">
              <a:rPr lang="en-US" smtClean="0"/>
              <a:t>25</a:t>
            </a:fld>
            <a:endParaRPr lang="en-US"/>
          </a:p>
        </p:txBody>
      </p:sp>
    </p:spTree>
    <p:extLst>
      <p:ext uri="{BB962C8B-B14F-4D97-AF65-F5344CB8AC3E}">
        <p14:creationId xmlns:p14="http://schemas.microsoft.com/office/powerpoint/2010/main" val="2474513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0400ED-ECD6-4723-B6B2-6EA5472BEF9C}" type="slidenum">
              <a:rPr lang="en-US" smtClean="0"/>
              <a:t>26</a:t>
            </a:fld>
            <a:endParaRPr lang="en-US"/>
          </a:p>
        </p:txBody>
      </p:sp>
    </p:spTree>
    <p:extLst>
      <p:ext uri="{BB962C8B-B14F-4D97-AF65-F5344CB8AC3E}">
        <p14:creationId xmlns:p14="http://schemas.microsoft.com/office/powerpoint/2010/main" val="29646065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0400ED-ECD6-4723-B6B2-6EA5472BEF9C}" type="slidenum">
              <a:rPr lang="en-US" smtClean="0"/>
              <a:t>27</a:t>
            </a:fld>
            <a:endParaRPr lang="en-US"/>
          </a:p>
        </p:txBody>
      </p:sp>
    </p:spTree>
    <p:extLst>
      <p:ext uri="{BB962C8B-B14F-4D97-AF65-F5344CB8AC3E}">
        <p14:creationId xmlns:p14="http://schemas.microsoft.com/office/powerpoint/2010/main" val="26472809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0400ED-ECD6-4723-B6B2-6EA5472BEF9C}" type="slidenum">
              <a:rPr lang="en-US" smtClean="0"/>
              <a:t>28</a:t>
            </a:fld>
            <a:endParaRPr lang="en-US"/>
          </a:p>
        </p:txBody>
      </p:sp>
    </p:spTree>
    <p:extLst>
      <p:ext uri="{BB962C8B-B14F-4D97-AF65-F5344CB8AC3E}">
        <p14:creationId xmlns:p14="http://schemas.microsoft.com/office/powerpoint/2010/main" val="18702193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0400ED-ECD6-4723-B6B2-6EA5472BEF9C}" type="slidenum">
              <a:rPr lang="en-US" smtClean="0"/>
              <a:t>29</a:t>
            </a:fld>
            <a:endParaRPr lang="en-US"/>
          </a:p>
        </p:txBody>
      </p:sp>
    </p:spTree>
    <p:extLst>
      <p:ext uri="{BB962C8B-B14F-4D97-AF65-F5344CB8AC3E}">
        <p14:creationId xmlns:p14="http://schemas.microsoft.com/office/powerpoint/2010/main" val="1386446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0400ED-ECD6-4723-B6B2-6EA5472BEF9C}" type="slidenum">
              <a:rPr lang="en-US" smtClean="0"/>
              <a:t>3</a:t>
            </a:fld>
            <a:endParaRPr lang="en-US"/>
          </a:p>
        </p:txBody>
      </p:sp>
    </p:spTree>
    <p:extLst>
      <p:ext uri="{BB962C8B-B14F-4D97-AF65-F5344CB8AC3E}">
        <p14:creationId xmlns:p14="http://schemas.microsoft.com/office/powerpoint/2010/main" val="91557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0400ED-ECD6-4723-B6B2-6EA5472BEF9C}" type="slidenum">
              <a:rPr lang="en-US" smtClean="0"/>
              <a:t>4</a:t>
            </a:fld>
            <a:endParaRPr lang="en-US"/>
          </a:p>
        </p:txBody>
      </p:sp>
    </p:spTree>
    <p:extLst>
      <p:ext uri="{BB962C8B-B14F-4D97-AF65-F5344CB8AC3E}">
        <p14:creationId xmlns:p14="http://schemas.microsoft.com/office/powerpoint/2010/main" val="3864175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0400ED-ECD6-4723-B6B2-6EA5472BEF9C}" type="slidenum">
              <a:rPr lang="en-US" smtClean="0"/>
              <a:t>5</a:t>
            </a:fld>
            <a:endParaRPr lang="en-US"/>
          </a:p>
        </p:txBody>
      </p:sp>
    </p:spTree>
    <p:extLst>
      <p:ext uri="{BB962C8B-B14F-4D97-AF65-F5344CB8AC3E}">
        <p14:creationId xmlns:p14="http://schemas.microsoft.com/office/powerpoint/2010/main" val="167707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0400ED-ECD6-4723-B6B2-6EA5472BEF9C}" type="slidenum">
              <a:rPr lang="en-US" smtClean="0"/>
              <a:t>6</a:t>
            </a:fld>
            <a:endParaRPr lang="en-US"/>
          </a:p>
        </p:txBody>
      </p:sp>
    </p:spTree>
    <p:extLst>
      <p:ext uri="{BB962C8B-B14F-4D97-AF65-F5344CB8AC3E}">
        <p14:creationId xmlns:p14="http://schemas.microsoft.com/office/powerpoint/2010/main" val="1181754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0400ED-ECD6-4723-B6B2-6EA5472BEF9C}" type="slidenum">
              <a:rPr lang="en-US" smtClean="0"/>
              <a:t>7</a:t>
            </a:fld>
            <a:endParaRPr lang="en-US"/>
          </a:p>
        </p:txBody>
      </p:sp>
    </p:spTree>
    <p:extLst>
      <p:ext uri="{BB962C8B-B14F-4D97-AF65-F5344CB8AC3E}">
        <p14:creationId xmlns:p14="http://schemas.microsoft.com/office/powerpoint/2010/main" val="994334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0400ED-ECD6-4723-B6B2-6EA5472BEF9C}" type="slidenum">
              <a:rPr lang="en-US" smtClean="0"/>
              <a:t>8</a:t>
            </a:fld>
            <a:endParaRPr lang="en-US"/>
          </a:p>
        </p:txBody>
      </p:sp>
    </p:spTree>
    <p:extLst>
      <p:ext uri="{BB962C8B-B14F-4D97-AF65-F5344CB8AC3E}">
        <p14:creationId xmlns:p14="http://schemas.microsoft.com/office/powerpoint/2010/main" val="2201922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0400ED-ECD6-4723-B6B2-6EA5472BEF9C}" type="slidenum">
              <a:rPr lang="en-US" smtClean="0"/>
              <a:t>9</a:t>
            </a:fld>
            <a:endParaRPr lang="en-US"/>
          </a:p>
        </p:txBody>
      </p:sp>
    </p:spTree>
    <p:extLst>
      <p:ext uri="{BB962C8B-B14F-4D97-AF65-F5344CB8AC3E}">
        <p14:creationId xmlns:p14="http://schemas.microsoft.com/office/powerpoint/2010/main" val="21394030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600200"/>
            <a:ext cx="7772400" cy="1470025"/>
          </a:xfrm>
        </p:spPr>
        <p:txBody>
          <a:bodyPr/>
          <a:lstStyle>
            <a:lvl1pPr algn="ctr">
              <a:defRPr sz="3200"/>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4572000"/>
            <a:ext cx="6400800" cy="1447800"/>
          </a:xfrm>
        </p:spPr>
        <p:txBody>
          <a:bodyPr/>
          <a:lstStyle>
            <a:lvl1pPr marL="0" indent="0" algn="ctr">
              <a:buFontTx/>
              <a:buNone/>
              <a:defRPr sz="2000">
                <a:solidFill>
                  <a:srgbClr val="735627"/>
                </a:solidFill>
              </a:defRPr>
            </a:lvl1pPr>
          </a:lstStyle>
          <a:p>
            <a:pPr lvl="0"/>
            <a:r>
              <a:rPr lang="en-US" altLang="en-US" noProof="0" smtClean="0"/>
              <a:t>Click to edit Master subtitle style</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1"/>
            </a:lvl1pPr>
          </a:lstStyle>
          <a:p>
            <a:endParaRPr lang="en-US" altLang="en-US"/>
          </a:p>
        </p:txBody>
      </p:sp>
      <p:sp>
        <p:nvSpPr>
          <p:cNvPr id="3077" name="Rectangle 5"/>
          <p:cNvSpPr>
            <a:spLocks noGrp="1" noChangeArrowheads="1"/>
          </p:cNvSpPr>
          <p:nvPr>
            <p:ph type="ftr" sz="quarter" idx="3"/>
          </p:nvPr>
        </p:nvSpPr>
        <p:spPr/>
        <p:txBody>
          <a:bodyPr/>
          <a:lstStyle>
            <a:lvl1pPr>
              <a:defRPr>
                <a:solidFill>
                  <a:schemeClr val="tx1"/>
                </a:solidFill>
              </a:defRPr>
            </a:lvl1pPr>
          </a:lstStyle>
          <a:p>
            <a:endParaRPr lang="en-US" altLang="en-US"/>
          </a:p>
        </p:txBody>
      </p:sp>
      <p:sp>
        <p:nvSpPr>
          <p:cNvPr id="3078" name="Rectangle 6"/>
          <p:cNvSpPr>
            <a:spLocks noGrp="1" noChangeArrowheads="1"/>
          </p:cNvSpPr>
          <p:nvPr>
            <p:ph type="sldNum" sz="quarter" idx="4"/>
          </p:nvPr>
        </p:nvSpPr>
        <p:spPr/>
        <p:txBody>
          <a:bodyPr/>
          <a:lstStyle>
            <a:lvl1pPr>
              <a:defRPr>
                <a:solidFill>
                  <a:schemeClr val="tx1"/>
                </a:solidFill>
              </a:defRPr>
            </a:lvl1pPr>
          </a:lstStyle>
          <a:p>
            <a:fld id="{43FC5A12-5F1B-4BE8-A2DF-523D7E0D21B2}"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F20668D1-20D5-44D9-8966-C209745ACC2B}" type="slidenum">
              <a:rPr lang="en-US" altLang="en-US"/>
              <a:pPr/>
              <a:t>‹#›</a:t>
            </a:fld>
            <a:endParaRPr lang="en-US" altLang="en-US"/>
          </a:p>
        </p:txBody>
      </p:sp>
    </p:spTree>
    <p:extLst>
      <p:ext uri="{BB962C8B-B14F-4D97-AF65-F5344CB8AC3E}">
        <p14:creationId xmlns:p14="http://schemas.microsoft.com/office/powerpoint/2010/main" val="2081684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0B4F9898-3368-407A-852D-86571D5D3C0D}" type="slidenum">
              <a:rPr lang="en-US" altLang="en-US"/>
              <a:pPr/>
              <a:t>‹#›</a:t>
            </a:fld>
            <a:endParaRPr lang="en-US" altLang="en-US"/>
          </a:p>
        </p:txBody>
      </p:sp>
    </p:spTree>
    <p:extLst>
      <p:ext uri="{BB962C8B-B14F-4D97-AF65-F5344CB8AC3E}">
        <p14:creationId xmlns:p14="http://schemas.microsoft.com/office/powerpoint/2010/main" val="2934920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9C426B31-3DBF-49E5-BDE7-692CD579DADB}" type="slidenum">
              <a:rPr lang="en-US" altLang="en-US"/>
              <a:pPr/>
              <a:t>‹#›</a:t>
            </a:fld>
            <a:endParaRPr lang="en-US" altLang="en-US"/>
          </a:p>
        </p:txBody>
      </p:sp>
    </p:spTree>
    <p:extLst>
      <p:ext uri="{BB962C8B-B14F-4D97-AF65-F5344CB8AC3E}">
        <p14:creationId xmlns:p14="http://schemas.microsoft.com/office/powerpoint/2010/main" val="293030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C3D49B07-61C5-417D-86E5-4D0BEA7CCCC5}" type="slidenum">
              <a:rPr lang="en-US" altLang="en-US"/>
              <a:pPr/>
              <a:t>‹#›</a:t>
            </a:fld>
            <a:endParaRPr lang="en-US" altLang="en-US"/>
          </a:p>
        </p:txBody>
      </p:sp>
    </p:spTree>
    <p:extLst>
      <p:ext uri="{BB962C8B-B14F-4D97-AF65-F5344CB8AC3E}">
        <p14:creationId xmlns:p14="http://schemas.microsoft.com/office/powerpoint/2010/main" val="2990271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240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8C8CE839-B33F-4FE8-B086-39ADC96DFAA2}" type="slidenum">
              <a:rPr lang="en-US" altLang="en-US"/>
              <a:pPr/>
              <a:t>‹#›</a:t>
            </a:fld>
            <a:endParaRPr lang="en-US" altLang="en-US"/>
          </a:p>
        </p:txBody>
      </p:sp>
    </p:spTree>
    <p:extLst>
      <p:ext uri="{BB962C8B-B14F-4D97-AF65-F5344CB8AC3E}">
        <p14:creationId xmlns:p14="http://schemas.microsoft.com/office/powerpoint/2010/main" val="1451478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ltLang="en-US"/>
          </a:p>
        </p:txBody>
      </p:sp>
      <p:sp>
        <p:nvSpPr>
          <p:cNvPr id="8" name="Slide Number Placeholder 7"/>
          <p:cNvSpPr>
            <a:spLocks noGrp="1"/>
          </p:cNvSpPr>
          <p:nvPr>
            <p:ph type="sldNum" sz="quarter" idx="11"/>
          </p:nvPr>
        </p:nvSpPr>
        <p:spPr/>
        <p:txBody>
          <a:bodyPr/>
          <a:lstStyle>
            <a:lvl1pPr>
              <a:defRPr/>
            </a:lvl1pPr>
          </a:lstStyle>
          <a:p>
            <a:fld id="{AB6F1F7C-9C65-4B11-AC5C-67FEEEBF5B49}" type="slidenum">
              <a:rPr lang="en-US" altLang="en-US"/>
              <a:pPr/>
              <a:t>‹#›</a:t>
            </a:fld>
            <a:endParaRPr lang="en-US" altLang="en-US"/>
          </a:p>
        </p:txBody>
      </p:sp>
    </p:spTree>
    <p:extLst>
      <p:ext uri="{BB962C8B-B14F-4D97-AF65-F5344CB8AC3E}">
        <p14:creationId xmlns:p14="http://schemas.microsoft.com/office/powerpoint/2010/main" val="2074341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ltLang="en-US"/>
          </a:p>
        </p:txBody>
      </p:sp>
      <p:sp>
        <p:nvSpPr>
          <p:cNvPr id="4" name="Slide Number Placeholder 3"/>
          <p:cNvSpPr>
            <a:spLocks noGrp="1"/>
          </p:cNvSpPr>
          <p:nvPr>
            <p:ph type="sldNum" sz="quarter" idx="11"/>
          </p:nvPr>
        </p:nvSpPr>
        <p:spPr/>
        <p:txBody>
          <a:bodyPr/>
          <a:lstStyle>
            <a:lvl1pPr>
              <a:defRPr/>
            </a:lvl1pPr>
          </a:lstStyle>
          <a:p>
            <a:fld id="{F8F46461-75F0-4FBC-9050-9A937B102FB6}" type="slidenum">
              <a:rPr lang="en-US" altLang="en-US"/>
              <a:pPr/>
              <a:t>‹#›</a:t>
            </a:fld>
            <a:endParaRPr lang="en-US" altLang="en-US"/>
          </a:p>
        </p:txBody>
      </p:sp>
    </p:spTree>
    <p:extLst>
      <p:ext uri="{BB962C8B-B14F-4D97-AF65-F5344CB8AC3E}">
        <p14:creationId xmlns:p14="http://schemas.microsoft.com/office/powerpoint/2010/main" val="779397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ltLang="en-US"/>
          </a:p>
        </p:txBody>
      </p:sp>
      <p:sp>
        <p:nvSpPr>
          <p:cNvPr id="3" name="Slide Number Placeholder 2"/>
          <p:cNvSpPr>
            <a:spLocks noGrp="1"/>
          </p:cNvSpPr>
          <p:nvPr>
            <p:ph type="sldNum" sz="quarter" idx="11"/>
          </p:nvPr>
        </p:nvSpPr>
        <p:spPr/>
        <p:txBody>
          <a:bodyPr/>
          <a:lstStyle>
            <a:lvl1pPr>
              <a:defRPr/>
            </a:lvl1pPr>
          </a:lstStyle>
          <a:p>
            <a:fld id="{FE4AA71D-5A64-409B-9985-F669F6F5C5AA}" type="slidenum">
              <a:rPr lang="en-US" altLang="en-US"/>
              <a:pPr/>
              <a:t>‹#›</a:t>
            </a:fld>
            <a:endParaRPr lang="en-US" altLang="en-US"/>
          </a:p>
        </p:txBody>
      </p:sp>
    </p:spTree>
    <p:extLst>
      <p:ext uri="{BB962C8B-B14F-4D97-AF65-F5344CB8AC3E}">
        <p14:creationId xmlns:p14="http://schemas.microsoft.com/office/powerpoint/2010/main" val="3373563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46BA2E43-1F2E-4CB3-92E3-E397D4139F18}" type="slidenum">
              <a:rPr lang="en-US" altLang="en-US"/>
              <a:pPr/>
              <a:t>‹#›</a:t>
            </a:fld>
            <a:endParaRPr lang="en-US" altLang="en-US"/>
          </a:p>
        </p:txBody>
      </p:sp>
    </p:spTree>
    <p:extLst>
      <p:ext uri="{BB962C8B-B14F-4D97-AF65-F5344CB8AC3E}">
        <p14:creationId xmlns:p14="http://schemas.microsoft.com/office/powerpoint/2010/main" val="523152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C4B4A22C-4635-4008-A9C6-34F8589369D6}" type="slidenum">
              <a:rPr lang="en-US" altLang="en-US"/>
              <a:pPr/>
              <a:t>‹#›</a:t>
            </a:fld>
            <a:endParaRPr lang="en-US" altLang="en-US"/>
          </a:p>
        </p:txBody>
      </p:sp>
    </p:spTree>
    <p:extLst>
      <p:ext uri="{BB962C8B-B14F-4D97-AF65-F5344CB8AC3E}">
        <p14:creationId xmlns:p14="http://schemas.microsoft.com/office/powerpoint/2010/main" val="247644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52400"/>
            <a:ext cx="8229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524000"/>
            <a:ext cx="82296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b="1">
                <a:solidFill>
                  <a:schemeClr val="bg1"/>
                </a:solidFill>
              </a:defRPr>
            </a:lvl1pPr>
          </a:lstStyle>
          <a:p>
            <a:endParaRPr lang="en-US" altLang="en-US"/>
          </a:p>
        </p:txBody>
      </p:sp>
      <p:sp>
        <p:nvSpPr>
          <p:cNvPr id="1030" name="Rectangle 6"/>
          <p:cNvSpPr>
            <a:spLocks noGrp="1" noChangeArrowheads="1"/>
          </p:cNvSpPr>
          <p:nvPr>
            <p:ph type="sldNum" sz="quarter" idx="4"/>
          </p:nvPr>
        </p:nvSpPr>
        <p:spPr bwMode="auto">
          <a:xfrm>
            <a:off x="7620000" y="6245225"/>
            <a:ext cx="1066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1">
                <a:solidFill>
                  <a:schemeClr val="bg1"/>
                </a:solidFill>
              </a:defRPr>
            </a:lvl1pPr>
          </a:lstStyle>
          <a:p>
            <a:fld id="{C89EC048-0034-446A-96E8-F395B473B0C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2800" b="1">
          <a:solidFill>
            <a:schemeClr val="bg1"/>
          </a:solidFill>
          <a:latin typeface="+mj-lt"/>
          <a:ea typeface="+mj-ea"/>
          <a:cs typeface="+mj-cs"/>
        </a:defRPr>
      </a:lvl1pPr>
      <a:lvl2pPr algn="l" rtl="0" eaLnBrk="1" fontAlgn="base" hangingPunct="1">
        <a:spcBef>
          <a:spcPct val="0"/>
        </a:spcBef>
        <a:spcAft>
          <a:spcPct val="0"/>
        </a:spcAft>
        <a:defRPr sz="2800" b="1">
          <a:solidFill>
            <a:schemeClr val="bg1"/>
          </a:solidFill>
          <a:latin typeface="Century Gothic" pitchFamily="34" charset="0"/>
        </a:defRPr>
      </a:lvl2pPr>
      <a:lvl3pPr algn="l" rtl="0" eaLnBrk="1" fontAlgn="base" hangingPunct="1">
        <a:spcBef>
          <a:spcPct val="0"/>
        </a:spcBef>
        <a:spcAft>
          <a:spcPct val="0"/>
        </a:spcAft>
        <a:defRPr sz="2800" b="1">
          <a:solidFill>
            <a:schemeClr val="bg1"/>
          </a:solidFill>
          <a:latin typeface="Century Gothic" pitchFamily="34" charset="0"/>
        </a:defRPr>
      </a:lvl3pPr>
      <a:lvl4pPr algn="l" rtl="0" eaLnBrk="1" fontAlgn="base" hangingPunct="1">
        <a:spcBef>
          <a:spcPct val="0"/>
        </a:spcBef>
        <a:spcAft>
          <a:spcPct val="0"/>
        </a:spcAft>
        <a:defRPr sz="2800" b="1">
          <a:solidFill>
            <a:schemeClr val="bg1"/>
          </a:solidFill>
          <a:latin typeface="Century Gothic" pitchFamily="34" charset="0"/>
        </a:defRPr>
      </a:lvl4pPr>
      <a:lvl5pPr algn="l" rtl="0" eaLnBrk="1" fontAlgn="base" hangingPunct="1">
        <a:spcBef>
          <a:spcPct val="0"/>
        </a:spcBef>
        <a:spcAft>
          <a:spcPct val="0"/>
        </a:spcAft>
        <a:defRPr sz="2800" b="1">
          <a:solidFill>
            <a:schemeClr val="bg1"/>
          </a:solidFill>
          <a:latin typeface="Century Gothic" pitchFamily="34" charset="0"/>
        </a:defRPr>
      </a:lvl5pPr>
      <a:lvl6pPr marL="457200" algn="l" rtl="0" eaLnBrk="1" fontAlgn="base" hangingPunct="1">
        <a:spcBef>
          <a:spcPct val="0"/>
        </a:spcBef>
        <a:spcAft>
          <a:spcPct val="0"/>
        </a:spcAft>
        <a:defRPr sz="2800" b="1">
          <a:solidFill>
            <a:schemeClr val="bg1"/>
          </a:solidFill>
          <a:latin typeface="Century Gothic" pitchFamily="34" charset="0"/>
        </a:defRPr>
      </a:lvl6pPr>
      <a:lvl7pPr marL="914400" algn="l" rtl="0" eaLnBrk="1" fontAlgn="base" hangingPunct="1">
        <a:spcBef>
          <a:spcPct val="0"/>
        </a:spcBef>
        <a:spcAft>
          <a:spcPct val="0"/>
        </a:spcAft>
        <a:defRPr sz="2800" b="1">
          <a:solidFill>
            <a:schemeClr val="bg1"/>
          </a:solidFill>
          <a:latin typeface="Century Gothic" pitchFamily="34" charset="0"/>
        </a:defRPr>
      </a:lvl7pPr>
      <a:lvl8pPr marL="1371600" algn="l" rtl="0" eaLnBrk="1" fontAlgn="base" hangingPunct="1">
        <a:spcBef>
          <a:spcPct val="0"/>
        </a:spcBef>
        <a:spcAft>
          <a:spcPct val="0"/>
        </a:spcAft>
        <a:defRPr sz="2800" b="1">
          <a:solidFill>
            <a:schemeClr val="bg1"/>
          </a:solidFill>
          <a:latin typeface="Century Gothic" pitchFamily="34" charset="0"/>
        </a:defRPr>
      </a:lvl8pPr>
      <a:lvl9pPr marL="1828800" algn="l" rtl="0" eaLnBrk="1" fontAlgn="base" hangingPunct="1">
        <a:spcBef>
          <a:spcPct val="0"/>
        </a:spcBef>
        <a:spcAft>
          <a:spcPct val="0"/>
        </a:spcAft>
        <a:defRPr sz="2800" b="1">
          <a:solidFill>
            <a:schemeClr val="bg1"/>
          </a:solidFill>
          <a:latin typeface="Century Gothic" pitchFamily="34" charset="0"/>
        </a:defRPr>
      </a:lvl9pPr>
    </p:titleStyle>
    <p:bodyStyle>
      <a:lvl1pPr marL="342900" indent="-342900" algn="l" rtl="0" eaLnBrk="1" fontAlgn="base" hangingPunct="1">
        <a:spcBef>
          <a:spcPct val="20000"/>
        </a:spcBef>
        <a:spcAft>
          <a:spcPct val="0"/>
        </a:spcAft>
        <a:buChar char="•"/>
        <a:defRPr sz="2400">
          <a:solidFill>
            <a:srgbClr val="274F73"/>
          </a:solidFill>
          <a:latin typeface="+mn-lt"/>
          <a:ea typeface="+mn-ea"/>
          <a:cs typeface="+mn-cs"/>
        </a:defRPr>
      </a:lvl1pPr>
      <a:lvl2pPr marL="742950" indent="-285750" algn="l" rtl="0" eaLnBrk="1" fontAlgn="base" hangingPunct="1">
        <a:spcBef>
          <a:spcPct val="20000"/>
        </a:spcBef>
        <a:spcAft>
          <a:spcPct val="0"/>
        </a:spcAft>
        <a:buChar char="–"/>
        <a:defRPr sz="2400">
          <a:solidFill>
            <a:srgbClr val="735627"/>
          </a:solidFill>
          <a:latin typeface="+mn-lt"/>
        </a:defRPr>
      </a:lvl2pPr>
      <a:lvl3pPr marL="1143000" indent="-228600" algn="l" rtl="0" eaLnBrk="1" fontAlgn="base" hangingPunct="1">
        <a:spcBef>
          <a:spcPct val="20000"/>
        </a:spcBef>
        <a:spcAft>
          <a:spcPct val="0"/>
        </a:spcAft>
        <a:buChar char="•"/>
        <a:defRPr sz="2400">
          <a:solidFill>
            <a:srgbClr val="2B5880"/>
          </a:solidFill>
          <a:latin typeface="+mn-lt"/>
        </a:defRPr>
      </a:lvl3pPr>
      <a:lvl4pPr marL="1600200" indent="-228600" algn="l" rtl="0" eaLnBrk="1" fontAlgn="base" hangingPunct="1">
        <a:spcBef>
          <a:spcPct val="20000"/>
        </a:spcBef>
        <a:spcAft>
          <a:spcPct val="0"/>
        </a:spcAft>
        <a:buChar char="–"/>
        <a:defRPr sz="2000">
          <a:solidFill>
            <a:srgbClr val="2B5880"/>
          </a:solidFill>
          <a:latin typeface="+mn-lt"/>
        </a:defRPr>
      </a:lvl4pPr>
      <a:lvl5pPr marL="2057400" indent="-228600" algn="l" rtl="0" eaLnBrk="1" fontAlgn="base" hangingPunct="1">
        <a:spcBef>
          <a:spcPct val="20000"/>
        </a:spcBef>
        <a:spcAft>
          <a:spcPct val="0"/>
        </a:spcAft>
        <a:buChar char="»"/>
        <a:defRPr sz="2000">
          <a:solidFill>
            <a:srgbClr val="2B5880"/>
          </a:solidFill>
          <a:latin typeface="+mn-lt"/>
        </a:defRPr>
      </a:lvl5pPr>
      <a:lvl6pPr marL="2514600" indent="-228600" algn="l" rtl="0" eaLnBrk="1" fontAlgn="base" hangingPunct="1">
        <a:spcBef>
          <a:spcPct val="20000"/>
        </a:spcBef>
        <a:spcAft>
          <a:spcPct val="0"/>
        </a:spcAft>
        <a:buChar char="»"/>
        <a:defRPr sz="2000">
          <a:solidFill>
            <a:srgbClr val="2B5880"/>
          </a:solidFill>
          <a:latin typeface="+mn-lt"/>
        </a:defRPr>
      </a:lvl6pPr>
      <a:lvl7pPr marL="2971800" indent="-228600" algn="l" rtl="0" eaLnBrk="1" fontAlgn="base" hangingPunct="1">
        <a:spcBef>
          <a:spcPct val="20000"/>
        </a:spcBef>
        <a:spcAft>
          <a:spcPct val="0"/>
        </a:spcAft>
        <a:buChar char="»"/>
        <a:defRPr sz="2000">
          <a:solidFill>
            <a:srgbClr val="2B5880"/>
          </a:solidFill>
          <a:latin typeface="+mn-lt"/>
        </a:defRPr>
      </a:lvl7pPr>
      <a:lvl8pPr marL="3429000" indent="-228600" algn="l" rtl="0" eaLnBrk="1" fontAlgn="base" hangingPunct="1">
        <a:spcBef>
          <a:spcPct val="20000"/>
        </a:spcBef>
        <a:spcAft>
          <a:spcPct val="0"/>
        </a:spcAft>
        <a:buChar char="»"/>
        <a:defRPr sz="2000">
          <a:solidFill>
            <a:srgbClr val="2B5880"/>
          </a:solidFill>
          <a:latin typeface="+mn-lt"/>
        </a:defRPr>
      </a:lvl8pPr>
      <a:lvl9pPr marL="3886200" indent="-228600" algn="l" rtl="0" eaLnBrk="1" fontAlgn="base" hangingPunct="1">
        <a:spcBef>
          <a:spcPct val="20000"/>
        </a:spcBef>
        <a:spcAft>
          <a:spcPct val="0"/>
        </a:spcAft>
        <a:buChar char="»"/>
        <a:defRPr sz="2000">
          <a:solidFill>
            <a:srgbClr val="2B588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2.ed.gov/policy/elsec/leg/essa/16-021539dclfostercare.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janette.kirk@maine.gov"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mailto:Lisa.Elliot-laaman@maine.gov" TargetMode="External"/><Relationship Id="rId3" Type="http://schemas.openxmlformats.org/officeDocument/2006/relationships/hyperlink" Target="mailto:Bobbi.Johnson@maine.gov" TargetMode="External"/><Relationship Id="rId7" Type="http://schemas.openxmlformats.org/officeDocument/2006/relationships/hyperlink" Target="mailto:Donna.Varney@maine.gov" TargetMode="External"/><Relationship Id="rId12" Type="http://schemas.openxmlformats.org/officeDocument/2006/relationships/hyperlink" Target="mailto:Elizabeth.Pinette@maine.gov"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mailto:Dean.Staffiere@maine.gov" TargetMode="External"/><Relationship Id="rId11" Type="http://schemas.openxmlformats.org/officeDocument/2006/relationships/hyperlink" Target="mailto:Megan.Lord@maine.gov" TargetMode="External"/><Relationship Id="rId5" Type="http://schemas.openxmlformats.org/officeDocument/2006/relationships/hyperlink" Target="mailto:Angela.Burgess@maine.gov" TargetMode="External"/><Relationship Id="rId10" Type="http://schemas.openxmlformats.org/officeDocument/2006/relationships/hyperlink" Target="mailto:Jennifer.E.Brewer@maine.gov" TargetMode="External"/><Relationship Id="rId4" Type="http://schemas.openxmlformats.org/officeDocument/2006/relationships/image" Target="../media/image4.png"/><Relationship Id="rId9" Type="http://schemas.openxmlformats.org/officeDocument/2006/relationships/hyperlink" Target="mailto:Lindsey.Caron@maine.gov"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2.ed.gov/policy/elsec/leg/essa/edhhseffectivedatesdcl.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2.ed.gov/policy/elsec/leg/essa/edhhsfostercaredcl.pdf" TargetMode="External"/><Relationship Id="rId4" Type="http://schemas.openxmlformats.org/officeDocument/2006/relationships/hyperlink" Target="http://www2.ed.gov/policy/elsec/leg/essa/edhhsfostercarenonregulatorguide.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dirty="0" smtClean="0"/>
              <a:t>Maine DOE / DHHS Guidance on Children in Foster Care</a:t>
            </a:r>
            <a:endParaRPr lang="en-US" altLang="en-US" dirty="0"/>
          </a:p>
        </p:txBody>
      </p:sp>
      <p:sp>
        <p:nvSpPr>
          <p:cNvPr id="2051" name="Rectangle 3"/>
          <p:cNvSpPr>
            <a:spLocks noGrp="1" noChangeArrowheads="1"/>
          </p:cNvSpPr>
          <p:nvPr>
            <p:ph type="subTitle" idx="1"/>
          </p:nvPr>
        </p:nvSpPr>
        <p:spPr>
          <a:xfrm>
            <a:off x="228600" y="4572000"/>
            <a:ext cx="8610600" cy="1447800"/>
          </a:xfrm>
          <a:ln>
            <a:solidFill>
              <a:schemeClr val="accent1"/>
            </a:solidFill>
          </a:ln>
        </p:spPr>
        <p:txBody>
          <a:bodyPr/>
          <a:lstStyle/>
          <a:p>
            <a:r>
              <a:rPr lang="en-US" altLang="en-US" dirty="0" smtClean="0"/>
              <a:t>Janette Kirk, ESEA Director – Title I, Maine DOE</a:t>
            </a:r>
          </a:p>
          <a:p>
            <a:r>
              <a:rPr lang="en-US" altLang="en-US" dirty="0" smtClean="0"/>
              <a:t>Bobbi Johnson, Associate Director of Child Welfare Services, DHHS</a:t>
            </a:r>
          </a:p>
          <a:p>
            <a:r>
              <a:rPr lang="en-US" altLang="en-US" dirty="0" smtClean="0"/>
              <a:t>February 14, 2017</a:t>
            </a:r>
          </a:p>
          <a:p>
            <a:r>
              <a:rPr lang="en-US" altLang="en-US" dirty="0" smtClean="0"/>
              <a:t>11:00 am – 12:30 pm</a:t>
            </a:r>
          </a:p>
          <a:p>
            <a:pPr algn="r"/>
            <a:r>
              <a:rPr lang="en-US" altLang="en-US" sz="1200" dirty="0" smtClean="0"/>
              <a:t>Slides adapted from NAEHCY June 2016 Presentation</a:t>
            </a:r>
          </a:p>
          <a:p>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Guidance and Letters</a:t>
            </a:r>
            <a:endParaRPr lang="en-US" dirty="0"/>
          </a:p>
        </p:txBody>
      </p:sp>
      <p:sp>
        <p:nvSpPr>
          <p:cNvPr id="3" name="Content Placeholder 2"/>
          <p:cNvSpPr>
            <a:spLocks noGrp="1"/>
          </p:cNvSpPr>
          <p:nvPr>
            <p:ph idx="1"/>
          </p:nvPr>
        </p:nvSpPr>
        <p:spPr/>
        <p:txBody>
          <a:bodyPr/>
          <a:lstStyle/>
          <a:p>
            <a:r>
              <a:rPr lang="en-US" dirty="0" smtClean="0"/>
              <a:t>Are not laws.</a:t>
            </a:r>
          </a:p>
          <a:p>
            <a:r>
              <a:rPr lang="en-US" dirty="0" smtClean="0"/>
              <a:t>Are not legally binding.</a:t>
            </a:r>
          </a:p>
          <a:p>
            <a:r>
              <a:rPr lang="en-US" dirty="0" smtClean="0"/>
              <a:t>Represent ED’s and HHS’s interpretation of the laws.</a:t>
            </a:r>
          </a:p>
          <a:p>
            <a:r>
              <a:rPr lang="en-US" dirty="0" smtClean="0"/>
              <a:t>Are not the same as the regulations published on November 29, 2016.</a:t>
            </a:r>
          </a:p>
          <a:p>
            <a:pPr lvl="1"/>
            <a:r>
              <a:rPr lang="en-US" u="sng" dirty="0"/>
              <a:t>http://naehcy.org/sites/default/files/ESSARulesAnnounceFINAL.pdf</a:t>
            </a:r>
            <a:endParaRPr lang="en-US" dirty="0" smtClean="0"/>
          </a:p>
        </p:txBody>
      </p:sp>
    </p:spTree>
    <p:extLst>
      <p:ext uri="{BB962C8B-B14F-4D97-AF65-F5344CB8AC3E}">
        <p14:creationId xmlns:p14="http://schemas.microsoft.com/office/powerpoint/2010/main" val="20177426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Dates – </a:t>
            </a:r>
            <a:r>
              <a:rPr lang="en-US" smtClean="0"/>
              <a:t>Dear Colleague </a:t>
            </a:r>
            <a:r>
              <a:rPr lang="en-US" dirty="0" smtClean="0"/>
              <a:t>Letters (DCL)</a:t>
            </a:r>
            <a:endParaRPr lang="en-US" dirty="0"/>
          </a:p>
        </p:txBody>
      </p:sp>
      <p:sp>
        <p:nvSpPr>
          <p:cNvPr id="3" name="Content Placeholder 2"/>
          <p:cNvSpPr>
            <a:spLocks noGrp="1"/>
          </p:cNvSpPr>
          <p:nvPr>
            <p:ph idx="1"/>
          </p:nvPr>
        </p:nvSpPr>
        <p:spPr/>
        <p:txBody>
          <a:bodyPr/>
          <a:lstStyle/>
          <a:p>
            <a:r>
              <a:rPr lang="en-US" sz="2200" dirty="0" smtClean="0"/>
              <a:t>The DCL changes the effective dates of ESSA Title I provisions related to children in foster care.</a:t>
            </a:r>
          </a:p>
          <a:p>
            <a:r>
              <a:rPr lang="en-US" sz="2200" dirty="0" smtClean="0"/>
              <a:t>Under the Consolidated Appropriations Act, those provisions were supposed to take effect for the 2017-18 school year.</a:t>
            </a:r>
          </a:p>
          <a:p>
            <a:pPr lvl="1"/>
            <a:r>
              <a:rPr lang="en-US" sz="2200" dirty="0" smtClean="0"/>
              <a:t>ESSA provides an earlier date (December 10, 2016) for the local transportation procedures.</a:t>
            </a:r>
          </a:p>
          <a:p>
            <a:r>
              <a:rPr lang="en-US" sz="2200" dirty="0" smtClean="0"/>
              <a:t>ESSA allows ED some leeway to ensure an “orderly transition.”</a:t>
            </a:r>
          </a:p>
          <a:p>
            <a:r>
              <a:rPr lang="en-US" sz="2200" dirty="0" smtClean="0"/>
              <a:t>ED is using this authority to change the effective dates of foster care provisions, by imposing a </a:t>
            </a:r>
            <a:r>
              <a:rPr lang="en-US" sz="2200" dirty="0" smtClean="0">
                <a:hlinkClick r:id="rId3"/>
              </a:rPr>
              <a:t>condition </a:t>
            </a:r>
            <a:r>
              <a:rPr lang="en-US" sz="2200" dirty="0" smtClean="0"/>
              <a:t>on every SEA’s Fiscal Year 2016 Title I grant award.</a:t>
            </a:r>
            <a:endParaRPr lang="en-US" dirty="0"/>
          </a:p>
        </p:txBody>
      </p:sp>
    </p:spTree>
    <p:extLst>
      <p:ext uri="{BB962C8B-B14F-4D97-AF65-F5344CB8AC3E}">
        <p14:creationId xmlns:p14="http://schemas.microsoft.com/office/powerpoint/2010/main" val="38482182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Dates – DCL (cont.)</a:t>
            </a:r>
            <a:endParaRPr lang="en-US" dirty="0"/>
          </a:p>
        </p:txBody>
      </p:sp>
      <p:sp>
        <p:nvSpPr>
          <p:cNvPr id="3" name="Content Placeholder 2"/>
          <p:cNvSpPr>
            <a:spLocks noGrp="1"/>
          </p:cNvSpPr>
          <p:nvPr>
            <p:ph idx="1"/>
          </p:nvPr>
        </p:nvSpPr>
        <p:spPr>
          <a:xfrm>
            <a:off x="457200" y="1371600"/>
            <a:ext cx="8229600" cy="4343400"/>
          </a:xfrm>
        </p:spPr>
        <p:txBody>
          <a:bodyPr/>
          <a:lstStyle/>
          <a:p>
            <a:r>
              <a:rPr lang="en-US" sz="2200" dirty="0" smtClean="0"/>
              <a:t>The DCL makes the following provisions take effect on December 10, 2016:</a:t>
            </a:r>
          </a:p>
          <a:p>
            <a:pPr lvl="1"/>
            <a:r>
              <a:rPr lang="en-US" sz="2200" dirty="0" smtClean="0"/>
              <a:t>The requirement that State Title I Plans describe the steps a SEA will take to ensure collaboration with the State child welfare agency to ensure the educational stability of children in foster care, including assurances that those children can remain in their school of origin if in their best interest and be immediately enrolled in a new school when not staying in their school of origin.</a:t>
            </a:r>
          </a:p>
          <a:p>
            <a:pPr lvl="1"/>
            <a:r>
              <a:rPr lang="en-US" sz="2200" dirty="0" smtClean="0"/>
              <a:t>The requirement that SEAs designate a foster care point of contact, who shall not be the McKinney-Vento State Coordinator.</a:t>
            </a:r>
          </a:p>
          <a:p>
            <a:endParaRPr lang="en-US" dirty="0"/>
          </a:p>
        </p:txBody>
      </p:sp>
    </p:spTree>
    <p:extLst>
      <p:ext uri="{BB962C8B-B14F-4D97-AF65-F5344CB8AC3E}">
        <p14:creationId xmlns:p14="http://schemas.microsoft.com/office/powerpoint/2010/main" val="37090442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Dates – DCL (cont.)</a:t>
            </a:r>
            <a:endParaRPr lang="en-US" dirty="0"/>
          </a:p>
        </p:txBody>
      </p:sp>
      <p:sp>
        <p:nvSpPr>
          <p:cNvPr id="3" name="Content Placeholder 2"/>
          <p:cNvSpPr>
            <a:spLocks noGrp="1"/>
          </p:cNvSpPr>
          <p:nvPr>
            <p:ph idx="1"/>
          </p:nvPr>
        </p:nvSpPr>
        <p:spPr/>
        <p:txBody>
          <a:bodyPr/>
          <a:lstStyle/>
          <a:p>
            <a:r>
              <a:rPr lang="en-US" dirty="0" smtClean="0"/>
              <a:t>The DCL makes the following provisions take effect on December 10, 2016:</a:t>
            </a:r>
          </a:p>
          <a:p>
            <a:pPr lvl="1"/>
            <a:r>
              <a:rPr lang="en-US" dirty="0" smtClean="0"/>
              <a:t>The requirement that School Districts collaborate with child welfare agencies to develop and implement written procedures governing how transportation to maintain children in foster care in their school of origin when in their best interest will be provided, arranged and funded (with School Districts to pay additional costs only if reimbursed by child welfare agencies or if the School District agrees to pay or share costs).</a:t>
            </a:r>
            <a:endParaRPr lang="en-US" dirty="0"/>
          </a:p>
        </p:txBody>
      </p:sp>
    </p:spTree>
    <p:extLst>
      <p:ext uri="{BB962C8B-B14F-4D97-AF65-F5344CB8AC3E}">
        <p14:creationId xmlns:p14="http://schemas.microsoft.com/office/powerpoint/2010/main" val="38775881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Dates – DCL (cont.)</a:t>
            </a:r>
            <a:endParaRPr lang="en-US" dirty="0"/>
          </a:p>
        </p:txBody>
      </p:sp>
      <p:sp>
        <p:nvSpPr>
          <p:cNvPr id="3" name="Content Placeholder 2"/>
          <p:cNvSpPr>
            <a:spLocks noGrp="1"/>
          </p:cNvSpPr>
          <p:nvPr>
            <p:ph idx="1"/>
          </p:nvPr>
        </p:nvSpPr>
        <p:spPr/>
        <p:txBody>
          <a:bodyPr/>
          <a:lstStyle/>
          <a:p>
            <a:r>
              <a:rPr lang="en-US" dirty="0" smtClean="0"/>
              <a:t>School Districts should designate foster care points of contact by December 10, 2016 if the corresponding child welfare agency has informed the School District in writing that it has designated a point of contact for schools</a:t>
            </a:r>
          </a:p>
          <a:p>
            <a:pPr lvl="1"/>
            <a:r>
              <a:rPr lang="en-US" dirty="0" smtClean="0"/>
              <a:t>Guidance suggests School Districts designate points of contact “in an expedited manner” </a:t>
            </a:r>
            <a:r>
              <a:rPr lang="en-US" sz="1400" dirty="0" smtClean="0"/>
              <a:t>(p. 21).</a:t>
            </a:r>
          </a:p>
          <a:p>
            <a:pPr lvl="1"/>
            <a:r>
              <a:rPr lang="en-US" dirty="0" smtClean="0"/>
              <a:t>Maine DOE encouraging POCs be identified, regardless of contact from DHHS</a:t>
            </a:r>
          </a:p>
          <a:p>
            <a:endParaRPr lang="en-US" dirty="0" smtClean="0"/>
          </a:p>
          <a:p>
            <a:pPr marL="0" indent="0">
              <a:buNone/>
            </a:pPr>
            <a:endParaRPr lang="en-US" dirty="0"/>
          </a:p>
        </p:txBody>
      </p:sp>
    </p:spTree>
    <p:extLst>
      <p:ext uri="{BB962C8B-B14F-4D97-AF65-F5344CB8AC3E}">
        <p14:creationId xmlns:p14="http://schemas.microsoft.com/office/powerpoint/2010/main" val="5310311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Non-regulatory Guidance</a:t>
            </a:r>
            <a:endParaRPr lang="en-US" dirty="0"/>
          </a:p>
        </p:txBody>
      </p:sp>
      <p:sp>
        <p:nvSpPr>
          <p:cNvPr id="3" name="Content Placeholder 2"/>
          <p:cNvSpPr>
            <a:spLocks noGrp="1"/>
          </p:cNvSpPr>
          <p:nvPr>
            <p:ph idx="1"/>
          </p:nvPr>
        </p:nvSpPr>
        <p:spPr>
          <a:xfrm>
            <a:off x="457200" y="1295400"/>
            <a:ext cx="8229600" cy="4343400"/>
          </a:xfrm>
        </p:spPr>
        <p:txBody>
          <a:bodyPr/>
          <a:lstStyle/>
          <a:p>
            <a:r>
              <a:rPr lang="en-US" sz="2200" dirty="0" smtClean="0"/>
              <a:t>“Significant guidance is non-binding and does not create or impose new legal requirements.” </a:t>
            </a:r>
            <a:r>
              <a:rPr lang="en-US" sz="1800" dirty="0" smtClean="0"/>
              <a:t>(p. 3)</a:t>
            </a:r>
          </a:p>
          <a:p>
            <a:r>
              <a:rPr lang="en-US" sz="2200" dirty="0" smtClean="0"/>
              <a:t>References the Fostering Connections to Success and Increasing Adoptions Act of 2008, which requires child welfare agencies to: </a:t>
            </a:r>
            <a:r>
              <a:rPr lang="en-US" sz="1800" dirty="0" smtClean="0"/>
              <a:t>(q. 5)</a:t>
            </a:r>
          </a:p>
          <a:p>
            <a:pPr lvl="1"/>
            <a:r>
              <a:rPr lang="en-US" sz="2200" dirty="0" smtClean="0"/>
              <a:t>Include a plan for ensuring educational stability in every child’s case plan.</a:t>
            </a:r>
          </a:p>
          <a:p>
            <a:pPr lvl="1"/>
            <a:r>
              <a:rPr lang="en-US" sz="2200" dirty="0" smtClean="0"/>
              <a:t>Ensure the placement of each child in foster care takes into account the proximity of the placement to the child’s school.</a:t>
            </a:r>
          </a:p>
          <a:p>
            <a:pPr lvl="1"/>
            <a:r>
              <a:rPr lang="en-US" sz="2200" dirty="0" smtClean="0"/>
              <a:t>Coordinate with School Districts to ensure each child in foster care can remain in the school of origin if in his/her best interest.</a:t>
            </a:r>
          </a:p>
          <a:p>
            <a:endParaRPr lang="en-US" dirty="0" smtClean="0"/>
          </a:p>
          <a:p>
            <a:endParaRPr lang="en-US" dirty="0"/>
          </a:p>
        </p:txBody>
      </p:sp>
    </p:spTree>
    <p:extLst>
      <p:ext uri="{BB962C8B-B14F-4D97-AF65-F5344CB8AC3E}">
        <p14:creationId xmlns:p14="http://schemas.microsoft.com/office/powerpoint/2010/main" val="2073011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79438"/>
          </a:xfrm>
        </p:spPr>
        <p:txBody>
          <a:bodyPr/>
          <a:lstStyle/>
          <a:p>
            <a:r>
              <a:rPr lang="en-US" dirty="0" smtClean="0"/>
              <a:t>Non-regulatory Guidance:</a:t>
            </a:r>
            <a:br>
              <a:rPr lang="en-US" dirty="0" smtClean="0"/>
            </a:br>
            <a:r>
              <a:rPr lang="en-US" dirty="0" smtClean="0"/>
              <a:t>Definition of “child in foster care”</a:t>
            </a:r>
            <a:endParaRPr lang="en-US" dirty="0"/>
          </a:p>
        </p:txBody>
      </p:sp>
      <p:sp>
        <p:nvSpPr>
          <p:cNvPr id="3" name="Content Placeholder 2"/>
          <p:cNvSpPr>
            <a:spLocks noGrp="1"/>
          </p:cNvSpPr>
          <p:nvPr>
            <p:ph idx="1"/>
          </p:nvPr>
        </p:nvSpPr>
        <p:spPr>
          <a:xfrm>
            <a:off x="457200" y="1447800"/>
            <a:ext cx="8229600" cy="4343400"/>
          </a:xfrm>
        </p:spPr>
        <p:txBody>
          <a:bodyPr/>
          <a:lstStyle/>
          <a:p>
            <a:r>
              <a:rPr lang="en-US" dirty="0" smtClean="0"/>
              <a:t>“24-hour substitute care for children placed away from their parents or guardians and for whom the child welfare agency has placement and care responsibility. This includes, but is not limited to, placements in foster family homes, foster homes of relatives, group homes, emergency shelters, residential facilities, child care institutions, and preadoptive homes. A child is in foster care in accordance with this definition regardless of whether the foster care facility is licensed and payments are made by the State, Tribal or local agency for the care of the child….” </a:t>
            </a:r>
            <a:r>
              <a:rPr lang="en-US" sz="1800" dirty="0" smtClean="0"/>
              <a:t>(q. 1)</a:t>
            </a:r>
          </a:p>
          <a:p>
            <a:endParaRPr lang="en-US" dirty="0" smtClean="0"/>
          </a:p>
          <a:p>
            <a:endParaRPr lang="en-US" dirty="0"/>
          </a:p>
        </p:txBody>
      </p:sp>
    </p:spTree>
    <p:extLst>
      <p:ext uri="{BB962C8B-B14F-4D97-AF65-F5344CB8AC3E}">
        <p14:creationId xmlns:p14="http://schemas.microsoft.com/office/powerpoint/2010/main" val="1171990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9438"/>
          </a:xfrm>
        </p:spPr>
        <p:txBody>
          <a:bodyPr/>
          <a:lstStyle/>
          <a:p>
            <a:r>
              <a:rPr lang="en-US" dirty="0" smtClean="0"/>
              <a:t>Non-regulatory Guidance:</a:t>
            </a:r>
            <a:br>
              <a:rPr lang="en-US" dirty="0" smtClean="0"/>
            </a:br>
            <a:r>
              <a:rPr lang="en-US" dirty="0" smtClean="0"/>
              <a:t>SEA Responsibilities</a:t>
            </a:r>
            <a:endParaRPr lang="en-US" dirty="0"/>
          </a:p>
        </p:txBody>
      </p:sp>
      <p:sp>
        <p:nvSpPr>
          <p:cNvPr id="3" name="Content Placeholder 2"/>
          <p:cNvSpPr>
            <a:spLocks noGrp="1"/>
          </p:cNvSpPr>
          <p:nvPr>
            <p:ph idx="1"/>
          </p:nvPr>
        </p:nvSpPr>
        <p:spPr/>
        <p:txBody>
          <a:bodyPr/>
          <a:lstStyle/>
          <a:p>
            <a:r>
              <a:rPr lang="en-US" dirty="0" smtClean="0"/>
              <a:t>Repeats the ESSA language.</a:t>
            </a:r>
          </a:p>
          <a:p>
            <a:pPr marL="0" indent="0">
              <a:buNone/>
            </a:pPr>
            <a:endParaRPr lang="en-US" dirty="0" smtClean="0"/>
          </a:p>
          <a:p>
            <a:r>
              <a:rPr lang="en-US" dirty="0" smtClean="0"/>
              <a:t>“The SEA should coordinate with the State or tribal child welfare agency to develop and disseminate uniform guidelines for implementing the Title I educational stability provisions.” (q. 3)</a:t>
            </a:r>
          </a:p>
          <a:p>
            <a:pPr marL="0" indent="0">
              <a:buNone/>
            </a:pPr>
            <a:endParaRPr lang="en-US" dirty="0" smtClean="0"/>
          </a:p>
          <a:p>
            <a:r>
              <a:rPr lang="en-US" dirty="0" smtClean="0"/>
              <a:t>Designate State POC by December 10, 2016.</a:t>
            </a:r>
          </a:p>
          <a:p>
            <a:pPr lvl="1"/>
            <a:r>
              <a:rPr lang="en-US" dirty="0" smtClean="0"/>
              <a:t>SEA POC: Janette Kirk</a:t>
            </a:r>
          </a:p>
          <a:p>
            <a:pPr marL="914400" lvl="2" indent="0">
              <a:buNone/>
            </a:pPr>
            <a:r>
              <a:rPr lang="en-US" dirty="0" smtClean="0">
                <a:hlinkClick r:id="rId3"/>
              </a:rPr>
              <a:t>janette.kirk@maine.gov</a:t>
            </a:r>
            <a:r>
              <a:rPr lang="en-US" dirty="0" smtClean="0"/>
              <a:t> / 624-6707</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368469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DHHS &amp; Child Welfare Agency POC </a:t>
            </a:r>
            <a:endParaRPr lang="en-US" dirty="0"/>
          </a:p>
        </p:txBody>
      </p:sp>
      <p:sp>
        <p:nvSpPr>
          <p:cNvPr id="3" name="Content Placeholder 2"/>
          <p:cNvSpPr>
            <a:spLocks noGrp="1"/>
          </p:cNvSpPr>
          <p:nvPr>
            <p:ph idx="1"/>
          </p:nvPr>
        </p:nvSpPr>
        <p:spPr>
          <a:xfrm>
            <a:off x="411192" y="1295400"/>
            <a:ext cx="8229600" cy="1295400"/>
          </a:xfrm>
        </p:spPr>
        <p:txBody>
          <a:bodyPr/>
          <a:lstStyle/>
          <a:p>
            <a:pPr marL="0" indent="0">
              <a:buNone/>
            </a:pPr>
            <a:r>
              <a:rPr lang="en-US" altLang="en-US" sz="2000" dirty="0" smtClean="0"/>
              <a:t>DHHS POS: </a:t>
            </a:r>
          </a:p>
          <a:p>
            <a:pPr marL="0" indent="0" algn="ctr">
              <a:buNone/>
            </a:pPr>
            <a:r>
              <a:rPr lang="en-US" altLang="en-US" sz="2000" dirty="0" smtClean="0"/>
              <a:t>Bobbi </a:t>
            </a:r>
            <a:r>
              <a:rPr lang="en-US" altLang="en-US" sz="2000" dirty="0"/>
              <a:t>Johnson, Associate Director of Child Welfare Services</a:t>
            </a:r>
            <a:r>
              <a:rPr lang="en-US" sz="2000" dirty="0" smtClean="0"/>
              <a:t>  </a:t>
            </a:r>
            <a:r>
              <a:rPr lang="en-US" sz="2000" dirty="0" smtClean="0">
                <a:hlinkClick r:id="rId3"/>
              </a:rPr>
              <a:t>Bobbi.Johnson@maine.gov</a:t>
            </a:r>
            <a:r>
              <a:rPr lang="en-US" sz="2000" dirty="0" smtClean="0"/>
              <a:t> / 624-7989</a:t>
            </a:r>
          </a:p>
          <a:p>
            <a:pPr marL="0" indent="0">
              <a:buNone/>
            </a:pPr>
            <a:endParaRPr lang="en-US" dirty="0"/>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362200"/>
            <a:ext cx="2159000" cy="3114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Table 3"/>
          <p:cNvGraphicFramePr>
            <a:graphicFrameLocks noGrp="1"/>
          </p:cNvGraphicFramePr>
          <p:nvPr>
            <p:extLst>
              <p:ext uri="{D42A27DB-BD31-4B8C-83A1-F6EECF244321}">
                <p14:modId xmlns:p14="http://schemas.microsoft.com/office/powerpoint/2010/main" val="2281559307"/>
              </p:ext>
            </p:extLst>
          </p:nvPr>
        </p:nvGraphicFramePr>
        <p:xfrm>
          <a:off x="2159000" y="2362200"/>
          <a:ext cx="6888193" cy="3185160"/>
        </p:xfrm>
        <a:graphic>
          <a:graphicData uri="http://schemas.openxmlformats.org/drawingml/2006/table">
            <a:tbl>
              <a:tblPr firstRow="1" firstCol="1" bandRow="1">
                <a:tableStyleId>{5C22544A-7EE6-4342-B048-85BDC9FD1C3A}</a:tableStyleId>
              </a:tblPr>
              <a:tblGrid>
                <a:gridCol w="609600"/>
                <a:gridCol w="1137368"/>
                <a:gridCol w="1718504"/>
                <a:gridCol w="954725"/>
                <a:gridCol w="2467996"/>
              </a:tblGrid>
              <a:tr h="155905">
                <a:tc>
                  <a:txBody>
                    <a:bodyPr/>
                    <a:lstStyle/>
                    <a:p>
                      <a:pPr marL="0" marR="0" algn="ctr" hangingPunct="0">
                        <a:spcBef>
                          <a:spcPts val="0"/>
                        </a:spcBef>
                        <a:spcAft>
                          <a:spcPts val="0"/>
                        </a:spcAft>
                      </a:pPr>
                      <a:r>
                        <a:rPr lang="en-US" sz="1100" dirty="0">
                          <a:effectLst/>
                        </a:rPr>
                        <a:t>District</a:t>
                      </a:r>
                      <a:endParaRPr lang="en-US" sz="1200" dirty="0">
                        <a:effectLst/>
                        <a:latin typeface="Arial"/>
                        <a:ea typeface="Times New Roman"/>
                      </a:endParaRPr>
                    </a:p>
                  </a:txBody>
                  <a:tcPr marL="68580" marR="68580" marT="0" marB="0"/>
                </a:tc>
                <a:tc>
                  <a:txBody>
                    <a:bodyPr/>
                    <a:lstStyle/>
                    <a:p>
                      <a:pPr marL="0" marR="0" algn="ctr" hangingPunct="0">
                        <a:spcBef>
                          <a:spcPts val="0"/>
                        </a:spcBef>
                        <a:spcAft>
                          <a:spcPts val="0"/>
                        </a:spcAft>
                      </a:pPr>
                      <a:r>
                        <a:rPr lang="en-US" sz="1100" dirty="0">
                          <a:effectLst/>
                        </a:rPr>
                        <a:t>Contact</a:t>
                      </a:r>
                      <a:endParaRPr lang="en-US" sz="1200" dirty="0">
                        <a:effectLst/>
                        <a:latin typeface="Arial"/>
                        <a:ea typeface="Times New Roman"/>
                      </a:endParaRPr>
                    </a:p>
                  </a:txBody>
                  <a:tcPr marL="68580" marR="68580" marT="0" marB="0"/>
                </a:tc>
                <a:tc>
                  <a:txBody>
                    <a:bodyPr/>
                    <a:lstStyle/>
                    <a:p>
                      <a:pPr marL="0" marR="0" algn="ctr" hangingPunct="0">
                        <a:spcBef>
                          <a:spcPts val="0"/>
                        </a:spcBef>
                        <a:spcAft>
                          <a:spcPts val="0"/>
                        </a:spcAft>
                      </a:pPr>
                      <a:r>
                        <a:rPr lang="en-US" sz="1100">
                          <a:effectLst/>
                        </a:rPr>
                        <a:t>County</a:t>
                      </a:r>
                      <a:endParaRPr lang="en-US" sz="1200">
                        <a:effectLst/>
                        <a:latin typeface="Arial"/>
                        <a:ea typeface="Times New Roman"/>
                      </a:endParaRPr>
                    </a:p>
                  </a:txBody>
                  <a:tcPr marL="68580" marR="68580" marT="0" marB="0"/>
                </a:tc>
                <a:tc>
                  <a:txBody>
                    <a:bodyPr/>
                    <a:lstStyle/>
                    <a:p>
                      <a:pPr marL="0" marR="0" algn="ctr" hangingPunct="0">
                        <a:spcBef>
                          <a:spcPts val="0"/>
                        </a:spcBef>
                        <a:spcAft>
                          <a:spcPts val="0"/>
                        </a:spcAft>
                      </a:pPr>
                      <a:r>
                        <a:rPr lang="en-US" sz="1100">
                          <a:effectLst/>
                        </a:rPr>
                        <a:t>Phone</a:t>
                      </a:r>
                      <a:endParaRPr lang="en-US" sz="1200">
                        <a:effectLst/>
                        <a:latin typeface="Arial"/>
                        <a:ea typeface="Times New Roman"/>
                      </a:endParaRPr>
                    </a:p>
                  </a:txBody>
                  <a:tcPr marL="68580" marR="68580" marT="0" marB="0"/>
                </a:tc>
                <a:tc>
                  <a:txBody>
                    <a:bodyPr/>
                    <a:lstStyle/>
                    <a:p>
                      <a:pPr marL="0" marR="0" algn="ctr" hangingPunct="0">
                        <a:spcBef>
                          <a:spcPts val="0"/>
                        </a:spcBef>
                        <a:spcAft>
                          <a:spcPts val="0"/>
                        </a:spcAft>
                      </a:pPr>
                      <a:r>
                        <a:rPr lang="en-US" sz="1100">
                          <a:effectLst/>
                        </a:rPr>
                        <a:t>Email</a:t>
                      </a:r>
                      <a:endParaRPr lang="en-US" sz="1200">
                        <a:effectLst/>
                        <a:latin typeface="Arial"/>
                        <a:ea typeface="Times New Roman"/>
                      </a:endParaRPr>
                    </a:p>
                  </a:txBody>
                  <a:tcPr marL="68580" marR="68580" marT="0" marB="0"/>
                </a:tc>
              </a:tr>
              <a:tr h="311810">
                <a:tc>
                  <a:txBody>
                    <a:bodyPr/>
                    <a:lstStyle/>
                    <a:p>
                      <a:pPr marL="0" marR="0" algn="ctr" hangingPunct="0">
                        <a:spcBef>
                          <a:spcPts val="0"/>
                        </a:spcBef>
                        <a:spcAft>
                          <a:spcPts val="0"/>
                        </a:spcAft>
                      </a:pPr>
                      <a:r>
                        <a:rPr lang="en-US" sz="1100" dirty="0">
                          <a:effectLst/>
                        </a:rPr>
                        <a:t>1</a:t>
                      </a:r>
                      <a:endParaRPr lang="en-US" sz="1200" dirty="0">
                        <a:effectLst/>
                        <a:latin typeface="Arial"/>
                        <a:ea typeface="Times New Roman"/>
                      </a:endParaRPr>
                    </a:p>
                  </a:txBody>
                  <a:tcPr marL="68580" marR="68580" marT="0" marB="0" anchor="ctr"/>
                </a:tc>
                <a:tc>
                  <a:txBody>
                    <a:bodyPr/>
                    <a:lstStyle/>
                    <a:p>
                      <a:pPr marL="0" marR="0" algn="ctr" hangingPunct="0">
                        <a:spcBef>
                          <a:spcPts val="0"/>
                        </a:spcBef>
                        <a:spcAft>
                          <a:spcPts val="0"/>
                        </a:spcAft>
                      </a:pPr>
                      <a:r>
                        <a:rPr lang="en-US" sz="1100" dirty="0">
                          <a:effectLst/>
                        </a:rPr>
                        <a:t>Angela Burgess</a:t>
                      </a:r>
                      <a:endParaRPr lang="en-US" sz="1200" dirty="0">
                        <a:effectLst/>
                        <a:latin typeface="Arial"/>
                        <a:ea typeface="Times New Roman"/>
                      </a:endParaRPr>
                    </a:p>
                  </a:txBody>
                  <a:tcPr marL="68580" marR="68580" marT="0" marB="0" anchor="ctr"/>
                </a:tc>
                <a:tc>
                  <a:txBody>
                    <a:bodyPr/>
                    <a:lstStyle/>
                    <a:p>
                      <a:pPr marL="0" marR="0" hangingPunct="0">
                        <a:spcBef>
                          <a:spcPts val="0"/>
                        </a:spcBef>
                        <a:spcAft>
                          <a:spcPts val="0"/>
                        </a:spcAft>
                      </a:pPr>
                      <a:r>
                        <a:rPr lang="en-US" sz="1100" dirty="0">
                          <a:effectLst/>
                        </a:rPr>
                        <a:t>York</a:t>
                      </a:r>
                      <a:endParaRPr lang="en-US" sz="1200" dirty="0">
                        <a:effectLst/>
                        <a:latin typeface="Arial"/>
                        <a:ea typeface="Times New Roman"/>
                      </a:endParaRPr>
                    </a:p>
                  </a:txBody>
                  <a:tcPr marL="68580" marR="68580" marT="0" marB="0"/>
                </a:tc>
                <a:tc>
                  <a:txBody>
                    <a:bodyPr/>
                    <a:lstStyle/>
                    <a:p>
                      <a:pPr marL="0" marR="0" algn="ctr" hangingPunct="0">
                        <a:spcBef>
                          <a:spcPts val="0"/>
                        </a:spcBef>
                        <a:spcAft>
                          <a:spcPts val="0"/>
                        </a:spcAft>
                      </a:pPr>
                      <a:r>
                        <a:rPr lang="en-US" sz="1100">
                          <a:effectLst/>
                        </a:rPr>
                        <a:t>(207) 286-2485</a:t>
                      </a:r>
                      <a:endParaRPr lang="en-US" sz="1200">
                        <a:effectLst/>
                        <a:latin typeface="Arial"/>
                        <a:ea typeface="Times New Roman"/>
                      </a:endParaRPr>
                    </a:p>
                  </a:txBody>
                  <a:tcPr marL="68580" marR="68580" marT="0" marB="0" anchor="ctr"/>
                </a:tc>
                <a:tc>
                  <a:txBody>
                    <a:bodyPr/>
                    <a:lstStyle/>
                    <a:p>
                      <a:pPr marL="0" marR="0" algn="ctr" hangingPunct="0">
                        <a:spcBef>
                          <a:spcPts val="0"/>
                        </a:spcBef>
                        <a:spcAft>
                          <a:spcPts val="0"/>
                        </a:spcAft>
                      </a:pPr>
                      <a:r>
                        <a:rPr lang="en-US" sz="1100" u="sng">
                          <a:effectLst/>
                          <a:hlinkClick r:id="rId5"/>
                        </a:rPr>
                        <a:t>Angela.Burgess@maine.gov</a:t>
                      </a:r>
                      <a:endParaRPr lang="en-US" sz="1200">
                        <a:effectLst/>
                        <a:latin typeface="Arial"/>
                        <a:ea typeface="Times New Roman"/>
                      </a:endParaRPr>
                    </a:p>
                  </a:txBody>
                  <a:tcPr marL="68580" marR="68580" marT="0" marB="0" anchor="ctr"/>
                </a:tc>
              </a:tr>
              <a:tr h="311810">
                <a:tc>
                  <a:txBody>
                    <a:bodyPr/>
                    <a:lstStyle/>
                    <a:p>
                      <a:pPr marL="0" marR="0" algn="ctr" hangingPunct="0">
                        <a:spcBef>
                          <a:spcPts val="0"/>
                        </a:spcBef>
                        <a:spcAft>
                          <a:spcPts val="0"/>
                        </a:spcAft>
                      </a:pPr>
                      <a:r>
                        <a:rPr lang="en-US" sz="1100" dirty="0">
                          <a:effectLst/>
                        </a:rPr>
                        <a:t>2</a:t>
                      </a:r>
                      <a:endParaRPr lang="en-US" sz="1200" dirty="0">
                        <a:effectLst/>
                        <a:latin typeface="Arial"/>
                        <a:ea typeface="Times New Roman"/>
                      </a:endParaRPr>
                    </a:p>
                  </a:txBody>
                  <a:tcPr marL="68580" marR="68580" marT="0" marB="0" anchor="ctr"/>
                </a:tc>
                <a:tc>
                  <a:txBody>
                    <a:bodyPr/>
                    <a:lstStyle/>
                    <a:p>
                      <a:pPr marL="0" marR="0" algn="ctr" hangingPunct="0">
                        <a:spcBef>
                          <a:spcPts val="0"/>
                        </a:spcBef>
                        <a:spcAft>
                          <a:spcPts val="0"/>
                        </a:spcAft>
                      </a:pPr>
                      <a:r>
                        <a:rPr lang="en-US" sz="1100">
                          <a:effectLst/>
                        </a:rPr>
                        <a:t>Dean Staffiere</a:t>
                      </a:r>
                      <a:endParaRPr lang="en-US" sz="1200">
                        <a:effectLst/>
                        <a:latin typeface="Arial"/>
                        <a:ea typeface="Times New Roman"/>
                      </a:endParaRPr>
                    </a:p>
                  </a:txBody>
                  <a:tcPr marL="68580" marR="68580" marT="0" marB="0" anchor="ctr"/>
                </a:tc>
                <a:tc>
                  <a:txBody>
                    <a:bodyPr/>
                    <a:lstStyle/>
                    <a:p>
                      <a:pPr marL="0" marR="0" hangingPunct="0">
                        <a:spcBef>
                          <a:spcPts val="0"/>
                        </a:spcBef>
                        <a:spcAft>
                          <a:spcPts val="0"/>
                        </a:spcAft>
                      </a:pPr>
                      <a:r>
                        <a:rPr lang="en-US" sz="1100">
                          <a:effectLst/>
                        </a:rPr>
                        <a:t>Cumberland</a:t>
                      </a:r>
                      <a:endParaRPr lang="en-US" sz="1200">
                        <a:effectLst/>
                        <a:latin typeface="Arial"/>
                        <a:ea typeface="Times New Roman"/>
                      </a:endParaRPr>
                    </a:p>
                  </a:txBody>
                  <a:tcPr marL="68580" marR="68580" marT="0" marB="0"/>
                </a:tc>
                <a:tc>
                  <a:txBody>
                    <a:bodyPr/>
                    <a:lstStyle/>
                    <a:p>
                      <a:pPr marL="0" marR="0" algn="ctr" hangingPunct="0">
                        <a:spcBef>
                          <a:spcPts val="0"/>
                        </a:spcBef>
                        <a:spcAft>
                          <a:spcPts val="0"/>
                        </a:spcAft>
                      </a:pPr>
                      <a:r>
                        <a:rPr lang="en-US" sz="1100">
                          <a:effectLst/>
                        </a:rPr>
                        <a:t>(207) 822-2194</a:t>
                      </a:r>
                      <a:endParaRPr lang="en-US" sz="1200">
                        <a:effectLst/>
                        <a:latin typeface="Arial"/>
                        <a:ea typeface="Times New Roman"/>
                      </a:endParaRPr>
                    </a:p>
                  </a:txBody>
                  <a:tcPr marL="68580" marR="68580" marT="0" marB="0" anchor="ctr"/>
                </a:tc>
                <a:tc>
                  <a:txBody>
                    <a:bodyPr/>
                    <a:lstStyle/>
                    <a:p>
                      <a:pPr marL="0" marR="0" algn="ctr" hangingPunct="0">
                        <a:spcBef>
                          <a:spcPts val="0"/>
                        </a:spcBef>
                        <a:spcAft>
                          <a:spcPts val="0"/>
                        </a:spcAft>
                      </a:pPr>
                      <a:r>
                        <a:rPr lang="en-US" sz="1100" u="sng" dirty="0">
                          <a:effectLst/>
                          <a:hlinkClick r:id="rId6"/>
                        </a:rPr>
                        <a:t>Dean.Staffiere@maine.gov</a:t>
                      </a:r>
                      <a:endParaRPr lang="en-US" sz="1200" dirty="0">
                        <a:effectLst/>
                        <a:latin typeface="Arial"/>
                        <a:ea typeface="Times New Roman"/>
                      </a:endParaRPr>
                    </a:p>
                  </a:txBody>
                  <a:tcPr marL="68580" marR="68580" marT="0" marB="0" anchor="ctr"/>
                </a:tc>
              </a:tr>
              <a:tr h="467714">
                <a:tc>
                  <a:txBody>
                    <a:bodyPr/>
                    <a:lstStyle/>
                    <a:p>
                      <a:pPr marL="0" marR="0" algn="ctr" hangingPunct="0">
                        <a:spcBef>
                          <a:spcPts val="0"/>
                        </a:spcBef>
                        <a:spcAft>
                          <a:spcPts val="0"/>
                        </a:spcAft>
                      </a:pPr>
                      <a:r>
                        <a:rPr lang="en-US" sz="1100">
                          <a:effectLst/>
                        </a:rPr>
                        <a:t>3</a:t>
                      </a:r>
                      <a:endParaRPr lang="en-US" sz="1200">
                        <a:effectLst/>
                        <a:latin typeface="Arial"/>
                        <a:ea typeface="Times New Roman"/>
                      </a:endParaRPr>
                    </a:p>
                  </a:txBody>
                  <a:tcPr marL="68580" marR="68580" marT="0" marB="0" anchor="ctr"/>
                </a:tc>
                <a:tc>
                  <a:txBody>
                    <a:bodyPr/>
                    <a:lstStyle/>
                    <a:p>
                      <a:pPr marL="0" marR="0" algn="ctr" hangingPunct="0">
                        <a:spcBef>
                          <a:spcPts val="0"/>
                        </a:spcBef>
                        <a:spcAft>
                          <a:spcPts val="0"/>
                        </a:spcAft>
                      </a:pPr>
                      <a:r>
                        <a:rPr lang="en-US" sz="1100" dirty="0">
                          <a:effectLst/>
                        </a:rPr>
                        <a:t>Donna Varney</a:t>
                      </a:r>
                      <a:endParaRPr lang="en-US" sz="1200" dirty="0">
                        <a:effectLst/>
                        <a:latin typeface="Arial"/>
                        <a:ea typeface="Times New Roman"/>
                      </a:endParaRPr>
                    </a:p>
                  </a:txBody>
                  <a:tcPr marL="68580" marR="68580" marT="0" marB="0" anchor="ctr"/>
                </a:tc>
                <a:tc>
                  <a:txBody>
                    <a:bodyPr/>
                    <a:lstStyle/>
                    <a:p>
                      <a:pPr marL="0" marR="0" hangingPunct="0">
                        <a:spcBef>
                          <a:spcPts val="0"/>
                        </a:spcBef>
                        <a:spcAft>
                          <a:spcPts val="0"/>
                        </a:spcAft>
                      </a:pPr>
                      <a:r>
                        <a:rPr lang="en-US" sz="1100" dirty="0">
                          <a:effectLst/>
                        </a:rPr>
                        <a:t>Western Maine</a:t>
                      </a:r>
                      <a:endParaRPr lang="en-US" sz="1200" dirty="0">
                        <a:effectLst/>
                      </a:endParaRPr>
                    </a:p>
                    <a:p>
                      <a:pPr marL="0" marR="0" hangingPunct="0">
                        <a:spcBef>
                          <a:spcPts val="0"/>
                        </a:spcBef>
                        <a:spcAft>
                          <a:spcPts val="0"/>
                        </a:spcAft>
                      </a:pPr>
                      <a:r>
                        <a:rPr lang="en-US" sz="1100" dirty="0">
                          <a:effectLst/>
                        </a:rPr>
                        <a:t>Franklin/Oxford</a:t>
                      </a:r>
                      <a:r>
                        <a:rPr lang="en-US" sz="1100" dirty="0" smtClean="0">
                          <a:effectLst/>
                        </a:rPr>
                        <a:t>/ Androscoggin</a:t>
                      </a:r>
                      <a:endParaRPr lang="en-US" sz="1200" dirty="0">
                        <a:effectLst/>
                        <a:latin typeface="Arial"/>
                        <a:ea typeface="Times New Roman"/>
                      </a:endParaRPr>
                    </a:p>
                  </a:txBody>
                  <a:tcPr marL="68580" marR="68580" marT="0" marB="0"/>
                </a:tc>
                <a:tc>
                  <a:txBody>
                    <a:bodyPr/>
                    <a:lstStyle/>
                    <a:p>
                      <a:pPr marL="0" marR="0" algn="ctr" hangingPunct="0">
                        <a:spcBef>
                          <a:spcPts val="0"/>
                        </a:spcBef>
                        <a:spcAft>
                          <a:spcPts val="0"/>
                        </a:spcAft>
                      </a:pPr>
                      <a:r>
                        <a:rPr lang="en-US" sz="1100">
                          <a:effectLst/>
                        </a:rPr>
                        <a:t>(207)795-4689</a:t>
                      </a:r>
                      <a:endParaRPr lang="en-US" sz="1200">
                        <a:effectLst/>
                        <a:latin typeface="Arial"/>
                        <a:ea typeface="Times New Roman"/>
                      </a:endParaRPr>
                    </a:p>
                  </a:txBody>
                  <a:tcPr marL="68580" marR="68580" marT="0" marB="0" anchor="ctr"/>
                </a:tc>
                <a:tc>
                  <a:txBody>
                    <a:bodyPr/>
                    <a:lstStyle/>
                    <a:p>
                      <a:pPr marL="0" marR="0" algn="ctr" hangingPunct="0">
                        <a:spcBef>
                          <a:spcPts val="0"/>
                        </a:spcBef>
                        <a:spcAft>
                          <a:spcPts val="0"/>
                        </a:spcAft>
                      </a:pPr>
                      <a:r>
                        <a:rPr lang="en-US" sz="1100" u="sng">
                          <a:effectLst/>
                          <a:hlinkClick r:id="rId7"/>
                        </a:rPr>
                        <a:t>Donna.Varney@maine.gov</a:t>
                      </a:r>
                      <a:endParaRPr lang="en-US" sz="1200">
                        <a:effectLst/>
                        <a:latin typeface="Arial"/>
                        <a:ea typeface="Times New Roman"/>
                      </a:endParaRPr>
                    </a:p>
                  </a:txBody>
                  <a:tcPr marL="68580" marR="68580" marT="0" marB="0" anchor="ctr"/>
                </a:tc>
              </a:tr>
              <a:tr h="467714">
                <a:tc>
                  <a:txBody>
                    <a:bodyPr/>
                    <a:lstStyle/>
                    <a:p>
                      <a:pPr marL="0" marR="0" algn="ctr" hangingPunct="0">
                        <a:spcBef>
                          <a:spcPts val="0"/>
                        </a:spcBef>
                        <a:spcAft>
                          <a:spcPts val="0"/>
                        </a:spcAft>
                      </a:pPr>
                      <a:r>
                        <a:rPr lang="en-US" sz="1100">
                          <a:effectLst/>
                        </a:rPr>
                        <a:t>4</a:t>
                      </a:r>
                      <a:endParaRPr lang="en-US" sz="1200">
                        <a:effectLst/>
                        <a:latin typeface="Arial"/>
                        <a:ea typeface="Times New Roman"/>
                      </a:endParaRPr>
                    </a:p>
                  </a:txBody>
                  <a:tcPr marL="68580" marR="68580" marT="0" marB="0" anchor="ctr"/>
                </a:tc>
                <a:tc>
                  <a:txBody>
                    <a:bodyPr/>
                    <a:lstStyle/>
                    <a:p>
                      <a:pPr marL="0" marR="0" algn="ctr" hangingPunct="0">
                        <a:spcBef>
                          <a:spcPts val="0"/>
                        </a:spcBef>
                        <a:spcAft>
                          <a:spcPts val="0"/>
                        </a:spcAft>
                      </a:pPr>
                      <a:r>
                        <a:rPr lang="en-US" sz="1100">
                          <a:effectLst/>
                        </a:rPr>
                        <a:t>Lisa Elliot-Laaman</a:t>
                      </a:r>
                      <a:endParaRPr lang="en-US" sz="1200">
                        <a:effectLst/>
                        <a:latin typeface="Arial"/>
                        <a:ea typeface="Times New Roman"/>
                      </a:endParaRPr>
                    </a:p>
                  </a:txBody>
                  <a:tcPr marL="68580" marR="68580" marT="0" marB="0" anchor="ctr"/>
                </a:tc>
                <a:tc>
                  <a:txBody>
                    <a:bodyPr/>
                    <a:lstStyle/>
                    <a:p>
                      <a:pPr marL="0" marR="0" hangingPunct="0">
                        <a:spcBef>
                          <a:spcPts val="0"/>
                        </a:spcBef>
                        <a:spcAft>
                          <a:spcPts val="0"/>
                        </a:spcAft>
                      </a:pPr>
                      <a:r>
                        <a:rPr lang="en-US" sz="1100" dirty="0">
                          <a:effectLst/>
                        </a:rPr>
                        <a:t>Mid-Coast</a:t>
                      </a:r>
                      <a:endParaRPr lang="en-US" sz="1200" dirty="0">
                        <a:effectLst/>
                      </a:endParaRPr>
                    </a:p>
                    <a:p>
                      <a:pPr marL="0" marR="0" hangingPunct="0">
                        <a:spcBef>
                          <a:spcPts val="0"/>
                        </a:spcBef>
                        <a:spcAft>
                          <a:spcPts val="0"/>
                        </a:spcAft>
                      </a:pPr>
                      <a:r>
                        <a:rPr lang="en-US" sz="1100" dirty="0">
                          <a:effectLst/>
                        </a:rPr>
                        <a:t>Waldo/Lincoln/Knox</a:t>
                      </a:r>
                      <a:r>
                        <a:rPr lang="en-US" sz="1100" dirty="0" smtClean="0">
                          <a:effectLst/>
                        </a:rPr>
                        <a:t>/ </a:t>
                      </a:r>
                      <a:r>
                        <a:rPr lang="en-US" sz="1100" dirty="0" err="1" smtClean="0">
                          <a:effectLst/>
                        </a:rPr>
                        <a:t>Sagadhoc</a:t>
                      </a:r>
                      <a:endParaRPr lang="en-US" sz="1200" dirty="0">
                        <a:effectLst/>
                        <a:latin typeface="Arial"/>
                        <a:ea typeface="Times New Roman"/>
                      </a:endParaRPr>
                    </a:p>
                  </a:txBody>
                  <a:tcPr marL="68580" marR="68580" marT="0" marB="0"/>
                </a:tc>
                <a:tc>
                  <a:txBody>
                    <a:bodyPr/>
                    <a:lstStyle/>
                    <a:p>
                      <a:pPr marL="0" marR="0" algn="ctr" hangingPunct="0">
                        <a:spcBef>
                          <a:spcPts val="0"/>
                        </a:spcBef>
                        <a:spcAft>
                          <a:spcPts val="0"/>
                        </a:spcAft>
                      </a:pPr>
                      <a:r>
                        <a:rPr lang="en-US" sz="1100">
                          <a:effectLst/>
                        </a:rPr>
                        <a:t>(207) 596-4246</a:t>
                      </a:r>
                      <a:endParaRPr lang="en-US" sz="1200">
                        <a:effectLst/>
                        <a:latin typeface="Arial"/>
                        <a:ea typeface="Times New Roman"/>
                      </a:endParaRPr>
                    </a:p>
                  </a:txBody>
                  <a:tcPr marL="68580" marR="68580" marT="0" marB="0" anchor="ctr"/>
                </a:tc>
                <a:tc>
                  <a:txBody>
                    <a:bodyPr/>
                    <a:lstStyle/>
                    <a:p>
                      <a:pPr marL="0" marR="0" algn="ctr" hangingPunct="0">
                        <a:spcBef>
                          <a:spcPts val="0"/>
                        </a:spcBef>
                        <a:spcAft>
                          <a:spcPts val="0"/>
                        </a:spcAft>
                      </a:pPr>
                      <a:r>
                        <a:rPr lang="en-US" sz="1100" u="sng">
                          <a:effectLst/>
                          <a:hlinkClick r:id="rId8"/>
                        </a:rPr>
                        <a:t>Lisa.Elliot-laaman@maine.gov</a:t>
                      </a:r>
                      <a:endParaRPr lang="en-US" sz="1200">
                        <a:effectLst/>
                        <a:latin typeface="Arial"/>
                        <a:ea typeface="Times New Roman"/>
                      </a:endParaRPr>
                    </a:p>
                  </a:txBody>
                  <a:tcPr marL="68580" marR="68580" marT="0" marB="0" anchor="ctr"/>
                </a:tc>
              </a:tr>
              <a:tr h="311810">
                <a:tc>
                  <a:txBody>
                    <a:bodyPr/>
                    <a:lstStyle/>
                    <a:p>
                      <a:pPr marL="0" marR="0" algn="ctr" hangingPunct="0">
                        <a:spcBef>
                          <a:spcPts val="0"/>
                        </a:spcBef>
                        <a:spcAft>
                          <a:spcPts val="0"/>
                        </a:spcAft>
                      </a:pPr>
                      <a:r>
                        <a:rPr lang="en-US" sz="1100">
                          <a:effectLst/>
                        </a:rPr>
                        <a:t>5</a:t>
                      </a:r>
                      <a:endParaRPr lang="en-US" sz="1200">
                        <a:effectLst/>
                        <a:latin typeface="Arial"/>
                        <a:ea typeface="Times New Roman"/>
                      </a:endParaRPr>
                    </a:p>
                  </a:txBody>
                  <a:tcPr marL="68580" marR="68580" marT="0" marB="0" anchor="ctr"/>
                </a:tc>
                <a:tc>
                  <a:txBody>
                    <a:bodyPr/>
                    <a:lstStyle/>
                    <a:p>
                      <a:pPr marL="0" marR="0" algn="ctr" hangingPunct="0">
                        <a:spcBef>
                          <a:spcPts val="0"/>
                        </a:spcBef>
                        <a:spcAft>
                          <a:spcPts val="0"/>
                        </a:spcAft>
                      </a:pPr>
                      <a:r>
                        <a:rPr lang="en-US" sz="1100">
                          <a:effectLst/>
                        </a:rPr>
                        <a:t>Lindsey Caron</a:t>
                      </a:r>
                      <a:endParaRPr lang="en-US" sz="1200">
                        <a:effectLst/>
                        <a:latin typeface="Arial"/>
                        <a:ea typeface="Times New Roman"/>
                      </a:endParaRPr>
                    </a:p>
                  </a:txBody>
                  <a:tcPr marL="68580" marR="68580" marT="0" marB="0" anchor="ctr"/>
                </a:tc>
                <a:tc>
                  <a:txBody>
                    <a:bodyPr/>
                    <a:lstStyle/>
                    <a:p>
                      <a:pPr marL="0" marR="0" hangingPunct="0">
                        <a:spcBef>
                          <a:spcPts val="0"/>
                        </a:spcBef>
                        <a:spcAft>
                          <a:spcPts val="0"/>
                        </a:spcAft>
                      </a:pPr>
                      <a:r>
                        <a:rPr lang="en-US" sz="1100">
                          <a:effectLst/>
                        </a:rPr>
                        <a:t>Central Maine</a:t>
                      </a:r>
                      <a:endParaRPr lang="en-US" sz="1200">
                        <a:effectLst/>
                      </a:endParaRPr>
                    </a:p>
                    <a:p>
                      <a:pPr marL="0" marR="0" hangingPunct="0">
                        <a:spcBef>
                          <a:spcPts val="0"/>
                        </a:spcBef>
                        <a:spcAft>
                          <a:spcPts val="0"/>
                        </a:spcAft>
                      </a:pPr>
                      <a:r>
                        <a:rPr lang="en-US" sz="1100">
                          <a:effectLst/>
                        </a:rPr>
                        <a:t>Somerset/Kennebec</a:t>
                      </a:r>
                      <a:endParaRPr lang="en-US" sz="1200">
                        <a:effectLst/>
                        <a:latin typeface="Arial"/>
                        <a:ea typeface="Times New Roman"/>
                      </a:endParaRPr>
                    </a:p>
                  </a:txBody>
                  <a:tcPr marL="68580" marR="68580" marT="0" marB="0"/>
                </a:tc>
                <a:tc>
                  <a:txBody>
                    <a:bodyPr/>
                    <a:lstStyle/>
                    <a:p>
                      <a:pPr marL="0" marR="0" algn="ctr" hangingPunct="0">
                        <a:spcBef>
                          <a:spcPts val="0"/>
                        </a:spcBef>
                        <a:spcAft>
                          <a:spcPts val="0"/>
                        </a:spcAft>
                      </a:pPr>
                      <a:r>
                        <a:rPr lang="en-US" sz="1100">
                          <a:effectLst/>
                        </a:rPr>
                        <a:t>(207) 624-5532</a:t>
                      </a:r>
                      <a:endParaRPr lang="en-US" sz="1200">
                        <a:effectLst/>
                        <a:latin typeface="Arial"/>
                        <a:ea typeface="Times New Roman"/>
                      </a:endParaRPr>
                    </a:p>
                  </a:txBody>
                  <a:tcPr marL="68580" marR="68580" marT="0" marB="0" anchor="ctr"/>
                </a:tc>
                <a:tc>
                  <a:txBody>
                    <a:bodyPr/>
                    <a:lstStyle/>
                    <a:p>
                      <a:pPr marL="0" marR="0" algn="ctr" hangingPunct="0">
                        <a:spcBef>
                          <a:spcPts val="0"/>
                        </a:spcBef>
                        <a:spcAft>
                          <a:spcPts val="0"/>
                        </a:spcAft>
                      </a:pPr>
                      <a:r>
                        <a:rPr lang="en-US" sz="1100" u="sng">
                          <a:effectLst/>
                          <a:hlinkClick r:id="rId9"/>
                        </a:rPr>
                        <a:t>Lindsey.Caron@maine.gov</a:t>
                      </a:r>
                      <a:endParaRPr lang="en-US" sz="1200">
                        <a:effectLst/>
                        <a:latin typeface="Arial"/>
                        <a:ea typeface="Times New Roman"/>
                      </a:endParaRPr>
                    </a:p>
                  </a:txBody>
                  <a:tcPr marL="68580" marR="68580" marT="0" marB="0" anchor="ctr"/>
                </a:tc>
              </a:tr>
              <a:tr h="311810">
                <a:tc>
                  <a:txBody>
                    <a:bodyPr/>
                    <a:lstStyle/>
                    <a:p>
                      <a:pPr marL="0" marR="0" algn="ctr" hangingPunct="0">
                        <a:spcBef>
                          <a:spcPts val="0"/>
                        </a:spcBef>
                        <a:spcAft>
                          <a:spcPts val="0"/>
                        </a:spcAft>
                      </a:pPr>
                      <a:r>
                        <a:rPr lang="en-US" sz="1100">
                          <a:effectLst/>
                        </a:rPr>
                        <a:t>6</a:t>
                      </a:r>
                      <a:endParaRPr lang="en-US" sz="1200">
                        <a:effectLst/>
                        <a:latin typeface="Arial"/>
                        <a:ea typeface="Times New Roman"/>
                      </a:endParaRPr>
                    </a:p>
                  </a:txBody>
                  <a:tcPr marL="68580" marR="68580" marT="0" marB="0" anchor="ctr"/>
                </a:tc>
                <a:tc>
                  <a:txBody>
                    <a:bodyPr/>
                    <a:lstStyle/>
                    <a:p>
                      <a:pPr marL="0" marR="0" algn="ctr" hangingPunct="0">
                        <a:spcBef>
                          <a:spcPts val="0"/>
                        </a:spcBef>
                        <a:spcAft>
                          <a:spcPts val="0"/>
                        </a:spcAft>
                      </a:pPr>
                      <a:r>
                        <a:rPr lang="en-US" sz="1100">
                          <a:effectLst/>
                        </a:rPr>
                        <a:t>Jennifer Brewer</a:t>
                      </a:r>
                      <a:endParaRPr lang="en-US" sz="1200">
                        <a:effectLst/>
                        <a:latin typeface="Arial"/>
                        <a:ea typeface="Times New Roman"/>
                      </a:endParaRPr>
                    </a:p>
                  </a:txBody>
                  <a:tcPr marL="68580" marR="68580" marT="0" marB="0" anchor="ctr"/>
                </a:tc>
                <a:tc>
                  <a:txBody>
                    <a:bodyPr/>
                    <a:lstStyle/>
                    <a:p>
                      <a:pPr marL="0" marR="0" hangingPunct="0">
                        <a:spcBef>
                          <a:spcPts val="0"/>
                        </a:spcBef>
                        <a:spcAft>
                          <a:spcPts val="0"/>
                        </a:spcAft>
                      </a:pPr>
                      <a:r>
                        <a:rPr lang="en-US" sz="1100">
                          <a:effectLst/>
                        </a:rPr>
                        <a:t>Penquis</a:t>
                      </a:r>
                      <a:endParaRPr lang="en-US" sz="1200">
                        <a:effectLst/>
                      </a:endParaRPr>
                    </a:p>
                    <a:p>
                      <a:pPr marL="0" marR="0" hangingPunct="0">
                        <a:spcBef>
                          <a:spcPts val="0"/>
                        </a:spcBef>
                        <a:spcAft>
                          <a:spcPts val="0"/>
                        </a:spcAft>
                      </a:pPr>
                      <a:r>
                        <a:rPr lang="en-US" sz="1100">
                          <a:effectLst/>
                        </a:rPr>
                        <a:t>Penobscot/Piscataquis</a:t>
                      </a:r>
                      <a:endParaRPr lang="en-US" sz="1200">
                        <a:effectLst/>
                        <a:latin typeface="Arial"/>
                        <a:ea typeface="Times New Roman"/>
                      </a:endParaRPr>
                    </a:p>
                  </a:txBody>
                  <a:tcPr marL="68580" marR="68580" marT="0" marB="0"/>
                </a:tc>
                <a:tc>
                  <a:txBody>
                    <a:bodyPr/>
                    <a:lstStyle/>
                    <a:p>
                      <a:pPr marL="0" marR="0" algn="ctr" hangingPunct="0">
                        <a:spcBef>
                          <a:spcPts val="0"/>
                        </a:spcBef>
                        <a:spcAft>
                          <a:spcPts val="0"/>
                        </a:spcAft>
                      </a:pPr>
                      <a:r>
                        <a:rPr lang="en-US" sz="1100">
                          <a:effectLst/>
                        </a:rPr>
                        <a:t>(207) 561-4160</a:t>
                      </a:r>
                      <a:endParaRPr lang="en-US" sz="1200">
                        <a:effectLst/>
                        <a:latin typeface="Arial"/>
                        <a:ea typeface="Times New Roman"/>
                      </a:endParaRPr>
                    </a:p>
                  </a:txBody>
                  <a:tcPr marL="68580" marR="68580" marT="0" marB="0" anchor="ctr"/>
                </a:tc>
                <a:tc>
                  <a:txBody>
                    <a:bodyPr/>
                    <a:lstStyle/>
                    <a:p>
                      <a:pPr marL="0" marR="0" algn="ctr" hangingPunct="0">
                        <a:spcBef>
                          <a:spcPts val="0"/>
                        </a:spcBef>
                        <a:spcAft>
                          <a:spcPts val="0"/>
                        </a:spcAft>
                      </a:pPr>
                      <a:r>
                        <a:rPr lang="en-US" sz="1100" u="sng">
                          <a:effectLst/>
                          <a:hlinkClick r:id="rId10"/>
                        </a:rPr>
                        <a:t>Jennifer.E.Brewer@maine.gov</a:t>
                      </a:r>
                      <a:endParaRPr lang="en-US" sz="1200">
                        <a:effectLst/>
                        <a:latin typeface="Arial"/>
                        <a:ea typeface="Times New Roman"/>
                      </a:endParaRPr>
                    </a:p>
                  </a:txBody>
                  <a:tcPr marL="68580" marR="68580" marT="0" marB="0" anchor="ctr"/>
                </a:tc>
              </a:tr>
              <a:tr h="311810">
                <a:tc>
                  <a:txBody>
                    <a:bodyPr/>
                    <a:lstStyle/>
                    <a:p>
                      <a:pPr marL="0" marR="0" algn="ctr" hangingPunct="0">
                        <a:spcBef>
                          <a:spcPts val="0"/>
                        </a:spcBef>
                        <a:spcAft>
                          <a:spcPts val="0"/>
                        </a:spcAft>
                      </a:pPr>
                      <a:r>
                        <a:rPr lang="en-US" sz="1100">
                          <a:effectLst/>
                        </a:rPr>
                        <a:t>7</a:t>
                      </a:r>
                      <a:endParaRPr lang="en-US" sz="1200">
                        <a:effectLst/>
                        <a:latin typeface="Arial"/>
                        <a:ea typeface="Times New Roman"/>
                      </a:endParaRPr>
                    </a:p>
                  </a:txBody>
                  <a:tcPr marL="68580" marR="68580" marT="0" marB="0" anchor="ctr"/>
                </a:tc>
                <a:tc>
                  <a:txBody>
                    <a:bodyPr/>
                    <a:lstStyle/>
                    <a:p>
                      <a:pPr marL="0" marR="0" algn="ctr" hangingPunct="0">
                        <a:spcBef>
                          <a:spcPts val="0"/>
                        </a:spcBef>
                        <a:spcAft>
                          <a:spcPts val="0"/>
                        </a:spcAft>
                      </a:pPr>
                      <a:r>
                        <a:rPr lang="en-US" sz="1100">
                          <a:effectLst/>
                        </a:rPr>
                        <a:t>Megan Lord</a:t>
                      </a:r>
                      <a:endParaRPr lang="en-US" sz="1200">
                        <a:effectLst/>
                        <a:latin typeface="Arial"/>
                        <a:ea typeface="Times New Roman"/>
                      </a:endParaRPr>
                    </a:p>
                  </a:txBody>
                  <a:tcPr marL="68580" marR="68580" marT="0" marB="0" anchor="ctr"/>
                </a:tc>
                <a:tc>
                  <a:txBody>
                    <a:bodyPr/>
                    <a:lstStyle/>
                    <a:p>
                      <a:pPr marL="0" marR="0" hangingPunct="0">
                        <a:spcBef>
                          <a:spcPts val="0"/>
                        </a:spcBef>
                        <a:spcAft>
                          <a:spcPts val="0"/>
                        </a:spcAft>
                      </a:pPr>
                      <a:r>
                        <a:rPr lang="en-US" sz="1100">
                          <a:effectLst/>
                        </a:rPr>
                        <a:t>Downeast</a:t>
                      </a:r>
                      <a:endParaRPr lang="en-US" sz="1200">
                        <a:effectLst/>
                      </a:endParaRPr>
                    </a:p>
                    <a:p>
                      <a:pPr marL="0" marR="0" hangingPunct="0">
                        <a:spcBef>
                          <a:spcPts val="0"/>
                        </a:spcBef>
                        <a:spcAft>
                          <a:spcPts val="0"/>
                        </a:spcAft>
                      </a:pPr>
                      <a:r>
                        <a:rPr lang="en-US" sz="1100">
                          <a:effectLst/>
                        </a:rPr>
                        <a:t>Washington/Hancock</a:t>
                      </a:r>
                      <a:endParaRPr lang="en-US" sz="1200">
                        <a:effectLst/>
                        <a:latin typeface="Arial"/>
                        <a:ea typeface="Times New Roman"/>
                      </a:endParaRPr>
                    </a:p>
                  </a:txBody>
                  <a:tcPr marL="68580" marR="68580" marT="0" marB="0"/>
                </a:tc>
                <a:tc>
                  <a:txBody>
                    <a:bodyPr/>
                    <a:lstStyle/>
                    <a:p>
                      <a:pPr marL="0" marR="0" algn="ctr" hangingPunct="0">
                        <a:spcBef>
                          <a:spcPts val="0"/>
                        </a:spcBef>
                        <a:spcAft>
                          <a:spcPts val="0"/>
                        </a:spcAft>
                      </a:pPr>
                      <a:r>
                        <a:rPr lang="en-US" sz="1100">
                          <a:effectLst/>
                        </a:rPr>
                        <a:t>(207) 255-2040</a:t>
                      </a:r>
                      <a:endParaRPr lang="en-US" sz="1200">
                        <a:effectLst/>
                        <a:latin typeface="Arial"/>
                        <a:ea typeface="Times New Roman"/>
                      </a:endParaRPr>
                    </a:p>
                  </a:txBody>
                  <a:tcPr marL="68580" marR="68580" marT="0" marB="0" anchor="ctr"/>
                </a:tc>
                <a:tc>
                  <a:txBody>
                    <a:bodyPr/>
                    <a:lstStyle/>
                    <a:p>
                      <a:pPr marL="0" marR="0" algn="ctr" hangingPunct="0">
                        <a:spcBef>
                          <a:spcPts val="0"/>
                        </a:spcBef>
                        <a:spcAft>
                          <a:spcPts val="0"/>
                        </a:spcAft>
                      </a:pPr>
                      <a:r>
                        <a:rPr lang="en-US" sz="1100" u="sng">
                          <a:effectLst/>
                          <a:hlinkClick r:id="rId11"/>
                        </a:rPr>
                        <a:t>Megan.Lord@maine.gov</a:t>
                      </a:r>
                      <a:endParaRPr lang="en-US" sz="1200">
                        <a:effectLst/>
                        <a:latin typeface="Arial"/>
                        <a:ea typeface="Times New Roman"/>
                      </a:endParaRPr>
                    </a:p>
                  </a:txBody>
                  <a:tcPr marL="68580" marR="68580" marT="0" marB="0" anchor="ctr"/>
                </a:tc>
              </a:tr>
              <a:tr h="311810">
                <a:tc>
                  <a:txBody>
                    <a:bodyPr/>
                    <a:lstStyle/>
                    <a:p>
                      <a:pPr marL="0" marR="0" algn="ctr" hangingPunct="0">
                        <a:spcBef>
                          <a:spcPts val="0"/>
                        </a:spcBef>
                        <a:spcAft>
                          <a:spcPts val="0"/>
                        </a:spcAft>
                      </a:pPr>
                      <a:r>
                        <a:rPr lang="en-US" sz="1100">
                          <a:effectLst/>
                        </a:rPr>
                        <a:t>8</a:t>
                      </a:r>
                      <a:endParaRPr lang="en-US" sz="1200">
                        <a:effectLst/>
                        <a:latin typeface="Arial"/>
                        <a:ea typeface="Times New Roman"/>
                      </a:endParaRPr>
                    </a:p>
                  </a:txBody>
                  <a:tcPr marL="68580" marR="68580" marT="0" marB="0" anchor="ctr"/>
                </a:tc>
                <a:tc>
                  <a:txBody>
                    <a:bodyPr/>
                    <a:lstStyle/>
                    <a:p>
                      <a:pPr marL="0" marR="0" algn="ctr" hangingPunct="0">
                        <a:spcBef>
                          <a:spcPts val="0"/>
                        </a:spcBef>
                        <a:spcAft>
                          <a:spcPts val="0"/>
                        </a:spcAft>
                      </a:pPr>
                      <a:r>
                        <a:rPr lang="en-US" sz="1100">
                          <a:effectLst/>
                        </a:rPr>
                        <a:t>Beth Pinette</a:t>
                      </a:r>
                      <a:endParaRPr lang="en-US" sz="1200">
                        <a:effectLst/>
                        <a:latin typeface="Arial"/>
                        <a:ea typeface="Times New Roman"/>
                      </a:endParaRPr>
                    </a:p>
                  </a:txBody>
                  <a:tcPr marL="68580" marR="68580" marT="0" marB="0" anchor="ctr"/>
                </a:tc>
                <a:tc>
                  <a:txBody>
                    <a:bodyPr/>
                    <a:lstStyle/>
                    <a:p>
                      <a:pPr marL="0" marR="0" hangingPunct="0">
                        <a:spcBef>
                          <a:spcPts val="0"/>
                        </a:spcBef>
                        <a:spcAft>
                          <a:spcPts val="0"/>
                        </a:spcAft>
                      </a:pPr>
                      <a:r>
                        <a:rPr lang="en-US" sz="1100">
                          <a:effectLst/>
                        </a:rPr>
                        <a:t>Aroostook</a:t>
                      </a:r>
                      <a:endParaRPr lang="en-US" sz="1200">
                        <a:effectLst/>
                        <a:latin typeface="Arial"/>
                        <a:ea typeface="Times New Roman"/>
                      </a:endParaRPr>
                    </a:p>
                  </a:txBody>
                  <a:tcPr marL="68580" marR="68580" marT="0" marB="0"/>
                </a:tc>
                <a:tc>
                  <a:txBody>
                    <a:bodyPr/>
                    <a:lstStyle/>
                    <a:p>
                      <a:pPr marL="0" marR="0" algn="ctr" hangingPunct="0">
                        <a:spcBef>
                          <a:spcPts val="0"/>
                        </a:spcBef>
                        <a:spcAft>
                          <a:spcPts val="0"/>
                        </a:spcAft>
                      </a:pPr>
                      <a:r>
                        <a:rPr lang="en-US" sz="1100">
                          <a:effectLst/>
                        </a:rPr>
                        <a:t>(207) 493-4151</a:t>
                      </a:r>
                      <a:endParaRPr lang="en-US" sz="1200">
                        <a:effectLst/>
                        <a:latin typeface="Arial"/>
                        <a:ea typeface="Times New Roman"/>
                      </a:endParaRPr>
                    </a:p>
                  </a:txBody>
                  <a:tcPr marL="68580" marR="68580" marT="0" marB="0" anchor="ctr"/>
                </a:tc>
                <a:tc>
                  <a:txBody>
                    <a:bodyPr/>
                    <a:lstStyle/>
                    <a:p>
                      <a:pPr marL="0" marR="0" algn="ctr" hangingPunct="0">
                        <a:spcBef>
                          <a:spcPts val="0"/>
                        </a:spcBef>
                        <a:spcAft>
                          <a:spcPts val="0"/>
                        </a:spcAft>
                      </a:pPr>
                      <a:r>
                        <a:rPr lang="en-US" sz="1100" u="sng" dirty="0">
                          <a:effectLst/>
                          <a:hlinkClick r:id="rId12"/>
                        </a:rPr>
                        <a:t>Elizabeth.Pinette@maine.gov</a:t>
                      </a:r>
                      <a:endParaRPr lang="en-US" sz="1200" dirty="0">
                        <a:effectLst/>
                        <a:latin typeface="Arial"/>
                        <a:ea typeface="Times New Roman"/>
                      </a:endParaRPr>
                    </a:p>
                  </a:txBody>
                  <a:tcPr marL="68580" marR="68580" marT="0" marB="0" anchor="ctr"/>
                </a:tc>
              </a:tr>
            </a:tbl>
          </a:graphicData>
        </a:graphic>
      </p:graphicFrame>
    </p:spTree>
    <p:extLst>
      <p:ext uri="{BB962C8B-B14F-4D97-AF65-F5344CB8AC3E}">
        <p14:creationId xmlns:p14="http://schemas.microsoft.com/office/powerpoint/2010/main" val="553671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79438"/>
          </a:xfrm>
        </p:spPr>
        <p:txBody>
          <a:bodyPr/>
          <a:lstStyle/>
          <a:p>
            <a:r>
              <a:rPr lang="en-US" dirty="0" smtClean="0"/>
              <a:t>Non-regulatory Guidance:</a:t>
            </a:r>
            <a:br>
              <a:rPr lang="en-US" dirty="0" smtClean="0"/>
            </a:br>
            <a:r>
              <a:rPr lang="en-US" dirty="0" smtClean="0"/>
              <a:t>School District Responsibilities Generally</a:t>
            </a:r>
            <a:endParaRPr lang="en-US" dirty="0"/>
          </a:p>
        </p:txBody>
      </p:sp>
      <p:sp>
        <p:nvSpPr>
          <p:cNvPr id="3" name="Content Placeholder 2"/>
          <p:cNvSpPr>
            <a:spLocks noGrp="1"/>
          </p:cNvSpPr>
          <p:nvPr>
            <p:ph idx="1"/>
          </p:nvPr>
        </p:nvSpPr>
        <p:spPr/>
        <p:txBody>
          <a:bodyPr/>
          <a:lstStyle/>
          <a:p>
            <a:r>
              <a:rPr lang="en-US" dirty="0" smtClean="0"/>
              <a:t>A School District must collaborate with State and tribal child welfare agencies to implement the Title I educational stability provisions. (q. 4)</a:t>
            </a:r>
          </a:p>
          <a:p>
            <a:r>
              <a:rPr lang="en-US" dirty="0" smtClean="0"/>
              <a:t>Provisions apply to preschool children “if a School District offers a public preschool education.” (q. 5)</a:t>
            </a:r>
          </a:p>
          <a:p>
            <a:r>
              <a:rPr lang="en-US" dirty="0" smtClean="0"/>
              <a:t>“It is essential that the designated [state and local] POCs have sufficient capacity and necessary resources to fulfill their duties.” (p. 21)</a:t>
            </a:r>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553419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Housekeeping : Using the Questions Pane</a:t>
            </a:r>
            <a:endParaRPr lang="en-US" dirty="0"/>
          </a:p>
        </p:txBody>
      </p:sp>
      <p:sp>
        <p:nvSpPr>
          <p:cNvPr id="3" name="Content Placeholder 2"/>
          <p:cNvSpPr>
            <a:spLocks noGrp="1"/>
          </p:cNvSpPr>
          <p:nvPr>
            <p:ph sz="half" idx="1"/>
          </p:nvPr>
        </p:nvSpPr>
        <p:spPr/>
        <p:txBody>
          <a:bodyPr/>
          <a:lstStyle/>
          <a:p>
            <a:pPr marL="0" indent="0">
              <a:buNone/>
            </a:pPr>
            <a:r>
              <a:rPr lang="en-US" sz="2400" dirty="0" smtClean="0"/>
              <a:t>We’ll only be taking written questions and comments via the questions pane. We will either respond by typing a message in the questions pane or we will answer your questions during the questions and answer section.</a:t>
            </a:r>
            <a:endParaRPr lang="en-US" sz="2400" dirty="0"/>
          </a:p>
        </p:txBody>
      </p:sp>
      <p:pic>
        <p:nvPicPr>
          <p:cNvPr id="1026" name="Picture 2" descr="C:\Users\Janette.Kirk\AppData\Local\Microsoft\Windows\INetCache\IE\REMGHNY1\preview_question_and_answer_site[1].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48200" y="2080260"/>
            <a:ext cx="4038600" cy="3230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17753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9438"/>
          </a:xfrm>
        </p:spPr>
        <p:txBody>
          <a:bodyPr/>
          <a:lstStyle/>
          <a:p>
            <a:r>
              <a:rPr lang="en-US" dirty="0" smtClean="0"/>
              <a:t>Non-Regulatory Guidance:</a:t>
            </a:r>
            <a:br>
              <a:rPr lang="en-US" dirty="0" smtClean="0"/>
            </a:br>
            <a:r>
              <a:rPr lang="en-US" dirty="0" smtClean="0"/>
              <a:t>School of Origin</a:t>
            </a:r>
            <a:endParaRPr lang="en-US" dirty="0"/>
          </a:p>
        </p:txBody>
      </p:sp>
      <p:sp>
        <p:nvSpPr>
          <p:cNvPr id="3" name="Content Placeholder 2"/>
          <p:cNvSpPr>
            <a:spLocks noGrp="1"/>
          </p:cNvSpPr>
          <p:nvPr>
            <p:ph idx="1"/>
          </p:nvPr>
        </p:nvSpPr>
        <p:spPr/>
        <p:txBody>
          <a:bodyPr/>
          <a:lstStyle/>
          <a:p>
            <a:r>
              <a:rPr lang="en-US" dirty="0" smtClean="0"/>
              <a:t>Defined as the school in which the child is enrolled at the time of placement in foster care.</a:t>
            </a:r>
          </a:p>
          <a:p>
            <a:r>
              <a:rPr lang="en-US" dirty="0" smtClean="0"/>
              <a:t>If a child’s foster placement changes, the school of origin would be the school in which the child was enrolled at the time of the placement change. </a:t>
            </a:r>
            <a:r>
              <a:rPr lang="en-US" sz="1600" dirty="0" smtClean="0"/>
              <a:t>(q. 10)</a:t>
            </a:r>
          </a:p>
          <a:p>
            <a:r>
              <a:rPr lang="en-US" dirty="0" smtClean="0"/>
              <a:t>Children can remain in the school of origin for their entire time in foster care. </a:t>
            </a:r>
            <a:r>
              <a:rPr lang="en-US" sz="1600" dirty="0" smtClean="0"/>
              <a:t>(q. 11)</a:t>
            </a:r>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3788079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79438"/>
          </a:xfrm>
        </p:spPr>
        <p:txBody>
          <a:bodyPr/>
          <a:lstStyle/>
          <a:p>
            <a:r>
              <a:rPr lang="en-US" dirty="0" smtClean="0"/>
              <a:t>Non-Regulatory Guidance:</a:t>
            </a:r>
            <a:br>
              <a:rPr lang="en-US" dirty="0" smtClean="0"/>
            </a:br>
            <a:r>
              <a:rPr lang="en-US" dirty="0" smtClean="0"/>
              <a:t>Best Interest Determinations</a:t>
            </a:r>
            <a:endParaRPr lang="en-US" dirty="0"/>
          </a:p>
        </p:txBody>
      </p:sp>
      <p:sp>
        <p:nvSpPr>
          <p:cNvPr id="3" name="Content Placeholder 2"/>
          <p:cNvSpPr>
            <a:spLocks noGrp="1"/>
          </p:cNvSpPr>
          <p:nvPr>
            <p:ph idx="1"/>
          </p:nvPr>
        </p:nvSpPr>
        <p:spPr/>
        <p:txBody>
          <a:bodyPr/>
          <a:lstStyle/>
          <a:p>
            <a:r>
              <a:rPr lang="en-US" dirty="0" smtClean="0"/>
              <a:t>SEAs are encouraged to work with the State or tribal child welfare agencies to establish guidelines to be used by School Districts and schools in coordination with local child welfare agencies to guide the decision making process.” </a:t>
            </a:r>
            <a:r>
              <a:rPr lang="en-US" sz="1600" dirty="0" smtClean="0"/>
              <a:t>(q. 13)</a:t>
            </a:r>
          </a:p>
          <a:p>
            <a:r>
              <a:rPr lang="en-US" dirty="0" smtClean="0"/>
              <a:t>Student-centered factors </a:t>
            </a:r>
            <a:r>
              <a:rPr lang="en-US" sz="1600" dirty="0" smtClean="0"/>
              <a:t>(q. 12)</a:t>
            </a:r>
          </a:p>
          <a:p>
            <a:r>
              <a:rPr lang="en-US" dirty="0" smtClean="0"/>
              <a:t>Should involve the school, child welfare, student, foster parents, biological parents, education decision-makers </a:t>
            </a:r>
            <a:r>
              <a:rPr lang="en-US" sz="1600" dirty="0" smtClean="0"/>
              <a:t>(q. 14)</a:t>
            </a:r>
          </a:p>
        </p:txBody>
      </p:sp>
    </p:spTree>
    <p:extLst>
      <p:ext uri="{BB962C8B-B14F-4D97-AF65-F5344CB8AC3E}">
        <p14:creationId xmlns:p14="http://schemas.microsoft.com/office/powerpoint/2010/main" val="2083955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Interest (cont.)</a:t>
            </a:r>
            <a:endParaRPr lang="en-US" dirty="0"/>
          </a:p>
        </p:txBody>
      </p:sp>
      <p:sp>
        <p:nvSpPr>
          <p:cNvPr id="3" name="Content Placeholder 2"/>
          <p:cNvSpPr>
            <a:spLocks noGrp="1"/>
          </p:cNvSpPr>
          <p:nvPr>
            <p:ph idx="1"/>
          </p:nvPr>
        </p:nvSpPr>
        <p:spPr/>
        <p:txBody>
          <a:bodyPr/>
          <a:lstStyle/>
          <a:p>
            <a:r>
              <a:rPr lang="en-US" sz="2200" dirty="0" smtClean="0"/>
              <a:t>Timeline: “as quickly as possible to prevent educational discontinuity”</a:t>
            </a:r>
          </a:p>
          <a:p>
            <a:pPr lvl="1"/>
            <a:r>
              <a:rPr lang="en-US" sz="2200" dirty="0" smtClean="0"/>
              <a:t>Student should remain in the school of origin while the decision is made, “to the extent feasible and appropriate.” (q. 15)</a:t>
            </a:r>
          </a:p>
          <a:p>
            <a:r>
              <a:rPr lang="en-US" sz="2200" dirty="0" smtClean="0"/>
              <a:t>If there is disagreement about best interest:</a:t>
            </a:r>
          </a:p>
          <a:p>
            <a:pPr lvl="1"/>
            <a:r>
              <a:rPr lang="en-US" sz="2000" dirty="0" smtClean="0"/>
              <a:t>“The relevant agencies should make every effort to reach agreement regarding the appropriate school placement of children in foster care. However, if there is disagreement regarding school placement for a child in foster care, the child welfare agency should be considered the final decision maker in making the best interest determination (unless State law or policy dictates otherwise).” (q. 18) </a:t>
            </a:r>
          </a:p>
        </p:txBody>
      </p:sp>
    </p:spTree>
    <p:extLst>
      <p:ext uri="{BB962C8B-B14F-4D97-AF65-F5344CB8AC3E}">
        <p14:creationId xmlns:p14="http://schemas.microsoft.com/office/powerpoint/2010/main" val="3703682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Interest (cont.)</a:t>
            </a:r>
            <a:endParaRPr lang="en-US" dirty="0"/>
          </a:p>
        </p:txBody>
      </p:sp>
      <p:sp>
        <p:nvSpPr>
          <p:cNvPr id="3" name="Content Placeholder 2"/>
          <p:cNvSpPr>
            <a:spLocks noGrp="1"/>
          </p:cNvSpPr>
          <p:nvPr>
            <p:ph idx="1"/>
          </p:nvPr>
        </p:nvSpPr>
        <p:spPr/>
        <p:txBody>
          <a:bodyPr/>
          <a:lstStyle/>
          <a:p>
            <a:r>
              <a:rPr lang="en-US" dirty="0" smtClean="0"/>
              <a:t>Other disputes:</a:t>
            </a:r>
          </a:p>
          <a:p>
            <a:pPr lvl="1"/>
            <a:r>
              <a:rPr lang="en-US" dirty="0" smtClean="0"/>
              <a:t>“We encourage SEAs and School Districts to collaborate with child welfare agencies to develop a dispute resolution process at the local level.”  (q. 19)</a:t>
            </a:r>
          </a:p>
          <a:p>
            <a:pPr lvl="1"/>
            <a:r>
              <a:rPr lang="en-US" dirty="0" smtClean="0"/>
              <a:t>“To the extent feasible and appropriate, a School District must ensure that a child remains in his or her school of origin while the disputes are being resolved.” (q. 20)</a:t>
            </a:r>
          </a:p>
          <a:p>
            <a:pPr lvl="1"/>
            <a:endParaRPr lang="en-US" dirty="0" smtClean="0"/>
          </a:p>
          <a:p>
            <a:pPr marL="0" indent="0" algn="ctr">
              <a:buNone/>
            </a:pPr>
            <a:r>
              <a:rPr lang="en-US" sz="1600" dirty="0" smtClean="0"/>
              <a:t>Maine DOE is currently working on a draft dispute resolution process. </a:t>
            </a:r>
          </a:p>
        </p:txBody>
      </p:sp>
    </p:spTree>
    <p:extLst>
      <p:ext uri="{BB962C8B-B14F-4D97-AF65-F5344CB8AC3E}">
        <p14:creationId xmlns:p14="http://schemas.microsoft.com/office/powerpoint/2010/main" val="15097539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9438"/>
          </a:xfrm>
        </p:spPr>
        <p:txBody>
          <a:bodyPr/>
          <a:lstStyle/>
          <a:p>
            <a:r>
              <a:rPr lang="en-US" dirty="0" smtClean="0"/>
              <a:t>Non-Regulatory Guidance:</a:t>
            </a:r>
            <a:br>
              <a:rPr lang="en-US" dirty="0" smtClean="0"/>
            </a:br>
            <a:r>
              <a:rPr lang="en-US" dirty="0" smtClean="0"/>
              <a:t>Transportation</a:t>
            </a:r>
            <a:endParaRPr lang="en-US" dirty="0"/>
          </a:p>
        </p:txBody>
      </p:sp>
      <p:sp>
        <p:nvSpPr>
          <p:cNvPr id="3" name="Content Placeholder 2"/>
          <p:cNvSpPr>
            <a:spLocks noGrp="1"/>
          </p:cNvSpPr>
          <p:nvPr>
            <p:ph idx="1"/>
          </p:nvPr>
        </p:nvSpPr>
        <p:spPr>
          <a:xfrm>
            <a:off x="457200" y="1371600"/>
            <a:ext cx="8229600" cy="4343400"/>
          </a:xfrm>
        </p:spPr>
        <p:txBody>
          <a:bodyPr/>
          <a:lstStyle/>
          <a:p>
            <a:r>
              <a:rPr lang="en-US" sz="2000" dirty="0" smtClean="0"/>
              <a:t>“We encourage SEAs to include guidelines for how additional costs for transportation will be funded and to establish a mechanism or policy for School Districts to resolve interagency disputes related to transportation costs.” (q. 21/p. 15)</a:t>
            </a:r>
          </a:p>
          <a:p>
            <a:pPr lvl="1"/>
            <a:r>
              <a:rPr lang="en-US" sz="2000" dirty="0" smtClean="0"/>
              <a:t>The Guidance repeats ESSA regarding School District responsibilities (collaborate with child welfare to develop procedures, paying additional costs under 3 specific conditions). (q. 22)</a:t>
            </a:r>
          </a:p>
          <a:p>
            <a:r>
              <a:rPr lang="en-US" sz="2000" dirty="0" smtClean="0"/>
              <a:t>Additional costs are “the difference between what a School District otherwise would spend to transport a student to his or her assigned school and the cost of transporting a child in foster care to his or her school of origin.” (q. 27)</a:t>
            </a:r>
          </a:p>
          <a:p>
            <a:endParaRPr lang="en-US" sz="2200" dirty="0"/>
          </a:p>
        </p:txBody>
      </p:sp>
    </p:spTree>
    <p:extLst>
      <p:ext uri="{BB962C8B-B14F-4D97-AF65-F5344CB8AC3E}">
        <p14:creationId xmlns:p14="http://schemas.microsoft.com/office/powerpoint/2010/main" val="16881954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9438"/>
          </a:xfrm>
        </p:spPr>
        <p:txBody>
          <a:bodyPr/>
          <a:lstStyle/>
          <a:p>
            <a:r>
              <a:rPr lang="en-US" dirty="0" smtClean="0"/>
              <a:t>Non-Regulatory Guidance:</a:t>
            </a:r>
            <a:br>
              <a:rPr lang="en-US" dirty="0" smtClean="0"/>
            </a:br>
            <a:r>
              <a:rPr lang="en-US" dirty="0" smtClean="0"/>
              <a:t>Transportation Funding</a:t>
            </a:r>
            <a:endParaRPr lang="en-US" dirty="0"/>
          </a:p>
        </p:txBody>
      </p:sp>
      <p:sp>
        <p:nvSpPr>
          <p:cNvPr id="3" name="Content Placeholder 2"/>
          <p:cNvSpPr>
            <a:spLocks noGrp="1"/>
          </p:cNvSpPr>
          <p:nvPr>
            <p:ph idx="1"/>
          </p:nvPr>
        </p:nvSpPr>
        <p:spPr/>
        <p:txBody>
          <a:bodyPr/>
          <a:lstStyle/>
          <a:p>
            <a:r>
              <a:rPr lang="en-US" sz="2200" dirty="0" smtClean="0"/>
              <a:t>“We encourage child welfare agencies to continue to work with the appropriate LEA(s) in exploring the full range of options for providing and funding transportation to maintain a child in his or her school of origin.” (q. 23)</a:t>
            </a:r>
          </a:p>
          <a:p>
            <a:r>
              <a:rPr lang="en-US" sz="2200" dirty="0" smtClean="0"/>
              <a:t>“Given the emphasis on shared agency responsibility to ensure educational stability in both the Fostering Connections Act and Title I, the School District and the local child welfare agency should make every possible effort to reach agreement regarding how transportation should be funded if there are additional costs.” (q. 28)</a:t>
            </a:r>
          </a:p>
        </p:txBody>
      </p:sp>
    </p:spTree>
    <p:extLst>
      <p:ext uri="{BB962C8B-B14F-4D97-AF65-F5344CB8AC3E}">
        <p14:creationId xmlns:p14="http://schemas.microsoft.com/office/powerpoint/2010/main" val="5729201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Transportation Funding (cont.)</a:t>
            </a:r>
            <a:endParaRPr lang="en-US" dirty="0"/>
          </a:p>
        </p:txBody>
      </p:sp>
      <p:sp>
        <p:nvSpPr>
          <p:cNvPr id="3" name="Content Placeholder 2"/>
          <p:cNvSpPr>
            <a:spLocks noGrp="1"/>
          </p:cNvSpPr>
          <p:nvPr>
            <p:ph idx="1"/>
          </p:nvPr>
        </p:nvSpPr>
        <p:spPr/>
        <p:txBody>
          <a:bodyPr/>
          <a:lstStyle/>
          <a:p>
            <a:r>
              <a:rPr lang="en-US" dirty="0" smtClean="0"/>
              <a:t>Allowable funds include: (q. 30)</a:t>
            </a:r>
          </a:p>
          <a:p>
            <a:pPr lvl="1"/>
            <a:r>
              <a:rPr lang="en-US" dirty="0" smtClean="0"/>
              <a:t>State and local funds typically available for transportation.</a:t>
            </a:r>
          </a:p>
          <a:p>
            <a:pPr lvl="1"/>
            <a:r>
              <a:rPr lang="en-US" dirty="0" smtClean="0"/>
              <a:t>Child welfare Title IV-E funds (for children eligible for IV-E foster care maintenance payments).</a:t>
            </a:r>
          </a:p>
          <a:p>
            <a:pPr lvl="1"/>
            <a:r>
              <a:rPr lang="en-US" dirty="0" smtClean="0"/>
              <a:t>Title I funds.</a:t>
            </a:r>
          </a:p>
          <a:p>
            <a:pPr lvl="2"/>
            <a:r>
              <a:rPr lang="en-US" dirty="0" smtClean="0"/>
              <a:t>But NOT funds from the homeless set-aside.</a:t>
            </a:r>
          </a:p>
        </p:txBody>
      </p:sp>
    </p:spTree>
    <p:extLst>
      <p:ext uri="{BB962C8B-B14F-4D97-AF65-F5344CB8AC3E}">
        <p14:creationId xmlns:p14="http://schemas.microsoft.com/office/powerpoint/2010/main" val="39107956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79438"/>
          </a:xfrm>
        </p:spPr>
        <p:txBody>
          <a:bodyPr/>
          <a:lstStyle/>
          <a:p>
            <a:r>
              <a:rPr lang="en-US" dirty="0" smtClean="0"/>
              <a:t>Non-Regulatory Guidance:</a:t>
            </a:r>
            <a:br>
              <a:rPr lang="en-US" dirty="0" smtClean="0"/>
            </a:br>
            <a:r>
              <a:rPr lang="en-US" dirty="0" smtClean="0"/>
              <a:t>Transportation Disputes</a:t>
            </a:r>
            <a:endParaRPr lang="en-US" dirty="0"/>
          </a:p>
        </p:txBody>
      </p:sp>
      <p:sp>
        <p:nvSpPr>
          <p:cNvPr id="3" name="Content Placeholder 2"/>
          <p:cNvSpPr>
            <a:spLocks noGrp="1"/>
          </p:cNvSpPr>
          <p:nvPr>
            <p:ph idx="1"/>
          </p:nvPr>
        </p:nvSpPr>
        <p:spPr/>
        <p:txBody>
          <a:bodyPr/>
          <a:lstStyle/>
          <a:p>
            <a:r>
              <a:rPr lang="en-US" sz="2200" dirty="0" smtClean="0"/>
              <a:t>“We recognize that there may be rare occasions when a School District and local child welfare agency face difficulties reaching agreement on how to fund any additional costs incurred to provide transportation” (q. 28)</a:t>
            </a:r>
          </a:p>
          <a:p>
            <a:r>
              <a:rPr lang="en-US" sz="2200" dirty="0" smtClean="0"/>
              <a:t>Transportation procedures should include dispute provisions. (q. 28)</a:t>
            </a:r>
          </a:p>
          <a:p>
            <a:r>
              <a:rPr lang="en-US" sz="2200" dirty="0" smtClean="0"/>
              <a:t>States are encouraged to develop uniform state dispute processes. (q. 28)</a:t>
            </a:r>
          </a:p>
          <a:p>
            <a:r>
              <a:rPr lang="en-US" sz="2200" dirty="0" smtClean="0"/>
              <a:t>School Districts must provide transportation while payment disputes are resolved. (q. 32)</a:t>
            </a:r>
          </a:p>
          <a:p>
            <a:pPr lvl="1"/>
            <a:r>
              <a:rPr lang="en-US" sz="2200" dirty="0" smtClean="0"/>
              <a:t>There is currently a draft under development</a:t>
            </a:r>
          </a:p>
        </p:txBody>
      </p:sp>
    </p:spTree>
    <p:extLst>
      <p:ext uri="{BB962C8B-B14F-4D97-AF65-F5344CB8AC3E}">
        <p14:creationId xmlns:p14="http://schemas.microsoft.com/office/powerpoint/2010/main" val="10516147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79438"/>
          </a:xfrm>
        </p:spPr>
        <p:txBody>
          <a:bodyPr/>
          <a:lstStyle/>
          <a:p>
            <a:r>
              <a:rPr lang="en-US" dirty="0" smtClean="0"/>
              <a:t>Non-regulatory Guidance:</a:t>
            </a:r>
            <a:br>
              <a:rPr lang="en-US" dirty="0" smtClean="0"/>
            </a:br>
            <a:r>
              <a:rPr lang="en-US" dirty="0" smtClean="0"/>
              <a:t>Emphasis on Collaboration</a:t>
            </a:r>
            <a:endParaRPr lang="en-US" dirty="0"/>
          </a:p>
        </p:txBody>
      </p:sp>
      <p:sp>
        <p:nvSpPr>
          <p:cNvPr id="3" name="Content Placeholder 2"/>
          <p:cNvSpPr>
            <a:spLocks noGrp="1"/>
          </p:cNvSpPr>
          <p:nvPr>
            <p:ph idx="1"/>
          </p:nvPr>
        </p:nvSpPr>
        <p:spPr/>
        <p:txBody>
          <a:bodyPr/>
          <a:lstStyle/>
          <a:p>
            <a:r>
              <a:rPr lang="en-US" sz="2200" dirty="0" smtClean="0"/>
              <a:t>“In light of the new Title I provisions, we encourage child welfare agencies to revisit how they are coordinating with SEAs and School Districts to meet their Title IV-E plan assurance.” (q. 6)</a:t>
            </a:r>
          </a:p>
          <a:p>
            <a:r>
              <a:rPr lang="en-US" sz="2200" dirty="0" smtClean="0"/>
              <a:t>“At the most basic level, we strongly encourage the child welfare agencies to notify School Districts, as they already are in many cases, when students enter foster care or change foster care placements.” (q. 38)</a:t>
            </a:r>
          </a:p>
          <a:p>
            <a:r>
              <a:rPr lang="en-US" sz="2200" dirty="0" smtClean="0"/>
              <a:t>“School Districts should coordinate with child welfare agencies to establish formal mechanisms to ensure that they are promptly notified when a child enters foster care or changes foster care placements.”</a:t>
            </a:r>
          </a:p>
        </p:txBody>
      </p:sp>
    </p:spTree>
    <p:extLst>
      <p:ext uri="{BB962C8B-B14F-4D97-AF65-F5344CB8AC3E}">
        <p14:creationId xmlns:p14="http://schemas.microsoft.com/office/powerpoint/2010/main" val="6560002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Emphasis on Collaboration (cont.)</a:t>
            </a:r>
            <a:endParaRPr lang="en-US" dirty="0"/>
          </a:p>
        </p:txBody>
      </p:sp>
      <p:sp>
        <p:nvSpPr>
          <p:cNvPr id="3" name="Content Placeholder 2"/>
          <p:cNvSpPr>
            <a:spLocks noGrp="1"/>
          </p:cNvSpPr>
          <p:nvPr>
            <p:ph idx="1"/>
          </p:nvPr>
        </p:nvSpPr>
        <p:spPr/>
        <p:txBody>
          <a:bodyPr/>
          <a:lstStyle/>
          <a:p>
            <a:r>
              <a:rPr lang="en-US" dirty="0" smtClean="0"/>
              <a:t>“Successful implementation of the ESSA will require strong partnerships and consistent collaboration between educational and child welfare agencies.” (DCL accompanying Guidance)</a:t>
            </a:r>
          </a:p>
          <a:p>
            <a:r>
              <a:rPr lang="en-US" dirty="0" smtClean="0"/>
              <a:t>Cross-training and inter-agency working groups are suggested. (q. 39-40)</a:t>
            </a:r>
          </a:p>
        </p:txBody>
      </p:sp>
    </p:spTree>
    <p:extLst>
      <p:ext uri="{BB962C8B-B14F-4D97-AF65-F5344CB8AC3E}">
        <p14:creationId xmlns:p14="http://schemas.microsoft.com/office/powerpoint/2010/main" val="1482053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find the documents</a:t>
            </a:r>
            <a:endParaRPr lang="en-US" dirty="0"/>
          </a:p>
        </p:txBody>
      </p:sp>
      <p:sp>
        <p:nvSpPr>
          <p:cNvPr id="3" name="Content Placeholder 2"/>
          <p:cNvSpPr>
            <a:spLocks noGrp="1"/>
          </p:cNvSpPr>
          <p:nvPr>
            <p:ph idx="1"/>
          </p:nvPr>
        </p:nvSpPr>
        <p:spPr>
          <a:xfrm>
            <a:off x="457200" y="1447800"/>
            <a:ext cx="8229600" cy="4343400"/>
          </a:xfrm>
        </p:spPr>
        <p:txBody>
          <a:bodyPr/>
          <a:lstStyle/>
          <a:p>
            <a:r>
              <a:rPr lang="en-US" dirty="0" smtClean="0"/>
              <a:t>Effective Dates Letter</a:t>
            </a:r>
          </a:p>
          <a:p>
            <a:pPr lvl="1"/>
            <a:r>
              <a:rPr lang="en-US" dirty="0" smtClean="0">
                <a:solidFill>
                  <a:srgbClr val="2A2D6C"/>
                </a:solidFill>
                <a:latin typeface="Calibri" charset="0"/>
                <a:hlinkClick r:id="rId3"/>
              </a:rPr>
              <a:t>http://www2.ed.gov/policy/elsec/leg/essa/edhhseffectivedatesdcl.pdf</a:t>
            </a:r>
            <a:r>
              <a:rPr lang="en-US" dirty="0" smtClean="0">
                <a:solidFill>
                  <a:srgbClr val="2A2D6C"/>
                </a:solidFill>
                <a:latin typeface="Calibri" charset="0"/>
              </a:rPr>
              <a:t> </a:t>
            </a:r>
          </a:p>
          <a:p>
            <a:pPr lvl="1"/>
            <a:endParaRPr lang="en-US" dirty="0" smtClean="0"/>
          </a:p>
          <a:p>
            <a:r>
              <a:rPr lang="en-US" dirty="0" smtClean="0"/>
              <a:t>Non-regulatory Guidance</a:t>
            </a:r>
          </a:p>
          <a:p>
            <a:pPr lvl="1"/>
            <a:r>
              <a:rPr lang="en-US" dirty="0" smtClean="0">
                <a:solidFill>
                  <a:srgbClr val="2A2D6C"/>
                </a:solidFill>
                <a:latin typeface="Calibri" charset="0"/>
                <a:hlinkClick r:id="rId4"/>
              </a:rPr>
              <a:t>http://www2.ed.gov/policy/elsec/leg/essa/edhhsfostercarenonregulatorguide.pdf</a:t>
            </a:r>
            <a:endParaRPr lang="en-US" dirty="0" smtClean="0">
              <a:solidFill>
                <a:srgbClr val="2A2D6C"/>
              </a:solidFill>
              <a:latin typeface="Calibri" charset="0"/>
            </a:endParaRPr>
          </a:p>
          <a:p>
            <a:pPr lvl="1"/>
            <a:r>
              <a:rPr lang="en-US" dirty="0" smtClean="0">
                <a:solidFill>
                  <a:srgbClr val="2A2D6C"/>
                </a:solidFill>
                <a:latin typeface="Calibri" charset="0"/>
                <a:hlinkClick r:id="rId5"/>
              </a:rPr>
              <a:t>http://www2.ed.gov/policy/elsec/leg/essa/edhhsfostercaredcl.pdf</a:t>
            </a:r>
            <a:r>
              <a:rPr lang="en-US" dirty="0" smtClean="0">
                <a:solidFill>
                  <a:srgbClr val="2A2D6C"/>
                </a:solidFill>
                <a:latin typeface="Calibri" charset="0"/>
              </a:rPr>
              <a:t> </a:t>
            </a:r>
            <a:endParaRPr lang="en-US" dirty="0" smtClean="0"/>
          </a:p>
          <a:p>
            <a:pPr marL="457200" lvl="1" indent="0">
              <a:buNone/>
            </a:pPr>
            <a:endParaRPr lang="en-US" dirty="0" smtClean="0"/>
          </a:p>
        </p:txBody>
      </p:sp>
    </p:spTree>
    <p:extLst>
      <p:ext uri="{BB962C8B-B14F-4D97-AF65-F5344CB8AC3E}">
        <p14:creationId xmlns:p14="http://schemas.microsoft.com/office/powerpoint/2010/main" val="4095502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 Statutory Context for the Guidance</a:t>
            </a:r>
            <a:endParaRPr lang="en-US" dirty="0"/>
          </a:p>
        </p:txBody>
      </p:sp>
      <p:sp>
        <p:nvSpPr>
          <p:cNvPr id="3" name="Content Placeholder 2"/>
          <p:cNvSpPr>
            <a:spLocks noGrp="1"/>
          </p:cNvSpPr>
          <p:nvPr>
            <p:ph idx="1"/>
          </p:nvPr>
        </p:nvSpPr>
        <p:spPr/>
        <p:txBody>
          <a:bodyPr/>
          <a:lstStyle/>
          <a:p>
            <a:pPr marL="527050">
              <a:spcAft>
                <a:spcPts val="0"/>
              </a:spcAft>
            </a:pPr>
            <a:r>
              <a:rPr lang="en-US" dirty="0" smtClean="0">
                <a:solidFill>
                  <a:srgbClr val="2A2D6C"/>
                </a:solidFill>
              </a:rPr>
              <a:t>ESSA included significant amendments to Title I, Part A designed to provide school stability and immediate enrollment to children in foster care.</a:t>
            </a:r>
          </a:p>
          <a:p>
            <a:pPr marL="527050">
              <a:spcAft>
                <a:spcPts val="0"/>
              </a:spcAft>
            </a:pPr>
            <a:r>
              <a:rPr lang="en-US" dirty="0" smtClean="0">
                <a:solidFill>
                  <a:srgbClr val="2A2D6C"/>
                </a:solidFill>
              </a:rPr>
              <a:t>Implementation of these provisions is </a:t>
            </a:r>
            <a:r>
              <a:rPr lang="en-US" u="sng" dirty="0" smtClean="0">
                <a:solidFill>
                  <a:srgbClr val="2A2D6C"/>
                </a:solidFill>
              </a:rPr>
              <a:t>not</a:t>
            </a:r>
            <a:r>
              <a:rPr lang="en-US" dirty="0" smtClean="0">
                <a:solidFill>
                  <a:srgbClr val="2A2D6C"/>
                </a:solidFill>
              </a:rPr>
              <a:t> part of the McKinney-Vento Act and </a:t>
            </a:r>
            <a:r>
              <a:rPr lang="en-US" u="sng" dirty="0" smtClean="0">
                <a:solidFill>
                  <a:srgbClr val="2A2D6C"/>
                </a:solidFill>
              </a:rPr>
              <a:t>does not </a:t>
            </a:r>
            <a:r>
              <a:rPr lang="en-US" dirty="0" smtClean="0">
                <a:solidFill>
                  <a:srgbClr val="2A2D6C"/>
                </a:solidFill>
              </a:rPr>
              <a:t>fall under the McKinney-Vento Coordinator’s responsibility.</a:t>
            </a:r>
          </a:p>
          <a:p>
            <a:pPr marL="527050">
              <a:spcAft>
                <a:spcPts val="0"/>
              </a:spcAft>
            </a:pPr>
            <a:r>
              <a:rPr lang="en-US" dirty="0" smtClean="0">
                <a:solidFill>
                  <a:srgbClr val="2A2D6C"/>
                </a:solidFill>
              </a:rPr>
              <a:t> ESSA also amended the McKinney-Vento Act to removed children and youth “awaiting foster care placement” from the definition of homeless.</a:t>
            </a:r>
          </a:p>
          <a:p>
            <a:pPr marL="1441450" lvl="3" indent="0">
              <a:spcAft>
                <a:spcPts val="0"/>
              </a:spcAft>
            </a:pPr>
            <a:r>
              <a:rPr lang="en-US" sz="1200" dirty="0" smtClean="0">
                <a:solidFill>
                  <a:srgbClr val="2A2D6C"/>
                </a:solidFill>
              </a:rPr>
              <a:t>Effective </a:t>
            </a:r>
            <a:r>
              <a:rPr lang="en-US" sz="1200" dirty="0">
                <a:solidFill>
                  <a:srgbClr val="2A2D6C"/>
                </a:solidFill>
              </a:rPr>
              <a:t>December 10, 2016 in all but 3 states (AR, DE, NV).</a:t>
            </a:r>
            <a:endParaRPr lang="en-US" sz="1200" dirty="0">
              <a:solidFill>
                <a:schemeClr val="tx2"/>
              </a:solidFill>
            </a:endParaRPr>
          </a:p>
          <a:p>
            <a:endParaRPr lang="en-US" dirty="0"/>
          </a:p>
        </p:txBody>
      </p:sp>
    </p:spTree>
    <p:extLst>
      <p:ext uri="{BB962C8B-B14F-4D97-AF65-F5344CB8AC3E}">
        <p14:creationId xmlns:p14="http://schemas.microsoft.com/office/powerpoint/2010/main" val="337072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79438"/>
          </a:xfrm>
        </p:spPr>
        <p:txBody>
          <a:bodyPr/>
          <a:lstStyle/>
          <a:p>
            <a:r>
              <a:rPr lang="en-US" dirty="0" smtClean="0"/>
              <a:t>ESSA Title I, Part A Amendments on Foster Care – State Title I Plans</a:t>
            </a:r>
            <a:endParaRPr lang="en-US" dirty="0"/>
          </a:p>
        </p:txBody>
      </p:sp>
      <p:sp>
        <p:nvSpPr>
          <p:cNvPr id="3" name="Content Placeholder 2"/>
          <p:cNvSpPr>
            <a:spLocks noGrp="1"/>
          </p:cNvSpPr>
          <p:nvPr>
            <p:ph idx="1"/>
          </p:nvPr>
        </p:nvSpPr>
        <p:spPr/>
        <p:txBody>
          <a:bodyPr/>
          <a:lstStyle/>
          <a:p>
            <a:pPr marL="0" indent="0">
              <a:buNone/>
            </a:pPr>
            <a:r>
              <a:rPr lang="en-US" dirty="0" smtClean="0"/>
              <a:t>State Title I Plans must describe the steps the SEA will take to ensure collaboration with the State child welfare agency to ensure the educational stability of children in foster care, including assurances that:</a:t>
            </a:r>
          </a:p>
          <a:p>
            <a:pPr marL="914400" lvl="1" indent="-457200">
              <a:buFont typeface="+mj-lt"/>
              <a:buAutoNum type="arabicPeriod"/>
            </a:pPr>
            <a:r>
              <a:rPr lang="en-US" dirty="0" smtClean="0"/>
              <a:t>Foster youth remain in their school of origin, unless a determination is made that it is not in their best interest.</a:t>
            </a:r>
          </a:p>
          <a:p>
            <a:pPr marL="914400" lvl="1" indent="-457200">
              <a:buFont typeface="+mj-lt"/>
              <a:buAutoNum type="arabicPeriod"/>
            </a:pPr>
            <a:r>
              <a:rPr lang="en-US" dirty="0" smtClean="0"/>
              <a:t>When a determination is made that it is not in the best interest to remain in the school of origin, the child must be immediately enrolled in a new school.</a:t>
            </a:r>
          </a:p>
          <a:p>
            <a:pPr marL="0" indent="0">
              <a:buNone/>
            </a:pPr>
            <a:endParaRPr lang="en-US" dirty="0"/>
          </a:p>
        </p:txBody>
      </p:sp>
    </p:spTree>
    <p:extLst>
      <p:ext uri="{BB962C8B-B14F-4D97-AF65-F5344CB8AC3E}">
        <p14:creationId xmlns:p14="http://schemas.microsoft.com/office/powerpoint/2010/main" val="3217645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Title I plans (cont.)</a:t>
            </a:r>
            <a:endParaRPr lang="en-US" dirty="0"/>
          </a:p>
        </p:txBody>
      </p:sp>
      <p:sp>
        <p:nvSpPr>
          <p:cNvPr id="3" name="Content Placeholder 2"/>
          <p:cNvSpPr>
            <a:spLocks noGrp="1"/>
          </p:cNvSpPr>
          <p:nvPr>
            <p:ph idx="1"/>
          </p:nvPr>
        </p:nvSpPr>
        <p:spPr/>
        <p:txBody>
          <a:bodyPr/>
          <a:lstStyle/>
          <a:p>
            <a:r>
              <a:rPr lang="en-US" dirty="0" smtClean="0">
                <a:solidFill>
                  <a:srgbClr val="2A2D6C"/>
                </a:solidFill>
              </a:rPr>
              <a:t>The SEA designates a point of contact for child welfare agencies, who will oversee implementation of the SEA responsibilities.</a:t>
            </a:r>
          </a:p>
          <a:p>
            <a:r>
              <a:rPr lang="en-US" dirty="0" smtClean="0">
                <a:solidFill>
                  <a:srgbClr val="2A2D6C"/>
                </a:solidFill>
              </a:rPr>
              <a:t>The SEA point of contact may not be the same person as the McKinney-Vento State Coordinator.</a:t>
            </a:r>
            <a:endParaRPr lang="en-US" dirty="0" smtClean="0">
              <a:solidFill>
                <a:srgbClr val="2A2D6C"/>
              </a:solidFill>
              <a:ea typeface="Osaka" charset="-128"/>
              <a:cs typeface=""/>
            </a:endParaRPr>
          </a:p>
          <a:p>
            <a:endParaRPr lang="en-US" dirty="0"/>
          </a:p>
        </p:txBody>
      </p:sp>
    </p:spTree>
    <p:extLst>
      <p:ext uri="{BB962C8B-B14F-4D97-AF65-F5344CB8AC3E}">
        <p14:creationId xmlns:p14="http://schemas.microsoft.com/office/powerpoint/2010/main" val="763343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79438"/>
          </a:xfrm>
        </p:spPr>
        <p:txBody>
          <a:bodyPr/>
          <a:lstStyle/>
          <a:p>
            <a:r>
              <a:rPr lang="en-US" dirty="0" smtClean="0"/>
              <a:t>Title I, Part A Amendments on Foster Care – Local Title I Plans</a:t>
            </a:r>
            <a:endParaRPr lang="en-US" dirty="0"/>
          </a:p>
        </p:txBody>
      </p:sp>
      <p:sp>
        <p:nvSpPr>
          <p:cNvPr id="3" name="Content Placeholder 2"/>
          <p:cNvSpPr>
            <a:spLocks noGrp="1"/>
          </p:cNvSpPr>
          <p:nvPr>
            <p:ph idx="1"/>
          </p:nvPr>
        </p:nvSpPr>
        <p:spPr/>
        <p:txBody>
          <a:bodyPr/>
          <a:lstStyle/>
          <a:p>
            <a:pPr marL="0" indent="0">
              <a:buNone/>
            </a:pPr>
            <a:r>
              <a:rPr lang="en-US" dirty="0" smtClean="0"/>
              <a:t>Local Title I plans must contain an assurance that the School District will collaborate with the state or local child welfare agency to:</a:t>
            </a:r>
          </a:p>
          <a:p>
            <a:pPr lvl="1"/>
            <a:r>
              <a:rPr lang="en-US" dirty="0" smtClean="0"/>
              <a:t>Designate a point of contact if the corresponding child welfare agency notifies the School District, in writing, that it has designated a point of contact for the School District.</a:t>
            </a:r>
          </a:p>
          <a:p>
            <a:pPr lvl="1"/>
            <a:r>
              <a:rPr lang="en-US" dirty="0" smtClean="0"/>
              <a:t>The statute does not specify whether the McKinney-Vento liaison can be the point of contact, but MV requires that liaisons be “able to carry out” the duties described in the law.</a:t>
            </a:r>
          </a:p>
          <a:p>
            <a:endParaRPr lang="en-US" dirty="0"/>
          </a:p>
        </p:txBody>
      </p:sp>
    </p:spTree>
    <p:extLst>
      <p:ext uri="{BB962C8B-B14F-4D97-AF65-F5344CB8AC3E}">
        <p14:creationId xmlns:p14="http://schemas.microsoft.com/office/powerpoint/2010/main" val="255515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Title I Plans (cont.)</a:t>
            </a:r>
            <a:endParaRPr lang="en-US" dirty="0"/>
          </a:p>
        </p:txBody>
      </p:sp>
      <p:sp>
        <p:nvSpPr>
          <p:cNvPr id="3" name="Content Placeholder 2"/>
          <p:cNvSpPr>
            <a:spLocks noGrp="1"/>
          </p:cNvSpPr>
          <p:nvPr>
            <p:ph idx="1"/>
          </p:nvPr>
        </p:nvSpPr>
        <p:spPr/>
        <p:txBody>
          <a:bodyPr/>
          <a:lstStyle/>
          <a:p>
            <a:pPr marL="0" indent="0">
              <a:buNone/>
            </a:pPr>
            <a:r>
              <a:rPr lang="en-US" dirty="0" smtClean="0"/>
              <a:t>Within one year of enactment, develop and implement procedures for how transportation to maintain foster youth in their schools of origin, when in their best interest, will be provided, arranged and funded, which must:</a:t>
            </a:r>
          </a:p>
          <a:p>
            <a:pPr marL="914400" lvl="1" indent="-457200">
              <a:buFont typeface="+mj-lt"/>
              <a:buAutoNum type="arabicPeriod"/>
            </a:pPr>
            <a:r>
              <a:rPr lang="en-US" sz="2200" dirty="0" smtClean="0"/>
              <a:t>Ensure that foster youth who need transportation to the school of origin promptly receive it in a cost-effective manner, and in accordance with the child welfare agency’s authority to use child welfare funding available under section 475(4)(A) of Title IV-E of the Social Security Act to provide transportation.</a:t>
            </a:r>
          </a:p>
          <a:p>
            <a:endParaRPr lang="en-US" dirty="0"/>
          </a:p>
        </p:txBody>
      </p:sp>
    </p:spTree>
    <p:extLst>
      <p:ext uri="{BB962C8B-B14F-4D97-AF65-F5344CB8AC3E}">
        <p14:creationId xmlns:p14="http://schemas.microsoft.com/office/powerpoint/2010/main" val="3604026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Title I Plans (cont.)</a:t>
            </a:r>
            <a:endParaRPr lang="en-US" dirty="0"/>
          </a:p>
        </p:txBody>
      </p:sp>
      <p:sp>
        <p:nvSpPr>
          <p:cNvPr id="3" name="Content Placeholder 2"/>
          <p:cNvSpPr>
            <a:spLocks noGrp="1"/>
          </p:cNvSpPr>
          <p:nvPr>
            <p:ph idx="1"/>
          </p:nvPr>
        </p:nvSpPr>
        <p:spPr/>
        <p:txBody>
          <a:bodyPr/>
          <a:lstStyle/>
          <a:p>
            <a:pPr marL="742950" lvl="0" indent="-514350" eaLnBrk="0" hangingPunct="0">
              <a:buClr>
                <a:srgbClr val="2A2D6C"/>
              </a:buClr>
              <a:buSzPct val="80000"/>
              <a:buFont typeface="+mj-lt"/>
              <a:buAutoNum type="arabicPeriod" startAt="2"/>
            </a:pPr>
            <a:r>
              <a:rPr kumimoji="0" lang="en-US" b="0" i="0" u="none" strike="noStrike" kern="0" cap="none" spc="0" normalizeH="0" baseline="0" noProof="0" dirty="0" smtClean="0">
                <a:ln>
                  <a:noFill/>
                </a:ln>
                <a:solidFill>
                  <a:srgbClr val="735627"/>
                </a:solidFill>
                <a:effectLst/>
                <a:uLnTx/>
                <a:uFillTx/>
                <a:latin typeface="Century Gothic" panose="020B0502020202020204" pitchFamily="34" charset="0"/>
                <a:ea typeface="ＭＳ Ｐゴシック" charset="0"/>
              </a:rPr>
              <a:t>Ensure that if there are additional costs incurred in providing transportation to the school of origin, School Districts will provide it </a:t>
            </a:r>
            <a:r>
              <a:rPr kumimoji="0" lang="en-US" b="1" i="0" u="sng" strike="noStrike" kern="0" cap="none" spc="0" normalizeH="0" baseline="0" noProof="0" dirty="0" smtClean="0">
                <a:ln>
                  <a:noFill/>
                </a:ln>
                <a:solidFill>
                  <a:srgbClr val="735627"/>
                </a:solidFill>
                <a:effectLst/>
                <a:uLnTx/>
                <a:uFillTx/>
                <a:latin typeface="Century Gothic" panose="020B0502020202020204" pitchFamily="34" charset="0"/>
                <a:ea typeface="ＭＳ Ｐゴシック" charset="0"/>
              </a:rPr>
              <a:t>if</a:t>
            </a:r>
            <a:r>
              <a:rPr kumimoji="0" lang="en-US" b="0" i="0" u="none" strike="noStrike" kern="0" cap="none" spc="0" normalizeH="0" baseline="0" noProof="0" dirty="0" smtClean="0">
                <a:ln>
                  <a:noFill/>
                </a:ln>
                <a:solidFill>
                  <a:srgbClr val="735627"/>
                </a:solidFill>
                <a:effectLst/>
                <a:uLnTx/>
                <a:uFillTx/>
                <a:latin typeface="Century Gothic" panose="020B0502020202020204" pitchFamily="34" charset="0"/>
                <a:ea typeface="ＭＳ Ｐゴシック" charset="0"/>
              </a:rPr>
              <a:t>:</a:t>
            </a:r>
          </a:p>
          <a:p>
            <a:pPr marL="1031875" lvl="2" eaLnBrk="0" hangingPunct="0">
              <a:buClr>
                <a:srgbClr val="2A2D6C"/>
              </a:buClr>
              <a:buFont typeface="Wingdings 2" charset="0"/>
              <a:buChar char=""/>
            </a:pPr>
            <a:r>
              <a:rPr kumimoji="0" lang="en-US" b="0" i="0" u="none" strike="noStrike" kern="0" cap="none" spc="0" normalizeH="0" baseline="0" noProof="0" dirty="0" smtClean="0">
                <a:ln>
                  <a:noFill/>
                </a:ln>
                <a:solidFill>
                  <a:srgbClr val="2A2D6C"/>
                </a:solidFill>
                <a:effectLst/>
                <a:uLnTx/>
                <a:uFillTx/>
                <a:latin typeface="Century Gothic" panose="020B0502020202020204" pitchFamily="34" charset="0"/>
              </a:rPr>
              <a:t>They are reimbursed by the child welfare agency;</a:t>
            </a:r>
          </a:p>
          <a:p>
            <a:pPr marL="1031875" lvl="2" eaLnBrk="0" hangingPunct="0">
              <a:buClr>
                <a:srgbClr val="2A2D6C"/>
              </a:buClr>
              <a:buFont typeface="Wingdings 2" charset="0"/>
              <a:buChar char=""/>
            </a:pPr>
            <a:r>
              <a:rPr kumimoji="0" lang="en-US" b="0" i="0" u="none" strike="noStrike" kern="0" cap="none" spc="0" normalizeH="0" baseline="0" noProof="0" dirty="0" smtClean="0">
                <a:ln>
                  <a:noFill/>
                </a:ln>
                <a:solidFill>
                  <a:srgbClr val="2A2D6C"/>
                </a:solidFill>
                <a:effectLst/>
                <a:uLnTx/>
                <a:uFillTx/>
                <a:latin typeface="Century Gothic" panose="020B0502020202020204" pitchFamily="34" charset="0"/>
              </a:rPr>
              <a:t>The School District agrees to pay the costs; </a:t>
            </a:r>
            <a:r>
              <a:rPr kumimoji="0" lang="en-US" b="1" i="0" u="none" strike="noStrike" kern="0" cap="none" spc="0" normalizeH="0" baseline="0" noProof="0" dirty="0" smtClean="0">
                <a:ln>
                  <a:noFill/>
                </a:ln>
                <a:solidFill>
                  <a:srgbClr val="2A2D6C"/>
                </a:solidFill>
                <a:effectLst/>
                <a:uLnTx/>
                <a:uFillTx/>
                <a:latin typeface="Century Gothic" panose="020B0502020202020204" pitchFamily="34" charset="0"/>
              </a:rPr>
              <a:t>or</a:t>
            </a:r>
          </a:p>
          <a:p>
            <a:pPr marL="1031875" lvl="2" eaLnBrk="0" hangingPunct="0">
              <a:buClr>
                <a:srgbClr val="2A2D6C"/>
              </a:buClr>
              <a:buFont typeface="Wingdings 2" charset="0"/>
              <a:buChar char=""/>
            </a:pPr>
            <a:r>
              <a:rPr kumimoji="0" lang="en-US" b="0" i="0" u="none" strike="noStrike" kern="0" cap="none" spc="0" normalizeH="0" baseline="0" noProof="0" dirty="0" smtClean="0">
                <a:ln>
                  <a:noFill/>
                </a:ln>
                <a:solidFill>
                  <a:srgbClr val="2A2D6C"/>
                </a:solidFill>
                <a:effectLst/>
                <a:uLnTx/>
                <a:uFillTx/>
                <a:latin typeface="Century Gothic" panose="020B0502020202020204" pitchFamily="34" charset="0"/>
              </a:rPr>
              <a:t>The School District and the child welfare agency agree to share the costs.</a:t>
            </a:r>
            <a:endParaRPr kumimoji="0" lang="en-US" b="0" i="0" u="none" strike="noStrike" kern="0" cap="none" spc="0" normalizeH="0" baseline="0" noProof="0" dirty="0" smtClean="0">
              <a:ln>
                <a:noFill/>
              </a:ln>
              <a:solidFill>
                <a:srgbClr val="2A2D6C"/>
              </a:solidFill>
              <a:effectLst/>
              <a:uLnTx/>
              <a:uFillTx/>
              <a:latin typeface="Century Gothic" panose="020B0502020202020204" pitchFamily="34" charset="0"/>
              <a:ea typeface="Osaka" charset="-128"/>
              <a:cs typeface=""/>
            </a:endParaRPr>
          </a:p>
          <a:p>
            <a:endParaRPr lang="en-US" dirty="0">
              <a:solidFill>
                <a:srgbClr val="0070C0"/>
              </a:solidFill>
            </a:endParaRPr>
          </a:p>
        </p:txBody>
      </p:sp>
    </p:spTree>
    <p:extLst>
      <p:ext uri="{BB962C8B-B14F-4D97-AF65-F5344CB8AC3E}">
        <p14:creationId xmlns:p14="http://schemas.microsoft.com/office/powerpoint/2010/main" val="2219173664"/>
      </p:ext>
    </p:extLst>
  </p:cSld>
  <p:clrMapOvr>
    <a:masterClrMapping/>
  </p:clrMapOvr>
</p:sld>
</file>

<file path=ppt/theme/theme1.xml><?xml version="1.0" encoding="utf-8"?>
<a:theme xmlns:a="http://schemas.openxmlformats.org/drawingml/2006/main" name="MDOE-18 (1)">
  <a:themeElements>
    <a:clrScheme name="Office Theme 13">
      <a:dk1>
        <a:srgbClr val="000000"/>
      </a:dk1>
      <a:lt1>
        <a:srgbClr val="FFFFFF"/>
      </a:lt1>
      <a:dk2>
        <a:srgbClr val="FFFFFF"/>
      </a:dk2>
      <a:lt2>
        <a:srgbClr val="808080"/>
      </a:lt2>
      <a:accent1>
        <a:srgbClr val="9FCBF2"/>
      </a:accent1>
      <a:accent2>
        <a:srgbClr val="8A2E13"/>
      </a:accent2>
      <a:accent3>
        <a:srgbClr val="FFFFFF"/>
      </a:accent3>
      <a:accent4>
        <a:srgbClr val="000000"/>
      </a:accent4>
      <a:accent5>
        <a:srgbClr val="CDE2F7"/>
      </a:accent5>
      <a:accent6>
        <a:srgbClr val="7D2910"/>
      </a:accent6>
      <a:hlink>
        <a:srgbClr val="973215"/>
      </a:hlink>
      <a:folHlink>
        <a:srgbClr val="8C5F14"/>
      </a:folHlink>
    </a:clrScheme>
    <a:fontScheme name="Office Theme">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FFFFFF"/>
        </a:dk2>
        <a:lt2>
          <a:srgbClr val="808080"/>
        </a:lt2>
        <a:accent1>
          <a:srgbClr val="9FCBF2"/>
        </a:accent1>
        <a:accent2>
          <a:srgbClr val="8A2E13"/>
        </a:accent2>
        <a:accent3>
          <a:srgbClr val="FFFFFF"/>
        </a:accent3>
        <a:accent4>
          <a:srgbClr val="000000"/>
        </a:accent4>
        <a:accent5>
          <a:srgbClr val="CDE2F7"/>
        </a:accent5>
        <a:accent6>
          <a:srgbClr val="7D2910"/>
        </a:accent6>
        <a:hlink>
          <a:srgbClr val="973215"/>
        </a:hlink>
        <a:folHlink>
          <a:srgbClr val="8C5F1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MDOE-18 (1)</Template>
  <TotalTime>562</TotalTime>
  <Words>2584</Words>
  <Application>Microsoft Office PowerPoint</Application>
  <PresentationFormat>On-screen Show (4:3)</PresentationFormat>
  <Paragraphs>229</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MDOE-18 (1)</vt:lpstr>
      <vt:lpstr>Maine DOE / DHHS Guidance on Children in Foster Care</vt:lpstr>
      <vt:lpstr>Housekeeping : Using the Questions Pane</vt:lpstr>
      <vt:lpstr>Where to find the documents</vt:lpstr>
      <vt:lpstr>ESSA: Statutory Context for the Guidance</vt:lpstr>
      <vt:lpstr>ESSA Title I, Part A Amendments on Foster Care – State Title I Plans</vt:lpstr>
      <vt:lpstr>State Title I plans (cont.)</vt:lpstr>
      <vt:lpstr>Title I, Part A Amendments on Foster Care – Local Title I Plans</vt:lpstr>
      <vt:lpstr>Local Title I Plans (cont.)</vt:lpstr>
      <vt:lpstr>Local Title I Plans (cont.)</vt:lpstr>
      <vt:lpstr>The Guidance and Letters</vt:lpstr>
      <vt:lpstr>Effective Dates – Dear Colleague Letters (DCL)</vt:lpstr>
      <vt:lpstr>Effective Dates – DCL (cont.)</vt:lpstr>
      <vt:lpstr>Effective Dates – DCL (cont.)</vt:lpstr>
      <vt:lpstr>Effective Dates – DCL (cont.)</vt:lpstr>
      <vt:lpstr>Non-regulatory Guidance</vt:lpstr>
      <vt:lpstr>Non-regulatory Guidance: Definition of “child in foster care”</vt:lpstr>
      <vt:lpstr>Non-regulatory Guidance: SEA Responsibilities</vt:lpstr>
      <vt:lpstr>DHHS &amp; Child Welfare Agency POC </vt:lpstr>
      <vt:lpstr>Non-regulatory Guidance: School District Responsibilities Generally</vt:lpstr>
      <vt:lpstr>Non-Regulatory Guidance: School of Origin</vt:lpstr>
      <vt:lpstr>Non-Regulatory Guidance: Best Interest Determinations</vt:lpstr>
      <vt:lpstr>Best Interest (cont.)</vt:lpstr>
      <vt:lpstr>Best Interest (cont.)</vt:lpstr>
      <vt:lpstr>Non-Regulatory Guidance: Transportation</vt:lpstr>
      <vt:lpstr>Non-Regulatory Guidance: Transportation Funding</vt:lpstr>
      <vt:lpstr>Transportation Funding (cont.)</vt:lpstr>
      <vt:lpstr>Non-Regulatory Guidance: Transportation Disputes</vt:lpstr>
      <vt:lpstr>Non-regulatory Guidance: Emphasis on Collaboration</vt:lpstr>
      <vt:lpstr>Emphasis on Collaboration (cont.)</vt:lpstr>
    </vt:vector>
  </TitlesOfParts>
  <Company>State of Maine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Maine DOE / DHHS February 2017 Guidance on Children in Foster Care</dc:title>
  <dc:creator>Buckhalter, Eric</dc:creator>
  <cp:lastModifiedBy>Sarah Ricker</cp:lastModifiedBy>
  <cp:revision>20</cp:revision>
  <dcterms:created xsi:type="dcterms:W3CDTF">2017-01-24T14:55:51Z</dcterms:created>
  <dcterms:modified xsi:type="dcterms:W3CDTF">2017-02-22T19:25:29Z</dcterms:modified>
</cp:coreProperties>
</file>