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96" r:id="rId3"/>
    <p:sldId id="395" r:id="rId4"/>
    <p:sldId id="392" r:id="rId5"/>
    <p:sldId id="282" r:id="rId6"/>
    <p:sldId id="285" r:id="rId7"/>
    <p:sldId id="284" r:id="rId8"/>
    <p:sldId id="393" r:id="rId9"/>
    <p:sldId id="286" r:id="rId10"/>
    <p:sldId id="360" r:id="rId11"/>
    <p:sldId id="397" r:id="rId12"/>
    <p:sldId id="289" r:id="rId13"/>
    <p:sldId id="267" r:id="rId14"/>
    <p:sldId id="268" r:id="rId15"/>
    <p:sldId id="269" r:id="rId16"/>
    <p:sldId id="290" r:id="rId17"/>
    <p:sldId id="291" r:id="rId18"/>
    <p:sldId id="292" r:id="rId19"/>
    <p:sldId id="394" r:id="rId20"/>
    <p:sldId id="300" r:id="rId21"/>
    <p:sldId id="294" r:id="rId22"/>
    <p:sldId id="295" r:id="rId23"/>
    <p:sldId id="296" r:id="rId24"/>
    <p:sldId id="297" r:id="rId25"/>
    <p:sldId id="385" r:id="rId26"/>
    <p:sldId id="387" r:id="rId27"/>
    <p:sldId id="399" r:id="rId28"/>
    <p:sldId id="400" r:id="rId29"/>
    <p:sldId id="391" r:id="rId30"/>
    <p:sldId id="398" r:id="rId31"/>
    <p:sldId id="279" r:id="rId32"/>
    <p:sldId id="3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7C2C6-3B43-45C6-9A96-0B0053C67BEA}" v="481" dt="2023-01-31T19:12:43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280EAF-FB4B-4344-ABCB-C51BBCE2E586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F87212C8-D628-4A7C-B364-EBCB9F75EFE4}">
      <dgm:prSet/>
      <dgm:spPr/>
      <dgm:t>
        <a:bodyPr/>
        <a:lstStyle/>
        <a:p>
          <a:r>
            <a:rPr lang="en-US" b="1" dirty="0"/>
            <a:t>24-hour out-of-home care</a:t>
          </a:r>
          <a:r>
            <a:rPr lang="en-US" dirty="0"/>
            <a:t>, placed away from their parents; DHHS has placement +  care responsibilities</a:t>
          </a:r>
        </a:p>
      </dgm:t>
    </dgm:pt>
    <dgm:pt modelId="{BD8D3D47-0F29-436B-A1E5-55CEBA154A2E}" type="parTrans" cxnId="{5C18E6AF-2B23-47B4-ACCD-B8DD61996237}">
      <dgm:prSet/>
      <dgm:spPr/>
      <dgm:t>
        <a:bodyPr/>
        <a:lstStyle/>
        <a:p>
          <a:endParaRPr lang="en-US"/>
        </a:p>
      </dgm:t>
    </dgm:pt>
    <dgm:pt modelId="{170D0CB5-8EA7-4B18-85FB-EF8936735274}" type="sibTrans" cxnId="{5C18E6AF-2B23-47B4-ACCD-B8DD61996237}">
      <dgm:prSet/>
      <dgm:spPr/>
      <dgm:t>
        <a:bodyPr/>
        <a:lstStyle/>
        <a:p>
          <a:endParaRPr lang="en-US"/>
        </a:p>
      </dgm:t>
    </dgm:pt>
    <dgm:pt modelId="{84807290-56EC-45C2-9034-D9325465D47F}">
      <dgm:prSet/>
      <dgm:spPr/>
      <dgm:t>
        <a:bodyPr/>
        <a:lstStyle/>
        <a:p>
          <a:r>
            <a:rPr lang="en-US" dirty="0"/>
            <a:t>Students previously identified as “awaiting foster care” under McKinney-Vento</a:t>
          </a:r>
        </a:p>
      </dgm:t>
    </dgm:pt>
    <dgm:pt modelId="{7457138F-927A-43E8-8971-7B337252406F}" type="parTrans" cxnId="{CCB4FA24-1935-4959-B1FC-19D7A4BFF96A}">
      <dgm:prSet/>
      <dgm:spPr/>
      <dgm:t>
        <a:bodyPr/>
        <a:lstStyle/>
        <a:p>
          <a:endParaRPr lang="en-US"/>
        </a:p>
      </dgm:t>
    </dgm:pt>
    <dgm:pt modelId="{37BF0527-9379-4D81-BD3B-832AB46537E6}" type="sibTrans" cxnId="{CCB4FA24-1935-4959-B1FC-19D7A4BFF96A}">
      <dgm:prSet/>
      <dgm:spPr/>
      <dgm:t>
        <a:bodyPr/>
        <a:lstStyle/>
        <a:p>
          <a:endParaRPr lang="en-US"/>
        </a:p>
      </dgm:t>
    </dgm:pt>
    <dgm:pt modelId="{2067A9B8-F168-4BED-B0AC-615371D989E8}">
      <dgm:prSet/>
      <dgm:spPr/>
      <dgm:t>
        <a:bodyPr/>
        <a:lstStyle/>
        <a:p>
          <a:r>
            <a:rPr lang="en-US" dirty="0"/>
            <a:t>Includes resource homes - foster and kinship placements; crisis programs; and children’s residential care facilities</a:t>
          </a:r>
        </a:p>
      </dgm:t>
    </dgm:pt>
    <dgm:pt modelId="{AB6CA4AF-6089-4699-A007-729DA773AA41}" type="parTrans" cxnId="{83ECAFF1-F270-4721-A138-744280CFE1ED}">
      <dgm:prSet/>
      <dgm:spPr/>
      <dgm:t>
        <a:bodyPr/>
        <a:lstStyle/>
        <a:p>
          <a:endParaRPr lang="en-US"/>
        </a:p>
      </dgm:t>
    </dgm:pt>
    <dgm:pt modelId="{09A04262-94E6-440E-B1AF-C5530513E106}" type="sibTrans" cxnId="{83ECAFF1-F270-4721-A138-744280CFE1ED}">
      <dgm:prSet/>
      <dgm:spPr/>
      <dgm:t>
        <a:bodyPr/>
        <a:lstStyle/>
        <a:p>
          <a:endParaRPr lang="en-US"/>
        </a:p>
      </dgm:t>
    </dgm:pt>
    <dgm:pt modelId="{15D3BACD-8766-40DB-B933-50D10DA528A2}" type="pres">
      <dgm:prSet presAssocID="{E2280EAF-FB4B-4344-ABCB-C51BBCE2E586}" presName="vert0" presStyleCnt="0">
        <dgm:presLayoutVars>
          <dgm:dir/>
          <dgm:animOne val="branch"/>
          <dgm:animLvl val="lvl"/>
        </dgm:presLayoutVars>
      </dgm:prSet>
      <dgm:spPr/>
    </dgm:pt>
    <dgm:pt modelId="{CF7C32F8-465A-4C27-8732-33FB74B6CE3E}" type="pres">
      <dgm:prSet presAssocID="{F87212C8-D628-4A7C-B364-EBCB9F75EFE4}" presName="thickLine" presStyleLbl="alignNode1" presStyleIdx="0" presStyleCnt="3"/>
      <dgm:spPr/>
    </dgm:pt>
    <dgm:pt modelId="{E71FA4B9-F605-4EA5-AB73-FC2EBCCADA35}" type="pres">
      <dgm:prSet presAssocID="{F87212C8-D628-4A7C-B364-EBCB9F75EFE4}" presName="horz1" presStyleCnt="0"/>
      <dgm:spPr/>
    </dgm:pt>
    <dgm:pt modelId="{35A54725-75DB-491F-B577-5C40E0DF7939}" type="pres">
      <dgm:prSet presAssocID="{F87212C8-D628-4A7C-B364-EBCB9F75EFE4}" presName="tx1" presStyleLbl="revTx" presStyleIdx="0" presStyleCnt="3"/>
      <dgm:spPr/>
    </dgm:pt>
    <dgm:pt modelId="{18FF7726-FA3C-46BC-9D56-4F51C96CDC36}" type="pres">
      <dgm:prSet presAssocID="{F87212C8-D628-4A7C-B364-EBCB9F75EFE4}" presName="vert1" presStyleCnt="0"/>
      <dgm:spPr/>
    </dgm:pt>
    <dgm:pt modelId="{F222E94D-B97B-43AA-9CF5-B5E6A1847080}" type="pres">
      <dgm:prSet presAssocID="{84807290-56EC-45C2-9034-D9325465D47F}" presName="thickLine" presStyleLbl="alignNode1" presStyleIdx="1" presStyleCnt="3"/>
      <dgm:spPr/>
    </dgm:pt>
    <dgm:pt modelId="{70CF7E12-20B9-4FDD-B899-1CA637A6C025}" type="pres">
      <dgm:prSet presAssocID="{84807290-56EC-45C2-9034-D9325465D47F}" presName="horz1" presStyleCnt="0"/>
      <dgm:spPr/>
    </dgm:pt>
    <dgm:pt modelId="{A7D57092-A9CF-466C-9DC6-FB30AB137CB2}" type="pres">
      <dgm:prSet presAssocID="{84807290-56EC-45C2-9034-D9325465D47F}" presName="tx1" presStyleLbl="revTx" presStyleIdx="1" presStyleCnt="3"/>
      <dgm:spPr/>
    </dgm:pt>
    <dgm:pt modelId="{94B61E45-477E-4254-AF2D-D8C4334A06DA}" type="pres">
      <dgm:prSet presAssocID="{84807290-56EC-45C2-9034-D9325465D47F}" presName="vert1" presStyleCnt="0"/>
      <dgm:spPr/>
    </dgm:pt>
    <dgm:pt modelId="{73470D4A-1E3E-438F-AD00-F645D56EFB7D}" type="pres">
      <dgm:prSet presAssocID="{2067A9B8-F168-4BED-B0AC-615371D989E8}" presName="thickLine" presStyleLbl="alignNode1" presStyleIdx="2" presStyleCnt="3"/>
      <dgm:spPr/>
    </dgm:pt>
    <dgm:pt modelId="{2775FD1C-4B2F-420A-811B-8E443F52A207}" type="pres">
      <dgm:prSet presAssocID="{2067A9B8-F168-4BED-B0AC-615371D989E8}" presName="horz1" presStyleCnt="0"/>
      <dgm:spPr/>
    </dgm:pt>
    <dgm:pt modelId="{759AFD04-B084-4E32-9FF4-408B1D3DC626}" type="pres">
      <dgm:prSet presAssocID="{2067A9B8-F168-4BED-B0AC-615371D989E8}" presName="tx1" presStyleLbl="revTx" presStyleIdx="2" presStyleCnt="3"/>
      <dgm:spPr/>
    </dgm:pt>
    <dgm:pt modelId="{AA03E9B6-6642-4A35-B7D1-5A17C342DE44}" type="pres">
      <dgm:prSet presAssocID="{2067A9B8-F168-4BED-B0AC-615371D989E8}" presName="vert1" presStyleCnt="0"/>
      <dgm:spPr/>
    </dgm:pt>
  </dgm:ptLst>
  <dgm:cxnLst>
    <dgm:cxn modelId="{6AB12901-5FC5-4B4D-AB2D-DBCA962D4474}" type="presOf" srcId="{E2280EAF-FB4B-4344-ABCB-C51BBCE2E586}" destId="{15D3BACD-8766-40DB-B933-50D10DA528A2}" srcOrd="0" destOrd="0" presId="urn:microsoft.com/office/officeart/2008/layout/LinedList"/>
    <dgm:cxn modelId="{A4E5A618-FB77-49D9-9B59-57D7DCF370C1}" type="presOf" srcId="{84807290-56EC-45C2-9034-D9325465D47F}" destId="{A7D57092-A9CF-466C-9DC6-FB30AB137CB2}" srcOrd="0" destOrd="0" presId="urn:microsoft.com/office/officeart/2008/layout/LinedList"/>
    <dgm:cxn modelId="{CCB4FA24-1935-4959-B1FC-19D7A4BFF96A}" srcId="{E2280EAF-FB4B-4344-ABCB-C51BBCE2E586}" destId="{84807290-56EC-45C2-9034-D9325465D47F}" srcOrd="1" destOrd="0" parTransId="{7457138F-927A-43E8-8971-7B337252406F}" sibTransId="{37BF0527-9379-4D81-BD3B-832AB46537E6}"/>
    <dgm:cxn modelId="{19716B78-A29B-43B6-B373-A814A0670E35}" type="presOf" srcId="{F87212C8-D628-4A7C-B364-EBCB9F75EFE4}" destId="{35A54725-75DB-491F-B577-5C40E0DF7939}" srcOrd="0" destOrd="0" presId="urn:microsoft.com/office/officeart/2008/layout/LinedList"/>
    <dgm:cxn modelId="{5C18E6AF-2B23-47B4-ACCD-B8DD61996237}" srcId="{E2280EAF-FB4B-4344-ABCB-C51BBCE2E586}" destId="{F87212C8-D628-4A7C-B364-EBCB9F75EFE4}" srcOrd="0" destOrd="0" parTransId="{BD8D3D47-0F29-436B-A1E5-55CEBA154A2E}" sibTransId="{170D0CB5-8EA7-4B18-85FB-EF8936735274}"/>
    <dgm:cxn modelId="{FF2D7CB3-C7C4-4481-9E36-EDF0899BE20D}" type="presOf" srcId="{2067A9B8-F168-4BED-B0AC-615371D989E8}" destId="{759AFD04-B084-4E32-9FF4-408B1D3DC626}" srcOrd="0" destOrd="0" presId="urn:microsoft.com/office/officeart/2008/layout/LinedList"/>
    <dgm:cxn modelId="{83ECAFF1-F270-4721-A138-744280CFE1ED}" srcId="{E2280EAF-FB4B-4344-ABCB-C51BBCE2E586}" destId="{2067A9B8-F168-4BED-B0AC-615371D989E8}" srcOrd="2" destOrd="0" parTransId="{AB6CA4AF-6089-4699-A007-729DA773AA41}" sibTransId="{09A04262-94E6-440E-B1AF-C5530513E106}"/>
    <dgm:cxn modelId="{44574FD2-3A6B-4B8E-8E9C-6F6AAD132856}" type="presParOf" srcId="{15D3BACD-8766-40DB-B933-50D10DA528A2}" destId="{CF7C32F8-465A-4C27-8732-33FB74B6CE3E}" srcOrd="0" destOrd="0" presId="urn:microsoft.com/office/officeart/2008/layout/LinedList"/>
    <dgm:cxn modelId="{4C635254-0AC5-4431-8DB5-557EB40BD323}" type="presParOf" srcId="{15D3BACD-8766-40DB-B933-50D10DA528A2}" destId="{E71FA4B9-F605-4EA5-AB73-FC2EBCCADA35}" srcOrd="1" destOrd="0" presId="urn:microsoft.com/office/officeart/2008/layout/LinedList"/>
    <dgm:cxn modelId="{DBC0518E-9E83-4F21-9C93-AE5A92ED55A9}" type="presParOf" srcId="{E71FA4B9-F605-4EA5-AB73-FC2EBCCADA35}" destId="{35A54725-75DB-491F-B577-5C40E0DF7939}" srcOrd="0" destOrd="0" presId="urn:microsoft.com/office/officeart/2008/layout/LinedList"/>
    <dgm:cxn modelId="{5D35E584-7450-4A1E-9932-6FC64B8CF822}" type="presParOf" srcId="{E71FA4B9-F605-4EA5-AB73-FC2EBCCADA35}" destId="{18FF7726-FA3C-46BC-9D56-4F51C96CDC36}" srcOrd="1" destOrd="0" presId="urn:microsoft.com/office/officeart/2008/layout/LinedList"/>
    <dgm:cxn modelId="{7F2A15BA-113B-4739-89AB-5BD699C759F1}" type="presParOf" srcId="{15D3BACD-8766-40DB-B933-50D10DA528A2}" destId="{F222E94D-B97B-43AA-9CF5-B5E6A1847080}" srcOrd="2" destOrd="0" presId="urn:microsoft.com/office/officeart/2008/layout/LinedList"/>
    <dgm:cxn modelId="{BAB0ED9D-8496-4239-A9F2-DAA6E40EBD7E}" type="presParOf" srcId="{15D3BACD-8766-40DB-B933-50D10DA528A2}" destId="{70CF7E12-20B9-4FDD-B899-1CA637A6C025}" srcOrd="3" destOrd="0" presId="urn:microsoft.com/office/officeart/2008/layout/LinedList"/>
    <dgm:cxn modelId="{A8396FFA-2046-49AB-8BCF-3C24C0406F4E}" type="presParOf" srcId="{70CF7E12-20B9-4FDD-B899-1CA637A6C025}" destId="{A7D57092-A9CF-466C-9DC6-FB30AB137CB2}" srcOrd="0" destOrd="0" presId="urn:microsoft.com/office/officeart/2008/layout/LinedList"/>
    <dgm:cxn modelId="{10363674-4F9D-4456-A96E-4C2F09A5B431}" type="presParOf" srcId="{70CF7E12-20B9-4FDD-B899-1CA637A6C025}" destId="{94B61E45-477E-4254-AF2D-D8C4334A06DA}" srcOrd="1" destOrd="0" presId="urn:microsoft.com/office/officeart/2008/layout/LinedList"/>
    <dgm:cxn modelId="{D6936065-F7CD-430F-B645-145C1B97C5B6}" type="presParOf" srcId="{15D3BACD-8766-40DB-B933-50D10DA528A2}" destId="{73470D4A-1E3E-438F-AD00-F645D56EFB7D}" srcOrd="4" destOrd="0" presId="urn:microsoft.com/office/officeart/2008/layout/LinedList"/>
    <dgm:cxn modelId="{C0086439-2A8D-4F9C-B414-8A2AAC7676B2}" type="presParOf" srcId="{15D3BACD-8766-40DB-B933-50D10DA528A2}" destId="{2775FD1C-4B2F-420A-811B-8E443F52A207}" srcOrd="5" destOrd="0" presId="urn:microsoft.com/office/officeart/2008/layout/LinedList"/>
    <dgm:cxn modelId="{7CB2BF83-9277-48C1-971F-3FD570B59973}" type="presParOf" srcId="{2775FD1C-4B2F-420A-811B-8E443F52A207}" destId="{759AFD04-B084-4E32-9FF4-408B1D3DC626}" srcOrd="0" destOrd="0" presId="urn:microsoft.com/office/officeart/2008/layout/LinedList"/>
    <dgm:cxn modelId="{8E431A4C-705B-407E-A837-E092974A6B9E}" type="presParOf" srcId="{2775FD1C-4B2F-420A-811B-8E443F52A207}" destId="{AA03E9B6-6642-4A35-B7D1-5A17C342DE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A2EAF6-7B0A-452E-99C4-BE0AA90AC67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E634345D-1B66-4ED0-AA5F-F468B69B5076}">
      <dgm:prSet/>
      <dgm:spPr/>
      <dgm:t>
        <a:bodyPr/>
        <a:lstStyle/>
        <a:p>
          <a:r>
            <a:rPr lang="en-US" b="0" i="0" dirty="0"/>
            <a:t>Student, parent/guardian, foster parent</a:t>
          </a:r>
          <a:endParaRPr lang="en-US" dirty="0"/>
        </a:p>
      </dgm:t>
    </dgm:pt>
    <dgm:pt modelId="{13B16247-4BBB-4277-87E5-E8E8F8DEEEA9}" type="parTrans" cxnId="{9464C249-BF3D-48FB-9BE3-CA7CC4825E11}">
      <dgm:prSet/>
      <dgm:spPr/>
      <dgm:t>
        <a:bodyPr/>
        <a:lstStyle/>
        <a:p>
          <a:endParaRPr lang="en-US"/>
        </a:p>
      </dgm:t>
    </dgm:pt>
    <dgm:pt modelId="{BAB4A8B7-B5A3-44B8-BFBA-4501F724F498}" type="sibTrans" cxnId="{9464C249-BF3D-48FB-9BE3-CA7CC4825E11}">
      <dgm:prSet/>
      <dgm:spPr/>
      <dgm:t>
        <a:bodyPr/>
        <a:lstStyle/>
        <a:p>
          <a:endParaRPr lang="en-US"/>
        </a:p>
      </dgm:t>
    </dgm:pt>
    <dgm:pt modelId="{DCE6E99D-0D2A-44C5-B56A-96D841CA1B7D}">
      <dgm:prSet/>
      <dgm:spPr/>
      <dgm:t>
        <a:bodyPr/>
        <a:lstStyle/>
        <a:p>
          <a:r>
            <a:rPr lang="en-US" b="0" i="0" dirty="0"/>
            <a:t>Educational decision maker (surrogate parent), legal representative (Guardian ad litem)</a:t>
          </a:r>
          <a:endParaRPr lang="en-US" dirty="0"/>
        </a:p>
      </dgm:t>
    </dgm:pt>
    <dgm:pt modelId="{0D1FEC7A-FA70-44C1-88FD-AF94F1787803}" type="parTrans" cxnId="{2C7B6D64-F879-450F-BBD9-38C28BCEDB81}">
      <dgm:prSet/>
      <dgm:spPr/>
      <dgm:t>
        <a:bodyPr/>
        <a:lstStyle/>
        <a:p>
          <a:endParaRPr lang="en-US"/>
        </a:p>
      </dgm:t>
    </dgm:pt>
    <dgm:pt modelId="{4E350643-356D-4348-8A41-925F3A5AF318}" type="sibTrans" cxnId="{2C7B6D64-F879-450F-BBD9-38C28BCEDB81}">
      <dgm:prSet/>
      <dgm:spPr/>
      <dgm:t>
        <a:bodyPr/>
        <a:lstStyle/>
        <a:p>
          <a:endParaRPr lang="en-US"/>
        </a:p>
      </dgm:t>
    </dgm:pt>
    <dgm:pt modelId="{B468A147-57F5-4720-810C-C7AE1C0D1598}">
      <dgm:prSet/>
      <dgm:spPr/>
      <dgm:t>
        <a:bodyPr/>
        <a:lstStyle/>
        <a:p>
          <a:r>
            <a:rPr lang="en-US" b="0" i="0" dirty="0"/>
            <a:t>CPS Caseworker and/or CPS Supervisor</a:t>
          </a:r>
          <a:endParaRPr lang="en-US" dirty="0"/>
        </a:p>
      </dgm:t>
    </dgm:pt>
    <dgm:pt modelId="{08EF0EE6-FC12-48FB-B30C-F2DFDBD86C56}" type="parTrans" cxnId="{BC4B4E77-1F57-47B3-A91D-2DC7AF584B8E}">
      <dgm:prSet/>
      <dgm:spPr/>
      <dgm:t>
        <a:bodyPr/>
        <a:lstStyle/>
        <a:p>
          <a:endParaRPr lang="en-US"/>
        </a:p>
      </dgm:t>
    </dgm:pt>
    <dgm:pt modelId="{C9034FC0-8BE5-4660-870B-69BB211C7089}" type="sibTrans" cxnId="{BC4B4E77-1F57-47B3-A91D-2DC7AF584B8E}">
      <dgm:prSet/>
      <dgm:spPr/>
      <dgm:t>
        <a:bodyPr/>
        <a:lstStyle/>
        <a:p>
          <a:endParaRPr lang="en-US"/>
        </a:p>
      </dgm:t>
    </dgm:pt>
    <dgm:pt modelId="{97602567-B45A-4186-A975-FBB82CF7E936}">
      <dgm:prSet/>
      <dgm:spPr/>
      <dgm:t>
        <a:bodyPr/>
        <a:lstStyle/>
        <a:p>
          <a:r>
            <a:rPr lang="en-US" b="0" i="0" dirty="0"/>
            <a:t>School District Foster Care POC liaison, special education, counselor, teacher</a:t>
          </a:r>
          <a:endParaRPr lang="en-US" dirty="0"/>
        </a:p>
      </dgm:t>
    </dgm:pt>
    <dgm:pt modelId="{91C5787B-F8AE-41E0-8210-90161FC4385D}" type="parTrans" cxnId="{A42C8ABE-4AF3-41D6-8642-A46F9213046A}">
      <dgm:prSet/>
      <dgm:spPr/>
      <dgm:t>
        <a:bodyPr/>
        <a:lstStyle/>
        <a:p>
          <a:endParaRPr lang="en-US"/>
        </a:p>
      </dgm:t>
    </dgm:pt>
    <dgm:pt modelId="{06516046-D5B0-428D-8528-4B8D56ED59D3}" type="sibTrans" cxnId="{A42C8ABE-4AF3-41D6-8642-A46F9213046A}">
      <dgm:prSet/>
      <dgm:spPr/>
      <dgm:t>
        <a:bodyPr/>
        <a:lstStyle/>
        <a:p>
          <a:endParaRPr lang="en-US"/>
        </a:p>
      </dgm:t>
    </dgm:pt>
    <dgm:pt modelId="{52B733BC-41B7-4D68-9C3E-A50E97E24781}">
      <dgm:prSet/>
      <dgm:spPr/>
      <dgm:t>
        <a:bodyPr/>
        <a:lstStyle/>
        <a:p>
          <a:r>
            <a:rPr lang="en-US" b="0" i="0" dirty="0"/>
            <a:t>*CPS District POC/Educational Liaison (one of 8 in Maine)</a:t>
          </a:r>
          <a:endParaRPr lang="en-US" dirty="0"/>
        </a:p>
      </dgm:t>
    </dgm:pt>
    <dgm:pt modelId="{059AEAD9-5775-435F-97F2-AE5BFACE6196}" type="parTrans" cxnId="{ECD42F34-B56B-4914-BA43-2D5E9AF7AD25}">
      <dgm:prSet/>
      <dgm:spPr/>
      <dgm:t>
        <a:bodyPr/>
        <a:lstStyle/>
        <a:p>
          <a:endParaRPr lang="en-US"/>
        </a:p>
      </dgm:t>
    </dgm:pt>
    <dgm:pt modelId="{C4C2A5FF-84D0-46C4-A3DE-C33F21122388}" type="sibTrans" cxnId="{ECD42F34-B56B-4914-BA43-2D5E9AF7AD25}">
      <dgm:prSet/>
      <dgm:spPr/>
      <dgm:t>
        <a:bodyPr/>
        <a:lstStyle/>
        <a:p>
          <a:endParaRPr lang="en-US"/>
        </a:p>
      </dgm:t>
    </dgm:pt>
    <dgm:pt modelId="{5F84CFE7-F470-434C-BD68-0FC4EA139CB0}" type="pres">
      <dgm:prSet presAssocID="{1EA2EAF6-7B0A-452E-99C4-BE0AA90AC672}" presName="root" presStyleCnt="0">
        <dgm:presLayoutVars>
          <dgm:dir/>
          <dgm:resizeHandles val="exact"/>
        </dgm:presLayoutVars>
      </dgm:prSet>
      <dgm:spPr/>
    </dgm:pt>
    <dgm:pt modelId="{96BA548E-D22B-41EF-887C-624491206CB9}" type="pres">
      <dgm:prSet presAssocID="{E634345D-1B66-4ED0-AA5F-F468B69B5076}" presName="compNode" presStyleCnt="0"/>
      <dgm:spPr/>
    </dgm:pt>
    <dgm:pt modelId="{58ABDE43-D7A5-4D3D-88B0-996CBA5F94C7}" type="pres">
      <dgm:prSet presAssocID="{E634345D-1B66-4ED0-AA5F-F468B69B5076}" presName="bgRect" presStyleLbl="bgShp" presStyleIdx="0" presStyleCnt="5"/>
      <dgm:spPr/>
    </dgm:pt>
    <dgm:pt modelId="{E31DA78E-371C-436F-BD91-E3E985C231C3}" type="pres">
      <dgm:prSet presAssocID="{E634345D-1B66-4ED0-AA5F-F468B69B507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7A7E9F3F-9BCA-4B40-A4A0-30AB2D2E6EB8}" type="pres">
      <dgm:prSet presAssocID="{E634345D-1B66-4ED0-AA5F-F468B69B5076}" presName="spaceRect" presStyleCnt="0"/>
      <dgm:spPr/>
    </dgm:pt>
    <dgm:pt modelId="{478E1F5E-C6CA-4CE9-8CC7-5B74E1763300}" type="pres">
      <dgm:prSet presAssocID="{E634345D-1B66-4ED0-AA5F-F468B69B5076}" presName="parTx" presStyleLbl="revTx" presStyleIdx="0" presStyleCnt="5">
        <dgm:presLayoutVars>
          <dgm:chMax val="0"/>
          <dgm:chPref val="0"/>
        </dgm:presLayoutVars>
      </dgm:prSet>
      <dgm:spPr/>
    </dgm:pt>
    <dgm:pt modelId="{492CE9B9-7614-4A6D-A137-E49A095085D5}" type="pres">
      <dgm:prSet presAssocID="{BAB4A8B7-B5A3-44B8-BFBA-4501F724F498}" presName="sibTrans" presStyleCnt="0"/>
      <dgm:spPr/>
    </dgm:pt>
    <dgm:pt modelId="{AD8890D1-D2AE-4A83-9494-1AAB161C52BC}" type="pres">
      <dgm:prSet presAssocID="{DCE6E99D-0D2A-44C5-B56A-96D841CA1B7D}" presName="compNode" presStyleCnt="0"/>
      <dgm:spPr/>
    </dgm:pt>
    <dgm:pt modelId="{70686513-78F0-4590-847E-CA4C460ABCE4}" type="pres">
      <dgm:prSet presAssocID="{DCE6E99D-0D2A-44C5-B56A-96D841CA1B7D}" presName="bgRect" presStyleLbl="bgShp" presStyleIdx="1" presStyleCnt="5"/>
      <dgm:spPr/>
    </dgm:pt>
    <dgm:pt modelId="{F4FCD488-F190-491A-A339-5216E83ABD5E}" type="pres">
      <dgm:prSet presAssocID="{DCE6E99D-0D2A-44C5-B56A-96D841CA1B7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41879692-9079-42DE-BD83-C7913D3BC6C2}" type="pres">
      <dgm:prSet presAssocID="{DCE6E99D-0D2A-44C5-B56A-96D841CA1B7D}" presName="spaceRect" presStyleCnt="0"/>
      <dgm:spPr/>
    </dgm:pt>
    <dgm:pt modelId="{64D967AD-387C-4409-8B2B-52E561BF2323}" type="pres">
      <dgm:prSet presAssocID="{DCE6E99D-0D2A-44C5-B56A-96D841CA1B7D}" presName="parTx" presStyleLbl="revTx" presStyleIdx="1" presStyleCnt="5">
        <dgm:presLayoutVars>
          <dgm:chMax val="0"/>
          <dgm:chPref val="0"/>
        </dgm:presLayoutVars>
      </dgm:prSet>
      <dgm:spPr/>
    </dgm:pt>
    <dgm:pt modelId="{441D3A5E-9236-41BA-B134-2CDA6A0921A2}" type="pres">
      <dgm:prSet presAssocID="{4E350643-356D-4348-8A41-925F3A5AF318}" presName="sibTrans" presStyleCnt="0"/>
      <dgm:spPr/>
    </dgm:pt>
    <dgm:pt modelId="{5C6F05BC-0AD9-49FC-BEF9-F610B490C86F}" type="pres">
      <dgm:prSet presAssocID="{B468A147-57F5-4720-810C-C7AE1C0D1598}" presName="compNode" presStyleCnt="0"/>
      <dgm:spPr/>
    </dgm:pt>
    <dgm:pt modelId="{60CCB8D8-9354-44B6-9FD2-300B5CAF99B0}" type="pres">
      <dgm:prSet presAssocID="{B468A147-57F5-4720-810C-C7AE1C0D1598}" presName="bgRect" presStyleLbl="bgShp" presStyleIdx="2" presStyleCnt="5"/>
      <dgm:spPr/>
    </dgm:pt>
    <dgm:pt modelId="{48675F9A-8A31-4513-8984-BD4CB4FB42A8}" type="pres">
      <dgm:prSet presAssocID="{B468A147-57F5-4720-810C-C7AE1C0D159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7E3935D-3284-4E43-871A-C97AB13D77A8}" type="pres">
      <dgm:prSet presAssocID="{B468A147-57F5-4720-810C-C7AE1C0D1598}" presName="spaceRect" presStyleCnt="0"/>
      <dgm:spPr/>
    </dgm:pt>
    <dgm:pt modelId="{9A9A70D8-AF78-451B-9B61-63AF992584B4}" type="pres">
      <dgm:prSet presAssocID="{B468A147-57F5-4720-810C-C7AE1C0D1598}" presName="parTx" presStyleLbl="revTx" presStyleIdx="2" presStyleCnt="5">
        <dgm:presLayoutVars>
          <dgm:chMax val="0"/>
          <dgm:chPref val="0"/>
        </dgm:presLayoutVars>
      </dgm:prSet>
      <dgm:spPr/>
    </dgm:pt>
    <dgm:pt modelId="{D87F30E0-AB44-4539-A7CE-54AC0803A96E}" type="pres">
      <dgm:prSet presAssocID="{C9034FC0-8BE5-4660-870B-69BB211C7089}" presName="sibTrans" presStyleCnt="0"/>
      <dgm:spPr/>
    </dgm:pt>
    <dgm:pt modelId="{81143DC9-E730-4B7A-8331-A8BBACEA1769}" type="pres">
      <dgm:prSet presAssocID="{97602567-B45A-4186-A975-FBB82CF7E936}" presName="compNode" presStyleCnt="0"/>
      <dgm:spPr/>
    </dgm:pt>
    <dgm:pt modelId="{94F03A8E-ACEB-4D80-8E62-216447DA0982}" type="pres">
      <dgm:prSet presAssocID="{97602567-B45A-4186-A975-FBB82CF7E936}" presName="bgRect" presStyleLbl="bgShp" presStyleIdx="3" presStyleCnt="5"/>
      <dgm:spPr/>
    </dgm:pt>
    <dgm:pt modelId="{473DCD33-F1E8-4BD5-8D01-F4EFF5FDE5C3}" type="pres">
      <dgm:prSet presAssocID="{97602567-B45A-4186-A975-FBB82CF7E93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6D7EFC76-5D0C-4AC9-A897-945CB99967E2}" type="pres">
      <dgm:prSet presAssocID="{97602567-B45A-4186-A975-FBB82CF7E936}" presName="spaceRect" presStyleCnt="0"/>
      <dgm:spPr/>
    </dgm:pt>
    <dgm:pt modelId="{AF246A58-A82F-418C-84F6-00BB0CF294EC}" type="pres">
      <dgm:prSet presAssocID="{97602567-B45A-4186-A975-FBB82CF7E936}" presName="parTx" presStyleLbl="revTx" presStyleIdx="3" presStyleCnt="5">
        <dgm:presLayoutVars>
          <dgm:chMax val="0"/>
          <dgm:chPref val="0"/>
        </dgm:presLayoutVars>
      </dgm:prSet>
      <dgm:spPr/>
    </dgm:pt>
    <dgm:pt modelId="{3B4CDA0F-6849-41AE-A977-6C6DCBE9E86B}" type="pres">
      <dgm:prSet presAssocID="{06516046-D5B0-428D-8528-4B8D56ED59D3}" presName="sibTrans" presStyleCnt="0"/>
      <dgm:spPr/>
    </dgm:pt>
    <dgm:pt modelId="{B1659ADC-5D22-4296-90DD-1167A8219229}" type="pres">
      <dgm:prSet presAssocID="{52B733BC-41B7-4D68-9C3E-A50E97E24781}" presName="compNode" presStyleCnt="0"/>
      <dgm:spPr/>
    </dgm:pt>
    <dgm:pt modelId="{D1E9EEDE-0511-4B66-B0D4-9447A5D8DD2E}" type="pres">
      <dgm:prSet presAssocID="{52B733BC-41B7-4D68-9C3E-A50E97E24781}" presName="bgRect" presStyleLbl="bgShp" presStyleIdx="4" presStyleCnt="5" custLinFactNeighborY="470"/>
      <dgm:spPr/>
    </dgm:pt>
    <dgm:pt modelId="{753F4EC3-D621-4629-9CC7-4547C12AD4AC}" type="pres">
      <dgm:prSet presAssocID="{52B733BC-41B7-4D68-9C3E-A50E97E2478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E85FA50D-8D8B-4597-8A4B-99BD030CDE27}" type="pres">
      <dgm:prSet presAssocID="{52B733BC-41B7-4D68-9C3E-A50E97E24781}" presName="spaceRect" presStyleCnt="0"/>
      <dgm:spPr/>
    </dgm:pt>
    <dgm:pt modelId="{647721BB-5F72-479A-9AD2-8E5954259B31}" type="pres">
      <dgm:prSet presAssocID="{52B733BC-41B7-4D68-9C3E-A50E97E2478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485A214-BFEC-4FEB-B83C-85DB491FD04D}" type="presOf" srcId="{DCE6E99D-0D2A-44C5-B56A-96D841CA1B7D}" destId="{64D967AD-387C-4409-8B2B-52E561BF2323}" srcOrd="0" destOrd="0" presId="urn:microsoft.com/office/officeart/2018/2/layout/IconVerticalSolidList"/>
    <dgm:cxn modelId="{ECD42F34-B56B-4914-BA43-2D5E9AF7AD25}" srcId="{1EA2EAF6-7B0A-452E-99C4-BE0AA90AC672}" destId="{52B733BC-41B7-4D68-9C3E-A50E97E24781}" srcOrd="4" destOrd="0" parTransId="{059AEAD9-5775-435F-97F2-AE5BFACE6196}" sibTransId="{C4C2A5FF-84D0-46C4-A3DE-C33F21122388}"/>
    <dgm:cxn modelId="{2C7B6D64-F879-450F-BBD9-38C28BCEDB81}" srcId="{1EA2EAF6-7B0A-452E-99C4-BE0AA90AC672}" destId="{DCE6E99D-0D2A-44C5-B56A-96D841CA1B7D}" srcOrd="1" destOrd="0" parTransId="{0D1FEC7A-FA70-44C1-88FD-AF94F1787803}" sibTransId="{4E350643-356D-4348-8A41-925F3A5AF318}"/>
    <dgm:cxn modelId="{9464C249-BF3D-48FB-9BE3-CA7CC4825E11}" srcId="{1EA2EAF6-7B0A-452E-99C4-BE0AA90AC672}" destId="{E634345D-1B66-4ED0-AA5F-F468B69B5076}" srcOrd="0" destOrd="0" parTransId="{13B16247-4BBB-4277-87E5-E8E8F8DEEEA9}" sibTransId="{BAB4A8B7-B5A3-44B8-BFBA-4501F724F498}"/>
    <dgm:cxn modelId="{A997F36B-A0D0-4228-86D3-64C635ABE86E}" type="presOf" srcId="{97602567-B45A-4186-A975-FBB82CF7E936}" destId="{AF246A58-A82F-418C-84F6-00BB0CF294EC}" srcOrd="0" destOrd="0" presId="urn:microsoft.com/office/officeart/2018/2/layout/IconVerticalSolidList"/>
    <dgm:cxn modelId="{8CCA3556-A3DF-4503-B6F3-FE5FDD72705F}" type="presOf" srcId="{B468A147-57F5-4720-810C-C7AE1C0D1598}" destId="{9A9A70D8-AF78-451B-9B61-63AF992584B4}" srcOrd="0" destOrd="0" presId="urn:microsoft.com/office/officeart/2018/2/layout/IconVerticalSolidList"/>
    <dgm:cxn modelId="{BC4B4E77-1F57-47B3-A91D-2DC7AF584B8E}" srcId="{1EA2EAF6-7B0A-452E-99C4-BE0AA90AC672}" destId="{B468A147-57F5-4720-810C-C7AE1C0D1598}" srcOrd="2" destOrd="0" parTransId="{08EF0EE6-FC12-48FB-B30C-F2DFDBD86C56}" sibTransId="{C9034FC0-8BE5-4660-870B-69BB211C7089}"/>
    <dgm:cxn modelId="{A42C8ABE-4AF3-41D6-8642-A46F9213046A}" srcId="{1EA2EAF6-7B0A-452E-99C4-BE0AA90AC672}" destId="{97602567-B45A-4186-A975-FBB82CF7E936}" srcOrd="3" destOrd="0" parTransId="{91C5787B-F8AE-41E0-8210-90161FC4385D}" sibTransId="{06516046-D5B0-428D-8528-4B8D56ED59D3}"/>
    <dgm:cxn modelId="{164A34CE-5E62-41D7-9A51-607B7B5A36D1}" type="presOf" srcId="{E634345D-1B66-4ED0-AA5F-F468B69B5076}" destId="{478E1F5E-C6CA-4CE9-8CC7-5B74E1763300}" srcOrd="0" destOrd="0" presId="urn:microsoft.com/office/officeart/2018/2/layout/IconVerticalSolidList"/>
    <dgm:cxn modelId="{D22B21E1-38F2-44E2-8684-D8B70BE21CA2}" type="presOf" srcId="{1EA2EAF6-7B0A-452E-99C4-BE0AA90AC672}" destId="{5F84CFE7-F470-434C-BD68-0FC4EA139CB0}" srcOrd="0" destOrd="0" presId="urn:microsoft.com/office/officeart/2018/2/layout/IconVerticalSolidList"/>
    <dgm:cxn modelId="{11CC06EC-13B2-4F55-86E7-DE3882E8BCFF}" type="presOf" srcId="{52B733BC-41B7-4D68-9C3E-A50E97E24781}" destId="{647721BB-5F72-479A-9AD2-8E5954259B31}" srcOrd="0" destOrd="0" presId="urn:microsoft.com/office/officeart/2018/2/layout/IconVerticalSolidList"/>
    <dgm:cxn modelId="{BD4D6B91-33AB-4D19-81FB-05AB4FCD25CF}" type="presParOf" srcId="{5F84CFE7-F470-434C-BD68-0FC4EA139CB0}" destId="{96BA548E-D22B-41EF-887C-624491206CB9}" srcOrd="0" destOrd="0" presId="urn:microsoft.com/office/officeart/2018/2/layout/IconVerticalSolidList"/>
    <dgm:cxn modelId="{2DFF081D-C042-4274-8DBE-1B093EA8CBE8}" type="presParOf" srcId="{96BA548E-D22B-41EF-887C-624491206CB9}" destId="{58ABDE43-D7A5-4D3D-88B0-996CBA5F94C7}" srcOrd="0" destOrd="0" presId="urn:microsoft.com/office/officeart/2018/2/layout/IconVerticalSolidList"/>
    <dgm:cxn modelId="{1D239975-8B4D-4C8B-B26D-E139694EE6F1}" type="presParOf" srcId="{96BA548E-D22B-41EF-887C-624491206CB9}" destId="{E31DA78E-371C-436F-BD91-E3E985C231C3}" srcOrd="1" destOrd="0" presId="urn:microsoft.com/office/officeart/2018/2/layout/IconVerticalSolidList"/>
    <dgm:cxn modelId="{48214F31-CA24-42F9-AE29-F7BEA7F2E98C}" type="presParOf" srcId="{96BA548E-D22B-41EF-887C-624491206CB9}" destId="{7A7E9F3F-9BCA-4B40-A4A0-30AB2D2E6EB8}" srcOrd="2" destOrd="0" presId="urn:microsoft.com/office/officeart/2018/2/layout/IconVerticalSolidList"/>
    <dgm:cxn modelId="{CA414CE0-58AB-474C-9DB1-74F6C4E82446}" type="presParOf" srcId="{96BA548E-D22B-41EF-887C-624491206CB9}" destId="{478E1F5E-C6CA-4CE9-8CC7-5B74E1763300}" srcOrd="3" destOrd="0" presId="urn:microsoft.com/office/officeart/2018/2/layout/IconVerticalSolidList"/>
    <dgm:cxn modelId="{C573D383-F26D-412B-A600-1BB310030765}" type="presParOf" srcId="{5F84CFE7-F470-434C-BD68-0FC4EA139CB0}" destId="{492CE9B9-7614-4A6D-A137-E49A095085D5}" srcOrd="1" destOrd="0" presId="urn:microsoft.com/office/officeart/2018/2/layout/IconVerticalSolidList"/>
    <dgm:cxn modelId="{ACE1B058-A72D-4C3F-91B6-66B1A25CBDB7}" type="presParOf" srcId="{5F84CFE7-F470-434C-BD68-0FC4EA139CB0}" destId="{AD8890D1-D2AE-4A83-9494-1AAB161C52BC}" srcOrd="2" destOrd="0" presId="urn:microsoft.com/office/officeart/2018/2/layout/IconVerticalSolidList"/>
    <dgm:cxn modelId="{256D0AAD-D603-49F7-807C-12205ECB90A4}" type="presParOf" srcId="{AD8890D1-D2AE-4A83-9494-1AAB161C52BC}" destId="{70686513-78F0-4590-847E-CA4C460ABCE4}" srcOrd="0" destOrd="0" presId="urn:microsoft.com/office/officeart/2018/2/layout/IconVerticalSolidList"/>
    <dgm:cxn modelId="{9A710F6D-7831-4E07-BA9F-E1088A9A4035}" type="presParOf" srcId="{AD8890D1-D2AE-4A83-9494-1AAB161C52BC}" destId="{F4FCD488-F190-491A-A339-5216E83ABD5E}" srcOrd="1" destOrd="0" presId="urn:microsoft.com/office/officeart/2018/2/layout/IconVerticalSolidList"/>
    <dgm:cxn modelId="{4E27E3C0-F64D-42C5-9262-79B814F9759E}" type="presParOf" srcId="{AD8890D1-D2AE-4A83-9494-1AAB161C52BC}" destId="{41879692-9079-42DE-BD83-C7913D3BC6C2}" srcOrd="2" destOrd="0" presId="urn:microsoft.com/office/officeart/2018/2/layout/IconVerticalSolidList"/>
    <dgm:cxn modelId="{F3E0F8D4-2A40-4BD8-8CD6-E58339C7D737}" type="presParOf" srcId="{AD8890D1-D2AE-4A83-9494-1AAB161C52BC}" destId="{64D967AD-387C-4409-8B2B-52E561BF2323}" srcOrd="3" destOrd="0" presId="urn:microsoft.com/office/officeart/2018/2/layout/IconVerticalSolidList"/>
    <dgm:cxn modelId="{2236628B-542B-41BC-B7EE-0DC18A35CDC4}" type="presParOf" srcId="{5F84CFE7-F470-434C-BD68-0FC4EA139CB0}" destId="{441D3A5E-9236-41BA-B134-2CDA6A0921A2}" srcOrd="3" destOrd="0" presId="urn:microsoft.com/office/officeart/2018/2/layout/IconVerticalSolidList"/>
    <dgm:cxn modelId="{9E8DE187-1A7D-418F-A889-8606515BF831}" type="presParOf" srcId="{5F84CFE7-F470-434C-BD68-0FC4EA139CB0}" destId="{5C6F05BC-0AD9-49FC-BEF9-F610B490C86F}" srcOrd="4" destOrd="0" presId="urn:microsoft.com/office/officeart/2018/2/layout/IconVerticalSolidList"/>
    <dgm:cxn modelId="{5FB1F08E-2436-4B1D-A2C4-FB03592227FC}" type="presParOf" srcId="{5C6F05BC-0AD9-49FC-BEF9-F610B490C86F}" destId="{60CCB8D8-9354-44B6-9FD2-300B5CAF99B0}" srcOrd="0" destOrd="0" presId="urn:microsoft.com/office/officeart/2018/2/layout/IconVerticalSolidList"/>
    <dgm:cxn modelId="{6E097489-964C-4681-B47B-DCC7BBFFC8E0}" type="presParOf" srcId="{5C6F05BC-0AD9-49FC-BEF9-F610B490C86F}" destId="{48675F9A-8A31-4513-8984-BD4CB4FB42A8}" srcOrd="1" destOrd="0" presId="urn:microsoft.com/office/officeart/2018/2/layout/IconVerticalSolidList"/>
    <dgm:cxn modelId="{D0BFE1F0-AC74-4D73-9839-0CB3EF178FF9}" type="presParOf" srcId="{5C6F05BC-0AD9-49FC-BEF9-F610B490C86F}" destId="{A7E3935D-3284-4E43-871A-C97AB13D77A8}" srcOrd="2" destOrd="0" presId="urn:microsoft.com/office/officeart/2018/2/layout/IconVerticalSolidList"/>
    <dgm:cxn modelId="{7C521856-DBC4-4353-AB40-2DE77DC6FA0C}" type="presParOf" srcId="{5C6F05BC-0AD9-49FC-BEF9-F610B490C86F}" destId="{9A9A70D8-AF78-451B-9B61-63AF992584B4}" srcOrd="3" destOrd="0" presId="urn:microsoft.com/office/officeart/2018/2/layout/IconVerticalSolidList"/>
    <dgm:cxn modelId="{1B16C87C-FCF5-42D4-89B7-22412FD2D33E}" type="presParOf" srcId="{5F84CFE7-F470-434C-BD68-0FC4EA139CB0}" destId="{D87F30E0-AB44-4539-A7CE-54AC0803A96E}" srcOrd="5" destOrd="0" presId="urn:microsoft.com/office/officeart/2018/2/layout/IconVerticalSolidList"/>
    <dgm:cxn modelId="{B1329E2F-85E3-4CE8-8B73-30FEA60A644C}" type="presParOf" srcId="{5F84CFE7-F470-434C-BD68-0FC4EA139CB0}" destId="{81143DC9-E730-4B7A-8331-A8BBACEA1769}" srcOrd="6" destOrd="0" presId="urn:microsoft.com/office/officeart/2018/2/layout/IconVerticalSolidList"/>
    <dgm:cxn modelId="{C154F328-3BCB-42D3-B7F3-53DAA9E8A176}" type="presParOf" srcId="{81143DC9-E730-4B7A-8331-A8BBACEA1769}" destId="{94F03A8E-ACEB-4D80-8E62-216447DA0982}" srcOrd="0" destOrd="0" presId="urn:microsoft.com/office/officeart/2018/2/layout/IconVerticalSolidList"/>
    <dgm:cxn modelId="{079077A1-2D9F-4849-99E5-E4596CA86A81}" type="presParOf" srcId="{81143DC9-E730-4B7A-8331-A8BBACEA1769}" destId="{473DCD33-F1E8-4BD5-8D01-F4EFF5FDE5C3}" srcOrd="1" destOrd="0" presId="urn:microsoft.com/office/officeart/2018/2/layout/IconVerticalSolidList"/>
    <dgm:cxn modelId="{BF33E203-9A96-45D0-802E-50D199D50F6E}" type="presParOf" srcId="{81143DC9-E730-4B7A-8331-A8BBACEA1769}" destId="{6D7EFC76-5D0C-4AC9-A897-945CB99967E2}" srcOrd="2" destOrd="0" presId="urn:microsoft.com/office/officeart/2018/2/layout/IconVerticalSolidList"/>
    <dgm:cxn modelId="{F70B63F8-F275-4317-8334-EC67B46EF676}" type="presParOf" srcId="{81143DC9-E730-4B7A-8331-A8BBACEA1769}" destId="{AF246A58-A82F-418C-84F6-00BB0CF294EC}" srcOrd="3" destOrd="0" presId="urn:microsoft.com/office/officeart/2018/2/layout/IconVerticalSolidList"/>
    <dgm:cxn modelId="{F3AB866B-5A99-4479-A692-1CFB41D10EA5}" type="presParOf" srcId="{5F84CFE7-F470-434C-BD68-0FC4EA139CB0}" destId="{3B4CDA0F-6849-41AE-A977-6C6DCBE9E86B}" srcOrd="7" destOrd="0" presId="urn:microsoft.com/office/officeart/2018/2/layout/IconVerticalSolidList"/>
    <dgm:cxn modelId="{EAD08C30-389B-4E8A-A6F8-78F3063AC19B}" type="presParOf" srcId="{5F84CFE7-F470-434C-BD68-0FC4EA139CB0}" destId="{B1659ADC-5D22-4296-90DD-1167A8219229}" srcOrd="8" destOrd="0" presId="urn:microsoft.com/office/officeart/2018/2/layout/IconVerticalSolidList"/>
    <dgm:cxn modelId="{A8D52772-AFEC-4040-9DF4-0402E8BF15AC}" type="presParOf" srcId="{B1659ADC-5D22-4296-90DD-1167A8219229}" destId="{D1E9EEDE-0511-4B66-B0D4-9447A5D8DD2E}" srcOrd="0" destOrd="0" presId="urn:microsoft.com/office/officeart/2018/2/layout/IconVerticalSolidList"/>
    <dgm:cxn modelId="{B93E80BB-0D15-4AE4-A053-6418AF10F4CC}" type="presParOf" srcId="{B1659ADC-5D22-4296-90DD-1167A8219229}" destId="{753F4EC3-D621-4629-9CC7-4547C12AD4AC}" srcOrd="1" destOrd="0" presId="urn:microsoft.com/office/officeart/2018/2/layout/IconVerticalSolidList"/>
    <dgm:cxn modelId="{7DB8D10C-08B9-47A2-B9F0-E1F1AA0CEFF7}" type="presParOf" srcId="{B1659ADC-5D22-4296-90DD-1167A8219229}" destId="{E85FA50D-8D8B-4597-8A4B-99BD030CDE27}" srcOrd="2" destOrd="0" presId="urn:microsoft.com/office/officeart/2018/2/layout/IconVerticalSolidList"/>
    <dgm:cxn modelId="{32CB0FB3-AF50-4E97-8C88-AB66FFA9834A}" type="presParOf" srcId="{B1659ADC-5D22-4296-90DD-1167A8219229}" destId="{647721BB-5F72-479A-9AD2-8E5954259B3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7C32F8-465A-4C27-8732-33FB74B6CE3E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54725-75DB-491F-B577-5C40E0DF7939}">
      <dsp:nvSpPr>
        <dsp:cNvPr id="0" name=""/>
        <dsp:cNvSpPr/>
      </dsp:nvSpPr>
      <dsp:spPr>
        <a:xfrm>
          <a:off x="0" y="2492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24-hour out-of-home care</a:t>
          </a:r>
          <a:r>
            <a:rPr lang="en-US" sz="3100" kern="1200" dirty="0"/>
            <a:t>, placed away from their parents; DHHS has placement +  care responsibilities</a:t>
          </a:r>
        </a:p>
      </dsp:txBody>
      <dsp:txXfrm>
        <a:off x="0" y="2492"/>
        <a:ext cx="6492875" cy="1700138"/>
      </dsp:txXfrm>
    </dsp:sp>
    <dsp:sp modelId="{F222E94D-B97B-43AA-9CF5-B5E6A1847080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57092-A9CF-466C-9DC6-FB30AB137CB2}">
      <dsp:nvSpPr>
        <dsp:cNvPr id="0" name=""/>
        <dsp:cNvSpPr/>
      </dsp:nvSpPr>
      <dsp:spPr>
        <a:xfrm>
          <a:off x="0" y="1702630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Students previously identified as “awaiting foster care” under McKinney-Vento</a:t>
          </a:r>
        </a:p>
      </dsp:txBody>
      <dsp:txXfrm>
        <a:off x="0" y="1702630"/>
        <a:ext cx="6492875" cy="1700138"/>
      </dsp:txXfrm>
    </dsp:sp>
    <dsp:sp modelId="{73470D4A-1E3E-438F-AD00-F645D56EFB7D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AFD04-B084-4E32-9FF4-408B1D3DC626}">
      <dsp:nvSpPr>
        <dsp:cNvPr id="0" name=""/>
        <dsp:cNvSpPr/>
      </dsp:nvSpPr>
      <dsp:spPr>
        <a:xfrm>
          <a:off x="0" y="3402769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Includes resource homes - foster and kinship placements; crisis programs; and children’s residential care facilities</a:t>
          </a:r>
        </a:p>
      </dsp:txBody>
      <dsp:txXfrm>
        <a:off x="0" y="3402769"/>
        <a:ext cx="6492875" cy="1700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BDE43-D7A5-4D3D-88B0-996CBA5F94C7}">
      <dsp:nvSpPr>
        <dsp:cNvPr id="0" name=""/>
        <dsp:cNvSpPr/>
      </dsp:nvSpPr>
      <dsp:spPr>
        <a:xfrm>
          <a:off x="0" y="4597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DA78E-371C-436F-BD91-E3E985C231C3}">
      <dsp:nvSpPr>
        <dsp:cNvPr id="0" name=""/>
        <dsp:cNvSpPr/>
      </dsp:nvSpPr>
      <dsp:spPr>
        <a:xfrm>
          <a:off x="296259" y="224956"/>
          <a:ext cx="538654" cy="538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E1F5E-C6CA-4CE9-8CC7-5B74E1763300}">
      <dsp:nvSpPr>
        <dsp:cNvPr id="0" name=""/>
        <dsp:cNvSpPr/>
      </dsp:nvSpPr>
      <dsp:spPr>
        <a:xfrm>
          <a:off x="1131174" y="459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Student, parent/guardian, foster parent</a:t>
          </a:r>
          <a:endParaRPr lang="en-US" sz="1900" kern="1200" dirty="0"/>
        </a:p>
      </dsp:txBody>
      <dsp:txXfrm>
        <a:off x="1131174" y="4597"/>
        <a:ext cx="5382429" cy="979371"/>
      </dsp:txXfrm>
    </dsp:sp>
    <dsp:sp modelId="{70686513-78F0-4590-847E-CA4C460ABCE4}">
      <dsp:nvSpPr>
        <dsp:cNvPr id="0" name=""/>
        <dsp:cNvSpPr/>
      </dsp:nvSpPr>
      <dsp:spPr>
        <a:xfrm>
          <a:off x="0" y="1228812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CD488-F190-491A-A339-5216E83ABD5E}">
      <dsp:nvSpPr>
        <dsp:cNvPr id="0" name=""/>
        <dsp:cNvSpPr/>
      </dsp:nvSpPr>
      <dsp:spPr>
        <a:xfrm>
          <a:off x="296259" y="1449170"/>
          <a:ext cx="538654" cy="538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967AD-387C-4409-8B2B-52E561BF2323}">
      <dsp:nvSpPr>
        <dsp:cNvPr id="0" name=""/>
        <dsp:cNvSpPr/>
      </dsp:nvSpPr>
      <dsp:spPr>
        <a:xfrm>
          <a:off x="1131174" y="1228812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Educational decision maker (surrogate parent), legal representative (Guardian ad litem)</a:t>
          </a:r>
          <a:endParaRPr lang="en-US" sz="1900" kern="1200" dirty="0"/>
        </a:p>
      </dsp:txBody>
      <dsp:txXfrm>
        <a:off x="1131174" y="1228812"/>
        <a:ext cx="5382429" cy="979371"/>
      </dsp:txXfrm>
    </dsp:sp>
    <dsp:sp modelId="{60CCB8D8-9354-44B6-9FD2-300B5CAF99B0}">
      <dsp:nvSpPr>
        <dsp:cNvPr id="0" name=""/>
        <dsp:cNvSpPr/>
      </dsp:nvSpPr>
      <dsp:spPr>
        <a:xfrm>
          <a:off x="0" y="2453026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75F9A-8A31-4513-8984-BD4CB4FB42A8}">
      <dsp:nvSpPr>
        <dsp:cNvPr id="0" name=""/>
        <dsp:cNvSpPr/>
      </dsp:nvSpPr>
      <dsp:spPr>
        <a:xfrm>
          <a:off x="296259" y="2673385"/>
          <a:ext cx="538654" cy="538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A70D8-AF78-451B-9B61-63AF992584B4}">
      <dsp:nvSpPr>
        <dsp:cNvPr id="0" name=""/>
        <dsp:cNvSpPr/>
      </dsp:nvSpPr>
      <dsp:spPr>
        <a:xfrm>
          <a:off x="1131174" y="2453026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CPS Caseworker and/or CPS Supervisor</a:t>
          </a:r>
          <a:endParaRPr lang="en-US" sz="1900" kern="1200" dirty="0"/>
        </a:p>
      </dsp:txBody>
      <dsp:txXfrm>
        <a:off x="1131174" y="2453026"/>
        <a:ext cx="5382429" cy="979371"/>
      </dsp:txXfrm>
    </dsp:sp>
    <dsp:sp modelId="{94F03A8E-ACEB-4D80-8E62-216447DA0982}">
      <dsp:nvSpPr>
        <dsp:cNvPr id="0" name=""/>
        <dsp:cNvSpPr/>
      </dsp:nvSpPr>
      <dsp:spPr>
        <a:xfrm>
          <a:off x="0" y="3677241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3DCD33-F1E8-4BD5-8D01-F4EFF5FDE5C3}">
      <dsp:nvSpPr>
        <dsp:cNvPr id="0" name=""/>
        <dsp:cNvSpPr/>
      </dsp:nvSpPr>
      <dsp:spPr>
        <a:xfrm>
          <a:off x="296259" y="3897599"/>
          <a:ext cx="538654" cy="5386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46A58-A82F-418C-84F6-00BB0CF294EC}">
      <dsp:nvSpPr>
        <dsp:cNvPr id="0" name=""/>
        <dsp:cNvSpPr/>
      </dsp:nvSpPr>
      <dsp:spPr>
        <a:xfrm>
          <a:off x="1131174" y="3677241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School District Foster Care POC liaison, special education, counselor, teacher</a:t>
          </a:r>
          <a:endParaRPr lang="en-US" sz="1900" kern="1200" dirty="0"/>
        </a:p>
      </dsp:txBody>
      <dsp:txXfrm>
        <a:off x="1131174" y="3677241"/>
        <a:ext cx="5382429" cy="979371"/>
      </dsp:txXfrm>
    </dsp:sp>
    <dsp:sp modelId="{D1E9EEDE-0511-4B66-B0D4-9447A5D8DD2E}">
      <dsp:nvSpPr>
        <dsp:cNvPr id="0" name=""/>
        <dsp:cNvSpPr/>
      </dsp:nvSpPr>
      <dsp:spPr>
        <a:xfrm>
          <a:off x="0" y="4906053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F4EC3-D621-4629-9CC7-4547C12AD4AC}">
      <dsp:nvSpPr>
        <dsp:cNvPr id="0" name=""/>
        <dsp:cNvSpPr/>
      </dsp:nvSpPr>
      <dsp:spPr>
        <a:xfrm>
          <a:off x="296259" y="5121814"/>
          <a:ext cx="538654" cy="5386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721BB-5F72-479A-9AD2-8E5954259B31}">
      <dsp:nvSpPr>
        <dsp:cNvPr id="0" name=""/>
        <dsp:cNvSpPr/>
      </dsp:nvSpPr>
      <dsp:spPr>
        <a:xfrm>
          <a:off x="1131174" y="4901455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*CPS District POC/Educational Liaison (one of 8 in Maine)</a:t>
          </a:r>
          <a:endParaRPr lang="en-US" sz="1900" kern="1200" dirty="0"/>
        </a:p>
      </dsp:txBody>
      <dsp:txXfrm>
        <a:off x="1131174" y="4901455"/>
        <a:ext cx="5382429" cy="979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76C84-BBCB-41F8-83E5-860375B41E1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E066B-903C-4889-8994-6049A5D4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f10ec0e2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4f10ec0e2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628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4f10ec0e2f_13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4f10ec0e2f_13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071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4f10ec0e2f_13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4f10ec0e2f_13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0375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4f10ec0e2f_13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4f10ec0e2f_13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865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4f10ec0e2f_1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4f10ec0e2f_1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214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4f10ec0e2f_13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4f10ec0e2f_13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061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54bc21e297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54bc21e29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5681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4f10ec0e2f_13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4f10ec0e2f_13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459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4f10ec0e2f_13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4f10ec0e2f_13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006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4f10ec0e2f_13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4f10ec0e2f_13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912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4f10ec0e2f_13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4f10ec0e2f_13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38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f10ec0e2f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4f10ec0e2f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0396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504a038d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504a038d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38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f10ec0e2f_13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f10ec0e2f_13_13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4f10ec0e2f_13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4f10ec0e2f_13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370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4f10ec0e2f_13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4f10ec0e2f_13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If a child is in Lewiston, then placed with a foster family in Auburn, Lewiston is the school the student was attending when placed in foster care. Then, if there's a subsequent change in foster care placement, where Auburn family says we can't do this anymore, and the child moved to Turner with a new family, Lewiston would remain the school of origin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4414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4f10ec0e2f_13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4f10ec0e2f_13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965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f10ec0e2f_13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4f10ec0e2f_13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4f10ec0e2f_13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4f10ec0e2f_13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351386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4f10ec0e2f_13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4f10ec0e2f_13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012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30B6-2368-4D6C-95A4-A916443D9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9FF41-0167-4EEB-BA2E-E69C604BE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10BBB-895E-479E-AB24-864B3DBD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2B0E9-2C56-4ECF-8CF9-F2B25892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F593E-5640-46E1-831A-D1D63001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3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E64B5-91FE-492B-8B36-C10BF79C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86818-75A9-4B21-922B-2D552A51F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FF44B-379C-41AC-9176-6A3E99880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09260-9A5D-43CE-90BB-6859C7EA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EC21F-41CF-42D6-A2AA-2B33E0E73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3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B06CE3-E92D-4F98-BFF4-262289211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70CC1-21BA-49C9-B4C5-4A749A33D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08EC7-23E2-4598-B232-E73AF971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061B3-2DCD-4272-81A2-D66592D4D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25288-6328-4A41-9EAF-6F53B9C4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8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BD37-73BA-4EE5-A4AC-90EDC7A4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E3049-37BA-4D06-9C79-4B3C29693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D19E0-7DD9-4F88-9B48-9E3D14942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D395B-6C90-456A-9D0D-8B6543A8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92773-167E-4E2A-B3A2-D74C30291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3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C32D0-5BE0-4434-B020-C2CC5ECC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AEDAD-EE11-40FE-B99F-E813BF200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989AF-6130-4D0B-BA28-6D9E251A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E5530-BF2A-4E36-9E05-FE6372C36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2AA78-9ABD-498A-8001-D528FEA6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3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6CFC6-E694-49C6-8816-E822CCD6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BAA69-50A5-4FA2-9809-AD8BA36A4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E8BA0-2A22-4910-BB9D-BC27ACDB9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167DC-3648-4EC3-8546-0150FB49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E7B0-D102-45E3-82CA-A35219F2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5D569-5C5B-4803-906F-39D87FE1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1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B809D-AC2D-4025-A422-BE144762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C5446-7D7A-46E9-940E-A1515BB66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8490B-CCE5-414D-8376-7F593F94B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C424CE-365F-41E4-A289-E3D4B4D1B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2101A6-EE2B-4A0C-A43B-314795C8D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CC13C7-5618-473D-ACE5-56F11F4C1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238679-7D23-4498-8E07-9567E1B7B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99178-2187-4131-8B56-8BC63C81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1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44A7-C0DC-450E-ADD4-B7B1145F1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A67C3-9C29-43CE-952F-A5E6B700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A3EC4-DA2F-40D9-A62C-05087F3E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0E2C0-B419-4572-82C6-2F663E91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9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8790F7-EC9C-4256-BBBB-F1B58F997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8907C-027B-4E3C-8596-804879D8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418A1-2EBE-40DC-BE6E-D0B78B18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6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C7DD-1E61-415E-8E9F-D548651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C71-A674-4AB1-AC26-D47177378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48B1D-9229-4ED5-92B4-F05D725C6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DEFD3-5196-4FD8-90E8-79C93995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AE0F5-78D3-4378-B58D-29E46109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FE5E9-D718-4D98-83A0-DADB9D63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0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B36F-D1FF-4A63-99E4-8A6E564BF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3A7D26-3E6D-44CD-A436-B404E15DD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BFC66-87EF-4475-AFFA-1E2E0C4D1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41DE4-2C0C-430D-A633-8E47F430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0834A-A3B2-4379-AA5F-CE0B79BD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6F215-D7DC-4C43-95B8-DA1314A1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50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16540-4A6B-4BE8-A47B-1155EEC70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CB5C4-9915-4121-90B8-CE2290EF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DC23F-8A9F-49A9-B2B6-7790DF8EE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78933-6216-4E9D-89FE-DDFE8CECA02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9D42D-A01A-44BF-8B33-0EA9FA715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06714-91DC-486C-BDDD-E0B052F04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EABA4-93D6-4BB2-882A-171C85458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9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Jennifer.E.Brewer@maine.gov" TargetMode="External"/><Relationship Id="rId3" Type="http://schemas.openxmlformats.org/officeDocument/2006/relationships/hyperlink" Target="mailto:Angela.Burgess@maine.gov" TargetMode="External"/><Relationship Id="rId7" Type="http://schemas.openxmlformats.org/officeDocument/2006/relationships/hyperlink" Target="mailto:Lindsey.Caron@maine.gov" TargetMode="External"/><Relationship Id="rId12" Type="http://schemas.openxmlformats.org/officeDocument/2006/relationships/image" Target="../media/image17.png"/><Relationship Id="rId2" Type="http://schemas.openxmlformats.org/officeDocument/2006/relationships/hyperlink" Target="mailto:name@maine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hristina.Gilbert@maine.gov" TargetMode="External"/><Relationship Id="rId11" Type="http://schemas.openxmlformats.org/officeDocument/2006/relationships/hyperlink" Target="mailto:Bobbi.Johnson@maine.gov" TargetMode="External"/><Relationship Id="rId5" Type="http://schemas.openxmlformats.org/officeDocument/2006/relationships/hyperlink" Target="mailto:Paul.Josephson@maine.gov" TargetMode="External"/><Relationship Id="rId10" Type="http://schemas.openxmlformats.org/officeDocument/2006/relationships/hyperlink" Target="mailto:Chad.Kelley@maine.gov" TargetMode="External"/><Relationship Id="rId4" Type="http://schemas.openxmlformats.org/officeDocument/2006/relationships/hyperlink" Target="mailto:Aurelie.Bush@maine.gov" TargetMode="External"/><Relationship Id="rId9" Type="http://schemas.openxmlformats.org/officeDocument/2006/relationships/hyperlink" Target="mailto:Shannon.Prout@maine.go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lori.freeman@maine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ine.gov/doe/hom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Julie.a.smyth@maine.gov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q6g_QX0gYkubzeoajy-GTh3ciwadsupAk4Irx08pO-1UMEY2NlVRMTY1UDVBMklVWlZGNzBHVzZDTS4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taci.h.warren@maine.gov" TargetMode="External"/><Relationship Id="rId2" Type="http://schemas.openxmlformats.org/officeDocument/2006/relationships/hyperlink" Target="mailto:Julie.a.smyth@maine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D8ABF-BECD-4FF2-B806-E7481FCA3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>
          <a:xfrm>
            <a:off x="5153092" y="0"/>
            <a:ext cx="6692030" cy="25095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F647A-BD26-4454-9A7E-9F1745F92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633" y="614831"/>
            <a:ext cx="3503864" cy="1264588"/>
          </a:xfrm>
        </p:spPr>
        <p:txBody>
          <a:bodyPr anchor="ctr">
            <a:noAutofit/>
          </a:bodyPr>
          <a:lstStyle/>
          <a:p>
            <a:br>
              <a:rPr lang="en-US" sz="2800" b="1" dirty="0"/>
            </a:br>
            <a:r>
              <a:rPr lang="en-US" sz="2800" b="1" dirty="0"/>
              <a:t>Educational Provisions</a:t>
            </a:r>
            <a:br>
              <a:rPr lang="en-US" sz="2800" b="1" dirty="0"/>
            </a:br>
            <a:r>
              <a:rPr lang="en-US" sz="2800" b="1" dirty="0"/>
              <a:t>Orientation for Foster Care School District Points of Contact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7CC12-AF8A-4BE6-B49D-DB283D59A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974" y="5054478"/>
            <a:ext cx="3411306" cy="1264587"/>
          </a:xfrm>
        </p:spPr>
        <p:txBody>
          <a:bodyPr anchor="ctr">
            <a:normAutofit lnSpcReduction="10000"/>
          </a:bodyPr>
          <a:lstStyle/>
          <a:p>
            <a:pPr algn="l"/>
            <a:r>
              <a:rPr lang="en-US" sz="1600" dirty="0"/>
              <a:t>Julie A. Smyth</a:t>
            </a:r>
            <a:br>
              <a:rPr lang="en-US" sz="1600" dirty="0"/>
            </a:br>
            <a:r>
              <a:rPr lang="en-US" sz="1600" dirty="0"/>
              <a:t>Foster Care Statewide Point of Contact</a:t>
            </a:r>
            <a:br>
              <a:rPr lang="en-US" sz="1600" dirty="0"/>
            </a:br>
            <a:endParaRPr lang="en-US" sz="1600" dirty="0"/>
          </a:p>
          <a:p>
            <a:pPr algn="l"/>
            <a:r>
              <a:rPr lang="en-US" sz="1600" dirty="0"/>
              <a:t>Director, O3S</a:t>
            </a:r>
            <a:br>
              <a:rPr lang="en-US" sz="1600" dirty="0"/>
            </a:br>
            <a:r>
              <a:rPr lang="en-US" sz="1600" dirty="0"/>
              <a:t>Maine Department of Education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9F00E78-372D-4848-B2B7-9374B7A75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28" y="2546445"/>
            <a:ext cx="11429744" cy="19939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E0CE21-0FCD-408D-B6CC-279FA9CB79DE}"/>
              </a:ext>
            </a:extLst>
          </p:cNvPr>
          <p:cNvSpPr txBox="1"/>
          <p:nvPr/>
        </p:nvSpPr>
        <p:spPr>
          <a:xfrm>
            <a:off x="656728" y="5025051"/>
            <a:ext cx="3759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b="0" i="0" dirty="0">
                <a:effectLst/>
                <a:latin typeface="Calibri" panose="020F0502020204030204" pitchFamily="34" charset="0"/>
              </a:rPr>
              <a:t>Gina </a:t>
            </a:r>
            <a:r>
              <a:rPr lang="en-US" sz="1600" b="0" i="0" dirty="0" err="1">
                <a:effectLst/>
                <a:latin typeface="Calibri" panose="020F0502020204030204" pitchFamily="34" charset="0"/>
              </a:rPr>
              <a:t>Googins</a:t>
            </a:r>
            <a:r>
              <a:rPr lang="en-US" sz="1600" b="0" i="0" dirty="0">
                <a:effectLst/>
                <a:latin typeface="Calibri" panose="020F0502020204030204" pitchFamily="34" charset="0"/>
              </a:rPr>
              <a:t>, LSW, MSW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600" b="0" i="0" dirty="0"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b="0" i="0" dirty="0">
                <a:effectLst/>
                <a:latin typeface="Calibri" panose="020F0502020204030204" pitchFamily="34" charset="0"/>
              </a:rPr>
              <a:t>Regional Associate Director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b="0" i="0" dirty="0">
                <a:effectLst/>
                <a:latin typeface="Calibri" panose="020F0502020204030204" pitchFamily="34" charset="0"/>
              </a:rPr>
              <a:t>Office of Child and Family Services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</a:rPr>
              <a:t>Maine DHHS</a:t>
            </a:r>
            <a:endParaRPr lang="en-US" sz="1600" b="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99800B-885F-4553-8E33-C633AC25CD71}"/>
              </a:ext>
            </a:extLst>
          </p:cNvPr>
          <p:cNvSpPr txBox="1"/>
          <p:nvPr/>
        </p:nvSpPr>
        <p:spPr>
          <a:xfrm>
            <a:off x="5073378" y="4995626"/>
            <a:ext cx="3202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Bobbi Johnson, LMSW</a:t>
            </a:r>
          </a:p>
          <a:p>
            <a:pPr algn="l"/>
            <a:r>
              <a:rPr lang="en-US" sz="1600" dirty="0"/>
              <a:t>Foster Care DHHS Point of Contact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Associate Director</a:t>
            </a:r>
          </a:p>
          <a:p>
            <a:pPr algn="l"/>
            <a:r>
              <a:rPr lang="en-US" sz="1600" dirty="0"/>
              <a:t>Child Welfare Services</a:t>
            </a:r>
          </a:p>
          <a:p>
            <a:pPr algn="l"/>
            <a:r>
              <a:rPr lang="en-US" sz="1600" dirty="0"/>
              <a:t>Maine DHHS</a:t>
            </a:r>
          </a:p>
        </p:txBody>
      </p:sp>
    </p:spTree>
    <p:extLst>
      <p:ext uri="{BB962C8B-B14F-4D97-AF65-F5344CB8AC3E}">
        <p14:creationId xmlns:p14="http://schemas.microsoft.com/office/powerpoint/2010/main" val="213428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1" name="Google Shape;431;p56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  <a:buClr>
                <a:srgbClr val="000000"/>
              </a:buClr>
            </a:pPr>
            <a:fld id="{00000000-1234-1234-1234-123412341234}" type="slidenum">
              <a:rPr lang="en-US"/>
              <a:pPr>
                <a:lnSpc>
                  <a:spcPct val="90000"/>
                </a:lnSpc>
                <a:spcAft>
                  <a:spcPts val="800"/>
                </a:spcAft>
                <a:buClr>
                  <a:srgbClr val="000000"/>
                </a:buClr>
              </a:pPr>
              <a:t>10</a:t>
            </a:fld>
            <a:endParaRPr lang="en-US"/>
          </a:p>
        </p:txBody>
      </p:sp>
      <p:graphicFrame>
        <p:nvGraphicFramePr>
          <p:cNvPr id="435" name="TextBox 3">
            <a:extLst>
              <a:ext uri="{FF2B5EF4-FFF2-40B4-BE49-F238E27FC236}">
                <a16:creationId xmlns:a16="http://schemas.microsoft.com/office/drawing/2014/main" id="{73270D3B-3265-40A7-B6E8-17C7855B0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066374"/>
              </p:ext>
            </p:extLst>
          </p:nvPr>
        </p:nvGraphicFramePr>
        <p:xfrm>
          <a:off x="5194301" y="470925"/>
          <a:ext cx="6513604" cy="588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C93E5F5-2F9D-49B8-8EB6-5CC3AACBFC70}"/>
              </a:ext>
            </a:extLst>
          </p:cNvPr>
          <p:cNvSpPr/>
          <p:nvPr/>
        </p:nvSpPr>
        <p:spPr>
          <a:xfrm>
            <a:off x="484095" y="1344414"/>
            <a:ext cx="47102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Who should be involved in the Best Interest Determination?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279F5-F4FB-4E9D-A966-7C5D5FC0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630936"/>
            <a:ext cx="4818888" cy="5577840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OCFS Foster Care Points of Contact for Education</a:t>
            </a:r>
          </a:p>
          <a:p>
            <a:pPr marL="0" indent="0" algn="ctr">
              <a:buNone/>
            </a:pPr>
            <a:r>
              <a:rPr lang="en-US" sz="2000" dirty="0">
                <a:effectLst/>
              </a:rPr>
              <a:t>Email addresses for foster care points of contact all follow the same format: </a:t>
            </a:r>
          </a:p>
          <a:p>
            <a:pPr marL="0" indent="0" algn="ctr">
              <a:buNone/>
            </a:pPr>
            <a:r>
              <a:rPr lang="en-US" sz="2000" b="1" dirty="0">
                <a:effectLst/>
              </a:rPr>
              <a:t>first </a:t>
            </a:r>
            <a:r>
              <a:rPr lang="en-US" sz="2000" b="1" dirty="0" err="1">
                <a:effectLst/>
              </a:rPr>
              <a:t>name.</a:t>
            </a:r>
            <a:r>
              <a:rPr lang="en-US" sz="2000" b="1" dirty="0" err="1"/>
              <a:t>middle</a:t>
            </a:r>
            <a:r>
              <a:rPr lang="en-US" sz="2000" b="1" dirty="0"/>
              <a:t> initial (IF PROVIDED).last </a:t>
            </a:r>
            <a:r>
              <a:rPr lang="en-US" sz="2000" b="1" dirty="0">
                <a:hlinkClick r:id="rId2"/>
              </a:rPr>
              <a:t>name@maine.gov</a:t>
            </a:r>
            <a:r>
              <a:rPr lang="en-US" sz="2000" b="1" dirty="0"/>
              <a:t> </a:t>
            </a:r>
            <a:endParaRPr lang="en-US" sz="2000" b="1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District 1 - </a:t>
            </a:r>
            <a:r>
              <a:rPr lang="en-US" sz="2000" dirty="0">
                <a:effectLst/>
                <a:hlinkClick r:id="rId3"/>
              </a:rPr>
              <a:t>Angela Burgess</a:t>
            </a:r>
            <a:endParaRPr lang="en-US" sz="2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District 2 - </a:t>
            </a:r>
            <a:r>
              <a:rPr lang="en-US" sz="2000" dirty="0">
                <a:effectLst/>
                <a:hlinkClick r:id="rId4"/>
              </a:rPr>
              <a:t>Aurelie Bush</a:t>
            </a:r>
            <a:endParaRPr lang="en-US" sz="2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District 3 - </a:t>
            </a:r>
            <a:r>
              <a:rPr lang="en-US" sz="2000" dirty="0">
                <a:effectLst/>
                <a:hlinkClick r:id="rId5"/>
              </a:rPr>
              <a:t>Paul Josephson</a:t>
            </a:r>
            <a:endParaRPr lang="en-US" sz="2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District 4 - </a:t>
            </a:r>
            <a:r>
              <a:rPr lang="en-US" sz="2000" dirty="0">
                <a:effectLst/>
                <a:hlinkClick r:id="rId6"/>
              </a:rPr>
              <a:t>Christina Gilbert</a:t>
            </a:r>
            <a:endParaRPr lang="en-US" sz="2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District 5 - </a:t>
            </a:r>
            <a:r>
              <a:rPr lang="en-US" sz="2000" dirty="0">
                <a:effectLst/>
                <a:hlinkClick r:id="rId7"/>
              </a:rPr>
              <a:t>Lindsey Caron</a:t>
            </a:r>
            <a:endParaRPr lang="en-US" sz="2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District 6 - </a:t>
            </a:r>
            <a:r>
              <a:rPr lang="en-US" sz="2000" dirty="0">
                <a:effectLst/>
                <a:hlinkClick r:id="rId8"/>
              </a:rPr>
              <a:t>Jennifer E. Brewer</a:t>
            </a:r>
            <a:endParaRPr lang="en-US" sz="2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District 7 - </a:t>
            </a:r>
            <a:r>
              <a:rPr lang="en-US" sz="2000" dirty="0">
                <a:effectLst/>
                <a:hlinkClick r:id="rId9"/>
              </a:rPr>
              <a:t>Shannon </a:t>
            </a:r>
            <a:r>
              <a:rPr lang="en-US" sz="2000" dirty="0" err="1">
                <a:effectLst/>
                <a:hlinkClick r:id="rId9"/>
              </a:rPr>
              <a:t>Prout</a:t>
            </a:r>
            <a:endParaRPr lang="en-US" sz="2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District 8 - </a:t>
            </a:r>
            <a:r>
              <a:rPr lang="en-US" sz="2000" dirty="0">
                <a:effectLst/>
                <a:hlinkClick r:id="rId10"/>
              </a:rPr>
              <a:t>Chad Kelley</a:t>
            </a:r>
            <a:endParaRPr lang="en-US" sz="2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Statewide - </a:t>
            </a:r>
            <a:r>
              <a:rPr lang="en-US" sz="2000" dirty="0">
                <a:effectLst/>
                <a:hlinkClick r:id="rId11"/>
              </a:rPr>
              <a:t>Bobbi Johnson</a:t>
            </a:r>
            <a:endParaRPr lang="en-US" sz="2000" dirty="0">
              <a:effectLst/>
            </a:endParaRPr>
          </a:p>
          <a:p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01BBFD-1690-4D60-B1F1-4A40A6B355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7360" y="91440"/>
            <a:ext cx="576072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77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67"/>
          <p:cNvPicPr preferRelativeResize="0"/>
          <p:nvPr/>
        </p:nvPicPr>
        <p:blipFill rotWithShape="1">
          <a:blip r:embed="rId3"/>
          <a:srcRect l="6809" r="29483"/>
          <a:stretch/>
        </p:blipFill>
        <p:spPr>
          <a:xfrm>
            <a:off x="6355442" y="10"/>
            <a:ext cx="5836558" cy="5130404"/>
          </a:xfrm>
          <a:custGeom>
            <a:avLst/>
            <a:gdLst/>
            <a:ahLst/>
            <a:cxnLst/>
            <a:rect l="l" t="t" r="r" b="b"/>
            <a:pathLst>
              <a:path w="5836558" h="5130414">
                <a:moveTo>
                  <a:pt x="2376055" y="0"/>
                </a:moveTo>
                <a:lnTo>
                  <a:pt x="5836558" y="0"/>
                </a:lnTo>
                <a:lnTo>
                  <a:pt x="5836558" y="5130414"/>
                </a:lnTo>
                <a:lnTo>
                  <a:pt x="0" y="5130414"/>
                </a:lnTo>
                <a:close/>
              </a:path>
            </a:pathLst>
          </a:custGeom>
          <a:noFill/>
        </p:spPr>
      </p:pic>
      <p:sp>
        <p:nvSpPr>
          <p:cNvPr id="527" name="Google Shape;527;p67"/>
          <p:cNvSpPr txBox="1">
            <a:spLocks noGrp="1"/>
          </p:cNvSpPr>
          <p:nvPr>
            <p:ph type="title"/>
          </p:nvPr>
        </p:nvSpPr>
        <p:spPr>
          <a:xfrm>
            <a:off x="841248" y="797442"/>
            <a:ext cx="6270964" cy="239045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r>
              <a:rPr lang="en-US" sz="3800"/>
              <a:t>What should we consider when making a best interest determination for school placement?</a:t>
            </a: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5EB73228-F09B-409F-9EC1-7E853C4F5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840" y="5292509"/>
            <a:ext cx="6610160" cy="1565491"/>
          </a:xfrm>
          <a:custGeom>
            <a:avLst/>
            <a:gdLst>
              <a:gd name="connsiteX0" fmla="*/ 1186806 w 6610160"/>
              <a:gd name="connsiteY0" fmla="*/ 0 h 1565491"/>
              <a:gd name="connsiteX1" fmla="*/ 1692132 w 6610160"/>
              <a:gd name="connsiteY1" fmla="*/ 0 h 1565491"/>
              <a:gd name="connsiteX2" fmla="*/ 6104834 w 6610160"/>
              <a:gd name="connsiteY2" fmla="*/ 0 h 1565491"/>
              <a:gd name="connsiteX3" fmla="*/ 6610160 w 6610160"/>
              <a:gd name="connsiteY3" fmla="*/ 0 h 1565491"/>
              <a:gd name="connsiteX4" fmla="*/ 6610160 w 6610160"/>
              <a:gd name="connsiteY4" fmla="*/ 1565491 h 1565491"/>
              <a:gd name="connsiteX5" fmla="*/ 0 w 6610160"/>
              <a:gd name="connsiteY5" fmla="*/ 1565491 h 1565491"/>
              <a:gd name="connsiteX6" fmla="*/ 724290 w 6610160"/>
              <a:gd name="connsiteY6" fmla="*/ 1591 h 1565491"/>
              <a:gd name="connsiteX7" fmla="*/ 1186070 w 6610160"/>
              <a:gd name="connsiteY7" fmla="*/ 15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60" h="1565491">
                <a:moveTo>
                  <a:pt x="1186806" y="0"/>
                </a:moveTo>
                <a:lnTo>
                  <a:pt x="1692132" y="0"/>
                </a:lnTo>
                <a:lnTo>
                  <a:pt x="6104834" y="0"/>
                </a:lnTo>
                <a:lnTo>
                  <a:pt x="6610160" y="0"/>
                </a:lnTo>
                <a:lnTo>
                  <a:pt x="6610160" y="1565491"/>
                </a:lnTo>
                <a:lnTo>
                  <a:pt x="0" y="1565491"/>
                </a:lnTo>
                <a:lnTo>
                  <a:pt x="724290" y="1591"/>
                </a:lnTo>
                <a:lnTo>
                  <a:pt x="1186070" y="159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3150A4AE-7BE7-480D-BD8C-3951E647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510"/>
            <a:ext cx="6144370" cy="1565491"/>
          </a:xfrm>
          <a:custGeom>
            <a:avLst/>
            <a:gdLst>
              <a:gd name="connsiteX0" fmla="*/ 0 w 6144370"/>
              <a:gd name="connsiteY0" fmla="*/ 0 h 1565491"/>
              <a:gd name="connsiteX1" fmla="*/ 6144370 w 6144370"/>
              <a:gd name="connsiteY1" fmla="*/ 0 h 1565491"/>
              <a:gd name="connsiteX2" fmla="*/ 5419344 w 6144370"/>
              <a:gd name="connsiteY2" fmla="*/ 1565491 h 1565491"/>
              <a:gd name="connsiteX3" fmla="*/ 0 w 6144370"/>
              <a:gd name="connsiteY3" fmla="*/ 15654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4370" h="1565491">
                <a:moveTo>
                  <a:pt x="0" y="0"/>
                </a:moveTo>
                <a:lnTo>
                  <a:pt x="6144370" y="0"/>
                </a:lnTo>
                <a:lnTo>
                  <a:pt x="5419344" y="1565491"/>
                </a:lnTo>
                <a:lnTo>
                  <a:pt x="0" y="156549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9" name="Google Shape;529;p67"/>
          <p:cNvSpPr txBox="1">
            <a:spLocks noGrp="1"/>
          </p:cNvSpPr>
          <p:nvPr>
            <p:ph type="sldNum" idx="12"/>
          </p:nvPr>
        </p:nvSpPr>
        <p:spPr>
          <a:xfrm>
            <a:off x="7112212" y="5623560"/>
            <a:ext cx="4241588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Aft>
                <a:spcPts val="600"/>
              </a:spcAft>
              <a:defRPr/>
            </a:pPr>
            <a:fld id="{00000000-1234-1234-1234-123412341234}" type="slidenum">
              <a:rPr lang="en-US">
                <a:solidFill>
                  <a:srgbClr val="FFFFFF">
                    <a:alpha val="80000"/>
                  </a:srgb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srgbClr val="FFFFFF">
                  <a:alpha val="80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888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142E82-F499-434B-A588-AEDEC74D3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4" r="4820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43" name="Google Shape;443;p58"/>
          <p:cNvSpPr txBox="1">
            <a:spLocks noGrp="1"/>
          </p:cNvSpPr>
          <p:nvPr>
            <p:ph idx="1"/>
          </p:nvPr>
        </p:nvSpPr>
        <p:spPr>
          <a:xfrm>
            <a:off x="804997" y="101600"/>
            <a:ext cx="4706803" cy="5959373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0" indent="0">
              <a:spcBef>
                <a:spcPts val="48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Consider the </a:t>
            </a:r>
            <a:r>
              <a:rPr lang="en-US" sz="2400" b="1" dirty="0">
                <a:solidFill>
                  <a:srgbClr val="000000"/>
                </a:solidFill>
              </a:rPr>
              <a:t>unique needs of the student</a:t>
            </a:r>
            <a:r>
              <a:rPr lang="en-US" sz="2400" dirty="0">
                <a:solidFill>
                  <a:srgbClr val="000000"/>
                </a:solidFill>
              </a:rPr>
              <a:t>, including but not limited to the following:</a:t>
            </a:r>
          </a:p>
          <a:p>
            <a:pPr marL="609585" indent="-457189">
              <a:spcBef>
                <a:spcPts val="480"/>
              </a:spcBef>
              <a:buSzPts val="1800"/>
            </a:pPr>
            <a:r>
              <a:rPr lang="en-US" sz="2400" dirty="0">
                <a:solidFill>
                  <a:srgbClr val="000000"/>
                </a:solidFill>
              </a:rPr>
              <a:t>student’s </a:t>
            </a:r>
            <a:r>
              <a:rPr lang="en-US" sz="2400" b="1" dirty="0">
                <a:solidFill>
                  <a:srgbClr val="000000"/>
                </a:solidFill>
              </a:rPr>
              <a:t>age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grade</a:t>
            </a:r>
            <a:r>
              <a:rPr lang="en-US" sz="2400" dirty="0">
                <a:solidFill>
                  <a:srgbClr val="000000"/>
                </a:solidFill>
              </a:rPr>
              <a:t> level;</a:t>
            </a:r>
          </a:p>
          <a:p>
            <a:pPr marL="609585" indent="-457189">
              <a:spcBef>
                <a:spcPts val="0"/>
              </a:spcBef>
              <a:buSzPts val="1800"/>
            </a:pPr>
            <a:r>
              <a:rPr lang="en-US" sz="2400" dirty="0">
                <a:solidFill>
                  <a:srgbClr val="000000"/>
                </a:solidFill>
              </a:rPr>
              <a:t>student’s </a:t>
            </a:r>
            <a:r>
              <a:rPr lang="en-US" sz="2400" b="1" dirty="0">
                <a:solidFill>
                  <a:srgbClr val="000000"/>
                </a:solidFill>
              </a:rPr>
              <a:t>preference</a:t>
            </a:r>
            <a:r>
              <a:rPr lang="en-US" sz="2400" dirty="0">
                <a:solidFill>
                  <a:srgbClr val="000000"/>
                </a:solidFill>
              </a:rPr>
              <a:t>, when age appropriate;</a:t>
            </a:r>
          </a:p>
          <a:p>
            <a:pPr marL="609585" indent="-457189">
              <a:spcBef>
                <a:spcPts val="0"/>
              </a:spcBef>
              <a:buSzPts val="1800"/>
            </a:pPr>
            <a:r>
              <a:rPr lang="en-US" sz="2400" dirty="0">
                <a:solidFill>
                  <a:srgbClr val="000000"/>
                </a:solidFill>
              </a:rPr>
              <a:t>student’s </a:t>
            </a:r>
            <a:r>
              <a:rPr lang="en-US" sz="2400" b="1" dirty="0">
                <a:solidFill>
                  <a:srgbClr val="000000"/>
                </a:solidFill>
              </a:rPr>
              <a:t>attachment</a:t>
            </a:r>
            <a:r>
              <a:rPr lang="en-US" sz="2400" dirty="0">
                <a:solidFill>
                  <a:srgbClr val="000000"/>
                </a:solidFill>
              </a:rPr>
              <a:t> to the school, including meaningful </a:t>
            </a:r>
            <a:r>
              <a:rPr lang="en-US" sz="2400" b="1" dirty="0">
                <a:solidFill>
                  <a:srgbClr val="000000"/>
                </a:solidFill>
              </a:rPr>
              <a:t>relationships</a:t>
            </a:r>
            <a:r>
              <a:rPr lang="en-US" sz="2400" dirty="0">
                <a:solidFill>
                  <a:srgbClr val="000000"/>
                </a:solidFill>
              </a:rPr>
              <a:t> with staff and peers;</a:t>
            </a:r>
          </a:p>
          <a:p>
            <a:pPr marL="609585" indent="-457189">
              <a:spcBef>
                <a:spcPts val="0"/>
              </a:spcBef>
              <a:buSzPts val="1800"/>
            </a:pPr>
            <a:r>
              <a:rPr lang="en-US" sz="2400" dirty="0">
                <a:solidFill>
                  <a:srgbClr val="000000"/>
                </a:solidFill>
              </a:rPr>
              <a:t>placement of the student’s </a:t>
            </a:r>
            <a:r>
              <a:rPr lang="en-US" sz="2400" b="1" dirty="0">
                <a:solidFill>
                  <a:srgbClr val="000000"/>
                </a:solidFill>
              </a:rPr>
              <a:t>sibling</a:t>
            </a:r>
            <a:r>
              <a:rPr lang="en-US" sz="2400" dirty="0">
                <a:solidFill>
                  <a:srgbClr val="000000"/>
                </a:solidFill>
              </a:rPr>
              <a:t>(s); </a:t>
            </a:r>
          </a:p>
          <a:p>
            <a:pPr marL="609585" indent="-457189">
              <a:spcBef>
                <a:spcPts val="0"/>
              </a:spcBef>
              <a:buSzPts val="1800"/>
            </a:pPr>
            <a:r>
              <a:rPr lang="en-US" sz="2400" b="1" dirty="0">
                <a:solidFill>
                  <a:srgbClr val="000000"/>
                </a:solidFill>
              </a:rPr>
              <a:t>distance/length </a:t>
            </a:r>
            <a:r>
              <a:rPr lang="en-US" sz="2400" dirty="0">
                <a:solidFill>
                  <a:srgbClr val="000000"/>
                </a:solidFill>
              </a:rPr>
              <a:t>of time to travel to/from school;</a:t>
            </a:r>
            <a:br>
              <a:rPr lang="en-US" sz="2400" dirty="0">
                <a:solidFill>
                  <a:srgbClr val="000000"/>
                </a:solidFill>
              </a:rPr>
            </a:b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44" name="Google Shape;444;p58"/>
          <p:cNvSpPr txBox="1"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 sz="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13</a:t>
            </a:fld>
            <a:endParaRPr lang="en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46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F75909-0F8D-48AA-923A-767702E3C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" r="9091" b="211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9" name="Google Shape;449;p59"/>
          <p:cNvSpPr txBox="1">
            <a:spLocks noGrp="1"/>
          </p:cNvSpPr>
          <p:nvPr>
            <p:ph idx="1"/>
          </p:nvPr>
        </p:nvSpPr>
        <p:spPr>
          <a:xfrm>
            <a:off x="520242" y="335280"/>
            <a:ext cx="4539438" cy="4927600"/>
          </a:xfrm>
          <a:prstGeom prst="rect">
            <a:avLst/>
          </a:prstGeom>
        </p:spPr>
        <p:txBody>
          <a:bodyPr spcFirstLastPara="1" vert="horz" lIns="121900" tIns="60933" rIns="121900" bIns="60933" rtlCol="0" anchor="t" anchorCtr="0">
            <a:normAutofit fontScale="92500" lnSpcReduction="10000"/>
          </a:bodyPr>
          <a:lstStyle/>
          <a:p>
            <a:pPr marL="609585" indent="-457189">
              <a:spcBef>
                <a:spcPts val="480"/>
              </a:spcBef>
              <a:buSzPts val="1800"/>
            </a:pPr>
            <a:r>
              <a:rPr lang="en-US" sz="2600" b="1" dirty="0"/>
              <a:t>time of academic year</a:t>
            </a:r>
            <a:r>
              <a:rPr lang="en-US" sz="2600" dirty="0"/>
              <a:t>, academic performance, and skills;</a:t>
            </a:r>
          </a:p>
          <a:p>
            <a:pPr marL="609585" indent="-457189">
              <a:spcBef>
                <a:spcPts val="0"/>
              </a:spcBef>
              <a:buSzPts val="1800"/>
            </a:pPr>
            <a:r>
              <a:rPr lang="en-US" sz="2600" dirty="0"/>
              <a:t>anticipated </a:t>
            </a:r>
            <a:r>
              <a:rPr lang="en-US" sz="2600" b="1" dirty="0"/>
              <a:t>length of time </a:t>
            </a:r>
            <a:r>
              <a:rPr lang="en-US" sz="2600" dirty="0"/>
              <a:t>in placement, and whether reunification is the family goal;</a:t>
            </a:r>
          </a:p>
          <a:p>
            <a:pPr marL="609585" indent="-457189">
              <a:spcBef>
                <a:spcPts val="0"/>
              </a:spcBef>
              <a:buSzPts val="1800"/>
            </a:pPr>
            <a:r>
              <a:rPr lang="en-US" sz="2600" b="1" dirty="0"/>
              <a:t>number of placements </a:t>
            </a:r>
            <a:r>
              <a:rPr lang="en-US" sz="2600" dirty="0"/>
              <a:t>to date;</a:t>
            </a:r>
          </a:p>
          <a:p>
            <a:pPr marL="609585" indent="-457189">
              <a:spcBef>
                <a:spcPts val="0"/>
              </a:spcBef>
              <a:buSzPts val="1800"/>
            </a:pPr>
            <a:r>
              <a:rPr lang="en-US" sz="2600" dirty="0"/>
              <a:t>ability to </a:t>
            </a:r>
            <a:r>
              <a:rPr lang="en-US" sz="2600" b="1" dirty="0"/>
              <a:t>maintain family relationships </a:t>
            </a:r>
            <a:r>
              <a:rPr lang="en-US" sz="2600" dirty="0"/>
              <a:t>and engagement (including in extracurricular activities, where appropriate);</a:t>
            </a:r>
            <a:br>
              <a:rPr lang="en-US" sz="1700" dirty="0"/>
            </a:br>
            <a:endParaRPr lang="en-US" sz="1700" dirty="0"/>
          </a:p>
        </p:txBody>
      </p:sp>
      <p:sp>
        <p:nvSpPr>
          <p:cNvPr id="450" name="Google Shape;450;p59"/>
          <p:cNvSpPr txBox="1"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69345E"/>
          </a:solidFill>
        </p:spPr>
        <p:txBody>
          <a:bodyPr spcFirstLastPara="1" vert="horz" lIns="121900" tIns="60933" rIns="121900" bIns="60933" rtlCol="0" anchor="ctr" anchorCtr="0">
            <a:normAutofit fontScale="850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 sz="1300">
                <a:solidFill>
                  <a:srgbClr val="FFFFFF"/>
                </a:solidFill>
              </a:rPr>
              <a:pPr algn="ctr"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14</a:t>
            </a:fld>
            <a:endParaRPr lang="en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31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1AA52812-9878-4523-9C60-2F5A612AE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3F0BD-353C-40F2-A4DD-88612816A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3" r="-1" b="-1"/>
          <a:stretch/>
        </p:blipFill>
        <p:spPr>
          <a:xfrm>
            <a:off x="20" y="10"/>
            <a:ext cx="6967708" cy="685799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597D524D-FD39-44BF-BAD9-417DE3051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85089" y="1119265"/>
            <a:ext cx="554191" cy="765249"/>
            <a:chOff x="6676776" y="1119265"/>
            <a:chExt cx="554191" cy="765249"/>
          </a:xfrm>
        </p:grpSpPr>
        <p:sp>
          <p:nvSpPr>
            <p:cNvPr id="80" name="Rectangle 2">
              <a:extLst>
                <a:ext uri="{FF2B5EF4-FFF2-40B4-BE49-F238E27FC236}">
                  <a16:creationId xmlns:a16="http://schemas.microsoft.com/office/drawing/2014/main" id="{1438F663-CF1B-4958-859B-56C3C4136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59">
              <a:extLst>
                <a:ext uri="{FF2B5EF4-FFF2-40B4-BE49-F238E27FC236}">
                  <a16:creationId xmlns:a16="http://schemas.microsoft.com/office/drawing/2014/main" id="{02BF9707-EEB1-4960-90F5-12549F53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2">
              <a:extLst>
                <a:ext uri="{FF2B5EF4-FFF2-40B4-BE49-F238E27FC236}">
                  <a16:creationId xmlns:a16="http://schemas.microsoft.com/office/drawing/2014/main" id="{0BACF970-753B-455B-B974-F4012CBA4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6D08E08D-D80C-4A0B-9488-A4A3A0976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275DAD0D-BB82-4059-9FDF-A8139019C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E685379C-76A2-49B8-BC86-86AAF387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1B8747AA-DB4F-47CD-8B08-4E95DEE3E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2">
              <a:extLst>
                <a:ext uri="{FF2B5EF4-FFF2-40B4-BE49-F238E27FC236}">
                  <a16:creationId xmlns:a16="http://schemas.microsoft.com/office/drawing/2014/main" id="{0CBC2C3C-C2BB-4320-B959-36B2D3D37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A50C029C-6234-43E7-8BB1-228DB1715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CE899FE4-9127-405D-999C-13DB6BDCF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2">
              <a:extLst>
                <a:ext uri="{FF2B5EF4-FFF2-40B4-BE49-F238E27FC236}">
                  <a16:creationId xmlns:a16="http://schemas.microsoft.com/office/drawing/2014/main" id="{A95D989C-870A-4866-B7D0-ED48592E8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9">
              <a:extLst>
                <a:ext uri="{FF2B5EF4-FFF2-40B4-BE49-F238E27FC236}">
                  <a16:creationId xmlns:a16="http://schemas.microsoft.com/office/drawing/2014/main" id="{5BAC3C37-60C5-47E4-8823-1F79AF03D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2">
              <a:extLst>
                <a:ext uri="{FF2B5EF4-FFF2-40B4-BE49-F238E27FC236}">
                  <a16:creationId xmlns:a16="http://schemas.microsoft.com/office/drawing/2014/main" id="{7002FE44-CDF0-46F9-99D0-EF041A78F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5EB4C5B3-3AD1-4590-A382-4293DF064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26D5FB8E-DF24-461A-8E0F-B47F91815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2">
              <a:extLst>
                <a:ext uri="{FF2B5EF4-FFF2-40B4-BE49-F238E27FC236}">
                  <a16:creationId xmlns:a16="http://schemas.microsoft.com/office/drawing/2014/main" id="{4FECBB57-7722-4E8E-976C-67755A382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59">
              <a:extLst>
                <a:ext uri="{FF2B5EF4-FFF2-40B4-BE49-F238E27FC236}">
                  <a16:creationId xmlns:a16="http://schemas.microsoft.com/office/drawing/2014/main" id="{61C02756-E3D4-41F2-BAD3-5A3B4C34B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2">
              <a:extLst>
                <a:ext uri="{FF2B5EF4-FFF2-40B4-BE49-F238E27FC236}">
                  <a16:creationId xmlns:a16="http://schemas.microsoft.com/office/drawing/2014/main" id="{471B584A-338B-48D1-A477-3CEFE6167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id="{FFA1C9DB-4A35-4DBD-97A8-7497F2E2B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id="{82F3746B-5DA6-40D4-BE15-36C1EEEE5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2">
              <a:extLst>
                <a:ext uri="{FF2B5EF4-FFF2-40B4-BE49-F238E27FC236}">
                  <a16:creationId xmlns:a16="http://schemas.microsoft.com/office/drawing/2014/main" id="{2B435EB1-EFDA-42A0-970A-B2A53575C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59">
              <a:extLst>
                <a:ext uri="{FF2B5EF4-FFF2-40B4-BE49-F238E27FC236}">
                  <a16:creationId xmlns:a16="http://schemas.microsoft.com/office/drawing/2014/main" id="{49CBE63D-BA24-44E3-843D-A485DCBEC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2">
              <a:extLst>
                <a:ext uri="{FF2B5EF4-FFF2-40B4-BE49-F238E27FC236}">
                  <a16:creationId xmlns:a16="http://schemas.microsoft.com/office/drawing/2014/main" id="{513A08D6-0BBA-4291-9FBF-187576747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51C24C37-0985-48B2-AE6B-4026DA591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4B03EC38-878E-447C-ADE6-2F224F4FD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95EE974-56C1-459E-AD9D-5B4D6D301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7532" y="2640714"/>
            <a:ext cx="5644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Google Shape;455;p60"/>
          <p:cNvSpPr txBox="1">
            <a:spLocks noGrp="1"/>
          </p:cNvSpPr>
          <p:nvPr>
            <p:ph idx="1"/>
          </p:nvPr>
        </p:nvSpPr>
        <p:spPr>
          <a:xfrm>
            <a:off x="6953168" y="2640715"/>
            <a:ext cx="5137232" cy="3852160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 lnSpcReduction="10000"/>
          </a:bodyPr>
          <a:lstStyle/>
          <a:p>
            <a:pPr marL="609585" indent="-457189">
              <a:spcBef>
                <a:spcPts val="480"/>
              </a:spcBef>
              <a:buSzPts val="1800"/>
            </a:pPr>
            <a:r>
              <a:rPr lang="en-US" sz="2400" dirty="0"/>
              <a:t>clinical/</a:t>
            </a:r>
            <a:r>
              <a:rPr lang="en-US" sz="2400" b="1" dirty="0"/>
              <a:t>behavioral</a:t>
            </a:r>
            <a:r>
              <a:rPr lang="en-US" sz="2400" dirty="0"/>
              <a:t> issues;</a:t>
            </a:r>
          </a:p>
          <a:p>
            <a:pPr marL="609585" indent="-457189">
              <a:spcBef>
                <a:spcPts val="0"/>
              </a:spcBef>
              <a:buSzPts val="1800"/>
            </a:pPr>
            <a:r>
              <a:rPr lang="en-US" sz="2400" dirty="0"/>
              <a:t>influence of the </a:t>
            </a:r>
            <a:r>
              <a:rPr lang="en-US" sz="2400" b="1" dirty="0"/>
              <a:t>school climate </a:t>
            </a:r>
            <a:r>
              <a:rPr lang="en-US" sz="2400" dirty="0"/>
              <a:t>on the student, including safety issues;</a:t>
            </a:r>
          </a:p>
          <a:p>
            <a:pPr marL="609585" indent="-457189">
              <a:spcBef>
                <a:spcPts val="0"/>
              </a:spcBef>
              <a:buSzPts val="1800"/>
            </a:pPr>
            <a:r>
              <a:rPr lang="en-US" sz="2400" b="1" dirty="0"/>
              <a:t>availability</a:t>
            </a:r>
            <a:r>
              <a:rPr lang="en-US" sz="2400" dirty="0"/>
              <a:t> and </a:t>
            </a:r>
            <a:r>
              <a:rPr lang="en-US" sz="2400" b="1" dirty="0"/>
              <a:t>quality of the services </a:t>
            </a:r>
            <a:r>
              <a:rPr lang="en-US" sz="2400" dirty="0"/>
              <a:t>in the school to meet the student’s educational and social emotional needs; and</a:t>
            </a:r>
          </a:p>
          <a:p>
            <a:pPr marL="609585" indent="-457189">
              <a:spcBef>
                <a:spcPts val="0"/>
              </a:spcBef>
              <a:buSzPts val="1800"/>
            </a:pPr>
            <a:r>
              <a:rPr lang="en-US" sz="2400" dirty="0"/>
              <a:t>availability of special education/504 services, if applicable.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7C2E3A0-1FA7-471F-84CE-08ACFAB40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3372" y="6501384"/>
            <a:ext cx="6008627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Google Shape;456;p60"/>
          <p:cNvSpPr txBox="1">
            <a:spLocks noGrp="1"/>
          </p:cNvSpPr>
          <p:nvPr>
            <p:ph type="sldNum" sz="quarter" idx="12"/>
          </p:nvPr>
        </p:nvSpPr>
        <p:spPr>
          <a:xfrm>
            <a:off x="11454447" y="6492875"/>
            <a:ext cx="457200" cy="365125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algn="ctr"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15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14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97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4" name="Google Shape;534;p68"/>
          <p:cNvSpPr txBox="1"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4000">
                <a:solidFill>
                  <a:srgbClr val="FFFFFF"/>
                </a:solidFill>
              </a:rPr>
              <a:t>Other Considerations for BID</a:t>
            </a:r>
          </a:p>
        </p:txBody>
      </p:sp>
      <p:sp>
        <p:nvSpPr>
          <p:cNvPr id="535" name="Google Shape;535;p68"/>
          <p:cNvSpPr txBox="1">
            <a:spLocks noGrp="1"/>
          </p:cNvSpPr>
          <p:nvPr>
            <p:ph type="body" idx="1"/>
          </p:nvPr>
        </p:nvSpPr>
        <p:spPr>
          <a:xfrm>
            <a:off x="1424904" y="2494450"/>
            <a:ext cx="4053545" cy="3563159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marL="0" indent="0" algn="ctr">
              <a:spcBef>
                <a:spcPts val="480"/>
              </a:spcBef>
              <a:buNone/>
            </a:pPr>
            <a:r>
              <a:rPr lang="en-US" sz="2400" dirty="0"/>
              <a:t>Is the school of origin in the best interest </a:t>
            </a:r>
            <a:r>
              <a:rPr lang="en-US" sz="2400" b="1" dirty="0"/>
              <a:t>for a limited duration of time </a:t>
            </a:r>
            <a:r>
              <a:rPr lang="en-US" sz="2400" dirty="0"/>
              <a:t>(e.g., until the end of the school year, the end of a testing or grading period, or the end of a particular grade)?</a:t>
            </a:r>
          </a:p>
          <a:p>
            <a:pPr marL="0" indent="0">
              <a:spcBef>
                <a:spcPts val="480"/>
              </a:spcBef>
              <a:buNone/>
            </a:pPr>
            <a:endParaRPr lang="en-US" sz="2400" dirty="0"/>
          </a:p>
        </p:txBody>
      </p:sp>
      <p:pic>
        <p:nvPicPr>
          <p:cNvPr id="537" name="Google Shape;537;p68"/>
          <p:cNvPicPr preferRelativeResize="0"/>
          <p:nvPr/>
        </p:nvPicPr>
        <p:blipFill rotWithShape="1">
          <a:blip r:embed="rId3"/>
          <a:srcRect l="905" r="709" b="-3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  <a:noFill/>
        </p:spPr>
      </p:pic>
      <p:sp>
        <p:nvSpPr>
          <p:cNvPr id="536" name="Google Shape;536;p68"/>
          <p:cNvSpPr txBox="1">
            <a:spLocks noGrp="1"/>
          </p:cNvSpPr>
          <p:nvPr>
            <p:ph type="sldNum" idx="12"/>
          </p:nvPr>
        </p:nvSpPr>
        <p:spPr>
          <a:xfrm>
            <a:off x="10707624" y="6382512"/>
            <a:ext cx="685800" cy="320040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 sz="800"/>
              <a:pPr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16</a:t>
            </a:fld>
            <a:endParaRPr lang="en" sz="800"/>
          </a:p>
        </p:txBody>
      </p:sp>
    </p:spTree>
    <p:extLst>
      <p:ext uri="{BB962C8B-B14F-4D97-AF65-F5344CB8AC3E}">
        <p14:creationId xmlns:p14="http://schemas.microsoft.com/office/powerpoint/2010/main" val="3257874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Rectangle 101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8" name="Picture 103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2" name="Google Shape;542;p69"/>
          <p:cNvSpPr txBox="1">
            <a:spLocks noGrp="1"/>
          </p:cNvSpPr>
          <p:nvPr>
            <p:ph type="title"/>
          </p:nvPr>
        </p:nvSpPr>
        <p:spPr>
          <a:xfrm>
            <a:off x="6617740" y="802955"/>
            <a:ext cx="4766330" cy="1454051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000000"/>
                </a:solidFill>
              </a:rPr>
              <a:t>Other Considerations (cont’d)</a:t>
            </a:r>
          </a:p>
        </p:txBody>
      </p:sp>
      <p:sp>
        <p:nvSpPr>
          <p:cNvPr id="106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44" name="Google Shape;544;p6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38328" y="2620680"/>
            <a:ext cx="4142232" cy="2540184"/>
          </a:xfrm>
          <a:prstGeom prst="rect">
            <a:avLst/>
          </a:prstGeom>
          <a:noFill/>
        </p:spPr>
      </p:pic>
      <p:sp>
        <p:nvSpPr>
          <p:cNvPr id="543" name="Google Shape;543;p69"/>
          <p:cNvSpPr txBox="1">
            <a:spLocks noGrp="1"/>
          </p:cNvSpPr>
          <p:nvPr>
            <p:ph type="body" idx="1"/>
          </p:nvPr>
        </p:nvSpPr>
        <p:spPr>
          <a:xfrm>
            <a:off x="6621072" y="2421683"/>
            <a:ext cx="4765949" cy="3353476"/>
          </a:xfrm>
          <a:prstGeom prst="rect">
            <a:avLst/>
          </a:prstGeom>
        </p:spPr>
        <p:txBody>
          <a:bodyPr spcFirstLastPara="1" vert="horz" lIns="121900" tIns="60933" rIns="121900" bIns="60933" rtlCol="0" anchor="t" anchorCtr="0">
            <a:normAutofit/>
          </a:bodyPr>
          <a:lstStyle/>
          <a:p>
            <a:pPr marL="0" indent="0" algn="ctr">
              <a:spcBef>
                <a:spcPts val="480"/>
              </a:spcBef>
              <a:buClr>
                <a:schemeClr val="dk1"/>
              </a:buClr>
              <a:buSzPts val="1100"/>
              <a:buNone/>
            </a:pP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Transportation costs should </a:t>
            </a:r>
            <a:r>
              <a:rPr lang="en-US" b="1" dirty="0">
                <a:solidFill>
                  <a:srgbClr val="000000"/>
                </a:solidFill>
              </a:rPr>
              <a:t>NOT </a:t>
            </a:r>
            <a:r>
              <a:rPr lang="en-US" dirty="0">
                <a:solidFill>
                  <a:srgbClr val="000000"/>
                </a:solidFill>
              </a:rPr>
              <a:t>be a factor in determining the best interest.</a:t>
            </a:r>
          </a:p>
        </p:txBody>
      </p:sp>
      <p:sp>
        <p:nvSpPr>
          <p:cNvPr id="545" name="Google Shape;545;p69"/>
          <p:cNvSpPr txBox="1">
            <a:spLocks noGrp="1"/>
          </p:cNvSpPr>
          <p:nvPr>
            <p:ph type="sldNum" idx="12"/>
          </p:nvPr>
        </p:nvSpPr>
        <p:spPr>
          <a:xfrm>
            <a:off x="804672" y="6223702"/>
            <a:ext cx="570728" cy="314067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 sz="800">
                <a:solidFill>
                  <a:srgbClr val="898989"/>
                </a:solidFill>
              </a:rPr>
              <a:pPr algn="l"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17</a:t>
            </a:fld>
            <a:endParaRPr lang="en" sz="8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42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30BC5-6815-43A4-AC13-EC6A9A03A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363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50" name="Google Shape;550;p70"/>
          <p:cNvSpPr txBox="1"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3600" dirty="0"/>
              <a:t>Transportation</a:t>
            </a:r>
          </a:p>
        </p:txBody>
      </p:sp>
      <p:sp>
        <p:nvSpPr>
          <p:cNvPr id="552" name="Google Shape;552;p70"/>
          <p:cNvSpPr txBox="1">
            <a:spLocks noGrp="1"/>
          </p:cNvSpPr>
          <p:nvPr>
            <p:ph type="sldNum" idx="12"/>
          </p:nvPr>
        </p:nvSpPr>
        <p:spPr>
          <a:xfrm>
            <a:off x="2568203" y="1232300"/>
            <a:ext cx="365760" cy="365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spcFirstLastPara="1" vert="horz" lIns="121900" tIns="60933" rIns="121900" bIns="60933" rtlCol="0" anchorCtr="0">
            <a:normAutofit fontScale="5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 sz="400">
                <a:solidFill>
                  <a:schemeClr val="tx1"/>
                </a:solidFill>
              </a:rPr>
              <a:pPr algn="ctr"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18</a:t>
            </a:fld>
            <a:endParaRPr lang="en" sz="400">
              <a:solidFill>
                <a:schemeClr val="tx1"/>
              </a:solidFill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1" name="Google Shape;551;p70"/>
          <p:cNvSpPr txBox="1">
            <a:spLocks noGrp="1"/>
          </p:cNvSpPr>
          <p:nvPr>
            <p:ph type="body" idx="1"/>
          </p:nvPr>
        </p:nvSpPr>
        <p:spPr>
          <a:xfrm>
            <a:off x="33283" y="3256704"/>
            <a:ext cx="5435600" cy="3114456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0" indent="0" algn="ctr">
              <a:spcBef>
                <a:spcPts val="480"/>
              </a:spcBef>
              <a:buNone/>
            </a:pPr>
            <a:r>
              <a:rPr lang="en-US" sz="2400" dirty="0"/>
              <a:t>Districts and DHHS must collaborate to establish policies to ensure students who need transportation </a:t>
            </a:r>
            <a:r>
              <a:rPr lang="en-US" sz="2400" b="1" dirty="0"/>
              <a:t>to remain in their school of origin</a:t>
            </a:r>
            <a:r>
              <a:rPr lang="en-US" sz="2400" dirty="0"/>
              <a:t> can do so.</a:t>
            </a:r>
          </a:p>
          <a:p>
            <a:pPr marL="0" indent="0" algn="ctr">
              <a:spcBef>
                <a:spcPts val="480"/>
              </a:spcBef>
              <a:buNone/>
            </a:pPr>
            <a:br>
              <a:rPr lang="en-US" sz="2400" dirty="0"/>
            </a:br>
            <a:r>
              <a:rPr lang="en-US" sz="2400" dirty="0"/>
              <a:t>Districts (i.e. POCs) should document all costs associated with this transportation.</a:t>
            </a:r>
          </a:p>
          <a:p>
            <a:pPr marL="0" indent="0">
              <a:spcBef>
                <a:spcPts val="480"/>
              </a:spcBef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67313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A026A-C4F2-4A81-9423-534563F4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153572"/>
            <a:ext cx="3623074" cy="44611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DOE-DHHS Transportation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MOU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(est. 2019)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E07FDB-3BEE-46FC-B187-C5D8A6194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Follow these steps to determine how  transportation will be provided:</a:t>
            </a:r>
          </a:p>
          <a:p>
            <a:pPr marL="342900" indent="-342900">
              <a:buAutoNum type="arabicPeriod"/>
            </a:pPr>
            <a:r>
              <a:rPr lang="en-US" dirty="0"/>
              <a:t>If the student has an IEP with transportation service </a:t>
            </a:r>
            <a:r>
              <a:rPr lang="en-US" dirty="0">
                <a:sym typeface="Wingdings" panose="05000000000000000000" pitchFamily="2" charset="2"/>
              </a:rPr>
              <a:t> DOE reimburses (DOE contact – </a:t>
            </a:r>
            <a:r>
              <a:rPr lang="en-US" dirty="0">
                <a:sym typeface="Wingdings" panose="05000000000000000000" pitchFamily="2" charset="2"/>
                <a:hlinkClick r:id="rId2"/>
              </a:rPr>
              <a:t>lori.freeman@maine.gov</a:t>
            </a:r>
            <a:r>
              <a:rPr lang="en-US" dirty="0">
                <a:sym typeface="Wingdings" panose="05000000000000000000" pitchFamily="2" charset="2"/>
              </a:rPr>
              <a:t> )</a:t>
            </a:r>
          </a:p>
          <a:p>
            <a:pPr marL="342900" indent="-3429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If the student does NOT have an IEP, check with CPS Caseworker or Supervisor to see if they can assist with transportation</a:t>
            </a:r>
          </a:p>
          <a:p>
            <a:pPr marL="342900" indent="-3429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If CPS cannot assist with transportation, any additional transportation costs will be split 50/50 between school districts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83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F20D94-2C7A-40D3-AF8D-6BB32D2FB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        Acronyms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FD30F-8E6A-4D60-91C8-CD1E23838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110" y="813816"/>
            <a:ext cx="5588314" cy="5230368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DOE: Department of Education</a:t>
            </a:r>
          </a:p>
          <a:p>
            <a:r>
              <a:rPr lang="en-US" sz="2400" dirty="0">
                <a:solidFill>
                  <a:schemeClr val="tx2"/>
                </a:solidFill>
              </a:rPr>
              <a:t>O3S: Office of School and Student Supports</a:t>
            </a:r>
          </a:p>
          <a:p>
            <a:r>
              <a:rPr lang="en-US" sz="2400" dirty="0">
                <a:solidFill>
                  <a:schemeClr val="tx2"/>
                </a:solidFill>
              </a:rPr>
              <a:t>DHHS: Department of Health and Human Services</a:t>
            </a:r>
          </a:p>
          <a:p>
            <a:r>
              <a:rPr lang="en-US" sz="2400" dirty="0">
                <a:solidFill>
                  <a:schemeClr val="tx2"/>
                </a:solidFill>
              </a:rPr>
              <a:t>OCFS: Office of Child and Family Services</a:t>
            </a:r>
          </a:p>
          <a:p>
            <a:r>
              <a:rPr lang="en-US" sz="2400" dirty="0">
                <a:solidFill>
                  <a:schemeClr val="tx2"/>
                </a:solidFill>
              </a:rPr>
              <a:t>CPS: Child Protective Services</a:t>
            </a:r>
          </a:p>
          <a:p>
            <a:r>
              <a:rPr lang="en-US" sz="2400" dirty="0">
                <a:solidFill>
                  <a:schemeClr val="tx2"/>
                </a:solidFill>
              </a:rPr>
              <a:t>BID: Best Interest Determination</a:t>
            </a:r>
          </a:p>
          <a:p>
            <a:r>
              <a:rPr lang="en-US" sz="2400" dirty="0">
                <a:solidFill>
                  <a:schemeClr val="tx2"/>
                </a:solidFill>
              </a:rPr>
              <a:t>MOU: Memorandum of Understanding</a:t>
            </a:r>
          </a:p>
          <a:p>
            <a:r>
              <a:rPr lang="en-US" sz="2400" dirty="0">
                <a:solidFill>
                  <a:schemeClr val="tx2"/>
                </a:solidFill>
              </a:rPr>
              <a:t>IEP: Individualized Education Plan</a:t>
            </a:r>
          </a:p>
          <a:p>
            <a:r>
              <a:rPr lang="en-US" sz="2400" dirty="0">
                <a:solidFill>
                  <a:schemeClr val="tx2"/>
                </a:solidFill>
              </a:rPr>
              <a:t>POC: Point of Contact (4)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School District Foster Care POC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District Foster Care POC (related to entire state – 8 in total)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DOE Foster Care POC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DHHS Foster Care POC</a:t>
            </a:r>
          </a:p>
        </p:txBody>
      </p:sp>
    </p:spTree>
    <p:extLst>
      <p:ext uri="{BB962C8B-B14F-4D97-AF65-F5344CB8AC3E}">
        <p14:creationId xmlns:p14="http://schemas.microsoft.com/office/powerpoint/2010/main" val="3534234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" name="Google Shape;808;p104"/>
          <p:cNvSpPr txBox="1">
            <a:spLocks noGrp="1"/>
          </p:cNvSpPr>
          <p:nvPr>
            <p:ph type="title"/>
          </p:nvPr>
        </p:nvSpPr>
        <p:spPr>
          <a:xfrm>
            <a:off x="594360" y="648393"/>
            <a:ext cx="5266944" cy="1495968"/>
          </a:xfrm>
          <a:prstGeom prst="rect">
            <a:avLst/>
          </a:prstGeom>
        </p:spPr>
        <p:txBody>
          <a:bodyPr spcFirstLastPara="1" vert="horz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2300"/>
            </a:pPr>
            <a:r>
              <a:rPr lang="en-US" sz="4200" dirty="0"/>
              <a:t>Transportation Strategies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9912494-7BC7-402C-9245-C3098A8FC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2636"/>
            <a:ext cx="242107" cy="1340860"/>
            <a:chOff x="56167" y="899960"/>
            <a:chExt cx="242107" cy="1340860"/>
          </a:xfrm>
        </p:grpSpPr>
        <p:sp>
          <p:nvSpPr>
            <p:cNvPr id="116" name="Rectangle 2">
              <a:extLst>
                <a:ext uri="{FF2B5EF4-FFF2-40B4-BE49-F238E27FC236}">
                  <a16:creationId xmlns:a16="http://schemas.microsoft.com/office/drawing/2014/main" id="{BF78B339-FF07-4B0D-BA25-B728E1881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26CE00DF-724E-48C0-ACAE-34CB5778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2">
              <a:extLst>
                <a:ext uri="{FF2B5EF4-FFF2-40B4-BE49-F238E27FC236}">
                  <a16:creationId xmlns:a16="http://schemas.microsoft.com/office/drawing/2014/main" id="{DFF56495-6419-44B1-8154-F8BBB1ED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59">
              <a:extLst>
                <a:ext uri="{FF2B5EF4-FFF2-40B4-BE49-F238E27FC236}">
                  <a16:creationId xmlns:a16="http://schemas.microsoft.com/office/drawing/2014/main" id="{41475C45-8C51-4757-B9ED-A2541AFFF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2">
              <a:extLst>
                <a:ext uri="{FF2B5EF4-FFF2-40B4-BE49-F238E27FC236}">
                  <a16:creationId xmlns:a16="http://schemas.microsoft.com/office/drawing/2014/main" id="{A15F30F9-90F8-47DB-9B43-16013C4FB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59">
              <a:extLst>
                <a:ext uri="{FF2B5EF4-FFF2-40B4-BE49-F238E27FC236}">
                  <a16:creationId xmlns:a16="http://schemas.microsoft.com/office/drawing/2014/main" id="{23827C60-2B1F-428A-BC13-73BDDE639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2">
              <a:extLst>
                <a:ext uri="{FF2B5EF4-FFF2-40B4-BE49-F238E27FC236}">
                  <a16:creationId xmlns:a16="http://schemas.microsoft.com/office/drawing/2014/main" id="{48A4634D-2E90-4CBF-9142-EAF5AF66B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59">
              <a:extLst>
                <a:ext uri="{FF2B5EF4-FFF2-40B4-BE49-F238E27FC236}">
                  <a16:creationId xmlns:a16="http://schemas.microsoft.com/office/drawing/2014/main" id="{7962AAC4-2047-491A-BE5C-50226310F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2">
              <a:extLst>
                <a:ext uri="{FF2B5EF4-FFF2-40B4-BE49-F238E27FC236}">
                  <a16:creationId xmlns:a16="http://schemas.microsoft.com/office/drawing/2014/main" id="{9676287D-82FA-4C17-B918-492BF072A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59">
              <a:extLst>
                <a:ext uri="{FF2B5EF4-FFF2-40B4-BE49-F238E27FC236}">
                  <a16:creationId xmlns:a16="http://schemas.microsoft.com/office/drawing/2014/main" id="{E080747D-8AE0-4168-A9CA-A4DF23E70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2">
              <a:extLst>
                <a:ext uri="{FF2B5EF4-FFF2-40B4-BE49-F238E27FC236}">
                  <a16:creationId xmlns:a16="http://schemas.microsoft.com/office/drawing/2014/main" id="{F617FABE-A23E-4EAF-8C4F-A4DCDABD1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59">
              <a:extLst>
                <a:ext uri="{FF2B5EF4-FFF2-40B4-BE49-F238E27FC236}">
                  <a16:creationId xmlns:a16="http://schemas.microsoft.com/office/drawing/2014/main" id="{4A559A7A-7F66-40A3-A767-D419C5EFE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2">
              <a:extLst>
                <a:ext uri="{FF2B5EF4-FFF2-40B4-BE49-F238E27FC236}">
                  <a16:creationId xmlns:a16="http://schemas.microsoft.com/office/drawing/2014/main" id="{F2F13394-716E-4A1C-8B29-5F09A2A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59">
              <a:extLst>
                <a:ext uri="{FF2B5EF4-FFF2-40B4-BE49-F238E27FC236}">
                  <a16:creationId xmlns:a16="http://schemas.microsoft.com/office/drawing/2014/main" id="{66BE6732-EA3C-4165-8339-E1834A63F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2">
              <a:extLst>
                <a:ext uri="{FF2B5EF4-FFF2-40B4-BE49-F238E27FC236}">
                  <a16:creationId xmlns:a16="http://schemas.microsoft.com/office/drawing/2014/main" id="{F5F0A5BB-5C36-4791-89D8-22BA5EBD9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59">
              <a:extLst>
                <a:ext uri="{FF2B5EF4-FFF2-40B4-BE49-F238E27FC236}">
                  <a16:creationId xmlns:a16="http://schemas.microsoft.com/office/drawing/2014/main" id="{231C410B-044F-4762-B092-73EC5E18E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2">
              <a:extLst>
                <a:ext uri="{FF2B5EF4-FFF2-40B4-BE49-F238E27FC236}">
                  <a16:creationId xmlns:a16="http://schemas.microsoft.com/office/drawing/2014/main" id="{4BF7E5F7-749C-409E-BB7D-4FD21358E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59">
              <a:extLst>
                <a:ext uri="{FF2B5EF4-FFF2-40B4-BE49-F238E27FC236}">
                  <a16:creationId xmlns:a16="http://schemas.microsoft.com/office/drawing/2014/main" id="{CC06F27A-EC19-4C4F-9F59-C779BBBEC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2">
              <a:extLst>
                <a:ext uri="{FF2B5EF4-FFF2-40B4-BE49-F238E27FC236}">
                  <a16:creationId xmlns:a16="http://schemas.microsoft.com/office/drawing/2014/main" id="{9C22C39B-7BC9-417F-A9DA-E9A66C76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59">
              <a:extLst>
                <a:ext uri="{FF2B5EF4-FFF2-40B4-BE49-F238E27FC236}">
                  <a16:creationId xmlns:a16="http://schemas.microsoft.com/office/drawing/2014/main" id="{DEE3C291-61CE-4E37-8C05-0FD9CE87E6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9" name="Google Shape;809;p104"/>
          <p:cNvSpPr txBox="1">
            <a:spLocks noGrp="1"/>
          </p:cNvSpPr>
          <p:nvPr>
            <p:ph type="body" idx="1"/>
          </p:nvPr>
        </p:nvSpPr>
        <p:spPr>
          <a:xfrm>
            <a:off x="594360" y="2387601"/>
            <a:ext cx="5266944" cy="3830320"/>
          </a:xfrm>
          <a:prstGeom prst="rect">
            <a:avLst/>
          </a:prstGeom>
        </p:spPr>
        <p:txBody>
          <a:bodyPr spcFirstLastPara="1" vert="horz" lIns="91433" tIns="45700" rIns="91433" bIns="45700" rtlCol="0" anchor="ctr" anchorCtr="0">
            <a:normAutofit lnSpcReduction="10000"/>
          </a:bodyPr>
          <a:lstStyle/>
          <a:p>
            <a:pPr marL="609585" indent="-474121">
              <a:spcBef>
                <a:spcPts val="1067"/>
              </a:spcBef>
              <a:buSzPts val="2000"/>
              <a:buChar char="●"/>
            </a:pPr>
            <a:r>
              <a:rPr lang="en-US" sz="2000" dirty="0"/>
              <a:t>Liaise with school and transportation staff and shelter workers.</a:t>
            </a:r>
          </a:p>
          <a:p>
            <a:pPr marL="609585" indent="-474121">
              <a:spcBef>
                <a:spcPts val="0"/>
              </a:spcBef>
              <a:buSzPts val="2000"/>
              <a:buChar char="●"/>
            </a:pPr>
            <a:r>
              <a:rPr lang="en-US" sz="2000" dirty="0"/>
              <a:t>Assess access to school </a:t>
            </a:r>
            <a:r>
              <a:rPr lang="en-US" sz="2000" b="1" dirty="0"/>
              <a:t>buses</a:t>
            </a:r>
            <a:r>
              <a:rPr lang="en-US" sz="2000" dirty="0"/>
              <a:t> (including special education).</a:t>
            </a:r>
          </a:p>
          <a:p>
            <a:pPr marL="609585" indent="-474121">
              <a:spcBef>
                <a:spcPts val="0"/>
              </a:spcBef>
              <a:buSzPts val="2000"/>
              <a:buChar char="●"/>
            </a:pPr>
            <a:r>
              <a:rPr lang="en-US" sz="2000" dirty="0"/>
              <a:t>Coordinate formal/informal </a:t>
            </a:r>
            <a:r>
              <a:rPr lang="en-US" sz="2000" b="1" dirty="0"/>
              <a:t>agreements</a:t>
            </a:r>
            <a:r>
              <a:rPr lang="en-US" sz="2000" dirty="0"/>
              <a:t> with districts where students covered under McKinney-Vento cross district lines.</a:t>
            </a:r>
          </a:p>
          <a:p>
            <a:pPr marL="609585" indent="-474121">
              <a:spcBef>
                <a:spcPts val="0"/>
              </a:spcBef>
              <a:buSzPts val="2000"/>
              <a:buChar char="●"/>
            </a:pPr>
            <a:r>
              <a:rPr lang="en-US" sz="2000" dirty="0"/>
              <a:t>Access </a:t>
            </a:r>
            <a:r>
              <a:rPr lang="en-US" sz="2000" b="1" dirty="0"/>
              <a:t>public transit</a:t>
            </a:r>
            <a:r>
              <a:rPr lang="en-US" sz="2000" dirty="0"/>
              <a:t>, including supporting parents to travel with younger children.</a:t>
            </a:r>
          </a:p>
          <a:p>
            <a:pPr marL="609585" indent="-474121">
              <a:spcBef>
                <a:spcPts val="0"/>
              </a:spcBef>
              <a:buSzPts val="2000"/>
              <a:buChar char="●"/>
            </a:pPr>
            <a:r>
              <a:rPr lang="en-US" sz="2000" dirty="0"/>
              <a:t>Consider approved </a:t>
            </a:r>
            <a:r>
              <a:rPr lang="en-US" sz="2000" b="1" dirty="0"/>
              <a:t>carpools</a:t>
            </a:r>
            <a:r>
              <a:rPr lang="en-US" sz="2000" dirty="0"/>
              <a:t>, </a:t>
            </a:r>
            <a:r>
              <a:rPr lang="en-US" sz="2000" b="1" dirty="0"/>
              <a:t>van</a:t>
            </a:r>
            <a:r>
              <a:rPr lang="en-US" sz="2000" dirty="0"/>
              <a:t> or </a:t>
            </a:r>
            <a:r>
              <a:rPr lang="en-US" sz="2000" b="1" dirty="0"/>
              <a:t>taxi</a:t>
            </a:r>
            <a:r>
              <a:rPr lang="en-US" sz="2000" dirty="0"/>
              <a:t> services, </a:t>
            </a:r>
            <a:r>
              <a:rPr lang="en-US" sz="2000" b="1" dirty="0"/>
              <a:t>Uber, </a:t>
            </a:r>
            <a:r>
              <a:rPr lang="en-US" sz="2000" dirty="0"/>
              <a:t>etc.</a:t>
            </a:r>
          </a:p>
          <a:p>
            <a:pPr marL="609585" indent="-474121">
              <a:spcBef>
                <a:spcPts val="0"/>
              </a:spcBef>
              <a:buSzPts val="2000"/>
              <a:buChar char="●"/>
            </a:pPr>
            <a:r>
              <a:rPr lang="en-US" sz="2000" dirty="0"/>
              <a:t>Provide </a:t>
            </a:r>
            <a:r>
              <a:rPr lang="en-US" sz="2000" b="1" dirty="0"/>
              <a:t>vouchers</a:t>
            </a:r>
            <a:r>
              <a:rPr lang="en-US" sz="2000" dirty="0"/>
              <a:t> for families with access to cars.</a:t>
            </a:r>
          </a:p>
          <a:p>
            <a:pPr marL="609585" indent="-474121">
              <a:spcBef>
                <a:spcPts val="0"/>
              </a:spcBef>
              <a:buSzPts val="2000"/>
              <a:buChar char="●"/>
            </a:pPr>
            <a:r>
              <a:rPr lang="en-US" sz="2000" dirty="0"/>
              <a:t>Pursue </a:t>
            </a:r>
            <a:r>
              <a:rPr lang="en-US" sz="2000" b="1" dirty="0"/>
              <a:t>inter-agency</a:t>
            </a:r>
            <a:r>
              <a:rPr lang="en-US" sz="2000" dirty="0"/>
              <a:t> solutions.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B6827-74F9-44E0-9BF8-006DB47B3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9"/>
          <a:stretch/>
        </p:blipFill>
        <p:spPr>
          <a:xfrm>
            <a:off x="6419088" y="576072"/>
            <a:ext cx="5175504" cy="5522976"/>
          </a:xfrm>
          <a:prstGeom prst="rect">
            <a:avLst/>
          </a:prstGeom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0" name="Google Shape;810;p104"/>
          <p:cNvSpPr txBox="1">
            <a:spLocks noGrp="1"/>
          </p:cNvSpPr>
          <p:nvPr>
            <p:ph type="sldNum" idx="12"/>
          </p:nvPr>
        </p:nvSpPr>
        <p:spPr>
          <a:xfrm>
            <a:off x="8851392" y="6492875"/>
            <a:ext cx="2743200" cy="365125"/>
          </a:xfrm>
          <a:prstGeom prst="rect">
            <a:avLst/>
          </a:prstGeom>
        </p:spPr>
        <p:txBody>
          <a:bodyPr spcFirstLastPara="1" vert="horz" lIns="91433" tIns="45700" rIns="91433" bIns="45700" rtlCol="0" anchorCtr="0">
            <a:norm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pPr>
                <a:spcAft>
                  <a:spcPts val="600"/>
                </a:spcAft>
                <a:buClr>
                  <a:srgbClr val="000000"/>
                </a:buClr>
              </a:pPr>
              <a:t>20</a:t>
            </a:fld>
            <a:endParaRPr lang="en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1563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3" name="Google Shape;563;p72"/>
          <p:cNvSpPr txBox="1">
            <a:spLocks noGrp="1"/>
          </p:cNvSpPr>
          <p:nvPr>
            <p:ph type="title"/>
          </p:nvPr>
        </p:nvSpPr>
        <p:spPr>
          <a:xfrm>
            <a:off x="643467" y="640080"/>
            <a:ext cx="3096427" cy="3738880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Immediate Enrollment</a:t>
            </a:r>
          </a:p>
        </p:txBody>
      </p:sp>
      <p:sp>
        <p:nvSpPr>
          <p:cNvPr id="564" name="Google Shape;564;p72"/>
          <p:cNvSpPr txBox="1">
            <a:spLocks noGrp="1"/>
          </p:cNvSpPr>
          <p:nvPr>
            <p:ph type="body" idx="1"/>
          </p:nvPr>
        </p:nvSpPr>
        <p:spPr>
          <a:xfrm>
            <a:off x="4699818" y="640082"/>
            <a:ext cx="6848715" cy="2484884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0" indent="0">
              <a:spcBef>
                <a:spcPts val="480"/>
              </a:spcBef>
              <a:buNone/>
            </a:pPr>
            <a:r>
              <a:rPr lang="en-US" sz="2000" dirty="0"/>
              <a:t>If BID supports attending school locally (where placed in foster care), districts </a:t>
            </a:r>
            <a:r>
              <a:rPr lang="en-US" sz="2000" b="1" dirty="0"/>
              <a:t>must enroll immediately</a:t>
            </a:r>
            <a:r>
              <a:rPr lang="en-US" sz="2000" dirty="0"/>
              <a:t>, </a:t>
            </a:r>
            <a:r>
              <a:rPr lang="en-US" sz="2000" b="1" dirty="0"/>
              <a:t>with or </a:t>
            </a:r>
            <a:r>
              <a:rPr lang="en-US" sz="2000" b="1" dirty="0">
                <a:highlight>
                  <a:srgbClr val="FFFF00"/>
                </a:highlight>
              </a:rPr>
              <a:t>without</a:t>
            </a:r>
            <a:r>
              <a:rPr lang="en-US" sz="2000" b="1" dirty="0"/>
              <a:t> documentation,</a:t>
            </a:r>
            <a:r>
              <a:rPr lang="en-US" sz="2000" dirty="0"/>
              <a:t> including academic, health, discipline and/or special education records.</a:t>
            </a:r>
            <a:br>
              <a:rPr lang="en-US" sz="2000" dirty="0"/>
            </a:br>
            <a:endParaRPr lang="en-US" sz="2000" dirty="0"/>
          </a:p>
          <a:p>
            <a:pPr marL="0" indent="0">
              <a:spcBef>
                <a:spcPts val="480"/>
              </a:spcBef>
              <a:buNone/>
            </a:pPr>
            <a:r>
              <a:rPr lang="en-US" sz="2000" dirty="0"/>
              <a:t>DHHS provides notice to school district, which includes emergency contact, residence, CPS Caseworker, record release, transportation needs, etc.</a:t>
            </a:r>
          </a:p>
        </p:txBody>
      </p:sp>
      <p:pic>
        <p:nvPicPr>
          <p:cNvPr id="566" name="Google Shape;566;p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54297" y="3877584"/>
            <a:ext cx="6894236" cy="1626562"/>
          </a:xfrm>
          <a:prstGeom prst="rect">
            <a:avLst/>
          </a:prstGeom>
          <a:noFill/>
        </p:spPr>
      </p:pic>
      <p:sp>
        <p:nvSpPr>
          <p:cNvPr id="565" name="Google Shape;565;p72"/>
          <p:cNvSpPr txBox="1">
            <a:spLocks noGrp="1"/>
          </p:cNvSpPr>
          <p:nvPr>
            <p:ph type="sldNum" idx="12"/>
          </p:nvPr>
        </p:nvSpPr>
        <p:spPr>
          <a:xfrm>
            <a:off x="10534650" y="6356350"/>
            <a:ext cx="819150" cy="365125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21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73"/>
          <p:cNvPicPr preferRelativeResize="0"/>
          <p:nvPr/>
        </p:nvPicPr>
        <p:blipFill rotWithShape="1">
          <a:blip r:embed="rId3"/>
          <a:srcRect t="10828" b="4586"/>
          <a:stretch/>
        </p:blipFill>
        <p:spPr>
          <a:xfrm>
            <a:off x="-1" y="10"/>
            <a:ext cx="12192000" cy="6857990"/>
          </a:xfrm>
          <a:prstGeom prst="rect">
            <a:avLst/>
          </a:prstGeom>
          <a:noFill/>
        </p:spPr>
      </p:pic>
      <p:sp>
        <p:nvSpPr>
          <p:cNvPr id="13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71" name="Google Shape;571;p73"/>
          <p:cNvSpPr txBox="1"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3600"/>
              <a:t>School Selection Disputes</a:t>
            </a:r>
          </a:p>
        </p:txBody>
      </p:sp>
      <p:sp>
        <p:nvSpPr>
          <p:cNvPr id="573" name="Google Shape;573;p73"/>
          <p:cNvSpPr txBox="1">
            <a:spLocks noGrp="1"/>
          </p:cNvSpPr>
          <p:nvPr>
            <p:ph type="sldNum" idx="12"/>
          </p:nvPr>
        </p:nvSpPr>
        <p:spPr>
          <a:xfrm>
            <a:off x="2568203" y="1232300"/>
            <a:ext cx="365760" cy="365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spcFirstLastPara="1" vert="horz" lIns="121900" tIns="60933" rIns="121900" bIns="60933" rtlCol="0" anchorCtr="0">
            <a:normAutofit fontScale="5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 sz="400">
                <a:solidFill>
                  <a:schemeClr val="tx1"/>
                </a:solidFill>
              </a:rPr>
              <a:pPr algn="ctr"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22</a:t>
            </a:fld>
            <a:endParaRPr lang="en" sz="400">
              <a:solidFill>
                <a:schemeClr val="tx1"/>
              </a:solidFill>
            </a:endParaRP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2" name="Google Shape;572;p73"/>
          <p:cNvSpPr txBox="1">
            <a:spLocks noGrp="1"/>
          </p:cNvSpPr>
          <p:nvPr>
            <p:ph type="body" idx="1"/>
          </p:nvPr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0" indent="0">
              <a:spcBef>
                <a:spcPts val="480"/>
              </a:spcBef>
              <a:buNone/>
            </a:pPr>
            <a:r>
              <a:rPr lang="en-US" sz="1800"/>
              <a:t>After the BID, </a:t>
            </a:r>
            <a:r>
              <a:rPr lang="en-US" sz="1800" b="1"/>
              <a:t>DHHS has the authority to make final decisions </a:t>
            </a:r>
            <a:r>
              <a:rPr lang="en-US" sz="1800"/>
              <a:t>about the best interest, but a</a:t>
            </a:r>
            <a:r>
              <a:rPr lang="en-US" sz="1800" b="1"/>
              <a:t> school district may dispute.</a:t>
            </a:r>
            <a:br>
              <a:rPr lang="en-US" sz="1800" b="1"/>
            </a:br>
            <a:br>
              <a:rPr lang="en-US" sz="1800"/>
            </a:br>
            <a:r>
              <a:rPr lang="en-US" sz="1800"/>
              <a:t>During the dispute resolution process,</a:t>
            </a:r>
            <a:r>
              <a:rPr lang="en-US" sz="1800" b="1"/>
              <a:t> the student must attend the school selected by DHHS</a:t>
            </a:r>
            <a:r>
              <a:rPr lang="en-US" sz="1800"/>
              <a:t>. Transportation must be provided if needed.</a:t>
            </a:r>
            <a:br>
              <a:rPr lang="en-US" sz="1800"/>
            </a:b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23384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44A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9" name="Google Shape;579;p74"/>
          <p:cNvSpPr txBox="1"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Role of School District Foster Care POC</a:t>
            </a:r>
          </a:p>
        </p:txBody>
      </p:sp>
      <p:pic>
        <p:nvPicPr>
          <p:cNvPr id="582" name="Google Shape;582;p74"/>
          <p:cNvPicPr preferRelativeResize="0"/>
          <p:nvPr/>
        </p:nvPicPr>
        <p:blipFill rotWithShape="1">
          <a:blip r:embed="rId3"/>
          <a:srcRect r="329" b="-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  <a:noFill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0" name="Google Shape;580;p74"/>
          <p:cNvSpPr txBox="1">
            <a:spLocks noGrp="1"/>
          </p:cNvSpPr>
          <p:nvPr>
            <p:ph type="body" idx="1"/>
          </p:nvPr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609585" indent="-541853">
              <a:spcBef>
                <a:spcPts val="480"/>
              </a:spcBef>
              <a:buSzPts val="280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Ensure that </a:t>
            </a:r>
            <a:r>
              <a:rPr lang="en-US" sz="2000" b="1" dirty="0">
                <a:solidFill>
                  <a:srgbClr val="FFFFFF"/>
                </a:solidFill>
              </a:rPr>
              <a:t>students in foster care are…</a:t>
            </a:r>
            <a:endParaRPr lang="en-US" sz="2000" dirty="0">
              <a:solidFill>
                <a:srgbClr val="FFFFFF"/>
              </a:solidFill>
            </a:endParaRPr>
          </a:p>
          <a:p>
            <a:pPr marL="1219170" lvl="1" indent="-541853">
              <a:spcBef>
                <a:spcPts val="0"/>
              </a:spcBef>
              <a:buSzPts val="2800"/>
              <a:buChar char="–"/>
            </a:pPr>
            <a:r>
              <a:rPr lang="en-US" sz="2000" b="1" dirty="0">
                <a:solidFill>
                  <a:srgbClr val="FFFFFF"/>
                </a:solidFill>
              </a:rPr>
              <a:t>identified </a:t>
            </a:r>
            <a:r>
              <a:rPr lang="en-US" sz="2000" dirty="0">
                <a:solidFill>
                  <a:srgbClr val="FFFFFF"/>
                </a:solidFill>
              </a:rPr>
              <a:t>and </a:t>
            </a:r>
            <a:r>
              <a:rPr lang="en-US" sz="2000" b="1" dirty="0">
                <a:solidFill>
                  <a:srgbClr val="FFFFFF"/>
                </a:solidFill>
              </a:rPr>
              <a:t>supported </a:t>
            </a:r>
            <a:r>
              <a:rPr lang="en-US" sz="2000" dirty="0">
                <a:solidFill>
                  <a:srgbClr val="FFFFFF"/>
                </a:solidFill>
              </a:rPr>
              <a:t>through coordination between School Districts and OCFS.</a:t>
            </a:r>
          </a:p>
          <a:p>
            <a:pPr marL="1219170" lvl="1" indent="-541853">
              <a:spcBef>
                <a:spcPts val="0"/>
              </a:spcBef>
              <a:buSzPts val="2800"/>
              <a:buChar char="–"/>
            </a:pPr>
            <a:r>
              <a:rPr lang="en-US" sz="2000" dirty="0">
                <a:solidFill>
                  <a:srgbClr val="FFFFFF"/>
                </a:solidFill>
              </a:rPr>
              <a:t>are </a:t>
            </a:r>
            <a:r>
              <a:rPr lang="en-US" sz="2000" b="1" dirty="0">
                <a:solidFill>
                  <a:srgbClr val="FFFFFF"/>
                </a:solidFill>
              </a:rPr>
              <a:t>enrolled </a:t>
            </a:r>
            <a:r>
              <a:rPr lang="en-US" sz="2000" dirty="0">
                <a:solidFill>
                  <a:srgbClr val="FFFFFF"/>
                </a:solidFill>
              </a:rPr>
              <a:t>in and regularly attending school.</a:t>
            </a:r>
          </a:p>
        </p:txBody>
      </p:sp>
      <p:sp>
        <p:nvSpPr>
          <p:cNvPr id="581" name="Google Shape;581;p74"/>
          <p:cNvSpPr txBox="1">
            <a:spLocks noGrp="1"/>
          </p:cNvSpPr>
          <p:nvPr>
            <p:ph type="sldNum" idx="12"/>
          </p:nvPr>
        </p:nvSpPr>
        <p:spPr>
          <a:xfrm>
            <a:off x="10480391" y="6535157"/>
            <a:ext cx="973667" cy="274320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 sz="5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23</a:t>
            </a:fld>
            <a:endParaRPr lang="en" sz="5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25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Google Shape;587;p75"/>
          <p:cNvSpPr txBox="1"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3400" b="1" dirty="0"/>
              <a:t>School District Foster Care POC</a:t>
            </a:r>
            <a:r>
              <a:rPr lang="en-US" sz="3400" dirty="0"/>
              <a:t>, cont’d: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Google Shape;588;p75"/>
          <p:cNvSpPr txBox="1">
            <a:spLocks noGrp="1"/>
          </p:cNvSpPr>
          <p:nvPr>
            <p:ph type="body" idx="1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609585" indent="-457189">
              <a:spcBef>
                <a:spcPts val="480"/>
              </a:spcBef>
              <a:buSzPts val="1800"/>
              <a:buChar char="•"/>
            </a:pPr>
            <a:r>
              <a:rPr lang="en-US" sz="2000" b="1" dirty="0"/>
              <a:t>Participate </a:t>
            </a:r>
            <a:r>
              <a:rPr lang="en-US" sz="2000" dirty="0"/>
              <a:t>in making and documenting </a:t>
            </a:r>
            <a:r>
              <a:rPr lang="en-US" sz="2000" b="1" dirty="0"/>
              <a:t>BIDs</a:t>
            </a:r>
            <a:r>
              <a:rPr lang="en-US" sz="2000" dirty="0"/>
              <a:t> with OCFS representatives.</a:t>
            </a:r>
          </a:p>
          <a:p>
            <a:pPr marL="609585" indent="-457189">
              <a:spcBef>
                <a:spcPts val="0"/>
              </a:spcBef>
              <a:buSzPts val="1800"/>
              <a:buChar char="•"/>
            </a:pPr>
            <a:r>
              <a:rPr lang="en-US" sz="2000" b="1" dirty="0"/>
              <a:t>Ensure school enrollment </a:t>
            </a:r>
            <a:r>
              <a:rPr lang="en-US" sz="2000" dirty="0"/>
              <a:t>of students and timely transfer of records.</a:t>
            </a:r>
          </a:p>
          <a:p>
            <a:pPr marL="609585" indent="-457189">
              <a:spcBef>
                <a:spcPts val="480"/>
              </a:spcBef>
              <a:buSzPts val="1800"/>
            </a:pPr>
            <a:r>
              <a:rPr lang="en-US" sz="2000" b="1" dirty="0"/>
              <a:t>Develop procedures</a:t>
            </a:r>
            <a:r>
              <a:rPr lang="en-US" sz="2000" dirty="0"/>
              <a:t> for coordinating cost-effective </a:t>
            </a:r>
            <a:r>
              <a:rPr lang="en-US" sz="2000" b="1" dirty="0"/>
              <a:t>transportation.</a:t>
            </a:r>
            <a:endParaRPr lang="en-US" sz="2000" dirty="0"/>
          </a:p>
          <a:p>
            <a:pPr marL="609585" indent="-457189">
              <a:spcBef>
                <a:spcPts val="0"/>
              </a:spcBef>
              <a:buSzPts val="1800"/>
            </a:pPr>
            <a:r>
              <a:rPr lang="en-US" sz="2000" b="1" dirty="0"/>
              <a:t>Facilitate professional development</a:t>
            </a:r>
            <a:r>
              <a:rPr lang="en-US" sz="2000" dirty="0"/>
              <a:t> for district staff.</a:t>
            </a:r>
            <a:br>
              <a:rPr lang="en-US" sz="2000" dirty="0"/>
            </a:br>
            <a:endParaRPr lang="en-US" sz="2000" dirty="0"/>
          </a:p>
          <a:p>
            <a:pPr marL="609585" indent="-457189">
              <a:spcBef>
                <a:spcPts val="0"/>
              </a:spcBef>
              <a:buSzPts val="1800"/>
              <a:buChar char="•"/>
            </a:pPr>
            <a:endParaRPr lang="en-US" sz="20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0" name="Google Shape;590;p75"/>
          <p:cNvPicPr preferRelativeResize="0"/>
          <p:nvPr/>
        </p:nvPicPr>
        <p:blipFill rotWithShape="1">
          <a:blip r:embed="rId3"/>
          <a:srcRect t="1893" r="4" b="117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</p:spPr>
      </p:pic>
      <p:sp>
        <p:nvSpPr>
          <p:cNvPr id="589" name="Google Shape;589;p75"/>
          <p:cNvSpPr txBox="1">
            <a:spLocks noGrp="1"/>
          </p:cNvSpPr>
          <p:nvPr>
            <p:ph type="sldNum" idx="12"/>
          </p:nvPr>
        </p:nvSpPr>
        <p:spPr>
          <a:xfrm>
            <a:off x="9385070" y="6492240"/>
            <a:ext cx="1055716" cy="365125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/>
              <a:pPr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5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C10706-8EED-4455-8448-756ED1CE6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School and Student Supports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1A63B22-6133-482D-8006-1131F971A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9" b="933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AFB8A-559E-459D-BE83-30065740A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800"/>
              </a:spcAft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8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239DC-E424-4338-B7EF-CF208AA99051}"/>
              </a:ext>
            </a:extLst>
          </p:cNvPr>
          <p:cNvSpPr txBox="1"/>
          <p:nvPr/>
        </p:nvSpPr>
        <p:spPr>
          <a:xfrm>
            <a:off x="3505200" y="11071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| Department of Education (maine.gov)</a:t>
            </a:r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5DA7910-82FF-4055-B093-F07DF3A37EBE}"/>
              </a:ext>
            </a:extLst>
          </p:cNvPr>
          <p:cNvSpPr/>
          <p:nvPr/>
        </p:nvSpPr>
        <p:spPr>
          <a:xfrm>
            <a:off x="4663440" y="2439892"/>
            <a:ext cx="5923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35CBAB53-C854-4F3A-8778-DF222EA800F3}"/>
              </a:ext>
            </a:extLst>
          </p:cNvPr>
          <p:cNvSpPr/>
          <p:nvPr/>
        </p:nvSpPr>
        <p:spPr>
          <a:xfrm rot="20334503">
            <a:off x="6607627" y="139873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51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09299-9140-4EA9-B724-1DCBB4EC4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15"/>
            <a:ext cx="12192000" cy="67669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BF598-9235-4AE2-B101-66659F8A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3648" y="6556248"/>
            <a:ext cx="2743200" cy="2743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fld id="{00000000-1234-1234-1234-123412341234}" type="slidenum">
              <a:rPr lang="en" sz="1067">
                <a:solidFill>
                  <a:schemeClr val="tx1">
                    <a:alpha val="70000"/>
                  </a:schemeClr>
                </a:solidFill>
              </a:rPr>
              <a:pPr>
                <a:lnSpc>
                  <a:spcPct val="90000"/>
                </a:lnSpc>
                <a:spcAft>
                  <a:spcPts val="800"/>
                </a:spcAft>
              </a:pPr>
              <a:t>26</a:t>
            </a:fld>
            <a:endParaRPr lang="en" sz="1067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8A3BA91E-BDCC-40ED-B5B4-9ADFC079B984}"/>
              </a:ext>
            </a:extLst>
          </p:cNvPr>
          <p:cNvSpPr/>
          <p:nvPr/>
        </p:nvSpPr>
        <p:spPr>
          <a:xfrm>
            <a:off x="2049781" y="5734005"/>
            <a:ext cx="1985264" cy="7788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E3D4D-5E0D-4115-ADB7-F56E2E974266}"/>
              </a:ext>
            </a:extLst>
          </p:cNvPr>
          <p:cNvSpPr txBox="1"/>
          <p:nvPr/>
        </p:nvSpPr>
        <p:spPr>
          <a:xfrm>
            <a:off x="2524253" y="925795"/>
            <a:ext cx="694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70C0"/>
                </a:solidFill>
                <a:latin typeface="+mj-lt"/>
              </a:rPr>
              <a:t>https://www.maine.gov/doe/schools/safeschools</a:t>
            </a:r>
          </a:p>
        </p:txBody>
      </p:sp>
    </p:spTree>
    <p:extLst>
      <p:ext uri="{BB962C8B-B14F-4D97-AF65-F5344CB8AC3E}">
        <p14:creationId xmlns:p14="http://schemas.microsoft.com/office/powerpoint/2010/main" val="1694257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7FDF10C5-AB7E-42F2-9CB0-6B7EB3E13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23" b="66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113770D0-7951-4CBD-8E35-33AECA507BAE}"/>
              </a:ext>
            </a:extLst>
          </p:cNvPr>
          <p:cNvSpPr/>
          <p:nvPr/>
        </p:nvSpPr>
        <p:spPr>
          <a:xfrm rot="19804955">
            <a:off x="2018798" y="5863481"/>
            <a:ext cx="148153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9B681-10B3-4574-92B0-42EFEC72F02A}"/>
              </a:ext>
            </a:extLst>
          </p:cNvPr>
          <p:cNvSpPr txBox="1"/>
          <p:nvPr/>
        </p:nvSpPr>
        <p:spPr>
          <a:xfrm>
            <a:off x="6624320" y="1754555"/>
            <a:ext cx="617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https://www.maine.gov/doe/highmobility</a:t>
            </a:r>
          </a:p>
        </p:txBody>
      </p:sp>
    </p:spTree>
    <p:extLst>
      <p:ext uri="{BB962C8B-B14F-4D97-AF65-F5344CB8AC3E}">
        <p14:creationId xmlns:p14="http://schemas.microsoft.com/office/powerpoint/2010/main" val="2051932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6C3488-2DBE-48C0-8F88-EC3FC266E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8DFC7-BD75-4157-A0BF-2C2B68F0E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01" y="4281965"/>
            <a:ext cx="7030431" cy="2057687"/>
          </a:xfrm>
          <a:prstGeom prst="rect">
            <a:avLst/>
          </a:prstGeom>
        </p:spPr>
      </p:pic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82F4801E-EAEF-453E-93F8-EC8EC4EA1B92}"/>
              </a:ext>
            </a:extLst>
          </p:cNvPr>
          <p:cNvSpPr/>
          <p:nvPr/>
        </p:nvSpPr>
        <p:spPr>
          <a:xfrm>
            <a:off x="6096000" y="2862471"/>
            <a:ext cx="1073426" cy="2663686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48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9C9C-35DC-4B0E-85A5-EBC7B7F2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70" y="4517209"/>
            <a:ext cx="9777805" cy="1536192"/>
          </a:xfrm>
        </p:spPr>
        <p:txBody>
          <a:bodyPr>
            <a:normAutofit/>
          </a:bodyPr>
          <a:lstStyle/>
          <a:p>
            <a:r>
              <a:rPr lang="en-US" sz="5333" b="1" dirty="0"/>
              <a:t>Neo.maine.gov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898393-D67B-4173-98E6-9FFD83994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39" b="1"/>
          <a:stretch/>
        </p:blipFill>
        <p:spPr>
          <a:xfrm>
            <a:off x="27" y="14"/>
            <a:ext cx="12191973" cy="39944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53DB1-F4C0-43E5-91AA-64CF9947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6248" cy="365125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fld id="{00000000-1234-1234-1234-123412341234}" type="slidenum">
              <a:rPr lang="en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800"/>
                </a:spcAft>
              </a:pPr>
              <a:t>29</a:t>
            </a:fld>
            <a:endParaRPr lang="e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60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7C041-F70A-44F7-B19B-F170BEA9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 Foster Care Points of Contact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16D66-9738-44D2-9647-C073FADAF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Our video training will be recorded for future use.  Consider taking notes as there will be a quiz at the end. </a:t>
            </a:r>
          </a:p>
          <a:p>
            <a:r>
              <a:rPr lang="en-US" dirty="0"/>
              <a:t>When you complete the quiz and score at least an 80%, you will earn your Certificate of Completion for SY 2022-23.</a:t>
            </a:r>
          </a:p>
          <a:p>
            <a:r>
              <a:rPr lang="en-US" dirty="0"/>
              <a:t>Any feedback or questions?  Share those with Julie Smyth, Statewide Foster Care Point of Contact at the DOE – </a:t>
            </a:r>
            <a:r>
              <a:rPr lang="en-US" dirty="0">
                <a:hlinkClick r:id="rId2"/>
              </a:rPr>
              <a:t>Julie.a.smyth@maine.gov</a:t>
            </a:r>
            <a:r>
              <a:rPr lang="en-US" dirty="0"/>
              <a:t> (Please insert Foster Care in subject line!)</a:t>
            </a:r>
          </a:p>
        </p:txBody>
      </p:sp>
    </p:spTree>
    <p:extLst>
      <p:ext uri="{BB962C8B-B14F-4D97-AF65-F5344CB8AC3E}">
        <p14:creationId xmlns:p14="http://schemas.microsoft.com/office/powerpoint/2010/main" val="4027532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ooden blocks with question marks">
            <a:extLst>
              <a:ext uri="{FF2B5EF4-FFF2-40B4-BE49-F238E27FC236}">
                <a16:creationId xmlns:a16="http://schemas.microsoft.com/office/drawing/2014/main" id="{24DC9247-2558-405D-BC27-48F5E6C088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5" b="623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96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3" name="Rectangle 532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Right Triangle 53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Google Shape;526;p70"/>
          <p:cNvSpPr txBox="1"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sz="6100"/>
              <a:t>Link to required quiz for 2022-2023</a:t>
            </a:r>
          </a:p>
        </p:txBody>
      </p:sp>
      <p:cxnSp>
        <p:nvCxnSpPr>
          <p:cNvPr id="539" name="Straight Connector 538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7" name="Google Shape;527;p70"/>
          <p:cNvSpPr txBox="1"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 fontScale="92500" lnSpcReduction="10000"/>
          </a:bodyPr>
          <a:lstStyle/>
          <a:p>
            <a:pPr marL="0" indent="0">
              <a:spcBef>
                <a:spcPts val="480"/>
              </a:spcBef>
              <a:buNone/>
            </a:pPr>
            <a:r>
              <a:rPr lang="en-US" sz="2400" dirty="0"/>
              <a:t>Click </a:t>
            </a:r>
            <a:r>
              <a:rPr lang="en-US" sz="2400" dirty="0">
                <a:hlinkClick r:id="rId3"/>
              </a:rPr>
              <a:t>here</a:t>
            </a:r>
            <a:r>
              <a:rPr lang="en-US" sz="2400" dirty="0"/>
              <a:t> to complete the Point of Contact Quiz to check comprehension (required for all district POCs annually) – a certificate will be sent to you after completion</a:t>
            </a:r>
          </a:p>
          <a:p>
            <a:pPr marL="0" indent="0">
              <a:spcBef>
                <a:spcPts val="480"/>
              </a:spcBef>
              <a:buNone/>
            </a:pPr>
            <a:r>
              <a:rPr lang="en-US" sz="2400" dirty="0"/>
              <a:t> </a:t>
            </a:r>
          </a:p>
          <a:p>
            <a:pPr marL="0" indent="0">
              <a:spcBef>
                <a:spcPts val="480"/>
              </a:spcBef>
              <a:buNone/>
            </a:pPr>
            <a:r>
              <a:rPr lang="en-US" sz="2400" dirty="0"/>
              <a:t>Or copy and paste this link to the quiz: </a:t>
            </a:r>
            <a:r>
              <a:rPr lang="en-US" sz="2400" dirty="0">
                <a:hlinkClick r:id="rId3"/>
              </a:rPr>
              <a:t>https://forms.office.com/Pages/ResponsePage.aspx?id=q6g_QX0gYkubzeoajy-GTh3ciwadsupAk4Irx08pO-1UMEY2NlVRMTY1UDVBMklVWlZGNzBHVzZDTS4u</a:t>
            </a:r>
            <a:r>
              <a:rPr lang="en-US" sz="2400" dirty="0"/>
              <a:t> </a:t>
            </a:r>
          </a:p>
          <a:p>
            <a:pPr marL="0" indent="0">
              <a:spcBef>
                <a:spcPts val="480"/>
              </a:spcBef>
              <a:buNone/>
            </a:pPr>
            <a:endParaRPr lang="en-US" sz="2400" dirty="0"/>
          </a:p>
        </p:txBody>
      </p:sp>
      <p:sp>
        <p:nvSpPr>
          <p:cNvPr id="528" name="Google Shape;528;p70"/>
          <p:cNvSpPr txBox="1">
            <a:spLocks noGrp="1"/>
          </p:cNvSpPr>
          <p:nvPr>
            <p:ph type="sldNum" sz="quarter" idx="12"/>
          </p:nvPr>
        </p:nvSpPr>
        <p:spPr>
          <a:xfrm>
            <a:off x="9683496" y="4892040"/>
            <a:ext cx="1673352" cy="1005840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 sz="56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31</a:t>
            </a:fld>
            <a:endParaRPr lang="en-US" sz="5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63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17F70-6343-4E17-A3DD-1BFBFFDE1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96" y="58480"/>
            <a:ext cx="5130795" cy="1461779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0BDB5-27F8-4798-A239-704AE1657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96" y="1094501"/>
            <a:ext cx="7394117" cy="491198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Julie A. Smyth, </a:t>
            </a:r>
            <a:r>
              <a:rPr lang="en-US" sz="3200" dirty="0"/>
              <a:t>Director O3S</a:t>
            </a:r>
          </a:p>
          <a:p>
            <a:pPr marL="0" indent="0">
              <a:buNone/>
            </a:pPr>
            <a:r>
              <a:rPr lang="en-US" sz="3200" dirty="0"/>
              <a:t>State Foster Care Point of Contact</a:t>
            </a:r>
          </a:p>
          <a:p>
            <a:pPr marL="0" indent="0">
              <a:buNone/>
            </a:pPr>
            <a:r>
              <a:rPr lang="en-US" sz="3200" dirty="0">
                <a:hlinkClick r:id="rId2"/>
              </a:rPr>
              <a:t>Julie.a.smyth@maine.gov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Staci H. Warren</a:t>
            </a:r>
            <a:r>
              <a:rPr lang="en-US" sz="3200" dirty="0"/>
              <a:t>, Administrative Asst. </a:t>
            </a:r>
          </a:p>
          <a:p>
            <a:pPr marL="0" indent="0">
              <a:buNone/>
            </a:pPr>
            <a:r>
              <a:rPr lang="en-US" sz="3200" dirty="0">
                <a:hlinkClick r:id="rId3"/>
              </a:rPr>
              <a:t>staci.h.warren@maine.gov</a:t>
            </a:r>
            <a:r>
              <a:rPr lang="en-US" sz="3200" dirty="0"/>
              <a:t> 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8" name="Graphic 7" descr="Phishing">
            <a:extLst>
              <a:ext uri="{FF2B5EF4-FFF2-40B4-BE49-F238E27FC236}">
                <a16:creationId xmlns:a16="http://schemas.microsoft.com/office/drawing/2014/main" id="{9A9B177C-D9E6-4B8C-A07D-F628409FB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2FFA9-EE63-4C15-905F-55B23F16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800"/>
              </a:spcAft>
            </a:pPr>
            <a:fld id="{00000000-1234-1234-1234-123412341234}" type="slidenum">
              <a:rPr lang="en">
                <a:solidFill>
                  <a:schemeClr val="bg1"/>
                </a:solidFill>
              </a:rPr>
              <a:pPr algn="ctr">
                <a:spcAft>
                  <a:spcPts val="800"/>
                </a:spcAft>
              </a:pPr>
              <a:t>32</a:t>
            </a:fld>
            <a:endParaRPr lang="en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8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>
            <a:spLocks noGrp="1"/>
          </p:cNvSpPr>
          <p:nvPr>
            <p:ph type="title"/>
          </p:nvPr>
        </p:nvSpPr>
        <p:spPr>
          <a:xfrm>
            <a:off x="648929" y="629266"/>
            <a:ext cx="6422849" cy="1676603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/>
              <a:t>Why Educational Stability</a:t>
            </a:r>
            <a:endParaRPr lang="en-US" dirty="0"/>
          </a:p>
        </p:txBody>
      </p:sp>
      <p:sp>
        <p:nvSpPr>
          <p:cNvPr id="183" name="Google Shape;183;p26"/>
          <p:cNvSpPr txBox="1">
            <a:spLocks noGrp="1"/>
          </p:cNvSpPr>
          <p:nvPr>
            <p:ph type="body" idx="1"/>
          </p:nvPr>
        </p:nvSpPr>
        <p:spPr>
          <a:xfrm>
            <a:off x="648931" y="2438400"/>
            <a:ext cx="6422848" cy="3785419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None/>
            </a:pPr>
            <a:r>
              <a:rPr lang="en-US" b="1" dirty="0"/>
              <a:t>Frequent school transitions may have lasting academic, social, and emotional impacts</a:t>
            </a:r>
          </a:p>
          <a:p>
            <a:pPr marL="457189" indent="-220128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Maximizing educational stability can</a:t>
            </a:r>
          </a:p>
          <a:p>
            <a:pPr marL="1219170" lvl="1" indent="-507987">
              <a:spcBef>
                <a:spcPts val="0"/>
              </a:spcBef>
              <a:spcAft>
                <a:spcPts val="600"/>
              </a:spcAft>
              <a:buSzPts val="2400"/>
              <a:buChar char="–"/>
            </a:pPr>
            <a:r>
              <a:rPr lang="en-US" sz="2800" b="1" dirty="0"/>
              <a:t>improve attendance</a:t>
            </a:r>
          </a:p>
          <a:p>
            <a:pPr marL="1219170" lvl="1" indent="-507987">
              <a:spcBef>
                <a:spcPts val="0"/>
              </a:spcBef>
              <a:spcAft>
                <a:spcPts val="600"/>
              </a:spcAft>
              <a:buSzPts val="2400"/>
              <a:buChar char="–"/>
            </a:pPr>
            <a:r>
              <a:rPr lang="en-US" sz="2800" b="1" dirty="0"/>
              <a:t>minimize educational gaps</a:t>
            </a:r>
          </a:p>
          <a:p>
            <a:pPr marL="1219170" lvl="1" indent="-507987">
              <a:spcBef>
                <a:spcPts val="0"/>
              </a:spcBef>
              <a:spcAft>
                <a:spcPts val="600"/>
              </a:spcAft>
              <a:buSzPts val="2400"/>
              <a:buChar char="–"/>
            </a:pPr>
            <a:r>
              <a:rPr lang="en-US" sz="2800" b="1" dirty="0"/>
              <a:t>help families stay connected</a:t>
            </a:r>
          </a:p>
        </p:txBody>
      </p:sp>
      <p:sp>
        <p:nvSpPr>
          <p:cNvPr id="199" name="Rectangle 125">
            <a:extLst>
              <a:ext uri="{FF2B5EF4-FFF2-40B4-BE49-F238E27FC236}">
                <a16:creationId xmlns:a16="http://schemas.microsoft.com/office/drawing/2014/main" id="{11C59EDF-5A1E-404D-B55D-8AEA5D8D6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10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ounded Rectangle 9">
            <a:extLst>
              <a:ext uri="{FF2B5EF4-FFF2-40B4-BE49-F238E27FC236}">
                <a16:creationId xmlns:a16="http://schemas.microsoft.com/office/drawing/2014/main" id="{FEE0385D-4151-43AA-9C6B-0365E1031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042" y="557784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5" name="Google Shape;185;p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27606" y="876201"/>
            <a:ext cx="2893615" cy="5102352"/>
          </a:xfrm>
          <a:prstGeom prst="rect">
            <a:avLst/>
          </a:prstGeom>
          <a:noFill/>
          <a:effectLst/>
        </p:spPr>
      </p:pic>
      <p:sp>
        <p:nvSpPr>
          <p:cNvPr id="184" name="Google Shape;184;p26"/>
          <p:cNvSpPr txBox="1">
            <a:spLocks noGrp="1"/>
          </p:cNvSpPr>
          <p:nvPr>
            <p:ph type="sldNum" idx="12"/>
          </p:nvPr>
        </p:nvSpPr>
        <p:spPr>
          <a:xfrm>
            <a:off x="10853928" y="6356350"/>
            <a:ext cx="685800" cy="365125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>
                <a:solidFill>
                  <a:srgbClr val="404040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4</a:t>
            </a:fld>
            <a:endParaRPr lang="e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7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2" name="Rectangle 90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5" name="Freeform: Shape 96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8" name="Google Shape;468;p60"/>
          <p:cNvSpPr txBox="1"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4000">
                <a:solidFill>
                  <a:srgbClr val="FFFFFF"/>
                </a:solidFill>
              </a:rPr>
              <a:t>Foster Care - Title I Part A Provisions</a:t>
            </a:r>
          </a:p>
        </p:txBody>
      </p:sp>
      <p:sp>
        <p:nvSpPr>
          <p:cNvPr id="99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9" name="Google Shape;469;p60"/>
          <p:cNvSpPr txBox="1">
            <a:spLocks noGrp="1"/>
          </p:cNvSpPr>
          <p:nvPr>
            <p:ph type="body" idx="1"/>
          </p:nvPr>
        </p:nvSpPr>
        <p:spPr>
          <a:xfrm>
            <a:off x="5221862" y="1719618"/>
            <a:ext cx="5948831" cy="4334629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609585" indent="-507987">
              <a:spcBef>
                <a:spcPts val="0"/>
              </a:spcBef>
              <a:spcAft>
                <a:spcPts val="600"/>
              </a:spcAft>
              <a:buSzPts val="2400"/>
              <a:buChar char="•"/>
            </a:pPr>
            <a:r>
              <a:rPr lang="en-US" sz="2400" b="1" dirty="0">
                <a:solidFill>
                  <a:srgbClr val="FEFFFF"/>
                </a:solidFill>
              </a:rPr>
              <a:t>Ensures educational stability</a:t>
            </a:r>
            <a:endParaRPr lang="en-US" sz="2400" dirty="0">
              <a:solidFill>
                <a:srgbClr val="FEFFFF"/>
              </a:solidFill>
            </a:endParaRPr>
          </a:p>
          <a:p>
            <a:pPr marL="609585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EFFFF"/>
              </a:solidFill>
            </a:endParaRPr>
          </a:p>
          <a:p>
            <a:pPr marL="609585" indent="-507987">
              <a:spcBef>
                <a:spcPts val="0"/>
              </a:spcBef>
              <a:spcAft>
                <a:spcPts val="600"/>
              </a:spcAft>
              <a:buSzPts val="2400"/>
              <a:buChar char="•"/>
            </a:pPr>
            <a:r>
              <a:rPr lang="en-US" sz="2400" dirty="0">
                <a:solidFill>
                  <a:srgbClr val="FEFFFF"/>
                </a:solidFill>
              </a:rPr>
              <a:t>Establishes </a:t>
            </a:r>
            <a:r>
              <a:rPr lang="en-US" sz="2400" b="1" dirty="0">
                <a:solidFill>
                  <a:srgbClr val="FEFFFF"/>
                </a:solidFill>
              </a:rPr>
              <a:t>specific educational rights</a:t>
            </a:r>
            <a:endParaRPr lang="en-US" sz="2400" dirty="0">
              <a:solidFill>
                <a:srgbClr val="FEFFFF"/>
              </a:solidFill>
            </a:endParaRPr>
          </a:p>
          <a:p>
            <a:pPr marL="609585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EFFFF"/>
              </a:solidFill>
            </a:endParaRPr>
          </a:p>
          <a:p>
            <a:pPr marL="609585" indent="-507987">
              <a:spcBef>
                <a:spcPts val="0"/>
              </a:spcBef>
              <a:spcAft>
                <a:spcPts val="600"/>
              </a:spcAft>
              <a:buSzPts val="2400"/>
              <a:buChar char="•"/>
            </a:pPr>
            <a:r>
              <a:rPr lang="en-US" sz="2400" dirty="0">
                <a:solidFill>
                  <a:srgbClr val="FEFFFF"/>
                </a:solidFill>
              </a:rPr>
              <a:t>Requires a</a:t>
            </a:r>
            <a:r>
              <a:rPr lang="en-US" sz="2400" b="1" dirty="0">
                <a:solidFill>
                  <a:srgbClr val="FEFFFF"/>
                </a:solidFill>
              </a:rPr>
              <a:t> district foster care point of contact</a:t>
            </a:r>
            <a:endParaRPr lang="en-US" sz="2400" dirty="0">
              <a:solidFill>
                <a:srgbClr val="FEFFFF"/>
              </a:solidFill>
            </a:endParaRPr>
          </a:p>
          <a:p>
            <a:pPr marL="609585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EFFFF"/>
              </a:solidFill>
            </a:endParaRPr>
          </a:p>
          <a:p>
            <a:pPr marL="609585" indent="-507987">
              <a:spcBef>
                <a:spcPts val="0"/>
              </a:spcBef>
              <a:spcAft>
                <a:spcPts val="600"/>
              </a:spcAft>
              <a:buSzPts val="2400"/>
              <a:buChar char="•"/>
            </a:pPr>
            <a:r>
              <a:rPr lang="en-US" sz="2400" dirty="0">
                <a:solidFill>
                  <a:srgbClr val="FEFFFF"/>
                </a:solidFill>
              </a:rPr>
              <a:t>Requires a </a:t>
            </a:r>
            <a:r>
              <a:rPr lang="en-US" sz="2400" b="1" dirty="0">
                <a:solidFill>
                  <a:srgbClr val="FEFFFF"/>
                </a:solidFill>
              </a:rPr>
              <a:t>state foster care point of contact </a:t>
            </a:r>
            <a:r>
              <a:rPr lang="en-US" sz="2400" dirty="0">
                <a:solidFill>
                  <a:srgbClr val="FEFFFF"/>
                </a:solidFill>
              </a:rPr>
              <a:t>at both DOE (Julie Smyth) and DHHS (Bobbi Johnson)</a:t>
            </a:r>
          </a:p>
        </p:txBody>
      </p:sp>
      <p:sp>
        <p:nvSpPr>
          <p:cNvPr id="470" name="Google Shape;470;p60"/>
          <p:cNvSpPr txBox="1">
            <a:spLocks noGrp="1"/>
          </p:cNvSpPr>
          <p:nvPr>
            <p:ph type="sldNum" idx="12"/>
          </p:nvPr>
        </p:nvSpPr>
        <p:spPr>
          <a:xfrm>
            <a:off x="10707624" y="6175188"/>
            <a:ext cx="685800" cy="320040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 sz="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5</a:t>
            </a:fld>
            <a:endParaRPr lang="en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01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4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383" name="Google Shape;383;p51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4000">
                <a:solidFill>
                  <a:srgbClr val="FFFFFF"/>
                </a:solidFill>
              </a:rPr>
              <a:t>Definition of Students in Foster Care</a:t>
            </a:r>
          </a:p>
        </p:txBody>
      </p:sp>
      <p:sp>
        <p:nvSpPr>
          <p:cNvPr id="385" name="Google Shape;385;p51"/>
          <p:cNvSpPr txBox="1">
            <a:spLocks noGrp="1"/>
          </p:cNvSpPr>
          <p:nvPr>
            <p:ph type="sldNum" sz="quarter" idx="12"/>
          </p:nvPr>
        </p:nvSpPr>
        <p:spPr>
          <a:xfrm>
            <a:off x="10265568" y="6309360"/>
            <a:ext cx="1088231" cy="365125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  <a:buClr>
                <a:srgbClr val="000000"/>
              </a:buClr>
            </a:pPr>
            <a:fld id="{00000000-1234-1234-1234-123412341234}" type="slidenum">
              <a:rPr lang="en" sz="100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90000"/>
                </a:lnSpc>
                <a:spcAft>
                  <a:spcPts val="800"/>
                </a:spcAft>
                <a:buClr>
                  <a:srgbClr val="000000"/>
                </a:buClr>
              </a:pPr>
              <a:t>6</a:t>
            </a:fld>
            <a:endParaRPr lang="en" sz="10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93" name="Google Shape;384;p51">
            <a:extLst>
              <a:ext uri="{FF2B5EF4-FFF2-40B4-BE49-F238E27FC236}">
                <a16:creationId xmlns:a16="http://schemas.microsoft.com/office/drawing/2014/main" id="{20BB2A0B-70B4-44EB-9908-41F8537647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7336956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tangle 105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Rectangle 107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Freeform: Shape 109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2" name="Google Shape;482;p62"/>
          <p:cNvSpPr txBox="1"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4000"/>
              <a:t>Educational Rights of Students in Foster Care</a:t>
            </a:r>
          </a:p>
        </p:txBody>
      </p:sp>
      <p:sp>
        <p:nvSpPr>
          <p:cNvPr id="483" name="Google Shape;483;p62"/>
          <p:cNvSpPr txBox="1">
            <a:spLocks noGrp="1"/>
          </p:cNvSpPr>
          <p:nvPr>
            <p:ph type="body" idx="1"/>
          </p:nvPr>
        </p:nvSpPr>
        <p:spPr>
          <a:xfrm>
            <a:off x="804672" y="2121763"/>
            <a:ext cx="5157216" cy="3773010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marL="1695446" lvl="2" indent="-742950">
              <a:spcBef>
                <a:spcPts val="480"/>
              </a:spcBef>
              <a:buSzPts val="1800"/>
              <a:buFont typeface="+mj-lt"/>
              <a:buAutoNum type="arabicPeriod"/>
            </a:pPr>
            <a:r>
              <a:rPr lang="en-US" sz="3200" dirty="0"/>
              <a:t>School of Origin and Transportation</a:t>
            </a:r>
          </a:p>
          <a:p>
            <a:pPr marL="1695446" lvl="2" indent="-742950">
              <a:spcBef>
                <a:spcPts val="480"/>
              </a:spcBef>
              <a:buSzPts val="1800"/>
              <a:buFont typeface="+mj-lt"/>
              <a:buAutoNum type="arabicPeriod"/>
            </a:pPr>
            <a:r>
              <a:rPr lang="en-US" sz="3200" dirty="0"/>
              <a:t>Best Interest Determination</a:t>
            </a:r>
          </a:p>
          <a:p>
            <a:pPr marL="1695446" lvl="2" indent="-742950">
              <a:spcBef>
                <a:spcPts val="480"/>
              </a:spcBef>
              <a:buSzPts val="1800"/>
              <a:buFont typeface="+mj-lt"/>
              <a:buAutoNum type="arabicPeriod"/>
            </a:pPr>
            <a:r>
              <a:rPr lang="en-US" sz="3200" dirty="0"/>
              <a:t>Immediate Enrollment</a:t>
            </a:r>
            <a:br>
              <a:rPr lang="en-US" dirty="0"/>
            </a:br>
            <a:endParaRPr lang="en-US" dirty="0"/>
          </a:p>
        </p:txBody>
      </p:sp>
      <p:pic>
        <p:nvPicPr>
          <p:cNvPr id="485" name="Google Shape;485;p6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42525" y="484632"/>
            <a:ext cx="4591197" cy="5733287"/>
          </a:xfrm>
          <a:prstGeom prst="rect">
            <a:avLst/>
          </a:prstGeom>
          <a:noFill/>
        </p:spPr>
      </p:pic>
      <p:sp>
        <p:nvSpPr>
          <p:cNvPr id="484" name="Google Shape;484;p62"/>
          <p:cNvSpPr txBox="1">
            <a:spLocks noGrp="1"/>
          </p:cNvSpPr>
          <p:nvPr>
            <p:ph type="sldNum" idx="12"/>
          </p:nvPr>
        </p:nvSpPr>
        <p:spPr>
          <a:xfrm>
            <a:off x="10260418" y="6356350"/>
            <a:ext cx="1096429" cy="365125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>
                <a:solidFill>
                  <a:schemeClr val="bg1">
                    <a:alpha val="8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7</a:t>
            </a:fld>
            <a:endParaRPr lang="en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0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4" name="Rectangle 112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461C0-B81B-40D0-9F0E-0350640FC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r="-1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495" name="Freeform: Shape 114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7" name="Freeform: Shape 11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0" name="Google Shape;490;p63"/>
          <p:cNvSpPr txBox="1">
            <a:spLocks noGrp="1"/>
          </p:cNvSpPr>
          <p:nvPr>
            <p:ph type="title"/>
          </p:nvPr>
        </p:nvSpPr>
        <p:spPr>
          <a:xfrm>
            <a:off x="371094" y="1161288"/>
            <a:ext cx="3438144" cy="580645"/>
          </a:xfrm>
          <a:prstGeom prst="rect">
            <a:avLst/>
          </a:prstGeom>
        </p:spPr>
        <p:txBody>
          <a:bodyPr spcFirstLastPara="1" vert="horz" lIns="121900" tIns="60933" rIns="121900" bIns="60933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School of Origin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1" name="Google Shape;491;p63"/>
          <p:cNvSpPr txBox="1">
            <a:spLocks noGrp="1"/>
          </p:cNvSpPr>
          <p:nvPr>
            <p:ph type="body" idx="1"/>
          </p:nvPr>
        </p:nvSpPr>
        <p:spPr>
          <a:xfrm>
            <a:off x="371094" y="2443480"/>
            <a:ext cx="3438906" cy="3481832"/>
          </a:xfrm>
          <a:prstGeom prst="rect">
            <a:avLst/>
          </a:prstGeom>
        </p:spPr>
        <p:txBody>
          <a:bodyPr spcFirstLastPara="1" vert="horz" lIns="121900" tIns="60933" rIns="121900" bIns="60933" rtlCol="0" anchor="t" anchorCtr="0">
            <a:noAutofit/>
          </a:bodyPr>
          <a:lstStyle/>
          <a:p>
            <a:pPr marL="0" indent="0">
              <a:spcBef>
                <a:spcPts val="480"/>
              </a:spcBef>
              <a:buNone/>
            </a:pPr>
            <a:r>
              <a:rPr lang="en-US" sz="2000" dirty="0"/>
              <a:t>The school the student was attending when placed in foster care, or at the time of a subsequent change in foster care placement.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Students should remain enrolled in their school of origin</a:t>
            </a:r>
            <a:r>
              <a:rPr lang="en-US" sz="2000" dirty="0"/>
              <a:t>, unless, after a best interest determination, it is decided </a:t>
            </a:r>
            <a:r>
              <a:rPr lang="en-US" sz="2000" b="1" dirty="0"/>
              <a:t>NOT </a:t>
            </a:r>
            <a:r>
              <a:rPr lang="en-US" sz="2000" dirty="0"/>
              <a:t>to be in their best interest.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92" name="Google Shape;492;p63"/>
          <p:cNvSpPr txBox="1">
            <a:spLocks noGrp="1"/>
          </p:cNvSpPr>
          <p:nvPr>
            <p:ph type="sldNum" idx="12"/>
          </p:nvPr>
        </p:nvSpPr>
        <p:spPr>
          <a:xfrm>
            <a:off x="9077706" y="6356350"/>
            <a:ext cx="2743200" cy="365125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>
                <a:solidFill>
                  <a:schemeClr val="bg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8</a:t>
            </a:fld>
            <a:endParaRPr lang="en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4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96CD9-EADC-44DF-A2FB-87C5CE8E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497" name="Google Shape;497;p64"/>
          <p:cNvSpPr txBox="1"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sz="7400" dirty="0">
                <a:ln w="22225">
                  <a:solidFill>
                    <a:srgbClr val="FFFFFF"/>
                  </a:solidFill>
                </a:ln>
                <a:noFill/>
              </a:rPr>
              <a:t>Best Interest Determination (BID)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8" name="Google Shape;498;p64"/>
          <p:cNvSpPr txBox="1">
            <a:spLocks noGrp="1"/>
          </p:cNvSpPr>
          <p:nvPr>
            <p:ph type="body" idx="1"/>
          </p:nvPr>
        </p:nvSpPr>
        <p:spPr>
          <a:xfrm>
            <a:off x="7534645" y="447040"/>
            <a:ext cx="4545587" cy="5909310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609585" indent="-507987">
              <a:spcBef>
                <a:spcPts val="480"/>
              </a:spcBef>
              <a:buSzPts val="240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Decisions about which school a student will attend should be made </a:t>
            </a:r>
            <a:r>
              <a:rPr lang="en-US" sz="2000" b="1" dirty="0">
                <a:solidFill>
                  <a:srgbClr val="FFFFFF"/>
                </a:solidFill>
              </a:rPr>
              <a:t>collaboratively</a:t>
            </a:r>
            <a:r>
              <a:rPr lang="en-US" sz="2000" dirty="0">
                <a:solidFill>
                  <a:srgbClr val="FFFFFF"/>
                </a:solidFill>
              </a:rPr>
              <a:t> and should consider a wide variety of factors.</a:t>
            </a:r>
          </a:p>
          <a:p>
            <a:pPr marL="609585" indent="0">
              <a:spcBef>
                <a:spcPts val="480"/>
              </a:spcBef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609585" indent="-507987">
              <a:spcBef>
                <a:spcPts val="480"/>
              </a:spcBef>
              <a:buSzPts val="240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Collaboration should include those in the best position to understand the </a:t>
            </a:r>
            <a:r>
              <a:rPr lang="en-US" sz="2000" b="1" dirty="0">
                <a:solidFill>
                  <a:srgbClr val="FFFFFF"/>
                </a:solidFill>
              </a:rPr>
              <a:t>student’s unique needs. </a:t>
            </a:r>
          </a:p>
          <a:p>
            <a:pPr marL="609585" indent="0">
              <a:spcBef>
                <a:spcPts val="480"/>
              </a:spcBef>
              <a:buNone/>
            </a:pPr>
            <a:endParaRPr lang="en-US" sz="2000" b="1" dirty="0">
              <a:solidFill>
                <a:srgbClr val="FFFFFF"/>
              </a:solidFill>
            </a:endParaRPr>
          </a:p>
          <a:p>
            <a:pPr marL="609585" indent="-507987">
              <a:spcBef>
                <a:spcPts val="480"/>
              </a:spcBef>
              <a:buSzPts val="240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Student should </a:t>
            </a:r>
            <a:r>
              <a:rPr lang="en-US" sz="2000" b="1" dirty="0">
                <a:solidFill>
                  <a:srgbClr val="FFFFFF"/>
                </a:solidFill>
              </a:rPr>
              <a:t>remain in their school of origin until the BID</a:t>
            </a:r>
            <a:r>
              <a:rPr lang="en-US" sz="2000" dirty="0">
                <a:solidFill>
                  <a:srgbClr val="FFFFFF"/>
                </a:solidFill>
              </a:rPr>
              <a:t> is complete.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99" name="Google Shape;499;p64"/>
          <p:cNvSpPr txBox="1">
            <a:spLocks noGrp="1"/>
          </p:cNvSpPr>
          <p:nvPr>
            <p:ph type="sldNum" idx="12"/>
          </p:nvPr>
        </p:nvSpPr>
        <p:spPr>
          <a:xfrm>
            <a:off x="10453254" y="6356350"/>
            <a:ext cx="900545" cy="365125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buClr>
                  <a:srgbClr val="000000"/>
                </a:buClr>
              </a:pPr>
              <a:t>9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31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1540</Words>
  <Application>Microsoft Office PowerPoint</Application>
  <PresentationFormat>Widescreen</PresentationFormat>
  <Paragraphs>172</Paragraphs>
  <Slides>32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Open Sans</vt:lpstr>
      <vt:lpstr>Tw Cen MT</vt:lpstr>
      <vt:lpstr>Office Theme</vt:lpstr>
      <vt:lpstr> Educational Provisions Orientation for Foster Care School District Points of Contact</vt:lpstr>
      <vt:lpstr>        Acronyms</vt:lpstr>
      <vt:lpstr>For Foster Care Points of Contact</vt:lpstr>
      <vt:lpstr>Why Educational Stability</vt:lpstr>
      <vt:lpstr>Foster Care - Title I Part A Provisions</vt:lpstr>
      <vt:lpstr>Definition of Students in Foster Care</vt:lpstr>
      <vt:lpstr>Educational Rights of Students in Foster Care</vt:lpstr>
      <vt:lpstr>School of Origin</vt:lpstr>
      <vt:lpstr>Best Interest Determination (BID)</vt:lpstr>
      <vt:lpstr>PowerPoint Presentation</vt:lpstr>
      <vt:lpstr>PowerPoint Presentation</vt:lpstr>
      <vt:lpstr>What should we consider when making a best interest determination for school placement?</vt:lpstr>
      <vt:lpstr>PowerPoint Presentation</vt:lpstr>
      <vt:lpstr>PowerPoint Presentation</vt:lpstr>
      <vt:lpstr>PowerPoint Presentation</vt:lpstr>
      <vt:lpstr>Other Considerations for BID</vt:lpstr>
      <vt:lpstr>Other Considerations (cont’d)</vt:lpstr>
      <vt:lpstr>Transportation</vt:lpstr>
      <vt:lpstr>DOE-DHHS Transportation MOU  (est. 2019)</vt:lpstr>
      <vt:lpstr>Transportation Strategies</vt:lpstr>
      <vt:lpstr>Immediate Enrollment</vt:lpstr>
      <vt:lpstr>School Selection Disputes</vt:lpstr>
      <vt:lpstr>Role of School District Foster Care POC</vt:lpstr>
      <vt:lpstr>School District Foster Care POC, cont’d:</vt:lpstr>
      <vt:lpstr>School and Student Supports</vt:lpstr>
      <vt:lpstr>PowerPoint Presentation</vt:lpstr>
      <vt:lpstr>PowerPoint Presentation</vt:lpstr>
      <vt:lpstr>PowerPoint Presentation</vt:lpstr>
      <vt:lpstr>Neo.maine.gov</vt:lpstr>
      <vt:lpstr>PowerPoint Presentation</vt:lpstr>
      <vt:lpstr>Link to required quiz for 2022-2023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Foster Care Educational Provisions Orientation for Foster Care District Points of Contact</dc:title>
  <dc:creator>Lyons, Amelia</dc:creator>
  <cp:lastModifiedBy>Warren, Staci H</cp:lastModifiedBy>
  <cp:revision>2</cp:revision>
  <cp:lastPrinted>1601-01-01T00:00:00Z</cp:lastPrinted>
  <dcterms:created xsi:type="dcterms:W3CDTF">2020-09-17T01:25:07Z</dcterms:created>
  <dcterms:modified xsi:type="dcterms:W3CDTF">2023-02-01T12:39:41Z</dcterms:modified>
</cp:coreProperties>
</file>