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74" r:id="rId4"/>
    <p:sldId id="275" r:id="rId5"/>
    <p:sldId id="272" r:id="rId6"/>
    <p:sldId id="273" r:id="rId7"/>
    <p:sldId id="277" r:id="rId8"/>
    <p:sldId id="260" r:id="rId9"/>
    <p:sldId id="278" r:id="rId10"/>
    <p:sldId id="279" r:id="rId11"/>
    <p:sldId id="262" r:id="rId12"/>
    <p:sldId id="264" r:id="rId13"/>
    <p:sldId id="280" r:id="rId14"/>
    <p:sldId id="266" r:id="rId15"/>
    <p:sldId id="270" r:id="rId16"/>
    <p:sldId id="281" r:id="rId17"/>
    <p:sldId id="282" r:id="rId18"/>
    <p:sldId id="276" r:id="rId19"/>
    <p:sldId id="269" r:id="rId20"/>
    <p:sldId id="283"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880"/>
    <a:srgbClr val="274F73"/>
    <a:srgbClr val="735627"/>
    <a:srgbClr val="403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23C594-611E-4417-954A-A53FD4D743EC}" type="datetimeFigureOut">
              <a:rPr lang="en-US" smtClean="0"/>
              <a:t>2/1/2021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3CAC017-613D-4020-8E9B-235ECD497315}" type="slidenum">
              <a:rPr lang="en-US" smtClean="0"/>
              <a:t>‹#›</a:t>
            </a:fld>
            <a:endParaRPr lang="en-US" dirty="0"/>
          </a:p>
        </p:txBody>
      </p:sp>
    </p:spTree>
    <p:extLst>
      <p:ext uri="{BB962C8B-B14F-4D97-AF65-F5344CB8AC3E}">
        <p14:creationId xmlns:p14="http://schemas.microsoft.com/office/powerpoint/2010/main" val="365731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Essential Programs and Services (EPS) Funding formula was developed by the Maine State Board of Education’s Committee to Study Essential Programs &amp; Services and School Funding and enacted into law in 2003 (Public Law 2003, chapter 504). EPS was a significant change from prior funding formulas, which were driven by historical expenditures, i.e., the more school units spent, the more state funds they were likely to receive, all other factors remaining constant.</a:t>
            </a:r>
          </a:p>
          <a:p>
            <a:pPr marL="0" indent="0">
              <a:buNone/>
            </a:pPr>
            <a:endParaRPr lang="en-US" sz="1200" dirty="0"/>
          </a:p>
          <a:p>
            <a:pPr marL="0" indent="0">
              <a:buNone/>
            </a:pPr>
            <a:r>
              <a:rPr lang="en-US" sz="1200" dirty="0"/>
              <a:t>By contrast, the EPS formula was designed to be a cost model, determining how much money a school unit needs to fund its essential programs and services (its allocation), as determined by research-based information. The total amount that the unit would require for these programs and services is called the “total allocation” for the district.</a:t>
            </a:r>
          </a:p>
          <a:p>
            <a:endParaRPr lang="en-US" dirty="0"/>
          </a:p>
        </p:txBody>
      </p:sp>
      <p:sp>
        <p:nvSpPr>
          <p:cNvPr id="4" name="Slide Number Placeholder 3"/>
          <p:cNvSpPr>
            <a:spLocks noGrp="1"/>
          </p:cNvSpPr>
          <p:nvPr>
            <p:ph type="sldNum" sz="quarter" idx="10"/>
          </p:nvPr>
        </p:nvSpPr>
        <p:spPr/>
        <p:txBody>
          <a:bodyPr/>
          <a:lstStyle/>
          <a:p>
            <a:fld id="{A3CAC017-613D-4020-8E9B-235ECD497315}" type="slidenum">
              <a:rPr lang="en-US" smtClean="0"/>
              <a:t>2</a:t>
            </a:fld>
            <a:endParaRPr lang="en-US" dirty="0"/>
          </a:p>
        </p:txBody>
      </p:sp>
    </p:spTree>
    <p:extLst>
      <p:ext uri="{BB962C8B-B14F-4D97-AF65-F5344CB8AC3E}">
        <p14:creationId xmlns:p14="http://schemas.microsoft.com/office/powerpoint/2010/main" val="13288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subsidizable differs from attending</a:t>
            </a:r>
          </a:p>
        </p:txBody>
      </p:sp>
      <p:sp>
        <p:nvSpPr>
          <p:cNvPr id="4" name="Slide Number Placeholder 3"/>
          <p:cNvSpPr>
            <a:spLocks noGrp="1"/>
          </p:cNvSpPr>
          <p:nvPr>
            <p:ph type="sldNum" sz="quarter" idx="5"/>
          </p:nvPr>
        </p:nvSpPr>
        <p:spPr/>
        <p:txBody>
          <a:bodyPr/>
          <a:lstStyle/>
          <a:p>
            <a:fld id="{A3CAC017-613D-4020-8E9B-235ECD497315}" type="slidenum">
              <a:rPr lang="en-US" smtClean="0"/>
              <a:t>11</a:t>
            </a:fld>
            <a:endParaRPr lang="en-US" dirty="0"/>
          </a:p>
        </p:txBody>
      </p:sp>
    </p:spTree>
    <p:extLst>
      <p:ext uri="{BB962C8B-B14F-4D97-AF65-F5344CB8AC3E}">
        <p14:creationId xmlns:p14="http://schemas.microsoft.com/office/powerpoint/2010/main" val="78276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AC017-613D-4020-8E9B-235ECD497315}" type="slidenum">
              <a:rPr lang="en-US" smtClean="0"/>
              <a:t>16</a:t>
            </a:fld>
            <a:endParaRPr lang="en-US" dirty="0"/>
          </a:p>
        </p:txBody>
      </p:sp>
    </p:spTree>
    <p:extLst>
      <p:ext uri="{BB962C8B-B14F-4D97-AF65-F5344CB8AC3E}">
        <p14:creationId xmlns:p14="http://schemas.microsoft.com/office/powerpoint/2010/main" val="1034110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vl1pPr>
          </a:lstStyle>
          <a:p>
            <a:endParaRPr lang="en-US" altLang="en-US" dirty="0"/>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ltLang="en-US" dirty="0"/>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9B3F289A-EC01-43F9-BE35-D4A8B2A9AEAC}"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7191B73-6F8E-4140-B7FB-C14936D036FA}" type="slidenum">
              <a:rPr lang="en-US" altLang="en-US"/>
              <a:pPr/>
              <a:t>‹#›</a:t>
            </a:fld>
            <a:endParaRPr lang="en-US" altLang="en-US" dirty="0"/>
          </a:p>
        </p:txBody>
      </p:sp>
    </p:spTree>
    <p:extLst>
      <p:ext uri="{BB962C8B-B14F-4D97-AF65-F5344CB8AC3E}">
        <p14:creationId xmlns:p14="http://schemas.microsoft.com/office/powerpoint/2010/main" val="380132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5ED6B19-029F-4522-8F3C-70EBBE86DE4B}" type="slidenum">
              <a:rPr lang="en-US" altLang="en-US"/>
              <a:pPr/>
              <a:t>‹#›</a:t>
            </a:fld>
            <a:endParaRPr lang="en-US" altLang="en-US" dirty="0"/>
          </a:p>
        </p:txBody>
      </p:sp>
    </p:spTree>
    <p:extLst>
      <p:ext uri="{BB962C8B-B14F-4D97-AF65-F5344CB8AC3E}">
        <p14:creationId xmlns:p14="http://schemas.microsoft.com/office/powerpoint/2010/main" val="74061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71F71E2C-AEBB-45D6-9F99-7B33E202CE70}" type="slidenum">
              <a:rPr lang="en-US" altLang="en-US"/>
              <a:pPr/>
              <a:t>‹#›</a:t>
            </a:fld>
            <a:endParaRPr lang="en-US" altLang="en-US" dirty="0"/>
          </a:p>
        </p:txBody>
      </p:sp>
    </p:spTree>
    <p:extLst>
      <p:ext uri="{BB962C8B-B14F-4D97-AF65-F5344CB8AC3E}">
        <p14:creationId xmlns:p14="http://schemas.microsoft.com/office/powerpoint/2010/main" val="8900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58F5A83-0615-4A09-86DC-956D3268CE3F}" type="slidenum">
              <a:rPr lang="en-US" altLang="en-US"/>
              <a:pPr/>
              <a:t>‹#›</a:t>
            </a:fld>
            <a:endParaRPr lang="en-US" altLang="en-US" dirty="0"/>
          </a:p>
        </p:txBody>
      </p:sp>
    </p:spTree>
    <p:extLst>
      <p:ext uri="{BB962C8B-B14F-4D97-AF65-F5344CB8AC3E}">
        <p14:creationId xmlns:p14="http://schemas.microsoft.com/office/powerpoint/2010/main" val="310757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E8ACA48C-3F84-4F9A-86C4-1EDF3D5D007A}" type="slidenum">
              <a:rPr lang="en-US" altLang="en-US"/>
              <a:pPr/>
              <a:t>‹#›</a:t>
            </a:fld>
            <a:endParaRPr lang="en-US" altLang="en-US" dirty="0"/>
          </a:p>
        </p:txBody>
      </p:sp>
    </p:spTree>
    <p:extLst>
      <p:ext uri="{BB962C8B-B14F-4D97-AF65-F5344CB8AC3E}">
        <p14:creationId xmlns:p14="http://schemas.microsoft.com/office/powerpoint/2010/main" val="145462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p>
        </p:txBody>
      </p:sp>
      <p:sp>
        <p:nvSpPr>
          <p:cNvPr id="8" name="Slide Number Placeholder 7"/>
          <p:cNvSpPr>
            <a:spLocks noGrp="1"/>
          </p:cNvSpPr>
          <p:nvPr>
            <p:ph type="sldNum" sz="quarter" idx="11"/>
          </p:nvPr>
        </p:nvSpPr>
        <p:spPr/>
        <p:txBody>
          <a:bodyPr/>
          <a:lstStyle>
            <a:lvl1pPr>
              <a:defRPr/>
            </a:lvl1pPr>
          </a:lstStyle>
          <a:p>
            <a:fld id="{26DEFF9C-EDB4-4928-808B-F594519FE095}" type="slidenum">
              <a:rPr lang="en-US" altLang="en-US"/>
              <a:pPr/>
              <a:t>‹#›</a:t>
            </a:fld>
            <a:endParaRPr lang="en-US" altLang="en-US" dirty="0"/>
          </a:p>
        </p:txBody>
      </p:sp>
    </p:spTree>
    <p:extLst>
      <p:ext uri="{BB962C8B-B14F-4D97-AF65-F5344CB8AC3E}">
        <p14:creationId xmlns:p14="http://schemas.microsoft.com/office/powerpoint/2010/main" val="285807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p>
        </p:txBody>
      </p:sp>
      <p:sp>
        <p:nvSpPr>
          <p:cNvPr id="4" name="Slide Number Placeholder 3"/>
          <p:cNvSpPr>
            <a:spLocks noGrp="1"/>
          </p:cNvSpPr>
          <p:nvPr>
            <p:ph type="sldNum" sz="quarter" idx="11"/>
          </p:nvPr>
        </p:nvSpPr>
        <p:spPr/>
        <p:txBody>
          <a:bodyPr/>
          <a:lstStyle>
            <a:lvl1pPr>
              <a:defRPr/>
            </a:lvl1pPr>
          </a:lstStyle>
          <a:p>
            <a:fld id="{0312148C-D9B7-4E90-ABA3-3F9AD90428BC}" type="slidenum">
              <a:rPr lang="en-US" altLang="en-US"/>
              <a:pPr/>
              <a:t>‹#›</a:t>
            </a:fld>
            <a:endParaRPr lang="en-US" altLang="en-US" dirty="0"/>
          </a:p>
        </p:txBody>
      </p:sp>
    </p:spTree>
    <p:extLst>
      <p:ext uri="{BB962C8B-B14F-4D97-AF65-F5344CB8AC3E}">
        <p14:creationId xmlns:p14="http://schemas.microsoft.com/office/powerpoint/2010/main" val="46789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
        <p:nvSpPr>
          <p:cNvPr id="3" name="Slide Number Placeholder 2"/>
          <p:cNvSpPr>
            <a:spLocks noGrp="1"/>
          </p:cNvSpPr>
          <p:nvPr>
            <p:ph type="sldNum" sz="quarter" idx="11"/>
          </p:nvPr>
        </p:nvSpPr>
        <p:spPr/>
        <p:txBody>
          <a:bodyPr/>
          <a:lstStyle>
            <a:lvl1pPr>
              <a:defRPr/>
            </a:lvl1pPr>
          </a:lstStyle>
          <a:p>
            <a:fld id="{316F2F95-44EA-476E-ABE4-684E61473493}" type="slidenum">
              <a:rPr lang="en-US" altLang="en-US"/>
              <a:pPr/>
              <a:t>‹#›</a:t>
            </a:fld>
            <a:endParaRPr lang="en-US" altLang="en-US" dirty="0"/>
          </a:p>
        </p:txBody>
      </p:sp>
    </p:spTree>
    <p:extLst>
      <p:ext uri="{BB962C8B-B14F-4D97-AF65-F5344CB8AC3E}">
        <p14:creationId xmlns:p14="http://schemas.microsoft.com/office/powerpoint/2010/main" val="10154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5B027853-8B9D-4600-81C7-8C3BBE074D8E}" type="slidenum">
              <a:rPr lang="en-US" altLang="en-US"/>
              <a:pPr/>
              <a:t>‹#›</a:t>
            </a:fld>
            <a:endParaRPr lang="en-US" altLang="en-US" dirty="0"/>
          </a:p>
        </p:txBody>
      </p:sp>
    </p:spTree>
    <p:extLst>
      <p:ext uri="{BB962C8B-B14F-4D97-AF65-F5344CB8AC3E}">
        <p14:creationId xmlns:p14="http://schemas.microsoft.com/office/powerpoint/2010/main" val="232300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32961809-5746-4566-B423-65BEC2959EF1}" type="slidenum">
              <a:rPr lang="en-US" altLang="en-US"/>
              <a:pPr/>
              <a:t>‹#›</a:t>
            </a:fld>
            <a:endParaRPr lang="en-US" altLang="en-US" dirty="0"/>
          </a:p>
        </p:txBody>
      </p:sp>
    </p:spTree>
    <p:extLst>
      <p:ext uri="{BB962C8B-B14F-4D97-AF65-F5344CB8AC3E}">
        <p14:creationId xmlns:p14="http://schemas.microsoft.com/office/powerpoint/2010/main" val="105098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defRPr>
            </a:lvl1pPr>
          </a:lstStyle>
          <a:p>
            <a:endParaRPr lang="en-US" altLang="en-US" dirty="0"/>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fld id="{206865E5-0111-4738-BAF2-735DF27ECA7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Century Gothic" pitchFamily="34" charset="0"/>
        </a:defRPr>
      </a:lvl2pPr>
      <a:lvl3pPr algn="l" rtl="0" fontAlgn="base">
        <a:spcBef>
          <a:spcPct val="0"/>
        </a:spcBef>
        <a:spcAft>
          <a:spcPct val="0"/>
        </a:spcAft>
        <a:defRPr sz="2800" b="1">
          <a:solidFill>
            <a:schemeClr val="bg1"/>
          </a:solidFill>
          <a:latin typeface="Century Gothic" pitchFamily="34" charset="0"/>
        </a:defRPr>
      </a:lvl3pPr>
      <a:lvl4pPr algn="l" rtl="0" fontAlgn="base">
        <a:spcBef>
          <a:spcPct val="0"/>
        </a:spcBef>
        <a:spcAft>
          <a:spcPct val="0"/>
        </a:spcAft>
        <a:defRPr sz="2800" b="1">
          <a:solidFill>
            <a:schemeClr val="bg1"/>
          </a:solidFill>
          <a:latin typeface="Century Gothic" pitchFamily="34" charset="0"/>
        </a:defRPr>
      </a:lvl4pPr>
      <a:lvl5pPr algn="l" rtl="0" fontAlgn="base">
        <a:spcBef>
          <a:spcPct val="0"/>
        </a:spcBef>
        <a:spcAft>
          <a:spcPct val="0"/>
        </a:spcAft>
        <a:defRPr sz="2800" b="1">
          <a:solidFill>
            <a:schemeClr val="bg1"/>
          </a:solidFill>
          <a:latin typeface="Century Gothic" pitchFamily="34" charset="0"/>
        </a:defRPr>
      </a:lvl5pPr>
      <a:lvl6pPr marL="457200" algn="l" rtl="0" fontAlgn="base">
        <a:spcBef>
          <a:spcPct val="0"/>
        </a:spcBef>
        <a:spcAft>
          <a:spcPct val="0"/>
        </a:spcAft>
        <a:defRPr sz="2800" b="1">
          <a:solidFill>
            <a:schemeClr val="bg1"/>
          </a:solidFill>
          <a:latin typeface="Century Gothic" pitchFamily="34" charset="0"/>
        </a:defRPr>
      </a:lvl6pPr>
      <a:lvl7pPr marL="914400" algn="l" rtl="0" fontAlgn="base">
        <a:spcBef>
          <a:spcPct val="0"/>
        </a:spcBef>
        <a:spcAft>
          <a:spcPct val="0"/>
        </a:spcAft>
        <a:defRPr sz="2800" b="1">
          <a:solidFill>
            <a:schemeClr val="bg1"/>
          </a:solidFill>
          <a:latin typeface="Century Gothic" pitchFamily="34" charset="0"/>
        </a:defRPr>
      </a:lvl7pPr>
      <a:lvl8pPr marL="1371600" algn="l" rtl="0" fontAlgn="base">
        <a:spcBef>
          <a:spcPct val="0"/>
        </a:spcBef>
        <a:spcAft>
          <a:spcPct val="0"/>
        </a:spcAft>
        <a:defRPr sz="2800" b="1">
          <a:solidFill>
            <a:schemeClr val="bg1"/>
          </a:solidFill>
          <a:latin typeface="Century Gothic" pitchFamily="34" charset="0"/>
        </a:defRPr>
      </a:lvl8pPr>
      <a:lvl9pPr marL="1828800" algn="l" rtl="0" fontAlgn="base">
        <a:spcBef>
          <a:spcPct val="0"/>
        </a:spcBef>
        <a:spcAft>
          <a:spcPct val="0"/>
        </a:spcAft>
        <a:defRPr sz="2800" b="1">
          <a:solidFill>
            <a:schemeClr val="bg1"/>
          </a:solidFill>
          <a:latin typeface="Century Gothic" pitchFamily="34" charset="0"/>
        </a:defRPr>
      </a:lvl9pPr>
    </p:titleStyle>
    <p:bodyStyle>
      <a:lvl1pPr marL="342900" indent="-342900" algn="l" rtl="0" fontAlgn="base">
        <a:spcBef>
          <a:spcPct val="20000"/>
        </a:spcBef>
        <a:spcAft>
          <a:spcPct val="0"/>
        </a:spcAft>
        <a:buChar char="•"/>
        <a:defRPr sz="2400">
          <a:solidFill>
            <a:srgbClr val="274F73"/>
          </a:solidFill>
          <a:latin typeface="+mn-lt"/>
          <a:ea typeface="+mn-ea"/>
          <a:cs typeface="+mn-cs"/>
        </a:defRPr>
      </a:lvl1pPr>
      <a:lvl2pPr marL="742950" indent="-285750" algn="l" rtl="0" fontAlgn="base">
        <a:spcBef>
          <a:spcPct val="20000"/>
        </a:spcBef>
        <a:spcAft>
          <a:spcPct val="0"/>
        </a:spcAft>
        <a:buChar char="–"/>
        <a:defRPr sz="2400">
          <a:solidFill>
            <a:srgbClr val="735627"/>
          </a:solidFill>
          <a:latin typeface="+mn-lt"/>
        </a:defRPr>
      </a:lvl2pPr>
      <a:lvl3pPr marL="1143000" indent="-228600" algn="l" rtl="0" fontAlgn="base">
        <a:spcBef>
          <a:spcPct val="20000"/>
        </a:spcBef>
        <a:spcAft>
          <a:spcPct val="0"/>
        </a:spcAft>
        <a:buChar char="•"/>
        <a:defRPr sz="2400">
          <a:solidFill>
            <a:srgbClr val="2B5880"/>
          </a:solidFill>
          <a:latin typeface="+mn-lt"/>
        </a:defRPr>
      </a:lvl3pPr>
      <a:lvl4pPr marL="1600200" indent="-228600" algn="l" rtl="0" fontAlgn="base">
        <a:spcBef>
          <a:spcPct val="20000"/>
        </a:spcBef>
        <a:spcAft>
          <a:spcPct val="0"/>
        </a:spcAft>
        <a:buChar char="–"/>
        <a:defRPr sz="2000">
          <a:solidFill>
            <a:srgbClr val="2B5880"/>
          </a:solidFill>
          <a:latin typeface="+mn-lt"/>
        </a:defRPr>
      </a:lvl4pPr>
      <a:lvl5pPr marL="2057400" indent="-228600" algn="l" rtl="0" fontAlgn="base">
        <a:spcBef>
          <a:spcPct val="20000"/>
        </a:spcBef>
        <a:spcAft>
          <a:spcPct val="0"/>
        </a:spcAft>
        <a:buChar char="»"/>
        <a:defRPr sz="2000">
          <a:solidFill>
            <a:srgbClr val="2B5880"/>
          </a:solidFill>
          <a:latin typeface="+mn-lt"/>
        </a:defRPr>
      </a:lvl5pPr>
      <a:lvl6pPr marL="2514600" indent="-228600" algn="l" rtl="0" fontAlgn="base">
        <a:spcBef>
          <a:spcPct val="20000"/>
        </a:spcBef>
        <a:spcAft>
          <a:spcPct val="0"/>
        </a:spcAft>
        <a:buChar char="»"/>
        <a:defRPr sz="2000">
          <a:solidFill>
            <a:srgbClr val="2B5880"/>
          </a:solidFill>
          <a:latin typeface="+mn-lt"/>
        </a:defRPr>
      </a:lvl6pPr>
      <a:lvl7pPr marL="2971800" indent="-228600" algn="l" rtl="0" fontAlgn="base">
        <a:spcBef>
          <a:spcPct val="20000"/>
        </a:spcBef>
        <a:spcAft>
          <a:spcPct val="0"/>
        </a:spcAft>
        <a:buChar char="»"/>
        <a:defRPr sz="2000">
          <a:solidFill>
            <a:srgbClr val="2B5880"/>
          </a:solidFill>
          <a:latin typeface="+mn-lt"/>
        </a:defRPr>
      </a:lvl7pPr>
      <a:lvl8pPr marL="3429000" indent="-228600" algn="l" rtl="0" fontAlgn="base">
        <a:spcBef>
          <a:spcPct val="20000"/>
        </a:spcBef>
        <a:spcAft>
          <a:spcPct val="0"/>
        </a:spcAft>
        <a:buChar char="»"/>
        <a:defRPr sz="2000">
          <a:solidFill>
            <a:srgbClr val="2B5880"/>
          </a:solidFill>
          <a:latin typeface="+mn-lt"/>
        </a:defRPr>
      </a:lvl8pPr>
      <a:lvl9pPr marL="3886200" indent="-228600" algn="l" rtl="0" fontAlgn="base">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neo.maine.gov/DOE/NEO/eps/public/ed279.aspx"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neo.maine.gov/DOE/NEO/eps/public/ed279.aspx" TargetMode="External"/><Relationship Id="rId2" Type="http://schemas.openxmlformats.org/officeDocument/2006/relationships/hyperlink" Target="https://www.maine.gov/doe/funding/gpa/eps" TargetMode="External"/><Relationship Id="rId1" Type="http://schemas.openxmlformats.org/officeDocument/2006/relationships/slideLayout" Target="../slideLayouts/slideLayout2.xml"/><Relationship Id="rId4" Type="http://schemas.openxmlformats.org/officeDocument/2006/relationships/hyperlink" Target="http://www.mainelegislature.org/legis/statutes/20-A/title20-Ach606-Bsec0.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aula.b.gravelle@maine.gov" TargetMode="External"/><Relationship Id="rId2" Type="http://schemas.openxmlformats.org/officeDocument/2006/relationships/hyperlink" Target="mailto:tyler.backus@maine.gov" TargetMode="External"/><Relationship Id="rId1" Type="http://schemas.openxmlformats.org/officeDocument/2006/relationships/slideLayout" Target="../slideLayouts/slideLayout2.xml"/><Relationship Id="rId4" Type="http://schemas.openxmlformats.org/officeDocument/2006/relationships/hyperlink" Target="mailto:ida.batista@maine.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Essential Programs and Services Overview</a:t>
            </a:r>
          </a:p>
        </p:txBody>
      </p:sp>
      <p:sp>
        <p:nvSpPr>
          <p:cNvPr id="2051" name="Rectangle 3"/>
          <p:cNvSpPr>
            <a:spLocks noGrp="1" noChangeArrowheads="1"/>
          </p:cNvSpPr>
          <p:nvPr>
            <p:ph type="subTitle" idx="1"/>
          </p:nvPr>
        </p:nvSpPr>
        <p:spPr/>
        <p:txBody>
          <a:bodyPr/>
          <a:lstStyle/>
          <a:p>
            <a:r>
              <a:rPr lang="en-US" altLang="en-US" dirty="0"/>
              <a:t>Joint Standing Committee </a:t>
            </a:r>
          </a:p>
          <a:p>
            <a:r>
              <a:rPr lang="en-US" altLang="en-US" dirty="0"/>
              <a:t>Education and Cultural Affairs</a:t>
            </a:r>
          </a:p>
          <a:p>
            <a:r>
              <a:rPr lang="en-US" altLang="en-US" dirty="0"/>
              <a:t>Department of Education Briefing</a:t>
            </a:r>
          </a:p>
          <a:p>
            <a:r>
              <a:rPr lang="en-US" altLang="en-US" dirty="0"/>
              <a:t>February 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pic>
        <p:nvPicPr>
          <p:cNvPr id="7" name="Picture 6">
            <a:extLst>
              <a:ext uri="{FF2B5EF4-FFF2-40B4-BE49-F238E27FC236}">
                <a16:creationId xmlns:a16="http://schemas.microsoft.com/office/drawing/2014/main" id="{EFEE1618-1FA2-4933-9323-A927CC642031}"/>
              </a:ext>
            </a:extLst>
          </p:cNvPr>
          <p:cNvPicPr>
            <a:picLocks noChangeAspect="1"/>
          </p:cNvPicPr>
          <p:nvPr/>
        </p:nvPicPr>
        <p:blipFill>
          <a:blip r:embed="rId2"/>
          <a:stretch>
            <a:fillRect/>
          </a:stretch>
        </p:blipFill>
        <p:spPr>
          <a:xfrm>
            <a:off x="533400" y="2819400"/>
            <a:ext cx="4343400" cy="1927661"/>
          </a:xfrm>
          <a:prstGeom prst="rect">
            <a:avLst/>
          </a:prstGeom>
        </p:spPr>
      </p:pic>
      <p:pic>
        <p:nvPicPr>
          <p:cNvPr id="9" name="Picture 8">
            <a:extLst>
              <a:ext uri="{FF2B5EF4-FFF2-40B4-BE49-F238E27FC236}">
                <a16:creationId xmlns:a16="http://schemas.microsoft.com/office/drawing/2014/main" id="{838C86D5-4186-4A95-B128-1D3457EAEF9D}"/>
              </a:ext>
            </a:extLst>
          </p:cNvPr>
          <p:cNvPicPr>
            <a:picLocks noChangeAspect="1"/>
          </p:cNvPicPr>
          <p:nvPr/>
        </p:nvPicPr>
        <p:blipFill>
          <a:blip r:embed="rId3"/>
          <a:stretch>
            <a:fillRect/>
          </a:stretch>
        </p:blipFill>
        <p:spPr>
          <a:xfrm>
            <a:off x="5486400" y="1905000"/>
            <a:ext cx="2821005" cy="3590882"/>
          </a:xfrm>
          <a:prstGeom prst="rect">
            <a:avLst/>
          </a:prstGeom>
        </p:spPr>
      </p:pic>
      <p:sp>
        <p:nvSpPr>
          <p:cNvPr id="10" name="Content Placeholder 2">
            <a:extLst>
              <a:ext uri="{FF2B5EF4-FFF2-40B4-BE49-F238E27FC236}">
                <a16:creationId xmlns:a16="http://schemas.microsoft.com/office/drawing/2014/main" id="{E218CA02-BA15-4F66-A743-E167667592A5}"/>
              </a:ext>
            </a:extLst>
          </p:cNvPr>
          <p:cNvSpPr txBox="1">
            <a:spLocks/>
          </p:cNvSpPr>
          <p:nvPr/>
        </p:nvSpPr>
        <p:spPr bwMode="auto">
          <a:xfrm>
            <a:off x="407699" y="1365380"/>
            <a:ext cx="415165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mn-cs"/>
              </a:rPr>
              <a:t>2-year average </a:t>
            </a:r>
            <a:r>
              <a:rPr kumimoji="0" lang="en-US" sz="2000" b="1" i="1" u="none" strike="noStrike" kern="1200" cap="none" spc="0" normalizeH="0" baseline="0" noProof="0" dirty="0">
                <a:ln>
                  <a:noFill/>
                </a:ln>
                <a:solidFill>
                  <a:srgbClr val="274F73"/>
                </a:solidFill>
                <a:effectLst/>
                <a:uLnTx/>
                <a:uFillTx/>
                <a:latin typeface="Arial"/>
                <a:ea typeface="+mn-ea"/>
                <a:cs typeface="+mn-cs"/>
              </a:rPr>
              <a:t>attending </a:t>
            </a:r>
            <a:r>
              <a:rPr kumimoji="0" lang="en-US" sz="2000" b="0" i="0" u="none" strike="noStrike" kern="1200" cap="none" spc="0" normalizeH="0" baseline="0" noProof="0" dirty="0">
                <a:ln>
                  <a:noFill/>
                </a:ln>
                <a:solidFill>
                  <a:srgbClr val="274F73"/>
                </a:solidFill>
                <a:effectLst/>
                <a:uLnTx/>
                <a:uFillTx/>
                <a:latin typeface="Arial"/>
                <a:ea typeface="+mn-ea"/>
                <a:cs typeface="+mn-cs"/>
              </a:rPr>
              <a:t>students by grade level used to </a:t>
            </a:r>
            <a:r>
              <a:rPr kumimoji="0" lang="en-US" sz="2000" b="0" i="0" u="none" strike="noStrike" kern="1200" cap="none" spc="0" normalizeH="0" baseline="0" noProof="0" dirty="0">
                <a:ln>
                  <a:noFill/>
                </a:ln>
                <a:solidFill>
                  <a:srgbClr val="274F73"/>
                </a:solidFill>
                <a:effectLst/>
                <a:uLnTx/>
                <a:uFillTx/>
                <a:latin typeface="Arial"/>
                <a:ea typeface="+mn-ea"/>
                <a:cs typeface="Calibri"/>
              </a:rPr>
              <a:t>determine necessary staffing levels for:</a:t>
            </a:r>
          </a:p>
        </p:txBody>
      </p:sp>
      <p:sp>
        <p:nvSpPr>
          <p:cNvPr id="11" name="Content Placeholder 2">
            <a:extLst>
              <a:ext uri="{FF2B5EF4-FFF2-40B4-BE49-F238E27FC236}">
                <a16:creationId xmlns:a16="http://schemas.microsoft.com/office/drawing/2014/main" id="{D34CB4DA-6799-4BFD-BD67-7C4288C0AD79}"/>
              </a:ext>
            </a:extLst>
          </p:cNvPr>
          <p:cNvSpPr txBox="1">
            <a:spLocks/>
          </p:cNvSpPr>
          <p:nvPr/>
        </p:nvSpPr>
        <p:spPr bwMode="auto">
          <a:xfrm>
            <a:off x="5153528" y="1362118"/>
            <a:ext cx="3582773" cy="307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a:rPr>
              <a:t>Other School Level Costs:</a:t>
            </a:r>
            <a:endParaRPr lang="en-US" sz="2000" dirty="0">
              <a:latin typeface="Arial"/>
              <a:cs typeface="Arial"/>
            </a:endParaRPr>
          </a:p>
        </p:txBody>
      </p:sp>
      <p:sp>
        <p:nvSpPr>
          <p:cNvPr id="12" name="Slide Number Placeholder 11">
            <a:extLst>
              <a:ext uri="{FF2B5EF4-FFF2-40B4-BE49-F238E27FC236}">
                <a16:creationId xmlns:a16="http://schemas.microsoft.com/office/drawing/2014/main" id="{5F0593E9-4D74-458D-AC62-6C151AD2611C}"/>
              </a:ext>
            </a:extLst>
          </p:cNvPr>
          <p:cNvSpPr>
            <a:spLocks noGrp="1"/>
          </p:cNvSpPr>
          <p:nvPr>
            <p:ph type="sldNum" sz="quarter" idx="11"/>
          </p:nvPr>
        </p:nvSpPr>
        <p:spPr/>
        <p:txBody>
          <a:bodyPr/>
          <a:lstStyle/>
          <a:p>
            <a:fld id="{71F71E2C-AEBB-45D6-9F99-7B33E202CE70}" type="slidenum">
              <a:rPr lang="en-US" altLang="en-US" smtClean="0"/>
              <a:pPr/>
              <a:t>10</a:t>
            </a:fld>
            <a:endParaRPr lang="en-US" altLang="en-US" dirty="0"/>
          </a:p>
        </p:txBody>
      </p:sp>
    </p:spTree>
    <p:extLst>
      <p:ext uri="{BB962C8B-B14F-4D97-AF65-F5344CB8AC3E}">
        <p14:creationId xmlns:p14="http://schemas.microsoft.com/office/powerpoint/2010/main" val="35998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Cost Allocations – ED 279 Section 2</a:t>
            </a:r>
          </a:p>
        </p:txBody>
      </p:sp>
      <p:sp>
        <p:nvSpPr>
          <p:cNvPr id="3" name="Content Placeholder 2"/>
          <p:cNvSpPr>
            <a:spLocks noGrp="1"/>
          </p:cNvSpPr>
          <p:nvPr>
            <p:ph idx="1"/>
          </p:nvPr>
        </p:nvSpPr>
        <p:spPr>
          <a:xfrm>
            <a:off x="457200" y="1371600"/>
            <a:ext cx="8229600" cy="4495800"/>
          </a:xfrm>
        </p:spPr>
        <p:txBody>
          <a:bodyPr/>
          <a:lstStyle/>
          <a:p>
            <a:pPr marL="0" indent="0">
              <a:buNone/>
            </a:pPr>
            <a:r>
              <a:rPr lang="en-US" sz="1800" dirty="0"/>
              <a:t>Key components for operating allocations</a:t>
            </a:r>
          </a:p>
          <a:p>
            <a:pPr lvl="1">
              <a:buFont typeface="Wingdings" panose="05000000000000000000" pitchFamily="2" charset="2"/>
              <a:buChar char="v"/>
            </a:pPr>
            <a:r>
              <a:rPr lang="en-US" sz="1800" dirty="0"/>
              <a:t>Subsidizable student counts:  </a:t>
            </a:r>
          </a:p>
          <a:p>
            <a:pPr lvl="2">
              <a:buFont typeface="Arial" panose="020B0604020202020204" pitchFamily="34" charset="0"/>
              <a:buChar char="•"/>
            </a:pPr>
            <a:r>
              <a:rPr lang="en-US" sz="1600" dirty="0"/>
              <a:t>4YO/PreK, K-8, and 9-12 </a:t>
            </a:r>
            <a:r>
              <a:rPr lang="en-US" sz="1200" dirty="0"/>
              <a:t>(using current and prior year October average for K-12)</a:t>
            </a:r>
          </a:p>
          <a:p>
            <a:pPr lvl="2">
              <a:buFont typeface="Arial" panose="020B0604020202020204" pitchFamily="34" charset="0"/>
              <a:buChar char="•"/>
            </a:pPr>
            <a:r>
              <a:rPr lang="en-US" sz="1600" dirty="0"/>
              <a:t>Adult Ed course counts for 16-20 year olds</a:t>
            </a:r>
          </a:p>
          <a:p>
            <a:pPr lvl="2">
              <a:buFont typeface="Arial" panose="020B0604020202020204" pitchFamily="34" charset="0"/>
              <a:buChar char="•"/>
            </a:pPr>
            <a:r>
              <a:rPr lang="en-US" sz="1600" dirty="0"/>
              <a:t>Equivalent instruction</a:t>
            </a:r>
          </a:p>
          <a:p>
            <a:pPr lvl="1">
              <a:buFont typeface="Wingdings" panose="05000000000000000000" pitchFamily="2" charset="2"/>
              <a:buChar char="v"/>
            </a:pPr>
            <a:r>
              <a:rPr lang="en-US" sz="1800" dirty="0"/>
              <a:t>Weighted student Counts:  </a:t>
            </a:r>
          </a:p>
          <a:p>
            <a:pPr lvl="2">
              <a:buFont typeface="Arial" panose="020B0604020202020204" pitchFamily="34" charset="0"/>
              <a:buChar char="•"/>
            </a:pPr>
            <a:r>
              <a:rPr lang="en-US" sz="1600" dirty="0"/>
              <a:t>Economically Disadvantaged</a:t>
            </a:r>
          </a:p>
          <a:p>
            <a:pPr lvl="2">
              <a:buFont typeface="Arial" panose="020B0604020202020204" pitchFamily="34" charset="0"/>
              <a:buChar char="•"/>
            </a:pPr>
            <a:r>
              <a:rPr lang="en-US" sz="1600" dirty="0"/>
              <a:t>English Learners</a:t>
            </a:r>
          </a:p>
          <a:p>
            <a:pPr lvl="1">
              <a:buFont typeface="Wingdings" panose="05000000000000000000" pitchFamily="2" charset="2"/>
              <a:buChar char="v"/>
            </a:pPr>
            <a:r>
              <a:rPr lang="en-US" sz="1800" dirty="0"/>
              <a:t>Additional Targeted Funds: </a:t>
            </a:r>
          </a:p>
          <a:p>
            <a:pPr lvl="2">
              <a:buFont typeface="Arial" panose="020B0604020202020204" pitchFamily="34" charset="0"/>
              <a:buChar char="•"/>
            </a:pPr>
            <a:r>
              <a:rPr lang="en-US" sz="1600" dirty="0"/>
              <a:t>Assessment</a:t>
            </a:r>
          </a:p>
          <a:p>
            <a:pPr lvl="2">
              <a:buFont typeface="Arial" panose="020B0604020202020204" pitchFamily="34" charset="0"/>
              <a:buChar char="•"/>
            </a:pPr>
            <a:r>
              <a:rPr lang="en-US" sz="1600" dirty="0"/>
              <a:t>Technology Resources</a:t>
            </a:r>
          </a:p>
          <a:p>
            <a:pPr lvl="2">
              <a:buFont typeface="Arial" panose="020B0604020202020204" pitchFamily="34" charset="0"/>
              <a:buChar char="•"/>
            </a:pPr>
            <a:r>
              <a:rPr lang="en-US" sz="1600" dirty="0"/>
              <a:t>4YO/PreK and PreK-2</a:t>
            </a:r>
          </a:p>
          <a:p>
            <a:pPr lvl="2">
              <a:buFont typeface="Arial" panose="020B0604020202020204" pitchFamily="34" charset="0"/>
              <a:buChar char="•"/>
            </a:pPr>
            <a:r>
              <a:rPr lang="en-US" sz="1600" dirty="0"/>
              <a:t>Economically Disadvantaged</a:t>
            </a:r>
          </a:p>
          <a:p>
            <a:pPr lvl="1">
              <a:buFont typeface="Wingdings" panose="05000000000000000000" pitchFamily="2" charset="2"/>
              <a:buChar char="v"/>
            </a:pPr>
            <a:r>
              <a:rPr lang="en-US" sz="1800" dirty="0"/>
              <a:t>Isolated &amp; Small School Adjustments</a:t>
            </a:r>
          </a:p>
          <a:p>
            <a:pPr marL="0" indent="0">
              <a:buNone/>
            </a:pPr>
            <a:endParaRPr lang="en-US" sz="1800" dirty="0"/>
          </a:p>
        </p:txBody>
      </p:sp>
      <p:pic>
        <p:nvPicPr>
          <p:cNvPr id="4" name="Picture 3">
            <a:extLst>
              <a:ext uri="{FF2B5EF4-FFF2-40B4-BE49-F238E27FC236}">
                <a16:creationId xmlns:a16="http://schemas.microsoft.com/office/drawing/2014/main" id="{1084EE1B-8E31-4438-8FDA-DE6B99214F1B}"/>
              </a:ext>
            </a:extLst>
          </p:cNvPr>
          <p:cNvPicPr>
            <a:picLocks noChangeAspect="1"/>
          </p:cNvPicPr>
          <p:nvPr/>
        </p:nvPicPr>
        <p:blipFill>
          <a:blip r:embed="rId3"/>
          <a:stretch>
            <a:fillRect/>
          </a:stretch>
        </p:blipFill>
        <p:spPr>
          <a:xfrm>
            <a:off x="6815166" y="4572000"/>
            <a:ext cx="1871634" cy="1048603"/>
          </a:xfrm>
          <a:prstGeom prst="rect">
            <a:avLst/>
          </a:prstGeom>
        </p:spPr>
      </p:pic>
      <p:sp>
        <p:nvSpPr>
          <p:cNvPr id="5" name="Slide Number Placeholder 4">
            <a:extLst>
              <a:ext uri="{FF2B5EF4-FFF2-40B4-BE49-F238E27FC236}">
                <a16:creationId xmlns:a16="http://schemas.microsoft.com/office/drawing/2014/main" id="{AFEF008B-CD99-4245-BF04-78F320E8E0FC}"/>
              </a:ext>
            </a:extLst>
          </p:cNvPr>
          <p:cNvSpPr>
            <a:spLocks noGrp="1"/>
          </p:cNvSpPr>
          <p:nvPr>
            <p:ph type="sldNum" sz="quarter" idx="11"/>
          </p:nvPr>
        </p:nvSpPr>
        <p:spPr/>
        <p:txBody>
          <a:bodyPr/>
          <a:lstStyle/>
          <a:p>
            <a:fld id="{71F71E2C-AEBB-45D6-9F99-7B33E202CE70}" type="slidenum">
              <a:rPr lang="en-US" altLang="en-US" smtClean="0"/>
              <a:pPr/>
              <a:t>11</a:t>
            </a:fld>
            <a:endParaRPr lang="en-US" altLang="en-US" dirty="0"/>
          </a:p>
        </p:txBody>
      </p:sp>
    </p:spTree>
    <p:extLst>
      <p:ext uri="{BB962C8B-B14F-4D97-AF65-F5344CB8AC3E}">
        <p14:creationId xmlns:p14="http://schemas.microsoft.com/office/powerpoint/2010/main" val="225407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79438"/>
          </a:xfrm>
        </p:spPr>
        <p:txBody>
          <a:bodyPr/>
          <a:lstStyle/>
          <a:p>
            <a:r>
              <a:rPr lang="en-US" sz="2400" dirty="0"/>
              <a:t>Additional Operating Cost Allocations – ED 279 Section 3</a:t>
            </a:r>
          </a:p>
        </p:txBody>
      </p:sp>
      <p:sp>
        <p:nvSpPr>
          <p:cNvPr id="3" name="Content Placeholder 2"/>
          <p:cNvSpPr>
            <a:spLocks noGrp="1"/>
          </p:cNvSpPr>
          <p:nvPr>
            <p:ph idx="1"/>
          </p:nvPr>
        </p:nvSpPr>
        <p:spPr/>
        <p:txBody>
          <a:bodyPr/>
          <a:lstStyle/>
          <a:p>
            <a:pPr marL="0" indent="0">
              <a:buNone/>
            </a:pPr>
            <a:r>
              <a:rPr lang="en-US" sz="1800" dirty="0"/>
              <a:t>Key components for other allocations</a:t>
            </a:r>
          </a:p>
          <a:p>
            <a:pPr lvl="1">
              <a:buFont typeface="Wingdings" panose="05000000000000000000" pitchFamily="2" charset="2"/>
              <a:buChar char="v"/>
            </a:pPr>
            <a:r>
              <a:rPr lang="en-US" sz="1800" dirty="0"/>
              <a:t>Other Subsidizable Costs</a:t>
            </a:r>
          </a:p>
          <a:p>
            <a:pPr lvl="2">
              <a:buFont typeface="Arial" panose="020B0604020202020204" pitchFamily="34" charset="0"/>
              <a:buChar char="•"/>
            </a:pPr>
            <a:r>
              <a:rPr lang="en-US" sz="1800" dirty="0"/>
              <a:t>Approved Gifted &amp; Talented programs</a:t>
            </a:r>
          </a:p>
          <a:p>
            <a:pPr lvl="2">
              <a:buFont typeface="Arial" panose="020B0604020202020204" pitchFamily="34" charset="0"/>
              <a:buChar char="•"/>
            </a:pPr>
            <a:r>
              <a:rPr lang="en-US" sz="1800" dirty="0"/>
              <a:t>Special Education </a:t>
            </a:r>
            <a:r>
              <a:rPr lang="en-US" sz="1600" dirty="0"/>
              <a:t>(multi-component calculation &amp; maintenance of effort adjustment)</a:t>
            </a:r>
          </a:p>
          <a:p>
            <a:pPr lvl="2">
              <a:buFont typeface="Arial" panose="020B0604020202020204" pitchFamily="34" charset="0"/>
              <a:buChar char="•"/>
            </a:pPr>
            <a:r>
              <a:rPr lang="en-US" sz="1800" dirty="0"/>
              <a:t>Transportation Operating – EPS Allocation</a:t>
            </a:r>
          </a:p>
          <a:p>
            <a:pPr lvl="2">
              <a:buFont typeface="Arial" panose="020B0604020202020204" pitchFamily="34" charset="0"/>
              <a:buChar char="•"/>
            </a:pPr>
            <a:r>
              <a:rPr lang="en-US" sz="1800" dirty="0"/>
              <a:t>Approved Bus Purchases</a:t>
            </a:r>
          </a:p>
          <a:p>
            <a:pPr lvl="1">
              <a:buFont typeface="Wingdings" panose="05000000000000000000" pitchFamily="2" charset="2"/>
              <a:buChar char="v"/>
            </a:pPr>
            <a:r>
              <a:rPr lang="en-US" sz="1800" dirty="0"/>
              <a:t>Teacher Retirement – Normalized Cost (employer share)</a:t>
            </a:r>
          </a:p>
          <a:p>
            <a:pPr lvl="1">
              <a:buFont typeface="Wingdings" panose="05000000000000000000" pitchFamily="2" charset="2"/>
              <a:buChar char="v"/>
            </a:pPr>
            <a:r>
              <a:rPr lang="en-US" sz="1800" dirty="0"/>
              <a:t>Debt Service Allocations</a:t>
            </a:r>
          </a:p>
          <a:p>
            <a:pPr lvl="2">
              <a:buFont typeface="Arial" panose="020B0604020202020204" pitchFamily="34" charset="0"/>
              <a:buChar char="•"/>
            </a:pPr>
            <a:r>
              <a:rPr lang="en-US" sz="1800" dirty="0"/>
              <a:t>Principal &amp; Interest Payments for approved school construction projects</a:t>
            </a:r>
          </a:p>
          <a:p>
            <a:pPr lvl="2">
              <a:buFont typeface="Arial" panose="020B0604020202020204" pitchFamily="34" charset="0"/>
              <a:buChar char="•"/>
            </a:pPr>
            <a:r>
              <a:rPr lang="en-US" sz="1800" dirty="0"/>
              <a:t>Approved Costs for Instructional Space Leases</a:t>
            </a:r>
          </a:p>
          <a:p>
            <a:pPr lvl="2">
              <a:buFont typeface="Arial" panose="020B0604020202020204" pitchFamily="34" charset="0"/>
              <a:buChar char="•"/>
            </a:pPr>
            <a:r>
              <a:rPr lang="en-US" sz="1800" dirty="0"/>
              <a:t>Insured Value Factor for Private School Tuition</a:t>
            </a:r>
          </a:p>
          <a:p>
            <a:pPr marL="0" indent="0">
              <a:buNone/>
            </a:pPr>
            <a:endParaRPr lang="en-US" dirty="0"/>
          </a:p>
        </p:txBody>
      </p:sp>
      <p:pic>
        <p:nvPicPr>
          <p:cNvPr id="4" name="Picture 3">
            <a:extLst>
              <a:ext uri="{FF2B5EF4-FFF2-40B4-BE49-F238E27FC236}">
                <a16:creationId xmlns:a16="http://schemas.microsoft.com/office/drawing/2014/main" id="{BB4788AE-E832-451E-AE4B-06C1CB3843B8}"/>
              </a:ext>
            </a:extLst>
          </p:cNvPr>
          <p:cNvPicPr>
            <a:picLocks noChangeAspect="1"/>
          </p:cNvPicPr>
          <p:nvPr/>
        </p:nvPicPr>
        <p:blipFill>
          <a:blip r:embed="rId2"/>
          <a:stretch>
            <a:fillRect/>
          </a:stretch>
        </p:blipFill>
        <p:spPr>
          <a:xfrm>
            <a:off x="7807910" y="4876800"/>
            <a:ext cx="1004853" cy="990600"/>
          </a:xfrm>
          <a:prstGeom prst="rect">
            <a:avLst/>
          </a:prstGeom>
        </p:spPr>
      </p:pic>
      <p:sp>
        <p:nvSpPr>
          <p:cNvPr id="5" name="Slide Number Placeholder 4">
            <a:extLst>
              <a:ext uri="{FF2B5EF4-FFF2-40B4-BE49-F238E27FC236}">
                <a16:creationId xmlns:a16="http://schemas.microsoft.com/office/drawing/2014/main" id="{07191CE9-C746-469C-B689-3BB73A3A9E4C}"/>
              </a:ext>
            </a:extLst>
          </p:cNvPr>
          <p:cNvSpPr>
            <a:spLocks noGrp="1"/>
          </p:cNvSpPr>
          <p:nvPr>
            <p:ph type="sldNum" sz="quarter" idx="11"/>
          </p:nvPr>
        </p:nvSpPr>
        <p:spPr/>
        <p:txBody>
          <a:bodyPr/>
          <a:lstStyle/>
          <a:p>
            <a:fld id="{71F71E2C-AEBB-45D6-9F99-7B33E202CE70}" type="slidenum">
              <a:rPr lang="en-US" altLang="en-US" smtClean="0"/>
              <a:pPr/>
              <a:t>12</a:t>
            </a:fld>
            <a:endParaRPr lang="en-US" altLang="en-US" dirty="0"/>
          </a:p>
        </p:txBody>
      </p:sp>
    </p:spTree>
    <p:extLst>
      <p:ext uri="{BB962C8B-B14F-4D97-AF65-F5344CB8AC3E}">
        <p14:creationId xmlns:p14="http://schemas.microsoft.com/office/powerpoint/2010/main" val="222104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F263-5669-4A25-8494-9CFF0FE27869}"/>
              </a:ext>
            </a:extLst>
          </p:cNvPr>
          <p:cNvSpPr>
            <a:spLocks noGrp="1"/>
          </p:cNvSpPr>
          <p:nvPr>
            <p:ph type="title"/>
          </p:nvPr>
        </p:nvSpPr>
        <p:spPr/>
        <p:txBody>
          <a:bodyPr/>
          <a:lstStyle/>
          <a:p>
            <a:r>
              <a:rPr lang="en-US" dirty="0"/>
              <a:t>Now that the Total Allocation is Determined:</a:t>
            </a:r>
          </a:p>
        </p:txBody>
      </p:sp>
      <p:pic>
        <p:nvPicPr>
          <p:cNvPr id="6" name="Picture 5">
            <a:extLst>
              <a:ext uri="{FF2B5EF4-FFF2-40B4-BE49-F238E27FC236}">
                <a16:creationId xmlns:a16="http://schemas.microsoft.com/office/drawing/2014/main" id="{78E1EDE1-BA99-4B3F-A2B4-0B8A7327A202}"/>
              </a:ext>
            </a:extLst>
          </p:cNvPr>
          <p:cNvPicPr>
            <a:picLocks noChangeAspect="1"/>
          </p:cNvPicPr>
          <p:nvPr/>
        </p:nvPicPr>
        <p:blipFill>
          <a:blip r:embed="rId2"/>
          <a:stretch>
            <a:fillRect/>
          </a:stretch>
        </p:blipFill>
        <p:spPr>
          <a:xfrm>
            <a:off x="1066800" y="2753627"/>
            <a:ext cx="2857880" cy="2153840"/>
          </a:xfrm>
          <a:prstGeom prst="rect">
            <a:avLst/>
          </a:prstGeom>
        </p:spPr>
      </p:pic>
      <p:pic>
        <p:nvPicPr>
          <p:cNvPr id="7" name="Picture 6">
            <a:extLst>
              <a:ext uri="{FF2B5EF4-FFF2-40B4-BE49-F238E27FC236}">
                <a16:creationId xmlns:a16="http://schemas.microsoft.com/office/drawing/2014/main" id="{3E2852D2-D516-4FA9-996F-1711F52D7CDF}"/>
              </a:ext>
            </a:extLst>
          </p:cNvPr>
          <p:cNvPicPr>
            <a:picLocks noChangeAspect="1"/>
          </p:cNvPicPr>
          <p:nvPr/>
        </p:nvPicPr>
        <p:blipFill>
          <a:blip r:embed="rId3"/>
          <a:stretch>
            <a:fillRect/>
          </a:stretch>
        </p:blipFill>
        <p:spPr>
          <a:xfrm>
            <a:off x="5437293" y="2840717"/>
            <a:ext cx="2066750" cy="2066750"/>
          </a:xfrm>
          <a:prstGeom prst="rect">
            <a:avLst/>
          </a:prstGeom>
        </p:spPr>
      </p:pic>
      <p:sp>
        <p:nvSpPr>
          <p:cNvPr id="8" name="Content Placeholder 2">
            <a:extLst>
              <a:ext uri="{FF2B5EF4-FFF2-40B4-BE49-F238E27FC236}">
                <a16:creationId xmlns:a16="http://schemas.microsoft.com/office/drawing/2014/main" id="{F662EFEB-69ED-4817-8A23-68F4CA011BB4}"/>
              </a:ext>
            </a:extLst>
          </p:cNvPr>
          <p:cNvSpPr txBox="1">
            <a:spLocks/>
          </p:cNvSpPr>
          <p:nvPr/>
        </p:nvSpPr>
        <p:spPr bwMode="auto">
          <a:xfrm>
            <a:off x="457200" y="1600200"/>
            <a:ext cx="3975062" cy="296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Arial"/>
              </a:rPr>
              <a:t>Now that we know how much pie we need for each district.</a:t>
            </a:r>
            <a:endParaRPr kumimoji="0" lang="en-US" sz="2000" b="0" i="0" u="none" strike="noStrike" kern="1200" cap="none" spc="0" normalizeH="0" baseline="0" noProof="0" dirty="0">
              <a:ln>
                <a:noFill/>
              </a:ln>
              <a:solidFill>
                <a:srgbClr val="274F73"/>
              </a:solidFill>
              <a:effectLst/>
              <a:uLnTx/>
              <a:uFillTx/>
              <a:latin typeface="Arial"/>
              <a:ea typeface="+mn-ea"/>
              <a:cs typeface="+mn-cs"/>
            </a:endParaRPr>
          </a:p>
        </p:txBody>
      </p:sp>
      <p:sp>
        <p:nvSpPr>
          <p:cNvPr id="9" name="Content Placeholder 3">
            <a:extLst>
              <a:ext uri="{FF2B5EF4-FFF2-40B4-BE49-F238E27FC236}">
                <a16:creationId xmlns:a16="http://schemas.microsoft.com/office/drawing/2014/main" id="{392AB0C3-0C28-4455-BF2B-52CCDA92BBF2}"/>
              </a:ext>
            </a:extLst>
          </p:cNvPr>
          <p:cNvSpPr txBox="1">
            <a:spLocks/>
          </p:cNvSpPr>
          <p:nvPr/>
        </p:nvSpPr>
        <p:spPr bwMode="auto">
          <a:xfrm>
            <a:off x="4534280" y="1600200"/>
            <a:ext cx="407835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274F73"/>
                </a:solidFill>
                <a:effectLst/>
                <a:uLnTx/>
                <a:uFillTx/>
                <a:latin typeface="Arial"/>
                <a:ea typeface="+mn-ea"/>
                <a:cs typeface="Arial"/>
              </a:rPr>
              <a:t>How do we cut up the State share of the pie and equitably distribute the cost between the State and local towns?</a:t>
            </a:r>
            <a:endParaRPr kumimoji="0" lang="en-US" sz="2000" b="0" i="0" u="none" strike="noStrike" kern="1200" cap="none" spc="0" normalizeH="0" baseline="0" noProof="0" dirty="0">
              <a:ln>
                <a:noFill/>
              </a:ln>
              <a:solidFill>
                <a:srgbClr val="274F73"/>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18FBB51E-C0BC-4B3B-B52D-CAA918C5B9E2}"/>
              </a:ext>
            </a:extLst>
          </p:cNvPr>
          <p:cNvSpPr>
            <a:spLocks noGrp="1"/>
          </p:cNvSpPr>
          <p:nvPr>
            <p:ph type="sldNum" sz="quarter" idx="11"/>
          </p:nvPr>
        </p:nvSpPr>
        <p:spPr/>
        <p:txBody>
          <a:bodyPr/>
          <a:lstStyle/>
          <a:p>
            <a:fld id="{71F71E2C-AEBB-45D6-9F99-7B33E202CE70}" type="slidenum">
              <a:rPr lang="en-US" altLang="en-US" smtClean="0"/>
              <a:pPr/>
              <a:t>13</a:t>
            </a:fld>
            <a:endParaRPr lang="en-US" altLang="en-US" dirty="0"/>
          </a:p>
        </p:txBody>
      </p:sp>
    </p:spTree>
    <p:extLst>
      <p:ext uri="{BB962C8B-B14F-4D97-AF65-F5344CB8AC3E}">
        <p14:creationId xmlns:p14="http://schemas.microsoft.com/office/powerpoint/2010/main" val="76752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State and Local Shares – ED 279 Section 4</a:t>
            </a:r>
          </a:p>
        </p:txBody>
      </p:sp>
      <p:sp>
        <p:nvSpPr>
          <p:cNvPr id="3" name="Content Placeholder 2"/>
          <p:cNvSpPr>
            <a:spLocks noGrp="1"/>
          </p:cNvSpPr>
          <p:nvPr>
            <p:ph idx="1"/>
          </p:nvPr>
        </p:nvSpPr>
        <p:spPr>
          <a:xfrm>
            <a:off x="457200" y="1295400"/>
            <a:ext cx="8077200" cy="4572000"/>
          </a:xfrm>
        </p:spPr>
        <p:txBody>
          <a:bodyPr/>
          <a:lstStyle/>
          <a:p>
            <a:pPr marL="0" indent="0">
              <a:buNone/>
            </a:pPr>
            <a:r>
              <a:rPr lang="en-US" sz="1600" dirty="0"/>
              <a:t>Key components for determining State and Local shares</a:t>
            </a:r>
          </a:p>
          <a:p>
            <a:pPr lvl="1">
              <a:buFont typeface="Wingdings" panose="05000000000000000000" pitchFamily="2" charset="2"/>
              <a:buChar char="v"/>
            </a:pPr>
            <a:r>
              <a:rPr lang="en-US" sz="1600" dirty="0"/>
              <a:t>Subsidizable Student Counts</a:t>
            </a:r>
          </a:p>
          <a:p>
            <a:pPr lvl="1">
              <a:buFont typeface="Wingdings" panose="05000000000000000000" pitchFamily="2" charset="2"/>
              <a:buChar char="v"/>
            </a:pPr>
            <a:r>
              <a:rPr lang="en-US" sz="1600" dirty="0"/>
              <a:t>Total Allocations are </a:t>
            </a:r>
            <a:r>
              <a:rPr lang="en-US" sz="1600" dirty="0">
                <a:cs typeface="Calibri"/>
              </a:rPr>
              <a:t>summed and divided within each district based on percentage of subsidizable pupils by member municipality</a:t>
            </a:r>
            <a:endParaRPr lang="en-US" sz="1600" dirty="0"/>
          </a:p>
          <a:p>
            <a:pPr lvl="2">
              <a:buFont typeface="Arial" panose="020B0604020202020204" pitchFamily="34" charset="0"/>
              <a:buChar char="•"/>
            </a:pPr>
            <a:r>
              <a:rPr lang="en-US" sz="1600" dirty="0"/>
              <a:t>Operating Allocation (Section 2 totals)</a:t>
            </a:r>
          </a:p>
          <a:p>
            <a:pPr lvl="2">
              <a:buFont typeface="Arial" panose="020B0604020202020204" pitchFamily="34" charset="0"/>
              <a:buChar char="•"/>
            </a:pPr>
            <a:r>
              <a:rPr lang="en-US" sz="1600" dirty="0"/>
              <a:t>Other Subsidizable Cost Allocation (Section 3)</a:t>
            </a:r>
          </a:p>
          <a:p>
            <a:pPr lvl="2">
              <a:buFont typeface="Arial" panose="020B0604020202020204" pitchFamily="34" charset="0"/>
              <a:buChar char="•"/>
            </a:pPr>
            <a:r>
              <a:rPr lang="en-US" sz="1600" dirty="0"/>
              <a:t>Teacher Retirement Allocation (Section 3)</a:t>
            </a:r>
          </a:p>
          <a:p>
            <a:pPr lvl="2">
              <a:buFont typeface="Arial" panose="020B0604020202020204" pitchFamily="34" charset="0"/>
              <a:buChar char="•"/>
            </a:pPr>
            <a:r>
              <a:rPr lang="en-US" sz="1600" dirty="0"/>
              <a:t>Debt Service Allocation (Section 3)</a:t>
            </a:r>
          </a:p>
          <a:p>
            <a:pPr lvl="1">
              <a:buFont typeface="Wingdings" panose="05000000000000000000" pitchFamily="2" charset="2"/>
              <a:buChar char="v"/>
            </a:pPr>
            <a:r>
              <a:rPr lang="en-US" sz="1600" dirty="0"/>
              <a:t>Fiscal Capacity – State Valuation by Town</a:t>
            </a:r>
          </a:p>
          <a:p>
            <a:pPr lvl="2">
              <a:buFont typeface="Arial" panose="020B0604020202020204" pitchFamily="34" charset="0"/>
              <a:buChar char="•"/>
            </a:pPr>
            <a:r>
              <a:rPr lang="en-US" sz="1600" dirty="0"/>
              <a:t>Lesser of 3-Year Average Valuation or Previous year Valuation</a:t>
            </a:r>
          </a:p>
          <a:p>
            <a:pPr lvl="2">
              <a:buFont typeface="Arial" panose="020B0604020202020204" pitchFamily="34" charset="0"/>
              <a:buChar char="•"/>
            </a:pPr>
            <a:r>
              <a:rPr lang="en-US" sz="1600" dirty="0"/>
              <a:t>Local contributions determined by multiplying the town valuation by the Mil rate </a:t>
            </a:r>
          </a:p>
          <a:p>
            <a:pPr lvl="2">
              <a:buFont typeface="Arial" panose="020B0604020202020204" pitchFamily="34" charset="0"/>
              <a:buChar char="•"/>
            </a:pPr>
            <a:r>
              <a:rPr lang="en-US" sz="1600" dirty="0"/>
              <a:t>The Mil rate is determined using the total cost of education, available state resources, and statewide property valuation</a:t>
            </a:r>
            <a:endParaRPr lang="en-US" sz="1800" dirty="0"/>
          </a:p>
          <a:p>
            <a:pPr lvl="1">
              <a:buFont typeface="Wingdings" panose="05000000000000000000" pitchFamily="2" charset="2"/>
              <a:buChar char="v"/>
            </a:pPr>
            <a:r>
              <a:rPr lang="en-US" sz="1600" dirty="0"/>
              <a:t>State Appropriation = Required local contribution subtracted from the Total Allocations by town.</a:t>
            </a:r>
          </a:p>
          <a:p>
            <a:pPr marL="0" indent="0">
              <a:buNone/>
            </a:pPr>
            <a:endParaRPr lang="en-US" dirty="0"/>
          </a:p>
        </p:txBody>
      </p:sp>
      <p:sp>
        <p:nvSpPr>
          <p:cNvPr id="4" name="Slide Number Placeholder 3">
            <a:extLst>
              <a:ext uri="{FF2B5EF4-FFF2-40B4-BE49-F238E27FC236}">
                <a16:creationId xmlns:a16="http://schemas.microsoft.com/office/drawing/2014/main" id="{88565220-FC95-414C-91B5-E2FE5F7DA498}"/>
              </a:ext>
            </a:extLst>
          </p:cNvPr>
          <p:cNvSpPr>
            <a:spLocks noGrp="1"/>
          </p:cNvSpPr>
          <p:nvPr>
            <p:ph type="sldNum" sz="quarter" idx="11"/>
          </p:nvPr>
        </p:nvSpPr>
        <p:spPr/>
        <p:txBody>
          <a:bodyPr/>
          <a:lstStyle/>
          <a:p>
            <a:fld id="{71F71E2C-AEBB-45D6-9F99-7B33E202CE70}" type="slidenum">
              <a:rPr lang="en-US" altLang="en-US" smtClean="0"/>
              <a:pPr/>
              <a:t>14</a:t>
            </a:fld>
            <a:endParaRPr lang="en-US" altLang="en-US" dirty="0"/>
          </a:p>
        </p:txBody>
      </p:sp>
    </p:spTree>
    <p:extLst>
      <p:ext uri="{BB962C8B-B14F-4D97-AF65-F5344CB8AC3E}">
        <p14:creationId xmlns:p14="http://schemas.microsoft.com/office/powerpoint/2010/main" val="260806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lstStyle/>
          <a:p>
            <a:r>
              <a:rPr lang="en-US" sz="2400" dirty="0"/>
              <a:t>Adjustments to State &amp; Local Contributions</a:t>
            </a:r>
            <a:br>
              <a:rPr lang="en-US" sz="2400" dirty="0"/>
            </a:br>
            <a:r>
              <a:rPr lang="en-US" sz="2400" dirty="0"/>
              <a:t> – ED 279 Section 5</a:t>
            </a:r>
          </a:p>
        </p:txBody>
      </p:sp>
      <p:sp>
        <p:nvSpPr>
          <p:cNvPr id="6" name="Content Placeholder 2">
            <a:extLst>
              <a:ext uri="{FF2B5EF4-FFF2-40B4-BE49-F238E27FC236}">
                <a16:creationId xmlns:a16="http://schemas.microsoft.com/office/drawing/2014/main" id="{0C602E88-33F7-4F39-8118-84266FF6ADA8}"/>
              </a:ext>
            </a:extLst>
          </p:cNvPr>
          <p:cNvSpPr txBox="1">
            <a:spLocks/>
          </p:cNvSpPr>
          <p:nvPr/>
        </p:nvSpPr>
        <p:spPr bwMode="auto">
          <a:xfrm>
            <a:off x="457200" y="1752600"/>
            <a:ext cx="8229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a:t>
            </a:r>
            <a:r>
              <a:rPr kumimoji="0" lang="en-US" sz="2200" b="0" i="0" u="none" strike="noStrike" kern="1200" cap="none" spc="0" normalizeH="0" baseline="0" noProof="0" dirty="0">
                <a:ln>
                  <a:noFill/>
                </a:ln>
                <a:solidFill>
                  <a:srgbClr val="274F73"/>
                </a:solidFill>
                <a:effectLst/>
                <a:uLnTx/>
                <a:uFillTx/>
                <a:latin typeface="Arial"/>
                <a:ea typeface="+mn-ea"/>
                <a:cs typeface="Calibri"/>
              </a:rPr>
              <a:t> = Total Allocation/Local Contribution/State Contribution Amounts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5A </a:t>
            </a:r>
            <a:r>
              <a:rPr kumimoji="0" lang="en-US" sz="2200" b="0" i="0" u="none" strike="noStrike" kern="1200" cap="none" spc="0" normalizeH="0" baseline="0" noProof="0" dirty="0">
                <a:ln>
                  <a:noFill/>
                </a:ln>
                <a:solidFill>
                  <a:srgbClr val="274F73"/>
                </a:solidFill>
                <a:effectLst/>
                <a:uLnTx/>
                <a:uFillTx/>
                <a:latin typeface="Arial"/>
                <a:ea typeface="+mn-ea"/>
                <a:cs typeface="Calibri"/>
              </a:rPr>
              <a:t>= Adjustments made to both State and local contributions</a:t>
            </a:r>
            <a:endParaRPr kumimoji="0" lang="en-US" sz="2200" b="0" i="0" u="none" strike="noStrike" kern="1200" cap="none" spc="0" normalizeH="0" baseline="0" noProof="0" dirty="0">
              <a:ln>
                <a:noFill/>
              </a:ln>
              <a:solidFill>
                <a:srgbClr val="274F73"/>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1" i="0" u="none" strike="noStrike" kern="1200" cap="none" spc="0" normalizeH="0" baseline="0" noProof="0" dirty="0">
                <a:ln>
                  <a:noFill/>
                </a:ln>
                <a:solidFill>
                  <a:srgbClr val="274F73"/>
                </a:solidFill>
                <a:effectLst/>
                <a:uLnTx/>
                <a:uFillTx/>
                <a:latin typeface="Arial"/>
                <a:ea typeface="+mn-ea"/>
                <a:cs typeface="Calibri"/>
              </a:rPr>
              <a:t>Section 5B </a:t>
            </a:r>
            <a:r>
              <a:rPr kumimoji="0" lang="en-US" sz="2200" b="0" i="0" u="none" strike="noStrike" kern="1200" cap="none" spc="0" normalizeH="0" baseline="0" noProof="0" dirty="0">
                <a:ln>
                  <a:noFill/>
                </a:ln>
                <a:solidFill>
                  <a:srgbClr val="274F73"/>
                </a:solidFill>
                <a:effectLst/>
                <a:uLnTx/>
                <a:uFillTx/>
                <a:latin typeface="Arial"/>
                <a:ea typeface="+mn-ea"/>
                <a:cs typeface="Calibri"/>
              </a:rPr>
              <a:t>= Adjustments made to State contribution only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274F73"/>
                </a:solidFill>
                <a:effectLst/>
                <a:uLnTx/>
                <a:uFillTx/>
                <a:latin typeface="Arial"/>
                <a:ea typeface="+mn-ea"/>
                <a:cs typeface="Calibri"/>
              </a:rPr>
              <a:t>Local and State percentages Prior to adjustments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274F73"/>
                </a:solidFill>
                <a:effectLst/>
                <a:uLnTx/>
                <a:uFillTx/>
                <a:latin typeface="Arial"/>
                <a:ea typeface="+mn-lt"/>
                <a:cs typeface="Arial"/>
              </a:rPr>
              <a:t>Local and State percentages After adjustments</a:t>
            </a:r>
            <a:endParaRPr kumimoji="0" lang="en-US" sz="2200" b="0" i="0" u="none" strike="noStrike" kern="1200" cap="none" spc="0" normalizeH="0" baseline="0" noProof="0" dirty="0">
              <a:ln>
                <a:noFill/>
              </a:ln>
              <a:solidFill>
                <a:srgbClr val="274F73"/>
              </a:solidFill>
              <a:effectLst/>
              <a:uLnTx/>
              <a:uFillTx/>
              <a:latin typeface="Arial"/>
              <a:ea typeface="+mn-ea"/>
              <a:cs typeface="Calibri"/>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400" b="0" i="0" u="none" strike="noStrike" kern="1200" cap="none" spc="0" normalizeH="0" baseline="0" noProof="0" dirty="0">
              <a:ln>
                <a:noFill/>
              </a:ln>
              <a:solidFill>
                <a:srgbClr val="274F73"/>
              </a:solidFill>
              <a:effectLst/>
              <a:uLnTx/>
              <a:uFillTx/>
              <a:latin typeface="Arial"/>
              <a:ea typeface="+mn-ea"/>
              <a:cs typeface="Calibri"/>
            </a:endParaRPr>
          </a:p>
        </p:txBody>
      </p:sp>
      <p:sp>
        <p:nvSpPr>
          <p:cNvPr id="7" name="Slide Number Placeholder 6">
            <a:extLst>
              <a:ext uri="{FF2B5EF4-FFF2-40B4-BE49-F238E27FC236}">
                <a16:creationId xmlns:a16="http://schemas.microsoft.com/office/drawing/2014/main" id="{93B0C6C8-A5B1-4CBA-AFED-DB75270AB048}"/>
              </a:ext>
            </a:extLst>
          </p:cNvPr>
          <p:cNvSpPr>
            <a:spLocks noGrp="1"/>
          </p:cNvSpPr>
          <p:nvPr>
            <p:ph type="sldNum" sz="quarter" idx="11"/>
          </p:nvPr>
        </p:nvSpPr>
        <p:spPr/>
        <p:txBody>
          <a:bodyPr/>
          <a:lstStyle/>
          <a:p>
            <a:fld id="{71F71E2C-AEBB-45D6-9F99-7B33E202CE70}" type="slidenum">
              <a:rPr lang="en-US" altLang="en-US" smtClean="0"/>
              <a:pPr/>
              <a:t>15</a:t>
            </a:fld>
            <a:endParaRPr lang="en-US" altLang="en-US" dirty="0"/>
          </a:p>
        </p:txBody>
      </p:sp>
    </p:spTree>
    <p:extLst>
      <p:ext uri="{BB962C8B-B14F-4D97-AF65-F5344CB8AC3E}">
        <p14:creationId xmlns:p14="http://schemas.microsoft.com/office/powerpoint/2010/main" val="94970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Adjustments – ED 279 Section 5</a:t>
            </a:r>
          </a:p>
        </p:txBody>
      </p:sp>
      <p:sp>
        <p:nvSpPr>
          <p:cNvPr id="3" name="Content Placeholder 2"/>
          <p:cNvSpPr>
            <a:spLocks noGrp="1"/>
          </p:cNvSpPr>
          <p:nvPr>
            <p:ph idx="1"/>
          </p:nvPr>
        </p:nvSpPr>
        <p:spPr/>
        <p:txBody>
          <a:bodyPr/>
          <a:lstStyle/>
          <a:p>
            <a:pPr marL="0" indent="0">
              <a:buNone/>
            </a:pPr>
            <a:r>
              <a:rPr lang="en-US" sz="1800" dirty="0"/>
              <a:t>List of adjustments where applicable:</a:t>
            </a:r>
          </a:p>
          <a:p>
            <a:pPr lvl="1">
              <a:buFont typeface="Wingdings" panose="05000000000000000000" pitchFamily="2" charset="2"/>
              <a:buChar char="v"/>
            </a:pPr>
            <a:r>
              <a:rPr lang="en-US" sz="1800" dirty="0"/>
              <a:t>Minimum State Allocation Adjustment (5%) </a:t>
            </a:r>
            <a:r>
              <a:rPr lang="en-US" sz="1400" i="1" dirty="0"/>
              <a:t>(Minimum Receiver)</a:t>
            </a:r>
          </a:p>
          <a:p>
            <a:pPr lvl="1">
              <a:buFont typeface="Wingdings" panose="05000000000000000000" pitchFamily="2" charset="2"/>
              <a:buChar char="v"/>
            </a:pPr>
            <a:r>
              <a:rPr lang="en-US" sz="1800" dirty="0"/>
              <a:t>Minimum Special Education Adjustment (50%) </a:t>
            </a:r>
            <a:r>
              <a:rPr lang="en-US" sz="1400" i="1" dirty="0"/>
              <a:t>(Minimum Receiver)</a:t>
            </a:r>
            <a:endParaRPr lang="en-US" sz="1800" dirty="0"/>
          </a:p>
          <a:p>
            <a:pPr lvl="1">
              <a:buFont typeface="Wingdings" panose="05000000000000000000" pitchFamily="2" charset="2"/>
              <a:buChar char="v"/>
            </a:pPr>
            <a:r>
              <a:rPr lang="en-US" sz="1800" dirty="0"/>
              <a:t>Adjustment for Debt Service </a:t>
            </a:r>
            <a:r>
              <a:rPr lang="en-US" sz="1400" i="1" dirty="0"/>
              <a:t>(Minimum Receiver)</a:t>
            </a:r>
            <a:endParaRPr lang="en-US" sz="1800" dirty="0"/>
          </a:p>
          <a:p>
            <a:pPr lvl="1">
              <a:buFont typeface="Wingdings" panose="05000000000000000000" pitchFamily="2" charset="2"/>
              <a:buChar char="v"/>
            </a:pPr>
            <a:r>
              <a:rPr lang="en-US" sz="1800" dirty="0"/>
              <a:t>Minimum Economically Disadvantaged Student Adjustment </a:t>
            </a:r>
            <a:r>
              <a:rPr lang="en-US" sz="1400" i="1" dirty="0"/>
              <a:t>(Minimum Receiver)</a:t>
            </a:r>
            <a:endParaRPr lang="en-US" sz="1800" dirty="0"/>
          </a:p>
          <a:p>
            <a:pPr lvl="1">
              <a:buFont typeface="Wingdings" panose="05000000000000000000" pitchFamily="2" charset="2"/>
              <a:buChar char="v"/>
            </a:pPr>
            <a:r>
              <a:rPr lang="en-US" sz="1800" dirty="0"/>
              <a:t>Audit Adjustments</a:t>
            </a:r>
          </a:p>
          <a:p>
            <a:pPr lvl="1">
              <a:buFont typeface="Wingdings" panose="05000000000000000000" pitchFamily="2" charset="2"/>
              <a:buChar char="v"/>
            </a:pPr>
            <a:r>
              <a:rPr lang="en-US" sz="1800" dirty="0"/>
              <a:t>Adjustment for Unappropriated Local Contribution</a:t>
            </a:r>
          </a:p>
          <a:p>
            <a:pPr lvl="1">
              <a:buFont typeface="Wingdings" panose="05000000000000000000" pitchFamily="2" charset="2"/>
              <a:buChar char="v"/>
            </a:pPr>
            <a:r>
              <a:rPr lang="en-US" sz="1800" dirty="0"/>
              <a:t>Long-Term Drug Treatment Centers Adjustments</a:t>
            </a:r>
          </a:p>
          <a:p>
            <a:pPr lvl="1">
              <a:buFont typeface="Wingdings" panose="05000000000000000000" pitchFamily="2" charset="2"/>
              <a:buChar char="v"/>
            </a:pPr>
            <a:r>
              <a:rPr lang="en-US" sz="1800" dirty="0"/>
              <a:t>Career and Technical Education (CTE)</a:t>
            </a:r>
          </a:p>
          <a:p>
            <a:pPr lvl="1">
              <a:buFont typeface="Wingdings" panose="05000000000000000000" pitchFamily="2" charset="2"/>
              <a:buChar char="v"/>
            </a:pPr>
            <a:r>
              <a:rPr lang="en-US" sz="1800" dirty="0"/>
              <a:t>Education Service Center (ESC) Member Allocation</a:t>
            </a:r>
          </a:p>
          <a:p>
            <a:pPr lvl="1">
              <a:buFont typeface="Wingdings" panose="05000000000000000000" pitchFamily="2" charset="2"/>
              <a:buChar char="v"/>
            </a:pPr>
            <a:r>
              <a:rPr lang="en-US" sz="1800" dirty="0"/>
              <a:t>Minimum Teacher Salary Adjustment</a:t>
            </a:r>
          </a:p>
          <a:p>
            <a:pPr lvl="1">
              <a:buFont typeface="Wingdings" panose="05000000000000000000" pitchFamily="2" charset="2"/>
              <a:buChar char="v"/>
            </a:pPr>
            <a:r>
              <a:rPr lang="en-US" sz="1800" dirty="0"/>
              <a:t>Maine Care Seed Adjustment</a:t>
            </a:r>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74DD4211-4B6D-42F8-9AB6-BAAA7A7924A8}"/>
              </a:ext>
            </a:extLst>
          </p:cNvPr>
          <p:cNvSpPr>
            <a:spLocks noGrp="1"/>
          </p:cNvSpPr>
          <p:nvPr>
            <p:ph type="sldNum" sz="quarter" idx="11"/>
          </p:nvPr>
        </p:nvSpPr>
        <p:spPr/>
        <p:txBody>
          <a:bodyPr/>
          <a:lstStyle/>
          <a:p>
            <a:fld id="{71F71E2C-AEBB-45D6-9F99-7B33E202CE70}" type="slidenum">
              <a:rPr lang="en-US" altLang="en-US" smtClean="0"/>
              <a:pPr/>
              <a:t>16</a:t>
            </a:fld>
            <a:endParaRPr lang="en-US" altLang="en-US" dirty="0"/>
          </a:p>
        </p:txBody>
      </p:sp>
    </p:spTree>
    <p:extLst>
      <p:ext uri="{BB962C8B-B14F-4D97-AF65-F5344CB8AC3E}">
        <p14:creationId xmlns:p14="http://schemas.microsoft.com/office/powerpoint/2010/main" val="143641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Minimum Receiver Status – what does it mean?</a:t>
            </a:r>
          </a:p>
        </p:txBody>
      </p:sp>
      <p:sp>
        <p:nvSpPr>
          <p:cNvPr id="6" name="Content Placeholder 2">
            <a:extLst>
              <a:ext uri="{FF2B5EF4-FFF2-40B4-BE49-F238E27FC236}">
                <a16:creationId xmlns:a16="http://schemas.microsoft.com/office/drawing/2014/main" id="{339E6BA2-3BB8-45FB-8067-AC22193EE2B1}"/>
              </a:ext>
            </a:extLst>
          </p:cNvPr>
          <p:cNvSpPr txBox="1">
            <a:spLocks/>
          </p:cNvSpPr>
          <p:nvPr/>
        </p:nvSpPr>
        <p:spPr bwMode="auto">
          <a:xfrm>
            <a:off x="711200" y="1676400"/>
            <a:ext cx="7899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cs typeface="Arial"/>
              </a:rPr>
              <a:t>When a district/town's ability to pay is </a:t>
            </a:r>
            <a:r>
              <a:rPr lang="en-US" sz="2000" i="1" dirty="0">
                <a:cs typeface="Arial"/>
              </a:rPr>
              <a:t>greater</a:t>
            </a:r>
            <a:r>
              <a:rPr lang="en-US" sz="2000" dirty="0">
                <a:cs typeface="Arial"/>
              </a:rPr>
              <a:t> than their required local contribution, then they are considered a minimum receiver.</a:t>
            </a:r>
          </a:p>
          <a:p>
            <a:r>
              <a:rPr lang="en-US" sz="2000" dirty="0">
                <a:cs typeface="Arial"/>
              </a:rPr>
              <a:t>Remember, the EPS funding formula is used to </a:t>
            </a:r>
            <a:r>
              <a:rPr lang="en-US" sz="2000" i="1" dirty="0">
                <a:cs typeface="Arial"/>
              </a:rPr>
              <a:t>equitably</a:t>
            </a:r>
            <a:r>
              <a:rPr lang="en-US" sz="2000" dirty="0">
                <a:cs typeface="Arial"/>
              </a:rPr>
              <a:t> distribute funds to the areas that need them the most.</a:t>
            </a:r>
          </a:p>
          <a:p>
            <a:r>
              <a:rPr lang="en-US" sz="2000" dirty="0">
                <a:cs typeface="Arial"/>
              </a:rPr>
              <a:t>As a result, if your district has a higher valuation, (aka: higher ability to pay), the EPS formula will provide less funds to you, so it can provide more funds to school units that do not have as great an ability to pay.</a:t>
            </a:r>
          </a:p>
        </p:txBody>
      </p:sp>
      <p:sp>
        <p:nvSpPr>
          <p:cNvPr id="7" name="Slide Number Placeholder 6">
            <a:extLst>
              <a:ext uri="{FF2B5EF4-FFF2-40B4-BE49-F238E27FC236}">
                <a16:creationId xmlns:a16="http://schemas.microsoft.com/office/drawing/2014/main" id="{51CB69FB-CC9B-42E8-956B-6E80B2AF1A5D}"/>
              </a:ext>
            </a:extLst>
          </p:cNvPr>
          <p:cNvSpPr>
            <a:spLocks noGrp="1"/>
          </p:cNvSpPr>
          <p:nvPr>
            <p:ph type="sldNum" sz="quarter" idx="11"/>
          </p:nvPr>
        </p:nvSpPr>
        <p:spPr/>
        <p:txBody>
          <a:bodyPr/>
          <a:lstStyle/>
          <a:p>
            <a:fld id="{71F71E2C-AEBB-45D6-9F99-7B33E202CE70}" type="slidenum">
              <a:rPr lang="en-US" altLang="en-US" smtClean="0"/>
              <a:pPr/>
              <a:t>17</a:t>
            </a:fld>
            <a:endParaRPr lang="en-US" altLang="en-US" dirty="0"/>
          </a:p>
        </p:txBody>
      </p:sp>
    </p:spTree>
    <p:extLst>
      <p:ext uri="{BB962C8B-B14F-4D97-AF65-F5344CB8AC3E}">
        <p14:creationId xmlns:p14="http://schemas.microsoft.com/office/powerpoint/2010/main" val="285225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95E3-A72D-40B1-B416-8CB7B34D9D09}"/>
              </a:ext>
            </a:extLst>
          </p:cNvPr>
          <p:cNvSpPr>
            <a:spLocks noGrp="1"/>
          </p:cNvSpPr>
          <p:nvPr>
            <p:ph type="title"/>
          </p:nvPr>
        </p:nvSpPr>
        <p:spPr>
          <a:xfrm>
            <a:off x="457200" y="152400"/>
            <a:ext cx="8229600" cy="685800"/>
          </a:xfrm>
        </p:spPr>
        <p:txBody>
          <a:bodyPr/>
          <a:lstStyle/>
          <a:p>
            <a:pPr algn="ctr"/>
            <a:r>
              <a:rPr lang="en-US" sz="2000" dirty="0"/>
              <a:t>How do I access the ED 279 reports?</a:t>
            </a:r>
            <a:br>
              <a:rPr lang="en-US" sz="2000" dirty="0"/>
            </a:br>
            <a:r>
              <a:rPr lang="en-US" sz="1600" dirty="0"/>
              <a:t>Go to </a:t>
            </a:r>
            <a:r>
              <a:rPr lang="en-US" sz="1600" dirty="0">
                <a:hlinkClick r:id="rId2"/>
              </a:rPr>
              <a:t>https://neo.maine.gov/DOE/NEO/eps/public/ed279.aspx</a:t>
            </a:r>
            <a:r>
              <a:rPr lang="en-US" sz="2000" dirty="0"/>
              <a:t> </a:t>
            </a:r>
          </a:p>
        </p:txBody>
      </p:sp>
      <p:pic>
        <p:nvPicPr>
          <p:cNvPr id="7" name="Picture 6">
            <a:extLst>
              <a:ext uri="{FF2B5EF4-FFF2-40B4-BE49-F238E27FC236}">
                <a16:creationId xmlns:a16="http://schemas.microsoft.com/office/drawing/2014/main" id="{3E896E05-A3D6-42E5-8145-E60C4E107AE7}"/>
              </a:ext>
            </a:extLst>
          </p:cNvPr>
          <p:cNvPicPr>
            <a:picLocks noChangeAspect="1"/>
          </p:cNvPicPr>
          <p:nvPr/>
        </p:nvPicPr>
        <p:blipFill>
          <a:blip r:embed="rId3"/>
          <a:stretch>
            <a:fillRect/>
          </a:stretch>
        </p:blipFill>
        <p:spPr>
          <a:xfrm>
            <a:off x="685800" y="2133601"/>
            <a:ext cx="3757589" cy="2660806"/>
          </a:xfrm>
          <a:prstGeom prst="rect">
            <a:avLst/>
          </a:prstGeom>
        </p:spPr>
      </p:pic>
      <p:pic>
        <p:nvPicPr>
          <p:cNvPr id="8" name="Picture 7">
            <a:extLst>
              <a:ext uri="{FF2B5EF4-FFF2-40B4-BE49-F238E27FC236}">
                <a16:creationId xmlns:a16="http://schemas.microsoft.com/office/drawing/2014/main" id="{9CB32BB5-4DC0-4FF5-B939-A0788BA1E797}"/>
              </a:ext>
            </a:extLst>
          </p:cNvPr>
          <p:cNvPicPr>
            <a:picLocks noChangeAspect="1"/>
          </p:cNvPicPr>
          <p:nvPr/>
        </p:nvPicPr>
        <p:blipFill>
          <a:blip r:embed="rId4"/>
          <a:stretch>
            <a:fillRect/>
          </a:stretch>
        </p:blipFill>
        <p:spPr>
          <a:xfrm>
            <a:off x="2689230" y="3962400"/>
            <a:ext cx="657526" cy="1005618"/>
          </a:xfrm>
          <a:prstGeom prst="rect">
            <a:avLst/>
          </a:prstGeom>
        </p:spPr>
      </p:pic>
      <p:pic>
        <p:nvPicPr>
          <p:cNvPr id="9" name="Picture 8">
            <a:extLst>
              <a:ext uri="{FF2B5EF4-FFF2-40B4-BE49-F238E27FC236}">
                <a16:creationId xmlns:a16="http://schemas.microsoft.com/office/drawing/2014/main" id="{C78CA454-263D-44F4-9610-47FE2252CE5C}"/>
              </a:ext>
            </a:extLst>
          </p:cNvPr>
          <p:cNvPicPr>
            <a:picLocks noChangeAspect="1"/>
          </p:cNvPicPr>
          <p:nvPr/>
        </p:nvPicPr>
        <p:blipFill>
          <a:blip r:embed="rId5"/>
          <a:stretch>
            <a:fillRect/>
          </a:stretch>
        </p:blipFill>
        <p:spPr>
          <a:xfrm>
            <a:off x="1371600" y="4968018"/>
            <a:ext cx="1542422" cy="493819"/>
          </a:xfrm>
          <a:prstGeom prst="rect">
            <a:avLst/>
          </a:prstGeom>
        </p:spPr>
      </p:pic>
      <p:pic>
        <p:nvPicPr>
          <p:cNvPr id="11" name="Picture 10">
            <a:extLst>
              <a:ext uri="{FF2B5EF4-FFF2-40B4-BE49-F238E27FC236}">
                <a16:creationId xmlns:a16="http://schemas.microsoft.com/office/drawing/2014/main" id="{A241BB93-36E3-4FF0-87D6-208B1C78F14D}"/>
              </a:ext>
            </a:extLst>
          </p:cNvPr>
          <p:cNvPicPr>
            <a:picLocks noChangeAspect="1"/>
          </p:cNvPicPr>
          <p:nvPr/>
        </p:nvPicPr>
        <p:blipFill>
          <a:blip r:embed="rId6"/>
          <a:stretch>
            <a:fillRect/>
          </a:stretch>
        </p:blipFill>
        <p:spPr>
          <a:xfrm>
            <a:off x="4956871" y="2133600"/>
            <a:ext cx="3757589" cy="3100388"/>
          </a:xfrm>
          <a:prstGeom prst="rect">
            <a:avLst/>
          </a:prstGeom>
        </p:spPr>
      </p:pic>
      <p:pic>
        <p:nvPicPr>
          <p:cNvPr id="12" name="Picture 11">
            <a:extLst>
              <a:ext uri="{FF2B5EF4-FFF2-40B4-BE49-F238E27FC236}">
                <a16:creationId xmlns:a16="http://schemas.microsoft.com/office/drawing/2014/main" id="{7E2ED5CE-2F00-4821-83CF-6E65905C8545}"/>
              </a:ext>
            </a:extLst>
          </p:cNvPr>
          <p:cNvPicPr>
            <a:picLocks noChangeAspect="1"/>
          </p:cNvPicPr>
          <p:nvPr/>
        </p:nvPicPr>
        <p:blipFill>
          <a:blip r:embed="rId7"/>
          <a:stretch>
            <a:fillRect/>
          </a:stretch>
        </p:blipFill>
        <p:spPr>
          <a:xfrm>
            <a:off x="4956871" y="4968017"/>
            <a:ext cx="1639966" cy="493819"/>
          </a:xfrm>
          <a:prstGeom prst="rect">
            <a:avLst/>
          </a:prstGeom>
        </p:spPr>
      </p:pic>
      <p:pic>
        <p:nvPicPr>
          <p:cNvPr id="14" name="Picture 13">
            <a:extLst>
              <a:ext uri="{FF2B5EF4-FFF2-40B4-BE49-F238E27FC236}">
                <a16:creationId xmlns:a16="http://schemas.microsoft.com/office/drawing/2014/main" id="{6A40F76B-5ED7-471C-A159-1532328D51E8}"/>
              </a:ext>
            </a:extLst>
          </p:cNvPr>
          <p:cNvPicPr>
            <a:picLocks noChangeAspect="1"/>
          </p:cNvPicPr>
          <p:nvPr/>
        </p:nvPicPr>
        <p:blipFill>
          <a:blip r:embed="rId8"/>
          <a:stretch>
            <a:fillRect/>
          </a:stretch>
        </p:blipFill>
        <p:spPr>
          <a:xfrm>
            <a:off x="5350186" y="3581401"/>
            <a:ext cx="410833" cy="1386618"/>
          </a:xfrm>
          <a:prstGeom prst="rect">
            <a:avLst/>
          </a:prstGeom>
        </p:spPr>
      </p:pic>
      <p:sp>
        <p:nvSpPr>
          <p:cNvPr id="15" name="Text Placeholder 4">
            <a:extLst>
              <a:ext uri="{FF2B5EF4-FFF2-40B4-BE49-F238E27FC236}">
                <a16:creationId xmlns:a16="http://schemas.microsoft.com/office/drawing/2014/main" id="{4820B020-86DB-4BE2-BD9C-0E7D71848320}"/>
              </a:ext>
            </a:extLst>
          </p:cNvPr>
          <p:cNvSpPr txBox="1">
            <a:spLocks/>
          </p:cNvSpPr>
          <p:nvPr/>
        </p:nvSpPr>
        <p:spPr bwMode="auto">
          <a:xfrm>
            <a:off x="586833" y="1509541"/>
            <a:ext cx="3856556"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dirty="0">
                <a:cs typeface="Arial"/>
              </a:rPr>
              <a:t>Choose Fiscal Year: </a:t>
            </a:r>
          </a:p>
        </p:txBody>
      </p:sp>
      <p:sp>
        <p:nvSpPr>
          <p:cNvPr id="16" name="Text Placeholder 5">
            <a:extLst>
              <a:ext uri="{FF2B5EF4-FFF2-40B4-BE49-F238E27FC236}">
                <a16:creationId xmlns:a16="http://schemas.microsoft.com/office/drawing/2014/main" id="{DB808D9F-5426-4B82-ADB2-F40581CC0AC2}"/>
              </a:ext>
            </a:extLst>
          </p:cNvPr>
          <p:cNvSpPr txBox="1">
            <a:spLocks/>
          </p:cNvSpPr>
          <p:nvPr/>
        </p:nvSpPr>
        <p:spPr bwMode="auto">
          <a:xfrm>
            <a:off x="4956871" y="1509541"/>
            <a:ext cx="3757589" cy="5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274F73"/>
                </a:solidFill>
                <a:latin typeface="+mn-lt"/>
                <a:ea typeface="+mn-ea"/>
                <a:cs typeface="+mn-cs"/>
              </a:defRPr>
            </a:lvl1pPr>
            <a:lvl2pPr marL="457200" indent="0" algn="l" rtl="0" eaLnBrk="1" fontAlgn="base" hangingPunct="1">
              <a:spcBef>
                <a:spcPct val="20000"/>
              </a:spcBef>
              <a:spcAft>
                <a:spcPct val="0"/>
              </a:spcAft>
              <a:buNone/>
              <a:defRPr sz="2000" b="1" kern="1200">
                <a:solidFill>
                  <a:srgbClr val="274F73"/>
                </a:solidFill>
                <a:latin typeface="+mn-lt"/>
                <a:ea typeface="+mn-ea"/>
                <a:cs typeface="+mn-cs"/>
              </a:defRPr>
            </a:lvl2pPr>
            <a:lvl3pPr marL="914400" indent="0" algn="l" rtl="0" eaLnBrk="1" fontAlgn="base" hangingPunct="1">
              <a:spcBef>
                <a:spcPct val="20000"/>
              </a:spcBef>
              <a:spcAft>
                <a:spcPct val="0"/>
              </a:spcAft>
              <a:buNone/>
              <a:defRPr sz="1800" b="1" kern="1200">
                <a:solidFill>
                  <a:srgbClr val="274F73"/>
                </a:solidFill>
                <a:latin typeface="+mn-lt"/>
                <a:ea typeface="+mn-ea"/>
                <a:cs typeface="+mn-cs"/>
              </a:defRPr>
            </a:lvl3pPr>
            <a:lvl4pPr marL="1371600" indent="0" algn="l" rtl="0" eaLnBrk="1" fontAlgn="base" hangingPunct="1">
              <a:spcBef>
                <a:spcPct val="20000"/>
              </a:spcBef>
              <a:spcAft>
                <a:spcPct val="0"/>
              </a:spcAft>
              <a:buNone/>
              <a:defRPr sz="1600" b="1" kern="1200">
                <a:solidFill>
                  <a:srgbClr val="274F73"/>
                </a:solidFill>
                <a:latin typeface="+mn-lt"/>
                <a:ea typeface="+mn-ea"/>
                <a:cs typeface="+mn-cs"/>
              </a:defRPr>
            </a:lvl4pPr>
            <a:lvl5pPr marL="1828800" indent="0" algn="l" rtl="0" eaLnBrk="1" fontAlgn="base" hangingPunct="1">
              <a:spcBef>
                <a:spcPct val="20000"/>
              </a:spcBef>
              <a:spcAft>
                <a:spcPct val="0"/>
              </a:spcAft>
              <a:buNone/>
              <a:defRPr sz="1600" b="1" kern="1200">
                <a:solidFill>
                  <a:srgbClr val="274F73"/>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Font typeface="Arial"/>
              <a:buChar char="•"/>
            </a:pPr>
            <a:r>
              <a:rPr lang="en-US" sz="2000" dirty="0">
                <a:cs typeface="Arial"/>
              </a:rPr>
              <a:t>Choose SAU:</a:t>
            </a:r>
          </a:p>
        </p:txBody>
      </p:sp>
      <p:sp>
        <p:nvSpPr>
          <p:cNvPr id="17" name="Slide Number Placeholder 16">
            <a:extLst>
              <a:ext uri="{FF2B5EF4-FFF2-40B4-BE49-F238E27FC236}">
                <a16:creationId xmlns:a16="http://schemas.microsoft.com/office/drawing/2014/main" id="{3A9D633E-755C-4DD3-B6FF-028A588B0AE8}"/>
              </a:ext>
            </a:extLst>
          </p:cNvPr>
          <p:cNvSpPr>
            <a:spLocks noGrp="1"/>
          </p:cNvSpPr>
          <p:nvPr>
            <p:ph type="sldNum" sz="quarter" idx="11"/>
          </p:nvPr>
        </p:nvSpPr>
        <p:spPr/>
        <p:txBody>
          <a:bodyPr/>
          <a:lstStyle/>
          <a:p>
            <a:fld id="{71F71E2C-AEBB-45D6-9F99-7B33E202CE70}" type="slidenum">
              <a:rPr lang="en-US" altLang="en-US" smtClean="0"/>
              <a:pPr/>
              <a:t>18</a:t>
            </a:fld>
            <a:endParaRPr lang="en-US" altLang="en-US" dirty="0"/>
          </a:p>
        </p:txBody>
      </p:sp>
    </p:spTree>
    <p:extLst>
      <p:ext uri="{BB962C8B-B14F-4D97-AF65-F5344CB8AC3E}">
        <p14:creationId xmlns:p14="http://schemas.microsoft.com/office/powerpoint/2010/main" val="192020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p:txBody>
          <a:bodyPr/>
          <a:lstStyle/>
          <a:p>
            <a:r>
              <a:rPr lang="en-US" sz="1800" dirty="0"/>
              <a:t>Essential Programs &amp; Services website:</a:t>
            </a:r>
          </a:p>
          <a:p>
            <a:pPr lvl="1"/>
            <a:r>
              <a:rPr lang="en-US" sz="1600" dirty="0">
                <a:hlinkClick r:id="rId2"/>
              </a:rPr>
              <a:t>https://www.maine.gov/doe/funding/gpa/eps</a:t>
            </a:r>
            <a:endParaRPr lang="en-US" sz="1600" dirty="0"/>
          </a:p>
          <a:p>
            <a:pPr marL="457200" lvl="1" indent="0">
              <a:buNone/>
            </a:pPr>
            <a:endParaRPr lang="en-US" sz="1600" dirty="0"/>
          </a:p>
          <a:p>
            <a:r>
              <a:rPr lang="en-US" sz="1600" dirty="0"/>
              <a:t>Subsidy Printouts (ED279) for school districts:</a:t>
            </a:r>
          </a:p>
          <a:p>
            <a:pPr lvl="1"/>
            <a:r>
              <a:rPr lang="en-US" sz="1600" dirty="0">
                <a:hlinkClick r:id="rId3"/>
              </a:rPr>
              <a:t>https://neo.maine.gov/DOE/NEO/eps/public/ed279.aspx</a:t>
            </a:r>
            <a:br>
              <a:rPr lang="en-US" sz="1600" dirty="0"/>
            </a:br>
            <a:endParaRPr lang="en-US" sz="1600" dirty="0"/>
          </a:p>
          <a:p>
            <a:r>
              <a:rPr lang="en-US" sz="1800" dirty="0"/>
              <a:t>Law:  20-A MRSA Chapter 606-B:</a:t>
            </a:r>
          </a:p>
          <a:p>
            <a:pPr lvl="1"/>
            <a:r>
              <a:rPr lang="en-US" sz="1400" dirty="0">
                <a:hlinkClick r:id="rId4"/>
              </a:rPr>
              <a:t>http://www.mainelegislature.org/legis/statutes/20-A/title20-Ach606-Bsec0.html</a:t>
            </a:r>
            <a:r>
              <a:rPr lang="en-US" sz="1400" dirty="0"/>
              <a:t> </a:t>
            </a:r>
          </a:p>
        </p:txBody>
      </p:sp>
      <p:sp>
        <p:nvSpPr>
          <p:cNvPr id="4" name="Slide Number Placeholder 3">
            <a:extLst>
              <a:ext uri="{FF2B5EF4-FFF2-40B4-BE49-F238E27FC236}">
                <a16:creationId xmlns:a16="http://schemas.microsoft.com/office/drawing/2014/main" id="{E88F1030-9159-4016-9EBD-96B77CD68100}"/>
              </a:ext>
            </a:extLst>
          </p:cNvPr>
          <p:cNvSpPr>
            <a:spLocks noGrp="1"/>
          </p:cNvSpPr>
          <p:nvPr>
            <p:ph type="sldNum" sz="quarter" idx="11"/>
          </p:nvPr>
        </p:nvSpPr>
        <p:spPr/>
        <p:txBody>
          <a:bodyPr/>
          <a:lstStyle/>
          <a:p>
            <a:fld id="{71F71E2C-AEBB-45D6-9F99-7B33E202CE70}" type="slidenum">
              <a:rPr lang="en-US" altLang="en-US" smtClean="0"/>
              <a:pPr/>
              <a:t>19</a:t>
            </a:fld>
            <a:endParaRPr lang="en-US" altLang="en-US" dirty="0"/>
          </a:p>
        </p:txBody>
      </p:sp>
    </p:spTree>
    <p:extLst>
      <p:ext uri="{BB962C8B-B14F-4D97-AF65-F5344CB8AC3E}">
        <p14:creationId xmlns:p14="http://schemas.microsoft.com/office/powerpoint/2010/main" val="194334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BACKGROUND OF THE ESSENTIAL PROGRAMS AND SERVICES FUNDING FORMULA</a:t>
            </a:r>
          </a:p>
        </p:txBody>
      </p:sp>
      <p:sp>
        <p:nvSpPr>
          <p:cNvPr id="3" name="Content Placeholder 2"/>
          <p:cNvSpPr>
            <a:spLocks noGrp="1"/>
          </p:cNvSpPr>
          <p:nvPr>
            <p:ph idx="1"/>
          </p:nvPr>
        </p:nvSpPr>
        <p:spPr>
          <a:xfrm>
            <a:off x="457200" y="1524000"/>
            <a:ext cx="8229600" cy="3733800"/>
          </a:xfrm>
        </p:spPr>
        <p:txBody>
          <a:bodyPr/>
          <a:lstStyle/>
          <a:p>
            <a:pPr>
              <a:buFont typeface="Wingdings" panose="05000000000000000000" pitchFamily="2" charset="2"/>
              <a:buChar char="v"/>
            </a:pPr>
            <a:r>
              <a:rPr lang="en-US" sz="1800" dirty="0"/>
              <a:t>Essential Programs and Services (EPS) is designed to ensure that all schools have the programs and resources that are essential for all students to have an equitable opportunity to achieve Maine’s Learning Results.</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The EPS model provides a basis for adequacy and greater equity in the funding of PreK-12 education because it is cost driven instead of expenditure driven.</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The model is designed to respond to student needs and is based on years of research and information gleaned from high performing cost effective school units.</a:t>
            </a:r>
          </a:p>
        </p:txBody>
      </p:sp>
      <p:sp>
        <p:nvSpPr>
          <p:cNvPr id="4" name="Slide Number Placeholder 3">
            <a:extLst>
              <a:ext uri="{FF2B5EF4-FFF2-40B4-BE49-F238E27FC236}">
                <a16:creationId xmlns:a16="http://schemas.microsoft.com/office/drawing/2014/main" id="{7B1EA8FB-2210-458E-87BA-F4398374E02D}"/>
              </a:ext>
            </a:extLst>
          </p:cNvPr>
          <p:cNvSpPr>
            <a:spLocks noGrp="1"/>
          </p:cNvSpPr>
          <p:nvPr>
            <p:ph type="sldNum" sz="quarter" idx="11"/>
          </p:nvPr>
        </p:nvSpPr>
        <p:spPr/>
        <p:txBody>
          <a:bodyPr/>
          <a:lstStyle/>
          <a:p>
            <a:fld id="{71F71E2C-AEBB-45D6-9F99-7B33E202CE70}" type="slidenum">
              <a:rPr lang="en-US" altLang="en-US" smtClean="0"/>
              <a:pPr/>
              <a:t>2</a:t>
            </a:fld>
            <a:endParaRPr lang="en-US" altLang="en-US" dirty="0"/>
          </a:p>
        </p:txBody>
      </p:sp>
    </p:spTree>
    <p:extLst>
      <p:ext uri="{BB962C8B-B14F-4D97-AF65-F5344CB8AC3E}">
        <p14:creationId xmlns:p14="http://schemas.microsoft.com/office/powerpoint/2010/main" val="291256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Finance Contacts:</a:t>
            </a:r>
          </a:p>
        </p:txBody>
      </p:sp>
      <p:sp>
        <p:nvSpPr>
          <p:cNvPr id="5" name="Content Placeholder 2">
            <a:extLst>
              <a:ext uri="{FF2B5EF4-FFF2-40B4-BE49-F238E27FC236}">
                <a16:creationId xmlns:a16="http://schemas.microsoft.com/office/drawing/2014/main" id="{9669ED8F-B363-4C04-9EFF-02D94931D6AA}"/>
              </a:ext>
            </a:extLst>
          </p:cNvPr>
          <p:cNvSpPr txBox="1">
            <a:spLocks/>
          </p:cNvSpPr>
          <p:nvPr/>
        </p:nvSpPr>
        <p:spPr bwMode="auto">
          <a:xfrm>
            <a:off x="990600" y="1524000"/>
            <a:ext cx="603147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mn-lt"/>
                <a:cs typeface="+mn-lt"/>
              </a:rPr>
              <a:t>Tyler Backus</a:t>
            </a:r>
            <a:br>
              <a:rPr lang="en-US" sz="1800" dirty="0">
                <a:ea typeface="+mn-lt"/>
                <a:cs typeface="+mn-lt"/>
              </a:rPr>
            </a:br>
            <a:r>
              <a:rPr lang="en-US" sz="1800" dirty="0">
                <a:ea typeface="+mn-lt"/>
                <a:cs typeface="+mn-lt"/>
              </a:rPr>
              <a:t>School Finance Compliance Coordinator</a:t>
            </a:r>
            <a:br>
              <a:rPr lang="en-US" sz="1800" dirty="0">
                <a:ea typeface="+mn-lt"/>
                <a:cs typeface="+mn-lt"/>
              </a:rPr>
            </a:br>
            <a:r>
              <a:rPr lang="en-US" sz="1800" dirty="0">
                <a:ea typeface="+mn-lt"/>
                <a:cs typeface="+mn-lt"/>
              </a:rPr>
              <a:t>phone: 207-624-6635</a:t>
            </a:r>
            <a:br>
              <a:rPr lang="en-US" sz="1800" dirty="0">
                <a:ea typeface="+mn-lt"/>
                <a:cs typeface="+mn-lt"/>
              </a:rPr>
            </a:br>
            <a:r>
              <a:rPr lang="en-US" sz="1800" dirty="0">
                <a:ea typeface="+mn-lt"/>
                <a:cs typeface="+mn-lt"/>
                <a:hlinkClick r:id="rId2"/>
              </a:rPr>
              <a:t>tyler.backus@maine.gov</a:t>
            </a:r>
            <a:endParaRPr lang="en-US" sz="1800" dirty="0">
              <a:ea typeface="+mn-lt"/>
              <a:cs typeface="+mn-lt"/>
            </a:endParaRPr>
          </a:p>
          <a:p>
            <a:pPr>
              <a:spcBef>
                <a:spcPts val="1800"/>
              </a:spcBef>
            </a:pPr>
            <a:r>
              <a:rPr lang="en-US" sz="1800" dirty="0">
                <a:ea typeface="+mn-lt"/>
                <a:cs typeface="+mn-lt"/>
              </a:rPr>
              <a:t>Paula Gravelle</a:t>
            </a:r>
            <a:br>
              <a:rPr lang="en-US" sz="1800" dirty="0">
                <a:ea typeface="+mn-lt"/>
                <a:cs typeface="+mn-lt"/>
              </a:rPr>
            </a:br>
            <a:r>
              <a:rPr lang="en-US" sz="1800" dirty="0">
                <a:ea typeface="+mn-lt"/>
                <a:cs typeface="+mn-lt"/>
              </a:rPr>
              <a:t>School Finance Manager</a:t>
            </a:r>
            <a:br>
              <a:rPr lang="en-US" sz="1800" dirty="0">
                <a:ea typeface="+mn-lt"/>
                <a:cs typeface="+mn-lt"/>
              </a:rPr>
            </a:br>
            <a:r>
              <a:rPr lang="en-US" sz="1800" dirty="0">
                <a:ea typeface="+mn-lt"/>
                <a:cs typeface="+mn-lt"/>
              </a:rPr>
              <a:t>phone: 207-624-6792</a:t>
            </a:r>
            <a:br>
              <a:rPr lang="en-US" sz="1800" dirty="0">
                <a:ea typeface="+mn-lt"/>
                <a:cs typeface="+mn-lt"/>
              </a:rPr>
            </a:br>
            <a:r>
              <a:rPr lang="en-US" sz="1800" dirty="0">
                <a:ea typeface="+mn-lt"/>
                <a:cs typeface="+mn-lt"/>
                <a:hlinkClick r:id="rId3"/>
              </a:rPr>
              <a:t>paula.b.gravelle@maine.gov</a:t>
            </a:r>
            <a:endParaRPr lang="en-US" sz="1800" dirty="0">
              <a:ea typeface="+mn-lt"/>
              <a:cs typeface="+mn-lt"/>
            </a:endParaRPr>
          </a:p>
          <a:p>
            <a:pPr>
              <a:spcBef>
                <a:spcPts val="1800"/>
              </a:spcBef>
            </a:pPr>
            <a:r>
              <a:rPr lang="en-US" sz="1800" dirty="0">
                <a:ea typeface="+mn-lt"/>
                <a:cs typeface="+mn-lt"/>
              </a:rPr>
              <a:t>Ida Batista</a:t>
            </a:r>
            <a:br>
              <a:rPr lang="en-US" sz="1800" dirty="0">
                <a:ea typeface="+mn-lt"/>
                <a:cs typeface="+mn-lt"/>
              </a:rPr>
            </a:br>
            <a:r>
              <a:rPr lang="en-US" sz="1800" dirty="0">
                <a:ea typeface="+mn-lt"/>
                <a:cs typeface="+mn-lt"/>
              </a:rPr>
              <a:t>School Finance Coordinator</a:t>
            </a:r>
            <a:br>
              <a:rPr lang="en-US" sz="1800" dirty="0">
                <a:ea typeface="+mn-lt"/>
                <a:cs typeface="+mn-lt"/>
              </a:rPr>
            </a:br>
            <a:r>
              <a:rPr lang="en-US" sz="1800" dirty="0">
                <a:ea typeface="+mn-lt"/>
                <a:cs typeface="+mn-lt"/>
              </a:rPr>
              <a:t>phone: 207-624-6795</a:t>
            </a:r>
            <a:br>
              <a:rPr lang="en-US" sz="1800" dirty="0">
                <a:ea typeface="+mn-lt"/>
                <a:cs typeface="+mn-lt"/>
              </a:rPr>
            </a:br>
            <a:r>
              <a:rPr lang="en-US" sz="1800" dirty="0">
                <a:ea typeface="+mn-lt"/>
                <a:cs typeface="+mn-lt"/>
                <a:hlinkClick r:id="rId4"/>
              </a:rPr>
              <a:t>ida.batista@maine.gov</a:t>
            </a:r>
            <a:endParaRPr lang="en-US" sz="1800" dirty="0">
              <a:cs typeface="Arial"/>
            </a:endParaRPr>
          </a:p>
        </p:txBody>
      </p:sp>
      <p:sp>
        <p:nvSpPr>
          <p:cNvPr id="6" name="Slide Number Placeholder 5">
            <a:extLst>
              <a:ext uri="{FF2B5EF4-FFF2-40B4-BE49-F238E27FC236}">
                <a16:creationId xmlns:a16="http://schemas.microsoft.com/office/drawing/2014/main" id="{F296DDAE-EE75-40CA-B49E-A197CE64873A}"/>
              </a:ext>
            </a:extLst>
          </p:cNvPr>
          <p:cNvSpPr>
            <a:spLocks noGrp="1"/>
          </p:cNvSpPr>
          <p:nvPr>
            <p:ph type="sldNum" sz="quarter" idx="11"/>
          </p:nvPr>
        </p:nvSpPr>
        <p:spPr/>
        <p:txBody>
          <a:bodyPr/>
          <a:lstStyle/>
          <a:p>
            <a:fld id="{71F71E2C-AEBB-45D6-9F99-7B33E202CE70}" type="slidenum">
              <a:rPr lang="en-US" altLang="en-US" smtClean="0"/>
              <a:pPr/>
              <a:t>20</a:t>
            </a:fld>
            <a:endParaRPr lang="en-US" altLang="en-US" dirty="0"/>
          </a:p>
        </p:txBody>
      </p:sp>
    </p:spTree>
    <p:extLst>
      <p:ext uri="{BB962C8B-B14F-4D97-AF65-F5344CB8AC3E}">
        <p14:creationId xmlns:p14="http://schemas.microsoft.com/office/powerpoint/2010/main" val="201078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D116-C7DD-4275-B5A3-C49AE70FEABF}"/>
              </a:ext>
            </a:extLst>
          </p:cNvPr>
          <p:cNvSpPr>
            <a:spLocks noGrp="1"/>
          </p:cNvSpPr>
          <p:nvPr>
            <p:ph type="title"/>
          </p:nvPr>
        </p:nvSpPr>
        <p:spPr>
          <a:xfrm>
            <a:off x="457200" y="152400"/>
            <a:ext cx="8229600" cy="838200"/>
          </a:xfrm>
        </p:spPr>
        <p:txBody>
          <a:bodyPr/>
          <a:lstStyle/>
          <a:p>
            <a:r>
              <a:rPr lang="en-US" sz="2400" dirty="0"/>
              <a:t>How does the State determine what funds are needed for school districts? </a:t>
            </a:r>
          </a:p>
        </p:txBody>
      </p:sp>
      <p:sp>
        <p:nvSpPr>
          <p:cNvPr id="5" name="Slide Number Placeholder 4">
            <a:extLst>
              <a:ext uri="{FF2B5EF4-FFF2-40B4-BE49-F238E27FC236}">
                <a16:creationId xmlns:a16="http://schemas.microsoft.com/office/drawing/2014/main" id="{9474EBF9-7518-44F7-93E6-692428980B8D}"/>
              </a:ext>
            </a:extLst>
          </p:cNvPr>
          <p:cNvSpPr>
            <a:spLocks noGrp="1"/>
          </p:cNvSpPr>
          <p:nvPr>
            <p:ph type="sldNum" sz="quarter" idx="11"/>
          </p:nvPr>
        </p:nvSpPr>
        <p:spPr/>
        <p:txBody>
          <a:bodyPr/>
          <a:lstStyle/>
          <a:p>
            <a:fld id="{71F71E2C-AEBB-45D6-9F99-7B33E202CE70}" type="slidenum">
              <a:rPr lang="en-US" altLang="en-US" smtClean="0"/>
              <a:pPr/>
              <a:t>3</a:t>
            </a:fld>
            <a:endParaRPr lang="en-US" altLang="en-US" dirty="0"/>
          </a:p>
        </p:txBody>
      </p:sp>
      <p:sp>
        <p:nvSpPr>
          <p:cNvPr id="6" name="Content Placeholder 2">
            <a:extLst>
              <a:ext uri="{FF2B5EF4-FFF2-40B4-BE49-F238E27FC236}">
                <a16:creationId xmlns:a16="http://schemas.microsoft.com/office/drawing/2014/main" id="{3E35EFD8-B614-492C-B1B5-FCD82DB9EE67}"/>
              </a:ext>
            </a:extLst>
          </p:cNvPr>
          <p:cNvSpPr>
            <a:spLocks noGrp="1"/>
          </p:cNvSpPr>
          <p:nvPr>
            <p:ph idx="1"/>
          </p:nvPr>
        </p:nvSpPr>
        <p:spPr>
          <a:xfrm>
            <a:off x="152400" y="1415029"/>
            <a:ext cx="8839200" cy="4351338"/>
          </a:xfrm>
        </p:spPr>
        <p:txBody>
          <a:bodyPr vert="horz" lIns="91440" tIns="45720" rIns="91440" bIns="45720" rtlCol="0" anchor="t">
            <a:normAutofit fontScale="92500" lnSpcReduction="10000"/>
          </a:bodyPr>
          <a:lstStyle/>
          <a:p>
            <a:r>
              <a:rPr lang="en-US" dirty="0">
                <a:ea typeface="+mn-lt"/>
                <a:cs typeface="+mn-lt"/>
              </a:rPr>
              <a:t>Essential Programs &amp; Services formula (EPS)</a:t>
            </a:r>
          </a:p>
          <a:p>
            <a:pPr lvl="1"/>
            <a:r>
              <a:rPr lang="en-US" dirty="0">
                <a:cs typeface="Calibri"/>
              </a:rPr>
              <a:t>An </a:t>
            </a:r>
            <a:r>
              <a:rPr lang="en-US" b="1" dirty="0">
                <a:cs typeface="Calibri"/>
              </a:rPr>
              <a:t>adequacy </a:t>
            </a:r>
            <a:r>
              <a:rPr lang="en-US" dirty="0">
                <a:cs typeface="Calibri"/>
              </a:rPr>
              <a:t>funding model</a:t>
            </a:r>
          </a:p>
          <a:p>
            <a:pPr lvl="1"/>
            <a:r>
              <a:rPr lang="en-US" dirty="0">
                <a:cs typeface="Calibri"/>
              </a:rPr>
              <a:t>Provides funding </a:t>
            </a:r>
            <a:r>
              <a:rPr lang="en-US" b="1" dirty="0">
                <a:cs typeface="Calibri"/>
              </a:rPr>
              <a:t>equity </a:t>
            </a:r>
            <a:r>
              <a:rPr lang="en-US" dirty="0">
                <a:cs typeface="Calibri"/>
              </a:rPr>
              <a:t>statewide</a:t>
            </a:r>
          </a:p>
          <a:p>
            <a:pPr lvl="1"/>
            <a:r>
              <a:rPr lang="en-US" dirty="0">
                <a:cs typeface="Calibri"/>
              </a:rPr>
              <a:t>Utilizes data (information) provided by each school district</a:t>
            </a:r>
          </a:p>
          <a:p>
            <a:pPr lvl="1"/>
            <a:r>
              <a:rPr lang="en-US" dirty="0">
                <a:cs typeface="Calibri"/>
              </a:rPr>
              <a:t>Accounts for school district characteristics (populations)     </a:t>
            </a:r>
          </a:p>
          <a:p>
            <a:pPr lvl="1"/>
            <a:r>
              <a:rPr lang="en-US" dirty="0">
                <a:cs typeface="Calibri"/>
              </a:rPr>
              <a:t>Distributes shares between school district members and the state</a:t>
            </a:r>
          </a:p>
          <a:p>
            <a:pPr lvl="1"/>
            <a:r>
              <a:rPr lang="en-US" dirty="0">
                <a:cs typeface="Calibri"/>
              </a:rPr>
              <a:t>Establishes monthly state payment schedule</a:t>
            </a:r>
          </a:p>
          <a:p>
            <a:pPr lvl="1"/>
            <a:r>
              <a:rPr lang="en-US" dirty="0">
                <a:cs typeface="Calibri"/>
              </a:rPr>
              <a:t>Required by state statute to be reported out to school districts by Feb 1 of prior fiscal year </a:t>
            </a:r>
          </a:p>
          <a:p>
            <a:pPr lvl="1"/>
            <a:r>
              <a:rPr lang="en-US" dirty="0">
                <a:cs typeface="Calibri"/>
              </a:rPr>
              <a:t>Reported out to school districts on </a:t>
            </a:r>
            <a:r>
              <a:rPr lang="en-US" b="1" dirty="0">
                <a:cs typeface="Calibri"/>
              </a:rPr>
              <a:t>ED279 reports</a:t>
            </a:r>
            <a:r>
              <a:rPr lang="en-US" dirty="0">
                <a:cs typeface="Calibri"/>
              </a:rPr>
              <a:t>   </a:t>
            </a:r>
            <a:endParaRPr lang="en-US" dirty="0"/>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147610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3626-FF98-461E-BA8B-4C7A564C6D33}"/>
              </a:ext>
            </a:extLst>
          </p:cNvPr>
          <p:cNvSpPr>
            <a:spLocks noGrp="1"/>
          </p:cNvSpPr>
          <p:nvPr>
            <p:ph type="title"/>
          </p:nvPr>
        </p:nvSpPr>
        <p:spPr/>
        <p:txBody>
          <a:bodyPr/>
          <a:lstStyle/>
          <a:p>
            <a:r>
              <a:rPr lang="en-US" dirty="0"/>
              <a:t>What EPS is NOT?</a:t>
            </a:r>
          </a:p>
        </p:txBody>
      </p:sp>
      <p:pic>
        <p:nvPicPr>
          <p:cNvPr id="4" name="Picture 3">
            <a:extLst>
              <a:ext uri="{FF2B5EF4-FFF2-40B4-BE49-F238E27FC236}">
                <a16:creationId xmlns:a16="http://schemas.microsoft.com/office/drawing/2014/main" id="{3C4157F9-B858-4865-AE3E-D24218ED7D71}"/>
              </a:ext>
            </a:extLst>
          </p:cNvPr>
          <p:cNvPicPr>
            <a:picLocks noChangeAspect="1"/>
          </p:cNvPicPr>
          <p:nvPr/>
        </p:nvPicPr>
        <p:blipFill>
          <a:blip r:embed="rId2"/>
          <a:stretch>
            <a:fillRect/>
          </a:stretch>
        </p:blipFill>
        <p:spPr>
          <a:xfrm>
            <a:off x="457200" y="1445074"/>
            <a:ext cx="8229600" cy="3967852"/>
          </a:xfrm>
          <a:prstGeom prst="rect">
            <a:avLst/>
          </a:prstGeom>
        </p:spPr>
      </p:pic>
      <p:sp>
        <p:nvSpPr>
          <p:cNvPr id="5" name="Slide Number Placeholder 4">
            <a:extLst>
              <a:ext uri="{FF2B5EF4-FFF2-40B4-BE49-F238E27FC236}">
                <a16:creationId xmlns:a16="http://schemas.microsoft.com/office/drawing/2014/main" id="{AC2171C5-1EF8-4292-A71D-14B2C2F88D4F}"/>
              </a:ext>
            </a:extLst>
          </p:cNvPr>
          <p:cNvSpPr>
            <a:spLocks noGrp="1"/>
          </p:cNvSpPr>
          <p:nvPr>
            <p:ph type="sldNum" sz="quarter" idx="11"/>
          </p:nvPr>
        </p:nvSpPr>
        <p:spPr/>
        <p:txBody>
          <a:bodyPr/>
          <a:lstStyle/>
          <a:p>
            <a:fld id="{71F71E2C-AEBB-45D6-9F99-7B33E202CE70}" type="slidenum">
              <a:rPr lang="en-US" altLang="en-US" smtClean="0"/>
              <a:pPr/>
              <a:t>4</a:t>
            </a:fld>
            <a:endParaRPr lang="en-US" altLang="en-US" dirty="0"/>
          </a:p>
        </p:txBody>
      </p:sp>
    </p:spTree>
    <p:extLst>
      <p:ext uri="{BB962C8B-B14F-4D97-AF65-F5344CB8AC3E}">
        <p14:creationId xmlns:p14="http://schemas.microsoft.com/office/powerpoint/2010/main" val="259069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EPS?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486251"/>
            <a:ext cx="2990808" cy="3302351"/>
          </a:xfrm>
        </p:spPr>
      </p:pic>
      <p:pic>
        <p:nvPicPr>
          <p:cNvPr id="3" name="Picture 2">
            <a:extLst>
              <a:ext uri="{FF2B5EF4-FFF2-40B4-BE49-F238E27FC236}">
                <a16:creationId xmlns:a16="http://schemas.microsoft.com/office/drawing/2014/main" id="{C5538929-F1C0-457A-BDFE-60CFB5280F65}"/>
              </a:ext>
            </a:extLst>
          </p:cNvPr>
          <p:cNvPicPr>
            <a:picLocks noChangeAspect="1"/>
          </p:cNvPicPr>
          <p:nvPr/>
        </p:nvPicPr>
        <p:blipFill>
          <a:blip r:embed="rId3"/>
          <a:stretch>
            <a:fillRect/>
          </a:stretch>
        </p:blipFill>
        <p:spPr>
          <a:xfrm>
            <a:off x="412979" y="1287561"/>
            <a:ext cx="8153400" cy="1125087"/>
          </a:xfrm>
          <a:prstGeom prst="rect">
            <a:avLst/>
          </a:prstGeom>
        </p:spPr>
      </p:pic>
      <p:pic>
        <p:nvPicPr>
          <p:cNvPr id="6" name="Picture 5">
            <a:extLst>
              <a:ext uri="{FF2B5EF4-FFF2-40B4-BE49-F238E27FC236}">
                <a16:creationId xmlns:a16="http://schemas.microsoft.com/office/drawing/2014/main" id="{61CE75C6-06B6-4EB9-A1DD-9BAE6AADBE42}"/>
              </a:ext>
            </a:extLst>
          </p:cNvPr>
          <p:cNvPicPr>
            <a:picLocks noChangeAspect="1"/>
          </p:cNvPicPr>
          <p:nvPr/>
        </p:nvPicPr>
        <p:blipFill>
          <a:blip r:embed="rId4"/>
          <a:stretch>
            <a:fillRect/>
          </a:stretch>
        </p:blipFill>
        <p:spPr>
          <a:xfrm>
            <a:off x="650711" y="1469071"/>
            <a:ext cx="762066" cy="762066"/>
          </a:xfrm>
          <a:prstGeom prst="rect">
            <a:avLst/>
          </a:prstGeom>
        </p:spPr>
      </p:pic>
      <p:sp>
        <p:nvSpPr>
          <p:cNvPr id="7" name="Rectangle 6">
            <a:extLst>
              <a:ext uri="{FF2B5EF4-FFF2-40B4-BE49-F238E27FC236}">
                <a16:creationId xmlns:a16="http://schemas.microsoft.com/office/drawing/2014/main" id="{68A8AFB4-7AB5-40D5-8ADF-B9E1EF0F2B86}"/>
              </a:ext>
            </a:extLst>
          </p:cNvPr>
          <p:cNvSpPr/>
          <p:nvPr/>
        </p:nvSpPr>
        <p:spPr>
          <a:xfrm>
            <a:off x="1552025" y="1279209"/>
            <a:ext cx="6858000" cy="1077218"/>
          </a:xfrm>
          <a:prstGeom prst="rect">
            <a:avLst/>
          </a:prstGeom>
        </p:spPr>
        <p:txBody>
          <a:bodyPr wrap="square">
            <a:spAutoFit/>
          </a:bodyPr>
          <a:lstStyle/>
          <a:p>
            <a:r>
              <a:rPr lang="en-US" sz="1600" dirty="0"/>
              <a:t>The EPS formula provides the state with a mechanism for establishing a </a:t>
            </a:r>
            <a:r>
              <a:rPr lang="en-US" sz="1600" i="1" dirty="0"/>
              <a:t>minimum</a:t>
            </a:r>
            <a:r>
              <a:rPr lang="en-US" sz="1600" dirty="0"/>
              <a:t> sufficient funding level for achieving the state learning results and an equitable way to </a:t>
            </a:r>
            <a:r>
              <a:rPr lang="en-US" sz="1600" i="1" dirty="0"/>
              <a:t>distribute</a:t>
            </a:r>
            <a:r>
              <a:rPr lang="en-US" sz="1600" dirty="0"/>
              <a:t> the funding responsibility between local communities and the state.</a:t>
            </a:r>
          </a:p>
        </p:txBody>
      </p:sp>
      <p:sp>
        <p:nvSpPr>
          <p:cNvPr id="8" name="Slide Number Placeholder 7">
            <a:extLst>
              <a:ext uri="{FF2B5EF4-FFF2-40B4-BE49-F238E27FC236}">
                <a16:creationId xmlns:a16="http://schemas.microsoft.com/office/drawing/2014/main" id="{F9064CB8-F483-4473-839C-25E78982A093}"/>
              </a:ext>
            </a:extLst>
          </p:cNvPr>
          <p:cNvSpPr>
            <a:spLocks noGrp="1"/>
          </p:cNvSpPr>
          <p:nvPr>
            <p:ph type="sldNum" sz="quarter" idx="11"/>
          </p:nvPr>
        </p:nvSpPr>
        <p:spPr/>
        <p:txBody>
          <a:bodyPr/>
          <a:lstStyle/>
          <a:p>
            <a:fld id="{71F71E2C-AEBB-45D6-9F99-7B33E202CE70}" type="slidenum">
              <a:rPr lang="en-US" altLang="en-US" smtClean="0"/>
              <a:pPr/>
              <a:t>5</a:t>
            </a:fld>
            <a:endParaRPr lang="en-US" altLang="en-US" dirty="0"/>
          </a:p>
        </p:txBody>
      </p:sp>
    </p:spTree>
    <p:extLst>
      <p:ext uri="{BB962C8B-B14F-4D97-AF65-F5344CB8AC3E}">
        <p14:creationId xmlns:p14="http://schemas.microsoft.com/office/powerpoint/2010/main" val="341898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F783-0C1C-4631-B63E-C6E76DF3E45D}"/>
              </a:ext>
            </a:extLst>
          </p:cNvPr>
          <p:cNvSpPr>
            <a:spLocks noGrp="1"/>
          </p:cNvSpPr>
          <p:nvPr>
            <p:ph type="title"/>
          </p:nvPr>
        </p:nvSpPr>
        <p:spPr/>
        <p:txBody>
          <a:bodyPr/>
          <a:lstStyle/>
          <a:p>
            <a:r>
              <a:rPr lang="en-US" sz="2400" dirty="0"/>
              <a:t>How much pie do you need and/or have to distribute?</a:t>
            </a:r>
          </a:p>
        </p:txBody>
      </p:sp>
      <p:pic>
        <p:nvPicPr>
          <p:cNvPr id="5" name="Picture 4">
            <a:extLst>
              <a:ext uri="{FF2B5EF4-FFF2-40B4-BE49-F238E27FC236}">
                <a16:creationId xmlns:a16="http://schemas.microsoft.com/office/drawing/2014/main" id="{8583EE2F-7710-4E9B-AED2-86AAC5CBEB40}"/>
              </a:ext>
            </a:extLst>
          </p:cNvPr>
          <p:cNvPicPr>
            <a:picLocks noChangeAspect="1"/>
          </p:cNvPicPr>
          <p:nvPr/>
        </p:nvPicPr>
        <p:blipFill>
          <a:blip r:embed="rId2"/>
          <a:stretch>
            <a:fillRect/>
          </a:stretch>
        </p:blipFill>
        <p:spPr>
          <a:xfrm>
            <a:off x="1727969" y="1295215"/>
            <a:ext cx="5688061" cy="4267570"/>
          </a:xfrm>
          <a:prstGeom prst="rect">
            <a:avLst/>
          </a:prstGeom>
        </p:spPr>
      </p:pic>
      <p:sp>
        <p:nvSpPr>
          <p:cNvPr id="6" name="Slide Number Placeholder 5">
            <a:extLst>
              <a:ext uri="{FF2B5EF4-FFF2-40B4-BE49-F238E27FC236}">
                <a16:creationId xmlns:a16="http://schemas.microsoft.com/office/drawing/2014/main" id="{5CD67B44-5839-4144-9A1F-62D754BECEF9}"/>
              </a:ext>
            </a:extLst>
          </p:cNvPr>
          <p:cNvSpPr>
            <a:spLocks noGrp="1"/>
          </p:cNvSpPr>
          <p:nvPr>
            <p:ph type="sldNum" sz="quarter" idx="11"/>
          </p:nvPr>
        </p:nvSpPr>
        <p:spPr/>
        <p:txBody>
          <a:bodyPr/>
          <a:lstStyle/>
          <a:p>
            <a:fld id="{71F71E2C-AEBB-45D6-9F99-7B33E202CE70}" type="slidenum">
              <a:rPr lang="en-US" altLang="en-US" smtClean="0"/>
              <a:pPr/>
              <a:t>6</a:t>
            </a:fld>
            <a:endParaRPr lang="en-US" altLang="en-US" dirty="0"/>
          </a:p>
        </p:txBody>
      </p:sp>
    </p:spTree>
    <p:extLst>
      <p:ext uri="{BB962C8B-B14F-4D97-AF65-F5344CB8AC3E}">
        <p14:creationId xmlns:p14="http://schemas.microsoft.com/office/powerpoint/2010/main" val="107675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A3B6DC-CE31-4A59-8C40-0FFBBD446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6858000" cy="1258244"/>
          </a:xfrm>
          <a:prstGeom prst="rect">
            <a:avLst/>
          </a:prstGeom>
        </p:spPr>
      </p:pic>
      <p:pic>
        <p:nvPicPr>
          <p:cNvPr id="5" name="Picture 4">
            <a:extLst>
              <a:ext uri="{FF2B5EF4-FFF2-40B4-BE49-F238E27FC236}">
                <a16:creationId xmlns:a16="http://schemas.microsoft.com/office/drawing/2014/main" id="{49372EF4-2619-4939-AFEE-40BB9693AEF4}"/>
              </a:ext>
            </a:extLst>
          </p:cNvPr>
          <p:cNvPicPr>
            <a:picLocks noChangeAspect="1"/>
          </p:cNvPicPr>
          <p:nvPr/>
        </p:nvPicPr>
        <p:blipFill>
          <a:blip r:embed="rId3"/>
          <a:stretch>
            <a:fillRect/>
          </a:stretch>
        </p:blipFill>
        <p:spPr>
          <a:xfrm>
            <a:off x="326572" y="2743200"/>
            <a:ext cx="1688823" cy="2840857"/>
          </a:xfrm>
          <a:prstGeom prst="rect">
            <a:avLst/>
          </a:prstGeom>
        </p:spPr>
      </p:pic>
      <p:sp>
        <p:nvSpPr>
          <p:cNvPr id="7" name="Content Placeholder 2">
            <a:extLst>
              <a:ext uri="{FF2B5EF4-FFF2-40B4-BE49-F238E27FC236}">
                <a16:creationId xmlns:a16="http://schemas.microsoft.com/office/drawing/2014/main" id="{65391C93-00E5-48EF-AFD4-64C8736197AE}"/>
              </a:ext>
            </a:extLst>
          </p:cNvPr>
          <p:cNvSpPr txBox="1">
            <a:spLocks/>
          </p:cNvSpPr>
          <p:nvPr/>
        </p:nvSpPr>
        <p:spPr>
          <a:xfrm>
            <a:off x="2133601" y="2743200"/>
            <a:ext cx="6400800" cy="2840857"/>
          </a:xfrm>
          <a:prstGeom prst="rect">
            <a:avLst/>
          </a:prstGeom>
        </p:spPr>
        <p:txBody>
          <a:bodyPr vert="horz" lIns="91440" tIns="45720" rIns="91440" bIns="45720" rtlCol="0" anchor="ctr">
            <a:noAutofit/>
          </a:bodyPr>
          <a:lstStyle>
            <a:lvl1pPr marL="342900" indent="-342900" algn="l" rtl="0" eaLnBrk="1" fontAlgn="base" hangingPunct="1">
              <a:spcBef>
                <a:spcPct val="20000"/>
              </a:spcBef>
              <a:spcAft>
                <a:spcPct val="0"/>
              </a:spcAft>
              <a:buChar char="•"/>
              <a:defRPr sz="2800" kern="12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kern="1200">
                <a:solidFill>
                  <a:srgbClr val="274F73"/>
                </a:solidFill>
                <a:latin typeface="+mn-lt"/>
                <a:ea typeface="+mn-ea"/>
                <a:cs typeface="+mn-cs"/>
              </a:defRPr>
            </a:lvl2pPr>
            <a:lvl3pPr marL="1143000" indent="-228600" algn="l" rtl="0" eaLnBrk="1" fontAlgn="base" hangingPunct="1">
              <a:spcBef>
                <a:spcPct val="20000"/>
              </a:spcBef>
              <a:spcAft>
                <a:spcPct val="0"/>
              </a:spcAft>
              <a:buChar char="•"/>
              <a:defRPr sz="2000" kern="1200">
                <a:solidFill>
                  <a:srgbClr val="274F73"/>
                </a:solidFill>
                <a:latin typeface="+mn-lt"/>
                <a:ea typeface="+mn-ea"/>
                <a:cs typeface="+mn-cs"/>
              </a:defRPr>
            </a:lvl3pPr>
            <a:lvl4pPr marL="1600200" indent="-228600" algn="l" rtl="0" eaLnBrk="1" fontAlgn="base" hangingPunct="1">
              <a:spcBef>
                <a:spcPct val="20000"/>
              </a:spcBef>
              <a:spcAft>
                <a:spcPct val="0"/>
              </a:spcAft>
              <a:buChar char="–"/>
              <a:defRPr kern="1200">
                <a:solidFill>
                  <a:srgbClr val="274F73"/>
                </a:solidFill>
                <a:latin typeface="+mn-lt"/>
                <a:ea typeface="+mn-ea"/>
                <a:cs typeface="+mn-cs"/>
              </a:defRPr>
            </a:lvl4pPr>
            <a:lvl5pPr marL="2057400" indent="-228600" algn="l" rtl="0" eaLnBrk="1" fontAlgn="base" hangingPunct="1">
              <a:spcBef>
                <a:spcPct val="20000"/>
              </a:spcBef>
              <a:spcAft>
                <a:spcPct val="0"/>
              </a:spcAft>
              <a:buChar char="»"/>
              <a:defRPr kern="1200">
                <a:solidFill>
                  <a:srgbClr val="274F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400" dirty="0">
                <a:latin typeface="Arial"/>
                <a:ea typeface="+mn-lt"/>
                <a:cs typeface="Arial"/>
              </a:rPr>
              <a:t>ED 279 Section 1: </a:t>
            </a:r>
            <a:r>
              <a:rPr lang="en-US" sz="1400" b="1" dirty="0">
                <a:latin typeface="Arial"/>
                <a:ea typeface="+mn-lt"/>
                <a:cs typeface="Arial"/>
              </a:rPr>
              <a:t>Computation of EPS Rates</a:t>
            </a:r>
            <a:r>
              <a:rPr lang="en-US" sz="1400" dirty="0">
                <a:latin typeface="Arial"/>
                <a:ea typeface="+mn-lt"/>
                <a:cs typeface="Arial"/>
              </a:rPr>
              <a:t> </a:t>
            </a:r>
            <a:endParaRPr lang="en-US" sz="800" dirty="0">
              <a:latin typeface="Arial"/>
              <a:ea typeface="+mn-lt"/>
              <a:cs typeface="Arial"/>
            </a:endParaRPr>
          </a:p>
          <a:p>
            <a:pPr>
              <a:spcAft>
                <a:spcPts val="600"/>
              </a:spcAft>
            </a:pPr>
            <a:r>
              <a:rPr lang="en-US" sz="1400" dirty="0">
                <a:latin typeface="Arial"/>
                <a:ea typeface="+mn-lt"/>
                <a:cs typeface="Arial"/>
              </a:rPr>
              <a:t>ED 279 Section 2: </a:t>
            </a:r>
            <a:r>
              <a:rPr lang="en-US" sz="1400" b="1" dirty="0">
                <a:latin typeface="Arial"/>
                <a:ea typeface="+mn-lt"/>
                <a:cs typeface="Arial"/>
              </a:rPr>
              <a:t>Finding the Basic Operating Cost Allocations</a:t>
            </a:r>
            <a:endParaRPr lang="en-US" sz="800" dirty="0">
              <a:latin typeface="Arial"/>
              <a:ea typeface="+mn-lt"/>
              <a:cs typeface="Arial"/>
            </a:endParaRPr>
          </a:p>
          <a:p>
            <a:pPr>
              <a:spcAft>
                <a:spcPts val="600"/>
              </a:spcAft>
            </a:pPr>
            <a:r>
              <a:rPr lang="en-US" sz="1400" dirty="0">
                <a:latin typeface="Arial"/>
                <a:ea typeface="+mn-lt"/>
                <a:cs typeface="Arial"/>
              </a:rPr>
              <a:t>ED 279 Section 3: </a:t>
            </a:r>
            <a:r>
              <a:rPr lang="en-US" sz="1400" b="1" dirty="0">
                <a:latin typeface="Arial"/>
                <a:ea typeface="+mn-lt"/>
                <a:cs typeface="Arial"/>
              </a:rPr>
              <a:t>Finding the Additional Operating Cost Allocations</a:t>
            </a:r>
            <a:endParaRPr lang="en-US" sz="1400" dirty="0">
              <a:latin typeface="Arial"/>
              <a:ea typeface="+mn-lt"/>
              <a:cs typeface="Arial"/>
            </a:endParaRPr>
          </a:p>
          <a:p>
            <a:pPr>
              <a:spcAft>
                <a:spcPts val="600"/>
              </a:spcAft>
            </a:pPr>
            <a:r>
              <a:rPr lang="en-US" sz="1400" dirty="0">
                <a:latin typeface="Arial"/>
                <a:ea typeface="+mn-lt"/>
                <a:cs typeface="Arial"/>
              </a:rPr>
              <a:t>ED 279 Section 4: </a:t>
            </a:r>
            <a:r>
              <a:rPr lang="en-US" sz="1400" b="1" dirty="0">
                <a:latin typeface="Arial"/>
                <a:ea typeface="+mn-lt"/>
                <a:cs typeface="Arial"/>
              </a:rPr>
              <a:t>Calculation of Required Local Contribution </a:t>
            </a:r>
            <a:endParaRPr lang="en-US" sz="1400" dirty="0">
              <a:latin typeface="Arial"/>
              <a:ea typeface="+mn-lt"/>
              <a:cs typeface="Arial"/>
            </a:endParaRPr>
          </a:p>
          <a:p>
            <a:pPr>
              <a:spcAft>
                <a:spcPts val="600"/>
              </a:spcAft>
            </a:pPr>
            <a:r>
              <a:rPr lang="en-US" sz="1400" dirty="0">
                <a:latin typeface="Arial"/>
                <a:ea typeface="+mn-lt"/>
                <a:cs typeface="Arial"/>
              </a:rPr>
              <a:t>ED 279 Section 5: </a:t>
            </a:r>
            <a:r>
              <a:rPr lang="en-US" sz="1400" b="1" dirty="0">
                <a:latin typeface="Arial"/>
                <a:ea typeface="+mn-lt"/>
                <a:cs typeface="Arial"/>
              </a:rPr>
              <a:t>Adjustments made to State &amp; Local Contributions </a:t>
            </a:r>
          </a:p>
          <a:p>
            <a:pPr>
              <a:spcAft>
                <a:spcPts val="600"/>
              </a:spcAft>
            </a:pPr>
            <a:r>
              <a:rPr lang="en-US" sz="1400" dirty="0">
                <a:latin typeface="Arial"/>
                <a:ea typeface="+mn-lt"/>
                <a:cs typeface="Arial"/>
              </a:rPr>
              <a:t>ED 279 Section 6: </a:t>
            </a:r>
            <a:r>
              <a:rPr lang="en-US" sz="1400" b="1" dirty="0">
                <a:latin typeface="Arial"/>
                <a:ea typeface="+mn-lt"/>
                <a:cs typeface="Arial"/>
              </a:rPr>
              <a:t>Schedule of Payments</a:t>
            </a:r>
            <a:r>
              <a:rPr lang="en-US" sz="1400" dirty="0">
                <a:latin typeface="Arial"/>
                <a:ea typeface="+mn-lt"/>
                <a:cs typeface="Arial"/>
              </a:rPr>
              <a:t> </a:t>
            </a:r>
            <a:endParaRPr lang="en-US" sz="1400" b="1" dirty="0">
              <a:latin typeface="Arial"/>
              <a:cs typeface="Calibri"/>
            </a:endParaRPr>
          </a:p>
        </p:txBody>
      </p:sp>
      <p:sp>
        <p:nvSpPr>
          <p:cNvPr id="9" name="Slide Number Placeholder 8">
            <a:extLst>
              <a:ext uri="{FF2B5EF4-FFF2-40B4-BE49-F238E27FC236}">
                <a16:creationId xmlns:a16="http://schemas.microsoft.com/office/drawing/2014/main" id="{0812DD6B-FA36-4F46-99B1-356FE668B47E}"/>
              </a:ext>
            </a:extLst>
          </p:cNvPr>
          <p:cNvSpPr>
            <a:spLocks noGrp="1"/>
          </p:cNvSpPr>
          <p:nvPr>
            <p:ph type="sldNum" sz="quarter" idx="11"/>
          </p:nvPr>
        </p:nvSpPr>
        <p:spPr/>
        <p:txBody>
          <a:bodyPr/>
          <a:lstStyle/>
          <a:p>
            <a:fld id="{71F71E2C-AEBB-45D6-9F99-7B33E202CE70}" type="slidenum">
              <a:rPr lang="en-US" altLang="en-US" smtClean="0"/>
              <a:pPr/>
              <a:t>7</a:t>
            </a:fld>
            <a:endParaRPr lang="en-US" altLang="en-US" dirty="0"/>
          </a:p>
        </p:txBody>
      </p:sp>
    </p:spTree>
    <p:extLst>
      <p:ext uri="{BB962C8B-B14F-4D97-AF65-F5344CB8AC3E}">
        <p14:creationId xmlns:p14="http://schemas.microsoft.com/office/powerpoint/2010/main" val="83130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sp>
        <p:nvSpPr>
          <p:cNvPr id="3" name="Content Placeholder 2"/>
          <p:cNvSpPr>
            <a:spLocks noGrp="1"/>
          </p:cNvSpPr>
          <p:nvPr>
            <p:ph idx="1"/>
          </p:nvPr>
        </p:nvSpPr>
        <p:spPr>
          <a:xfrm>
            <a:off x="457200" y="1524000"/>
            <a:ext cx="8229600" cy="3810000"/>
          </a:xfrm>
        </p:spPr>
        <p:txBody>
          <a:bodyPr/>
          <a:lstStyle/>
          <a:p>
            <a:pPr marL="0" indent="0">
              <a:buNone/>
            </a:pPr>
            <a:r>
              <a:rPr lang="en-US" sz="1800" dirty="0"/>
              <a:t>Elementary and secondary per-pupil rates are calculated for each school district; which is the per pupil rate of a student that needs no supplementary support.  Elements used in this calculation:</a:t>
            </a:r>
          </a:p>
          <a:p>
            <a:pPr lvl="1">
              <a:buFont typeface="Wingdings" panose="05000000000000000000" pitchFamily="2" charset="2"/>
              <a:buChar char="v"/>
            </a:pPr>
            <a:r>
              <a:rPr lang="en-US" sz="1800" dirty="0"/>
              <a:t>Number of students </a:t>
            </a:r>
            <a:r>
              <a:rPr lang="en-US" sz="1800" b="1" i="1" dirty="0"/>
              <a:t>attending</a:t>
            </a:r>
            <a:r>
              <a:rPr lang="en-US" sz="1800" dirty="0"/>
              <a:t> the schools in the district</a:t>
            </a:r>
          </a:p>
          <a:p>
            <a:pPr lvl="1">
              <a:buFont typeface="Wingdings" panose="05000000000000000000" pitchFamily="2" charset="2"/>
              <a:buChar char="v"/>
            </a:pPr>
            <a:r>
              <a:rPr lang="en-US" sz="1800" dirty="0"/>
              <a:t>EPS Staff Positions:</a:t>
            </a:r>
          </a:p>
          <a:p>
            <a:pPr lvl="2">
              <a:buFont typeface="Arial" panose="020B0604020202020204" pitchFamily="34" charset="0"/>
              <a:buChar char="•"/>
            </a:pPr>
            <a:r>
              <a:rPr lang="en-US" sz="1800" dirty="0"/>
              <a:t>Experience and education level of staff</a:t>
            </a:r>
          </a:p>
          <a:p>
            <a:pPr lvl="2">
              <a:buFont typeface="Arial" panose="020B0604020202020204" pitchFamily="34" charset="0"/>
              <a:buChar char="•"/>
            </a:pPr>
            <a:r>
              <a:rPr lang="en-US" sz="1800" dirty="0"/>
              <a:t>Ratios of students to staff</a:t>
            </a:r>
          </a:p>
          <a:p>
            <a:pPr lvl="2">
              <a:buFont typeface="Arial" panose="020B0604020202020204" pitchFamily="34" charset="0"/>
              <a:buChar char="•"/>
            </a:pPr>
            <a:r>
              <a:rPr lang="en-US" sz="1800" dirty="0"/>
              <a:t>Salary matrixes </a:t>
            </a:r>
          </a:p>
          <a:p>
            <a:pPr marL="914400" lvl="2" indent="0">
              <a:buNone/>
            </a:pPr>
            <a:r>
              <a:rPr lang="en-US" sz="1600" dirty="0"/>
              <a:t>    (using State average salaries)</a:t>
            </a:r>
          </a:p>
          <a:p>
            <a:pPr lvl="1">
              <a:buFont typeface="Wingdings" panose="05000000000000000000" pitchFamily="2" charset="2"/>
              <a:buChar char="v"/>
            </a:pPr>
            <a:r>
              <a:rPr lang="en-US" sz="1800" dirty="0"/>
              <a:t>Percentages for benefits</a:t>
            </a:r>
          </a:p>
          <a:p>
            <a:pPr lvl="1">
              <a:buFont typeface="Wingdings" panose="05000000000000000000" pitchFamily="2" charset="2"/>
              <a:buChar char="v"/>
            </a:pPr>
            <a:r>
              <a:rPr lang="en-US" sz="1800" dirty="0"/>
              <a:t>Other Support Per-Pupil Costs </a:t>
            </a:r>
          </a:p>
          <a:p>
            <a:pPr lvl="1">
              <a:buFont typeface="Wingdings" panose="05000000000000000000" pitchFamily="2" charset="2"/>
              <a:buChar char="v"/>
            </a:pPr>
            <a:r>
              <a:rPr lang="en-US" sz="1800" dirty="0"/>
              <a:t>Regional Adjustments</a:t>
            </a:r>
          </a:p>
          <a:p>
            <a:endParaRPr lang="en-US" sz="1800" dirty="0"/>
          </a:p>
          <a:p>
            <a:endParaRPr lang="en-US" sz="1800" dirty="0"/>
          </a:p>
        </p:txBody>
      </p:sp>
      <p:pic>
        <p:nvPicPr>
          <p:cNvPr id="4" name="Picture 3">
            <a:extLst>
              <a:ext uri="{FF2B5EF4-FFF2-40B4-BE49-F238E27FC236}">
                <a16:creationId xmlns:a16="http://schemas.microsoft.com/office/drawing/2014/main" id="{68759A80-83B6-4316-A443-BD466F4D3097}"/>
              </a:ext>
            </a:extLst>
          </p:cNvPr>
          <p:cNvPicPr>
            <a:picLocks noChangeAspect="1"/>
          </p:cNvPicPr>
          <p:nvPr/>
        </p:nvPicPr>
        <p:blipFill>
          <a:blip r:embed="rId2"/>
          <a:stretch>
            <a:fillRect/>
          </a:stretch>
        </p:blipFill>
        <p:spPr>
          <a:xfrm>
            <a:off x="5257800" y="3411894"/>
            <a:ext cx="3322515" cy="2429028"/>
          </a:xfrm>
          <a:prstGeom prst="rect">
            <a:avLst/>
          </a:prstGeom>
        </p:spPr>
      </p:pic>
      <p:sp>
        <p:nvSpPr>
          <p:cNvPr id="5" name="Slide Number Placeholder 4">
            <a:extLst>
              <a:ext uri="{FF2B5EF4-FFF2-40B4-BE49-F238E27FC236}">
                <a16:creationId xmlns:a16="http://schemas.microsoft.com/office/drawing/2014/main" id="{56069435-E61A-4D5D-B0F9-BF4004E785CF}"/>
              </a:ext>
            </a:extLst>
          </p:cNvPr>
          <p:cNvSpPr>
            <a:spLocks noGrp="1"/>
          </p:cNvSpPr>
          <p:nvPr>
            <p:ph type="sldNum" sz="quarter" idx="11"/>
          </p:nvPr>
        </p:nvSpPr>
        <p:spPr/>
        <p:txBody>
          <a:bodyPr/>
          <a:lstStyle/>
          <a:p>
            <a:fld id="{71F71E2C-AEBB-45D6-9F99-7B33E202CE70}" type="slidenum">
              <a:rPr lang="en-US" altLang="en-US" smtClean="0"/>
              <a:pPr/>
              <a:t>8</a:t>
            </a:fld>
            <a:endParaRPr lang="en-US" altLang="en-US" dirty="0"/>
          </a:p>
        </p:txBody>
      </p:sp>
    </p:spTree>
    <p:extLst>
      <p:ext uri="{BB962C8B-B14F-4D97-AF65-F5344CB8AC3E}">
        <p14:creationId xmlns:p14="http://schemas.microsoft.com/office/powerpoint/2010/main" val="238573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Per-Pupil Rates – ED 279 Section 1</a:t>
            </a:r>
          </a:p>
        </p:txBody>
      </p:sp>
      <p:sp>
        <p:nvSpPr>
          <p:cNvPr id="3" name="Content Placeholder 2"/>
          <p:cNvSpPr>
            <a:spLocks noGrp="1"/>
          </p:cNvSpPr>
          <p:nvPr>
            <p:ph idx="1"/>
          </p:nvPr>
        </p:nvSpPr>
        <p:spPr>
          <a:xfrm>
            <a:off x="228600" y="1524000"/>
            <a:ext cx="4114801" cy="3810000"/>
          </a:xfrm>
        </p:spPr>
        <p:txBody>
          <a:bodyPr/>
          <a:lstStyle/>
          <a:p>
            <a:pPr lvl="1">
              <a:buFont typeface="Wingdings" panose="05000000000000000000" pitchFamily="2" charset="2"/>
              <a:buChar char="v"/>
            </a:pPr>
            <a:r>
              <a:rPr lang="en-US" sz="1800" dirty="0"/>
              <a:t>Regional Adjustments</a:t>
            </a:r>
          </a:p>
          <a:p>
            <a:pPr lvl="2">
              <a:buFont typeface="Courier New" panose="02070309020205020404" pitchFamily="49" charset="0"/>
              <a:buChar char="o"/>
            </a:pPr>
            <a:r>
              <a:rPr lang="en-US" sz="1600" dirty="0"/>
              <a:t>The regional index is a factor using the 35 Labor Market Areas to account for variations in Income Levels and the Cost of living throughout the State of Maine; and the fact that we are using an Average Salary Scale for the entire State when determining the amount of salary to allow in the EPS calculation.</a:t>
            </a:r>
          </a:p>
          <a:p>
            <a:endParaRPr lang="en-US" sz="1800" dirty="0"/>
          </a:p>
          <a:p>
            <a:endParaRPr lang="en-US" sz="1800" dirty="0"/>
          </a:p>
        </p:txBody>
      </p:sp>
      <p:pic>
        <p:nvPicPr>
          <p:cNvPr id="5" name="Picture 4">
            <a:extLst>
              <a:ext uri="{FF2B5EF4-FFF2-40B4-BE49-F238E27FC236}">
                <a16:creationId xmlns:a16="http://schemas.microsoft.com/office/drawing/2014/main" id="{0A59EC01-D020-47E5-BFCD-C398E7D273DB}"/>
              </a:ext>
            </a:extLst>
          </p:cNvPr>
          <p:cNvPicPr>
            <a:picLocks noChangeAspect="1"/>
          </p:cNvPicPr>
          <p:nvPr/>
        </p:nvPicPr>
        <p:blipFill>
          <a:blip r:embed="rId2"/>
          <a:stretch>
            <a:fillRect/>
          </a:stretch>
        </p:blipFill>
        <p:spPr>
          <a:xfrm>
            <a:off x="4876800" y="1539551"/>
            <a:ext cx="3581400" cy="3014160"/>
          </a:xfrm>
          <a:prstGeom prst="rect">
            <a:avLst/>
          </a:prstGeom>
        </p:spPr>
      </p:pic>
      <p:sp>
        <p:nvSpPr>
          <p:cNvPr id="6" name="Slide Number Placeholder 5">
            <a:extLst>
              <a:ext uri="{FF2B5EF4-FFF2-40B4-BE49-F238E27FC236}">
                <a16:creationId xmlns:a16="http://schemas.microsoft.com/office/drawing/2014/main" id="{BED22267-F8A0-4EA5-B321-35437C3AAE2E}"/>
              </a:ext>
            </a:extLst>
          </p:cNvPr>
          <p:cNvSpPr>
            <a:spLocks noGrp="1"/>
          </p:cNvSpPr>
          <p:nvPr>
            <p:ph type="sldNum" sz="quarter" idx="11"/>
          </p:nvPr>
        </p:nvSpPr>
        <p:spPr/>
        <p:txBody>
          <a:bodyPr/>
          <a:lstStyle/>
          <a:p>
            <a:fld id="{71F71E2C-AEBB-45D6-9F99-7B33E202CE70}" type="slidenum">
              <a:rPr lang="en-US" altLang="en-US" smtClean="0"/>
              <a:pPr/>
              <a:t>9</a:t>
            </a:fld>
            <a:endParaRPr lang="en-US" altLang="en-US" dirty="0"/>
          </a:p>
        </p:txBody>
      </p:sp>
    </p:spTree>
    <p:extLst>
      <p:ext uri="{BB962C8B-B14F-4D97-AF65-F5344CB8AC3E}">
        <p14:creationId xmlns:p14="http://schemas.microsoft.com/office/powerpoint/2010/main" val="981585026"/>
      </p:ext>
    </p:extLst>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TotalTime>
  <Words>981</Words>
  <Application>Microsoft Office PowerPoint</Application>
  <PresentationFormat>On-screen Show (4:3)</PresentationFormat>
  <Paragraphs>159</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Courier New</vt:lpstr>
      <vt:lpstr>Wingdings</vt:lpstr>
      <vt:lpstr>Office Theme</vt:lpstr>
      <vt:lpstr>Essential Programs and Services Overview</vt:lpstr>
      <vt:lpstr>BACKGROUND OF THE ESSENTIAL PROGRAMS AND SERVICES FUNDING FORMULA</vt:lpstr>
      <vt:lpstr>How does the State determine what funds are needed for school districts? </vt:lpstr>
      <vt:lpstr>What EPS is NOT?</vt:lpstr>
      <vt:lpstr>Why EPS?</vt:lpstr>
      <vt:lpstr>How much pie do you need and/or have to distribute?</vt:lpstr>
      <vt:lpstr>PowerPoint Presentation</vt:lpstr>
      <vt:lpstr>EPS Per-Pupil Rates – ED 279 Section 1</vt:lpstr>
      <vt:lpstr>EPS Per-Pupil Rates – ED 279 Section 1</vt:lpstr>
      <vt:lpstr>EPS Per-Pupil Rates – ED 279 Section 1</vt:lpstr>
      <vt:lpstr>Operating Cost Allocations – ED 279 Section 2</vt:lpstr>
      <vt:lpstr>Additional Operating Cost Allocations – ED 279 Section 3</vt:lpstr>
      <vt:lpstr>Now that the Total Allocation is Determined:</vt:lpstr>
      <vt:lpstr>State and Local Shares – ED 279 Section 4</vt:lpstr>
      <vt:lpstr>Adjustments to State &amp; Local Contributions  – ED 279 Section 5</vt:lpstr>
      <vt:lpstr>Adjustments – ED 279 Section 5</vt:lpstr>
      <vt:lpstr>Minimum Receiver Status – what does it mean?</vt:lpstr>
      <vt:lpstr>How do I access the ED 279 reports? Go to https://neo.maine.gov/DOE/NEO/eps/public/ed279.aspx </vt:lpstr>
      <vt:lpstr>Other Resources</vt:lpstr>
      <vt:lpstr>School Finance Contacts:</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Gravelle, Paula B</cp:lastModifiedBy>
  <cp:revision>75</cp:revision>
  <cp:lastPrinted>2017-02-02T14:07:40Z</cp:lastPrinted>
  <dcterms:created xsi:type="dcterms:W3CDTF">2012-04-12T18:16:38Z</dcterms:created>
  <dcterms:modified xsi:type="dcterms:W3CDTF">2021-02-01T15:32:41Z</dcterms:modified>
</cp:coreProperties>
</file>