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331" r:id="rId4"/>
    <p:sldId id="323" r:id="rId5"/>
    <p:sldId id="324" r:id="rId6"/>
    <p:sldId id="326" r:id="rId7"/>
    <p:sldId id="327" r:id="rId8"/>
    <p:sldId id="328" r:id="rId9"/>
    <p:sldId id="329" r:id="rId10"/>
    <p:sldId id="315" r:id="rId11"/>
    <p:sldId id="298" r:id="rId12"/>
    <p:sldId id="320" r:id="rId13"/>
    <p:sldId id="321" r:id="rId14"/>
    <p:sldId id="299" r:id="rId15"/>
    <p:sldId id="300" r:id="rId16"/>
    <p:sldId id="301" r:id="rId17"/>
    <p:sldId id="303" r:id="rId18"/>
    <p:sldId id="304" r:id="rId19"/>
    <p:sldId id="311" r:id="rId20"/>
    <p:sldId id="312" r:id="rId21"/>
    <p:sldId id="314" r:id="rId22"/>
    <p:sldId id="316" r:id="rId23"/>
    <p:sldId id="313" r:id="rId24"/>
    <p:sldId id="318" r:id="rId25"/>
    <p:sldId id="330" r:id="rId26"/>
    <p:sldId id="319" r:id="rId27"/>
    <p:sldId id="322" r:id="rId28"/>
    <p:sldId id="305" r:id="rId29"/>
    <p:sldId id="317" r:id="rId30"/>
    <p:sldId id="332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2B5880"/>
    <a:srgbClr val="274F73"/>
    <a:srgbClr val="735627"/>
    <a:srgbClr val="403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2" autoAdjust="0"/>
    <p:restoredTop sz="94684" autoAdjust="0"/>
  </p:normalViewPr>
  <p:slideViewPr>
    <p:cSldViewPr>
      <p:cViewPr varScale="1">
        <p:scale>
          <a:sx n="108" d="100"/>
          <a:sy n="108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>
      <p:cViewPr varScale="1">
        <p:scale>
          <a:sx n="85" d="100"/>
          <a:sy n="85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376E9D-9996-404C-A268-E884082BFB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753" cy="48224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56F0E-6119-463B-B5CD-9BAC2CC5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4196" y="0"/>
            <a:ext cx="3169753" cy="48224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E3013BB0-D2E7-4C3C-A593-0FE6B2F7577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08261-3E7D-47EE-BC9E-0EF03781F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8960"/>
            <a:ext cx="3169753" cy="482241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5D50D-C801-4A51-AD5D-7D23E9A25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4196" y="9118960"/>
            <a:ext cx="3169753" cy="482241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50D8BE39-14D4-48A1-901E-DA0C0270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0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3" cy="48202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1" y="1"/>
            <a:ext cx="3170583" cy="48202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DE79B706-2A37-46BB-B074-0235CC1C1D1C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250"/>
            <a:ext cx="5850834" cy="3780800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6"/>
            <a:ext cx="3170583" cy="482028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1" y="9119176"/>
            <a:ext cx="3170583" cy="482028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B06FCD8F-7F06-40A8-AAFC-E3005739E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793"/>
            <a:fld id="{B06FCD8F-7F06-40A8-AAFC-E3005739E447}" type="slidenum">
              <a:rPr lang="en-US">
                <a:solidFill>
                  <a:prstClr val="black"/>
                </a:solidFill>
              </a:rPr>
              <a:pPr defTabSz="950793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793"/>
            <a:fld id="{B06FCD8F-7F06-40A8-AAFC-E3005739E447}" type="slidenum">
              <a:rPr lang="en-US">
                <a:solidFill>
                  <a:prstClr val="black"/>
                </a:solidFill>
              </a:rPr>
              <a:pPr defTabSz="950793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4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9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5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3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67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7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0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1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8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0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6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3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2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4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CD8F-7F06-40A8-AAFC-E3005739E4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35627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39CDCB-C7D9-49CF-BAF1-B319E2278B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86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D44C-4581-4284-89EC-2D9D4D1A37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8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CE97-9BDE-45B0-9A6A-8D6C21FB91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21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4D55-E371-40C3-8A17-E66C92B673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2346-B586-439A-9D43-8577B9062F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804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3043-1574-4DFD-A65C-73D2DA651C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508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1D49-60FA-46DE-B82B-AD09E0C61D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3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7FA2-222F-4DAD-B331-25265D9A6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0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DD23-ED4C-45B1-9CA8-500D84A1F0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149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119D-6497-4F8A-9807-09F439127B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02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BDD0-AD4F-48AE-A43F-67D9338561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08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9C2A8-B402-4ADD-894C-6C7F6B424B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74F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3562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B588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B588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B58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data-reporting/collection/helpdes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eo.maine.gov/DOE/NEO/Dashboard/Home/Index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data-reporting/collection/helpdesk/resources/synergy_instruc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.maine.gov/DOE/NEO/Dashboard/Home/Index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.maine.gov/DOE/NEO/Dashboard/Home/Index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covid-19/fedrelie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learning/ese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learning/specialed/fisca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afs/bbm/procurementservices/reports/contract-searc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aine.gov/doe/data-reporting/collection/helpde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aine.gov/doe/fund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accoun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repo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fiscalre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gpa/e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gpa/eps/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funding/training-materia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066800"/>
          </a:xfrm>
        </p:spPr>
        <p:txBody>
          <a:bodyPr anchor="t"/>
          <a:lstStyle/>
          <a:p>
            <a:pPr algn="l" eaLnBrk="1" hangingPunct="1"/>
            <a:r>
              <a:rPr lang="en-US" altLang="en-US" i="1" dirty="0"/>
              <a:t>Essential Programs &amp; Services (EPS)</a:t>
            </a:r>
            <a:br>
              <a:rPr lang="en-US" altLang="en-US" i="1" dirty="0"/>
            </a:br>
            <a:r>
              <a:rPr lang="en-US" altLang="en-US" i="1" dirty="0"/>
              <a:t>Important Web Links</a:t>
            </a:r>
            <a:br>
              <a:rPr lang="en-US" altLang="en-US" i="1" dirty="0"/>
            </a:br>
            <a:endParaRPr lang="en-US" alt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077BF-BB2C-4832-9670-F995BE34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4567237"/>
            <a:ext cx="37052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0CEA-B7B5-4539-9224-25B873A8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DOE – Help Desk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315C-5627-4F4A-AD3C-5C5A40B36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FFC178-B6D5-4974-AA47-0359787A9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6408664" cy="4141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C4B036-A4D1-452C-B232-01EEF287A26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https://www.maine.gov/doe/data-reporting/collection/helpdesk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0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79438"/>
          </a:xfrm>
        </p:spPr>
        <p:txBody>
          <a:bodyPr/>
          <a:lstStyle/>
          <a:p>
            <a:r>
              <a:rPr lang="en-US" sz="2400" i="1" dirty="0"/>
              <a:t>NEO – Maine Education Data Management System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39DA3F-99E0-400B-B9A1-ECBB294889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1905000"/>
            <a:ext cx="6705600" cy="385215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F4D31-F4A8-46AA-A645-1BFC54D5F78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https://neo.maine.gov/DOE/NEO/Dashboard/Home/Index/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1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Needs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686800" cy="44196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October 1</a:t>
            </a:r>
            <a:r>
              <a:rPr lang="en-US" sz="1800" baseline="30000" dirty="0"/>
              <a:t>st</a:t>
            </a:r>
            <a:r>
              <a:rPr lang="en-US" sz="1800" dirty="0"/>
              <a:t> Enrollment Report (Public Schools &amp; CTE):</a:t>
            </a:r>
          </a:p>
          <a:p>
            <a:pPr lvl="1"/>
            <a:r>
              <a:rPr lang="en-US" sz="1400" b="1" dirty="0"/>
              <a:t>Attending Students </a:t>
            </a:r>
            <a:r>
              <a:rPr lang="en-US" sz="1400" dirty="0"/>
              <a:t>– those student attending a school in your district</a:t>
            </a:r>
          </a:p>
          <a:p>
            <a:pPr lvl="1"/>
            <a:r>
              <a:rPr lang="en-US" sz="1400" b="1" dirty="0"/>
              <a:t>Resident Students </a:t>
            </a:r>
            <a:r>
              <a:rPr lang="en-US" sz="1400" dirty="0"/>
              <a:t>– those students that reside in a town in your district</a:t>
            </a:r>
          </a:p>
          <a:p>
            <a:pPr lvl="1"/>
            <a:r>
              <a:rPr lang="en-US" sz="1400" b="1" dirty="0"/>
              <a:t>Superintendent Transfer Students </a:t>
            </a:r>
            <a:r>
              <a:rPr lang="en-US" sz="1400" dirty="0"/>
              <a:t>– those students that reside in a town outside of your district, but for purposes of the EPS calculation will be counted as a resident of your district.</a:t>
            </a:r>
          </a:p>
          <a:p>
            <a:pPr lvl="1"/>
            <a:r>
              <a:rPr lang="en-US" sz="1400" b="1" dirty="0"/>
              <a:t>Equivalent Instruction Students </a:t>
            </a:r>
            <a:r>
              <a:rPr lang="en-US" sz="1400" dirty="0"/>
              <a:t>– Home School students taking a course(s) in your district.</a:t>
            </a:r>
          </a:p>
          <a:p>
            <a:pPr lvl="1"/>
            <a:r>
              <a:rPr lang="en-US" sz="1400" b="1" dirty="0"/>
              <a:t>Economic Disadvantaged Students </a:t>
            </a:r>
            <a:r>
              <a:rPr lang="en-US" sz="1400" dirty="0"/>
              <a:t>– Currently defined as any student that meets the qualifications for federal free or reduced lunch.</a:t>
            </a:r>
          </a:p>
          <a:p>
            <a:pPr lvl="1"/>
            <a:r>
              <a:rPr lang="en-US" sz="1400" b="1" dirty="0"/>
              <a:t>English Learners </a:t>
            </a:r>
            <a:r>
              <a:rPr lang="en-US" sz="1400" dirty="0"/>
              <a:t>– students that are identified as English learners.</a:t>
            </a:r>
          </a:p>
          <a:p>
            <a:pPr lvl="1"/>
            <a:r>
              <a:rPr lang="en-US" sz="1400" b="1" dirty="0"/>
              <a:t>Special Education Students </a:t>
            </a:r>
            <a:r>
              <a:rPr lang="en-US" sz="1400" dirty="0"/>
              <a:t>– students identified as special education students.</a:t>
            </a:r>
          </a:p>
          <a:p>
            <a:pPr lvl="1"/>
            <a:r>
              <a:rPr lang="en-US" sz="1400" b="1" dirty="0"/>
              <a:t>CTE Enrollment </a:t>
            </a:r>
            <a:r>
              <a:rPr lang="en-US" sz="1400" dirty="0"/>
              <a:t>– Students enrolled in CTE programs.</a:t>
            </a:r>
          </a:p>
          <a:p>
            <a:r>
              <a:rPr lang="en-US" sz="1800" dirty="0"/>
              <a:t>Synergy – State’s Student Information System</a:t>
            </a:r>
          </a:p>
          <a:p>
            <a:pPr lvl="1"/>
            <a:r>
              <a:rPr lang="en-US" sz="1400" dirty="0">
                <a:hlinkClick r:id="rId3"/>
              </a:rPr>
              <a:t>https://www.maine.gov/doe/data-reporting/collection/helpdesk/resources/synergy_instructions</a:t>
            </a:r>
            <a:r>
              <a:rPr lang="en-US" sz="1400" dirty="0"/>
              <a:t>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B3043-1574-4DFD-A65C-73D2DA651C2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NEO</a:t>
            </a:r>
            <a:r>
              <a:rPr lang="en-US" sz="1800" dirty="0"/>
              <a:t> – </a:t>
            </a:r>
            <a:r>
              <a:rPr lang="en-US" sz="1800" b="1" dirty="0"/>
              <a:t>N</a:t>
            </a:r>
            <a:r>
              <a:rPr lang="en-US" sz="1800" dirty="0"/>
              <a:t>ew </a:t>
            </a:r>
            <a:r>
              <a:rPr lang="en-US" sz="1800" b="1" dirty="0"/>
              <a:t>E</a:t>
            </a:r>
            <a:r>
              <a:rPr lang="en-US" sz="1800" dirty="0"/>
              <a:t>ducation </a:t>
            </a:r>
            <a:r>
              <a:rPr lang="en-US" sz="1800" b="1" dirty="0"/>
              <a:t>O</a:t>
            </a:r>
            <a:r>
              <a:rPr lang="en-US" sz="1800" dirty="0"/>
              <a:t>ntology (yes, someone liked the Matrix)</a:t>
            </a:r>
          </a:p>
          <a:p>
            <a:pPr lvl="1"/>
            <a:r>
              <a:rPr lang="en-US" sz="1400" dirty="0">
                <a:hlinkClick r:id="rId3"/>
              </a:rPr>
              <a:t>https://neo.maine.gov/DOE/NEO/Dashboard/Home/Index/</a:t>
            </a:r>
            <a:r>
              <a:rPr lang="en-US" sz="1400" dirty="0"/>
              <a:t>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3E23B-F792-4DB9-A0FB-3E81FC91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" y="2209800"/>
            <a:ext cx="5896708" cy="3194050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B3043-1574-4DFD-A65C-73D2DA651C2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6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0177B-8EC7-43CD-BADD-B75C389C8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391400" cy="400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Student Reports</a:t>
            </a:r>
            <a:endParaRPr lang="en-US" sz="1800" dirty="0"/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5638800" y="52959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0009A7-8E8F-4186-B9BD-0B016E0D8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6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E23EB-B806-475C-8137-A975E4D5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3" y="1371600"/>
            <a:ext cx="8332163" cy="40386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947C72-4017-40D2-BE66-1DF033927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7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75CC-BDFC-4572-B0F4-928A6F73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38" y="1295400"/>
            <a:ext cx="7281723" cy="45593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E9B77-9EAF-41C6-B1B3-6C15A8D10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6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E9B7C-5685-44CB-99E8-2E9B41BA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437176" cy="38256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4E9F-960B-4DAF-81F7-D629DCFED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4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Student Data Verification – </a:t>
            </a:r>
            <a:r>
              <a:rPr lang="en-US" sz="1600" i="1" dirty="0"/>
              <a:t>Count Summary Details Report</a:t>
            </a:r>
            <a:r>
              <a:rPr lang="en-US" sz="2400" i="1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6D005-5812-4AEA-8704-54D1F745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05800" cy="37837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439D2-DEAD-4043-B76F-F86B81871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18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686800" cy="4267200"/>
          </a:xfrm>
        </p:spPr>
        <p:txBody>
          <a:bodyPr/>
          <a:lstStyle/>
          <a:p>
            <a:r>
              <a:rPr lang="en-US" sz="1800" b="1" dirty="0"/>
              <a:t>NEO</a:t>
            </a:r>
            <a:r>
              <a:rPr lang="en-US" sz="1800" dirty="0"/>
              <a:t> – </a:t>
            </a:r>
            <a:r>
              <a:rPr lang="en-US" sz="1800" b="1" dirty="0"/>
              <a:t>N</a:t>
            </a:r>
            <a:r>
              <a:rPr lang="en-US" sz="1800" dirty="0"/>
              <a:t>ew </a:t>
            </a:r>
            <a:r>
              <a:rPr lang="en-US" sz="1800" b="1" dirty="0"/>
              <a:t>E</a:t>
            </a:r>
            <a:r>
              <a:rPr lang="en-US" sz="1800" dirty="0"/>
              <a:t>ducation </a:t>
            </a:r>
            <a:r>
              <a:rPr lang="en-US" sz="1800" b="1" dirty="0"/>
              <a:t>O</a:t>
            </a:r>
            <a:r>
              <a:rPr lang="en-US" sz="1800" dirty="0"/>
              <a:t>ntology (yes, someone liked the Matrix)</a:t>
            </a:r>
          </a:p>
          <a:p>
            <a:pPr lvl="1"/>
            <a:r>
              <a:rPr lang="en-US" sz="1400" dirty="0">
                <a:hlinkClick r:id="rId3"/>
              </a:rPr>
              <a:t>https://neo.maine.gov/DOE/NEO/Dashboard/Home/Index/</a:t>
            </a:r>
            <a:r>
              <a:rPr lang="en-US" sz="1400" dirty="0"/>
              <a:t>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3E23B-F792-4DB9-A0FB-3E81FC91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" y="2209800"/>
            <a:ext cx="5896708" cy="3194050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286E-E2DA-4292-A0D3-7187E3254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26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Home Page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https://www.maine.gov/doe/home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74C0A6-AF32-4A48-A535-EB7C579F3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0600" y="1784412"/>
            <a:ext cx="6010405" cy="3886200"/>
          </a:xfrm>
        </p:spPr>
      </p:pic>
    </p:spTree>
    <p:extLst>
      <p:ext uri="{BB962C8B-B14F-4D97-AF65-F5344CB8AC3E}">
        <p14:creationId xmlns:p14="http://schemas.microsoft.com/office/powerpoint/2010/main" val="223033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A60544-036D-4CFB-AABB-6FB7343ADC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399" y="1524000"/>
            <a:ext cx="7940277" cy="2438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54FD47-E0A4-4F4F-B0FF-44313DEE9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92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CA879E-11EC-47D4-B17D-DADBC9548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1371600"/>
            <a:ext cx="6366164" cy="426089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3D9B-EB88-47F7-97F9-BDC7A68BF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66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3D9B-EB88-47F7-97F9-BDC7A68BF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849AD4-DB3B-4CBE-9206-C449B11F5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799" y="1451650"/>
            <a:ext cx="7544851" cy="33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Staff Data Verification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124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E542D7-5AE3-430F-A29F-F5D1DB45AA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99" y="1524000"/>
            <a:ext cx="8079783" cy="2971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23EB-4F96-455E-9B59-2802EBD02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F8215-9B52-4D6C-A516-81D5A0A36298}"/>
              </a:ext>
            </a:extLst>
          </p:cNvPr>
          <p:cNvSpPr/>
          <p:nvPr/>
        </p:nvSpPr>
        <p:spPr>
          <a:xfrm>
            <a:off x="3276600" y="2667000"/>
            <a:ext cx="2209800" cy="4572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79438"/>
          </a:xfrm>
        </p:spPr>
        <p:txBody>
          <a:bodyPr/>
          <a:lstStyle/>
          <a:p>
            <a:r>
              <a:rPr lang="en-US" sz="2400" i="1" dirty="0"/>
              <a:t>Federal Emergency Relief Programs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F4D31-F4A8-46AA-A645-1BFC54D5F78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https://www.maine.gov/doe/covid-19/fedrelief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20C06F-0991-4B4D-832C-17ED8DC36D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0600" y="1828800"/>
            <a:ext cx="7011708" cy="3831534"/>
          </a:xfrm>
        </p:spPr>
      </p:pic>
    </p:spTree>
    <p:extLst>
      <p:ext uri="{BB962C8B-B14F-4D97-AF65-F5344CB8AC3E}">
        <p14:creationId xmlns:p14="http://schemas.microsoft.com/office/powerpoint/2010/main" val="2517882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79438"/>
          </a:xfrm>
        </p:spPr>
        <p:txBody>
          <a:bodyPr/>
          <a:lstStyle/>
          <a:p>
            <a:r>
              <a:rPr lang="en-US" sz="2400" i="1" dirty="0"/>
              <a:t>ESEA Federal Programs - Titles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F4D31-F4A8-46AA-A645-1BFC54D5F78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https://www.maine.gov/doe/learning/esea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530F96-67FF-4FDB-8019-1D94D30927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3000" y="1675380"/>
            <a:ext cx="6248400" cy="4083229"/>
          </a:xfrm>
        </p:spPr>
      </p:pic>
    </p:spTree>
    <p:extLst>
      <p:ext uri="{BB962C8B-B14F-4D97-AF65-F5344CB8AC3E}">
        <p14:creationId xmlns:p14="http://schemas.microsoft.com/office/powerpoint/2010/main" val="112976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79438"/>
          </a:xfrm>
        </p:spPr>
        <p:txBody>
          <a:bodyPr/>
          <a:lstStyle/>
          <a:p>
            <a:r>
              <a:rPr lang="en-US" sz="2400" i="1" dirty="0"/>
              <a:t>Office of Special Services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F4D31-F4A8-46AA-A645-1BFC54D5F78C}"/>
              </a:ext>
            </a:extLst>
          </p:cNvPr>
          <p:cNvSpPr txBox="1"/>
          <p:nvPr/>
        </p:nvSpPr>
        <p:spPr>
          <a:xfrm>
            <a:off x="990600" y="130604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https://www.maine.gov/doe/learning/specialed/fiscal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4F2E51-7761-47F2-AE25-1DF2210F2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81566" y="1710731"/>
            <a:ext cx="7257068" cy="4110793"/>
          </a:xfrm>
        </p:spPr>
      </p:pic>
    </p:spTree>
    <p:extLst>
      <p:ext uri="{BB962C8B-B14F-4D97-AF65-F5344CB8AC3E}">
        <p14:creationId xmlns:p14="http://schemas.microsoft.com/office/powerpoint/2010/main" val="72030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79438"/>
          </a:xfrm>
        </p:spPr>
        <p:txBody>
          <a:bodyPr/>
          <a:lstStyle/>
          <a:p>
            <a:r>
              <a:rPr lang="en-US" sz="2400" i="1" dirty="0"/>
              <a:t>State of Maine – Master Agreements	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1F20973-86C5-4366-B596-BE1A947CBEDB}"/>
              </a:ext>
            </a:extLst>
          </p:cNvPr>
          <p:cNvSpPr/>
          <p:nvPr/>
        </p:nvSpPr>
        <p:spPr>
          <a:xfrm>
            <a:off x="3505200" y="3276600"/>
            <a:ext cx="609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A98-DBFA-4F88-A489-74F3C2C35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F4D31-F4A8-46AA-A645-1BFC54D5F78C}"/>
              </a:ext>
            </a:extLst>
          </p:cNvPr>
          <p:cNvSpPr txBox="1"/>
          <p:nvPr/>
        </p:nvSpPr>
        <p:spPr>
          <a:xfrm>
            <a:off x="990600" y="1306048"/>
            <a:ext cx="716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https://www.maine.gov/dafs/bbm/procurementservices/reports/contract-search</a:t>
            </a:r>
            <a:r>
              <a:rPr lang="en-US" sz="1400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92BA89-D631-4B60-B927-D1B1A4D6DB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43000" y="1752600"/>
            <a:ext cx="6629400" cy="3988387"/>
          </a:xfrm>
        </p:spPr>
      </p:pic>
    </p:spTree>
    <p:extLst>
      <p:ext uri="{BB962C8B-B14F-4D97-AF65-F5344CB8AC3E}">
        <p14:creationId xmlns:p14="http://schemas.microsoft.com/office/powerpoint/2010/main" val="391950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 - Again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E1232B-A48C-45A3-AD0B-87C7D6BB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827"/>
            <a:ext cx="8229600" cy="4343400"/>
          </a:xfrm>
        </p:spPr>
        <p:txBody>
          <a:bodyPr/>
          <a:lstStyle/>
          <a:p>
            <a:r>
              <a:rPr lang="en-US" sz="2000" i="1" dirty="0">
                <a:hlinkClick r:id="rId2"/>
              </a:rPr>
              <a:t>https://www.maine.gov/doe/data-reporting/collection/helpdesk</a:t>
            </a:r>
            <a:endParaRPr lang="en-US" sz="2000" i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DFC7C-1278-43C3-B157-4DA6E163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3010320" cy="284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62A09-9241-4FAF-9596-8A2CD5BF7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92" y="1524000"/>
            <a:ext cx="3187908" cy="426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4AF6-F770-4DC1-AD79-A6AD19837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238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Team Contact Information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133F-2C40-4A2F-B1D6-B835C478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3B55A0-40B3-4C45-A4F0-CFDF03296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524000"/>
            <a:ext cx="7258049" cy="4343400"/>
          </a:xfrm>
        </p:spPr>
      </p:pic>
    </p:spTree>
    <p:extLst>
      <p:ext uri="{BB962C8B-B14F-4D97-AF65-F5344CB8AC3E}">
        <p14:creationId xmlns:p14="http://schemas.microsoft.com/office/powerpoint/2010/main" val="323031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- FUNDING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019A28-66E3-4F7C-870E-6718DC275B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81200"/>
            <a:ext cx="7640425" cy="394177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https://www.maine.gov/doe/funding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573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2440-06F8-499A-A735-FCF26FA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Team 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A133F-2C40-4A2F-B1D6-B835C478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E14D55-E371-40C3-8A17-E66C92B673C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D313E4-4BD7-441F-AD7F-A8E12DDD5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7603200" cy="4572000"/>
          </a:xfrm>
        </p:spPr>
      </p:pic>
    </p:spTree>
    <p:extLst>
      <p:ext uri="{BB962C8B-B14F-4D97-AF65-F5344CB8AC3E}">
        <p14:creationId xmlns:p14="http://schemas.microsoft.com/office/powerpoint/2010/main" val="200848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Budgets &amp; Accounting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https://www.maine.gov/doe/funding/accounting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1FEF82-8EC3-45CD-B430-9B58FFC2F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0600" y="1752600"/>
            <a:ext cx="6477000" cy="4159727"/>
          </a:xfrm>
        </p:spPr>
      </p:pic>
    </p:spTree>
    <p:extLst>
      <p:ext uri="{BB962C8B-B14F-4D97-AF65-F5344CB8AC3E}">
        <p14:creationId xmlns:p14="http://schemas.microsoft.com/office/powerpoint/2010/main" val="9986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Fiscal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https://www.maine.gov/doe/funding/reports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EC191D-912D-4CF5-8967-D7C1C1E88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14400" y="1828800"/>
            <a:ext cx="6248400" cy="4024393"/>
          </a:xfrm>
        </p:spPr>
      </p:pic>
    </p:spTree>
    <p:extLst>
      <p:ext uri="{BB962C8B-B14F-4D97-AF65-F5344CB8AC3E}">
        <p14:creationId xmlns:p14="http://schemas.microsoft.com/office/powerpoint/2010/main" val="241200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Fiscal Review, Compliance, &amp;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https://www.maine.gov/doe/funding/fiscalreview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949B1E-77F0-4EE0-B7B3-9F5306A019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66800" y="1828800"/>
            <a:ext cx="6040515" cy="3900770"/>
          </a:xfrm>
        </p:spPr>
      </p:pic>
    </p:spTree>
    <p:extLst>
      <p:ext uri="{BB962C8B-B14F-4D97-AF65-F5344CB8AC3E}">
        <p14:creationId xmlns:p14="http://schemas.microsoft.com/office/powerpoint/2010/main" val="402387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Essential Programs &amp; Services (EPS)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https://www.maine.gov/doe/funding/gpa/eps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1EC374-963E-4976-AA49-F2E783375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71600" y="1752600"/>
            <a:ext cx="6172200" cy="4021282"/>
          </a:xfrm>
        </p:spPr>
      </p:pic>
    </p:spTree>
    <p:extLst>
      <p:ext uri="{BB962C8B-B14F-4D97-AF65-F5344CB8AC3E}">
        <p14:creationId xmlns:p14="http://schemas.microsoft.com/office/powerpoint/2010/main" val="414709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EPS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https://www.maine.gov/doe/funding/gpa/eps/resources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0C6AF9-F20F-4168-B885-9D4A34F73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0600" y="1828800"/>
            <a:ext cx="6400800" cy="3857036"/>
          </a:xfrm>
        </p:spPr>
      </p:pic>
    </p:spTree>
    <p:extLst>
      <p:ext uri="{BB962C8B-B14F-4D97-AF65-F5344CB8AC3E}">
        <p14:creationId xmlns:p14="http://schemas.microsoft.com/office/powerpoint/2010/main" val="69587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Maine DOE – School Finance Training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3B83-5113-4E5A-AFFB-B5BF33461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AB3043-1574-4DFD-A65C-73D2DA651C2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4753E-5899-478E-B872-52AA0BF0DAAA}"/>
              </a:ext>
            </a:extLst>
          </p:cNvPr>
          <p:cNvSpPr txBox="1"/>
          <p:nvPr/>
        </p:nvSpPr>
        <p:spPr>
          <a:xfrm>
            <a:off x="838200" y="1371600"/>
            <a:ext cx="678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https://www.maine.gov/doe/funding/training-materials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A115A-1BC5-4CE9-B27A-54ED2427DE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14400" y="1792138"/>
            <a:ext cx="6553200" cy="3906566"/>
          </a:xfrm>
        </p:spPr>
      </p:pic>
    </p:spTree>
    <p:extLst>
      <p:ext uri="{BB962C8B-B14F-4D97-AF65-F5344CB8AC3E}">
        <p14:creationId xmlns:p14="http://schemas.microsoft.com/office/powerpoint/2010/main" val="1350913213"/>
      </p:ext>
    </p:extLst>
  </p:cSld>
  <p:clrMapOvr>
    <a:masterClrMapping/>
  </p:clrMapOvr>
</p:sld>
</file>

<file path=ppt/theme/theme1.xml><?xml version="1.0" encoding="utf-8"?>
<a:theme xmlns:a="http://schemas.openxmlformats.org/drawingml/2006/main" name="FY17_RFL_Draft08Dec2016">
  <a:themeElements>
    <a:clrScheme name="Office Them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9FCBF2"/>
      </a:accent1>
      <a:accent2>
        <a:srgbClr val="8A2E13"/>
      </a:accent2>
      <a:accent3>
        <a:srgbClr val="FFFFFF"/>
      </a:accent3>
      <a:accent4>
        <a:srgbClr val="000000"/>
      </a:accent4>
      <a:accent5>
        <a:srgbClr val="CDE2F7"/>
      </a:accent5>
      <a:accent6>
        <a:srgbClr val="7D2910"/>
      </a:accent6>
      <a:hlink>
        <a:srgbClr val="973215"/>
      </a:hlink>
      <a:folHlink>
        <a:srgbClr val="8C5F14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9FCBF2"/>
        </a:accent1>
        <a:accent2>
          <a:srgbClr val="8A2E13"/>
        </a:accent2>
        <a:accent3>
          <a:srgbClr val="FFFFFF"/>
        </a:accent3>
        <a:accent4>
          <a:srgbClr val="000000"/>
        </a:accent4>
        <a:accent5>
          <a:srgbClr val="CDE2F7"/>
        </a:accent5>
        <a:accent6>
          <a:srgbClr val="7D2910"/>
        </a:accent6>
        <a:hlink>
          <a:srgbClr val="973215"/>
        </a:hlink>
        <a:folHlink>
          <a:srgbClr val="8C5F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FY17_RFL_Draft08Dec2016</Template>
  <TotalTime>5093</TotalTime>
  <Words>687</Words>
  <Application>Microsoft Office PowerPoint</Application>
  <PresentationFormat>On-screen Show (4:3)</PresentationFormat>
  <Paragraphs>129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FY17_RFL_Draft08Dec2016</vt:lpstr>
      <vt:lpstr>Essential Programs &amp; Services (EPS) Important Web Links </vt:lpstr>
      <vt:lpstr>Maine DOE – Home Page </vt:lpstr>
      <vt:lpstr>Maine DOE - FUNDING </vt:lpstr>
      <vt:lpstr>Maine DOE – Budgets &amp; Accounting</vt:lpstr>
      <vt:lpstr>Maine DOE – Fiscal Reports</vt:lpstr>
      <vt:lpstr>Maine DOE – Fiscal Review, Compliance, &amp; Audit</vt:lpstr>
      <vt:lpstr>Maine DOE – Essential Programs &amp; Services (EPS)</vt:lpstr>
      <vt:lpstr>Maine DOE – EPS Resources</vt:lpstr>
      <vt:lpstr>Maine DOE – School Finance Training Materials</vt:lpstr>
      <vt:lpstr>Maine DOE – Help Desk Website</vt:lpstr>
      <vt:lpstr>NEO – Maine Education Data Management System </vt:lpstr>
      <vt:lpstr>Student Data Needs </vt:lpstr>
      <vt:lpstr>Student Data Verification </vt:lpstr>
      <vt:lpstr>Student Data Verification </vt:lpstr>
      <vt:lpstr>Student Data Verification </vt:lpstr>
      <vt:lpstr>Student Data Verification </vt:lpstr>
      <vt:lpstr>Student Data Verification </vt:lpstr>
      <vt:lpstr>Student Data Verification – Count Summary Details Report </vt:lpstr>
      <vt:lpstr>Staff Data Verification </vt:lpstr>
      <vt:lpstr>Staff Data Verification </vt:lpstr>
      <vt:lpstr>Staff Data Verification </vt:lpstr>
      <vt:lpstr>Staff Data Verification </vt:lpstr>
      <vt:lpstr>Staff Data Verification </vt:lpstr>
      <vt:lpstr>Federal Emergency Relief Programs </vt:lpstr>
      <vt:lpstr>ESEA Federal Programs - Titles </vt:lpstr>
      <vt:lpstr>Office of Special Services </vt:lpstr>
      <vt:lpstr>State of Maine – Master Agreements </vt:lpstr>
      <vt:lpstr>Help Desk - Again</vt:lpstr>
      <vt:lpstr>School Finance Team Contact Information </vt:lpstr>
      <vt:lpstr>School Finance Team  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2016-17 Preliminary  Essential Programs &amp; Services</dc:title>
  <dc:creator>Beaudoin, Suzan</dc:creator>
  <cp:lastModifiedBy>Gravelle, Paula B</cp:lastModifiedBy>
  <cp:revision>215</cp:revision>
  <cp:lastPrinted>2022-09-20T19:36:23Z</cp:lastPrinted>
  <dcterms:created xsi:type="dcterms:W3CDTF">2017-01-06T14:50:09Z</dcterms:created>
  <dcterms:modified xsi:type="dcterms:W3CDTF">2022-09-21T15:25:19Z</dcterms:modified>
</cp:coreProperties>
</file>