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92" r:id="rId7"/>
    <p:sldId id="293" r:id="rId8"/>
    <p:sldId id="294" r:id="rId9"/>
    <p:sldId id="295" r:id="rId10"/>
    <p:sldId id="290" r:id="rId11"/>
    <p:sldId id="258" r:id="rId12"/>
    <p:sldId id="29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E13"/>
    <a:srgbClr val="EFF2F5"/>
    <a:srgbClr val="162C40"/>
    <a:srgbClr val="EAEEF2"/>
    <a:srgbClr val="E0E6EC"/>
    <a:srgbClr val="EEE6DF"/>
    <a:srgbClr val="548DBF"/>
    <a:srgbClr val="2B5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02327-82A0-4E01-8D29-21FECCE4A379}" v="67" dt="2022-09-21T06:22:4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606" autoAdjust="0"/>
  </p:normalViewPr>
  <p:slideViewPr>
    <p:cSldViewPr>
      <p:cViewPr varScale="1">
        <p:scale>
          <a:sx n="57" d="100"/>
          <a:sy n="57" d="100"/>
        </p:scale>
        <p:origin x="2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891DB-02BF-4279-8A8E-FFBA14EC2118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C7BC-E6A3-4235-A1D7-9DDE6333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new, this is the proverbial EPS pie which illustrates the state and local shares.  For FY23, the total cost of education is 2.461B with the state share being $1.357B calculated with a 7.10 Mil Rate. Within the state share is the $61M (4.5%of state share) slice of pie reserved for CTEs and paid for by all taxpayers.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7C7BC-E6A3-4235-A1D7-9DDE633339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primary inputs for the CTE funding model:</a:t>
            </a:r>
          </a:p>
          <a:p>
            <a:pPr marL="228600" indent="-228600">
              <a:buAutoNum type="arabicPeriod"/>
            </a:pPr>
            <a:r>
              <a:rPr lang="en-US" dirty="0"/>
              <a:t>Attending CTE student enrollment as  of Oct. 1 for both the school and program.  A 3 year average is used to smooth spikes and dips.</a:t>
            </a:r>
          </a:p>
          <a:p>
            <a:pPr marL="228600" indent="-228600">
              <a:buAutoNum type="arabicPeriod"/>
            </a:pPr>
            <a:r>
              <a:rPr lang="en-US" dirty="0"/>
              <a:t>Any new, split, or unsuspended program applications &amp; notifications have to be completed and submitted to Me DOE CTE by Oct 15.</a:t>
            </a:r>
          </a:p>
          <a:p>
            <a:pPr marL="228600" indent="-228600">
              <a:buAutoNum type="arabicPeriod"/>
            </a:pPr>
            <a:r>
              <a:rPr lang="en-US" dirty="0"/>
              <a:t>And any additional or removed instructional space sq. footage measurements need to be reported to me by Nov.30</a:t>
            </a:r>
            <a:r>
              <a:rPr lang="en-US" baseline="30000" dirty="0"/>
              <a:t>th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457200" lvl="1" indent="0">
              <a:buFontTx/>
              <a:buNone/>
            </a:pP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7C7BC-E6A3-4235-A1D7-9DDE633339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tarline">
            <a:extLst>
              <a:ext uri="{FF2B5EF4-FFF2-40B4-BE49-F238E27FC236}">
                <a16:creationId xmlns:a16="http://schemas.microsoft.com/office/drawing/2014/main" id="{44B85DBF-CD29-4CCD-BCFD-E4BAE4B5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3104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284948AD-5718-4AED-AB52-AF75249CD4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extLst>
            <a:ext uri="{91240B29-F687-4F45-9708-019B960494DF}">
              <a14:hiddenLine xmlns:a14="http://schemas.microsoft.com/office/drawing/2010/main" w="38100" cap="rnd">
                <a:solidFill>
                  <a:srgbClr val="274F7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1F5324-26B4-4937-A82B-2FDDFF039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2B588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EB0A1-5F49-4DFB-B214-DF5287F0FA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56192-C609-4135-8EA0-9B12ABF4F2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E814-5E67-48DB-A80B-BF294D0E2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8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3DAF-68F7-46ED-8D05-FE43ABA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4532D-81A5-4CA4-B811-B1D3BE3F6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0D17D5-2FE5-4BFA-9E0E-267697D6B9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78877-2685-4550-B59A-5C5ED78174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D95E-58C6-4FA3-85DF-E70FAE016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5EA9F-959E-4E28-ADA4-4115C0CD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987E-54D3-48B0-9DB4-EC17ABCE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D8642B-3205-4451-A564-EEC2C4EB45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6C683A-560C-494A-845F-BB1B41089C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FB56-54A2-4819-A648-6F0C93F52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2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2C19-FFB5-4087-B5D4-BE59A94A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DC25-39D2-4F5A-AB2E-A378CA8F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81A7B8-1C65-4844-B298-7F0C79100E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4F4F16-135C-4CAA-809F-FB801E2DB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C79AE-AAD7-4C5F-81C3-2DC0D1A6F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5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CC72-38F0-47D6-9F0A-B60A2497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45946-7100-46C8-A998-A86AA7AA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A97592-4690-4740-85F0-5BED3C439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489607-B99A-4C9D-B1E0-86C377A99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3617-B8CA-4409-88A5-64B4019F7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EEB3-C142-44FC-B92F-904346AF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3568-724C-485A-9056-E479E7F5A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CE34-B029-45BE-8C53-0FF5DAE69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957C6-EE7B-4914-9ABB-57DF5128B2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38F617-0991-44F0-AB27-B91594ACA8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1918-A468-4B46-93E5-2F4009FDD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00C0-1637-44D3-819F-5AB8E0FE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9B416-500E-4191-8C00-FA51B57A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A95B3-8D96-4F37-A5B9-809A69CB0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177DE-26B4-4DF7-95E0-995B50039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4E210-A4B6-4588-B9C2-16F9C212A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399B68-2D91-4647-8BD1-A22938344C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CEEEC1-3A6B-419C-953B-A1ACDE751F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360C-3BE2-414E-A14F-4A6A7C875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541-BDCE-4938-B39E-C206D534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55697E-07D1-441E-8A5F-68BD71F42B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8A20F5-FE22-49CB-BA00-1F4A6A4AFE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C791-C767-4E57-8BE9-389576ED0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6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8A62081-62D9-446E-98A0-8EAD8D2F78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104194E-41ED-4F61-A11B-A6876DCCD0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4FCE-8C07-43E8-95D5-FA03A06D3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4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FA48-245F-46EB-ACEA-E7931F5C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BB29-4AD7-4234-9C9D-BD714EE9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582E-F605-4E3F-A9D5-45D280DEA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24FE7-14DA-4186-9196-D3E5BDB88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46D85E-EDB5-4571-A638-FAD76DF62F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48A1-B218-4D33-BCEE-297F541F1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2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0862-1F1E-46A4-8945-DEFE0454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7E28A-A457-49C8-9AE1-C004A337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EE10-134E-4649-8810-9C05B98EE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93197-0E54-4D50-8C9B-7955763358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25A9F-89F3-4D45-8493-E73445082D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B341-3985-487A-8F4E-9FCD4668D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300804-C279-4E07-9036-C7615EF23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1F0F11-8700-4A2B-B76B-B5E9D6993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7F104-F541-4773-B3C2-E174399F3E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54889B-008E-46EA-8E74-EE19C8851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EEA4E1-F077-4CD2-BBDA-5B0C3EECB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B58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da.batista@main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5D59816-6092-4A0F-971B-AFE3D07453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077200" cy="1470025"/>
          </a:xfrm>
        </p:spPr>
        <p:txBody>
          <a:bodyPr/>
          <a:lstStyle/>
          <a:p>
            <a:pPr algn="l"/>
            <a:r>
              <a:rPr lang="en-US" altLang="en-US" dirty="0"/>
              <a:t>New/</a:t>
            </a:r>
            <a:r>
              <a:rPr lang="en-US" altLang="en-US" dirty="0" err="1"/>
              <a:t>ish</a:t>
            </a:r>
            <a:r>
              <a:rPr lang="en-US" altLang="en-US" dirty="0"/>
              <a:t> Business Manager </a:t>
            </a:r>
            <a:r>
              <a:rPr lang="en-US" altLang="en-US" sz="3200" dirty="0"/>
              <a:t>School Finance Training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D539B7-3E83-4E6E-BC93-7D558E7B3E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429000"/>
            <a:ext cx="7086600" cy="12192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EPS – Other </a:t>
            </a:r>
            <a:r>
              <a:rPr lang="en-US" altLang="en-US" dirty="0" err="1"/>
              <a:t>subsidizable</a:t>
            </a:r>
            <a:r>
              <a:rPr lang="en-US" altLang="en-US" dirty="0"/>
              <a:t> costs: Gifted &amp; Talented, Transportation, Special Ed, and CTE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0976-BD53-4A5D-B4FF-0F0BAA20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Funding Model -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79E2A-A775-4819-B845-53B4D02D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  <a:p>
            <a:pPr lvl="1"/>
            <a:r>
              <a:rPr lang="en-US" dirty="0"/>
              <a:t>School and Program</a:t>
            </a:r>
          </a:p>
          <a:p>
            <a:pPr lvl="1"/>
            <a:r>
              <a:rPr lang="en-US" dirty="0"/>
              <a:t>Oct. 1 </a:t>
            </a:r>
          </a:p>
          <a:p>
            <a:pPr lvl="1"/>
            <a:r>
              <a:rPr lang="en-US" dirty="0"/>
              <a:t>3 Year Averaged </a:t>
            </a:r>
          </a:p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Number &amp; Type By Oct 15.</a:t>
            </a:r>
          </a:p>
          <a:p>
            <a:r>
              <a:rPr lang="en-US" dirty="0"/>
              <a:t>Sq. Footage</a:t>
            </a:r>
          </a:p>
          <a:p>
            <a:pPr lvl="1"/>
            <a:r>
              <a:rPr lang="en-US" dirty="0"/>
              <a:t>Nov 30</a:t>
            </a:r>
          </a:p>
        </p:txBody>
      </p:sp>
    </p:spTree>
    <p:extLst>
      <p:ext uri="{BB962C8B-B14F-4D97-AF65-F5344CB8AC3E}">
        <p14:creationId xmlns:p14="http://schemas.microsoft.com/office/powerpoint/2010/main" val="27750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289A-FD38-4667-A67A-3F8C1D20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dirty="0"/>
              <a:t>CTE Funding Model - Five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D38A-3A09-4E09-B13A-318B9534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7400"/>
            <a:ext cx="8229600" cy="3657600"/>
          </a:xfrm>
        </p:spPr>
        <p:txBody>
          <a:bodyPr/>
          <a:lstStyle/>
          <a:p>
            <a:r>
              <a:rPr lang="en-US" dirty="0"/>
              <a:t>Instruction</a:t>
            </a:r>
          </a:p>
          <a:p>
            <a:r>
              <a:rPr lang="en-US" dirty="0"/>
              <a:t>Central Admin</a:t>
            </a:r>
          </a:p>
          <a:p>
            <a:r>
              <a:rPr lang="en-US" dirty="0"/>
              <a:t>Operations &amp; Maintenance</a:t>
            </a:r>
          </a:p>
          <a:p>
            <a:r>
              <a:rPr lang="en-US" dirty="0"/>
              <a:t>Supplies </a:t>
            </a:r>
          </a:p>
          <a:p>
            <a:r>
              <a:rPr lang="en-US" dirty="0"/>
              <a:t>Student and Staff Supports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992BC-4361-4CE1-9DC0-6E218856DF49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1B2A-73F3-4A78-A32A-75E257CC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4567-0148-4593-8121-376A6F02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/>
          <a:lstStyle/>
          <a:p>
            <a:r>
              <a:rPr lang="en-US" sz="2300" dirty="0"/>
              <a:t>Teachers	</a:t>
            </a:r>
          </a:p>
          <a:p>
            <a:pPr lvl="1"/>
            <a:r>
              <a:rPr lang="en-US" sz="2300" dirty="0"/>
              <a:t>FTEs based on program enrollment </a:t>
            </a:r>
          </a:p>
          <a:p>
            <a:pPr lvl="1"/>
            <a:r>
              <a:rPr lang="en-US" sz="2300" dirty="0"/>
              <a:t>Salary &amp; Benefits</a:t>
            </a:r>
          </a:p>
          <a:p>
            <a:r>
              <a:rPr lang="en-US" sz="2300" dirty="0"/>
              <a:t>Ed Techs</a:t>
            </a:r>
          </a:p>
          <a:p>
            <a:pPr lvl="1"/>
            <a:r>
              <a:rPr lang="en-US" sz="2300" dirty="0"/>
              <a:t>FTEs for specific programs based on program enrollment</a:t>
            </a:r>
          </a:p>
          <a:p>
            <a:pPr lvl="1"/>
            <a:r>
              <a:rPr lang="en-US" sz="2300" dirty="0"/>
              <a:t>Salary &amp; Benefits</a:t>
            </a:r>
          </a:p>
          <a:p>
            <a:r>
              <a:rPr lang="en-US" sz="2300" dirty="0"/>
              <a:t>Clinical Supervisors</a:t>
            </a:r>
          </a:p>
          <a:p>
            <a:pPr lvl="1"/>
            <a:r>
              <a:rPr lang="en-US" sz="2300" dirty="0"/>
              <a:t>Amount per 8 students</a:t>
            </a:r>
          </a:p>
          <a:p>
            <a:r>
              <a:rPr lang="en-US" sz="2300" dirty="0"/>
              <a:t>Substitutes</a:t>
            </a:r>
          </a:p>
          <a:p>
            <a:pPr lvl="1"/>
            <a:r>
              <a:rPr lang="en-US" sz="2300" dirty="0"/>
              <a:t>Per pupil amount</a:t>
            </a:r>
          </a:p>
        </p:txBody>
      </p:sp>
    </p:spTree>
    <p:extLst>
      <p:ext uri="{BB962C8B-B14F-4D97-AF65-F5344CB8AC3E}">
        <p14:creationId xmlns:p14="http://schemas.microsoft.com/office/powerpoint/2010/main" val="138869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395E-78DF-4EE2-BE01-B88A04A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1B1-A0C8-4754-85F9-C521CE8E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200" dirty="0"/>
              <a:t>Director </a:t>
            </a:r>
          </a:p>
          <a:p>
            <a:pPr lvl="1"/>
            <a:r>
              <a:rPr lang="en-US" sz="2200" dirty="0"/>
              <a:t>1 FTE per CTE, Salary and Benefits</a:t>
            </a:r>
          </a:p>
          <a:p>
            <a:r>
              <a:rPr lang="en-US" sz="2200" dirty="0"/>
              <a:t>Asst. Director </a:t>
            </a:r>
          </a:p>
          <a:p>
            <a:pPr lvl="1"/>
            <a:r>
              <a:rPr lang="en-US" sz="2200" dirty="0"/>
              <a:t>FTE based on school size, Salary and Benefits</a:t>
            </a:r>
          </a:p>
          <a:p>
            <a:r>
              <a:rPr lang="en-US" sz="2200" dirty="0"/>
              <a:t>Business Manager</a:t>
            </a:r>
          </a:p>
          <a:p>
            <a:pPr lvl="1"/>
            <a:r>
              <a:rPr lang="en-US" sz="2200" dirty="0"/>
              <a:t>1 FTE per CTE Region, Salary and Benefits</a:t>
            </a:r>
          </a:p>
          <a:p>
            <a:r>
              <a:rPr lang="en-US" sz="2200" dirty="0"/>
              <a:t>Clerical Staff</a:t>
            </a:r>
          </a:p>
          <a:p>
            <a:pPr lvl="1"/>
            <a:r>
              <a:rPr lang="en-US" sz="2200" dirty="0"/>
              <a:t>1 FTE per 245 students, Minimum 1 FTE per CTE, Salary and Benefits</a:t>
            </a:r>
          </a:p>
          <a:p>
            <a:r>
              <a:rPr lang="en-US" sz="2200" dirty="0"/>
              <a:t>Other Central Adm Costs</a:t>
            </a:r>
          </a:p>
          <a:p>
            <a:pPr lvl="1"/>
            <a:r>
              <a:rPr lang="en-US" sz="2200" dirty="0"/>
              <a:t>Percentage of Central Adm Salaries and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0FB3-14CD-40D8-BEB4-1712819D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&amp;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528B-9E04-4B69-8016-02FA89FA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057400"/>
          </a:xfrm>
        </p:spPr>
        <p:txBody>
          <a:bodyPr/>
          <a:lstStyle/>
          <a:p>
            <a:r>
              <a:rPr lang="en-US" sz="3600" dirty="0"/>
              <a:t>An amount per sq. foot</a:t>
            </a:r>
          </a:p>
        </p:txBody>
      </p:sp>
      <p:pic>
        <p:nvPicPr>
          <p:cNvPr id="5122" name="Picture 2" descr="Wooden Ruler Royalty Free Stock Images">
            <a:extLst>
              <a:ext uri="{FF2B5EF4-FFF2-40B4-BE49-F238E27FC236}">
                <a16:creationId xmlns:a16="http://schemas.microsoft.com/office/drawing/2014/main" id="{DB09A315-4F60-40F9-A114-2E0B6BCBF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39409" r="8333" b="35960"/>
          <a:stretch/>
        </p:blipFill>
        <p:spPr bwMode="auto">
          <a:xfrm>
            <a:off x="609600" y="3086100"/>
            <a:ext cx="5257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815F-2F0A-4B50-8DD5-D04E5255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6DA3-BF86-4F61-BFE4-9B2A1D56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752600"/>
          </a:xfrm>
        </p:spPr>
        <p:txBody>
          <a:bodyPr/>
          <a:lstStyle/>
          <a:p>
            <a:r>
              <a:rPr lang="en-US" sz="3600" dirty="0"/>
              <a:t>Amount per program</a:t>
            </a:r>
          </a:p>
          <a:p>
            <a:pPr lvl="1"/>
            <a:r>
              <a:rPr lang="en-US" sz="3200" dirty="0"/>
              <a:t>Varies by program</a:t>
            </a:r>
          </a:p>
          <a:p>
            <a:r>
              <a:rPr lang="en-US" sz="3600" dirty="0"/>
              <a:t>A per pupil per program amount</a:t>
            </a:r>
          </a:p>
        </p:txBody>
      </p:sp>
    </p:spTree>
    <p:extLst>
      <p:ext uri="{BB962C8B-B14F-4D97-AF65-F5344CB8AC3E}">
        <p14:creationId xmlns:p14="http://schemas.microsoft.com/office/powerpoint/2010/main" val="353977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FCFB-70EB-4491-A42D-A5DE5B96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and Staff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D4AC-0BF4-4516-B99F-33A3E321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400" dirty="0"/>
              <a:t>Guidance Counselor</a:t>
            </a:r>
          </a:p>
          <a:p>
            <a:pPr lvl="1"/>
            <a:r>
              <a:rPr lang="en-US" dirty="0"/>
              <a:t>FTE by school size, Salary and Benefits</a:t>
            </a:r>
          </a:p>
          <a:p>
            <a:r>
              <a:rPr lang="en-US" sz="2400" dirty="0"/>
              <a:t>Coordinator</a:t>
            </a:r>
          </a:p>
          <a:p>
            <a:pPr lvl="1"/>
            <a:r>
              <a:rPr lang="en-US" dirty="0"/>
              <a:t>1 FTE per CTE, Salary and Benefits</a:t>
            </a:r>
          </a:p>
          <a:p>
            <a:r>
              <a:rPr lang="en-US" sz="2400" dirty="0"/>
              <a:t>Technology, Per pupil amount</a:t>
            </a:r>
          </a:p>
          <a:p>
            <a:r>
              <a:rPr lang="en-US" sz="2400" dirty="0"/>
              <a:t>Co-curricular, Per pupil amount</a:t>
            </a:r>
          </a:p>
          <a:p>
            <a:r>
              <a:rPr lang="en-US" sz="2400" dirty="0"/>
              <a:t>Professional Development, Per pupil amount</a:t>
            </a:r>
          </a:p>
          <a:p>
            <a:r>
              <a:rPr lang="en-US" sz="2400" dirty="0"/>
              <a:t>Safety, Per pupil amount</a:t>
            </a:r>
          </a:p>
          <a:p>
            <a:r>
              <a:rPr lang="en-US" sz="2400" dirty="0"/>
              <a:t>Assessment, Per pupil amount</a:t>
            </a:r>
          </a:p>
          <a:p>
            <a:r>
              <a:rPr lang="en-US" sz="2400" dirty="0"/>
              <a:t>Program Transportation, Inflated expenditures</a:t>
            </a:r>
          </a:p>
        </p:txBody>
      </p:sp>
    </p:spTree>
    <p:extLst>
      <p:ext uri="{BB962C8B-B14F-4D97-AF65-F5344CB8AC3E}">
        <p14:creationId xmlns:p14="http://schemas.microsoft.com/office/powerpoint/2010/main" val="370791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5142-450C-4155-A184-AFF53F9E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7D83-55E2-4B0C-8209-24954D36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>
                <a:ea typeface="+mn-lt"/>
                <a:cs typeface="+mn-lt"/>
              </a:rPr>
              <a:t>Ida Batista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School Finance Coordinator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phone: 207-624-6795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  <a:hlinkClick r:id="rId2"/>
              </a:rPr>
              <a:t>ida.batista@maine.gov</a:t>
            </a:r>
            <a:endParaRPr lang="en-US" sz="2000" dirty="0">
              <a:ea typeface="+mn-lt"/>
              <a:cs typeface="+mn-lt"/>
            </a:endParaRPr>
          </a:p>
          <a:p>
            <a:pPr>
              <a:spcBef>
                <a:spcPts val="1800"/>
              </a:spcBef>
            </a:pP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4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F4094E0-2E78-4FB4-B0E9-147FACBF4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Gifted &amp; Talented Allocation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02DDB-9A07-4DD4-B80E-7B01B512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dirty="0"/>
              <a:t>ED279 Section 3A1</a:t>
            </a:r>
          </a:p>
          <a:p>
            <a:r>
              <a:rPr lang="en-US" dirty="0"/>
              <a:t>Compares </a:t>
            </a:r>
          </a:p>
          <a:p>
            <a:pPr lvl="1"/>
            <a:r>
              <a:rPr lang="en-US" dirty="0"/>
              <a:t>Q1 budget expenditures for Program code 4900 to</a:t>
            </a:r>
          </a:p>
          <a:p>
            <a:pPr lvl="1"/>
            <a:r>
              <a:rPr lang="en-US" dirty="0"/>
              <a:t>Q4 actual expenditures for Program code 4900</a:t>
            </a:r>
          </a:p>
          <a:p>
            <a:pPr lvl="2"/>
            <a:r>
              <a:rPr lang="en-US" sz="2400" dirty="0"/>
              <a:t>Allocation is the lesser of the two</a:t>
            </a:r>
          </a:p>
          <a:p>
            <a:pPr lvl="1"/>
            <a:r>
              <a:rPr lang="en-US" dirty="0"/>
              <a:t>https://www.maine.gov/doe/mtss/funding/gpa/gt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759490-3F10-49E1-9616-F673630A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77637"/>
            <a:ext cx="2305050" cy="12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B6FD-DF6B-4CE5-BCFC-79BA049E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Allocation &amp; High-Cost Out-of-District (HCOOD)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F07B-729C-4F48-B5A7-0613F8207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ED279 Section 3A2</a:t>
            </a:r>
          </a:p>
          <a:p>
            <a:r>
              <a:rPr lang="en-US" dirty="0"/>
              <a:t>5 components: Base, Prevalence, Size, High Cost In-District (HCID), Maintenance of Effort (MOE) = Special ed allocation</a:t>
            </a:r>
          </a:p>
          <a:p>
            <a:r>
              <a:rPr lang="en-US" dirty="0"/>
              <a:t>Related component with its own allocation is High-Cost Out-of-District (HCOOD)</a:t>
            </a:r>
          </a:p>
          <a:p>
            <a:r>
              <a:rPr lang="en-US" dirty="0"/>
              <a:t>ED279 Section 3A3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9867-17C2-4ADE-BFDD-B68E6A09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Allocation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08A9-91AB-4279-9553-D1FCB831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/>
              <a:t>Base = 1.5 * SAU EPS per pupil(pp) rate* Special ed population w/o state wards (</a:t>
            </a:r>
            <a:r>
              <a:rPr lang="en-US" dirty="0" err="1"/>
              <a:t>sw</a:t>
            </a:r>
            <a:r>
              <a:rPr lang="en-US" dirty="0"/>
              <a:t>) or state agency clients (sac) that are up to 15% of the SAU’s subsidy population</a:t>
            </a:r>
          </a:p>
          <a:p>
            <a:r>
              <a:rPr lang="en-US" dirty="0"/>
              <a:t>Prevalence = 0.38 * SAU EPS (pp) rate* Special ed population w/o (</a:t>
            </a:r>
            <a:r>
              <a:rPr lang="en-US" dirty="0" err="1"/>
              <a:t>sw</a:t>
            </a:r>
            <a:r>
              <a:rPr lang="en-US" dirty="0"/>
              <a:t>) or (sac) that are greater than 15% of the SAU’s subsidy population</a:t>
            </a:r>
          </a:p>
          <a:p>
            <a:r>
              <a:rPr lang="en-US" dirty="0"/>
              <a:t>Size = for SAU’s with less than 20 special ed population 0.29 * SAU EPS (pp) rate* Special ed population w/o (</a:t>
            </a:r>
            <a:r>
              <a:rPr lang="en-US" dirty="0" err="1"/>
              <a:t>sw</a:t>
            </a:r>
            <a:r>
              <a:rPr lang="en-US" dirty="0"/>
              <a:t>) or (sac)</a:t>
            </a:r>
          </a:p>
        </p:txBody>
      </p:sp>
    </p:spTree>
    <p:extLst>
      <p:ext uri="{BB962C8B-B14F-4D97-AF65-F5344CB8AC3E}">
        <p14:creationId xmlns:p14="http://schemas.microsoft.com/office/powerpoint/2010/main" val="62136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9867-17C2-4ADE-BFDD-B68E6A09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Allocation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08A9-91AB-4279-9553-D1FCB831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700" dirty="0"/>
              <a:t>HCID = prior year HCID * inflation factor</a:t>
            </a:r>
          </a:p>
          <a:p>
            <a:r>
              <a:rPr lang="en-US" sz="2700" dirty="0"/>
              <a:t>Maintenance of Effort (MOE)</a:t>
            </a:r>
          </a:p>
          <a:p>
            <a:pPr lvl="1"/>
            <a:r>
              <a:rPr lang="en-US" dirty="0"/>
              <a:t>Uses most recent special ed actual net expenditure data* and associated special ed count w/o (</a:t>
            </a:r>
            <a:r>
              <a:rPr lang="en-US" dirty="0" err="1"/>
              <a:t>sw</a:t>
            </a:r>
            <a:r>
              <a:rPr lang="en-US" dirty="0"/>
              <a:t>) &amp; (sac) to create a </a:t>
            </a:r>
            <a:r>
              <a:rPr lang="en-US" u="sng" dirty="0"/>
              <a:t>pp amount most recent FY</a:t>
            </a:r>
          </a:p>
          <a:p>
            <a:pPr lvl="1"/>
            <a:r>
              <a:rPr lang="en-US" dirty="0"/>
              <a:t>Compares total expenditures = </a:t>
            </a:r>
            <a:r>
              <a:rPr lang="en-US" u="sng" dirty="0"/>
              <a:t>pp amount most recent FY </a:t>
            </a:r>
            <a:r>
              <a:rPr lang="en-US" dirty="0"/>
              <a:t>* current year special ed count w/o (</a:t>
            </a:r>
            <a:r>
              <a:rPr lang="en-US" dirty="0" err="1"/>
              <a:t>sw</a:t>
            </a:r>
            <a:r>
              <a:rPr lang="en-US" dirty="0"/>
              <a:t>) &amp; (sac) to</a:t>
            </a:r>
          </a:p>
          <a:p>
            <a:pPr lvl="1"/>
            <a:r>
              <a:rPr lang="en-US" dirty="0"/>
              <a:t>Sum of Base, Prevalence, Size, and HCID</a:t>
            </a:r>
          </a:p>
          <a:p>
            <a:pPr lvl="2"/>
            <a:r>
              <a:rPr lang="en-US" dirty="0"/>
              <a:t>If total expenditures is greater than Sum then MOE is the difference, else it is 0</a:t>
            </a:r>
          </a:p>
          <a:p>
            <a:pPr marL="914400" lvl="2" indent="0" algn="r">
              <a:buNone/>
            </a:pPr>
            <a:r>
              <a:rPr lang="en-US" dirty="0"/>
              <a:t>*Nets Revenue and HCOOD</a:t>
            </a:r>
          </a:p>
        </p:txBody>
      </p:sp>
    </p:spTree>
    <p:extLst>
      <p:ext uri="{BB962C8B-B14F-4D97-AF65-F5344CB8AC3E}">
        <p14:creationId xmlns:p14="http://schemas.microsoft.com/office/powerpoint/2010/main" val="215243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9969-257B-474A-AD45-05744BE7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High-Cost Out-of-District (HCOOD)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BAC5-8581-4834-AD29-803B2D9F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297362"/>
          </a:xfrm>
        </p:spPr>
        <p:txBody>
          <a:bodyPr/>
          <a:lstStyle/>
          <a:p>
            <a:r>
              <a:rPr lang="en-US" sz="2400" dirty="0"/>
              <a:t>ED279 Section 3A3</a:t>
            </a:r>
          </a:p>
          <a:p>
            <a:r>
              <a:rPr lang="en-US" sz="2400" dirty="0"/>
              <a:t>Utilizes EF-S-07</a:t>
            </a:r>
          </a:p>
          <a:p>
            <a:r>
              <a:rPr lang="en-US" sz="2400" dirty="0"/>
              <a:t>Adjustment in Spring </a:t>
            </a:r>
            <a:r>
              <a:rPr lang="en-US" sz="2400"/>
              <a:t>utilizing EF-S-214</a:t>
            </a:r>
            <a:endParaRPr lang="en-US" sz="2400" dirty="0"/>
          </a:p>
          <a:p>
            <a:r>
              <a:rPr lang="en-US" sz="2400" dirty="0"/>
              <a:t>Looks at individual placement expenditures and placement threshold (Private 4, Public 3, Public Region 2)</a:t>
            </a:r>
          </a:p>
          <a:p>
            <a:r>
              <a:rPr lang="en-US" sz="2400" dirty="0"/>
              <a:t>Utilizes a state </a:t>
            </a:r>
            <a:r>
              <a:rPr lang="en-US" sz="2400" dirty="0" err="1"/>
              <a:t>ave</a:t>
            </a:r>
            <a:r>
              <a:rPr lang="en-US" sz="2400" dirty="0"/>
              <a:t> special ed rate to set placement threshold costs: (Base + Prevalence + Size + HCID)/ state special ed pop w/o (</a:t>
            </a:r>
            <a:r>
              <a:rPr lang="en-US" sz="2400" dirty="0" err="1"/>
              <a:t>sw</a:t>
            </a:r>
            <a:r>
              <a:rPr lang="en-US" sz="2400" dirty="0"/>
              <a:t>) &amp; (sac)</a:t>
            </a:r>
          </a:p>
          <a:p>
            <a:r>
              <a:rPr lang="en-US" sz="2400" dirty="0"/>
              <a:t>Allocation is the sum of differences between Actual expenditures and threshold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0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4F9E-F158-4F36-B8E2-B32F1FB6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Operating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043-6251-45CA-A4AF-327DB8CC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076700"/>
          </a:xfrm>
        </p:spPr>
        <p:txBody>
          <a:bodyPr/>
          <a:lstStyle/>
          <a:p>
            <a:r>
              <a:rPr lang="en-US" dirty="0"/>
              <a:t>ED279 Section 3A4</a:t>
            </a:r>
          </a:p>
          <a:p>
            <a:r>
              <a:rPr lang="en-US" dirty="0"/>
              <a:t>Compares</a:t>
            </a:r>
          </a:p>
          <a:p>
            <a:pPr lvl="1"/>
            <a:r>
              <a:rPr lang="en-US" dirty="0"/>
              <a:t>Prior Year allocation inflated to </a:t>
            </a:r>
          </a:p>
          <a:p>
            <a:pPr lvl="1"/>
            <a:r>
              <a:rPr lang="en-US" dirty="0"/>
              <a:t>90% &amp; 105% of actual transportation operating expenditures</a:t>
            </a:r>
          </a:p>
          <a:p>
            <a:pPr lvl="2"/>
            <a:r>
              <a:rPr lang="en-US" dirty="0"/>
              <a:t>The allocation can be no less than 90% nor no greater than 105% of actual transportation operating expenditures</a:t>
            </a:r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ADEE1A-1017-4A11-B474-79FA61C7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96896"/>
            <a:ext cx="1870733" cy="12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79628-9652-41CB-AA20-D5ABA7C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19" y="5181600"/>
            <a:ext cx="260078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55E9-064A-4116-9831-10815596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Funding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8611-9F1F-4719-9DF4-927EA4B9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590800"/>
            <a:ext cx="8483600" cy="3581400"/>
          </a:xfrm>
        </p:spPr>
        <p:txBody>
          <a:bodyPr/>
          <a:lstStyle/>
          <a:p>
            <a:r>
              <a:rPr lang="en-US" dirty="0"/>
              <a:t>ED279 Section 5B6</a:t>
            </a:r>
          </a:p>
          <a:p>
            <a:r>
              <a:rPr lang="en-US" dirty="0"/>
              <a:t>Present since FY2019</a:t>
            </a:r>
          </a:p>
          <a:p>
            <a:r>
              <a:rPr lang="en-US" dirty="0"/>
              <a:t>Cost model</a:t>
            </a:r>
          </a:p>
          <a:p>
            <a:r>
              <a:rPr lang="en-US" dirty="0"/>
              <a:t>State side funds only</a:t>
            </a:r>
          </a:p>
          <a:p>
            <a:r>
              <a:rPr lang="en-US" dirty="0"/>
              <a:t>Model allocation amount should be considered a floor.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858A7D-DF5A-40F6-B520-3EA42CE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14" y="2133600"/>
            <a:ext cx="36642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02"/>
          </a:xfrm>
        </p:spPr>
        <p:txBody>
          <a:bodyPr/>
          <a:lstStyle/>
          <a:p>
            <a:r>
              <a:rPr lang="en-US" sz="2400" dirty="0"/>
              <a:t>The EPS Pie - State and Local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65220-FC95-414C-91B5-E2FE5F7DA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71E2C-AEBB-45D6-9F99-7B33E202CE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1B414-1D0F-4EC4-8A70-8A551B858013}"/>
              </a:ext>
            </a:extLst>
          </p:cNvPr>
          <p:cNvSpPr txBox="1"/>
          <p:nvPr/>
        </p:nvSpPr>
        <p:spPr>
          <a:xfrm>
            <a:off x="880613" y="104830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Cost of Education FY 23 EPS Calculation = $2,461,557,483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53D2D-1236-48DC-9E03-874A266976D7}"/>
              </a:ext>
            </a:extLst>
          </p:cNvPr>
          <p:cNvSpPr txBox="1"/>
          <p:nvPr/>
        </p:nvSpPr>
        <p:spPr>
          <a:xfrm>
            <a:off x="1371600" y="555506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FY 23 State Appropriation for Education = $1,357,197,032</a:t>
            </a:r>
          </a:p>
        </p:txBody>
      </p:sp>
      <p:pic>
        <p:nvPicPr>
          <p:cNvPr id="5" name="Picture 4" descr="A picture containing fruit, sliced&#10;&#10;Description automatically generated">
            <a:extLst>
              <a:ext uri="{FF2B5EF4-FFF2-40B4-BE49-F238E27FC236}">
                <a16:creationId xmlns:a16="http://schemas.microsoft.com/office/drawing/2014/main" id="{A12B894F-C8D0-4F2A-8C08-157C4E7AE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13" y="1684940"/>
            <a:ext cx="3430974" cy="3738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39C83-9E36-4E64-9FBB-B571C232B049}"/>
              </a:ext>
            </a:extLst>
          </p:cNvPr>
          <p:cNvSpPr txBox="1"/>
          <p:nvPr/>
        </p:nvSpPr>
        <p:spPr>
          <a:xfrm>
            <a:off x="880613" y="1905000"/>
            <a:ext cx="262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CTE $61M (4.5%)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State share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1DD967-4D74-41FE-9D6D-A56808604304}"/>
              </a:ext>
            </a:extLst>
          </p:cNvPr>
          <p:cNvCxnSpPr>
            <a:cxnSpLocks/>
          </p:cNvCxnSpPr>
          <p:nvPr/>
        </p:nvCxnSpPr>
        <p:spPr>
          <a:xfrm flipV="1">
            <a:off x="2856513" y="2057400"/>
            <a:ext cx="1182087" cy="762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4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162C40"/>
      </a:dk2>
      <a:lt2>
        <a:srgbClr val="274F73"/>
      </a:lt2>
      <a:accent1>
        <a:srgbClr val="BBE0E3"/>
      </a:accent1>
      <a:accent2>
        <a:srgbClr val="162C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132739"/>
      </a:accent6>
      <a:hlink>
        <a:srgbClr val="274F73"/>
      </a:hlink>
      <a:folHlink>
        <a:srgbClr val="8A2E1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162C40"/>
        </a:dk2>
        <a:lt2>
          <a:srgbClr val="274F73"/>
        </a:lt2>
        <a:accent1>
          <a:srgbClr val="BBE0E3"/>
        </a:accent1>
        <a:accent2>
          <a:srgbClr val="162C4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32739"/>
        </a:accent6>
        <a:hlink>
          <a:srgbClr val="274F73"/>
        </a:hlink>
        <a:folHlink>
          <a:srgbClr val="8A2E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DOE-04.pot  -  Compatibility Mode" id="{92D6AFC8-0658-46CE-8CF0-A6002DA4B240}" vid="{B815B906-DE61-4C77-BEBE-9566820FE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1E70ED4D7D3418DA1AF012516CB0B" ma:contentTypeVersion="9" ma:contentTypeDescription="Create a new document." ma:contentTypeScope="" ma:versionID="581ef7aca4c6b085aceac57b811efc92">
  <xsd:schema xmlns:xsd="http://www.w3.org/2001/XMLSchema" xmlns:xs="http://www.w3.org/2001/XMLSchema" xmlns:p="http://schemas.microsoft.com/office/2006/metadata/properties" xmlns:ns2="f165a909-3f47-4b2d-a855-c3568b6adb82" xmlns:ns3="8a3b8a8e-95df-420d-8e50-114f850bf3fd" targetNamespace="http://schemas.microsoft.com/office/2006/metadata/properties" ma:root="true" ma:fieldsID="7327d6177c1869cd50fb1e0b5a98985f" ns2:_="" ns3:_="">
    <xsd:import namespace="f165a909-3f47-4b2d-a855-c3568b6adb82"/>
    <xsd:import namespace="8a3b8a8e-95df-420d-8e50-114f850bf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5a909-3f47-4b2d-a855-c3568b6ad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b8a8e-95df-420d-8e50-114f850bf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B68A13-CBBB-4152-A472-8DB6CEF8D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8A7B10-3277-4B7B-B1D1-CEDE824EF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5a909-3f47-4b2d-a855-c3568b6adb82"/>
    <ds:schemaRef ds:uri="8a3b8a8e-95df-420d-8e50-114f850bf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7B5C37-EAC3-42D1-AF5D-2F9BB902EAE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MDOE-04</Template>
  <TotalTime>5634</TotalTime>
  <Words>942</Words>
  <Application>Microsoft Office PowerPoint</Application>
  <PresentationFormat>On-screen Show (4:3)</PresentationFormat>
  <Paragraphs>126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New/ish Business Manager School Finance Training</vt:lpstr>
      <vt:lpstr>Gifted &amp; Talented Allocation</vt:lpstr>
      <vt:lpstr>Special Education Allocation &amp; High-Cost Out-of-District (HCOOD)</vt:lpstr>
      <vt:lpstr>Special Education Allocation cont.</vt:lpstr>
      <vt:lpstr>Special Education Allocation cont.</vt:lpstr>
      <vt:lpstr>High-Cost Out-of-District (HCOOD)</vt:lpstr>
      <vt:lpstr>Transportation Operating Allocation</vt:lpstr>
      <vt:lpstr>CTE Funding Model </vt:lpstr>
      <vt:lpstr>The EPS Pie - State and Local Shares</vt:lpstr>
      <vt:lpstr>CTE Funding Model - Inputs</vt:lpstr>
      <vt:lpstr>CTE Funding Model - Five Components</vt:lpstr>
      <vt:lpstr>Instruction</vt:lpstr>
      <vt:lpstr>Central Administration</vt:lpstr>
      <vt:lpstr>Operations &amp; Maintenance</vt:lpstr>
      <vt:lpstr>Supplies</vt:lpstr>
      <vt:lpstr>Student and Staff Supports</vt:lpstr>
      <vt:lpstr>School Finance Contact: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Batista, Ida</dc:creator>
  <cp:lastModifiedBy>Clark, Stephanie</cp:lastModifiedBy>
  <cp:revision>79</cp:revision>
  <dcterms:created xsi:type="dcterms:W3CDTF">2021-02-23T21:37:39Z</dcterms:created>
  <dcterms:modified xsi:type="dcterms:W3CDTF">2022-09-21T18:39:59Z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Paling, Rachel</vt:lpwstr>
  </property>
  <property fmtid="{D5CDD505-2E9C-101B-9397-08002B2CF9AE}" pid="3" name="xd_Signature">
    <vt:lpwstr/>
  </property>
  <property fmtid="{D5CDD505-2E9C-101B-9397-08002B2CF9AE}" pid="4" name="Order">
    <vt:lpwstr>522800.000000000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Paling, Rachel</vt:lpwstr>
  </property>
  <property fmtid="{D5CDD505-2E9C-101B-9397-08002B2CF9AE}" pid="9" name="ContentTypeId">
    <vt:lpwstr>0x0101004F5B03462171154588A150018785C57E</vt:lpwstr>
  </property>
</Properties>
</file>