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56" r:id="rId6"/>
    <p:sldId id="270" r:id="rId7"/>
    <p:sldId id="268" r:id="rId8"/>
    <p:sldId id="257" r:id="rId9"/>
    <p:sldId id="263" r:id="rId10"/>
    <p:sldId id="258" r:id="rId11"/>
    <p:sldId id="260" r:id="rId12"/>
    <p:sldId id="264" r:id="rId13"/>
    <p:sldId id="259" r:id="rId14"/>
    <p:sldId id="261" r:id="rId15"/>
    <p:sldId id="262" r:id="rId16"/>
    <p:sldId id="265" r:id="rId17"/>
    <p:sldId id="269" r:id="rId18"/>
    <p:sldId id="266" r:id="rId19"/>
    <p:sldId id="267" r:id="rId2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CBF2"/>
    <a:srgbClr val="46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7" autoAdjust="0"/>
    <p:restoredTop sz="86126" autoAdjust="0"/>
  </p:normalViewPr>
  <p:slideViewPr>
    <p:cSldViewPr>
      <p:cViewPr varScale="1">
        <p:scale>
          <a:sx n="78" d="100"/>
          <a:sy n="78" d="100"/>
        </p:scale>
        <p:origin x="1051"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22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89F0C6-2C32-49F5-A1D4-35E15D03277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5693C5-FAA8-4290-8C14-37AD3ED819A9}" type="slidenum">
              <a:rPr lang="en-US" smtClean="0"/>
              <a:t>‹#›</a:t>
            </a:fld>
            <a:endParaRPr lang="en-US"/>
          </a:p>
        </p:txBody>
      </p:sp>
    </p:spTree>
    <p:extLst>
      <p:ext uri="{BB962C8B-B14F-4D97-AF65-F5344CB8AC3E}">
        <p14:creationId xmlns:p14="http://schemas.microsoft.com/office/powerpoint/2010/main" val="125800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BCA7778-B5CC-4CD8-8095-014ABD8B7B6F}" type="datetimeFigureOut">
              <a:rPr lang="en-US" smtClean="0"/>
              <a:t>9/13/2022</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CBE5CB8-84ED-47AB-A751-B681DB3C3D83}" type="slidenum">
              <a:rPr lang="en-US" smtClean="0"/>
              <a:t>‹#›</a:t>
            </a:fld>
            <a:endParaRPr lang="en-US" dirty="0"/>
          </a:p>
        </p:txBody>
      </p:sp>
    </p:spTree>
    <p:extLst>
      <p:ext uri="{BB962C8B-B14F-4D97-AF65-F5344CB8AC3E}">
        <p14:creationId xmlns:p14="http://schemas.microsoft.com/office/powerpoint/2010/main" val="41519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BE5CB8-84ED-47AB-A751-B681DB3C3D83}" type="slidenum">
              <a:rPr lang="en-US" smtClean="0"/>
              <a:t>1</a:t>
            </a:fld>
            <a:endParaRPr lang="en-US" dirty="0"/>
          </a:p>
        </p:txBody>
      </p:sp>
    </p:spTree>
    <p:extLst>
      <p:ext uri="{BB962C8B-B14F-4D97-AF65-F5344CB8AC3E}">
        <p14:creationId xmlns:p14="http://schemas.microsoft.com/office/powerpoint/2010/main" val="102317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BE5CB8-84ED-47AB-A751-B681DB3C3D83}" type="slidenum">
              <a:rPr lang="en-US" smtClean="0"/>
              <a:t>10</a:t>
            </a:fld>
            <a:endParaRPr lang="en-US" dirty="0"/>
          </a:p>
        </p:txBody>
      </p:sp>
      <p:sp>
        <p:nvSpPr>
          <p:cNvPr id="3" name="Notes Placeholder 2">
            <a:extLst>
              <a:ext uri="{FF2B5EF4-FFF2-40B4-BE49-F238E27FC236}">
                <a16:creationId xmlns:a16="http://schemas.microsoft.com/office/drawing/2014/main" id="{1574B4DB-C371-4E42-BC15-C05081322829}"/>
              </a:ext>
            </a:extLst>
          </p:cNvPr>
          <p:cNvSpPr>
            <a:spLocks noGrp="1"/>
          </p:cNvSpPr>
          <p:nvPr>
            <p:ph type="body" idx="1"/>
          </p:nvPr>
        </p:nvSpPr>
        <p:spPr/>
        <p:txBody>
          <a:bodyPr/>
          <a:lstStyle/>
          <a:p>
            <a:r>
              <a:rPr lang="en-US" dirty="0"/>
              <a:t>If there are students that did not import automatically you will need to use Add Student function. Click add  student and type in their state student ID and click search.</a:t>
            </a:r>
          </a:p>
        </p:txBody>
      </p:sp>
    </p:spTree>
    <p:extLst>
      <p:ext uri="{BB962C8B-B14F-4D97-AF65-F5344CB8AC3E}">
        <p14:creationId xmlns:p14="http://schemas.microsoft.com/office/powerpoint/2010/main" val="380830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you have the correct student and choose the proper placement from the  drop-down list. Enter the tuition is entered click add. If the placement is not listed this may indicate that there wasn’t a concurrent enrollment entered in Synergy, you will not be able to claim the student tuition. When this happens enter the tuition amount in the comment box so I can use it to reconcile with the MEFS financials. </a:t>
            </a:r>
          </a:p>
        </p:txBody>
      </p:sp>
      <p:sp>
        <p:nvSpPr>
          <p:cNvPr id="4" name="Slide Number Placeholder 3"/>
          <p:cNvSpPr>
            <a:spLocks noGrp="1"/>
          </p:cNvSpPr>
          <p:nvPr>
            <p:ph type="sldNum" sz="quarter" idx="5"/>
          </p:nvPr>
        </p:nvSpPr>
        <p:spPr/>
        <p:txBody>
          <a:bodyPr/>
          <a:lstStyle/>
          <a:p>
            <a:fld id="{ACBE5CB8-84ED-47AB-A751-B681DB3C3D83}" type="slidenum">
              <a:rPr lang="en-US" smtClean="0"/>
              <a:t>11</a:t>
            </a:fld>
            <a:endParaRPr lang="en-US" dirty="0"/>
          </a:p>
        </p:txBody>
      </p:sp>
    </p:spTree>
    <p:extLst>
      <p:ext uri="{BB962C8B-B14F-4D97-AF65-F5344CB8AC3E}">
        <p14:creationId xmlns:p14="http://schemas.microsoft.com/office/powerpoint/2010/main" val="306496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enter the students, once you have completed the data entry and all looks good. Click save as draft, then Ready to Certify.  Contact the business manager to let them know the 07 is ready for reconciliation. </a:t>
            </a:r>
          </a:p>
        </p:txBody>
      </p:sp>
      <p:sp>
        <p:nvSpPr>
          <p:cNvPr id="4" name="Slide Number Placeholder 3"/>
          <p:cNvSpPr>
            <a:spLocks noGrp="1"/>
          </p:cNvSpPr>
          <p:nvPr>
            <p:ph type="sldNum" sz="quarter" idx="5"/>
          </p:nvPr>
        </p:nvSpPr>
        <p:spPr/>
        <p:txBody>
          <a:bodyPr/>
          <a:lstStyle/>
          <a:p>
            <a:fld id="{ACBE5CB8-84ED-47AB-A751-B681DB3C3D83}" type="slidenum">
              <a:rPr lang="en-US" smtClean="0"/>
              <a:t>12</a:t>
            </a:fld>
            <a:endParaRPr lang="en-US" dirty="0"/>
          </a:p>
        </p:txBody>
      </p:sp>
    </p:spTree>
    <p:extLst>
      <p:ext uri="{BB962C8B-B14F-4D97-AF65-F5344CB8AC3E}">
        <p14:creationId xmlns:p14="http://schemas.microsoft.com/office/powerpoint/2010/main" val="55407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only codes that I look for when approving the 07. </a:t>
            </a:r>
          </a:p>
        </p:txBody>
      </p:sp>
      <p:sp>
        <p:nvSpPr>
          <p:cNvPr id="4" name="Slide Number Placeholder 3"/>
          <p:cNvSpPr>
            <a:spLocks noGrp="1"/>
          </p:cNvSpPr>
          <p:nvPr>
            <p:ph type="sldNum" sz="quarter" idx="5"/>
          </p:nvPr>
        </p:nvSpPr>
        <p:spPr/>
        <p:txBody>
          <a:bodyPr/>
          <a:lstStyle/>
          <a:p>
            <a:fld id="{ACBE5CB8-84ED-47AB-A751-B681DB3C3D83}" type="slidenum">
              <a:rPr lang="en-US" smtClean="0"/>
              <a:t>13</a:t>
            </a:fld>
            <a:endParaRPr lang="en-US" dirty="0"/>
          </a:p>
        </p:txBody>
      </p:sp>
    </p:spTree>
    <p:extLst>
      <p:ext uri="{BB962C8B-B14F-4D97-AF65-F5344CB8AC3E}">
        <p14:creationId xmlns:p14="http://schemas.microsoft.com/office/powerpoint/2010/main" val="12094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I verify that the two reports reconcile I go into MEFS and download your quarter 4 actual expenditures and filter on the program code and the Object code. I compare what is listed on the 07 to the tuition in the MEFS Financials.</a:t>
            </a:r>
          </a:p>
        </p:txBody>
      </p:sp>
      <p:sp>
        <p:nvSpPr>
          <p:cNvPr id="4" name="Slide Number Placeholder 3"/>
          <p:cNvSpPr>
            <a:spLocks noGrp="1"/>
          </p:cNvSpPr>
          <p:nvPr>
            <p:ph type="sldNum" sz="quarter" idx="5"/>
          </p:nvPr>
        </p:nvSpPr>
        <p:spPr/>
        <p:txBody>
          <a:bodyPr/>
          <a:lstStyle/>
          <a:p>
            <a:fld id="{ACBE5CB8-84ED-47AB-A751-B681DB3C3D83}" type="slidenum">
              <a:rPr lang="en-US" smtClean="0"/>
              <a:t>14</a:t>
            </a:fld>
            <a:endParaRPr lang="en-US" dirty="0"/>
          </a:p>
        </p:txBody>
      </p:sp>
    </p:spTree>
    <p:extLst>
      <p:ext uri="{BB962C8B-B14F-4D97-AF65-F5344CB8AC3E}">
        <p14:creationId xmlns:p14="http://schemas.microsoft.com/office/powerpoint/2010/main" val="92399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BE5CB8-84ED-47AB-A751-B681DB3C3D83}" type="slidenum">
              <a:rPr lang="en-US" smtClean="0"/>
              <a:t>15</a:t>
            </a:fld>
            <a:endParaRPr lang="en-US" dirty="0"/>
          </a:p>
        </p:txBody>
      </p:sp>
      <p:sp>
        <p:nvSpPr>
          <p:cNvPr id="3" name="Notes Placeholder 2">
            <a:extLst>
              <a:ext uri="{FF2B5EF4-FFF2-40B4-BE49-F238E27FC236}">
                <a16:creationId xmlns:a16="http://schemas.microsoft.com/office/drawing/2014/main" id="{2561852D-7129-40F3-BC84-481FCEFB34BB}"/>
              </a:ext>
            </a:extLst>
          </p:cNvPr>
          <p:cNvSpPr>
            <a:spLocks noGrp="1"/>
          </p:cNvSpPr>
          <p:nvPr>
            <p:ph type="body" idx="1"/>
          </p:nvPr>
        </p:nvSpPr>
        <p:spPr/>
        <p:txBody>
          <a:bodyPr/>
          <a:lstStyle/>
          <a:p>
            <a:r>
              <a:rPr lang="en-US" dirty="0"/>
              <a:t>If the two reports reconcile you have a successful submission! </a:t>
            </a:r>
          </a:p>
        </p:txBody>
      </p:sp>
    </p:spTree>
    <p:extLst>
      <p:ext uri="{BB962C8B-B14F-4D97-AF65-F5344CB8AC3E}">
        <p14:creationId xmlns:p14="http://schemas.microsoft.com/office/powerpoint/2010/main" val="314007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BE5CB8-84ED-47AB-A751-B681DB3C3D83}" type="slidenum">
              <a:rPr lang="en-US" smtClean="0"/>
              <a:t>2</a:t>
            </a:fld>
            <a:endParaRPr lang="en-US" dirty="0"/>
          </a:p>
        </p:txBody>
      </p:sp>
    </p:spTree>
    <p:extLst>
      <p:ext uri="{BB962C8B-B14F-4D97-AF65-F5344CB8AC3E}">
        <p14:creationId xmlns:p14="http://schemas.microsoft.com/office/powerpoint/2010/main" val="194942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your enrollment people to confirm that all enrollments are correct.</a:t>
            </a:r>
          </a:p>
        </p:txBody>
      </p:sp>
      <p:sp>
        <p:nvSpPr>
          <p:cNvPr id="4" name="Slide Number Placeholder 3"/>
          <p:cNvSpPr>
            <a:spLocks noGrp="1"/>
          </p:cNvSpPr>
          <p:nvPr>
            <p:ph type="sldNum" sz="quarter" idx="5"/>
          </p:nvPr>
        </p:nvSpPr>
        <p:spPr/>
        <p:txBody>
          <a:bodyPr/>
          <a:lstStyle/>
          <a:p>
            <a:fld id="{ACBE5CB8-84ED-47AB-A751-B681DB3C3D83}" type="slidenum">
              <a:rPr lang="en-US" smtClean="0"/>
              <a:t>3</a:t>
            </a:fld>
            <a:endParaRPr lang="en-US" dirty="0"/>
          </a:p>
        </p:txBody>
      </p:sp>
    </p:spTree>
    <p:extLst>
      <p:ext uri="{BB962C8B-B14F-4D97-AF65-F5344CB8AC3E}">
        <p14:creationId xmlns:p14="http://schemas.microsoft.com/office/powerpoint/2010/main" val="300103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to NEO and go to Special Education </a:t>
            </a:r>
            <a:r>
              <a:rPr lang="en-US" dirty="0">
                <a:sym typeface="Wingdings" panose="05000000000000000000" pitchFamily="2" charset="2"/>
              </a:rPr>
              <a:t> Forms  EF-S-07</a:t>
            </a:r>
            <a:endParaRPr lang="en-US" dirty="0"/>
          </a:p>
        </p:txBody>
      </p:sp>
      <p:sp>
        <p:nvSpPr>
          <p:cNvPr id="4" name="Slide Number Placeholder 3"/>
          <p:cNvSpPr>
            <a:spLocks noGrp="1"/>
          </p:cNvSpPr>
          <p:nvPr>
            <p:ph type="sldNum" sz="quarter" idx="5"/>
          </p:nvPr>
        </p:nvSpPr>
        <p:spPr/>
        <p:txBody>
          <a:bodyPr/>
          <a:lstStyle/>
          <a:p>
            <a:fld id="{ACBE5CB8-84ED-47AB-A751-B681DB3C3D83}" type="slidenum">
              <a:rPr lang="en-US" smtClean="0"/>
              <a:t>4</a:t>
            </a:fld>
            <a:endParaRPr lang="en-US" dirty="0"/>
          </a:p>
        </p:txBody>
      </p:sp>
    </p:spTree>
    <p:extLst>
      <p:ext uri="{BB962C8B-B14F-4D97-AF65-F5344CB8AC3E}">
        <p14:creationId xmlns:p14="http://schemas.microsoft.com/office/powerpoint/2010/main" val="215181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instructions is at the top of the landing page, when you click on that it will bring you to the DATA Reporting instructions page, scroll to the 07 instructions to download.</a:t>
            </a:r>
          </a:p>
        </p:txBody>
      </p:sp>
      <p:sp>
        <p:nvSpPr>
          <p:cNvPr id="4" name="Slide Number Placeholder 3"/>
          <p:cNvSpPr>
            <a:spLocks noGrp="1"/>
          </p:cNvSpPr>
          <p:nvPr>
            <p:ph type="sldNum" sz="quarter" idx="5"/>
          </p:nvPr>
        </p:nvSpPr>
        <p:spPr/>
        <p:txBody>
          <a:bodyPr/>
          <a:lstStyle/>
          <a:p>
            <a:fld id="{ACBE5CB8-84ED-47AB-A751-B681DB3C3D83}" type="slidenum">
              <a:rPr lang="en-US" smtClean="0"/>
              <a:t>5</a:t>
            </a:fld>
            <a:endParaRPr lang="en-US" dirty="0"/>
          </a:p>
        </p:txBody>
      </p:sp>
    </p:spTree>
    <p:extLst>
      <p:ext uri="{BB962C8B-B14F-4D97-AF65-F5344CB8AC3E}">
        <p14:creationId xmlns:p14="http://schemas.microsoft.com/office/powerpoint/2010/main" val="4716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ready to start the 07 choose create on the appropriate district, this will bring up the 07 data entry form. Click import out placements.</a:t>
            </a:r>
          </a:p>
        </p:txBody>
      </p:sp>
      <p:sp>
        <p:nvSpPr>
          <p:cNvPr id="4" name="Slide Number Placeholder 3"/>
          <p:cNvSpPr>
            <a:spLocks noGrp="1"/>
          </p:cNvSpPr>
          <p:nvPr>
            <p:ph type="sldNum" sz="quarter" idx="5"/>
          </p:nvPr>
        </p:nvSpPr>
        <p:spPr/>
        <p:txBody>
          <a:bodyPr/>
          <a:lstStyle/>
          <a:p>
            <a:fld id="{ACBE5CB8-84ED-47AB-A751-B681DB3C3D83}" type="slidenum">
              <a:rPr lang="en-US" smtClean="0"/>
              <a:t>6</a:t>
            </a:fld>
            <a:endParaRPr lang="en-US" dirty="0"/>
          </a:p>
        </p:txBody>
      </p:sp>
    </p:spTree>
    <p:extLst>
      <p:ext uri="{BB962C8B-B14F-4D97-AF65-F5344CB8AC3E}">
        <p14:creationId xmlns:p14="http://schemas.microsoft.com/office/powerpoint/2010/main" val="122702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in students who have a concurrent enrollment,  this is a tool and should not be expected to bring in all the students. It may but it is possible you will have to use the Add Student tool as well.  Click save a draft.  Save often as the system may time out and you will lose data you have entered.</a:t>
            </a:r>
          </a:p>
        </p:txBody>
      </p:sp>
      <p:sp>
        <p:nvSpPr>
          <p:cNvPr id="4" name="Slide Number Placeholder 3"/>
          <p:cNvSpPr>
            <a:spLocks noGrp="1"/>
          </p:cNvSpPr>
          <p:nvPr>
            <p:ph type="sldNum" sz="quarter" idx="5"/>
          </p:nvPr>
        </p:nvSpPr>
        <p:spPr/>
        <p:txBody>
          <a:bodyPr/>
          <a:lstStyle/>
          <a:p>
            <a:fld id="{ACBE5CB8-84ED-47AB-A751-B681DB3C3D83}" type="slidenum">
              <a:rPr lang="en-US" smtClean="0"/>
              <a:t>7</a:t>
            </a:fld>
            <a:endParaRPr lang="en-US" dirty="0"/>
          </a:p>
        </p:txBody>
      </p:sp>
    </p:spTree>
    <p:extLst>
      <p:ext uri="{BB962C8B-B14F-4D97-AF65-F5344CB8AC3E}">
        <p14:creationId xmlns:p14="http://schemas.microsoft.com/office/powerpoint/2010/main" val="408193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BE5CB8-84ED-47AB-A751-B681DB3C3D83}" type="slidenum">
              <a:rPr lang="en-US" smtClean="0"/>
              <a:t>8</a:t>
            </a:fld>
            <a:endParaRPr lang="en-US" dirty="0"/>
          </a:p>
        </p:txBody>
      </p:sp>
      <p:sp>
        <p:nvSpPr>
          <p:cNvPr id="3" name="Notes Placeholder 2">
            <a:extLst>
              <a:ext uri="{FF2B5EF4-FFF2-40B4-BE49-F238E27FC236}">
                <a16:creationId xmlns:a16="http://schemas.microsoft.com/office/drawing/2014/main" id="{CD46ACAB-4E54-48B9-B662-E3AEDF0315F5}"/>
              </a:ext>
            </a:extLst>
          </p:cNvPr>
          <p:cNvSpPr>
            <a:spLocks noGrp="1"/>
          </p:cNvSpPr>
          <p:nvPr>
            <p:ph type="body" idx="1"/>
          </p:nvPr>
        </p:nvSpPr>
        <p:spPr/>
        <p:txBody>
          <a:bodyPr/>
          <a:lstStyle/>
          <a:p>
            <a:r>
              <a:rPr lang="en-US" dirty="0"/>
              <a:t>When using the Import Students button some students may come in that do not have out of district expense or you may see duplicate students. Click remove to delete the duplicates or wrong students from the report and enter the total tuition amount in one line.</a:t>
            </a:r>
          </a:p>
        </p:txBody>
      </p:sp>
    </p:spTree>
    <p:extLst>
      <p:ext uri="{BB962C8B-B14F-4D97-AF65-F5344CB8AC3E}">
        <p14:creationId xmlns:p14="http://schemas.microsoft.com/office/powerpoint/2010/main" val="171495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BE5CB8-84ED-47AB-A751-B681DB3C3D83}" type="slidenum">
              <a:rPr lang="en-US" smtClean="0"/>
              <a:t>9</a:t>
            </a:fld>
            <a:endParaRPr lang="en-US" dirty="0"/>
          </a:p>
        </p:txBody>
      </p:sp>
      <p:sp>
        <p:nvSpPr>
          <p:cNvPr id="3" name="Notes Placeholder 2">
            <a:extLst>
              <a:ext uri="{FF2B5EF4-FFF2-40B4-BE49-F238E27FC236}">
                <a16:creationId xmlns:a16="http://schemas.microsoft.com/office/drawing/2014/main" id="{365F0B19-8555-4D84-A292-0B93FB2D687A}"/>
              </a:ext>
            </a:extLst>
          </p:cNvPr>
          <p:cNvSpPr>
            <a:spLocks noGrp="1"/>
          </p:cNvSpPr>
          <p:nvPr>
            <p:ph type="body" idx="1"/>
          </p:nvPr>
        </p:nvSpPr>
        <p:spPr/>
        <p:txBody>
          <a:bodyPr/>
          <a:lstStyle/>
          <a:p>
            <a:r>
              <a:rPr lang="en-US" dirty="0"/>
              <a:t>Add the tuition amounts in either the Local funds or the Federal Funds. Do not include related services when reporting the tuition. This includes, </a:t>
            </a:r>
            <a:r>
              <a:rPr lang="en-US" dirty="0" err="1"/>
              <a:t>ot</a:t>
            </a:r>
            <a:r>
              <a:rPr lang="en-US" dirty="0"/>
              <a:t> </a:t>
            </a:r>
            <a:r>
              <a:rPr lang="en-US" dirty="0" err="1"/>
              <a:t>pt</a:t>
            </a:r>
            <a:r>
              <a:rPr lang="en-US" dirty="0"/>
              <a:t> speech transportation ed tech’s one on one etc. </a:t>
            </a:r>
          </a:p>
        </p:txBody>
      </p:sp>
    </p:spTree>
    <p:extLst>
      <p:ext uri="{BB962C8B-B14F-4D97-AF65-F5344CB8AC3E}">
        <p14:creationId xmlns:p14="http://schemas.microsoft.com/office/powerpoint/2010/main" val="227546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B52A4B-40C1-4CDD-8248-1C053C484109}"/>
              </a:ext>
            </a:extLst>
          </p:cNvPr>
          <p:cNvSpPr>
            <a:spLocks noGrp="1" noChangeArrowheads="1"/>
          </p:cNvSpPr>
          <p:nvPr>
            <p:ph type="ctrTitle"/>
          </p:nvPr>
        </p:nvSpPr>
        <p:spPr>
          <a:xfrm>
            <a:off x="685800" y="914400"/>
            <a:ext cx="7772400" cy="1470025"/>
          </a:xfrm>
        </p:spPr>
        <p:txBody>
          <a:bodyPr anchor="ctr"/>
          <a:lstStyle>
            <a:lvl1pPr algn="ct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0FF3C930-47FB-45D7-9090-280B483806EF}"/>
              </a:ext>
            </a:extLst>
          </p:cNvPr>
          <p:cNvSpPr>
            <a:spLocks noGrp="1" noChangeArrowheads="1"/>
          </p:cNvSpPr>
          <p:nvPr>
            <p:ph type="subTitle" idx="1"/>
          </p:nvPr>
        </p:nvSpPr>
        <p:spPr>
          <a:xfrm>
            <a:off x="1371600" y="4648200"/>
            <a:ext cx="6400800" cy="1752600"/>
          </a:xfrm>
        </p:spPr>
        <p:txBody>
          <a:bodyPr/>
          <a:lstStyle>
            <a:lvl1pPr marL="0" indent="0" algn="ctr">
              <a:defRPr sz="2200"/>
            </a:lvl1pPr>
          </a:lstStyle>
          <a:p>
            <a:pPr lvl="0"/>
            <a:r>
              <a:rPr lang="en-US" altLang="en-US" noProof="0"/>
              <a:t>Click to edit Master subtitle style</a:t>
            </a:r>
          </a:p>
        </p:txBody>
      </p:sp>
      <p:pic>
        <p:nvPicPr>
          <p:cNvPr id="3080" name="Picture 8">
            <a:extLst>
              <a:ext uri="{FF2B5EF4-FFF2-40B4-BE49-F238E27FC236}">
                <a16:creationId xmlns:a16="http://schemas.microsoft.com/office/drawing/2014/main" id="{C7A6B679-7D91-49E4-A884-C194E9F30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889250"/>
            <a:ext cx="2157413"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2694-3603-4967-A7A0-C677FAC06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4A0570-9C68-440A-A28E-BBACD4FB56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E048A-C7AD-4E7D-95FB-65DE1189E712}"/>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E274A69B-EC41-4B5F-BD10-EEF84FB49DB8}"/>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E8E7D6C0-8DCF-4B30-828B-1FBEAD33649C}"/>
              </a:ext>
            </a:extLst>
          </p:cNvPr>
          <p:cNvSpPr>
            <a:spLocks noGrp="1"/>
          </p:cNvSpPr>
          <p:nvPr>
            <p:ph type="sldNum" sz="quarter" idx="12"/>
          </p:nvPr>
        </p:nvSpPr>
        <p:spPr/>
        <p:txBody>
          <a:bodyPr/>
          <a:lstStyle>
            <a:lvl1pPr>
              <a:defRPr/>
            </a:lvl1pPr>
          </a:lstStyle>
          <a:p>
            <a:fld id="{258CCE7C-CCA8-4F7F-9B22-40ED934EA596}" type="slidenum">
              <a:rPr lang="en-US" altLang="en-US"/>
              <a:pPr/>
              <a:t>‹#›</a:t>
            </a:fld>
            <a:endParaRPr lang="en-US" altLang="en-US" dirty="0"/>
          </a:p>
        </p:txBody>
      </p:sp>
    </p:spTree>
    <p:extLst>
      <p:ext uri="{BB962C8B-B14F-4D97-AF65-F5344CB8AC3E}">
        <p14:creationId xmlns:p14="http://schemas.microsoft.com/office/powerpoint/2010/main" val="67919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448E90-FA41-492C-B860-A4AE26208FF9}"/>
              </a:ext>
            </a:extLst>
          </p:cNvPr>
          <p:cNvSpPr>
            <a:spLocks noGrp="1"/>
          </p:cNvSpPr>
          <p:nvPr>
            <p:ph type="title" orient="vert"/>
          </p:nvPr>
        </p:nvSpPr>
        <p:spPr>
          <a:xfrm>
            <a:off x="6896100" y="12700"/>
            <a:ext cx="1790700" cy="611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5BB9F-6F83-4A18-B5FD-AB7CEF2FC1BC}"/>
              </a:ext>
            </a:extLst>
          </p:cNvPr>
          <p:cNvSpPr>
            <a:spLocks noGrp="1"/>
          </p:cNvSpPr>
          <p:nvPr>
            <p:ph type="body" orient="vert" idx="1"/>
          </p:nvPr>
        </p:nvSpPr>
        <p:spPr>
          <a:xfrm>
            <a:off x="1524000" y="12700"/>
            <a:ext cx="5219700" cy="611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7C957-DE0C-4D40-952A-2836BCBEAE5E}"/>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50CEF83C-79FD-4C1C-BD1E-5CFC4098765E}"/>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9D49FF3B-8268-40D5-91B2-0CC46A9BE752}"/>
              </a:ext>
            </a:extLst>
          </p:cNvPr>
          <p:cNvSpPr>
            <a:spLocks noGrp="1"/>
          </p:cNvSpPr>
          <p:nvPr>
            <p:ph type="sldNum" sz="quarter" idx="12"/>
          </p:nvPr>
        </p:nvSpPr>
        <p:spPr/>
        <p:txBody>
          <a:bodyPr/>
          <a:lstStyle>
            <a:lvl1pPr>
              <a:defRPr/>
            </a:lvl1pPr>
          </a:lstStyle>
          <a:p>
            <a:fld id="{1AFB152B-245B-4285-9FD1-F07C8A16F834}" type="slidenum">
              <a:rPr lang="en-US" altLang="en-US"/>
              <a:pPr/>
              <a:t>‹#›</a:t>
            </a:fld>
            <a:endParaRPr lang="en-US" altLang="en-US" dirty="0"/>
          </a:p>
        </p:txBody>
      </p:sp>
    </p:spTree>
    <p:extLst>
      <p:ext uri="{BB962C8B-B14F-4D97-AF65-F5344CB8AC3E}">
        <p14:creationId xmlns:p14="http://schemas.microsoft.com/office/powerpoint/2010/main" val="142424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053B-0260-4E79-A04B-7EAE0B8C8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E10C6-B2CD-4B92-A2C0-E10CF7EAC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755B9-25A7-4D9D-A0AE-E73007B313FD}"/>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9FF85655-2716-487C-9445-92B2C55D059C}"/>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44E7BA5-BA42-4EAF-B6EB-011E7264EBFD}"/>
              </a:ext>
            </a:extLst>
          </p:cNvPr>
          <p:cNvSpPr>
            <a:spLocks noGrp="1"/>
          </p:cNvSpPr>
          <p:nvPr>
            <p:ph type="sldNum" sz="quarter" idx="12"/>
          </p:nvPr>
        </p:nvSpPr>
        <p:spPr/>
        <p:txBody>
          <a:bodyPr/>
          <a:lstStyle>
            <a:lvl1pPr>
              <a:defRPr/>
            </a:lvl1pPr>
          </a:lstStyle>
          <a:p>
            <a:fld id="{EE389814-35EF-47C0-9C10-C53F0D3A88BC}" type="slidenum">
              <a:rPr lang="en-US" altLang="en-US"/>
              <a:pPr/>
              <a:t>‹#›</a:t>
            </a:fld>
            <a:endParaRPr lang="en-US" altLang="en-US" dirty="0"/>
          </a:p>
        </p:txBody>
      </p:sp>
    </p:spTree>
    <p:extLst>
      <p:ext uri="{BB962C8B-B14F-4D97-AF65-F5344CB8AC3E}">
        <p14:creationId xmlns:p14="http://schemas.microsoft.com/office/powerpoint/2010/main" val="205641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2A1F-D016-4B6C-B4F7-ABECEB3689A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901BA-F519-4B18-9F65-E9DB334C555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E485591-A9D9-4363-A3FF-F0E14F213350}"/>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16D79D02-0845-422D-AEB9-C08B3D16C31A}"/>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1449E78-7253-47F3-8B62-882D1964B2F8}"/>
              </a:ext>
            </a:extLst>
          </p:cNvPr>
          <p:cNvSpPr>
            <a:spLocks noGrp="1"/>
          </p:cNvSpPr>
          <p:nvPr>
            <p:ph type="sldNum" sz="quarter" idx="12"/>
          </p:nvPr>
        </p:nvSpPr>
        <p:spPr/>
        <p:txBody>
          <a:bodyPr/>
          <a:lstStyle>
            <a:lvl1pPr>
              <a:defRPr/>
            </a:lvl1pPr>
          </a:lstStyle>
          <a:p>
            <a:fld id="{10EFAB60-CC7F-4DEC-83C7-55E4A7CB81DE}" type="slidenum">
              <a:rPr lang="en-US" altLang="en-US"/>
              <a:pPr/>
              <a:t>‹#›</a:t>
            </a:fld>
            <a:endParaRPr lang="en-US" altLang="en-US" dirty="0"/>
          </a:p>
        </p:txBody>
      </p:sp>
    </p:spTree>
    <p:extLst>
      <p:ext uri="{BB962C8B-B14F-4D97-AF65-F5344CB8AC3E}">
        <p14:creationId xmlns:p14="http://schemas.microsoft.com/office/powerpoint/2010/main" val="207270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B0F8-E4FA-492B-94D0-99ED3088B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09E97-7189-4BBA-A6D5-E2E7A7B39150}"/>
              </a:ext>
            </a:extLst>
          </p:cNvPr>
          <p:cNvSpPr>
            <a:spLocks noGrp="1"/>
          </p:cNvSpPr>
          <p:nvPr>
            <p:ph sz="half" idx="1"/>
          </p:nvPr>
        </p:nvSpPr>
        <p:spPr>
          <a:xfrm>
            <a:off x="15240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BFEC8-B9A8-4D75-A078-521EC323678F}"/>
              </a:ext>
            </a:extLst>
          </p:cNvPr>
          <p:cNvSpPr>
            <a:spLocks noGrp="1"/>
          </p:cNvSpPr>
          <p:nvPr>
            <p:ph sz="half" idx="2"/>
          </p:nvPr>
        </p:nvSpPr>
        <p:spPr>
          <a:xfrm>
            <a:off x="51816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9FBC3F-60AF-49EA-A83F-F9EAD1EC203E}"/>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7F59A2FF-1270-447C-A2B6-A13C3DE0F97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67E0A600-10AA-4A08-96E8-5470EB36EA20}"/>
              </a:ext>
            </a:extLst>
          </p:cNvPr>
          <p:cNvSpPr>
            <a:spLocks noGrp="1"/>
          </p:cNvSpPr>
          <p:nvPr>
            <p:ph type="sldNum" sz="quarter" idx="12"/>
          </p:nvPr>
        </p:nvSpPr>
        <p:spPr/>
        <p:txBody>
          <a:bodyPr/>
          <a:lstStyle>
            <a:lvl1pPr>
              <a:defRPr/>
            </a:lvl1pPr>
          </a:lstStyle>
          <a:p>
            <a:fld id="{C9D29049-59C0-45B2-A2D4-6D597058B6C1}" type="slidenum">
              <a:rPr lang="en-US" altLang="en-US"/>
              <a:pPr/>
              <a:t>‹#›</a:t>
            </a:fld>
            <a:endParaRPr lang="en-US" altLang="en-US" dirty="0"/>
          </a:p>
        </p:txBody>
      </p:sp>
    </p:spTree>
    <p:extLst>
      <p:ext uri="{BB962C8B-B14F-4D97-AF65-F5344CB8AC3E}">
        <p14:creationId xmlns:p14="http://schemas.microsoft.com/office/powerpoint/2010/main" val="13250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2E08-C1F6-4AB2-901D-1D1CB7FA09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97397-E53D-4B33-9F0B-CF26ADD366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46453-06AD-4148-A3E3-6F746FC384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35544-8D45-434E-BE0A-0A1E5DEE31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8E116-348E-4C51-B345-C64741FAEBB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AAA32-5320-4ED1-B5F8-392E6273A4E3}"/>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AF05C4E4-9747-4A27-98B2-FCC700E10519}"/>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6D095D31-2B10-40C6-A8FE-3C3443429B2D}"/>
              </a:ext>
            </a:extLst>
          </p:cNvPr>
          <p:cNvSpPr>
            <a:spLocks noGrp="1"/>
          </p:cNvSpPr>
          <p:nvPr>
            <p:ph type="sldNum" sz="quarter" idx="12"/>
          </p:nvPr>
        </p:nvSpPr>
        <p:spPr/>
        <p:txBody>
          <a:bodyPr/>
          <a:lstStyle>
            <a:lvl1pPr>
              <a:defRPr/>
            </a:lvl1pPr>
          </a:lstStyle>
          <a:p>
            <a:fld id="{9CD79432-3888-4955-9375-2787DC509A88}" type="slidenum">
              <a:rPr lang="en-US" altLang="en-US"/>
              <a:pPr/>
              <a:t>‹#›</a:t>
            </a:fld>
            <a:endParaRPr lang="en-US" altLang="en-US" dirty="0"/>
          </a:p>
        </p:txBody>
      </p:sp>
    </p:spTree>
    <p:extLst>
      <p:ext uri="{BB962C8B-B14F-4D97-AF65-F5344CB8AC3E}">
        <p14:creationId xmlns:p14="http://schemas.microsoft.com/office/powerpoint/2010/main" val="105922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8131-5285-44DB-9572-7D5C8A7FD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DD5C0-218C-4C4A-A68E-018A3929FB0C}"/>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4FF0147C-A5AA-46E6-9522-765BE1192242}"/>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A96D61BB-1FA1-4F8F-BC52-E5CE02187B52}"/>
              </a:ext>
            </a:extLst>
          </p:cNvPr>
          <p:cNvSpPr>
            <a:spLocks noGrp="1"/>
          </p:cNvSpPr>
          <p:nvPr>
            <p:ph type="sldNum" sz="quarter" idx="12"/>
          </p:nvPr>
        </p:nvSpPr>
        <p:spPr/>
        <p:txBody>
          <a:bodyPr/>
          <a:lstStyle>
            <a:lvl1pPr>
              <a:defRPr/>
            </a:lvl1pPr>
          </a:lstStyle>
          <a:p>
            <a:fld id="{03A715D1-E1E1-433D-BC2A-9E7AE7B65459}" type="slidenum">
              <a:rPr lang="en-US" altLang="en-US"/>
              <a:pPr/>
              <a:t>‹#›</a:t>
            </a:fld>
            <a:endParaRPr lang="en-US" altLang="en-US" dirty="0"/>
          </a:p>
        </p:txBody>
      </p:sp>
    </p:spTree>
    <p:extLst>
      <p:ext uri="{BB962C8B-B14F-4D97-AF65-F5344CB8AC3E}">
        <p14:creationId xmlns:p14="http://schemas.microsoft.com/office/powerpoint/2010/main" val="297650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9FF4D-0809-4DE1-8AF8-787F8E11BED3}"/>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9E462A1C-527C-4F5C-837B-0CB91D892585}"/>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9BC6064E-2298-48E0-B31E-1C02AF5E9541}"/>
              </a:ext>
            </a:extLst>
          </p:cNvPr>
          <p:cNvSpPr>
            <a:spLocks noGrp="1"/>
          </p:cNvSpPr>
          <p:nvPr>
            <p:ph type="sldNum" sz="quarter" idx="12"/>
          </p:nvPr>
        </p:nvSpPr>
        <p:spPr/>
        <p:txBody>
          <a:bodyPr/>
          <a:lstStyle>
            <a:lvl1pPr>
              <a:defRPr/>
            </a:lvl1pPr>
          </a:lstStyle>
          <a:p>
            <a:fld id="{476FECD0-2886-4C0E-8E68-CAB4766C1689}" type="slidenum">
              <a:rPr lang="en-US" altLang="en-US"/>
              <a:pPr/>
              <a:t>‹#›</a:t>
            </a:fld>
            <a:endParaRPr lang="en-US" altLang="en-US" dirty="0"/>
          </a:p>
        </p:txBody>
      </p:sp>
    </p:spTree>
    <p:extLst>
      <p:ext uri="{BB962C8B-B14F-4D97-AF65-F5344CB8AC3E}">
        <p14:creationId xmlns:p14="http://schemas.microsoft.com/office/powerpoint/2010/main" val="2138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08BB-2360-41E0-856D-4EA8E3395B7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01109-C697-4316-B0BF-0541871B0E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75E62-15E4-4856-AF6B-A499A00E11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20AF3-3B57-40ED-9830-2B464D73BEDA}"/>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6788098-DBFC-4E53-8C1A-5C000158FF83}"/>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FD043D82-D0C9-4BDE-A0FA-452F51459C6E}"/>
              </a:ext>
            </a:extLst>
          </p:cNvPr>
          <p:cNvSpPr>
            <a:spLocks noGrp="1"/>
          </p:cNvSpPr>
          <p:nvPr>
            <p:ph type="sldNum" sz="quarter" idx="12"/>
          </p:nvPr>
        </p:nvSpPr>
        <p:spPr/>
        <p:txBody>
          <a:bodyPr/>
          <a:lstStyle>
            <a:lvl1pPr>
              <a:defRPr/>
            </a:lvl1pPr>
          </a:lstStyle>
          <a:p>
            <a:fld id="{8414EE1A-8E72-4080-8CA5-3E4E38206247}" type="slidenum">
              <a:rPr lang="en-US" altLang="en-US"/>
              <a:pPr/>
              <a:t>‹#›</a:t>
            </a:fld>
            <a:endParaRPr lang="en-US" altLang="en-US" dirty="0"/>
          </a:p>
        </p:txBody>
      </p:sp>
    </p:spTree>
    <p:extLst>
      <p:ext uri="{BB962C8B-B14F-4D97-AF65-F5344CB8AC3E}">
        <p14:creationId xmlns:p14="http://schemas.microsoft.com/office/powerpoint/2010/main" val="67173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28FF-217D-4E9B-9DD3-F08764BEA28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25C0CA-8CC8-4174-963D-036CFCEE71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E804EC6-AFD8-4300-BC5F-95DFA96EA0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7BE38-5F70-480B-B580-0201C0B006DF}"/>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287205B0-EE1E-49AB-AA08-8DB4771964D9}"/>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EEE874D8-C99F-48A1-9CC4-0BD7494155E0}"/>
              </a:ext>
            </a:extLst>
          </p:cNvPr>
          <p:cNvSpPr>
            <a:spLocks noGrp="1"/>
          </p:cNvSpPr>
          <p:nvPr>
            <p:ph type="sldNum" sz="quarter" idx="12"/>
          </p:nvPr>
        </p:nvSpPr>
        <p:spPr/>
        <p:txBody>
          <a:bodyPr/>
          <a:lstStyle>
            <a:lvl1pPr>
              <a:defRPr/>
            </a:lvl1pPr>
          </a:lstStyle>
          <a:p>
            <a:fld id="{B5F594E0-098D-4671-A921-7C7E17917478}" type="slidenum">
              <a:rPr lang="en-US" altLang="en-US"/>
              <a:pPr/>
              <a:t>‹#›</a:t>
            </a:fld>
            <a:endParaRPr lang="en-US" altLang="en-US" dirty="0"/>
          </a:p>
        </p:txBody>
      </p:sp>
    </p:spTree>
    <p:extLst>
      <p:ext uri="{BB962C8B-B14F-4D97-AF65-F5344CB8AC3E}">
        <p14:creationId xmlns:p14="http://schemas.microsoft.com/office/powerpoint/2010/main" val="223855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2" name="Line 8">
            <a:extLst>
              <a:ext uri="{FF2B5EF4-FFF2-40B4-BE49-F238E27FC236}">
                <a16:creationId xmlns:a16="http://schemas.microsoft.com/office/drawing/2014/main" id="{F76D2E27-1927-4B4A-BE41-CAE310ABAC7E}"/>
              </a:ext>
            </a:extLst>
          </p:cNvPr>
          <p:cNvSpPr>
            <a:spLocks noChangeShapeType="1"/>
          </p:cNvSpPr>
          <p:nvPr/>
        </p:nvSpPr>
        <p:spPr bwMode="auto">
          <a:xfrm>
            <a:off x="1600200" y="1143000"/>
            <a:ext cx="7010400" cy="0"/>
          </a:xfrm>
          <a:prstGeom prst="line">
            <a:avLst/>
          </a:prstGeom>
          <a:noFill/>
          <a:ln w="57150">
            <a:solidFill>
              <a:srgbClr val="46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6" name="Rectangle 2">
            <a:extLst>
              <a:ext uri="{FF2B5EF4-FFF2-40B4-BE49-F238E27FC236}">
                <a16:creationId xmlns:a16="http://schemas.microsoft.com/office/drawing/2014/main" id="{1AD3C7E3-B069-4CC2-91AE-E6DB1E8C316E}"/>
              </a:ext>
            </a:extLst>
          </p:cNvPr>
          <p:cNvSpPr>
            <a:spLocks noGrp="1" noChangeArrowheads="1"/>
          </p:cNvSpPr>
          <p:nvPr>
            <p:ph type="title"/>
          </p:nvPr>
        </p:nvSpPr>
        <p:spPr bwMode="auto">
          <a:xfrm>
            <a:off x="1524000" y="127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939806-C8DC-4A97-A17C-2BD80426E028}"/>
              </a:ext>
            </a:extLst>
          </p:cNvPr>
          <p:cNvSpPr>
            <a:spLocks noGrp="1" noChangeArrowheads="1"/>
          </p:cNvSpPr>
          <p:nvPr>
            <p:ph type="body" idx="1"/>
          </p:nvPr>
        </p:nvSpPr>
        <p:spPr bwMode="auto">
          <a:xfrm>
            <a:off x="15240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4">
            <a:extLst>
              <a:ext uri="{FF2B5EF4-FFF2-40B4-BE49-F238E27FC236}">
                <a16:creationId xmlns:a16="http://schemas.microsoft.com/office/drawing/2014/main" id="{64FDABF9-222C-4516-B11A-E65E6E6C0AD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9FCBF2"/>
                </a:solidFill>
              </a:defRPr>
            </a:lvl1pPr>
          </a:lstStyle>
          <a:p>
            <a:endParaRPr lang="en-US" altLang="en-US" dirty="0"/>
          </a:p>
        </p:txBody>
      </p:sp>
      <p:sp>
        <p:nvSpPr>
          <p:cNvPr id="1029" name="Rectangle 5">
            <a:extLst>
              <a:ext uri="{FF2B5EF4-FFF2-40B4-BE49-F238E27FC236}">
                <a16:creationId xmlns:a16="http://schemas.microsoft.com/office/drawing/2014/main" id="{89B2E1F9-341A-4BE1-956A-5EF3C1475AD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9FCBF2"/>
                </a:solidFill>
              </a:defRPr>
            </a:lvl1pPr>
          </a:lstStyle>
          <a:p>
            <a:endParaRPr lang="en-US" altLang="en-US" dirty="0"/>
          </a:p>
        </p:txBody>
      </p:sp>
      <p:sp>
        <p:nvSpPr>
          <p:cNvPr id="1030" name="Rectangle 6">
            <a:extLst>
              <a:ext uri="{FF2B5EF4-FFF2-40B4-BE49-F238E27FC236}">
                <a16:creationId xmlns:a16="http://schemas.microsoft.com/office/drawing/2014/main" id="{9F682791-0E84-4FD5-A1A1-FB6E3CF3577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9FCBF2"/>
                </a:solidFill>
              </a:defRPr>
            </a:lvl1pPr>
          </a:lstStyle>
          <a:p>
            <a:fld id="{5AB9573A-0AA3-46E6-ABE7-30C0F58CD975}" type="slidenum">
              <a:rPr lang="en-US" altLang="en-US"/>
              <a:pPr/>
              <a:t>‹#›</a:t>
            </a:fld>
            <a:endParaRPr lang="en-US" altLang="en-US" dirty="0"/>
          </a:p>
        </p:txBody>
      </p:sp>
      <p:pic>
        <p:nvPicPr>
          <p:cNvPr id="1031" name="Picture 7">
            <a:extLst>
              <a:ext uri="{FF2B5EF4-FFF2-40B4-BE49-F238E27FC236}">
                <a16:creationId xmlns:a16="http://schemas.microsoft.com/office/drawing/2014/main" id="{2AC09E39-C4AF-44D3-A202-802F06434B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228600"/>
            <a:ext cx="996950" cy="996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anose="020B0604020202020204" pitchFamily="34" charset="0"/>
        </a:defRPr>
      </a:lvl2pPr>
      <a:lvl3pPr algn="l" rtl="0" fontAlgn="base">
        <a:spcBef>
          <a:spcPct val="0"/>
        </a:spcBef>
        <a:spcAft>
          <a:spcPct val="0"/>
        </a:spcAft>
        <a:defRPr sz="3200" b="1">
          <a:solidFill>
            <a:schemeClr val="bg1"/>
          </a:solidFill>
          <a:latin typeface="Arial" panose="020B0604020202020204" pitchFamily="34" charset="0"/>
        </a:defRPr>
      </a:lvl3pPr>
      <a:lvl4pPr algn="l" rtl="0" fontAlgn="base">
        <a:spcBef>
          <a:spcPct val="0"/>
        </a:spcBef>
        <a:spcAft>
          <a:spcPct val="0"/>
        </a:spcAft>
        <a:defRPr sz="3200" b="1">
          <a:solidFill>
            <a:schemeClr val="bg1"/>
          </a:solidFill>
          <a:latin typeface="Arial" panose="020B0604020202020204" pitchFamily="34" charset="0"/>
        </a:defRPr>
      </a:lvl4pPr>
      <a:lvl5pPr algn="l" rtl="0" fontAlgn="base">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fontAlgn="base">
        <a:spcBef>
          <a:spcPct val="20000"/>
        </a:spcBef>
        <a:spcAft>
          <a:spcPct val="0"/>
        </a:spcAft>
        <a:defRPr sz="28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rgbClr val="9FCBF2"/>
          </a:solidFill>
          <a:latin typeface="+mn-lt"/>
          <a:ea typeface="+mn-ea"/>
          <a:cs typeface="+mn-cs"/>
        </a:defRPr>
      </a:lvl2pPr>
      <a:lvl3pPr marL="1143000" indent="-228600" algn="l" rtl="0" fontAlgn="base">
        <a:spcBef>
          <a:spcPct val="20000"/>
        </a:spcBef>
        <a:spcAft>
          <a:spcPct val="0"/>
        </a:spcAft>
        <a:buFont typeface="Georgia" panose="02040502050405020303" pitchFamily="18"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Century Gothic" panose="020B0502020202020204" pitchFamily="34" charset="0"/>
        <a:buChar char="&gt;"/>
        <a:defRPr sz="2400" kern="1200">
          <a:solidFill>
            <a:srgbClr val="9FCBF2"/>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5DA329-E925-469E-B044-88614061CCC8}"/>
              </a:ext>
            </a:extLst>
          </p:cNvPr>
          <p:cNvSpPr>
            <a:spLocks noGrp="1" noChangeArrowheads="1"/>
          </p:cNvSpPr>
          <p:nvPr>
            <p:ph type="ctrTitle"/>
          </p:nvPr>
        </p:nvSpPr>
        <p:spPr>
          <a:xfrm>
            <a:off x="685800" y="838200"/>
            <a:ext cx="7772400" cy="1470025"/>
          </a:xfrm>
        </p:spPr>
        <p:txBody>
          <a:bodyPr/>
          <a:lstStyle/>
          <a:p>
            <a:r>
              <a:rPr lang="en-US" altLang="en-US" sz="6600" dirty="0"/>
              <a:t>EF-S-07/214</a:t>
            </a:r>
            <a:br>
              <a:rPr lang="en-US" altLang="en-US" sz="6600" dirty="0"/>
            </a:br>
            <a:r>
              <a:rPr lang="en-US" altLang="en-US" sz="4400" dirty="0"/>
              <a:t>Special Education</a:t>
            </a:r>
            <a:br>
              <a:rPr lang="en-US" altLang="en-US" sz="4400" dirty="0"/>
            </a:br>
            <a:r>
              <a:rPr lang="en-US" altLang="en-US" sz="4400" dirty="0"/>
              <a:t>Tuition and Board Report</a:t>
            </a:r>
            <a:endParaRPr lang="en-US" altLang="en-US" sz="6600" dirty="0"/>
          </a:p>
        </p:txBody>
      </p:sp>
      <p:sp>
        <p:nvSpPr>
          <p:cNvPr id="2051" name="Rectangle 3">
            <a:extLst>
              <a:ext uri="{FF2B5EF4-FFF2-40B4-BE49-F238E27FC236}">
                <a16:creationId xmlns:a16="http://schemas.microsoft.com/office/drawing/2014/main" id="{BEB296E6-87FD-4013-B96B-A9E10082A76F}"/>
              </a:ext>
            </a:extLst>
          </p:cNvPr>
          <p:cNvSpPr>
            <a:spLocks noGrp="1" noChangeArrowheads="1"/>
          </p:cNvSpPr>
          <p:nvPr>
            <p:ph type="subTitle" idx="1"/>
          </p:nvPr>
        </p:nvSpPr>
        <p:spPr/>
        <p:txBody>
          <a:bodyPr/>
          <a:lstStyle/>
          <a:p>
            <a:r>
              <a:rPr lang="en-US" altLang="en-US" dirty="0"/>
              <a:t>Stephanie J. Clark</a:t>
            </a:r>
          </a:p>
          <a:p>
            <a:r>
              <a:rPr lang="en-US" altLang="en-US" dirty="0"/>
              <a:t>Fiscal Compliance Consultant</a:t>
            </a:r>
          </a:p>
          <a:p>
            <a:r>
              <a:rPr lang="en-US" altLang="en-US" dirty="0"/>
              <a:t>Finance, Compliance, &amp; Audit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6912-CD2C-4B37-A404-08EE800B52EA}"/>
              </a:ext>
            </a:extLst>
          </p:cNvPr>
          <p:cNvSpPr>
            <a:spLocks noGrp="1"/>
          </p:cNvSpPr>
          <p:nvPr>
            <p:ph type="title"/>
          </p:nvPr>
        </p:nvSpPr>
        <p:spPr/>
        <p:txBody>
          <a:bodyPr/>
          <a:lstStyle/>
          <a:p>
            <a:r>
              <a:rPr lang="en-US" sz="4800" dirty="0"/>
              <a:t>Add Student</a:t>
            </a:r>
          </a:p>
        </p:txBody>
      </p:sp>
      <p:pic>
        <p:nvPicPr>
          <p:cNvPr id="5" name="Content Placeholder 4">
            <a:extLst>
              <a:ext uri="{FF2B5EF4-FFF2-40B4-BE49-F238E27FC236}">
                <a16:creationId xmlns:a16="http://schemas.microsoft.com/office/drawing/2014/main" id="{3AE43DC8-2EFA-4167-8A21-8721FD489DAD}"/>
              </a:ext>
            </a:extLst>
          </p:cNvPr>
          <p:cNvPicPr>
            <a:picLocks noGrp="1" noChangeAspect="1"/>
          </p:cNvPicPr>
          <p:nvPr>
            <p:ph idx="1"/>
          </p:nvPr>
        </p:nvPicPr>
        <p:blipFill>
          <a:blip r:embed="rId3"/>
          <a:stretch>
            <a:fillRect/>
          </a:stretch>
        </p:blipFill>
        <p:spPr>
          <a:xfrm>
            <a:off x="1881673" y="4079048"/>
            <a:ext cx="5687710" cy="1295400"/>
          </a:xfrm>
          <a:prstGeom prst="rect">
            <a:avLst/>
          </a:prstGeom>
        </p:spPr>
      </p:pic>
      <p:pic>
        <p:nvPicPr>
          <p:cNvPr id="4" name="Picture 3">
            <a:extLst>
              <a:ext uri="{FF2B5EF4-FFF2-40B4-BE49-F238E27FC236}">
                <a16:creationId xmlns:a16="http://schemas.microsoft.com/office/drawing/2014/main" id="{3D72651D-D7C1-4979-B6A3-00500F102ABE}"/>
              </a:ext>
            </a:extLst>
          </p:cNvPr>
          <p:cNvPicPr>
            <a:picLocks noChangeAspect="1"/>
          </p:cNvPicPr>
          <p:nvPr/>
        </p:nvPicPr>
        <p:blipFill>
          <a:blip r:embed="rId4"/>
          <a:stretch>
            <a:fillRect/>
          </a:stretch>
        </p:blipFill>
        <p:spPr>
          <a:xfrm>
            <a:off x="1905000" y="1670513"/>
            <a:ext cx="5606290" cy="1741760"/>
          </a:xfrm>
          <a:prstGeom prst="rect">
            <a:avLst/>
          </a:prstGeom>
        </p:spPr>
      </p:pic>
      <p:sp>
        <p:nvSpPr>
          <p:cNvPr id="3" name="TextBox 2">
            <a:extLst>
              <a:ext uri="{FF2B5EF4-FFF2-40B4-BE49-F238E27FC236}">
                <a16:creationId xmlns:a16="http://schemas.microsoft.com/office/drawing/2014/main" id="{0531489F-99D5-4D0B-96B4-7E3329E8E68B}"/>
              </a:ext>
            </a:extLst>
          </p:cNvPr>
          <p:cNvSpPr txBox="1"/>
          <p:nvPr/>
        </p:nvSpPr>
        <p:spPr>
          <a:xfrm>
            <a:off x="2123727" y="3709716"/>
            <a:ext cx="5486400" cy="369332"/>
          </a:xfrm>
          <a:prstGeom prst="rect">
            <a:avLst/>
          </a:prstGeom>
          <a:noFill/>
        </p:spPr>
        <p:txBody>
          <a:bodyPr wrap="square" rtlCol="0">
            <a:spAutoFit/>
          </a:bodyPr>
          <a:lstStyle/>
          <a:p>
            <a:r>
              <a:rPr lang="en-US" dirty="0"/>
              <a:t>Click Add Student-enter student ID-click search</a:t>
            </a:r>
          </a:p>
        </p:txBody>
      </p:sp>
      <p:pic>
        <p:nvPicPr>
          <p:cNvPr id="6" name="Picture 5">
            <a:extLst>
              <a:ext uri="{FF2B5EF4-FFF2-40B4-BE49-F238E27FC236}">
                <a16:creationId xmlns:a16="http://schemas.microsoft.com/office/drawing/2014/main" id="{E37EDE0E-4439-4F82-A8CE-6EE97770398E}"/>
              </a:ext>
            </a:extLst>
          </p:cNvPr>
          <p:cNvPicPr>
            <a:picLocks noChangeAspect="1"/>
          </p:cNvPicPr>
          <p:nvPr/>
        </p:nvPicPr>
        <p:blipFill>
          <a:blip r:embed="rId5"/>
          <a:stretch>
            <a:fillRect/>
          </a:stretch>
        </p:blipFill>
        <p:spPr>
          <a:xfrm rot="9783550">
            <a:off x="1936067" y="2382568"/>
            <a:ext cx="735289" cy="729500"/>
          </a:xfrm>
          <a:prstGeom prst="rect">
            <a:avLst/>
          </a:prstGeom>
        </p:spPr>
      </p:pic>
    </p:spTree>
    <p:extLst>
      <p:ext uri="{BB962C8B-B14F-4D97-AF65-F5344CB8AC3E}">
        <p14:creationId xmlns:p14="http://schemas.microsoft.com/office/powerpoint/2010/main" val="423463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4B3A-AD4C-499D-ADC3-86DB8D2A5724}"/>
              </a:ext>
            </a:extLst>
          </p:cNvPr>
          <p:cNvSpPr>
            <a:spLocks noGrp="1"/>
          </p:cNvSpPr>
          <p:nvPr>
            <p:ph type="title"/>
          </p:nvPr>
        </p:nvSpPr>
        <p:spPr/>
        <p:txBody>
          <a:bodyPr/>
          <a:lstStyle/>
          <a:p>
            <a:r>
              <a:rPr lang="en-US" sz="2800" dirty="0"/>
              <a:t>Select Placement-enter tuition expense</a:t>
            </a:r>
          </a:p>
        </p:txBody>
      </p:sp>
      <p:sp>
        <p:nvSpPr>
          <p:cNvPr id="3" name="TextBox 2">
            <a:extLst>
              <a:ext uri="{FF2B5EF4-FFF2-40B4-BE49-F238E27FC236}">
                <a16:creationId xmlns:a16="http://schemas.microsoft.com/office/drawing/2014/main" id="{5F4196C4-73CB-4C4C-93C0-FA1A86B02567}"/>
              </a:ext>
            </a:extLst>
          </p:cNvPr>
          <p:cNvSpPr txBox="1"/>
          <p:nvPr/>
        </p:nvSpPr>
        <p:spPr>
          <a:xfrm>
            <a:off x="468086" y="1447800"/>
            <a:ext cx="8066314" cy="523220"/>
          </a:xfrm>
          <a:prstGeom prst="rect">
            <a:avLst/>
          </a:prstGeom>
          <a:noFill/>
        </p:spPr>
        <p:txBody>
          <a:bodyPr wrap="square" rtlCol="0">
            <a:spAutoFit/>
          </a:bodyPr>
          <a:lstStyle/>
          <a:p>
            <a:r>
              <a:rPr lang="en-US" sz="2800" dirty="0"/>
              <a:t>Select placement, enter tuition expense, click add</a:t>
            </a:r>
          </a:p>
        </p:txBody>
      </p:sp>
      <p:pic>
        <p:nvPicPr>
          <p:cNvPr id="7" name="Content Placeholder 6">
            <a:extLst>
              <a:ext uri="{FF2B5EF4-FFF2-40B4-BE49-F238E27FC236}">
                <a16:creationId xmlns:a16="http://schemas.microsoft.com/office/drawing/2014/main" id="{C6D5A16F-B907-4DA6-92C0-30175CF83BCB}"/>
              </a:ext>
            </a:extLst>
          </p:cNvPr>
          <p:cNvPicPr>
            <a:picLocks noGrp="1" noChangeAspect="1"/>
          </p:cNvPicPr>
          <p:nvPr>
            <p:ph idx="1"/>
          </p:nvPr>
        </p:nvPicPr>
        <p:blipFill>
          <a:blip r:embed="rId3"/>
          <a:stretch>
            <a:fillRect/>
          </a:stretch>
        </p:blipFill>
        <p:spPr>
          <a:xfrm>
            <a:off x="547318" y="2300442"/>
            <a:ext cx="8049363" cy="3608945"/>
          </a:xfrm>
          <a:prstGeom prst="rect">
            <a:avLst/>
          </a:prstGeom>
        </p:spPr>
      </p:pic>
      <p:pic>
        <p:nvPicPr>
          <p:cNvPr id="5" name="Picture 4">
            <a:extLst>
              <a:ext uri="{FF2B5EF4-FFF2-40B4-BE49-F238E27FC236}">
                <a16:creationId xmlns:a16="http://schemas.microsoft.com/office/drawing/2014/main" id="{A3F71697-23BE-433F-83B6-1C63F5CD33C3}"/>
              </a:ext>
            </a:extLst>
          </p:cNvPr>
          <p:cNvPicPr>
            <a:picLocks noChangeAspect="1"/>
          </p:cNvPicPr>
          <p:nvPr/>
        </p:nvPicPr>
        <p:blipFill>
          <a:blip r:embed="rId4"/>
          <a:stretch>
            <a:fillRect/>
          </a:stretch>
        </p:blipFill>
        <p:spPr>
          <a:xfrm rot="9783550">
            <a:off x="3924331" y="5601957"/>
            <a:ext cx="930670" cy="923343"/>
          </a:xfrm>
          <a:prstGeom prst="rect">
            <a:avLst/>
          </a:prstGeom>
        </p:spPr>
      </p:pic>
    </p:spTree>
    <p:extLst>
      <p:ext uri="{BB962C8B-B14F-4D97-AF65-F5344CB8AC3E}">
        <p14:creationId xmlns:p14="http://schemas.microsoft.com/office/powerpoint/2010/main" val="19949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64DB-2B7D-4AA7-850B-5383CB350C12}"/>
              </a:ext>
            </a:extLst>
          </p:cNvPr>
          <p:cNvSpPr>
            <a:spLocks noGrp="1"/>
          </p:cNvSpPr>
          <p:nvPr>
            <p:ph type="title"/>
          </p:nvPr>
        </p:nvSpPr>
        <p:spPr/>
        <p:txBody>
          <a:bodyPr/>
          <a:lstStyle/>
          <a:p>
            <a:r>
              <a:rPr lang="en-US" dirty="0"/>
              <a:t>Ready to Certify &amp; Send to Business Manager</a:t>
            </a:r>
          </a:p>
        </p:txBody>
      </p:sp>
      <p:pic>
        <p:nvPicPr>
          <p:cNvPr id="8" name="Content Placeholder 7">
            <a:extLst>
              <a:ext uri="{FF2B5EF4-FFF2-40B4-BE49-F238E27FC236}">
                <a16:creationId xmlns:a16="http://schemas.microsoft.com/office/drawing/2014/main" id="{116CFEBE-8F9E-4E5D-A24E-A93494BD2FB9}"/>
              </a:ext>
            </a:extLst>
          </p:cNvPr>
          <p:cNvPicPr>
            <a:picLocks noGrp="1" noChangeAspect="1"/>
          </p:cNvPicPr>
          <p:nvPr>
            <p:ph idx="1"/>
          </p:nvPr>
        </p:nvPicPr>
        <p:blipFill>
          <a:blip r:embed="rId3"/>
          <a:stretch>
            <a:fillRect/>
          </a:stretch>
        </p:blipFill>
        <p:spPr>
          <a:xfrm>
            <a:off x="685801" y="1447800"/>
            <a:ext cx="7979228" cy="2657275"/>
          </a:xfrm>
          <a:prstGeom prst="rect">
            <a:avLst/>
          </a:prstGeom>
        </p:spPr>
      </p:pic>
      <p:pic>
        <p:nvPicPr>
          <p:cNvPr id="9" name="Picture 8">
            <a:extLst>
              <a:ext uri="{FF2B5EF4-FFF2-40B4-BE49-F238E27FC236}">
                <a16:creationId xmlns:a16="http://schemas.microsoft.com/office/drawing/2014/main" id="{9957B437-D464-479D-85E1-84C4964735EC}"/>
              </a:ext>
            </a:extLst>
          </p:cNvPr>
          <p:cNvPicPr>
            <a:picLocks noChangeAspect="1"/>
          </p:cNvPicPr>
          <p:nvPr/>
        </p:nvPicPr>
        <p:blipFill>
          <a:blip r:embed="rId4"/>
          <a:stretch>
            <a:fillRect/>
          </a:stretch>
        </p:blipFill>
        <p:spPr>
          <a:xfrm>
            <a:off x="659675" y="4205075"/>
            <a:ext cx="7979227" cy="2457271"/>
          </a:xfrm>
          <a:prstGeom prst="rect">
            <a:avLst/>
          </a:prstGeom>
        </p:spPr>
      </p:pic>
      <p:sp>
        <p:nvSpPr>
          <p:cNvPr id="10" name="TextBox 9">
            <a:extLst>
              <a:ext uri="{FF2B5EF4-FFF2-40B4-BE49-F238E27FC236}">
                <a16:creationId xmlns:a16="http://schemas.microsoft.com/office/drawing/2014/main" id="{8E91F511-8C62-4D43-B610-155171E6D984}"/>
              </a:ext>
            </a:extLst>
          </p:cNvPr>
          <p:cNvSpPr txBox="1"/>
          <p:nvPr/>
        </p:nvSpPr>
        <p:spPr>
          <a:xfrm>
            <a:off x="5181600" y="2286000"/>
            <a:ext cx="3124200" cy="1200329"/>
          </a:xfrm>
          <a:prstGeom prst="rect">
            <a:avLst/>
          </a:prstGeom>
          <a:noFill/>
        </p:spPr>
        <p:txBody>
          <a:bodyPr wrap="square" rtlCol="0">
            <a:spAutoFit/>
          </a:bodyPr>
          <a:lstStyle/>
          <a:p>
            <a:r>
              <a:rPr lang="en-US" dirty="0">
                <a:solidFill>
                  <a:schemeClr val="accent1">
                    <a:lumMod val="50000"/>
                  </a:schemeClr>
                </a:solidFill>
              </a:rPr>
              <a:t>Click Save as Draft to trigger the Ready to Certify Button or to save and come back later.</a:t>
            </a:r>
          </a:p>
        </p:txBody>
      </p:sp>
      <p:sp>
        <p:nvSpPr>
          <p:cNvPr id="11" name="TextBox 10">
            <a:extLst>
              <a:ext uri="{FF2B5EF4-FFF2-40B4-BE49-F238E27FC236}">
                <a16:creationId xmlns:a16="http://schemas.microsoft.com/office/drawing/2014/main" id="{C6920505-C522-4C4B-9462-F19405EE6F45}"/>
              </a:ext>
            </a:extLst>
          </p:cNvPr>
          <p:cNvSpPr txBox="1"/>
          <p:nvPr/>
        </p:nvSpPr>
        <p:spPr>
          <a:xfrm>
            <a:off x="5181600" y="5087034"/>
            <a:ext cx="3124200" cy="646331"/>
          </a:xfrm>
          <a:prstGeom prst="rect">
            <a:avLst/>
          </a:prstGeom>
          <a:noFill/>
        </p:spPr>
        <p:txBody>
          <a:bodyPr wrap="square" rtlCol="0">
            <a:spAutoFit/>
          </a:bodyPr>
          <a:lstStyle/>
          <a:p>
            <a:r>
              <a:rPr lang="en-US" dirty="0">
                <a:solidFill>
                  <a:schemeClr val="accent1">
                    <a:lumMod val="50000"/>
                  </a:schemeClr>
                </a:solidFill>
              </a:rPr>
              <a:t>Click Ready to Certify to send to Business Manager</a:t>
            </a:r>
          </a:p>
        </p:txBody>
      </p:sp>
      <p:pic>
        <p:nvPicPr>
          <p:cNvPr id="12" name="Picture 11">
            <a:extLst>
              <a:ext uri="{FF2B5EF4-FFF2-40B4-BE49-F238E27FC236}">
                <a16:creationId xmlns:a16="http://schemas.microsoft.com/office/drawing/2014/main" id="{6C0F56DE-A1F4-4DDE-8475-079F1CCC4528}"/>
              </a:ext>
            </a:extLst>
          </p:cNvPr>
          <p:cNvPicPr>
            <a:picLocks noChangeAspect="1"/>
          </p:cNvPicPr>
          <p:nvPr/>
        </p:nvPicPr>
        <p:blipFill>
          <a:blip r:embed="rId5"/>
          <a:stretch>
            <a:fillRect/>
          </a:stretch>
        </p:blipFill>
        <p:spPr>
          <a:xfrm rot="17461866">
            <a:off x="2911474" y="5925016"/>
            <a:ext cx="646338" cy="641249"/>
          </a:xfrm>
          <a:prstGeom prst="rect">
            <a:avLst/>
          </a:prstGeom>
        </p:spPr>
      </p:pic>
      <p:pic>
        <p:nvPicPr>
          <p:cNvPr id="13" name="Picture 12">
            <a:extLst>
              <a:ext uri="{FF2B5EF4-FFF2-40B4-BE49-F238E27FC236}">
                <a16:creationId xmlns:a16="http://schemas.microsoft.com/office/drawing/2014/main" id="{6B2D008E-2918-4B8F-85B3-E36463801E30}"/>
              </a:ext>
            </a:extLst>
          </p:cNvPr>
          <p:cNvPicPr>
            <a:picLocks noChangeAspect="1"/>
          </p:cNvPicPr>
          <p:nvPr/>
        </p:nvPicPr>
        <p:blipFill>
          <a:blip r:embed="rId5"/>
          <a:stretch>
            <a:fillRect/>
          </a:stretch>
        </p:blipFill>
        <p:spPr>
          <a:xfrm rot="17770443">
            <a:off x="1848776" y="2936027"/>
            <a:ext cx="930670" cy="923343"/>
          </a:xfrm>
          <a:prstGeom prst="rect">
            <a:avLst/>
          </a:prstGeom>
        </p:spPr>
      </p:pic>
    </p:spTree>
    <p:extLst>
      <p:ext uri="{BB962C8B-B14F-4D97-AF65-F5344CB8AC3E}">
        <p14:creationId xmlns:p14="http://schemas.microsoft.com/office/powerpoint/2010/main" val="65056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AFD2-73BC-4CD3-9A5A-99CB8A65C12E}"/>
              </a:ext>
            </a:extLst>
          </p:cNvPr>
          <p:cNvSpPr>
            <a:spLocks noGrp="1"/>
          </p:cNvSpPr>
          <p:nvPr>
            <p:ph type="title"/>
          </p:nvPr>
        </p:nvSpPr>
        <p:spPr/>
        <p:txBody>
          <a:bodyPr/>
          <a:lstStyle/>
          <a:p>
            <a:r>
              <a:rPr lang="en-US" dirty="0"/>
              <a:t>Proper Coding</a:t>
            </a:r>
          </a:p>
        </p:txBody>
      </p:sp>
      <p:sp>
        <p:nvSpPr>
          <p:cNvPr id="3" name="Rectangle 2">
            <a:extLst>
              <a:ext uri="{FF2B5EF4-FFF2-40B4-BE49-F238E27FC236}">
                <a16:creationId xmlns:a16="http://schemas.microsoft.com/office/drawing/2014/main" id="{C3836BC0-2398-49B4-A341-38A7DDFF151A}"/>
              </a:ext>
            </a:extLst>
          </p:cNvPr>
          <p:cNvSpPr/>
          <p:nvPr/>
        </p:nvSpPr>
        <p:spPr>
          <a:xfrm>
            <a:off x="1752600" y="1371600"/>
            <a:ext cx="5181600" cy="4585871"/>
          </a:xfrm>
          <a:prstGeom prst="rect">
            <a:avLst/>
          </a:prstGeom>
          <a:solidFill>
            <a:schemeClr val="accent1">
              <a:lumMod val="75000"/>
            </a:schemeClr>
          </a:solidFill>
        </p:spPr>
        <p:txBody>
          <a:bodyPr wrap="square">
            <a:spAutoFit/>
          </a:bodyPr>
          <a:lstStyle/>
          <a:p>
            <a:pPr marR="0" lvl="0">
              <a:spcBef>
                <a:spcPts val="0"/>
              </a:spcBef>
              <a:spcAft>
                <a:spcPts val="0"/>
              </a:spcAft>
              <a:tabLst>
                <a:tab pos="457200" algn="l"/>
              </a:tabLst>
            </a:pPr>
            <a:r>
              <a:rPr lang="en-US"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Public school tuition</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alibri" panose="020F0502020204030204" pitchFamily="34" charset="0"/>
              <a:buChar char="–"/>
              <a:tabLst>
                <a:tab pos="9144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time spent in resource rooms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Calibri" panose="020F0502020204030204" pitchFamily="34" charset="0"/>
              <a:buChar char="•"/>
              <a:tabLst>
                <a:tab pos="13716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xxxx-2200-1000-5610-950/990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alibri" panose="020F0502020204030204" pitchFamily="34" charset="0"/>
              <a:buChar char="–"/>
              <a:tabLst>
                <a:tab pos="9144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time spent in self-contained room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Calibri" panose="020F0502020204030204" pitchFamily="34" charset="0"/>
              <a:buChar char="•"/>
              <a:tabLst>
                <a:tab pos="13716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xxxx-2300-1000-5610-950/990</a:t>
            </a: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tabLst>
                <a:tab pos="457200" algn="l"/>
              </a:tabLs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Regional program school tuition</a:t>
            </a:r>
          </a:p>
          <a:p>
            <a:pPr marL="1143000" marR="0" lvl="2" indent="-228600">
              <a:spcBef>
                <a:spcPts val="0"/>
              </a:spcBef>
              <a:spcAft>
                <a:spcPts val="0"/>
              </a:spcAft>
              <a:buFont typeface="Calibri" panose="020F0502020204030204" pitchFamily="34" charset="0"/>
              <a:buChar char="•"/>
              <a:tabLst>
                <a:tab pos="13716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xxxx-2300-1000-5610-950/990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Private school tuition</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Calibri" panose="020F0502020204030204" pitchFamily="34" charset="0"/>
              <a:buChar char="•"/>
              <a:tabLst>
                <a:tab pos="13716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xxxx-2300-1000-5630-950/990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Out of state tuition</a:t>
            </a:r>
          </a:p>
          <a:p>
            <a:pPr marL="1257300" lvl="2" indent="-342900">
              <a:spcBef>
                <a:spcPts val="0"/>
              </a:spcBef>
              <a:spcAft>
                <a:spcPts val="0"/>
              </a:spcAft>
              <a:buFont typeface="Arial" panose="020B060402020202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xxxx-2300-1000-5620-950/990</a:t>
            </a:r>
            <a:endParaRPr lang="en-US"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Boarding cost for private schools</a:t>
            </a:r>
          </a:p>
          <a:p>
            <a:pPr marL="1143000" marR="0" lvl="2" indent="-228600">
              <a:spcBef>
                <a:spcPts val="0"/>
              </a:spcBef>
              <a:spcAft>
                <a:spcPts val="0"/>
              </a:spcAft>
              <a:buFont typeface="Calibri" panose="020F0502020204030204" pitchFamily="34" charset="0"/>
              <a:buChar char="•"/>
              <a:tabLst>
                <a:tab pos="13716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xxxx-2300-1000-5140-950/990</a:t>
            </a:r>
          </a:p>
          <a:p>
            <a:pPr marL="1143000" marR="0" lvl="2" indent="-228600">
              <a:spcBef>
                <a:spcPts val="0"/>
              </a:spcBef>
              <a:spcAft>
                <a:spcPts val="0"/>
              </a:spcAft>
              <a:buFont typeface="Calibri" panose="020F0502020204030204" pitchFamily="34" charset="0"/>
              <a:buChar char="•"/>
              <a:tabLst>
                <a:tab pos="1371600" algn="l"/>
              </a:tabLst>
            </a:pPr>
            <a:endParaRPr lang="en-US"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86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DD8F-F5ED-4CA3-881C-D682724733CF}"/>
              </a:ext>
            </a:extLst>
          </p:cNvPr>
          <p:cNvSpPr>
            <a:spLocks noGrp="1"/>
          </p:cNvSpPr>
          <p:nvPr>
            <p:ph type="title"/>
          </p:nvPr>
        </p:nvSpPr>
        <p:spPr/>
        <p:txBody>
          <a:bodyPr/>
          <a:lstStyle/>
          <a:p>
            <a:r>
              <a:rPr lang="en-US" dirty="0"/>
              <a:t>Business Manager Certifies and Submits to DOE</a:t>
            </a:r>
          </a:p>
        </p:txBody>
      </p:sp>
      <p:graphicFrame>
        <p:nvGraphicFramePr>
          <p:cNvPr id="11" name="Object 10">
            <a:extLst>
              <a:ext uri="{FF2B5EF4-FFF2-40B4-BE49-F238E27FC236}">
                <a16:creationId xmlns:a16="http://schemas.microsoft.com/office/drawing/2014/main" id="{4132BD67-3AB9-4ACD-9A79-7896A00DB710}"/>
              </a:ext>
            </a:extLst>
          </p:cNvPr>
          <p:cNvGraphicFramePr>
            <a:graphicFrameLocks noChangeAspect="1"/>
          </p:cNvGraphicFramePr>
          <p:nvPr>
            <p:extLst>
              <p:ext uri="{D42A27DB-BD31-4B8C-83A1-F6EECF244321}">
                <p14:modId xmlns:p14="http://schemas.microsoft.com/office/powerpoint/2010/main" val="970440610"/>
              </p:ext>
            </p:extLst>
          </p:nvPr>
        </p:nvGraphicFramePr>
        <p:xfrm>
          <a:off x="152400" y="4982290"/>
          <a:ext cx="8549018" cy="1266110"/>
        </p:xfrm>
        <a:graphic>
          <a:graphicData uri="http://schemas.openxmlformats.org/presentationml/2006/ole">
            <mc:AlternateContent xmlns:mc="http://schemas.openxmlformats.org/markup-compatibility/2006">
              <mc:Choice xmlns:v="urn:schemas-microsoft-com:vml" Requires="v">
                <p:oleObj spid="_x0000_s1039" name="Worksheet" r:id="rId4" imgW="9273635" imgH="845805" progId="Excel.Sheet.8">
                  <p:embed/>
                </p:oleObj>
              </mc:Choice>
              <mc:Fallback>
                <p:oleObj name="Worksheet" r:id="rId4" imgW="9273635" imgH="845805" progId="Excel.Sheet.8">
                  <p:embed/>
                  <p:pic>
                    <p:nvPicPr>
                      <p:cNvPr id="0" name=""/>
                      <p:cNvPicPr/>
                      <p:nvPr/>
                    </p:nvPicPr>
                    <p:blipFill>
                      <a:blip r:embed="rId5"/>
                      <a:stretch>
                        <a:fillRect/>
                      </a:stretch>
                    </p:blipFill>
                    <p:spPr>
                      <a:xfrm>
                        <a:off x="152400" y="4982290"/>
                        <a:ext cx="8549018" cy="126611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6FCB3EE3-58AE-4D9E-947F-B0C51E3EF426}"/>
              </a:ext>
            </a:extLst>
          </p:cNvPr>
          <p:cNvPicPr>
            <a:picLocks noChangeAspect="1"/>
          </p:cNvPicPr>
          <p:nvPr/>
        </p:nvPicPr>
        <p:blipFill>
          <a:blip r:embed="rId6"/>
          <a:stretch>
            <a:fillRect/>
          </a:stretch>
        </p:blipFill>
        <p:spPr>
          <a:xfrm>
            <a:off x="152400" y="1506307"/>
            <a:ext cx="8686800" cy="3299670"/>
          </a:xfrm>
          <a:prstGeom prst="rect">
            <a:avLst/>
          </a:prstGeom>
        </p:spPr>
      </p:pic>
      <p:sp>
        <p:nvSpPr>
          <p:cNvPr id="5" name="TextBox 4">
            <a:extLst>
              <a:ext uri="{FF2B5EF4-FFF2-40B4-BE49-F238E27FC236}">
                <a16:creationId xmlns:a16="http://schemas.microsoft.com/office/drawing/2014/main" id="{A2CE9ED0-97F4-4609-A7F4-BD306C936F12}"/>
              </a:ext>
            </a:extLst>
          </p:cNvPr>
          <p:cNvSpPr txBox="1"/>
          <p:nvPr/>
        </p:nvSpPr>
        <p:spPr>
          <a:xfrm>
            <a:off x="4800600" y="3117594"/>
            <a:ext cx="3657600" cy="646331"/>
          </a:xfrm>
          <a:prstGeom prst="rect">
            <a:avLst/>
          </a:prstGeom>
          <a:noFill/>
        </p:spPr>
        <p:txBody>
          <a:bodyPr wrap="square" rtlCol="0">
            <a:spAutoFit/>
          </a:bodyPr>
          <a:lstStyle/>
          <a:p>
            <a:r>
              <a:rPr lang="en-US" dirty="0">
                <a:solidFill>
                  <a:schemeClr val="bg2"/>
                </a:solidFill>
              </a:rPr>
              <a:t>EF-S-07 totals must reconcile with Quarter 4 financials in MEFS</a:t>
            </a:r>
          </a:p>
        </p:txBody>
      </p:sp>
      <p:sp>
        <p:nvSpPr>
          <p:cNvPr id="8" name="TextBox 7">
            <a:extLst>
              <a:ext uri="{FF2B5EF4-FFF2-40B4-BE49-F238E27FC236}">
                <a16:creationId xmlns:a16="http://schemas.microsoft.com/office/drawing/2014/main" id="{87B0619A-1EF1-4B6B-80D0-6D69BEB8066F}"/>
              </a:ext>
            </a:extLst>
          </p:cNvPr>
          <p:cNvSpPr txBox="1"/>
          <p:nvPr/>
        </p:nvSpPr>
        <p:spPr>
          <a:xfrm>
            <a:off x="4830966" y="3886200"/>
            <a:ext cx="3505200" cy="646331"/>
          </a:xfrm>
          <a:prstGeom prst="rect">
            <a:avLst/>
          </a:prstGeom>
          <a:noFill/>
        </p:spPr>
        <p:txBody>
          <a:bodyPr wrap="square" rtlCol="0">
            <a:spAutoFit/>
          </a:bodyPr>
          <a:lstStyle/>
          <a:p>
            <a:r>
              <a:rPr lang="en-US" dirty="0">
                <a:solidFill>
                  <a:schemeClr val="bg2"/>
                </a:solidFill>
              </a:rPr>
              <a:t>Once coded and reconciled click Certify and Submit to DOE</a:t>
            </a:r>
          </a:p>
        </p:txBody>
      </p:sp>
    </p:spTree>
    <p:extLst>
      <p:ext uri="{BB962C8B-B14F-4D97-AF65-F5344CB8AC3E}">
        <p14:creationId xmlns:p14="http://schemas.microsoft.com/office/powerpoint/2010/main" val="74020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9F9-247F-4785-92AD-D71C1393F725}"/>
              </a:ext>
            </a:extLst>
          </p:cNvPr>
          <p:cNvSpPr>
            <a:spLocks noGrp="1"/>
          </p:cNvSpPr>
          <p:nvPr>
            <p:ph type="title"/>
          </p:nvPr>
        </p:nvSpPr>
        <p:spPr/>
        <p:txBody>
          <a:bodyPr/>
          <a:lstStyle/>
          <a:p>
            <a:r>
              <a:rPr lang="en-US" dirty="0"/>
              <a:t>Successful Submission</a:t>
            </a:r>
          </a:p>
        </p:txBody>
      </p:sp>
      <p:sp>
        <p:nvSpPr>
          <p:cNvPr id="3" name="TextBox 2">
            <a:extLst>
              <a:ext uri="{FF2B5EF4-FFF2-40B4-BE49-F238E27FC236}">
                <a16:creationId xmlns:a16="http://schemas.microsoft.com/office/drawing/2014/main" id="{7C25876D-687A-412A-AC06-E7C67BEB8BE6}"/>
              </a:ext>
            </a:extLst>
          </p:cNvPr>
          <p:cNvSpPr txBox="1"/>
          <p:nvPr/>
        </p:nvSpPr>
        <p:spPr>
          <a:xfrm>
            <a:off x="1524000" y="1905000"/>
            <a:ext cx="72390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Report OOD tuition only. Do not include OT, PT, Speech, Transportation, Ed Tech or anything else that isn’t tuition</a:t>
            </a:r>
            <a:br>
              <a:rPr lang="en-US" sz="2000" dirty="0"/>
            </a:br>
            <a:endParaRPr lang="en-US" sz="4000" dirty="0"/>
          </a:p>
          <a:p>
            <a:pPr marL="285750" indent="-285750">
              <a:buFont typeface="Arial" panose="020B0604020202020204" pitchFamily="34" charset="0"/>
              <a:buChar char="•"/>
            </a:pPr>
            <a:r>
              <a:rPr lang="en-US" sz="2000" dirty="0"/>
              <a:t>Quarter 4 financials reconcile with what is entered in the 07</a:t>
            </a:r>
          </a:p>
          <a:p>
            <a:pPr marL="285750" indent="-285750">
              <a:buFont typeface="Arial" panose="020B0604020202020204" pitchFamily="34" charset="0"/>
              <a:buChar char="•"/>
            </a:pPr>
            <a:endParaRPr lang="en-US" sz="2000" dirty="0"/>
          </a:p>
          <a:p>
            <a:endParaRPr lang="en-US" sz="2000" dirty="0"/>
          </a:p>
        </p:txBody>
      </p:sp>
      <p:sp>
        <p:nvSpPr>
          <p:cNvPr id="4" name="TextBox 3">
            <a:extLst>
              <a:ext uri="{FF2B5EF4-FFF2-40B4-BE49-F238E27FC236}">
                <a16:creationId xmlns:a16="http://schemas.microsoft.com/office/drawing/2014/main" id="{CA3B0215-D052-481E-9052-4417B7AEA3F2}"/>
              </a:ext>
            </a:extLst>
          </p:cNvPr>
          <p:cNvSpPr txBox="1"/>
          <p:nvPr/>
        </p:nvSpPr>
        <p:spPr>
          <a:xfrm>
            <a:off x="1524000" y="4800600"/>
            <a:ext cx="6934200" cy="584775"/>
          </a:xfrm>
          <a:prstGeom prst="rect">
            <a:avLst/>
          </a:prstGeom>
          <a:noFill/>
        </p:spPr>
        <p:txBody>
          <a:bodyPr wrap="square" rtlCol="0">
            <a:spAutoFit/>
          </a:bodyPr>
          <a:lstStyle/>
          <a:p>
            <a:r>
              <a:rPr lang="en-US" sz="3200" dirty="0"/>
              <a:t>DOE approves with first submission!</a:t>
            </a:r>
          </a:p>
        </p:txBody>
      </p:sp>
    </p:spTree>
    <p:extLst>
      <p:ext uri="{BB962C8B-B14F-4D97-AF65-F5344CB8AC3E}">
        <p14:creationId xmlns:p14="http://schemas.microsoft.com/office/powerpoint/2010/main" val="343725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FCB9-4DD8-4881-94DC-76B8726E7D12}"/>
              </a:ext>
            </a:extLst>
          </p:cNvPr>
          <p:cNvSpPr>
            <a:spLocks noGrp="1"/>
          </p:cNvSpPr>
          <p:nvPr>
            <p:ph type="title"/>
          </p:nvPr>
        </p:nvSpPr>
        <p:spPr/>
        <p:txBody>
          <a:bodyPr/>
          <a:lstStyle/>
          <a:p>
            <a:r>
              <a:rPr lang="en-US" dirty="0"/>
              <a:t>EF-S-07 vs EF-S-214</a:t>
            </a:r>
          </a:p>
        </p:txBody>
      </p:sp>
      <p:sp>
        <p:nvSpPr>
          <p:cNvPr id="4" name="Content Placeholder 3">
            <a:extLst>
              <a:ext uri="{FF2B5EF4-FFF2-40B4-BE49-F238E27FC236}">
                <a16:creationId xmlns:a16="http://schemas.microsoft.com/office/drawing/2014/main" id="{8AB903D7-21BA-42C9-A86C-56E263C8EFD9}"/>
              </a:ext>
            </a:extLst>
          </p:cNvPr>
          <p:cNvSpPr>
            <a:spLocks noGrp="1"/>
          </p:cNvSpPr>
          <p:nvPr>
            <p:ph idx="1"/>
          </p:nvPr>
        </p:nvSpPr>
        <p:spPr>
          <a:xfrm>
            <a:off x="914400" y="1600200"/>
            <a:ext cx="7772400" cy="5105400"/>
          </a:xfrm>
        </p:spPr>
        <p:txBody>
          <a:bodyPr/>
          <a:lstStyle/>
          <a:p>
            <a:r>
              <a:rPr lang="en-US" b="1" dirty="0">
                <a:latin typeface="+mj-lt"/>
                <a:cs typeface="Calibri" panose="020F0502020204030204" pitchFamily="34" charset="0"/>
              </a:rPr>
              <a:t>EF-S-07   </a:t>
            </a:r>
            <a:r>
              <a:rPr lang="en-US" sz="2000" dirty="0">
                <a:latin typeface="+mj-lt"/>
                <a:cs typeface="Calibri" panose="020F0502020204030204" pitchFamily="34" charset="0"/>
              </a:rPr>
              <a:t>Opens July 1 Due October 15</a:t>
            </a:r>
            <a:r>
              <a:rPr lang="en-US" sz="2000" baseline="30000" dirty="0">
                <a:latin typeface="+mj-lt"/>
                <a:cs typeface="Calibri" panose="020F0502020204030204" pitchFamily="34" charset="0"/>
              </a:rPr>
              <a:t>th</a:t>
            </a:r>
            <a:endParaRPr lang="en-US" sz="2000" b="1" dirty="0">
              <a:latin typeface="+mj-lt"/>
              <a:cs typeface="Calibri" panose="020F0502020204030204" pitchFamily="34" charset="0"/>
            </a:endParaRPr>
          </a:p>
          <a:p>
            <a:r>
              <a:rPr lang="en-US" dirty="0">
                <a:latin typeface="+mj-lt"/>
                <a:cs typeface="Calibri" panose="020F0502020204030204" pitchFamily="34" charset="0"/>
              </a:rPr>
              <a:t> Reporting the previous fiscal year.  Includes all tuition Expense amounts. </a:t>
            </a:r>
          </a:p>
          <a:p>
            <a:endParaRPr lang="en-US" b="1" dirty="0">
              <a:latin typeface="+mj-lt"/>
              <a:cs typeface="Calibri" panose="020F0502020204030204" pitchFamily="34" charset="0"/>
            </a:endParaRPr>
          </a:p>
          <a:p>
            <a:r>
              <a:rPr lang="en-US" b="1" dirty="0">
                <a:latin typeface="+mj-lt"/>
                <a:cs typeface="Calibri" panose="020F0502020204030204" pitchFamily="34" charset="0"/>
              </a:rPr>
              <a:t>EF-S-214  </a:t>
            </a:r>
            <a:r>
              <a:rPr lang="en-US" sz="2000" dirty="0">
                <a:latin typeface="+mj-lt"/>
                <a:cs typeface="Calibri" panose="020F0502020204030204" pitchFamily="34" charset="0"/>
              </a:rPr>
              <a:t>Opens March 1 Due April 15</a:t>
            </a:r>
            <a:r>
              <a:rPr lang="en-US" sz="2000" baseline="30000" dirty="0">
                <a:latin typeface="+mj-lt"/>
                <a:cs typeface="Calibri" panose="020F0502020204030204" pitchFamily="34" charset="0"/>
              </a:rPr>
              <a:t>th</a:t>
            </a:r>
            <a:endParaRPr lang="en-US" b="1" dirty="0">
              <a:latin typeface="+mj-lt"/>
              <a:cs typeface="Calibri" panose="020F0502020204030204" pitchFamily="34" charset="0"/>
            </a:endParaRPr>
          </a:p>
          <a:p>
            <a:r>
              <a:rPr lang="en-US" dirty="0">
                <a:latin typeface="+mj-lt"/>
                <a:cs typeface="Calibri" panose="020F0502020204030204" pitchFamily="34" charset="0"/>
              </a:rPr>
              <a:t>Reporting high-cost tuition for the current fiscal</a:t>
            </a:r>
          </a:p>
          <a:p>
            <a:r>
              <a:rPr lang="en-US" dirty="0">
                <a:latin typeface="+mj-lt"/>
                <a:cs typeface="Calibri" panose="020F0502020204030204" pitchFamily="34" charset="0"/>
              </a:rPr>
              <a:t>year.  Projecting tuition amounts to June 30.</a:t>
            </a:r>
          </a:p>
          <a:p>
            <a:r>
              <a:rPr lang="en-US" dirty="0">
                <a:latin typeface="+mj-lt"/>
                <a:cs typeface="Calibri" panose="020F0502020204030204" pitchFamily="34" charset="0"/>
              </a:rPr>
              <a:t>Thresholds for the reporting amounts are provided on the EF-S-214 form.</a:t>
            </a:r>
          </a:p>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6798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D7C8-2E50-4456-8175-4464544C7EE1}"/>
              </a:ext>
            </a:extLst>
          </p:cNvPr>
          <p:cNvSpPr>
            <a:spLocks noGrp="1"/>
          </p:cNvSpPr>
          <p:nvPr>
            <p:ph type="title"/>
          </p:nvPr>
        </p:nvSpPr>
        <p:spPr>
          <a:xfrm>
            <a:off x="1371600" y="12700"/>
            <a:ext cx="7543800" cy="1143000"/>
          </a:xfrm>
        </p:spPr>
        <p:txBody>
          <a:bodyPr/>
          <a:lstStyle/>
          <a:p>
            <a:r>
              <a:rPr lang="en-US" dirty="0"/>
              <a:t>Before the End of the Fiscal Year	</a:t>
            </a:r>
          </a:p>
        </p:txBody>
      </p:sp>
      <p:sp>
        <p:nvSpPr>
          <p:cNvPr id="3" name="Content Placeholder 2">
            <a:extLst>
              <a:ext uri="{FF2B5EF4-FFF2-40B4-BE49-F238E27FC236}">
                <a16:creationId xmlns:a16="http://schemas.microsoft.com/office/drawing/2014/main" id="{0AFF217F-0C6F-4E1C-8DB7-5FC550B8F747}"/>
              </a:ext>
            </a:extLst>
          </p:cNvPr>
          <p:cNvSpPr>
            <a:spLocks noGrp="1"/>
          </p:cNvSpPr>
          <p:nvPr>
            <p:ph idx="1"/>
          </p:nvPr>
        </p:nvSpPr>
        <p:spPr/>
        <p:txBody>
          <a:bodyPr/>
          <a:lstStyle/>
          <a:p>
            <a:pPr marL="457200" indent="-457200">
              <a:buFont typeface="Arial" panose="020B0604020202020204" pitchFamily="34" charset="0"/>
              <a:buChar char="•"/>
            </a:pPr>
            <a:r>
              <a:rPr lang="en-US" dirty="0">
                <a:latin typeface="+mj-lt"/>
              </a:rPr>
              <a:t>Confirm all Out of District (OOD) placements are correct in Synergy</a:t>
            </a:r>
          </a:p>
          <a:p>
            <a:pPr marL="457200" indent="-457200">
              <a:buFont typeface="Arial" panose="020B0604020202020204" pitchFamily="34" charset="0"/>
              <a:buChar char="•"/>
            </a:pPr>
            <a:endParaRPr lang="en-US" dirty="0">
              <a:latin typeface="+mj-lt"/>
            </a:endParaRPr>
          </a:p>
          <a:p>
            <a:pPr marL="0" indent="0"/>
            <a:r>
              <a:rPr lang="en-US" dirty="0">
                <a:latin typeface="+mj-lt"/>
              </a:rPr>
              <a:t>If the student does not have a concurrent enrollment the SAU will not be able to claim the tuition on the 07. It is imperative that the enrollment for the student is correct.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2289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42CD-FA0F-484D-BC45-4C2D73269D37}"/>
              </a:ext>
            </a:extLst>
          </p:cNvPr>
          <p:cNvSpPr>
            <a:spLocks noGrp="1"/>
          </p:cNvSpPr>
          <p:nvPr>
            <p:ph type="title"/>
          </p:nvPr>
        </p:nvSpPr>
        <p:spPr/>
        <p:txBody>
          <a:bodyPr/>
          <a:lstStyle/>
          <a:p>
            <a:r>
              <a:rPr lang="en-US" dirty="0"/>
              <a:t>NEO Special Education Module</a:t>
            </a:r>
          </a:p>
        </p:txBody>
      </p:sp>
      <p:pic>
        <p:nvPicPr>
          <p:cNvPr id="4" name="Content Placeholder 3">
            <a:extLst>
              <a:ext uri="{FF2B5EF4-FFF2-40B4-BE49-F238E27FC236}">
                <a16:creationId xmlns:a16="http://schemas.microsoft.com/office/drawing/2014/main" id="{8FA6CB30-2D87-47BC-B325-682D649B6EAE}"/>
              </a:ext>
            </a:extLst>
          </p:cNvPr>
          <p:cNvPicPr>
            <a:picLocks noGrp="1" noChangeAspect="1"/>
          </p:cNvPicPr>
          <p:nvPr>
            <p:ph idx="1"/>
          </p:nvPr>
        </p:nvPicPr>
        <p:blipFill>
          <a:blip r:embed="rId3"/>
          <a:stretch>
            <a:fillRect/>
          </a:stretch>
        </p:blipFill>
        <p:spPr>
          <a:xfrm>
            <a:off x="909382" y="1714500"/>
            <a:ext cx="7325236" cy="3429000"/>
          </a:xfrm>
          <a:prstGeom prst="rect">
            <a:avLst/>
          </a:prstGeom>
        </p:spPr>
      </p:pic>
    </p:spTree>
    <p:extLst>
      <p:ext uri="{BB962C8B-B14F-4D97-AF65-F5344CB8AC3E}">
        <p14:creationId xmlns:p14="http://schemas.microsoft.com/office/powerpoint/2010/main" val="175202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D002-144F-46F5-906B-0CFA0CBBB505}"/>
              </a:ext>
            </a:extLst>
          </p:cNvPr>
          <p:cNvSpPr>
            <a:spLocks noGrp="1"/>
          </p:cNvSpPr>
          <p:nvPr>
            <p:ph type="title"/>
          </p:nvPr>
        </p:nvSpPr>
        <p:spPr/>
        <p:txBody>
          <a:bodyPr/>
          <a:lstStyle/>
          <a:p>
            <a:r>
              <a:rPr lang="en-US" dirty="0"/>
              <a:t>EF-S-07 Landing Page</a:t>
            </a:r>
          </a:p>
        </p:txBody>
      </p:sp>
      <p:pic>
        <p:nvPicPr>
          <p:cNvPr id="3" name="Picture 2">
            <a:extLst>
              <a:ext uri="{FF2B5EF4-FFF2-40B4-BE49-F238E27FC236}">
                <a16:creationId xmlns:a16="http://schemas.microsoft.com/office/drawing/2014/main" id="{0BDE6B8D-10AB-4A42-B936-0B0BFE3F510A}"/>
              </a:ext>
            </a:extLst>
          </p:cNvPr>
          <p:cNvPicPr>
            <a:picLocks noChangeAspect="1"/>
          </p:cNvPicPr>
          <p:nvPr/>
        </p:nvPicPr>
        <p:blipFill>
          <a:blip r:embed="rId3"/>
          <a:stretch>
            <a:fillRect/>
          </a:stretch>
        </p:blipFill>
        <p:spPr>
          <a:xfrm>
            <a:off x="354874" y="1932939"/>
            <a:ext cx="8305800" cy="2181861"/>
          </a:xfrm>
          <a:prstGeom prst="rect">
            <a:avLst/>
          </a:prstGeom>
        </p:spPr>
      </p:pic>
      <p:cxnSp>
        <p:nvCxnSpPr>
          <p:cNvPr id="5" name="Straight Arrow Connector 4">
            <a:extLst>
              <a:ext uri="{FF2B5EF4-FFF2-40B4-BE49-F238E27FC236}">
                <a16:creationId xmlns:a16="http://schemas.microsoft.com/office/drawing/2014/main" id="{DF0AF4DA-2CB3-4E9B-8D14-DAA2AFBF22E6}"/>
              </a:ext>
            </a:extLst>
          </p:cNvPr>
          <p:cNvCxnSpPr>
            <a:cxnSpLocks/>
          </p:cNvCxnSpPr>
          <p:nvPr/>
        </p:nvCxnSpPr>
        <p:spPr>
          <a:xfrm flipH="1">
            <a:off x="4735830" y="2348179"/>
            <a:ext cx="586740" cy="577849"/>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DFFA1D-30EC-45F1-AAE6-E68A25ABE5A9}"/>
              </a:ext>
            </a:extLst>
          </p:cNvPr>
          <p:cNvSpPr txBox="1"/>
          <p:nvPr/>
        </p:nvSpPr>
        <p:spPr>
          <a:xfrm>
            <a:off x="1752600" y="1213534"/>
            <a:ext cx="6553200" cy="646331"/>
          </a:xfrm>
          <a:prstGeom prst="rect">
            <a:avLst/>
          </a:prstGeom>
          <a:noFill/>
        </p:spPr>
        <p:txBody>
          <a:bodyPr wrap="square" rtlCol="0">
            <a:spAutoFit/>
          </a:bodyPr>
          <a:lstStyle/>
          <a:p>
            <a:r>
              <a:rPr lang="en-US" sz="3600" dirty="0"/>
              <a:t>Instructions Link </a:t>
            </a:r>
          </a:p>
        </p:txBody>
      </p:sp>
      <p:sp>
        <p:nvSpPr>
          <p:cNvPr id="12" name="TextBox 11">
            <a:extLst>
              <a:ext uri="{FF2B5EF4-FFF2-40B4-BE49-F238E27FC236}">
                <a16:creationId xmlns:a16="http://schemas.microsoft.com/office/drawing/2014/main" id="{FE6FDF0B-C353-43A9-8C15-4849CA6CB5C1}"/>
              </a:ext>
            </a:extLst>
          </p:cNvPr>
          <p:cNvSpPr txBox="1"/>
          <p:nvPr/>
        </p:nvSpPr>
        <p:spPr>
          <a:xfrm>
            <a:off x="1676400" y="4345374"/>
            <a:ext cx="5867400" cy="461665"/>
          </a:xfrm>
          <a:prstGeom prst="rect">
            <a:avLst/>
          </a:prstGeom>
          <a:noFill/>
        </p:spPr>
        <p:txBody>
          <a:bodyPr wrap="square" rtlCol="0">
            <a:spAutoFit/>
          </a:bodyPr>
          <a:lstStyle/>
          <a:p>
            <a:r>
              <a:rPr lang="en-US" sz="2400" dirty="0"/>
              <a:t>Instructions page </a:t>
            </a:r>
            <a:r>
              <a:rPr lang="en-US" sz="2400" dirty="0">
                <a:sym typeface="Wingdings" panose="05000000000000000000" pitchFamily="2" charset="2"/>
              </a:rPr>
              <a:t> </a:t>
            </a:r>
            <a:r>
              <a:rPr lang="en-US" sz="2400" dirty="0"/>
              <a:t>scroll to EF-S-07</a:t>
            </a:r>
          </a:p>
        </p:txBody>
      </p:sp>
      <p:pic>
        <p:nvPicPr>
          <p:cNvPr id="4" name="Picture 3">
            <a:extLst>
              <a:ext uri="{FF2B5EF4-FFF2-40B4-BE49-F238E27FC236}">
                <a16:creationId xmlns:a16="http://schemas.microsoft.com/office/drawing/2014/main" id="{3D6AA244-83CA-4099-A713-DF3E34C5D473}"/>
              </a:ext>
            </a:extLst>
          </p:cNvPr>
          <p:cNvPicPr>
            <a:picLocks noChangeAspect="1"/>
          </p:cNvPicPr>
          <p:nvPr/>
        </p:nvPicPr>
        <p:blipFill>
          <a:blip r:embed="rId4"/>
          <a:stretch>
            <a:fillRect/>
          </a:stretch>
        </p:blipFill>
        <p:spPr>
          <a:xfrm>
            <a:off x="1002574" y="4824145"/>
            <a:ext cx="7010399" cy="1943597"/>
          </a:xfrm>
          <a:prstGeom prst="rect">
            <a:avLst/>
          </a:prstGeom>
        </p:spPr>
      </p:pic>
    </p:spTree>
    <p:extLst>
      <p:ext uri="{BB962C8B-B14F-4D97-AF65-F5344CB8AC3E}">
        <p14:creationId xmlns:p14="http://schemas.microsoft.com/office/powerpoint/2010/main" val="254749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CF4A-DD93-4F4B-827E-02C404709DD7}"/>
              </a:ext>
            </a:extLst>
          </p:cNvPr>
          <p:cNvSpPr>
            <a:spLocks noGrp="1"/>
          </p:cNvSpPr>
          <p:nvPr>
            <p:ph type="title"/>
          </p:nvPr>
        </p:nvSpPr>
        <p:spPr/>
        <p:txBody>
          <a:bodyPr/>
          <a:lstStyle/>
          <a:p>
            <a:r>
              <a:rPr lang="en-US" sz="2800" dirty="0"/>
              <a:t>Choose Create &amp; Import Out Placements</a:t>
            </a:r>
          </a:p>
        </p:txBody>
      </p:sp>
      <p:pic>
        <p:nvPicPr>
          <p:cNvPr id="6" name="Content Placeholder 5">
            <a:extLst>
              <a:ext uri="{FF2B5EF4-FFF2-40B4-BE49-F238E27FC236}">
                <a16:creationId xmlns:a16="http://schemas.microsoft.com/office/drawing/2014/main" id="{0346F833-1D84-47C9-9D67-ABE4749CF5CF}"/>
              </a:ext>
            </a:extLst>
          </p:cNvPr>
          <p:cNvPicPr>
            <a:picLocks noGrp="1" noChangeAspect="1"/>
          </p:cNvPicPr>
          <p:nvPr>
            <p:ph idx="1"/>
          </p:nvPr>
        </p:nvPicPr>
        <p:blipFill>
          <a:blip r:embed="rId3"/>
          <a:stretch>
            <a:fillRect/>
          </a:stretch>
        </p:blipFill>
        <p:spPr>
          <a:xfrm>
            <a:off x="1943022" y="3391356"/>
            <a:ext cx="5867553" cy="2857575"/>
          </a:xfrm>
          <a:prstGeom prst="rect">
            <a:avLst/>
          </a:prstGeom>
        </p:spPr>
      </p:pic>
      <p:pic>
        <p:nvPicPr>
          <p:cNvPr id="4" name="Picture 3">
            <a:extLst>
              <a:ext uri="{FF2B5EF4-FFF2-40B4-BE49-F238E27FC236}">
                <a16:creationId xmlns:a16="http://schemas.microsoft.com/office/drawing/2014/main" id="{785E968B-981D-4B62-B823-18014C5C6821}"/>
              </a:ext>
            </a:extLst>
          </p:cNvPr>
          <p:cNvPicPr>
            <a:picLocks noChangeAspect="1"/>
          </p:cNvPicPr>
          <p:nvPr/>
        </p:nvPicPr>
        <p:blipFill>
          <a:blip r:embed="rId4"/>
          <a:stretch>
            <a:fillRect/>
          </a:stretch>
        </p:blipFill>
        <p:spPr>
          <a:xfrm>
            <a:off x="1219200" y="1752600"/>
            <a:ext cx="7315200" cy="685800"/>
          </a:xfrm>
          <a:prstGeom prst="rect">
            <a:avLst/>
          </a:prstGeom>
        </p:spPr>
      </p:pic>
      <p:sp>
        <p:nvSpPr>
          <p:cNvPr id="3" name="TextBox 2">
            <a:extLst>
              <a:ext uri="{FF2B5EF4-FFF2-40B4-BE49-F238E27FC236}">
                <a16:creationId xmlns:a16="http://schemas.microsoft.com/office/drawing/2014/main" id="{5EEEA120-A0F5-4B59-82C1-B1A2EC1A10DA}"/>
              </a:ext>
            </a:extLst>
          </p:cNvPr>
          <p:cNvSpPr txBox="1"/>
          <p:nvPr/>
        </p:nvSpPr>
        <p:spPr>
          <a:xfrm>
            <a:off x="2285999" y="2594978"/>
            <a:ext cx="5181600" cy="646331"/>
          </a:xfrm>
          <a:prstGeom prst="rect">
            <a:avLst/>
          </a:prstGeom>
          <a:noFill/>
        </p:spPr>
        <p:txBody>
          <a:bodyPr wrap="square" rtlCol="0">
            <a:spAutoFit/>
          </a:bodyPr>
          <a:lstStyle/>
          <a:p>
            <a:pPr algn="ctr"/>
            <a:r>
              <a:rPr lang="en-US" sz="3600" dirty="0"/>
              <a:t>Import Out Placements</a:t>
            </a:r>
            <a:endParaRPr lang="en-US" sz="2400" dirty="0"/>
          </a:p>
        </p:txBody>
      </p:sp>
      <p:pic>
        <p:nvPicPr>
          <p:cNvPr id="5" name="Picture 4">
            <a:extLst>
              <a:ext uri="{FF2B5EF4-FFF2-40B4-BE49-F238E27FC236}">
                <a16:creationId xmlns:a16="http://schemas.microsoft.com/office/drawing/2014/main" id="{825683F7-8CC1-4C6A-BB1B-EC3A58DB076B}"/>
              </a:ext>
            </a:extLst>
          </p:cNvPr>
          <p:cNvPicPr>
            <a:picLocks noChangeAspect="1"/>
          </p:cNvPicPr>
          <p:nvPr/>
        </p:nvPicPr>
        <p:blipFill>
          <a:blip r:embed="rId5"/>
          <a:stretch>
            <a:fillRect/>
          </a:stretch>
        </p:blipFill>
        <p:spPr>
          <a:xfrm rot="1340854">
            <a:off x="5069962" y="4995149"/>
            <a:ext cx="774259" cy="768163"/>
          </a:xfrm>
          <a:prstGeom prst="rect">
            <a:avLst/>
          </a:prstGeom>
        </p:spPr>
      </p:pic>
    </p:spTree>
    <p:extLst>
      <p:ext uri="{BB962C8B-B14F-4D97-AF65-F5344CB8AC3E}">
        <p14:creationId xmlns:p14="http://schemas.microsoft.com/office/powerpoint/2010/main" val="220219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BAD7-FD87-4159-9DDC-44E83E36BAD8}"/>
              </a:ext>
            </a:extLst>
          </p:cNvPr>
          <p:cNvSpPr>
            <a:spLocks noGrp="1"/>
          </p:cNvSpPr>
          <p:nvPr>
            <p:ph type="title"/>
          </p:nvPr>
        </p:nvSpPr>
        <p:spPr/>
        <p:txBody>
          <a:bodyPr/>
          <a:lstStyle/>
          <a:p>
            <a:r>
              <a:rPr lang="en-US" sz="4400" dirty="0"/>
              <a:t>Import Out Placements </a:t>
            </a:r>
          </a:p>
        </p:txBody>
      </p:sp>
      <p:pic>
        <p:nvPicPr>
          <p:cNvPr id="4" name="Picture 3">
            <a:extLst>
              <a:ext uri="{FF2B5EF4-FFF2-40B4-BE49-F238E27FC236}">
                <a16:creationId xmlns:a16="http://schemas.microsoft.com/office/drawing/2014/main" id="{6E017979-C6A5-4D51-8E71-27DDDEE31D21}"/>
              </a:ext>
            </a:extLst>
          </p:cNvPr>
          <p:cNvPicPr>
            <a:picLocks noChangeAspect="1"/>
          </p:cNvPicPr>
          <p:nvPr/>
        </p:nvPicPr>
        <p:blipFill>
          <a:blip r:embed="rId3"/>
          <a:stretch>
            <a:fillRect/>
          </a:stretch>
        </p:blipFill>
        <p:spPr>
          <a:xfrm>
            <a:off x="309786" y="2588465"/>
            <a:ext cx="8524428" cy="3948054"/>
          </a:xfrm>
          <a:prstGeom prst="rect">
            <a:avLst/>
          </a:prstGeom>
        </p:spPr>
      </p:pic>
      <p:pic>
        <p:nvPicPr>
          <p:cNvPr id="5" name="Picture 4">
            <a:extLst>
              <a:ext uri="{FF2B5EF4-FFF2-40B4-BE49-F238E27FC236}">
                <a16:creationId xmlns:a16="http://schemas.microsoft.com/office/drawing/2014/main" id="{FD392AC3-BA5D-4737-8C34-CA6344DB9085}"/>
              </a:ext>
            </a:extLst>
          </p:cNvPr>
          <p:cNvPicPr>
            <a:picLocks noChangeAspect="1"/>
          </p:cNvPicPr>
          <p:nvPr/>
        </p:nvPicPr>
        <p:blipFill>
          <a:blip r:embed="rId4"/>
          <a:stretch>
            <a:fillRect/>
          </a:stretch>
        </p:blipFill>
        <p:spPr>
          <a:xfrm>
            <a:off x="76199" y="1714162"/>
            <a:ext cx="8758015" cy="891720"/>
          </a:xfrm>
          <a:prstGeom prst="rect">
            <a:avLst/>
          </a:prstGeom>
        </p:spPr>
      </p:pic>
    </p:spTree>
    <p:extLst>
      <p:ext uri="{BB962C8B-B14F-4D97-AF65-F5344CB8AC3E}">
        <p14:creationId xmlns:p14="http://schemas.microsoft.com/office/powerpoint/2010/main" val="167082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69F-D17E-4E03-9B46-D81499B11AFA}"/>
              </a:ext>
            </a:extLst>
          </p:cNvPr>
          <p:cNvSpPr>
            <a:spLocks noGrp="1"/>
          </p:cNvSpPr>
          <p:nvPr>
            <p:ph type="title"/>
          </p:nvPr>
        </p:nvSpPr>
        <p:spPr>
          <a:xfrm>
            <a:off x="1506584" y="29272"/>
            <a:ext cx="7162800" cy="1143000"/>
          </a:xfrm>
        </p:spPr>
        <p:txBody>
          <a:bodyPr/>
          <a:lstStyle/>
          <a:p>
            <a:r>
              <a:rPr lang="en-US" sz="4400" dirty="0"/>
              <a:t>Remove Students</a:t>
            </a:r>
          </a:p>
        </p:txBody>
      </p:sp>
      <p:pic>
        <p:nvPicPr>
          <p:cNvPr id="3" name="Picture 2">
            <a:extLst>
              <a:ext uri="{FF2B5EF4-FFF2-40B4-BE49-F238E27FC236}">
                <a16:creationId xmlns:a16="http://schemas.microsoft.com/office/drawing/2014/main" id="{D5956074-EC69-4E1D-83C2-C8AB42400D26}"/>
              </a:ext>
            </a:extLst>
          </p:cNvPr>
          <p:cNvPicPr>
            <a:picLocks noChangeAspect="1"/>
          </p:cNvPicPr>
          <p:nvPr/>
        </p:nvPicPr>
        <p:blipFill>
          <a:blip r:embed="rId3"/>
          <a:stretch>
            <a:fillRect/>
          </a:stretch>
        </p:blipFill>
        <p:spPr>
          <a:xfrm>
            <a:off x="467978" y="1828800"/>
            <a:ext cx="8208043" cy="2364941"/>
          </a:xfrm>
          <a:prstGeom prst="rect">
            <a:avLst/>
          </a:prstGeom>
        </p:spPr>
      </p:pic>
      <p:pic>
        <p:nvPicPr>
          <p:cNvPr id="5" name="Picture 4">
            <a:extLst>
              <a:ext uri="{FF2B5EF4-FFF2-40B4-BE49-F238E27FC236}">
                <a16:creationId xmlns:a16="http://schemas.microsoft.com/office/drawing/2014/main" id="{E50D4F2A-8248-40C8-829D-69687D45A276}"/>
              </a:ext>
            </a:extLst>
          </p:cNvPr>
          <p:cNvPicPr>
            <a:picLocks noChangeAspect="1"/>
          </p:cNvPicPr>
          <p:nvPr/>
        </p:nvPicPr>
        <p:blipFill>
          <a:blip r:embed="rId4"/>
          <a:stretch>
            <a:fillRect/>
          </a:stretch>
        </p:blipFill>
        <p:spPr>
          <a:xfrm rot="9783550">
            <a:off x="7641799" y="3827940"/>
            <a:ext cx="930670" cy="923343"/>
          </a:xfrm>
          <a:prstGeom prst="rect">
            <a:avLst/>
          </a:prstGeom>
        </p:spPr>
      </p:pic>
      <p:sp>
        <p:nvSpPr>
          <p:cNvPr id="6" name="TextBox 5">
            <a:extLst>
              <a:ext uri="{FF2B5EF4-FFF2-40B4-BE49-F238E27FC236}">
                <a16:creationId xmlns:a16="http://schemas.microsoft.com/office/drawing/2014/main" id="{FBD73388-C087-4BE9-AB69-733BA1F6C2A9}"/>
              </a:ext>
            </a:extLst>
          </p:cNvPr>
          <p:cNvSpPr txBox="1"/>
          <p:nvPr/>
        </p:nvSpPr>
        <p:spPr>
          <a:xfrm>
            <a:off x="762000" y="4811431"/>
            <a:ext cx="7983585" cy="1938992"/>
          </a:xfrm>
          <a:prstGeom prst="rect">
            <a:avLst/>
          </a:prstGeom>
          <a:noFill/>
        </p:spPr>
        <p:txBody>
          <a:bodyPr wrap="square" rtlCol="0">
            <a:spAutoFit/>
          </a:bodyPr>
          <a:lstStyle/>
          <a:p>
            <a:r>
              <a:rPr lang="en-US" sz="2400" dirty="0"/>
              <a:t>When using the Import Students button some students may come in that do not have out of district tuition expense or may import duplicate students.  Click remove to delete the duplicates or wrong students from the report and enter the total amount in one line.</a:t>
            </a:r>
          </a:p>
        </p:txBody>
      </p:sp>
    </p:spTree>
    <p:extLst>
      <p:ext uri="{BB962C8B-B14F-4D97-AF65-F5344CB8AC3E}">
        <p14:creationId xmlns:p14="http://schemas.microsoft.com/office/powerpoint/2010/main" val="347290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BAD7-FD87-4159-9DDC-44E83E36BAD8}"/>
              </a:ext>
            </a:extLst>
          </p:cNvPr>
          <p:cNvSpPr>
            <a:spLocks noGrp="1"/>
          </p:cNvSpPr>
          <p:nvPr>
            <p:ph type="title"/>
          </p:nvPr>
        </p:nvSpPr>
        <p:spPr/>
        <p:txBody>
          <a:bodyPr/>
          <a:lstStyle/>
          <a:p>
            <a:r>
              <a:rPr lang="en-US" dirty="0"/>
              <a:t>Add Local &amp; Federal Tuition Costs</a:t>
            </a:r>
          </a:p>
        </p:txBody>
      </p:sp>
      <p:sp>
        <p:nvSpPr>
          <p:cNvPr id="3" name="Content Placeholder 2">
            <a:extLst>
              <a:ext uri="{FF2B5EF4-FFF2-40B4-BE49-F238E27FC236}">
                <a16:creationId xmlns:a16="http://schemas.microsoft.com/office/drawing/2014/main" id="{0DBCC6CD-8E9F-4E22-A508-7219CFEE036A}"/>
              </a:ext>
            </a:extLst>
          </p:cNvPr>
          <p:cNvSpPr>
            <a:spLocks noGrp="1"/>
          </p:cNvSpPr>
          <p:nvPr>
            <p:ph idx="1"/>
          </p:nvPr>
        </p:nvSpPr>
        <p:spPr>
          <a:xfrm>
            <a:off x="1524000" y="1714162"/>
            <a:ext cx="7162800" cy="4525963"/>
          </a:xfrm>
        </p:spPr>
        <p:txBody>
          <a:bodyPr/>
          <a:lstStyle/>
          <a:p>
            <a:endParaRPr lang="en-US" dirty="0"/>
          </a:p>
        </p:txBody>
      </p:sp>
      <p:pic>
        <p:nvPicPr>
          <p:cNvPr id="4" name="Picture 3">
            <a:extLst>
              <a:ext uri="{FF2B5EF4-FFF2-40B4-BE49-F238E27FC236}">
                <a16:creationId xmlns:a16="http://schemas.microsoft.com/office/drawing/2014/main" id="{6E017979-C6A5-4D51-8E71-27DDDEE31D21}"/>
              </a:ext>
            </a:extLst>
          </p:cNvPr>
          <p:cNvPicPr>
            <a:picLocks noChangeAspect="1"/>
          </p:cNvPicPr>
          <p:nvPr/>
        </p:nvPicPr>
        <p:blipFill>
          <a:blip r:embed="rId3"/>
          <a:stretch>
            <a:fillRect/>
          </a:stretch>
        </p:blipFill>
        <p:spPr>
          <a:xfrm>
            <a:off x="309786" y="2598448"/>
            <a:ext cx="8524428" cy="3948054"/>
          </a:xfrm>
          <a:prstGeom prst="rect">
            <a:avLst/>
          </a:prstGeom>
        </p:spPr>
      </p:pic>
      <p:pic>
        <p:nvPicPr>
          <p:cNvPr id="5" name="Picture 4">
            <a:extLst>
              <a:ext uri="{FF2B5EF4-FFF2-40B4-BE49-F238E27FC236}">
                <a16:creationId xmlns:a16="http://schemas.microsoft.com/office/drawing/2014/main" id="{FD392AC3-BA5D-4737-8C34-CA6344DB9085}"/>
              </a:ext>
            </a:extLst>
          </p:cNvPr>
          <p:cNvPicPr>
            <a:picLocks noChangeAspect="1"/>
          </p:cNvPicPr>
          <p:nvPr/>
        </p:nvPicPr>
        <p:blipFill>
          <a:blip r:embed="rId4"/>
          <a:stretch>
            <a:fillRect/>
          </a:stretch>
        </p:blipFill>
        <p:spPr>
          <a:xfrm>
            <a:off x="76199" y="1714162"/>
            <a:ext cx="8758015" cy="891720"/>
          </a:xfrm>
          <a:prstGeom prst="rect">
            <a:avLst/>
          </a:prstGeom>
        </p:spPr>
      </p:pic>
    </p:spTree>
    <p:extLst>
      <p:ext uri="{BB962C8B-B14F-4D97-AF65-F5344CB8AC3E}">
        <p14:creationId xmlns:p14="http://schemas.microsoft.com/office/powerpoint/2010/main" val="4232412671"/>
      </p:ext>
    </p:extLst>
  </p:cSld>
  <p:clrMapOvr>
    <a:masterClrMapping/>
  </p:clrMapOvr>
</p:sld>
</file>

<file path=ppt/theme/theme1.xml><?xml version="1.0" encoding="utf-8"?>
<a:theme xmlns:a="http://schemas.openxmlformats.org/drawingml/2006/main" name="Office Theme">
  <a:themeElements>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fontScheme name="Office Them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1E70ED4D7D3418DA1AF012516CB0B" ma:contentTypeVersion="9" ma:contentTypeDescription="Create a new document." ma:contentTypeScope="" ma:versionID="581ef7aca4c6b085aceac57b811efc92">
  <xsd:schema xmlns:xsd="http://www.w3.org/2001/XMLSchema" xmlns:xs="http://www.w3.org/2001/XMLSchema" xmlns:p="http://schemas.microsoft.com/office/2006/metadata/properties" xmlns:ns2="f165a909-3f47-4b2d-a855-c3568b6adb82" xmlns:ns3="8a3b8a8e-95df-420d-8e50-114f850bf3fd" targetNamespace="http://schemas.microsoft.com/office/2006/metadata/properties" ma:root="true" ma:fieldsID="7327d6177c1869cd50fb1e0b5a98985f" ns2:_="" ns3:_="">
    <xsd:import namespace="f165a909-3f47-4b2d-a855-c3568b6adb82"/>
    <xsd:import namespace="8a3b8a8e-95df-420d-8e50-114f850bf3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5a909-3f47-4b2d-a855-c3568b6ad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b8a8e-95df-420d-8e50-114f850bf3f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09097F-9D8B-49B2-8A72-DDF9F30CA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5a909-3f47-4b2d-a855-c3568b6adb82"/>
    <ds:schemaRef ds:uri="8a3b8a8e-95df-420d-8e50-114f850bf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64F85-E2DC-4123-8879-6B26184492A4}">
  <ds:schemaRefs>
    <ds:schemaRef ds:uri="http://purl.org/dc/elements/1.1/"/>
    <ds:schemaRef ds:uri="http://schemas.microsoft.com/office/2006/metadata/properties"/>
    <ds:schemaRef ds:uri="8a3b8a8e-95df-420d-8e50-114f850bf3fd"/>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f165a909-3f47-4b2d-a855-c3568b6adb82"/>
    <ds:schemaRef ds:uri="http://www.w3.org/XML/1998/namespace"/>
    <ds:schemaRef ds:uri="http://purl.org/dc/terms/"/>
  </ds:schemaRefs>
</ds:datastoreItem>
</file>

<file path=customXml/itemProps3.xml><?xml version="1.0" encoding="utf-8"?>
<ds:datastoreItem xmlns:ds="http://schemas.openxmlformats.org/officeDocument/2006/customXml" ds:itemID="{666D74B1-06E1-4ED7-89D8-EA9C1F02E35D}">
  <ds:schemaRefs>
    <ds:schemaRef ds:uri="http://schemas.microsoft.com/office/2006/metadata/longProperties"/>
  </ds:schemaRefs>
</ds:datastoreItem>
</file>

<file path=customXml/itemProps4.xml><?xml version="1.0" encoding="utf-8"?>
<ds:datastoreItem xmlns:ds="http://schemas.openxmlformats.org/officeDocument/2006/customXml" ds:itemID="{1A6B9522-FEEE-4801-AF5C-BFAC981B8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1036</TotalTime>
  <Words>870</Words>
  <Application>Microsoft Office PowerPoint</Application>
  <PresentationFormat>On-screen Show (4:3)</PresentationFormat>
  <Paragraphs>82</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Century Gothic</vt:lpstr>
      <vt:lpstr>Georgia</vt:lpstr>
      <vt:lpstr>Office Theme</vt:lpstr>
      <vt:lpstr>Worksheet</vt:lpstr>
      <vt:lpstr>EF-S-07/214 Special Education Tuition and Board Report</vt:lpstr>
      <vt:lpstr>EF-S-07 vs EF-S-214</vt:lpstr>
      <vt:lpstr>Before the End of the Fiscal Year </vt:lpstr>
      <vt:lpstr>NEO Special Education Module</vt:lpstr>
      <vt:lpstr>EF-S-07 Landing Page</vt:lpstr>
      <vt:lpstr>Choose Create &amp; Import Out Placements</vt:lpstr>
      <vt:lpstr>Import Out Placements </vt:lpstr>
      <vt:lpstr>Remove Students</vt:lpstr>
      <vt:lpstr>Add Local &amp; Federal Tuition Costs</vt:lpstr>
      <vt:lpstr>Add Student</vt:lpstr>
      <vt:lpstr>Select Placement-enter tuition expense</vt:lpstr>
      <vt:lpstr>Ready to Certify &amp; Send to Business Manager</vt:lpstr>
      <vt:lpstr>Proper Coding</vt:lpstr>
      <vt:lpstr>Business Manager Certifies and Submits to DOE</vt:lpstr>
      <vt:lpstr>Successful Submission</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Clark, Stephanie</cp:lastModifiedBy>
  <cp:revision>61</cp:revision>
  <dcterms:created xsi:type="dcterms:W3CDTF">2012-03-26T19:59:30Z</dcterms:created>
  <dcterms:modified xsi:type="dcterms:W3CDTF">2022-09-13T18:42:45Z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523000.000000000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0x0101004F5B03462171154588A150018785C57E</vt:lpwstr>
  </property>
</Properties>
</file>