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56" r:id="rId2"/>
    <p:sldId id="258" r:id="rId3"/>
    <p:sldId id="261" r:id="rId4"/>
    <p:sldId id="278" r:id="rId5"/>
    <p:sldId id="307" r:id="rId6"/>
    <p:sldId id="290" r:id="rId7"/>
    <p:sldId id="296" r:id="rId8"/>
    <p:sldId id="301" r:id="rId9"/>
    <p:sldId id="300" r:id="rId10"/>
    <p:sldId id="299" r:id="rId11"/>
    <p:sldId id="297" r:id="rId12"/>
    <p:sldId id="298" r:id="rId13"/>
    <p:sldId id="270" r:id="rId14"/>
    <p:sldId id="273" r:id="rId15"/>
    <p:sldId id="311" r:id="rId16"/>
    <p:sldId id="295" r:id="rId17"/>
    <p:sldId id="304" r:id="rId18"/>
    <p:sldId id="276" r:id="rId19"/>
    <p:sldId id="282" r:id="rId20"/>
    <p:sldId id="283" r:id="rId21"/>
    <p:sldId id="274" r:id="rId22"/>
    <p:sldId id="310" r:id="rId23"/>
    <p:sldId id="288" r:id="rId24"/>
    <p:sldId id="289"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50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FD70426-2E8A-41D4-AC5B-1ED041FDDC81}" type="datetimeFigureOut">
              <a:rPr lang="en-US" smtClean="0"/>
              <a:t>5/5/2020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915E1C1-4AFE-485B-8230-ACF1431CAEF2}" type="slidenum">
              <a:rPr lang="en-US" smtClean="0"/>
              <a:t>‹#›</a:t>
            </a:fld>
            <a:endParaRPr lang="en-US"/>
          </a:p>
        </p:txBody>
      </p:sp>
    </p:spTree>
    <p:extLst>
      <p:ext uri="{BB962C8B-B14F-4D97-AF65-F5344CB8AC3E}">
        <p14:creationId xmlns:p14="http://schemas.microsoft.com/office/powerpoint/2010/main" val="1516530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15E1C1-4AFE-485B-8230-ACF1431CAEF2}" type="slidenum">
              <a:rPr lang="en-US" smtClean="0"/>
              <a:t>2</a:t>
            </a:fld>
            <a:endParaRPr lang="en-US"/>
          </a:p>
        </p:txBody>
      </p:sp>
    </p:spTree>
    <p:extLst>
      <p:ext uri="{BB962C8B-B14F-4D97-AF65-F5344CB8AC3E}">
        <p14:creationId xmlns:p14="http://schemas.microsoft.com/office/powerpoint/2010/main" val="2168333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81B5B5-D525-4BF2-A18E-36901786A8D0}"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3635A-ECA3-4A21-9889-39277ECE97B4}"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81B5B5-D525-4BF2-A18E-36901786A8D0}"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3635A-ECA3-4A21-9889-39277ECE97B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81B5B5-D525-4BF2-A18E-36901786A8D0}"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3635A-ECA3-4A21-9889-39277ECE97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81B5B5-D525-4BF2-A18E-36901786A8D0}"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3635A-ECA3-4A21-9889-39277ECE97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81B5B5-D525-4BF2-A18E-36901786A8D0}"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3635A-ECA3-4A21-9889-39277ECE97B4}"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81B5B5-D525-4BF2-A18E-36901786A8D0}"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83635A-ECA3-4A21-9889-39277ECE97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81B5B5-D525-4BF2-A18E-36901786A8D0}" type="datetimeFigureOut">
              <a:rPr lang="en-US" smtClean="0"/>
              <a:t>5/5/2020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83635A-ECA3-4A21-9889-39277ECE97B4}"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81B5B5-D525-4BF2-A18E-36901786A8D0}" type="datetimeFigureOut">
              <a:rPr lang="en-US" smtClean="0"/>
              <a:t>5/5/2020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83635A-ECA3-4A21-9889-39277ECE97B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81B5B5-D525-4BF2-A18E-36901786A8D0}" type="datetimeFigureOut">
              <a:rPr lang="en-US" smtClean="0"/>
              <a:t>5/5/2020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83635A-ECA3-4A21-9889-39277ECE97B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81B5B5-D525-4BF2-A18E-36901786A8D0}"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83635A-ECA3-4A21-9889-39277ECE97B4}"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81B5B5-D525-4BF2-A18E-36901786A8D0}"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83635A-ECA3-4A21-9889-39277ECE97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2E81B5B5-D525-4BF2-A18E-36901786A8D0}" type="datetimeFigureOut">
              <a:rPr lang="en-US" smtClean="0"/>
              <a:t>5/5/2020</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7183635A-ECA3-4A21-9889-39277ECE97B4}"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pbs.org/video/forlorn-hope-cecgug/" TargetMode="External"/><Relationship Id="rId2" Type="http://schemas.openxmlformats.org/officeDocument/2006/relationships/hyperlink" Target="https://video.mainepublic.org/video/sixteenth-maine-gettysburg-sixteenth-maine-gettysbu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solidFill>
                  <a:srgbClr val="C00000"/>
                </a:solidFill>
                <a:effectLst>
                  <a:outerShdw blurRad="38100" dist="38100" dir="2700000" algn="tl">
                    <a:srgbClr val="000000">
                      <a:alpha val="43137"/>
                    </a:srgbClr>
                  </a:outerShdw>
                </a:effectLst>
                <a:latin typeface="Bookman Old Style" panose="02050604050505020204" pitchFamily="18" charset="0"/>
              </a:rPr>
              <a:t>Go Figure</a:t>
            </a:r>
          </a:p>
        </p:txBody>
      </p:sp>
      <p:sp>
        <p:nvSpPr>
          <p:cNvPr id="3" name="Subtitle 2"/>
          <p:cNvSpPr>
            <a:spLocks noGrp="1"/>
          </p:cNvSpPr>
          <p:nvPr>
            <p:ph type="subTitle" idx="1"/>
          </p:nvPr>
        </p:nvSpPr>
        <p:spPr/>
        <p:txBody>
          <a:bodyPr>
            <a:normAutofit fontScale="77500" lnSpcReduction="20000"/>
          </a:bodyPr>
          <a:lstStyle/>
          <a:p>
            <a:r>
              <a:rPr lang="en-US" sz="4400" dirty="0">
                <a:solidFill>
                  <a:srgbClr val="002060"/>
                </a:solidFill>
                <a:effectLst>
                  <a:outerShdw blurRad="38100" dist="38100" dir="2700000" algn="tl">
                    <a:srgbClr val="000000">
                      <a:alpha val="43137"/>
                    </a:srgbClr>
                  </a:outerShdw>
                </a:effectLst>
                <a:latin typeface="Bookman Old Style" panose="02050604050505020204" pitchFamily="18" charset="0"/>
              </a:rPr>
              <a:t>Rummaging through Maine’s  Familiar Civil War</a:t>
            </a:r>
          </a:p>
        </p:txBody>
      </p:sp>
    </p:spTree>
    <p:extLst>
      <p:ext uri="{BB962C8B-B14F-4D97-AF65-F5344CB8AC3E}">
        <p14:creationId xmlns:p14="http://schemas.microsoft.com/office/powerpoint/2010/main" val="4034578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0"/>
            <a:ext cx="6781800" cy="838200"/>
          </a:xfrm>
        </p:spPr>
        <p:txBody>
          <a:bodyPr>
            <a:normAutofit/>
          </a:bodyPr>
          <a:lstStyle/>
          <a:p>
            <a:r>
              <a:rPr lang="en-US" sz="3600" dirty="0">
                <a:latin typeface="Bookman Old Style" panose="02050604050505020204" pitchFamily="18" charset="0"/>
              </a:rPr>
              <a:t>So Much For That</a:t>
            </a:r>
          </a:p>
        </p:txBody>
      </p:sp>
      <p:sp>
        <p:nvSpPr>
          <p:cNvPr id="3" name="Content Placeholder 2"/>
          <p:cNvSpPr>
            <a:spLocks noGrp="1"/>
          </p:cNvSpPr>
          <p:nvPr>
            <p:ph idx="1"/>
          </p:nvPr>
        </p:nvSpPr>
        <p:spPr>
          <a:xfrm>
            <a:off x="304800" y="533400"/>
            <a:ext cx="8805028" cy="4800600"/>
          </a:xfrm>
        </p:spPr>
        <p:txBody>
          <a:bodyPr>
            <a:normAutofit/>
          </a:bodyPr>
          <a:lstStyle/>
          <a:p>
            <a:pPr marL="0" indent="0">
              <a:buNone/>
            </a:pPr>
            <a:r>
              <a:rPr lang="en-US" sz="2000" dirty="0">
                <a:latin typeface="Bookman Old Style" panose="02050604050505020204" pitchFamily="18" charset="0"/>
              </a:rPr>
              <a:t>“They cannot breach your</a:t>
            </a:r>
          </a:p>
          <a:p>
            <a:pPr marL="0" indent="0">
              <a:buNone/>
            </a:pPr>
            <a:r>
              <a:rPr lang="en-US" sz="2000" dirty="0">
                <a:latin typeface="Bookman Old Style" panose="02050604050505020204" pitchFamily="18" charset="0"/>
              </a:rPr>
              <a:t>walls at that distance.”</a:t>
            </a:r>
            <a:endParaRPr lang="en-US" sz="1400" dirty="0">
              <a:latin typeface="Bookman Old Style" panose="02050604050505020204" pitchFamily="18" charset="0"/>
            </a:endParaRPr>
          </a:p>
          <a:p>
            <a:pPr marL="0" indent="0">
              <a:buNone/>
            </a:pPr>
            <a:endParaRPr lang="en-US" sz="2000" dirty="0">
              <a:latin typeface="Bookman Old Style" panose="02050604050505020204" pitchFamily="18" charset="0"/>
            </a:endParaRPr>
          </a:p>
          <a:p>
            <a:pPr marL="0" indent="0">
              <a:buNone/>
            </a:pPr>
            <a:r>
              <a:rPr lang="en-US" sz="1800" dirty="0">
                <a:latin typeface="Bookman Old Style" panose="02050604050505020204" pitchFamily="18" charset="0"/>
              </a:rPr>
              <a:t> ~ Confederate General</a:t>
            </a:r>
          </a:p>
          <a:p>
            <a:pPr marL="0" indent="0">
              <a:buNone/>
            </a:pPr>
            <a:r>
              <a:rPr lang="en-US" sz="1800" dirty="0">
                <a:latin typeface="Bookman Old Style" panose="02050604050505020204" pitchFamily="18" charset="0"/>
              </a:rPr>
              <a:t>    Gen. Robert E. Lee</a:t>
            </a:r>
            <a:r>
              <a:rPr lang="en-US" sz="2000" dirty="0">
                <a:latin typeface="Bookman Old Style" panose="02050604050505020204" pitchFamily="18" charset="0"/>
              </a:rPr>
              <a:t>, </a:t>
            </a:r>
            <a:r>
              <a:rPr lang="en-US" sz="1800" dirty="0">
                <a:latin typeface="Bookman Old Style" panose="02050604050505020204" pitchFamily="18" charset="0"/>
              </a:rPr>
              <a:t>to </a:t>
            </a:r>
          </a:p>
          <a:p>
            <a:pPr marL="0" indent="0">
              <a:buNone/>
            </a:pPr>
            <a:r>
              <a:rPr lang="en-US" sz="1800" dirty="0">
                <a:latin typeface="Bookman Old Style" panose="02050604050505020204" pitchFamily="18" charset="0"/>
              </a:rPr>
              <a:t>    Col. Charles Olmstead</a:t>
            </a:r>
          </a:p>
          <a:p>
            <a:pPr marL="0" indent="0">
              <a:buNone/>
            </a:pPr>
            <a:r>
              <a:rPr lang="en-US" sz="1800" dirty="0">
                <a:latin typeface="Bookman Old Style" panose="02050604050505020204" pitchFamily="18" charset="0"/>
              </a:rPr>
              <a:t>    Fort Pulaski Commander</a:t>
            </a:r>
          </a:p>
          <a:p>
            <a:pPr marL="0" indent="0">
              <a:buNone/>
            </a:pPr>
            <a:r>
              <a:rPr lang="en-US" sz="1800" dirty="0">
                <a:latin typeface="Bookman Old Style" panose="02050604050505020204" pitchFamily="18" charset="0"/>
              </a:rPr>
              <a:t>    November, 1861</a:t>
            </a:r>
          </a:p>
        </p:txBody>
      </p:sp>
      <p:pic>
        <p:nvPicPr>
          <p:cNvPr id="3074" name="Picture 2" descr="C:\Users\david.cheever\Desktop\pulaski brea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394" y="762000"/>
            <a:ext cx="5213834" cy="4040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15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86400"/>
            <a:ext cx="6781800" cy="685800"/>
          </a:xfrm>
        </p:spPr>
        <p:txBody>
          <a:bodyPr>
            <a:normAutofit/>
          </a:bodyPr>
          <a:lstStyle/>
          <a:p>
            <a:r>
              <a:rPr lang="en-US" sz="3600" dirty="0">
                <a:latin typeface="Bookman Old Style" panose="02050604050505020204" pitchFamily="18" charset="0"/>
              </a:rPr>
              <a:t>Pounding Pulaski</a:t>
            </a:r>
          </a:p>
        </p:txBody>
      </p:sp>
      <p:sp>
        <p:nvSpPr>
          <p:cNvPr id="3" name="Content Placeholder 2"/>
          <p:cNvSpPr>
            <a:spLocks noGrp="1"/>
          </p:cNvSpPr>
          <p:nvPr>
            <p:ph idx="1"/>
          </p:nvPr>
        </p:nvSpPr>
        <p:spPr/>
        <p:txBody>
          <a:bodyPr/>
          <a:lstStyle/>
          <a:p>
            <a:pPr marL="0" indent="0">
              <a:buNone/>
            </a:pPr>
            <a:endParaRPr lang="en-US" dirty="0"/>
          </a:p>
        </p:txBody>
      </p:sp>
      <p:pic>
        <p:nvPicPr>
          <p:cNvPr id="1026" name="Picture 2" descr="C:\Users\david.cheever\Desktop\Fort-Pulaski-Under-Fire-April-18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75438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989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57800"/>
            <a:ext cx="6781800" cy="914400"/>
          </a:xfrm>
        </p:spPr>
        <p:txBody>
          <a:bodyPr>
            <a:normAutofit/>
          </a:bodyPr>
          <a:lstStyle/>
          <a:p>
            <a:r>
              <a:rPr lang="en-US" sz="3600" dirty="0">
                <a:latin typeface="Bookman Old Style" panose="02050604050505020204" pitchFamily="18" charset="0"/>
              </a:rPr>
              <a:t>Hit the Bricks</a:t>
            </a:r>
          </a:p>
        </p:txBody>
      </p:sp>
      <p:sp>
        <p:nvSpPr>
          <p:cNvPr id="3" name="Content Placeholder 2"/>
          <p:cNvSpPr>
            <a:spLocks noGrp="1"/>
          </p:cNvSpPr>
          <p:nvPr>
            <p:ph idx="1"/>
          </p:nvPr>
        </p:nvSpPr>
        <p:spPr>
          <a:xfrm>
            <a:off x="762000" y="381000"/>
            <a:ext cx="8382000" cy="4191000"/>
          </a:xfrm>
        </p:spPr>
        <p:txBody>
          <a:bodyPr/>
          <a:lstStyle/>
          <a:p>
            <a:pPr marL="0" indent="0">
              <a:buNone/>
            </a:pPr>
            <a:r>
              <a:rPr lang="en-US" sz="3200" dirty="0">
                <a:latin typeface="Bookman Old Style" panose="02050604050505020204" pitchFamily="18" charset="0"/>
              </a:rPr>
              <a:t>Fort Pulaski</a:t>
            </a:r>
          </a:p>
          <a:p>
            <a:pPr marL="0" indent="0">
              <a:buNone/>
            </a:pPr>
            <a:r>
              <a:rPr lang="en-US" sz="2000" dirty="0">
                <a:latin typeface="Bookman Old Style" panose="02050604050505020204" pitchFamily="18" charset="0"/>
              </a:rPr>
              <a:t>$1 Million</a:t>
            </a:r>
          </a:p>
          <a:p>
            <a:pPr marL="0" indent="0">
              <a:buNone/>
            </a:pPr>
            <a:r>
              <a:rPr lang="en-US" sz="2000" dirty="0">
                <a:latin typeface="Bookman Old Style" panose="02050604050505020204" pitchFamily="18" charset="0"/>
              </a:rPr>
              <a:t>15 years to build</a:t>
            </a:r>
          </a:p>
          <a:p>
            <a:pPr marL="0" indent="0">
              <a:buNone/>
            </a:pPr>
            <a:r>
              <a:rPr lang="en-US" sz="2000" dirty="0">
                <a:latin typeface="Bookman Old Style" panose="02050604050505020204" pitchFamily="18" charset="0"/>
              </a:rPr>
              <a:t>21 million bricks</a:t>
            </a:r>
          </a:p>
          <a:p>
            <a:pPr marL="0" indent="0">
              <a:buNone/>
            </a:pPr>
            <a:r>
              <a:rPr lang="en-US" sz="2000" dirty="0">
                <a:latin typeface="Bookman Old Style" panose="02050604050505020204" pitchFamily="18" charset="0"/>
              </a:rPr>
              <a:t>7.5 ft. thick walls</a:t>
            </a:r>
          </a:p>
          <a:p>
            <a:pPr marL="0" indent="0">
              <a:buNone/>
            </a:pPr>
            <a:r>
              <a:rPr lang="en-US" sz="2000" dirty="0">
                <a:latin typeface="Bookman Old Style" panose="02050604050505020204" pitchFamily="18" charset="0"/>
              </a:rPr>
              <a:t>385 soldiers</a:t>
            </a:r>
          </a:p>
          <a:p>
            <a:pPr marL="0" indent="0">
              <a:buNone/>
            </a:pPr>
            <a:r>
              <a:rPr lang="en-US" sz="2000" dirty="0">
                <a:latin typeface="Bookman Old Style" panose="02050604050505020204" pitchFamily="18" charset="0"/>
              </a:rPr>
              <a:t>1 killed</a:t>
            </a:r>
          </a:p>
          <a:p>
            <a:pPr marL="0" indent="0">
              <a:buNone/>
            </a:pPr>
            <a:r>
              <a:rPr lang="en-US" sz="2000" dirty="0">
                <a:latin typeface="Bookman Old Style" panose="02050604050505020204" pitchFamily="18" charset="0"/>
              </a:rPr>
              <a:t>363 captured</a:t>
            </a:r>
          </a:p>
          <a:p>
            <a:pPr marL="0" indent="0">
              <a:buNone/>
            </a:pPr>
            <a:r>
              <a:rPr lang="en-US" sz="2000" dirty="0">
                <a:latin typeface="Bookman Old Style" panose="02050604050505020204" pitchFamily="18" charset="0"/>
              </a:rPr>
              <a:t>Defeated in 36 hours</a:t>
            </a:r>
          </a:p>
          <a:p>
            <a:pPr marL="0" indent="0">
              <a:buNone/>
            </a:pPr>
            <a:endParaRPr lang="en-US" sz="2000" dirty="0">
              <a:latin typeface="Bookman Old Style" panose="02050604050505020204" pitchFamily="18" charset="0"/>
            </a:endParaRPr>
          </a:p>
          <a:p>
            <a:pPr marL="0" indent="0">
              <a:buNone/>
            </a:pPr>
            <a:endParaRPr lang="en-US" sz="2000" dirty="0">
              <a:latin typeface="Bookman Old Style" panose="02050604050505020204" pitchFamily="18" charset="0"/>
            </a:endParaRPr>
          </a:p>
        </p:txBody>
      </p:sp>
      <p:pic>
        <p:nvPicPr>
          <p:cNvPr id="2050" name="Picture 2" descr="C:\Users\david.cheever\Desktop\fort-pulaski-georgia tod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1771" y="685800"/>
            <a:ext cx="5225143"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225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0"/>
            <a:ext cx="6781800" cy="838200"/>
          </a:xfrm>
        </p:spPr>
        <p:txBody>
          <a:bodyPr>
            <a:normAutofit/>
          </a:bodyPr>
          <a:lstStyle/>
          <a:p>
            <a:r>
              <a:rPr lang="en-US" sz="3600" dirty="0">
                <a:latin typeface="Bookman Old Style" panose="02050604050505020204" pitchFamily="18" charset="0"/>
              </a:rPr>
              <a:t>Little Known Volunteer</a:t>
            </a:r>
          </a:p>
        </p:txBody>
      </p:sp>
      <p:sp>
        <p:nvSpPr>
          <p:cNvPr id="3" name="Content Placeholder 2"/>
          <p:cNvSpPr>
            <a:spLocks noGrp="1"/>
          </p:cNvSpPr>
          <p:nvPr>
            <p:ph idx="1"/>
          </p:nvPr>
        </p:nvSpPr>
        <p:spPr>
          <a:xfrm>
            <a:off x="762000" y="685800"/>
            <a:ext cx="5257800" cy="4800600"/>
          </a:xfrm>
        </p:spPr>
        <p:txBody>
          <a:bodyPr>
            <a:normAutofit/>
          </a:bodyPr>
          <a:lstStyle/>
          <a:p>
            <a:pPr marL="0" indent="0">
              <a:buNone/>
            </a:pPr>
            <a:r>
              <a:rPr lang="en-US" i="1" dirty="0"/>
              <a:t>“…but, I fear, this war, so costly of blood and treasure, will not cease until the men of the North are willing to leave good positions, and sacrifice the dearest personal interests, to rescue our country from desolation, and defend the national existence against treachery at home and jealousy abroad.” </a:t>
            </a:r>
          </a:p>
          <a:p>
            <a:pPr marL="0" indent="0">
              <a:buNone/>
            </a:pPr>
            <a:endParaRPr lang="en-US" i="1" dirty="0"/>
          </a:p>
          <a:p>
            <a:pPr marL="0" indent="0">
              <a:buNone/>
            </a:pPr>
            <a:r>
              <a:rPr lang="en-US" dirty="0"/>
              <a:t>Bowdoin Professor Joshua Chamberlain 		To Gov. Israel Washburn</a:t>
            </a:r>
          </a:p>
          <a:p>
            <a:pPr marL="0" indent="0">
              <a:buNone/>
            </a:pPr>
            <a:r>
              <a:rPr lang="en-US" dirty="0"/>
              <a:t>			July 14, 1862 </a:t>
            </a:r>
          </a:p>
        </p:txBody>
      </p:sp>
      <p:pic>
        <p:nvPicPr>
          <p:cNvPr id="3074" name="Picture 2" descr="V:\JPEGs for web\Adj.Gen. photo\MHP CDVs &amp; photos\Photo-Hist. Pres.-Chamberlain, Joshua L., 20th ME Vol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761198"/>
            <a:ext cx="2743200" cy="394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775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0"/>
            <a:ext cx="6781800" cy="914400"/>
          </a:xfrm>
        </p:spPr>
        <p:txBody>
          <a:bodyPr>
            <a:normAutofit/>
          </a:bodyPr>
          <a:lstStyle/>
          <a:p>
            <a:r>
              <a:rPr lang="en-US" sz="3600" dirty="0">
                <a:latin typeface="Bookman Old Style" panose="02050604050505020204" pitchFamily="18" charset="0"/>
              </a:rPr>
              <a:t>Ask A Friend</a:t>
            </a:r>
          </a:p>
        </p:txBody>
      </p:sp>
      <p:sp>
        <p:nvSpPr>
          <p:cNvPr id="3" name="Content Placeholder 2"/>
          <p:cNvSpPr>
            <a:spLocks noGrp="1"/>
          </p:cNvSpPr>
          <p:nvPr>
            <p:ph idx="1"/>
          </p:nvPr>
        </p:nvSpPr>
        <p:spPr>
          <a:xfrm>
            <a:off x="381001" y="1010356"/>
            <a:ext cx="5181600" cy="4191000"/>
          </a:xfrm>
        </p:spPr>
        <p:txBody>
          <a:bodyPr>
            <a:normAutofit fontScale="92500"/>
          </a:bodyPr>
          <a:lstStyle/>
          <a:p>
            <a:pPr marL="0" indent="0">
              <a:buNone/>
            </a:pPr>
            <a:r>
              <a:rPr lang="en-US" i="1" dirty="0">
                <a:latin typeface="Bookman Old Style" panose="02050604050505020204" pitchFamily="18" charset="0"/>
              </a:rPr>
              <a:t>“Have you appointed Chamberlain Col. of the 20th? His old classmates etc. here say you have been deceived: that C. is </a:t>
            </a:r>
            <a:r>
              <a:rPr lang="en-US" b="1" i="1" dirty="0">
                <a:latin typeface="Bookman Old Style" panose="02050604050505020204" pitchFamily="18" charset="0"/>
              </a:rPr>
              <a:t>Nothing</a:t>
            </a:r>
            <a:r>
              <a:rPr lang="en-US" i="1" dirty="0">
                <a:latin typeface="Bookman Old Style" panose="02050604050505020204" pitchFamily="18" charset="0"/>
              </a:rPr>
              <a:t> at all: that is the universal expression of those who knew him.”</a:t>
            </a:r>
          </a:p>
          <a:p>
            <a:pPr marL="0" indent="0">
              <a:buNone/>
            </a:pPr>
            <a:endParaRPr lang="en-US" i="1" dirty="0">
              <a:latin typeface="Bookman Old Style" panose="02050604050505020204" pitchFamily="18" charset="0"/>
            </a:endParaRPr>
          </a:p>
          <a:p>
            <a:pPr marL="0" indent="0">
              <a:buNone/>
            </a:pPr>
            <a:r>
              <a:rPr lang="en-US" dirty="0">
                <a:latin typeface="Bookman Old Style" panose="02050604050505020204" pitchFamily="18" charset="0"/>
              </a:rPr>
              <a:t>Attorney General Josiah Drummond</a:t>
            </a:r>
          </a:p>
          <a:p>
            <a:pPr marL="0" indent="0">
              <a:buNone/>
            </a:pPr>
            <a:r>
              <a:rPr lang="en-US" dirty="0">
                <a:latin typeface="Bookman Old Style" panose="02050604050505020204" pitchFamily="18" charset="0"/>
              </a:rPr>
              <a:t>	   To Gov. Israel Washburn		      July 21, 1862</a:t>
            </a:r>
          </a:p>
        </p:txBody>
      </p:sp>
      <p:pic>
        <p:nvPicPr>
          <p:cNvPr id="4098" name="Picture 2" descr="V:\JPEGs for web\Attorneys General portraits\Photo-Archives-1860 Josiah H. Drummond-3087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1" y="990600"/>
            <a:ext cx="2971800" cy="401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143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D6F00-6562-48AA-9790-253B1B376797}"/>
              </a:ext>
            </a:extLst>
          </p:cNvPr>
          <p:cNvSpPr>
            <a:spLocks noGrp="1"/>
          </p:cNvSpPr>
          <p:nvPr>
            <p:ph type="title"/>
          </p:nvPr>
        </p:nvSpPr>
        <p:spPr>
          <a:xfrm>
            <a:off x="762000" y="5410200"/>
            <a:ext cx="6781800" cy="762000"/>
          </a:xfrm>
        </p:spPr>
        <p:txBody>
          <a:bodyPr>
            <a:normAutofit/>
          </a:bodyPr>
          <a:lstStyle/>
          <a:p>
            <a:r>
              <a:rPr lang="en-US" sz="3600" dirty="0">
                <a:latin typeface="Bookman Old Style" panose="02050604050505020204" pitchFamily="18" charset="0"/>
              </a:rPr>
              <a:t>Take a Look</a:t>
            </a:r>
          </a:p>
        </p:txBody>
      </p:sp>
      <p:sp>
        <p:nvSpPr>
          <p:cNvPr id="3" name="Content Placeholder 2">
            <a:extLst>
              <a:ext uri="{FF2B5EF4-FFF2-40B4-BE49-F238E27FC236}">
                <a16:creationId xmlns:a16="http://schemas.microsoft.com/office/drawing/2014/main" id="{717078A1-3AC7-4256-B80D-5AFA75E173F3}"/>
              </a:ext>
            </a:extLst>
          </p:cNvPr>
          <p:cNvSpPr>
            <a:spLocks noGrp="1"/>
          </p:cNvSpPr>
          <p:nvPr>
            <p:ph idx="1"/>
          </p:nvPr>
        </p:nvSpPr>
        <p:spPr/>
        <p:txBody>
          <a:bodyPr/>
          <a:lstStyle/>
          <a:p>
            <a:pPr marL="0" indent="0">
              <a:buNone/>
            </a:pPr>
            <a:r>
              <a:rPr lang="en-US" dirty="0">
                <a:latin typeface="Bookman Old Style" panose="02050604050505020204" pitchFamily="18" charset="0"/>
              </a:rPr>
              <a:t>16</a:t>
            </a:r>
            <a:r>
              <a:rPr lang="en-US" baseline="30000" dirty="0">
                <a:latin typeface="Bookman Old Style" panose="02050604050505020204" pitchFamily="18" charset="0"/>
              </a:rPr>
              <a:t>th</a:t>
            </a:r>
            <a:r>
              <a:rPr lang="en-US" dirty="0">
                <a:latin typeface="Bookman Old Style" panose="02050604050505020204" pitchFamily="18" charset="0"/>
              </a:rPr>
              <a:t> Maine: Sacrificed at Gettysburg</a:t>
            </a:r>
          </a:p>
          <a:p>
            <a:pPr marL="0" indent="0">
              <a:buNone/>
            </a:pPr>
            <a:r>
              <a:rPr lang="en-US" u="sng" dirty="0">
                <a:latin typeface="Bookman Old Style" panose="02050604050505020204" pitchFamily="18" charset="0"/>
                <a:hlinkClick r:id="rId2"/>
              </a:rPr>
              <a:t>https://video.mainepublic.org/video/sixteenth-maine-gettysburg-sixteenth-maine-gettysburg/</a:t>
            </a:r>
            <a:r>
              <a:rPr lang="en-US" u="sng" dirty="0">
                <a:latin typeface="Bookman Old Style" panose="02050604050505020204" pitchFamily="18" charset="0"/>
              </a:rPr>
              <a:t> </a:t>
            </a:r>
            <a:endParaRPr lang="en-US" dirty="0">
              <a:latin typeface="Bookman Old Style" panose="02050604050505020204" pitchFamily="18" charset="0"/>
            </a:endParaRPr>
          </a:p>
          <a:p>
            <a:pPr marL="0" indent="0">
              <a:buNone/>
            </a:pPr>
            <a:r>
              <a:rPr lang="en-US" dirty="0">
                <a:latin typeface="Bookman Old Style" panose="02050604050505020204" pitchFamily="18" charset="0"/>
              </a:rPr>
              <a:t> </a:t>
            </a:r>
          </a:p>
          <a:p>
            <a:pPr marL="0" indent="0">
              <a:buNone/>
            </a:pPr>
            <a:endParaRPr lang="en-US" dirty="0">
              <a:latin typeface="Bookman Old Style" panose="02050604050505020204" pitchFamily="18" charset="0"/>
            </a:endParaRPr>
          </a:p>
          <a:p>
            <a:pPr marL="0" indent="0">
              <a:buNone/>
            </a:pPr>
            <a:r>
              <a:rPr lang="en-US" dirty="0">
                <a:latin typeface="Bookman Old Style" panose="02050604050505020204" pitchFamily="18" charset="0"/>
              </a:rPr>
              <a:t>Forlorn Hope: 1</a:t>
            </a:r>
            <a:r>
              <a:rPr lang="en-US" baseline="30000" dirty="0">
                <a:latin typeface="Bookman Old Style" panose="02050604050505020204" pitchFamily="18" charset="0"/>
              </a:rPr>
              <a:t>st</a:t>
            </a:r>
            <a:r>
              <a:rPr lang="en-US" dirty="0">
                <a:latin typeface="Bookman Old Style" panose="02050604050505020204" pitchFamily="18" charset="0"/>
              </a:rPr>
              <a:t> Maine Heavy at Petersburg</a:t>
            </a:r>
          </a:p>
          <a:p>
            <a:r>
              <a:rPr lang="en-US" u="sng" dirty="0">
                <a:latin typeface="Bookman Old Style" panose="02050604050505020204" pitchFamily="18" charset="0"/>
                <a:hlinkClick r:id="rId3"/>
              </a:rPr>
              <a:t>https://www.pbs.org/video/forlorn-hope-cecgug/</a:t>
            </a:r>
            <a:r>
              <a:rPr lang="en-US" dirty="0">
                <a:latin typeface="Bookman Old Style" panose="02050604050505020204" pitchFamily="18" charset="0"/>
              </a:rPr>
              <a:t> </a:t>
            </a:r>
          </a:p>
          <a:p>
            <a:pPr marL="0" indent="0">
              <a:buNone/>
            </a:pPr>
            <a:endParaRPr lang="en-US" dirty="0"/>
          </a:p>
        </p:txBody>
      </p:sp>
    </p:spTree>
    <p:extLst>
      <p:ext uri="{BB962C8B-B14F-4D97-AF65-F5344CB8AC3E}">
        <p14:creationId xmlns:p14="http://schemas.microsoft.com/office/powerpoint/2010/main" val="441460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10200"/>
            <a:ext cx="6781800" cy="762000"/>
          </a:xfrm>
        </p:spPr>
        <p:txBody>
          <a:bodyPr>
            <a:normAutofit/>
          </a:bodyPr>
          <a:lstStyle/>
          <a:p>
            <a:r>
              <a:rPr lang="en-US" sz="3600" dirty="0">
                <a:latin typeface="Bookman Old Style" panose="02050604050505020204" pitchFamily="18" charset="0"/>
              </a:rPr>
              <a:t>Capable Commander</a:t>
            </a:r>
          </a:p>
        </p:txBody>
      </p:sp>
      <p:sp>
        <p:nvSpPr>
          <p:cNvPr id="3" name="Content Placeholder 2"/>
          <p:cNvSpPr>
            <a:spLocks noGrp="1"/>
          </p:cNvSpPr>
          <p:nvPr>
            <p:ph idx="1"/>
          </p:nvPr>
        </p:nvSpPr>
        <p:spPr>
          <a:xfrm>
            <a:off x="803229" y="685800"/>
            <a:ext cx="7543800" cy="4648200"/>
          </a:xfrm>
        </p:spPr>
        <p:txBody>
          <a:bodyPr/>
          <a:lstStyle/>
          <a:p>
            <a:pPr marL="0" indent="0">
              <a:buNone/>
            </a:pPr>
            <a:r>
              <a:rPr lang="en-US" dirty="0"/>
              <a:t>Colonel Harris </a:t>
            </a:r>
            <a:r>
              <a:rPr lang="en-US" dirty="0" err="1"/>
              <a:t>Plaisted</a:t>
            </a:r>
            <a:endParaRPr lang="en-US" dirty="0"/>
          </a:p>
          <a:p>
            <a:pPr marL="0" indent="0">
              <a:buNone/>
            </a:pPr>
            <a:r>
              <a:rPr lang="en-US" sz="2000" dirty="0"/>
              <a:t>Bangor</a:t>
            </a:r>
          </a:p>
          <a:p>
            <a:pPr marL="0" indent="0">
              <a:buNone/>
            </a:pPr>
            <a:r>
              <a:rPr lang="en-US" sz="2000" dirty="0"/>
              <a:t>11</a:t>
            </a:r>
            <a:r>
              <a:rPr lang="en-US" sz="2000" baseline="30000" dirty="0"/>
              <a:t>th</a:t>
            </a:r>
            <a:r>
              <a:rPr lang="en-US" sz="2000" dirty="0"/>
              <a:t> Maine Infantry Regiment</a:t>
            </a:r>
            <a:endParaRPr lang="en-US" dirty="0"/>
          </a:p>
          <a:p>
            <a:pPr marL="0" indent="0">
              <a:buNone/>
            </a:pPr>
            <a:r>
              <a:rPr lang="en-US" sz="2000" dirty="0"/>
              <a:t>Commanded at:</a:t>
            </a:r>
          </a:p>
          <a:p>
            <a:pPr marL="0" indent="0">
              <a:buNone/>
            </a:pPr>
            <a:r>
              <a:rPr lang="en-US" sz="2000" dirty="0"/>
              <a:t>	Morris Island – Fort Wagner</a:t>
            </a:r>
          </a:p>
          <a:p>
            <a:pPr marL="0" indent="0">
              <a:buNone/>
            </a:pPr>
            <a:r>
              <a:rPr lang="en-US" sz="2000" dirty="0"/>
              <a:t>	Charleston     – Fort Sumter</a:t>
            </a:r>
          </a:p>
          <a:p>
            <a:pPr marL="0" indent="0">
              <a:buNone/>
            </a:pPr>
            <a:r>
              <a:rPr lang="en-US" dirty="0"/>
              <a:t>	</a:t>
            </a:r>
          </a:p>
        </p:txBody>
      </p:sp>
      <p:pic>
        <p:nvPicPr>
          <p:cNvPr id="1026" name="Picture 2" descr="V:\JPEGs for web\Adj.Gen. photo\11th ME Vols\Photo-Adj.Gen.-#979 Plaisted, H.M. Col., 11th ME Vols.-2067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990600"/>
            <a:ext cx="2666999"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572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6781800" cy="609600"/>
          </a:xfrm>
        </p:spPr>
        <p:txBody>
          <a:bodyPr>
            <a:normAutofit fontScale="90000"/>
          </a:bodyPr>
          <a:lstStyle/>
          <a:p>
            <a:r>
              <a:rPr lang="en-US" sz="3600" dirty="0">
                <a:latin typeface="Bookman Old Style" panose="02050604050505020204" pitchFamily="18" charset="0"/>
              </a:rPr>
              <a:t>Busy Boys</a:t>
            </a:r>
          </a:p>
        </p:txBody>
      </p:sp>
      <p:sp>
        <p:nvSpPr>
          <p:cNvPr id="3" name="Content Placeholder 2"/>
          <p:cNvSpPr>
            <a:spLocks noGrp="1"/>
          </p:cNvSpPr>
          <p:nvPr>
            <p:ph idx="1"/>
          </p:nvPr>
        </p:nvSpPr>
        <p:spPr>
          <a:xfrm>
            <a:off x="0" y="533400"/>
            <a:ext cx="9144000" cy="5029200"/>
          </a:xfrm>
        </p:spPr>
        <p:txBody>
          <a:bodyPr>
            <a:normAutofit/>
          </a:bodyPr>
          <a:lstStyle/>
          <a:p>
            <a:pPr marL="0" indent="0">
              <a:buNone/>
            </a:pPr>
            <a:r>
              <a:rPr lang="en-US" dirty="0"/>
              <a:t>	</a:t>
            </a:r>
          </a:p>
          <a:p>
            <a:pPr marL="0" indent="0">
              <a:buNone/>
            </a:pPr>
            <a:r>
              <a:rPr lang="en-US" dirty="0"/>
              <a:t> </a:t>
            </a:r>
          </a:p>
          <a:p>
            <a:pPr marL="0" indent="0">
              <a:buNone/>
            </a:pPr>
            <a:r>
              <a:rPr lang="en-US" dirty="0"/>
              <a:t>			</a:t>
            </a:r>
          </a:p>
        </p:txBody>
      </p:sp>
      <p:sp>
        <p:nvSpPr>
          <p:cNvPr id="5" name="Rectangle 4"/>
          <p:cNvSpPr/>
          <p:nvPr/>
        </p:nvSpPr>
        <p:spPr>
          <a:xfrm>
            <a:off x="762000" y="990600"/>
            <a:ext cx="7543800" cy="4247317"/>
          </a:xfrm>
          <a:prstGeom prst="rect">
            <a:avLst/>
          </a:prstGeom>
        </p:spPr>
        <p:txBody>
          <a:bodyPr wrap="square">
            <a:spAutoFit/>
          </a:bodyPr>
          <a:lstStyle/>
          <a:p>
            <a:r>
              <a:rPr lang="en-US" sz="2400" dirty="0">
                <a:latin typeface="Bookman Old Style" panose="02050604050505020204" pitchFamily="18" charset="0"/>
              </a:rPr>
              <a:t>11</a:t>
            </a:r>
            <a:r>
              <a:rPr lang="en-US" sz="2400" baseline="30000" dirty="0">
                <a:latin typeface="Bookman Old Style" panose="02050604050505020204" pitchFamily="18" charset="0"/>
              </a:rPr>
              <a:t>th</a:t>
            </a:r>
            <a:r>
              <a:rPr lang="en-US" sz="2400" dirty="0">
                <a:latin typeface="Bookman Old Style" panose="02050604050505020204" pitchFamily="18" charset="0"/>
              </a:rPr>
              <a:t> Maine Volunteer Infantry Regiment</a:t>
            </a:r>
          </a:p>
          <a:p>
            <a:r>
              <a:rPr lang="en-US" dirty="0"/>
              <a:t> </a:t>
            </a:r>
          </a:p>
          <a:p>
            <a:r>
              <a:rPr lang="en-US" sz="1600" dirty="0">
                <a:latin typeface="Bookman Old Style" panose="02050604050505020204" pitchFamily="18" charset="0"/>
              </a:rPr>
              <a:t>Muster in: November 12, 1861	 Muster out:  February 2, 1866</a:t>
            </a:r>
          </a:p>
          <a:p>
            <a:r>
              <a:rPr lang="en-US" sz="1600" dirty="0">
                <a:latin typeface="Bookman Old Style" panose="02050604050505020204" pitchFamily="18" charset="0"/>
              </a:rPr>
              <a:t>Length of service:			 3 years, extended</a:t>
            </a:r>
          </a:p>
          <a:p>
            <a:r>
              <a:rPr lang="en-US" sz="1600" dirty="0">
                <a:latin typeface="Bookman Old Style" panose="02050604050505020204" pitchFamily="18" charset="0"/>
              </a:rPr>
              <a:t>Number killed or died of wounds:	   122</a:t>
            </a:r>
          </a:p>
          <a:p>
            <a:r>
              <a:rPr lang="en-US" sz="1600" dirty="0">
                <a:latin typeface="Bookman Old Style" panose="02050604050505020204" pitchFamily="18" charset="0"/>
              </a:rPr>
              <a:t>Number died of disease:		   237</a:t>
            </a:r>
          </a:p>
          <a:p>
            <a:r>
              <a:rPr lang="en-US" sz="1600" dirty="0">
                <a:latin typeface="Bookman Old Style" panose="02050604050505020204" pitchFamily="18" charset="0"/>
              </a:rPr>
              <a:t> </a:t>
            </a:r>
          </a:p>
          <a:p>
            <a:r>
              <a:rPr lang="en-US" sz="2000" dirty="0">
                <a:latin typeface="Bookman Old Style" panose="02050604050505020204" pitchFamily="18" charset="0"/>
              </a:rPr>
              <a:t>Engagements:</a:t>
            </a:r>
          </a:p>
          <a:p>
            <a:r>
              <a:rPr lang="en-US" sz="1600" dirty="0">
                <a:latin typeface="Bookman Old Style" panose="02050604050505020204" pitchFamily="18" charset="0"/>
              </a:rPr>
              <a:t>Yorktown			Williamsburg			</a:t>
            </a:r>
            <a:br>
              <a:rPr lang="en-US" sz="1600" dirty="0">
                <a:latin typeface="Bookman Old Style" panose="02050604050505020204" pitchFamily="18" charset="0"/>
              </a:rPr>
            </a:br>
            <a:r>
              <a:rPr lang="en-US" sz="1600" dirty="0">
                <a:latin typeface="Bookman Old Style" panose="02050604050505020204" pitchFamily="18" charset="0"/>
              </a:rPr>
              <a:t>White Oak Swamp 		Malvern Hill			</a:t>
            </a:r>
          </a:p>
          <a:p>
            <a:r>
              <a:rPr lang="en-US" sz="1600" dirty="0">
                <a:latin typeface="Bookman Old Style" panose="02050604050505020204" pitchFamily="18" charset="0"/>
              </a:rPr>
              <a:t>Gloucester Court House		Fernandina</a:t>
            </a:r>
          </a:p>
          <a:p>
            <a:r>
              <a:rPr lang="en-US" sz="1600" dirty="0">
                <a:latin typeface="Bookman Old Style" panose="02050604050505020204" pitchFamily="18" charset="0"/>
              </a:rPr>
              <a:t>Siege of Charleston		Chester Station</a:t>
            </a:r>
          </a:p>
          <a:p>
            <a:r>
              <a:rPr lang="en-US" sz="1600" dirty="0">
                <a:latin typeface="Bookman Old Style" panose="02050604050505020204" pitchFamily="18" charset="0"/>
              </a:rPr>
              <a:t>Bermuda Hundred		Petersburg</a:t>
            </a:r>
          </a:p>
          <a:p>
            <a:r>
              <a:rPr lang="en-US" sz="1600" dirty="0">
                <a:latin typeface="Bookman Old Style" panose="02050604050505020204" pitchFamily="18" charset="0"/>
              </a:rPr>
              <a:t>Second Deep Bottom		New Market Heights</a:t>
            </a:r>
          </a:p>
          <a:p>
            <a:r>
              <a:rPr lang="en-US" sz="1600" dirty="0">
                <a:latin typeface="Bookman Old Style" panose="02050604050505020204" pitchFamily="18" charset="0"/>
              </a:rPr>
              <a:t>New Market Roads		</a:t>
            </a:r>
            <a:r>
              <a:rPr lang="en-US" sz="1600" dirty="0" err="1">
                <a:latin typeface="Bookman Old Style" panose="02050604050505020204" pitchFamily="18" charset="0"/>
              </a:rPr>
              <a:t>Darbytown</a:t>
            </a:r>
            <a:r>
              <a:rPr lang="en-US" sz="1600" dirty="0">
                <a:latin typeface="Bookman Old Style" panose="02050604050505020204" pitchFamily="18" charset="0"/>
              </a:rPr>
              <a:t> Road</a:t>
            </a:r>
          </a:p>
          <a:p>
            <a:r>
              <a:rPr lang="en-US" sz="1600" dirty="0">
                <a:latin typeface="Bookman Old Style" panose="02050604050505020204" pitchFamily="18" charset="0"/>
              </a:rPr>
              <a:t>Fort Gregg			Appomattox</a:t>
            </a:r>
          </a:p>
        </p:txBody>
      </p:sp>
    </p:spTree>
    <p:extLst>
      <p:ext uri="{BB962C8B-B14F-4D97-AF65-F5344CB8AC3E}">
        <p14:creationId xmlns:p14="http://schemas.microsoft.com/office/powerpoint/2010/main" val="591752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Bookman Old Style" panose="02050604050505020204" pitchFamily="18" charset="0"/>
              </a:rPr>
              <a:t>Different Roles  </a:t>
            </a:r>
          </a:p>
        </p:txBody>
      </p:sp>
      <p:sp>
        <p:nvSpPr>
          <p:cNvPr id="3" name="Content Placeholder 2"/>
          <p:cNvSpPr>
            <a:spLocks noGrp="1"/>
          </p:cNvSpPr>
          <p:nvPr>
            <p:ph idx="1"/>
          </p:nvPr>
        </p:nvSpPr>
        <p:spPr>
          <a:xfrm>
            <a:off x="838200" y="990600"/>
            <a:ext cx="7543800" cy="4191000"/>
          </a:xfrm>
        </p:spPr>
        <p:txBody>
          <a:bodyPr>
            <a:normAutofit/>
          </a:bodyPr>
          <a:lstStyle/>
          <a:p>
            <a:pPr marL="0" indent="0">
              <a:buNone/>
            </a:pPr>
            <a:r>
              <a:rPr lang="en-US" sz="2800" dirty="0">
                <a:latin typeface="Bookman Old Style" panose="02050604050505020204" pitchFamily="18" charset="0"/>
              </a:rPr>
              <a:t>Excluded from service:</a:t>
            </a:r>
          </a:p>
          <a:p>
            <a:pPr marL="0" indent="0">
              <a:buNone/>
            </a:pPr>
            <a:r>
              <a:rPr lang="en-US" sz="2000" dirty="0"/>
              <a:t>	</a:t>
            </a:r>
            <a:r>
              <a:rPr lang="en-US" sz="2000" dirty="0">
                <a:latin typeface="Bookman Old Style" panose="02050604050505020204" pitchFamily="18" charset="0"/>
              </a:rPr>
              <a:t>Women</a:t>
            </a:r>
          </a:p>
          <a:p>
            <a:pPr marL="0" indent="0">
              <a:buNone/>
            </a:pPr>
            <a:r>
              <a:rPr lang="en-US" sz="2000" dirty="0">
                <a:latin typeface="Bookman Old Style" panose="02050604050505020204" pitchFamily="18" charset="0"/>
              </a:rPr>
              <a:t>	Men younger than 18</a:t>
            </a:r>
          </a:p>
          <a:p>
            <a:pPr marL="0" indent="0">
              <a:buNone/>
            </a:pPr>
            <a:r>
              <a:rPr lang="en-US" sz="2000" dirty="0">
                <a:latin typeface="Bookman Old Style" panose="02050604050505020204" pitchFamily="18" charset="0"/>
              </a:rPr>
              <a:t>	Men older than 35</a:t>
            </a:r>
          </a:p>
          <a:p>
            <a:pPr marL="0" indent="0">
              <a:buNone/>
            </a:pPr>
            <a:r>
              <a:rPr lang="en-US" sz="2000" dirty="0">
                <a:latin typeface="Bookman Old Style" panose="02050604050505020204" pitchFamily="18" charset="0"/>
              </a:rPr>
              <a:t>	Teachers</a:t>
            </a:r>
          </a:p>
          <a:p>
            <a:pPr marL="0" indent="0">
              <a:buNone/>
            </a:pPr>
            <a:r>
              <a:rPr lang="en-US" sz="2000" dirty="0">
                <a:latin typeface="Bookman Old Style" panose="02050604050505020204" pitchFamily="18" charset="0"/>
              </a:rPr>
              <a:t>	Judges</a:t>
            </a:r>
          </a:p>
          <a:p>
            <a:pPr marL="0" indent="0">
              <a:buNone/>
            </a:pPr>
            <a:r>
              <a:rPr lang="en-US" sz="2000" dirty="0">
                <a:latin typeface="Bookman Old Style" panose="02050604050505020204" pitchFamily="18" charset="0"/>
              </a:rPr>
              <a:t>	Members of Congress</a:t>
            </a:r>
          </a:p>
          <a:p>
            <a:pPr marL="0" indent="0">
              <a:buNone/>
            </a:pPr>
            <a:r>
              <a:rPr lang="en-US" sz="2000" dirty="0">
                <a:latin typeface="Bookman Old Style" panose="02050604050505020204" pitchFamily="18" charset="0"/>
              </a:rPr>
              <a:t>	Telegraph Operators</a:t>
            </a:r>
          </a:p>
          <a:p>
            <a:pPr marL="0" indent="0">
              <a:buNone/>
            </a:pPr>
            <a:r>
              <a:rPr lang="en-US" sz="2000" dirty="0">
                <a:latin typeface="Bookman Old Style" panose="02050604050505020204" pitchFamily="18" charset="0"/>
              </a:rPr>
              <a:t>	Railroad Engineers</a:t>
            </a:r>
          </a:p>
          <a:p>
            <a:pPr marL="0" indent="0">
              <a:buNone/>
            </a:pPr>
            <a:r>
              <a:rPr lang="en-US" sz="2000" dirty="0">
                <a:latin typeface="Bookman Old Style" panose="02050604050505020204" pitchFamily="18" charset="0"/>
              </a:rPr>
              <a:t>	Munitions workers</a:t>
            </a:r>
          </a:p>
        </p:txBody>
      </p:sp>
    </p:spTree>
    <p:extLst>
      <p:ext uri="{BB962C8B-B14F-4D97-AF65-F5344CB8AC3E}">
        <p14:creationId xmlns:p14="http://schemas.microsoft.com/office/powerpoint/2010/main" val="2407739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57800"/>
            <a:ext cx="6781800" cy="914400"/>
          </a:xfrm>
        </p:spPr>
        <p:txBody>
          <a:bodyPr>
            <a:normAutofit/>
          </a:bodyPr>
          <a:lstStyle/>
          <a:p>
            <a:r>
              <a:rPr lang="en-US" sz="3600" dirty="0">
                <a:latin typeface="Bookman Old Style" panose="02050604050505020204" pitchFamily="18" charset="0"/>
              </a:rPr>
              <a:t>Nurses’ Special Qualities</a:t>
            </a:r>
          </a:p>
        </p:txBody>
      </p:sp>
      <p:sp>
        <p:nvSpPr>
          <p:cNvPr id="3" name="Content Placeholder 2"/>
          <p:cNvSpPr>
            <a:spLocks noGrp="1"/>
          </p:cNvSpPr>
          <p:nvPr>
            <p:ph idx="1"/>
          </p:nvPr>
        </p:nvSpPr>
        <p:spPr>
          <a:xfrm>
            <a:off x="762000" y="685800"/>
            <a:ext cx="7543800" cy="4114800"/>
          </a:xfrm>
        </p:spPr>
        <p:txBody>
          <a:bodyPr>
            <a:normAutofit/>
          </a:bodyPr>
          <a:lstStyle/>
          <a:p>
            <a:pPr marL="0" indent="0">
              <a:buNone/>
            </a:pPr>
            <a:r>
              <a:rPr lang="en-US" i="1" dirty="0"/>
              <a:t> </a:t>
            </a:r>
          </a:p>
          <a:p>
            <a:pPr marL="0" indent="0">
              <a:buNone/>
            </a:pPr>
            <a:r>
              <a:rPr lang="en-US" i="1" dirty="0"/>
              <a:t>       </a:t>
            </a:r>
            <a:r>
              <a:rPr lang="en-US" sz="3200" i="1" dirty="0">
                <a:latin typeface="Bookman Old Style" panose="02050604050505020204" pitchFamily="18" charset="0"/>
              </a:rPr>
              <a:t>“</a:t>
            </a:r>
            <a:r>
              <a:rPr lang="en-US" sz="2800" i="1" dirty="0">
                <a:latin typeface="Bookman Old Style" panose="02050604050505020204" pitchFamily="18" charset="0"/>
              </a:rPr>
              <a:t>All nurses are required to be plain looking women, Their dresses must be brown or black, with no bows, no curls,   no jewelry, and no hoopskirts.”</a:t>
            </a:r>
          </a:p>
          <a:p>
            <a:pPr marL="0" indent="0">
              <a:buNone/>
            </a:pPr>
            <a:endParaRPr lang="en-US" i="1" dirty="0">
              <a:latin typeface="Bookman Old Style" panose="02050604050505020204" pitchFamily="18" charset="0"/>
            </a:endParaRPr>
          </a:p>
          <a:p>
            <a:pPr marL="320040" lvl="1" indent="0">
              <a:buNone/>
            </a:pPr>
            <a:r>
              <a:rPr lang="en-US" dirty="0">
                <a:latin typeface="Bookman Old Style" panose="02050604050505020204" pitchFamily="18" charset="0"/>
              </a:rPr>
              <a:t>				</a:t>
            </a:r>
            <a:r>
              <a:rPr lang="en-US" sz="2400" dirty="0">
                <a:latin typeface="Bookman Old Style" panose="02050604050505020204" pitchFamily="18" charset="0"/>
              </a:rPr>
              <a:t>Dorothea Dix, Hampden</a:t>
            </a:r>
          </a:p>
          <a:p>
            <a:pPr marL="320040" lvl="1" indent="0">
              <a:buNone/>
            </a:pPr>
            <a:r>
              <a:rPr lang="en-US" dirty="0">
                <a:latin typeface="Bookman Old Style" panose="02050604050505020204" pitchFamily="18" charset="0"/>
              </a:rPr>
              <a:t>		   Superintendent of Union Army Nurses</a:t>
            </a:r>
          </a:p>
        </p:txBody>
      </p:sp>
    </p:spTree>
    <p:extLst>
      <p:ext uri="{BB962C8B-B14F-4D97-AF65-F5344CB8AC3E}">
        <p14:creationId xmlns:p14="http://schemas.microsoft.com/office/powerpoint/2010/main" val="2524136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86400"/>
            <a:ext cx="6781800" cy="685800"/>
          </a:xfrm>
        </p:spPr>
        <p:txBody>
          <a:bodyPr>
            <a:normAutofit/>
          </a:bodyPr>
          <a:lstStyle/>
          <a:p>
            <a:r>
              <a:rPr lang="en-US" sz="3600" dirty="0">
                <a:latin typeface="Bookman Old Style" panose="02050604050505020204" pitchFamily="18" charset="0"/>
              </a:rPr>
              <a:t>Storm gathers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90600" y="533400"/>
            <a:ext cx="3582802" cy="4457608"/>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3999" y="533400"/>
            <a:ext cx="2841083" cy="4447879"/>
          </a:xfrm>
          <a:prstGeom prst="rect">
            <a:avLst/>
          </a:prstGeom>
        </p:spPr>
      </p:pic>
      <p:sp>
        <p:nvSpPr>
          <p:cNvPr id="6" name="TextBox 5"/>
          <p:cNvSpPr txBox="1"/>
          <p:nvPr/>
        </p:nvSpPr>
        <p:spPr>
          <a:xfrm>
            <a:off x="1524000" y="4998570"/>
            <a:ext cx="2514600" cy="369332"/>
          </a:xfrm>
          <a:prstGeom prst="rect">
            <a:avLst/>
          </a:prstGeom>
          <a:noFill/>
        </p:spPr>
        <p:txBody>
          <a:bodyPr wrap="square" rtlCol="0">
            <a:spAutoFit/>
          </a:bodyPr>
          <a:lstStyle/>
          <a:p>
            <a:r>
              <a:rPr lang="en-US" dirty="0">
                <a:latin typeface="Bookman Old Style" panose="02050604050505020204" pitchFamily="18" charset="0"/>
              </a:rPr>
              <a:t>Governor Lot Morrill</a:t>
            </a:r>
          </a:p>
        </p:txBody>
      </p:sp>
      <p:sp>
        <p:nvSpPr>
          <p:cNvPr id="7" name="TextBox 6"/>
          <p:cNvSpPr txBox="1"/>
          <p:nvPr/>
        </p:nvSpPr>
        <p:spPr>
          <a:xfrm>
            <a:off x="5333999" y="4987609"/>
            <a:ext cx="2895601" cy="369332"/>
          </a:xfrm>
          <a:prstGeom prst="rect">
            <a:avLst/>
          </a:prstGeom>
          <a:noFill/>
        </p:spPr>
        <p:txBody>
          <a:bodyPr wrap="square" rtlCol="0">
            <a:spAutoFit/>
          </a:bodyPr>
          <a:lstStyle/>
          <a:p>
            <a:r>
              <a:rPr lang="en-US" dirty="0">
                <a:latin typeface="Bookman Old Style" panose="02050604050505020204" pitchFamily="18" charset="0"/>
              </a:rPr>
              <a:t>Adj. Gen. Davis </a:t>
            </a:r>
            <a:r>
              <a:rPr lang="en-US" dirty="0" err="1">
                <a:latin typeface="Bookman Old Style" panose="02050604050505020204" pitchFamily="18" charset="0"/>
              </a:rPr>
              <a:t>Tillson</a:t>
            </a:r>
            <a:endParaRPr lang="en-US" dirty="0">
              <a:latin typeface="Bookman Old Style" panose="02050604050505020204" pitchFamily="18" charset="0"/>
            </a:endParaRPr>
          </a:p>
        </p:txBody>
      </p:sp>
    </p:spTree>
    <p:extLst>
      <p:ext uri="{BB962C8B-B14F-4D97-AF65-F5344CB8AC3E}">
        <p14:creationId xmlns:p14="http://schemas.microsoft.com/office/powerpoint/2010/main" val="4064341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57800"/>
            <a:ext cx="6781800" cy="914400"/>
          </a:xfrm>
        </p:spPr>
        <p:txBody>
          <a:bodyPr>
            <a:normAutofit/>
          </a:bodyPr>
          <a:lstStyle/>
          <a:p>
            <a:r>
              <a:rPr lang="en-US" sz="3600" dirty="0">
                <a:latin typeface="Bookman Old Style" panose="02050604050505020204" pitchFamily="18" charset="0"/>
              </a:rPr>
              <a:t>Humbly Qualified</a:t>
            </a:r>
          </a:p>
        </p:txBody>
      </p:sp>
      <p:sp>
        <p:nvSpPr>
          <p:cNvPr id="3" name="Content Placeholder 2"/>
          <p:cNvSpPr>
            <a:spLocks noGrp="1"/>
          </p:cNvSpPr>
          <p:nvPr>
            <p:ph idx="1"/>
          </p:nvPr>
        </p:nvSpPr>
        <p:spPr>
          <a:xfrm>
            <a:off x="762000" y="685800"/>
            <a:ext cx="7543800" cy="4724400"/>
          </a:xfrm>
        </p:spPr>
        <p:txBody>
          <a:bodyPr>
            <a:normAutofit fontScale="92500" lnSpcReduction="10000"/>
          </a:bodyPr>
          <a:lstStyle/>
          <a:p>
            <a:pPr marL="0" indent="0">
              <a:buNone/>
            </a:pPr>
            <a:r>
              <a:rPr lang="en-US" sz="2800" i="1" dirty="0"/>
              <a:t>      </a:t>
            </a:r>
            <a:r>
              <a:rPr lang="en-US" sz="2600" i="1" dirty="0"/>
              <a:t>“</a:t>
            </a:r>
            <a:r>
              <a:rPr lang="en-US" sz="2600" i="1" dirty="0">
                <a:latin typeface="Bookman Old Style" panose="02050604050505020204" pitchFamily="18" charset="0"/>
              </a:rPr>
              <a:t>I have been a Nurse for over 15 years, am over 30, and have a cheerful temperament; and think as a Nurse I could do a great deal of good, as well as receive some little compensation, for my services…I cannot offer my services gratuitously, as some generous souls have done, because I am too poor, have no home, and am dependent upon myself entirely for a living. I can procure certificates if necessary of my moral character and qualifications as a Nurse.”</a:t>
            </a:r>
          </a:p>
          <a:p>
            <a:pPr marL="0" indent="0">
              <a:spcBef>
                <a:spcPts val="0"/>
              </a:spcBef>
              <a:buNone/>
            </a:pPr>
            <a:r>
              <a:rPr lang="en-US" i="1" dirty="0">
                <a:latin typeface="Bookman Old Style" panose="02050604050505020204" pitchFamily="18" charset="0"/>
              </a:rPr>
              <a:t>                                          </a:t>
            </a:r>
          </a:p>
          <a:p>
            <a:pPr marL="0" indent="0">
              <a:spcBef>
                <a:spcPts val="0"/>
              </a:spcBef>
              <a:buNone/>
            </a:pPr>
            <a:r>
              <a:rPr lang="en-US" i="1" dirty="0">
                <a:latin typeface="Bookman Old Style" panose="02050604050505020204" pitchFamily="18" charset="0"/>
              </a:rPr>
              <a:t>			</a:t>
            </a:r>
            <a:r>
              <a:rPr lang="en-US" sz="2800" dirty="0">
                <a:latin typeface="Bookman Old Style" panose="02050604050505020204" pitchFamily="18" charset="0"/>
              </a:rPr>
              <a:t>Cynthia Averill, Waterville</a:t>
            </a:r>
          </a:p>
          <a:p>
            <a:pPr marL="0" indent="0">
              <a:spcBef>
                <a:spcPts val="0"/>
              </a:spcBef>
              <a:buNone/>
            </a:pPr>
            <a:r>
              <a:rPr lang="en-US" sz="2600" dirty="0">
                <a:latin typeface="Bookman Old Style" panose="02050604050505020204" pitchFamily="18" charset="0"/>
              </a:rPr>
              <a:t>			</a:t>
            </a:r>
            <a:r>
              <a:rPr lang="en-US" sz="2200" dirty="0">
                <a:latin typeface="Bookman Old Style" panose="02050604050505020204" pitchFamily="18" charset="0"/>
              </a:rPr>
              <a:t>To Gov. Israel Washburn, May 1862</a:t>
            </a:r>
          </a:p>
        </p:txBody>
      </p:sp>
    </p:spTree>
    <p:extLst>
      <p:ext uri="{BB962C8B-B14F-4D97-AF65-F5344CB8AC3E}">
        <p14:creationId xmlns:p14="http://schemas.microsoft.com/office/powerpoint/2010/main" val="499170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86400"/>
            <a:ext cx="6781800" cy="685800"/>
          </a:xfrm>
        </p:spPr>
        <p:txBody>
          <a:bodyPr>
            <a:normAutofit/>
          </a:bodyPr>
          <a:lstStyle/>
          <a:p>
            <a:r>
              <a:rPr lang="en-US" sz="3600" dirty="0">
                <a:latin typeface="Bookman Old Style" panose="02050604050505020204" pitchFamily="18" charset="0"/>
              </a:rPr>
              <a:t>Government Program</a:t>
            </a:r>
          </a:p>
        </p:txBody>
      </p:sp>
      <p:sp>
        <p:nvSpPr>
          <p:cNvPr id="3" name="TextBox 2"/>
          <p:cNvSpPr txBox="1"/>
          <p:nvPr/>
        </p:nvSpPr>
        <p:spPr>
          <a:xfrm>
            <a:off x="838200" y="457200"/>
            <a:ext cx="7391400" cy="5109091"/>
          </a:xfrm>
          <a:prstGeom prst="rect">
            <a:avLst/>
          </a:prstGeom>
          <a:noFill/>
        </p:spPr>
        <p:txBody>
          <a:bodyPr wrap="square" rtlCol="0">
            <a:spAutoFit/>
          </a:bodyPr>
          <a:lstStyle/>
          <a:p>
            <a:r>
              <a:rPr lang="en-US" sz="2000" dirty="0">
                <a:latin typeface="Bookman Old Style" panose="02050604050505020204" pitchFamily="18" charset="0"/>
              </a:rPr>
              <a:t>Maine Conscription (Draft) Civil War</a:t>
            </a:r>
          </a:p>
          <a:p>
            <a:r>
              <a:rPr lang="en-US" dirty="0">
                <a:latin typeface="Bookman Old Style" panose="02050604050505020204" pitchFamily="18" charset="0"/>
              </a:rPr>
              <a:t> Total drafted:</a:t>
            </a:r>
            <a:r>
              <a:rPr lang="en-US" sz="1600" dirty="0">
                <a:latin typeface="Bookman Old Style" panose="02050604050505020204" pitchFamily="18" charset="0"/>
              </a:rPr>
              <a:t>					</a:t>
            </a:r>
            <a:r>
              <a:rPr lang="en-US" u="sng" dirty="0">
                <a:latin typeface="Bookman Old Style" panose="02050604050505020204" pitchFamily="18" charset="0"/>
              </a:rPr>
              <a:t>16,087</a:t>
            </a:r>
            <a:endParaRPr lang="en-US" dirty="0">
              <a:latin typeface="Bookman Old Style" panose="02050604050505020204" pitchFamily="18" charset="0"/>
            </a:endParaRPr>
          </a:p>
          <a:p>
            <a:r>
              <a:rPr lang="en-US" sz="1400" dirty="0">
                <a:latin typeface="Bookman Old Style" panose="02050604050505020204" pitchFamily="18" charset="0"/>
              </a:rPr>
              <a:t> 	</a:t>
            </a:r>
            <a:r>
              <a:rPr lang="en-US" sz="1600" dirty="0">
                <a:latin typeface="Bookman Old Style" panose="02050604050505020204" pitchFamily="18" charset="0"/>
              </a:rPr>
              <a:t>Furnished substitutes		  	 1,737</a:t>
            </a:r>
          </a:p>
          <a:p>
            <a:r>
              <a:rPr lang="en-US" sz="1600" dirty="0">
                <a:latin typeface="Bookman Old Style" panose="02050604050505020204" pitchFamily="18" charset="0"/>
              </a:rPr>
              <a:t>	Paid commutation			  	 1,937</a:t>
            </a:r>
          </a:p>
          <a:p>
            <a:r>
              <a:rPr lang="en-US" sz="1600" dirty="0">
                <a:latin typeface="Bookman Old Style" panose="02050604050505020204" pitchFamily="18" charset="0"/>
              </a:rPr>
              <a:t> 	Exempted: 	Physical disability	  	 6,115</a:t>
            </a:r>
          </a:p>
          <a:p>
            <a:r>
              <a:rPr lang="en-US" sz="1600" dirty="0">
                <a:latin typeface="Bookman Old Style" panose="02050604050505020204" pitchFamily="18" charset="0"/>
              </a:rPr>
              <a:t>			Alienage		    	    292</a:t>
            </a:r>
          </a:p>
          <a:p>
            <a:r>
              <a:rPr lang="en-US" sz="1600" dirty="0">
                <a:latin typeface="Bookman Old Style" panose="02050604050505020204" pitchFamily="18" charset="0"/>
              </a:rPr>
              <a:t>			Non-residence	    	    396</a:t>
            </a:r>
          </a:p>
          <a:p>
            <a:r>
              <a:rPr lang="en-US" sz="1600" dirty="0">
                <a:latin typeface="Bookman Old Style" panose="02050604050505020204" pitchFamily="18" charset="0"/>
              </a:rPr>
              <a:t>			Unsuitable age	     	    653</a:t>
            </a:r>
          </a:p>
          <a:p>
            <a:r>
              <a:rPr lang="en-US" sz="1600" dirty="0">
                <a:latin typeface="Bookman Old Style" panose="02050604050505020204" pitchFamily="18" charset="0"/>
              </a:rPr>
              <a:t>			Sect. 2, Enrolment Act  	 1,780</a:t>
            </a:r>
          </a:p>
          <a:p>
            <a:r>
              <a:rPr lang="en-US" sz="1600" dirty="0">
                <a:latin typeface="Bookman Old Style" panose="02050604050505020204" pitchFamily="18" charset="0"/>
              </a:rPr>
              <a:t>			Uncertain identity	        	      11</a:t>
            </a:r>
          </a:p>
          <a:p>
            <a:r>
              <a:rPr lang="en-US" sz="1600" dirty="0">
                <a:latin typeface="Bookman Old Style" panose="02050604050505020204" pitchFamily="18" charset="0"/>
              </a:rPr>
              <a:t>			Promotion		        4</a:t>
            </a:r>
          </a:p>
          <a:p>
            <a:r>
              <a:rPr lang="en-US" sz="1600" dirty="0">
                <a:latin typeface="Bookman Old Style" panose="02050604050505020204" pitchFamily="18" charset="0"/>
              </a:rPr>
              <a:t>			Felony conviction	         	        1</a:t>
            </a:r>
          </a:p>
          <a:p>
            <a:r>
              <a:rPr lang="en-US" sz="1600" dirty="0">
                <a:latin typeface="Bookman Old Style" panose="02050604050505020204" pitchFamily="18" charset="0"/>
              </a:rPr>
              <a:t>In Service, March 3, 1863			     	    374</a:t>
            </a:r>
          </a:p>
          <a:p>
            <a:r>
              <a:rPr lang="en-US" sz="1600" dirty="0">
                <a:latin typeface="Bookman Old Style" panose="02050604050505020204" pitchFamily="18" charset="0"/>
              </a:rPr>
              <a:t>Drafted twice				                    25</a:t>
            </a:r>
          </a:p>
          <a:p>
            <a:r>
              <a:rPr lang="en-US" sz="1600" dirty="0">
                <a:latin typeface="Bookman Old Style" panose="02050604050505020204" pitchFamily="18" charset="0"/>
              </a:rPr>
              <a:t>Illegally drafted				                      2</a:t>
            </a:r>
          </a:p>
          <a:p>
            <a:r>
              <a:rPr lang="en-US" sz="1600" dirty="0">
                <a:latin typeface="Bookman Old Style" panose="02050604050505020204" pitchFamily="18" charset="0"/>
              </a:rPr>
              <a:t>Permitted to remain home till further orders 	        	        5</a:t>
            </a:r>
          </a:p>
          <a:p>
            <a:r>
              <a:rPr lang="en-US" sz="1600" dirty="0">
                <a:latin typeface="Bookman Old Style" panose="02050604050505020204" pitchFamily="18" charset="0"/>
              </a:rPr>
              <a:t>Died since drafted				                    34</a:t>
            </a:r>
          </a:p>
          <a:p>
            <a:r>
              <a:rPr lang="en-US" sz="1600" dirty="0">
                <a:latin typeface="Bookman Old Style" panose="02050604050505020204" pitchFamily="18" charset="0"/>
              </a:rPr>
              <a:t>Failed to report				                1,913</a:t>
            </a:r>
          </a:p>
          <a:p>
            <a:r>
              <a:rPr lang="en-US" sz="1400" dirty="0">
                <a:latin typeface="Bookman Old Style" panose="02050604050505020204" pitchFamily="18" charset="0"/>
              </a:rPr>
              <a:t> </a:t>
            </a:r>
          </a:p>
          <a:p>
            <a:r>
              <a:rPr lang="en-US" dirty="0">
                <a:latin typeface="Bookman Old Style" panose="02050604050505020204" pitchFamily="18" charset="0"/>
              </a:rPr>
              <a:t>Drafted and entered service</a:t>
            </a:r>
            <a:r>
              <a:rPr lang="en-US" sz="1600" dirty="0">
                <a:latin typeface="Bookman Old Style" panose="02050604050505020204" pitchFamily="18" charset="0"/>
              </a:rPr>
              <a:t>			</a:t>
            </a:r>
            <a:r>
              <a:rPr lang="en-US" dirty="0">
                <a:latin typeface="Bookman Old Style" panose="02050604050505020204" pitchFamily="18" charset="0"/>
              </a:rPr>
              <a:t>    </a:t>
            </a:r>
            <a:r>
              <a:rPr lang="en-US" u="sng" dirty="0">
                <a:latin typeface="Bookman Old Style" panose="02050604050505020204" pitchFamily="18" charset="0"/>
              </a:rPr>
              <a:t>808</a:t>
            </a:r>
            <a:endParaRPr lang="en-US" dirty="0">
              <a:latin typeface="Bookman Old Style" panose="02050604050505020204" pitchFamily="18" charset="0"/>
            </a:endParaRPr>
          </a:p>
        </p:txBody>
      </p:sp>
    </p:spTree>
    <p:extLst>
      <p:ext uri="{BB962C8B-B14F-4D97-AF65-F5344CB8AC3E}">
        <p14:creationId xmlns:p14="http://schemas.microsoft.com/office/powerpoint/2010/main" val="1281298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0"/>
            <a:ext cx="6781800" cy="838200"/>
          </a:xfrm>
        </p:spPr>
        <p:txBody>
          <a:bodyPr>
            <a:normAutofit/>
          </a:bodyPr>
          <a:lstStyle/>
          <a:p>
            <a:r>
              <a:rPr lang="en-US" sz="3600" dirty="0">
                <a:latin typeface="Bookman Old Style" panose="02050604050505020204" pitchFamily="18" charset="0"/>
              </a:rPr>
              <a:t>Summer Soldier</a:t>
            </a:r>
          </a:p>
        </p:txBody>
      </p:sp>
      <p:sp>
        <p:nvSpPr>
          <p:cNvPr id="3" name="Content Placeholder 2"/>
          <p:cNvSpPr>
            <a:spLocks noGrp="1"/>
          </p:cNvSpPr>
          <p:nvPr>
            <p:ph idx="1"/>
          </p:nvPr>
        </p:nvSpPr>
        <p:spPr/>
        <p:txBody>
          <a:bodyPr/>
          <a:lstStyle/>
          <a:p>
            <a:pPr marL="0" indent="0">
              <a:buNone/>
            </a:pPr>
            <a:r>
              <a:rPr lang="en-US" sz="3200" dirty="0"/>
              <a:t>Hannibal Hamlin</a:t>
            </a:r>
            <a:r>
              <a:rPr lang="en-US" dirty="0"/>
              <a:t>: </a:t>
            </a:r>
          </a:p>
          <a:p>
            <a:pPr marL="0" indent="0">
              <a:buNone/>
            </a:pPr>
            <a:r>
              <a:rPr lang="en-US" dirty="0"/>
              <a:t>Private</a:t>
            </a:r>
          </a:p>
          <a:p>
            <a:pPr marL="0" indent="0">
              <a:buNone/>
            </a:pPr>
            <a:r>
              <a:rPr lang="en-US" dirty="0"/>
              <a:t>Maine Coast Guards</a:t>
            </a:r>
          </a:p>
          <a:p>
            <a:pPr marL="0" indent="0">
              <a:buNone/>
            </a:pPr>
            <a:r>
              <a:rPr lang="en-US" dirty="0"/>
              <a:t>Company A</a:t>
            </a:r>
          </a:p>
          <a:p>
            <a:pPr marL="0" indent="0">
              <a:buNone/>
            </a:pPr>
            <a:r>
              <a:rPr lang="en-US" dirty="0"/>
              <a:t>Fort </a:t>
            </a:r>
            <a:r>
              <a:rPr lang="en-US" dirty="0" err="1"/>
              <a:t>McClary</a:t>
            </a:r>
            <a:endParaRPr lang="en-US" dirty="0"/>
          </a:p>
          <a:p>
            <a:pPr marL="0" indent="0">
              <a:buNone/>
            </a:pPr>
            <a:r>
              <a:rPr lang="en-US" dirty="0"/>
              <a:t>Kittery, Maine</a:t>
            </a:r>
          </a:p>
          <a:p>
            <a:pPr marL="0" indent="0">
              <a:buNone/>
            </a:pPr>
            <a:r>
              <a:rPr lang="en-US" dirty="0"/>
              <a:t>Summer, 1864</a:t>
            </a:r>
          </a:p>
          <a:p>
            <a:pPr marL="0" indent="0">
              <a:buNone/>
            </a:pPr>
            <a:endParaRPr lang="en-US" dirty="0"/>
          </a:p>
        </p:txBody>
      </p:sp>
      <p:pic>
        <p:nvPicPr>
          <p:cNvPr id="1026" name="Picture 2" descr="C:\Users\david.cheever\Desktop\Hannibal_Hamlin_statue,_Bangor,_ME_IMG_20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838200"/>
            <a:ext cx="3429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346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10200"/>
            <a:ext cx="6781800" cy="762000"/>
          </a:xfrm>
        </p:spPr>
        <p:txBody>
          <a:bodyPr>
            <a:normAutofit/>
          </a:bodyPr>
          <a:lstStyle/>
          <a:p>
            <a:r>
              <a:rPr lang="en-US" sz="3600" dirty="0">
                <a:latin typeface="Bookman Old Style" panose="02050604050505020204" pitchFamily="18" charset="0"/>
              </a:rPr>
              <a:t>Tally Ho</a:t>
            </a:r>
          </a:p>
        </p:txBody>
      </p:sp>
      <p:sp>
        <p:nvSpPr>
          <p:cNvPr id="3" name="Content Placeholder 2"/>
          <p:cNvSpPr>
            <a:spLocks noGrp="1"/>
          </p:cNvSpPr>
          <p:nvPr>
            <p:ph idx="1"/>
          </p:nvPr>
        </p:nvSpPr>
        <p:spPr>
          <a:xfrm>
            <a:off x="762000" y="533400"/>
            <a:ext cx="7543800" cy="5029200"/>
          </a:xfrm>
        </p:spPr>
        <p:txBody>
          <a:bodyPr>
            <a:normAutofit fontScale="70000" lnSpcReduction="20000"/>
          </a:bodyPr>
          <a:lstStyle/>
          <a:p>
            <a:pPr marL="0" indent="0">
              <a:buNone/>
            </a:pPr>
            <a:r>
              <a:rPr lang="en-US" sz="3200" dirty="0">
                <a:latin typeface="Bookman Old Style" panose="02050604050505020204" pitchFamily="18" charset="0"/>
              </a:rPr>
              <a:t>Maine Civil War deaths:			   	 9,398</a:t>
            </a:r>
          </a:p>
          <a:p>
            <a:pPr marL="0" indent="0">
              <a:buNone/>
            </a:pPr>
            <a:r>
              <a:rPr lang="en-US" sz="3200" dirty="0">
                <a:latin typeface="Bookman Old Style" panose="02050604050505020204" pitchFamily="18" charset="0"/>
              </a:rPr>
              <a:t>	Battle						 3,184</a:t>
            </a:r>
          </a:p>
          <a:p>
            <a:pPr marL="0" indent="0">
              <a:buNone/>
            </a:pPr>
            <a:r>
              <a:rPr lang="en-US" sz="3200" dirty="0">
                <a:latin typeface="Bookman Old Style" panose="02050604050505020204" pitchFamily="18" charset="0"/>
              </a:rPr>
              <a:t>	Disease					 5,592</a:t>
            </a:r>
          </a:p>
          <a:p>
            <a:pPr marL="0" indent="0">
              <a:buNone/>
            </a:pPr>
            <a:r>
              <a:rPr lang="en-US" sz="3200" dirty="0">
                <a:latin typeface="Bookman Old Style" panose="02050604050505020204" pitchFamily="18" charset="0"/>
              </a:rPr>
              <a:t>	Confederate Prison				    541</a:t>
            </a:r>
          </a:p>
          <a:p>
            <a:pPr marL="0" indent="0">
              <a:buNone/>
            </a:pPr>
            <a:r>
              <a:rPr lang="en-US" sz="3200" dirty="0">
                <a:latin typeface="Bookman Old Style" panose="02050604050505020204" pitchFamily="18" charset="0"/>
              </a:rPr>
              <a:t>	Drowning					    118</a:t>
            </a:r>
          </a:p>
          <a:p>
            <a:pPr marL="0" indent="0">
              <a:buNone/>
            </a:pPr>
            <a:r>
              <a:rPr lang="en-US" sz="3200" dirty="0">
                <a:latin typeface="Bookman Old Style" panose="02050604050505020204" pitchFamily="18" charset="0"/>
              </a:rPr>
              <a:t>	Murdered				  	      13</a:t>
            </a:r>
          </a:p>
          <a:p>
            <a:pPr marL="0" indent="0">
              <a:buNone/>
            </a:pPr>
            <a:r>
              <a:rPr lang="en-US" sz="3200" dirty="0">
                <a:latin typeface="Bookman Old Style" panose="02050604050505020204" pitchFamily="18" charset="0"/>
              </a:rPr>
              <a:t>	Sunstroke					        6</a:t>
            </a:r>
          </a:p>
          <a:p>
            <a:pPr marL="0" indent="0">
              <a:buNone/>
            </a:pPr>
            <a:r>
              <a:rPr lang="en-US" sz="3200" dirty="0">
                <a:latin typeface="Bookman Old Style" panose="02050604050505020204" pitchFamily="18" charset="0"/>
              </a:rPr>
              <a:t>	Suicides					        5</a:t>
            </a:r>
          </a:p>
          <a:p>
            <a:pPr marL="0" indent="0">
              <a:buNone/>
            </a:pPr>
            <a:r>
              <a:rPr lang="en-US" sz="3200" dirty="0">
                <a:latin typeface="Bookman Old Style" panose="02050604050505020204" pitchFamily="18" charset="0"/>
              </a:rPr>
              <a:t>	Executions					        5</a:t>
            </a:r>
          </a:p>
          <a:p>
            <a:pPr marL="0" indent="0">
              <a:buNone/>
            </a:pPr>
            <a:r>
              <a:rPr lang="en-US" sz="3200" dirty="0">
                <a:latin typeface="Bookman Old Style" panose="02050604050505020204" pitchFamily="18" charset="0"/>
              </a:rPr>
              <a:t>Missing in action	 				    616     </a:t>
            </a:r>
          </a:p>
          <a:p>
            <a:pPr marL="0" indent="0">
              <a:buNone/>
            </a:pPr>
            <a:r>
              <a:rPr lang="en-US" sz="3200" dirty="0">
                <a:latin typeface="Bookman Old Style" panose="02050604050505020204" pitchFamily="18" charset="0"/>
              </a:rPr>
              <a:t>Disabled by injury/illness		          		11,309</a:t>
            </a:r>
          </a:p>
          <a:p>
            <a:pPr marL="0" indent="0">
              <a:buNone/>
            </a:pPr>
            <a:r>
              <a:rPr lang="en-US" sz="3200" dirty="0">
                <a:latin typeface="Bookman Old Style" panose="02050604050505020204" pitchFamily="18" charset="0"/>
              </a:rPr>
              <a:t> </a:t>
            </a:r>
          </a:p>
          <a:p>
            <a:pPr marL="0" indent="0">
              <a:buNone/>
            </a:pPr>
            <a:r>
              <a:rPr lang="en-US" sz="3200" dirty="0">
                <a:latin typeface="Bookman Old Style" panose="02050604050505020204" pitchFamily="18" charset="0"/>
              </a:rPr>
              <a:t>Civil War veterans buried in Maine	          38,000</a:t>
            </a:r>
          </a:p>
          <a:p>
            <a:pPr marL="0" indent="0">
              <a:buNone/>
            </a:pPr>
            <a:r>
              <a:rPr lang="en-US" sz="2500" dirty="0">
                <a:latin typeface="Bookman Old Style" panose="02050604050505020204" pitchFamily="18" charset="0"/>
              </a:rPr>
              <a:t>		(</a:t>
            </a:r>
            <a:r>
              <a:rPr lang="en-US" sz="2000" dirty="0">
                <a:latin typeface="Bookman Old Style" panose="02050604050505020204" pitchFamily="18" charset="0"/>
              </a:rPr>
              <a:t>Maine Adjutant General’s Reports, cumulative, 1861-1866)</a:t>
            </a:r>
          </a:p>
          <a:p>
            <a:endParaRPr lang="en-US" sz="2900" dirty="0">
              <a:latin typeface="Bookman Old Style" panose="02050604050505020204" pitchFamily="18" charset="0"/>
            </a:endParaRPr>
          </a:p>
        </p:txBody>
      </p:sp>
    </p:spTree>
    <p:extLst>
      <p:ext uri="{BB962C8B-B14F-4D97-AF65-F5344CB8AC3E}">
        <p14:creationId xmlns:p14="http://schemas.microsoft.com/office/powerpoint/2010/main" val="1475347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57800"/>
            <a:ext cx="6781800" cy="914400"/>
          </a:xfrm>
        </p:spPr>
        <p:txBody>
          <a:bodyPr>
            <a:normAutofit/>
          </a:bodyPr>
          <a:lstStyle/>
          <a:p>
            <a:r>
              <a:rPr lang="en-US" sz="3600" dirty="0">
                <a:latin typeface="Bookman Old Style" panose="02050604050505020204" pitchFamily="18" charset="0"/>
              </a:rPr>
              <a:t>Home Help</a:t>
            </a:r>
          </a:p>
        </p:txBody>
      </p:sp>
      <p:sp>
        <p:nvSpPr>
          <p:cNvPr id="3" name="Content Placeholder 2"/>
          <p:cNvSpPr>
            <a:spLocks noGrp="1"/>
          </p:cNvSpPr>
          <p:nvPr>
            <p:ph idx="1"/>
          </p:nvPr>
        </p:nvSpPr>
        <p:spPr>
          <a:xfrm>
            <a:off x="762000" y="685800"/>
            <a:ext cx="7543800" cy="4343400"/>
          </a:xfrm>
        </p:spPr>
        <p:txBody>
          <a:bodyPr>
            <a:normAutofit/>
          </a:bodyPr>
          <a:lstStyle/>
          <a:p>
            <a:pPr marL="0" indent="0">
              <a:buNone/>
            </a:pPr>
            <a:r>
              <a:rPr lang="en-US" dirty="0"/>
              <a:t> </a:t>
            </a:r>
            <a:r>
              <a:rPr lang="en-US" sz="2600" dirty="0">
                <a:latin typeface="Bookman Old Style" panose="02050604050505020204" pitchFamily="18" charset="0"/>
              </a:rPr>
              <a:t>Maine State Aid to Wartime Families</a:t>
            </a:r>
          </a:p>
          <a:p>
            <a:pPr marL="0" indent="0">
              <a:buNone/>
            </a:pPr>
            <a:r>
              <a:rPr lang="en-US" dirty="0">
                <a:latin typeface="Bookman Old Style" panose="02050604050505020204" pitchFamily="18" charset="0"/>
              </a:rPr>
              <a:t> </a:t>
            </a:r>
          </a:p>
          <a:p>
            <a:pPr marL="0" indent="0">
              <a:buNone/>
            </a:pPr>
            <a:r>
              <a:rPr lang="en-US" dirty="0">
                <a:latin typeface="Bookman Old Style" panose="02050604050505020204" pitchFamily="18" charset="0"/>
              </a:rPr>
              <a:t>	Number of families 	            46,034</a:t>
            </a:r>
          </a:p>
          <a:p>
            <a:pPr marL="0" indent="0">
              <a:buNone/>
            </a:pPr>
            <a:r>
              <a:rPr lang="en-US" dirty="0">
                <a:latin typeface="Bookman Old Style" panose="02050604050505020204" pitchFamily="18" charset="0"/>
              </a:rPr>
              <a:t>	Number of family members	122,183</a:t>
            </a:r>
          </a:p>
          <a:p>
            <a:pPr marL="0" indent="0">
              <a:buNone/>
            </a:pPr>
            <a:r>
              <a:rPr lang="en-US" dirty="0">
                <a:latin typeface="Bookman Old Style" panose="02050604050505020204" pitchFamily="18" charset="0"/>
              </a:rPr>
              <a:t>     	Aid amount 1862- 66	$1,960,801.99</a:t>
            </a:r>
          </a:p>
          <a:p>
            <a:pPr marL="0" indent="0">
              <a:buNone/>
            </a:pPr>
            <a:endParaRPr lang="en-US" dirty="0">
              <a:latin typeface="Bookman Old Style" panose="02050604050505020204" pitchFamily="18" charset="0"/>
            </a:endParaRPr>
          </a:p>
          <a:p>
            <a:pPr marL="0" indent="0">
              <a:buNone/>
            </a:pPr>
            <a:r>
              <a:rPr lang="en-US" sz="1700" dirty="0">
                <a:latin typeface="Bookman Old Style" panose="02050604050505020204" pitchFamily="18" charset="0"/>
              </a:rPr>
              <a:t>(“Maine in the War For the Union – A History of the part borne by Maine Troops in the Suppression of the American Rebellion”</a:t>
            </a:r>
          </a:p>
          <a:p>
            <a:pPr marL="0" indent="0">
              <a:buNone/>
            </a:pPr>
            <a:r>
              <a:rPr lang="en-US" sz="1700" dirty="0">
                <a:latin typeface="Bookman Old Style" panose="02050604050505020204" pitchFamily="18" charset="0"/>
              </a:rPr>
              <a:t>William Whitman, Charles True, 1865, Dingley Pub., Lewiston)</a:t>
            </a:r>
          </a:p>
          <a:p>
            <a:pPr marL="0" indent="0">
              <a:buNone/>
            </a:pPr>
            <a:r>
              <a:rPr lang="en-US" dirty="0"/>
              <a:t> </a:t>
            </a:r>
          </a:p>
        </p:txBody>
      </p:sp>
    </p:spTree>
    <p:extLst>
      <p:ext uri="{BB962C8B-B14F-4D97-AF65-F5344CB8AC3E}">
        <p14:creationId xmlns:p14="http://schemas.microsoft.com/office/powerpoint/2010/main" val="3748993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Bookman Old Style" panose="02050604050505020204" pitchFamily="18" charset="0"/>
              </a:rPr>
              <a:t>New Administration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8411" y="580239"/>
            <a:ext cx="3124200" cy="3874977"/>
          </a:xfrm>
        </p:spPr>
      </p:pic>
      <p:sp>
        <p:nvSpPr>
          <p:cNvPr id="5" name="TextBox 4"/>
          <p:cNvSpPr txBox="1"/>
          <p:nvPr/>
        </p:nvSpPr>
        <p:spPr>
          <a:xfrm>
            <a:off x="1295400" y="4495800"/>
            <a:ext cx="2133600" cy="646331"/>
          </a:xfrm>
          <a:prstGeom prst="rect">
            <a:avLst/>
          </a:prstGeom>
          <a:noFill/>
        </p:spPr>
        <p:txBody>
          <a:bodyPr wrap="square" rtlCol="0">
            <a:spAutoFit/>
          </a:bodyPr>
          <a:lstStyle/>
          <a:p>
            <a:r>
              <a:rPr lang="en-US" dirty="0">
                <a:latin typeface="Bookman Old Style" panose="02050604050505020204" pitchFamily="18" charset="0"/>
              </a:rPr>
              <a:t>Israel Washburn</a:t>
            </a:r>
          </a:p>
          <a:p>
            <a:endParaRPr lang="en-US" dirty="0">
              <a:latin typeface="Bookman Old Style" panose="02050604050505020204" pitchFamily="18" charset="0"/>
            </a:endParaRPr>
          </a:p>
        </p:txBody>
      </p:sp>
      <p:pic>
        <p:nvPicPr>
          <p:cNvPr id="1026" name="Picture 2" descr="John Hodsd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627" y="609600"/>
            <a:ext cx="2823618" cy="3810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863125" y="4486175"/>
            <a:ext cx="1888622" cy="369332"/>
          </a:xfrm>
          <a:prstGeom prst="rect">
            <a:avLst/>
          </a:prstGeom>
          <a:noFill/>
        </p:spPr>
        <p:txBody>
          <a:bodyPr wrap="square" rtlCol="0">
            <a:spAutoFit/>
          </a:bodyPr>
          <a:lstStyle/>
          <a:p>
            <a:r>
              <a:rPr lang="en-US" dirty="0">
                <a:latin typeface="Bookman Old Style" panose="02050604050505020204" pitchFamily="18" charset="0"/>
              </a:rPr>
              <a:t>John </a:t>
            </a:r>
            <a:r>
              <a:rPr lang="en-US" dirty="0" err="1">
                <a:latin typeface="Bookman Old Style" panose="02050604050505020204" pitchFamily="18" charset="0"/>
              </a:rPr>
              <a:t>Hodsdon</a:t>
            </a:r>
            <a:endParaRPr lang="en-US" dirty="0">
              <a:latin typeface="Bookman Old Style" panose="02050604050505020204" pitchFamily="18" charset="0"/>
            </a:endParaRPr>
          </a:p>
        </p:txBody>
      </p:sp>
    </p:spTree>
    <p:extLst>
      <p:ext uri="{BB962C8B-B14F-4D97-AF65-F5344CB8AC3E}">
        <p14:creationId xmlns:p14="http://schemas.microsoft.com/office/powerpoint/2010/main" val="3959852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0"/>
            <a:ext cx="6781800" cy="838200"/>
          </a:xfrm>
        </p:spPr>
        <p:txBody>
          <a:bodyPr>
            <a:normAutofit/>
          </a:bodyPr>
          <a:lstStyle/>
          <a:p>
            <a:r>
              <a:rPr lang="en-US" sz="3600" dirty="0">
                <a:latin typeface="Bookman Old Style" panose="02050604050505020204" pitchFamily="18" charset="0"/>
              </a:rPr>
              <a:t>By the Numbers</a:t>
            </a:r>
          </a:p>
        </p:txBody>
      </p:sp>
      <p:sp>
        <p:nvSpPr>
          <p:cNvPr id="3" name="Content Placeholder 2"/>
          <p:cNvSpPr>
            <a:spLocks noGrp="1"/>
          </p:cNvSpPr>
          <p:nvPr>
            <p:ph idx="1"/>
          </p:nvPr>
        </p:nvSpPr>
        <p:spPr>
          <a:xfrm>
            <a:off x="762000" y="685800"/>
            <a:ext cx="7696200" cy="4191000"/>
          </a:xfrm>
        </p:spPr>
        <p:txBody>
          <a:bodyPr>
            <a:normAutofit fontScale="85000" lnSpcReduction="10000"/>
          </a:bodyPr>
          <a:lstStyle/>
          <a:p>
            <a:pPr marL="0" lvl="0" indent="228600" fontAlgn="base">
              <a:spcBef>
                <a:spcPct val="0"/>
              </a:spcBef>
              <a:spcAft>
                <a:spcPct val="0"/>
              </a:spcAft>
              <a:buClrTx/>
              <a:buNone/>
            </a:pPr>
            <a:r>
              <a:rPr lang="en-US" altLang="en-US" sz="3300" dirty="0">
                <a:solidFill>
                  <a:schemeClr val="tx1"/>
                </a:solidFill>
                <a:latin typeface="Bookman Old Style" panose="02050604050505020204" pitchFamily="18" charset="0"/>
                <a:ea typeface="Times New Roman" pitchFamily="18" charset="0"/>
              </a:rPr>
              <a:t>Maine Civil War statistics</a:t>
            </a:r>
          </a:p>
          <a:p>
            <a:pPr marL="0" lvl="0" indent="228600" fontAlgn="base">
              <a:spcBef>
                <a:spcPct val="0"/>
              </a:spcBef>
              <a:spcAft>
                <a:spcPct val="0"/>
              </a:spcAft>
              <a:buClrTx/>
              <a:buNone/>
            </a:pPr>
            <a:r>
              <a:rPr lang="en-US" altLang="en-US" sz="3200" dirty="0">
                <a:solidFill>
                  <a:schemeClr val="tx1"/>
                </a:solidFill>
                <a:latin typeface="Bookman Old Style" panose="02050604050505020204" pitchFamily="18" charset="0"/>
                <a:ea typeface="Times New Roman" pitchFamily="18" charset="0"/>
              </a:rPr>
              <a:t> </a:t>
            </a:r>
            <a:endParaRPr lang="en-US" altLang="en-US" sz="800" dirty="0">
              <a:solidFill>
                <a:schemeClr val="tx1"/>
              </a:solidFill>
              <a:latin typeface="Bookman Old Style" panose="02050604050505020204" pitchFamily="18" charset="0"/>
            </a:endParaRPr>
          </a:p>
          <a:p>
            <a:pPr marL="0" lvl="0" indent="228600" eaLnBrk="0" fontAlgn="base" hangingPunct="0">
              <a:spcBef>
                <a:spcPct val="0"/>
              </a:spcBef>
              <a:spcAft>
                <a:spcPct val="0"/>
              </a:spcAft>
              <a:buClrTx/>
              <a:buNone/>
            </a:pPr>
            <a:r>
              <a:rPr lang="en-US" altLang="en-US" dirty="0">
                <a:solidFill>
                  <a:schemeClr val="tx1"/>
                </a:solidFill>
                <a:latin typeface="Bookman Old Style" panose="02050604050505020204" pitchFamily="18" charset="0"/>
                <a:ea typeface="Times New Roman" pitchFamily="18" charset="0"/>
              </a:rPr>
              <a:t>Population in 1860					628,279 </a:t>
            </a:r>
            <a:endParaRPr lang="en-US" altLang="en-US" dirty="0">
              <a:solidFill>
                <a:schemeClr val="tx1"/>
              </a:solidFill>
              <a:latin typeface="Bookman Old Style" panose="02050604050505020204" pitchFamily="18" charset="0"/>
            </a:endParaRPr>
          </a:p>
          <a:p>
            <a:pPr marL="0" lvl="0" indent="228600" eaLnBrk="0" fontAlgn="base" hangingPunct="0">
              <a:spcBef>
                <a:spcPct val="0"/>
              </a:spcBef>
              <a:spcAft>
                <a:spcPct val="0"/>
              </a:spcAft>
              <a:buClrTx/>
              <a:buNone/>
            </a:pPr>
            <a:r>
              <a:rPr lang="en-US" altLang="en-US" dirty="0">
                <a:solidFill>
                  <a:schemeClr val="tx1"/>
                </a:solidFill>
                <a:latin typeface="Bookman Old Style" panose="02050604050505020204" pitchFamily="18" charset="0"/>
                <a:ea typeface="Times New Roman" pitchFamily="18" charset="0"/>
              </a:rPr>
              <a:t>Number of Maine men 17-40:                  		112,466</a:t>
            </a:r>
            <a:endParaRPr lang="en-US" altLang="en-US" dirty="0">
              <a:solidFill>
                <a:schemeClr val="tx1"/>
              </a:solidFill>
              <a:latin typeface="Bookman Old Style" panose="02050604050505020204" pitchFamily="18" charset="0"/>
            </a:endParaRPr>
          </a:p>
          <a:p>
            <a:pPr marL="0" lvl="0" indent="228600" eaLnBrk="0" fontAlgn="base" hangingPunct="0">
              <a:spcBef>
                <a:spcPct val="0"/>
              </a:spcBef>
              <a:spcAft>
                <a:spcPct val="0"/>
              </a:spcAft>
              <a:buClrTx/>
              <a:buNone/>
            </a:pPr>
            <a:r>
              <a:rPr lang="en-US" altLang="en-US" dirty="0">
                <a:solidFill>
                  <a:schemeClr val="tx1"/>
                </a:solidFill>
                <a:latin typeface="Bookman Old Style" panose="02050604050505020204" pitchFamily="18" charset="0"/>
                <a:ea typeface="Times New Roman" pitchFamily="18" charset="0"/>
              </a:rPr>
              <a:t>Number who served in army/navy		 	  72,945</a:t>
            </a:r>
            <a:endParaRPr lang="en-US" altLang="en-US" dirty="0">
              <a:solidFill>
                <a:schemeClr val="tx1"/>
              </a:solidFill>
              <a:latin typeface="Bookman Old Style" panose="02050604050505020204" pitchFamily="18" charset="0"/>
            </a:endParaRPr>
          </a:p>
          <a:p>
            <a:pPr marL="0" lvl="0" indent="228600" eaLnBrk="0" fontAlgn="base" hangingPunct="0">
              <a:spcBef>
                <a:spcPct val="0"/>
              </a:spcBef>
              <a:spcAft>
                <a:spcPct val="0"/>
              </a:spcAft>
              <a:buClrTx/>
              <a:buNone/>
            </a:pPr>
            <a:r>
              <a:rPr lang="en-US" altLang="en-US" dirty="0">
                <a:solidFill>
                  <a:schemeClr val="tx1"/>
                </a:solidFill>
                <a:latin typeface="Bookman Old Style" panose="02050604050505020204" pitchFamily="18" charset="0"/>
                <a:ea typeface="Times New Roman" pitchFamily="18" charset="0"/>
              </a:rPr>
              <a:t>Average size: 				 5’7.5”  145 lbs.</a:t>
            </a:r>
            <a:endParaRPr lang="en-US" altLang="en-US" dirty="0">
              <a:solidFill>
                <a:schemeClr val="tx1"/>
              </a:solidFill>
              <a:latin typeface="Bookman Old Style" panose="02050604050505020204" pitchFamily="18" charset="0"/>
            </a:endParaRPr>
          </a:p>
          <a:p>
            <a:pPr marL="0" lvl="0" indent="228600" eaLnBrk="0" fontAlgn="base" hangingPunct="0">
              <a:spcBef>
                <a:spcPct val="0"/>
              </a:spcBef>
              <a:spcAft>
                <a:spcPct val="0"/>
              </a:spcAft>
              <a:buClrTx/>
              <a:buNone/>
            </a:pPr>
            <a:r>
              <a:rPr lang="en-US" altLang="en-US" dirty="0">
                <a:solidFill>
                  <a:schemeClr val="tx1"/>
                </a:solidFill>
                <a:latin typeface="Bookman Old Style" panose="02050604050505020204" pitchFamily="18" charset="0"/>
                <a:ea typeface="Times New Roman" pitchFamily="18" charset="0"/>
              </a:rPr>
              <a:t>Age of majority:			          18 years, 6 mos.</a:t>
            </a:r>
          </a:p>
          <a:p>
            <a:pPr marL="0" lvl="0" indent="228600" eaLnBrk="0" fontAlgn="base" hangingPunct="0">
              <a:spcBef>
                <a:spcPct val="0"/>
              </a:spcBef>
              <a:spcAft>
                <a:spcPct val="0"/>
              </a:spcAft>
              <a:buClrTx/>
              <a:buNone/>
            </a:pPr>
            <a:r>
              <a:rPr lang="en-US" altLang="en-US" dirty="0">
                <a:solidFill>
                  <a:schemeClr val="tx1"/>
                </a:solidFill>
                <a:latin typeface="Bookman Old Style" panose="02050604050505020204" pitchFamily="18" charset="0"/>
                <a:ea typeface="Times New Roman" pitchFamily="18" charset="0"/>
              </a:rPr>
              <a:t>Average age:				                      23 years</a:t>
            </a:r>
            <a:endParaRPr lang="en-US" altLang="en-US" dirty="0">
              <a:solidFill>
                <a:schemeClr val="tx1"/>
              </a:solidFill>
              <a:latin typeface="Bookman Old Style" panose="02050604050505020204" pitchFamily="18" charset="0"/>
            </a:endParaRPr>
          </a:p>
          <a:p>
            <a:pPr marL="0" lvl="0" indent="228600" eaLnBrk="0" fontAlgn="base" hangingPunct="0">
              <a:spcBef>
                <a:spcPct val="0"/>
              </a:spcBef>
              <a:spcAft>
                <a:spcPct val="0"/>
              </a:spcAft>
              <a:buClrTx/>
              <a:buNone/>
            </a:pPr>
            <a:r>
              <a:rPr lang="en-US" altLang="en-US" dirty="0">
                <a:solidFill>
                  <a:schemeClr val="tx1"/>
                </a:solidFill>
                <a:latin typeface="Bookman Old Style" panose="02050604050505020204" pitchFamily="18" charset="0"/>
                <a:ea typeface="Times New Roman" pitchFamily="18" charset="0"/>
              </a:rPr>
              <a:t>Principal occupation:			   farming, 48 %</a:t>
            </a:r>
            <a:endParaRPr lang="en-US" altLang="en-US" dirty="0">
              <a:solidFill>
                <a:schemeClr val="tx1"/>
              </a:solidFill>
              <a:latin typeface="Bookman Old Style" panose="02050604050505020204" pitchFamily="18" charset="0"/>
            </a:endParaRPr>
          </a:p>
          <a:p>
            <a:pPr marL="0" lvl="0" indent="228600" eaLnBrk="0" fontAlgn="base" hangingPunct="0">
              <a:spcBef>
                <a:spcPct val="0"/>
              </a:spcBef>
              <a:spcAft>
                <a:spcPct val="0"/>
              </a:spcAft>
              <a:buClrTx/>
              <a:buNone/>
            </a:pPr>
            <a:r>
              <a:rPr lang="en-US" altLang="en-US" dirty="0">
                <a:solidFill>
                  <a:schemeClr val="tx1"/>
                </a:solidFill>
                <a:latin typeface="Bookman Old Style" panose="02050604050505020204" pitchFamily="18" charset="0"/>
                <a:ea typeface="Times New Roman" pitchFamily="18" charset="0"/>
              </a:rPr>
              <a:t>Military service:	Army	</a:t>
            </a:r>
            <a:r>
              <a:rPr lang="en-US" altLang="en-US" dirty="0">
                <a:latin typeface="Bookman Old Style" panose="02050604050505020204" pitchFamily="18" charset="0"/>
                <a:ea typeface="Times New Roman" pitchFamily="18" charset="0"/>
              </a:rPr>
              <a:t>			  </a:t>
            </a:r>
            <a:r>
              <a:rPr lang="en-US" altLang="en-US" dirty="0">
                <a:solidFill>
                  <a:schemeClr val="tx1"/>
                </a:solidFill>
                <a:latin typeface="Bookman Old Style" panose="02050604050505020204" pitchFamily="18" charset="0"/>
                <a:ea typeface="Times New Roman" pitchFamily="18" charset="0"/>
              </a:rPr>
              <a:t>56,000</a:t>
            </a:r>
            <a:endParaRPr lang="en-US" altLang="en-US" dirty="0">
              <a:solidFill>
                <a:schemeClr val="tx1"/>
              </a:solidFill>
              <a:latin typeface="Bookman Old Style" panose="02050604050505020204" pitchFamily="18" charset="0"/>
            </a:endParaRPr>
          </a:p>
          <a:p>
            <a:pPr marL="0" lvl="0" indent="228600" eaLnBrk="0" fontAlgn="base" hangingPunct="0">
              <a:spcBef>
                <a:spcPct val="0"/>
              </a:spcBef>
              <a:spcAft>
                <a:spcPct val="0"/>
              </a:spcAft>
              <a:buClrTx/>
              <a:buNone/>
            </a:pPr>
            <a:r>
              <a:rPr lang="en-US" altLang="en-US" dirty="0">
                <a:solidFill>
                  <a:schemeClr val="tx1"/>
                </a:solidFill>
                <a:latin typeface="Bookman Old Style" panose="02050604050505020204" pitchFamily="18" charset="0"/>
                <a:ea typeface="Times New Roman" pitchFamily="18" charset="0"/>
              </a:rPr>
              <a:t>			Navy				  14,000</a:t>
            </a:r>
            <a:endParaRPr lang="en-US" altLang="en-US" dirty="0">
              <a:solidFill>
                <a:schemeClr val="tx1"/>
              </a:solidFill>
              <a:latin typeface="Bookman Old Style" panose="02050604050505020204" pitchFamily="18" charset="0"/>
            </a:endParaRPr>
          </a:p>
          <a:p>
            <a:endParaRPr lang="en-US" dirty="0"/>
          </a:p>
        </p:txBody>
      </p:sp>
    </p:spTree>
    <p:extLst>
      <p:ext uri="{BB962C8B-B14F-4D97-AF65-F5344CB8AC3E}">
        <p14:creationId xmlns:p14="http://schemas.microsoft.com/office/powerpoint/2010/main" val="2342921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0"/>
            <a:ext cx="6781800" cy="838200"/>
          </a:xfrm>
        </p:spPr>
        <p:txBody>
          <a:bodyPr>
            <a:normAutofit/>
          </a:bodyPr>
          <a:lstStyle/>
          <a:p>
            <a:r>
              <a:rPr lang="en-US" sz="3600" dirty="0">
                <a:latin typeface="Bookman Old Style" panose="02050604050505020204" pitchFamily="18" charset="0"/>
              </a:rPr>
              <a:t>Bangor Bomber</a:t>
            </a:r>
          </a:p>
        </p:txBody>
      </p:sp>
      <p:sp>
        <p:nvSpPr>
          <p:cNvPr id="3" name="Content Placeholder 2"/>
          <p:cNvSpPr>
            <a:spLocks noGrp="1"/>
          </p:cNvSpPr>
          <p:nvPr>
            <p:ph idx="1"/>
          </p:nvPr>
        </p:nvSpPr>
        <p:spPr>
          <a:xfrm>
            <a:off x="762000" y="685799"/>
            <a:ext cx="7543800" cy="4719197"/>
          </a:xfrm>
        </p:spPr>
        <p:txBody>
          <a:bodyPr/>
          <a:lstStyle/>
          <a:p>
            <a:pPr marL="0" indent="0">
              <a:buNone/>
            </a:pPr>
            <a:r>
              <a:rPr lang="en-US" dirty="0">
                <a:latin typeface="Bookman Old Style" panose="02050604050505020204" pitchFamily="18" charset="0"/>
              </a:rPr>
              <a:t>Captain Charles Baldwin</a:t>
            </a:r>
          </a:p>
          <a:p>
            <a:pPr marL="0" indent="0">
              <a:buNone/>
            </a:pPr>
            <a:r>
              <a:rPr lang="en-US" dirty="0">
                <a:latin typeface="Bookman Old Style" panose="02050604050505020204" pitchFamily="18" charset="0"/>
              </a:rPr>
              <a:t>26, Bangor</a:t>
            </a:r>
          </a:p>
          <a:p>
            <a:pPr marL="0" indent="0">
              <a:buNone/>
            </a:pPr>
            <a:r>
              <a:rPr lang="en-US" dirty="0">
                <a:latin typeface="Bookman Old Style" panose="02050604050505020204" pitchFamily="18" charset="0"/>
              </a:rPr>
              <a:t>Company B</a:t>
            </a:r>
          </a:p>
          <a:p>
            <a:pPr marL="0" indent="0">
              <a:buNone/>
            </a:pPr>
            <a:r>
              <a:rPr lang="en-US" dirty="0">
                <a:latin typeface="Bookman Old Style" panose="02050604050505020204" pitchFamily="18" charset="0"/>
              </a:rPr>
              <a:t>11</a:t>
            </a:r>
            <a:r>
              <a:rPr lang="en-US" baseline="30000" dirty="0">
                <a:latin typeface="Bookman Old Style" panose="02050604050505020204" pitchFamily="18" charset="0"/>
              </a:rPr>
              <a:t>th</a:t>
            </a:r>
            <a:r>
              <a:rPr lang="en-US" dirty="0">
                <a:latin typeface="Bookman Old Style" panose="02050604050505020204" pitchFamily="18" charset="0"/>
              </a:rPr>
              <a:t> Maine Volunteer Regiment</a:t>
            </a:r>
          </a:p>
          <a:p>
            <a:pPr marL="0" indent="0">
              <a:buNone/>
            </a:pPr>
            <a:endParaRPr lang="en-US" dirty="0">
              <a:latin typeface="Bookman Old Style" panose="02050604050505020204" pitchFamily="18" charset="0"/>
            </a:endParaRPr>
          </a:p>
          <a:p>
            <a:pPr marL="0" indent="0">
              <a:buNone/>
            </a:pPr>
            <a:r>
              <a:rPr lang="en-US" sz="2000" dirty="0">
                <a:latin typeface="Bookman Old Style" panose="02050604050505020204" pitchFamily="18" charset="0"/>
              </a:rPr>
              <a:t>Commanded Mortar Battery:</a:t>
            </a:r>
          </a:p>
          <a:p>
            <a:pPr marL="0" indent="0">
              <a:buNone/>
            </a:pPr>
            <a:r>
              <a:rPr lang="en-US" sz="2000" dirty="0">
                <a:latin typeface="Bookman Old Style" panose="02050604050505020204" pitchFamily="18" charset="0"/>
              </a:rPr>
              <a:t>Morris Island </a:t>
            </a:r>
          </a:p>
          <a:p>
            <a:pPr marL="0" indent="0">
              <a:buNone/>
            </a:pPr>
            <a:r>
              <a:rPr lang="en-US" sz="1600" dirty="0">
                <a:latin typeface="Bookman Old Style" panose="02050604050505020204" pitchFamily="18" charset="0"/>
              </a:rPr>
              <a:t> </a:t>
            </a:r>
          </a:p>
        </p:txBody>
      </p:sp>
      <p:pic>
        <p:nvPicPr>
          <p:cNvPr id="3074" name="Picture 2" descr="V:\JPEGs for web\Adj.Gen. photo\11th ME Vols\Photo-Adj.Gen.-#577 Baldwin, Chas. P. Lt. Col., 11th ME Vols.-2067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762000"/>
            <a:ext cx="28194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556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6781800" cy="609600"/>
          </a:xfrm>
        </p:spPr>
        <p:txBody>
          <a:bodyPr>
            <a:normAutofit fontScale="90000"/>
          </a:bodyPr>
          <a:lstStyle/>
          <a:p>
            <a:r>
              <a:rPr lang="en-US" sz="3600" dirty="0">
                <a:latin typeface="Bookman Old Style" panose="02050604050505020204" pitchFamily="18" charset="0"/>
              </a:rPr>
              <a:t>Looking Long range</a:t>
            </a:r>
          </a:p>
        </p:txBody>
      </p:sp>
      <p:sp>
        <p:nvSpPr>
          <p:cNvPr id="3" name="Content Placeholder 2"/>
          <p:cNvSpPr>
            <a:spLocks noGrp="1"/>
          </p:cNvSpPr>
          <p:nvPr>
            <p:ph idx="1"/>
          </p:nvPr>
        </p:nvSpPr>
        <p:spPr>
          <a:xfrm>
            <a:off x="0" y="533400"/>
            <a:ext cx="9144000" cy="5029200"/>
          </a:xfrm>
        </p:spPr>
        <p:txBody>
          <a:bodyPr>
            <a:normAutofit/>
          </a:bodyPr>
          <a:lstStyle/>
          <a:p>
            <a:pPr marL="0" indent="0">
              <a:buNone/>
            </a:pPr>
            <a:r>
              <a:rPr lang="en-US" dirty="0"/>
              <a:t>	</a:t>
            </a:r>
          </a:p>
          <a:p>
            <a:pPr marL="0" indent="0">
              <a:buNone/>
            </a:pPr>
            <a:r>
              <a:rPr lang="en-US" dirty="0"/>
              <a:t> </a:t>
            </a:r>
          </a:p>
          <a:p>
            <a:pPr marL="0" indent="0">
              <a:buNone/>
            </a:pPr>
            <a:r>
              <a:rPr lang="en-US" dirty="0"/>
              <a:t>			</a:t>
            </a:r>
          </a:p>
        </p:txBody>
      </p:sp>
      <p:sp>
        <p:nvSpPr>
          <p:cNvPr id="4" name="Rectangle 1"/>
          <p:cNvSpPr>
            <a:spLocks noChangeArrowheads="1"/>
          </p:cNvSpPr>
          <p:nvPr/>
        </p:nvSpPr>
        <p:spPr bwMode="auto">
          <a:xfrm>
            <a:off x="0" y="-176717"/>
            <a:ext cx="9144000" cy="541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Bookman Old Style" panose="02050604050505020204" pitchFamily="18"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en-US" sz="2000" dirty="0">
              <a:latin typeface="Bookman Old Style" panose="02050604050505020204" pitchFamily="18"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Bookman Old Style" panose="02050604050505020204" pitchFamily="18"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Bookman Old Style" panose="02050604050505020204" pitchFamily="18" charset="0"/>
                <a:ea typeface="Times New Roman" pitchFamily="18" charset="0"/>
                <a:cs typeface="Arial" pitchFamily="34" charset="0"/>
              </a:rPr>
              <a:t>	8</a:t>
            </a:r>
            <a:r>
              <a:rPr kumimoji="0" lang="en-US" altLang="en-US" sz="2400" b="0" i="0" u="none" strike="noStrike" cap="none" normalizeH="0" baseline="30000" dirty="0">
                <a:ln>
                  <a:noFill/>
                </a:ln>
                <a:solidFill>
                  <a:schemeClr val="tx1"/>
                </a:solidFill>
                <a:effectLst/>
                <a:latin typeface="Bookman Old Style" panose="02050604050505020204" pitchFamily="18" charset="0"/>
                <a:ea typeface="Times New Roman" pitchFamily="18" charset="0"/>
                <a:cs typeface="Arial" pitchFamily="34" charset="0"/>
              </a:rPr>
              <a:t>th</a:t>
            </a:r>
            <a:r>
              <a:rPr kumimoji="0" lang="en-US" altLang="en-US" sz="2400" b="0" i="0" u="none" strike="noStrike" cap="none" normalizeH="0" baseline="0" dirty="0">
                <a:ln>
                  <a:noFill/>
                </a:ln>
                <a:solidFill>
                  <a:schemeClr val="tx1"/>
                </a:solidFill>
                <a:effectLst/>
                <a:latin typeface="Bookman Old Style" panose="02050604050505020204" pitchFamily="18" charset="0"/>
                <a:ea typeface="Times New Roman" pitchFamily="18" charset="0"/>
                <a:cs typeface="Arial" pitchFamily="34" charset="0"/>
              </a:rPr>
              <a:t> Maine Volunteer Infantry Regiment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Bookman Old Style" panose="02050604050505020204"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Bookman Old Style" panose="02050604050505020204" pitchFamily="18" charset="0"/>
                <a:ea typeface="Times New Roman" pitchFamily="18" charset="0"/>
                <a:cs typeface="Arial" pitchFamily="34" charset="0"/>
              </a:rPr>
              <a:t>	</a:t>
            </a:r>
            <a:r>
              <a:rPr kumimoji="0" lang="en-US" altLang="en-US" sz="1600" b="0" i="0" u="none" strike="noStrike" cap="none" normalizeH="0" baseline="0" dirty="0">
                <a:ln>
                  <a:noFill/>
                </a:ln>
                <a:solidFill>
                  <a:schemeClr val="tx1"/>
                </a:solidFill>
                <a:effectLst/>
                <a:latin typeface="Bookman Old Style" panose="02050604050505020204" pitchFamily="18" charset="0"/>
                <a:ea typeface="Times New Roman" pitchFamily="18" charset="0"/>
                <a:cs typeface="Arial" pitchFamily="34" charset="0"/>
              </a:rPr>
              <a:t>Muster in:</a:t>
            </a:r>
            <a:r>
              <a:rPr kumimoji="0" lang="en-US" altLang="en-US" sz="1600" b="0" i="0" u="none" strike="noStrike" cap="none" normalizeH="0" dirty="0">
                <a:ln>
                  <a:noFill/>
                </a:ln>
                <a:solidFill>
                  <a:schemeClr val="tx1"/>
                </a:solidFill>
                <a:effectLst/>
                <a:latin typeface="Bookman Old Style" panose="02050604050505020204" pitchFamily="18" charset="0"/>
                <a:ea typeface="Times New Roman" pitchFamily="18" charset="0"/>
                <a:cs typeface="Arial" pitchFamily="34" charset="0"/>
              </a:rPr>
              <a:t>   </a:t>
            </a:r>
            <a:r>
              <a:rPr kumimoji="0" lang="en-US" altLang="en-US" sz="1600" b="0" i="0" u="none" strike="noStrike" cap="none" normalizeH="0" baseline="0" dirty="0">
                <a:ln>
                  <a:noFill/>
                </a:ln>
                <a:solidFill>
                  <a:schemeClr val="tx1"/>
                </a:solidFill>
                <a:effectLst/>
                <a:latin typeface="Bookman Old Style" panose="02050604050505020204" pitchFamily="18" charset="0"/>
                <a:ea typeface="Times New Roman" pitchFamily="18" charset="0"/>
                <a:cs typeface="Arial" pitchFamily="34" charset="0"/>
              </a:rPr>
              <a:t>September 7, 1861        Muster out:	January 18, 1866</a:t>
            </a:r>
            <a:endParaRPr kumimoji="0" lang="en-US" altLang="en-US" sz="1600" b="0" i="0" u="none" strike="noStrike" cap="none" normalizeH="0" baseline="0" dirty="0">
              <a:ln>
                <a:noFill/>
              </a:ln>
              <a:solidFill>
                <a:schemeClr val="tx1"/>
              </a:solidFill>
              <a:effectLst/>
              <a:latin typeface="Bookman Old Style" panose="02050604050505020204"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Bookman Old Style" panose="02050604050505020204" pitchFamily="18" charset="0"/>
                <a:ea typeface="Times New Roman" pitchFamily="18" charset="0"/>
                <a:cs typeface="Arial" pitchFamily="34" charset="0"/>
              </a:rPr>
              <a:t>	Length of service			3 years, extended</a:t>
            </a:r>
            <a:endParaRPr kumimoji="0" lang="en-US" altLang="en-US" sz="1600" b="0" i="0" u="none" strike="noStrike" cap="none" normalizeH="0" baseline="0" dirty="0">
              <a:ln>
                <a:noFill/>
              </a:ln>
              <a:solidFill>
                <a:schemeClr val="tx1"/>
              </a:solidFill>
              <a:effectLst/>
              <a:latin typeface="Bookman Old Style" panose="02050604050505020204"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Bookman Old Style" panose="02050604050505020204" pitchFamily="18" charset="0"/>
                <a:ea typeface="Times New Roman" pitchFamily="18" charset="0"/>
                <a:cs typeface="Arial" pitchFamily="34" charset="0"/>
              </a:rPr>
              <a:t>	Number served	                                1,586</a:t>
            </a:r>
            <a:endParaRPr kumimoji="0" lang="en-US" altLang="en-US" sz="1600" b="0" i="0" u="none" strike="noStrike" cap="none" normalizeH="0" baseline="0" dirty="0">
              <a:ln>
                <a:noFill/>
              </a:ln>
              <a:solidFill>
                <a:schemeClr val="tx1"/>
              </a:solidFill>
              <a:effectLst/>
              <a:latin typeface="Bookman Old Style" panose="02050604050505020204"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Bookman Old Style" panose="02050604050505020204" pitchFamily="18" charset="0"/>
                <a:ea typeface="Times New Roman" pitchFamily="18" charset="0"/>
                <a:cs typeface="Arial" pitchFamily="34" charset="0"/>
              </a:rPr>
              <a:t>	Killed/died of wounds</a:t>
            </a:r>
            <a:r>
              <a:rPr lang="en-US" altLang="en-US" sz="1600" dirty="0">
                <a:latin typeface="Bookman Old Style" panose="02050604050505020204" pitchFamily="18" charset="0"/>
                <a:ea typeface="Times New Roman" pitchFamily="18" charset="0"/>
                <a:cs typeface="Arial" pitchFamily="34" charset="0"/>
              </a:rPr>
              <a:t>                             </a:t>
            </a:r>
            <a:r>
              <a:rPr kumimoji="0" lang="en-US" altLang="en-US" sz="1600" b="0" i="0" u="none" strike="noStrike" cap="none" normalizeH="0" baseline="0" dirty="0">
                <a:ln>
                  <a:noFill/>
                </a:ln>
                <a:solidFill>
                  <a:schemeClr val="tx1"/>
                </a:solidFill>
                <a:effectLst/>
                <a:latin typeface="Bookman Old Style" panose="02050604050505020204" pitchFamily="18" charset="0"/>
                <a:ea typeface="Times New Roman" pitchFamily="18" charset="0"/>
                <a:cs typeface="Arial" pitchFamily="34" charset="0"/>
              </a:rPr>
              <a:t>134</a:t>
            </a:r>
            <a:endParaRPr kumimoji="0" lang="en-US" altLang="en-US" sz="1600" b="0" i="0" u="none" strike="noStrike" cap="none" normalizeH="0" baseline="0" dirty="0">
              <a:ln>
                <a:noFill/>
              </a:ln>
              <a:solidFill>
                <a:schemeClr val="tx1"/>
              </a:solidFill>
              <a:effectLst/>
              <a:latin typeface="Bookman Old Style" panose="02050604050505020204"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Bookman Old Style" panose="02050604050505020204" pitchFamily="18" charset="0"/>
                <a:ea typeface="Times New Roman" pitchFamily="18" charset="0"/>
                <a:cs typeface="Arial" pitchFamily="34" charset="0"/>
              </a:rPr>
              <a:t>	Died of disease:	</a:t>
            </a:r>
            <a:r>
              <a:rPr lang="en-US" altLang="en-US" sz="1600" dirty="0">
                <a:latin typeface="Bookman Old Style" panose="02050604050505020204" pitchFamily="18" charset="0"/>
                <a:ea typeface="Times New Roman" pitchFamily="18" charset="0"/>
                <a:cs typeface="Arial" pitchFamily="34" charset="0"/>
              </a:rPr>
              <a:t>                                  </a:t>
            </a:r>
            <a:r>
              <a:rPr kumimoji="0" lang="en-US" altLang="en-US" sz="1600" b="0" i="0" u="none" strike="noStrike" cap="none" normalizeH="0" baseline="0" dirty="0">
                <a:ln>
                  <a:noFill/>
                </a:ln>
                <a:solidFill>
                  <a:schemeClr val="tx1"/>
                </a:solidFill>
                <a:effectLst/>
                <a:latin typeface="Bookman Old Style" panose="02050604050505020204" pitchFamily="18" charset="0"/>
                <a:ea typeface="Times New Roman" pitchFamily="18" charset="0"/>
                <a:cs typeface="Arial" pitchFamily="34" charset="0"/>
              </a:rPr>
              <a:t> 247</a:t>
            </a:r>
            <a:endParaRPr kumimoji="0" lang="en-US" altLang="en-US" sz="1600" b="0" i="0" u="none" strike="noStrike" cap="none" normalizeH="0" baseline="0" dirty="0">
              <a:ln>
                <a:noFill/>
              </a:ln>
              <a:solidFill>
                <a:schemeClr val="tx1"/>
              </a:solidFill>
              <a:effectLst/>
              <a:latin typeface="Bookman Old Style" panose="02050604050505020204"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Bookman Old Style" panose="02050604050505020204" pitchFamily="18" charset="0"/>
                <a:ea typeface="Times New Roman" pitchFamily="18" charset="0"/>
                <a:cs typeface="Arial" pitchFamily="34" charset="0"/>
              </a:rPr>
              <a:t>	</a:t>
            </a:r>
            <a:r>
              <a:rPr lang="en-US" altLang="en-US" sz="1600" dirty="0">
                <a:latin typeface="Bookman Old Style" panose="02050604050505020204" pitchFamily="18" charset="0"/>
                <a:ea typeface="Times New Roman" pitchFamily="18" charset="0"/>
                <a:cs typeface="Arial" pitchFamily="34" charset="0"/>
              </a:rPr>
              <a:t>W</a:t>
            </a:r>
            <a:r>
              <a:rPr kumimoji="0" lang="en-US" altLang="en-US" sz="1600" b="0" i="0" u="none" strike="noStrike" cap="none" normalizeH="0" baseline="0" dirty="0">
                <a:ln>
                  <a:noFill/>
                </a:ln>
                <a:solidFill>
                  <a:schemeClr val="tx1"/>
                </a:solidFill>
                <a:effectLst/>
                <a:latin typeface="Bookman Old Style" panose="02050604050505020204" pitchFamily="18" charset="0"/>
                <a:ea typeface="Times New Roman" pitchFamily="18" charset="0"/>
                <a:cs typeface="Arial" pitchFamily="34" charset="0"/>
              </a:rPr>
              <a:t>ounded:		</a:t>
            </a:r>
            <a:r>
              <a:rPr lang="en-US" altLang="en-US" sz="1600" dirty="0">
                <a:latin typeface="Bookman Old Style" panose="02050604050505020204" pitchFamily="18" charset="0"/>
                <a:ea typeface="Times New Roman" pitchFamily="18" charset="0"/>
                <a:cs typeface="Arial" pitchFamily="34" charset="0"/>
              </a:rPr>
              <a:t>                     </a:t>
            </a:r>
            <a:r>
              <a:rPr kumimoji="0" lang="en-US" altLang="en-US" sz="1600" b="0" i="0" u="none" strike="noStrike" cap="none" normalizeH="0" baseline="0" dirty="0">
                <a:ln>
                  <a:noFill/>
                </a:ln>
                <a:solidFill>
                  <a:schemeClr val="tx1"/>
                </a:solidFill>
                <a:effectLst/>
                <a:latin typeface="Bookman Old Style" panose="02050604050505020204" pitchFamily="18" charset="0"/>
                <a:ea typeface="Times New Roman" pitchFamily="18" charset="0"/>
                <a:cs typeface="Arial" pitchFamily="34" charset="0"/>
              </a:rPr>
              <a:t>355</a:t>
            </a:r>
            <a:endParaRPr kumimoji="0" lang="en-US" altLang="en-US" sz="1600" b="0" i="0" u="none" strike="noStrike" cap="none" normalizeH="0" baseline="0" dirty="0">
              <a:ln>
                <a:noFill/>
              </a:ln>
              <a:solidFill>
                <a:schemeClr val="tx1"/>
              </a:solidFill>
              <a:effectLst/>
              <a:latin typeface="Bookman Old Style" panose="02050604050505020204"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Bookman Old Style" panose="02050604050505020204" pitchFamily="18" charset="0"/>
                <a:ea typeface="Times New Roman" pitchFamily="18" charset="0"/>
                <a:cs typeface="Arial" pitchFamily="34" charset="0"/>
              </a:rPr>
              <a:t>	Died in Confederate prison:</a:t>
            </a:r>
            <a:r>
              <a:rPr lang="en-US" altLang="en-US" sz="1600" dirty="0">
                <a:latin typeface="Bookman Old Style" panose="02050604050505020204" pitchFamily="18" charset="0"/>
                <a:ea typeface="Times New Roman" pitchFamily="18" charset="0"/>
                <a:cs typeface="Arial" pitchFamily="34" charset="0"/>
              </a:rPr>
              <a:t>                       </a:t>
            </a:r>
            <a:r>
              <a:rPr kumimoji="0" lang="en-US" altLang="en-US" sz="1600" b="0" i="0" u="none" strike="noStrike" cap="none" normalizeH="0" baseline="0" dirty="0">
                <a:ln>
                  <a:noFill/>
                </a:ln>
                <a:solidFill>
                  <a:schemeClr val="tx1"/>
                </a:solidFill>
                <a:effectLst/>
                <a:latin typeface="Bookman Old Style" panose="02050604050505020204" pitchFamily="18" charset="0"/>
                <a:ea typeface="Times New Roman" pitchFamily="18" charset="0"/>
                <a:cs typeface="Arial" pitchFamily="34" charset="0"/>
              </a:rPr>
              <a:t>35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Bookman Old Style" panose="02050604050505020204"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latin typeface="Bookman Old Style" panose="02050604050505020204"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i="0" strike="noStrike" cap="none" normalizeH="0" baseline="0" dirty="0">
                <a:ln>
                  <a:noFill/>
                </a:ln>
                <a:solidFill>
                  <a:schemeClr val="tx1"/>
                </a:solidFill>
                <a:effectLst/>
                <a:latin typeface="Bookman Old Style" panose="02050604050505020204" pitchFamily="18" charset="0"/>
                <a:ea typeface="Times New Roman" pitchFamily="18" charset="0"/>
                <a:cs typeface="Arial" pitchFamily="34" charset="0"/>
              </a:rPr>
              <a:t>	Engagements:</a:t>
            </a:r>
            <a:endParaRPr kumimoji="0" lang="en-US" altLang="en-US" sz="2000" i="0" strike="noStrike" cap="none" normalizeH="0" baseline="0" dirty="0">
              <a:ln>
                <a:noFill/>
              </a:ln>
              <a:solidFill>
                <a:schemeClr val="tx1"/>
              </a:solidFill>
              <a:effectLst/>
              <a:latin typeface="Bookman Old Style" panose="02050604050505020204"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Bookman Old Style" panose="02050604050505020204" pitchFamily="18" charset="0"/>
                <a:ea typeface="Times New Roman" pitchFamily="18" charset="0"/>
                <a:cs typeface="Arial" pitchFamily="34" charset="0"/>
              </a:rPr>
              <a:t>	</a:t>
            </a:r>
            <a:r>
              <a:rPr kumimoji="0" lang="en-US" altLang="en-US" sz="1600" b="0" i="0" u="none" strike="noStrike" cap="none" normalizeH="0" baseline="0" dirty="0">
                <a:ln>
                  <a:noFill/>
                </a:ln>
                <a:solidFill>
                  <a:schemeClr val="tx1"/>
                </a:solidFill>
                <a:effectLst/>
                <a:latin typeface="Bookman Old Style" panose="02050604050505020204" pitchFamily="18" charset="0"/>
                <a:ea typeface="Times New Roman" pitchFamily="18" charset="0"/>
                <a:cs typeface="Arial" pitchFamily="34" charset="0"/>
              </a:rPr>
              <a:t>Fort Pulaski 			Jacksonville </a:t>
            </a:r>
            <a:endParaRPr kumimoji="0" lang="en-US" altLang="en-US" sz="1600" b="0" i="0" u="none" strike="noStrike" cap="none" normalizeH="0" baseline="0" dirty="0">
              <a:ln>
                <a:noFill/>
              </a:ln>
              <a:solidFill>
                <a:schemeClr val="tx1"/>
              </a:solidFill>
              <a:effectLst/>
              <a:latin typeface="Bookman Old Style" panose="02050604050505020204"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Bookman Old Style" panose="02050604050505020204" pitchFamily="18" charset="0"/>
                <a:ea typeface="Times New Roman" pitchFamily="18" charset="0"/>
                <a:cs typeface="Arial" pitchFamily="34" charset="0"/>
              </a:rPr>
              <a:t>	</a:t>
            </a:r>
            <a:r>
              <a:rPr kumimoji="0" lang="en-US" altLang="en-US" sz="1600" b="0" i="0" u="none" strike="noStrike" cap="none" normalizeH="0" baseline="0" dirty="0" err="1">
                <a:ln>
                  <a:noFill/>
                </a:ln>
                <a:solidFill>
                  <a:schemeClr val="tx1"/>
                </a:solidFill>
                <a:effectLst/>
                <a:latin typeface="Bookman Old Style" panose="02050604050505020204" pitchFamily="18" charset="0"/>
                <a:ea typeface="Times New Roman" pitchFamily="18" charset="0"/>
                <a:cs typeface="Arial" pitchFamily="34" charset="0"/>
              </a:rPr>
              <a:t>Drewry’s</a:t>
            </a:r>
            <a:r>
              <a:rPr kumimoji="0" lang="en-US" altLang="en-US" sz="1600" b="0" i="0" u="none" strike="noStrike" cap="none" normalizeH="0" baseline="0" dirty="0">
                <a:ln>
                  <a:noFill/>
                </a:ln>
                <a:solidFill>
                  <a:schemeClr val="tx1"/>
                </a:solidFill>
                <a:effectLst/>
                <a:latin typeface="Bookman Old Style" panose="02050604050505020204" pitchFamily="18" charset="0"/>
                <a:ea typeface="Times New Roman" pitchFamily="18" charset="0"/>
                <a:cs typeface="Arial" pitchFamily="34" charset="0"/>
              </a:rPr>
              <a:t> Bluff	                	Ware Bottom Church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Bookman Old Style" panose="02050604050505020204" pitchFamily="18" charset="0"/>
                <a:ea typeface="Times New Roman" pitchFamily="18" charset="0"/>
                <a:cs typeface="Arial" pitchFamily="34" charset="0"/>
              </a:rPr>
              <a:t>	Petersburg Campaign 		Cold Harbor</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latin typeface="Bookman Old Style" panose="02050604050505020204" pitchFamily="18" charset="0"/>
                <a:ea typeface="Times New Roman" pitchFamily="18" charset="0"/>
                <a:cs typeface="Arial" pitchFamily="34" charset="0"/>
              </a:rPr>
              <a:t>	</a:t>
            </a:r>
            <a:r>
              <a:rPr kumimoji="0" lang="en-US" altLang="en-US" sz="1600" b="0" i="0" u="none" strike="noStrike" cap="none" normalizeH="0" baseline="0" dirty="0">
                <a:ln>
                  <a:noFill/>
                </a:ln>
                <a:solidFill>
                  <a:schemeClr val="tx1"/>
                </a:solidFill>
                <a:effectLst/>
                <a:latin typeface="Bookman Old Style" panose="02050604050505020204" pitchFamily="18" charset="0"/>
                <a:ea typeface="Times New Roman" pitchFamily="18" charset="0"/>
                <a:cs typeface="Arial" pitchFamily="34" charset="0"/>
              </a:rPr>
              <a:t>Petersburg 			Chaffins Farm</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latin typeface="Bookman Old Style" panose="02050604050505020204" pitchFamily="18" charset="0"/>
                <a:ea typeface="Times New Roman" pitchFamily="18" charset="0"/>
                <a:cs typeface="Arial" pitchFamily="34" charset="0"/>
              </a:rPr>
              <a:t>	</a:t>
            </a:r>
            <a:r>
              <a:rPr kumimoji="0" lang="en-US" altLang="en-US" sz="1600" b="0" i="0" u="none" strike="noStrike" cap="none" normalizeH="0" baseline="0" dirty="0">
                <a:ln>
                  <a:noFill/>
                </a:ln>
                <a:solidFill>
                  <a:schemeClr val="tx1"/>
                </a:solidFill>
                <a:effectLst/>
                <a:latin typeface="Bookman Old Style" panose="02050604050505020204" pitchFamily="18" charset="0"/>
                <a:ea typeface="Times New Roman" pitchFamily="18" charset="0"/>
                <a:cs typeface="Arial" pitchFamily="34" charset="0"/>
              </a:rPr>
              <a:t>Fort Gregg</a:t>
            </a:r>
            <a:r>
              <a:rPr lang="en-US" altLang="en-US" sz="1600" dirty="0">
                <a:latin typeface="Bookman Old Style" panose="02050604050505020204" pitchFamily="18" charset="0"/>
                <a:ea typeface="Times New Roman" pitchFamily="18" charset="0"/>
                <a:cs typeface="Arial" pitchFamily="34" charset="0"/>
              </a:rPr>
              <a:t> 			</a:t>
            </a:r>
            <a:r>
              <a:rPr kumimoji="0" lang="en-US" altLang="en-US" sz="1600" b="0" i="0" u="none" strike="noStrike" cap="none" normalizeH="0" baseline="0" dirty="0">
                <a:ln>
                  <a:noFill/>
                </a:ln>
                <a:solidFill>
                  <a:schemeClr val="tx1"/>
                </a:solidFill>
                <a:effectLst/>
                <a:latin typeface="Bookman Old Style" panose="02050604050505020204" pitchFamily="18" charset="0"/>
                <a:ea typeface="Times New Roman" pitchFamily="18" charset="0"/>
                <a:cs typeface="Arial" pitchFamily="34" charset="0"/>
              </a:rPr>
              <a:t>Fort Baldwin</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latin typeface="Bookman Old Style" panose="02050604050505020204" pitchFamily="18" charset="0"/>
                <a:ea typeface="Times New Roman" pitchFamily="18" charset="0"/>
                <a:cs typeface="Arial" pitchFamily="34" charset="0"/>
              </a:rPr>
              <a:t>	</a:t>
            </a:r>
            <a:r>
              <a:rPr kumimoji="0" lang="en-US" altLang="en-US" sz="1600" b="0" i="0" u="none" strike="noStrike" cap="none" normalizeH="0" baseline="0" dirty="0">
                <a:ln>
                  <a:noFill/>
                </a:ln>
                <a:solidFill>
                  <a:schemeClr val="tx1"/>
                </a:solidFill>
                <a:effectLst/>
                <a:latin typeface="Bookman Old Style" panose="02050604050505020204" pitchFamily="18" charset="0"/>
                <a:ea typeface="Times New Roman" pitchFamily="18" charset="0"/>
                <a:cs typeface="Arial" pitchFamily="34" charset="0"/>
              </a:rPr>
              <a:t>Rice’s Station			Appomattox    </a:t>
            </a:r>
            <a:endParaRPr kumimoji="0" lang="en-US" altLang="en-US" sz="1600" b="0" i="0" u="none" strike="noStrike" cap="none" normalizeH="0" baseline="0" dirty="0">
              <a:ln>
                <a:noFill/>
              </a:ln>
              <a:solidFill>
                <a:schemeClr val="tx1"/>
              </a:solidFill>
              <a:effectLst/>
              <a:latin typeface="Bookman Old Style" panose="02050604050505020204" pitchFamily="18" charset="0"/>
              <a:cs typeface="Arial" pitchFamily="34" charset="0"/>
            </a:endParaRPr>
          </a:p>
        </p:txBody>
      </p:sp>
    </p:spTree>
    <p:extLst>
      <p:ext uri="{BB962C8B-B14F-4D97-AF65-F5344CB8AC3E}">
        <p14:creationId xmlns:p14="http://schemas.microsoft.com/office/powerpoint/2010/main" val="3123908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0"/>
            <a:ext cx="6781800" cy="838200"/>
          </a:xfrm>
        </p:spPr>
        <p:txBody>
          <a:bodyPr>
            <a:normAutofit/>
          </a:bodyPr>
          <a:lstStyle/>
          <a:p>
            <a:r>
              <a:rPr lang="en-US" sz="3600" dirty="0">
                <a:latin typeface="Bookman Old Style" panose="02050604050505020204" pitchFamily="18" charset="0"/>
              </a:rPr>
              <a:t>First Parrott Heads</a:t>
            </a:r>
          </a:p>
        </p:txBody>
      </p:sp>
      <p:sp>
        <p:nvSpPr>
          <p:cNvPr id="3" name="Content Placeholder 2"/>
          <p:cNvSpPr>
            <a:spLocks noGrp="1"/>
          </p:cNvSpPr>
          <p:nvPr>
            <p:ph idx="1"/>
          </p:nvPr>
        </p:nvSpPr>
        <p:spPr>
          <a:xfrm>
            <a:off x="762000" y="685799"/>
            <a:ext cx="7543800" cy="4719197"/>
          </a:xfrm>
        </p:spPr>
        <p:txBody>
          <a:bodyPr/>
          <a:lstStyle/>
          <a:p>
            <a:pPr marL="0" indent="0">
              <a:buNone/>
            </a:pPr>
            <a:r>
              <a:rPr lang="en-US" dirty="0">
                <a:latin typeface="Bookman Old Style" panose="02050604050505020204" pitchFamily="18" charset="0"/>
              </a:rPr>
              <a:t>Captain Hillman Smith</a:t>
            </a:r>
          </a:p>
          <a:p>
            <a:pPr marL="0" indent="0">
              <a:buNone/>
            </a:pPr>
            <a:r>
              <a:rPr lang="en-US" dirty="0">
                <a:latin typeface="Bookman Old Style" panose="02050604050505020204" pitchFamily="18" charset="0"/>
              </a:rPr>
              <a:t>Hampden</a:t>
            </a:r>
          </a:p>
          <a:p>
            <a:pPr marL="0" indent="0">
              <a:buNone/>
            </a:pPr>
            <a:r>
              <a:rPr lang="en-US" dirty="0">
                <a:latin typeface="Bookman Old Style" panose="02050604050505020204" pitchFamily="18" charset="0"/>
              </a:rPr>
              <a:t>Company K</a:t>
            </a:r>
          </a:p>
          <a:p>
            <a:pPr marL="0" indent="0">
              <a:buNone/>
            </a:pPr>
            <a:r>
              <a:rPr lang="en-US" dirty="0">
                <a:latin typeface="Bookman Old Style" panose="02050604050505020204" pitchFamily="18" charset="0"/>
              </a:rPr>
              <a:t>8</a:t>
            </a:r>
            <a:r>
              <a:rPr lang="en-US" baseline="30000" dirty="0">
                <a:latin typeface="Bookman Old Style" panose="02050604050505020204" pitchFamily="18" charset="0"/>
              </a:rPr>
              <a:t>th</a:t>
            </a:r>
            <a:r>
              <a:rPr lang="en-US" dirty="0">
                <a:latin typeface="Bookman Old Style" panose="02050604050505020204" pitchFamily="18" charset="0"/>
              </a:rPr>
              <a:t> Maine Volunteer Regiment</a:t>
            </a:r>
          </a:p>
          <a:p>
            <a:pPr marL="0" indent="0">
              <a:buNone/>
            </a:pPr>
            <a:endParaRPr lang="en-US" dirty="0">
              <a:latin typeface="Bookman Old Style" panose="02050604050505020204" pitchFamily="18" charset="0"/>
            </a:endParaRPr>
          </a:p>
          <a:p>
            <a:pPr marL="0" indent="0">
              <a:buNone/>
            </a:pPr>
            <a:r>
              <a:rPr lang="en-US" sz="1600" dirty="0">
                <a:latin typeface="Bookman Old Style" panose="02050604050505020204" pitchFamily="18" charset="0"/>
              </a:rPr>
              <a:t>Parrott Rifles at Fort Pulaski </a:t>
            </a:r>
          </a:p>
          <a:p>
            <a:pPr marL="0" indent="0">
              <a:buNone/>
            </a:pPr>
            <a:r>
              <a:rPr lang="en-US" sz="1600" dirty="0">
                <a:latin typeface="Bookman Old Style" panose="02050604050505020204" pitchFamily="18" charset="0"/>
              </a:rPr>
              <a:t>Rifling provided greater velocity, range,</a:t>
            </a:r>
          </a:p>
          <a:p>
            <a:pPr marL="0" indent="0">
              <a:buNone/>
            </a:pPr>
            <a:r>
              <a:rPr lang="en-US" sz="1600" dirty="0">
                <a:latin typeface="Bookman Old Style" panose="02050604050505020204" pitchFamily="18" charset="0"/>
              </a:rPr>
              <a:t>accuracy, and penetrating power, </a:t>
            </a:r>
          </a:p>
          <a:p>
            <a:pPr marL="0" indent="0">
              <a:buNone/>
            </a:pPr>
            <a:r>
              <a:rPr lang="en-US" sz="1600" dirty="0">
                <a:latin typeface="Bookman Old Style" panose="02050604050505020204" pitchFamily="18" charset="0"/>
              </a:rPr>
              <a:t>rendered smoothbore siege guns obsolete. </a:t>
            </a:r>
          </a:p>
        </p:txBody>
      </p:sp>
      <p:pic>
        <p:nvPicPr>
          <p:cNvPr id="1026" name="Picture 2" descr="V:\JPEGs for web\Adj.Gen. photo\8th ME Vols\Photo-Adj.Gen.-#1039 Smith, H. Capt., 8th ME Vols.-2067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978" y="685800"/>
            <a:ext cx="2819399" cy="4114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567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86400"/>
            <a:ext cx="6781800" cy="685800"/>
          </a:xfrm>
        </p:spPr>
        <p:txBody>
          <a:bodyPr>
            <a:normAutofit/>
          </a:bodyPr>
          <a:lstStyle/>
          <a:p>
            <a:r>
              <a:rPr lang="en-US" sz="3600" dirty="0">
                <a:latin typeface="Bookman Old Style" panose="02050604050505020204" pitchFamily="18" charset="0"/>
              </a:rPr>
              <a:t>Tools of the Trade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3887287"/>
              </p:ext>
            </p:extLst>
          </p:nvPr>
        </p:nvGraphicFramePr>
        <p:xfrm>
          <a:off x="990600" y="609600"/>
          <a:ext cx="7086600" cy="4419602"/>
        </p:xfrm>
        <a:graphic>
          <a:graphicData uri="http://schemas.openxmlformats.org/drawingml/2006/table">
            <a:tbl>
              <a:tblPr/>
              <a:tblGrid>
                <a:gridCol w="1766612">
                  <a:extLst>
                    <a:ext uri="{9D8B030D-6E8A-4147-A177-3AD203B41FA5}">
                      <a16:colId xmlns:a16="http://schemas.microsoft.com/office/drawing/2014/main" val="20000"/>
                    </a:ext>
                  </a:extLst>
                </a:gridCol>
                <a:gridCol w="1329997">
                  <a:extLst>
                    <a:ext uri="{9D8B030D-6E8A-4147-A177-3AD203B41FA5}">
                      <a16:colId xmlns:a16="http://schemas.microsoft.com/office/drawing/2014/main" val="20001"/>
                    </a:ext>
                  </a:extLst>
                </a:gridCol>
                <a:gridCol w="1329997">
                  <a:extLst>
                    <a:ext uri="{9D8B030D-6E8A-4147-A177-3AD203B41FA5}">
                      <a16:colId xmlns:a16="http://schemas.microsoft.com/office/drawing/2014/main" val="20002"/>
                    </a:ext>
                  </a:extLst>
                </a:gridCol>
                <a:gridCol w="1329997">
                  <a:extLst>
                    <a:ext uri="{9D8B030D-6E8A-4147-A177-3AD203B41FA5}">
                      <a16:colId xmlns:a16="http://schemas.microsoft.com/office/drawing/2014/main" val="20003"/>
                    </a:ext>
                  </a:extLst>
                </a:gridCol>
                <a:gridCol w="1329997">
                  <a:extLst>
                    <a:ext uri="{9D8B030D-6E8A-4147-A177-3AD203B41FA5}">
                      <a16:colId xmlns:a16="http://schemas.microsoft.com/office/drawing/2014/main" val="20004"/>
                    </a:ext>
                  </a:extLst>
                </a:gridCol>
              </a:tblGrid>
              <a:tr h="560482">
                <a:tc>
                  <a:txBody>
                    <a:bodyPr/>
                    <a:lstStyle/>
                    <a:p>
                      <a:pPr algn="ctr"/>
                      <a:r>
                        <a:rPr lang="en-US" sz="1400" dirty="0">
                          <a:effectLst/>
                          <a:latin typeface="Bookman Old Style" panose="02050604050505020204" pitchFamily="18" charset="0"/>
                        </a:rPr>
                        <a:t>Name</a:t>
                      </a:r>
                    </a:p>
                  </a:txBody>
                  <a:tcPr marL="69396" marR="69396" marT="34698" marB="34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400">
                          <a:effectLst/>
                          <a:latin typeface="Bookman Old Style" panose="02050604050505020204" pitchFamily="18" charset="0"/>
                        </a:rPr>
                        <a:t>Weight ofprojectile</a:t>
                      </a:r>
                    </a:p>
                  </a:txBody>
                  <a:tcPr marL="69396" marR="69396" marT="34698" marB="34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400">
                          <a:effectLst/>
                          <a:latin typeface="Bookman Old Style" panose="02050604050505020204" pitchFamily="18" charset="0"/>
                        </a:rPr>
                        <a:t>Weightof gun</a:t>
                      </a:r>
                    </a:p>
                  </a:txBody>
                  <a:tcPr marL="69396" marR="69396" marT="34698" marB="34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400">
                          <a:effectLst/>
                          <a:latin typeface="Bookman Old Style" panose="02050604050505020204" pitchFamily="18" charset="0"/>
                        </a:rPr>
                        <a:t>Lengthof gun</a:t>
                      </a:r>
                    </a:p>
                  </a:txBody>
                  <a:tcPr marL="69396" marR="69396" marT="34698" marB="34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400">
                          <a:effectLst/>
                          <a:latin typeface="Bookman Old Style" panose="02050604050505020204" pitchFamily="18" charset="0"/>
                        </a:rPr>
                        <a:t>Range</a:t>
                      </a:r>
                    </a:p>
                  </a:txBody>
                  <a:tcPr marL="69396" marR="69396" marT="34698" marB="34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10000"/>
                  </a:ext>
                </a:extLst>
              </a:tr>
              <a:tr h="1019199">
                <a:tc>
                  <a:txBody>
                    <a:bodyPr/>
                    <a:lstStyle/>
                    <a:p>
                      <a:r>
                        <a:rPr lang="it-IT" sz="1400" dirty="0">
                          <a:effectLst/>
                          <a:latin typeface="Bookman Old Style" panose="02050604050505020204" pitchFamily="18" charset="0"/>
                        </a:rPr>
                        <a:t>4.2 inch Parrott rifle(30-pdr Parrott rifle)</a:t>
                      </a:r>
                    </a:p>
                  </a:txBody>
                  <a:tcPr marL="69396" marR="69396" marT="34698" marB="34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latin typeface="Bookman Old Style" panose="02050604050505020204" pitchFamily="18" charset="0"/>
                        </a:rPr>
                        <a:t>25 lb.(shell)</a:t>
                      </a:r>
                    </a:p>
                  </a:txBody>
                  <a:tcPr marL="69396" marR="69396" marT="34698" marB="34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latin typeface="Bookman Old Style" panose="02050604050505020204" pitchFamily="18" charset="0"/>
                        </a:rPr>
                        <a:t>4,200 lb.</a:t>
                      </a:r>
                    </a:p>
                  </a:txBody>
                  <a:tcPr marL="69396" marR="69396" marT="34698" marB="34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latin typeface="Bookman Old Style" panose="02050604050505020204" pitchFamily="18" charset="0"/>
                        </a:rPr>
                        <a:t>132 in.</a:t>
                      </a:r>
                    </a:p>
                  </a:txBody>
                  <a:tcPr marL="69396" marR="69396" marT="34698" marB="34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latin typeface="Bookman Old Style" panose="02050604050505020204" pitchFamily="18" charset="0"/>
                        </a:rPr>
                        <a:t>6,700 yd.@ 25°</a:t>
                      </a:r>
                    </a:p>
                  </a:txBody>
                  <a:tcPr marL="69396" marR="69396" marT="34698" marB="34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1"/>
                  </a:ext>
                </a:extLst>
              </a:tr>
              <a:tr h="1019199">
                <a:tc>
                  <a:txBody>
                    <a:bodyPr/>
                    <a:lstStyle/>
                    <a:p>
                      <a:r>
                        <a:rPr lang="it-IT" sz="1400" dirty="0">
                          <a:effectLst/>
                          <a:latin typeface="Bookman Old Style" panose="02050604050505020204" pitchFamily="18" charset="0"/>
                        </a:rPr>
                        <a:t>6.4-inch Parrott rifle(100-pdr Parrott rifle)</a:t>
                      </a:r>
                    </a:p>
                  </a:txBody>
                  <a:tcPr marL="69396" marR="69396" marT="34698" marB="34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dirty="0">
                          <a:effectLst/>
                          <a:latin typeface="Bookman Old Style" panose="02050604050505020204" pitchFamily="18" charset="0"/>
                        </a:rPr>
                        <a:t>90 lb.(shell)</a:t>
                      </a:r>
                    </a:p>
                  </a:txBody>
                  <a:tcPr marL="69396" marR="69396" marT="34698" marB="34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latin typeface="Bookman Old Style" panose="02050604050505020204" pitchFamily="18" charset="0"/>
                        </a:rPr>
                        <a:t>9,700 lb.</a:t>
                      </a:r>
                    </a:p>
                  </a:txBody>
                  <a:tcPr marL="69396" marR="69396" marT="34698" marB="34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latin typeface="Bookman Old Style" panose="02050604050505020204" pitchFamily="18" charset="0"/>
                        </a:rPr>
                        <a:t>155 in.</a:t>
                      </a:r>
                    </a:p>
                  </a:txBody>
                  <a:tcPr marL="69396" marR="69396" marT="34698" marB="34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dirty="0">
                          <a:effectLst/>
                          <a:latin typeface="Bookman Old Style" panose="02050604050505020204" pitchFamily="18" charset="0"/>
                        </a:rPr>
                        <a:t>8,845 yd.@ 35°</a:t>
                      </a:r>
                    </a:p>
                  </a:txBody>
                  <a:tcPr marL="69396" marR="69396" marT="34698" marB="34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2"/>
                  </a:ext>
                </a:extLst>
              </a:tr>
              <a:tr h="801523">
                <a:tc>
                  <a:txBody>
                    <a:bodyPr/>
                    <a:lstStyle/>
                    <a:p>
                      <a:r>
                        <a:rPr lang="it-IT" sz="1400">
                          <a:effectLst/>
                          <a:latin typeface="Bookman Old Style" panose="02050604050505020204" pitchFamily="18" charset="0"/>
                        </a:rPr>
                        <a:t>8-inch Parrott rifle(200-pdr Parrott rifle)</a:t>
                      </a:r>
                    </a:p>
                  </a:txBody>
                  <a:tcPr marL="69396" marR="69396" marT="34698" marB="34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dirty="0">
                          <a:effectLst/>
                          <a:latin typeface="Bookman Old Style" panose="02050604050505020204" pitchFamily="18" charset="0"/>
                        </a:rPr>
                        <a:t>150 lb.(shell)</a:t>
                      </a:r>
                    </a:p>
                  </a:txBody>
                  <a:tcPr marL="69396" marR="69396" marT="34698" marB="34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dirty="0">
                          <a:effectLst/>
                          <a:latin typeface="Bookman Old Style" panose="02050604050505020204" pitchFamily="18" charset="0"/>
                        </a:rPr>
                        <a:t>16,500 lb.</a:t>
                      </a:r>
                    </a:p>
                  </a:txBody>
                  <a:tcPr marL="69396" marR="69396" marT="34698" marB="34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latin typeface="Bookman Old Style" panose="02050604050505020204" pitchFamily="18" charset="0"/>
                        </a:rPr>
                        <a:t>162 in.</a:t>
                      </a:r>
                    </a:p>
                  </a:txBody>
                  <a:tcPr marL="69396" marR="69396" marT="34698" marB="34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latin typeface="Bookman Old Style" panose="02050604050505020204" pitchFamily="18" charset="0"/>
                        </a:rPr>
                        <a:t>8000 yd.@35°</a:t>
                      </a:r>
                    </a:p>
                  </a:txBody>
                  <a:tcPr marL="69396" marR="69396" marT="34698" marB="34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3"/>
                  </a:ext>
                </a:extLst>
              </a:tr>
              <a:tr h="1019199">
                <a:tc>
                  <a:txBody>
                    <a:bodyPr/>
                    <a:lstStyle/>
                    <a:p>
                      <a:r>
                        <a:rPr lang="it-IT" sz="1400">
                          <a:effectLst/>
                          <a:latin typeface="Bookman Old Style" panose="02050604050505020204" pitchFamily="18" charset="0"/>
                        </a:rPr>
                        <a:t>10-inch Parrott rifle(300-pdr Parott rifle)</a:t>
                      </a:r>
                    </a:p>
                  </a:txBody>
                  <a:tcPr marL="69396" marR="69396" marT="34698" marB="34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latin typeface="Bookman Old Style" panose="02050604050505020204" pitchFamily="18" charset="0"/>
                        </a:rPr>
                        <a:t>250 lb.(shell)</a:t>
                      </a:r>
                    </a:p>
                  </a:txBody>
                  <a:tcPr marL="69396" marR="69396" marT="34698" marB="34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dirty="0">
                          <a:effectLst/>
                          <a:latin typeface="Bookman Old Style" panose="02050604050505020204" pitchFamily="18" charset="0"/>
                        </a:rPr>
                        <a:t>26,500 lb.</a:t>
                      </a:r>
                    </a:p>
                  </a:txBody>
                  <a:tcPr marL="69396" marR="69396" marT="34698" marB="34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dirty="0">
                          <a:effectLst/>
                          <a:latin typeface="Bookman Old Style" panose="02050604050505020204" pitchFamily="18" charset="0"/>
                        </a:rPr>
                        <a:t>177 in.</a:t>
                      </a:r>
                    </a:p>
                  </a:txBody>
                  <a:tcPr marL="69396" marR="69396" marT="34698" marB="34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dirty="0">
                          <a:effectLst/>
                          <a:latin typeface="Bookman Old Style" panose="02050604050505020204" pitchFamily="18" charset="0"/>
                        </a:rPr>
                        <a:t>---</a:t>
                      </a:r>
                    </a:p>
                  </a:txBody>
                  <a:tcPr marL="69396" marR="69396" marT="34698" marB="34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28925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10200"/>
            <a:ext cx="6781800" cy="762000"/>
          </a:xfrm>
        </p:spPr>
        <p:txBody>
          <a:bodyPr>
            <a:normAutofit/>
          </a:bodyPr>
          <a:lstStyle/>
          <a:p>
            <a:r>
              <a:rPr lang="en-US" sz="3600" dirty="0">
                <a:latin typeface="Bookman Old Style" panose="02050604050505020204" pitchFamily="18" charset="0"/>
              </a:rPr>
              <a:t>Saving Savannah</a:t>
            </a:r>
          </a:p>
        </p:txBody>
      </p:sp>
      <p:sp>
        <p:nvSpPr>
          <p:cNvPr id="3" name="Content Placeholder 2"/>
          <p:cNvSpPr>
            <a:spLocks noGrp="1"/>
          </p:cNvSpPr>
          <p:nvPr>
            <p:ph idx="1"/>
          </p:nvPr>
        </p:nvSpPr>
        <p:spPr>
          <a:xfrm>
            <a:off x="762000" y="685800"/>
            <a:ext cx="7543800" cy="4876800"/>
          </a:xfrm>
        </p:spPr>
        <p:txBody>
          <a:bodyPr/>
          <a:lstStyle/>
          <a:p>
            <a:pPr marL="0" indent="0">
              <a:buNone/>
            </a:pPr>
            <a:endParaRPr lang="en-US" dirty="0"/>
          </a:p>
        </p:txBody>
      </p:sp>
      <p:pic>
        <p:nvPicPr>
          <p:cNvPr id="4098" name="Picture 2" descr="C:\Users\david.cheever\Desktop\FortPulaski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80772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6217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Custom 1">
      <a:dk1>
        <a:sysClr val="windowText" lastClr="000000"/>
      </a:dk1>
      <a:lt1>
        <a:sysClr val="window" lastClr="FFFFFF"/>
      </a:lt1>
      <a:dk2>
        <a:srgbClr val="303030"/>
      </a:dk2>
      <a:lt2>
        <a:srgbClr val="DEDEE0"/>
      </a:lt2>
      <a:accent1>
        <a:srgbClr val="810000"/>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29088</TotalTime>
  <Words>583</Words>
  <Application>Microsoft Office PowerPoint</Application>
  <PresentationFormat>On-screen Show (4:3)</PresentationFormat>
  <Paragraphs>232</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Bookman Old Style</vt:lpstr>
      <vt:lpstr>Calibri</vt:lpstr>
      <vt:lpstr>Impact</vt:lpstr>
      <vt:lpstr>Times New Roman</vt:lpstr>
      <vt:lpstr>NewsPrint</vt:lpstr>
      <vt:lpstr>Go Figure</vt:lpstr>
      <vt:lpstr>Storm gathers</vt:lpstr>
      <vt:lpstr>New Administration</vt:lpstr>
      <vt:lpstr>By the Numbers</vt:lpstr>
      <vt:lpstr>Bangor Bomber</vt:lpstr>
      <vt:lpstr>Looking Long range</vt:lpstr>
      <vt:lpstr>First Parrott Heads</vt:lpstr>
      <vt:lpstr>Tools of the Trade</vt:lpstr>
      <vt:lpstr>Saving Savannah</vt:lpstr>
      <vt:lpstr>So Much For That</vt:lpstr>
      <vt:lpstr>Pounding Pulaski</vt:lpstr>
      <vt:lpstr>Hit the Bricks</vt:lpstr>
      <vt:lpstr>Little Known Volunteer</vt:lpstr>
      <vt:lpstr>Ask A Friend</vt:lpstr>
      <vt:lpstr>Take a Look</vt:lpstr>
      <vt:lpstr>Capable Commander</vt:lpstr>
      <vt:lpstr>Busy Boys</vt:lpstr>
      <vt:lpstr>Different Roles  </vt:lpstr>
      <vt:lpstr>Nurses’ Special Qualities</vt:lpstr>
      <vt:lpstr>Humbly Qualified</vt:lpstr>
      <vt:lpstr>Government Program</vt:lpstr>
      <vt:lpstr>Summer Soldier</vt:lpstr>
      <vt:lpstr>Tally Ho</vt:lpstr>
      <vt:lpstr>Home Help</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Ready Or Not</dc:title>
  <dc:creator>Cheever, David</dc:creator>
  <cp:lastModifiedBy>Cheever, David R</cp:lastModifiedBy>
  <cp:revision>155</cp:revision>
  <cp:lastPrinted>2017-07-20T15:15:57Z</cp:lastPrinted>
  <dcterms:created xsi:type="dcterms:W3CDTF">2017-07-18T19:17:27Z</dcterms:created>
  <dcterms:modified xsi:type="dcterms:W3CDTF">2020-05-05T16:00:19Z</dcterms:modified>
</cp:coreProperties>
</file>