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E13"/>
    <a:srgbClr val="EFF2F5"/>
    <a:srgbClr val="162C40"/>
    <a:srgbClr val="EAEEF2"/>
    <a:srgbClr val="E0E6EC"/>
    <a:srgbClr val="EEE6DF"/>
    <a:srgbClr val="548DBF"/>
    <a:srgbClr val="2B5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0AEB7-684C-4496-B374-078442ADA73A}" v="65" dt="2022-09-20T15:27:1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tarline">
            <a:extLst>
              <a:ext uri="{FF2B5EF4-FFF2-40B4-BE49-F238E27FC236}">
                <a16:creationId xmlns:a16="http://schemas.microsoft.com/office/drawing/2014/main" id="{EE6FDB82-E807-4F5A-A8A6-72422401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3104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284948AD-5718-4AED-AB52-AF75249CD4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extLst>
            <a:ext uri="{91240B29-F687-4F45-9708-019B960494DF}">
              <a14:hiddenLine xmlns:a14="http://schemas.microsoft.com/office/drawing/2010/main" w="38100" cap="rnd">
                <a:solidFill>
                  <a:srgbClr val="274F7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1F5324-26B4-4937-A82B-2FDDFF039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2B588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C3844-79BE-4E88-AF73-2D506D9ECB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98B3E9-57A3-470A-896A-B007383ED5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4AC13-99EE-4956-B1C7-D96285E9F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86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3DAF-68F7-46ED-8D05-FE43ABA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4532D-81A5-4CA4-B811-B1D3BE3F6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D000A6-BC31-41A2-9152-1F474BAB98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6C3E33-3C64-48FA-8E1F-10F11FEBDA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34029-34A8-44E1-9B63-BA0917EB7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2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5EA9F-959E-4E28-ADA4-4115C0CD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A987E-54D3-48B0-9DB4-EC17ABCE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9312F5-BA8A-4661-A4BF-BB62DCFB2F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42238F-FE85-4BED-973A-327A5FF993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1F5A8-489D-4C0F-9978-1FC396AE9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2C19-FFB5-4087-B5D4-BE59A94A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DC25-39D2-4F5A-AB2E-A378CA8F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B1F258-0340-47EE-901D-00CC029C84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9ABBD6-ACF7-491E-8FBE-88B5706F0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39EBA-75E7-4234-A07C-6AAA3324F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05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CC72-38F0-47D6-9F0A-B60A2497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45946-7100-46C8-A998-A86AA7AA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13E7DD-1211-4F71-A914-9D1DA0193A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BAE647-F6BE-4CE4-966E-B51876CCF5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74BC7-4D0D-43C1-9A7C-70CCEF9C7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7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EEB3-C142-44FC-B92F-904346AF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3568-724C-485A-9056-E479E7F5A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CE34-B029-45BE-8C53-0FF5DAE69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C20A4E-6CFC-48B8-BF50-B44784484A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B8325-6CA7-4CDB-B54E-04C0618C02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618A3-0D77-4596-BA8C-5EFCDB660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0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00C0-1637-44D3-819F-5AB8E0FE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9B416-500E-4191-8C00-FA51B57A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A95B3-8D96-4F37-A5B9-809A69CB0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177DE-26B4-4DF7-95E0-995B50039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4E210-A4B6-4588-B9C2-16F9C212A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2F4CCD-D8D8-45B1-BAB2-0DDFBDC546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BC73FB9-354C-4B3B-8149-45312A0811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0D01-BE0B-4107-B6DE-F3B0E7678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90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541-BDCE-4938-B39E-C206D534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A10664-BA8B-44C0-950F-F11BB35DFD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B430D1-E5F5-452B-87E4-66AB1EE0F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1235D-A82E-4900-857E-A492033B3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3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235818F-D97A-40EB-BCDE-39312E64F3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C5B524A-FB62-467E-B9FE-356A88622A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918F6-4915-4732-B2DC-51031728B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FA48-245F-46EB-ACEA-E7931F5C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BB29-4AD7-4234-9C9D-BD714EE9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582E-F605-4E3F-A9D5-45D280DEA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405158-0A3F-4990-B8AC-96833B786A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9BAED-3036-4134-901D-BF676F8A02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979E4-766F-45EB-9787-45B01DD3F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0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0862-1F1E-46A4-8945-DEFE0454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7E28A-A457-49C8-9AE1-C004A337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EE10-134E-4649-8810-9C05B98EE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44F07-232D-4542-BFF7-BA1C6DF3A6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CFA0EC-99B8-4EC2-A5BF-6AA23011C1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6626C-D79A-4E78-BB87-2403D963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07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2A28EB-9C96-45AD-97DD-E39E3540D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F03502-5C5E-46FF-A2E1-BBAC6B4C9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7F104-F541-4773-B3C2-E174399F3E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54889B-008E-46EA-8E74-EE19C8851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F3EFE8-19DD-458D-A89E-C0514762C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B58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ine.gov/doe/funding/training-materia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ine.gov/doe/funding/accounting/handbo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ine.gov/doe/funding/accounting/handbo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ine.gov/doe/sites/maine.gov.doe/files/inline-files/AccountCodingCheatSheet_Revenu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CA3A9F-FE04-41F2-BF0A-5798BD88D6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Coding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65144BE-BD20-4397-846E-5883F84084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Mary Randall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E7CE3EA-CF24-4E53-A84E-6B34960EF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hlinkClick r:id="rId2"/>
              </a:rPr>
              <a:t>https://www.maine.gov/doe/funding/training-materials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4480E10-40E9-4511-B1A7-88E7D967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723" y="1600200"/>
            <a:ext cx="7596553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68F8-6F77-4237-B202-0B15AA12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Salary &amp; Benefit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5C141-1285-4B31-A27B-644121CD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65" t="18839" r="23067" b="15942"/>
          <a:stretch/>
        </p:blipFill>
        <p:spPr>
          <a:xfrm>
            <a:off x="1168402" y="1600201"/>
            <a:ext cx="6603998" cy="4306956"/>
          </a:xfrm>
        </p:spPr>
      </p:pic>
    </p:spTree>
    <p:extLst>
      <p:ext uri="{BB962C8B-B14F-4D97-AF65-F5344CB8AC3E}">
        <p14:creationId xmlns:p14="http://schemas.microsoft.com/office/powerpoint/2010/main" val="9148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6642-84EF-49A6-B388-47356706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Handbook- Find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8E8CE-F35B-4953-A2C7-E69496AD8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4" t="521" r="8907" b="1417"/>
          <a:stretch/>
        </p:blipFill>
        <p:spPr>
          <a:xfrm>
            <a:off x="2209800" y="1066800"/>
            <a:ext cx="6160476" cy="4876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968903-1BC9-405F-BCF4-7AED95E1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6629400" cy="4953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8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62EB-79DB-431C-8EA8-357332FC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E-Rate 2016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94031-7532-4F51-816E-F0F1AF0C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6" t="1852" r="8873"/>
          <a:stretch/>
        </p:blipFill>
        <p:spPr>
          <a:xfrm>
            <a:off x="1143000" y="1099038"/>
            <a:ext cx="6858000" cy="465992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3505DC-E29B-46D8-9880-AE23D9471130}"/>
              </a:ext>
            </a:extLst>
          </p:cNvPr>
          <p:cNvSpPr/>
          <p:nvPr/>
        </p:nvSpPr>
        <p:spPr>
          <a:xfrm>
            <a:off x="1828800" y="2933698"/>
            <a:ext cx="4648200" cy="1104901"/>
          </a:xfrm>
          <a:prstGeom prst="ellipse">
            <a:avLst/>
          </a:prstGeom>
          <a:noFill/>
          <a:ln w="76200">
            <a:solidFill>
              <a:schemeClr val="accent6">
                <a:lumMod val="25000"/>
                <a:lumOff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50C9-B693-4250-A3CC-CECDBD9C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https://www.maine.gov/doe/funding/accounting/handbook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5FDDF1-8B6C-4654-8E65-0BC5B772A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14" r="16898" b="1852"/>
          <a:stretch/>
        </p:blipFill>
        <p:spPr>
          <a:xfrm>
            <a:off x="2057400" y="1143000"/>
            <a:ext cx="5867400" cy="5097905"/>
          </a:xfrm>
        </p:spPr>
      </p:pic>
    </p:spTree>
    <p:extLst>
      <p:ext uri="{BB962C8B-B14F-4D97-AF65-F5344CB8AC3E}">
        <p14:creationId xmlns:p14="http://schemas.microsoft.com/office/powerpoint/2010/main" val="337325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938C-F723-4728-BDD9-CD806103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https://www.maine.gov/doe/funding/accounting/handbook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EFDAB-764C-4220-BF23-F2DDC0F39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342" r="50000"/>
          <a:stretch/>
        </p:blipFill>
        <p:spPr>
          <a:xfrm>
            <a:off x="787012" y="1417638"/>
            <a:ext cx="5842388" cy="4525962"/>
          </a:xfrm>
        </p:spPr>
      </p:pic>
    </p:spTree>
    <p:extLst>
      <p:ext uri="{BB962C8B-B14F-4D97-AF65-F5344CB8AC3E}">
        <p14:creationId xmlns:p14="http://schemas.microsoft.com/office/powerpoint/2010/main" val="92429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D15E-2868-4304-867F-8027319A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https://www.maine.gov/doe/sites/maine.gov.doe/files/inline-files/AccountCodingCheatSheet_Revenue.pdf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E07A8-B0AA-4A5C-A5E2-52600BA30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83" t="25926" r="29868" b="3703"/>
          <a:stretch/>
        </p:blipFill>
        <p:spPr>
          <a:xfrm>
            <a:off x="457200" y="1015253"/>
            <a:ext cx="8458200" cy="4471147"/>
          </a:xfrm>
        </p:spPr>
      </p:pic>
    </p:spTree>
    <p:extLst>
      <p:ext uri="{BB962C8B-B14F-4D97-AF65-F5344CB8AC3E}">
        <p14:creationId xmlns:p14="http://schemas.microsoft.com/office/powerpoint/2010/main" val="393384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2C03-7D2F-4FBB-9C1C-A502D2C7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Dates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524C-E10E-4E99-8B5B-E731EC54A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 1 Actuals (July, August, September) are due October 30</a:t>
            </a:r>
          </a:p>
          <a:p>
            <a:r>
              <a:rPr lang="en-US" dirty="0"/>
              <a:t>Quarter 2 Actuals (October, November, December) are due January 30</a:t>
            </a:r>
          </a:p>
          <a:p>
            <a:r>
              <a:rPr lang="en-US" dirty="0"/>
              <a:t>Quarter 3 Actuals (January, February, March) are due April 30</a:t>
            </a:r>
          </a:p>
          <a:p>
            <a:r>
              <a:rPr lang="en-US" dirty="0"/>
              <a:t>Quarter 4 Actuals (April, May, June) are due August 30</a:t>
            </a:r>
          </a:p>
        </p:txBody>
      </p:sp>
    </p:spTree>
    <p:extLst>
      <p:ext uri="{BB962C8B-B14F-4D97-AF65-F5344CB8AC3E}">
        <p14:creationId xmlns:p14="http://schemas.microsoft.com/office/powerpoint/2010/main" val="30354856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162C40"/>
      </a:dk2>
      <a:lt2>
        <a:srgbClr val="274F73"/>
      </a:lt2>
      <a:accent1>
        <a:srgbClr val="BBE0E3"/>
      </a:accent1>
      <a:accent2>
        <a:srgbClr val="162C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132739"/>
      </a:accent6>
      <a:hlink>
        <a:srgbClr val="274F73"/>
      </a:hlink>
      <a:folHlink>
        <a:srgbClr val="8A2E1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162C40"/>
        </a:dk2>
        <a:lt2>
          <a:srgbClr val="274F73"/>
        </a:lt2>
        <a:accent1>
          <a:srgbClr val="BBE0E3"/>
        </a:accent1>
        <a:accent2>
          <a:srgbClr val="162C4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32739"/>
        </a:accent6>
        <a:hlink>
          <a:srgbClr val="274F73"/>
        </a:hlink>
        <a:folHlink>
          <a:srgbClr val="8A2E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DOE-04.pot  -  Compatibility Mode" id="{92D6AFC8-0658-46CE-8CF0-A6002DA4B240}" vid="{B815B906-DE61-4C77-BEBE-9566820FE0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1E70ED4D7D3418DA1AF012516CB0B" ma:contentTypeVersion="10" ma:contentTypeDescription="Create a new document." ma:contentTypeScope="" ma:versionID="fa981b7d06ec8f58f6f43c79400dbdd7">
  <xsd:schema xmlns:xsd="http://www.w3.org/2001/XMLSchema" xmlns:xs="http://www.w3.org/2001/XMLSchema" xmlns:p="http://schemas.microsoft.com/office/2006/metadata/properties" xmlns:ns2="f165a909-3f47-4b2d-a855-c3568b6adb82" xmlns:ns3="8a3b8a8e-95df-420d-8e50-114f850bf3fd" targetNamespace="http://schemas.microsoft.com/office/2006/metadata/properties" ma:root="true" ma:fieldsID="6824ba85d46bf120c7bd2ea499a26080" ns2:_="" ns3:_="">
    <xsd:import namespace="f165a909-3f47-4b2d-a855-c3568b6adb82"/>
    <xsd:import namespace="8a3b8a8e-95df-420d-8e50-114f850bf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5a909-3f47-4b2d-a855-c3568b6ad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b8a8e-95df-420d-8e50-114f850bf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FE9EF-6CE0-44A6-A229-DAD74420B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5a909-3f47-4b2d-a855-c3568b6adb82"/>
    <ds:schemaRef ds:uri="8a3b8a8e-95df-420d-8e50-114f850bf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A5942E-57F5-43F6-A337-9049E9D2BE2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080CD02-3C59-49CF-8541-EA9D02000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MDOE-04</Template>
  <TotalTime>5672</TotalTime>
  <Words>149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Coding </vt:lpstr>
      <vt:lpstr>https://www.maine.gov/doe/funding/training-materials </vt:lpstr>
      <vt:lpstr>Salary &amp; Benefit Matrix</vt:lpstr>
      <vt:lpstr>Accounting Handbook- Find</vt:lpstr>
      <vt:lpstr>E-Rate 2016 Update</vt:lpstr>
      <vt:lpstr>https://www.maine.gov/doe/funding/accounting/handbook </vt:lpstr>
      <vt:lpstr>https://www.maine.gov/doe/funding/accounting/handbook </vt:lpstr>
      <vt:lpstr>https://www.maine.gov/doe/sites/maine.gov.doe/files/inline-files/AccountCodingCheatSheet_Revenue.pdf </vt:lpstr>
      <vt:lpstr>Helpful Dates to keep in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Randall, Mary</dc:creator>
  <cp:lastModifiedBy>Clark, Stephanie</cp:lastModifiedBy>
  <cp:revision>3</cp:revision>
  <cp:lastPrinted>2022-09-20T15:51:06Z</cp:lastPrinted>
  <dcterms:created xsi:type="dcterms:W3CDTF">2022-09-16T17:13:27Z</dcterms:created>
  <dcterms:modified xsi:type="dcterms:W3CDTF">2022-09-20T15:52:06Z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Paling, Rachel</vt:lpwstr>
  </property>
  <property fmtid="{D5CDD505-2E9C-101B-9397-08002B2CF9AE}" pid="3" name="xd_Signature">
    <vt:lpwstr/>
  </property>
  <property fmtid="{D5CDD505-2E9C-101B-9397-08002B2CF9AE}" pid="4" name="Order">
    <vt:lpwstr>522800.000000000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Paling, Rachel</vt:lpwstr>
  </property>
  <property fmtid="{D5CDD505-2E9C-101B-9397-08002B2CF9AE}" pid="9" name="ContentTypeId">
    <vt:lpwstr>0x0101004F5B03462171154588A150018785C57E</vt:lpwstr>
  </property>
</Properties>
</file>